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309" r:id="rId5"/>
    <p:sldId id="495" r:id="rId6"/>
    <p:sldId id="572" r:id="rId7"/>
    <p:sldId id="499" r:id="rId8"/>
    <p:sldId id="527" r:id="rId9"/>
    <p:sldId id="569" r:id="rId10"/>
    <p:sldId id="579" r:id="rId11"/>
    <p:sldId id="577" r:id="rId12"/>
    <p:sldId id="581" r:id="rId13"/>
    <p:sldId id="580" r:id="rId14"/>
    <p:sldId id="523" r:id="rId15"/>
    <p:sldId id="524" r:id="rId16"/>
    <p:sldId id="522" r:id="rId17"/>
    <p:sldId id="573" r:id="rId18"/>
    <p:sldId id="5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E1D1D"/>
    <a:srgbClr val="E8CCCC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3" autoAdjust="0"/>
    <p:restoredTop sz="96408" autoAdjust="0"/>
  </p:normalViewPr>
  <p:slideViewPr>
    <p:cSldViewPr snapToGrid="0" snapToObjects="1">
      <p:cViewPr>
        <p:scale>
          <a:sx n="75" d="100"/>
          <a:sy n="75" d="100"/>
        </p:scale>
        <p:origin x="691" y="389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October 24,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October 24,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24,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566" y="315937"/>
            <a:ext cx="10583064" cy="617838"/>
          </a:xfrm>
        </p:spPr>
        <p:txBody>
          <a:bodyPr/>
          <a:lstStyle/>
          <a:p>
            <a:r>
              <a:rPr lang="en-US" dirty="0"/>
              <a:t>Integration of 120 kW Target into e</a:t>
            </a:r>
            <a:r>
              <a:rPr lang="en-US" baseline="30000" dirty="0"/>
              <a:t>+</a:t>
            </a:r>
            <a:r>
              <a:rPr lang="en-US" dirty="0"/>
              <a:t>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658643"/>
            <a:ext cx="11291619" cy="420862"/>
          </a:xfrm>
        </p:spPr>
        <p:txBody>
          <a:bodyPr/>
          <a:lstStyle/>
          <a:p>
            <a:r>
              <a:rPr lang="en-US" sz="1600" dirty="0"/>
              <a:t>US-Japan Collaboration Meeting - Advanced Electron and Positron Source Concepts, October 25,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78420" y="4848081"/>
            <a:ext cx="2443061" cy="742063"/>
          </a:xfrm>
        </p:spPr>
        <p:txBody>
          <a:bodyPr/>
          <a:lstStyle/>
          <a:p>
            <a:r>
              <a:rPr lang="en-US" dirty="0"/>
              <a:t>Andriy Ushakov (Ce</a:t>
            </a:r>
            <a:r>
              <a:rPr lang="en-US" baseline="30000" dirty="0"/>
              <a:t>+</a:t>
            </a:r>
            <a:r>
              <a:rPr lang="en-US" dirty="0"/>
              <a:t>BAF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10674159" y="173405"/>
            <a:ext cx="1216727" cy="83143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2BB1333-AD42-49C7-B9EA-964970ADE0B8}"/>
              </a:ext>
            </a:extLst>
          </p:cNvPr>
          <p:cNvGrpSpPr/>
          <p:nvPr/>
        </p:nvGrpSpPr>
        <p:grpSpPr>
          <a:xfrm>
            <a:off x="3045618" y="1455623"/>
            <a:ext cx="8845267" cy="4183177"/>
            <a:chOff x="237067" y="1306867"/>
            <a:chExt cx="9076266" cy="429242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CBBCC7-CB9D-4E86-8BFA-B4C5F92604D8}"/>
                </a:ext>
              </a:extLst>
            </p:cNvPr>
            <p:cNvGrpSpPr/>
            <p:nvPr/>
          </p:nvGrpSpPr>
          <p:grpSpPr>
            <a:xfrm>
              <a:off x="237067" y="1306867"/>
              <a:ext cx="9076266" cy="4292423"/>
              <a:chOff x="237067" y="1081088"/>
              <a:chExt cx="8727094" cy="4100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DEDD73-389B-4FC4-A2CF-09F2DF2C14CA}"/>
                  </a:ext>
                </a:extLst>
              </p:cNvPr>
              <p:cNvGrpSpPr/>
              <p:nvPr/>
            </p:nvGrpSpPr>
            <p:grpSpPr>
              <a:xfrm>
                <a:off x="237067" y="1081088"/>
                <a:ext cx="8727094" cy="4100512"/>
                <a:chOff x="550863" y="1081088"/>
                <a:chExt cx="8413298" cy="3740808"/>
              </a:xfrm>
            </p:grpSpPr>
            <p:sp>
              <p:nvSpPr>
                <p:cNvPr id="13" name="AutoShape 3">
                  <a:extLst>
                    <a:ext uri="{FF2B5EF4-FFF2-40B4-BE49-F238E27FC236}">
                      <a16:creationId xmlns:a16="http://schemas.microsoft.com/office/drawing/2014/main" id="{8B7219EC-B828-496D-BCE6-6B3FAC1B308F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50863" y="1086362"/>
                  <a:ext cx="7743539" cy="32819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5">
                  <a:extLst>
                    <a:ext uri="{FF2B5EF4-FFF2-40B4-BE49-F238E27FC236}">
                      <a16:creationId xmlns:a16="http://schemas.microsoft.com/office/drawing/2014/main" id="{7756DC6F-2668-4622-BD46-475D08645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863" y="1081088"/>
                  <a:ext cx="8413298" cy="3287270"/>
                </a:xfrm>
                <a:custGeom>
                  <a:avLst/>
                  <a:gdLst>
                    <a:gd name="T0" fmla="*/ 0 w 12799"/>
                    <a:gd name="T1" fmla="*/ 0 h 4999"/>
                    <a:gd name="T2" fmla="*/ 0 w 12799"/>
                    <a:gd name="T3" fmla="*/ 0 h 4999"/>
                    <a:gd name="T4" fmla="*/ 12799 w 12799"/>
                    <a:gd name="T5" fmla="*/ 0 h 4999"/>
                    <a:gd name="T6" fmla="*/ 12799 w 12799"/>
                    <a:gd name="T7" fmla="*/ 4999 h 4999"/>
                    <a:gd name="T8" fmla="*/ 0 w 12799"/>
                    <a:gd name="T9" fmla="*/ 4999 h 4999"/>
                    <a:gd name="T10" fmla="*/ 0 w 12799"/>
                    <a:gd name="T11" fmla="*/ 0 h 49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799" h="499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2799" y="0"/>
                      </a:lnTo>
                      <a:lnTo>
                        <a:pt x="12799" y="4999"/>
                      </a:lnTo>
                      <a:lnTo>
                        <a:pt x="0" y="49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15" name="Picture 6">
                  <a:extLst>
                    <a:ext uri="{FF2B5EF4-FFF2-40B4-BE49-F238E27FC236}">
                      <a16:creationId xmlns:a16="http://schemas.microsoft.com/office/drawing/2014/main" id="{325914AB-26C4-461F-826A-A3C637AC7D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3" y="1226994"/>
                  <a:ext cx="8413298" cy="35949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2A523DA1-4976-4BA1-A70B-3076A5EDF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6304" y="2759881"/>
                  <a:ext cx="966844" cy="349822"/>
                </a:xfrm>
                <a:custGeom>
                  <a:avLst/>
                  <a:gdLst>
                    <a:gd name="T0" fmla="*/ 0 w 1471"/>
                    <a:gd name="T1" fmla="*/ 0 h 533"/>
                    <a:gd name="T2" fmla="*/ 0 w 1471"/>
                    <a:gd name="T3" fmla="*/ 0 h 533"/>
                    <a:gd name="T4" fmla="*/ 953 w 1471"/>
                    <a:gd name="T5" fmla="*/ 77 h 533"/>
                    <a:gd name="T6" fmla="*/ 1465 w 1471"/>
                    <a:gd name="T7" fmla="*/ 315 h 533"/>
                    <a:gd name="T8" fmla="*/ 1383 w 1471"/>
                    <a:gd name="T9" fmla="*/ 533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1" h="53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53" y="27"/>
                        <a:pt x="855" y="60"/>
                        <a:pt x="953" y="77"/>
                      </a:cubicBezTo>
                      <a:cubicBezTo>
                        <a:pt x="1052" y="94"/>
                        <a:pt x="1399" y="123"/>
                        <a:pt x="1465" y="315"/>
                      </a:cubicBezTo>
                      <a:cubicBezTo>
                        <a:pt x="1471" y="384"/>
                        <a:pt x="1465" y="399"/>
                        <a:pt x="1383" y="533"/>
                      </a:cubicBezTo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8">
                  <a:extLst>
                    <a:ext uri="{FF2B5EF4-FFF2-40B4-BE49-F238E27FC236}">
                      <a16:creationId xmlns:a16="http://schemas.microsoft.com/office/drawing/2014/main" id="{C076B22E-EAD2-4507-83CF-950A77C55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6304" y="2759881"/>
                  <a:ext cx="966844" cy="349822"/>
                </a:xfrm>
                <a:custGeom>
                  <a:avLst/>
                  <a:gdLst>
                    <a:gd name="T0" fmla="*/ 0 w 1471"/>
                    <a:gd name="T1" fmla="*/ 0 h 533"/>
                    <a:gd name="T2" fmla="*/ 0 w 1471"/>
                    <a:gd name="T3" fmla="*/ 0 h 533"/>
                    <a:gd name="T4" fmla="*/ 953 w 1471"/>
                    <a:gd name="T5" fmla="*/ 77 h 533"/>
                    <a:gd name="T6" fmla="*/ 1465 w 1471"/>
                    <a:gd name="T7" fmla="*/ 315 h 533"/>
                    <a:gd name="T8" fmla="*/ 1383 w 1471"/>
                    <a:gd name="T9" fmla="*/ 533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1" h="533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53" y="27"/>
                        <a:pt x="855" y="60"/>
                        <a:pt x="953" y="77"/>
                      </a:cubicBezTo>
                      <a:cubicBezTo>
                        <a:pt x="1052" y="94"/>
                        <a:pt x="1399" y="123"/>
                        <a:pt x="1465" y="315"/>
                      </a:cubicBezTo>
                      <a:cubicBezTo>
                        <a:pt x="1471" y="384"/>
                        <a:pt x="1465" y="399"/>
                        <a:pt x="1383" y="533"/>
                      </a:cubicBezTo>
                    </a:path>
                  </a:pathLst>
                </a:custGeom>
                <a:noFill/>
                <a:ln w="50800" cap="flat">
                  <a:solidFill>
                    <a:srgbClr val="00B05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C5BF25C0-3936-428A-BE90-63AAF2EDB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0371" y="3470072"/>
                  <a:ext cx="4343765" cy="15822"/>
                </a:xfrm>
                <a:custGeom>
                  <a:avLst/>
                  <a:gdLst>
                    <a:gd name="T0" fmla="*/ 0 w 6608"/>
                    <a:gd name="T1" fmla="*/ 24 h 24"/>
                    <a:gd name="T2" fmla="*/ 0 w 6608"/>
                    <a:gd name="T3" fmla="*/ 24 h 24"/>
                    <a:gd name="T4" fmla="*/ 6608 w 6608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608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6608" y="0"/>
                      </a:lnTo>
                    </a:path>
                  </a:pathLst>
                </a:custGeom>
                <a:noFill/>
                <a:ln w="50800" cap="flat">
                  <a:solidFill>
                    <a:srgbClr val="00B0F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9A687701-A741-4587-A225-45866C29E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339" y="2622765"/>
                  <a:ext cx="548464" cy="864886"/>
                </a:xfrm>
                <a:custGeom>
                  <a:avLst/>
                  <a:gdLst>
                    <a:gd name="T0" fmla="*/ 833 w 833"/>
                    <a:gd name="T1" fmla="*/ 1314 h 1314"/>
                    <a:gd name="T2" fmla="*/ 833 w 833"/>
                    <a:gd name="T3" fmla="*/ 1314 h 1314"/>
                    <a:gd name="T4" fmla="*/ 0 w 833"/>
                    <a:gd name="T5" fmla="*/ 0 h 1314"/>
                    <a:gd name="T6" fmla="*/ 833 w 833"/>
                    <a:gd name="T7" fmla="*/ 0 h 1314"/>
                    <a:gd name="T8" fmla="*/ 833 w 833"/>
                    <a:gd name="T9" fmla="*/ 1314 h 1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3" h="1314">
                      <a:moveTo>
                        <a:pt x="833" y="1314"/>
                      </a:moveTo>
                      <a:lnTo>
                        <a:pt x="833" y="1314"/>
                      </a:lnTo>
                      <a:cubicBezTo>
                        <a:pt x="373" y="1314"/>
                        <a:pt x="0" y="726"/>
                        <a:pt x="0" y="0"/>
                      </a:cubicBezTo>
                      <a:lnTo>
                        <a:pt x="833" y="0"/>
                      </a:lnTo>
                      <a:lnTo>
                        <a:pt x="833" y="1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11">
                  <a:extLst>
                    <a:ext uri="{FF2B5EF4-FFF2-40B4-BE49-F238E27FC236}">
                      <a16:creationId xmlns:a16="http://schemas.microsoft.com/office/drawing/2014/main" id="{46F7C866-0345-4CB0-9BE6-FD5B43F6B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339" y="2622765"/>
                  <a:ext cx="548464" cy="864886"/>
                </a:xfrm>
                <a:custGeom>
                  <a:avLst/>
                  <a:gdLst>
                    <a:gd name="T0" fmla="*/ 833 w 833"/>
                    <a:gd name="T1" fmla="*/ 1314 h 1314"/>
                    <a:gd name="T2" fmla="*/ 833 w 833"/>
                    <a:gd name="T3" fmla="*/ 1314 h 1314"/>
                    <a:gd name="T4" fmla="*/ 0 w 833"/>
                    <a:gd name="T5" fmla="*/ 0 h 1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3" h="1314">
                      <a:moveTo>
                        <a:pt x="833" y="1314"/>
                      </a:moveTo>
                      <a:lnTo>
                        <a:pt x="833" y="1314"/>
                      </a:lnTo>
                      <a:cubicBezTo>
                        <a:pt x="373" y="1314"/>
                        <a:pt x="0" y="726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B0F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id="{7F4C8701-C738-4693-9B73-F64926F94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339" y="1996953"/>
                  <a:ext cx="548464" cy="745349"/>
                </a:xfrm>
                <a:custGeom>
                  <a:avLst/>
                  <a:gdLst>
                    <a:gd name="T0" fmla="*/ 833 w 833"/>
                    <a:gd name="T1" fmla="*/ 0 h 1133"/>
                    <a:gd name="T2" fmla="*/ 833 w 833"/>
                    <a:gd name="T3" fmla="*/ 0 h 1133"/>
                    <a:gd name="T4" fmla="*/ 0 w 833"/>
                    <a:gd name="T5" fmla="*/ 1133 h 1133"/>
                    <a:gd name="T6" fmla="*/ 833 w 833"/>
                    <a:gd name="T7" fmla="*/ 1133 h 1133"/>
                    <a:gd name="T8" fmla="*/ 833 w 833"/>
                    <a:gd name="T9" fmla="*/ 0 h 1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3" h="1133">
                      <a:moveTo>
                        <a:pt x="833" y="0"/>
                      </a:moveTo>
                      <a:lnTo>
                        <a:pt x="833" y="0"/>
                      </a:lnTo>
                      <a:cubicBezTo>
                        <a:pt x="373" y="0"/>
                        <a:pt x="0" y="507"/>
                        <a:pt x="0" y="1133"/>
                      </a:cubicBezTo>
                      <a:lnTo>
                        <a:pt x="833" y="1133"/>
                      </a:lnTo>
                      <a:lnTo>
                        <a:pt x="83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13">
                  <a:extLst>
                    <a:ext uri="{FF2B5EF4-FFF2-40B4-BE49-F238E27FC236}">
                      <a16:creationId xmlns:a16="http://schemas.microsoft.com/office/drawing/2014/main" id="{CFC4449C-F798-4758-A653-832D527AC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339" y="1979374"/>
                  <a:ext cx="548464" cy="762928"/>
                </a:xfrm>
                <a:custGeom>
                  <a:avLst/>
                  <a:gdLst>
                    <a:gd name="T0" fmla="*/ 833 w 833"/>
                    <a:gd name="T1" fmla="*/ 0 h 1133"/>
                    <a:gd name="T2" fmla="*/ 833 w 833"/>
                    <a:gd name="T3" fmla="*/ 0 h 1133"/>
                    <a:gd name="T4" fmla="*/ 0 w 833"/>
                    <a:gd name="T5" fmla="*/ 1133 h 1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33" h="1133">
                      <a:moveTo>
                        <a:pt x="833" y="0"/>
                      </a:moveTo>
                      <a:lnTo>
                        <a:pt x="833" y="0"/>
                      </a:lnTo>
                      <a:cubicBezTo>
                        <a:pt x="373" y="0"/>
                        <a:pt x="0" y="507"/>
                        <a:pt x="0" y="1133"/>
                      </a:cubicBezTo>
                    </a:path>
                  </a:pathLst>
                </a:custGeom>
                <a:noFill/>
                <a:ln w="50800" cap="flat">
                  <a:solidFill>
                    <a:srgbClr val="00B0F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14">
                  <a:extLst>
                    <a:ext uri="{FF2B5EF4-FFF2-40B4-BE49-F238E27FC236}">
                      <a16:creationId xmlns:a16="http://schemas.microsoft.com/office/drawing/2014/main" id="{CC32181F-783E-434C-8D9F-C8E35DCC9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213" y="1979374"/>
                  <a:ext cx="569559" cy="0"/>
                </a:xfrm>
                <a:custGeom>
                  <a:avLst/>
                  <a:gdLst>
                    <a:gd name="T0" fmla="*/ 0 w 866"/>
                    <a:gd name="T1" fmla="*/ 0 w 866"/>
                    <a:gd name="T2" fmla="*/ 866 w 86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6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66" y="0"/>
                      </a:lnTo>
                    </a:path>
                  </a:pathLst>
                </a:custGeom>
                <a:noFill/>
                <a:ln w="50800" cap="flat">
                  <a:solidFill>
                    <a:srgbClr val="00B0F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15">
                  <a:extLst>
                    <a:ext uri="{FF2B5EF4-FFF2-40B4-BE49-F238E27FC236}">
                      <a16:creationId xmlns:a16="http://schemas.microsoft.com/office/drawing/2014/main" id="{33839FB6-473E-4D2E-9BA2-20E182ECE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4772" y="1926637"/>
                  <a:ext cx="249621" cy="50980"/>
                </a:xfrm>
                <a:custGeom>
                  <a:avLst/>
                  <a:gdLst>
                    <a:gd name="T0" fmla="*/ 0 w 379"/>
                    <a:gd name="T1" fmla="*/ 79 h 79"/>
                    <a:gd name="T2" fmla="*/ 0 w 379"/>
                    <a:gd name="T3" fmla="*/ 79 h 79"/>
                    <a:gd name="T4" fmla="*/ 379 w 379"/>
                    <a:gd name="T5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9" h="79">
                      <a:moveTo>
                        <a:pt x="0" y="79"/>
                      </a:moveTo>
                      <a:lnTo>
                        <a:pt x="0" y="79"/>
                      </a:lnTo>
                      <a:lnTo>
                        <a:pt x="379" y="0"/>
                      </a:lnTo>
                    </a:path>
                  </a:pathLst>
                </a:custGeom>
                <a:noFill/>
                <a:ln w="50800" cap="flat">
                  <a:solidFill>
                    <a:srgbClr val="00B0F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16">
                  <a:extLst>
                    <a:ext uri="{FF2B5EF4-FFF2-40B4-BE49-F238E27FC236}">
                      <a16:creationId xmlns:a16="http://schemas.microsoft.com/office/drawing/2014/main" id="{63454764-4E01-4BCE-99F6-71DAF885B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0620" y="3090366"/>
                  <a:ext cx="513306" cy="374433"/>
                </a:xfrm>
                <a:custGeom>
                  <a:avLst/>
                  <a:gdLst>
                    <a:gd name="T0" fmla="*/ 0 w 781"/>
                    <a:gd name="T1" fmla="*/ 570 h 570"/>
                    <a:gd name="T2" fmla="*/ 0 w 781"/>
                    <a:gd name="T3" fmla="*/ 570 h 570"/>
                    <a:gd name="T4" fmla="*/ 168 w 781"/>
                    <a:gd name="T5" fmla="*/ 544 h 570"/>
                    <a:gd name="T6" fmla="*/ 508 w 781"/>
                    <a:gd name="T7" fmla="*/ 282 h 570"/>
                    <a:gd name="T8" fmla="*/ 781 w 781"/>
                    <a:gd name="T9" fmla="*/ 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1" h="570">
                      <a:moveTo>
                        <a:pt x="0" y="570"/>
                      </a:moveTo>
                      <a:lnTo>
                        <a:pt x="0" y="570"/>
                      </a:lnTo>
                      <a:cubicBezTo>
                        <a:pt x="60" y="563"/>
                        <a:pt x="139" y="558"/>
                        <a:pt x="168" y="544"/>
                      </a:cubicBezTo>
                      <a:cubicBezTo>
                        <a:pt x="197" y="530"/>
                        <a:pt x="260" y="518"/>
                        <a:pt x="508" y="282"/>
                      </a:cubicBezTo>
                      <a:cubicBezTo>
                        <a:pt x="598" y="194"/>
                        <a:pt x="616" y="176"/>
                        <a:pt x="781" y="0"/>
                      </a:cubicBezTo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17">
                  <a:extLst>
                    <a:ext uri="{FF2B5EF4-FFF2-40B4-BE49-F238E27FC236}">
                      <a16:creationId xmlns:a16="http://schemas.microsoft.com/office/drawing/2014/main" id="{3DAE8DA0-9F26-4C28-B35D-428F23993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0620" y="3092475"/>
                  <a:ext cx="513306" cy="374433"/>
                </a:xfrm>
                <a:custGeom>
                  <a:avLst/>
                  <a:gdLst>
                    <a:gd name="T0" fmla="*/ 0 w 781"/>
                    <a:gd name="T1" fmla="*/ 570 h 570"/>
                    <a:gd name="T2" fmla="*/ 0 w 781"/>
                    <a:gd name="T3" fmla="*/ 570 h 570"/>
                    <a:gd name="T4" fmla="*/ 168 w 781"/>
                    <a:gd name="T5" fmla="*/ 544 h 570"/>
                    <a:gd name="T6" fmla="*/ 508 w 781"/>
                    <a:gd name="T7" fmla="*/ 282 h 570"/>
                    <a:gd name="T8" fmla="*/ 781 w 781"/>
                    <a:gd name="T9" fmla="*/ 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1" h="570">
                      <a:moveTo>
                        <a:pt x="0" y="570"/>
                      </a:moveTo>
                      <a:lnTo>
                        <a:pt x="0" y="570"/>
                      </a:lnTo>
                      <a:cubicBezTo>
                        <a:pt x="60" y="563"/>
                        <a:pt x="139" y="558"/>
                        <a:pt x="168" y="544"/>
                      </a:cubicBezTo>
                      <a:cubicBezTo>
                        <a:pt x="197" y="530"/>
                        <a:pt x="260" y="518"/>
                        <a:pt x="508" y="282"/>
                      </a:cubicBezTo>
                      <a:cubicBezTo>
                        <a:pt x="598" y="194"/>
                        <a:pt x="616" y="176"/>
                        <a:pt x="781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B0F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30">
                  <a:extLst>
                    <a:ext uri="{FF2B5EF4-FFF2-40B4-BE49-F238E27FC236}">
                      <a16:creationId xmlns:a16="http://schemas.microsoft.com/office/drawing/2014/main" id="{87ACCCC1-715B-42A4-B4AB-37054ACAC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2880" y="1156678"/>
                  <a:ext cx="0" cy="305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Rectangle 31">
                  <a:extLst>
                    <a:ext uri="{FF2B5EF4-FFF2-40B4-BE49-F238E27FC236}">
                      <a16:creationId xmlns:a16="http://schemas.microsoft.com/office/drawing/2014/main" id="{14895E2C-3000-483D-A408-7432CB192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2964" y="1156678"/>
                  <a:ext cx="0" cy="305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Rectangle 32">
                  <a:extLst>
                    <a:ext uri="{FF2B5EF4-FFF2-40B4-BE49-F238E27FC236}">
                      <a16:creationId xmlns:a16="http://schemas.microsoft.com/office/drawing/2014/main" id="{77ACB31A-C021-4706-8040-65D6776B94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6912" y="1156678"/>
                  <a:ext cx="0" cy="305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Rectangle 33">
                  <a:extLst>
                    <a:ext uri="{FF2B5EF4-FFF2-40B4-BE49-F238E27FC236}">
                      <a16:creationId xmlns:a16="http://schemas.microsoft.com/office/drawing/2014/main" id="{E8911D66-E41D-427F-9847-4BFCE10F0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9965" y="1156678"/>
                  <a:ext cx="0" cy="305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Rectangle 34">
                  <a:extLst>
                    <a:ext uri="{FF2B5EF4-FFF2-40B4-BE49-F238E27FC236}">
                      <a16:creationId xmlns:a16="http://schemas.microsoft.com/office/drawing/2014/main" id="{A2882E16-3585-415D-A467-0BFAF4365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6649" y="1156678"/>
                  <a:ext cx="0" cy="305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37">
                  <a:extLst>
                    <a:ext uri="{FF2B5EF4-FFF2-40B4-BE49-F238E27FC236}">
                      <a16:creationId xmlns:a16="http://schemas.microsoft.com/office/drawing/2014/main" id="{0938E55F-457A-4B41-96D4-3D20A98DA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9135" y="2281733"/>
                  <a:ext cx="84379" cy="428927"/>
                </a:xfrm>
                <a:custGeom>
                  <a:avLst/>
                  <a:gdLst>
                    <a:gd name="T0" fmla="*/ 6 w 130"/>
                    <a:gd name="T1" fmla="*/ 0 h 651"/>
                    <a:gd name="T2" fmla="*/ 6 w 130"/>
                    <a:gd name="T3" fmla="*/ 0 h 651"/>
                    <a:gd name="T4" fmla="*/ 95 w 130"/>
                    <a:gd name="T5" fmla="*/ 585 h 651"/>
                    <a:gd name="T6" fmla="*/ 89 w 130"/>
                    <a:gd name="T7" fmla="*/ 586 h 651"/>
                    <a:gd name="T8" fmla="*/ 0 w 130"/>
                    <a:gd name="T9" fmla="*/ 1 h 651"/>
                    <a:gd name="T10" fmla="*/ 6 w 130"/>
                    <a:gd name="T11" fmla="*/ 0 h 651"/>
                    <a:gd name="T12" fmla="*/ 130 w 130"/>
                    <a:gd name="T13" fmla="*/ 566 h 651"/>
                    <a:gd name="T14" fmla="*/ 130 w 130"/>
                    <a:gd name="T15" fmla="*/ 566 h 651"/>
                    <a:gd name="T16" fmla="*/ 102 w 130"/>
                    <a:gd name="T17" fmla="*/ 651 h 651"/>
                    <a:gd name="T18" fmla="*/ 51 w 130"/>
                    <a:gd name="T19" fmla="*/ 578 h 651"/>
                    <a:gd name="T20" fmla="*/ 130 w 130"/>
                    <a:gd name="T21" fmla="*/ 566 h 6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0" h="651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95" y="585"/>
                      </a:lnTo>
                      <a:lnTo>
                        <a:pt x="89" y="586"/>
                      </a:lnTo>
                      <a:lnTo>
                        <a:pt x="0" y="1"/>
                      </a:lnTo>
                      <a:lnTo>
                        <a:pt x="6" y="0"/>
                      </a:lnTo>
                      <a:close/>
                      <a:moveTo>
                        <a:pt x="130" y="566"/>
                      </a:moveTo>
                      <a:lnTo>
                        <a:pt x="130" y="566"/>
                      </a:lnTo>
                      <a:lnTo>
                        <a:pt x="102" y="651"/>
                      </a:lnTo>
                      <a:lnTo>
                        <a:pt x="51" y="578"/>
                      </a:lnTo>
                      <a:lnTo>
                        <a:pt x="130" y="5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38">
                  <a:extLst>
                    <a:ext uri="{FF2B5EF4-FFF2-40B4-BE49-F238E27FC236}">
                      <a16:creationId xmlns:a16="http://schemas.microsoft.com/office/drawing/2014/main" id="{B3455ADA-FE98-4336-B812-D1D3A0F02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9229" y="2105943"/>
                  <a:ext cx="1190101" cy="413105"/>
                </a:xfrm>
                <a:custGeom>
                  <a:avLst/>
                  <a:gdLst>
                    <a:gd name="T0" fmla="*/ 0 w 786"/>
                    <a:gd name="T1" fmla="*/ 0 h 386"/>
                    <a:gd name="T2" fmla="*/ 0 w 786"/>
                    <a:gd name="T3" fmla="*/ 0 h 386"/>
                    <a:gd name="T4" fmla="*/ 786 w 786"/>
                    <a:gd name="T5" fmla="*/ 0 h 386"/>
                    <a:gd name="T6" fmla="*/ 786 w 786"/>
                    <a:gd name="T7" fmla="*/ 386 h 386"/>
                    <a:gd name="T8" fmla="*/ 0 w 786"/>
                    <a:gd name="T9" fmla="*/ 386 h 386"/>
                    <a:gd name="T10" fmla="*/ 0 w 786"/>
                    <a:gd name="T11" fmla="*/ 0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86" h="38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786" y="0"/>
                      </a:lnTo>
                      <a:lnTo>
                        <a:pt x="786" y="386"/>
                      </a:lnTo>
                      <a:lnTo>
                        <a:pt x="0" y="3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39">
                  <a:extLst>
                    <a:ext uri="{FF2B5EF4-FFF2-40B4-BE49-F238E27FC236}">
                      <a16:creationId xmlns:a16="http://schemas.microsoft.com/office/drawing/2014/main" id="{C0C7FD3F-2F02-41A1-99EC-4431BA8ED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8261" y="2158069"/>
                  <a:ext cx="972034" cy="3088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1100" b="1" dirty="0">
                      <a:solidFill>
                        <a:srgbClr val="C00000"/>
                      </a:solidFill>
                    </a:rPr>
                    <a:t>New e</a:t>
                  </a:r>
                  <a:r>
                    <a:rPr lang="en-US" sz="1100" b="1" baseline="30000" dirty="0">
                      <a:solidFill>
                        <a:srgbClr val="C00000"/>
                      </a:solidFill>
                    </a:rPr>
                    <a:t>+</a:t>
                  </a:r>
                  <a:r>
                    <a:rPr lang="en-US" sz="1100" b="1" dirty="0">
                      <a:solidFill>
                        <a:srgbClr val="C00000"/>
                      </a:solidFill>
                    </a:rPr>
                    <a:t> Injector</a:t>
                  </a:r>
                  <a:br>
                    <a:rPr lang="en-US" sz="1100" b="1" dirty="0">
                      <a:solidFill>
                        <a:srgbClr val="C00000"/>
                      </a:solidFill>
                    </a:rPr>
                  </a:br>
                  <a:r>
                    <a:rPr lang="en-US" sz="1100" b="1" dirty="0">
                      <a:solidFill>
                        <a:srgbClr val="C00000"/>
                      </a:solidFill>
                    </a:rPr>
                    <a:t> at LERF</a:t>
                  </a:r>
                </a:p>
              </p:txBody>
            </p:sp>
            <p:sp>
              <p:nvSpPr>
                <p:cNvPr id="35" name="Freeform 44">
                  <a:extLst>
                    <a:ext uri="{FF2B5EF4-FFF2-40B4-BE49-F238E27FC236}">
                      <a16:creationId xmlns:a16="http://schemas.microsoft.com/office/drawing/2014/main" id="{B32D926F-2D38-4027-8B96-01866B791D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48684" y="1557479"/>
                  <a:ext cx="105474" cy="270716"/>
                </a:xfrm>
                <a:custGeom>
                  <a:avLst/>
                  <a:gdLst>
                    <a:gd name="T0" fmla="*/ 6 w 160"/>
                    <a:gd name="T1" fmla="*/ 0 h 413"/>
                    <a:gd name="T2" fmla="*/ 6 w 160"/>
                    <a:gd name="T3" fmla="*/ 0 h 413"/>
                    <a:gd name="T4" fmla="*/ 130 w 160"/>
                    <a:gd name="T5" fmla="*/ 349 h 413"/>
                    <a:gd name="T6" fmla="*/ 124 w 160"/>
                    <a:gd name="T7" fmla="*/ 351 h 413"/>
                    <a:gd name="T8" fmla="*/ 0 w 160"/>
                    <a:gd name="T9" fmla="*/ 2 h 413"/>
                    <a:gd name="T10" fmla="*/ 6 w 160"/>
                    <a:gd name="T11" fmla="*/ 0 h 413"/>
                    <a:gd name="T12" fmla="*/ 160 w 160"/>
                    <a:gd name="T13" fmla="*/ 324 h 413"/>
                    <a:gd name="T14" fmla="*/ 160 w 160"/>
                    <a:gd name="T15" fmla="*/ 324 h 413"/>
                    <a:gd name="T16" fmla="*/ 149 w 160"/>
                    <a:gd name="T17" fmla="*/ 413 h 413"/>
                    <a:gd name="T18" fmla="*/ 85 w 160"/>
                    <a:gd name="T19" fmla="*/ 350 h 413"/>
                    <a:gd name="T20" fmla="*/ 160 w 160"/>
                    <a:gd name="T21" fmla="*/ 324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0" h="413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130" y="349"/>
                      </a:lnTo>
                      <a:lnTo>
                        <a:pt x="124" y="351"/>
                      </a:lnTo>
                      <a:lnTo>
                        <a:pt x="0" y="2"/>
                      </a:lnTo>
                      <a:lnTo>
                        <a:pt x="6" y="0"/>
                      </a:lnTo>
                      <a:close/>
                      <a:moveTo>
                        <a:pt x="160" y="324"/>
                      </a:moveTo>
                      <a:lnTo>
                        <a:pt x="160" y="324"/>
                      </a:lnTo>
                      <a:lnTo>
                        <a:pt x="149" y="413"/>
                      </a:lnTo>
                      <a:lnTo>
                        <a:pt x="85" y="350"/>
                      </a:lnTo>
                      <a:lnTo>
                        <a:pt x="160" y="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74">
                  <a:extLst>
                    <a:ext uri="{FF2B5EF4-FFF2-40B4-BE49-F238E27FC236}">
                      <a16:creationId xmlns:a16="http://schemas.microsoft.com/office/drawing/2014/main" id="{1FC6B471-D063-4613-9E0F-569012B0D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0803" y="1107457"/>
                  <a:ext cx="1369404" cy="446506"/>
                </a:xfrm>
                <a:custGeom>
                  <a:avLst/>
                  <a:gdLst>
                    <a:gd name="T0" fmla="*/ 0 w 2453"/>
                    <a:gd name="T1" fmla="*/ 0 h 680"/>
                    <a:gd name="T2" fmla="*/ 0 w 2453"/>
                    <a:gd name="T3" fmla="*/ 0 h 680"/>
                    <a:gd name="T4" fmla="*/ 2453 w 2453"/>
                    <a:gd name="T5" fmla="*/ 0 h 680"/>
                    <a:gd name="T6" fmla="*/ 2453 w 2453"/>
                    <a:gd name="T7" fmla="*/ 680 h 680"/>
                    <a:gd name="T8" fmla="*/ 0 w 2453"/>
                    <a:gd name="T9" fmla="*/ 680 h 680"/>
                    <a:gd name="T10" fmla="*/ 0 w 2453"/>
                    <a:gd name="T11" fmla="*/ 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53" h="68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453" y="0"/>
                      </a:lnTo>
                      <a:lnTo>
                        <a:pt x="2453" y="680"/>
                      </a:lnTo>
                      <a:lnTo>
                        <a:pt x="0" y="6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103">
                  <a:extLst>
                    <a:ext uri="{FF2B5EF4-FFF2-40B4-BE49-F238E27FC236}">
                      <a16:creationId xmlns:a16="http://schemas.microsoft.com/office/drawing/2014/main" id="{C3032727-8254-4937-BE85-12FD0343D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053" y="1107457"/>
                  <a:ext cx="1288539" cy="446506"/>
                </a:xfrm>
                <a:custGeom>
                  <a:avLst/>
                  <a:gdLst>
                    <a:gd name="T0" fmla="*/ 0 w 1960"/>
                    <a:gd name="T1" fmla="*/ 0 h 680"/>
                    <a:gd name="T2" fmla="*/ 0 w 1960"/>
                    <a:gd name="T3" fmla="*/ 0 h 680"/>
                    <a:gd name="T4" fmla="*/ 1960 w 1960"/>
                    <a:gd name="T5" fmla="*/ 0 h 680"/>
                    <a:gd name="T6" fmla="*/ 1960 w 1960"/>
                    <a:gd name="T7" fmla="*/ 680 h 680"/>
                    <a:gd name="T8" fmla="*/ 0 w 1960"/>
                    <a:gd name="T9" fmla="*/ 680 h 680"/>
                    <a:gd name="T10" fmla="*/ 0 w 1960"/>
                    <a:gd name="T11" fmla="*/ 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60" h="68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960" y="0"/>
                      </a:lnTo>
                      <a:lnTo>
                        <a:pt x="1960" y="680"/>
                      </a:lnTo>
                      <a:lnTo>
                        <a:pt x="0" y="6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09">
                  <a:extLst>
                    <a:ext uri="{FF2B5EF4-FFF2-40B4-BE49-F238E27FC236}">
                      <a16:creationId xmlns:a16="http://schemas.microsoft.com/office/drawing/2014/main" id="{E74606D8-09AB-4E5E-BE1E-662B1FD0B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7128" y="1140857"/>
                  <a:ext cx="108990" cy="2320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1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Rectangle 114">
                  <a:extLst>
                    <a:ext uri="{FF2B5EF4-FFF2-40B4-BE49-F238E27FC236}">
                      <a16:creationId xmlns:a16="http://schemas.microsoft.com/office/drawing/2014/main" id="{F48EFED6-B035-4407-BC40-C6E24FBDB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5076" y="1140857"/>
                  <a:ext cx="63" cy="252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Rectangle 117">
                  <a:extLst>
                    <a:ext uri="{FF2B5EF4-FFF2-40B4-BE49-F238E27FC236}">
                      <a16:creationId xmlns:a16="http://schemas.microsoft.com/office/drawing/2014/main" id="{58D1E2F4-53C1-4B16-9660-1381870EF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9655" y="1140857"/>
                  <a:ext cx="63" cy="252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31">
                  <a:extLst>
                    <a:ext uri="{FF2B5EF4-FFF2-40B4-BE49-F238E27FC236}">
                      <a16:creationId xmlns:a16="http://schemas.microsoft.com/office/drawing/2014/main" id="{BA122493-75E8-480C-BEC1-3B1ED3DE17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22424" y="1557479"/>
                  <a:ext cx="112505" cy="247864"/>
                </a:xfrm>
                <a:custGeom>
                  <a:avLst/>
                  <a:gdLst>
                    <a:gd name="T0" fmla="*/ 6 w 173"/>
                    <a:gd name="T1" fmla="*/ 0 h 377"/>
                    <a:gd name="T2" fmla="*/ 6 w 173"/>
                    <a:gd name="T3" fmla="*/ 0 h 377"/>
                    <a:gd name="T4" fmla="*/ 145 w 173"/>
                    <a:gd name="T5" fmla="*/ 315 h 377"/>
                    <a:gd name="T6" fmla="*/ 139 w 173"/>
                    <a:gd name="T7" fmla="*/ 317 h 377"/>
                    <a:gd name="T8" fmla="*/ 0 w 173"/>
                    <a:gd name="T9" fmla="*/ 3 h 377"/>
                    <a:gd name="T10" fmla="*/ 6 w 173"/>
                    <a:gd name="T11" fmla="*/ 0 h 377"/>
                    <a:gd name="T12" fmla="*/ 173 w 173"/>
                    <a:gd name="T13" fmla="*/ 288 h 377"/>
                    <a:gd name="T14" fmla="*/ 173 w 173"/>
                    <a:gd name="T15" fmla="*/ 288 h 377"/>
                    <a:gd name="T16" fmla="*/ 169 w 173"/>
                    <a:gd name="T17" fmla="*/ 377 h 377"/>
                    <a:gd name="T18" fmla="*/ 100 w 173"/>
                    <a:gd name="T19" fmla="*/ 320 h 377"/>
                    <a:gd name="T20" fmla="*/ 173 w 173"/>
                    <a:gd name="T21" fmla="*/ 288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3" h="377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145" y="315"/>
                      </a:lnTo>
                      <a:lnTo>
                        <a:pt x="139" y="317"/>
                      </a:lnTo>
                      <a:lnTo>
                        <a:pt x="0" y="3"/>
                      </a:lnTo>
                      <a:lnTo>
                        <a:pt x="6" y="0"/>
                      </a:lnTo>
                      <a:close/>
                      <a:moveTo>
                        <a:pt x="173" y="288"/>
                      </a:moveTo>
                      <a:lnTo>
                        <a:pt x="173" y="288"/>
                      </a:lnTo>
                      <a:lnTo>
                        <a:pt x="169" y="377"/>
                      </a:lnTo>
                      <a:lnTo>
                        <a:pt x="100" y="320"/>
                      </a:lnTo>
                      <a:lnTo>
                        <a:pt x="173" y="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ectangle 39">
                  <a:extLst>
                    <a:ext uri="{FF2B5EF4-FFF2-40B4-BE49-F238E27FC236}">
                      <a16:creationId xmlns:a16="http://schemas.microsoft.com/office/drawing/2014/main" id="{AF3F6C5D-7BD7-4907-AF86-0206729C1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1983" y="1185837"/>
                  <a:ext cx="1251422" cy="3748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en-US" sz="1100" dirty="0">
                      <a:solidFill>
                        <a:srgbClr val="7030A0"/>
                      </a:solidFill>
                    </a:rPr>
                    <a:t>123 MeV e</a:t>
                  </a:r>
                  <a:r>
                    <a:rPr lang="en-US" sz="1100" baseline="30000" dirty="0">
                      <a:solidFill>
                        <a:srgbClr val="7030A0"/>
                      </a:solidFill>
                    </a:rPr>
                    <a:t>+ </a:t>
                  </a:r>
                  <a:r>
                    <a:rPr lang="en-US" sz="1100" dirty="0">
                      <a:solidFill>
                        <a:srgbClr val="7030A0"/>
                      </a:solidFill>
                    </a:rPr>
                    <a:t>Beam</a:t>
                  </a:r>
                  <a:br>
                    <a:rPr lang="en-US" sz="1100" baseline="30000" dirty="0">
                      <a:solidFill>
                        <a:srgbClr val="7030A0"/>
                      </a:solidFill>
                    </a:rPr>
                  </a:br>
                  <a:r>
                    <a:rPr lang="en-US" sz="1100" dirty="0">
                      <a:solidFill>
                        <a:srgbClr val="7030A0"/>
                      </a:solidFill>
                    </a:rPr>
                    <a:t>Injected to NL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F21CFA0-A148-4855-BC32-E61E344BF5B3}"/>
                    </a:ext>
                  </a:extLst>
                </p:cNvPr>
                <p:cNvSpPr/>
                <p:nvPr/>
              </p:nvSpPr>
              <p:spPr>
                <a:xfrm>
                  <a:off x="3614928" y="3959978"/>
                  <a:ext cx="1572768" cy="486613"/>
                </a:xfrm>
                <a:prstGeom prst="rect">
                  <a:avLst/>
                </a:prstGeom>
                <a:solidFill>
                  <a:schemeClr val="bg1">
                    <a:alpha val="12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0F3DA0D-CD0C-463C-BAE8-A1EF61683E1B}"/>
                    </a:ext>
                  </a:extLst>
                </p:cNvPr>
                <p:cNvCxnSpPr>
                  <a:cxnSpLocks/>
                  <a:stCxn id="43" idx="0"/>
                </p:cNvCxnSpPr>
                <p:nvPr/>
              </p:nvCxnSpPr>
              <p:spPr>
                <a:xfrm flipV="1">
                  <a:off x="4401312" y="3487653"/>
                  <a:ext cx="349169" cy="47232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7241A25-11D5-4A5D-9DFD-4F4D45FC9E26}"/>
                    </a:ext>
                  </a:extLst>
                </p:cNvPr>
                <p:cNvSpPr/>
                <p:nvPr/>
              </p:nvSpPr>
              <p:spPr>
                <a:xfrm>
                  <a:off x="3614928" y="4006741"/>
                  <a:ext cx="1572768" cy="3930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New Transport Line </a:t>
                  </a:r>
                  <a:br>
                    <a:rPr lang="en-US" sz="1100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100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along SL and West Arc</a:t>
                  </a:r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5A4FB513-5AAA-46EA-8650-A5141C2E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657" y="1183013"/>
                <a:ext cx="110126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100" dirty="0"/>
                  <a:t>CEBAF Polarized</a:t>
                </a:r>
                <a:br>
                  <a:rPr lang="en-US" sz="1100" dirty="0"/>
                </a:br>
                <a:r>
                  <a:rPr lang="en-US" sz="1100" dirty="0"/>
                  <a:t>Electron Injector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356146D-726A-4FD1-B6FD-4F549F8E3F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4980" y="2971219"/>
              <a:ext cx="555600" cy="3393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4D55B6-DAE2-43D6-A20A-C0BC2463CA03}"/>
                </a:ext>
              </a:extLst>
            </p:cNvPr>
            <p:cNvGrpSpPr/>
            <p:nvPr/>
          </p:nvGrpSpPr>
          <p:grpSpPr>
            <a:xfrm>
              <a:off x="7656945" y="2482846"/>
              <a:ext cx="1290093" cy="476823"/>
              <a:chOff x="10115523" y="2282168"/>
              <a:chExt cx="1290093" cy="47682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C3A5389-FD71-492C-A17E-84BAF69F7968}"/>
                  </a:ext>
                </a:extLst>
              </p:cNvPr>
              <p:cNvSpPr/>
              <p:nvPr/>
            </p:nvSpPr>
            <p:spPr>
              <a:xfrm>
                <a:off x="10115523" y="2282168"/>
                <a:ext cx="1290093" cy="476823"/>
              </a:xfrm>
              <a:prstGeom prst="rect">
                <a:avLst/>
              </a:prstGeom>
              <a:solidFill>
                <a:schemeClr val="bg1">
                  <a:alpha val="12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F40E455D-6A64-49B8-91AA-77494120E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0739" y="2351302"/>
                <a:ext cx="109966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sz="1100" dirty="0">
                    <a:solidFill>
                      <a:srgbClr val="7030A0"/>
                    </a:solidFill>
                  </a:rPr>
                  <a:t>New Beamline</a:t>
                </a:r>
                <a:br>
                  <a:rPr lang="en-US" sz="1100" dirty="0">
                    <a:solidFill>
                      <a:srgbClr val="7030A0"/>
                    </a:solidFill>
                  </a:rPr>
                </a:br>
                <a:r>
                  <a:rPr lang="en-US" sz="1100" dirty="0">
                    <a:solidFill>
                      <a:srgbClr val="7030A0"/>
                    </a:solidFill>
                  </a:rPr>
                  <a:t>to CEBAF Tunnel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93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31262D-C5A2-43C0-9CF3-A07A931AC08D}"/>
              </a:ext>
            </a:extLst>
          </p:cNvPr>
          <p:cNvGrpSpPr/>
          <p:nvPr/>
        </p:nvGrpSpPr>
        <p:grpSpPr>
          <a:xfrm>
            <a:off x="6624662" y="670137"/>
            <a:ext cx="4442471" cy="5793451"/>
            <a:chOff x="6927181" y="592112"/>
            <a:chExt cx="4442471" cy="57934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F89029-FA62-4B5C-A7F8-5260B8BA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9335" y="3723410"/>
              <a:ext cx="3746048" cy="2662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6DC7BF-380F-4E0C-9B49-6D5AA9C6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7181" y="592112"/>
              <a:ext cx="4442471" cy="333185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3D750C3-48B4-4ABF-B141-40CA83706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84" y="3800763"/>
            <a:ext cx="3746048" cy="2662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DB3B2-2CED-41B8-BC12-13F036138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14" y="666389"/>
            <a:ext cx="4442471" cy="3331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Distributions of Electrons and Positrons at Target (FLUKA/Geant4)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7B85E3-91C5-4481-BC30-58FBC5945C95}"/>
              </a:ext>
            </a:extLst>
          </p:cNvPr>
          <p:cNvSpPr/>
          <p:nvPr/>
        </p:nvSpPr>
        <p:spPr>
          <a:xfrm>
            <a:off x="4638853" y="4018127"/>
            <a:ext cx="2157963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primary electrons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10F542-4FB7-45A1-AB9F-79FCEE3A40D9}"/>
              </a:ext>
            </a:extLst>
          </p:cNvPr>
          <p:cNvCxnSpPr>
            <a:stCxn id="12" idx="1"/>
          </p:cNvCxnSpPr>
          <p:nvPr/>
        </p:nvCxnSpPr>
        <p:spPr>
          <a:xfrm flipH="1">
            <a:off x="4366260" y="4187404"/>
            <a:ext cx="272593" cy="64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952A0A-B8CE-439F-9B74-D74AB2601FD6}"/>
              </a:ext>
            </a:extLst>
          </p:cNvPr>
          <p:cNvCxnSpPr>
            <a:cxnSpLocks/>
          </p:cNvCxnSpPr>
          <p:nvPr/>
        </p:nvCxnSpPr>
        <p:spPr>
          <a:xfrm>
            <a:off x="6792078" y="4187404"/>
            <a:ext cx="272593" cy="64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1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6242DA-CE7F-4580-BAAC-F7D780090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86" y="3804511"/>
            <a:ext cx="3746048" cy="266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Distributions of Photons and Neutrons (FLUKA/Geant4)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BD0D9C-1641-41A2-8A4F-03E810F76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654729"/>
            <a:ext cx="4443984" cy="3332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5B312-D4D9-44F4-BFEB-8E6774EAA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896" y="654729"/>
            <a:ext cx="4443984" cy="3332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0F65C-D882-450B-9CC9-394447D9D9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84" b="1"/>
          <a:stretch/>
        </p:blipFill>
        <p:spPr>
          <a:xfrm>
            <a:off x="6787896" y="3987717"/>
            <a:ext cx="3660988" cy="2471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D5EE5-24C0-4861-93BE-053A2BD34492}"/>
              </a:ext>
            </a:extLst>
          </p:cNvPr>
          <p:cNvSpPr txBox="1"/>
          <p:nvPr/>
        </p:nvSpPr>
        <p:spPr>
          <a:xfrm>
            <a:off x="7492753" y="5718981"/>
            <a:ext cx="2035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 Yield = 4.7·10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n/e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7427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Yield, Energy and Power of Particles at 4 mm Tungsten Target (Geant4)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078D68A-4F8F-4525-8E6B-3F9AA3DD659E}"/>
              </a:ext>
            </a:extLst>
          </p:cNvPr>
          <p:cNvGraphicFramePr>
            <a:graphicFrameLocks noGrp="1"/>
          </p:cNvGraphicFramePr>
          <p:nvPr/>
        </p:nvGraphicFramePr>
        <p:xfrm>
          <a:off x="494749" y="902825"/>
          <a:ext cx="5058137" cy="476645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084102">
                  <a:extLst>
                    <a:ext uri="{9D8B030D-6E8A-4147-A177-3AD203B41FA5}">
                      <a16:colId xmlns:a16="http://schemas.microsoft.com/office/drawing/2014/main" val="1341821013"/>
                    </a:ext>
                  </a:extLst>
                </a:gridCol>
                <a:gridCol w="977153">
                  <a:extLst>
                    <a:ext uri="{9D8B030D-6E8A-4147-A177-3AD203B41FA5}">
                      <a16:colId xmlns:a16="http://schemas.microsoft.com/office/drawing/2014/main" val="3747238019"/>
                    </a:ext>
                  </a:extLst>
                </a:gridCol>
                <a:gridCol w="996882">
                  <a:extLst>
                    <a:ext uri="{9D8B030D-6E8A-4147-A177-3AD203B41FA5}">
                      <a16:colId xmlns:a16="http://schemas.microsoft.com/office/drawing/2014/main" val="270217479"/>
                    </a:ext>
                  </a:extLst>
                </a:gridCol>
              </a:tblGrid>
              <a:tr h="43643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Direction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b"/>
                </a:tc>
                <a:extLst>
                  <a:ext uri="{0D108BD9-81ED-4DB2-BD59-A6C34878D82A}">
                    <a16:rowId xmlns:a16="http://schemas.microsoft.com/office/drawing/2014/main" val="2675824706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Yield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/e-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621510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Energy of Photons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094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 of Photons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59.2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615872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Yield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e-/e-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425490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Energy of Electrons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81804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 of Electrons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39.3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477198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Positron Yield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e+/e-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479549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Energy of Positrons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71732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 of Positrons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375256"/>
                  </a:ext>
                </a:extLst>
              </a:tr>
              <a:tr h="433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Power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102.5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945" marR="55945" marT="0" marB="0" anchor="ctr"/>
                </a:tc>
                <a:extLst>
                  <a:ext uri="{0D108BD9-81ED-4DB2-BD59-A6C34878D82A}">
                    <a16:rowId xmlns:a16="http://schemas.microsoft.com/office/drawing/2014/main" val="243403984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76DBC55-42A4-42F1-9ECF-DC30F54E7389}"/>
              </a:ext>
            </a:extLst>
          </p:cNvPr>
          <p:cNvGraphicFramePr>
            <a:graphicFrameLocks noGrp="1"/>
          </p:cNvGraphicFramePr>
          <p:nvPr/>
        </p:nvGraphicFramePr>
        <p:xfrm>
          <a:off x="6639593" y="898316"/>
          <a:ext cx="5058136" cy="477096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29440">
                  <a:extLst>
                    <a:ext uri="{9D8B030D-6E8A-4147-A177-3AD203B41FA5}">
                      <a16:colId xmlns:a16="http://schemas.microsoft.com/office/drawing/2014/main" val="596683666"/>
                    </a:ext>
                  </a:extLst>
                </a:gridCol>
                <a:gridCol w="1013024">
                  <a:extLst>
                    <a:ext uri="{9D8B030D-6E8A-4147-A177-3AD203B41FA5}">
                      <a16:colId xmlns:a16="http://schemas.microsoft.com/office/drawing/2014/main" val="2581954005"/>
                    </a:ext>
                  </a:extLst>
                </a:gridCol>
                <a:gridCol w="915672">
                  <a:extLst>
                    <a:ext uri="{9D8B030D-6E8A-4147-A177-3AD203B41FA5}">
                      <a16:colId xmlns:a16="http://schemas.microsoft.com/office/drawing/2014/main" val="1428790786"/>
                    </a:ext>
                  </a:extLst>
                </a:gridCol>
              </a:tblGrid>
              <a:tr h="43565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Backward Direction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b"/>
                </a:tc>
                <a:extLst>
                  <a:ext uri="{0D108BD9-81ED-4DB2-BD59-A6C34878D82A}">
                    <a16:rowId xmlns:a16="http://schemas.microsoft.com/office/drawing/2014/main" val="1250733133"/>
                  </a:ext>
                </a:extLst>
              </a:tr>
              <a:tr h="4153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Yield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/e-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03649"/>
                  </a:ext>
                </a:extLst>
              </a:tr>
              <a:tr h="4771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Energy of Photons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882313"/>
                  </a:ext>
                </a:extLst>
              </a:tr>
              <a:tr h="4771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 of Photons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70591"/>
                  </a:ext>
                </a:extLst>
              </a:tr>
              <a:tr h="3850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Yield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e-/e-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26371"/>
                  </a:ext>
                </a:extLst>
              </a:tr>
              <a:tr h="3956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Energy of Electrons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919436"/>
                  </a:ext>
                </a:extLst>
              </a:tr>
              <a:tr h="3852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 of Electrons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77856"/>
                  </a:ext>
                </a:extLst>
              </a:tr>
              <a:tr h="416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Positron Yield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e+/e-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911067"/>
                  </a:ext>
                </a:extLst>
              </a:tr>
              <a:tr h="4771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Energy of Positrons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575400"/>
                  </a:ext>
                </a:extLst>
              </a:tr>
              <a:tr h="4771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Power of Positrons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22460"/>
                  </a:ext>
                </a:extLst>
              </a:tr>
              <a:tr h="429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Power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9A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US" sz="1600" b="1" dirty="0">
                        <a:solidFill>
                          <a:srgbClr val="009A4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9A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600" b="1" dirty="0">
                        <a:solidFill>
                          <a:srgbClr val="009A4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034" marR="63034" marT="0" marB="0" anchor="ctr"/>
                </a:tc>
                <a:extLst>
                  <a:ext uri="{0D108BD9-81ED-4DB2-BD59-A6C34878D82A}">
                    <a16:rowId xmlns:a16="http://schemas.microsoft.com/office/drawing/2014/main" val="332223224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1E182E9-0A5D-4DD8-8B5F-7CD95FF2EDD1}"/>
              </a:ext>
            </a:extLst>
          </p:cNvPr>
          <p:cNvGraphicFramePr>
            <a:graphicFrameLocks noGrp="1"/>
          </p:cNvGraphicFramePr>
          <p:nvPr/>
        </p:nvGraphicFramePr>
        <p:xfrm>
          <a:off x="4175760" y="5836571"/>
          <a:ext cx="4414180" cy="43527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79573">
                  <a:extLst>
                    <a:ext uri="{9D8B030D-6E8A-4147-A177-3AD203B41FA5}">
                      <a16:colId xmlns:a16="http://schemas.microsoft.com/office/drawing/2014/main" val="4099671352"/>
                    </a:ext>
                  </a:extLst>
                </a:gridCol>
                <a:gridCol w="714875">
                  <a:extLst>
                    <a:ext uri="{9D8B030D-6E8A-4147-A177-3AD203B41FA5}">
                      <a16:colId xmlns:a16="http://schemas.microsoft.com/office/drawing/2014/main" val="1210210860"/>
                    </a:ext>
                  </a:extLst>
                </a:gridCol>
                <a:gridCol w="519732">
                  <a:extLst>
                    <a:ext uri="{9D8B030D-6E8A-4147-A177-3AD203B41FA5}">
                      <a16:colId xmlns:a16="http://schemas.microsoft.com/office/drawing/2014/main" val="1714329319"/>
                    </a:ext>
                  </a:extLst>
                </a:gridCol>
              </a:tblGrid>
              <a:tr h="4352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Deposition in Target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16.84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04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885E7-D63A-4314-93EC-A5B30B11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727" y="4575947"/>
            <a:ext cx="3797503" cy="1923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AFFAE-5FEC-482A-9809-D0B7B7E0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13" y="1685740"/>
            <a:ext cx="5104992" cy="16723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Capture of e</a:t>
            </a:r>
            <a:r>
              <a:rPr lang="en-US" baseline="30000" dirty="0"/>
              <a:t>+</a:t>
            </a:r>
            <a:r>
              <a:rPr lang="en-US" dirty="0"/>
              <a:t> with Energy of ~19 MeV in QWT (Unpolarized Mode) - </a:t>
            </a:r>
            <a:r>
              <a:rPr lang="en-US" dirty="0">
                <a:latin typeface="Arial" panose="020B0604020202020204" pitchFamily="34" charset="0"/>
              </a:rPr>
              <a:t>S. </a:t>
            </a:r>
            <a:r>
              <a:rPr lang="en-US" dirty="0" err="1">
                <a:latin typeface="Arial" panose="020B0604020202020204" pitchFamily="34" charset="0"/>
              </a:rPr>
              <a:t>Habet</a:t>
            </a:r>
            <a:r>
              <a:rPr lang="en-US" dirty="0"/>
              <a:t>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A01555A-4214-41D1-835E-A50458D6A58C}"/>
              </a:ext>
            </a:extLst>
          </p:cNvPr>
          <p:cNvSpPr/>
          <p:nvPr/>
        </p:nvSpPr>
        <p:spPr>
          <a:xfrm>
            <a:off x="307975" y="855163"/>
            <a:ext cx="10793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QWT consists from 2 solenoids: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high-field solenoid with a short length and 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low-field solenoid with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long length around warm RF cavities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49235-8BC0-4E99-A388-543AFCB08D09}"/>
              </a:ext>
            </a:extLst>
          </p:cNvPr>
          <p:cNvGrpSpPr/>
          <p:nvPr/>
        </p:nvGrpSpPr>
        <p:grpSpPr>
          <a:xfrm>
            <a:off x="5711148" y="1209169"/>
            <a:ext cx="5873339" cy="2994576"/>
            <a:chOff x="5711148" y="1209169"/>
            <a:chExt cx="5873339" cy="29945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BB1221-BCFE-4D50-B4FD-E01F9D4B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4510" y="1466895"/>
              <a:ext cx="5629977" cy="2736850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FB96743-4912-4D07-ABD5-A67163422AD1}"/>
                </a:ext>
              </a:extLst>
            </p:cNvPr>
            <p:cNvGrpSpPr/>
            <p:nvPr/>
          </p:nvGrpSpPr>
          <p:grpSpPr>
            <a:xfrm>
              <a:off x="5711148" y="1209169"/>
              <a:ext cx="3681407" cy="1895191"/>
              <a:chOff x="6097913" y="2116523"/>
              <a:chExt cx="3874160" cy="1976568"/>
            </a:xfrm>
          </p:grpSpPr>
          <p:sp>
            <p:nvSpPr>
              <p:cNvPr id="7230" name="Rectangle 7229">
                <a:extLst>
                  <a:ext uri="{FF2B5EF4-FFF2-40B4-BE49-F238E27FC236}">
                    <a16:creationId xmlns:a16="http://schemas.microsoft.com/office/drawing/2014/main" id="{6ACF5CF5-FDCB-4A15-A618-C45E27F58C31}"/>
                  </a:ext>
                </a:extLst>
              </p:cNvPr>
              <p:cNvSpPr/>
              <p:nvPr/>
            </p:nvSpPr>
            <p:spPr>
              <a:xfrm>
                <a:off x="8273350" y="2116523"/>
                <a:ext cx="1698723" cy="151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5F5FBB4-75A2-44D6-89A7-DFBF80F61D8E}"/>
                  </a:ext>
                </a:extLst>
              </p:cNvPr>
              <p:cNvSpPr txBox="1"/>
              <p:nvPr/>
            </p:nvSpPr>
            <p:spPr>
              <a:xfrm rot="16200000">
                <a:off x="5764975" y="3483154"/>
                <a:ext cx="94287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dirty="0">
                    <a:cs typeface="Arial" charset="0"/>
                  </a:rPr>
                  <a:t>N</a:t>
                </a:r>
                <a:r>
                  <a:rPr lang="en-US" sz="1200" baseline="-25000" dirty="0">
                    <a:cs typeface="Arial" charset="0"/>
                  </a:rPr>
                  <a:t>e+</a:t>
                </a:r>
                <a:r>
                  <a:rPr lang="en-US" sz="1200" dirty="0">
                    <a:cs typeface="Arial" charset="0"/>
                  </a:rPr>
                  <a:t> [</a:t>
                </a:r>
                <a:r>
                  <a:rPr lang="en-US" sz="1200" dirty="0" err="1">
                    <a:cs typeface="Arial" charset="0"/>
                  </a:rPr>
                  <a:t>a.u</a:t>
                </a:r>
                <a:r>
                  <a:rPr lang="en-US" sz="1200" dirty="0">
                    <a:cs typeface="Arial" charset="0"/>
                  </a:rPr>
                  <a:t>.]</a:t>
                </a:r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AE12F30-144C-4753-87CC-BC70794381E7}"/>
              </a:ext>
            </a:extLst>
          </p:cNvPr>
          <p:cNvSpPr txBox="1"/>
          <p:nvPr/>
        </p:nvSpPr>
        <p:spPr>
          <a:xfrm>
            <a:off x="307975" y="3681137"/>
            <a:ext cx="562997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Parameters used for capture of 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MeV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Length of 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solenoid: 25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Length of 0.05 T solenoid: 6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1497 MHz cavities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 = 1 MV/m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 mm aperture of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9AE088-62FB-4239-9535-A4BF7A46C230}"/>
              </a:ext>
            </a:extLst>
          </p:cNvPr>
          <p:cNvSpPr/>
          <p:nvPr/>
        </p:nvSpPr>
        <p:spPr>
          <a:xfrm>
            <a:off x="2339177" y="166623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QWT</a:t>
            </a:r>
            <a:endParaRPr lang="en-US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B580EA6-671A-4422-828B-4B634DD23666}"/>
              </a:ext>
            </a:extLst>
          </p:cNvPr>
          <p:cNvSpPr/>
          <p:nvPr/>
        </p:nvSpPr>
        <p:spPr>
          <a:xfrm>
            <a:off x="9095724" y="5558746"/>
            <a:ext cx="7136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Arial" panose="020B0604020202020204" pitchFamily="34" charset="0"/>
              </a:rPr>
              <a:t>QWT Exit</a:t>
            </a:r>
            <a:endParaRPr lang="en-US" sz="110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D438070-F4D6-4E4F-8EB9-4132B197EB26}"/>
              </a:ext>
            </a:extLst>
          </p:cNvPr>
          <p:cNvSpPr/>
          <p:nvPr/>
        </p:nvSpPr>
        <p:spPr>
          <a:xfrm>
            <a:off x="8956676" y="4575948"/>
            <a:ext cx="7938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Arial" panose="020B0604020202020204" pitchFamily="34" charset="0"/>
              </a:rPr>
              <a:t>Target Exit</a:t>
            </a:r>
            <a:endParaRPr lang="en-US" sz="1100" dirty="0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D5A76A0-7918-43EA-B896-0D70325406FB}"/>
              </a:ext>
            </a:extLst>
          </p:cNvPr>
          <p:cNvCxnSpPr>
            <a:cxnSpLocks/>
          </p:cNvCxnSpPr>
          <p:nvPr/>
        </p:nvCxnSpPr>
        <p:spPr>
          <a:xfrm flipH="1">
            <a:off x="8724900" y="4798060"/>
            <a:ext cx="411481" cy="20828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FC307FE-7231-407A-A6C4-7A6C44CDF445}"/>
              </a:ext>
            </a:extLst>
          </p:cNvPr>
          <p:cNvCxnSpPr>
            <a:cxnSpLocks/>
          </p:cNvCxnSpPr>
          <p:nvPr/>
        </p:nvCxnSpPr>
        <p:spPr>
          <a:xfrm flipH="1" flipV="1">
            <a:off x="9095724" y="5345723"/>
            <a:ext cx="296830" cy="25948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132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559128" cy="487490"/>
          </a:xfrm>
        </p:spPr>
        <p:txBody>
          <a:bodyPr>
            <a:normAutofit/>
          </a:bodyPr>
          <a:lstStyle/>
          <a:p>
            <a:r>
              <a:rPr lang="en-US" dirty="0"/>
              <a:t>Momentum Collimation and Bunch Length Compression (S. </a:t>
            </a:r>
            <a:r>
              <a:rPr lang="en-US" dirty="0" err="1"/>
              <a:t>Habet</a:t>
            </a:r>
            <a:r>
              <a:rPr lang="en-US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454813-33A4-4D21-A241-BA8109E2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643" y="2847526"/>
            <a:ext cx="4537132" cy="22770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0ECBEA8-9389-42CD-AAF5-AED7AB7745EE}"/>
              </a:ext>
            </a:extLst>
          </p:cNvPr>
          <p:cNvGrpSpPr/>
          <p:nvPr/>
        </p:nvGrpSpPr>
        <p:grpSpPr>
          <a:xfrm>
            <a:off x="3533342" y="781407"/>
            <a:ext cx="4124294" cy="5632550"/>
            <a:chOff x="3868184" y="781407"/>
            <a:chExt cx="4124294" cy="56325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AEABBA2-07EF-4E47-BD2F-37380B136C63}"/>
                </a:ext>
              </a:extLst>
            </p:cNvPr>
            <p:cNvGrpSpPr/>
            <p:nvPr/>
          </p:nvGrpSpPr>
          <p:grpSpPr>
            <a:xfrm>
              <a:off x="3868184" y="781407"/>
              <a:ext cx="4124294" cy="5632550"/>
              <a:chOff x="796573" y="862560"/>
              <a:chExt cx="4124294" cy="563255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2CD81C4-232F-4172-911F-23DE06561F4A}"/>
                  </a:ext>
                </a:extLst>
              </p:cNvPr>
              <p:cNvGrpSpPr/>
              <p:nvPr/>
            </p:nvGrpSpPr>
            <p:grpSpPr>
              <a:xfrm>
                <a:off x="796573" y="862560"/>
                <a:ext cx="4124294" cy="5632550"/>
                <a:chOff x="1032922" y="817017"/>
                <a:chExt cx="4124294" cy="5632550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0FAEFC10-6BE3-4E1A-80A6-D8B34B858449}"/>
                    </a:ext>
                  </a:extLst>
                </p:cNvPr>
                <p:cNvGrpSpPr/>
                <p:nvPr/>
              </p:nvGrpSpPr>
              <p:grpSpPr>
                <a:xfrm>
                  <a:off x="1119029" y="817017"/>
                  <a:ext cx="4038187" cy="2060295"/>
                  <a:chOff x="411893" y="963168"/>
                  <a:chExt cx="4465320" cy="2283129"/>
                </a:xfrm>
              </p:grpSpPr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78A3271B-44FE-43E2-AC74-435EC28392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11893" y="1013637"/>
                    <a:ext cx="4465320" cy="2232660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297A4407-B0F9-48FB-9B9D-98520F9FFEB4}"/>
                      </a:ext>
                    </a:extLst>
                  </p:cNvPr>
                  <p:cNvSpPr/>
                  <p:nvPr/>
                </p:nvSpPr>
                <p:spPr>
                  <a:xfrm>
                    <a:off x="1274064" y="963168"/>
                    <a:ext cx="2273808" cy="1645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89A64AC-BFA5-4F3A-8A95-D1DF798DD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40428" y="2877312"/>
                  <a:ext cx="3738836" cy="2282919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E2F800A-7716-430C-B988-8B2E1353A5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2922" y="5166250"/>
                  <a:ext cx="3805699" cy="1283317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AE2A7F9-94EB-4788-B672-CAE85C7CBE87}"/>
                  </a:ext>
                </a:extLst>
              </p:cNvPr>
              <p:cNvSpPr/>
              <p:nvPr/>
            </p:nvSpPr>
            <p:spPr>
              <a:xfrm>
                <a:off x="3148594" y="5350137"/>
                <a:ext cx="944826" cy="72414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0507DE-9426-4684-9059-03BF45799E73}"/>
                </a:ext>
              </a:extLst>
            </p:cNvPr>
            <p:cNvSpPr/>
            <p:nvPr/>
          </p:nvSpPr>
          <p:spPr>
            <a:xfrm>
              <a:off x="4796790" y="5268984"/>
              <a:ext cx="944825" cy="72414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0000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5556F02-CD0F-4763-8ACB-CED9E1F4004D}"/>
              </a:ext>
            </a:extLst>
          </p:cNvPr>
          <p:cNvSpPr/>
          <p:nvPr/>
        </p:nvSpPr>
        <p:spPr>
          <a:xfrm>
            <a:off x="8088723" y="2213668"/>
            <a:ext cx="3194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Long. positron phase space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before and after compression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B65C47-F85A-48A8-9B37-D4B2A82FE146}"/>
              </a:ext>
            </a:extLst>
          </p:cNvPr>
          <p:cNvCxnSpPr>
            <a:cxnSpLocks/>
          </p:cNvCxnSpPr>
          <p:nvPr/>
        </p:nvCxnSpPr>
        <p:spPr>
          <a:xfrm flipH="1" flipV="1">
            <a:off x="3239037" y="4800600"/>
            <a:ext cx="1614903" cy="468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5B6163-295C-4DB7-AB5D-AF275CF0372F}"/>
              </a:ext>
            </a:extLst>
          </p:cNvPr>
          <p:cNvCxnSpPr>
            <a:cxnSpLocks/>
          </p:cNvCxnSpPr>
          <p:nvPr/>
        </p:nvCxnSpPr>
        <p:spPr>
          <a:xfrm flipV="1">
            <a:off x="6830189" y="4955375"/>
            <a:ext cx="558575" cy="313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EC83F4B-57ED-451E-AA18-D981612B29E5}"/>
              </a:ext>
            </a:extLst>
          </p:cNvPr>
          <p:cNvSpPr/>
          <p:nvPr/>
        </p:nvSpPr>
        <p:spPr>
          <a:xfrm>
            <a:off x="7388764" y="2811132"/>
            <a:ext cx="4650836" cy="2378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DE70C8-008A-4343-9F98-5C310CB7933D}"/>
              </a:ext>
            </a:extLst>
          </p:cNvPr>
          <p:cNvGrpSpPr/>
          <p:nvPr/>
        </p:nvGrpSpPr>
        <p:grpSpPr>
          <a:xfrm>
            <a:off x="693420" y="2213668"/>
            <a:ext cx="2545617" cy="3024670"/>
            <a:chOff x="701040" y="2067251"/>
            <a:chExt cx="2545617" cy="30246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9FE84A-8941-44C1-A92B-3641D99AD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983"/>
            <a:stretch/>
          </p:blipFill>
          <p:spPr>
            <a:xfrm>
              <a:off x="751297" y="2449588"/>
              <a:ext cx="2487740" cy="2615644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82C7DC7-FED9-4A3F-A4E4-6CF961293E57}"/>
                </a:ext>
              </a:extLst>
            </p:cNvPr>
            <p:cNvGrpSpPr/>
            <p:nvPr/>
          </p:nvGrpSpPr>
          <p:grpSpPr>
            <a:xfrm>
              <a:off x="701040" y="2067251"/>
              <a:ext cx="2545617" cy="3024670"/>
              <a:chOff x="701040" y="2067251"/>
              <a:chExt cx="2545617" cy="30246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5E5852-2D42-4C42-95DB-08A4BD40AB1D}"/>
                  </a:ext>
                </a:extLst>
              </p:cNvPr>
              <p:cNvSpPr/>
              <p:nvPr/>
            </p:nvSpPr>
            <p:spPr>
              <a:xfrm>
                <a:off x="848058" y="2067251"/>
                <a:ext cx="22942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Momentum collimation 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EA2CB4-CE17-43C6-9E04-048849922C86}"/>
                  </a:ext>
                </a:extLst>
              </p:cNvPr>
              <p:cNvSpPr/>
              <p:nvPr/>
            </p:nvSpPr>
            <p:spPr>
              <a:xfrm>
                <a:off x="701040" y="2405805"/>
                <a:ext cx="2545617" cy="268611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rgbClr val="0000C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93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E674A4-51FA-6A4A-9336-1E07178F78A1}"/>
                  </a:ext>
                </a:extLst>
              </p:cNvPr>
              <p:cNvSpPr txBox="1"/>
              <p:nvPr/>
            </p:nvSpPr>
            <p:spPr>
              <a:xfrm>
                <a:off x="400892" y="848098"/>
                <a:ext cx="1128583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polarized electron injector (10 MeV,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  <m:r>
                      <a:rPr lang="de-DE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mA, 1/4 C50 CM)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1-3 mA LINAC (two C75 CM)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Positron conversion target (~120 kW)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capture </a:t>
                </a:r>
                <a:r>
                  <a:rPr lang="en-US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linac</a:t>
                </a: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(~60 MeV and ~20 MeV e</a:t>
                </a:r>
                <a:r>
                  <a:rPr lang="en-US" baseline="300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≲</m:t>
                    </m:r>
                    <m:r>
                      <a:rPr lang="de-DE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de-DE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</a:t>
                </a: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A;</a:t>
                </a: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1497 MHz, </a:t>
                </a:r>
                <a:r>
                  <a:rPr lang="en-US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nc</a:t>
                </a: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</m:oMath>
                </a14:m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MV/m) and momentum selection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bunch compression and acceleration to 123 MeV (C100 CM)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E674A4-51FA-6A4A-9336-1E07178F7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92" y="848098"/>
                <a:ext cx="11285837" cy="2062103"/>
              </a:xfrm>
              <a:prstGeom prst="rect">
                <a:avLst/>
              </a:prstGeom>
              <a:blipFill>
                <a:blip r:embed="rId2"/>
                <a:stretch>
                  <a:fillRect t="-147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5B2295-17A9-4B8B-BF16-F8A357D93507}"/>
              </a:ext>
            </a:extLst>
          </p:cNvPr>
          <p:cNvGrpSpPr/>
          <p:nvPr/>
        </p:nvGrpSpPr>
        <p:grpSpPr>
          <a:xfrm>
            <a:off x="147326" y="2906278"/>
            <a:ext cx="11896523" cy="3663887"/>
            <a:chOff x="147326" y="2744228"/>
            <a:chExt cx="11896523" cy="366388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D0D9BC3-DAAA-4F83-84AE-BC55D1E1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7326" y="2744228"/>
              <a:ext cx="8701731" cy="3663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ABB0334-21F3-4D67-9219-F5DCC7EC0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226" t="6071" r="10310" b="18385"/>
            <a:stretch/>
          </p:blipFill>
          <p:spPr>
            <a:xfrm>
              <a:off x="8779607" y="3842793"/>
              <a:ext cx="3264242" cy="1727269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4971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Spinning High Power Target R&amp;D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8214B6-A7C9-40FE-BBCD-A5DA18E92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345" y="938832"/>
            <a:ext cx="6898818" cy="3014349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97D3B34-0D87-4823-8202-9B63813C5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15" b="66662"/>
          <a:stretch/>
        </p:blipFill>
        <p:spPr>
          <a:xfrm>
            <a:off x="4640904" y="3974845"/>
            <a:ext cx="6931336" cy="2470826"/>
          </a:xfrm>
          <a:prstGeom prst="rect">
            <a:avLst/>
          </a:prstGeom>
        </p:spPr>
      </p:pic>
      <p:sp>
        <p:nvSpPr>
          <p:cNvPr id="7229" name="TextBox 7228">
            <a:extLst>
              <a:ext uri="{FF2B5EF4-FFF2-40B4-BE49-F238E27FC236}">
                <a16:creationId xmlns:a16="http://schemas.microsoft.com/office/drawing/2014/main" id="{7F9D789F-591D-47F5-8208-2AFA3990A992}"/>
              </a:ext>
            </a:extLst>
          </p:cNvPr>
          <p:cNvSpPr txBox="1"/>
          <p:nvPr/>
        </p:nvSpPr>
        <p:spPr>
          <a:xfrm>
            <a:off x="144234" y="1097280"/>
            <a:ext cx="44966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expect a 4 mm thick tungsten target with 120 kW of beam power (120 MeV x 1 mA)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~17 kW will be deposited in the target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concept is a rotating cooled W disc of with diameter ~35 cm and 2 Hz rot. frequency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Computational fluid dynamics calculations predicts the equilibrium temperature rise will be &lt; 1000 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anticipate this will be a major design effort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282517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Capture of e</a:t>
            </a:r>
            <a:r>
              <a:rPr lang="en-US" baseline="30000" dirty="0"/>
              <a:t>+</a:t>
            </a:r>
            <a:r>
              <a:rPr lang="en-US" dirty="0"/>
              <a:t> with Energy of ~60 MeV in QWT (Polarized Mode) - </a:t>
            </a:r>
            <a:r>
              <a:rPr lang="en-US" dirty="0">
                <a:latin typeface="Arial" panose="020B0604020202020204" pitchFamily="34" charset="0"/>
              </a:rPr>
              <a:t>S. </a:t>
            </a:r>
            <a:r>
              <a:rPr lang="en-US" dirty="0" err="1">
                <a:latin typeface="Arial" panose="020B0604020202020204" pitchFamily="34" charset="0"/>
              </a:rPr>
              <a:t>Habet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A01555A-4214-41D1-835E-A50458D6A58C}"/>
              </a:ext>
            </a:extLst>
          </p:cNvPr>
          <p:cNvSpPr/>
          <p:nvPr/>
        </p:nvSpPr>
        <p:spPr>
          <a:xfrm>
            <a:off x="307975" y="855163"/>
            <a:ext cx="10793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QWT consists from 2 solenoids: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high-field solenoid with a short length and 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low-field solenoid with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long length around warm RF cavities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FB96743-4912-4D07-ABD5-A67163422AD1}"/>
              </a:ext>
            </a:extLst>
          </p:cNvPr>
          <p:cNvGrpSpPr/>
          <p:nvPr/>
        </p:nvGrpSpPr>
        <p:grpSpPr>
          <a:xfrm>
            <a:off x="5711148" y="1201862"/>
            <a:ext cx="5482149" cy="3056394"/>
            <a:chOff x="6097913" y="2108903"/>
            <a:chExt cx="5769186" cy="3187632"/>
          </a:xfrm>
        </p:grpSpPr>
        <p:grpSp>
          <p:nvGrpSpPr>
            <p:cNvPr id="7231" name="Group 7230">
              <a:extLst>
                <a:ext uri="{FF2B5EF4-FFF2-40B4-BE49-F238E27FC236}">
                  <a16:creationId xmlns:a16="http://schemas.microsoft.com/office/drawing/2014/main" id="{8E3DB01E-0632-4320-A894-4EFA2862A210}"/>
                </a:ext>
              </a:extLst>
            </p:cNvPr>
            <p:cNvGrpSpPr/>
            <p:nvPr/>
          </p:nvGrpSpPr>
          <p:grpSpPr>
            <a:xfrm>
              <a:off x="6257131" y="2108903"/>
              <a:ext cx="5609968" cy="3187632"/>
              <a:chOff x="308418" y="3003630"/>
              <a:chExt cx="5609968" cy="3187632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C8CC2F3E-7864-4B8C-859F-7684523B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8418" y="3003630"/>
                <a:ext cx="5609968" cy="3187632"/>
              </a:xfrm>
              <a:prstGeom prst="rect">
                <a:avLst/>
              </a:prstGeom>
            </p:spPr>
          </p:pic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54EF5B5-876C-4B8E-9973-F005CCD14E21}"/>
                  </a:ext>
                </a:extLst>
              </p:cNvPr>
              <p:cNvSpPr txBox="1"/>
              <p:nvPr/>
            </p:nvSpPr>
            <p:spPr>
              <a:xfrm>
                <a:off x="2180114" y="3673217"/>
                <a:ext cx="35201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dirty="0">
                    <a:latin typeface="Arial" charset="0"/>
                    <a:cs typeface="Arial" charset="0"/>
                  </a:rPr>
                  <a:t>Efficiency of &lt;10</a:t>
                </a:r>
                <a:r>
                  <a:rPr lang="en-US" sz="1400" baseline="30000" dirty="0">
                    <a:latin typeface="Arial" charset="0"/>
                    <a:cs typeface="Arial" charset="0"/>
                  </a:rPr>
                  <a:t>-4</a:t>
                </a:r>
                <a:r>
                  <a:rPr lang="en-US" sz="1400" dirty="0">
                    <a:latin typeface="Arial" charset="0"/>
                    <a:cs typeface="Arial" charset="0"/>
                  </a:rPr>
                  <a:t> requires a high-current polarized e</a:t>
                </a:r>
                <a:r>
                  <a:rPr lang="en-US" sz="1400" baseline="30000" dirty="0">
                    <a:latin typeface="Arial" charset="0"/>
                    <a:cs typeface="Arial" charset="0"/>
                  </a:rPr>
                  <a:t>-</a:t>
                </a:r>
                <a:r>
                  <a:rPr lang="en-US" sz="1400" dirty="0">
                    <a:latin typeface="Arial" charset="0"/>
                    <a:cs typeface="Arial" charset="0"/>
                  </a:rPr>
                  <a:t> drive beam (&gt;1 mA)</a:t>
                </a:r>
              </a:p>
            </p:txBody>
          </p:sp>
          <p:sp>
            <p:nvSpPr>
              <p:cNvPr id="7230" name="Rectangle 7229">
                <a:extLst>
                  <a:ext uri="{FF2B5EF4-FFF2-40B4-BE49-F238E27FC236}">
                    <a16:creationId xmlns:a16="http://schemas.microsoft.com/office/drawing/2014/main" id="{6ACF5CF5-FDCB-4A15-A618-C45E27F58C31}"/>
                  </a:ext>
                </a:extLst>
              </p:cNvPr>
              <p:cNvSpPr/>
              <p:nvPr/>
            </p:nvSpPr>
            <p:spPr>
              <a:xfrm>
                <a:off x="2324636" y="3011250"/>
                <a:ext cx="1698723" cy="151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5F5FBB4-75A2-44D6-89A7-DFBF80F61D8E}"/>
                </a:ext>
              </a:extLst>
            </p:cNvPr>
            <p:cNvSpPr txBox="1"/>
            <p:nvPr/>
          </p:nvSpPr>
          <p:spPr>
            <a:xfrm rot="16200000">
              <a:off x="5764975" y="3483154"/>
              <a:ext cx="9428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cs typeface="Arial" charset="0"/>
                </a:rPr>
                <a:t>N</a:t>
              </a:r>
              <a:r>
                <a:rPr lang="en-US" sz="1200" baseline="-25000" dirty="0">
                  <a:cs typeface="Arial" charset="0"/>
                </a:rPr>
                <a:t>e+</a:t>
              </a:r>
              <a:r>
                <a:rPr lang="en-US" sz="1200" dirty="0">
                  <a:cs typeface="Arial" charset="0"/>
                </a:rPr>
                <a:t> [</a:t>
              </a:r>
              <a:r>
                <a:rPr lang="en-US" sz="1200" dirty="0" err="1">
                  <a:cs typeface="Arial" charset="0"/>
                </a:rPr>
                <a:t>a.u</a:t>
              </a:r>
              <a:r>
                <a:rPr lang="en-US" sz="1200" dirty="0">
                  <a:cs typeface="Arial" charset="0"/>
                </a:rPr>
                <a:t>.]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823AB97E-F2C6-49DC-9281-16C71216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7" y="1695300"/>
            <a:ext cx="5112225" cy="165320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AE12F30-144C-4753-87CC-BC70794381E7}"/>
              </a:ext>
            </a:extLst>
          </p:cNvPr>
          <p:cNvSpPr txBox="1"/>
          <p:nvPr/>
        </p:nvSpPr>
        <p:spPr>
          <a:xfrm>
            <a:off x="307974" y="3681137"/>
            <a:ext cx="5666391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Parameters used for capture of 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MeV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Length of 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solenoid: 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Length of 0.05 T solenoid: 6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1497 MHz cavities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 = 1 MV/m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 mm aperture of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9AE088-62FB-4239-9535-A4BF7A46C230}"/>
              </a:ext>
            </a:extLst>
          </p:cNvPr>
          <p:cNvSpPr/>
          <p:nvPr/>
        </p:nvSpPr>
        <p:spPr>
          <a:xfrm>
            <a:off x="2339177" y="166623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QWT</a:t>
            </a:r>
            <a:endParaRPr lang="en-US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D18543A-BC7F-4506-8154-96CDA15B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727" y="4539634"/>
            <a:ext cx="3663771" cy="1923918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1B580EA6-671A-4422-828B-4B634DD23666}"/>
              </a:ext>
            </a:extLst>
          </p:cNvPr>
          <p:cNvSpPr/>
          <p:nvPr/>
        </p:nvSpPr>
        <p:spPr>
          <a:xfrm>
            <a:off x="9095724" y="5558746"/>
            <a:ext cx="7136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Arial" panose="020B0604020202020204" pitchFamily="34" charset="0"/>
              </a:rPr>
              <a:t>QWT Exit</a:t>
            </a:r>
            <a:endParaRPr lang="en-US" sz="110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D438070-F4D6-4E4F-8EB9-4132B197EB26}"/>
              </a:ext>
            </a:extLst>
          </p:cNvPr>
          <p:cNvSpPr/>
          <p:nvPr/>
        </p:nvSpPr>
        <p:spPr>
          <a:xfrm>
            <a:off x="8956676" y="4575948"/>
            <a:ext cx="7938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Arial" panose="020B0604020202020204" pitchFamily="34" charset="0"/>
              </a:rPr>
              <a:t>Target Exit</a:t>
            </a:r>
            <a:endParaRPr lang="en-US" sz="1100" dirty="0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D5A76A0-7918-43EA-B896-0D70325406FB}"/>
              </a:ext>
            </a:extLst>
          </p:cNvPr>
          <p:cNvCxnSpPr>
            <a:cxnSpLocks/>
          </p:cNvCxnSpPr>
          <p:nvPr/>
        </p:nvCxnSpPr>
        <p:spPr>
          <a:xfrm flipH="1">
            <a:off x="8724900" y="4798060"/>
            <a:ext cx="411481" cy="20828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FC307FE-7231-407A-A6C4-7A6C44CDF445}"/>
              </a:ext>
            </a:extLst>
          </p:cNvPr>
          <p:cNvCxnSpPr>
            <a:cxnSpLocks/>
          </p:cNvCxnSpPr>
          <p:nvPr/>
        </p:nvCxnSpPr>
        <p:spPr>
          <a:xfrm flipH="1" flipV="1">
            <a:off x="9095724" y="5345723"/>
            <a:ext cx="296830" cy="25948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41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High Field Solenoid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DD73B-65B8-465E-8915-CC2058C5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1" y="1906855"/>
            <a:ext cx="5780592" cy="345153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1CEE7C-1D72-4E04-8CDF-91F2AFDA29AA}"/>
              </a:ext>
            </a:extLst>
          </p:cNvPr>
          <p:cNvGrpSpPr/>
          <p:nvPr/>
        </p:nvGrpSpPr>
        <p:grpSpPr>
          <a:xfrm>
            <a:off x="6938891" y="1043654"/>
            <a:ext cx="4713359" cy="2885251"/>
            <a:chOff x="6225372" y="1726933"/>
            <a:chExt cx="5738377" cy="35127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AB78EB-2071-4E30-9F61-5632CF137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5372" y="2109618"/>
              <a:ext cx="5738377" cy="31300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78573A-1E6C-4BE8-93CF-F99C4981B5E5}"/>
                </a:ext>
              </a:extLst>
            </p:cNvPr>
            <p:cNvSpPr txBox="1"/>
            <p:nvPr/>
          </p:nvSpPr>
          <p:spPr>
            <a:xfrm>
              <a:off x="7726814" y="1843159"/>
              <a:ext cx="16119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1.29 T Solenoid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A76413-884B-454B-9975-52FEBF5DD976}"/>
                </a:ext>
              </a:extLst>
            </p:cNvPr>
            <p:cNvCxnSpPr/>
            <p:nvPr/>
          </p:nvCxnSpPr>
          <p:spPr>
            <a:xfrm flipH="1">
              <a:off x="9359763" y="2026019"/>
              <a:ext cx="822837" cy="54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7E6D57-065A-42C4-A942-08B0E8C35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3056" y="2026019"/>
              <a:ext cx="209545" cy="54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4085F9-8494-41D9-81ED-55103AFD367A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601" y="2026019"/>
              <a:ext cx="248801" cy="5412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9C9806-2A48-43A1-8378-F9AC851CDDAD}"/>
                </a:ext>
              </a:extLst>
            </p:cNvPr>
            <p:cNvSpPr txBox="1"/>
            <p:nvPr/>
          </p:nvSpPr>
          <p:spPr>
            <a:xfrm>
              <a:off x="9645810" y="1726933"/>
              <a:ext cx="11192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Absorbers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A8FEB-14AC-4D4C-8641-B6DDD1B55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613485" y="3332922"/>
              <a:ext cx="0" cy="252288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8F3EC6-B139-4ECB-A301-4B997FEF05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73861" y="3455732"/>
              <a:ext cx="257891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725D5A-1C2A-4970-8D2B-0500C7F4E770}"/>
                </a:ext>
              </a:extLst>
            </p:cNvPr>
            <p:cNvSpPr/>
            <p:nvPr/>
          </p:nvSpPr>
          <p:spPr>
            <a:xfrm>
              <a:off x="10901272" y="3284278"/>
              <a:ext cx="343204" cy="249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en-US" sz="1400" baseline="30000" dirty="0">
                  <a:solidFill>
                    <a:srgbClr val="FF0000"/>
                  </a:solidFill>
                  <a:latin typeface="+mj-lt"/>
                </a:rPr>
                <a:t>+</a:t>
              </a:r>
              <a:r>
                <a:rPr lang="en-US" sz="14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3F90-82A7-41F9-827F-B0273C4FF582}"/>
                </a:ext>
              </a:extLst>
            </p:cNvPr>
            <p:cNvSpPr txBox="1"/>
            <p:nvPr/>
          </p:nvSpPr>
          <p:spPr>
            <a:xfrm>
              <a:off x="6828740" y="3009608"/>
              <a:ext cx="755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E6E6CA-C441-47DE-A201-AA7DACF3CF7A}"/>
              </a:ext>
            </a:extLst>
          </p:cNvPr>
          <p:cNvSpPr txBox="1"/>
          <p:nvPr/>
        </p:nvSpPr>
        <p:spPr>
          <a:xfrm>
            <a:off x="1296146" y="1281782"/>
            <a:ext cx="35702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Solenoids with and without Steel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(calculated by Jay Benesch)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C64191-16B9-40CB-92D9-9B704E01573B}"/>
              </a:ext>
            </a:extLst>
          </p:cNvPr>
          <p:cNvSpPr txBox="1"/>
          <p:nvPr/>
        </p:nvSpPr>
        <p:spPr>
          <a:xfrm>
            <a:off x="7706480" y="76440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 Map (imported in FLUKA)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83DC7-D427-4C40-9355-58940902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060" y="3997571"/>
            <a:ext cx="4171127" cy="2539790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FB4939-F9EA-4C9C-8345-59C4F2D6044D}"/>
              </a:ext>
            </a:extLst>
          </p:cNvPr>
          <p:cNvCxnSpPr>
            <a:cxnSpLocks/>
          </p:cNvCxnSpPr>
          <p:nvPr/>
        </p:nvCxnSpPr>
        <p:spPr>
          <a:xfrm>
            <a:off x="4823460" y="4803648"/>
            <a:ext cx="2115431" cy="90093"/>
          </a:xfrm>
          <a:prstGeom prst="straightConnector1">
            <a:avLst/>
          </a:prstGeom>
          <a:ln w="9525">
            <a:solidFill>
              <a:srgbClr val="7030A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44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7251365-7BF8-4F66-AA94-EA66F899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240" y="966414"/>
            <a:ext cx="5326974" cy="3178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E05B9-08C6-406C-9638-ED871E86A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30" y="961600"/>
            <a:ext cx="4973297" cy="2538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33352" cy="487490"/>
          </a:xfrm>
        </p:spPr>
        <p:txBody>
          <a:bodyPr>
            <a:normAutofit/>
          </a:bodyPr>
          <a:lstStyle/>
          <a:p>
            <a:r>
              <a:rPr lang="en-US" dirty="0"/>
              <a:t>Deposition of Power in Capture Solenoid. Energy Spectra at “End” of Solenoid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F9563-7D6E-44FA-93CB-8FE3BCDD1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19921"/>
              </p:ext>
            </p:extLst>
          </p:nvPr>
        </p:nvGraphicFramePr>
        <p:xfrm>
          <a:off x="279331" y="3612333"/>
          <a:ext cx="4743113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36">
                  <a:extLst>
                    <a:ext uri="{9D8B030D-6E8A-4147-A177-3AD203B41FA5}">
                      <a16:colId xmlns:a16="http://schemas.microsoft.com/office/drawing/2014/main" val="1196342592"/>
                    </a:ext>
                  </a:extLst>
                </a:gridCol>
                <a:gridCol w="1229377">
                  <a:extLst>
                    <a:ext uri="{9D8B030D-6E8A-4147-A177-3AD203B41FA5}">
                      <a16:colId xmlns:a16="http://schemas.microsoft.com/office/drawing/2014/main" val="2966868393"/>
                    </a:ext>
                  </a:extLst>
                </a:gridCol>
              </a:tblGrid>
              <a:tr h="293689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[kW]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623017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1873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Coils and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9716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inside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77670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TZM Absorber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3997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(downstream Solenoid)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054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213430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Absorbed Power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61724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of All Beams at z = 125 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5989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759928-D77E-419E-A649-9978EE520884}"/>
              </a:ext>
            </a:extLst>
          </p:cNvPr>
          <p:cNvSpPr txBox="1"/>
          <p:nvPr/>
        </p:nvSpPr>
        <p:spPr>
          <a:xfrm>
            <a:off x="1452277" y="1674970"/>
            <a:ext cx="125701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 Coils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=1.29 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93F81-4975-4805-81E1-A3F555F690A4}"/>
              </a:ext>
            </a:extLst>
          </p:cNvPr>
          <p:cNvSpPr txBox="1"/>
          <p:nvPr/>
        </p:nvSpPr>
        <p:spPr>
          <a:xfrm>
            <a:off x="1689489" y="216448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6E38B-2E30-4A51-92BD-A3D95DF05F51}"/>
              </a:ext>
            </a:extLst>
          </p:cNvPr>
          <p:cNvSpPr txBox="1"/>
          <p:nvPr/>
        </p:nvSpPr>
        <p:spPr>
          <a:xfrm rot="16200000">
            <a:off x="3269970" y="141791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C9B92-14C2-40F0-94FF-762DA8501BE8}"/>
              </a:ext>
            </a:extLst>
          </p:cNvPr>
          <p:cNvSpPr txBox="1"/>
          <p:nvPr/>
        </p:nvSpPr>
        <p:spPr>
          <a:xfrm rot="16200000">
            <a:off x="3011285" y="1417912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841FE-775C-4513-8229-EB45C0DB3AC8}"/>
              </a:ext>
            </a:extLst>
          </p:cNvPr>
          <p:cNvSpPr txBox="1"/>
          <p:nvPr/>
        </p:nvSpPr>
        <p:spPr>
          <a:xfrm>
            <a:off x="697469" y="2634502"/>
            <a:ext cx="68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E253EA8C-C8BB-4187-A978-51563A5B23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6304467"/>
                  </p:ext>
                </p:extLst>
              </p:nvPr>
            </p:nvGraphicFramePr>
            <p:xfrm>
              <a:off x="6628128" y="4473661"/>
              <a:ext cx="4940812" cy="16459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942762">
                      <a:extLst>
                        <a:ext uri="{9D8B030D-6E8A-4147-A177-3AD203B41FA5}">
                          <a16:colId xmlns:a16="http://schemas.microsoft.com/office/drawing/2014/main" val="1431703023"/>
                        </a:ext>
                      </a:extLst>
                    </a:gridCol>
                    <a:gridCol w="1004552">
                      <a:extLst>
                        <a:ext uri="{9D8B030D-6E8A-4147-A177-3AD203B41FA5}">
                          <a16:colId xmlns:a16="http://schemas.microsoft.com/office/drawing/2014/main" val="4147321968"/>
                        </a:ext>
                      </a:extLst>
                    </a:gridCol>
                    <a:gridCol w="1036750">
                      <a:extLst>
                        <a:ext uri="{9D8B030D-6E8A-4147-A177-3AD203B41FA5}">
                          <a16:colId xmlns:a16="http://schemas.microsoft.com/office/drawing/2014/main" val="1988619646"/>
                        </a:ext>
                      </a:extLst>
                    </a:gridCol>
                    <a:gridCol w="956748">
                      <a:extLst>
                        <a:ext uri="{9D8B030D-6E8A-4147-A177-3AD203B41FA5}">
                          <a16:colId xmlns:a16="http://schemas.microsoft.com/office/drawing/2014/main" val="3400797383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0" i="0" u="none" strike="noStrike" baseline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  <a:endParaRPr lang="en-US" sz="14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751546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Yield [N/(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GeV)]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0.17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51815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Mean Energy [MeV]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42.0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extLst>
                      <a:ext uri="{0D108BD9-81ED-4DB2-BD59-A6C34878D82A}">
                        <a16:rowId xmlns:a16="http://schemas.microsoft.com/office/drawing/2014/main" val="1299654233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7.1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0.75</a:t>
                          </a: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056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E253EA8C-C8BB-4187-A978-51563A5B23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6304467"/>
                  </p:ext>
                </p:extLst>
              </p:nvPr>
            </p:nvGraphicFramePr>
            <p:xfrm>
              <a:off x="6628128" y="4473661"/>
              <a:ext cx="4940812" cy="16459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942762">
                      <a:extLst>
                        <a:ext uri="{9D8B030D-6E8A-4147-A177-3AD203B41FA5}">
                          <a16:colId xmlns:a16="http://schemas.microsoft.com/office/drawing/2014/main" val="1431703023"/>
                        </a:ext>
                      </a:extLst>
                    </a:gridCol>
                    <a:gridCol w="1004552">
                      <a:extLst>
                        <a:ext uri="{9D8B030D-6E8A-4147-A177-3AD203B41FA5}">
                          <a16:colId xmlns:a16="http://schemas.microsoft.com/office/drawing/2014/main" val="4147321968"/>
                        </a:ext>
                      </a:extLst>
                    </a:gridCol>
                    <a:gridCol w="1036750">
                      <a:extLst>
                        <a:ext uri="{9D8B030D-6E8A-4147-A177-3AD203B41FA5}">
                          <a16:colId xmlns:a16="http://schemas.microsoft.com/office/drawing/2014/main" val="1988619646"/>
                        </a:ext>
                      </a:extLst>
                    </a:gridCol>
                    <a:gridCol w="956748">
                      <a:extLst>
                        <a:ext uri="{9D8B030D-6E8A-4147-A177-3AD203B41FA5}">
                          <a16:colId xmlns:a16="http://schemas.microsoft.com/office/drawing/2014/main" val="3400797383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0" i="0" u="none" strike="noStrike" baseline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  <a:endParaRPr lang="en-US" sz="14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751546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7620" marB="0" anchor="ctr">
                        <a:blipFill>
                          <a:blip r:embed="rId4"/>
                          <a:stretch>
                            <a:fillRect l="-313" t="-101471" r="-154859" b="-20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0.17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51815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Mean Energy [MeV]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42.0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24.2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extLst>
                      <a:ext uri="{0D108BD9-81ED-4DB2-BD59-A6C34878D82A}">
                        <a16:rowId xmlns:a16="http://schemas.microsoft.com/office/drawing/2014/main" val="1299654233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7.1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0.75</a:t>
                          </a: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0567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8ADD0FC-107B-4FC7-B681-6ADE5151F591}"/>
              </a:ext>
            </a:extLst>
          </p:cNvPr>
          <p:cNvSpPr txBox="1"/>
          <p:nvPr/>
        </p:nvSpPr>
        <p:spPr>
          <a:xfrm rot="16200000">
            <a:off x="3455108" y="1533328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 Cavities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6B2DF-57E3-418A-83B1-A3B177040C9D}"/>
              </a:ext>
            </a:extLst>
          </p:cNvPr>
          <p:cNvSpPr txBox="1"/>
          <p:nvPr/>
        </p:nvSpPr>
        <p:spPr>
          <a:xfrm>
            <a:off x="1784066" y="120615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F7840F-D871-4CA4-8100-EDF0403B6924}"/>
              </a:ext>
            </a:extLst>
          </p:cNvPr>
          <p:cNvCxnSpPr>
            <a:cxnSpLocks/>
          </p:cNvCxnSpPr>
          <p:nvPr/>
        </p:nvCxnSpPr>
        <p:spPr>
          <a:xfrm>
            <a:off x="3836237" y="2947994"/>
            <a:ext cx="0" cy="7016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FEA434-C0F2-4627-B246-100DC2022AB4}"/>
              </a:ext>
            </a:extLst>
          </p:cNvPr>
          <p:cNvCxnSpPr>
            <a:cxnSpLocks/>
          </p:cNvCxnSpPr>
          <p:nvPr/>
        </p:nvCxnSpPr>
        <p:spPr>
          <a:xfrm flipV="1">
            <a:off x="3836237" y="2618909"/>
            <a:ext cx="2392331" cy="36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2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E68FFC7-52A7-4E6F-82B6-8C751A82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326" y="3865260"/>
            <a:ext cx="3765482" cy="22665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2B95BC-9819-4E9A-B007-30317887C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69" y="3864673"/>
            <a:ext cx="3743794" cy="2267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3ADD89-B38F-42FE-861F-BCCDF7B7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09" y="3864673"/>
            <a:ext cx="3745732" cy="2268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14B4A-C5F9-4AAE-B938-AD35F0B31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270" y="1198882"/>
            <a:ext cx="3754497" cy="2273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476F53-E153-40EB-ACA2-0821D704A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10" y="1209486"/>
            <a:ext cx="3745731" cy="2268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Distributions of </a:t>
            </a:r>
            <a:r>
              <a:rPr lang="el-GR" dirty="0"/>
              <a:t>γ</a:t>
            </a:r>
            <a:r>
              <a:rPr lang="en-US" dirty="0"/>
              <a:t>, e</a:t>
            </a:r>
            <a:r>
              <a:rPr lang="en-US" baseline="30000" dirty="0"/>
              <a:t>-</a:t>
            </a:r>
            <a:r>
              <a:rPr lang="en-US" dirty="0"/>
              <a:t>, e</a:t>
            </a:r>
            <a:r>
              <a:rPr lang="en-US" baseline="30000" dirty="0"/>
              <a:t>+</a:t>
            </a:r>
            <a:r>
              <a:rPr lang="en-US" dirty="0"/>
              <a:t>, n. Neutron Energy and Yield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6C30-765C-4ED2-A0CC-75F2F554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F7C1E-1315-4605-A1CA-720B0BC6B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655" y="1165354"/>
            <a:ext cx="768664" cy="1865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B63787-DA9F-4429-94CC-724EE8DD22A4}"/>
                  </a:ext>
                </a:extLst>
              </p:cNvPr>
              <p:cNvSpPr txBox="1"/>
              <p:nvPr/>
            </p:nvSpPr>
            <p:spPr>
              <a:xfrm>
                <a:off x="8900375" y="5261402"/>
                <a:ext cx="199400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16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1.0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n/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𝑝𝑟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B63787-DA9F-4429-94CC-724EE8DD2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375" y="5261402"/>
                <a:ext cx="1994007" cy="357534"/>
              </a:xfrm>
              <a:prstGeom prst="rect">
                <a:avLst/>
              </a:prstGeom>
              <a:blipFill>
                <a:blip r:embed="rId8"/>
                <a:stretch>
                  <a:fillRect l="-1529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B4841F1-878A-4747-8F4A-730022103624}"/>
              </a:ext>
            </a:extLst>
          </p:cNvPr>
          <p:cNvSpPr txBox="1"/>
          <p:nvPr/>
        </p:nvSpPr>
        <p:spPr>
          <a:xfrm>
            <a:off x="1657206" y="892543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87590A-D546-454D-BCA1-5802ED5D78CD}"/>
              </a:ext>
            </a:extLst>
          </p:cNvPr>
          <p:cNvSpPr txBox="1"/>
          <p:nvPr/>
        </p:nvSpPr>
        <p:spPr>
          <a:xfrm>
            <a:off x="1657205" y="3561972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55785-085D-4F8A-853F-7032DA203A7A}"/>
              </a:ext>
            </a:extLst>
          </p:cNvPr>
          <p:cNvSpPr txBox="1"/>
          <p:nvPr/>
        </p:nvSpPr>
        <p:spPr>
          <a:xfrm>
            <a:off x="5635745" y="892543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02FACA-02D2-43DE-ABF0-234254FB0E28}"/>
              </a:ext>
            </a:extLst>
          </p:cNvPr>
          <p:cNvSpPr txBox="1"/>
          <p:nvPr/>
        </p:nvSpPr>
        <p:spPr>
          <a:xfrm>
            <a:off x="5587154" y="3562975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FD567-A9CC-4F0A-BC7D-30DFCA897570}"/>
              </a:ext>
            </a:extLst>
          </p:cNvPr>
          <p:cNvSpPr txBox="1"/>
          <p:nvPr/>
        </p:nvSpPr>
        <p:spPr>
          <a:xfrm>
            <a:off x="8788319" y="3549567"/>
            <a:ext cx="3034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Distribution of Neutrons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EE6248-C66B-4435-A40F-2498E27EA312}"/>
              </a:ext>
            </a:extLst>
          </p:cNvPr>
          <p:cNvSpPr txBox="1"/>
          <p:nvPr/>
        </p:nvSpPr>
        <p:spPr>
          <a:xfrm>
            <a:off x="8903627" y="4998815"/>
            <a:ext cx="1471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Neutron Yield:</a:t>
            </a:r>
          </a:p>
        </p:txBody>
      </p:sp>
    </p:spTree>
    <p:extLst>
      <p:ext uri="{BB962C8B-B14F-4D97-AF65-F5344CB8AC3E}">
        <p14:creationId xmlns:p14="http://schemas.microsoft.com/office/powerpoint/2010/main" val="2480119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1987-C201-49FC-B24B-F10B0747E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 Model of KEK/ILC e</a:t>
            </a:r>
            <a:r>
              <a:rPr lang="en-US" baseline="30000" dirty="0"/>
              <a:t>+</a:t>
            </a:r>
            <a:r>
              <a:rPr lang="en-US" dirty="0"/>
              <a:t> Source (Y. Enomoto)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8E92-C18B-4DC1-A0F1-2E92F9F3F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285837" cy="55012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Many thanks to Enomoto-san for providing CST models of all parts of the ILC Positron Source!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Expertise of KEK group in modeling of positron source can help us in development of JLab e</a:t>
            </a:r>
            <a:r>
              <a:rPr lang="en-US" sz="1800" baseline="30000" dirty="0"/>
              <a:t>+</a:t>
            </a:r>
            <a:r>
              <a:rPr lang="en-US" sz="1800" dirty="0"/>
              <a:t>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34DCA-5850-4BB7-AFFD-FBE5EBC2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069EB-3DF2-4C58-B08F-E6485D4B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DE75DB-C99A-494D-9E0C-F5F0D4BEDC8D}"/>
              </a:ext>
            </a:extLst>
          </p:cNvPr>
          <p:cNvGrpSpPr/>
          <p:nvPr/>
        </p:nvGrpSpPr>
        <p:grpSpPr>
          <a:xfrm>
            <a:off x="411893" y="1825495"/>
            <a:ext cx="11425176" cy="4530697"/>
            <a:chOff x="373953" y="1825495"/>
            <a:chExt cx="11425176" cy="45306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5CE508-C7E0-4D8D-82F4-FE2F360E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5840" y="1825495"/>
              <a:ext cx="6113289" cy="28339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DFC2D1-66E6-4ADE-B5BC-7248B2C32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4811"/>
            <a:stretch/>
          </p:blipFill>
          <p:spPr>
            <a:xfrm>
              <a:off x="7435591" y="4327729"/>
              <a:ext cx="2408402" cy="2028463"/>
            </a:xfrm>
            <a:prstGeom prst="rect">
              <a:avLst/>
            </a:prstGeom>
          </p:spPr>
        </p:pic>
        <p:pic>
          <p:nvPicPr>
            <p:cNvPr id="9" name="コンテンツ プレースホルダー 7" descr="レゴ, ボート, ストリート, 市 が含まれている画像&#10;&#10;自動的に生成された説明">
              <a:extLst>
                <a:ext uri="{FF2B5EF4-FFF2-40B4-BE49-F238E27FC236}">
                  <a16:creationId xmlns:a16="http://schemas.microsoft.com/office/drawing/2014/main" id="{DFEE828A-D90F-450E-A7A7-A12A82D28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3" r="19102"/>
            <a:stretch/>
          </p:blipFill>
          <p:spPr>
            <a:xfrm>
              <a:off x="373953" y="2136903"/>
              <a:ext cx="4822359" cy="3901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46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1987-C201-49FC-B24B-F10B0747E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8E92-C18B-4DC1-A0F1-2E92F9F3F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128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Calculations for integration of high power target into positron capture system have been started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For positron focusing downstream target </a:t>
            </a:r>
            <a:r>
              <a:rPr lang="en-US" dirty="0" err="1"/>
              <a:t>sc</a:t>
            </a:r>
            <a:r>
              <a:rPr lang="en-US" dirty="0"/>
              <a:t> and </a:t>
            </a:r>
            <a:r>
              <a:rPr lang="en-US" dirty="0" err="1"/>
              <a:t>nc</a:t>
            </a:r>
            <a:r>
              <a:rPr lang="en-US" dirty="0"/>
              <a:t> solenoids are considered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Solenoid with steel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Helps to reduce field in target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Reduces required current and makes magnet cooling much easier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Removes more low energetic (low polarized) positrons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Beam dynamics and energy deposition calculations in progress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34DCA-5850-4BB7-AFFD-FBE5EBC2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Ushakov, US-Japan Collaboration Meeting, October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069EB-3DF2-4C58-B08F-E6485D4B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99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6220bd-6765-475d-aebe-427a3023f47c">
      <Terms xmlns="http://schemas.microsoft.com/office/infopath/2007/PartnerControls"/>
    </lcf76f155ced4ddcb4097134ff3c332f>
    <TaxCatchAll xmlns="1543a33f-de66-4ce2-96ef-9c75f077144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2" ma:contentTypeDescription="Create a new document." ma:contentTypeScope="" ma:versionID="caf9d63f50e73aa15cd7c895010138da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b574f06e305bc0ddfda62e6531058217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ED3609-36EF-4EAA-BB3F-A3C97E80F35E}">
  <ds:schemaRefs>
    <ds:schemaRef ds:uri="http://purl.org/dc/terms/"/>
    <ds:schemaRef ds:uri="http://www.w3.org/XML/1998/namespace"/>
    <ds:schemaRef ds:uri="http://purl.org/dc/dcmitype/"/>
    <ds:schemaRef ds:uri="836220bd-6765-475d-aebe-427a3023f47c"/>
    <ds:schemaRef ds:uri="http://purl.org/dc/elements/1.1/"/>
    <ds:schemaRef ds:uri="1543a33f-de66-4ce2-96ef-9c75f07714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F77D396-AE03-47E5-91D9-D4B793F91AF5}"/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11113</TotalTime>
  <Words>1102</Words>
  <Application>Microsoft Office PowerPoint</Application>
  <PresentationFormat>Widescreen</PresentationFormat>
  <Paragraphs>219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.PingFangSC-Regular</vt:lpstr>
      <vt:lpstr>Arial</vt:lpstr>
      <vt:lpstr>Calibri</vt:lpstr>
      <vt:lpstr>Calibri Light</vt:lpstr>
      <vt:lpstr>Cambria Math</vt:lpstr>
      <vt:lpstr>PingFangSC-Regular</vt:lpstr>
      <vt:lpstr>Times New Roman</vt:lpstr>
      <vt:lpstr>Office Theme</vt:lpstr>
      <vt:lpstr>Integration of 120 kW Target into e+ Source</vt:lpstr>
      <vt:lpstr>LERF Polarized Positron Injector Concept</vt:lpstr>
      <vt:lpstr>Spinning High Power Target R&amp;D</vt:lpstr>
      <vt:lpstr>Capture of e+ with Energy of ~60 MeV in QWT (Polarized Mode) - S. Habet</vt:lpstr>
      <vt:lpstr>High Field Solenoid</vt:lpstr>
      <vt:lpstr>Deposition of Power in Capture Solenoid. Energy Spectra at “End” of Solenoid</vt:lpstr>
      <vt:lpstr>Spatial Distributions of γ, e-, e+, n. Neutron Energy and Yield</vt:lpstr>
      <vt:lpstr>CST Model of KEK/ILC e+ Source (Y. Enomoto)</vt:lpstr>
      <vt:lpstr>Summary and Outlook</vt:lpstr>
      <vt:lpstr>PowerPoint Presentation</vt:lpstr>
      <vt:lpstr>Distributions of Electrons and Positrons at Target (FLUKA/Geant4)</vt:lpstr>
      <vt:lpstr>Distributions of Photons and Neutrons (FLUKA/Geant4)</vt:lpstr>
      <vt:lpstr>Yield, Energy and Power of Particles at 4 mm Tungsten Target (Geant4) </vt:lpstr>
      <vt:lpstr>Capture of e+ with Energy of ~19 MeV in QWT (Unpolarized Mode) - S. Habet </vt:lpstr>
      <vt:lpstr>Momentum Collimation and Bunch Length Compression (S. Habet)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331</cp:revision>
  <dcterms:created xsi:type="dcterms:W3CDTF">2023-02-20T01:51:32Z</dcterms:created>
  <dcterms:modified xsi:type="dcterms:W3CDTF">2023-10-25T01:17:02Z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0x010100EF4C9B48AB097642B7112A3827F07CE9</vt:lpwstr>
  </property>
</Properties>
</file>