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7"/>
  </p:notesMasterIdLst>
  <p:sldIdLst>
    <p:sldId id="256" r:id="rId5"/>
    <p:sldId id="272" r:id="rId6"/>
    <p:sldId id="273" r:id="rId7"/>
    <p:sldId id="257" r:id="rId8"/>
    <p:sldId id="258" r:id="rId9"/>
    <p:sldId id="290" r:id="rId10"/>
    <p:sldId id="276" r:id="rId11"/>
    <p:sldId id="440" r:id="rId12"/>
    <p:sldId id="277" r:id="rId13"/>
    <p:sldId id="441" r:id="rId14"/>
    <p:sldId id="445" r:id="rId15"/>
    <p:sldId id="447" r:id="rId16"/>
    <p:sldId id="446" r:id="rId17"/>
    <p:sldId id="274" r:id="rId18"/>
    <p:sldId id="280" r:id="rId19"/>
    <p:sldId id="289" r:id="rId20"/>
    <p:sldId id="443" r:id="rId21"/>
    <p:sldId id="278" r:id="rId22"/>
    <p:sldId id="283" r:id="rId23"/>
    <p:sldId id="264" r:id="rId24"/>
    <p:sldId id="44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62" autoAdjust="0"/>
    <p:restoredTop sz="96356"/>
  </p:normalViewPr>
  <p:slideViewPr>
    <p:cSldViewPr snapToGrid="0" snapToObjects="1">
      <p:cViewPr varScale="1">
        <p:scale>
          <a:sx n="126" d="100"/>
          <a:sy n="126" d="100"/>
        </p:scale>
        <p:origin x="6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6F9AF-08DA-497E-BC10-DCD52A3416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C622D-8F31-1E41-BFA5-AAEA730D74CD}" type="pres">
      <dgm:prSet presAssocID="{E616F9AF-08DA-497E-BC10-DCD52A34169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5630A15-0629-CF41-B268-B1084A5B68F4}" type="presOf" srcId="{E616F9AF-08DA-497E-BC10-DCD52A341695}" destId="{F3CC622D-8F31-1E41-BFA5-AAEA730D74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ISPA 2024 - March 12- L. Pasquini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63175-D113-C541-92E8-2DF45FBE79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100" y="6584400"/>
            <a:ext cx="2987700" cy="8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sa.gitlab.io/pyxe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inko@milakovic.net" TargetMode="External"/><Relationship Id="rId2" Type="http://schemas.openxmlformats.org/officeDocument/2006/relationships/hyperlink" Target="mailto:lpasquin@eso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256" y="1494263"/>
            <a:ext cx="7889488" cy="2217699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 requirements: some challenges for the </a:t>
            </a:r>
            <a:r>
              <a:rPr lang="en-US" strike="sngStrike" dirty="0"/>
              <a:t>future </a:t>
            </a:r>
            <a:br>
              <a:rPr lang="en-US" strike="sngStrike" dirty="0"/>
            </a:br>
            <a:r>
              <a:rPr lang="en-US" dirty="0"/>
              <a:t>present </a:t>
            </a:r>
            <a:br>
              <a:rPr lang="en-CL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>
                <a:ea typeface="ＭＳ Ｐゴシック"/>
              </a:rPr>
              <a:t>Luca Pasquini, ESO </a:t>
            </a:r>
            <a:endParaRPr lang="en-US" sz="2000" dirty="0"/>
          </a:p>
          <a:p>
            <a:r>
              <a:rPr lang="en-US" sz="2000">
                <a:ea typeface="ＭＳ Ｐゴシック"/>
              </a:rPr>
              <a:t>D. Milaković, SISSA</a:t>
            </a:r>
            <a:endParaRPr lang="en-US" sz="2000"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6C40-3716-9C8C-B043-3210719F94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L" sz="2400" dirty="0"/>
              <a:t> Claim of dipole in sky </a:t>
            </a:r>
            <a:r>
              <a:rPr lang="en-CL" sz="1800" dirty="0"/>
              <a:t>(King et al. 2012)</a:t>
            </a:r>
          </a:p>
          <a:p>
            <a:r>
              <a:rPr lang="en-US" sz="2400" dirty="0"/>
              <a:t>Two main problems </a:t>
            </a:r>
          </a:p>
          <a:p>
            <a:pPr lvl="1"/>
            <a:r>
              <a:rPr lang="en-US" sz="2000" dirty="0"/>
              <a:t>Experimental: UVES and HIRES suffer of wavelength distortion up to several hundreds ms</a:t>
            </a:r>
            <a:r>
              <a:rPr lang="en-US" sz="2000" baseline="30000" dirty="0"/>
              <a:t>-1</a:t>
            </a:r>
          </a:p>
          <a:p>
            <a:pPr lvl="1"/>
            <a:r>
              <a:rPr lang="en-US" sz="2000" dirty="0"/>
              <a:t>The line of sight are complex and the models are not unique</a:t>
            </a:r>
          </a:p>
          <a:p>
            <a:r>
              <a:rPr lang="en-US" sz="2400" dirty="0"/>
              <a:t>Well calibrated case shows  consistent results (no variation at &lt; 1 ppm) </a:t>
            </a:r>
            <a:r>
              <a:rPr lang="en-US" sz="1800" dirty="0"/>
              <a:t>(Murphy et al. 2022)</a:t>
            </a:r>
          </a:p>
          <a:p>
            <a:r>
              <a:rPr lang="en-US" sz="2400" b="1" dirty="0"/>
              <a:t>Bring the problem on solid observational grounds!</a:t>
            </a:r>
            <a:endParaRPr lang="en-CL" sz="2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E70FCA-D7CC-1B52-C95B-B7CB43B4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The problem(s)</a:t>
            </a:r>
          </a:p>
        </p:txBody>
      </p:sp>
      <p:pic>
        <p:nvPicPr>
          <p:cNvPr id="6" name="Content Placeholder 5" descr="Diagram, radar chart&#10;&#10;Description automatically generated">
            <a:extLst>
              <a:ext uri="{FF2B5EF4-FFF2-40B4-BE49-F238E27FC236}">
                <a16:creationId xmlns:a16="http://schemas.microsoft.com/office/drawing/2014/main" id="{DA494990-9B7C-CC4F-C7ED-845DB8205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47" y="1276482"/>
            <a:ext cx="3429508" cy="2152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CCEDB-1EF2-C39D-CACD-11BBAE48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03" y="3442063"/>
            <a:ext cx="2595907" cy="1715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F1024-C099-D9F8-0C2E-13FF16CA2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76" y="5157216"/>
            <a:ext cx="2405687" cy="16480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A301-6951-B5AE-633C-CB1C211F3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2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867C79-6EE3-3AC4-6B0E-5AEAC41FFF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L" sz="2400" dirty="0"/>
              <a:t>ESPRESSO spectra of same QSO.. </a:t>
            </a:r>
          </a:p>
          <a:p>
            <a:pPr lvl="1"/>
            <a:r>
              <a:rPr lang="en-CL" sz="2000" dirty="0"/>
              <a:t>C12/C13 20 or 90?</a:t>
            </a:r>
          </a:p>
          <a:p>
            <a:pPr lvl="1"/>
            <a:r>
              <a:rPr lang="en-CL" sz="2000" dirty="0"/>
              <a:t>Low level cosmic/hot pixel</a:t>
            </a:r>
          </a:p>
          <a:p>
            <a:r>
              <a:rPr lang="en-CL" sz="2400" dirty="0"/>
              <a:t>BBN: D/H </a:t>
            </a:r>
          </a:p>
          <a:p>
            <a:pPr lvl="1"/>
            <a:r>
              <a:rPr lang="en-US" sz="2000" dirty="0"/>
              <a:t>D</a:t>
            </a:r>
            <a:r>
              <a:rPr lang="en-CL" sz="2000" dirty="0"/>
              <a:t>ifference between ESPRESSO and HIRES…</a:t>
            </a:r>
          </a:p>
          <a:p>
            <a:pPr lvl="1"/>
            <a:r>
              <a:rPr lang="en-CL" sz="2000" dirty="0"/>
              <a:t>D/H = 2.608 ± 0.10 10</a:t>
            </a:r>
            <a:r>
              <a:rPr lang="en-CL" sz="2000" baseline="30000" dirty="0"/>
              <a:t>-5</a:t>
            </a:r>
            <a:r>
              <a:rPr lang="en-CL" sz="2000" dirty="0"/>
              <a:t> .. Adding HIRES spectra does not improve uncertainty.. </a:t>
            </a:r>
            <a:r>
              <a:rPr lang="en-US" sz="2000" dirty="0"/>
              <a:t>H</a:t>
            </a:r>
            <a:r>
              <a:rPr lang="en-CL" sz="2000" dirty="0"/>
              <a:t>itting the systematic limits ?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EE1BF07-BD26-F378-D229-084A8E2AC5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7966" y="3652883"/>
            <a:ext cx="3541464" cy="282290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44CE40-5A71-3411-6CBA-42874341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IGM Abundances 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BB85C-9442-7129-FFCF-E317B011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073195"/>
            <a:ext cx="4776626" cy="2800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F5A3C3-5892-8A10-EC5A-B1826D9ED741}"/>
              </a:ext>
            </a:extLst>
          </p:cNvPr>
          <p:cNvSpPr txBox="1"/>
          <p:nvPr/>
        </p:nvSpPr>
        <p:spPr>
          <a:xfrm>
            <a:off x="4457700" y="3345106"/>
            <a:ext cx="34083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L" sz="1400" dirty="0"/>
              <a:t>Molaro,</a:t>
            </a:r>
            <a:r>
              <a:rPr lang="en-CL" sz="1400"/>
              <a:t>Milaković</a:t>
            </a:r>
            <a:r>
              <a:rPr lang="en-CL" sz="1400" dirty="0"/>
              <a:t>, private communication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504318-E6E9-28D4-E389-323FBE681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28" y="5125997"/>
            <a:ext cx="3046072" cy="173256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C2BC632-EEAB-3DC8-4C95-86CF4A22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BF0E4-8F3C-AE54-D960-157A7BF27A53}"/>
              </a:ext>
            </a:extLst>
          </p:cNvPr>
          <p:cNvSpPr txBox="1"/>
          <p:nvPr/>
        </p:nvSpPr>
        <p:spPr>
          <a:xfrm>
            <a:off x="5536855" y="623257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</a:t>
            </a:r>
            <a:r>
              <a:rPr lang="en-CL" sz="1200" dirty="0"/>
              <a:t>uarneri et al. 2024</a:t>
            </a:r>
          </a:p>
        </p:txBody>
      </p:sp>
    </p:spTree>
    <p:extLst>
      <p:ext uri="{BB962C8B-B14F-4D97-AF65-F5344CB8AC3E}">
        <p14:creationId xmlns:p14="http://schemas.microsoft.com/office/powerpoint/2010/main" val="305109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5FB33F-49EC-0FA2-DFC8-88B563F2D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5" y="1124744"/>
            <a:ext cx="4643913" cy="5328444"/>
          </a:xfrm>
        </p:spPr>
        <p:txBody>
          <a:bodyPr wrap="square" anchor="t">
            <a:normAutofit/>
          </a:bodyPr>
          <a:lstStyle/>
          <a:p>
            <a:r>
              <a:rPr lang="en-CL" dirty="0"/>
              <a:t>HRMOS is a MOS R~80000 facility proposed for t</a:t>
            </a:r>
            <a:r>
              <a:rPr lang="en-US" dirty="0"/>
              <a:t>he</a:t>
            </a:r>
            <a:r>
              <a:rPr lang="en-CL" dirty="0"/>
              <a:t> VLT </a:t>
            </a:r>
            <a:r>
              <a:rPr lang="en-CL" sz="2000" dirty="0"/>
              <a:t>(Magrini et al. 2023)</a:t>
            </a:r>
          </a:p>
          <a:p>
            <a:pPr lvl="1"/>
            <a:r>
              <a:rPr lang="en-CL" dirty="0"/>
              <a:t>Age of stars through Nucleocosmochronology (Th/U)..   </a:t>
            </a:r>
          </a:p>
          <a:p>
            <a:pPr lvl="2"/>
            <a:r>
              <a:rPr lang="en-US" dirty="0"/>
              <a:t>B</a:t>
            </a:r>
            <a:r>
              <a:rPr lang="en-CL" dirty="0"/>
              <a:t>lended, tiny line ..</a:t>
            </a:r>
          </a:p>
          <a:p>
            <a:pPr lvl="1"/>
            <a:r>
              <a:rPr lang="en-CL" dirty="0"/>
              <a:t>Chemical tagging requires abundance precision &lt; 0.02 dex ..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E5DCA-E073-0F27-C281-B158C8DE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47" y="2210035"/>
            <a:ext cx="4643914" cy="3157861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FF1F37-F149-5B33-DFE6-7C00C8D1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</p:spPr>
        <p:txBody>
          <a:bodyPr anchor="ctr">
            <a:normAutofit/>
          </a:bodyPr>
          <a:lstStyle/>
          <a:p>
            <a:r>
              <a:rPr lang="en-CL" dirty="0"/>
              <a:t>Stars, chemistry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0E1C4-7A05-82E1-B8C9-A2A6400530E9}"/>
              </a:ext>
            </a:extLst>
          </p:cNvPr>
          <p:cNvSpPr txBox="1"/>
          <p:nvPr/>
        </p:nvSpPr>
        <p:spPr>
          <a:xfrm>
            <a:off x="5039448" y="5448877"/>
            <a:ext cx="3882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Synthetic spectrum of a giant star, </a:t>
            </a:r>
          </a:p>
          <a:p>
            <a:r>
              <a:rPr lang="en-CL" dirty="0"/>
              <a:t>[Fe/H] = -2.5,  T</a:t>
            </a:r>
            <a:r>
              <a:rPr lang="en-CL" baseline="-25000" dirty="0"/>
              <a:t>eff</a:t>
            </a:r>
            <a:r>
              <a:rPr lang="en-CL" dirty="0"/>
              <a:t>=4500 K, R=80000</a:t>
            </a:r>
          </a:p>
          <a:p>
            <a:r>
              <a:rPr lang="en-CL" dirty="0"/>
              <a:t>S/N=200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72EB6DD-1FAF-9F04-F464-A24790B18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31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2C42F-C0E5-3A42-FE05-D84A1C5C6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CL" sz="2400" dirty="0"/>
              <a:t>Oxygen in amospheres of rocky planets (reflected light) coupling AO and HRS (ANDES, METIS@ELT, Ristretto @ VLT) </a:t>
            </a:r>
            <a:r>
              <a:rPr lang="en-CL" sz="2000" dirty="0"/>
              <a:t>(Snellen et al. 2015, Palle et al. 2023 Lovis et al. 2017)</a:t>
            </a:r>
          </a:p>
          <a:p>
            <a:pPr lvl="1">
              <a:lnSpc>
                <a:spcPct val="90000"/>
              </a:lnSpc>
            </a:pPr>
            <a:r>
              <a:rPr lang="en-CL" dirty="0"/>
              <a:t>~10</a:t>
            </a:r>
            <a:r>
              <a:rPr lang="en-CL" baseline="30000" dirty="0"/>
              <a:t>-7</a:t>
            </a:r>
            <a:r>
              <a:rPr lang="en-CL" dirty="0"/>
              <a:t> contrast with stellar flux;  n*10</a:t>
            </a:r>
            <a:r>
              <a:rPr lang="en-CL" baseline="30000" dirty="0"/>
              <a:t>3</a:t>
            </a:r>
            <a:r>
              <a:rPr lang="en-CL" dirty="0"/>
              <a:t> rejection by XAO</a:t>
            </a:r>
          </a:p>
          <a:p>
            <a:pPr lvl="1">
              <a:lnSpc>
                <a:spcPct val="90000"/>
              </a:lnSpc>
            </a:pPr>
            <a:r>
              <a:rPr lang="en-CL" dirty="0"/>
              <a:t>S/N of a few tens after 1-60 nights observation on a Cen (ELT) or Prox Cen B  (VLT)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7DE12-F1AC-5AAA-9DCF-4FE22589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85" y="1124744"/>
            <a:ext cx="3495990" cy="4659349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51F2EE-9E32-E7B8-248D-EFDCB51A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</p:spPr>
        <p:txBody>
          <a:bodyPr anchor="ctr">
            <a:normAutofit/>
          </a:bodyPr>
          <a:lstStyle/>
          <a:p>
            <a:r>
              <a:rPr lang="en-CL" dirty="0"/>
              <a:t>Exoplanets’ atmospheres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750CB-A5C3-BF87-4DEF-9AC89E2882CC}"/>
              </a:ext>
            </a:extLst>
          </p:cNvPr>
          <p:cNvSpPr txBox="1"/>
          <p:nvPr/>
        </p:nvSpPr>
        <p:spPr>
          <a:xfrm>
            <a:off x="5705341" y="6001555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400" dirty="0"/>
              <a:t>METIS simulated spectrum </a:t>
            </a:r>
          </a:p>
          <a:p>
            <a:r>
              <a:rPr lang="en-CL" sz="1400" dirty="0"/>
              <a:t>(Snellen et al. 2015)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0C48D-8187-E8E1-3455-BC322AD44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25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AA4C1-ED0A-9C47-AB7D-021E19EA66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 “Everything Matters” : three Pillars </a:t>
            </a:r>
          </a:p>
          <a:p>
            <a:pPr lvl="1"/>
            <a:r>
              <a:rPr lang="en-GB" dirty="0"/>
              <a:t>Spectrograph (We have them!)</a:t>
            </a:r>
          </a:p>
          <a:p>
            <a:pPr lvl="1"/>
            <a:r>
              <a:rPr lang="en-GB" dirty="0"/>
              <a:t>Calibration :  </a:t>
            </a:r>
            <a:r>
              <a:rPr lang="en-GB" b="1" dirty="0" err="1"/>
              <a:t>Astrocomb</a:t>
            </a:r>
            <a:endParaRPr lang="en-GB" b="1" dirty="0"/>
          </a:p>
          <a:p>
            <a:pPr lvl="1"/>
            <a:r>
              <a:rPr lang="en-GB" dirty="0"/>
              <a:t>Data reduction: </a:t>
            </a:r>
            <a:r>
              <a:rPr lang="en-GB" b="1" dirty="0"/>
              <a:t>PSF reconstruction, Spectro-perfectionism 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97AFCD-08AE-094A-9DA8-EDECB843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How to get there?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268129-63C7-25CD-9069-CE396D4A4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4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AA4C1-ED0A-9C47-AB7D-021E19EA66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New generation spectrographs fulfil  the requirements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Fibre – fed, scrambled         PSF independent of input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Simultaneous calibration 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Vacuum and temperature controlled, super stable</a:t>
            </a:r>
            <a:r>
              <a:rPr lang="en-GB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3AA1C1-48B9-987C-9EB7-0B14F6C4C1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/>
              <a:t>Contrary to imaging, there are not on-sky calibrators</a:t>
            </a:r>
          </a:p>
          <a:p>
            <a:endParaRPr lang="en-US" dirty="0"/>
          </a:p>
          <a:p>
            <a:pPr marL="0" indent="0">
              <a:buNone/>
            </a:pPr>
            <a:endParaRPr lang="en-C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97AFCD-08AE-094A-9DA8-EDECB843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The Spectrograph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D84CA-844A-F362-06A4-2E725361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" y="3731214"/>
            <a:ext cx="7668200" cy="2670425"/>
          </a:xfrm>
          <a:prstGeom prst="rect">
            <a:avLst/>
          </a:prstGeom>
          <a:noFill/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C49F43-E9CA-800F-8FB8-A475106F0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09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B8158E6-E513-EA96-DDC6-85233E996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491424" cy="5328444"/>
          </a:xfrm>
        </p:spPr>
        <p:txBody>
          <a:bodyPr/>
          <a:lstStyle/>
          <a:p>
            <a:pPr marL="323850" indent="-323850"/>
            <a:r>
              <a:rPr lang="en-US" sz="2400" dirty="0" err="1">
                <a:ea typeface="ＭＳ Ｐゴシック"/>
              </a:rPr>
              <a:t>Astrocombs</a:t>
            </a:r>
            <a:r>
              <a:rPr lang="en-US" sz="2400" dirty="0">
                <a:ea typeface="ＭＳ Ｐゴシック"/>
              </a:rPr>
              <a:t> early recognized as the ideal calibrators </a:t>
            </a:r>
            <a:r>
              <a:rPr lang="en-US" sz="1400" dirty="0">
                <a:ea typeface="ＭＳ Ｐゴシック"/>
              </a:rPr>
              <a:t>(Murphy et al. 2007, Steinmetz et al. 2009)</a:t>
            </a:r>
          </a:p>
          <a:p>
            <a:pPr marL="742800" lvl="1" indent="-323850"/>
            <a:r>
              <a:rPr lang="en-US" sz="2000" dirty="0">
                <a:ea typeface="ＭＳ Ｐゴシック"/>
              </a:rPr>
              <a:t>Intrinsic accuracy of clocks used</a:t>
            </a:r>
          </a:p>
          <a:p>
            <a:pPr marL="323850" indent="-323850"/>
            <a:r>
              <a:rPr lang="en-US" sz="2400" dirty="0"/>
              <a:t>ESO worked with MPQ on prototypes and firsts systems for HARPS and ESPRESSO </a:t>
            </a:r>
            <a:endParaRPr lang="en-US" sz="2400" dirty="0">
              <a:cs typeface="Arial"/>
            </a:endParaRPr>
          </a:p>
          <a:p>
            <a:pPr lvl="1"/>
            <a:r>
              <a:rPr lang="en-US" sz="2000" dirty="0"/>
              <a:t>1 cms</a:t>
            </a:r>
            <a:r>
              <a:rPr lang="en-US" sz="2000" baseline="30000" dirty="0"/>
              <a:t>-1</a:t>
            </a:r>
            <a:r>
              <a:rPr lang="en-US" sz="2000" dirty="0"/>
              <a:t> short term </a:t>
            </a:r>
            <a:r>
              <a:rPr lang="en-US" sz="1400" dirty="0"/>
              <a:t>(Wilken et al. 2012)</a:t>
            </a:r>
          </a:p>
          <a:p>
            <a:pPr lvl="1"/>
            <a:r>
              <a:rPr lang="en-US" sz="2000" dirty="0"/>
              <a:t>Recovered wavelength accuracy to a few ms</a:t>
            </a:r>
            <a:r>
              <a:rPr lang="en-US" sz="2000" baseline="30000" dirty="0"/>
              <a:t>-1 </a:t>
            </a:r>
            <a:r>
              <a:rPr lang="en-US" sz="1400" dirty="0"/>
              <a:t>(Schmidt et al. 2022)</a:t>
            </a:r>
          </a:p>
          <a:p>
            <a:pPr lvl="1"/>
            <a:r>
              <a:rPr lang="en-US" sz="2000" dirty="0">
                <a:ea typeface="ＭＳ Ｐゴシック"/>
              </a:rPr>
              <a:t>Consistency between two </a:t>
            </a:r>
            <a:r>
              <a:rPr lang="en-US" sz="2000" dirty="0" err="1">
                <a:ea typeface="ＭＳ Ｐゴシック"/>
              </a:rPr>
              <a:t>astrocombs</a:t>
            </a:r>
            <a:r>
              <a:rPr lang="en-US" sz="2000" dirty="0">
                <a:ea typeface="ＭＳ Ｐゴシック"/>
              </a:rPr>
              <a:t> at ~49 cms</a:t>
            </a:r>
            <a:r>
              <a:rPr lang="en-US" sz="2000" baseline="30000" dirty="0">
                <a:ea typeface="ＭＳ Ｐゴシック"/>
              </a:rPr>
              <a:t>-1</a:t>
            </a:r>
            <a:r>
              <a:rPr lang="en-US" sz="2000" dirty="0">
                <a:ea typeface="ＭＳ Ｐゴシック"/>
              </a:rPr>
              <a:t> </a:t>
            </a:r>
            <a:r>
              <a:rPr lang="en-US" sz="1400" dirty="0">
                <a:ea typeface="ＭＳ Ｐゴシック"/>
              </a:rPr>
              <a:t>(</a:t>
            </a:r>
            <a:r>
              <a:rPr lang="en-US" sz="1400" dirty="0" err="1">
                <a:ea typeface="ＭＳ Ｐゴシック"/>
              </a:rPr>
              <a:t>Milakovic</a:t>
            </a:r>
            <a:r>
              <a:rPr lang="en-US" sz="1400" dirty="0">
                <a:ea typeface="ＭＳ Ｐゴシック"/>
              </a:rPr>
              <a:t> et al. 2020)</a:t>
            </a:r>
            <a:endParaRPr lang="en-US" sz="1400" dirty="0">
              <a:ea typeface="ＭＳ Ｐゴシック"/>
              <a:cs typeface="Arial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0861945-ACF1-8F4A-9AD2-D481C3E2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</p:spPr>
        <p:txBody>
          <a:bodyPr/>
          <a:lstStyle/>
          <a:p>
            <a:r>
              <a:rPr lang="en-US" dirty="0" err="1"/>
              <a:t>Astrocombs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7F8E1-7BB1-D146-9B07-EC0F28BBF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6B250-0310-E198-E948-37547DE3B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L"/>
          </a:p>
        </p:txBody>
      </p:sp>
      <p:pic>
        <p:nvPicPr>
          <p:cNvPr id="5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AC8A655B-8AB8-9BD0-CEA3-99BE8406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4203183" y="1959455"/>
            <a:ext cx="5229059" cy="3861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4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B5676-FCB1-7744-5016-7B759B6CBCE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1124744"/>
                <a:ext cx="4032626" cy="5328444"/>
              </a:xfrm>
            </p:spPr>
            <p:txBody>
              <a:bodyPr/>
              <a:lstStyle/>
              <a:p>
                <a:pPr algn="just"/>
                <a:r>
                  <a:rPr lang="en-US" dirty="0"/>
                  <a:t>PSF fitting of HARPS LFC spectra.. (1D)</a:t>
                </a:r>
              </a:p>
              <a:p>
                <a:pPr lvl="1" algn="just"/>
                <a:r>
                  <a:rPr lang="en-US" dirty="0"/>
                  <a:t>Difference up to 100 ms</a:t>
                </a:r>
                <a:r>
                  <a:rPr lang="en-US" baseline="30000" dirty="0"/>
                  <a:t>-1 </a:t>
                </a:r>
                <a:r>
                  <a:rPr lang="en-US" dirty="0"/>
                  <a:t>(~10</a:t>
                </a:r>
                <a:r>
                  <a:rPr lang="en-US" baseline="30000" dirty="0"/>
                  <a:t>-5</a:t>
                </a:r>
                <a:r>
                  <a:rPr lang="en-US" dirty="0"/>
                  <a:t> in 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 algn="just"/>
                <a:r>
                  <a:rPr lang="en-US" dirty="0"/>
                  <a:t>Asymmetric !!!!</a:t>
                </a:r>
              </a:p>
              <a:p>
                <a:pPr lvl="2" algn="just"/>
                <a:r>
                  <a:rPr lang="en-US" dirty="0"/>
                  <a:t>Earth motion will produce </a:t>
                </a:r>
                <a:r>
                  <a:rPr lang="en-US" b="1" dirty="0"/>
                  <a:t>systematic</a:t>
                </a:r>
                <a:r>
                  <a:rPr lang="en-US" dirty="0"/>
                  <a:t> artificial shifts .. </a:t>
                </a:r>
              </a:p>
              <a:p>
                <a:pPr lvl="1" algn="just"/>
                <a:r>
                  <a:rPr lang="en-US" dirty="0"/>
                  <a:t>CTI effects present..</a:t>
                </a:r>
              </a:p>
              <a:p>
                <a:pPr algn="just"/>
                <a:r>
                  <a:rPr lang="en-US" dirty="0"/>
                  <a:t>I am not aware of (m)any echelle data reduction SW using PSF/LSF fitting …  </a:t>
                </a:r>
                <a:endParaRPr lang="en-C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B5676-FCB1-7744-5016-7B759B6CB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1124744"/>
                <a:ext cx="4032626" cy="5328444"/>
              </a:xfrm>
              <a:blipFill>
                <a:blip r:embed="rId2"/>
                <a:stretch>
                  <a:fillRect t="-1188" r="-3145" b="-451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9C7BD22-F92E-24D4-83F9-7CFBAD99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PSF Fitting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988FEBD-6E5B-3541-7B31-056A4A6B99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7900" y="1499878"/>
            <a:ext cx="4356100" cy="45789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6FE37-678E-C90D-5893-6439D622A87A}"/>
              </a:ext>
            </a:extLst>
          </p:cNvPr>
          <p:cNvSpPr txBox="1"/>
          <p:nvPr/>
        </p:nvSpPr>
        <p:spPr>
          <a:xfrm>
            <a:off x="5571978" y="607884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Milakovic</a:t>
            </a:r>
            <a:r>
              <a:rPr lang="en-US" dirty="0"/>
              <a:t> &amp; Jethwa 2023</a:t>
            </a:r>
            <a:endParaRPr lang="en-CL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8C75AA-5838-D813-97EE-E793E56DF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50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C1A7-1F39-1E80-2035-5A92C15192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000" y="1123860"/>
            <a:ext cx="8748000" cy="5278663"/>
          </a:xfrm>
        </p:spPr>
        <p:txBody>
          <a:bodyPr/>
          <a:lstStyle/>
          <a:p>
            <a:r>
              <a:rPr lang="en-US" dirty="0"/>
              <a:t>Spectra are extracted: </a:t>
            </a:r>
          </a:p>
          <a:p>
            <a:pPr lvl="1"/>
            <a:r>
              <a:rPr lang="en-US" dirty="0"/>
              <a:t>Optimal extraction, is great (fast, robust) but has limitations </a:t>
            </a:r>
          </a:p>
          <a:p>
            <a:pPr lvl="2"/>
            <a:r>
              <a:rPr lang="en-US" dirty="0"/>
              <a:t>It is basically wrong for echelle spectra (assumes perpendicularity to pixels) (see , however, </a:t>
            </a:r>
            <a:r>
              <a:rPr lang="en-US" dirty="0" err="1"/>
              <a:t>Piskunov</a:t>
            </a:r>
            <a:r>
              <a:rPr lang="en-US" dirty="0"/>
              <a:t> et al. 2023)</a:t>
            </a:r>
          </a:p>
          <a:p>
            <a:pPr lvl="2"/>
            <a:r>
              <a:rPr lang="en-US" dirty="0"/>
              <a:t>It does not use the  PSF information</a:t>
            </a:r>
          </a:p>
          <a:p>
            <a:r>
              <a:rPr lang="en-US" dirty="0"/>
              <a:t>A rigorous forward-modeling treatment is possible (Spectro-perfectionism) </a:t>
            </a:r>
            <a:r>
              <a:rPr lang="en-US" sz="2000" dirty="0"/>
              <a:t>(Bolton et al. 2010, 2012) </a:t>
            </a:r>
          </a:p>
          <a:p>
            <a:pPr lvl="1"/>
            <a:r>
              <a:rPr lang="en-US" b="1" dirty="0"/>
              <a:t>P = </a:t>
            </a:r>
            <a:r>
              <a:rPr lang="en-US" b="1" dirty="0" err="1"/>
              <a:t>Af</a:t>
            </a:r>
            <a:r>
              <a:rPr lang="en-US" b="1" dirty="0"/>
              <a:t> + n  </a:t>
            </a:r>
            <a:r>
              <a:rPr lang="en-US" dirty="0"/>
              <a:t>and </a:t>
            </a:r>
            <a:r>
              <a:rPr lang="en-US" b="1" dirty="0"/>
              <a:t>A</a:t>
            </a:r>
            <a:r>
              <a:rPr lang="en-US" dirty="0"/>
              <a:t> can be inverted by calibrating the PSF with an </a:t>
            </a:r>
            <a:r>
              <a:rPr lang="en-US" dirty="0" err="1"/>
              <a:t>astrocomb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Main problem : Huge matrices to invert </a:t>
            </a:r>
          </a:p>
          <a:p>
            <a:pPr lvl="2"/>
            <a:r>
              <a:rPr lang="en-US" dirty="0"/>
              <a:t>Now feasible (faster GPUs, smaller matrix: use only active pixels )</a:t>
            </a:r>
          </a:p>
          <a:p>
            <a:pPr lvl="2"/>
            <a:r>
              <a:rPr lang="en-US" dirty="0"/>
              <a:t>Adopted by DESI and Minerva </a:t>
            </a:r>
            <a:r>
              <a:rPr lang="en-US" sz="1800" dirty="0"/>
              <a:t>(Guy et al. 2023, </a:t>
            </a:r>
            <a:r>
              <a:rPr lang="en-US" sz="1800" dirty="0" err="1"/>
              <a:t>Cornachione</a:t>
            </a:r>
            <a:r>
              <a:rPr lang="en-US" sz="1800" dirty="0"/>
              <a:t> et al. 2019) </a:t>
            </a:r>
            <a:endParaRPr lang="en-CL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0A246D-9F5F-7C43-E8DF-2CC92E2A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Data reduction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DB6A9-6254-82FC-6A05-BF69853B1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2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55899-E680-6968-2F6D-50BC8D813C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L" sz="2400" dirty="0"/>
              <a:t>A suitable calibration (LFC), able to recover PSF and to characterize each pixel used (in Space ? </a:t>
            </a:r>
            <a:r>
              <a:rPr lang="en-CL" sz="2000" dirty="0"/>
              <a:t>Pepe et al. 2024</a:t>
            </a:r>
            <a:r>
              <a:rPr lang="en-CL" sz="2400" dirty="0"/>
              <a:t>)</a:t>
            </a:r>
          </a:p>
          <a:p>
            <a:pPr marL="323850" indent="-323850"/>
            <a:r>
              <a:rPr lang="en-CL" sz="2400" dirty="0"/>
              <a:t>Data Reduction that makes use of PSF and avoid extraction: my guess is that forward modeling is needed</a:t>
            </a:r>
          </a:p>
          <a:p>
            <a:pPr marL="742800" lvl="1" indent="-323850"/>
            <a:r>
              <a:rPr lang="en-US" sz="2000" dirty="0">
                <a:cs typeface="Arial"/>
              </a:rPr>
              <a:t>Including detector modeling ? (e.g. </a:t>
            </a:r>
            <a:r>
              <a:rPr lang="en-US" sz="2000" dirty="0" err="1">
                <a:cs typeface="Arial"/>
              </a:rPr>
              <a:t>PyXel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>
                <a:cs typeface="Arial"/>
                <a:hlinkClick r:id="rId2"/>
              </a:rPr>
              <a:t>https://esa.gitlab.io/pyxel/</a:t>
            </a:r>
            <a:r>
              <a:rPr lang="en-US" sz="2000" dirty="0">
                <a:cs typeface="Arial"/>
              </a:rPr>
              <a:t> ) </a:t>
            </a:r>
            <a:endParaRPr lang="en-CL" sz="2000" dirty="0">
              <a:cs typeface="Arial"/>
            </a:endParaRPr>
          </a:p>
          <a:p>
            <a:pPr marL="323850" indent="-323850"/>
            <a:r>
              <a:rPr lang="en-CL" sz="2400" dirty="0"/>
              <a:t>Requirements as ot</a:t>
            </a:r>
            <a:r>
              <a:rPr lang="en-US" sz="2400" dirty="0"/>
              <a:t>he</a:t>
            </a:r>
            <a:r>
              <a:rPr lang="en-CL" sz="2400" dirty="0"/>
              <a:t>r observations: precise centroids, High Contrast and coadding (low signal) observations</a:t>
            </a:r>
            <a:endParaRPr lang="en-CL" sz="2400" dirty="0">
              <a:cs typeface="Arial"/>
            </a:endParaRPr>
          </a:p>
          <a:p>
            <a:pPr lvl="1"/>
            <a:r>
              <a:rPr lang="en-CL" sz="2000" dirty="0"/>
              <a:t>Detector imperfections (CTI, persistency, binary offsets, cosmics, linearity,PRNU…) measured &amp; characterized </a:t>
            </a:r>
            <a:r>
              <a:rPr lang="en-CL" sz="2000" i="1" dirty="0"/>
              <a:t>also at low signal</a:t>
            </a:r>
          </a:p>
          <a:p>
            <a:pPr lvl="1"/>
            <a:r>
              <a:rPr lang="en-CL" sz="2000" dirty="0">
                <a:ea typeface="ＭＳ Ｐゴシック"/>
              </a:rPr>
              <a:t>Massive use of AI and statistic criteria: a </a:t>
            </a:r>
            <a:r>
              <a:rPr lang="en-CL" sz="2000" b="1" dirty="0">
                <a:ea typeface="ＭＳ Ｐゴシック"/>
              </a:rPr>
              <a:t>complete</a:t>
            </a:r>
            <a:r>
              <a:rPr lang="en-CL" sz="2000" dirty="0">
                <a:ea typeface="ＭＳ Ｐゴシック"/>
              </a:rPr>
              <a:t> and </a:t>
            </a:r>
            <a:r>
              <a:rPr lang="en-CL" sz="2000" b="1" dirty="0">
                <a:ea typeface="ＭＳ Ｐゴシック"/>
              </a:rPr>
              <a:t>realistic</a:t>
            </a:r>
            <a:r>
              <a:rPr lang="en-CL" sz="2000" dirty="0">
                <a:ea typeface="ＭＳ Ｐゴシック"/>
              </a:rPr>
              <a:t> estimate of t</a:t>
            </a:r>
            <a:r>
              <a:rPr lang="en-US" sz="2000" dirty="0">
                <a:ea typeface="ＭＳ Ｐゴシック"/>
              </a:rPr>
              <a:t>he</a:t>
            </a:r>
            <a:r>
              <a:rPr lang="en-CL" sz="2000" dirty="0">
                <a:ea typeface="ＭＳ Ｐゴシック"/>
              </a:rPr>
              <a:t> noise (Bias, background, crosstalk, etc..) </a:t>
            </a:r>
            <a:endParaRPr lang="en-CL" sz="2000" dirty="0">
              <a:cs typeface="Arial"/>
            </a:endParaRPr>
          </a:p>
          <a:p>
            <a:pPr marL="323850" indent="-323850"/>
            <a:r>
              <a:rPr lang="en-US" sz="2400" dirty="0"/>
              <a:t>Z</a:t>
            </a:r>
            <a:r>
              <a:rPr lang="en-CL" sz="2400" dirty="0"/>
              <a:t>ero RON for exo-planet (transit) spectroscopy and for faint sources  </a:t>
            </a:r>
            <a:endParaRPr lang="en-CL" sz="2400" dirty="0">
              <a:cs typeface="Arial"/>
            </a:endParaRPr>
          </a:p>
          <a:p>
            <a:pPr lvl="1"/>
            <a:r>
              <a:rPr lang="en-CL" sz="2000" dirty="0"/>
              <a:t>Fast read out  for transit spectroscopy </a:t>
            </a:r>
          </a:p>
          <a:p>
            <a:pPr marL="0" indent="0">
              <a:buNone/>
            </a:pPr>
            <a:endParaRPr lang="en-CL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D4158E-8478-D108-3345-ECA747CB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L" dirty="0"/>
              <a:t>Some requirements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5672B-E7DF-881E-49E7-69BC0253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32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1573-83EE-4C67-D9BE-4C231EC138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L" dirty="0"/>
              <a:t>Apologies: </a:t>
            </a:r>
          </a:p>
          <a:p>
            <a:pPr lvl="1"/>
            <a:r>
              <a:rPr lang="en-CL" dirty="0"/>
              <a:t>E</a:t>
            </a:r>
            <a:r>
              <a:rPr lang="en-US" dirty="0" err="1"/>
              <a:t>xamples</a:t>
            </a:r>
            <a:r>
              <a:rPr lang="en-US" dirty="0"/>
              <a:t> are mostly ‘ESO’, but they are simply more familiar to me ..</a:t>
            </a:r>
          </a:p>
          <a:p>
            <a:pPr lvl="2"/>
            <a:r>
              <a:rPr lang="en-US" dirty="0"/>
              <a:t>Do not worry,  you will have plenty of LSST &amp; other projects  in the coming days !</a:t>
            </a:r>
          </a:p>
          <a:p>
            <a:r>
              <a:rPr lang="en-US" dirty="0"/>
              <a:t>All scientific topics addressed have formidable astrophysical challenges ! </a:t>
            </a:r>
          </a:p>
          <a:p>
            <a:pPr lvl="1"/>
            <a:r>
              <a:rPr lang="en-US" dirty="0"/>
              <a:t>Not discussed here, just the instrumental challenges are presented</a:t>
            </a:r>
          </a:p>
          <a:p>
            <a:pPr lvl="1"/>
            <a:r>
              <a:rPr lang="en-US" dirty="0"/>
              <a:t>The goal is indeed to produce data that allows to concentrate </a:t>
            </a:r>
            <a:r>
              <a:rPr lang="en-US" b="1" dirty="0"/>
              <a:t>ONLY</a:t>
            </a:r>
            <a:r>
              <a:rPr lang="en-US" dirty="0"/>
              <a:t> on the astrophysics</a:t>
            </a:r>
            <a:endParaRPr lang="en-CL" b="1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82A02-12C0-3F3B-8ECC-F478D324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Short preamble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73EC7-DFA5-3435-BEDF-38BEA0AFF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3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B5C28-A346-2341-8EFC-1EA6B2A60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 wrap="square" anchor="t">
            <a:normAutofit/>
          </a:bodyPr>
          <a:lstStyle/>
          <a:p>
            <a:pPr marL="323850" indent="-323850"/>
            <a:r>
              <a:rPr lang="en-GB" dirty="0"/>
              <a:t>Huge focal planes: ELTs, MSE/WST… hundreds of sensors !!</a:t>
            </a:r>
          </a:p>
          <a:p>
            <a:pPr marL="742800" lvl="1" indent="-323850"/>
            <a:r>
              <a:rPr lang="en-GB" sz="2800" dirty="0"/>
              <a:t>Curved detectors !!!</a:t>
            </a:r>
          </a:p>
          <a:p>
            <a:pPr marL="742800" lvl="1" indent="-323850"/>
            <a:r>
              <a:rPr lang="en-GB" sz="2800" dirty="0"/>
              <a:t>Cheaper !!!! </a:t>
            </a:r>
          </a:p>
          <a:p>
            <a:pPr marL="1142850" lvl="2" indent="-323850"/>
            <a:r>
              <a:rPr lang="en-GB" sz="2800" dirty="0"/>
              <a:t>High costs inhibits great projects </a:t>
            </a:r>
          </a:p>
          <a:p>
            <a:pPr marL="323850" indent="-323850"/>
            <a:r>
              <a:rPr lang="en-GB" dirty="0"/>
              <a:t>Huge Calibrations</a:t>
            </a:r>
          </a:p>
          <a:p>
            <a:pPr marL="742800" lvl="1" indent="-323850"/>
            <a:r>
              <a:rPr lang="en-GB" sz="2800" dirty="0"/>
              <a:t>Require stability </a:t>
            </a:r>
          </a:p>
          <a:p>
            <a:pPr marL="742800" lvl="1" indent="-323850"/>
            <a:r>
              <a:rPr lang="en-GB" sz="2800" dirty="0"/>
              <a:t>Can be performed few/lifetime</a:t>
            </a:r>
          </a:p>
          <a:p>
            <a:pPr marL="457200" lvl="1" indent="0">
              <a:buNone/>
            </a:pP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CD2A1-B90E-0744-B956-1DA48F55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05" y="2698124"/>
            <a:ext cx="4355976" cy="2482906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80410A-A3CD-034F-B016-0A145573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</p:spPr>
        <p:txBody>
          <a:bodyPr anchor="ctr">
            <a:normAutofit/>
          </a:bodyPr>
          <a:lstStyle/>
          <a:p>
            <a:r>
              <a:rPr lang="en-GB" dirty="0"/>
              <a:t>Shopping list beyond precision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14BAC-23B1-A5A8-CBB1-7FF7DD783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12" y="1326524"/>
            <a:ext cx="2717800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7563A-08DF-3B71-ACF9-5C5508B451C0}"/>
              </a:ext>
            </a:extLst>
          </p:cNvPr>
          <p:cNvSpPr txBox="1"/>
          <p:nvPr/>
        </p:nvSpPr>
        <p:spPr>
          <a:xfrm>
            <a:off x="5563673" y="5409127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97% transmission F/1.1 camera , </a:t>
            </a:r>
          </a:p>
          <a:p>
            <a:r>
              <a:rPr lang="en-CL" dirty="0"/>
              <a:t>40</a:t>
            </a:r>
            <a:r>
              <a:rPr lang="en-CL" baseline="30000" dirty="0"/>
              <a:t>o</a:t>
            </a:r>
            <a:r>
              <a:rPr lang="en-CL" dirty="0"/>
              <a:t> FoV (</a:t>
            </a:r>
            <a:r>
              <a:rPr lang="en-CL" sz="1400" dirty="0"/>
              <a:t>Pasquini et al. 2016</a:t>
            </a:r>
            <a:r>
              <a:rPr lang="en-CL" dirty="0"/>
              <a:t>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AD468-0243-0015-1CE9-774D25AB4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75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8D52-9544-519B-5E79-73E662755D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23850" indent="-323850"/>
            <a:r>
              <a:rPr lang="en-CL" dirty="0"/>
              <a:t>Luca Pasquini: </a:t>
            </a:r>
            <a:r>
              <a:rPr lang="en-CL" dirty="0">
                <a:hlinkClick r:id="rId2"/>
              </a:rPr>
              <a:t>lpasquin@eso.org</a:t>
            </a:r>
            <a:endParaRPr lang="en-CL">
              <a:cs typeface="Arial"/>
            </a:endParaRPr>
          </a:p>
          <a:p>
            <a:pPr marL="323850" indent="-323850"/>
            <a:r>
              <a:rPr lang="en-CL">
                <a:ea typeface="ＭＳ Ｐゴシック"/>
              </a:rPr>
              <a:t>Dinko Milaković: </a:t>
            </a:r>
            <a:r>
              <a:rPr lang="en-CL" dirty="0">
                <a:ea typeface="ＭＳ Ｐゴシック"/>
                <a:hlinkClick r:id="rId3"/>
              </a:rPr>
              <a:t>dinko@milakovic.net</a:t>
            </a:r>
            <a:endParaRPr lang="en-CL">
              <a:ea typeface="ＭＳ Ｐゴシック"/>
            </a:endParaRPr>
          </a:p>
          <a:p>
            <a:pPr marL="0" indent="0">
              <a:buNone/>
            </a:pPr>
            <a:endParaRPr lang="en-CL" dirty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CL" dirty="0"/>
          </a:p>
          <a:p>
            <a:pPr marL="323850" indent="-323850"/>
            <a:endParaRPr lang="en-CL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06C727-3F06-779A-C131-BD1652A9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Thank You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D52B-2F26-331D-3ABB-16D12DE51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41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422B603-E128-6D77-14D7-31FFE07D4D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388" y="1930128"/>
            <a:ext cx="4392612" cy="34258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97AFCD-08AE-094A-9DA8-EDECB843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</p:spPr>
        <p:txBody>
          <a:bodyPr anchor="ctr">
            <a:normAutofit/>
          </a:bodyPr>
          <a:lstStyle/>
          <a:p>
            <a:r>
              <a:rPr lang="en-GB" dirty="0"/>
              <a:t>The ideal calibrator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C7245D8-DA00-E50D-F7E3-D1A1C174A49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0175257"/>
              </p:ext>
            </p:extLst>
          </p:nvPr>
        </p:nvGraphicFramePr>
        <p:xfrm>
          <a:off x="4788024" y="1124744"/>
          <a:ext cx="4355976" cy="53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0C15B4-E28C-CCEA-4E58-937278A02FB6}"/>
              </a:ext>
            </a:extLst>
          </p:cNvPr>
          <p:cNvSpPr txBox="1"/>
          <p:nvPr/>
        </p:nvSpPr>
        <p:spPr>
          <a:xfrm>
            <a:off x="1076300" y="1270829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2400" dirty="0"/>
              <a:t>The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317B5-D31E-D5C5-61D7-A32624556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2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9A6F-D59C-7DC5-B0EA-746068B2A0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L" dirty="0"/>
              <a:t>Big samples, High precision!</a:t>
            </a:r>
          </a:p>
          <a:p>
            <a:pPr lvl="1"/>
            <a:r>
              <a:rPr lang="en-CL" dirty="0"/>
              <a:t>Big samples lower the statistical uncertainty ..</a:t>
            </a:r>
          </a:p>
          <a:p>
            <a:pPr lvl="2"/>
            <a:r>
              <a:rPr lang="en-CL" dirty="0"/>
              <a:t>Then you hit the systematics!</a:t>
            </a:r>
          </a:p>
          <a:p>
            <a:pPr lvl="1"/>
            <a:r>
              <a:rPr lang="en-CL" dirty="0"/>
              <a:t>In Euclide </a:t>
            </a:r>
            <a:r>
              <a:rPr lang="en-US" dirty="0"/>
              <a:t>the variance of the residual shear systematics must be controlled to an accuracy of σ</a:t>
            </a:r>
            <a:r>
              <a:rPr lang="en-US" baseline="30000" dirty="0"/>
              <a:t>2</a:t>
            </a:r>
            <a:r>
              <a:rPr lang="en-US" baseline="-25000" dirty="0"/>
              <a:t>sys</a:t>
            </a:r>
            <a:r>
              <a:rPr lang="en-US" dirty="0"/>
              <a:t> &lt;10</a:t>
            </a:r>
            <a:r>
              <a:rPr lang="en-US" baseline="30000" dirty="0"/>
              <a:t>-7</a:t>
            </a:r>
            <a:r>
              <a:rPr lang="en-CL" dirty="0"/>
              <a:t> </a:t>
            </a:r>
          </a:p>
          <a:p>
            <a:pPr lvl="1"/>
            <a:r>
              <a:rPr lang="en-CL" dirty="0"/>
              <a:t>GAIA has observed billion of stars, with outstanding         astrometry, the stellar centroid is measured to ~10</a:t>
            </a:r>
            <a:r>
              <a:rPr lang="en-CL" baseline="30000" dirty="0"/>
              <a:t>-3</a:t>
            </a:r>
            <a:r>
              <a:rPr lang="en-CL" dirty="0"/>
              <a:t> /pixel, many observations.. systematic effects &lt; 10</a:t>
            </a:r>
            <a:r>
              <a:rPr lang="en-CL" baseline="30000" dirty="0"/>
              <a:t>-4</a:t>
            </a:r>
          </a:p>
          <a:p>
            <a:r>
              <a:rPr lang="en-CL" dirty="0"/>
              <a:t>AO imager: MICADO @ELT requires astrometry at 3*10</a:t>
            </a:r>
            <a:r>
              <a:rPr lang="en-CL" baseline="30000" dirty="0"/>
              <a:t>-2</a:t>
            </a:r>
            <a:r>
              <a:rPr lang="en-CL" dirty="0"/>
              <a:t> / pixel</a:t>
            </a:r>
          </a:p>
          <a:p>
            <a:r>
              <a:rPr lang="en-CL" dirty="0"/>
              <a:t>Typical pixel  for a HighRes spectrograph is 500-1000 ms</a:t>
            </a:r>
            <a:r>
              <a:rPr lang="en-CL" baseline="30000" dirty="0"/>
              <a:t>-1</a:t>
            </a:r>
            <a:r>
              <a:rPr lang="en-CL" dirty="0"/>
              <a:t>; earth orbit ~10 cms</a:t>
            </a:r>
            <a:r>
              <a:rPr lang="en-CL" baseline="30000" dirty="0"/>
              <a:t>-1</a:t>
            </a:r>
            <a:endParaRPr lang="en-CL" dirty="0"/>
          </a:p>
          <a:p>
            <a:pPr lvl="2"/>
            <a:endParaRPr lang="en-C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0AE7A4-2C6F-BE72-9C36-3047FEA4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Precision Precision Precision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0BF9B-30B6-2423-522A-8042197D9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28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AA4C1-ED0A-9C47-AB7D-021E19EA66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Spectral Fidelity is our capability to recover the input spectrum removing all instrument (telescope, atmosphere) signatures. </a:t>
            </a:r>
          </a:p>
          <a:p>
            <a:r>
              <a:rPr lang="en-GB" dirty="0"/>
              <a:t>Astronomical literature shows many examples of (relevant) discordant results (e.g. solar composition, variability of fine structure constant..) </a:t>
            </a:r>
          </a:p>
          <a:p>
            <a:pPr lvl="1"/>
            <a:r>
              <a:rPr lang="en-GB" dirty="0"/>
              <a:t>Of course this has to do with the complex nature of the objects</a:t>
            </a:r>
          </a:p>
          <a:p>
            <a:pPr lvl="1"/>
            <a:r>
              <a:rPr lang="en-GB" dirty="0"/>
              <a:t>But also with the </a:t>
            </a:r>
            <a:r>
              <a:rPr lang="en-GB" b="1" dirty="0"/>
              <a:t>non repeatability and fidelity of the spectra</a:t>
            </a:r>
          </a:p>
          <a:p>
            <a:r>
              <a:rPr lang="en-GB" dirty="0"/>
              <a:t>Requirements are similar for Spectral Fidelity, Photometry, Astrometry..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97AFCD-08AE-094A-9DA8-EDECB843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/>
                <a:cs typeface="Arial"/>
              </a:rPr>
              <a:t>Spectral Fidelity  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BE3864-94A5-937C-A828-C688AC6DD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26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44700-40B9-0649-93FF-C4022D3F73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i="1" dirty="0"/>
              <a:t>Two  cases addressing fundamental questions: </a:t>
            </a:r>
          </a:p>
          <a:p>
            <a:pPr lvl="1"/>
            <a:r>
              <a:rPr lang="en-GB" dirty="0"/>
              <a:t>Fundamental physics with QSO absorption lines: </a:t>
            </a:r>
          </a:p>
          <a:p>
            <a:pPr lvl="2"/>
            <a:r>
              <a:rPr lang="en-GB" dirty="0"/>
              <a:t>Measuring directly the expansion of the Universe with the </a:t>
            </a:r>
            <a:r>
              <a:rPr lang="en-GB" dirty="0" err="1"/>
              <a:t>Sandage</a:t>
            </a:r>
            <a:r>
              <a:rPr lang="en-GB" dirty="0"/>
              <a:t> test (ELT science case) </a:t>
            </a:r>
          </a:p>
          <a:p>
            <a:pPr lvl="2"/>
            <a:r>
              <a:rPr lang="en-GB" dirty="0"/>
              <a:t>Variability of fundamental constants (on a solid ground!)</a:t>
            </a:r>
          </a:p>
          <a:p>
            <a:r>
              <a:rPr lang="en-GB" i="1" dirty="0"/>
              <a:t>Enormous Legacy and Enabling discovery space </a:t>
            </a:r>
          </a:p>
          <a:p>
            <a:pPr lvl="1"/>
            <a:r>
              <a:rPr lang="en-GB" i="1" dirty="0"/>
              <a:t>New solar systems &amp; exoplanet atmospheres by the large exoplanet community </a:t>
            </a:r>
          </a:p>
          <a:p>
            <a:pPr lvl="1"/>
            <a:r>
              <a:rPr lang="en-GB" i="1" dirty="0"/>
              <a:t>Accurate abundances and chemical tagging </a:t>
            </a:r>
          </a:p>
          <a:p>
            <a:pPr lvl="1"/>
            <a:r>
              <a:rPr lang="en-GB" i="1" dirty="0"/>
              <a:t>Measure of BBN (D), Cosmic background T at different z</a:t>
            </a:r>
          </a:p>
          <a:p>
            <a:pPr lvl="1"/>
            <a:r>
              <a:rPr lang="en-GB" i="1" dirty="0"/>
              <a:t>Using spectra from different instruments </a:t>
            </a:r>
          </a:p>
          <a:p>
            <a:r>
              <a:rPr lang="en-GB" i="1" dirty="0"/>
              <a:t>Opening a new space dimension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79FF-FBEC-F240-8A99-CB7FCFCF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/>
              </a:rPr>
              <a:t>Spectral Fidelity: new frontiers 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09ECFB-83DB-4B4E-7F0D-AD49BA12D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1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85430-2824-5342-8CA3-BE0C08000D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7643" y="1899916"/>
            <a:ext cx="8748713" cy="35159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037F73-7446-D993-C4EE-DDC0C4B3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Fidelity and QSO absorption lines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40528-289F-C77C-33A2-4E2BAFD4D697}"/>
              </a:ext>
            </a:extLst>
          </p:cNvPr>
          <p:cNvSpPr txBox="1"/>
          <p:nvPr/>
        </p:nvSpPr>
        <p:spPr>
          <a:xfrm>
            <a:off x="1841123" y="5806857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CL" dirty="0"/>
              <a:t>pectrum of a recently discovered, bright z~4 QSO </a:t>
            </a:r>
          </a:p>
          <a:p>
            <a:r>
              <a:rPr lang="en-CL" dirty="0"/>
              <a:t>(CUBRICS Survey </a:t>
            </a:r>
            <a:r>
              <a:rPr lang="en-CL" sz="1400" dirty="0"/>
              <a:t>(Cristiani et al. 2023)</a:t>
            </a:r>
            <a:r>
              <a:rPr lang="en-CL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CA861-9F39-21E0-31BE-938B480C9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05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dot_5e7years.mp4">
            <a:hlinkClick r:id="" action="ppaction://media"/>
            <a:extLst>
              <a:ext uri="{FF2B5EF4-FFF2-40B4-BE49-F238E27FC236}">
                <a16:creationId xmlns:a16="http://schemas.microsoft.com/office/drawing/2014/main" id="{08CD76E0-C345-23DA-365B-66BBDF1EE3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2322974"/>
            <a:ext cx="3960441" cy="293198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44700-40B9-0649-93FF-C4022D3F7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All existing cosmological tests need assumptions and measure geometry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The direct measurement has no assumptions and measures dynamics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The experiment is </a:t>
            </a:r>
            <a:r>
              <a:rPr lang="en-GB" sz="1800" i="1" dirty="0"/>
              <a:t>conceptually</a:t>
            </a:r>
            <a:r>
              <a:rPr lang="en-GB" sz="1800" dirty="0"/>
              <a:t> very simple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Wait for long enough time and measure the shift of the Ly𝛼 clouds </a:t>
            </a:r>
            <a:r>
              <a:rPr lang="en-GB" sz="1400" dirty="0"/>
              <a:t>(</a:t>
            </a:r>
            <a:r>
              <a:rPr lang="en-GB" sz="1400" dirty="0" err="1"/>
              <a:t>Sandage</a:t>
            </a:r>
            <a:r>
              <a:rPr lang="en-GB" sz="1400" dirty="0"/>
              <a:t> 1962, Loeb 1998, </a:t>
            </a:r>
            <a:r>
              <a:rPr lang="en-GB" sz="1400" dirty="0" err="1"/>
              <a:t>Liske</a:t>
            </a:r>
            <a:r>
              <a:rPr lang="en-GB" sz="1400" dirty="0"/>
              <a:t> et al. 2008)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err="1"/>
              <a:t>dz</a:t>
            </a:r>
            <a:r>
              <a:rPr lang="en-US" sz="1800" dirty="0"/>
              <a:t>/dt</a:t>
            </a:r>
            <a:r>
              <a:rPr lang="en-US" sz="1800" baseline="-25000" dirty="0"/>
              <a:t>(</a:t>
            </a:r>
            <a:r>
              <a:rPr lang="en-US" sz="1800" baseline="-25000" dirty="0" err="1"/>
              <a:t>obs</a:t>
            </a:r>
            <a:r>
              <a:rPr lang="en-US" sz="1800" baseline="-25000" dirty="0"/>
              <a:t>)</a:t>
            </a:r>
            <a:r>
              <a:rPr lang="en-US" sz="1800" dirty="0"/>
              <a:t>(t0) = (1 + z)H</a:t>
            </a:r>
            <a:r>
              <a:rPr lang="en-US" sz="1800" baseline="-25000" dirty="0"/>
              <a:t>0</a:t>
            </a:r>
            <a:r>
              <a:rPr lang="en-US" sz="1800" dirty="0"/>
              <a:t> − H (z)   with H(z) = a’a</a:t>
            </a:r>
            <a:r>
              <a:rPr lang="en-US" sz="1800" baseline="30000" dirty="0"/>
              <a:t>-1</a:t>
            </a:r>
            <a:r>
              <a:rPr lang="en-US" sz="1800" dirty="0"/>
              <a:t> . In an explicit form :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𝛥v =  c𝛥z/(1+z) = -{[𝛺</a:t>
            </a:r>
            <a:r>
              <a:rPr lang="en-US" sz="1800" baseline="-25000" dirty="0"/>
              <a:t>M</a:t>
            </a:r>
            <a:r>
              <a:rPr lang="en-US" sz="1800" dirty="0"/>
              <a:t>(1+z) + 𝛺</a:t>
            </a:r>
            <a:r>
              <a:rPr lang="en-US" sz="1800" baseline="-25000" dirty="0"/>
              <a:t>r</a:t>
            </a:r>
            <a:r>
              <a:rPr lang="en-US" sz="1800" dirty="0"/>
              <a:t> + 𝛺</a:t>
            </a:r>
            <a:r>
              <a:rPr lang="en-US" sz="1800" baseline="-25000" dirty="0"/>
              <a:t>𝜆</a:t>
            </a:r>
            <a:r>
              <a:rPr lang="en-US" sz="1800" dirty="0"/>
              <a:t>(1+z)</a:t>
            </a:r>
            <a:r>
              <a:rPr lang="en-US" sz="1800" baseline="30000" dirty="0"/>
              <a:t>-2</a:t>
            </a:r>
            <a:r>
              <a:rPr lang="en-US" sz="1800" dirty="0"/>
              <a:t>]</a:t>
            </a:r>
            <a:r>
              <a:rPr lang="en-US" sz="1800" baseline="30000" dirty="0"/>
              <a:t>1/2 </a:t>
            </a:r>
            <a:r>
              <a:rPr lang="en-US" sz="1800" dirty="0"/>
              <a:t>-1</a:t>
            </a:r>
            <a:r>
              <a:rPr lang="en-US" sz="1800" baseline="30000" dirty="0"/>
              <a:t> </a:t>
            </a:r>
            <a:r>
              <a:rPr lang="en-US" sz="1800" dirty="0"/>
              <a:t>}H</a:t>
            </a:r>
            <a:r>
              <a:rPr lang="en-US" sz="1800" baseline="-25000" dirty="0"/>
              <a:t>0</a:t>
            </a:r>
            <a:r>
              <a:rPr lang="en-US" sz="1800" dirty="0"/>
              <a:t>𝛥t</a:t>
            </a:r>
            <a:r>
              <a:rPr lang="en-US" sz="1800" baseline="-25000" dirty="0"/>
              <a:t>0</a:t>
            </a:r>
            <a:r>
              <a:rPr lang="en-US" sz="1800" dirty="0"/>
              <a:t>c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79FF-FBEC-F240-8A99-CB7FCFCF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</p:spPr>
        <p:txBody>
          <a:bodyPr anchor="ctr">
            <a:normAutofit/>
          </a:bodyPr>
          <a:lstStyle/>
          <a:p>
            <a:r>
              <a:rPr lang="en-GB"/>
              <a:t>The </a:t>
            </a:r>
            <a:r>
              <a:rPr lang="en-GB" err="1"/>
              <a:t>Sandage</a:t>
            </a:r>
            <a:r>
              <a:rPr lang="en-GB"/>
              <a:t> test 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64C08F-2F87-C007-C54B-34CE6B5C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44700-40B9-0649-93FF-C4022D3F73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Expected shift is </a:t>
            </a:r>
            <a:r>
              <a:rPr lang="en-GB" b="1" dirty="0"/>
              <a:t>very </a:t>
            </a:r>
            <a:r>
              <a:rPr lang="en-GB" dirty="0"/>
              <a:t>small ! (~</a:t>
            </a:r>
            <a:r>
              <a:rPr lang="en-GB" b="1" dirty="0"/>
              <a:t>0.6 cms</a:t>
            </a:r>
            <a:r>
              <a:rPr lang="en-GB" b="1" baseline="30000" dirty="0"/>
              <a:t>-1</a:t>
            </a:r>
            <a:r>
              <a:rPr lang="en-GB" b="1" dirty="0"/>
              <a:t>/</a:t>
            </a:r>
            <a:r>
              <a:rPr lang="en-GB" b="1" dirty="0" err="1"/>
              <a:t>Yr</a:t>
            </a:r>
            <a:r>
              <a:rPr lang="en-GB" b="1" dirty="0"/>
              <a:t> </a:t>
            </a:r>
            <a:r>
              <a:rPr lang="en-GB" dirty="0"/>
              <a:t>at z=4)</a:t>
            </a:r>
          </a:p>
          <a:p>
            <a:pPr lvl="1"/>
            <a:r>
              <a:rPr lang="en-GB" dirty="0"/>
              <a:t>Final S/N ~10000</a:t>
            </a:r>
          </a:p>
          <a:p>
            <a:pPr lvl="1"/>
            <a:r>
              <a:rPr lang="en-GB" dirty="0"/>
              <a:t>Thanks to bright southern QSOs the measurement is possible in </a:t>
            </a:r>
            <a:r>
              <a:rPr lang="en-GB" b="1" dirty="0"/>
              <a:t>20 </a:t>
            </a:r>
            <a:r>
              <a:rPr lang="en-GB" b="1" dirty="0" err="1"/>
              <a:t>yrs</a:t>
            </a:r>
            <a:r>
              <a:rPr lang="en-GB" b="1" dirty="0"/>
              <a:t> </a:t>
            </a:r>
            <a:r>
              <a:rPr lang="en-GB" dirty="0"/>
              <a:t>with ANDES @ ELT and 1500 hours </a:t>
            </a:r>
            <a:r>
              <a:rPr lang="en-GB" sz="1800" dirty="0"/>
              <a:t>(Marconi et al. 2023, Cristiani et al. 2023) </a:t>
            </a:r>
          </a:p>
          <a:p>
            <a:pPr lvl="2"/>
            <a:r>
              <a:rPr lang="en-GB" sz="1400" dirty="0"/>
              <a:t>Instruments &amp; Detectors need to be calibratable at this precision for decades !</a:t>
            </a:r>
          </a:p>
          <a:p>
            <a:pPr lvl="2"/>
            <a:endParaRPr lang="en-GB" sz="1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79FF-FBEC-F240-8A99-CB7FCFCF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ＭＳ Ｐゴシック"/>
                <a:cs typeface="Arial"/>
              </a:rPr>
              <a:t>The </a:t>
            </a:r>
            <a:r>
              <a:rPr lang="en-GB" dirty="0" err="1">
                <a:ea typeface="ＭＳ Ｐゴシック"/>
                <a:cs typeface="Arial"/>
              </a:rPr>
              <a:t>Sandage</a:t>
            </a:r>
            <a:r>
              <a:rPr lang="en-GB" dirty="0">
                <a:ea typeface="ＭＳ Ｐゴシック"/>
                <a:cs typeface="Arial"/>
              </a:rPr>
              <a:t> test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B1661-B9B6-6F1B-45EB-C149FE1648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" y="3429000"/>
            <a:ext cx="3669792" cy="3095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174A0-B438-6E15-68AE-323F7D750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962" y="3517825"/>
            <a:ext cx="5021038" cy="2823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AAC99-F8D3-37B9-59EE-EE7999AD8448}"/>
              </a:ext>
            </a:extLst>
          </p:cNvPr>
          <p:cNvSpPr txBox="1"/>
          <p:nvPr/>
        </p:nvSpPr>
        <p:spPr>
          <a:xfrm>
            <a:off x="972598" y="617726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Liske et al.2008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FBC58-DACF-2A1D-8778-6997AB0F18A5}"/>
              </a:ext>
            </a:extLst>
          </p:cNvPr>
          <p:cNvSpPr txBox="1"/>
          <p:nvPr/>
        </p:nvSpPr>
        <p:spPr>
          <a:xfrm>
            <a:off x="4908947" y="6156539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CL" dirty="0"/>
              <a:t>aeder, private </a:t>
            </a:r>
            <a:r>
              <a:rPr lang="en-US" dirty="0"/>
              <a:t>c</a:t>
            </a:r>
            <a:r>
              <a:rPr lang="en-CL" dirty="0"/>
              <a:t>omm.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B8C72C-DB93-EBC3-EDE9-4846AD3EB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15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53BC38-D6C2-2EB6-886F-0E696B9F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Variability of Fine Structure constant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DAE0B-9749-B49D-7D5A-24D896B31B2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523620" y="1346369"/>
            <a:ext cx="2006600" cy="73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1E2B6-7288-BA54-3DBC-FA0F9322C556}"/>
              </a:ext>
            </a:extLst>
          </p:cNvPr>
          <p:cNvSpPr txBox="1"/>
          <p:nvPr/>
        </p:nvSpPr>
        <p:spPr>
          <a:xfrm>
            <a:off x="2725554" y="1525198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CL" dirty="0"/>
              <a:t>haracterizes t</a:t>
            </a:r>
            <a:r>
              <a:rPr lang="en-US" dirty="0"/>
              <a:t>he</a:t>
            </a:r>
            <a:r>
              <a:rPr lang="en-CL" dirty="0"/>
              <a:t> strength</a:t>
            </a:r>
          </a:p>
          <a:p>
            <a:r>
              <a:rPr lang="en-CL" dirty="0"/>
              <a:t> of the EM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4B61B-F63D-0B03-8DF0-57C63CC7CB1C}"/>
              </a:ext>
            </a:extLst>
          </p:cNvPr>
          <p:cNvSpPr txBox="1"/>
          <p:nvPr/>
        </p:nvSpPr>
        <p:spPr>
          <a:xfrm>
            <a:off x="487680" y="2731008"/>
            <a:ext cx="4955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It has been extensively tested on earth : no </a:t>
            </a:r>
          </a:p>
          <a:p>
            <a:r>
              <a:rPr lang="en-CL" dirty="0"/>
              <a:t>time variability . It can be tested in Astronomy </a:t>
            </a:r>
          </a:p>
          <a:p>
            <a:r>
              <a:rPr lang="en-CL" dirty="0"/>
              <a:t>using metallic lines. A variation of t</a:t>
            </a:r>
            <a:r>
              <a:rPr lang="en-US" dirty="0"/>
              <a:t>he</a:t>
            </a:r>
            <a:r>
              <a:rPr lang="en-CL" dirty="0"/>
              <a:t> constant </a:t>
            </a:r>
          </a:p>
          <a:p>
            <a:r>
              <a:rPr lang="en-CL" dirty="0"/>
              <a:t>will produce a shift </a:t>
            </a:r>
          </a:p>
          <a:p>
            <a:r>
              <a:rPr lang="en-US" dirty="0"/>
              <a:t>I</a:t>
            </a:r>
            <a:r>
              <a:rPr lang="en-CL" dirty="0"/>
              <a:t>n wavelength: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DFAA9F-1100-A353-44DB-725739115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4" y="4165632"/>
            <a:ext cx="20955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2E13D-E605-B0F5-D345-720520E39CE1}"/>
              </a:ext>
            </a:extLst>
          </p:cNvPr>
          <p:cNvSpPr txBox="1"/>
          <p:nvPr/>
        </p:nvSpPr>
        <p:spPr>
          <a:xfrm>
            <a:off x="304801" y="4904296"/>
            <a:ext cx="404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The measurement is also conceptually simple: measure </a:t>
            </a:r>
            <a:r>
              <a:rPr lang="en-US" dirty="0"/>
              <a:t>w</a:t>
            </a:r>
            <a:r>
              <a:rPr lang="en-CL" dirty="0"/>
              <a:t>avelength differences between absorption lines</a:t>
            </a:r>
          </a:p>
          <a:p>
            <a:r>
              <a:rPr lang="en-US" dirty="0"/>
              <a:t>A</a:t>
            </a:r>
            <a:r>
              <a:rPr lang="en-CL" dirty="0"/>
              <a:t>s reference : 1ppm ~ 15 ms</a:t>
            </a:r>
            <a:r>
              <a:rPr lang="en-CL" baseline="30000" dirty="0"/>
              <a:t>-1</a:t>
            </a:r>
            <a:r>
              <a:rPr lang="en-CL" dirty="0"/>
              <a:t> </a:t>
            </a:r>
          </a:p>
        </p:txBody>
      </p:sp>
      <p:pic>
        <p:nvPicPr>
          <p:cNvPr id="14" name="single_component.mp4">
            <a:hlinkClick r:id="" action="ppaction://media"/>
            <a:extLst>
              <a:ext uri="{FF2B5EF4-FFF2-40B4-BE49-F238E27FC236}">
                <a16:creationId xmlns:a16="http://schemas.microsoft.com/office/drawing/2014/main" id="{1DFF3FCE-C3DA-A6A5-5231-821AFFD0A9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6757" y="1442902"/>
            <a:ext cx="2518365" cy="503673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F5179-E06D-52D9-A527-0A09EA29B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ISPA 2024 - March 12- L. Pasquini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6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7825B93-C41B-634C-8C19-6684364CDDE0}" vid="{5694D0ED-7C81-A449-A8F4-E3AC2F796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8482DC-F63D-4F72-99C2-7E2EDBBEE238}">
  <ds:schemaRefs>
    <ds:schemaRef ds:uri="fe6bf98e-3663-4d33-9299-74b2d3a86f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AD29B-D4DB-4F39-98CD-A659600F68CB}">
  <ds:schemaRefs>
    <ds:schemaRef ds:uri="fe6bf98e-3663-4d33-9299-74b2d3a86f36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49353</TotalTime>
  <Words>1713</Words>
  <Application>Microsoft Macintosh PowerPoint</Application>
  <PresentationFormat>On-screen Show (4:3)</PresentationFormat>
  <Paragraphs>178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Wingdings</vt:lpstr>
      <vt:lpstr>Default Theme</vt:lpstr>
      <vt:lpstr>Detector requirements: some challenges for the future  present  </vt:lpstr>
      <vt:lpstr>Short preamble</vt:lpstr>
      <vt:lpstr>Precision Precision Precision</vt:lpstr>
      <vt:lpstr>Spectral Fidelity  </vt:lpstr>
      <vt:lpstr>Spectral Fidelity: new frontiers </vt:lpstr>
      <vt:lpstr>Fidelity and QSO absorption lines </vt:lpstr>
      <vt:lpstr>The Sandage test </vt:lpstr>
      <vt:lpstr>The Sandage test </vt:lpstr>
      <vt:lpstr>Variability of Fine Structure constant</vt:lpstr>
      <vt:lpstr>The problem(s)</vt:lpstr>
      <vt:lpstr>IGM Abundances ..</vt:lpstr>
      <vt:lpstr>Stars, chemistry </vt:lpstr>
      <vt:lpstr>Exoplanets’ atmospheres </vt:lpstr>
      <vt:lpstr> How to get there?</vt:lpstr>
      <vt:lpstr>The Spectrograph</vt:lpstr>
      <vt:lpstr>Astrocombs </vt:lpstr>
      <vt:lpstr>PSF Fitting </vt:lpstr>
      <vt:lpstr>Data reduction </vt:lpstr>
      <vt:lpstr>Some requirements </vt:lpstr>
      <vt:lpstr>Shopping list beyond precision</vt:lpstr>
      <vt:lpstr>Thank You </vt:lpstr>
      <vt:lpstr>The ideal calibrator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VLT 2030</dc:title>
  <dc:subject/>
  <dc:creator>Antoine Mérand</dc:creator>
  <cp:keywords/>
  <dc:description/>
  <cp:lastModifiedBy>Luca Pasquini</cp:lastModifiedBy>
  <cp:revision>444</cp:revision>
  <dcterms:created xsi:type="dcterms:W3CDTF">2019-08-30T06:06:13Z</dcterms:created>
  <dcterms:modified xsi:type="dcterms:W3CDTF">2024-03-11T22:52:59Z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