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6" r:id="rId2"/>
    <p:sldId id="265" r:id="rId3"/>
    <p:sldId id="267" r:id="rId4"/>
    <p:sldId id="266" r:id="rId5"/>
    <p:sldId id="302" r:id="rId6"/>
    <p:sldId id="260" r:id="rId7"/>
    <p:sldId id="268" r:id="rId8"/>
    <p:sldId id="269" r:id="rId9"/>
    <p:sldId id="270" r:id="rId10"/>
    <p:sldId id="271" r:id="rId11"/>
    <p:sldId id="312" r:id="rId12"/>
    <p:sldId id="273" r:id="rId13"/>
    <p:sldId id="303" r:id="rId14"/>
    <p:sldId id="304" r:id="rId15"/>
    <p:sldId id="305" r:id="rId16"/>
    <p:sldId id="306" r:id="rId17"/>
    <p:sldId id="307" r:id="rId18"/>
    <p:sldId id="314" r:id="rId19"/>
    <p:sldId id="315" r:id="rId20"/>
    <p:sldId id="316" r:id="rId21"/>
    <p:sldId id="308" r:id="rId22"/>
    <p:sldId id="309" r:id="rId23"/>
    <p:sldId id="311" r:id="rId24"/>
    <p:sldId id="310" r:id="rId25"/>
    <p:sldId id="31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C57A6C-972C-B4D8-682C-C9273A3F5D46}" v="230" dt="2024-03-14T06:01:17.555"/>
    <p1510:client id="{D497B683-FFB0-D3E7-0DE3-331173C2DB27}" v="321" dt="2024-03-13T17:56:58.659"/>
    <p1510:client id="{D737C274-D030-7F93-9E6B-5A9AAB9E49CE}" v="196" dt="2024-03-13T06:01:48.081"/>
    <p1510:client id="{DE99E4D9-27B6-5B1E-40F6-E8437150B0C5}" v="540" dt="2024-03-12T06:02:32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1067" y="66851"/>
            <a:ext cx="7778045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H4RG analyses for Roman and PFS</a:t>
            </a:r>
            <a:endParaRPr lang="en-US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8089" y="3189993"/>
            <a:ext cx="9144000" cy="11703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solidFill>
                  <a:schemeClr val="bg1"/>
                </a:solidFill>
                <a:cs typeface="Calibri"/>
              </a:rPr>
              <a:t>Jahmour</a:t>
            </a:r>
            <a:r>
              <a:rPr lang="en-US" dirty="0">
                <a:solidFill>
                  <a:schemeClr val="bg1"/>
                </a:solidFill>
                <a:cs typeface="Calibri"/>
              </a:rPr>
              <a:t> Givans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ISPA 2024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1D3DB-AE72-3AD3-0D99-F07A1393DD3A}"/>
              </a:ext>
            </a:extLst>
          </p:cNvPr>
          <p:cNvSpPr txBox="1"/>
          <p:nvPr/>
        </p:nvSpPr>
        <p:spPr>
          <a:xfrm>
            <a:off x="9309470" y="6453977"/>
            <a:ext cx="282043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Calibri"/>
              </a:rPr>
              <a:t>Image credit: Teledyne Imaging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2DA2-C15D-6379-29A2-9FC7B0036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0907"/>
            <a:ext cx="10515600" cy="41148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Updated model (BFE+IPC+CNL) resolved lingering 12% bias on BFE parameters from earlier work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Full model recovered input parameters well within a standard deviation!</a:t>
            </a:r>
            <a:endParaRPr lang="en-US" dirty="0"/>
          </a:p>
          <a:p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EE595D-2A2E-315F-538B-67FA8E687629}"/>
              </a:ext>
            </a:extLst>
          </p:cNvPr>
          <p:cNvSpPr txBox="1">
            <a:spLocks/>
          </p:cNvSpPr>
          <p:nvPr/>
        </p:nvSpPr>
        <p:spPr>
          <a:xfrm>
            <a:off x="838200" y="4699"/>
            <a:ext cx="10515600" cy="102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cs typeface="Calibri"/>
              </a:rPr>
              <a:t>Performance against simulations</a:t>
            </a:r>
          </a:p>
        </p:txBody>
      </p:sp>
      <p:pic>
        <p:nvPicPr>
          <p:cNvPr id="4" name="Picture 3" descr="A two lines with orange dots&#10;&#10;Description automatically generated">
            <a:extLst>
              <a:ext uri="{FF2B5EF4-FFF2-40B4-BE49-F238E27FC236}">
                <a16:creationId xmlns:a16="http://schemas.microsoft.com/office/drawing/2014/main" id="{36ED9E91-8A39-21CF-F190-0AC6450DA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3" y="3204414"/>
            <a:ext cx="6215062" cy="181839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97F3E9-C447-5EB2-BBC7-32E7CDA6B4F2}"/>
              </a:ext>
            </a:extLst>
          </p:cNvPr>
          <p:cNvCxnSpPr/>
          <p:nvPr/>
        </p:nvCxnSpPr>
        <p:spPr>
          <a:xfrm flipV="1">
            <a:off x="3055144" y="3201589"/>
            <a:ext cx="1265633" cy="833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E17944-8B8B-99A2-3CF2-159C17DEA0A4}"/>
              </a:ext>
            </a:extLst>
          </p:cNvPr>
          <p:cNvCxnSpPr>
            <a:cxnSpLocks/>
          </p:cNvCxnSpPr>
          <p:nvPr/>
        </p:nvCxnSpPr>
        <p:spPr>
          <a:xfrm>
            <a:off x="4614862" y="3203970"/>
            <a:ext cx="1218009" cy="3572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81830E-D424-F6B5-A5E9-A262FF271B26}"/>
              </a:ext>
            </a:extLst>
          </p:cNvPr>
          <p:cNvCxnSpPr>
            <a:cxnSpLocks/>
          </p:cNvCxnSpPr>
          <p:nvPr/>
        </p:nvCxnSpPr>
        <p:spPr>
          <a:xfrm>
            <a:off x="6174581" y="3198017"/>
            <a:ext cx="1218009" cy="3572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D9E7C1-C889-42B3-ABAD-8F75C244CB70}"/>
              </a:ext>
            </a:extLst>
          </p:cNvPr>
          <p:cNvCxnSpPr>
            <a:cxnSpLocks/>
          </p:cNvCxnSpPr>
          <p:nvPr/>
        </p:nvCxnSpPr>
        <p:spPr>
          <a:xfrm>
            <a:off x="7722393" y="3203970"/>
            <a:ext cx="1218009" cy="3572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0BACADD-6018-31F1-B791-F41BAE6EA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2926953"/>
            <a:ext cx="5893594" cy="2480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03808B-F63A-791E-04E8-7ADB7F725EFB}"/>
              </a:ext>
            </a:extLst>
          </p:cNvPr>
          <p:cNvSpPr txBox="1"/>
          <p:nvPr/>
        </p:nvSpPr>
        <p:spPr>
          <a:xfrm>
            <a:off x="2786063" y="6078140"/>
            <a:ext cx="16847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Quantum yield</a:t>
            </a:r>
            <a:endParaRPr lang="en-US" dirty="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B4AAE5B-F309-BC49-6E5B-2BDF02FFA622}"/>
              </a:ext>
            </a:extLst>
          </p:cNvPr>
          <p:cNvSpPr/>
          <p:nvPr/>
        </p:nvSpPr>
        <p:spPr>
          <a:xfrm rot="5400000">
            <a:off x="6360913" y="3336727"/>
            <a:ext cx="922734" cy="4441030"/>
          </a:xfrm>
          <a:prstGeom prst="rightBrac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6DFB5-6A90-3486-14D9-85CD12BE1DFD}"/>
              </a:ext>
            </a:extLst>
          </p:cNvPr>
          <p:cNvSpPr txBox="1"/>
          <p:nvPr/>
        </p:nvSpPr>
        <p:spPr>
          <a:xfrm>
            <a:off x="5161359" y="6078140"/>
            <a:ext cx="39409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Charge diffusion (2x2 matrix elements)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12D6DA7B-4007-73A1-D72F-B1BB675E61F4}"/>
              </a:ext>
            </a:extLst>
          </p:cNvPr>
          <p:cNvSpPr/>
          <p:nvPr/>
        </p:nvSpPr>
        <p:spPr>
          <a:xfrm rot="5400000">
            <a:off x="3173014" y="4923233"/>
            <a:ext cx="916781" cy="1262062"/>
          </a:xfrm>
          <a:prstGeom prst="rightBrac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11F17E-1512-F833-CA49-01CC29C2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9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27A6-0F82-C04F-3FB0-E09F98C7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cs typeface="Calibri Light" panose="020F0302020204030204"/>
              </a:rPr>
              <a:t>Roman detector maps</a:t>
            </a:r>
            <a:endParaRPr lang="en-US" dirty="0">
              <a:cs typeface="Calibri Light" panose="020F0302020204030204"/>
            </a:endParaRPr>
          </a:p>
        </p:txBody>
      </p:sp>
      <p:pic>
        <p:nvPicPr>
          <p:cNvPr id="5" name="Content Placeholder 4" descr="A group of images of different colors&#10;&#10;Description automatically generated">
            <a:extLst>
              <a:ext uri="{FF2B5EF4-FFF2-40B4-BE49-F238E27FC236}">
                <a16:creationId xmlns:a16="http://schemas.microsoft.com/office/drawing/2014/main" id="{27E7256D-9C0F-EBB2-8FCE-4390267B8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650" y="1502336"/>
            <a:ext cx="8394700" cy="47439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1989E-DA5E-D120-65A8-2A77D2B2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of blue dots&#10;&#10;Description automatically generated">
            <a:extLst>
              <a:ext uri="{FF2B5EF4-FFF2-40B4-BE49-F238E27FC236}">
                <a16:creationId xmlns:a16="http://schemas.microsoft.com/office/drawing/2014/main" id="{242061D6-7462-3302-4435-4EED1D518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001" y="1227873"/>
            <a:ext cx="5515233" cy="5296154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D85F4BF-6BF1-5135-A037-AD39D2EFFD02}"/>
              </a:ext>
            </a:extLst>
          </p:cNvPr>
          <p:cNvSpPr txBox="1">
            <a:spLocks/>
          </p:cNvSpPr>
          <p:nvPr/>
        </p:nvSpPr>
        <p:spPr>
          <a:xfrm>
            <a:off x="838200" y="4699"/>
            <a:ext cx="10515600" cy="102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cs typeface="Calibri"/>
              </a:rPr>
              <a:t>Pioneering analysis: charge diffusion "shear" signal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07FFB0-62EE-C231-2795-9E0FA689F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42" y="1233519"/>
            <a:ext cx="5397910" cy="41148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C471BEC-EDFF-FD63-494F-452EC5868B5E}"/>
              </a:ext>
            </a:extLst>
          </p:cNvPr>
          <p:cNvSpPr/>
          <p:nvPr/>
        </p:nvSpPr>
        <p:spPr>
          <a:xfrm rot="16980000">
            <a:off x="6568165" y="4369056"/>
            <a:ext cx="2577884" cy="17209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52807-EB69-F3AC-A96A-9BDC2B7816EA}"/>
              </a:ext>
            </a:extLst>
          </p:cNvPr>
          <p:cNvSpPr txBox="1"/>
          <p:nvPr/>
        </p:nvSpPr>
        <p:spPr>
          <a:xfrm>
            <a:off x="6810006" y="5731797"/>
            <a:ext cx="451063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Black points are an order of magnitude above acceptable limits! Must be corrected for by Roman team.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4D1664-F5FC-8DC7-31FB-21ECB52A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F0129-1722-08BD-A851-D087BE04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69"/>
            <a:ext cx="10515600" cy="41148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000" dirty="0">
                <a:latin typeface="Calibri"/>
                <a:cs typeface="Calibri"/>
              </a:rPr>
              <a:t>Joint endeavor between Roman and Rubin groups to build a synthetic survey</a:t>
            </a:r>
            <a:endParaRPr lang="en-US" sz="200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i="0" dirty="0">
                <a:latin typeface="Calibri"/>
                <a:cs typeface="Calibri"/>
              </a:rPr>
              <a:t>M. Troxel+ (incl. </a:t>
            </a:r>
            <a:r>
              <a:rPr lang="en-US" sz="1800" b="1" i="0" dirty="0">
                <a:latin typeface="Calibri"/>
                <a:cs typeface="Calibri"/>
              </a:rPr>
              <a:t>JG</a:t>
            </a:r>
            <a:r>
              <a:rPr lang="en-US" sz="1800" i="0" dirty="0">
                <a:latin typeface="Calibri"/>
                <a:cs typeface="Calibri"/>
              </a:rPr>
              <a:t>) 2023 (2209.06829)</a:t>
            </a:r>
          </a:p>
          <a:p>
            <a:r>
              <a:rPr lang="en-US" sz="2000" i="0" dirty="0">
                <a:latin typeface="Calibri"/>
                <a:cs typeface="Calibri"/>
              </a:rPr>
              <a:t>Incorporated my detector findings in the simulation pipeline</a:t>
            </a:r>
          </a:p>
          <a:p>
            <a:r>
              <a:rPr lang="en-US" sz="2000" dirty="0">
                <a:latin typeface="Calibri"/>
                <a:cs typeface="Calibri"/>
              </a:rPr>
              <a:t>Testing ground for development and validation</a:t>
            </a:r>
            <a:r>
              <a:rPr lang="en-US" sz="2000" i="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of </a:t>
            </a:r>
            <a:r>
              <a:rPr lang="en-US" sz="2000" i="0" dirty="0">
                <a:latin typeface="Calibri"/>
                <a:cs typeface="Calibri"/>
              </a:rPr>
              <a:t>joint pixel-level analysis techniques</a:t>
            </a:r>
          </a:p>
          <a:p>
            <a:r>
              <a:rPr lang="en-US" sz="2000" dirty="0">
                <a:latin typeface="Calibri"/>
                <a:cs typeface="Calibri"/>
              </a:rPr>
              <a:t>Important for maximizing science yield from these two surveys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i="0" dirty="0">
                <a:latin typeface="Calibri"/>
                <a:cs typeface="Calibri"/>
              </a:rPr>
              <a:t>Highest-priority missions outlined in the 2010 Decadal Survey!</a:t>
            </a: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BB9D85-258B-4619-C02E-FF3BA6627608}"/>
              </a:ext>
            </a:extLst>
          </p:cNvPr>
          <p:cNvSpPr txBox="1">
            <a:spLocks/>
          </p:cNvSpPr>
          <p:nvPr/>
        </p:nvSpPr>
        <p:spPr>
          <a:xfrm>
            <a:off x="838200" y="4699"/>
            <a:ext cx="10515600" cy="102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cs typeface="Calibri"/>
              </a:rPr>
              <a:t>From pixels to pictures</a:t>
            </a:r>
          </a:p>
        </p:txBody>
      </p:sp>
      <p:pic>
        <p:nvPicPr>
          <p:cNvPr id="2" name="Picture 1" descr="A close-up of a greyscale image&#10;&#10;Description automatically generated">
            <a:extLst>
              <a:ext uri="{FF2B5EF4-FFF2-40B4-BE49-F238E27FC236}">
                <a16:creationId xmlns:a16="http://schemas.microsoft.com/office/drawing/2014/main" id="{FB51CD32-0DCA-3F65-3F32-CF0050A81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461" y="3924623"/>
            <a:ext cx="6465093" cy="29334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08EDD-2F2A-A5AF-6A0E-65328E75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83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large building on a mountain&#10;&#10;Description automatically generated">
            <a:extLst>
              <a:ext uri="{FF2B5EF4-FFF2-40B4-BE49-F238E27FC236}">
                <a16:creationId xmlns:a16="http://schemas.microsoft.com/office/drawing/2014/main" id="{E0AD6EFF-8D92-9361-B43C-17F9D4FF5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34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A5994-86E2-54FB-54EA-6579E9C3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Calibri"/>
                <a:cs typeface="Calibri Light"/>
              </a:rPr>
              <a:t>Prime Focus Spectrograph</a:t>
            </a:r>
            <a:endParaRPr lang="en-US" sz="3600" dirty="0">
              <a:solidFill>
                <a:schemeClr val="accent1"/>
              </a:solidFill>
              <a:latin typeface="Calibri"/>
              <a:ea typeface="Calibri"/>
              <a:cs typeface="Calibri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326214-E0F7-2B9E-FB02-A703FE443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*Subaru Telescope building shown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3B9835-CFCE-FEED-406D-CAB20A3E5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2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82DB0-0959-AA83-0A6E-92092572BC96}"/>
              </a:ext>
            </a:extLst>
          </p:cNvPr>
          <p:cNvSpPr txBox="1"/>
          <p:nvPr/>
        </p:nvSpPr>
        <p:spPr>
          <a:xfrm>
            <a:off x="9393635" y="6518273"/>
            <a:ext cx="259679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/>
                <a:ea typeface="Calibri"/>
                <a:cs typeface="Calibri"/>
              </a:rPr>
              <a:t>Credit: SubaruTelescope.org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99EDFFE-AAC7-FA7C-52F9-29AA1E101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995073"/>
            <a:ext cx="9010650" cy="486944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0BD4-544E-81B6-4F9B-23250126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4D29-48AB-62E6-F62E-F5504A75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cs typeface="Calibri"/>
              </a:rPr>
              <a:t>PFS science cases</a:t>
            </a:r>
          </a:p>
        </p:txBody>
      </p:sp>
      <p:pic>
        <p:nvPicPr>
          <p:cNvPr id="4" name="Content Placeholder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EABA51B-E810-CB6F-744E-882641B47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94030"/>
            <a:ext cx="10610850" cy="357962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33BCE0-4061-A31D-80AD-FAB1CAE3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67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A2C92-935A-D5F4-9EFA-DA7379F8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Example dark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945A-AB1D-E5E3-C229-5032E91B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JHU lab data from June 2022</a:t>
            </a:r>
          </a:p>
          <a:p>
            <a:r>
              <a:rPr lang="en-US" sz="2000" dirty="0">
                <a:ea typeface="Calibri"/>
                <a:cs typeface="Calibri"/>
              </a:rPr>
              <a:t>300 frame UTR darks for approximately 24 hours after illumination</a:t>
            </a:r>
          </a:p>
          <a:p>
            <a:r>
              <a:rPr lang="en-US" sz="2000" dirty="0">
                <a:ea typeface="Calibri"/>
                <a:cs typeface="Calibri"/>
              </a:rPr>
              <a:t>IRP1:1 (one interleaved reference pixel read between each data pixel)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ea typeface="Calibri"/>
                <a:cs typeface="Calibri"/>
              </a:rPr>
              <a:t>Frame times of about 11 seconds</a:t>
            </a:r>
          </a:p>
        </p:txBody>
      </p:sp>
      <p:pic>
        <p:nvPicPr>
          <p:cNvPr id="4" name="Picture 3" descr="A blue screen with red dots&#10;&#10;Description automatically generated">
            <a:extLst>
              <a:ext uri="{FF2B5EF4-FFF2-40B4-BE49-F238E27FC236}">
                <a16:creationId xmlns:a16="http://schemas.microsoft.com/office/drawing/2014/main" id="{586D378D-89F7-B0E6-868C-FDC3A4D39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928" y="3175000"/>
            <a:ext cx="3291743" cy="3321050"/>
          </a:xfrm>
          <a:prstGeom prst="rect">
            <a:avLst/>
          </a:prstGeom>
        </p:spPr>
      </p:pic>
      <p:pic>
        <p:nvPicPr>
          <p:cNvPr id="5" name="Picture 4" descr="A red and pink striped background&#10;&#10;Description automatically generated">
            <a:extLst>
              <a:ext uri="{FF2B5EF4-FFF2-40B4-BE49-F238E27FC236}">
                <a16:creationId xmlns:a16="http://schemas.microsoft.com/office/drawing/2014/main" id="{6E49A87F-9387-B2B5-3CAB-265BD8C73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613" y="3175000"/>
            <a:ext cx="3292525" cy="332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A6FAD-1521-0156-8EC6-E7FE57CEE4A1}"/>
              </a:ext>
            </a:extLst>
          </p:cNvPr>
          <p:cNvSpPr txBox="1"/>
          <p:nvPr/>
        </p:nvSpPr>
        <p:spPr>
          <a:xfrm>
            <a:off x="2743200" y="6457950"/>
            <a:ext cx="22859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Raw dark frame 100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89F66-5F6F-B6EC-F844-8462F2D3D5AF}"/>
              </a:ext>
            </a:extLst>
          </p:cNvPr>
          <p:cNvSpPr txBox="1"/>
          <p:nvPr/>
        </p:nvSpPr>
        <p:spPr>
          <a:xfrm>
            <a:off x="6356350" y="6457950"/>
            <a:ext cx="38353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Raw dark frame 100 - dark frame 1</a:t>
            </a:r>
            <a:endParaRPr lang="en-US" dirty="0"/>
          </a:p>
        </p:txBody>
      </p:sp>
      <p:pic>
        <p:nvPicPr>
          <p:cNvPr id="8" name="Picture 7" descr="A green rectangular object with black text&#10;&#10;Description automatically generated">
            <a:extLst>
              <a:ext uri="{FF2B5EF4-FFF2-40B4-BE49-F238E27FC236}">
                <a16:creationId xmlns:a16="http://schemas.microsoft.com/office/drawing/2014/main" id="{D2EB07CD-19AA-07C8-F95B-F21874ABE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1727"/>
            <a:ext cx="6146800" cy="264295"/>
          </a:xfrm>
          <a:prstGeom prst="rect">
            <a:avLst/>
          </a:prstGeom>
        </p:spPr>
      </p:pic>
      <p:pic>
        <p:nvPicPr>
          <p:cNvPr id="9" name="Picture 8" descr="A green rectangular object with black numbers&#10;&#10;Description automatically generated">
            <a:extLst>
              <a:ext uri="{FF2B5EF4-FFF2-40B4-BE49-F238E27FC236}">
                <a16:creationId xmlns:a16="http://schemas.microsoft.com/office/drawing/2014/main" id="{07389176-4096-B62E-DA2A-3A02CA708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2931727"/>
            <a:ext cx="5905500" cy="24156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F9B9FD-0A44-C504-F98F-BF910DAB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7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64CE3-1A3E-A2BF-DEA8-EC16F04B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ea typeface="Calibri Light" panose="020F0302020204030204"/>
                <a:cs typeface="Calibri Light" panose="020F0302020204030204"/>
              </a:rPr>
              <a:t>Persistence tests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FF5B0-25E2-0CB6-B7E6-26D9DBFE1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All persistence runs were carried out and analyzed by Eddie Bergeron</a:t>
            </a:r>
          </a:p>
          <a:p>
            <a:r>
              <a:rPr lang="en-US" sz="2000" dirty="0">
                <a:ea typeface="Calibri"/>
                <a:cs typeface="Calibri"/>
              </a:rPr>
              <a:t>Two-part illumination frame followed by a series of long darks</a:t>
            </a:r>
          </a:p>
          <a:p>
            <a:r>
              <a:rPr lang="en-US" sz="2000" dirty="0">
                <a:ea typeface="Calibri"/>
                <a:cs typeface="Calibri"/>
              </a:rPr>
              <a:t>Charge "soaked" into the detector for one frame time plus time for reset frame to reach a given pixel during the pixel-by-pixel reset</a:t>
            </a:r>
          </a:p>
          <a:p>
            <a:r>
              <a:rPr lang="en-US" sz="2000">
                <a:ea typeface="Calibri"/>
                <a:cs typeface="Calibri"/>
              </a:rPr>
              <a:t>Gain factor for detector is 3.2 electrons/ADU, ASIC preamp gain factor 2.83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EAAFF-1466-EABF-94CA-810BC0D3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A screen shot of a screen&#10;&#10;Description automatically generated">
            <a:extLst>
              <a:ext uri="{FF2B5EF4-FFF2-40B4-BE49-F238E27FC236}">
                <a16:creationId xmlns:a16="http://schemas.microsoft.com/office/drawing/2014/main" id="{54A4F487-D25D-61AE-66C9-01879781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3730135"/>
            <a:ext cx="7004050" cy="311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2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5341-1F9C-06ED-61ED-F4BF54B5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26D439-B570-17E0-244C-EEBEDB999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650" y="613010"/>
            <a:ext cx="9124950" cy="59256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C8A3D-1676-6E74-83CE-A2D6947E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5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BD828A-C3FA-47D5-413F-A4ED3686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1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BD6B-3D6A-8398-E03E-0C0E6C59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D09525-DA7A-436B-0150-310B1D766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350" y="655380"/>
            <a:ext cx="9036050" cy="59615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B7768-8B65-C5CA-BCED-80FE967B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61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92F8-1338-C31B-8A77-47718459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Analyzing noise</a:t>
            </a:r>
            <a:endParaRPr lang="en-US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BCD1F-01A5-E3D2-C634-6214A88B8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We are interested in total noise, not disentangling noise sources</a:t>
            </a:r>
          </a:p>
          <a:p>
            <a:r>
              <a:rPr lang="en-US" sz="2000" dirty="0">
                <a:cs typeface="Calibri"/>
              </a:rPr>
              <a:t>Build 3D array of signal in pixels across dark frames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cs typeface="Calibri"/>
              </a:rPr>
              <a:t>Do this using the difference of two (median subtracted) FITS files</a:t>
            </a:r>
          </a:p>
          <a:p>
            <a:r>
              <a:rPr lang="en-US" sz="2000" dirty="0">
                <a:cs typeface="Calibri"/>
              </a:rPr>
              <a:t>Apply bad pixel mask based on hot pixel analysis</a:t>
            </a:r>
          </a:p>
          <a:p>
            <a:r>
              <a:rPr lang="en-US" sz="2000" dirty="0">
                <a:cs typeface="Calibri"/>
              </a:rPr>
              <a:t>Fit signal across frame number and calculate rms noise</a:t>
            </a:r>
          </a:p>
          <a:p>
            <a:r>
              <a:rPr lang="en-US" sz="2000" dirty="0">
                <a:cs typeface="Calibri"/>
              </a:rPr>
              <a:t>Get best-fit coefficients to describe the noise curve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cs typeface="Calibri"/>
              </a:rPr>
              <a:t>Noise = sqrt(a/N + b*N)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E6715-1593-3111-9C44-37350621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58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08D6-BA8C-0698-87B1-12DAD847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cs typeface="Calibri Light" panose="020F0302020204030204"/>
              </a:rPr>
              <a:t>Noise curves (current analysis)</a:t>
            </a:r>
            <a:endParaRPr lang="en-US" dirty="0">
              <a:solidFill>
                <a:schemeClr val="accent1"/>
              </a:solidFill>
              <a:cs typeface="Calibri Light" panose="020F0302020204030204"/>
            </a:endParaRPr>
          </a:p>
        </p:txBody>
      </p:sp>
      <p:pic>
        <p:nvPicPr>
          <p:cNvPr id="4" name="Content Placeholder 3" descr="A graph with a line&#10;&#10;Description automatically generated">
            <a:extLst>
              <a:ext uri="{FF2B5EF4-FFF2-40B4-BE49-F238E27FC236}">
                <a16:creationId xmlns:a16="http://schemas.microsoft.com/office/drawing/2014/main" id="{A0DEF9DD-0EFF-EB9B-9E71-AF4C1B427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3994"/>
            <a:ext cx="5486400" cy="4114800"/>
          </a:xfrm>
        </p:spPr>
      </p:pic>
      <p:pic>
        <p:nvPicPr>
          <p:cNvPr id="5" name="Picture 4" descr="A graph of a line&#10;&#10;Description automatically generated">
            <a:extLst>
              <a:ext uri="{FF2B5EF4-FFF2-40B4-BE49-F238E27FC236}">
                <a16:creationId xmlns:a16="http://schemas.microsoft.com/office/drawing/2014/main" id="{FECE1E34-151F-F101-6D49-282545944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473994"/>
            <a:ext cx="5486400" cy="41148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B554A6E-1060-A9C2-07C3-DF24F4CC54A0}"/>
              </a:ext>
            </a:extLst>
          </p:cNvPr>
          <p:cNvSpPr/>
          <p:nvPr/>
        </p:nvSpPr>
        <p:spPr>
          <a:xfrm rot="12600000">
            <a:off x="2342740" y="5358899"/>
            <a:ext cx="2063534" cy="22924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21398D9-9AA7-7876-D2C8-23A72FD437BE}"/>
              </a:ext>
            </a:extLst>
          </p:cNvPr>
          <p:cNvSpPr/>
          <p:nvPr/>
        </p:nvSpPr>
        <p:spPr>
          <a:xfrm rot="19740000">
            <a:off x="5736950" y="5468182"/>
            <a:ext cx="1803184" cy="23559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5EEE6-54BB-578D-8D10-A8E50198B16E}"/>
              </a:ext>
            </a:extLst>
          </p:cNvPr>
          <p:cNvSpPr txBox="1"/>
          <p:nvPr/>
        </p:nvSpPr>
        <p:spPr>
          <a:xfrm>
            <a:off x="3670300" y="6184900"/>
            <a:ext cx="2997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Consistent shape from darks of different FITS files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82AFC2-1C47-9A75-628B-E4427528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1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B7A0-81AB-90E7-3C01-0DD0C4E6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4472C4"/>
                </a:solidFill>
                <a:latin typeface="Calibri"/>
                <a:ea typeface="+mj-lt"/>
                <a:cs typeface="+mj-lt"/>
              </a:rPr>
              <a:t>Noise curves (previous analysis)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E1A92-AD31-A43C-3E0F-6D16D970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30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Initial work in this area carried out by Erin Kado-Fong</a:t>
            </a:r>
          </a:p>
          <a:p>
            <a:r>
              <a:rPr lang="en-US" sz="2000" dirty="0">
                <a:ea typeface="Calibri"/>
                <a:cs typeface="Calibri"/>
              </a:rPr>
              <a:t>IRP1 (left) and IRP2 (right)</a:t>
            </a:r>
          </a:p>
          <a:p>
            <a:r>
              <a:rPr lang="en-US" sz="2000" dirty="0">
                <a:ea typeface="Calibri"/>
                <a:cs typeface="Calibri"/>
              </a:rPr>
              <a:t>Shape is overall discrepant with most recent analysis</a:t>
            </a:r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52588DA-086E-59E6-A020-3810D384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544" y="1828800"/>
            <a:ext cx="3747011" cy="4705350"/>
          </a:xfrm>
          <a:prstGeom prst="rect">
            <a:avLst/>
          </a:prstGeom>
        </p:spPr>
      </p:pic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0591B7D-E8C8-A537-4E16-7657F1159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544" y="1828800"/>
            <a:ext cx="3749040" cy="47053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B233B-1811-62C3-1775-2AF5D213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67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2730F-435D-77A5-54CB-7479955A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ea typeface="Calibri Light" panose="020F0302020204030204"/>
                <a:cs typeface="Calibri Light" panose="020F0302020204030204"/>
              </a:rPr>
              <a:t>Basic nonlinearity characterization</a:t>
            </a:r>
            <a:endParaRPr lang="en-US" dirty="0">
              <a:solidFill>
                <a:schemeClr val="accent1"/>
              </a:solidFill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4" name="Content Placeholder 3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0B6507E7-76AD-EC4B-2694-5A6064856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959" y="1715294"/>
            <a:ext cx="5373731" cy="4546600"/>
          </a:xfrm>
        </p:spPr>
      </p:pic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8245EAED-A550-44F4-2E8C-6F1A9DB39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2746475"/>
            <a:ext cx="5854700" cy="2489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A88A7-6028-0F86-CFF1-B5A7B618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15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1A5EF-3E70-20C7-E1D1-B89FE42B0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Continued work studying effects of different IRP value choices on noise properties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cs typeface="Calibri"/>
              </a:rPr>
              <a:t>Thought from this conference: maybe reference pixels aren't the best strategy?</a:t>
            </a:r>
          </a:p>
          <a:p>
            <a:r>
              <a:rPr lang="en-US" sz="2000" dirty="0">
                <a:cs typeface="Calibri"/>
              </a:rPr>
              <a:t>How to translate noise and parameters (BFE, IPC, etc.) to errors on science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cs typeface="Calibri"/>
              </a:rPr>
              <a:t>Developed/developing for Roman but PFS lags behind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ea typeface="Calibri"/>
                <a:cs typeface="Calibri"/>
              </a:rPr>
              <a:t>Perhaps </a:t>
            </a:r>
            <a:r>
              <a:rPr lang="en-US" sz="1600" dirty="0" err="1">
                <a:ea typeface="Calibri"/>
                <a:cs typeface="Calibri"/>
              </a:rPr>
              <a:t>Pyxel</a:t>
            </a:r>
            <a:r>
              <a:rPr lang="en-US" sz="1600" dirty="0">
                <a:ea typeface="Calibri"/>
                <a:cs typeface="Calibri"/>
              </a:rPr>
              <a:t> would be useful?</a:t>
            </a:r>
            <a:endParaRPr lang="en-US" sz="1600" dirty="0">
              <a:cs typeface="Calibri"/>
            </a:endParaRPr>
          </a:p>
          <a:p>
            <a:r>
              <a:rPr lang="en-US" sz="2000" dirty="0">
                <a:cs typeface="Calibri"/>
              </a:rPr>
              <a:t>How will our findings affect the survey strategy?</a:t>
            </a:r>
          </a:p>
          <a:p>
            <a:r>
              <a:rPr lang="en-US" sz="2000" dirty="0">
                <a:cs typeface="Calibri"/>
              </a:rPr>
              <a:t>What can Roman learn from Euclid (and later, </a:t>
            </a:r>
            <a:r>
              <a:rPr lang="en-US" sz="2000" dirty="0" err="1">
                <a:cs typeface="Calibri"/>
              </a:rPr>
              <a:t>SPHEREx</a:t>
            </a:r>
            <a:r>
              <a:rPr lang="en-US" sz="2000" dirty="0">
                <a:cs typeface="Calibri"/>
              </a:rPr>
              <a:t>) in-flight data?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39E23-509E-F0D3-C307-8E56057E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0B4D5-1B94-4519-010A-395AB540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cs typeface="Calibri Light" panose="020F0302020204030204"/>
              </a:rPr>
              <a:t>Going forward</a:t>
            </a:r>
            <a:endParaRPr lang="en-US" dirty="0">
              <a:solidFill>
                <a:schemeClr val="accent1"/>
              </a:solidFill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712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F97FB-C3F5-DFB4-E823-5FCE1C68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236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cs typeface="Calibri Light" panose="020F0302020204030204"/>
              </a:rPr>
              <a:t>Wide-field instrument specifications</a:t>
            </a:r>
            <a:endParaRPr lang="en-US" dirty="0">
              <a:solidFill>
                <a:schemeClr val="accent1"/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EC298-48EB-E771-F3BE-914845C06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5303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Surveys the sky 1,000 times faster than Hubble!</a:t>
            </a:r>
          </a:p>
          <a:p>
            <a:r>
              <a:rPr lang="en-US" sz="2000" dirty="0">
                <a:cs typeface="Calibri"/>
              </a:rPr>
              <a:t>Imaging and spectroscopy available</a:t>
            </a:r>
          </a:p>
          <a:p>
            <a:r>
              <a:rPr lang="en-US" sz="2000" dirty="0">
                <a:cs typeface="Calibri"/>
              </a:rPr>
              <a:t>0.281 deg^2 field of view</a:t>
            </a:r>
            <a:endParaRPr lang="en-US">
              <a:cs typeface="Calibri"/>
            </a:endParaRPr>
          </a:p>
          <a:p>
            <a:r>
              <a:rPr lang="en-US" sz="2000" dirty="0">
                <a:cs typeface="Calibri"/>
              </a:rPr>
              <a:t>0.11 arcsec/pix, 288 </a:t>
            </a:r>
            <a:r>
              <a:rPr lang="en-US" sz="2000" dirty="0" err="1">
                <a:cs typeface="Calibri"/>
              </a:rPr>
              <a:t>Mpix</a:t>
            </a:r>
            <a:r>
              <a:rPr lang="en-US" sz="2000" dirty="0">
                <a:cs typeface="Calibri"/>
              </a:rPr>
              <a:t> focal plane</a:t>
            </a:r>
          </a:p>
          <a:p>
            <a:r>
              <a:rPr lang="en-US" sz="2000" dirty="0">
                <a:cs typeface="Calibri"/>
              </a:rPr>
              <a:t>Detector array consisting of 18 H4RG-10s</a:t>
            </a:r>
          </a:p>
          <a:p>
            <a:r>
              <a:rPr lang="en-US" sz="2000" dirty="0">
                <a:cs typeface="Calibri"/>
              </a:rPr>
              <a:t>4096 x 4096 pixels with border of 4 reference pixels per side</a:t>
            </a:r>
          </a:p>
          <a:p>
            <a:r>
              <a:rPr lang="en-US" sz="2000" dirty="0">
                <a:cs typeface="Calibri"/>
              </a:rPr>
              <a:t>32 readout channels, taking 3.04 seconds to read</a:t>
            </a:r>
          </a:p>
          <a:p>
            <a:r>
              <a:rPr lang="en-US" sz="2000" dirty="0">
                <a:cs typeface="Calibri"/>
              </a:rPr>
              <a:t>Bandpass of 0.48-2.3 microns</a:t>
            </a:r>
          </a:p>
        </p:txBody>
      </p:sp>
      <p:pic>
        <p:nvPicPr>
          <p:cNvPr id="6" name="Picture 5" descr="A blue x-ray of a machine&#10;&#10;Description automatically generated">
            <a:extLst>
              <a:ext uri="{FF2B5EF4-FFF2-40B4-BE49-F238E27FC236}">
                <a16:creationId xmlns:a16="http://schemas.microsoft.com/office/drawing/2014/main" id="{9694E086-D2E9-3F80-0271-72023726E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873" y="2397345"/>
            <a:ext cx="6207853" cy="34798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B3684-2F13-7DD0-F6AF-4DAAEA4C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0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agram of a survey&#10;&#10;Description automatically generated">
            <a:extLst>
              <a:ext uri="{FF2B5EF4-FFF2-40B4-BE49-F238E27FC236}">
                <a16:creationId xmlns:a16="http://schemas.microsoft.com/office/drawing/2014/main" id="{D107B0AB-FFE2-CB68-DB3C-B6B30F989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329" y="1031002"/>
            <a:ext cx="8709420" cy="5782829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279ED2-86FA-CA79-DE40-1A22DF8E1C89}"/>
              </a:ext>
            </a:extLst>
          </p:cNvPr>
          <p:cNvSpPr txBox="1">
            <a:spLocks/>
          </p:cNvSpPr>
          <p:nvPr/>
        </p:nvSpPr>
        <p:spPr>
          <a:xfrm>
            <a:off x="838200" y="4699"/>
            <a:ext cx="10515600" cy="102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cs typeface="Calibri"/>
              </a:rPr>
              <a:t>Roman's Roadmap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057865-5822-0ACE-9E56-B6CDD3D2DAB1}"/>
              </a:ext>
            </a:extLst>
          </p:cNvPr>
          <p:cNvSpPr txBox="1"/>
          <p:nvPr/>
        </p:nvSpPr>
        <p:spPr>
          <a:xfrm>
            <a:off x="1482329" y="6469687"/>
            <a:ext cx="172640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/>
                <a:ea typeface="Calibri"/>
                <a:cs typeface="Calibri"/>
              </a:rPr>
              <a:t>Spergel et al. 2015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828A42-CDAA-0DA9-B46E-A7A411276B13}"/>
              </a:ext>
            </a:extLst>
          </p:cNvPr>
          <p:cNvSpPr/>
          <p:nvPr/>
        </p:nvSpPr>
        <p:spPr>
          <a:xfrm>
            <a:off x="7274718" y="5381624"/>
            <a:ext cx="1238249" cy="1202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6E71D2-50A0-6535-926C-07C8B081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6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2A4C71C-19D9-A5CF-B702-BFC6297FB374}"/>
              </a:ext>
            </a:extLst>
          </p:cNvPr>
          <p:cNvSpPr txBox="1">
            <a:spLocks/>
          </p:cNvSpPr>
          <p:nvPr/>
        </p:nvSpPr>
        <p:spPr>
          <a:xfrm>
            <a:off x="838200" y="4699"/>
            <a:ext cx="10515600" cy="102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cs typeface="Calibri"/>
              </a:rPr>
              <a:t>Gravitational lensing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9FEEFD-4F4E-E5C0-6DBE-B8DFC397ECD8}"/>
              </a:ext>
            </a:extLst>
          </p:cNvPr>
          <p:cNvSpPr txBox="1"/>
          <p:nvPr/>
        </p:nvSpPr>
        <p:spPr>
          <a:xfrm>
            <a:off x="6295702" y="6112774"/>
            <a:ext cx="29932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Calibri"/>
                <a:ea typeface="Calibri"/>
                <a:cs typeface="Calibri"/>
              </a:rPr>
              <a:t>Image credit: NASA, ESA, CSA, </a:t>
            </a:r>
            <a:r>
              <a:rPr lang="en-US" sz="1200" dirty="0" err="1">
                <a:latin typeface="Calibri"/>
                <a:ea typeface="Calibri"/>
                <a:cs typeface="Calibri"/>
              </a:rPr>
              <a:t>STScI</a:t>
            </a:r>
            <a:r>
              <a:rPr lang="en-US" sz="1200" dirty="0">
                <a:latin typeface="Calibri"/>
                <a:ea typeface="Calibri"/>
                <a:cs typeface="Calibri"/>
              </a:rPr>
              <a:t>, A. Galan</a:t>
            </a:r>
          </a:p>
        </p:txBody>
      </p:sp>
      <p:pic>
        <p:nvPicPr>
          <p:cNvPr id="14" name="Content Placeholder 13" descr="A bright star in space&#10;&#10;Description automatically generated">
            <a:extLst>
              <a:ext uri="{FF2B5EF4-FFF2-40B4-BE49-F238E27FC236}">
                <a16:creationId xmlns:a16="http://schemas.microsoft.com/office/drawing/2014/main" id="{F7028FF4-5214-07CC-0205-3FE20AE5F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105" y="1396468"/>
            <a:ext cx="10741934" cy="4774722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111622-E0DA-8356-1922-184D595B26BB}"/>
              </a:ext>
            </a:extLst>
          </p:cNvPr>
          <p:cNvSpPr txBox="1"/>
          <p:nvPr/>
        </p:nvSpPr>
        <p:spPr>
          <a:xfrm>
            <a:off x="720327" y="6191249"/>
            <a:ext cx="29527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Percent-level shape/size distortions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046C69-1651-E4CB-2E61-A403DD7F1085}"/>
              </a:ext>
            </a:extLst>
          </p:cNvPr>
          <p:cNvSpPr txBox="1"/>
          <p:nvPr/>
        </p:nvSpPr>
        <p:spPr>
          <a:xfrm>
            <a:off x="9433320" y="6174315"/>
            <a:ext cx="29527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Dramatic distortions and multiple images</a:t>
            </a:r>
            <a:endParaRPr lang="en-US" dirty="0"/>
          </a:p>
        </p:txBody>
      </p:sp>
      <p:pic>
        <p:nvPicPr>
          <p:cNvPr id="20" name="Picture 19" descr="A black letter s and eight&#10;&#10;Description automatically generated">
            <a:extLst>
              <a:ext uri="{FF2B5EF4-FFF2-40B4-BE49-F238E27FC236}">
                <a16:creationId xmlns:a16="http://schemas.microsoft.com/office/drawing/2014/main" id="{BCCD417A-60F3-8383-239D-A0E93D8B0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215" y="6357011"/>
            <a:ext cx="409256" cy="405548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405BBADB-555D-C379-E2CA-5D2D34887E93}"/>
              </a:ext>
            </a:extLst>
          </p:cNvPr>
          <p:cNvSpPr/>
          <p:nvPr/>
        </p:nvSpPr>
        <p:spPr>
          <a:xfrm rot="12000000">
            <a:off x="1982848" y="6105958"/>
            <a:ext cx="2577884" cy="17209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082B96-246B-34DC-4CD0-1F5443F5F42D}"/>
              </a:ext>
            </a:extLst>
          </p:cNvPr>
          <p:cNvSpPr txBox="1"/>
          <p:nvPr/>
        </p:nvSpPr>
        <p:spPr>
          <a:xfrm>
            <a:off x="4512467" y="6357937"/>
            <a:ext cx="32146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Correlations used to probe        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BC324-0927-6143-EF21-BFCB9F69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A3EE9C7C-47A7-98F0-BB20-B266BAE61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9188" y="1128887"/>
            <a:ext cx="3947977" cy="557966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8C9A34-C969-32EB-E849-7BDDB22B6150}"/>
              </a:ext>
            </a:extLst>
          </p:cNvPr>
          <p:cNvSpPr txBox="1">
            <a:spLocks/>
          </p:cNvSpPr>
          <p:nvPr/>
        </p:nvSpPr>
        <p:spPr>
          <a:xfrm>
            <a:off x="838200" y="4699"/>
            <a:ext cx="10515600" cy="102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cs typeface="Calibri"/>
              </a:rPr>
              <a:t>Will Roman help resolve a tension?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8BF991-9DBB-6BEA-639D-FC26EFF7E464}"/>
              </a:ext>
            </a:extLst>
          </p:cNvPr>
          <p:cNvSpPr/>
          <p:nvPr/>
        </p:nvSpPr>
        <p:spPr>
          <a:xfrm>
            <a:off x="6315905" y="1788872"/>
            <a:ext cx="1513771" cy="439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482406-3010-07A3-722A-83BDD6DC1B23}"/>
              </a:ext>
            </a:extLst>
          </p:cNvPr>
          <p:cNvSpPr txBox="1"/>
          <p:nvPr/>
        </p:nvSpPr>
        <p:spPr>
          <a:xfrm>
            <a:off x="6407959" y="3236158"/>
            <a:ext cx="14933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Late universe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FB2856-330D-907D-8913-EF7D0AB435E0}"/>
              </a:ext>
            </a:extLst>
          </p:cNvPr>
          <p:cNvSpPr/>
          <p:nvPr/>
        </p:nvSpPr>
        <p:spPr>
          <a:xfrm>
            <a:off x="3856026" y="1195637"/>
            <a:ext cx="1554684" cy="404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F4F3EF-D708-6777-A3DB-4BA4AE64C15D}"/>
              </a:ext>
            </a:extLst>
          </p:cNvPr>
          <p:cNvSpPr/>
          <p:nvPr/>
        </p:nvSpPr>
        <p:spPr>
          <a:xfrm>
            <a:off x="3850911" y="1901381"/>
            <a:ext cx="1416604" cy="4239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E4FE3A-3A22-F565-0ADE-FFF40D3ECE04}"/>
              </a:ext>
            </a:extLst>
          </p:cNvPr>
          <p:cNvSpPr/>
          <p:nvPr/>
        </p:nvSpPr>
        <p:spPr>
          <a:xfrm>
            <a:off x="5114092" y="3200362"/>
            <a:ext cx="460269" cy="404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820F4-9260-0B5E-B9D3-5DD92313923A}"/>
              </a:ext>
            </a:extLst>
          </p:cNvPr>
          <p:cNvSpPr txBox="1"/>
          <p:nvPr/>
        </p:nvSpPr>
        <p:spPr>
          <a:xfrm>
            <a:off x="6249942" y="5910550"/>
            <a:ext cx="145024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Calibri"/>
                <a:ea typeface="Calibri"/>
                <a:cs typeface="Calibri"/>
              </a:rPr>
              <a:t>Abdalla et al. 2022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D9C5F3-FA23-8779-4448-9216E43A9B82}"/>
              </a:ext>
            </a:extLst>
          </p:cNvPr>
          <p:cNvSpPr/>
          <p:nvPr/>
        </p:nvSpPr>
        <p:spPr>
          <a:xfrm>
            <a:off x="5349342" y="6432470"/>
            <a:ext cx="905194" cy="265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2D14B0DD-446D-2209-66BA-7B02077AA8C7}"/>
              </a:ext>
            </a:extLst>
          </p:cNvPr>
          <p:cNvSpPr/>
          <p:nvPr/>
        </p:nvSpPr>
        <p:spPr>
          <a:xfrm>
            <a:off x="5574361" y="6391557"/>
            <a:ext cx="603462" cy="1738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black line and a black line&#10;&#10;Description automatically generated">
            <a:extLst>
              <a:ext uri="{FF2B5EF4-FFF2-40B4-BE49-F238E27FC236}">
                <a16:creationId xmlns:a16="http://schemas.microsoft.com/office/drawing/2014/main" id="{766A29FC-FC7B-D3D2-8A98-B4A28AF04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472" y="6560000"/>
            <a:ext cx="767754" cy="287030"/>
          </a:xfrm>
          <a:prstGeom prst="rect">
            <a:avLst/>
          </a:prstGeom>
        </p:spPr>
      </p:pic>
      <p:pic>
        <p:nvPicPr>
          <p:cNvPr id="26" name="Picture 25" descr="A black letter s and eight&#10;&#10;Description automatically generated">
            <a:extLst>
              <a:ext uri="{FF2B5EF4-FFF2-40B4-BE49-F238E27FC236}">
                <a16:creationId xmlns:a16="http://schemas.microsoft.com/office/drawing/2014/main" id="{3A9CBD8F-E01A-B0ED-D6CE-A897F67E1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465" y="6393347"/>
            <a:ext cx="409256" cy="405548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97E28C-5811-8CA0-1024-775BE5A6FB13}"/>
              </a:ext>
            </a:extLst>
          </p:cNvPr>
          <p:cNvCxnSpPr/>
          <p:nvPr/>
        </p:nvCxnSpPr>
        <p:spPr>
          <a:xfrm flipH="1">
            <a:off x="3842730" y="1068297"/>
            <a:ext cx="16365" cy="518978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313BDEA-702C-F9F7-6F9E-898B78D431CB}"/>
              </a:ext>
            </a:extLst>
          </p:cNvPr>
          <p:cNvCxnSpPr/>
          <p:nvPr/>
        </p:nvCxnSpPr>
        <p:spPr>
          <a:xfrm flipV="1">
            <a:off x="3859306" y="1063771"/>
            <a:ext cx="3947057" cy="102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E604ACD-48C1-B800-1886-F18AECBDDFFF}"/>
              </a:ext>
            </a:extLst>
          </p:cNvPr>
          <p:cNvCxnSpPr>
            <a:cxnSpLocks/>
          </p:cNvCxnSpPr>
          <p:nvPr/>
        </p:nvCxnSpPr>
        <p:spPr>
          <a:xfrm flipH="1">
            <a:off x="7780263" y="1129344"/>
            <a:ext cx="21479" cy="516932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FA73923-34E1-1F78-7507-FA8B935A2544}"/>
              </a:ext>
            </a:extLst>
          </p:cNvPr>
          <p:cNvSpPr txBox="1"/>
          <p:nvPr/>
        </p:nvSpPr>
        <p:spPr>
          <a:xfrm>
            <a:off x="6397731" y="6432468"/>
            <a:ext cx="13859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(</a:t>
            </a:r>
            <a:r>
              <a:rPr lang="en-US" dirty="0" err="1">
                <a:latin typeface="Calibri"/>
                <a:ea typeface="Calibri"/>
                <a:cs typeface="Calibri"/>
              </a:rPr>
              <a:t>clumpiness</a:t>
            </a:r>
            <a:r>
              <a:rPr lang="en-US" dirty="0">
                <a:latin typeface="Calibri"/>
                <a:ea typeface="Calibri"/>
                <a:cs typeface="Calibri"/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CE4F56-B22D-E74D-0E7C-9362C93782DD}"/>
              </a:ext>
            </a:extLst>
          </p:cNvPr>
          <p:cNvSpPr/>
          <p:nvPr/>
        </p:nvSpPr>
        <p:spPr>
          <a:xfrm>
            <a:off x="6315905" y="1134267"/>
            <a:ext cx="1380805" cy="557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B3E958-74EF-258E-6F9D-1D180733006B}"/>
              </a:ext>
            </a:extLst>
          </p:cNvPr>
          <p:cNvSpPr txBox="1"/>
          <p:nvPr/>
        </p:nvSpPr>
        <p:spPr>
          <a:xfrm>
            <a:off x="6315905" y="1241662"/>
            <a:ext cx="15137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Early universe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C89421-41A7-0261-3352-E2C17E5B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7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42DEC-1A8A-12BF-941F-F52705E6E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482262"/>
            <a:ext cx="5924497" cy="41148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Calibri"/>
                <a:cs typeface="Calibri"/>
              </a:rPr>
              <a:t>Most weak lensing surveys use CCDs and operate in the visible spectrum</a:t>
            </a:r>
          </a:p>
          <a:p>
            <a:r>
              <a:rPr lang="en-US" sz="2000" dirty="0">
                <a:latin typeface="Calibri"/>
                <a:cs typeface="Calibri"/>
              </a:rPr>
              <a:t>Roman will use HgCdTe detector arrays with 4096^2 pixels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i="0" dirty="0">
                <a:latin typeface="Calibri"/>
                <a:cs typeface="Calibri"/>
              </a:rPr>
              <a:t>Access to near-infrared </a:t>
            </a:r>
            <a:r>
              <a:rPr lang="en-US" sz="1800" dirty="0">
                <a:latin typeface="Calibri"/>
                <a:cs typeface="Calibri"/>
              </a:rPr>
              <a:t>wavelengths</a:t>
            </a:r>
            <a:endParaRPr lang="en-US" sz="1800" i="0" dirty="0">
              <a:latin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i="0" dirty="0">
                <a:latin typeface="Calibri"/>
                <a:cs typeface="Calibri"/>
              </a:rPr>
              <a:t>First application to weak lensing, so we need to understand their features!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733BF5-72DC-886B-8A2E-8F4544DFFF5F}"/>
              </a:ext>
            </a:extLst>
          </p:cNvPr>
          <p:cNvSpPr txBox="1">
            <a:spLocks/>
          </p:cNvSpPr>
          <p:nvPr/>
        </p:nvSpPr>
        <p:spPr>
          <a:xfrm>
            <a:off x="838200" y="4699"/>
            <a:ext cx="10515600" cy="102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cs typeface="Calibri"/>
              </a:rPr>
              <a:t>Detectors are the difference!</a:t>
            </a:r>
          </a:p>
        </p:txBody>
      </p:sp>
      <p:pic>
        <p:nvPicPr>
          <p:cNvPr id="6" name="Picture 5" descr="A close up of a solar panel&#10;&#10;Description automatically generated">
            <a:extLst>
              <a:ext uri="{FF2B5EF4-FFF2-40B4-BE49-F238E27FC236}">
                <a16:creationId xmlns:a16="http://schemas.microsoft.com/office/drawing/2014/main" id="{789C2135-D4BA-9489-C7C5-7BE477FBF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946" y="1481415"/>
            <a:ext cx="5289255" cy="40280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383F59-A9EE-6117-DE4C-B822493E9E44}"/>
              </a:ext>
            </a:extLst>
          </p:cNvPr>
          <p:cNvSpPr txBox="1"/>
          <p:nvPr/>
        </p:nvSpPr>
        <p:spPr>
          <a:xfrm>
            <a:off x="8791851" y="5557652"/>
            <a:ext cx="180542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/>
                <a:ea typeface="Calibri"/>
                <a:cs typeface="Calibri"/>
              </a:rPr>
              <a:t>Mosby et al.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C631A5-5306-0777-CBAF-967B0EFFF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1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agram of a solar cell&#10;&#10;Description automatically generated">
            <a:extLst>
              <a:ext uri="{FF2B5EF4-FFF2-40B4-BE49-F238E27FC236}">
                <a16:creationId xmlns:a16="http://schemas.microsoft.com/office/drawing/2014/main" id="{7D626E24-F81D-6280-EEEB-739830072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9148" y="1031580"/>
            <a:ext cx="7704144" cy="5495924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880104-C48C-1319-2B38-6ABD834555A3}"/>
              </a:ext>
            </a:extLst>
          </p:cNvPr>
          <p:cNvSpPr txBox="1">
            <a:spLocks/>
          </p:cNvSpPr>
          <p:nvPr/>
        </p:nvSpPr>
        <p:spPr>
          <a:xfrm>
            <a:off x="838200" y="4699"/>
            <a:ext cx="10515600" cy="102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cs typeface="Calibri"/>
              </a:rPr>
              <a:t>Detector effects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E7C85-9346-3EB8-A02A-996EFFD72ABF}"/>
              </a:ext>
            </a:extLst>
          </p:cNvPr>
          <p:cNvSpPr txBox="1"/>
          <p:nvPr/>
        </p:nvSpPr>
        <p:spPr>
          <a:xfrm>
            <a:off x="7590235" y="6524623"/>
            <a:ext cx="259679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/>
                <a:ea typeface="Calibri"/>
                <a:cs typeface="Calibri"/>
              </a:rPr>
              <a:t>Credit: Jenna Freudenburg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5E01CB-21CA-7F8E-CCF0-0FFDFC59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2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256A3-8221-DFED-2CB4-61B109E56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3750"/>
            <a:ext cx="10515600" cy="41148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Calibri"/>
                <a:cs typeface="Calibri"/>
              </a:rPr>
              <a:t>All five effects can throw off our estimated galaxy shapes!</a:t>
            </a:r>
          </a:p>
          <a:p>
            <a:r>
              <a:rPr lang="en-US" sz="2000" dirty="0">
                <a:latin typeface="Calibri"/>
                <a:cs typeface="Calibri"/>
              </a:rPr>
              <a:t>Correlations of signal across the detector used to quantify effects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i="0" dirty="0">
                <a:latin typeface="Calibri"/>
                <a:cs typeface="Calibri"/>
              </a:rPr>
              <a:t>Use both spatial and temporal correlations to disentangle different effects</a:t>
            </a:r>
          </a:p>
          <a:p>
            <a:r>
              <a:rPr lang="en-US" sz="2000" dirty="0">
                <a:latin typeface="Calibri"/>
                <a:cs typeface="Calibri"/>
              </a:rPr>
              <a:t>Built the first mathematical model to describe correlations including all effects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i="0" dirty="0">
                <a:latin typeface="Calibri"/>
                <a:cs typeface="Calibri"/>
              </a:rPr>
              <a:t>J. Freudenburg, </a:t>
            </a:r>
            <a:r>
              <a:rPr lang="en-US" sz="1800" b="1" i="0" dirty="0">
                <a:latin typeface="Calibri"/>
                <a:cs typeface="Calibri"/>
              </a:rPr>
              <a:t>JG</a:t>
            </a:r>
            <a:r>
              <a:rPr lang="en-US" sz="1800" i="0" dirty="0">
                <a:latin typeface="Calibri"/>
                <a:cs typeface="Calibri"/>
              </a:rPr>
              <a:t>+ 2020 (2003.05978); </a:t>
            </a:r>
            <a:r>
              <a:rPr lang="en-US" sz="1800" b="1" i="0" dirty="0">
                <a:latin typeface="Calibri"/>
                <a:cs typeface="Calibri"/>
              </a:rPr>
              <a:t>JG</a:t>
            </a:r>
            <a:r>
              <a:rPr lang="en-US" sz="1800" i="0" dirty="0">
                <a:latin typeface="Calibri"/>
                <a:cs typeface="Calibri"/>
              </a:rPr>
              <a:t>+ 2022 (2110.08155)</a:t>
            </a:r>
          </a:p>
          <a:p>
            <a:r>
              <a:rPr lang="en-US" sz="2000" dirty="0">
                <a:latin typeface="Calibri"/>
                <a:cs typeface="Calibri"/>
              </a:rPr>
              <a:t>Created simulated detector images with relevant physics included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i="0" dirty="0">
                <a:latin typeface="Calibri"/>
                <a:cs typeface="Calibri"/>
              </a:rPr>
              <a:t>GitHub package: solid-waffle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D50B20-B883-E931-C149-4BD2607D4FBB}"/>
              </a:ext>
            </a:extLst>
          </p:cNvPr>
          <p:cNvSpPr txBox="1">
            <a:spLocks/>
          </p:cNvSpPr>
          <p:nvPr/>
        </p:nvSpPr>
        <p:spPr>
          <a:xfrm>
            <a:off x="838200" y="4699"/>
            <a:ext cx="10515600" cy="102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Calibri"/>
                <a:cs typeface="Calibri"/>
              </a:rPr>
              <a:t>Quantifying the impact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F9248E-3DA1-68F6-2C28-23468767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97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H4RG analyses for Roman and PFS</vt:lpstr>
      <vt:lpstr>PowerPoint Presentation</vt:lpstr>
      <vt:lpstr>Wide-field instrument specifications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Roman detector maps</vt:lpstr>
      <vt:lpstr>PowerPoint Presentation</vt:lpstr>
      <vt:lpstr>PowerPoint Presentation</vt:lpstr>
      <vt:lpstr>Prime Focus Spectrograph</vt:lpstr>
      <vt:lpstr>PowerPoint Presentation</vt:lpstr>
      <vt:lpstr>PFS science cases</vt:lpstr>
      <vt:lpstr>Example dark data</vt:lpstr>
      <vt:lpstr>Persistence tests</vt:lpstr>
      <vt:lpstr>PowerPoint Presentation</vt:lpstr>
      <vt:lpstr>PowerPoint Presentation</vt:lpstr>
      <vt:lpstr>Analyzing noise</vt:lpstr>
      <vt:lpstr>Noise curves (current analysis)</vt:lpstr>
      <vt:lpstr>Noise curves (previous analysis)</vt:lpstr>
      <vt:lpstr>Basic nonlinearity characterization</vt:lpstr>
      <vt:lpstr>Going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719</cp:revision>
  <dcterms:created xsi:type="dcterms:W3CDTF">2024-03-08T15:00:56Z</dcterms:created>
  <dcterms:modified xsi:type="dcterms:W3CDTF">2024-03-14T06:06:51Z</dcterms:modified>
</cp:coreProperties>
</file>