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6" r:id="rId4"/>
    <p:sldId id="271" r:id="rId5"/>
    <p:sldId id="279" r:id="rId6"/>
    <p:sldId id="267" r:id="rId7"/>
    <p:sldId id="281" r:id="rId8"/>
    <p:sldId id="268" r:id="rId9"/>
    <p:sldId id="282" r:id="rId10"/>
    <p:sldId id="283" r:id="rId11"/>
    <p:sldId id="284" r:id="rId12"/>
    <p:sldId id="287" r:id="rId13"/>
    <p:sldId id="317" r:id="rId14"/>
    <p:sldId id="285" r:id="rId15"/>
    <p:sldId id="286" r:id="rId16"/>
    <p:sldId id="314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2E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754" autoAdjust="0"/>
    <p:restoredTop sz="94660"/>
  </p:normalViewPr>
  <p:slideViewPr>
    <p:cSldViewPr>
      <p:cViewPr varScale="1">
        <p:scale>
          <a:sx n="170" d="100"/>
          <a:sy n="170" d="100"/>
        </p:scale>
        <p:origin x="110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EB5B3-73FC-4CF9-9F67-0EE326E4F099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2375-9FB9-4EAD-B522-A7D983E0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A201F-8783-BA39-D82A-5289BB5F4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B8DC0-BFC3-FA96-4C80-61F136C65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857FA-9B7C-EDFF-0AE3-3C2E1EB19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61FA-037F-FFDD-30E0-837EC2408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6C23-FF76-9D40-896C-2D0880AF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B8D1F4-5B49-2566-9004-3E82E9D0D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20F1A8-8287-C7E5-C66F-213D767DB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0B689-D327-4307-C103-3D8AA730B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DC287-EF9C-FD30-4151-15CB7E1B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02037-35A7-FB98-CC69-CDE66F002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38A2B2-57A2-51ED-FD73-C890A81A1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D28B9-0A7A-FA00-6F8C-33FE6BFC6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6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B3E8-813B-2E12-003E-69622CD04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E916C-9D6A-B913-31C5-B056E9FAE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AD9F5-88EE-CED3-D3D5-325934EA0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B5201-9929-B635-5E9C-FF1FE14ED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3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1AD6A-26BF-59AF-222E-0D1230535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7A5FA-8102-389F-9A2C-3041178C9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E8920-7903-79AA-3BD8-EF14E0BCD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BA48D-10B5-B145-EE4C-6AB3F5BF9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7E750-3AFC-AF48-2A2B-A65DB6A2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B14BC-91F2-3621-F053-A963196D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F6803-1E52-3762-02B6-0BB80D6D9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9F32-C783-9BF1-6C62-3C20C2CA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EE7A7-56A9-6B02-1683-125EC0AD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3627A6-7358-662F-23E7-374A33093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D3120-907B-ABAD-3201-ABFB4291F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55885-E56C-34B6-E766-ADE2C9C1C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01C32-0A2A-B408-E20B-7AF879EF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712E5-5FEB-F942-1418-598DB78D1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C34D3-A0F2-E5DF-45DE-86841F29E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C94C9-D762-9E4C-3613-161A193FF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63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C5E6D-81E2-53D2-723E-07BDA6C5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0B6FE-A55B-DD9F-61D0-C9453B090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75641-324C-8BF2-6FC2-1DD7B2885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2B3B6-D5A1-0F66-E3A1-19C5CB0B7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12375-9FB9-4EAD-B522-A7D983E01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7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0A11-55E2-4E9C-A284-89B6AA0A016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F441-19B2-4D9B-87FB-F774ECAE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2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40" y="294590"/>
            <a:ext cx="1366860" cy="122941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76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STA Skipper and </a:t>
            </a:r>
            <a:br>
              <a:rPr lang="en-US" dirty="0"/>
            </a:br>
            <a:r>
              <a:rPr lang="en-US" dirty="0"/>
              <a:t>CCD Development Status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Image Sensors for Precision Astronomy</a:t>
            </a:r>
          </a:p>
          <a:p>
            <a:pPr marL="0" indent="0" algn="ctr">
              <a:buNone/>
            </a:pPr>
            <a:r>
              <a:rPr lang="en-US" sz="2400" dirty="0"/>
              <a:t>SLAC</a:t>
            </a:r>
          </a:p>
          <a:p>
            <a:pPr marL="0" indent="0" algn="ctr">
              <a:buNone/>
            </a:pPr>
            <a:r>
              <a:rPr lang="en-US" sz="2400" dirty="0"/>
              <a:t>12 March, 2024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Greg Bredthauer, Kasey Boggs, Joe Tufts</a:t>
            </a:r>
          </a:p>
          <a:p>
            <a:pPr marL="0" indent="0" algn="ctr">
              <a:buNone/>
            </a:pPr>
            <a:r>
              <a:rPr lang="en-US" sz="2400" dirty="0"/>
              <a:t>greg.bredthauer@sta-inc.net</a:t>
            </a:r>
          </a:p>
          <a:p>
            <a:pPr marL="0" indent="0" algn="ctr">
              <a:buNone/>
            </a:pPr>
            <a:r>
              <a:rPr lang="en-US" sz="2400" dirty="0"/>
              <a:t>http://www.sta-inc.net</a:t>
            </a:r>
          </a:p>
        </p:txBody>
      </p:sp>
    </p:spTree>
    <p:extLst>
      <p:ext uri="{BB962C8B-B14F-4D97-AF65-F5344CB8AC3E}">
        <p14:creationId xmlns:p14="http://schemas.microsoft.com/office/powerpoint/2010/main" val="86355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6DB55-728D-AA5F-491C-0029FEF4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F3E98-A39E-1B53-E939-E9A25598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3DDD1-705C-A363-7499-9F345A2F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LBNL STA5500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14420-0843-0912-88AF-D5846E7E1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BB4889-FBDE-F4FD-F26E-23A21FD6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goal: Blue-sensitive 4k x 4k CCD with &lt; 1e- read noise and a readout time &lt; 60 seconds.</a:t>
            </a:r>
          </a:p>
          <a:p>
            <a:r>
              <a:rPr lang="en-US" dirty="0"/>
              <a:t>Prototype skipper output modified to reduce capacitance, single sample noise should go from 5.5e- </a:t>
            </a:r>
            <a:r>
              <a:rPr lang="en-US" dirty="0">
                <a:sym typeface="Wingdings" panose="05000000000000000000" pitchFamily="2" charset="2"/>
              </a:rPr>
              <a:t> 4e-</a:t>
            </a:r>
          </a:p>
          <a:p>
            <a:r>
              <a:rPr lang="en-US" dirty="0">
                <a:sym typeface="Wingdings" panose="05000000000000000000" pitchFamily="2" charset="2"/>
              </a:rPr>
              <a:t>128 outputs total; 32 series skipper outputs per quadrant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4e- / sqrt(32)  ~0.7e- using 100kHz readout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(10us per sample)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9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545BF-B9FD-EE5E-913A-9055DBE6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EF794-0BC7-C456-BB9C-6C5475443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F15A82-F6E5-2890-386E-5AE54D2E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LBNL STA5500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020ED-6A92-089D-F835-7E41DFDC4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97D9A3D-E5B5-256A-D5BD-F541FB08A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5800" y="1547018"/>
            <a:ext cx="4515993" cy="4525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2E2AB2-A3FD-BA92-DB36-5AE50BE4D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452" y="2514600"/>
            <a:ext cx="6598889" cy="23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29726-E4E6-49C2-6899-9B52BF8FE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C89A8-DDE9-AAC0-0C31-FBBEB654C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91920-8E78-5AEB-585D-17430802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Skippers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917F-5474-D985-04E1-D8FF83674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50DAC3-2CEA-DB5A-E94D-E183C9E8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73936E58-2810-EB21-E87E-60196DAF9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5" y="1600200"/>
            <a:ext cx="64519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3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8D757-208C-60DE-2918-0D3DB0EE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71012-67A9-79B2-5CFF-5628230D2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7BA83-48A2-DE00-58B8-D14210A2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Tuning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602F4-EB61-CBFB-082F-F096A8D66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08749F-4591-475C-FB40-DBC2B2CCD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to optimize the output to minimize the read noise, so fewer skipper cycles are needed to get to the noise goal</a:t>
            </a:r>
          </a:p>
          <a:p>
            <a:r>
              <a:rPr lang="en-US" dirty="0"/>
              <a:t>Experimented with an STA4800 </a:t>
            </a:r>
            <a:br>
              <a:rPr lang="en-US" dirty="0"/>
            </a:br>
            <a:r>
              <a:rPr lang="en-US" dirty="0"/>
              <a:t>prototype with 16 output design </a:t>
            </a:r>
            <a:br>
              <a:rPr lang="en-US" dirty="0"/>
            </a:br>
            <a:r>
              <a:rPr lang="en-US" dirty="0"/>
              <a:t>variants (transistor W/L, </a:t>
            </a:r>
            <a:br>
              <a:rPr lang="en-US" dirty="0"/>
            </a:br>
            <a:r>
              <a:rPr lang="en-US" dirty="0" err="1"/>
              <a:t>supernotch</a:t>
            </a:r>
            <a:r>
              <a:rPr lang="en-US" dirty="0"/>
              <a:t>, buried contacts, </a:t>
            </a:r>
            <a:r>
              <a:rPr lang="en-US" dirty="0" err="1"/>
              <a:t>etc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programmable current loads</a:t>
            </a:r>
          </a:p>
          <a:p>
            <a:r>
              <a:rPr lang="en-US" dirty="0">
                <a:sym typeface="Wingdings" panose="05000000000000000000" pitchFamily="2" charset="2"/>
              </a:rPr>
              <a:t> We’re already at the optimal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MOSFET geometry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790F6-C860-91F8-CF97-FB4EBD9FE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851" y="2895600"/>
            <a:ext cx="4654549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18918-8290-0D4B-B5FF-4181CF9C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AA578-6A4E-A01A-AAA3-363CC633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E599F-258D-FF07-F3E1-D09AE403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JFET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F3775-0085-6375-7CED-8F520AD74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DF4D6C-6881-DC71-0362-BA03BCB5F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MIT/LL has reported JFET outputs with ~1e- read noise at 100kHz</a:t>
            </a:r>
          </a:p>
          <a:p>
            <a:r>
              <a:rPr lang="en-US" dirty="0" err="1"/>
              <a:t>Silvaco</a:t>
            </a:r>
            <a:r>
              <a:rPr lang="en-US" dirty="0"/>
              <a:t> 3D simulation used to develop a JFET output design</a:t>
            </a:r>
          </a:p>
          <a:p>
            <a:r>
              <a:rPr lang="en-US" dirty="0"/>
              <a:t>Simulation work supported in part through a collaboration with Prof. Hamden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65588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9BAF7-5E39-53A3-FEBB-8DCD8F472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46BB6-44EC-1BF2-3A88-83B100662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DCC54-28DD-F900-4630-FA3151E7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JFET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56F9B-25BA-A58E-D760-418CF4236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A90E13-36D1-336D-8D1B-F8C2752B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419600" cy="4525963"/>
          </a:xfrm>
        </p:spPr>
        <p:txBody>
          <a:bodyPr/>
          <a:lstStyle/>
          <a:p>
            <a:r>
              <a:rPr lang="en-US" dirty="0"/>
              <a:t>The JFET design shown is predicted to have 0.1fF gate capacitance,</a:t>
            </a:r>
            <a:br>
              <a:rPr lang="en-US" dirty="0"/>
            </a:br>
            <a:r>
              <a:rPr lang="en-US" dirty="0"/>
              <a:t>1k output impedance with a 1.8mA drain current, and a source follower gain of 0.9998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3287E-7E21-D84A-7894-98A3BECE8B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67682"/>
            <a:ext cx="5029200" cy="460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E953A-7F94-3F55-194E-233E553F1B17}"/>
              </a:ext>
            </a:extLst>
          </p:cNvPr>
          <p:cNvSpPr txBox="1"/>
          <p:nvPr/>
        </p:nvSpPr>
        <p:spPr>
          <a:xfrm>
            <a:off x="7978092" y="3863182"/>
            <a:ext cx="68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F8074-8F33-065E-B706-522B336889B2}"/>
              </a:ext>
            </a:extLst>
          </p:cNvPr>
          <p:cNvSpPr txBox="1"/>
          <p:nvPr/>
        </p:nvSpPr>
        <p:spPr>
          <a:xfrm>
            <a:off x="8007683" y="3232666"/>
            <a:ext cx="6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3A7A0-6077-80B7-DAFE-D542F07EEB54}"/>
              </a:ext>
            </a:extLst>
          </p:cNvPr>
          <p:cNvSpPr txBox="1"/>
          <p:nvPr/>
        </p:nvSpPr>
        <p:spPr>
          <a:xfrm>
            <a:off x="7893764" y="2863334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E4935-9F59-1C4F-A16C-A18BF7DE6422}"/>
              </a:ext>
            </a:extLst>
          </p:cNvPr>
          <p:cNvSpPr txBox="1"/>
          <p:nvPr/>
        </p:nvSpPr>
        <p:spPr>
          <a:xfrm>
            <a:off x="7910092" y="2429153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3CC55-B2BE-C09E-212C-20FBB037B32C}"/>
              </a:ext>
            </a:extLst>
          </p:cNvPr>
          <p:cNvSpPr txBox="1"/>
          <p:nvPr/>
        </p:nvSpPr>
        <p:spPr>
          <a:xfrm>
            <a:off x="7941222" y="1932691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Guard</a:t>
            </a:r>
          </a:p>
        </p:txBody>
      </p:sp>
    </p:spTree>
    <p:extLst>
      <p:ext uri="{BB962C8B-B14F-4D97-AF65-F5344CB8AC3E}">
        <p14:creationId xmlns:p14="http://schemas.microsoft.com/office/powerpoint/2010/main" val="200246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556BE-E3B5-94FA-0D93-B265BBE1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FBB65-9DCE-20A3-BA02-D23A27A2D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824E3-C8CD-636F-8D38-B87F4CA6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JFET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50816-B915-C3DB-AF42-CF5A90FF0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26662D-06FA-4FE7-43F5-D6137B41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9835B3-6F0A-9E63-A094-8BBEF1F02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7" y="1679138"/>
            <a:ext cx="53340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CF6486-F507-DC63-C6B9-C81948F80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679137"/>
            <a:ext cx="5333999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A2434C-3F15-548B-D80A-39D8BED4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7F38B1-2F59-E491-C052-E9323AA78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D667B-2BEF-2809-B02C-5E5104BC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JFET Operation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FD9BD-4B51-373B-2789-E7EA91B0C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CA1BD-5DD9-E77C-74F7-01A1F507C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41538"/>
            <a:ext cx="5181600" cy="38862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F0A34A-2E34-AB7F-27AE-70EFFE849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1538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44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1E69DC-345D-A279-6D8C-85B01447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99432-D430-88A2-1723-E08BD9B43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A881E-AEEC-CBDA-F81D-8FD48DAD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JFET vs MOSFET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DAA9-9E2E-CD9C-ECAD-828CE4193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79CB6F-5B8B-F239-2433-3A9550C7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skipper: 20x4 floating gate </a:t>
            </a:r>
            <a:r>
              <a:rPr lang="en-US" dirty="0">
                <a:sym typeface="Wingdings" panose="05000000000000000000" pitchFamily="2" charset="2"/>
              </a:rPr>
              <a:t> 20fF, MOSFET  15fF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0.7 x q/(20fF + 15fF) = 3.2uV/e- (2.5uV/e- measured)</a:t>
            </a:r>
          </a:p>
          <a:p>
            <a:r>
              <a:rPr lang="en-US" dirty="0">
                <a:sym typeface="Wingdings" panose="05000000000000000000" pitchFamily="2" charset="2"/>
              </a:rPr>
              <a:t>Skipper with JFET: 12x4 floating gate  12fF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0.99 x q/(12fF) = 13.2uV/e-</a:t>
            </a:r>
          </a:p>
          <a:p>
            <a:r>
              <a:rPr lang="en-US" dirty="0">
                <a:sym typeface="Wingdings" panose="05000000000000000000" pitchFamily="2" charset="2"/>
              </a:rPr>
              <a:t> Time to build something new,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results later this year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90E32-8EA5-A9A1-D4CD-70C28B3E5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545" y="4702557"/>
            <a:ext cx="2263663" cy="1697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38C9C-0E48-7314-6C77-CBCA564E9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3975" y="3681527"/>
            <a:ext cx="3429000" cy="2571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33A1E-53A9-ABE2-263C-9BE7CB127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4025" y="4303827"/>
            <a:ext cx="27178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Richard Bredthauer, 1975: </a:t>
            </a:r>
            <a:br>
              <a:rPr lang="en-US" dirty="0"/>
            </a:br>
            <a:r>
              <a:rPr lang="en-US" sz="2400" dirty="0"/>
              <a:t>“A 50-bit charge coupled device with AC coupled inputs”</a:t>
            </a:r>
          </a:p>
          <a:p>
            <a:r>
              <a:rPr lang="en-US" dirty="0"/>
              <a:t>Hubble WFPC2</a:t>
            </a:r>
          </a:p>
          <a:p>
            <a:r>
              <a:rPr lang="en-US" dirty="0"/>
              <a:t>Mars Pathfinder </a:t>
            </a:r>
            <a:br>
              <a:rPr lang="en-US" dirty="0"/>
            </a:br>
            <a:r>
              <a:rPr lang="en-US" dirty="0"/>
              <a:t>Stereo Imager</a:t>
            </a:r>
          </a:p>
          <a:p>
            <a:r>
              <a:rPr lang="en-US" dirty="0"/>
              <a:t>All Cassini CCDs</a:t>
            </a:r>
          </a:p>
          <a:p>
            <a:r>
              <a:rPr lang="en-US" dirty="0"/>
              <a:t>STA founded 1999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129F7-4B4E-F644-F09F-3794D2D65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84" y="490712"/>
            <a:ext cx="4104216" cy="3078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9C5B7-750E-2EF1-E38B-044DDEDC0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810000"/>
            <a:ext cx="3912792" cy="28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4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A2564D-75D5-3826-EDAE-86C88E2AA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t="7850" r="24479"/>
          <a:stretch/>
        </p:blipFill>
        <p:spPr>
          <a:xfrm>
            <a:off x="9337091" y="1356520"/>
            <a:ext cx="1827828" cy="493919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Sensors: PACE OCI UVNIR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F8D23-C2F1-4D47-45EB-11790653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Launched February 7, 2024</a:t>
            </a:r>
          </a:p>
          <a:p>
            <a:r>
              <a:rPr lang="en-US" dirty="0"/>
              <a:t>Ocean monitoring (Plankton, Aerosol,</a:t>
            </a:r>
            <a:br>
              <a:rPr lang="en-US" dirty="0"/>
            </a:br>
            <a:r>
              <a:rPr lang="en-US" dirty="0"/>
              <a:t>Cloud ocean Ecosystem; </a:t>
            </a:r>
            <a:br>
              <a:rPr lang="en-US" dirty="0"/>
            </a:br>
            <a:r>
              <a:rPr lang="en-US" dirty="0"/>
              <a:t>Ocean Color Instrument)</a:t>
            </a:r>
          </a:p>
          <a:p>
            <a:r>
              <a:rPr lang="en-US" dirty="0"/>
              <a:t>512 x 128 26um TDI,</a:t>
            </a:r>
            <a:br>
              <a:rPr lang="en-US" dirty="0"/>
            </a:br>
            <a:r>
              <a:rPr lang="en-US" dirty="0"/>
              <a:t>16 outputs</a:t>
            </a:r>
          </a:p>
          <a:p>
            <a:r>
              <a:rPr lang="en-US" dirty="0"/>
              <a:t>Red and Blue tuned AR,</a:t>
            </a:r>
            <a:br>
              <a:rPr lang="en-US" dirty="0"/>
            </a:br>
            <a:r>
              <a:rPr lang="en-US" dirty="0"/>
              <a:t>310-610nm, 595-895nm,</a:t>
            </a:r>
            <a:br>
              <a:rPr lang="en-US" dirty="0"/>
            </a:br>
            <a:r>
              <a:rPr lang="en-US" dirty="0"/>
              <a:t>custom conversion gains</a:t>
            </a:r>
            <a:br>
              <a:rPr lang="en-US" dirty="0"/>
            </a:br>
            <a:r>
              <a:rPr lang="en-US" dirty="0"/>
              <a:t>across sensor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D09D0-44FF-3CAB-85AF-9B0156B5F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90468-D85D-8C57-888E-6891D2B7B0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42" y="4472921"/>
            <a:ext cx="1891354" cy="182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E73D3-B9A4-705F-1909-1C5CE021E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42" y="2590800"/>
            <a:ext cx="1855261" cy="176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67B5D1-0F77-0A7D-5220-4FA04741A1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152723"/>
            <a:ext cx="2886551" cy="2156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FDA7D3-1287-35AE-44BA-9B54B472BD02}"/>
              </a:ext>
            </a:extLst>
          </p:cNvPr>
          <p:cNvSpPr txBox="1"/>
          <p:nvPr/>
        </p:nvSpPr>
        <p:spPr>
          <a:xfrm>
            <a:off x="1066800" y="6360771"/>
            <a:ext cx="845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OCI Flight UVNIR CCD Procurement Specification; Falcon 9 photo from NASA/SpaceX</a:t>
            </a:r>
          </a:p>
        </p:txBody>
      </p:sp>
    </p:spTree>
    <p:extLst>
      <p:ext uri="{BB962C8B-B14F-4D97-AF65-F5344CB8AC3E}">
        <p14:creationId xmlns:p14="http://schemas.microsoft.com/office/powerpoint/2010/main" val="400974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1B7DB-9FCA-6C02-BDCB-8FD5A85B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C7B7D-E03D-28B0-305F-AE35B438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1AA1-0DFD-A2EA-F8F0-CA281E147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HxRG</a:t>
            </a:r>
            <a:r>
              <a:rPr lang="en-US" dirty="0"/>
              <a:t>: ADM, 18 channel 18-bit 12.5MHz modules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72 channels per controller</a:t>
            </a:r>
            <a:endParaRPr lang="en-US" dirty="0"/>
          </a:p>
          <a:p>
            <a:r>
              <a:rPr lang="en-US" dirty="0"/>
              <a:t>BOSS spectrograph </a:t>
            </a:r>
            <a:br>
              <a:rPr lang="en-US" dirty="0"/>
            </a:br>
            <a:r>
              <a:rPr lang="en-US" dirty="0"/>
              <a:t>upgrade: one Archon</a:t>
            </a:r>
            <a:br>
              <a:rPr lang="en-US" dirty="0"/>
            </a:br>
            <a:r>
              <a:rPr lang="en-US" dirty="0"/>
              <a:t>synchronously reading</a:t>
            </a:r>
            <a:br>
              <a:rPr lang="en-US" dirty="0"/>
            </a:br>
            <a:r>
              <a:rPr lang="en-US" dirty="0"/>
              <a:t>out an LBNL 3-phase deep </a:t>
            </a:r>
            <a:br>
              <a:rPr lang="en-US" dirty="0"/>
            </a:br>
            <a:r>
              <a:rPr lang="en-US" dirty="0"/>
              <a:t>depletion p-channel </a:t>
            </a:r>
            <a:br>
              <a:rPr lang="en-US" dirty="0"/>
            </a:br>
            <a:r>
              <a:rPr lang="en-US" dirty="0"/>
              <a:t>4k x 4k CCD and an </a:t>
            </a:r>
            <a:br>
              <a:rPr lang="en-US" dirty="0"/>
            </a:br>
            <a:r>
              <a:rPr lang="en-US" dirty="0"/>
              <a:t>e2v 4-phase n-channel </a:t>
            </a:r>
            <a:br>
              <a:rPr lang="en-US" dirty="0"/>
            </a:br>
            <a:r>
              <a:rPr lang="en-US" dirty="0"/>
              <a:t>4k x 4k CCD231-84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7FC27-B0B6-7E43-8D08-46077EBDF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6320407" cy="4068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F7336-C07C-263F-B914-09BA4C2DC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02FD2-39D3-81D8-E977-3EF93D0DC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72176"/>
            <a:ext cx="2873574" cy="196910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B251755-4E3B-E2BA-8322-E7EAC402E491}"/>
              </a:ext>
            </a:extLst>
          </p:cNvPr>
          <p:cNvSpPr/>
          <p:nvPr/>
        </p:nvSpPr>
        <p:spPr>
          <a:xfrm>
            <a:off x="8382000" y="3992563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5203D1-0B9C-818F-9244-86DDABA171FA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172200" y="4081837"/>
            <a:ext cx="2377188" cy="672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7E098-A708-F6CE-0EE5-8D1D4E07E611}"/>
              </a:ext>
            </a:extLst>
          </p:cNvPr>
          <p:cNvCxnSpPr>
            <a:cxnSpLocks/>
          </p:cNvCxnSpPr>
          <p:nvPr/>
        </p:nvCxnSpPr>
        <p:spPr>
          <a:xfrm flipH="1">
            <a:off x="7360794" y="4572000"/>
            <a:ext cx="1950594" cy="1826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1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97F401-31C4-4BCE-5160-8E6566A1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32EE2-782E-0EC2-280A-26E2EAFE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Microchip Foundry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88950-FD91-B91E-74E3-76E0EEB3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200mm wafers </a:t>
            </a:r>
            <a:br>
              <a:rPr lang="en-US" dirty="0"/>
            </a:br>
            <a:r>
              <a:rPr lang="en-US" dirty="0"/>
              <a:t>(150mm at Teledyne DALSA)</a:t>
            </a:r>
          </a:p>
          <a:p>
            <a:r>
              <a:rPr lang="en-US" dirty="0"/>
              <a:t>5x stepper masks </a:t>
            </a:r>
            <a:br>
              <a:rPr lang="en-US" dirty="0"/>
            </a:br>
            <a:r>
              <a:rPr lang="en-US" dirty="0"/>
              <a:t>instead of 1x masks</a:t>
            </a:r>
          </a:p>
          <a:p>
            <a:r>
              <a:rPr lang="en-US" dirty="0">
                <a:sym typeface="Wingdings" panose="05000000000000000000" pitchFamily="2" charset="2"/>
              </a:rPr>
              <a:t> Immediately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/>
              <a:t>ttempted an </a:t>
            </a:r>
            <a:br>
              <a:rPr lang="en-US" dirty="0"/>
            </a:br>
            <a:r>
              <a:rPr lang="en-US" dirty="0"/>
              <a:t>8k x 8k 15um CCD</a:t>
            </a:r>
          </a:p>
          <a:p>
            <a:r>
              <a:rPr lang="en-US" dirty="0"/>
              <a:t>Stitching boundaries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~0.3% feature in PRNU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3436C-60A6-D7E9-0422-183A098D1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18" y="1417638"/>
            <a:ext cx="3968361" cy="2972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E3818-B93D-A333-CC58-8F331BAE3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8D999C-8B77-670A-D522-46683C11F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298" y="4735967"/>
            <a:ext cx="5791200" cy="18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STA5100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F8D23-C2F1-4D47-45EB-11790653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cold testing of BSI STA sensor </a:t>
            </a:r>
            <a:br>
              <a:rPr lang="en-US" dirty="0"/>
            </a:br>
            <a:r>
              <a:rPr lang="en-US" dirty="0"/>
              <a:t>from Microchip foundry,</a:t>
            </a:r>
            <a:br>
              <a:rPr lang="en-US" dirty="0"/>
            </a:br>
            <a:r>
              <a:rPr lang="en-US" dirty="0"/>
              <a:t>thinning done at ITL</a:t>
            </a:r>
          </a:p>
          <a:p>
            <a:r>
              <a:rPr lang="en-US" dirty="0"/>
              <a:t>Same format as STA4850,</a:t>
            </a:r>
            <a:br>
              <a:rPr lang="en-US" dirty="0"/>
            </a:br>
            <a:r>
              <a:rPr lang="en-US" dirty="0"/>
              <a:t>4 single stage outputs, </a:t>
            </a:r>
            <a:br>
              <a:rPr lang="en-US" dirty="0"/>
            </a:br>
            <a:r>
              <a:rPr lang="en-US" dirty="0"/>
              <a:t>4080 x 4080 15um, </a:t>
            </a:r>
            <a:br>
              <a:rPr lang="en-US" dirty="0"/>
            </a:br>
            <a:r>
              <a:rPr lang="en-US" dirty="0"/>
              <a:t>1000ohm-cm 30um epi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D09D0-44FF-3CAB-85AF-9B0156B5F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0FEDF-2DB4-E99F-5BBB-6167213BED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25446"/>
            <a:ext cx="3352800" cy="3369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CDBAF-6753-0B19-34AF-9D5D21A23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8401" y="3811570"/>
            <a:ext cx="2800690" cy="27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5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STA5100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F8D23-C2F1-4D47-45EB-11790653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4uV/e-, 2.7e- RMS at 100kHz,</a:t>
            </a:r>
            <a:br>
              <a:rPr lang="en-US" dirty="0"/>
            </a:br>
            <a:r>
              <a:rPr lang="en-US" dirty="0"/>
              <a:t>4e-/pixel/hour at -100C,</a:t>
            </a:r>
            <a:br>
              <a:rPr lang="en-US" dirty="0"/>
            </a:br>
            <a:r>
              <a:rPr lang="en-US" dirty="0"/>
              <a:t>200ke- full well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9D09D0-44FF-3CAB-85AF-9B0156B5F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5B54-DD9C-C69B-ED9F-6C2EB0704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5471670" cy="3171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A506D-1B9D-4B10-8BF8-D9558C409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70" y="2341482"/>
            <a:ext cx="5577330" cy="41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683C0-C65A-2769-F959-0C187CBD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7CFBE-21BD-5A3A-49D4-B66F08DA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Skipper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84D22-3EA7-531A-FAC7-54A2E1757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B5F164-FD43-D7FD-9744-CFF5138D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1k x 2k frame transfer, 12um pixels</a:t>
            </a:r>
          </a:p>
          <a:p>
            <a:r>
              <a:rPr lang="en-US" dirty="0"/>
              <a:t>1 standard single stage output,</a:t>
            </a:r>
            <a:br>
              <a:rPr lang="en-US" dirty="0"/>
            </a:br>
            <a:r>
              <a:rPr lang="en-US" dirty="0"/>
              <a:t>1 skipper output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7283A2A-A432-A4EC-1750-DEC25B5E7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64" y="1600200"/>
            <a:ext cx="3338457" cy="4525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01995D-27EB-367C-FF7F-0C53D0166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36" y="2950691"/>
            <a:ext cx="3362549" cy="36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683C0-C65A-2769-F959-0C187CBDD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DBB199-370D-FC18-3401-0422D9CF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194085"/>
            <a:ext cx="5848350" cy="3518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7CFBE-21BD-5A3A-49D4-B66F08DA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Skipper Test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84D22-3EA7-531A-FAC7-54A2E1757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812"/>
            <a:ext cx="762474" cy="6858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B5F164-FD43-D7FD-9744-CFF5138D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Cooled to -100C</a:t>
            </a:r>
          </a:p>
          <a:p>
            <a:r>
              <a:rPr lang="en-US" sz="2800" dirty="0"/>
              <a:t>Skipper gain 2.5uV/e-</a:t>
            </a:r>
          </a:p>
          <a:p>
            <a:r>
              <a:rPr lang="en-US" sz="2800" dirty="0"/>
              <a:t>5.5e- single sample noise at 100kHz</a:t>
            </a:r>
          </a:p>
          <a:p>
            <a:r>
              <a:rPr lang="en-US" sz="2800" dirty="0"/>
              <a:t>5.06e- flat field </a:t>
            </a:r>
          </a:p>
          <a:p>
            <a:r>
              <a:rPr lang="en-US" sz="2800" dirty="0">
                <a:sym typeface="Wingdings" panose="05000000000000000000" pitchFamily="2" charset="2"/>
              </a:rPr>
              <a:t>0.19e- noise 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(</a:t>
            </a:r>
            <a:r>
              <a:rPr lang="en-US" sz="2800" dirty="0"/>
              <a:t>2000x sampling)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Perfect gain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and linearity, 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no PTC needed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FFDB7-949D-5864-6A7D-6178ECCEF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165" y="1276153"/>
            <a:ext cx="4292863" cy="32196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334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652</Words>
  <Application>Microsoft Office PowerPoint</Application>
  <PresentationFormat>Widescreen</PresentationFormat>
  <Paragraphs>83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STA Skipper and  CCD Development Status</vt:lpstr>
      <vt:lpstr>STA</vt:lpstr>
      <vt:lpstr>Custom Sensors: PACE OCI UVNIR</vt:lpstr>
      <vt:lpstr>Custom Controllers</vt:lpstr>
      <vt:lpstr>Microchip Foundry</vt:lpstr>
      <vt:lpstr>STA5100</vt:lpstr>
      <vt:lpstr>STA5100</vt:lpstr>
      <vt:lpstr>Prototype Skipper Device</vt:lpstr>
      <vt:lpstr>Skipper Test Results</vt:lpstr>
      <vt:lpstr>LBNL STA5500</vt:lpstr>
      <vt:lpstr>LBNL STA5500</vt:lpstr>
      <vt:lpstr>Differential Skippers</vt:lpstr>
      <vt:lpstr>MOSFET Tuning</vt:lpstr>
      <vt:lpstr>JFET Design</vt:lpstr>
      <vt:lpstr>JFET Design</vt:lpstr>
      <vt:lpstr>JFET Structure</vt:lpstr>
      <vt:lpstr>JFET Operation</vt:lpstr>
      <vt:lpstr>JFET vs MOSFET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 Bredthauer</cp:lastModifiedBy>
  <cp:revision>91</cp:revision>
  <dcterms:created xsi:type="dcterms:W3CDTF">2014-05-07T03:52:12Z</dcterms:created>
  <dcterms:modified xsi:type="dcterms:W3CDTF">2024-03-07T19:55:37Z</dcterms:modified>
</cp:coreProperties>
</file>