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67" r:id="rId2"/>
    <p:sldId id="270" r:id="rId3"/>
    <p:sldId id="272" r:id="rId4"/>
    <p:sldId id="273" r:id="rId5"/>
    <p:sldId id="275" r:id="rId6"/>
    <p:sldId id="276" r:id="rId7"/>
    <p:sldId id="281" r:id="rId8"/>
    <p:sldId id="282" r:id="rId9"/>
    <p:sldId id="283" r:id="rId10"/>
    <p:sldId id="284" r:id="rId11"/>
    <p:sldId id="285" r:id="rId12"/>
    <p:sldId id="286" r:id="rId13"/>
    <p:sldId id="287" r:id="rId14"/>
    <p:sldId id="288" r:id="rId15"/>
    <p:sldId id="289" r:id="rId16"/>
    <p:sldId id="290" r:id="rId17"/>
    <p:sldId id="277" r:id="rId18"/>
    <p:sldId id="278" r:id="rId19"/>
    <p:sldId id="279" r:id="rId20"/>
    <p:sldId id="291" r:id="rId21"/>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a:tcStyle>
        <a:tcBdr/>
        <a:fill>
          <a:solidFill>
            <a:srgbClr val="FF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30" d="100"/>
          <a:sy n="130" d="100"/>
        </p:scale>
        <p:origin x="10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0" name="Shape 370"/>
          <p:cNvSpPr>
            <a:spLocks noGrp="1" noRot="1" noChangeAspect="1"/>
          </p:cNvSpPr>
          <p:nvPr>
            <p:ph type="sldImg"/>
          </p:nvPr>
        </p:nvSpPr>
        <p:spPr>
          <a:xfrm>
            <a:off x="1143000" y="685800"/>
            <a:ext cx="4572000" cy="3429000"/>
          </a:xfrm>
          <a:prstGeom prst="rect">
            <a:avLst/>
          </a:prstGeom>
        </p:spPr>
        <p:txBody>
          <a:bodyPr/>
          <a:lstStyle/>
          <a:p>
            <a:endParaRPr/>
          </a:p>
        </p:txBody>
      </p:sp>
      <p:sp>
        <p:nvSpPr>
          <p:cNvPr id="371" name="Shape 37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57714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13148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76435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lsst.org/scientists/glossary-acronyms"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lsst.org/scientists/glossary-acronyms"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lsst.org/scientists/glossary-acronyms"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www.lsst.org/scientists/glossary-acronyms"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www.lsst.org/scientists/glossary-acronyms"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hyperlink" Target="https://www.lsst.org/scientists/glossary-acronyms"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hyperlink" Target="https://www.lsst.org/scientists/glossary-acronyms"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hyperlink" Target="https://www.lsst.org/scientists/glossary-acronyms"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hyperlink" Target="https://www.lsst.org/scientists/glossary-acronym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SECTION_HEADER">
    <p:spTree>
      <p:nvGrpSpPr>
        <p:cNvPr id="1" name=""/>
        <p:cNvGrpSpPr/>
        <p:nvPr/>
      </p:nvGrpSpPr>
      <p:grpSpPr>
        <a:xfrm>
          <a:off x="0" y="0"/>
          <a:ext cx="0" cy="0"/>
          <a:chOff x="0" y="0"/>
          <a:chExt cx="0" cy="0"/>
        </a:xfrm>
      </p:grpSpPr>
      <p:pic>
        <p:nvPicPr>
          <p:cNvPr id="81" name="Google Shape;6;p1" descr="Google Shape;6;p1"/>
          <p:cNvPicPr>
            <a:picLocks noChangeAspect="1"/>
          </p:cNvPicPr>
          <p:nvPr/>
        </p:nvPicPr>
        <p:blipFill>
          <a:blip r:embed="rId2"/>
          <a:srcRect l="641" t="626" r="47201" b="45857"/>
          <a:stretch>
            <a:fillRect/>
          </a:stretch>
        </p:blipFill>
        <p:spPr>
          <a:xfrm>
            <a:off x="5541036" y="1362561"/>
            <a:ext cx="3602962" cy="3780878"/>
          </a:xfrm>
          <a:prstGeom prst="rect">
            <a:avLst/>
          </a:prstGeom>
          <a:ln w="12700">
            <a:miter lim="400000"/>
          </a:ln>
        </p:spPr>
      </p:pic>
      <p:sp>
        <p:nvSpPr>
          <p:cNvPr id="82" name="Google Shape;9;p1"/>
          <p:cNvSpPr/>
          <p:nvPr/>
        </p:nvSpPr>
        <p:spPr>
          <a:xfrm>
            <a:off x="8538079" y="4828649"/>
            <a:ext cx="1" cy="229201"/>
          </a:xfrm>
          <a:prstGeom prst="line">
            <a:avLst/>
          </a:prstGeom>
          <a:ln>
            <a:solidFill>
              <a:srgbClr val="313333"/>
            </a:solidFill>
          </a:ln>
        </p:spPr>
        <p:txBody>
          <a:bodyPr lIns="0" tIns="0" rIns="0" bIns="0"/>
          <a:lstStyle/>
          <a:p>
            <a:endParaRPr/>
          </a:p>
        </p:txBody>
      </p:sp>
      <p:sp>
        <p:nvSpPr>
          <p:cNvPr id="83" name="Google Shape;10;p1"/>
          <p:cNvSpPr/>
          <p:nvPr/>
        </p:nvSpPr>
        <p:spPr>
          <a:xfrm>
            <a:off x="1409475" y="864800"/>
            <a:ext cx="7498199" cy="1"/>
          </a:xfrm>
          <a:prstGeom prst="line">
            <a:avLst/>
          </a:prstGeom>
          <a:ln>
            <a:solidFill>
              <a:srgbClr val="00BABC"/>
            </a:solidFill>
          </a:ln>
        </p:spPr>
        <p:txBody>
          <a:bodyPr lIns="0" tIns="0" rIns="0" bIns="0"/>
          <a:lstStyle/>
          <a:p>
            <a:endParaRPr/>
          </a:p>
        </p:txBody>
      </p:sp>
      <p:pic>
        <p:nvPicPr>
          <p:cNvPr id="84" name="Google Shape;11;p1" descr="Google Shape;11;p1"/>
          <p:cNvPicPr>
            <a:picLocks noChangeAspect="1"/>
          </p:cNvPicPr>
          <p:nvPr/>
        </p:nvPicPr>
        <p:blipFill>
          <a:blip r:embed="rId3"/>
          <a:srcRect l="3328" t="13826" r="12587" b="28225"/>
          <a:stretch>
            <a:fillRect/>
          </a:stretch>
        </p:blipFill>
        <p:spPr>
          <a:xfrm>
            <a:off x="-1" y="0"/>
            <a:ext cx="1278228" cy="880927"/>
          </a:xfrm>
          <a:prstGeom prst="rect">
            <a:avLst/>
          </a:prstGeom>
          <a:ln w="12700">
            <a:miter lim="400000"/>
          </a:ln>
        </p:spPr>
      </p:pic>
      <p:sp>
        <p:nvSpPr>
          <p:cNvPr id="85" name="Google Shape;13;p1"/>
          <p:cNvSpPr/>
          <p:nvPr/>
        </p:nvSpPr>
        <p:spPr>
          <a:xfrm>
            <a:off x="238274" y="4754200"/>
            <a:ext cx="8669402" cy="1"/>
          </a:xfrm>
          <a:prstGeom prst="line">
            <a:avLst/>
          </a:prstGeom>
          <a:ln>
            <a:solidFill>
              <a:srgbClr val="00BABC"/>
            </a:solidFill>
          </a:ln>
        </p:spPr>
        <p:txBody>
          <a:bodyPr lIns="0" tIns="0" rIns="0" bIns="0"/>
          <a:lstStyle/>
          <a:p>
            <a:endParaRPr/>
          </a:p>
        </p:txBody>
      </p:sp>
      <p:sp>
        <p:nvSpPr>
          <p:cNvPr id="86" name="Google Shape;14;p1"/>
          <p:cNvSpPr txBox="1"/>
          <p:nvPr/>
        </p:nvSpPr>
        <p:spPr>
          <a:xfrm>
            <a:off x="155724" y="4779000"/>
            <a:ext cx="6725402" cy="335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lnSpc>
                <a:spcPct val="115000"/>
              </a:lnSpc>
              <a:defRPr sz="1000">
                <a:solidFill>
                  <a:srgbClr val="666666"/>
                </a:solidFill>
                <a:latin typeface="Source Sans Pro"/>
                <a:ea typeface="Source Sans Pro"/>
                <a:cs typeface="Source Sans Pro"/>
                <a:sym typeface="Source Sans Pro"/>
              </a:defRPr>
            </a:lvl1pPr>
          </a:lstStyle>
          <a:p>
            <a:r>
              <a:t>Vera C. Rubin Observatory    |    Agency Quarterly Status    |    7 December 2020</a:t>
            </a:r>
          </a:p>
        </p:txBody>
      </p:sp>
      <p:sp>
        <p:nvSpPr>
          <p:cNvPr id="87" name="Google Shape;15;p1"/>
          <p:cNvSpPr txBox="1"/>
          <p:nvPr/>
        </p:nvSpPr>
        <p:spPr>
          <a:xfrm>
            <a:off x="6881175" y="4779000"/>
            <a:ext cx="1467301" cy="335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lgn="r">
              <a:lnSpc>
                <a:spcPct val="115000"/>
              </a:lnSpc>
              <a:defRPr sz="1000" u="sng">
                <a:solidFill>
                  <a:schemeClr val="accent5"/>
                </a:solidFill>
                <a:uFill>
                  <a:solidFill>
                    <a:schemeClr val="accent5"/>
                  </a:solidFill>
                </a:uFill>
                <a:latin typeface="Source Sans Pro"/>
                <a:ea typeface="Source Sans Pro"/>
                <a:cs typeface="Source Sans Pro"/>
                <a:sym typeface="Source Sans Pro"/>
                <a:hlinkClick r:id="rId4"/>
              </a:defRPr>
            </a:lvl1pPr>
          </a:lstStyle>
          <a:p>
            <a:pPr>
              <a:defRPr>
                <a:uFillTx/>
              </a:defRPr>
            </a:pPr>
            <a:r>
              <a:rPr>
                <a:uFill>
                  <a:solidFill>
                    <a:schemeClr val="accent5"/>
                  </a:solidFill>
                </a:uFill>
                <a:hlinkClick r:id="rId4"/>
              </a:rPr>
              <a:t>Acronyms &amp; Glossary</a:t>
            </a:r>
          </a:p>
        </p:txBody>
      </p:sp>
      <p:sp>
        <p:nvSpPr>
          <p:cNvPr id="88" name="Title Text"/>
          <p:cNvSpPr txBox="1">
            <a:spLocks noGrp="1"/>
          </p:cNvSpPr>
          <p:nvPr>
            <p:ph type="title"/>
          </p:nvPr>
        </p:nvSpPr>
        <p:spPr>
          <a:xfrm>
            <a:off x="311699" y="2150849"/>
            <a:ext cx="8520602" cy="841801"/>
          </a:xfrm>
          <a:prstGeom prst="rect">
            <a:avLst/>
          </a:prstGeom>
        </p:spPr>
        <p:txBody>
          <a:bodyPr/>
          <a:lstStyle>
            <a:lvl1pPr algn="ctr">
              <a:defRPr sz="3600"/>
            </a:lvl1pPr>
          </a:lstStyle>
          <a:p>
            <a:r>
              <a:t>Title Text</a:t>
            </a:r>
          </a:p>
        </p:txBody>
      </p:sp>
      <p:sp>
        <p:nvSpPr>
          <p:cNvPr id="8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BIG_NUMBER">
    <p:spTree>
      <p:nvGrpSpPr>
        <p:cNvPr id="1" name=""/>
        <p:cNvGrpSpPr/>
        <p:nvPr/>
      </p:nvGrpSpPr>
      <p:grpSpPr>
        <a:xfrm>
          <a:off x="0" y="0"/>
          <a:ext cx="0" cy="0"/>
          <a:chOff x="0" y="0"/>
          <a:chExt cx="0" cy="0"/>
        </a:xfrm>
      </p:grpSpPr>
      <p:pic>
        <p:nvPicPr>
          <p:cNvPr id="355" name="Google Shape;6;p1" descr="Google Shape;6;p1"/>
          <p:cNvPicPr>
            <a:picLocks noChangeAspect="1"/>
          </p:cNvPicPr>
          <p:nvPr/>
        </p:nvPicPr>
        <p:blipFill>
          <a:blip r:embed="rId2"/>
          <a:srcRect l="641" t="626" r="47201" b="45857"/>
          <a:stretch>
            <a:fillRect/>
          </a:stretch>
        </p:blipFill>
        <p:spPr>
          <a:xfrm>
            <a:off x="5541036" y="1362561"/>
            <a:ext cx="3602962" cy="3780878"/>
          </a:xfrm>
          <a:prstGeom prst="rect">
            <a:avLst/>
          </a:prstGeom>
          <a:ln w="12700">
            <a:miter lim="400000"/>
          </a:ln>
        </p:spPr>
      </p:pic>
      <p:sp>
        <p:nvSpPr>
          <p:cNvPr id="356" name="Google Shape;9;p1"/>
          <p:cNvSpPr/>
          <p:nvPr/>
        </p:nvSpPr>
        <p:spPr>
          <a:xfrm>
            <a:off x="8538079" y="4828649"/>
            <a:ext cx="1" cy="229201"/>
          </a:xfrm>
          <a:prstGeom prst="line">
            <a:avLst/>
          </a:prstGeom>
          <a:ln>
            <a:solidFill>
              <a:srgbClr val="313333"/>
            </a:solidFill>
          </a:ln>
        </p:spPr>
        <p:txBody>
          <a:bodyPr lIns="0" tIns="0" rIns="0" bIns="0"/>
          <a:lstStyle/>
          <a:p>
            <a:endParaRPr/>
          </a:p>
        </p:txBody>
      </p:sp>
      <p:sp>
        <p:nvSpPr>
          <p:cNvPr id="357" name="Google Shape;10;p1"/>
          <p:cNvSpPr/>
          <p:nvPr/>
        </p:nvSpPr>
        <p:spPr>
          <a:xfrm>
            <a:off x="1409475" y="864800"/>
            <a:ext cx="7498199" cy="1"/>
          </a:xfrm>
          <a:prstGeom prst="line">
            <a:avLst/>
          </a:prstGeom>
          <a:ln>
            <a:solidFill>
              <a:srgbClr val="00BABC"/>
            </a:solidFill>
          </a:ln>
        </p:spPr>
        <p:txBody>
          <a:bodyPr lIns="0" tIns="0" rIns="0" bIns="0"/>
          <a:lstStyle/>
          <a:p>
            <a:endParaRPr/>
          </a:p>
        </p:txBody>
      </p:sp>
      <p:pic>
        <p:nvPicPr>
          <p:cNvPr id="358" name="Google Shape;11;p1" descr="Google Shape;11;p1"/>
          <p:cNvPicPr>
            <a:picLocks noChangeAspect="1"/>
          </p:cNvPicPr>
          <p:nvPr/>
        </p:nvPicPr>
        <p:blipFill>
          <a:blip r:embed="rId3"/>
          <a:srcRect l="3328" t="13826" r="12587" b="28225"/>
          <a:stretch>
            <a:fillRect/>
          </a:stretch>
        </p:blipFill>
        <p:spPr>
          <a:xfrm>
            <a:off x="-1" y="0"/>
            <a:ext cx="1278228" cy="880927"/>
          </a:xfrm>
          <a:prstGeom prst="rect">
            <a:avLst/>
          </a:prstGeom>
          <a:ln w="12700">
            <a:miter lim="400000"/>
          </a:ln>
        </p:spPr>
      </p:pic>
      <p:sp>
        <p:nvSpPr>
          <p:cNvPr id="359" name="Google Shape;13;p1"/>
          <p:cNvSpPr/>
          <p:nvPr/>
        </p:nvSpPr>
        <p:spPr>
          <a:xfrm>
            <a:off x="238274" y="4754200"/>
            <a:ext cx="8669402" cy="1"/>
          </a:xfrm>
          <a:prstGeom prst="line">
            <a:avLst/>
          </a:prstGeom>
          <a:ln>
            <a:solidFill>
              <a:srgbClr val="00BABC"/>
            </a:solidFill>
          </a:ln>
        </p:spPr>
        <p:txBody>
          <a:bodyPr lIns="0" tIns="0" rIns="0" bIns="0"/>
          <a:lstStyle/>
          <a:p>
            <a:endParaRPr/>
          </a:p>
        </p:txBody>
      </p:sp>
      <p:sp>
        <p:nvSpPr>
          <p:cNvPr id="360" name="Google Shape;14;p1"/>
          <p:cNvSpPr txBox="1"/>
          <p:nvPr/>
        </p:nvSpPr>
        <p:spPr>
          <a:xfrm>
            <a:off x="155724" y="4779000"/>
            <a:ext cx="6725402" cy="335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lnSpc>
                <a:spcPct val="115000"/>
              </a:lnSpc>
              <a:defRPr sz="1000">
                <a:solidFill>
                  <a:srgbClr val="666666"/>
                </a:solidFill>
                <a:latin typeface="Source Sans Pro"/>
                <a:ea typeface="Source Sans Pro"/>
                <a:cs typeface="Source Sans Pro"/>
                <a:sym typeface="Source Sans Pro"/>
              </a:defRPr>
            </a:lvl1pPr>
          </a:lstStyle>
          <a:p>
            <a:r>
              <a:t>Vera C. Rubin Observatory    |    Agency Quarterly Status    |    7 December 2020</a:t>
            </a:r>
          </a:p>
        </p:txBody>
      </p:sp>
      <p:sp>
        <p:nvSpPr>
          <p:cNvPr id="361" name="Google Shape;15;p1"/>
          <p:cNvSpPr txBox="1"/>
          <p:nvPr/>
        </p:nvSpPr>
        <p:spPr>
          <a:xfrm>
            <a:off x="6881175" y="4779000"/>
            <a:ext cx="1467301" cy="335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lgn="r">
              <a:lnSpc>
                <a:spcPct val="115000"/>
              </a:lnSpc>
              <a:defRPr sz="1000" u="sng">
                <a:solidFill>
                  <a:schemeClr val="accent5"/>
                </a:solidFill>
                <a:uFill>
                  <a:solidFill>
                    <a:schemeClr val="accent5"/>
                  </a:solidFill>
                </a:uFill>
                <a:latin typeface="Source Sans Pro"/>
                <a:ea typeface="Source Sans Pro"/>
                <a:cs typeface="Source Sans Pro"/>
                <a:sym typeface="Source Sans Pro"/>
                <a:hlinkClick r:id="rId4"/>
              </a:defRPr>
            </a:lvl1pPr>
          </a:lstStyle>
          <a:p>
            <a:pPr>
              <a:defRPr>
                <a:uFillTx/>
              </a:defRPr>
            </a:pPr>
            <a:r>
              <a:rPr>
                <a:uFill>
                  <a:solidFill>
                    <a:schemeClr val="accent5"/>
                  </a:solidFill>
                </a:uFill>
                <a:hlinkClick r:id="rId4"/>
              </a:rPr>
              <a:t>Acronyms &amp; Glossary</a:t>
            </a:r>
          </a:p>
        </p:txBody>
      </p:sp>
      <p:sp>
        <p:nvSpPr>
          <p:cNvPr id="362" name="xx%"/>
          <p:cNvSpPr txBox="1">
            <a:spLocks noGrp="1"/>
          </p:cNvSpPr>
          <p:nvPr>
            <p:ph type="title" hasCustomPrompt="1"/>
          </p:nvPr>
        </p:nvSpPr>
        <p:spPr>
          <a:xfrm>
            <a:off x="311699" y="1106125"/>
            <a:ext cx="8520602" cy="1963500"/>
          </a:xfrm>
          <a:prstGeom prst="rect">
            <a:avLst/>
          </a:prstGeom>
        </p:spPr>
        <p:txBody>
          <a:bodyPr anchor="b"/>
          <a:lstStyle>
            <a:lvl1pPr algn="ctr">
              <a:defRPr sz="12000" b="1">
                <a:latin typeface="Source Sans Pro"/>
                <a:ea typeface="Source Sans Pro"/>
                <a:cs typeface="Source Sans Pro"/>
                <a:sym typeface="Source Sans Pro"/>
              </a:defRPr>
            </a:lvl1pPr>
          </a:lstStyle>
          <a:p>
            <a:r>
              <a:t>xx%</a:t>
            </a:r>
          </a:p>
        </p:txBody>
      </p:sp>
      <p:sp>
        <p:nvSpPr>
          <p:cNvPr id="363" name="Body Level One…"/>
          <p:cNvSpPr txBox="1">
            <a:spLocks noGrp="1"/>
          </p:cNvSpPr>
          <p:nvPr>
            <p:ph type="body" sz="half" idx="1"/>
          </p:nvPr>
        </p:nvSpPr>
        <p:spPr>
          <a:xfrm>
            <a:off x="311699" y="3152225"/>
            <a:ext cx="8520602" cy="1300800"/>
          </a:xfrm>
          <a:prstGeom prst="rect">
            <a:avLst/>
          </a:prstGeom>
        </p:spPr>
        <p:txBody>
          <a:bodyPr/>
          <a:lstStyle>
            <a:lvl1pPr indent="-317500" algn="ctr">
              <a:buSzPts val="1400"/>
              <a:defRPr sz="1400"/>
            </a:lvl1pPr>
            <a:lvl2pPr marL="914400" indent="-317500" algn="ctr">
              <a:buSzPts val="1400"/>
              <a:defRPr sz="1400"/>
            </a:lvl2pPr>
            <a:lvl3pPr marL="1395534" indent="-335084" algn="ctr">
              <a:buSzPts val="1400"/>
              <a:defRPr sz="1400"/>
            </a:lvl3pPr>
            <a:lvl4pPr marL="1879600" indent="-355600" algn="ctr">
              <a:buSzPts val="1400"/>
              <a:defRPr sz="1400"/>
            </a:lvl4pPr>
            <a:lvl5pPr marL="2367395" indent="-379845" algn="ctr">
              <a:buSzPts val="1400"/>
              <a:defRPr sz="1400"/>
            </a:lvl5pPr>
          </a:lstStyle>
          <a:p>
            <a:r>
              <a:t>Body Level One</a:t>
            </a:r>
          </a:p>
          <a:p>
            <a:pPr lvl="1"/>
            <a:r>
              <a:t>Body Level Two</a:t>
            </a:r>
          </a:p>
          <a:p>
            <a:pPr lvl="2"/>
            <a:r>
              <a:t>Body Level Three</a:t>
            </a:r>
          </a:p>
          <a:p>
            <a:pPr lvl="3"/>
            <a:r>
              <a:t>Body Level Four</a:t>
            </a:r>
          </a:p>
          <a:p>
            <a:pPr lvl="4"/>
            <a:r>
              <a:t>Body Level Five</a:t>
            </a:r>
          </a:p>
        </p:txBody>
      </p:sp>
      <p:sp>
        <p:nvSpPr>
          <p:cNvPr id="3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_AND_BODY_2">
    <p:spTree>
      <p:nvGrpSpPr>
        <p:cNvPr id="1" name=""/>
        <p:cNvGrpSpPr/>
        <p:nvPr/>
      </p:nvGrpSpPr>
      <p:grpSpPr>
        <a:xfrm>
          <a:off x="0" y="0"/>
          <a:ext cx="0" cy="0"/>
          <a:chOff x="0" y="0"/>
          <a:chExt cx="0" cy="0"/>
        </a:xfrm>
      </p:grpSpPr>
      <p:pic>
        <p:nvPicPr>
          <p:cNvPr id="105" name="Google Shape;6;p1" descr="Google Shape;6;p1"/>
          <p:cNvPicPr>
            <a:picLocks noChangeAspect="1"/>
          </p:cNvPicPr>
          <p:nvPr/>
        </p:nvPicPr>
        <p:blipFill>
          <a:blip r:embed="rId2"/>
          <a:srcRect l="641" t="626" r="47201" b="45857"/>
          <a:stretch>
            <a:fillRect/>
          </a:stretch>
        </p:blipFill>
        <p:spPr>
          <a:xfrm>
            <a:off x="5541036" y="1362561"/>
            <a:ext cx="3602962" cy="3780878"/>
          </a:xfrm>
          <a:prstGeom prst="rect">
            <a:avLst/>
          </a:prstGeom>
          <a:ln w="12700">
            <a:miter lim="400000"/>
          </a:ln>
        </p:spPr>
      </p:pic>
      <p:sp>
        <p:nvSpPr>
          <p:cNvPr id="106" name="Google Shape;9;p1"/>
          <p:cNvSpPr/>
          <p:nvPr/>
        </p:nvSpPr>
        <p:spPr>
          <a:xfrm>
            <a:off x="8538079" y="4828649"/>
            <a:ext cx="1" cy="229201"/>
          </a:xfrm>
          <a:prstGeom prst="line">
            <a:avLst/>
          </a:prstGeom>
          <a:ln>
            <a:solidFill>
              <a:srgbClr val="313333"/>
            </a:solidFill>
          </a:ln>
        </p:spPr>
        <p:txBody>
          <a:bodyPr lIns="0" tIns="0" rIns="0" bIns="0"/>
          <a:lstStyle/>
          <a:p>
            <a:endParaRPr/>
          </a:p>
        </p:txBody>
      </p:sp>
      <p:sp>
        <p:nvSpPr>
          <p:cNvPr id="107" name="Google Shape;10;p1"/>
          <p:cNvSpPr/>
          <p:nvPr/>
        </p:nvSpPr>
        <p:spPr>
          <a:xfrm>
            <a:off x="1409475" y="864800"/>
            <a:ext cx="7498199" cy="1"/>
          </a:xfrm>
          <a:prstGeom prst="line">
            <a:avLst/>
          </a:prstGeom>
          <a:ln>
            <a:solidFill>
              <a:srgbClr val="00BABC"/>
            </a:solidFill>
          </a:ln>
        </p:spPr>
        <p:txBody>
          <a:bodyPr lIns="0" tIns="0" rIns="0" bIns="0"/>
          <a:lstStyle/>
          <a:p>
            <a:endParaRPr/>
          </a:p>
        </p:txBody>
      </p:sp>
      <p:pic>
        <p:nvPicPr>
          <p:cNvPr id="108" name="Google Shape;11;p1" descr="Google Shape;11;p1"/>
          <p:cNvPicPr>
            <a:picLocks noChangeAspect="1"/>
          </p:cNvPicPr>
          <p:nvPr/>
        </p:nvPicPr>
        <p:blipFill>
          <a:blip r:embed="rId3"/>
          <a:srcRect l="3328" t="13826" r="12587" b="28225"/>
          <a:stretch>
            <a:fillRect/>
          </a:stretch>
        </p:blipFill>
        <p:spPr>
          <a:xfrm>
            <a:off x="-1" y="0"/>
            <a:ext cx="1278228" cy="880927"/>
          </a:xfrm>
          <a:prstGeom prst="rect">
            <a:avLst/>
          </a:prstGeom>
          <a:ln w="12700">
            <a:miter lim="400000"/>
          </a:ln>
        </p:spPr>
      </p:pic>
      <p:sp>
        <p:nvSpPr>
          <p:cNvPr id="109" name="Google Shape;13;p1"/>
          <p:cNvSpPr/>
          <p:nvPr/>
        </p:nvSpPr>
        <p:spPr>
          <a:xfrm>
            <a:off x="238274" y="4754200"/>
            <a:ext cx="8669402" cy="1"/>
          </a:xfrm>
          <a:prstGeom prst="line">
            <a:avLst/>
          </a:prstGeom>
          <a:ln>
            <a:solidFill>
              <a:srgbClr val="00BABC"/>
            </a:solidFill>
          </a:ln>
        </p:spPr>
        <p:txBody>
          <a:bodyPr lIns="0" tIns="0" rIns="0" bIns="0"/>
          <a:lstStyle/>
          <a:p>
            <a:endParaRPr/>
          </a:p>
        </p:txBody>
      </p:sp>
      <p:sp>
        <p:nvSpPr>
          <p:cNvPr id="110" name="Google Shape;14;p1"/>
          <p:cNvSpPr txBox="1"/>
          <p:nvPr/>
        </p:nvSpPr>
        <p:spPr>
          <a:xfrm>
            <a:off x="155724" y="4779000"/>
            <a:ext cx="6725402" cy="335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lnSpc>
                <a:spcPct val="115000"/>
              </a:lnSpc>
              <a:defRPr sz="1000">
                <a:solidFill>
                  <a:srgbClr val="666666"/>
                </a:solidFill>
                <a:latin typeface="Source Sans Pro"/>
                <a:ea typeface="Source Sans Pro"/>
                <a:cs typeface="Source Sans Pro"/>
                <a:sym typeface="Source Sans Pro"/>
              </a:defRPr>
            </a:lvl1pPr>
          </a:lstStyle>
          <a:p>
            <a:r>
              <a:t>Vera C. Rubin Observatory    |    Agency Quarterly Status    |    7 December 2020</a:t>
            </a:r>
          </a:p>
        </p:txBody>
      </p:sp>
      <p:sp>
        <p:nvSpPr>
          <p:cNvPr id="111" name="Google Shape;15;p1"/>
          <p:cNvSpPr txBox="1"/>
          <p:nvPr/>
        </p:nvSpPr>
        <p:spPr>
          <a:xfrm>
            <a:off x="6881175" y="4779000"/>
            <a:ext cx="1467301" cy="335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lgn="r">
              <a:lnSpc>
                <a:spcPct val="115000"/>
              </a:lnSpc>
              <a:defRPr sz="1000" u="sng">
                <a:solidFill>
                  <a:schemeClr val="accent5"/>
                </a:solidFill>
                <a:uFill>
                  <a:solidFill>
                    <a:schemeClr val="accent5"/>
                  </a:solidFill>
                </a:uFill>
                <a:latin typeface="Source Sans Pro"/>
                <a:ea typeface="Source Sans Pro"/>
                <a:cs typeface="Source Sans Pro"/>
                <a:sym typeface="Source Sans Pro"/>
                <a:hlinkClick r:id="rId4"/>
              </a:defRPr>
            </a:lvl1pPr>
          </a:lstStyle>
          <a:p>
            <a:pPr>
              <a:defRPr>
                <a:uFillTx/>
              </a:defRPr>
            </a:pPr>
            <a:r>
              <a:rPr>
                <a:uFill>
                  <a:solidFill>
                    <a:schemeClr val="accent5"/>
                  </a:solidFill>
                </a:uFill>
                <a:hlinkClick r:id="rId4"/>
              </a:rPr>
              <a:t>Acronyms &amp; Glossary</a:t>
            </a:r>
          </a:p>
        </p:txBody>
      </p:sp>
      <p:sp>
        <p:nvSpPr>
          <p:cNvPr id="112" name="Title Text"/>
          <p:cNvSpPr txBox="1">
            <a:spLocks noGrp="1"/>
          </p:cNvSpPr>
          <p:nvPr>
            <p:ph type="title"/>
          </p:nvPr>
        </p:nvSpPr>
        <p:spPr>
          <a:prstGeom prst="rect">
            <a:avLst/>
          </a:prstGeom>
        </p:spPr>
        <p:txBody>
          <a:bodyPr/>
          <a:lstStyle/>
          <a:p>
            <a:r>
              <a:t>Title Text</a:t>
            </a:r>
          </a:p>
        </p:txBody>
      </p:sp>
      <p:sp>
        <p:nvSpPr>
          <p:cNvPr id="1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4" name="Body Level One…"/>
          <p:cNvSpPr txBox="1">
            <a:spLocks noGrp="1"/>
          </p:cNvSpPr>
          <p:nvPr>
            <p:ph type="body" sz="half" idx="1"/>
          </p:nvPr>
        </p:nvSpPr>
        <p:spPr>
          <a:xfrm>
            <a:off x="211425" y="966375"/>
            <a:ext cx="4100101" cy="3735900"/>
          </a:xfrm>
          <a:prstGeom prst="rect">
            <a:avLst/>
          </a:prstGeom>
        </p:spPr>
        <p:txBody>
          <a:bodyPr/>
          <a:lstStyle>
            <a:lvl1pPr indent="-330200">
              <a:buSzPts val="1600"/>
              <a:defRPr sz="1600"/>
            </a:lvl1pPr>
            <a:lvl2pPr marL="959757" indent="-362857">
              <a:buSzPts val="1600"/>
              <a:defRPr sz="1600"/>
            </a:lvl2pPr>
            <a:lvl3pPr marL="1416957" indent="-362857">
              <a:buSzPts val="1600"/>
              <a:defRPr sz="1600"/>
            </a:lvl3pPr>
            <a:lvl4pPr marL="1874157" indent="-362857">
              <a:buSzPts val="1600"/>
              <a:defRPr sz="1600"/>
            </a:lvl4pPr>
            <a:lvl5pPr marL="2331357" indent="-362857">
              <a:buSzPts val="1600"/>
              <a:defRPr sz="1600"/>
            </a:lvl5pPr>
          </a:lstStyle>
          <a:p>
            <a:r>
              <a:t>Body Level One</a:t>
            </a:r>
          </a:p>
          <a:p>
            <a:pPr lvl="1"/>
            <a:r>
              <a:t>Body Level Two</a:t>
            </a:r>
          </a:p>
          <a:p>
            <a:pPr lvl="2"/>
            <a:r>
              <a:t>Body Level Three</a:t>
            </a:r>
          </a:p>
          <a:p>
            <a:pPr lvl="3"/>
            <a:r>
              <a:t>Body Level Four</a:t>
            </a:r>
          </a:p>
          <a:p>
            <a:pPr lvl="4"/>
            <a:r>
              <a:t>Body Level Five</a:t>
            </a:r>
          </a:p>
        </p:txBody>
      </p:sp>
      <p:sp>
        <p:nvSpPr>
          <p:cNvPr id="115" name="Google Shape;45;p6"/>
          <p:cNvSpPr txBox="1">
            <a:spLocks noGrp="1"/>
          </p:cNvSpPr>
          <p:nvPr>
            <p:ph type="body" sz="half" idx="21"/>
          </p:nvPr>
        </p:nvSpPr>
        <p:spPr>
          <a:xfrm>
            <a:off x="4796899" y="966375"/>
            <a:ext cx="4100101" cy="3735900"/>
          </a:xfrm>
          <a:prstGeom prst="rect">
            <a:avLst/>
          </a:prstGeom>
        </p:spPr>
        <p:txBody>
          <a:bodyPr/>
          <a:lstStyle/>
          <a:p>
            <a:pPr indent="-330200">
              <a:buSzPts val="1600"/>
              <a:defRPr sz="1600"/>
            </a:pPr>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_HEADER_1">
    <p:spTree>
      <p:nvGrpSpPr>
        <p:cNvPr id="1" name=""/>
        <p:cNvGrpSpPr/>
        <p:nvPr/>
      </p:nvGrpSpPr>
      <p:grpSpPr>
        <a:xfrm>
          <a:off x="0" y="0"/>
          <a:ext cx="0" cy="0"/>
          <a:chOff x="0" y="0"/>
          <a:chExt cx="0" cy="0"/>
        </a:xfrm>
      </p:grpSpPr>
      <p:pic>
        <p:nvPicPr>
          <p:cNvPr id="122" name="Google Shape;6;p1" descr="Google Shape;6;p1"/>
          <p:cNvPicPr>
            <a:picLocks noChangeAspect="1"/>
          </p:cNvPicPr>
          <p:nvPr/>
        </p:nvPicPr>
        <p:blipFill>
          <a:blip r:embed="rId2"/>
          <a:srcRect l="641" t="626" r="47201" b="45857"/>
          <a:stretch>
            <a:fillRect/>
          </a:stretch>
        </p:blipFill>
        <p:spPr>
          <a:xfrm>
            <a:off x="5541036" y="1362561"/>
            <a:ext cx="3602962" cy="3780878"/>
          </a:xfrm>
          <a:prstGeom prst="rect">
            <a:avLst/>
          </a:prstGeom>
          <a:ln w="12700">
            <a:miter lim="400000"/>
          </a:ln>
        </p:spPr>
      </p:pic>
      <p:sp>
        <p:nvSpPr>
          <p:cNvPr id="123" name="Google Shape;9;p1"/>
          <p:cNvSpPr/>
          <p:nvPr/>
        </p:nvSpPr>
        <p:spPr>
          <a:xfrm>
            <a:off x="8538079" y="4828649"/>
            <a:ext cx="1" cy="229201"/>
          </a:xfrm>
          <a:prstGeom prst="line">
            <a:avLst/>
          </a:prstGeom>
          <a:ln>
            <a:solidFill>
              <a:srgbClr val="313333"/>
            </a:solidFill>
          </a:ln>
        </p:spPr>
        <p:txBody>
          <a:bodyPr lIns="0" tIns="0" rIns="0" bIns="0"/>
          <a:lstStyle/>
          <a:p>
            <a:endParaRPr/>
          </a:p>
        </p:txBody>
      </p:sp>
      <p:sp>
        <p:nvSpPr>
          <p:cNvPr id="124" name="Google Shape;10;p1"/>
          <p:cNvSpPr/>
          <p:nvPr/>
        </p:nvSpPr>
        <p:spPr>
          <a:xfrm>
            <a:off x="1409475" y="864800"/>
            <a:ext cx="7498199" cy="1"/>
          </a:xfrm>
          <a:prstGeom prst="line">
            <a:avLst/>
          </a:prstGeom>
          <a:ln>
            <a:solidFill>
              <a:srgbClr val="00BABC"/>
            </a:solidFill>
          </a:ln>
        </p:spPr>
        <p:txBody>
          <a:bodyPr lIns="0" tIns="0" rIns="0" bIns="0"/>
          <a:lstStyle/>
          <a:p>
            <a:endParaRPr/>
          </a:p>
        </p:txBody>
      </p:sp>
      <p:pic>
        <p:nvPicPr>
          <p:cNvPr id="125" name="Google Shape;11;p1" descr="Google Shape;11;p1"/>
          <p:cNvPicPr>
            <a:picLocks noChangeAspect="1"/>
          </p:cNvPicPr>
          <p:nvPr/>
        </p:nvPicPr>
        <p:blipFill>
          <a:blip r:embed="rId3"/>
          <a:srcRect l="3328" t="13826" r="12587" b="28225"/>
          <a:stretch>
            <a:fillRect/>
          </a:stretch>
        </p:blipFill>
        <p:spPr>
          <a:xfrm>
            <a:off x="-1" y="0"/>
            <a:ext cx="1278228" cy="880927"/>
          </a:xfrm>
          <a:prstGeom prst="rect">
            <a:avLst/>
          </a:prstGeom>
          <a:ln w="12700">
            <a:miter lim="400000"/>
          </a:ln>
        </p:spPr>
      </p:pic>
      <p:sp>
        <p:nvSpPr>
          <p:cNvPr id="126" name="Google Shape;13;p1"/>
          <p:cNvSpPr/>
          <p:nvPr/>
        </p:nvSpPr>
        <p:spPr>
          <a:xfrm>
            <a:off x="238274" y="4754200"/>
            <a:ext cx="8669402" cy="1"/>
          </a:xfrm>
          <a:prstGeom prst="line">
            <a:avLst/>
          </a:prstGeom>
          <a:ln>
            <a:solidFill>
              <a:srgbClr val="00BABC"/>
            </a:solidFill>
          </a:ln>
        </p:spPr>
        <p:txBody>
          <a:bodyPr lIns="0" tIns="0" rIns="0" bIns="0"/>
          <a:lstStyle/>
          <a:p>
            <a:endParaRPr/>
          </a:p>
        </p:txBody>
      </p:sp>
      <p:sp>
        <p:nvSpPr>
          <p:cNvPr id="127" name="Google Shape;14;p1"/>
          <p:cNvSpPr txBox="1"/>
          <p:nvPr/>
        </p:nvSpPr>
        <p:spPr>
          <a:xfrm>
            <a:off x="155724" y="4779000"/>
            <a:ext cx="6725402" cy="335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lnSpc>
                <a:spcPct val="115000"/>
              </a:lnSpc>
              <a:defRPr sz="1000">
                <a:solidFill>
                  <a:srgbClr val="666666"/>
                </a:solidFill>
                <a:latin typeface="Source Sans Pro"/>
                <a:ea typeface="Source Sans Pro"/>
                <a:cs typeface="Source Sans Pro"/>
                <a:sym typeface="Source Sans Pro"/>
              </a:defRPr>
            </a:lvl1pPr>
          </a:lstStyle>
          <a:p>
            <a:r>
              <a:t>Vera C. Rubin Observatory    |    Agency Quarterly Status    |    7 December 2020</a:t>
            </a:r>
          </a:p>
        </p:txBody>
      </p:sp>
      <p:sp>
        <p:nvSpPr>
          <p:cNvPr id="128" name="Google Shape;15;p1"/>
          <p:cNvSpPr txBox="1"/>
          <p:nvPr/>
        </p:nvSpPr>
        <p:spPr>
          <a:xfrm>
            <a:off x="6881175" y="4779000"/>
            <a:ext cx="1467301" cy="335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lgn="r">
              <a:lnSpc>
                <a:spcPct val="115000"/>
              </a:lnSpc>
              <a:defRPr sz="1000" u="sng">
                <a:solidFill>
                  <a:schemeClr val="accent5"/>
                </a:solidFill>
                <a:uFill>
                  <a:solidFill>
                    <a:schemeClr val="accent5"/>
                  </a:solidFill>
                </a:uFill>
                <a:latin typeface="Source Sans Pro"/>
                <a:ea typeface="Source Sans Pro"/>
                <a:cs typeface="Source Sans Pro"/>
                <a:sym typeface="Source Sans Pro"/>
                <a:hlinkClick r:id="rId4"/>
              </a:defRPr>
            </a:lvl1pPr>
          </a:lstStyle>
          <a:p>
            <a:pPr>
              <a:defRPr>
                <a:uFillTx/>
              </a:defRPr>
            </a:pPr>
            <a:r>
              <a:rPr>
                <a:uFill>
                  <a:solidFill>
                    <a:schemeClr val="accent5"/>
                  </a:solidFill>
                </a:uFill>
                <a:hlinkClick r:id="rId4"/>
              </a:rPr>
              <a:t>Acronyms &amp; Glossary</a:t>
            </a:r>
          </a:p>
        </p:txBody>
      </p:sp>
      <p:sp>
        <p:nvSpPr>
          <p:cNvPr id="129" name="Title Text"/>
          <p:cNvSpPr txBox="1">
            <a:spLocks noGrp="1"/>
          </p:cNvSpPr>
          <p:nvPr>
            <p:ph type="title"/>
          </p:nvPr>
        </p:nvSpPr>
        <p:spPr>
          <a:xfrm>
            <a:off x="311699" y="2150849"/>
            <a:ext cx="8520602" cy="841801"/>
          </a:xfrm>
          <a:prstGeom prst="rect">
            <a:avLst/>
          </a:prstGeom>
        </p:spPr>
        <p:txBody>
          <a:bodyPr/>
          <a:lstStyle>
            <a:lvl1pPr algn="ctr">
              <a:defRPr sz="3600"/>
            </a:lvl1pPr>
          </a:lstStyle>
          <a:p>
            <a:r>
              <a:t>Title Text</a:t>
            </a:r>
          </a:p>
        </p:txBody>
      </p:sp>
      <p:sp>
        <p:nvSpPr>
          <p:cNvPr id="130"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131" name="Google Shape;49;p7" descr="Google Shape;49;p7"/>
          <p:cNvPicPr>
            <a:picLocks noChangeAspect="1"/>
          </p:cNvPicPr>
          <p:nvPr/>
        </p:nvPicPr>
        <p:blipFill>
          <a:blip r:embed="rId5"/>
          <a:stretch>
            <a:fillRect/>
          </a:stretch>
        </p:blipFill>
        <p:spPr>
          <a:xfrm>
            <a:off x="7994325" y="419441"/>
            <a:ext cx="902675" cy="288601"/>
          </a:xfrm>
          <a:prstGeom prst="rect">
            <a:avLst/>
          </a:prstGeom>
          <a:ln w="12700">
            <a:miter lim="400000"/>
          </a:ln>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_AND_TWO_COLUMNS">
    <p:spTree>
      <p:nvGrpSpPr>
        <p:cNvPr id="1" name=""/>
        <p:cNvGrpSpPr/>
        <p:nvPr/>
      </p:nvGrpSpPr>
      <p:grpSpPr>
        <a:xfrm>
          <a:off x="0" y="0"/>
          <a:ext cx="0" cy="0"/>
          <a:chOff x="0" y="0"/>
          <a:chExt cx="0" cy="0"/>
        </a:xfrm>
      </p:grpSpPr>
      <p:pic>
        <p:nvPicPr>
          <p:cNvPr id="155" name="Google Shape;6;p1" descr="Google Shape;6;p1"/>
          <p:cNvPicPr>
            <a:picLocks noChangeAspect="1"/>
          </p:cNvPicPr>
          <p:nvPr/>
        </p:nvPicPr>
        <p:blipFill>
          <a:blip r:embed="rId2"/>
          <a:srcRect l="641" t="626" r="47201" b="45857"/>
          <a:stretch>
            <a:fillRect/>
          </a:stretch>
        </p:blipFill>
        <p:spPr>
          <a:xfrm>
            <a:off x="5541036" y="1362561"/>
            <a:ext cx="3602962" cy="3780878"/>
          </a:xfrm>
          <a:prstGeom prst="rect">
            <a:avLst/>
          </a:prstGeom>
          <a:ln w="12700">
            <a:miter lim="400000"/>
          </a:ln>
        </p:spPr>
      </p:pic>
      <p:sp>
        <p:nvSpPr>
          <p:cNvPr id="156" name="Google Shape;9;p1"/>
          <p:cNvSpPr/>
          <p:nvPr/>
        </p:nvSpPr>
        <p:spPr>
          <a:xfrm>
            <a:off x="8538079" y="4828649"/>
            <a:ext cx="1" cy="229201"/>
          </a:xfrm>
          <a:prstGeom prst="line">
            <a:avLst/>
          </a:prstGeom>
          <a:ln>
            <a:solidFill>
              <a:srgbClr val="313333"/>
            </a:solidFill>
          </a:ln>
        </p:spPr>
        <p:txBody>
          <a:bodyPr lIns="0" tIns="0" rIns="0" bIns="0"/>
          <a:lstStyle/>
          <a:p>
            <a:endParaRPr/>
          </a:p>
        </p:txBody>
      </p:sp>
      <p:sp>
        <p:nvSpPr>
          <p:cNvPr id="157" name="Google Shape;10;p1"/>
          <p:cNvSpPr/>
          <p:nvPr/>
        </p:nvSpPr>
        <p:spPr>
          <a:xfrm>
            <a:off x="1409475" y="864800"/>
            <a:ext cx="7498199" cy="1"/>
          </a:xfrm>
          <a:prstGeom prst="line">
            <a:avLst/>
          </a:prstGeom>
          <a:ln>
            <a:solidFill>
              <a:srgbClr val="00BABC"/>
            </a:solidFill>
          </a:ln>
        </p:spPr>
        <p:txBody>
          <a:bodyPr lIns="0" tIns="0" rIns="0" bIns="0"/>
          <a:lstStyle/>
          <a:p>
            <a:endParaRPr/>
          </a:p>
        </p:txBody>
      </p:sp>
      <p:pic>
        <p:nvPicPr>
          <p:cNvPr id="158" name="Google Shape;11;p1" descr="Google Shape;11;p1"/>
          <p:cNvPicPr>
            <a:picLocks noChangeAspect="1"/>
          </p:cNvPicPr>
          <p:nvPr/>
        </p:nvPicPr>
        <p:blipFill>
          <a:blip r:embed="rId3"/>
          <a:srcRect l="3328" t="13826" r="12587" b="28225"/>
          <a:stretch>
            <a:fillRect/>
          </a:stretch>
        </p:blipFill>
        <p:spPr>
          <a:xfrm>
            <a:off x="-1" y="0"/>
            <a:ext cx="1278228" cy="880927"/>
          </a:xfrm>
          <a:prstGeom prst="rect">
            <a:avLst/>
          </a:prstGeom>
          <a:ln w="12700">
            <a:miter lim="400000"/>
          </a:ln>
        </p:spPr>
      </p:pic>
      <p:sp>
        <p:nvSpPr>
          <p:cNvPr id="159" name="Google Shape;13;p1"/>
          <p:cNvSpPr/>
          <p:nvPr/>
        </p:nvSpPr>
        <p:spPr>
          <a:xfrm>
            <a:off x="238274" y="4754200"/>
            <a:ext cx="8669402" cy="1"/>
          </a:xfrm>
          <a:prstGeom prst="line">
            <a:avLst/>
          </a:prstGeom>
          <a:ln>
            <a:solidFill>
              <a:srgbClr val="00BABC"/>
            </a:solidFill>
          </a:ln>
        </p:spPr>
        <p:txBody>
          <a:bodyPr lIns="0" tIns="0" rIns="0" bIns="0"/>
          <a:lstStyle/>
          <a:p>
            <a:endParaRPr/>
          </a:p>
        </p:txBody>
      </p:sp>
      <p:sp>
        <p:nvSpPr>
          <p:cNvPr id="160" name="Google Shape;14;p1"/>
          <p:cNvSpPr txBox="1"/>
          <p:nvPr/>
        </p:nvSpPr>
        <p:spPr>
          <a:xfrm>
            <a:off x="155724" y="4779000"/>
            <a:ext cx="6725402" cy="335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lnSpc>
                <a:spcPct val="115000"/>
              </a:lnSpc>
              <a:defRPr sz="1000">
                <a:solidFill>
                  <a:srgbClr val="666666"/>
                </a:solidFill>
                <a:latin typeface="Source Sans Pro"/>
                <a:ea typeface="Source Sans Pro"/>
                <a:cs typeface="Source Sans Pro"/>
                <a:sym typeface="Source Sans Pro"/>
              </a:defRPr>
            </a:lvl1pPr>
          </a:lstStyle>
          <a:p>
            <a:r>
              <a:t>Vera C. Rubin Observatory    |    Agency Quarterly Status    |    7 December 2020</a:t>
            </a:r>
          </a:p>
        </p:txBody>
      </p:sp>
      <p:sp>
        <p:nvSpPr>
          <p:cNvPr id="161" name="Google Shape;15;p1"/>
          <p:cNvSpPr txBox="1"/>
          <p:nvPr/>
        </p:nvSpPr>
        <p:spPr>
          <a:xfrm>
            <a:off x="6881175" y="4779000"/>
            <a:ext cx="1467301" cy="335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lgn="r">
              <a:lnSpc>
                <a:spcPct val="115000"/>
              </a:lnSpc>
              <a:defRPr sz="1000" u="sng">
                <a:solidFill>
                  <a:schemeClr val="accent5"/>
                </a:solidFill>
                <a:uFill>
                  <a:solidFill>
                    <a:schemeClr val="accent5"/>
                  </a:solidFill>
                </a:uFill>
                <a:latin typeface="Source Sans Pro"/>
                <a:ea typeface="Source Sans Pro"/>
                <a:cs typeface="Source Sans Pro"/>
                <a:sym typeface="Source Sans Pro"/>
                <a:hlinkClick r:id="rId4"/>
              </a:defRPr>
            </a:lvl1pPr>
          </a:lstStyle>
          <a:p>
            <a:pPr>
              <a:defRPr>
                <a:uFillTx/>
              </a:defRPr>
            </a:pPr>
            <a:r>
              <a:rPr>
                <a:uFill>
                  <a:solidFill>
                    <a:schemeClr val="accent5"/>
                  </a:solidFill>
                </a:uFill>
                <a:hlinkClick r:id="rId4"/>
              </a:rPr>
              <a:t>Acronyms &amp; Glossary</a:t>
            </a:r>
          </a:p>
        </p:txBody>
      </p:sp>
      <p:sp>
        <p:nvSpPr>
          <p:cNvPr id="162" name="Title Text"/>
          <p:cNvSpPr txBox="1">
            <a:spLocks noGrp="1"/>
          </p:cNvSpPr>
          <p:nvPr>
            <p:ph type="title"/>
          </p:nvPr>
        </p:nvSpPr>
        <p:spPr>
          <a:prstGeom prst="rect">
            <a:avLst/>
          </a:prstGeom>
        </p:spPr>
        <p:txBody>
          <a:bodyPr/>
          <a:lstStyle/>
          <a:p>
            <a:r>
              <a:t>Title Text</a:t>
            </a:r>
          </a:p>
        </p:txBody>
      </p:sp>
      <p:sp>
        <p:nvSpPr>
          <p:cNvPr id="163"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164" name="Google Shape;58;p9" descr="Google Shape;58;p9"/>
          <p:cNvPicPr>
            <a:picLocks noChangeAspect="1"/>
          </p:cNvPicPr>
          <p:nvPr/>
        </p:nvPicPr>
        <p:blipFill>
          <a:blip r:embed="rId5"/>
          <a:stretch>
            <a:fillRect/>
          </a:stretch>
        </p:blipFill>
        <p:spPr>
          <a:xfrm>
            <a:off x="7994325" y="419441"/>
            <a:ext cx="902675" cy="288601"/>
          </a:xfrm>
          <a:prstGeom prst="rect">
            <a:avLst/>
          </a:prstGeom>
          <a:ln w="12700">
            <a:miter lim="400000"/>
          </a:ln>
        </p:spPr>
      </p:pic>
      <p:sp>
        <p:nvSpPr>
          <p:cNvPr id="165" name="Body Level One…"/>
          <p:cNvSpPr txBox="1">
            <a:spLocks noGrp="1"/>
          </p:cNvSpPr>
          <p:nvPr>
            <p:ph type="body" sz="half" idx="1"/>
          </p:nvPr>
        </p:nvSpPr>
        <p:spPr>
          <a:xfrm>
            <a:off x="211425" y="966375"/>
            <a:ext cx="4100101" cy="3735900"/>
          </a:xfrm>
          <a:prstGeom prst="rect">
            <a:avLst/>
          </a:prstGeom>
        </p:spPr>
        <p:txBody>
          <a:bodyPr/>
          <a:lstStyle>
            <a:lvl1pPr indent="-330200">
              <a:buSzPts val="1600"/>
              <a:defRPr sz="1600"/>
            </a:lvl1pPr>
            <a:lvl2pPr marL="959757" indent="-362857">
              <a:buSzPts val="1600"/>
              <a:defRPr sz="1600"/>
            </a:lvl2pPr>
            <a:lvl3pPr marL="1416957" indent="-362857">
              <a:buSzPts val="1600"/>
              <a:defRPr sz="1600"/>
            </a:lvl3pPr>
            <a:lvl4pPr marL="1874157" indent="-362857">
              <a:buSzPts val="1600"/>
              <a:defRPr sz="1600"/>
            </a:lvl4pPr>
            <a:lvl5pPr marL="2331357" indent="-362857">
              <a:buSzPts val="1600"/>
              <a:defRPr sz="1600"/>
            </a:lvl5pPr>
          </a:lstStyle>
          <a:p>
            <a:r>
              <a:t>Body Level One</a:t>
            </a:r>
          </a:p>
          <a:p>
            <a:pPr lvl="1"/>
            <a:r>
              <a:t>Body Level Two</a:t>
            </a:r>
          </a:p>
          <a:p>
            <a:pPr lvl="2"/>
            <a:r>
              <a:t>Body Level Three</a:t>
            </a:r>
          </a:p>
          <a:p>
            <a:pPr lvl="3"/>
            <a:r>
              <a:t>Body Level Four</a:t>
            </a:r>
          </a:p>
          <a:p>
            <a:pPr lvl="4"/>
            <a:r>
              <a:t>Body Level Five</a:t>
            </a:r>
          </a:p>
        </p:txBody>
      </p:sp>
      <p:sp>
        <p:nvSpPr>
          <p:cNvPr id="166" name="Google Shape;60;p9"/>
          <p:cNvSpPr txBox="1">
            <a:spLocks noGrp="1"/>
          </p:cNvSpPr>
          <p:nvPr>
            <p:ph type="body" sz="half" idx="21"/>
          </p:nvPr>
        </p:nvSpPr>
        <p:spPr>
          <a:xfrm>
            <a:off x="4796899" y="966375"/>
            <a:ext cx="4100101" cy="3735900"/>
          </a:xfrm>
          <a:prstGeom prst="rect">
            <a:avLst/>
          </a:prstGeom>
        </p:spPr>
        <p:txBody>
          <a:bodyPr/>
          <a:lstStyle/>
          <a:p>
            <a:pPr indent="-330200">
              <a:buSzPts val="1600"/>
              <a:defRPr sz="1600"/>
            </a:pPr>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SECTION_HEADER_1_1">
    <p:spTree>
      <p:nvGrpSpPr>
        <p:cNvPr id="1" name=""/>
        <p:cNvGrpSpPr/>
        <p:nvPr/>
      </p:nvGrpSpPr>
      <p:grpSpPr>
        <a:xfrm>
          <a:off x="0" y="0"/>
          <a:ext cx="0" cy="0"/>
          <a:chOff x="0" y="0"/>
          <a:chExt cx="0" cy="0"/>
        </a:xfrm>
      </p:grpSpPr>
      <p:pic>
        <p:nvPicPr>
          <p:cNvPr id="173" name="Google Shape;6;p1" descr="Google Shape;6;p1"/>
          <p:cNvPicPr>
            <a:picLocks noChangeAspect="1"/>
          </p:cNvPicPr>
          <p:nvPr/>
        </p:nvPicPr>
        <p:blipFill>
          <a:blip r:embed="rId2"/>
          <a:srcRect l="641" t="626" r="47201" b="45857"/>
          <a:stretch>
            <a:fillRect/>
          </a:stretch>
        </p:blipFill>
        <p:spPr>
          <a:xfrm>
            <a:off x="5541036" y="1362561"/>
            <a:ext cx="3602962" cy="3780878"/>
          </a:xfrm>
          <a:prstGeom prst="rect">
            <a:avLst/>
          </a:prstGeom>
          <a:ln w="12700">
            <a:miter lim="400000"/>
          </a:ln>
        </p:spPr>
      </p:pic>
      <p:sp>
        <p:nvSpPr>
          <p:cNvPr id="174" name="Google Shape;9;p1"/>
          <p:cNvSpPr/>
          <p:nvPr/>
        </p:nvSpPr>
        <p:spPr>
          <a:xfrm>
            <a:off x="8538079" y="4828649"/>
            <a:ext cx="1" cy="229201"/>
          </a:xfrm>
          <a:prstGeom prst="line">
            <a:avLst/>
          </a:prstGeom>
          <a:ln>
            <a:solidFill>
              <a:srgbClr val="313333"/>
            </a:solidFill>
          </a:ln>
        </p:spPr>
        <p:txBody>
          <a:bodyPr lIns="0" tIns="0" rIns="0" bIns="0"/>
          <a:lstStyle/>
          <a:p>
            <a:endParaRPr/>
          </a:p>
        </p:txBody>
      </p:sp>
      <p:sp>
        <p:nvSpPr>
          <p:cNvPr id="175" name="Google Shape;10;p1"/>
          <p:cNvSpPr/>
          <p:nvPr/>
        </p:nvSpPr>
        <p:spPr>
          <a:xfrm>
            <a:off x="1409475" y="864800"/>
            <a:ext cx="7498199" cy="1"/>
          </a:xfrm>
          <a:prstGeom prst="line">
            <a:avLst/>
          </a:prstGeom>
          <a:ln>
            <a:solidFill>
              <a:srgbClr val="00BABC"/>
            </a:solidFill>
          </a:ln>
        </p:spPr>
        <p:txBody>
          <a:bodyPr lIns="0" tIns="0" rIns="0" bIns="0"/>
          <a:lstStyle/>
          <a:p>
            <a:endParaRPr/>
          </a:p>
        </p:txBody>
      </p:sp>
      <p:pic>
        <p:nvPicPr>
          <p:cNvPr id="176" name="Google Shape;11;p1" descr="Google Shape;11;p1"/>
          <p:cNvPicPr>
            <a:picLocks noChangeAspect="1"/>
          </p:cNvPicPr>
          <p:nvPr/>
        </p:nvPicPr>
        <p:blipFill>
          <a:blip r:embed="rId3"/>
          <a:srcRect l="3328" t="13826" r="12587" b="28225"/>
          <a:stretch>
            <a:fillRect/>
          </a:stretch>
        </p:blipFill>
        <p:spPr>
          <a:xfrm>
            <a:off x="-1" y="0"/>
            <a:ext cx="1278228" cy="880927"/>
          </a:xfrm>
          <a:prstGeom prst="rect">
            <a:avLst/>
          </a:prstGeom>
          <a:ln w="12700">
            <a:miter lim="400000"/>
          </a:ln>
        </p:spPr>
      </p:pic>
      <p:sp>
        <p:nvSpPr>
          <p:cNvPr id="177" name="Google Shape;13;p1"/>
          <p:cNvSpPr/>
          <p:nvPr/>
        </p:nvSpPr>
        <p:spPr>
          <a:xfrm>
            <a:off x="238274" y="4754200"/>
            <a:ext cx="8669402" cy="1"/>
          </a:xfrm>
          <a:prstGeom prst="line">
            <a:avLst/>
          </a:prstGeom>
          <a:ln>
            <a:solidFill>
              <a:srgbClr val="00BABC"/>
            </a:solidFill>
          </a:ln>
        </p:spPr>
        <p:txBody>
          <a:bodyPr lIns="0" tIns="0" rIns="0" bIns="0"/>
          <a:lstStyle/>
          <a:p>
            <a:endParaRPr/>
          </a:p>
        </p:txBody>
      </p:sp>
      <p:sp>
        <p:nvSpPr>
          <p:cNvPr id="178" name="Google Shape;14;p1"/>
          <p:cNvSpPr txBox="1"/>
          <p:nvPr/>
        </p:nvSpPr>
        <p:spPr>
          <a:xfrm>
            <a:off x="155724" y="4779000"/>
            <a:ext cx="6725402" cy="335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lnSpc>
                <a:spcPct val="115000"/>
              </a:lnSpc>
              <a:defRPr sz="1000">
                <a:solidFill>
                  <a:srgbClr val="666666"/>
                </a:solidFill>
                <a:latin typeface="Source Sans Pro"/>
                <a:ea typeface="Source Sans Pro"/>
                <a:cs typeface="Source Sans Pro"/>
                <a:sym typeface="Source Sans Pro"/>
              </a:defRPr>
            </a:lvl1pPr>
          </a:lstStyle>
          <a:p>
            <a:r>
              <a:t>Vera C. Rubin Observatory    |    Agency Quarterly Status    |    7 December 2020</a:t>
            </a:r>
          </a:p>
        </p:txBody>
      </p:sp>
      <p:sp>
        <p:nvSpPr>
          <p:cNvPr id="179" name="Google Shape;15;p1"/>
          <p:cNvSpPr txBox="1"/>
          <p:nvPr/>
        </p:nvSpPr>
        <p:spPr>
          <a:xfrm>
            <a:off x="6881175" y="4779000"/>
            <a:ext cx="1467301" cy="335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lgn="r">
              <a:lnSpc>
                <a:spcPct val="115000"/>
              </a:lnSpc>
              <a:defRPr sz="1000" u="sng">
                <a:solidFill>
                  <a:schemeClr val="accent5"/>
                </a:solidFill>
                <a:uFill>
                  <a:solidFill>
                    <a:schemeClr val="accent5"/>
                  </a:solidFill>
                </a:uFill>
                <a:latin typeface="Source Sans Pro"/>
                <a:ea typeface="Source Sans Pro"/>
                <a:cs typeface="Source Sans Pro"/>
                <a:sym typeface="Source Sans Pro"/>
                <a:hlinkClick r:id="rId4"/>
              </a:defRPr>
            </a:lvl1pPr>
          </a:lstStyle>
          <a:p>
            <a:pPr>
              <a:defRPr>
                <a:uFillTx/>
              </a:defRPr>
            </a:pPr>
            <a:r>
              <a:rPr>
                <a:uFill>
                  <a:solidFill>
                    <a:schemeClr val="accent5"/>
                  </a:solidFill>
                </a:uFill>
                <a:hlinkClick r:id="rId4"/>
              </a:rPr>
              <a:t>Acronyms &amp; Glossary</a:t>
            </a:r>
          </a:p>
        </p:txBody>
      </p:sp>
      <p:sp>
        <p:nvSpPr>
          <p:cNvPr id="180" name="Title Text"/>
          <p:cNvSpPr txBox="1">
            <a:spLocks noGrp="1"/>
          </p:cNvSpPr>
          <p:nvPr>
            <p:ph type="title"/>
          </p:nvPr>
        </p:nvSpPr>
        <p:spPr>
          <a:xfrm>
            <a:off x="311699" y="2150849"/>
            <a:ext cx="8520602" cy="841801"/>
          </a:xfrm>
          <a:prstGeom prst="rect">
            <a:avLst/>
          </a:prstGeom>
        </p:spPr>
        <p:txBody>
          <a:bodyPr/>
          <a:lstStyle>
            <a:lvl1pPr algn="ctr">
              <a:defRPr sz="3600"/>
            </a:lvl1pPr>
          </a:lstStyle>
          <a:p>
            <a:r>
              <a:t>Title Text</a:t>
            </a:r>
          </a:p>
        </p:txBody>
      </p:sp>
      <p:sp>
        <p:nvSpPr>
          <p:cNvPr id="181"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182" name="Google Shape;64;p10" descr="Google Shape;64;p10"/>
          <p:cNvPicPr>
            <a:picLocks noChangeAspect="1"/>
          </p:cNvPicPr>
          <p:nvPr/>
        </p:nvPicPr>
        <p:blipFill>
          <a:blip r:embed="rId5"/>
          <a:srcRect r="10"/>
          <a:stretch>
            <a:fillRect/>
          </a:stretch>
        </p:blipFill>
        <p:spPr>
          <a:xfrm>
            <a:off x="7994325" y="428161"/>
            <a:ext cx="902676" cy="271201"/>
          </a:xfrm>
          <a:prstGeom prst="rect">
            <a:avLst/>
          </a:prstGeom>
          <a:ln w="12700">
            <a:miter lim="400000"/>
          </a:ln>
        </p:spPr>
      </p:pic>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_AND_BODY_1_1">
    <p:spTree>
      <p:nvGrpSpPr>
        <p:cNvPr id="1" name=""/>
        <p:cNvGrpSpPr/>
        <p:nvPr/>
      </p:nvGrpSpPr>
      <p:grpSpPr>
        <a:xfrm>
          <a:off x="0" y="0"/>
          <a:ext cx="0" cy="0"/>
          <a:chOff x="0" y="0"/>
          <a:chExt cx="0" cy="0"/>
        </a:xfrm>
      </p:grpSpPr>
      <p:pic>
        <p:nvPicPr>
          <p:cNvPr id="269" name="Google Shape;6;p1" descr="Google Shape;6;p1"/>
          <p:cNvPicPr>
            <a:picLocks noChangeAspect="1"/>
          </p:cNvPicPr>
          <p:nvPr/>
        </p:nvPicPr>
        <p:blipFill>
          <a:blip r:embed="rId2"/>
          <a:srcRect l="641" t="626" r="47201" b="45857"/>
          <a:stretch>
            <a:fillRect/>
          </a:stretch>
        </p:blipFill>
        <p:spPr>
          <a:xfrm>
            <a:off x="5541036" y="1362561"/>
            <a:ext cx="3602962" cy="3780878"/>
          </a:xfrm>
          <a:prstGeom prst="rect">
            <a:avLst/>
          </a:prstGeom>
          <a:ln w="12700">
            <a:miter lim="400000"/>
          </a:ln>
        </p:spPr>
      </p:pic>
      <p:sp>
        <p:nvSpPr>
          <p:cNvPr id="270" name="Google Shape;9;p1"/>
          <p:cNvSpPr/>
          <p:nvPr/>
        </p:nvSpPr>
        <p:spPr>
          <a:xfrm>
            <a:off x="8538079" y="4828649"/>
            <a:ext cx="1" cy="229201"/>
          </a:xfrm>
          <a:prstGeom prst="line">
            <a:avLst/>
          </a:prstGeom>
          <a:ln>
            <a:solidFill>
              <a:srgbClr val="313333"/>
            </a:solidFill>
          </a:ln>
        </p:spPr>
        <p:txBody>
          <a:bodyPr lIns="0" tIns="0" rIns="0" bIns="0"/>
          <a:lstStyle/>
          <a:p>
            <a:endParaRPr/>
          </a:p>
        </p:txBody>
      </p:sp>
      <p:sp>
        <p:nvSpPr>
          <p:cNvPr id="271" name="Google Shape;10;p1"/>
          <p:cNvSpPr/>
          <p:nvPr/>
        </p:nvSpPr>
        <p:spPr>
          <a:xfrm>
            <a:off x="1409475" y="864800"/>
            <a:ext cx="7498199" cy="1"/>
          </a:xfrm>
          <a:prstGeom prst="line">
            <a:avLst/>
          </a:prstGeom>
          <a:ln>
            <a:solidFill>
              <a:srgbClr val="00BABC"/>
            </a:solidFill>
          </a:ln>
        </p:spPr>
        <p:txBody>
          <a:bodyPr lIns="0" tIns="0" rIns="0" bIns="0"/>
          <a:lstStyle/>
          <a:p>
            <a:endParaRPr/>
          </a:p>
        </p:txBody>
      </p:sp>
      <p:pic>
        <p:nvPicPr>
          <p:cNvPr id="272" name="Google Shape;11;p1" descr="Google Shape;11;p1"/>
          <p:cNvPicPr>
            <a:picLocks noChangeAspect="1"/>
          </p:cNvPicPr>
          <p:nvPr/>
        </p:nvPicPr>
        <p:blipFill>
          <a:blip r:embed="rId3"/>
          <a:srcRect l="3328" t="13826" r="12587" b="28225"/>
          <a:stretch>
            <a:fillRect/>
          </a:stretch>
        </p:blipFill>
        <p:spPr>
          <a:xfrm>
            <a:off x="-1" y="0"/>
            <a:ext cx="1278228" cy="880927"/>
          </a:xfrm>
          <a:prstGeom prst="rect">
            <a:avLst/>
          </a:prstGeom>
          <a:ln w="12700">
            <a:miter lim="400000"/>
          </a:ln>
        </p:spPr>
      </p:pic>
      <p:sp>
        <p:nvSpPr>
          <p:cNvPr id="273" name="Google Shape;13;p1"/>
          <p:cNvSpPr/>
          <p:nvPr/>
        </p:nvSpPr>
        <p:spPr>
          <a:xfrm>
            <a:off x="238274" y="4754200"/>
            <a:ext cx="8669402" cy="1"/>
          </a:xfrm>
          <a:prstGeom prst="line">
            <a:avLst/>
          </a:prstGeom>
          <a:ln>
            <a:solidFill>
              <a:srgbClr val="00BABC"/>
            </a:solidFill>
          </a:ln>
        </p:spPr>
        <p:txBody>
          <a:bodyPr lIns="0" tIns="0" rIns="0" bIns="0"/>
          <a:lstStyle/>
          <a:p>
            <a:endParaRPr/>
          </a:p>
        </p:txBody>
      </p:sp>
      <p:sp>
        <p:nvSpPr>
          <p:cNvPr id="274" name="Google Shape;14;p1"/>
          <p:cNvSpPr txBox="1"/>
          <p:nvPr/>
        </p:nvSpPr>
        <p:spPr>
          <a:xfrm>
            <a:off x="155724" y="4771241"/>
            <a:ext cx="6725402" cy="3507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lnSpc>
                <a:spcPct val="115000"/>
              </a:lnSpc>
              <a:defRPr sz="1000">
                <a:solidFill>
                  <a:srgbClr val="666666"/>
                </a:solidFill>
                <a:latin typeface="Source Sans Pro"/>
                <a:ea typeface="Source Sans Pro"/>
                <a:cs typeface="Source Sans Pro"/>
                <a:sym typeface="Source Sans Pro"/>
              </a:defRPr>
            </a:lvl1pPr>
          </a:lstStyle>
          <a:p>
            <a:r>
              <a:rPr lang="en-US" dirty="0"/>
              <a:t>Image Sensors for Precision Astronomy</a:t>
            </a:r>
            <a:r>
              <a:rPr dirty="0"/>
              <a:t> </a:t>
            </a:r>
            <a:r>
              <a:rPr lang="en-US" dirty="0"/>
              <a:t>| SLAC | 20240312-14</a:t>
            </a:r>
            <a:endParaRPr dirty="0"/>
          </a:p>
        </p:txBody>
      </p:sp>
      <p:sp>
        <p:nvSpPr>
          <p:cNvPr id="276" name="Title Text"/>
          <p:cNvSpPr txBox="1">
            <a:spLocks noGrp="1"/>
          </p:cNvSpPr>
          <p:nvPr>
            <p:ph type="title"/>
          </p:nvPr>
        </p:nvSpPr>
        <p:spPr>
          <a:xfrm>
            <a:off x="1409575" y="246649"/>
            <a:ext cx="6395700" cy="634201"/>
          </a:xfrm>
          <a:prstGeom prst="rect">
            <a:avLst/>
          </a:prstGeom>
        </p:spPr>
        <p:txBody>
          <a:bodyPr/>
          <a:lstStyle/>
          <a:p>
            <a:r>
              <a:rPr dirty="0"/>
              <a:t>Title Text</a:t>
            </a:r>
          </a:p>
        </p:txBody>
      </p:sp>
      <p:sp>
        <p:nvSpPr>
          <p:cNvPr id="277"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78" name="Google Shape;88;p16" descr="Google Shape;88;p16"/>
          <p:cNvPicPr>
            <a:picLocks noChangeAspect="1"/>
          </p:cNvPicPr>
          <p:nvPr/>
        </p:nvPicPr>
        <p:blipFill>
          <a:blip r:embed="rId4"/>
          <a:srcRect r="10"/>
          <a:stretch>
            <a:fillRect/>
          </a:stretch>
        </p:blipFill>
        <p:spPr>
          <a:xfrm>
            <a:off x="7994325" y="428161"/>
            <a:ext cx="902676" cy="271201"/>
          </a:xfrm>
          <a:prstGeom prst="rect">
            <a:avLst/>
          </a:prstGeom>
          <a:ln w="12700">
            <a:miter lim="400000"/>
          </a:ln>
        </p:spPr>
      </p:pic>
      <p:sp>
        <p:nvSpPr>
          <p:cNvPr id="27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_AND_TWO_COLUMNS_1">
    <p:spTree>
      <p:nvGrpSpPr>
        <p:cNvPr id="1" name=""/>
        <p:cNvGrpSpPr/>
        <p:nvPr/>
      </p:nvGrpSpPr>
      <p:grpSpPr>
        <a:xfrm>
          <a:off x="0" y="0"/>
          <a:ext cx="0" cy="0"/>
          <a:chOff x="0" y="0"/>
          <a:chExt cx="0" cy="0"/>
        </a:xfrm>
      </p:grpSpPr>
      <p:pic>
        <p:nvPicPr>
          <p:cNvPr id="286" name="Google Shape;6;p1" descr="Google Shape;6;p1"/>
          <p:cNvPicPr>
            <a:picLocks noChangeAspect="1"/>
          </p:cNvPicPr>
          <p:nvPr/>
        </p:nvPicPr>
        <p:blipFill>
          <a:blip r:embed="rId2"/>
          <a:srcRect l="641" t="626" r="47201" b="45857"/>
          <a:stretch>
            <a:fillRect/>
          </a:stretch>
        </p:blipFill>
        <p:spPr>
          <a:xfrm>
            <a:off x="5541036" y="1362561"/>
            <a:ext cx="3602962" cy="3780878"/>
          </a:xfrm>
          <a:prstGeom prst="rect">
            <a:avLst/>
          </a:prstGeom>
          <a:ln w="12700">
            <a:miter lim="400000"/>
          </a:ln>
        </p:spPr>
      </p:pic>
      <p:sp>
        <p:nvSpPr>
          <p:cNvPr id="287" name="Google Shape;9;p1"/>
          <p:cNvSpPr/>
          <p:nvPr/>
        </p:nvSpPr>
        <p:spPr>
          <a:xfrm>
            <a:off x="8538079" y="4828649"/>
            <a:ext cx="1" cy="229201"/>
          </a:xfrm>
          <a:prstGeom prst="line">
            <a:avLst/>
          </a:prstGeom>
          <a:ln>
            <a:solidFill>
              <a:srgbClr val="313333"/>
            </a:solidFill>
          </a:ln>
        </p:spPr>
        <p:txBody>
          <a:bodyPr lIns="0" tIns="0" rIns="0" bIns="0"/>
          <a:lstStyle/>
          <a:p>
            <a:endParaRPr/>
          </a:p>
        </p:txBody>
      </p:sp>
      <p:sp>
        <p:nvSpPr>
          <p:cNvPr id="288" name="Google Shape;10;p1"/>
          <p:cNvSpPr/>
          <p:nvPr/>
        </p:nvSpPr>
        <p:spPr>
          <a:xfrm>
            <a:off x="1409475" y="864800"/>
            <a:ext cx="7498199" cy="1"/>
          </a:xfrm>
          <a:prstGeom prst="line">
            <a:avLst/>
          </a:prstGeom>
          <a:ln>
            <a:solidFill>
              <a:srgbClr val="00BABC"/>
            </a:solidFill>
          </a:ln>
        </p:spPr>
        <p:txBody>
          <a:bodyPr lIns="0" tIns="0" rIns="0" bIns="0"/>
          <a:lstStyle/>
          <a:p>
            <a:endParaRPr/>
          </a:p>
        </p:txBody>
      </p:sp>
      <p:pic>
        <p:nvPicPr>
          <p:cNvPr id="289" name="Google Shape;11;p1" descr="Google Shape;11;p1"/>
          <p:cNvPicPr>
            <a:picLocks noChangeAspect="1"/>
          </p:cNvPicPr>
          <p:nvPr/>
        </p:nvPicPr>
        <p:blipFill>
          <a:blip r:embed="rId3"/>
          <a:srcRect l="3328" t="13826" r="12587" b="28225"/>
          <a:stretch>
            <a:fillRect/>
          </a:stretch>
        </p:blipFill>
        <p:spPr>
          <a:xfrm>
            <a:off x="-1" y="0"/>
            <a:ext cx="1278228" cy="880927"/>
          </a:xfrm>
          <a:prstGeom prst="rect">
            <a:avLst/>
          </a:prstGeom>
          <a:ln w="12700">
            <a:miter lim="400000"/>
          </a:ln>
        </p:spPr>
      </p:pic>
      <p:sp>
        <p:nvSpPr>
          <p:cNvPr id="290" name="Google Shape;13;p1"/>
          <p:cNvSpPr/>
          <p:nvPr/>
        </p:nvSpPr>
        <p:spPr>
          <a:xfrm>
            <a:off x="238274" y="4754200"/>
            <a:ext cx="8669402" cy="1"/>
          </a:xfrm>
          <a:prstGeom prst="line">
            <a:avLst/>
          </a:prstGeom>
          <a:ln>
            <a:solidFill>
              <a:srgbClr val="00BABC"/>
            </a:solidFill>
          </a:ln>
        </p:spPr>
        <p:txBody>
          <a:bodyPr lIns="0" tIns="0" rIns="0" bIns="0"/>
          <a:lstStyle/>
          <a:p>
            <a:endParaRPr/>
          </a:p>
        </p:txBody>
      </p:sp>
      <p:sp>
        <p:nvSpPr>
          <p:cNvPr id="291" name="Google Shape;14;p1"/>
          <p:cNvSpPr txBox="1"/>
          <p:nvPr/>
        </p:nvSpPr>
        <p:spPr>
          <a:xfrm>
            <a:off x="155724" y="4779000"/>
            <a:ext cx="6725402" cy="335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lnSpc>
                <a:spcPct val="115000"/>
              </a:lnSpc>
              <a:defRPr sz="1000">
                <a:solidFill>
                  <a:srgbClr val="666666"/>
                </a:solidFill>
                <a:latin typeface="Source Sans Pro"/>
                <a:ea typeface="Source Sans Pro"/>
                <a:cs typeface="Source Sans Pro"/>
                <a:sym typeface="Source Sans Pro"/>
              </a:defRPr>
            </a:lvl1pPr>
          </a:lstStyle>
          <a:p>
            <a:r>
              <a:t>Vera C. Rubin Observatory    |    Agency Quarterly Status    |    7 December 2020</a:t>
            </a:r>
          </a:p>
        </p:txBody>
      </p:sp>
      <p:sp>
        <p:nvSpPr>
          <p:cNvPr id="292" name="Google Shape;15;p1"/>
          <p:cNvSpPr txBox="1"/>
          <p:nvPr/>
        </p:nvSpPr>
        <p:spPr>
          <a:xfrm>
            <a:off x="6881175" y="4779000"/>
            <a:ext cx="1467301" cy="335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lgn="r">
              <a:lnSpc>
                <a:spcPct val="115000"/>
              </a:lnSpc>
              <a:defRPr sz="1000" u="sng">
                <a:solidFill>
                  <a:schemeClr val="accent5"/>
                </a:solidFill>
                <a:uFill>
                  <a:solidFill>
                    <a:schemeClr val="accent5"/>
                  </a:solidFill>
                </a:uFill>
                <a:latin typeface="Source Sans Pro"/>
                <a:ea typeface="Source Sans Pro"/>
                <a:cs typeface="Source Sans Pro"/>
                <a:sym typeface="Source Sans Pro"/>
                <a:hlinkClick r:id="rId4"/>
              </a:defRPr>
            </a:lvl1pPr>
          </a:lstStyle>
          <a:p>
            <a:pPr>
              <a:defRPr>
                <a:uFillTx/>
              </a:defRPr>
            </a:pPr>
            <a:r>
              <a:rPr>
                <a:uFill>
                  <a:solidFill>
                    <a:schemeClr val="accent5"/>
                  </a:solidFill>
                </a:uFill>
                <a:hlinkClick r:id="rId4"/>
              </a:rPr>
              <a:t>Acronyms &amp; Glossary</a:t>
            </a:r>
          </a:p>
        </p:txBody>
      </p:sp>
      <p:sp>
        <p:nvSpPr>
          <p:cNvPr id="293" name="Title Text"/>
          <p:cNvSpPr txBox="1">
            <a:spLocks noGrp="1"/>
          </p:cNvSpPr>
          <p:nvPr>
            <p:ph type="title"/>
          </p:nvPr>
        </p:nvSpPr>
        <p:spPr>
          <a:prstGeom prst="rect">
            <a:avLst/>
          </a:prstGeom>
        </p:spPr>
        <p:txBody>
          <a:bodyPr/>
          <a:lstStyle/>
          <a:p>
            <a:r>
              <a:t>Title Text</a:t>
            </a:r>
          </a:p>
        </p:txBody>
      </p:sp>
      <p:sp>
        <p:nvSpPr>
          <p:cNvPr id="294"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95" name="Google Shape;93;p17" descr="Google Shape;93;p17"/>
          <p:cNvPicPr>
            <a:picLocks noChangeAspect="1"/>
          </p:cNvPicPr>
          <p:nvPr/>
        </p:nvPicPr>
        <p:blipFill>
          <a:blip r:embed="rId5"/>
          <a:srcRect r="10"/>
          <a:stretch>
            <a:fillRect/>
          </a:stretch>
        </p:blipFill>
        <p:spPr>
          <a:xfrm>
            <a:off x="7994325" y="428161"/>
            <a:ext cx="902676" cy="271201"/>
          </a:xfrm>
          <a:prstGeom prst="rect">
            <a:avLst/>
          </a:prstGeom>
          <a:ln w="12700">
            <a:miter lim="400000"/>
          </a:ln>
        </p:spPr>
      </p:pic>
      <p:sp>
        <p:nvSpPr>
          <p:cNvPr id="296" name="Body Level One…"/>
          <p:cNvSpPr txBox="1">
            <a:spLocks noGrp="1"/>
          </p:cNvSpPr>
          <p:nvPr>
            <p:ph type="body" sz="half" idx="1"/>
          </p:nvPr>
        </p:nvSpPr>
        <p:spPr>
          <a:xfrm>
            <a:off x="211425" y="966375"/>
            <a:ext cx="4100101" cy="3735900"/>
          </a:xfrm>
          <a:prstGeom prst="rect">
            <a:avLst/>
          </a:prstGeom>
        </p:spPr>
        <p:txBody>
          <a:bodyPr/>
          <a:lstStyle>
            <a:lvl1pPr indent="-330200">
              <a:buSzPts val="1600"/>
              <a:defRPr sz="1600"/>
            </a:lvl1pPr>
            <a:lvl2pPr marL="959757" indent="-362857">
              <a:buSzPts val="1600"/>
              <a:defRPr sz="1600"/>
            </a:lvl2pPr>
            <a:lvl3pPr marL="1416957" indent="-362857">
              <a:buSzPts val="1600"/>
              <a:defRPr sz="1600"/>
            </a:lvl3pPr>
            <a:lvl4pPr marL="1874157" indent="-362857">
              <a:buSzPts val="1600"/>
              <a:defRPr sz="1600"/>
            </a:lvl4pPr>
            <a:lvl5pPr marL="2331357" indent="-362857">
              <a:buSzPts val="1600"/>
              <a:defRPr sz="1600"/>
            </a:lvl5pPr>
          </a:lstStyle>
          <a:p>
            <a:r>
              <a:t>Body Level One</a:t>
            </a:r>
          </a:p>
          <a:p>
            <a:pPr lvl="1"/>
            <a:r>
              <a:t>Body Level Two</a:t>
            </a:r>
          </a:p>
          <a:p>
            <a:pPr lvl="2"/>
            <a:r>
              <a:t>Body Level Three</a:t>
            </a:r>
          </a:p>
          <a:p>
            <a:pPr lvl="3"/>
            <a:r>
              <a:t>Body Level Four</a:t>
            </a:r>
          </a:p>
          <a:p>
            <a:pPr lvl="4"/>
            <a:r>
              <a:t>Body Level Five</a:t>
            </a:r>
          </a:p>
        </p:txBody>
      </p:sp>
      <p:sp>
        <p:nvSpPr>
          <p:cNvPr id="297" name="Google Shape;95;p17"/>
          <p:cNvSpPr txBox="1">
            <a:spLocks noGrp="1"/>
          </p:cNvSpPr>
          <p:nvPr>
            <p:ph type="body" sz="half" idx="21"/>
          </p:nvPr>
        </p:nvSpPr>
        <p:spPr>
          <a:xfrm>
            <a:off x="4796899" y="966375"/>
            <a:ext cx="4100101" cy="3735900"/>
          </a:xfrm>
          <a:prstGeom prst="rect">
            <a:avLst/>
          </a:prstGeom>
        </p:spPr>
        <p:txBody>
          <a:bodyPr/>
          <a:lstStyle/>
          <a:p>
            <a:pPr indent="-330200">
              <a:buSzPts val="1600"/>
              <a:defRPr sz="1600"/>
            </a:pPr>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SECTION_HEADER_1_1_1">
    <p:spTree>
      <p:nvGrpSpPr>
        <p:cNvPr id="1" name=""/>
        <p:cNvGrpSpPr/>
        <p:nvPr/>
      </p:nvGrpSpPr>
      <p:grpSpPr>
        <a:xfrm>
          <a:off x="0" y="0"/>
          <a:ext cx="0" cy="0"/>
          <a:chOff x="0" y="0"/>
          <a:chExt cx="0" cy="0"/>
        </a:xfrm>
      </p:grpSpPr>
      <p:pic>
        <p:nvPicPr>
          <p:cNvPr id="304" name="Google Shape;6;p1" descr="Google Shape;6;p1"/>
          <p:cNvPicPr>
            <a:picLocks noChangeAspect="1"/>
          </p:cNvPicPr>
          <p:nvPr/>
        </p:nvPicPr>
        <p:blipFill>
          <a:blip r:embed="rId2"/>
          <a:srcRect l="641" t="626" r="47201" b="45857"/>
          <a:stretch>
            <a:fillRect/>
          </a:stretch>
        </p:blipFill>
        <p:spPr>
          <a:xfrm>
            <a:off x="5541036" y="1362561"/>
            <a:ext cx="3602962" cy="3780878"/>
          </a:xfrm>
          <a:prstGeom prst="rect">
            <a:avLst/>
          </a:prstGeom>
          <a:ln w="12700">
            <a:miter lim="400000"/>
          </a:ln>
        </p:spPr>
      </p:pic>
      <p:sp>
        <p:nvSpPr>
          <p:cNvPr id="305" name="Google Shape;9;p1"/>
          <p:cNvSpPr/>
          <p:nvPr/>
        </p:nvSpPr>
        <p:spPr>
          <a:xfrm>
            <a:off x="8538079" y="4828649"/>
            <a:ext cx="1" cy="229201"/>
          </a:xfrm>
          <a:prstGeom prst="line">
            <a:avLst/>
          </a:prstGeom>
          <a:ln>
            <a:solidFill>
              <a:srgbClr val="313333"/>
            </a:solidFill>
          </a:ln>
        </p:spPr>
        <p:txBody>
          <a:bodyPr lIns="0" tIns="0" rIns="0" bIns="0"/>
          <a:lstStyle/>
          <a:p>
            <a:endParaRPr/>
          </a:p>
        </p:txBody>
      </p:sp>
      <p:sp>
        <p:nvSpPr>
          <p:cNvPr id="306" name="Google Shape;10;p1"/>
          <p:cNvSpPr/>
          <p:nvPr/>
        </p:nvSpPr>
        <p:spPr>
          <a:xfrm>
            <a:off x="1409475" y="864800"/>
            <a:ext cx="7498199" cy="1"/>
          </a:xfrm>
          <a:prstGeom prst="line">
            <a:avLst/>
          </a:prstGeom>
          <a:ln>
            <a:solidFill>
              <a:srgbClr val="00BABC"/>
            </a:solidFill>
          </a:ln>
        </p:spPr>
        <p:txBody>
          <a:bodyPr lIns="0" tIns="0" rIns="0" bIns="0"/>
          <a:lstStyle/>
          <a:p>
            <a:endParaRPr/>
          </a:p>
        </p:txBody>
      </p:sp>
      <p:pic>
        <p:nvPicPr>
          <p:cNvPr id="307" name="Google Shape;11;p1" descr="Google Shape;11;p1"/>
          <p:cNvPicPr>
            <a:picLocks noChangeAspect="1"/>
          </p:cNvPicPr>
          <p:nvPr/>
        </p:nvPicPr>
        <p:blipFill>
          <a:blip r:embed="rId3"/>
          <a:srcRect l="3328" t="13826" r="12587" b="28225"/>
          <a:stretch>
            <a:fillRect/>
          </a:stretch>
        </p:blipFill>
        <p:spPr>
          <a:xfrm>
            <a:off x="-1" y="0"/>
            <a:ext cx="1278228" cy="880927"/>
          </a:xfrm>
          <a:prstGeom prst="rect">
            <a:avLst/>
          </a:prstGeom>
          <a:ln w="12700">
            <a:miter lim="400000"/>
          </a:ln>
        </p:spPr>
      </p:pic>
      <p:sp>
        <p:nvSpPr>
          <p:cNvPr id="308" name="Google Shape;13;p1"/>
          <p:cNvSpPr/>
          <p:nvPr/>
        </p:nvSpPr>
        <p:spPr>
          <a:xfrm>
            <a:off x="238274" y="4754200"/>
            <a:ext cx="8669402" cy="1"/>
          </a:xfrm>
          <a:prstGeom prst="line">
            <a:avLst/>
          </a:prstGeom>
          <a:ln>
            <a:solidFill>
              <a:srgbClr val="00BABC"/>
            </a:solidFill>
          </a:ln>
        </p:spPr>
        <p:txBody>
          <a:bodyPr lIns="0" tIns="0" rIns="0" bIns="0"/>
          <a:lstStyle/>
          <a:p>
            <a:endParaRPr/>
          </a:p>
        </p:txBody>
      </p:sp>
      <p:sp>
        <p:nvSpPr>
          <p:cNvPr id="309" name="Google Shape;14;p1"/>
          <p:cNvSpPr txBox="1"/>
          <p:nvPr/>
        </p:nvSpPr>
        <p:spPr>
          <a:xfrm>
            <a:off x="155724" y="4779000"/>
            <a:ext cx="6725402" cy="335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lnSpc>
                <a:spcPct val="115000"/>
              </a:lnSpc>
              <a:defRPr sz="1000">
                <a:solidFill>
                  <a:srgbClr val="666666"/>
                </a:solidFill>
                <a:latin typeface="Source Sans Pro"/>
                <a:ea typeface="Source Sans Pro"/>
                <a:cs typeface="Source Sans Pro"/>
                <a:sym typeface="Source Sans Pro"/>
              </a:defRPr>
            </a:lvl1pPr>
          </a:lstStyle>
          <a:p>
            <a:r>
              <a:t>Vera C. Rubin Observatory    |    Agency Quarterly Status    |    7 December 2020</a:t>
            </a:r>
          </a:p>
        </p:txBody>
      </p:sp>
      <p:sp>
        <p:nvSpPr>
          <p:cNvPr id="310" name="Google Shape;15;p1"/>
          <p:cNvSpPr txBox="1"/>
          <p:nvPr/>
        </p:nvSpPr>
        <p:spPr>
          <a:xfrm>
            <a:off x="6881175" y="4779000"/>
            <a:ext cx="1467301" cy="335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lgn="r">
              <a:lnSpc>
                <a:spcPct val="115000"/>
              </a:lnSpc>
              <a:defRPr sz="1000" u="sng">
                <a:solidFill>
                  <a:schemeClr val="accent5"/>
                </a:solidFill>
                <a:uFill>
                  <a:solidFill>
                    <a:schemeClr val="accent5"/>
                  </a:solidFill>
                </a:uFill>
                <a:latin typeface="Source Sans Pro"/>
                <a:ea typeface="Source Sans Pro"/>
                <a:cs typeface="Source Sans Pro"/>
                <a:sym typeface="Source Sans Pro"/>
                <a:hlinkClick r:id="rId4"/>
              </a:defRPr>
            </a:lvl1pPr>
          </a:lstStyle>
          <a:p>
            <a:pPr>
              <a:defRPr>
                <a:uFillTx/>
              </a:defRPr>
            </a:pPr>
            <a:r>
              <a:rPr>
                <a:uFill>
                  <a:solidFill>
                    <a:schemeClr val="accent5"/>
                  </a:solidFill>
                </a:uFill>
                <a:hlinkClick r:id="rId4"/>
              </a:rPr>
              <a:t>Acronyms &amp; Glossary</a:t>
            </a:r>
          </a:p>
        </p:txBody>
      </p:sp>
      <p:sp>
        <p:nvSpPr>
          <p:cNvPr id="311" name="Title Text"/>
          <p:cNvSpPr txBox="1">
            <a:spLocks noGrp="1"/>
          </p:cNvSpPr>
          <p:nvPr>
            <p:ph type="title"/>
          </p:nvPr>
        </p:nvSpPr>
        <p:spPr>
          <a:xfrm>
            <a:off x="311699" y="2150849"/>
            <a:ext cx="8520602" cy="841801"/>
          </a:xfrm>
          <a:prstGeom prst="rect">
            <a:avLst/>
          </a:prstGeom>
        </p:spPr>
        <p:txBody>
          <a:bodyPr/>
          <a:lstStyle>
            <a:lvl1pPr algn="ctr">
              <a:defRPr sz="3600"/>
            </a:lvl1pPr>
          </a:lstStyle>
          <a:p>
            <a:r>
              <a:t>Title Text</a:t>
            </a:r>
          </a:p>
        </p:txBody>
      </p:sp>
      <p:sp>
        <p:nvSpPr>
          <p:cNvPr id="312"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313" name="Google Shape;99;p18" descr="Google Shape;99;p18"/>
          <p:cNvPicPr>
            <a:picLocks noChangeAspect="1"/>
          </p:cNvPicPr>
          <p:nvPr/>
        </p:nvPicPr>
        <p:blipFill>
          <a:blip r:embed="rId5"/>
          <a:stretch>
            <a:fillRect/>
          </a:stretch>
        </p:blipFill>
        <p:spPr>
          <a:xfrm>
            <a:off x="7880925" y="178375"/>
            <a:ext cx="875176" cy="650601"/>
          </a:xfrm>
          <a:prstGeom prst="rect">
            <a:avLst/>
          </a:prstGeom>
          <a:ln w="12700">
            <a:miter lim="400000"/>
          </a:ln>
        </p:spPr>
      </p:pic>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_AND_TWO_COLUMNS_1_1">
    <p:spTree>
      <p:nvGrpSpPr>
        <p:cNvPr id="1" name=""/>
        <p:cNvGrpSpPr/>
        <p:nvPr/>
      </p:nvGrpSpPr>
      <p:grpSpPr>
        <a:xfrm>
          <a:off x="0" y="0"/>
          <a:ext cx="0" cy="0"/>
          <a:chOff x="0" y="0"/>
          <a:chExt cx="0" cy="0"/>
        </a:xfrm>
      </p:grpSpPr>
      <p:pic>
        <p:nvPicPr>
          <p:cNvPr id="337" name="Google Shape;6;p1" descr="Google Shape;6;p1"/>
          <p:cNvPicPr>
            <a:picLocks noChangeAspect="1"/>
          </p:cNvPicPr>
          <p:nvPr/>
        </p:nvPicPr>
        <p:blipFill>
          <a:blip r:embed="rId2"/>
          <a:srcRect l="641" t="626" r="47201" b="45857"/>
          <a:stretch>
            <a:fillRect/>
          </a:stretch>
        </p:blipFill>
        <p:spPr>
          <a:xfrm>
            <a:off x="5541036" y="1362561"/>
            <a:ext cx="3602962" cy="3780878"/>
          </a:xfrm>
          <a:prstGeom prst="rect">
            <a:avLst/>
          </a:prstGeom>
          <a:ln w="12700">
            <a:miter lim="400000"/>
          </a:ln>
        </p:spPr>
      </p:pic>
      <p:sp>
        <p:nvSpPr>
          <p:cNvPr id="338" name="Google Shape;9;p1"/>
          <p:cNvSpPr/>
          <p:nvPr/>
        </p:nvSpPr>
        <p:spPr>
          <a:xfrm>
            <a:off x="8538079" y="4828649"/>
            <a:ext cx="1" cy="229201"/>
          </a:xfrm>
          <a:prstGeom prst="line">
            <a:avLst/>
          </a:prstGeom>
          <a:ln>
            <a:solidFill>
              <a:srgbClr val="313333"/>
            </a:solidFill>
          </a:ln>
        </p:spPr>
        <p:txBody>
          <a:bodyPr lIns="0" tIns="0" rIns="0" bIns="0"/>
          <a:lstStyle/>
          <a:p>
            <a:endParaRPr/>
          </a:p>
        </p:txBody>
      </p:sp>
      <p:sp>
        <p:nvSpPr>
          <p:cNvPr id="339" name="Google Shape;10;p1"/>
          <p:cNvSpPr/>
          <p:nvPr/>
        </p:nvSpPr>
        <p:spPr>
          <a:xfrm>
            <a:off x="1409475" y="864800"/>
            <a:ext cx="7498199" cy="1"/>
          </a:xfrm>
          <a:prstGeom prst="line">
            <a:avLst/>
          </a:prstGeom>
          <a:ln>
            <a:solidFill>
              <a:srgbClr val="00BABC"/>
            </a:solidFill>
          </a:ln>
        </p:spPr>
        <p:txBody>
          <a:bodyPr lIns="0" tIns="0" rIns="0" bIns="0"/>
          <a:lstStyle/>
          <a:p>
            <a:endParaRPr/>
          </a:p>
        </p:txBody>
      </p:sp>
      <p:pic>
        <p:nvPicPr>
          <p:cNvPr id="340" name="Google Shape;11;p1" descr="Google Shape;11;p1"/>
          <p:cNvPicPr>
            <a:picLocks noChangeAspect="1"/>
          </p:cNvPicPr>
          <p:nvPr/>
        </p:nvPicPr>
        <p:blipFill>
          <a:blip r:embed="rId3"/>
          <a:srcRect l="3328" t="13826" r="12587" b="28225"/>
          <a:stretch>
            <a:fillRect/>
          </a:stretch>
        </p:blipFill>
        <p:spPr>
          <a:xfrm>
            <a:off x="-1" y="0"/>
            <a:ext cx="1278228" cy="880927"/>
          </a:xfrm>
          <a:prstGeom prst="rect">
            <a:avLst/>
          </a:prstGeom>
          <a:ln w="12700">
            <a:miter lim="400000"/>
          </a:ln>
        </p:spPr>
      </p:pic>
      <p:sp>
        <p:nvSpPr>
          <p:cNvPr id="341" name="Google Shape;13;p1"/>
          <p:cNvSpPr/>
          <p:nvPr/>
        </p:nvSpPr>
        <p:spPr>
          <a:xfrm>
            <a:off x="238274" y="4754200"/>
            <a:ext cx="8669402" cy="1"/>
          </a:xfrm>
          <a:prstGeom prst="line">
            <a:avLst/>
          </a:prstGeom>
          <a:ln>
            <a:solidFill>
              <a:srgbClr val="00BABC"/>
            </a:solidFill>
          </a:ln>
        </p:spPr>
        <p:txBody>
          <a:bodyPr lIns="0" tIns="0" rIns="0" bIns="0"/>
          <a:lstStyle/>
          <a:p>
            <a:endParaRPr/>
          </a:p>
        </p:txBody>
      </p:sp>
      <p:sp>
        <p:nvSpPr>
          <p:cNvPr id="342" name="Google Shape;14;p1"/>
          <p:cNvSpPr txBox="1"/>
          <p:nvPr/>
        </p:nvSpPr>
        <p:spPr>
          <a:xfrm>
            <a:off x="155724" y="4779000"/>
            <a:ext cx="6725402" cy="335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lnSpc>
                <a:spcPct val="115000"/>
              </a:lnSpc>
              <a:defRPr sz="1000">
                <a:solidFill>
                  <a:srgbClr val="666666"/>
                </a:solidFill>
                <a:latin typeface="Source Sans Pro"/>
                <a:ea typeface="Source Sans Pro"/>
                <a:cs typeface="Source Sans Pro"/>
                <a:sym typeface="Source Sans Pro"/>
              </a:defRPr>
            </a:lvl1pPr>
          </a:lstStyle>
          <a:p>
            <a:r>
              <a:t>Vera C. Rubin Observatory    |    Agency Quarterly Status    |    7 December 2020</a:t>
            </a:r>
          </a:p>
        </p:txBody>
      </p:sp>
      <p:sp>
        <p:nvSpPr>
          <p:cNvPr id="343" name="Google Shape;15;p1"/>
          <p:cNvSpPr txBox="1"/>
          <p:nvPr/>
        </p:nvSpPr>
        <p:spPr>
          <a:xfrm>
            <a:off x="6881175" y="4779000"/>
            <a:ext cx="1467301" cy="335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lgn="r">
              <a:lnSpc>
                <a:spcPct val="115000"/>
              </a:lnSpc>
              <a:defRPr sz="1000" u="sng">
                <a:solidFill>
                  <a:schemeClr val="accent5"/>
                </a:solidFill>
                <a:uFill>
                  <a:solidFill>
                    <a:schemeClr val="accent5"/>
                  </a:solidFill>
                </a:uFill>
                <a:latin typeface="Source Sans Pro"/>
                <a:ea typeface="Source Sans Pro"/>
                <a:cs typeface="Source Sans Pro"/>
                <a:sym typeface="Source Sans Pro"/>
                <a:hlinkClick r:id="rId4"/>
              </a:defRPr>
            </a:lvl1pPr>
          </a:lstStyle>
          <a:p>
            <a:pPr>
              <a:defRPr>
                <a:uFillTx/>
              </a:defRPr>
            </a:pPr>
            <a:r>
              <a:rPr>
                <a:uFill>
                  <a:solidFill>
                    <a:schemeClr val="accent5"/>
                  </a:solidFill>
                </a:uFill>
                <a:hlinkClick r:id="rId4"/>
              </a:rPr>
              <a:t>Acronyms &amp; Glossary</a:t>
            </a:r>
          </a:p>
        </p:txBody>
      </p:sp>
      <p:sp>
        <p:nvSpPr>
          <p:cNvPr id="344" name="Title Text"/>
          <p:cNvSpPr txBox="1">
            <a:spLocks noGrp="1"/>
          </p:cNvSpPr>
          <p:nvPr>
            <p:ph type="title"/>
          </p:nvPr>
        </p:nvSpPr>
        <p:spPr>
          <a:xfrm>
            <a:off x="1409575" y="246649"/>
            <a:ext cx="6317101" cy="634201"/>
          </a:xfrm>
          <a:prstGeom prst="rect">
            <a:avLst/>
          </a:prstGeom>
        </p:spPr>
        <p:txBody>
          <a:bodyPr/>
          <a:lstStyle/>
          <a:p>
            <a:r>
              <a:t>Title Text</a:t>
            </a:r>
          </a:p>
        </p:txBody>
      </p:sp>
      <p:sp>
        <p:nvSpPr>
          <p:cNvPr id="3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46" name="Body Level One…"/>
          <p:cNvSpPr txBox="1">
            <a:spLocks noGrp="1"/>
          </p:cNvSpPr>
          <p:nvPr>
            <p:ph type="body" sz="half" idx="1"/>
          </p:nvPr>
        </p:nvSpPr>
        <p:spPr>
          <a:xfrm>
            <a:off x="211425" y="966375"/>
            <a:ext cx="4100101" cy="3735900"/>
          </a:xfrm>
          <a:prstGeom prst="rect">
            <a:avLst/>
          </a:prstGeom>
        </p:spPr>
        <p:txBody>
          <a:bodyPr/>
          <a:lstStyle>
            <a:lvl1pPr indent="-330200">
              <a:buSzPts val="1600"/>
              <a:defRPr sz="1600"/>
            </a:lvl1pPr>
            <a:lvl2pPr marL="959757" indent="-362857">
              <a:buSzPts val="1600"/>
              <a:defRPr sz="1600"/>
            </a:lvl2pPr>
            <a:lvl3pPr marL="1416957" indent="-362857">
              <a:buSzPts val="1600"/>
              <a:defRPr sz="1600"/>
            </a:lvl3pPr>
            <a:lvl4pPr marL="1874157" indent="-362857">
              <a:buSzPts val="1600"/>
              <a:defRPr sz="1600"/>
            </a:lvl4pPr>
            <a:lvl5pPr marL="2331357" indent="-362857">
              <a:buSzPts val="1600"/>
              <a:defRPr sz="1600"/>
            </a:lvl5pPr>
          </a:lstStyle>
          <a:p>
            <a:r>
              <a:t>Body Level One</a:t>
            </a:r>
          </a:p>
          <a:p>
            <a:pPr lvl="1"/>
            <a:r>
              <a:t>Body Level Two</a:t>
            </a:r>
          </a:p>
          <a:p>
            <a:pPr lvl="2"/>
            <a:r>
              <a:t>Body Level Three</a:t>
            </a:r>
          </a:p>
          <a:p>
            <a:pPr lvl="3"/>
            <a:r>
              <a:t>Body Level Four</a:t>
            </a:r>
          </a:p>
          <a:p>
            <a:pPr lvl="4"/>
            <a:r>
              <a:t>Body Level Five</a:t>
            </a:r>
          </a:p>
        </p:txBody>
      </p:sp>
      <p:sp>
        <p:nvSpPr>
          <p:cNvPr id="347" name="Google Shape;109;p20"/>
          <p:cNvSpPr txBox="1">
            <a:spLocks noGrp="1"/>
          </p:cNvSpPr>
          <p:nvPr>
            <p:ph type="body" sz="half" idx="21"/>
          </p:nvPr>
        </p:nvSpPr>
        <p:spPr>
          <a:xfrm>
            <a:off x="4796899" y="966375"/>
            <a:ext cx="4100101" cy="3735900"/>
          </a:xfrm>
          <a:prstGeom prst="rect">
            <a:avLst/>
          </a:prstGeom>
        </p:spPr>
        <p:txBody>
          <a:bodyPr/>
          <a:lstStyle/>
          <a:p>
            <a:pPr indent="-330200">
              <a:buSzPts val="1600"/>
              <a:defRPr sz="1600"/>
            </a:pPr>
            <a:endParaRPr/>
          </a:p>
        </p:txBody>
      </p:sp>
      <p:pic>
        <p:nvPicPr>
          <p:cNvPr id="348" name="Google Shape;110;p20" descr="Google Shape;110;p20"/>
          <p:cNvPicPr>
            <a:picLocks noChangeAspect="1"/>
          </p:cNvPicPr>
          <p:nvPr/>
        </p:nvPicPr>
        <p:blipFill>
          <a:blip r:embed="rId5"/>
          <a:stretch>
            <a:fillRect/>
          </a:stretch>
        </p:blipFill>
        <p:spPr>
          <a:xfrm>
            <a:off x="7880925" y="178375"/>
            <a:ext cx="875176" cy="650601"/>
          </a:xfrm>
          <a:prstGeom prst="rect">
            <a:avLst/>
          </a:prstGeom>
          <a:ln w="12700">
            <a:miter lim="400000"/>
          </a:ln>
        </p:spPr>
      </p:pic>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www.lsst.org/scientists/glossary-acronyms"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Google Shape;6;p1" descr="Google Shape;6;p1"/>
          <p:cNvPicPr>
            <a:picLocks noChangeAspect="1"/>
          </p:cNvPicPr>
          <p:nvPr/>
        </p:nvPicPr>
        <p:blipFill>
          <a:blip r:embed="rId12"/>
          <a:srcRect l="641" t="626" r="47201" b="45857"/>
          <a:stretch>
            <a:fillRect/>
          </a:stretch>
        </p:blipFill>
        <p:spPr>
          <a:xfrm>
            <a:off x="5541036" y="1362561"/>
            <a:ext cx="3602962" cy="3780878"/>
          </a:xfrm>
          <a:prstGeom prst="rect">
            <a:avLst/>
          </a:prstGeom>
          <a:ln w="12700">
            <a:miter lim="400000"/>
          </a:ln>
        </p:spPr>
      </p:pic>
      <p:sp>
        <p:nvSpPr>
          <p:cNvPr id="3" name="Google Shape;9;p1"/>
          <p:cNvSpPr/>
          <p:nvPr/>
        </p:nvSpPr>
        <p:spPr>
          <a:xfrm>
            <a:off x="8538079" y="4828649"/>
            <a:ext cx="1" cy="229201"/>
          </a:xfrm>
          <a:prstGeom prst="line">
            <a:avLst/>
          </a:prstGeom>
          <a:ln>
            <a:solidFill>
              <a:srgbClr val="313333"/>
            </a:solidFill>
          </a:ln>
        </p:spPr>
        <p:txBody>
          <a:bodyPr lIns="0" tIns="0" rIns="0" bIns="0"/>
          <a:lstStyle/>
          <a:p>
            <a:endParaRPr/>
          </a:p>
        </p:txBody>
      </p:sp>
      <p:sp>
        <p:nvSpPr>
          <p:cNvPr id="4" name="Google Shape;10;p1"/>
          <p:cNvSpPr/>
          <p:nvPr/>
        </p:nvSpPr>
        <p:spPr>
          <a:xfrm>
            <a:off x="1409475" y="864800"/>
            <a:ext cx="7498199" cy="1"/>
          </a:xfrm>
          <a:prstGeom prst="line">
            <a:avLst/>
          </a:prstGeom>
          <a:ln>
            <a:solidFill>
              <a:srgbClr val="00BABC"/>
            </a:solidFill>
          </a:ln>
        </p:spPr>
        <p:txBody>
          <a:bodyPr lIns="0" tIns="0" rIns="0" bIns="0"/>
          <a:lstStyle/>
          <a:p>
            <a:endParaRPr/>
          </a:p>
        </p:txBody>
      </p:sp>
      <p:pic>
        <p:nvPicPr>
          <p:cNvPr id="5" name="Google Shape;11;p1" descr="Google Shape;11;p1"/>
          <p:cNvPicPr>
            <a:picLocks noChangeAspect="1"/>
          </p:cNvPicPr>
          <p:nvPr/>
        </p:nvPicPr>
        <p:blipFill>
          <a:blip r:embed="rId13"/>
          <a:srcRect l="3328" t="13826" r="12587" b="28225"/>
          <a:stretch>
            <a:fillRect/>
          </a:stretch>
        </p:blipFill>
        <p:spPr>
          <a:xfrm>
            <a:off x="-1" y="0"/>
            <a:ext cx="1278228" cy="880927"/>
          </a:xfrm>
          <a:prstGeom prst="rect">
            <a:avLst/>
          </a:prstGeom>
          <a:ln w="12700">
            <a:miter lim="400000"/>
          </a:ln>
        </p:spPr>
      </p:pic>
      <p:sp>
        <p:nvSpPr>
          <p:cNvPr id="6" name="Google Shape;13;p1"/>
          <p:cNvSpPr/>
          <p:nvPr/>
        </p:nvSpPr>
        <p:spPr>
          <a:xfrm>
            <a:off x="238274" y="4754200"/>
            <a:ext cx="8669402" cy="1"/>
          </a:xfrm>
          <a:prstGeom prst="line">
            <a:avLst/>
          </a:prstGeom>
          <a:ln>
            <a:solidFill>
              <a:srgbClr val="00BABC"/>
            </a:solidFill>
          </a:ln>
        </p:spPr>
        <p:txBody>
          <a:bodyPr lIns="0" tIns="0" rIns="0" bIns="0"/>
          <a:lstStyle/>
          <a:p>
            <a:endParaRPr/>
          </a:p>
        </p:txBody>
      </p:sp>
      <p:sp>
        <p:nvSpPr>
          <p:cNvPr id="7" name="Google Shape;14;p1"/>
          <p:cNvSpPr txBox="1"/>
          <p:nvPr/>
        </p:nvSpPr>
        <p:spPr>
          <a:xfrm>
            <a:off x="155724" y="4779000"/>
            <a:ext cx="6725402" cy="335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lnSpc>
                <a:spcPct val="115000"/>
              </a:lnSpc>
              <a:defRPr sz="1000">
                <a:solidFill>
                  <a:srgbClr val="666666"/>
                </a:solidFill>
                <a:latin typeface="Source Sans Pro"/>
                <a:ea typeface="Source Sans Pro"/>
                <a:cs typeface="Source Sans Pro"/>
                <a:sym typeface="Source Sans Pro"/>
              </a:defRPr>
            </a:lvl1pPr>
          </a:lstStyle>
          <a:p>
            <a:r>
              <a:t>Vera C. Rubin Observatory    |    Agency Quarterly Status    |    7 December 2020</a:t>
            </a:r>
          </a:p>
        </p:txBody>
      </p:sp>
      <p:sp>
        <p:nvSpPr>
          <p:cNvPr id="8" name="Google Shape;15;p1"/>
          <p:cNvSpPr txBox="1"/>
          <p:nvPr/>
        </p:nvSpPr>
        <p:spPr>
          <a:xfrm>
            <a:off x="6881175" y="4779000"/>
            <a:ext cx="1467301" cy="335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lgn="r">
              <a:lnSpc>
                <a:spcPct val="115000"/>
              </a:lnSpc>
              <a:defRPr sz="1000" u="sng">
                <a:solidFill>
                  <a:schemeClr val="accent5"/>
                </a:solidFill>
                <a:uFill>
                  <a:solidFill>
                    <a:schemeClr val="accent5"/>
                  </a:solidFill>
                </a:uFill>
                <a:latin typeface="Source Sans Pro"/>
                <a:ea typeface="Source Sans Pro"/>
                <a:cs typeface="Source Sans Pro"/>
                <a:sym typeface="Source Sans Pro"/>
                <a:hlinkClick r:id="rId14"/>
              </a:defRPr>
            </a:lvl1pPr>
          </a:lstStyle>
          <a:p>
            <a:pPr>
              <a:defRPr>
                <a:uFillTx/>
              </a:defRPr>
            </a:pPr>
            <a:r>
              <a:rPr>
                <a:uFill>
                  <a:solidFill>
                    <a:schemeClr val="accent5"/>
                  </a:solidFill>
                </a:uFill>
                <a:hlinkClick r:id="rId14"/>
              </a:rPr>
              <a:t>Acronyms &amp; Glossary</a:t>
            </a:r>
          </a:p>
        </p:txBody>
      </p:sp>
      <p:sp>
        <p:nvSpPr>
          <p:cNvPr id="9" name="Title Text"/>
          <p:cNvSpPr txBox="1">
            <a:spLocks noGrp="1"/>
          </p:cNvSpPr>
          <p:nvPr>
            <p:ph type="title"/>
          </p:nvPr>
        </p:nvSpPr>
        <p:spPr>
          <a:xfrm>
            <a:off x="1409575" y="246649"/>
            <a:ext cx="7498200" cy="63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normAutofit/>
          </a:bodyPr>
          <a:lstStyle/>
          <a:p>
            <a:r>
              <a:t>Title Text</a:t>
            </a:r>
          </a:p>
        </p:txBody>
      </p:sp>
      <p:sp>
        <p:nvSpPr>
          <p:cNvPr id="10" name="Slide Number"/>
          <p:cNvSpPr txBox="1">
            <a:spLocks noGrp="1"/>
          </p:cNvSpPr>
          <p:nvPr>
            <p:ph type="sldNum" sz="quarter" idx="2"/>
          </p:nvPr>
        </p:nvSpPr>
        <p:spPr>
          <a:xfrm>
            <a:off x="8531923" y="4749851"/>
            <a:ext cx="365066" cy="360651"/>
          </a:xfrm>
          <a:prstGeom prst="rect">
            <a:avLst/>
          </a:prstGeom>
          <a:ln w="12700">
            <a:miter lim="400000"/>
          </a:ln>
        </p:spPr>
        <p:txBody>
          <a:bodyPr wrap="none" lIns="91424" tIns="91424" rIns="91424" bIns="91424">
            <a:spAutoFit/>
          </a:bodyPr>
          <a:lstStyle>
            <a:lvl1pPr algn="r">
              <a:defRPr sz="1200">
                <a:solidFill>
                  <a:schemeClr val="accent2">
                    <a:lumOff val="21764"/>
                  </a:schemeClr>
                </a:solidFill>
                <a:latin typeface="Source Sans Pro Black"/>
                <a:ea typeface="Source Sans Pro Black"/>
                <a:cs typeface="Source Sans Pro Black"/>
                <a:sym typeface="Source Sans Pro Black"/>
              </a:defRPr>
            </a:lvl1pPr>
          </a:lstStyle>
          <a:p>
            <a:fld id="{86CB4B4D-7CA3-9044-876B-883B54F8677D}" type="slidenum">
              <a:t>‹#›</a:t>
            </a:fld>
            <a:endParaRPr/>
          </a:p>
        </p:txBody>
      </p:sp>
      <p:sp>
        <p:nvSpPr>
          <p:cNvPr id="11" name="Body Level One…"/>
          <p:cNvSpPr txBox="1">
            <a:spLocks noGrp="1"/>
          </p:cNvSpPr>
          <p:nvPr>
            <p:ph type="body" idx="1"/>
          </p:nvPr>
        </p:nvSpPr>
        <p:spPr>
          <a:xfrm>
            <a:off x="211425" y="966375"/>
            <a:ext cx="8620801" cy="3735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52" r:id="rId1"/>
    <p:sldLayoutId id="2147483654" r:id="rId2"/>
    <p:sldLayoutId id="2147483655" r:id="rId3"/>
    <p:sldLayoutId id="2147483657" r:id="rId4"/>
    <p:sldLayoutId id="2147483658" r:id="rId5"/>
    <p:sldLayoutId id="2147483664" r:id="rId6"/>
    <p:sldLayoutId id="2147483665" r:id="rId7"/>
    <p:sldLayoutId id="2147483666" r:id="rId8"/>
    <p:sldLayoutId id="2147483668" r:id="rId9"/>
    <p:sldLayoutId id="2147483669" r:id="rId10"/>
  </p:sldLayoutIdLst>
  <p:transition spd="med"/>
  <p:hf hdr="0" ftr="0"/>
  <p:txStyles>
    <p:titleStyle>
      <a:lvl1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313333"/>
          </a:solidFill>
          <a:uFillTx/>
          <a:latin typeface="Source Sans Pro SemiBold"/>
          <a:ea typeface="Source Sans Pro SemiBold"/>
          <a:cs typeface="Source Sans Pro SemiBold"/>
          <a:sym typeface="Source Sans Pro SemiBold"/>
        </a:defRPr>
      </a:lvl1pPr>
      <a:lvl2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313333"/>
          </a:solidFill>
          <a:uFillTx/>
          <a:latin typeface="Source Sans Pro SemiBold"/>
          <a:ea typeface="Source Sans Pro SemiBold"/>
          <a:cs typeface="Source Sans Pro SemiBold"/>
          <a:sym typeface="Source Sans Pro SemiBold"/>
        </a:defRPr>
      </a:lvl2pPr>
      <a:lvl3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313333"/>
          </a:solidFill>
          <a:uFillTx/>
          <a:latin typeface="Source Sans Pro SemiBold"/>
          <a:ea typeface="Source Sans Pro SemiBold"/>
          <a:cs typeface="Source Sans Pro SemiBold"/>
          <a:sym typeface="Source Sans Pro SemiBold"/>
        </a:defRPr>
      </a:lvl3pPr>
      <a:lvl4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313333"/>
          </a:solidFill>
          <a:uFillTx/>
          <a:latin typeface="Source Sans Pro SemiBold"/>
          <a:ea typeface="Source Sans Pro SemiBold"/>
          <a:cs typeface="Source Sans Pro SemiBold"/>
          <a:sym typeface="Source Sans Pro SemiBold"/>
        </a:defRPr>
      </a:lvl4pPr>
      <a:lvl5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313333"/>
          </a:solidFill>
          <a:uFillTx/>
          <a:latin typeface="Source Sans Pro SemiBold"/>
          <a:ea typeface="Source Sans Pro SemiBold"/>
          <a:cs typeface="Source Sans Pro SemiBold"/>
          <a:sym typeface="Source Sans Pro SemiBold"/>
        </a:defRPr>
      </a:lvl5pPr>
      <a:lvl6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313333"/>
          </a:solidFill>
          <a:uFillTx/>
          <a:latin typeface="Source Sans Pro SemiBold"/>
          <a:ea typeface="Source Sans Pro SemiBold"/>
          <a:cs typeface="Source Sans Pro SemiBold"/>
          <a:sym typeface="Source Sans Pro SemiBold"/>
        </a:defRPr>
      </a:lvl6pPr>
      <a:lvl7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313333"/>
          </a:solidFill>
          <a:uFillTx/>
          <a:latin typeface="Source Sans Pro SemiBold"/>
          <a:ea typeface="Source Sans Pro SemiBold"/>
          <a:cs typeface="Source Sans Pro SemiBold"/>
          <a:sym typeface="Source Sans Pro SemiBold"/>
        </a:defRPr>
      </a:lvl7pPr>
      <a:lvl8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313333"/>
          </a:solidFill>
          <a:uFillTx/>
          <a:latin typeface="Source Sans Pro SemiBold"/>
          <a:ea typeface="Source Sans Pro SemiBold"/>
          <a:cs typeface="Source Sans Pro SemiBold"/>
          <a:sym typeface="Source Sans Pro SemiBold"/>
        </a:defRPr>
      </a:lvl8pPr>
      <a:lvl9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313333"/>
          </a:solidFill>
          <a:uFillTx/>
          <a:latin typeface="Source Sans Pro SemiBold"/>
          <a:ea typeface="Source Sans Pro SemiBold"/>
          <a:cs typeface="Source Sans Pro SemiBold"/>
          <a:sym typeface="Source Sans Pro SemiBold"/>
        </a:defRPr>
      </a:lvl9pPr>
    </p:titleStyle>
    <p:bodyStyle>
      <a:lvl1pPr marL="457200" marR="0" indent="-342900" algn="l" defTabSz="914400" rtl="0" latinLnBrk="0">
        <a:lnSpc>
          <a:spcPct val="100000"/>
        </a:lnSpc>
        <a:spcBef>
          <a:spcPts val="0"/>
        </a:spcBef>
        <a:spcAft>
          <a:spcPts val="0"/>
        </a:spcAft>
        <a:buClr>
          <a:srgbClr val="313333"/>
        </a:buClr>
        <a:buSzPts val="1800"/>
        <a:buFont typeface="Helvetica"/>
        <a:buChar char="●"/>
        <a:tabLst/>
        <a:defRPr sz="1800" b="0" i="0" u="none" strike="noStrike" cap="none" spc="0" baseline="0">
          <a:solidFill>
            <a:srgbClr val="313333"/>
          </a:solidFill>
          <a:uFillTx/>
          <a:latin typeface="Source Sans Pro"/>
          <a:ea typeface="Source Sans Pro"/>
          <a:cs typeface="Source Sans Pro"/>
          <a:sym typeface="Source Sans Pro"/>
        </a:defRPr>
      </a:lvl1pPr>
      <a:lvl2pPr marL="1005114" marR="0" indent="-408214" algn="l" defTabSz="914400" rtl="0" latinLnBrk="0">
        <a:lnSpc>
          <a:spcPct val="100000"/>
        </a:lnSpc>
        <a:spcBef>
          <a:spcPts val="0"/>
        </a:spcBef>
        <a:spcAft>
          <a:spcPts val="0"/>
        </a:spcAft>
        <a:buClr>
          <a:srgbClr val="313333"/>
        </a:buClr>
        <a:buSzPts val="1800"/>
        <a:buFont typeface="Helvetica"/>
        <a:buChar char="○"/>
        <a:tabLst/>
        <a:defRPr sz="1800" b="0" i="0" u="none" strike="noStrike" cap="none" spc="0" baseline="0">
          <a:solidFill>
            <a:srgbClr val="313333"/>
          </a:solidFill>
          <a:uFillTx/>
          <a:latin typeface="Source Sans Pro"/>
          <a:ea typeface="Source Sans Pro"/>
          <a:cs typeface="Source Sans Pro"/>
          <a:sym typeface="Source Sans Pro"/>
        </a:defRPr>
      </a:lvl2pPr>
      <a:lvl3pPr marL="1462314" marR="0" indent="-408214" algn="l" defTabSz="914400" rtl="0" latinLnBrk="0">
        <a:lnSpc>
          <a:spcPct val="100000"/>
        </a:lnSpc>
        <a:spcBef>
          <a:spcPts val="0"/>
        </a:spcBef>
        <a:spcAft>
          <a:spcPts val="0"/>
        </a:spcAft>
        <a:buClr>
          <a:srgbClr val="313333"/>
        </a:buClr>
        <a:buSzPts val="1800"/>
        <a:buFont typeface="Helvetica"/>
        <a:buChar char="■"/>
        <a:tabLst/>
        <a:defRPr sz="1800" b="0" i="0" u="none" strike="noStrike" cap="none" spc="0" baseline="0">
          <a:solidFill>
            <a:srgbClr val="313333"/>
          </a:solidFill>
          <a:uFillTx/>
          <a:latin typeface="Source Sans Pro"/>
          <a:ea typeface="Source Sans Pro"/>
          <a:cs typeface="Source Sans Pro"/>
          <a:sym typeface="Source Sans Pro"/>
        </a:defRPr>
      </a:lvl3pPr>
      <a:lvl4pPr marL="1919514" marR="0" indent="-408214" algn="l" defTabSz="914400" rtl="0" latinLnBrk="0">
        <a:lnSpc>
          <a:spcPct val="100000"/>
        </a:lnSpc>
        <a:spcBef>
          <a:spcPts val="0"/>
        </a:spcBef>
        <a:spcAft>
          <a:spcPts val="0"/>
        </a:spcAft>
        <a:buClr>
          <a:srgbClr val="313333"/>
        </a:buClr>
        <a:buSzPts val="1800"/>
        <a:buFont typeface="Helvetica"/>
        <a:buChar char="●"/>
        <a:tabLst/>
        <a:defRPr sz="1800" b="0" i="0" u="none" strike="noStrike" cap="none" spc="0" baseline="0">
          <a:solidFill>
            <a:srgbClr val="313333"/>
          </a:solidFill>
          <a:uFillTx/>
          <a:latin typeface="Source Sans Pro"/>
          <a:ea typeface="Source Sans Pro"/>
          <a:cs typeface="Source Sans Pro"/>
          <a:sym typeface="Source Sans Pro"/>
        </a:defRPr>
      </a:lvl4pPr>
      <a:lvl5pPr marL="2376714" marR="0" indent="-408214" algn="l" defTabSz="914400" rtl="0" latinLnBrk="0">
        <a:lnSpc>
          <a:spcPct val="100000"/>
        </a:lnSpc>
        <a:spcBef>
          <a:spcPts val="0"/>
        </a:spcBef>
        <a:spcAft>
          <a:spcPts val="0"/>
        </a:spcAft>
        <a:buClr>
          <a:srgbClr val="313333"/>
        </a:buClr>
        <a:buSzPts val="1800"/>
        <a:buFont typeface="Helvetica"/>
        <a:buChar char="○"/>
        <a:tabLst/>
        <a:defRPr sz="1800" b="0" i="0" u="none" strike="noStrike" cap="none" spc="0" baseline="0">
          <a:solidFill>
            <a:srgbClr val="313333"/>
          </a:solidFill>
          <a:uFillTx/>
          <a:latin typeface="Source Sans Pro"/>
          <a:ea typeface="Source Sans Pro"/>
          <a:cs typeface="Source Sans Pro"/>
          <a:sym typeface="Source Sans Pro"/>
        </a:defRPr>
      </a:lvl5pPr>
      <a:lvl6pPr marL="2833914" marR="0" indent="-408214" algn="l" defTabSz="914400" rtl="0" latinLnBrk="0">
        <a:lnSpc>
          <a:spcPct val="100000"/>
        </a:lnSpc>
        <a:spcBef>
          <a:spcPts val="0"/>
        </a:spcBef>
        <a:spcAft>
          <a:spcPts val="0"/>
        </a:spcAft>
        <a:buClr>
          <a:srgbClr val="313333"/>
        </a:buClr>
        <a:buSzPts val="1800"/>
        <a:buFont typeface="Helvetica"/>
        <a:buChar char="■"/>
        <a:tabLst/>
        <a:defRPr sz="1800" b="0" i="0" u="none" strike="noStrike" cap="none" spc="0" baseline="0">
          <a:solidFill>
            <a:srgbClr val="313333"/>
          </a:solidFill>
          <a:uFillTx/>
          <a:latin typeface="Source Sans Pro"/>
          <a:ea typeface="Source Sans Pro"/>
          <a:cs typeface="Source Sans Pro"/>
          <a:sym typeface="Source Sans Pro"/>
        </a:defRPr>
      </a:lvl6pPr>
      <a:lvl7pPr marL="3291114" marR="0" indent="-408214" algn="l" defTabSz="914400" rtl="0" latinLnBrk="0">
        <a:lnSpc>
          <a:spcPct val="100000"/>
        </a:lnSpc>
        <a:spcBef>
          <a:spcPts val="0"/>
        </a:spcBef>
        <a:spcAft>
          <a:spcPts val="0"/>
        </a:spcAft>
        <a:buClr>
          <a:srgbClr val="313333"/>
        </a:buClr>
        <a:buSzPts val="1800"/>
        <a:buFont typeface="Helvetica"/>
        <a:buChar char="●"/>
        <a:tabLst/>
        <a:defRPr sz="1800" b="0" i="0" u="none" strike="noStrike" cap="none" spc="0" baseline="0">
          <a:solidFill>
            <a:srgbClr val="313333"/>
          </a:solidFill>
          <a:uFillTx/>
          <a:latin typeface="Source Sans Pro"/>
          <a:ea typeface="Source Sans Pro"/>
          <a:cs typeface="Source Sans Pro"/>
          <a:sym typeface="Source Sans Pro"/>
        </a:defRPr>
      </a:lvl7pPr>
      <a:lvl8pPr marL="3748314" marR="0" indent="-408214" algn="l" defTabSz="914400" rtl="0" latinLnBrk="0">
        <a:lnSpc>
          <a:spcPct val="100000"/>
        </a:lnSpc>
        <a:spcBef>
          <a:spcPts val="0"/>
        </a:spcBef>
        <a:spcAft>
          <a:spcPts val="0"/>
        </a:spcAft>
        <a:buClr>
          <a:srgbClr val="313333"/>
        </a:buClr>
        <a:buSzPts val="1800"/>
        <a:buFont typeface="Helvetica"/>
        <a:buChar char="○"/>
        <a:tabLst/>
        <a:defRPr sz="1800" b="0" i="0" u="none" strike="noStrike" cap="none" spc="0" baseline="0">
          <a:solidFill>
            <a:srgbClr val="313333"/>
          </a:solidFill>
          <a:uFillTx/>
          <a:latin typeface="Source Sans Pro"/>
          <a:ea typeface="Source Sans Pro"/>
          <a:cs typeface="Source Sans Pro"/>
          <a:sym typeface="Source Sans Pro"/>
        </a:defRPr>
      </a:lvl8pPr>
      <a:lvl9pPr marL="4205514" marR="0" indent="-408214" algn="l" defTabSz="914400" rtl="0" latinLnBrk="0">
        <a:lnSpc>
          <a:spcPct val="100000"/>
        </a:lnSpc>
        <a:spcBef>
          <a:spcPts val="0"/>
        </a:spcBef>
        <a:spcAft>
          <a:spcPts val="0"/>
        </a:spcAft>
        <a:buClr>
          <a:srgbClr val="313333"/>
        </a:buClr>
        <a:buSzPts val="1800"/>
        <a:buFont typeface="Helvetica"/>
        <a:buChar char="■"/>
        <a:tabLst/>
        <a:defRPr sz="1800" b="0" i="0" u="none" strike="noStrike" cap="none" spc="0" baseline="0">
          <a:solidFill>
            <a:srgbClr val="313333"/>
          </a:solidFill>
          <a:uFillTx/>
          <a:latin typeface="Source Sans Pro"/>
          <a:ea typeface="Source Sans Pro"/>
          <a:cs typeface="Source Sans Pro"/>
          <a:sym typeface="Source Sans Pro"/>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Black"/>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Black"/>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Black"/>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Black"/>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Black"/>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Black"/>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Black"/>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Black"/>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Black"/>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github.com/arasmssn/bi_ccd_pixpart"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Google Shape;184;p32"/>
          <p:cNvSpPr txBox="1">
            <a:spLocks noGrp="1"/>
          </p:cNvSpPr>
          <p:nvPr>
            <p:ph type="title"/>
          </p:nvPr>
        </p:nvSpPr>
        <p:spPr>
          <a:xfrm>
            <a:off x="1409575" y="126334"/>
            <a:ext cx="6395700" cy="634201"/>
          </a:xfrm>
          <a:prstGeom prst="rect">
            <a:avLst/>
          </a:prstGeom>
        </p:spPr>
        <p:txBody>
          <a:bodyPr>
            <a:noAutofit/>
          </a:bodyPr>
          <a:lstStyle/>
          <a:p>
            <a:r>
              <a:rPr lang="en-US" sz="1800" dirty="0"/>
              <a:t>On the influence of electrostatic barriers that would modify brighter-fatter corrections for PSF estimations</a:t>
            </a:r>
            <a:br>
              <a:rPr lang="en-US" sz="1800" dirty="0"/>
            </a:br>
            <a:r>
              <a:rPr lang="en-US" sz="1800" dirty="0"/>
              <a:t>Andy Rasmussen &amp; Alex Broughton – ISPA24C41</a:t>
            </a:r>
            <a:endParaRPr sz="1800" dirty="0"/>
          </a:p>
        </p:txBody>
      </p:sp>
      <p:sp>
        <p:nvSpPr>
          <p:cNvPr id="411" name="Google Shape;185;p32"/>
          <p:cNvSpPr txBox="1">
            <a:spLocks noGrp="1"/>
          </p:cNvSpPr>
          <p:nvPr>
            <p:ph type="sldNum" sz="quarter" idx="2"/>
          </p:nvPr>
        </p:nvSpPr>
        <p:spPr>
          <a:xfrm>
            <a:off x="8531923" y="4749851"/>
            <a:ext cx="365066" cy="36065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a:t>
            </a:fld>
            <a:endParaRPr/>
          </a:p>
        </p:txBody>
      </p:sp>
      <p:sp>
        <p:nvSpPr>
          <p:cNvPr id="412" name="Google Shape;186;p32"/>
          <p:cNvSpPr txBox="1">
            <a:spLocks noGrp="1"/>
          </p:cNvSpPr>
          <p:nvPr>
            <p:ph type="body" idx="1"/>
          </p:nvPr>
        </p:nvSpPr>
        <p:spPr>
          <a:xfrm>
            <a:off x="211424" y="966375"/>
            <a:ext cx="8620802" cy="3735900"/>
          </a:xfrm>
          <a:prstGeom prst="rect">
            <a:avLst/>
          </a:prstGeom>
        </p:spPr>
        <p:txBody>
          <a:bodyPr>
            <a:normAutofit fontScale="85000" lnSpcReduction="10000"/>
          </a:bodyPr>
          <a:lstStyle/>
          <a:p>
            <a:pPr marL="285750" indent="-285750">
              <a:spcBef>
                <a:spcPts val="400"/>
              </a:spcBef>
              <a:buSzTx/>
            </a:pPr>
            <a:r>
              <a:rPr lang="en-US" dirty="0"/>
              <a:t>We use a generic Si drift simulator (</a:t>
            </a:r>
            <a:r>
              <a:rPr lang="en-US" sz="1300" dirty="0">
                <a:hlinkClick r:id="rId2"/>
              </a:rPr>
              <a:t>https://github.com/arasmssn/bi_ccd_pixpart</a:t>
            </a:r>
            <a:r>
              <a:rPr lang="en-US" dirty="0"/>
              <a:t>), operated under cold carrier approximation &amp; validated against all available model-constraining observables to compute pixel boundary response to fixed-pattern &amp; dynamic charge configurations within the pixel. </a:t>
            </a:r>
            <a:r>
              <a:rPr lang="en-US" b="1" i="1" dirty="0"/>
              <a:t>Linked list</a:t>
            </a:r>
            <a:r>
              <a:rPr lang="en-US" dirty="0"/>
              <a:t> implementation for E-field source management is appropriate for this problem: 10-20 pixel electrostatic field range &amp; trajectory starting point bisection algorithm tolerance (&lt;10</a:t>
            </a:r>
            <a:r>
              <a:rPr lang="en-US" baseline="30000" dirty="0"/>
              <a:t>-5</a:t>
            </a:r>
            <a:r>
              <a:rPr lang="en-US" dirty="0"/>
              <a:t> pixel). (cf. A.</a:t>
            </a:r>
            <a:r>
              <a:rPr lang="nn-NO" b="0" i="0" dirty="0">
                <a:solidFill>
                  <a:srgbClr val="333333"/>
                </a:solidFill>
                <a:effectLst/>
                <a:latin typeface="-apple-system"/>
              </a:rPr>
              <a:t>Rasmussen 2014 </a:t>
            </a:r>
            <a:r>
              <a:rPr lang="nn-NO" b="0" i="1" dirty="0">
                <a:solidFill>
                  <a:srgbClr val="333333"/>
                </a:solidFill>
                <a:effectLst/>
                <a:latin typeface="-apple-system"/>
              </a:rPr>
              <a:t>JINST</a:t>
            </a:r>
            <a:r>
              <a:rPr lang="nn-NO" b="0" i="0" dirty="0">
                <a:solidFill>
                  <a:srgbClr val="333333"/>
                </a:solidFill>
                <a:effectLst/>
                <a:latin typeface="-apple-system"/>
              </a:rPr>
              <a:t> </a:t>
            </a:r>
            <a:r>
              <a:rPr lang="nn-NO" b="1" i="0" dirty="0">
                <a:solidFill>
                  <a:srgbClr val="333333"/>
                </a:solidFill>
                <a:effectLst/>
                <a:latin typeface="-apple-system"/>
              </a:rPr>
              <a:t>9</a:t>
            </a:r>
            <a:r>
              <a:rPr lang="nn-NO" b="0" i="0" dirty="0">
                <a:solidFill>
                  <a:srgbClr val="333333"/>
                </a:solidFill>
                <a:effectLst/>
                <a:latin typeface="-apple-system"/>
              </a:rPr>
              <a:t> C04027</a:t>
            </a:r>
            <a:r>
              <a:rPr lang="en-US" dirty="0"/>
              <a:t>).</a:t>
            </a:r>
          </a:p>
          <a:p>
            <a:pPr marL="285750" indent="-285750">
              <a:spcBef>
                <a:spcPts val="400"/>
              </a:spcBef>
              <a:buSzTx/>
            </a:pPr>
            <a:r>
              <a:rPr lang="en-US" dirty="0"/>
              <a:t>This utilizes a non-unique solution to Poisson’s equation within the photosensitive volume (depleted of carriers) and uses superposition of electric field sources that are solutions to Gauss’s law, method of images are used to approximate planes of symmetry (and equipotential surfaces) e.g. the conductive backside window and polysilicon gate structure in these CCDs.</a:t>
            </a:r>
          </a:p>
          <a:p>
            <a:pPr marL="285750" indent="-285750">
              <a:spcBef>
                <a:spcPts val="400"/>
              </a:spcBef>
              <a:buSzTx/>
            </a:pPr>
            <a:r>
              <a:rPr lang="en-US" dirty="0"/>
              <a:t>Derived solutions for the time being are specific to one flavor of </a:t>
            </a:r>
            <a:r>
              <a:rPr lang="en-US" b="1" i="1" dirty="0"/>
              <a:t>LSST</a:t>
            </a:r>
            <a:r>
              <a:rPr lang="en-US" dirty="0"/>
              <a:t> focal plane sensor model (Teledyne/e2v-CCD250) operated under design conditions (-70V BSS) &amp; integrating clock swing configuration (cf. </a:t>
            </a:r>
            <a:r>
              <a:rPr lang="en-US" dirty="0" err="1"/>
              <a:t>Guyonnet</a:t>
            </a:r>
            <a:r>
              <a:rPr lang="en-US" dirty="0"/>
              <a:t> et al. 2015).</a:t>
            </a:r>
          </a:p>
          <a:p>
            <a:pPr marL="285750" indent="-285750">
              <a:spcBef>
                <a:spcPts val="400"/>
              </a:spcBef>
              <a:buSzTx/>
            </a:pPr>
            <a:r>
              <a:rPr lang="en-US" dirty="0"/>
              <a:t>Many, many other datasets exist for the 205 devices/3216 amp channels distributed across sensor models &amp; optimized operating conditions (cf. Y. </a:t>
            </a:r>
            <a:r>
              <a:rPr lang="en-US" dirty="0" err="1"/>
              <a:t>Utsumi</a:t>
            </a:r>
            <a:r>
              <a:rPr lang="en-US" dirty="0"/>
              <a:t>, contrib.42). There’s a lot to learn from a single operating case, single signal level.</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5AB9-4ECC-F95E-0B43-B82769F58E87}"/>
              </a:ext>
            </a:extLst>
          </p:cNvPr>
          <p:cNvSpPr>
            <a:spLocks noGrp="1"/>
          </p:cNvSpPr>
          <p:nvPr>
            <p:ph type="title"/>
          </p:nvPr>
        </p:nvSpPr>
        <p:spPr/>
        <p:txBody>
          <a:bodyPr>
            <a:noAutofit/>
          </a:bodyPr>
          <a:lstStyle/>
          <a:p>
            <a:r>
              <a:rPr lang="en-US" sz="2000" dirty="0"/>
              <a:t>Let’s take the overlap formalism with drift calculation as </a:t>
            </a:r>
            <a:r>
              <a:rPr lang="en-US" sz="2000" i="1" dirty="0"/>
              <a:t>ground truth</a:t>
            </a:r>
            <a:r>
              <a:rPr lang="en-US" sz="2000" dirty="0"/>
              <a:t> and see how </a:t>
            </a:r>
            <a:r>
              <a:rPr lang="en-US" sz="2000" dirty="0" err="1"/>
              <a:t>Coulton</a:t>
            </a:r>
            <a:r>
              <a:rPr lang="en-US" sz="2000" dirty="0"/>
              <a:t> (2018) performs (2)</a:t>
            </a:r>
          </a:p>
        </p:txBody>
      </p:sp>
      <p:sp>
        <p:nvSpPr>
          <p:cNvPr id="3" name="Slide Number Placeholder 2">
            <a:extLst>
              <a:ext uri="{FF2B5EF4-FFF2-40B4-BE49-F238E27FC236}">
                <a16:creationId xmlns:a16="http://schemas.microsoft.com/office/drawing/2014/main" id="{81A26156-91D7-5C1B-B076-90DCF9DE4F15}"/>
              </a:ext>
            </a:extLst>
          </p:cNvPr>
          <p:cNvSpPr>
            <a:spLocks noGrp="1"/>
          </p:cNvSpPr>
          <p:nvPr>
            <p:ph type="sldNum" sz="quarter" idx="2"/>
          </p:nvPr>
        </p:nvSpPr>
        <p:spPr/>
        <p:txBody>
          <a:bodyPr/>
          <a:lstStyle/>
          <a:p>
            <a:fld id="{86CB4B4D-7CA3-9044-876B-883B54F8677D}" type="slidenum">
              <a:rPr lang="en-US" smtClean="0"/>
              <a:t>10</a:t>
            </a:fld>
            <a:endParaRPr lang="en-US"/>
          </a:p>
        </p:txBody>
      </p:sp>
      <p:pic>
        <p:nvPicPr>
          <p:cNvPr id="14" name="Picture 13" descr="A table of numbers with numbers&#10;&#10;Description automatically generated with medium confidence">
            <a:extLst>
              <a:ext uri="{FF2B5EF4-FFF2-40B4-BE49-F238E27FC236}">
                <a16:creationId xmlns:a16="http://schemas.microsoft.com/office/drawing/2014/main" id="{0C75CD72-4CFA-4189-1B86-28F27E31CF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038" y="1199321"/>
            <a:ext cx="8531923" cy="3084064"/>
          </a:xfrm>
          <a:prstGeom prst="rect">
            <a:avLst/>
          </a:prstGeom>
        </p:spPr>
      </p:pic>
      <p:sp>
        <p:nvSpPr>
          <p:cNvPr id="15" name="TextBox 14">
            <a:extLst>
              <a:ext uri="{FF2B5EF4-FFF2-40B4-BE49-F238E27FC236}">
                <a16:creationId xmlns:a16="http://schemas.microsoft.com/office/drawing/2014/main" id="{14D4693E-B329-059C-BDF1-864DE318E63E}"/>
              </a:ext>
            </a:extLst>
          </p:cNvPr>
          <p:cNvSpPr txBox="1"/>
          <p:nvPr/>
        </p:nvSpPr>
        <p:spPr>
          <a:xfrm>
            <a:off x="306038" y="932363"/>
            <a:ext cx="8383705"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n-lt"/>
                <a:ea typeface="+mn-ea"/>
                <a:cs typeface="+mn-cs"/>
                <a:sym typeface="Arial"/>
              </a:rPr>
              <a:t>Subset of calculation results and SOR derived kernel. </a:t>
            </a:r>
            <a:r>
              <a:rPr lang="en-US" dirty="0"/>
              <a:t>Calculation extends out to +/- 15 pixels in both axes.</a:t>
            </a:r>
            <a:endParaRPr kumimoji="0" lang="en-US" sz="1400" b="0" i="0" u="none" strike="noStrike" cap="none" spc="0" normalizeH="0" baseline="0" dirty="0">
              <a:ln>
                <a:noFill/>
              </a:ln>
              <a:solidFill>
                <a:srgbClr val="000000"/>
              </a:solidFill>
              <a:effectLst/>
              <a:uFillTx/>
              <a:latin typeface="+mn-lt"/>
              <a:ea typeface="+mn-ea"/>
              <a:cs typeface="+mn-cs"/>
              <a:sym typeface="Arial"/>
            </a:endParaRPr>
          </a:p>
        </p:txBody>
      </p:sp>
      <p:grpSp>
        <p:nvGrpSpPr>
          <p:cNvPr id="18" name="Group 17">
            <a:extLst>
              <a:ext uri="{FF2B5EF4-FFF2-40B4-BE49-F238E27FC236}">
                <a16:creationId xmlns:a16="http://schemas.microsoft.com/office/drawing/2014/main" id="{E5BFE4C1-C427-76D5-C048-7D0466A47415}"/>
              </a:ext>
            </a:extLst>
          </p:cNvPr>
          <p:cNvGrpSpPr/>
          <p:nvPr/>
        </p:nvGrpSpPr>
        <p:grpSpPr>
          <a:xfrm>
            <a:off x="3355260" y="1828800"/>
            <a:ext cx="744794" cy="1619864"/>
            <a:chOff x="4122174" y="1939413"/>
            <a:chExt cx="744794" cy="1619864"/>
          </a:xfrm>
        </p:grpSpPr>
        <p:sp>
          <p:nvSpPr>
            <p:cNvPr id="16" name="Rectangle 15">
              <a:extLst>
                <a:ext uri="{FF2B5EF4-FFF2-40B4-BE49-F238E27FC236}">
                  <a16:creationId xmlns:a16="http://schemas.microsoft.com/office/drawing/2014/main" id="{5664F1F0-60E4-B171-6C1D-B16028A16711}"/>
                </a:ext>
              </a:extLst>
            </p:cNvPr>
            <p:cNvSpPr/>
            <p:nvPr/>
          </p:nvSpPr>
          <p:spPr>
            <a:xfrm>
              <a:off x="4122174" y="1939413"/>
              <a:ext cx="744794" cy="132735"/>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17" name="Rectangle 16">
              <a:extLst>
                <a:ext uri="{FF2B5EF4-FFF2-40B4-BE49-F238E27FC236}">
                  <a16:creationId xmlns:a16="http://schemas.microsoft.com/office/drawing/2014/main" id="{084D577B-5122-8029-2F47-A207C4E26069}"/>
                </a:ext>
              </a:extLst>
            </p:cNvPr>
            <p:cNvSpPr/>
            <p:nvPr/>
          </p:nvSpPr>
          <p:spPr>
            <a:xfrm>
              <a:off x="4122174" y="3426542"/>
              <a:ext cx="744794" cy="132735"/>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grpSp>
      <p:grpSp>
        <p:nvGrpSpPr>
          <p:cNvPr id="19" name="Group 18">
            <a:extLst>
              <a:ext uri="{FF2B5EF4-FFF2-40B4-BE49-F238E27FC236}">
                <a16:creationId xmlns:a16="http://schemas.microsoft.com/office/drawing/2014/main" id="{CA5B8907-D7CC-6CCC-40D0-0BE49131DFEB}"/>
              </a:ext>
            </a:extLst>
          </p:cNvPr>
          <p:cNvGrpSpPr/>
          <p:nvPr/>
        </p:nvGrpSpPr>
        <p:grpSpPr>
          <a:xfrm>
            <a:off x="4881716" y="1821426"/>
            <a:ext cx="744794" cy="1619864"/>
            <a:chOff x="4122174" y="1939413"/>
            <a:chExt cx="744794" cy="1619864"/>
          </a:xfrm>
        </p:grpSpPr>
        <p:sp>
          <p:nvSpPr>
            <p:cNvPr id="20" name="Rectangle 19">
              <a:extLst>
                <a:ext uri="{FF2B5EF4-FFF2-40B4-BE49-F238E27FC236}">
                  <a16:creationId xmlns:a16="http://schemas.microsoft.com/office/drawing/2014/main" id="{2E752B85-4176-68E9-1B06-82644D16252D}"/>
                </a:ext>
              </a:extLst>
            </p:cNvPr>
            <p:cNvSpPr/>
            <p:nvPr/>
          </p:nvSpPr>
          <p:spPr>
            <a:xfrm>
              <a:off x="4122174" y="1939413"/>
              <a:ext cx="744794" cy="132735"/>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21" name="Rectangle 20">
              <a:extLst>
                <a:ext uri="{FF2B5EF4-FFF2-40B4-BE49-F238E27FC236}">
                  <a16:creationId xmlns:a16="http://schemas.microsoft.com/office/drawing/2014/main" id="{EA84BCB8-41B2-EF7F-A54A-59054866AFDF}"/>
                </a:ext>
              </a:extLst>
            </p:cNvPr>
            <p:cNvSpPr/>
            <p:nvPr/>
          </p:nvSpPr>
          <p:spPr>
            <a:xfrm>
              <a:off x="4122174" y="3426542"/>
              <a:ext cx="744794" cy="132735"/>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grpSp>
      <p:grpSp>
        <p:nvGrpSpPr>
          <p:cNvPr id="22" name="Group 21">
            <a:extLst>
              <a:ext uri="{FF2B5EF4-FFF2-40B4-BE49-F238E27FC236}">
                <a16:creationId xmlns:a16="http://schemas.microsoft.com/office/drawing/2014/main" id="{3AD056F6-5518-9A9F-BBF6-B1861910ED89}"/>
              </a:ext>
            </a:extLst>
          </p:cNvPr>
          <p:cNvGrpSpPr/>
          <p:nvPr/>
        </p:nvGrpSpPr>
        <p:grpSpPr>
          <a:xfrm>
            <a:off x="4866968" y="2077679"/>
            <a:ext cx="744794" cy="1619864"/>
            <a:chOff x="4122174" y="1939413"/>
            <a:chExt cx="744794" cy="1619864"/>
          </a:xfrm>
        </p:grpSpPr>
        <p:sp>
          <p:nvSpPr>
            <p:cNvPr id="23" name="Rectangle 22">
              <a:extLst>
                <a:ext uri="{FF2B5EF4-FFF2-40B4-BE49-F238E27FC236}">
                  <a16:creationId xmlns:a16="http://schemas.microsoft.com/office/drawing/2014/main" id="{DC51DD37-607C-5E5C-EB68-8CB4F6FF70DE}"/>
                </a:ext>
              </a:extLst>
            </p:cNvPr>
            <p:cNvSpPr/>
            <p:nvPr/>
          </p:nvSpPr>
          <p:spPr>
            <a:xfrm>
              <a:off x="4122174" y="1939413"/>
              <a:ext cx="744794" cy="132735"/>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24" name="Rectangle 23">
              <a:extLst>
                <a:ext uri="{FF2B5EF4-FFF2-40B4-BE49-F238E27FC236}">
                  <a16:creationId xmlns:a16="http://schemas.microsoft.com/office/drawing/2014/main" id="{642F8385-0BB5-1692-FC81-7C989BAB08CF}"/>
                </a:ext>
              </a:extLst>
            </p:cNvPr>
            <p:cNvSpPr/>
            <p:nvPr/>
          </p:nvSpPr>
          <p:spPr>
            <a:xfrm>
              <a:off x="4122174" y="3426542"/>
              <a:ext cx="744794" cy="132735"/>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grpSp>
      <p:grpSp>
        <p:nvGrpSpPr>
          <p:cNvPr id="25" name="Group 24">
            <a:extLst>
              <a:ext uri="{FF2B5EF4-FFF2-40B4-BE49-F238E27FC236}">
                <a16:creationId xmlns:a16="http://schemas.microsoft.com/office/drawing/2014/main" id="{E03396A1-67CE-90B7-B17F-03E374F1C4BB}"/>
              </a:ext>
            </a:extLst>
          </p:cNvPr>
          <p:cNvGrpSpPr/>
          <p:nvPr/>
        </p:nvGrpSpPr>
        <p:grpSpPr>
          <a:xfrm>
            <a:off x="3355260" y="2072148"/>
            <a:ext cx="744794" cy="1619864"/>
            <a:chOff x="4122174" y="1939413"/>
            <a:chExt cx="744794" cy="1619864"/>
          </a:xfrm>
        </p:grpSpPr>
        <p:sp>
          <p:nvSpPr>
            <p:cNvPr id="26" name="Rectangle 25">
              <a:extLst>
                <a:ext uri="{FF2B5EF4-FFF2-40B4-BE49-F238E27FC236}">
                  <a16:creationId xmlns:a16="http://schemas.microsoft.com/office/drawing/2014/main" id="{DC80E481-048E-D895-ABD6-6B773DA60FC0}"/>
                </a:ext>
              </a:extLst>
            </p:cNvPr>
            <p:cNvSpPr/>
            <p:nvPr/>
          </p:nvSpPr>
          <p:spPr>
            <a:xfrm>
              <a:off x="4122174" y="1939413"/>
              <a:ext cx="744794" cy="132735"/>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27" name="Rectangle 26">
              <a:extLst>
                <a:ext uri="{FF2B5EF4-FFF2-40B4-BE49-F238E27FC236}">
                  <a16:creationId xmlns:a16="http://schemas.microsoft.com/office/drawing/2014/main" id="{57AF026A-9C0B-645A-D29B-9836129D217B}"/>
                </a:ext>
              </a:extLst>
            </p:cNvPr>
            <p:cNvSpPr/>
            <p:nvPr/>
          </p:nvSpPr>
          <p:spPr>
            <a:xfrm>
              <a:off x="4122174" y="3426542"/>
              <a:ext cx="744794" cy="132735"/>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grpSp>
      <p:grpSp>
        <p:nvGrpSpPr>
          <p:cNvPr id="28" name="Group 27">
            <a:extLst>
              <a:ext uri="{FF2B5EF4-FFF2-40B4-BE49-F238E27FC236}">
                <a16:creationId xmlns:a16="http://schemas.microsoft.com/office/drawing/2014/main" id="{8C922AAD-E3FC-4C41-53D0-60F8ABEC04DF}"/>
              </a:ext>
            </a:extLst>
          </p:cNvPr>
          <p:cNvGrpSpPr/>
          <p:nvPr/>
        </p:nvGrpSpPr>
        <p:grpSpPr>
          <a:xfrm>
            <a:off x="4114802" y="1821426"/>
            <a:ext cx="744794" cy="1619864"/>
            <a:chOff x="4122174" y="1939413"/>
            <a:chExt cx="744794" cy="1619864"/>
          </a:xfrm>
        </p:grpSpPr>
        <p:sp>
          <p:nvSpPr>
            <p:cNvPr id="29" name="Rectangle 28">
              <a:extLst>
                <a:ext uri="{FF2B5EF4-FFF2-40B4-BE49-F238E27FC236}">
                  <a16:creationId xmlns:a16="http://schemas.microsoft.com/office/drawing/2014/main" id="{CBF192C4-926C-3D65-C19A-4B4E5428D4C4}"/>
                </a:ext>
              </a:extLst>
            </p:cNvPr>
            <p:cNvSpPr/>
            <p:nvPr/>
          </p:nvSpPr>
          <p:spPr>
            <a:xfrm>
              <a:off x="4122174" y="1939413"/>
              <a:ext cx="744794" cy="132735"/>
            </a:xfrm>
            <a:prstGeom prst="rect">
              <a:avLst/>
            </a:prstGeom>
            <a:noFill/>
            <a:ln w="25400" cap="flat">
              <a:solidFill>
                <a:srgbClr val="C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30" name="Rectangle 29">
              <a:extLst>
                <a:ext uri="{FF2B5EF4-FFF2-40B4-BE49-F238E27FC236}">
                  <a16:creationId xmlns:a16="http://schemas.microsoft.com/office/drawing/2014/main" id="{65A76823-DA14-C867-AA4F-F1489E269F4B}"/>
                </a:ext>
              </a:extLst>
            </p:cNvPr>
            <p:cNvSpPr/>
            <p:nvPr/>
          </p:nvSpPr>
          <p:spPr>
            <a:xfrm>
              <a:off x="4122174" y="3426542"/>
              <a:ext cx="744794" cy="132735"/>
            </a:xfrm>
            <a:prstGeom prst="rect">
              <a:avLst/>
            </a:prstGeom>
            <a:noFill/>
            <a:ln w="25400" cap="flat">
              <a:solidFill>
                <a:srgbClr val="C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grpSp>
      <p:grpSp>
        <p:nvGrpSpPr>
          <p:cNvPr id="31" name="Group 30">
            <a:extLst>
              <a:ext uri="{FF2B5EF4-FFF2-40B4-BE49-F238E27FC236}">
                <a16:creationId xmlns:a16="http://schemas.microsoft.com/office/drawing/2014/main" id="{AECFB008-8CA9-FB49-9B9F-DAADCE8EA092}"/>
              </a:ext>
            </a:extLst>
          </p:cNvPr>
          <p:cNvGrpSpPr/>
          <p:nvPr/>
        </p:nvGrpSpPr>
        <p:grpSpPr>
          <a:xfrm>
            <a:off x="4118488" y="2072148"/>
            <a:ext cx="744794" cy="1619864"/>
            <a:chOff x="4122174" y="1939413"/>
            <a:chExt cx="744794" cy="1619864"/>
          </a:xfrm>
        </p:grpSpPr>
        <p:sp>
          <p:nvSpPr>
            <p:cNvPr id="32" name="Rectangle 31">
              <a:extLst>
                <a:ext uri="{FF2B5EF4-FFF2-40B4-BE49-F238E27FC236}">
                  <a16:creationId xmlns:a16="http://schemas.microsoft.com/office/drawing/2014/main" id="{869E9FEF-2761-E735-BEA6-08E3E3B55D97}"/>
                </a:ext>
              </a:extLst>
            </p:cNvPr>
            <p:cNvSpPr/>
            <p:nvPr/>
          </p:nvSpPr>
          <p:spPr>
            <a:xfrm>
              <a:off x="4122174" y="1939413"/>
              <a:ext cx="744794" cy="132735"/>
            </a:xfrm>
            <a:prstGeom prst="rect">
              <a:avLst/>
            </a:prstGeom>
            <a:noFill/>
            <a:ln w="25400" cap="flat">
              <a:solidFill>
                <a:srgbClr val="C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33" name="Rectangle 32">
              <a:extLst>
                <a:ext uri="{FF2B5EF4-FFF2-40B4-BE49-F238E27FC236}">
                  <a16:creationId xmlns:a16="http://schemas.microsoft.com/office/drawing/2014/main" id="{F692D326-30DD-A9BA-A419-9060FAAF0E4E}"/>
                </a:ext>
              </a:extLst>
            </p:cNvPr>
            <p:cNvSpPr/>
            <p:nvPr/>
          </p:nvSpPr>
          <p:spPr>
            <a:xfrm>
              <a:off x="4122174" y="3426542"/>
              <a:ext cx="744794" cy="132735"/>
            </a:xfrm>
            <a:prstGeom prst="rect">
              <a:avLst/>
            </a:prstGeom>
            <a:noFill/>
            <a:ln w="25400" cap="flat">
              <a:solidFill>
                <a:srgbClr val="C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grpSp>
      <p:grpSp>
        <p:nvGrpSpPr>
          <p:cNvPr id="34" name="Group 33">
            <a:extLst>
              <a:ext uri="{FF2B5EF4-FFF2-40B4-BE49-F238E27FC236}">
                <a16:creationId xmlns:a16="http://schemas.microsoft.com/office/drawing/2014/main" id="{DE2C02C2-E3FB-DB78-9CA9-A477E00E9C03}"/>
              </a:ext>
            </a:extLst>
          </p:cNvPr>
          <p:cNvGrpSpPr/>
          <p:nvPr/>
        </p:nvGrpSpPr>
        <p:grpSpPr>
          <a:xfrm>
            <a:off x="4874344" y="1954161"/>
            <a:ext cx="744794" cy="1619864"/>
            <a:chOff x="4122174" y="1939413"/>
            <a:chExt cx="744794" cy="1619864"/>
          </a:xfrm>
        </p:grpSpPr>
        <p:sp>
          <p:nvSpPr>
            <p:cNvPr id="35" name="Rectangle 34">
              <a:extLst>
                <a:ext uri="{FF2B5EF4-FFF2-40B4-BE49-F238E27FC236}">
                  <a16:creationId xmlns:a16="http://schemas.microsoft.com/office/drawing/2014/main" id="{FCB91EC2-5535-1344-FF63-76A658FF36DF}"/>
                </a:ext>
              </a:extLst>
            </p:cNvPr>
            <p:cNvSpPr/>
            <p:nvPr/>
          </p:nvSpPr>
          <p:spPr>
            <a:xfrm>
              <a:off x="4122174" y="1939413"/>
              <a:ext cx="744794" cy="132735"/>
            </a:xfrm>
            <a:prstGeom prst="rect">
              <a:avLst/>
            </a:prstGeom>
            <a:noFill/>
            <a:ln w="25400" cap="flat">
              <a:solidFill>
                <a:srgbClr val="00B05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36" name="Rectangle 35">
              <a:extLst>
                <a:ext uri="{FF2B5EF4-FFF2-40B4-BE49-F238E27FC236}">
                  <a16:creationId xmlns:a16="http://schemas.microsoft.com/office/drawing/2014/main" id="{A56D3176-826D-E844-0E00-04EDCA024F0A}"/>
                </a:ext>
              </a:extLst>
            </p:cNvPr>
            <p:cNvSpPr/>
            <p:nvPr/>
          </p:nvSpPr>
          <p:spPr>
            <a:xfrm>
              <a:off x="4122174" y="3426542"/>
              <a:ext cx="744794" cy="132735"/>
            </a:xfrm>
            <a:prstGeom prst="rect">
              <a:avLst/>
            </a:prstGeom>
            <a:noFill/>
            <a:ln w="25400" cap="flat">
              <a:solidFill>
                <a:srgbClr val="00B05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grpSp>
      <p:grpSp>
        <p:nvGrpSpPr>
          <p:cNvPr id="37" name="Group 36">
            <a:extLst>
              <a:ext uri="{FF2B5EF4-FFF2-40B4-BE49-F238E27FC236}">
                <a16:creationId xmlns:a16="http://schemas.microsoft.com/office/drawing/2014/main" id="{251A993B-9D3A-DF45-DCB5-73C251AE9DB9}"/>
              </a:ext>
            </a:extLst>
          </p:cNvPr>
          <p:cNvGrpSpPr/>
          <p:nvPr/>
        </p:nvGrpSpPr>
        <p:grpSpPr>
          <a:xfrm>
            <a:off x="3362634" y="1954161"/>
            <a:ext cx="744794" cy="1619864"/>
            <a:chOff x="4122174" y="1939413"/>
            <a:chExt cx="744794" cy="1619864"/>
          </a:xfrm>
        </p:grpSpPr>
        <p:sp>
          <p:nvSpPr>
            <p:cNvPr id="38" name="Rectangle 37">
              <a:extLst>
                <a:ext uri="{FF2B5EF4-FFF2-40B4-BE49-F238E27FC236}">
                  <a16:creationId xmlns:a16="http://schemas.microsoft.com/office/drawing/2014/main" id="{6C51D23B-65A1-7C84-B36D-A4FF017B2C9A}"/>
                </a:ext>
              </a:extLst>
            </p:cNvPr>
            <p:cNvSpPr/>
            <p:nvPr/>
          </p:nvSpPr>
          <p:spPr>
            <a:xfrm>
              <a:off x="4122174" y="1939413"/>
              <a:ext cx="744794" cy="132735"/>
            </a:xfrm>
            <a:prstGeom prst="rect">
              <a:avLst/>
            </a:prstGeom>
            <a:noFill/>
            <a:ln w="25400" cap="flat">
              <a:solidFill>
                <a:srgbClr val="00B05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39" name="Rectangle 38">
              <a:extLst>
                <a:ext uri="{FF2B5EF4-FFF2-40B4-BE49-F238E27FC236}">
                  <a16:creationId xmlns:a16="http://schemas.microsoft.com/office/drawing/2014/main" id="{49661F1E-85A4-6B31-2ABE-11D2423FE680}"/>
                </a:ext>
              </a:extLst>
            </p:cNvPr>
            <p:cNvSpPr/>
            <p:nvPr/>
          </p:nvSpPr>
          <p:spPr>
            <a:xfrm>
              <a:off x="4122174" y="3426542"/>
              <a:ext cx="744794" cy="132735"/>
            </a:xfrm>
            <a:prstGeom prst="rect">
              <a:avLst/>
            </a:prstGeom>
            <a:noFill/>
            <a:ln w="25400" cap="flat">
              <a:solidFill>
                <a:srgbClr val="00B05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grpSp>
      <p:sp>
        <p:nvSpPr>
          <p:cNvPr id="41" name="TextBox 40">
            <a:extLst>
              <a:ext uri="{FF2B5EF4-FFF2-40B4-BE49-F238E27FC236}">
                <a16:creationId xmlns:a16="http://schemas.microsoft.com/office/drawing/2014/main" id="{4A857071-1329-0C95-4B9D-2340939CCC41}"/>
              </a:ext>
            </a:extLst>
          </p:cNvPr>
          <p:cNvSpPr txBox="1"/>
          <p:nvPr/>
        </p:nvSpPr>
        <p:spPr>
          <a:xfrm>
            <a:off x="3790965" y="4360862"/>
            <a:ext cx="1413849"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n-lt"/>
                <a:ea typeface="+mn-ea"/>
                <a:cs typeface="+mn-cs"/>
                <a:sym typeface="Arial"/>
              </a:rPr>
              <a:t>Serial direction →</a:t>
            </a:r>
          </a:p>
        </p:txBody>
      </p:sp>
      <p:sp>
        <p:nvSpPr>
          <p:cNvPr id="42" name="TextBox 41">
            <a:extLst>
              <a:ext uri="{FF2B5EF4-FFF2-40B4-BE49-F238E27FC236}">
                <a16:creationId xmlns:a16="http://schemas.microsoft.com/office/drawing/2014/main" id="{F170E66F-2F29-F874-29B1-4EC609DB7887}"/>
              </a:ext>
            </a:extLst>
          </p:cNvPr>
          <p:cNvSpPr txBox="1"/>
          <p:nvPr/>
        </p:nvSpPr>
        <p:spPr>
          <a:xfrm rot="16200000">
            <a:off x="8176400" y="2564287"/>
            <a:ext cx="1553310"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n-lt"/>
                <a:ea typeface="+mn-ea"/>
                <a:cs typeface="+mn-cs"/>
                <a:sym typeface="Arial"/>
              </a:rPr>
              <a:t>Parallel direction →</a:t>
            </a:r>
          </a:p>
        </p:txBody>
      </p:sp>
      <p:sp>
        <p:nvSpPr>
          <p:cNvPr id="43" name="Rectangle 42">
            <a:extLst>
              <a:ext uri="{FF2B5EF4-FFF2-40B4-BE49-F238E27FC236}">
                <a16:creationId xmlns:a16="http://schemas.microsoft.com/office/drawing/2014/main" id="{C9D623C4-52E8-7A69-F2BC-187F62E6112B}"/>
              </a:ext>
            </a:extLst>
          </p:cNvPr>
          <p:cNvSpPr/>
          <p:nvPr/>
        </p:nvSpPr>
        <p:spPr>
          <a:xfrm>
            <a:off x="162232" y="2672009"/>
            <a:ext cx="604684" cy="159681"/>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44" name="Rectangle 43">
            <a:extLst>
              <a:ext uri="{FF2B5EF4-FFF2-40B4-BE49-F238E27FC236}">
                <a16:creationId xmlns:a16="http://schemas.microsoft.com/office/drawing/2014/main" id="{2416204D-5B9D-7827-AB89-3B79AEB944FB}"/>
              </a:ext>
            </a:extLst>
          </p:cNvPr>
          <p:cNvSpPr/>
          <p:nvPr/>
        </p:nvSpPr>
        <p:spPr>
          <a:xfrm>
            <a:off x="169606" y="1196862"/>
            <a:ext cx="604684" cy="159681"/>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45" name="TextBox 44">
            <a:extLst>
              <a:ext uri="{FF2B5EF4-FFF2-40B4-BE49-F238E27FC236}">
                <a16:creationId xmlns:a16="http://schemas.microsoft.com/office/drawing/2014/main" id="{B076A923-F98D-4DB7-6DA0-5E5D85E75C4D}"/>
              </a:ext>
            </a:extLst>
          </p:cNvPr>
          <p:cNvSpPr txBox="1"/>
          <p:nvPr/>
        </p:nvSpPr>
        <p:spPr>
          <a:xfrm>
            <a:off x="774290" y="2659516"/>
            <a:ext cx="355867"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200" dirty="0"/>
              <a:t>(</a:t>
            </a:r>
            <a:r>
              <a:rPr kumimoji="0" lang="en-US" sz="1200" b="0" i="0" u="none" strike="noStrike" cap="none" spc="0" normalizeH="0" baseline="0" dirty="0">
                <a:ln>
                  <a:noFill/>
                </a:ln>
                <a:solidFill>
                  <a:srgbClr val="000000"/>
                </a:solidFill>
                <a:effectLst/>
                <a:uFillTx/>
                <a:latin typeface="+mn-lt"/>
                <a:ea typeface="+mn-ea"/>
                <a:cs typeface="+mn-cs"/>
                <a:sym typeface="Arial"/>
              </a:rPr>
              <a:t>pix</a:t>
            </a:r>
            <a:r>
              <a:rPr kumimoji="0" lang="en-US" sz="1200" b="0" i="0" u="none" strike="noStrike" cap="none" spc="0" normalizeH="0" baseline="30000" dirty="0">
                <a:ln>
                  <a:noFill/>
                </a:ln>
                <a:solidFill>
                  <a:srgbClr val="000000"/>
                </a:solidFill>
                <a:effectLst/>
                <a:uFillTx/>
                <a:latin typeface="+mn-lt"/>
                <a:ea typeface="+mn-ea"/>
                <a:cs typeface="+mn-cs"/>
                <a:sym typeface="Arial"/>
              </a:rPr>
              <a:t>4</a:t>
            </a:r>
            <a:r>
              <a:rPr kumimoji="0" lang="en-US" sz="1200" b="0" i="0" u="none" strike="noStrike" cap="none" spc="0" normalizeH="0" dirty="0">
                <a:ln>
                  <a:noFill/>
                </a:ln>
                <a:solidFill>
                  <a:srgbClr val="000000"/>
                </a:solidFill>
                <a:effectLst/>
                <a:uFillTx/>
                <a:latin typeface="+mn-lt"/>
                <a:ea typeface="+mn-ea"/>
                <a:cs typeface="+mn-cs"/>
                <a:sym typeface="Arial"/>
              </a:rPr>
              <a:t>)</a:t>
            </a:r>
            <a:endParaRPr kumimoji="0" lang="en-US" sz="1200" b="0" i="0" u="none" strike="noStrike" cap="none" spc="0" normalizeH="0" baseline="30000" dirty="0">
              <a:ln>
                <a:noFill/>
              </a:ln>
              <a:solidFill>
                <a:srgbClr val="000000"/>
              </a:solidFill>
              <a:effectLst/>
              <a:uFillTx/>
              <a:latin typeface="+mn-lt"/>
              <a:ea typeface="+mn-ea"/>
              <a:cs typeface="+mn-cs"/>
              <a:sym typeface="Arial"/>
            </a:endParaRPr>
          </a:p>
        </p:txBody>
      </p:sp>
      <p:sp>
        <p:nvSpPr>
          <p:cNvPr id="46" name="TextBox 45">
            <a:extLst>
              <a:ext uri="{FF2B5EF4-FFF2-40B4-BE49-F238E27FC236}">
                <a16:creationId xmlns:a16="http://schemas.microsoft.com/office/drawing/2014/main" id="{DFA33B00-2252-72FC-A7F2-F236976E5388}"/>
              </a:ext>
            </a:extLst>
          </p:cNvPr>
          <p:cNvSpPr txBox="1"/>
          <p:nvPr/>
        </p:nvSpPr>
        <p:spPr>
          <a:xfrm>
            <a:off x="774290" y="1171877"/>
            <a:ext cx="355867"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200" dirty="0"/>
              <a:t>(</a:t>
            </a:r>
            <a:r>
              <a:rPr kumimoji="0" lang="en-US" sz="1200" b="0" i="0" u="none" strike="noStrike" cap="none" spc="0" normalizeH="0" baseline="0" dirty="0">
                <a:ln>
                  <a:noFill/>
                </a:ln>
                <a:solidFill>
                  <a:srgbClr val="000000"/>
                </a:solidFill>
                <a:effectLst/>
                <a:uFillTx/>
                <a:latin typeface="+mn-lt"/>
                <a:ea typeface="+mn-ea"/>
                <a:cs typeface="+mn-cs"/>
                <a:sym typeface="Arial"/>
              </a:rPr>
              <a:t>pix</a:t>
            </a:r>
            <a:r>
              <a:rPr kumimoji="0" lang="en-US" sz="1200" b="0" i="0" u="none" strike="noStrike" cap="none" spc="0" normalizeH="0" baseline="30000" dirty="0">
                <a:ln>
                  <a:noFill/>
                </a:ln>
                <a:solidFill>
                  <a:srgbClr val="000000"/>
                </a:solidFill>
                <a:effectLst/>
                <a:uFillTx/>
                <a:latin typeface="+mn-lt"/>
                <a:ea typeface="+mn-ea"/>
                <a:cs typeface="+mn-cs"/>
                <a:sym typeface="Arial"/>
              </a:rPr>
              <a:t>2</a:t>
            </a:r>
            <a:r>
              <a:rPr kumimoji="0" lang="en-US" sz="1200" b="0" i="0" u="none" strike="noStrike" cap="none" spc="0" normalizeH="0" dirty="0">
                <a:ln>
                  <a:noFill/>
                </a:ln>
                <a:solidFill>
                  <a:srgbClr val="000000"/>
                </a:solidFill>
                <a:effectLst/>
                <a:uFillTx/>
                <a:latin typeface="+mn-lt"/>
                <a:ea typeface="+mn-ea"/>
                <a:cs typeface="+mn-cs"/>
                <a:sym typeface="Arial"/>
              </a:rPr>
              <a:t>)</a:t>
            </a:r>
            <a:endParaRPr kumimoji="0" lang="en-US" sz="1200" b="0" i="0" u="none" strike="noStrike" cap="none" spc="0" normalizeH="0" baseline="30000" dirty="0">
              <a:ln>
                <a:noFill/>
              </a:ln>
              <a:solidFill>
                <a:srgbClr val="000000"/>
              </a:solidFill>
              <a:effectLst/>
              <a:uFillTx/>
              <a:latin typeface="+mn-lt"/>
              <a:ea typeface="+mn-ea"/>
              <a:cs typeface="+mn-cs"/>
              <a:sym typeface="Arial"/>
            </a:endParaRPr>
          </a:p>
        </p:txBody>
      </p:sp>
    </p:spTree>
    <p:extLst>
      <p:ext uri="{BB962C8B-B14F-4D97-AF65-F5344CB8AC3E}">
        <p14:creationId xmlns:p14="http://schemas.microsoft.com/office/powerpoint/2010/main" val="140075020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5AB9-4ECC-F95E-0B43-B82769F58E87}"/>
              </a:ext>
            </a:extLst>
          </p:cNvPr>
          <p:cNvSpPr>
            <a:spLocks noGrp="1"/>
          </p:cNvSpPr>
          <p:nvPr>
            <p:ph type="title"/>
          </p:nvPr>
        </p:nvSpPr>
        <p:spPr/>
        <p:txBody>
          <a:bodyPr>
            <a:noAutofit/>
          </a:bodyPr>
          <a:lstStyle/>
          <a:p>
            <a:r>
              <a:rPr lang="en-US" sz="2000" dirty="0"/>
              <a:t>Let’s take the overlap formalism with drift calculation as </a:t>
            </a:r>
            <a:r>
              <a:rPr lang="en-US" sz="2000" i="1" dirty="0"/>
              <a:t>ground truth</a:t>
            </a:r>
            <a:r>
              <a:rPr lang="en-US" sz="2000" dirty="0"/>
              <a:t> and see how </a:t>
            </a:r>
            <a:r>
              <a:rPr lang="en-US" sz="2000" dirty="0" err="1"/>
              <a:t>Coulton</a:t>
            </a:r>
            <a:r>
              <a:rPr lang="en-US" sz="2000" dirty="0"/>
              <a:t> (2018) performs (3)</a:t>
            </a:r>
          </a:p>
        </p:txBody>
      </p:sp>
      <p:sp>
        <p:nvSpPr>
          <p:cNvPr id="3" name="Slide Number Placeholder 2">
            <a:extLst>
              <a:ext uri="{FF2B5EF4-FFF2-40B4-BE49-F238E27FC236}">
                <a16:creationId xmlns:a16="http://schemas.microsoft.com/office/drawing/2014/main" id="{81A26156-91D7-5C1B-B076-90DCF9DE4F15}"/>
              </a:ext>
            </a:extLst>
          </p:cNvPr>
          <p:cNvSpPr>
            <a:spLocks noGrp="1"/>
          </p:cNvSpPr>
          <p:nvPr>
            <p:ph type="sldNum" sz="quarter" idx="2"/>
          </p:nvPr>
        </p:nvSpPr>
        <p:spPr/>
        <p:txBody>
          <a:bodyPr/>
          <a:lstStyle/>
          <a:p>
            <a:fld id="{86CB4B4D-7CA3-9044-876B-883B54F8677D}" type="slidenum">
              <a:rPr lang="en-US" smtClean="0"/>
              <a:t>11</a:t>
            </a:fld>
            <a:endParaRPr lang="en-US"/>
          </a:p>
        </p:txBody>
      </p:sp>
      <p:grpSp>
        <p:nvGrpSpPr>
          <p:cNvPr id="63" name="Group 62">
            <a:extLst>
              <a:ext uri="{FF2B5EF4-FFF2-40B4-BE49-F238E27FC236}">
                <a16:creationId xmlns:a16="http://schemas.microsoft.com/office/drawing/2014/main" id="{42FDB211-C6F7-7E21-B1B8-5B2D9A9329F8}"/>
              </a:ext>
            </a:extLst>
          </p:cNvPr>
          <p:cNvGrpSpPr/>
          <p:nvPr/>
        </p:nvGrpSpPr>
        <p:grpSpPr>
          <a:xfrm>
            <a:off x="1374150" y="1260986"/>
            <a:ext cx="6395700" cy="3398124"/>
            <a:chOff x="1175875" y="982758"/>
            <a:chExt cx="6629400" cy="3543618"/>
          </a:xfrm>
        </p:grpSpPr>
        <p:pic>
          <p:nvPicPr>
            <p:cNvPr id="5" name="Picture 4" descr="A screenshot of a computer screen&#10;&#10;Description automatically generated">
              <a:extLst>
                <a:ext uri="{FF2B5EF4-FFF2-40B4-BE49-F238E27FC236}">
                  <a16:creationId xmlns:a16="http://schemas.microsoft.com/office/drawing/2014/main" id="{EAF1A997-93FB-2E42-E3DC-9C458FE979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875" y="1008210"/>
              <a:ext cx="6629400" cy="3518166"/>
            </a:xfrm>
            <a:prstGeom prst="rect">
              <a:avLst/>
            </a:prstGeom>
          </p:spPr>
        </p:pic>
        <p:grpSp>
          <p:nvGrpSpPr>
            <p:cNvPr id="62" name="Group 61">
              <a:extLst>
                <a:ext uri="{FF2B5EF4-FFF2-40B4-BE49-F238E27FC236}">
                  <a16:creationId xmlns:a16="http://schemas.microsoft.com/office/drawing/2014/main" id="{B20BDFAE-AEB8-07C9-AE05-43291EABECE5}"/>
                </a:ext>
              </a:extLst>
            </p:cNvPr>
            <p:cNvGrpSpPr/>
            <p:nvPr/>
          </p:nvGrpSpPr>
          <p:grpSpPr>
            <a:xfrm>
              <a:off x="1739389" y="982758"/>
              <a:ext cx="5449681" cy="3538661"/>
              <a:chOff x="1739389" y="982758"/>
              <a:chExt cx="5449681" cy="3538661"/>
            </a:xfrm>
          </p:grpSpPr>
          <p:grpSp>
            <p:nvGrpSpPr>
              <p:cNvPr id="11" name="Group 10">
                <a:extLst>
                  <a:ext uri="{FF2B5EF4-FFF2-40B4-BE49-F238E27FC236}">
                    <a16:creationId xmlns:a16="http://schemas.microsoft.com/office/drawing/2014/main" id="{079E91CD-44B7-8F2D-7B8F-ABD4E255B96F}"/>
                  </a:ext>
                </a:extLst>
              </p:cNvPr>
              <p:cNvGrpSpPr/>
              <p:nvPr/>
            </p:nvGrpSpPr>
            <p:grpSpPr>
              <a:xfrm>
                <a:off x="1739389" y="2569290"/>
                <a:ext cx="5447992" cy="373013"/>
                <a:chOff x="1739389" y="2569290"/>
                <a:chExt cx="5447992" cy="373013"/>
              </a:xfrm>
            </p:grpSpPr>
            <p:sp>
              <p:nvSpPr>
                <p:cNvPr id="6" name="Rectangle 5">
                  <a:extLst>
                    <a:ext uri="{FF2B5EF4-FFF2-40B4-BE49-F238E27FC236}">
                      <a16:creationId xmlns:a16="http://schemas.microsoft.com/office/drawing/2014/main" id="{E369971B-2BD8-EA3F-0C84-425945514B1C}"/>
                    </a:ext>
                  </a:extLst>
                </p:cNvPr>
                <p:cNvSpPr/>
                <p:nvPr/>
              </p:nvSpPr>
              <p:spPr>
                <a:xfrm>
                  <a:off x="4166419" y="2571750"/>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7" name="Rectangle 6">
                  <a:extLst>
                    <a:ext uri="{FF2B5EF4-FFF2-40B4-BE49-F238E27FC236}">
                      <a16:creationId xmlns:a16="http://schemas.microsoft.com/office/drawing/2014/main" id="{7C7B9D7B-DC3A-BDD4-5F35-92820B5B1235}"/>
                    </a:ext>
                  </a:extLst>
                </p:cNvPr>
                <p:cNvSpPr/>
                <p:nvPr/>
              </p:nvSpPr>
              <p:spPr>
                <a:xfrm>
                  <a:off x="2954593" y="2569292"/>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8" name="Rectangle 7">
                  <a:extLst>
                    <a:ext uri="{FF2B5EF4-FFF2-40B4-BE49-F238E27FC236}">
                      <a16:creationId xmlns:a16="http://schemas.microsoft.com/office/drawing/2014/main" id="{62CA0934-663A-F85F-65A7-DBCA7FF9F2C1}"/>
                    </a:ext>
                  </a:extLst>
                </p:cNvPr>
                <p:cNvSpPr/>
                <p:nvPr/>
              </p:nvSpPr>
              <p:spPr>
                <a:xfrm>
                  <a:off x="5378245" y="2569291"/>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9" name="Rectangle 8">
                  <a:extLst>
                    <a:ext uri="{FF2B5EF4-FFF2-40B4-BE49-F238E27FC236}">
                      <a16:creationId xmlns:a16="http://schemas.microsoft.com/office/drawing/2014/main" id="{52034767-314D-3D51-AF3C-A60A8026820E}"/>
                    </a:ext>
                  </a:extLst>
                </p:cNvPr>
                <p:cNvSpPr/>
                <p:nvPr/>
              </p:nvSpPr>
              <p:spPr>
                <a:xfrm>
                  <a:off x="6590071" y="2569290"/>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10" name="Rectangle 9">
                  <a:extLst>
                    <a:ext uri="{FF2B5EF4-FFF2-40B4-BE49-F238E27FC236}">
                      <a16:creationId xmlns:a16="http://schemas.microsoft.com/office/drawing/2014/main" id="{86DF298D-0F79-91E7-F7B1-E82AD20FB8EB}"/>
                    </a:ext>
                  </a:extLst>
                </p:cNvPr>
                <p:cNvSpPr/>
                <p:nvPr/>
              </p:nvSpPr>
              <p:spPr>
                <a:xfrm>
                  <a:off x="1739389" y="2569290"/>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grpSp>
          <p:grpSp>
            <p:nvGrpSpPr>
              <p:cNvPr id="12" name="Group 11">
                <a:extLst>
                  <a:ext uri="{FF2B5EF4-FFF2-40B4-BE49-F238E27FC236}">
                    <a16:creationId xmlns:a16="http://schemas.microsoft.com/office/drawing/2014/main" id="{05A98077-B43D-3C94-D948-614647A2156A}"/>
                  </a:ext>
                </a:extLst>
              </p:cNvPr>
              <p:cNvGrpSpPr/>
              <p:nvPr/>
            </p:nvGrpSpPr>
            <p:grpSpPr>
              <a:xfrm>
                <a:off x="1739389" y="3358866"/>
                <a:ext cx="5447992" cy="373013"/>
                <a:chOff x="1739389" y="2569290"/>
                <a:chExt cx="5447992" cy="373013"/>
              </a:xfrm>
            </p:grpSpPr>
            <p:sp>
              <p:nvSpPr>
                <p:cNvPr id="13" name="Rectangle 12">
                  <a:extLst>
                    <a:ext uri="{FF2B5EF4-FFF2-40B4-BE49-F238E27FC236}">
                      <a16:creationId xmlns:a16="http://schemas.microsoft.com/office/drawing/2014/main" id="{756BA196-6420-D023-E0CA-5EE8594A2EDE}"/>
                    </a:ext>
                  </a:extLst>
                </p:cNvPr>
                <p:cNvSpPr/>
                <p:nvPr/>
              </p:nvSpPr>
              <p:spPr>
                <a:xfrm>
                  <a:off x="4166419" y="2571750"/>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40" name="Rectangle 39">
                  <a:extLst>
                    <a:ext uri="{FF2B5EF4-FFF2-40B4-BE49-F238E27FC236}">
                      <a16:creationId xmlns:a16="http://schemas.microsoft.com/office/drawing/2014/main" id="{0D1539CA-E789-AE26-A393-45AD733856F6}"/>
                    </a:ext>
                  </a:extLst>
                </p:cNvPr>
                <p:cNvSpPr/>
                <p:nvPr/>
              </p:nvSpPr>
              <p:spPr>
                <a:xfrm>
                  <a:off x="2954593" y="2569292"/>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41" name="Rectangle 40">
                  <a:extLst>
                    <a:ext uri="{FF2B5EF4-FFF2-40B4-BE49-F238E27FC236}">
                      <a16:creationId xmlns:a16="http://schemas.microsoft.com/office/drawing/2014/main" id="{918A7B25-CDE1-6341-6BDA-83FD3B11CE27}"/>
                    </a:ext>
                  </a:extLst>
                </p:cNvPr>
                <p:cNvSpPr/>
                <p:nvPr/>
              </p:nvSpPr>
              <p:spPr>
                <a:xfrm>
                  <a:off x="5378245" y="2569291"/>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42" name="Rectangle 41">
                  <a:extLst>
                    <a:ext uri="{FF2B5EF4-FFF2-40B4-BE49-F238E27FC236}">
                      <a16:creationId xmlns:a16="http://schemas.microsoft.com/office/drawing/2014/main" id="{E90B22AB-979A-BD82-9744-BB220D761AF7}"/>
                    </a:ext>
                  </a:extLst>
                </p:cNvPr>
                <p:cNvSpPr/>
                <p:nvPr/>
              </p:nvSpPr>
              <p:spPr>
                <a:xfrm>
                  <a:off x="6590071" y="2569290"/>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43" name="Rectangle 42">
                  <a:extLst>
                    <a:ext uri="{FF2B5EF4-FFF2-40B4-BE49-F238E27FC236}">
                      <a16:creationId xmlns:a16="http://schemas.microsoft.com/office/drawing/2014/main" id="{181535E0-D20C-36CB-C7B3-D4F3EDDAB13E}"/>
                    </a:ext>
                  </a:extLst>
                </p:cNvPr>
                <p:cNvSpPr/>
                <p:nvPr/>
              </p:nvSpPr>
              <p:spPr>
                <a:xfrm>
                  <a:off x="1739389" y="2569290"/>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grpSp>
          <p:grpSp>
            <p:nvGrpSpPr>
              <p:cNvPr id="44" name="Group 43">
                <a:extLst>
                  <a:ext uri="{FF2B5EF4-FFF2-40B4-BE49-F238E27FC236}">
                    <a16:creationId xmlns:a16="http://schemas.microsoft.com/office/drawing/2014/main" id="{6CC9C7B8-B486-83A8-E9BD-BC06D57D6388}"/>
                  </a:ext>
                </a:extLst>
              </p:cNvPr>
              <p:cNvGrpSpPr/>
              <p:nvPr/>
            </p:nvGrpSpPr>
            <p:grpSpPr>
              <a:xfrm>
                <a:off x="1739389" y="4148406"/>
                <a:ext cx="5447992" cy="373013"/>
                <a:chOff x="1739389" y="2569290"/>
                <a:chExt cx="5447992" cy="373013"/>
              </a:xfrm>
            </p:grpSpPr>
            <p:sp>
              <p:nvSpPr>
                <p:cNvPr id="45" name="Rectangle 44">
                  <a:extLst>
                    <a:ext uri="{FF2B5EF4-FFF2-40B4-BE49-F238E27FC236}">
                      <a16:creationId xmlns:a16="http://schemas.microsoft.com/office/drawing/2014/main" id="{CDEB56AB-C21E-7DA9-F295-B7D4FE3B64BE}"/>
                    </a:ext>
                  </a:extLst>
                </p:cNvPr>
                <p:cNvSpPr/>
                <p:nvPr/>
              </p:nvSpPr>
              <p:spPr>
                <a:xfrm>
                  <a:off x="4166419" y="2571750"/>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46" name="Rectangle 45">
                  <a:extLst>
                    <a:ext uri="{FF2B5EF4-FFF2-40B4-BE49-F238E27FC236}">
                      <a16:creationId xmlns:a16="http://schemas.microsoft.com/office/drawing/2014/main" id="{BF88FEE0-4A28-022C-B543-A588AF88B80E}"/>
                    </a:ext>
                  </a:extLst>
                </p:cNvPr>
                <p:cNvSpPr/>
                <p:nvPr/>
              </p:nvSpPr>
              <p:spPr>
                <a:xfrm>
                  <a:off x="2954593" y="2569292"/>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47" name="Rectangle 46">
                  <a:extLst>
                    <a:ext uri="{FF2B5EF4-FFF2-40B4-BE49-F238E27FC236}">
                      <a16:creationId xmlns:a16="http://schemas.microsoft.com/office/drawing/2014/main" id="{DADEDD31-F34C-C8E6-3E5F-DC51C18A9E05}"/>
                    </a:ext>
                  </a:extLst>
                </p:cNvPr>
                <p:cNvSpPr/>
                <p:nvPr/>
              </p:nvSpPr>
              <p:spPr>
                <a:xfrm>
                  <a:off x="5378245" y="2569291"/>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48" name="Rectangle 47">
                  <a:extLst>
                    <a:ext uri="{FF2B5EF4-FFF2-40B4-BE49-F238E27FC236}">
                      <a16:creationId xmlns:a16="http://schemas.microsoft.com/office/drawing/2014/main" id="{CE49FFFE-5F72-CDA5-6FDA-50C6730E6B7F}"/>
                    </a:ext>
                  </a:extLst>
                </p:cNvPr>
                <p:cNvSpPr/>
                <p:nvPr/>
              </p:nvSpPr>
              <p:spPr>
                <a:xfrm>
                  <a:off x="6590071" y="2569290"/>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49" name="Rectangle 48">
                  <a:extLst>
                    <a:ext uri="{FF2B5EF4-FFF2-40B4-BE49-F238E27FC236}">
                      <a16:creationId xmlns:a16="http://schemas.microsoft.com/office/drawing/2014/main" id="{47C4F682-64ED-F9B8-D0BF-49C0A448CB8F}"/>
                    </a:ext>
                  </a:extLst>
                </p:cNvPr>
                <p:cNvSpPr/>
                <p:nvPr/>
              </p:nvSpPr>
              <p:spPr>
                <a:xfrm>
                  <a:off x="1739389" y="2569290"/>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grpSp>
          <p:grpSp>
            <p:nvGrpSpPr>
              <p:cNvPr id="50" name="Group 49">
                <a:extLst>
                  <a:ext uri="{FF2B5EF4-FFF2-40B4-BE49-F238E27FC236}">
                    <a16:creationId xmlns:a16="http://schemas.microsoft.com/office/drawing/2014/main" id="{76CF23C4-C3E7-3B48-7C13-3AA9F3CBC246}"/>
                  </a:ext>
                </a:extLst>
              </p:cNvPr>
              <p:cNvGrpSpPr/>
              <p:nvPr/>
            </p:nvGrpSpPr>
            <p:grpSpPr>
              <a:xfrm>
                <a:off x="1741078" y="1777254"/>
                <a:ext cx="5447992" cy="373013"/>
                <a:chOff x="1739389" y="2569290"/>
                <a:chExt cx="5447992" cy="373013"/>
              </a:xfrm>
            </p:grpSpPr>
            <p:sp>
              <p:nvSpPr>
                <p:cNvPr id="51" name="Rectangle 50">
                  <a:extLst>
                    <a:ext uri="{FF2B5EF4-FFF2-40B4-BE49-F238E27FC236}">
                      <a16:creationId xmlns:a16="http://schemas.microsoft.com/office/drawing/2014/main" id="{699CD967-98A2-0EBB-8ADC-448C15A41BE0}"/>
                    </a:ext>
                  </a:extLst>
                </p:cNvPr>
                <p:cNvSpPr/>
                <p:nvPr/>
              </p:nvSpPr>
              <p:spPr>
                <a:xfrm>
                  <a:off x="4166419" y="2571750"/>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52" name="Rectangle 51">
                  <a:extLst>
                    <a:ext uri="{FF2B5EF4-FFF2-40B4-BE49-F238E27FC236}">
                      <a16:creationId xmlns:a16="http://schemas.microsoft.com/office/drawing/2014/main" id="{B6667D3C-2313-5F12-39A8-FC8A6C959700}"/>
                    </a:ext>
                  </a:extLst>
                </p:cNvPr>
                <p:cNvSpPr/>
                <p:nvPr/>
              </p:nvSpPr>
              <p:spPr>
                <a:xfrm>
                  <a:off x="2954593" y="2569292"/>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53" name="Rectangle 52">
                  <a:extLst>
                    <a:ext uri="{FF2B5EF4-FFF2-40B4-BE49-F238E27FC236}">
                      <a16:creationId xmlns:a16="http://schemas.microsoft.com/office/drawing/2014/main" id="{D30D1C73-E25A-554B-3771-35523F15A6C0}"/>
                    </a:ext>
                  </a:extLst>
                </p:cNvPr>
                <p:cNvSpPr/>
                <p:nvPr/>
              </p:nvSpPr>
              <p:spPr>
                <a:xfrm>
                  <a:off x="5378245" y="2569291"/>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54" name="Rectangle 53">
                  <a:extLst>
                    <a:ext uri="{FF2B5EF4-FFF2-40B4-BE49-F238E27FC236}">
                      <a16:creationId xmlns:a16="http://schemas.microsoft.com/office/drawing/2014/main" id="{318CEE19-CDB8-1D18-983A-C1B18677796D}"/>
                    </a:ext>
                  </a:extLst>
                </p:cNvPr>
                <p:cNvSpPr/>
                <p:nvPr/>
              </p:nvSpPr>
              <p:spPr>
                <a:xfrm>
                  <a:off x="6590071" y="2569290"/>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55" name="Rectangle 54">
                  <a:extLst>
                    <a:ext uri="{FF2B5EF4-FFF2-40B4-BE49-F238E27FC236}">
                      <a16:creationId xmlns:a16="http://schemas.microsoft.com/office/drawing/2014/main" id="{F9497308-1383-105F-FB12-289228C111FE}"/>
                    </a:ext>
                  </a:extLst>
                </p:cNvPr>
                <p:cNvSpPr/>
                <p:nvPr/>
              </p:nvSpPr>
              <p:spPr>
                <a:xfrm>
                  <a:off x="1739389" y="2569290"/>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grpSp>
          <p:grpSp>
            <p:nvGrpSpPr>
              <p:cNvPr id="56" name="Group 55">
                <a:extLst>
                  <a:ext uri="{FF2B5EF4-FFF2-40B4-BE49-F238E27FC236}">
                    <a16:creationId xmlns:a16="http://schemas.microsoft.com/office/drawing/2014/main" id="{27CC7E9F-0F27-8727-B9FF-9A835B81F6BB}"/>
                  </a:ext>
                </a:extLst>
              </p:cNvPr>
              <p:cNvGrpSpPr/>
              <p:nvPr/>
            </p:nvGrpSpPr>
            <p:grpSpPr>
              <a:xfrm>
                <a:off x="1741078" y="982758"/>
                <a:ext cx="5447992" cy="373013"/>
                <a:chOff x="1739389" y="2569290"/>
                <a:chExt cx="5447992" cy="373013"/>
              </a:xfrm>
            </p:grpSpPr>
            <p:sp>
              <p:nvSpPr>
                <p:cNvPr id="57" name="Rectangle 56">
                  <a:extLst>
                    <a:ext uri="{FF2B5EF4-FFF2-40B4-BE49-F238E27FC236}">
                      <a16:creationId xmlns:a16="http://schemas.microsoft.com/office/drawing/2014/main" id="{62D400EE-38BA-FC01-7F11-348C4DFC216D}"/>
                    </a:ext>
                  </a:extLst>
                </p:cNvPr>
                <p:cNvSpPr/>
                <p:nvPr/>
              </p:nvSpPr>
              <p:spPr>
                <a:xfrm>
                  <a:off x="4166419" y="2571750"/>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58" name="Rectangle 57">
                  <a:extLst>
                    <a:ext uri="{FF2B5EF4-FFF2-40B4-BE49-F238E27FC236}">
                      <a16:creationId xmlns:a16="http://schemas.microsoft.com/office/drawing/2014/main" id="{9B2E98C6-E93A-58BF-F16D-F4CD3529D689}"/>
                    </a:ext>
                  </a:extLst>
                </p:cNvPr>
                <p:cNvSpPr/>
                <p:nvPr/>
              </p:nvSpPr>
              <p:spPr>
                <a:xfrm>
                  <a:off x="2954593" y="2569292"/>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59" name="Rectangle 58">
                  <a:extLst>
                    <a:ext uri="{FF2B5EF4-FFF2-40B4-BE49-F238E27FC236}">
                      <a16:creationId xmlns:a16="http://schemas.microsoft.com/office/drawing/2014/main" id="{6BBBAFDF-A0A1-4B12-2E63-D4B9042BA0EE}"/>
                    </a:ext>
                  </a:extLst>
                </p:cNvPr>
                <p:cNvSpPr/>
                <p:nvPr/>
              </p:nvSpPr>
              <p:spPr>
                <a:xfrm>
                  <a:off x="5378245" y="2569291"/>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60" name="Rectangle 59">
                  <a:extLst>
                    <a:ext uri="{FF2B5EF4-FFF2-40B4-BE49-F238E27FC236}">
                      <a16:creationId xmlns:a16="http://schemas.microsoft.com/office/drawing/2014/main" id="{09FD47C5-69FA-6347-A5E2-4684E6CBA3FD}"/>
                    </a:ext>
                  </a:extLst>
                </p:cNvPr>
                <p:cNvSpPr/>
                <p:nvPr/>
              </p:nvSpPr>
              <p:spPr>
                <a:xfrm>
                  <a:off x="6590071" y="2569290"/>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61" name="Rectangle 60">
                  <a:extLst>
                    <a:ext uri="{FF2B5EF4-FFF2-40B4-BE49-F238E27FC236}">
                      <a16:creationId xmlns:a16="http://schemas.microsoft.com/office/drawing/2014/main" id="{AFC3DB32-446D-F7FA-6B4E-CBA28D8DB248}"/>
                    </a:ext>
                  </a:extLst>
                </p:cNvPr>
                <p:cNvSpPr/>
                <p:nvPr/>
              </p:nvSpPr>
              <p:spPr>
                <a:xfrm>
                  <a:off x="1739389" y="2569290"/>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grpSp>
        </p:grpSp>
      </p:grpSp>
      <p:sp>
        <p:nvSpPr>
          <p:cNvPr id="64" name="TextBox 63">
            <a:extLst>
              <a:ext uri="{FF2B5EF4-FFF2-40B4-BE49-F238E27FC236}">
                <a16:creationId xmlns:a16="http://schemas.microsoft.com/office/drawing/2014/main" id="{737E2E01-C534-07D6-F6D8-5FEDC74F3893}"/>
              </a:ext>
            </a:extLst>
          </p:cNvPr>
          <p:cNvSpPr txBox="1"/>
          <p:nvPr/>
        </p:nvSpPr>
        <p:spPr>
          <a:xfrm>
            <a:off x="1135626" y="937278"/>
            <a:ext cx="7580601"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n-lt"/>
                <a:ea typeface="+mn-ea"/>
                <a:cs typeface="+mn-cs"/>
                <a:sym typeface="Arial"/>
              </a:rPr>
              <a:t>Pixel area distortions are in </a:t>
            </a:r>
            <a:r>
              <a:rPr kumimoji="0" lang="en-US" sz="1400" b="1" i="0" u="none" strike="noStrike" cap="none" spc="0" normalizeH="0" baseline="0" dirty="0">
                <a:ln>
                  <a:noFill/>
                </a:ln>
                <a:solidFill>
                  <a:srgbClr val="FFC000"/>
                </a:solidFill>
                <a:effectLst/>
                <a:uFillTx/>
                <a:latin typeface="+mn-lt"/>
                <a:ea typeface="+mn-ea"/>
                <a:cs typeface="+mn-cs"/>
                <a:sym typeface="Arial"/>
              </a:rPr>
              <a:t>orange boxes</a:t>
            </a:r>
            <a:r>
              <a:rPr kumimoji="0" lang="en-US" sz="1400" i="0" u="none" strike="noStrike" cap="none" spc="0" normalizeH="0" baseline="0" dirty="0">
                <a:ln>
                  <a:noFill/>
                </a:ln>
                <a:solidFill>
                  <a:schemeClr val="tx1"/>
                </a:solidFill>
                <a:effectLst/>
                <a:uFillTx/>
                <a:latin typeface="+mn-lt"/>
                <a:ea typeface="+mn-ea"/>
                <a:cs typeface="+mn-cs"/>
                <a:sym typeface="Arial"/>
              </a:rPr>
              <a:t>; overlaps (</a:t>
            </a:r>
            <a:r>
              <a:rPr kumimoji="0" lang="en-US" sz="1400" i="0" u="none" strike="noStrike" cap="none" spc="0" normalizeH="0" baseline="0" dirty="0" err="1">
                <a:ln>
                  <a:noFill/>
                </a:ln>
                <a:solidFill>
                  <a:schemeClr val="tx1"/>
                </a:solidFill>
                <a:effectLst/>
                <a:uFillTx/>
                <a:latin typeface="+mn-lt"/>
                <a:ea typeface="+mn-ea"/>
                <a:cs typeface="+mn-cs"/>
                <a:sym typeface="Arial"/>
              </a:rPr>
              <a:t>M</a:t>
            </a:r>
            <a:r>
              <a:rPr kumimoji="0" lang="en-US" sz="1400" i="0" u="none" strike="noStrike" cap="none" spc="0" normalizeH="0" baseline="-25000" dirty="0" err="1">
                <a:ln>
                  <a:noFill/>
                </a:ln>
                <a:solidFill>
                  <a:schemeClr val="tx1"/>
                </a:solidFill>
                <a:effectLst/>
                <a:uFillTx/>
                <a:latin typeface="+mn-lt"/>
                <a:ea typeface="+mn-ea"/>
                <a:cs typeface="+mn-cs"/>
                <a:sym typeface="Arial"/>
              </a:rPr>
              <a:t>iji’j</a:t>
            </a:r>
            <a:r>
              <a:rPr kumimoji="0" lang="en-US" sz="1400" i="0" u="none" strike="noStrike" cap="none" spc="0" normalizeH="0" baseline="-25000" dirty="0">
                <a:ln>
                  <a:noFill/>
                </a:ln>
                <a:solidFill>
                  <a:schemeClr val="tx1"/>
                </a:solidFill>
                <a:effectLst/>
                <a:uFillTx/>
                <a:latin typeface="+mn-lt"/>
                <a:ea typeface="+mn-ea"/>
                <a:cs typeface="+mn-cs"/>
                <a:sym typeface="Arial"/>
              </a:rPr>
              <a:t>’</a:t>
            </a:r>
            <a:r>
              <a:rPr kumimoji="0" lang="en-US" sz="1400" i="0" u="none" strike="noStrike" cap="none" spc="0" normalizeH="0" baseline="0" dirty="0">
                <a:ln>
                  <a:noFill/>
                </a:ln>
                <a:solidFill>
                  <a:schemeClr val="tx1"/>
                </a:solidFill>
                <a:effectLst/>
                <a:uFillTx/>
                <a:latin typeface="+mn-lt"/>
                <a:ea typeface="+mn-ea"/>
                <a:cs typeface="+mn-cs"/>
                <a:sym typeface="Arial"/>
              </a:rPr>
              <a:t>) are in between. </a:t>
            </a:r>
            <a:r>
              <a:rPr kumimoji="0" lang="en-US" sz="1400" b="1" i="0" u="none" strike="noStrike" cap="none" spc="0" normalizeH="0" baseline="0" dirty="0">
                <a:ln>
                  <a:noFill/>
                </a:ln>
                <a:solidFill>
                  <a:schemeClr val="tx1"/>
                </a:solidFill>
                <a:effectLst/>
                <a:uFillTx/>
                <a:latin typeface="+mn-lt"/>
                <a:ea typeface="+mn-ea"/>
                <a:cs typeface="+mn-cs"/>
                <a:sym typeface="Arial"/>
              </a:rPr>
              <a:t>240 e</a:t>
            </a:r>
            <a:r>
              <a:rPr kumimoji="0" lang="en-US" sz="1400" b="1" i="0" u="none" strike="noStrike" cap="none" spc="0" normalizeH="0" baseline="30000" dirty="0">
                <a:ln>
                  <a:noFill/>
                </a:ln>
                <a:solidFill>
                  <a:schemeClr val="tx1"/>
                </a:solidFill>
                <a:effectLst/>
                <a:uFillTx/>
                <a:latin typeface="+mn-lt"/>
                <a:ea typeface="+mn-ea"/>
                <a:cs typeface="+mn-cs"/>
                <a:sym typeface="Arial"/>
              </a:rPr>
              <a:t>-</a:t>
            </a:r>
            <a:r>
              <a:rPr kumimoji="0" lang="en-US" sz="1400" b="1" i="0" u="none" strike="noStrike" cap="none" spc="0" normalizeH="0" baseline="0" dirty="0">
                <a:ln>
                  <a:noFill/>
                </a:ln>
                <a:solidFill>
                  <a:schemeClr val="tx1"/>
                </a:solidFill>
                <a:effectLst/>
                <a:uFillTx/>
                <a:latin typeface="+mn-lt"/>
                <a:ea typeface="+mn-ea"/>
                <a:cs typeface="+mn-cs"/>
                <a:sym typeface="Arial"/>
              </a:rPr>
              <a:t> source at 00..</a:t>
            </a:r>
            <a:endParaRPr kumimoji="0" lang="en-US" sz="1400" b="1" i="0" u="none" strike="noStrike" cap="none" spc="0" normalizeH="0" baseline="0" dirty="0">
              <a:ln>
                <a:noFill/>
              </a:ln>
              <a:solidFill>
                <a:srgbClr val="FFC000"/>
              </a:solidFill>
              <a:effectLst/>
              <a:uFillTx/>
              <a:latin typeface="+mn-lt"/>
              <a:ea typeface="+mn-ea"/>
              <a:cs typeface="+mn-cs"/>
              <a:sym typeface="Arial"/>
            </a:endParaRPr>
          </a:p>
        </p:txBody>
      </p:sp>
      <p:sp>
        <p:nvSpPr>
          <p:cNvPr id="65" name="TextBox 64">
            <a:extLst>
              <a:ext uri="{FF2B5EF4-FFF2-40B4-BE49-F238E27FC236}">
                <a16:creationId xmlns:a16="http://schemas.microsoft.com/office/drawing/2014/main" id="{38201B7D-0ACB-8D8C-61D8-009EBEC88943}"/>
              </a:ext>
            </a:extLst>
          </p:cNvPr>
          <p:cNvSpPr txBox="1"/>
          <p:nvPr/>
        </p:nvSpPr>
        <p:spPr>
          <a:xfrm>
            <a:off x="169945" y="1258086"/>
            <a:ext cx="1114272" cy="25853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i="0" u="none" strike="noStrike" cap="none" spc="0" normalizeH="0" baseline="0" dirty="0">
                <a:ln>
                  <a:noFill/>
                </a:ln>
                <a:solidFill>
                  <a:schemeClr val="tx1"/>
                </a:solidFill>
                <a:effectLst/>
                <a:uFillTx/>
                <a:latin typeface="+mn-lt"/>
                <a:ea typeface="+mn-ea"/>
                <a:cs typeface="+mn-cs"/>
                <a:sym typeface="Arial"/>
              </a:rPr>
              <a:t>Top: kernel derived value</a:t>
            </a:r>
            <a:endParaRPr lang="en-US" dirty="0">
              <a:solidFill>
                <a:schemeClr val="tx1"/>
              </a:solidFill>
            </a:endParaRPr>
          </a:p>
          <a:p>
            <a:pPr marL="0" marR="0" indent="0" algn="l" defTabSz="914400" rtl="0" fontAlgn="auto" latinLnBrk="0" hangingPunct="0">
              <a:lnSpc>
                <a:spcPct val="100000"/>
              </a:lnSpc>
              <a:spcBef>
                <a:spcPts val="0"/>
              </a:spcBef>
              <a:spcAft>
                <a:spcPts val="0"/>
              </a:spcAft>
              <a:buClrTx/>
              <a:buSzTx/>
              <a:buFontTx/>
              <a:buNone/>
              <a:tabLst/>
            </a:pPr>
            <a:r>
              <a:rPr kumimoji="0" lang="en-US" sz="1400" i="0" u="none" strike="noStrike" cap="none" spc="0" normalizeH="0" baseline="0" dirty="0">
                <a:ln>
                  <a:noFill/>
                </a:ln>
                <a:solidFill>
                  <a:schemeClr val="tx1"/>
                </a:solidFill>
                <a:effectLst/>
                <a:uFillTx/>
                <a:latin typeface="+mn-lt"/>
                <a:ea typeface="+mn-ea"/>
                <a:cs typeface="+mn-cs"/>
                <a:sym typeface="Arial"/>
              </a:rPr>
              <a:t>Center:</a:t>
            </a:r>
          </a:p>
          <a:p>
            <a:pPr marL="0" marR="0" indent="0" algn="l" defTabSz="914400" rtl="0" fontAlgn="auto" latinLnBrk="0" hangingPunct="0">
              <a:lnSpc>
                <a:spcPct val="100000"/>
              </a:lnSpc>
              <a:spcBef>
                <a:spcPts val="0"/>
              </a:spcBef>
              <a:spcAft>
                <a:spcPts val="0"/>
              </a:spcAft>
              <a:buClrTx/>
              <a:buSzTx/>
              <a:buFontTx/>
              <a:buNone/>
              <a:tabLst/>
            </a:pPr>
            <a:r>
              <a:rPr lang="en-US" dirty="0">
                <a:solidFill>
                  <a:schemeClr val="tx1"/>
                </a:solidFill>
              </a:rPr>
              <a:t>Truth</a:t>
            </a:r>
          </a:p>
          <a:p>
            <a:pPr marL="0" marR="0" indent="0" algn="l" defTabSz="914400" rtl="0" fontAlgn="auto" latinLnBrk="0" hangingPunct="0">
              <a:lnSpc>
                <a:spcPct val="100000"/>
              </a:lnSpc>
              <a:spcBef>
                <a:spcPts val="0"/>
              </a:spcBef>
              <a:spcAft>
                <a:spcPts val="0"/>
              </a:spcAft>
              <a:buClrTx/>
              <a:buSzTx/>
              <a:buFontTx/>
              <a:buNone/>
              <a:tabLst/>
            </a:pPr>
            <a:r>
              <a:rPr lang="en-US" dirty="0">
                <a:solidFill>
                  <a:schemeClr val="tx1"/>
                </a:solidFill>
              </a:rPr>
              <a:t>Bottom:</a:t>
            </a:r>
          </a:p>
          <a:p>
            <a:pPr marL="0" marR="0" indent="0" algn="l" defTabSz="914400" rtl="0" fontAlgn="auto" latinLnBrk="0" hangingPunct="0">
              <a:lnSpc>
                <a:spcPct val="100000"/>
              </a:lnSpc>
              <a:spcBef>
                <a:spcPts val="0"/>
              </a:spcBef>
              <a:spcAft>
                <a:spcPts val="0"/>
              </a:spcAft>
              <a:buClrTx/>
              <a:buSzTx/>
              <a:buFontTx/>
              <a:buNone/>
              <a:tabLst/>
            </a:pPr>
            <a:r>
              <a:rPr kumimoji="0" lang="en-US" sz="1400" i="0" u="none" strike="noStrike" cap="none" spc="0" normalizeH="0" baseline="0" dirty="0">
                <a:ln>
                  <a:noFill/>
                </a:ln>
                <a:solidFill>
                  <a:schemeClr val="tx1"/>
                </a:solidFill>
                <a:effectLst/>
                <a:uFillTx/>
                <a:latin typeface="+mn-lt"/>
                <a:ea typeface="+mn-ea"/>
                <a:cs typeface="+mn-cs"/>
                <a:sym typeface="Arial"/>
              </a:rPr>
              <a:t>rel. dev.</a:t>
            </a:r>
          </a:p>
          <a:p>
            <a:pPr marL="0" marR="0" indent="0" algn="l" defTabSz="914400" rtl="0" fontAlgn="auto" latinLnBrk="0" hangingPunct="0">
              <a:lnSpc>
                <a:spcPct val="100000"/>
              </a:lnSpc>
              <a:spcBef>
                <a:spcPts val="0"/>
              </a:spcBef>
              <a:spcAft>
                <a:spcPts val="0"/>
              </a:spcAft>
              <a:buClrTx/>
              <a:buSzTx/>
              <a:buFontTx/>
              <a:buNone/>
              <a:tabLst/>
            </a:pPr>
            <a:endParaRPr lang="en-US" dirty="0">
              <a:solidFill>
                <a:schemeClr val="tx1"/>
              </a:solidFill>
            </a:endParaRPr>
          </a:p>
          <a:p>
            <a:pPr marL="0" marR="0" indent="0" algn="l" defTabSz="914400" rtl="0" fontAlgn="auto" latinLnBrk="0" hangingPunct="0">
              <a:lnSpc>
                <a:spcPct val="100000"/>
              </a:lnSpc>
              <a:spcBef>
                <a:spcPts val="0"/>
              </a:spcBef>
              <a:spcAft>
                <a:spcPts val="0"/>
              </a:spcAft>
              <a:buClrTx/>
              <a:buSzTx/>
              <a:buFontTx/>
              <a:buNone/>
              <a:tabLst/>
            </a:pPr>
            <a:r>
              <a:rPr kumimoji="0" lang="en-US" sz="1400" i="0" u="none" strike="noStrike" cap="none" spc="0" normalizeH="0" baseline="0" dirty="0">
                <a:ln>
                  <a:noFill/>
                </a:ln>
                <a:solidFill>
                  <a:schemeClr val="tx1"/>
                </a:solidFill>
                <a:effectLst/>
                <a:uFillTx/>
                <a:latin typeface="+mn-lt"/>
                <a:ea typeface="+mn-ea"/>
                <a:cs typeface="+mn-cs"/>
                <a:sym typeface="Arial"/>
              </a:rPr>
              <a:t>C18 approach </a:t>
            </a:r>
            <a:r>
              <a:rPr kumimoji="0" lang="en-US" sz="1400" b="1" i="0" u="none" strike="noStrike" cap="none" spc="0" normalizeH="0" baseline="0" dirty="0">
                <a:ln>
                  <a:noFill/>
                </a:ln>
                <a:solidFill>
                  <a:srgbClr val="0070C0"/>
                </a:solidFill>
                <a:effectLst/>
                <a:uFillTx/>
                <a:latin typeface="+mn-lt"/>
                <a:ea typeface="+mn-ea"/>
                <a:cs typeface="+mn-cs"/>
                <a:sym typeface="Arial"/>
              </a:rPr>
              <a:t>undershoots</a:t>
            </a:r>
            <a:r>
              <a:rPr kumimoji="0" lang="en-US" sz="1400" i="0" u="none" strike="noStrike" cap="none" spc="0" normalizeH="0" baseline="0" dirty="0">
                <a:ln>
                  <a:noFill/>
                </a:ln>
                <a:solidFill>
                  <a:schemeClr val="tx1"/>
                </a:solidFill>
                <a:effectLst/>
                <a:uFillTx/>
                <a:latin typeface="+mn-lt"/>
                <a:ea typeface="+mn-ea"/>
                <a:cs typeface="+mn-cs"/>
                <a:sym typeface="Arial"/>
              </a:rPr>
              <a:t> M</a:t>
            </a:r>
            <a:r>
              <a:rPr kumimoji="0" lang="en-US" sz="1400" i="0" u="none" strike="noStrike" cap="none" spc="0" normalizeH="0" baseline="-25000" dirty="0">
                <a:ln>
                  <a:noFill/>
                </a:ln>
                <a:solidFill>
                  <a:schemeClr val="tx1"/>
                </a:solidFill>
                <a:effectLst/>
                <a:uFillTx/>
                <a:latin typeface="+mn-lt"/>
                <a:ea typeface="+mn-ea"/>
                <a:cs typeface="+mn-cs"/>
                <a:sym typeface="Arial"/>
              </a:rPr>
              <a:t>0100</a:t>
            </a:r>
            <a:r>
              <a:rPr kumimoji="0" lang="en-US" sz="1400" i="0" u="none" strike="noStrike" cap="none" spc="0" normalizeH="0" baseline="0" dirty="0">
                <a:ln>
                  <a:noFill/>
                </a:ln>
                <a:solidFill>
                  <a:schemeClr val="tx1"/>
                </a:solidFill>
                <a:effectLst/>
                <a:uFillTx/>
                <a:latin typeface="+mn-lt"/>
                <a:ea typeface="+mn-ea"/>
                <a:cs typeface="+mn-cs"/>
                <a:sym typeface="Arial"/>
              </a:rPr>
              <a:t> &amp; </a:t>
            </a:r>
            <a:r>
              <a:rPr kumimoji="0" lang="en-US" sz="1400" b="1" i="0" u="none" strike="noStrike" cap="none" spc="0" normalizeH="0" baseline="0" dirty="0">
                <a:ln>
                  <a:noFill/>
                </a:ln>
                <a:solidFill>
                  <a:srgbClr val="7030A0"/>
                </a:solidFill>
                <a:effectLst/>
                <a:uFillTx/>
                <a:latin typeface="+mn-lt"/>
                <a:ea typeface="+mn-ea"/>
                <a:cs typeface="+mn-cs"/>
                <a:sym typeface="Arial"/>
              </a:rPr>
              <a:t>overshoots</a:t>
            </a:r>
            <a:r>
              <a:rPr kumimoji="0" lang="en-US" sz="1400" i="0" u="none" strike="noStrike" cap="none" spc="0" normalizeH="0" baseline="0" dirty="0">
                <a:ln>
                  <a:noFill/>
                </a:ln>
                <a:solidFill>
                  <a:schemeClr val="tx1"/>
                </a:solidFill>
                <a:effectLst/>
                <a:uFillTx/>
                <a:latin typeface="+mn-lt"/>
                <a:ea typeface="+mn-ea"/>
                <a:cs typeface="+mn-cs"/>
                <a:sym typeface="Arial"/>
              </a:rPr>
              <a:t> M</a:t>
            </a:r>
            <a:r>
              <a:rPr kumimoji="0" lang="en-US" sz="1400" i="0" u="none" strike="noStrike" cap="none" spc="0" normalizeH="0" baseline="-25000" dirty="0">
                <a:ln>
                  <a:noFill/>
                </a:ln>
                <a:solidFill>
                  <a:schemeClr val="tx1"/>
                </a:solidFill>
                <a:effectLst/>
                <a:uFillTx/>
                <a:latin typeface="+mn-lt"/>
                <a:ea typeface="+mn-ea"/>
                <a:cs typeface="+mn-cs"/>
                <a:sym typeface="Arial"/>
              </a:rPr>
              <a:t>1000</a:t>
            </a:r>
            <a:r>
              <a:rPr kumimoji="0" lang="en-US" sz="1400" i="0" u="none" strike="noStrike" cap="none" spc="0" normalizeH="0" baseline="0" dirty="0">
                <a:ln>
                  <a:noFill/>
                </a:ln>
                <a:solidFill>
                  <a:schemeClr val="tx1"/>
                </a:solidFill>
                <a:effectLst/>
                <a:uFillTx/>
                <a:latin typeface="+mn-lt"/>
                <a:ea typeface="+mn-ea"/>
                <a:cs typeface="+mn-cs"/>
                <a:sym typeface="Arial"/>
              </a:rPr>
              <a:t>.</a:t>
            </a:r>
          </a:p>
        </p:txBody>
      </p:sp>
      <p:sp>
        <p:nvSpPr>
          <p:cNvPr id="66" name="Oval 65">
            <a:extLst>
              <a:ext uri="{FF2B5EF4-FFF2-40B4-BE49-F238E27FC236}">
                <a16:creationId xmlns:a16="http://schemas.microsoft.com/office/drawing/2014/main" id="{BF8961A0-9987-39BC-7CA5-159E4B5199A1}"/>
              </a:ext>
            </a:extLst>
          </p:cNvPr>
          <p:cNvSpPr/>
          <p:nvPr/>
        </p:nvSpPr>
        <p:spPr>
          <a:xfrm>
            <a:off x="4259272" y="2378201"/>
            <a:ext cx="681438" cy="384740"/>
          </a:xfrm>
          <a:prstGeom prst="ellipse">
            <a:avLst/>
          </a:prstGeom>
          <a:noFill/>
          <a:ln w="25400" cap="flat">
            <a:solidFill>
              <a:srgbClr val="0070C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67" name="Oval 66">
            <a:extLst>
              <a:ext uri="{FF2B5EF4-FFF2-40B4-BE49-F238E27FC236}">
                <a16:creationId xmlns:a16="http://schemas.microsoft.com/office/drawing/2014/main" id="{EBF374D0-BE2F-CE8A-A56F-7CFB0B1093E8}"/>
              </a:ext>
            </a:extLst>
          </p:cNvPr>
          <p:cNvSpPr/>
          <p:nvPr/>
        </p:nvSpPr>
        <p:spPr>
          <a:xfrm>
            <a:off x="4799532" y="2744767"/>
            <a:ext cx="681438" cy="384740"/>
          </a:xfrm>
          <a:prstGeom prst="ellipse">
            <a:avLst/>
          </a:prstGeom>
          <a:noFill/>
          <a:ln w="2540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68" name="TextBox 67">
            <a:extLst>
              <a:ext uri="{FF2B5EF4-FFF2-40B4-BE49-F238E27FC236}">
                <a16:creationId xmlns:a16="http://schemas.microsoft.com/office/drawing/2014/main" id="{54048568-BC96-1DDB-909C-956D82B52C7C}"/>
              </a:ext>
            </a:extLst>
          </p:cNvPr>
          <p:cNvSpPr txBox="1"/>
          <p:nvPr/>
        </p:nvSpPr>
        <p:spPr>
          <a:xfrm>
            <a:off x="8363069" y="4012779"/>
            <a:ext cx="706925"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n-lt"/>
                <a:ea typeface="+mn-ea"/>
                <a:cs typeface="+mn-cs"/>
                <a:sym typeface="Arial"/>
              </a:rPr>
              <a:t>Serial</a:t>
            </a:r>
          </a:p>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n-lt"/>
                <a:ea typeface="+mn-ea"/>
                <a:cs typeface="+mn-cs"/>
                <a:sym typeface="Arial"/>
              </a:rPr>
              <a:t>Direction</a:t>
            </a:r>
          </a:p>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n-lt"/>
                <a:ea typeface="+mn-ea"/>
                <a:cs typeface="+mn-cs"/>
                <a:sym typeface="Arial"/>
              </a:rPr>
              <a:t>→</a:t>
            </a:r>
          </a:p>
        </p:txBody>
      </p:sp>
      <p:sp>
        <p:nvSpPr>
          <p:cNvPr id="69" name="TextBox 68">
            <a:extLst>
              <a:ext uri="{FF2B5EF4-FFF2-40B4-BE49-F238E27FC236}">
                <a16:creationId xmlns:a16="http://schemas.microsoft.com/office/drawing/2014/main" id="{67E6ECCE-F2E8-9B8F-355D-6F58E8C9EE7C}"/>
              </a:ext>
            </a:extLst>
          </p:cNvPr>
          <p:cNvSpPr txBox="1"/>
          <p:nvPr/>
        </p:nvSpPr>
        <p:spPr>
          <a:xfrm rot="16200000">
            <a:off x="8360993" y="2636881"/>
            <a:ext cx="706925"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n-lt"/>
                <a:ea typeface="+mn-ea"/>
                <a:cs typeface="+mn-cs"/>
                <a:sym typeface="Arial"/>
              </a:rPr>
              <a:t>Parallel</a:t>
            </a:r>
          </a:p>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n-lt"/>
                <a:ea typeface="+mn-ea"/>
                <a:cs typeface="+mn-cs"/>
                <a:sym typeface="Arial"/>
              </a:rPr>
              <a:t>Direction</a:t>
            </a:r>
          </a:p>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n-lt"/>
                <a:ea typeface="+mn-ea"/>
                <a:cs typeface="+mn-cs"/>
                <a:sym typeface="Arial"/>
              </a:rPr>
              <a:t>→</a:t>
            </a:r>
          </a:p>
        </p:txBody>
      </p:sp>
    </p:spTree>
    <p:extLst>
      <p:ext uri="{BB962C8B-B14F-4D97-AF65-F5344CB8AC3E}">
        <p14:creationId xmlns:p14="http://schemas.microsoft.com/office/powerpoint/2010/main" val="170286640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5AB9-4ECC-F95E-0B43-B82769F58E87}"/>
              </a:ext>
            </a:extLst>
          </p:cNvPr>
          <p:cNvSpPr>
            <a:spLocks noGrp="1"/>
          </p:cNvSpPr>
          <p:nvPr>
            <p:ph type="title"/>
          </p:nvPr>
        </p:nvSpPr>
        <p:spPr/>
        <p:txBody>
          <a:bodyPr>
            <a:noAutofit/>
          </a:bodyPr>
          <a:lstStyle/>
          <a:p>
            <a:r>
              <a:rPr lang="en-US" sz="2000" dirty="0"/>
              <a:t>Let’s take the overlap formalism with drift calculation as </a:t>
            </a:r>
            <a:r>
              <a:rPr lang="en-US" sz="2000" i="1" dirty="0"/>
              <a:t>ground truth</a:t>
            </a:r>
            <a:r>
              <a:rPr lang="en-US" sz="2000" dirty="0"/>
              <a:t> and see how </a:t>
            </a:r>
            <a:r>
              <a:rPr lang="en-US" sz="2000" dirty="0" err="1"/>
              <a:t>Coulton</a:t>
            </a:r>
            <a:r>
              <a:rPr lang="en-US" sz="2000" dirty="0"/>
              <a:t> (2018) performs (4)</a:t>
            </a:r>
          </a:p>
        </p:txBody>
      </p:sp>
      <p:sp>
        <p:nvSpPr>
          <p:cNvPr id="3" name="Slide Number Placeholder 2">
            <a:extLst>
              <a:ext uri="{FF2B5EF4-FFF2-40B4-BE49-F238E27FC236}">
                <a16:creationId xmlns:a16="http://schemas.microsoft.com/office/drawing/2014/main" id="{81A26156-91D7-5C1B-B076-90DCF9DE4F15}"/>
              </a:ext>
            </a:extLst>
          </p:cNvPr>
          <p:cNvSpPr>
            <a:spLocks noGrp="1"/>
          </p:cNvSpPr>
          <p:nvPr>
            <p:ph type="sldNum" sz="quarter" idx="2"/>
          </p:nvPr>
        </p:nvSpPr>
        <p:spPr/>
        <p:txBody>
          <a:bodyPr/>
          <a:lstStyle/>
          <a:p>
            <a:fld id="{86CB4B4D-7CA3-9044-876B-883B54F8677D}" type="slidenum">
              <a:rPr lang="en-US" smtClean="0"/>
              <a:t>12</a:t>
            </a:fld>
            <a:endParaRPr lang="en-US"/>
          </a:p>
        </p:txBody>
      </p:sp>
      <p:grpSp>
        <p:nvGrpSpPr>
          <p:cNvPr id="63" name="Group 62">
            <a:extLst>
              <a:ext uri="{FF2B5EF4-FFF2-40B4-BE49-F238E27FC236}">
                <a16:creationId xmlns:a16="http://schemas.microsoft.com/office/drawing/2014/main" id="{42FDB211-C6F7-7E21-B1B8-5B2D9A9329F8}"/>
              </a:ext>
            </a:extLst>
          </p:cNvPr>
          <p:cNvGrpSpPr/>
          <p:nvPr/>
        </p:nvGrpSpPr>
        <p:grpSpPr>
          <a:xfrm>
            <a:off x="1408143" y="1260986"/>
            <a:ext cx="6357209" cy="3398124"/>
            <a:chOff x="1211109" y="982758"/>
            <a:chExt cx="6589503" cy="3543618"/>
          </a:xfrm>
        </p:grpSpPr>
        <p:pic>
          <p:nvPicPr>
            <p:cNvPr id="5" name="Picture 4">
              <a:extLst>
                <a:ext uri="{FF2B5EF4-FFF2-40B4-BE49-F238E27FC236}">
                  <a16:creationId xmlns:a16="http://schemas.microsoft.com/office/drawing/2014/main" id="{EAF1A997-93FB-2E42-E3DC-9C458FE9792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11109" y="1008210"/>
              <a:ext cx="6589503" cy="3518166"/>
            </a:xfrm>
            <a:prstGeom prst="rect">
              <a:avLst/>
            </a:prstGeom>
          </p:spPr>
        </p:pic>
        <p:grpSp>
          <p:nvGrpSpPr>
            <p:cNvPr id="62" name="Group 61">
              <a:extLst>
                <a:ext uri="{FF2B5EF4-FFF2-40B4-BE49-F238E27FC236}">
                  <a16:creationId xmlns:a16="http://schemas.microsoft.com/office/drawing/2014/main" id="{B20BDFAE-AEB8-07C9-AE05-43291EABECE5}"/>
                </a:ext>
              </a:extLst>
            </p:cNvPr>
            <p:cNvGrpSpPr/>
            <p:nvPr/>
          </p:nvGrpSpPr>
          <p:grpSpPr>
            <a:xfrm>
              <a:off x="1739389" y="982758"/>
              <a:ext cx="5449681" cy="3538661"/>
              <a:chOff x="1739389" y="982758"/>
              <a:chExt cx="5449681" cy="3538661"/>
            </a:xfrm>
          </p:grpSpPr>
          <p:grpSp>
            <p:nvGrpSpPr>
              <p:cNvPr id="11" name="Group 10">
                <a:extLst>
                  <a:ext uri="{FF2B5EF4-FFF2-40B4-BE49-F238E27FC236}">
                    <a16:creationId xmlns:a16="http://schemas.microsoft.com/office/drawing/2014/main" id="{079E91CD-44B7-8F2D-7B8F-ABD4E255B96F}"/>
                  </a:ext>
                </a:extLst>
              </p:cNvPr>
              <p:cNvGrpSpPr/>
              <p:nvPr/>
            </p:nvGrpSpPr>
            <p:grpSpPr>
              <a:xfrm>
                <a:off x="1739389" y="2569290"/>
                <a:ext cx="5447992" cy="373013"/>
                <a:chOff x="1739389" y="2569290"/>
                <a:chExt cx="5447992" cy="373013"/>
              </a:xfrm>
            </p:grpSpPr>
            <p:sp>
              <p:nvSpPr>
                <p:cNvPr id="6" name="Rectangle 5">
                  <a:extLst>
                    <a:ext uri="{FF2B5EF4-FFF2-40B4-BE49-F238E27FC236}">
                      <a16:creationId xmlns:a16="http://schemas.microsoft.com/office/drawing/2014/main" id="{E369971B-2BD8-EA3F-0C84-425945514B1C}"/>
                    </a:ext>
                  </a:extLst>
                </p:cNvPr>
                <p:cNvSpPr/>
                <p:nvPr/>
              </p:nvSpPr>
              <p:spPr>
                <a:xfrm>
                  <a:off x="4166419" y="2571750"/>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7" name="Rectangle 6">
                  <a:extLst>
                    <a:ext uri="{FF2B5EF4-FFF2-40B4-BE49-F238E27FC236}">
                      <a16:creationId xmlns:a16="http://schemas.microsoft.com/office/drawing/2014/main" id="{7C7B9D7B-DC3A-BDD4-5F35-92820B5B1235}"/>
                    </a:ext>
                  </a:extLst>
                </p:cNvPr>
                <p:cNvSpPr/>
                <p:nvPr/>
              </p:nvSpPr>
              <p:spPr>
                <a:xfrm>
                  <a:off x="2954593" y="2569292"/>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8" name="Rectangle 7">
                  <a:extLst>
                    <a:ext uri="{FF2B5EF4-FFF2-40B4-BE49-F238E27FC236}">
                      <a16:creationId xmlns:a16="http://schemas.microsoft.com/office/drawing/2014/main" id="{62CA0934-663A-F85F-65A7-DBCA7FF9F2C1}"/>
                    </a:ext>
                  </a:extLst>
                </p:cNvPr>
                <p:cNvSpPr/>
                <p:nvPr/>
              </p:nvSpPr>
              <p:spPr>
                <a:xfrm>
                  <a:off x="5378245" y="2569291"/>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9" name="Rectangle 8">
                  <a:extLst>
                    <a:ext uri="{FF2B5EF4-FFF2-40B4-BE49-F238E27FC236}">
                      <a16:creationId xmlns:a16="http://schemas.microsoft.com/office/drawing/2014/main" id="{52034767-314D-3D51-AF3C-A60A8026820E}"/>
                    </a:ext>
                  </a:extLst>
                </p:cNvPr>
                <p:cNvSpPr/>
                <p:nvPr/>
              </p:nvSpPr>
              <p:spPr>
                <a:xfrm>
                  <a:off x="6590071" y="2569290"/>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10" name="Rectangle 9">
                  <a:extLst>
                    <a:ext uri="{FF2B5EF4-FFF2-40B4-BE49-F238E27FC236}">
                      <a16:creationId xmlns:a16="http://schemas.microsoft.com/office/drawing/2014/main" id="{86DF298D-0F79-91E7-F7B1-E82AD20FB8EB}"/>
                    </a:ext>
                  </a:extLst>
                </p:cNvPr>
                <p:cNvSpPr/>
                <p:nvPr/>
              </p:nvSpPr>
              <p:spPr>
                <a:xfrm>
                  <a:off x="1739389" y="2569290"/>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grpSp>
          <p:grpSp>
            <p:nvGrpSpPr>
              <p:cNvPr id="12" name="Group 11">
                <a:extLst>
                  <a:ext uri="{FF2B5EF4-FFF2-40B4-BE49-F238E27FC236}">
                    <a16:creationId xmlns:a16="http://schemas.microsoft.com/office/drawing/2014/main" id="{05A98077-B43D-3C94-D948-614647A2156A}"/>
                  </a:ext>
                </a:extLst>
              </p:cNvPr>
              <p:cNvGrpSpPr/>
              <p:nvPr/>
            </p:nvGrpSpPr>
            <p:grpSpPr>
              <a:xfrm>
                <a:off x="1739389" y="3358866"/>
                <a:ext cx="5447992" cy="373013"/>
                <a:chOff x="1739389" y="2569290"/>
                <a:chExt cx="5447992" cy="373013"/>
              </a:xfrm>
            </p:grpSpPr>
            <p:sp>
              <p:nvSpPr>
                <p:cNvPr id="13" name="Rectangle 12">
                  <a:extLst>
                    <a:ext uri="{FF2B5EF4-FFF2-40B4-BE49-F238E27FC236}">
                      <a16:creationId xmlns:a16="http://schemas.microsoft.com/office/drawing/2014/main" id="{756BA196-6420-D023-E0CA-5EE8594A2EDE}"/>
                    </a:ext>
                  </a:extLst>
                </p:cNvPr>
                <p:cNvSpPr/>
                <p:nvPr/>
              </p:nvSpPr>
              <p:spPr>
                <a:xfrm>
                  <a:off x="4166419" y="2571750"/>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40" name="Rectangle 39">
                  <a:extLst>
                    <a:ext uri="{FF2B5EF4-FFF2-40B4-BE49-F238E27FC236}">
                      <a16:creationId xmlns:a16="http://schemas.microsoft.com/office/drawing/2014/main" id="{0D1539CA-E789-AE26-A393-45AD733856F6}"/>
                    </a:ext>
                  </a:extLst>
                </p:cNvPr>
                <p:cNvSpPr/>
                <p:nvPr/>
              </p:nvSpPr>
              <p:spPr>
                <a:xfrm>
                  <a:off x="2954593" y="2569292"/>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41" name="Rectangle 40">
                  <a:extLst>
                    <a:ext uri="{FF2B5EF4-FFF2-40B4-BE49-F238E27FC236}">
                      <a16:creationId xmlns:a16="http://schemas.microsoft.com/office/drawing/2014/main" id="{918A7B25-CDE1-6341-6BDA-83FD3B11CE27}"/>
                    </a:ext>
                  </a:extLst>
                </p:cNvPr>
                <p:cNvSpPr/>
                <p:nvPr/>
              </p:nvSpPr>
              <p:spPr>
                <a:xfrm>
                  <a:off x="5378245" y="2569291"/>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42" name="Rectangle 41">
                  <a:extLst>
                    <a:ext uri="{FF2B5EF4-FFF2-40B4-BE49-F238E27FC236}">
                      <a16:creationId xmlns:a16="http://schemas.microsoft.com/office/drawing/2014/main" id="{E90B22AB-979A-BD82-9744-BB220D761AF7}"/>
                    </a:ext>
                  </a:extLst>
                </p:cNvPr>
                <p:cNvSpPr/>
                <p:nvPr/>
              </p:nvSpPr>
              <p:spPr>
                <a:xfrm>
                  <a:off x="6590071" y="2569290"/>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43" name="Rectangle 42">
                  <a:extLst>
                    <a:ext uri="{FF2B5EF4-FFF2-40B4-BE49-F238E27FC236}">
                      <a16:creationId xmlns:a16="http://schemas.microsoft.com/office/drawing/2014/main" id="{181535E0-D20C-36CB-C7B3-D4F3EDDAB13E}"/>
                    </a:ext>
                  </a:extLst>
                </p:cNvPr>
                <p:cNvSpPr/>
                <p:nvPr/>
              </p:nvSpPr>
              <p:spPr>
                <a:xfrm>
                  <a:off x="1739389" y="2569290"/>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grpSp>
          <p:grpSp>
            <p:nvGrpSpPr>
              <p:cNvPr id="44" name="Group 43">
                <a:extLst>
                  <a:ext uri="{FF2B5EF4-FFF2-40B4-BE49-F238E27FC236}">
                    <a16:creationId xmlns:a16="http://schemas.microsoft.com/office/drawing/2014/main" id="{6CC9C7B8-B486-83A8-E9BD-BC06D57D6388}"/>
                  </a:ext>
                </a:extLst>
              </p:cNvPr>
              <p:cNvGrpSpPr/>
              <p:nvPr/>
            </p:nvGrpSpPr>
            <p:grpSpPr>
              <a:xfrm>
                <a:off x="1739389" y="4148406"/>
                <a:ext cx="5447992" cy="373013"/>
                <a:chOff x="1739389" y="2569290"/>
                <a:chExt cx="5447992" cy="373013"/>
              </a:xfrm>
            </p:grpSpPr>
            <p:sp>
              <p:nvSpPr>
                <p:cNvPr id="45" name="Rectangle 44">
                  <a:extLst>
                    <a:ext uri="{FF2B5EF4-FFF2-40B4-BE49-F238E27FC236}">
                      <a16:creationId xmlns:a16="http://schemas.microsoft.com/office/drawing/2014/main" id="{CDEB56AB-C21E-7DA9-F295-B7D4FE3B64BE}"/>
                    </a:ext>
                  </a:extLst>
                </p:cNvPr>
                <p:cNvSpPr/>
                <p:nvPr/>
              </p:nvSpPr>
              <p:spPr>
                <a:xfrm>
                  <a:off x="4166419" y="2571750"/>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46" name="Rectangle 45">
                  <a:extLst>
                    <a:ext uri="{FF2B5EF4-FFF2-40B4-BE49-F238E27FC236}">
                      <a16:creationId xmlns:a16="http://schemas.microsoft.com/office/drawing/2014/main" id="{BF88FEE0-4A28-022C-B543-A588AF88B80E}"/>
                    </a:ext>
                  </a:extLst>
                </p:cNvPr>
                <p:cNvSpPr/>
                <p:nvPr/>
              </p:nvSpPr>
              <p:spPr>
                <a:xfrm>
                  <a:off x="2954593" y="2569292"/>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47" name="Rectangle 46">
                  <a:extLst>
                    <a:ext uri="{FF2B5EF4-FFF2-40B4-BE49-F238E27FC236}">
                      <a16:creationId xmlns:a16="http://schemas.microsoft.com/office/drawing/2014/main" id="{DADEDD31-F34C-C8E6-3E5F-DC51C18A9E05}"/>
                    </a:ext>
                  </a:extLst>
                </p:cNvPr>
                <p:cNvSpPr/>
                <p:nvPr/>
              </p:nvSpPr>
              <p:spPr>
                <a:xfrm>
                  <a:off x="5378245" y="2569291"/>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48" name="Rectangle 47">
                  <a:extLst>
                    <a:ext uri="{FF2B5EF4-FFF2-40B4-BE49-F238E27FC236}">
                      <a16:creationId xmlns:a16="http://schemas.microsoft.com/office/drawing/2014/main" id="{CE49FFFE-5F72-CDA5-6FDA-50C6730E6B7F}"/>
                    </a:ext>
                  </a:extLst>
                </p:cNvPr>
                <p:cNvSpPr/>
                <p:nvPr/>
              </p:nvSpPr>
              <p:spPr>
                <a:xfrm>
                  <a:off x="6590071" y="2569290"/>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49" name="Rectangle 48">
                  <a:extLst>
                    <a:ext uri="{FF2B5EF4-FFF2-40B4-BE49-F238E27FC236}">
                      <a16:creationId xmlns:a16="http://schemas.microsoft.com/office/drawing/2014/main" id="{47C4F682-64ED-F9B8-D0BF-49C0A448CB8F}"/>
                    </a:ext>
                  </a:extLst>
                </p:cNvPr>
                <p:cNvSpPr/>
                <p:nvPr/>
              </p:nvSpPr>
              <p:spPr>
                <a:xfrm>
                  <a:off x="1739389" y="2569290"/>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grpSp>
          <p:grpSp>
            <p:nvGrpSpPr>
              <p:cNvPr id="50" name="Group 49">
                <a:extLst>
                  <a:ext uri="{FF2B5EF4-FFF2-40B4-BE49-F238E27FC236}">
                    <a16:creationId xmlns:a16="http://schemas.microsoft.com/office/drawing/2014/main" id="{76CF23C4-C3E7-3B48-7C13-3AA9F3CBC246}"/>
                  </a:ext>
                </a:extLst>
              </p:cNvPr>
              <p:cNvGrpSpPr/>
              <p:nvPr/>
            </p:nvGrpSpPr>
            <p:grpSpPr>
              <a:xfrm>
                <a:off x="1741078" y="1777254"/>
                <a:ext cx="5447992" cy="373013"/>
                <a:chOff x="1739389" y="2569290"/>
                <a:chExt cx="5447992" cy="373013"/>
              </a:xfrm>
            </p:grpSpPr>
            <p:sp>
              <p:nvSpPr>
                <p:cNvPr id="51" name="Rectangle 50">
                  <a:extLst>
                    <a:ext uri="{FF2B5EF4-FFF2-40B4-BE49-F238E27FC236}">
                      <a16:creationId xmlns:a16="http://schemas.microsoft.com/office/drawing/2014/main" id="{699CD967-98A2-0EBB-8ADC-448C15A41BE0}"/>
                    </a:ext>
                  </a:extLst>
                </p:cNvPr>
                <p:cNvSpPr/>
                <p:nvPr/>
              </p:nvSpPr>
              <p:spPr>
                <a:xfrm>
                  <a:off x="4166419" y="2571750"/>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52" name="Rectangle 51">
                  <a:extLst>
                    <a:ext uri="{FF2B5EF4-FFF2-40B4-BE49-F238E27FC236}">
                      <a16:creationId xmlns:a16="http://schemas.microsoft.com/office/drawing/2014/main" id="{B6667D3C-2313-5F12-39A8-FC8A6C959700}"/>
                    </a:ext>
                  </a:extLst>
                </p:cNvPr>
                <p:cNvSpPr/>
                <p:nvPr/>
              </p:nvSpPr>
              <p:spPr>
                <a:xfrm>
                  <a:off x="2954593" y="2569292"/>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53" name="Rectangle 52">
                  <a:extLst>
                    <a:ext uri="{FF2B5EF4-FFF2-40B4-BE49-F238E27FC236}">
                      <a16:creationId xmlns:a16="http://schemas.microsoft.com/office/drawing/2014/main" id="{D30D1C73-E25A-554B-3771-35523F15A6C0}"/>
                    </a:ext>
                  </a:extLst>
                </p:cNvPr>
                <p:cNvSpPr/>
                <p:nvPr/>
              </p:nvSpPr>
              <p:spPr>
                <a:xfrm>
                  <a:off x="5378245" y="2569291"/>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54" name="Rectangle 53">
                  <a:extLst>
                    <a:ext uri="{FF2B5EF4-FFF2-40B4-BE49-F238E27FC236}">
                      <a16:creationId xmlns:a16="http://schemas.microsoft.com/office/drawing/2014/main" id="{318CEE19-CDB8-1D18-983A-C1B18677796D}"/>
                    </a:ext>
                  </a:extLst>
                </p:cNvPr>
                <p:cNvSpPr/>
                <p:nvPr/>
              </p:nvSpPr>
              <p:spPr>
                <a:xfrm>
                  <a:off x="6590071" y="2569290"/>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55" name="Rectangle 54">
                  <a:extLst>
                    <a:ext uri="{FF2B5EF4-FFF2-40B4-BE49-F238E27FC236}">
                      <a16:creationId xmlns:a16="http://schemas.microsoft.com/office/drawing/2014/main" id="{F9497308-1383-105F-FB12-289228C111FE}"/>
                    </a:ext>
                  </a:extLst>
                </p:cNvPr>
                <p:cNvSpPr/>
                <p:nvPr/>
              </p:nvSpPr>
              <p:spPr>
                <a:xfrm>
                  <a:off x="1739389" y="2569290"/>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grpSp>
          <p:grpSp>
            <p:nvGrpSpPr>
              <p:cNvPr id="56" name="Group 55">
                <a:extLst>
                  <a:ext uri="{FF2B5EF4-FFF2-40B4-BE49-F238E27FC236}">
                    <a16:creationId xmlns:a16="http://schemas.microsoft.com/office/drawing/2014/main" id="{27CC7E9F-0F27-8727-B9FF-9A835B81F6BB}"/>
                  </a:ext>
                </a:extLst>
              </p:cNvPr>
              <p:cNvGrpSpPr/>
              <p:nvPr/>
            </p:nvGrpSpPr>
            <p:grpSpPr>
              <a:xfrm>
                <a:off x="1741078" y="982758"/>
                <a:ext cx="5447992" cy="373013"/>
                <a:chOff x="1739389" y="2569290"/>
                <a:chExt cx="5447992" cy="373013"/>
              </a:xfrm>
            </p:grpSpPr>
            <p:sp>
              <p:nvSpPr>
                <p:cNvPr id="57" name="Rectangle 56">
                  <a:extLst>
                    <a:ext uri="{FF2B5EF4-FFF2-40B4-BE49-F238E27FC236}">
                      <a16:creationId xmlns:a16="http://schemas.microsoft.com/office/drawing/2014/main" id="{62D400EE-38BA-FC01-7F11-348C4DFC216D}"/>
                    </a:ext>
                  </a:extLst>
                </p:cNvPr>
                <p:cNvSpPr/>
                <p:nvPr/>
              </p:nvSpPr>
              <p:spPr>
                <a:xfrm>
                  <a:off x="4166419" y="2571750"/>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58" name="Rectangle 57">
                  <a:extLst>
                    <a:ext uri="{FF2B5EF4-FFF2-40B4-BE49-F238E27FC236}">
                      <a16:creationId xmlns:a16="http://schemas.microsoft.com/office/drawing/2014/main" id="{9B2E98C6-E93A-58BF-F16D-F4CD3529D689}"/>
                    </a:ext>
                  </a:extLst>
                </p:cNvPr>
                <p:cNvSpPr/>
                <p:nvPr/>
              </p:nvSpPr>
              <p:spPr>
                <a:xfrm>
                  <a:off x="2954593" y="2569292"/>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59" name="Rectangle 58">
                  <a:extLst>
                    <a:ext uri="{FF2B5EF4-FFF2-40B4-BE49-F238E27FC236}">
                      <a16:creationId xmlns:a16="http://schemas.microsoft.com/office/drawing/2014/main" id="{6BBBAFDF-A0A1-4B12-2E63-D4B9042BA0EE}"/>
                    </a:ext>
                  </a:extLst>
                </p:cNvPr>
                <p:cNvSpPr/>
                <p:nvPr/>
              </p:nvSpPr>
              <p:spPr>
                <a:xfrm>
                  <a:off x="5378245" y="2569291"/>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60" name="Rectangle 59">
                  <a:extLst>
                    <a:ext uri="{FF2B5EF4-FFF2-40B4-BE49-F238E27FC236}">
                      <a16:creationId xmlns:a16="http://schemas.microsoft.com/office/drawing/2014/main" id="{09FD47C5-69FA-6347-A5E2-4684E6CBA3FD}"/>
                    </a:ext>
                  </a:extLst>
                </p:cNvPr>
                <p:cNvSpPr/>
                <p:nvPr/>
              </p:nvSpPr>
              <p:spPr>
                <a:xfrm>
                  <a:off x="6590071" y="2569290"/>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61" name="Rectangle 60">
                  <a:extLst>
                    <a:ext uri="{FF2B5EF4-FFF2-40B4-BE49-F238E27FC236}">
                      <a16:creationId xmlns:a16="http://schemas.microsoft.com/office/drawing/2014/main" id="{AFC3DB32-446D-F7FA-6B4E-CBA28D8DB248}"/>
                    </a:ext>
                  </a:extLst>
                </p:cNvPr>
                <p:cNvSpPr/>
                <p:nvPr/>
              </p:nvSpPr>
              <p:spPr>
                <a:xfrm>
                  <a:off x="1739389" y="2569290"/>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grpSp>
        </p:grpSp>
      </p:grpSp>
      <p:sp>
        <p:nvSpPr>
          <p:cNvPr id="64" name="TextBox 63">
            <a:extLst>
              <a:ext uri="{FF2B5EF4-FFF2-40B4-BE49-F238E27FC236}">
                <a16:creationId xmlns:a16="http://schemas.microsoft.com/office/drawing/2014/main" id="{737E2E01-C534-07D6-F6D8-5FEDC74F3893}"/>
              </a:ext>
            </a:extLst>
          </p:cNvPr>
          <p:cNvSpPr txBox="1"/>
          <p:nvPr/>
        </p:nvSpPr>
        <p:spPr>
          <a:xfrm>
            <a:off x="1135626" y="937278"/>
            <a:ext cx="7439537"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n-lt"/>
                <a:ea typeface="+mn-ea"/>
                <a:cs typeface="+mn-cs"/>
                <a:sym typeface="Arial"/>
              </a:rPr>
              <a:t>Similar trend, more pronounced for a </a:t>
            </a:r>
            <a:r>
              <a:rPr kumimoji="0" lang="en-US" sz="1400" b="1" i="0" u="none" strike="noStrike" cap="none" spc="0" normalizeH="0" baseline="0" dirty="0">
                <a:ln>
                  <a:noFill/>
                </a:ln>
                <a:solidFill>
                  <a:srgbClr val="000000"/>
                </a:solidFill>
                <a:effectLst/>
                <a:uFillTx/>
                <a:latin typeface="+mn-lt"/>
                <a:ea typeface="+mn-ea"/>
                <a:cs typeface="+mn-cs"/>
                <a:sym typeface="Arial"/>
              </a:rPr>
              <a:t>~36ke</a:t>
            </a:r>
            <a:r>
              <a:rPr kumimoji="0" lang="en-US" sz="1400" b="1" i="0" u="none" strike="noStrike" cap="none" spc="0" normalizeH="0" baseline="30000" dirty="0">
                <a:ln>
                  <a:noFill/>
                </a:ln>
                <a:solidFill>
                  <a:srgbClr val="000000"/>
                </a:solidFill>
                <a:effectLst/>
                <a:uFillTx/>
                <a:latin typeface="+mn-lt"/>
                <a:ea typeface="+mn-ea"/>
                <a:cs typeface="+mn-cs"/>
                <a:sym typeface="Arial"/>
              </a:rPr>
              <a:t>-</a:t>
            </a:r>
            <a:r>
              <a:rPr kumimoji="0" lang="en-US" sz="1400" b="1" i="0" u="none" strike="noStrike" cap="none" spc="0" normalizeH="0" baseline="0" dirty="0">
                <a:ln>
                  <a:noFill/>
                </a:ln>
                <a:solidFill>
                  <a:srgbClr val="000000"/>
                </a:solidFill>
                <a:effectLst/>
                <a:uFillTx/>
                <a:latin typeface="+mn-lt"/>
                <a:ea typeface="+mn-ea"/>
                <a:cs typeface="+mn-cs"/>
                <a:sym typeface="Arial"/>
              </a:rPr>
              <a:t> BFE source (x148 of </a:t>
            </a:r>
            <a:r>
              <a:rPr lang="en-US" b="1" dirty="0"/>
              <a:t>source on </a:t>
            </a:r>
            <a:r>
              <a:rPr kumimoji="0" lang="en-US" sz="1400" b="1" i="0" u="none" strike="noStrike" cap="none" spc="0" normalizeH="0" baseline="0" dirty="0">
                <a:ln>
                  <a:noFill/>
                </a:ln>
                <a:solidFill>
                  <a:srgbClr val="000000"/>
                </a:solidFill>
                <a:effectLst/>
                <a:uFillTx/>
                <a:latin typeface="+mn-lt"/>
                <a:ea typeface="+mn-ea"/>
                <a:cs typeface="+mn-cs"/>
                <a:sym typeface="Arial"/>
              </a:rPr>
              <a:t>previous slide)</a:t>
            </a:r>
            <a:endParaRPr kumimoji="0" lang="en-US" sz="1400" b="1" i="0" u="none" strike="noStrike" cap="none" spc="0" normalizeH="0" baseline="0" dirty="0">
              <a:ln>
                <a:noFill/>
              </a:ln>
              <a:solidFill>
                <a:srgbClr val="FFC000"/>
              </a:solidFill>
              <a:effectLst/>
              <a:uFillTx/>
              <a:latin typeface="+mn-lt"/>
              <a:ea typeface="+mn-ea"/>
              <a:cs typeface="+mn-cs"/>
              <a:sym typeface="Arial"/>
            </a:endParaRPr>
          </a:p>
        </p:txBody>
      </p:sp>
      <p:sp>
        <p:nvSpPr>
          <p:cNvPr id="65" name="TextBox 64">
            <a:extLst>
              <a:ext uri="{FF2B5EF4-FFF2-40B4-BE49-F238E27FC236}">
                <a16:creationId xmlns:a16="http://schemas.microsoft.com/office/drawing/2014/main" id="{38201B7D-0ACB-8D8C-61D8-009EBEC88943}"/>
              </a:ext>
            </a:extLst>
          </p:cNvPr>
          <p:cNvSpPr txBox="1"/>
          <p:nvPr/>
        </p:nvSpPr>
        <p:spPr>
          <a:xfrm>
            <a:off x="169945" y="1258086"/>
            <a:ext cx="1114272" cy="25853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i="0" u="none" strike="noStrike" cap="none" spc="0" normalizeH="0" baseline="0" dirty="0">
                <a:ln>
                  <a:noFill/>
                </a:ln>
                <a:solidFill>
                  <a:schemeClr val="tx1"/>
                </a:solidFill>
                <a:effectLst/>
                <a:uFillTx/>
                <a:latin typeface="+mn-lt"/>
                <a:ea typeface="+mn-ea"/>
                <a:cs typeface="+mn-cs"/>
                <a:sym typeface="Arial"/>
              </a:rPr>
              <a:t>Top: kernel derived value</a:t>
            </a:r>
            <a:endParaRPr lang="en-US" dirty="0">
              <a:solidFill>
                <a:schemeClr val="tx1"/>
              </a:solidFill>
            </a:endParaRPr>
          </a:p>
          <a:p>
            <a:pPr marL="0" marR="0" indent="0" algn="l" defTabSz="914400" rtl="0" fontAlgn="auto" latinLnBrk="0" hangingPunct="0">
              <a:lnSpc>
                <a:spcPct val="100000"/>
              </a:lnSpc>
              <a:spcBef>
                <a:spcPts val="0"/>
              </a:spcBef>
              <a:spcAft>
                <a:spcPts val="0"/>
              </a:spcAft>
              <a:buClrTx/>
              <a:buSzTx/>
              <a:buFontTx/>
              <a:buNone/>
              <a:tabLst/>
            </a:pPr>
            <a:r>
              <a:rPr kumimoji="0" lang="en-US" sz="1400" i="0" u="none" strike="noStrike" cap="none" spc="0" normalizeH="0" baseline="0" dirty="0">
                <a:ln>
                  <a:noFill/>
                </a:ln>
                <a:solidFill>
                  <a:schemeClr val="tx1"/>
                </a:solidFill>
                <a:effectLst/>
                <a:uFillTx/>
                <a:latin typeface="+mn-lt"/>
                <a:ea typeface="+mn-ea"/>
                <a:cs typeface="+mn-cs"/>
                <a:sym typeface="Arial"/>
              </a:rPr>
              <a:t>Center:</a:t>
            </a:r>
          </a:p>
          <a:p>
            <a:pPr marL="0" marR="0" indent="0" algn="l" defTabSz="914400" rtl="0" fontAlgn="auto" latinLnBrk="0" hangingPunct="0">
              <a:lnSpc>
                <a:spcPct val="100000"/>
              </a:lnSpc>
              <a:spcBef>
                <a:spcPts val="0"/>
              </a:spcBef>
              <a:spcAft>
                <a:spcPts val="0"/>
              </a:spcAft>
              <a:buClrTx/>
              <a:buSzTx/>
              <a:buFontTx/>
              <a:buNone/>
              <a:tabLst/>
            </a:pPr>
            <a:r>
              <a:rPr lang="en-US" dirty="0">
                <a:solidFill>
                  <a:schemeClr val="tx1"/>
                </a:solidFill>
              </a:rPr>
              <a:t>Truth</a:t>
            </a:r>
          </a:p>
          <a:p>
            <a:pPr marL="0" marR="0" indent="0" algn="l" defTabSz="914400" rtl="0" fontAlgn="auto" latinLnBrk="0" hangingPunct="0">
              <a:lnSpc>
                <a:spcPct val="100000"/>
              </a:lnSpc>
              <a:spcBef>
                <a:spcPts val="0"/>
              </a:spcBef>
              <a:spcAft>
                <a:spcPts val="0"/>
              </a:spcAft>
              <a:buClrTx/>
              <a:buSzTx/>
              <a:buFontTx/>
              <a:buNone/>
              <a:tabLst/>
            </a:pPr>
            <a:r>
              <a:rPr lang="en-US" dirty="0">
                <a:solidFill>
                  <a:schemeClr val="tx1"/>
                </a:solidFill>
              </a:rPr>
              <a:t>Bottom:</a:t>
            </a:r>
          </a:p>
          <a:p>
            <a:pPr marL="0" marR="0" indent="0" algn="l" defTabSz="914400" rtl="0" fontAlgn="auto" latinLnBrk="0" hangingPunct="0">
              <a:lnSpc>
                <a:spcPct val="100000"/>
              </a:lnSpc>
              <a:spcBef>
                <a:spcPts val="0"/>
              </a:spcBef>
              <a:spcAft>
                <a:spcPts val="0"/>
              </a:spcAft>
              <a:buClrTx/>
              <a:buSzTx/>
              <a:buFontTx/>
              <a:buNone/>
              <a:tabLst/>
            </a:pPr>
            <a:r>
              <a:rPr kumimoji="0" lang="en-US" sz="1400" i="0" u="none" strike="noStrike" cap="none" spc="0" normalizeH="0" baseline="0" dirty="0">
                <a:ln>
                  <a:noFill/>
                </a:ln>
                <a:solidFill>
                  <a:schemeClr val="tx1"/>
                </a:solidFill>
                <a:effectLst/>
                <a:uFillTx/>
                <a:latin typeface="+mn-lt"/>
                <a:ea typeface="+mn-ea"/>
                <a:cs typeface="+mn-cs"/>
                <a:sym typeface="Arial"/>
              </a:rPr>
              <a:t>rel. dev.</a:t>
            </a:r>
          </a:p>
          <a:p>
            <a:pPr marL="0" marR="0" indent="0" algn="l" defTabSz="914400" rtl="0" fontAlgn="auto" latinLnBrk="0" hangingPunct="0">
              <a:lnSpc>
                <a:spcPct val="100000"/>
              </a:lnSpc>
              <a:spcBef>
                <a:spcPts val="0"/>
              </a:spcBef>
              <a:spcAft>
                <a:spcPts val="0"/>
              </a:spcAft>
              <a:buClrTx/>
              <a:buSzTx/>
              <a:buFontTx/>
              <a:buNone/>
              <a:tabLst/>
            </a:pPr>
            <a:endParaRPr lang="en-US" dirty="0">
              <a:solidFill>
                <a:schemeClr val="tx1"/>
              </a:solidFill>
            </a:endParaRPr>
          </a:p>
          <a:p>
            <a:pPr marL="0" marR="0" indent="0" algn="l" defTabSz="914400" rtl="0" fontAlgn="auto" latinLnBrk="0" hangingPunct="0">
              <a:lnSpc>
                <a:spcPct val="100000"/>
              </a:lnSpc>
              <a:spcBef>
                <a:spcPts val="0"/>
              </a:spcBef>
              <a:spcAft>
                <a:spcPts val="0"/>
              </a:spcAft>
              <a:buClrTx/>
              <a:buSzTx/>
              <a:buFontTx/>
              <a:buNone/>
              <a:tabLst/>
            </a:pPr>
            <a:r>
              <a:rPr kumimoji="0" lang="en-US" sz="1400" i="0" u="none" strike="noStrike" cap="none" spc="0" normalizeH="0" baseline="0" dirty="0">
                <a:ln>
                  <a:noFill/>
                </a:ln>
                <a:solidFill>
                  <a:schemeClr val="tx1"/>
                </a:solidFill>
                <a:effectLst/>
                <a:uFillTx/>
                <a:latin typeface="+mn-lt"/>
                <a:ea typeface="+mn-ea"/>
                <a:cs typeface="+mn-cs"/>
                <a:sym typeface="Arial"/>
              </a:rPr>
              <a:t>C18 approach </a:t>
            </a:r>
            <a:r>
              <a:rPr kumimoji="0" lang="en-US" sz="1400" b="1" i="0" u="none" strike="noStrike" cap="none" spc="0" normalizeH="0" baseline="0" dirty="0">
                <a:ln>
                  <a:noFill/>
                </a:ln>
                <a:solidFill>
                  <a:srgbClr val="0070C0"/>
                </a:solidFill>
                <a:effectLst/>
                <a:uFillTx/>
                <a:latin typeface="+mn-lt"/>
                <a:ea typeface="+mn-ea"/>
                <a:cs typeface="+mn-cs"/>
                <a:sym typeface="Arial"/>
              </a:rPr>
              <a:t>undershoots</a:t>
            </a:r>
            <a:r>
              <a:rPr kumimoji="0" lang="en-US" sz="1400" i="0" u="none" strike="noStrike" cap="none" spc="0" normalizeH="0" baseline="0" dirty="0">
                <a:ln>
                  <a:noFill/>
                </a:ln>
                <a:solidFill>
                  <a:schemeClr val="tx1"/>
                </a:solidFill>
                <a:effectLst/>
                <a:uFillTx/>
                <a:latin typeface="+mn-lt"/>
                <a:ea typeface="+mn-ea"/>
                <a:cs typeface="+mn-cs"/>
                <a:sym typeface="Arial"/>
              </a:rPr>
              <a:t> M</a:t>
            </a:r>
            <a:r>
              <a:rPr kumimoji="0" lang="en-US" sz="1400" i="0" u="none" strike="noStrike" cap="none" spc="0" normalizeH="0" baseline="-25000" dirty="0">
                <a:ln>
                  <a:noFill/>
                </a:ln>
                <a:solidFill>
                  <a:schemeClr val="tx1"/>
                </a:solidFill>
                <a:effectLst/>
                <a:uFillTx/>
                <a:latin typeface="+mn-lt"/>
                <a:ea typeface="+mn-ea"/>
                <a:cs typeface="+mn-cs"/>
                <a:sym typeface="Arial"/>
              </a:rPr>
              <a:t>0100</a:t>
            </a:r>
            <a:r>
              <a:rPr kumimoji="0" lang="en-US" sz="1400" i="0" u="none" strike="noStrike" cap="none" spc="0" normalizeH="0" baseline="0" dirty="0">
                <a:ln>
                  <a:noFill/>
                </a:ln>
                <a:solidFill>
                  <a:schemeClr val="tx1"/>
                </a:solidFill>
                <a:effectLst/>
                <a:uFillTx/>
                <a:latin typeface="+mn-lt"/>
                <a:ea typeface="+mn-ea"/>
                <a:cs typeface="+mn-cs"/>
                <a:sym typeface="Arial"/>
              </a:rPr>
              <a:t> &amp; </a:t>
            </a:r>
            <a:r>
              <a:rPr kumimoji="0" lang="en-US" sz="1400" b="1" i="0" u="none" strike="noStrike" cap="none" spc="0" normalizeH="0" baseline="0" dirty="0">
                <a:ln>
                  <a:noFill/>
                </a:ln>
                <a:solidFill>
                  <a:srgbClr val="7030A0"/>
                </a:solidFill>
                <a:effectLst/>
                <a:uFillTx/>
                <a:latin typeface="+mn-lt"/>
                <a:ea typeface="+mn-ea"/>
                <a:cs typeface="+mn-cs"/>
                <a:sym typeface="Arial"/>
              </a:rPr>
              <a:t>overshoots</a:t>
            </a:r>
            <a:r>
              <a:rPr kumimoji="0" lang="en-US" sz="1400" i="0" u="none" strike="noStrike" cap="none" spc="0" normalizeH="0" baseline="0" dirty="0">
                <a:ln>
                  <a:noFill/>
                </a:ln>
                <a:solidFill>
                  <a:schemeClr val="tx1"/>
                </a:solidFill>
                <a:effectLst/>
                <a:uFillTx/>
                <a:latin typeface="+mn-lt"/>
                <a:ea typeface="+mn-ea"/>
                <a:cs typeface="+mn-cs"/>
                <a:sym typeface="Arial"/>
              </a:rPr>
              <a:t> M</a:t>
            </a:r>
            <a:r>
              <a:rPr kumimoji="0" lang="en-US" sz="1400" i="0" u="none" strike="noStrike" cap="none" spc="0" normalizeH="0" baseline="-25000" dirty="0">
                <a:ln>
                  <a:noFill/>
                </a:ln>
                <a:solidFill>
                  <a:schemeClr val="tx1"/>
                </a:solidFill>
                <a:effectLst/>
                <a:uFillTx/>
                <a:latin typeface="+mn-lt"/>
                <a:ea typeface="+mn-ea"/>
                <a:cs typeface="+mn-cs"/>
                <a:sym typeface="Arial"/>
              </a:rPr>
              <a:t>1000</a:t>
            </a:r>
            <a:r>
              <a:rPr kumimoji="0" lang="en-US" sz="1400" i="0" u="none" strike="noStrike" cap="none" spc="0" normalizeH="0" baseline="0" dirty="0">
                <a:ln>
                  <a:noFill/>
                </a:ln>
                <a:solidFill>
                  <a:schemeClr val="tx1"/>
                </a:solidFill>
                <a:effectLst/>
                <a:uFillTx/>
                <a:latin typeface="+mn-lt"/>
                <a:ea typeface="+mn-ea"/>
                <a:cs typeface="+mn-cs"/>
                <a:sym typeface="Arial"/>
              </a:rPr>
              <a:t>.</a:t>
            </a:r>
          </a:p>
        </p:txBody>
      </p:sp>
      <p:sp>
        <p:nvSpPr>
          <p:cNvPr id="66" name="Oval 65">
            <a:extLst>
              <a:ext uri="{FF2B5EF4-FFF2-40B4-BE49-F238E27FC236}">
                <a16:creationId xmlns:a16="http://schemas.microsoft.com/office/drawing/2014/main" id="{BF8961A0-9987-39BC-7CA5-159E4B5199A1}"/>
              </a:ext>
            </a:extLst>
          </p:cNvPr>
          <p:cNvSpPr/>
          <p:nvPr/>
        </p:nvSpPr>
        <p:spPr>
          <a:xfrm>
            <a:off x="4259272" y="2378201"/>
            <a:ext cx="681438" cy="384740"/>
          </a:xfrm>
          <a:prstGeom prst="ellipse">
            <a:avLst/>
          </a:prstGeom>
          <a:noFill/>
          <a:ln w="25400" cap="flat">
            <a:solidFill>
              <a:srgbClr val="0070C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67" name="Oval 66">
            <a:extLst>
              <a:ext uri="{FF2B5EF4-FFF2-40B4-BE49-F238E27FC236}">
                <a16:creationId xmlns:a16="http://schemas.microsoft.com/office/drawing/2014/main" id="{EBF374D0-BE2F-CE8A-A56F-7CFB0B1093E8}"/>
              </a:ext>
            </a:extLst>
          </p:cNvPr>
          <p:cNvSpPr/>
          <p:nvPr/>
        </p:nvSpPr>
        <p:spPr>
          <a:xfrm>
            <a:off x="4799532" y="2744767"/>
            <a:ext cx="681438" cy="384740"/>
          </a:xfrm>
          <a:prstGeom prst="ellipse">
            <a:avLst/>
          </a:prstGeom>
          <a:noFill/>
          <a:ln w="2540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68" name="TextBox 67">
            <a:extLst>
              <a:ext uri="{FF2B5EF4-FFF2-40B4-BE49-F238E27FC236}">
                <a16:creationId xmlns:a16="http://schemas.microsoft.com/office/drawing/2014/main" id="{54048568-BC96-1DDB-909C-956D82B52C7C}"/>
              </a:ext>
            </a:extLst>
          </p:cNvPr>
          <p:cNvSpPr txBox="1"/>
          <p:nvPr/>
        </p:nvSpPr>
        <p:spPr>
          <a:xfrm>
            <a:off x="8363069" y="4012779"/>
            <a:ext cx="706925"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n-lt"/>
                <a:ea typeface="+mn-ea"/>
                <a:cs typeface="+mn-cs"/>
                <a:sym typeface="Arial"/>
              </a:rPr>
              <a:t>Serial</a:t>
            </a:r>
          </a:p>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n-lt"/>
                <a:ea typeface="+mn-ea"/>
                <a:cs typeface="+mn-cs"/>
                <a:sym typeface="Arial"/>
              </a:rPr>
              <a:t>Direction</a:t>
            </a:r>
          </a:p>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n-lt"/>
                <a:ea typeface="+mn-ea"/>
                <a:cs typeface="+mn-cs"/>
                <a:sym typeface="Arial"/>
              </a:rPr>
              <a:t>→</a:t>
            </a:r>
          </a:p>
        </p:txBody>
      </p:sp>
      <p:sp>
        <p:nvSpPr>
          <p:cNvPr id="69" name="TextBox 68">
            <a:extLst>
              <a:ext uri="{FF2B5EF4-FFF2-40B4-BE49-F238E27FC236}">
                <a16:creationId xmlns:a16="http://schemas.microsoft.com/office/drawing/2014/main" id="{67E6ECCE-F2E8-9B8F-355D-6F58E8C9EE7C}"/>
              </a:ext>
            </a:extLst>
          </p:cNvPr>
          <p:cNvSpPr txBox="1"/>
          <p:nvPr/>
        </p:nvSpPr>
        <p:spPr>
          <a:xfrm rot="16200000">
            <a:off x="8360993" y="2636881"/>
            <a:ext cx="706925"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n-lt"/>
                <a:ea typeface="+mn-ea"/>
                <a:cs typeface="+mn-cs"/>
                <a:sym typeface="Arial"/>
              </a:rPr>
              <a:t>Parallel</a:t>
            </a:r>
          </a:p>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n-lt"/>
                <a:ea typeface="+mn-ea"/>
                <a:cs typeface="+mn-cs"/>
                <a:sym typeface="Arial"/>
              </a:rPr>
              <a:t>Direction</a:t>
            </a:r>
          </a:p>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n-lt"/>
                <a:ea typeface="+mn-ea"/>
                <a:cs typeface="+mn-cs"/>
                <a:sym typeface="Arial"/>
              </a:rPr>
              <a:t>→</a:t>
            </a:r>
          </a:p>
        </p:txBody>
      </p:sp>
    </p:spTree>
    <p:extLst>
      <p:ext uri="{BB962C8B-B14F-4D97-AF65-F5344CB8AC3E}">
        <p14:creationId xmlns:p14="http://schemas.microsoft.com/office/powerpoint/2010/main" val="308904971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5AB9-4ECC-F95E-0B43-B82769F58E87}"/>
              </a:ext>
            </a:extLst>
          </p:cNvPr>
          <p:cNvSpPr>
            <a:spLocks noGrp="1"/>
          </p:cNvSpPr>
          <p:nvPr>
            <p:ph type="title"/>
          </p:nvPr>
        </p:nvSpPr>
        <p:spPr/>
        <p:txBody>
          <a:bodyPr>
            <a:noAutofit/>
          </a:bodyPr>
          <a:lstStyle/>
          <a:p>
            <a:r>
              <a:rPr lang="en-US" sz="2000" dirty="0"/>
              <a:t>Let’s take the overlap formalism with drift calculation as </a:t>
            </a:r>
            <a:r>
              <a:rPr lang="en-US" sz="2000" i="1" dirty="0"/>
              <a:t>ground truth</a:t>
            </a:r>
            <a:r>
              <a:rPr lang="en-US" sz="2000" dirty="0"/>
              <a:t> and see how </a:t>
            </a:r>
            <a:r>
              <a:rPr lang="en-US" sz="2000" dirty="0" err="1"/>
              <a:t>Coulton</a:t>
            </a:r>
            <a:r>
              <a:rPr lang="en-US" sz="2000" dirty="0"/>
              <a:t> (2018) performs (5)</a:t>
            </a:r>
          </a:p>
        </p:txBody>
      </p:sp>
      <p:sp>
        <p:nvSpPr>
          <p:cNvPr id="3" name="Slide Number Placeholder 2">
            <a:extLst>
              <a:ext uri="{FF2B5EF4-FFF2-40B4-BE49-F238E27FC236}">
                <a16:creationId xmlns:a16="http://schemas.microsoft.com/office/drawing/2014/main" id="{81A26156-91D7-5C1B-B076-90DCF9DE4F15}"/>
              </a:ext>
            </a:extLst>
          </p:cNvPr>
          <p:cNvSpPr>
            <a:spLocks noGrp="1"/>
          </p:cNvSpPr>
          <p:nvPr>
            <p:ph type="sldNum" sz="quarter" idx="2"/>
          </p:nvPr>
        </p:nvSpPr>
        <p:spPr/>
        <p:txBody>
          <a:bodyPr/>
          <a:lstStyle/>
          <a:p>
            <a:fld id="{86CB4B4D-7CA3-9044-876B-883B54F8677D}" type="slidenum">
              <a:rPr lang="en-US" smtClean="0"/>
              <a:t>13</a:t>
            </a:fld>
            <a:endParaRPr lang="en-US"/>
          </a:p>
        </p:txBody>
      </p:sp>
      <p:grpSp>
        <p:nvGrpSpPr>
          <p:cNvPr id="63" name="Group 62">
            <a:extLst>
              <a:ext uri="{FF2B5EF4-FFF2-40B4-BE49-F238E27FC236}">
                <a16:creationId xmlns:a16="http://schemas.microsoft.com/office/drawing/2014/main" id="{42FDB211-C6F7-7E21-B1B8-5B2D9A9329F8}"/>
              </a:ext>
            </a:extLst>
          </p:cNvPr>
          <p:cNvGrpSpPr/>
          <p:nvPr/>
        </p:nvGrpSpPr>
        <p:grpSpPr>
          <a:xfrm>
            <a:off x="1363899" y="1260986"/>
            <a:ext cx="6357209" cy="3393370"/>
            <a:chOff x="1165251" y="982758"/>
            <a:chExt cx="6589503" cy="3538661"/>
          </a:xfrm>
        </p:grpSpPr>
        <p:pic>
          <p:nvPicPr>
            <p:cNvPr id="5" name="Picture 4">
              <a:extLst>
                <a:ext uri="{FF2B5EF4-FFF2-40B4-BE49-F238E27FC236}">
                  <a16:creationId xmlns:a16="http://schemas.microsoft.com/office/drawing/2014/main" id="{EAF1A997-93FB-2E42-E3DC-9C458FE9792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65251" y="985141"/>
              <a:ext cx="6589503" cy="3518165"/>
            </a:xfrm>
            <a:prstGeom prst="rect">
              <a:avLst/>
            </a:prstGeom>
          </p:spPr>
        </p:pic>
        <p:grpSp>
          <p:nvGrpSpPr>
            <p:cNvPr id="62" name="Group 61">
              <a:extLst>
                <a:ext uri="{FF2B5EF4-FFF2-40B4-BE49-F238E27FC236}">
                  <a16:creationId xmlns:a16="http://schemas.microsoft.com/office/drawing/2014/main" id="{B20BDFAE-AEB8-07C9-AE05-43291EABECE5}"/>
                </a:ext>
              </a:extLst>
            </p:cNvPr>
            <p:cNvGrpSpPr/>
            <p:nvPr/>
          </p:nvGrpSpPr>
          <p:grpSpPr>
            <a:xfrm>
              <a:off x="1739389" y="982758"/>
              <a:ext cx="5449681" cy="3538661"/>
              <a:chOff x="1739389" y="982758"/>
              <a:chExt cx="5449681" cy="3538661"/>
            </a:xfrm>
          </p:grpSpPr>
          <p:grpSp>
            <p:nvGrpSpPr>
              <p:cNvPr id="11" name="Group 10">
                <a:extLst>
                  <a:ext uri="{FF2B5EF4-FFF2-40B4-BE49-F238E27FC236}">
                    <a16:creationId xmlns:a16="http://schemas.microsoft.com/office/drawing/2014/main" id="{079E91CD-44B7-8F2D-7B8F-ABD4E255B96F}"/>
                  </a:ext>
                </a:extLst>
              </p:cNvPr>
              <p:cNvGrpSpPr/>
              <p:nvPr/>
            </p:nvGrpSpPr>
            <p:grpSpPr>
              <a:xfrm>
                <a:off x="1739389" y="2569290"/>
                <a:ext cx="5447992" cy="373013"/>
                <a:chOff x="1739389" y="2569290"/>
                <a:chExt cx="5447992" cy="373013"/>
              </a:xfrm>
            </p:grpSpPr>
            <p:sp>
              <p:nvSpPr>
                <p:cNvPr id="6" name="Rectangle 5">
                  <a:extLst>
                    <a:ext uri="{FF2B5EF4-FFF2-40B4-BE49-F238E27FC236}">
                      <a16:creationId xmlns:a16="http://schemas.microsoft.com/office/drawing/2014/main" id="{E369971B-2BD8-EA3F-0C84-425945514B1C}"/>
                    </a:ext>
                  </a:extLst>
                </p:cNvPr>
                <p:cNvSpPr/>
                <p:nvPr/>
              </p:nvSpPr>
              <p:spPr>
                <a:xfrm>
                  <a:off x="4166419" y="2571750"/>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7" name="Rectangle 6">
                  <a:extLst>
                    <a:ext uri="{FF2B5EF4-FFF2-40B4-BE49-F238E27FC236}">
                      <a16:creationId xmlns:a16="http://schemas.microsoft.com/office/drawing/2014/main" id="{7C7B9D7B-DC3A-BDD4-5F35-92820B5B1235}"/>
                    </a:ext>
                  </a:extLst>
                </p:cNvPr>
                <p:cNvSpPr/>
                <p:nvPr/>
              </p:nvSpPr>
              <p:spPr>
                <a:xfrm>
                  <a:off x="2954593" y="2569292"/>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8" name="Rectangle 7">
                  <a:extLst>
                    <a:ext uri="{FF2B5EF4-FFF2-40B4-BE49-F238E27FC236}">
                      <a16:creationId xmlns:a16="http://schemas.microsoft.com/office/drawing/2014/main" id="{62CA0934-663A-F85F-65A7-DBCA7FF9F2C1}"/>
                    </a:ext>
                  </a:extLst>
                </p:cNvPr>
                <p:cNvSpPr/>
                <p:nvPr/>
              </p:nvSpPr>
              <p:spPr>
                <a:xfrm>
                  <a:off x="5378245" y="2569291"/>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9" name="Rectangle 8">
                  <a:extLst>
                    <a:ext uri="{FF2B5EF4-FFF2-40B4-BE49-F238E27FC236}">
                      <a16:creationId xmlns:a16="http://schemas.microsoft.com/office/drawing/2014/main" id="{52034767-314D-3D51-AF3C-A60A8026820E}"/>
                    </a:ext>
                  </a:extLst>
                </p:cNvPr>
                <p:cNvSpPr/>
                <p:nvPr/>
              </p:nvSpPr>
              <p:spPr>
                <a:xfrm>
                  <a:off x="6590071" y="2569290"/>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10" name="Rectangle 9">
                  <a:extLst>
                    <a:ext uri="{FF2B5EF4-FFF2-40B4-BE49-F238E27FC236}">
                      <a16:creationId xmlns:a16="http://schemas.microsoft.com/office/drawing/2014/main" id="{86DF298D-0F79-91E7-F7B1-E82AD20FB8EB}"/>
                    </a:ext>
                  </a:extLst>
                </p:cNvPr>
                <p:cNvSpPr/>
                <p:nvPr/>
              </p:nvSpPr>
              <p:spPr>
                <a:xfrm>
                  <a:off x="1739389" y="2569290"/>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grpSp>
          <p:grpSp>
            <p:nvGrpSpPr>
              <p:cNvPr id="12" name="Group 11">
                <a:extLst>
                  <a:ext uri="{FF2B5EF4-FFF2-40B4-BE49-F238E27FC236}">
                    <a16:creationId xmlns:a16="http://schemas.microsoft.com/office/drawing/2014/main" id="{05A98077-B43D-3C94-D948-614647A2156A}"/>
                  </a:ext>
                </a:extLst>
              </p:cNvPr>
              <p:cNvGrpSpPr/>
              <p:nvPr/>
            </p:nvGrpSpPr>
            <p:grpSpPr>
              <a:xfrm>
                <a:off x="1739389" y="3358866"/>
                <a:ext cx="5447992" cy="373013"/>
                <a:chOff x="1739389" y="2569290"/>
                <a:chExt cx="5447992" cy="373013"/>
              </a:xfrm>
            </p:grpSpPr>
            <p:sp>
              <p:nvSpPr>
                <p:cNvPr id="13" name="Rectangle 12">
                  <a:extLst>
                    <a:ext uri="{FF2B5EF4-FFF2-40B4-BE49-F238E27FC236}">
                      <a16:creationId xmlns:a16="http://schemas.microsoft.com/office/drawing/2014/main" id="{756BA196-6420-D023-E0CA-5EE8594A2EDE}"/>
                    </a:ext>
                  </a:extLst>
                </p:cNvPr>
                <p:cNvSpPr/>
                <p:nvPr/>
              </p:nvSpPr>
              <p:spPr>
                <a:xfrm>
                  <a:off x="4166419" y="2571750"/>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40" name="Rectangle 39">
                  <a:extLst>
                    <a:ext uri="{FF2B5EF4-FFF2-40B4-BE49-F238E27FC236}">
                      <a16:creationId xmlns:a16="http://schemas.microsoft.com/office/drawing/2014/main" id="{0D1539CA-E789-AE26-A393-45AD733856F6}"/>
                    </a:ext>
                  </a:extLst>
                </p:cNvPr>
                <p:cNvSpPr/>
                <p:nvPr/>
              </p:nvSpPr>
              <p:spPr>
                <a:xfrm>
                  <a:off x="2954593" y="2569292"/>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41" name="Rectangle 40">
                  <a:extLst>
                    <a:ext uri="{FF2B5EF4-FFF2-40B4-BE49-F238E27FC236}">
                      <a16:creationId xmlns:a16="http://schemas.microsoft.com/office/drawing/2014/main" id="{918A7B25-CDE1-6341-6BDA-83FD3B11CE27}"/>
                    </a:ext>
                  </a:extLst>
                </p:cNvPr>
                <p:cNvSpPr/>
                <p:nvPr/>
              </p:nvSpPr>
              <p:spPr>
                <a:xfrm>
                  <a:off x="5378245" y="2569291"/>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42" name="Rectangle 41">
                  <a:extLst>
                    <a:ext uri="{FF2B5EF4-FFF2-40B4-BE49-F238E27FC236}">
                      <a16:creationId xmlns:a16="http://schemas.microsoft.com/office/drawing/2014/main" id="{E90B22AB-979A-BD82-9744-BB220D761AF7}"/>
                    </a:ext>
                  </a:extLst>
                </p:cNvPr>
                <p:cNvSpPr/>
                <p:nvPr/>
              </p:nvSpPr>
              <p:spPr>
                <a:xfrm>
                  <a:off x="6590071" y="2569290"/>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43" name="Rectangle 42">
                  <a:extLst>
                    <a:ext uri="{FF2B5EF4-FFF2-40B4-BE49-F238E27FC236}">
                      <a16:creationId xmlns:a16="http://schemas.microsoft.com/office/drawing/2014/main" id="{181535E0-D20C-36CB-C7B3-D4F3EDDAB13E}"/>
                    </a:ext>
                  </a:extLst>
                </p:cNvPr>
                <p:cNvSpPr/>
                <p:nvPr/>
              </p:nvSpPr>
              <p:spPr>
                <a:xfrm>
                  <a:off x="1739389" y="2569290"/>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grpSp>
          <p:grpSp>
            <p:nvGrpSpPr>
              <p:cNvPr id="44" name="Group 43">
                <a:extLst>
                  <a:ext uri="{FF2B5EF4-FFF2-40B4-BE49-F238E27FC236}">
                    <a16:creationId xmlns:a16="http://schemas.microsoft.com/office/drawing/2014/main" id="{6CC9C7B8-B486-83A8-E9BD-BC06D57D6388}"/>
                  </a:ext>
                </a:extLst>
              </p:cNvPr>
              <p:cNvGrpSpPr/>
              <p:nvPr/>
            </p:nvGrpSpPr>
            <p:grpSpPr>
              <a:xfrm>
                <a:off x="1739389" y="4148406"/>
                <a:ext cx="5447992" cy="373013"/>
                <a:chOff x="1739389" y="2569290"/>
                <a:chExt cx="5447992" cy="373013"/>
              </a:xfrm>
            </p:grpSpPr>
            <p:sp>
              <p:nvSpPr>
                <p:cNvPr id="45" name="Rectangle 44">
                  <a:extLst>
                    <a:ext uri="{FF2B5EF4-FFF2-40B4-BE49-F238E27FC236}">
                      <a16:creationId xmlns:a16="http://schemas.microsoft.com/office/drawing/2014/main" id="{CDEB56AB-C21E-7DA9-F295-B7D4FE3B64BE}"/>
                    </a:ext>
                  </a:extLst>
                </p:cNvPr>
                <p:cNvSpPr/>
                <p:nvPr/>
              </p:nvSpPr>
              <p:spPr>
                <a:xfrm>
                  <a:off x="4166419" y="2571750"/>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46" name="Rectangle 45">
                  <a:extLst>
                    <a:ext uri="{FF2B5EF4-FFF2-40B4-BE49-F238E27FC236}">
                      <a16:creationId xmlns:a16="http://schemas.microsoft.com/office/drawing/2014/main" id="{BF88FEE0-4A28-022C-B543-A588AF88B80E}"/>
                    </a:ext>
                  </a:extLst>
                </p:cNvPr>
                <p:cNvSpPr/>
                <p:nvPr/>
              </p:nvSpPr>
              <p:spPr>
                <a:xfrm>
                  <a:off x="2954593" y="2569292"/>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47" name="Rectangle 46">
                  <a:extLst>
                    <a:ext uri="{FF2B5EF4-FFF2-40B4-BE49-F238E27FC236}">
                      <a16:creationId xmlns:a16="http://schemas.microsoft.com/office/drawing/2014/main" id="{DADEDD31-F34C-C8E6-3E5F-DC51C18A9E05}"/>
                    </a:ext>
                  </a:extLst>
                </p:cNvPr>
                <p:cNvSpPr/>
                <p:nvPr/>
              </p:nvSpPr>
              <p:spPr>
                <a:xfrm>
                  <a:off x="5378245" y="2569291"/>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48" name="Rectangle 47">
                  <a:extLst>
                    <a:ext uri="{FF2B5EF4-FFF2-40B4-BE49-F238E27FC236}">
                      <a16:creationId xmlns:a16="http://schemas.microsoft.com/office/drawing/2014/main" id="{CE49FFFE-5F72-CDA5-6FDA-50C6730E6B7F}"/>
                    </a:ext>
                  </a:extLst>
                </p:cNvPr>
                <p:cNvSpPr/>
                <p:nvPr/>
              </p:nvSpPr>
              <p:spPr>
                <a:xfrm>
                  <a:off x="6590071" y="2569290"/>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49" name="Rectangle 48">
                  <a:extLst>
                    <a:ext uri="{FF2B5EF4-FFF2-40B4-BE49-F238E27FC236}">
                      <a16:creationId xmlns:a16="http://schemas.microsoft.com/office/drawing/2014/main" id="{47C4F682-64ED-F9B8-D0BF-49C0A448CB8F}"/>
                    </a:ext>
                  </a:extLst>
                </p:cNvPr>
                <p:cNvSpPr/>
                <p:nvPr/>
              </p:nvSpPr>
              <p:spPr>
                <a:xfrm>
                  <a:off x="1739389" y="2569290"/>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grpSp>
          <p:grpSp>
            <p:nvGrpSpPr>
              <p:cNvPr id="50" name="Group 49">
                <a:extLst>
                  <a:ext uri="{FF2B5EF4-FFF2-40B4-BE49-F238E27FC236}">
                    <a16:creationId xmlns:a16="http://schemas.microsoft.com/office/drawing/2014/main" id="{76CF23C4-C3E7-3B48-7C13-3AA9F3CBC246}"/>
                  </a:ext>
                </a:extLst>
              </p:cNvPr>
              <p:cNvGrpSpPr/>
              <p:nvPr/>
            </p:nvGrpSpPr>
            <p:grpSpPr>
              <a:xfrm>
                <a:off x="1741078" y="1777254"/>
                <a:ext cx="5447992" cy="373013"/>
                <a:chOff x="1739389" y="2569290"/>
                <a:chExt cx="5447992" cy="373013"/>
              </a:xfrm>
            </p:grpSpPr>
            <p:sp>
              <p:nvSpPr>
                <p:cNvPr id="51" name="Rectangle 50">
                  <a:extLst>
                    <a:ext uri="{FF2B5EF4-FFF2-40B4-BE49-F238E27FC236}">
                      <a16:creationId xmlns:a16="http://schemas.microsoft.com/office/drawing/2014/main" id="{699CD967-98A2-0EBB-8ADC-448C15A41BE0}"/>
                    </a:ext>
                  </a:extLst>
                </p:cNvPr>
                <p:cNvSpPr/>
                <p:nvPr/>
              </p:nvSpPr>
              <p:spPr>
                <a:xfrm>
                  <a:off x="4166419" y="2571750"/>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52" name="Rectangle 51">
                  <a:extLst>
                    <a:ext uri="{FF2B5EF4-FFF2-40B4-BE49-F238E27FC236}">
                      <a16:creationId xmlns:a16="http://schemas.microsoft.com/office/drawing/2014/main" id="{B6667D3C-2313-5F12-39A8-FC8A6C959700}"/>
                    </a:ext>
                  </a:extLst>
                </p:cNvPr>
                <p:cNvSpPr/>
                <p:nvPr/>
              </p:nvSpPr>
              <p:spPr>
                <a:xfrm>
                  <a:off x="2954593" y="2569292"/>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53" name="Rectangle 52">
                  <a:extLst>
                    <a:ext uri="{FF2B5EF4-FFF2-40B4-BE49-F238E27FC236}">
                      <a16:creationId xmlns:a16="http://schemas.microsoft.com/office/drawing/2014/main" id="{D30D1C73-E25A-554B-3771-35523F15A6C0}"/>
                    </a:ext>
                  </a:extLst>
                </p:cNvPr>
                <p:cNvSpPr/>
                <p:nvPr/>
              </p:nvSpPr>
              <p:spPr>
                <a:xfrm>
                  <a:off x="5378245" y="2569291"/>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54" name="Rectangle 53">
                  <a:extLst>
                    <a:ext uri="{FF2B5EF4-FFF2-40B4-BE49-F238E27FC236}">
                      <a16:creationId xmlns:a16="http://schemas.microsoft.com/office/drawing/2014/main" id="{318CEE19-CDB8-1D18-983A-C1B18677796D}"/>
                    </a:ext>
                  </a:extLst>
                </p:cNvPr>
                <p:cNvSpPr/>
                <p:nvPr/>
              </p:nvSpPr>
              <p:spPr>
                <a:xfrm>
                  <a:off x="6590071" y="2569290"/>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55" name="Rectangle 54">
                  <a:extLst>
                    <a:ext uri="{FF2B5EF4-FFF2-40B4-BE49-F238E27FC236}">
                      <a16:creationId xmlns:a16="http://schemas.microsoft.com/office/drawing/2014/main" id="{F9497308-1383-105F-FB12-289228C111FE}"/>
                    </a:ext>
                  </a:extLst>
                </p:cNvPr>
                <p:cNvSpPr/>
                <p:nvPr/>
              </p:nvSpPr>
              <p:spPr>
                <a:xfrm>
                  <a:off x="1739389" y="2569290"/>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grpSp>
          <p:grpSp>
            <p:nvGrpSpPr>
              <p:cNvPr id="56" name="Group 55">
                <a:extLst>
                  <a:ext uri="{FF2B5EF4-FFF2-40B4-BE49-F238E27FC236}">
                    <a16:creationId xmlns:a16="http://schemas.microsoft.com/office/drawing/2014/main" id="{27CC7E9F-0F27-8727-B9FF-9A835B81F6BB}"/>
                  </a:ext>
                </a:extLst>
              </p:cNvPr>
              <p:cNvGrpSpPr/>
              <p:nvPr/>
            </p:nvGrpSpPr>
            <p:grpSpPr>
              <a:xfrm>
                <a:off x="1741078" y="982758"/>
                <a:ext cx="5447992" cy="373013"/>
                <a:chOff x="1739389" y="2569290"/>
                <a:chExt cx="5447992" cy="373013"/>
              </a:xfrm>
            </p:grpSpPr>
            <p:sp>
              <p:nvSpPr>
                <p:cNvPr id="57" name="Rectangle 56">
                  <a:extLst>
                    <a:ext uri="{FF2B5EF4-FFF2-40B4-BE49-F238E27FC236}">
                      <a16:creationId xmlns:a16="http://schemas.microsoft.com/office/drawing/2014/main" id="{62D400EE-38BA-FC01-7F11-348C4DFC216D}"/>
                    </a:ext>
                  </a:extLst>
                </p:cNvPr>
                <p:cNvSpPr/>
                <p:nvPr/>
              </p:nvSpPr>
              <p:spPr>
                <a:xfrm>
                  <a:off x="4166419" y="2571750"/>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58" name="Rectangle 57">
                  <a:extLst>
                    <a:ext uri="{FF2B5EF4-FFF2-40B4-BE49-F238E27FC236}">
                      <a16:creationId xmlns:a16="http://schemas.microsoft.com/office/drawing/2014/main" id="{9B2E98C6-E93A-58BF-F16D-F4CD3529D689}"/>
                    </a:ext>
                  </a:extLst>
                </p:cNvPr>
                <p:cNvSpPr/>
                <p:nvPr/>
              </p:nvSpPr>
              <p:spPr>
                <a:xfrm>
                  <a:off x="2954593" y="2569292"/>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59" name="Rectangle 58">
                  <a:extLst>
                    <a:ext uri="{FF2B5EF4-FFF2-40B4-BE49-F238E27FC236}">
                      <a16:creationId xmlns:a16="http://schemas.microsoft.com/office/drawing/2014/main" id="{6BBBAFDF-A0A1-4B12-2E63-D4B9042BA0EE}"/>
                    </a:ext>
                  </a:extLst>
                </p:cNvPr>
                <p:cNvSpPr/>
                <p:nvPr/>
              </p:nvSpPr>
              <p:spPr>
                <a:xfrm>
                  <a:off x="5378245" y="2569291"/>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60" name="Rectangle 59">
                  <a:extLst>
                    <a:ext uri="{FF2B5EF4-FFF2-40B4-BE49-F238E27FC236}">
                      <a16:creationId xmlns:a16="http://schemas.microsoft.com/office/drawing/2014/main" id="{09FD47C5-69FA-6347-A5E2-4684E6CBA3FD}"/>
                    </a:ext>
                  </a:extLst>
                </p:cNvPr>
                <p:cNvSpPr/>
                <p:nvPr/>
              </p:nvSpPr>
              <p:spPr>
                <a:xfrm>
                  <a:off x="6590071" y="2569290"/>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61" name="Rectangle 60">
                  <a:extLst>
                    <a:ext uri="{FF2B5EF4-FFF2-40B4-BE49-F238E27FC236}">
                      <a16:creationId xmlns:a16="http://schemas.microsoft.com/office/drawing/2014/main" id="{AFC3DB32-446D-F7FA-6B4E-CBA28D8DB248}"/>
                    </a:ext>
                  </a:extLst>
                </p:cNvPr>
                <p:cNvSpPr/>
                <p:nvPr/>
              </p:nvSpPr>
              <p:spPr>
                <a:xfrm>
                  <a:off x="1739389" y="2569290"/>
                  <a:ext cx="597310" cy="370553"/>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grpSp>
        </p:grpSp>
      </p:grpSp>
      <p:sp>
        <p:nvSpPr>
          <p:cNvPr id="64" name="TextBox 63">
            <a:extLst>
              <a:ext uri="{FF2B5EF4-FFF2-40B4-BE49-F238E27FC236}">
                <a16:creationId xmlns:a16="http://schemas.microsoft.com/office/drawing/2014/main" id="{737E2E01-C534-07D6-F6D8-5FEDC74F3893}"/>
              </a:ext>
            </a:extLst>
          </p:cNvPr>
          <p:cNvSpPr txBox="1"/>
          <p:nvPr/>
        </p:nvSpPr>
        <p:spPr>
          <a:xfrm>
            <a:off x="1135626" y="937278"/>
            <a:ext cx="6004849"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n-lt"/>
                <a:ea typeface="+mn-ea"/>
                <a:cs typeface="+mn-cs"/>
                <a:sym typeface="Arial"/>
              </a:rPr>
              <a:t>But cleans up substantially </a:t>
            </a:r>
            <a:r>
              <a:rPr lang="en-US" dirty="0"/>
              <a:t>when we artificially dial in </a:t>
            </a:r>
            <a:r>
              <a:rPr lang="en-US" b="1" dirty="0"/>
              <a:t>x100 weaker barriers</a:t>
            </a:r>
            <a:endParaRPr kumimoji="0" lang="en-US" sz="1400" b="1" i="0" u="none" strike="noStrike" cap="none" spc="0" normalizeH="0" baseline="0" dirty="0">
              <a:ln>
                <a:noFill/>
              </a:ln>
              <a:solidFill>
                <a:srgbClr val="FFC000"/>
              </a:solidFill>
              <a:effectLst/>
              <a:uFillTx/>
              <a:latin typeface="+mn-lt"/>
              <a:ea typeface="+mn-ea"/>
              <a:cs typeface="+mn-cs"/>
              <a:sym typeface="Arial"/>
            </a:endParaRPr>
          </a:p>
        </p:txBody>
      </p:sp>
      <p:sp>
        <p:nvSpPr>
          <p:cNvPr id="65" name="TextBox 64">
            <a:extLst>
              <a:ext uri="{FF2B5EF4-FFF2-40B4-BE49-F238E27FC236}">
                <a16:creationId xmlns:a16="http://schemas.microsoft.com/office/drawing/2014/main" id="{38201B7D-0ACB-8D8C-61D8-009EBEC88943}"/>
              </a:ext>
            </a:extLst>
          </p:cNvPr>
          <p:cNvSpPr txBox="1"/>
          <p:nvPr/>
        </p:nvSpPr>
        <p:spPr>
          <a:xfrm>
            <a:off x="169945" y="1258086"/>
            <a:ext cx="1114272" cy="25853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i="0" u="none" strike="noStrike" cap="none" spc="0" normalizeH="0" baseline="0" dirty="0">
                <a:ln>
                  <a:noFill/>
                </a:ln>
                <a:solidFill>
                  <a:schemeClr val="tx1"/>
                </a:solidFill>
                <a:effectLst/>
                <a:uFillTx/>
                <a:latin typeface="+mn-lt"/>
                <a:ea typeface="+mn-ea"/>
                <a:cs typeface="+mn-cs"/>
                <a:sym typeface="Arial"/>
              </a:rPr>
              <a:t>Top: kernel derived value</a:t>
            </a:r>
            <a:endParaRPr lang="en-US" dirty="0">
              <a:solidFill>
                <a:schemeClr val="tx1"/>
              </a:solidFill>
            </a:endParaRPr>
          </a:p>
          <a:p>
            <a:pPr marL="0" marR="0" indent="0" algn="l" defTabSz="914400" rtl="0" fontAlgn="auto" latinLnBrk="0" hangingPunct="0">
              <a:lnSpc>
                <a:spcPct val="100000"/>
              </a:lnSpc>
              <a:spcBef>
                <a:spcPts val="0"/>
              </a:spcBef>
              <a:spcAft>
                <a:spcPts val="0"/>
              </a:spcAft>
              <a:buClrTx/>
              <a:buSzTx/>
              <a:buFontTx/>
              <a:buNone/>
              <a:tabLst/>
            </a:pPr>
            <a:r>
              <a:rPr kumimoji="0" lang="en-US" sz="1400" i="0" u="none" strike="noStrike" cap="none" spc="0" normalizeH="0" baseline="0" dirty="0">
                <a:ln>
                  <a:noFill/>
                </a:ln>
                <a:solidFill>
                  <a:schemeClr val="tx1"/>
                </a:solidFill>
                <a:effectLst/>
                <a:uFillTx/>
                <a:latin typeface="+mn-lt"/>
                <a:ea typeface="+mn-ea"/>
                <a:cs typeface="+mn-cs"/>
                <a:sym typeface="Arial"/>
              </a:rPr>
              <a:t>Center:</a:t>
            </a:r>
          </a:p>
          <a:p>
            <a:pPr marL="0" marR="0" indent="0" algn="l" defTabSz="914400" rtl="0" fontAlgn="auto" latinLnBrk="0" hangingPunct="0">
              <a:lnSpc>
                <a:spcPct val="100000"/>
              </a:lnSpc>
              <a:spcBef>
                <a:spcPts val="0"/>
              </a:spcBef>
              <a:spcAft>
                <a:spcPts val="0"/>
              </a:spcAft>
              <a:buClrTx/>
              <a:buSzTx/>
              <a:buFontTx/>
              <a:buNone/>
              <a:tabLst/>
            </a:pPr>
            <a:r>
              <a:rPr lang="en-US" dirty="0">
                <a:solidFill>
                  <a:schemeClr val="tx1"/>
                </a:solidFill>
              </a:rPr>
              <a:t>Truth</a:t>
            </a:r>
          </a:p>
          <a:p>
            <a:pPr marL="0" marR="0" indent="0" algn="l" defTabSz="914400" rtl="0" fontAlgn="auto" latinLnBrk="0" hangingPunct="0">
              <a:lnSpc>
                <a:spcPct val="100000"/>
              </a:lnSpc>
              <a:spcBef>
                <a:spcPts val="0"/>
              </a:spcBef>
              <a:spcAft>
                <a:spcPts val="0"/>
              </a:spcAft>
              <a:buClrTx/>
              <a:buSzTx/>
              <a:buFontTx/>
              <a:buNone/>
              <a:tabLst/>
            </a:pPr>
            <a:r>
              <a:rPr lang="en-US" dirty="0">
                <a:solidFill>
                  <a:schemeClr val="tx1"/>
                </a:solidFill>
              </a:rPr>
              <a:t>Bottom:</a:t>
            </a:r>
          </a:p>
          <a:p>
            <a:pPr marL="0" marR="0" indent="0" algn="l" defTabSz="914400" rtl="0" fontAlgn="auto" latinLnBrk="0" hangingPunct="0">
              <a:lnSpc>
                <a:spcPct val="100000"/>
              </a:lnSpc>
              <a:spcBef>
                <a:spcPts val="0"/>
              </a:spcBef>
              <a:spcAft>
                <a:spcPts val="0"/>
              </a:spcAft>
              <a:buClrTx/>
              <a:buSzTx/>
              <a:buFontTx/>
              <a:buNone/>
              <a:tabLst/>
            </a:pPr>
            <a:r>
              <a:rPr kumimoji="0" lang="en-US" sz="1400" i="0" u="none" strike="noStrike" cap="none" spc="0" normalizeH="0" baseline="0" dirty="0">
                <a:ln>
                  <a:noFill/>
                </a:ln>
                <a:solidFill>
                  <a:schemeClr val="tx1"/>
                </a:solidFill>
                <a:effectLst/>
                <a:uFillTx/>
                <a:latin typeface="+mn-lt"/>
                <a:ea typeface="+mn-ea"/>
                <a:cs typeface="+mn-cs"/>
                <a:sym typeface="Arial"/>
              </a:rPr>
              <a:t>rel. dev.</a:t>
            </a:r>
          </a:p>
          <a:p>
            <a:pPr marL="0" marR="0" indent="0" algn="l" defTabSz="914400" rtl="0" fontAlgn="auto" latinLnBrk="0" hangingPunct="0">
              <a:lnSpc>
                <a:spcPct val="100000"/>
              </a:lnSpc>
              <a:spcBef>
                <a:spcPts val="0"/>
              </a:spcBef>
              <a:spcAft>
                <a:spcPts val="0"/>
              </a:spcAft>
              <a:buClrTx/>
              <a:buSzTx/>
              <a:buFontTx/>
              <a:buNone/>
              <a:tabLst/>
            </a:pPr>
            <a:endParaRPr lang="en-US" dirty="0">
              <a:solidFill>
                <a:schemeClr val="tx1"/>
              </a:solidFill>
            </a:endParaRPr>
          </a:p>
          <a:p>
            <a:pPr marL="0" marR="0" indent="0" algn="l" defTabSz="914400" rtl="0" fontAlgn="auto" latinLnBrk="0" hangingPunct="0">
              <a:lnSpc>
                <a:spcPct val="100000"/>
              </a:lnSpc>
              <a:spcBef>
                <a:spcPts val="0"/>
              </a:spcBef>
              <a:spcAft>
                <a:spcPts val="0"/>
              </a:spcAft>
              <a:buClrTx/>
              <a:buSzTx/>
              <a:buFontTx/>
              <a:buNone/>
              <a:tabLst/>
            </a:pPr>
            <a:r>
              <a:rPr kumimoji="0" lang="en-US" sz="1400" i="0" u="none" strike="noStrike" cap="none" spc="0" normalizeH="0" baseline="0" dirty="0">
                <a:ln>
                  <a:noFill/>
                </a:ln>
                <a:solidFill>
                  <a:schemeClr val="tx1"/>
                </a:solidFill>
                <a:effectLst/>
                <a:uFillTx/>
                <a:latin typeface="+mn-lt"/>
                <a:ea typeface="+mn-ea"/>
                <a:cs typeface="+mn-cs"/>
                <a:sym typeface="Arial"/>
              </a:rPr>
              <a:t>C18 approach </a:t>
            </a:r>
            <a:r>
              <a:rPr kumimoji="0" lang="en-US" sz="1400" b="1" i="0" u="none" strike="noStrike" cap="none" spc="0" normalizeH="0" baseline="0" dirty="0">
                <a:ln>
                  <a:noFill/>
                </a:ln>
                <a:solidFill>
                  <a:srgbClr val="0070C0"/>
                </a:solidFill>
                <a:effectLst/>
                <a:uFillTx/>
                <a:latin typeface="+mn-lt"/>
                <a:ea typeface="+mn-ea"/>
                <a:cs typeface="+mn-cs"/>
                <a:sym typeface="Arial"/>
              </a:rPr>
              <a:t>better for</a:t>
            </a:r>
            <a:r>
              <a:rPr kumimoji="0" lang="en-US" sz="1400" i="0" u="none" strike="noStrike" cap="none" spc="0" normalizeH="0" baseline="0" dirty="0">
                <a:ln>
                  <a:noFill/>
                </a:ln>
                <a:solidFill>
                  <a:schemeClr val="tx1"/>
                </a:solidFill>
                <a:effectLst/>
                <a:uFillTx/>
                <a:latin typeface="+mn-lt"/>
                <a:ea typeface="+mn-ea"/>
                <a:cs typeface="+mn-cs"/>
                <a:sym typeface="Arial"/>
              </a:rPr>
              <a:t> M</a:t>
            </a:r>
            <a:r>
              <a:rPr kumimoji="0" lang="en-US" sz="1400" i="0" u="none" strike="noStrike" cap="none" spc="0" normalizeH="0" baseline="-25000" dirty="0">
                <a:ln>
                  <a:noFill/>
                </a:ln>
                <a:solidFill>
                  <a:schemeClr val="tx1"/>
                </a:solidFill>
                <a:effectLst/>
                <a:uFillTx/>
                <a:latin typeface="+mn-lt"/>
                <a:ea typeface="+mn-ea"/>
                <a:cs typeface="+mn-cs"/>
                <a:sym typeface="Arial"/>
              </a:rPr>
              <a:t>0100</a:t>
            </a:r>
            <a:r>
              <a:rPr kumimoji="0" lang="en-US" sz="1400" i="0" u="none" strike="noStrike" cap="none" spc="0" normalizeH="0" baseline="0" dirty="0">
                <a:ln>
                  <a:noFill/>
                </a:ln>
                <a:solidFill>
                  <a:schemeClr val="tx1"/>
                </a:solidFill>
                <a:effectLst/>
                <a:uFillTx/>
                <a:latin typeface="+mn-lt"/>
                <a:ea typeface="+mn-ea"/>
                <a:cs typeface="+mn-cs"/>
                <a:sym typeface="Arial"/>
              </a:rPr>
              <a:t> &amp; </a:t>
            </a:r>
            <a:r>
              <a:rPr kumimoji="0" lang="en-US" sz="1400" b="1" i="0" u="none" strike="noStrike" cap="none" spc="0" normalizeH="0" baseline="0" dirty="0">
                <a:ln>
                  <a:noFill/>
                </a:ln>
                <a:solidFill>
                  <a:srgbClr val="7030A0"/>
                </a:solidFill>
                <a:effectLst/>
                <a:uFillTx/>
                <a:latin typeface="+mn-lt"/>
                <a:ea typeface="+mn-ea"/>
                <a:cs typeface="+mn-cs"/>
                <a:sym typeface="Arial"/>
              </a:rPr>
              <a:t>better for</a:t>
            </a:r>
            <a:r>
              <a:rPr kumimoji="0" lang="en-US" sz="1400" i="0" u="none" strike="noStrike" cap="none" spc="0" normalizeH="0" baseline="0" dirty="0">
                <a:ln>
                  <a:noFill/>
                </a:ln>
                <a:solidFill>
                  <a:schemeClr val="tx1"/>
                </a:solidFill>
                <a:effectLst/>
                <a:uFillTx/>
                <a:latin typeface="+mn-lt"/>
                <a:ea typeface="+mn-ea"/>
                <a:cs typeface="+mn-cs"/>
                <a:sym typeface="Arial"/>
              </a:rPr>
              <a:t> M</a:t>
            </a:r>
            <a:r>
              <a:rPr kumimoji="0" lang="en-US" sz="1400" i="0" u="none" strike="noStrike" cap="none" spc="0" normalizeH="0" baseline="-25000" dirty="0">
                <a:ln>
                  <a:noFill/>
                </a:ln>
                <a:solidFill>
                  <a:schemeClr val="tx1"/>
                </a:solidFill>
                <a:effectLst/>
                <a:uFillTx/>
                <a:latin typeface="+mn-lt"/>
                <a:ea typeface="+mn-ea"/>
                <a:cs typeface="+mn-cs"/>
                <a:sym typeface="Arial"/>
              </a:rPr>
              <a:t>1000</a:t>
            </a:r>
            <a:r>
              <a:rPr kumimoji="0" lang="en-US" sz="1400" i="0" u="none" strike="noStrike" cap="none" spc="0" normalizeH="0" baseline="0" dirty="0">
                <a:ln>
                  <a:noFill/>
                </a:ln>
                <a:solidFill>
                  <a:schemeClr val="tx1"/>
                </a:solidFill>
                <a:effectLst/>
                <a:uFillTx/>
                <a:latin typeface="+mn-lt"/>
                <a:ea typeface="+mn-ea"/>
                <a:cs typeface="+mn-cs"/>
                <a:sym typeface="Arial"/>
              </a:rPr>
              <a:t>.</a:t>
            </a:r>
          </a:p>
        </p:txBody>
      </p:sp>
      <p:sp>
        <p:nvSpPr>
          <p:cNvPr id="66" name="Oval 65">
            <a:extLst>
              <a:ext uri="{FF2B5EF4-FFF2-40B4-BE49-F238E27FC236}">
                <a16:creationId xmlns:a16="http://schemas.microsoft.com/office/drawing/2014/main" id="{BF8961A0-9987-39BC-7CA5-159E4B5199A1}"/>
              </a:ext>
            </a:extLst>
          </p:cNvPr>
          <p:cNvSpPr/>
          <p:nvPr/>
        </p:nvSpPr>
        <p:spPr>
          <a:xfrm>
            <a:off x="4259272" y="2378201"/>
            <a:ext cx="681438" cy="384740"/>
          </a:xfrm>
          <a:prstGeom prst="ellipse">
            <a:avLst/>
          </a:prstGeom>
          <a:noFill/>
          <a:ln w="25400" cap="flat">
            <a:solidFill>
              <a:srgbClr val="0070C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67" name="Oval 66">
            <a:extLst>
              <a:ext uri="{FF2B5EF4-FFF2-40B4-BE49-F238E27FC236}">
                <a16:creationId xmlns:a16="http://schemas.microsoft.com/office/drawing/2014/main" id="{EBF374D0-BE2F-CE8A-A56F-7CFB0B1093E8}"/>
              </a:ext>
            </a:extLst>
          </p:cNvPr>
          <p:cNvSpPr/>
          <p:nvPr/>
        </p:nvSpPr>
        <p:spPr>
          <a:xfrm>
            <a:off x="4799532" y="2744767"/>
            <a:ext cx="681438" cy="384740"/>
          </a:xfrm>
          <a:prstGeom prst="ellipse">
            <a:avLst/>
          </a:prstGeom>
          <a:noFill/>
          <a:ln w="2540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68" name="TextBox 67">
            <a:extLst>
              <a:ext uri="{FF2B5EF4-FFF2-40B4-BE49-F238E27FC236}">
                <a16:creationId xmlns:a16="http://schemas.microsoft.com/office/drawing/2014/main" id="{54048568-BC96-1DDB-909C-956D82B52C7C}"/>
              </a:ext>
            </a:extLst>
          </p:cNvPr>
          <p:cNvSpPr txBox="1"/>
          <p:nvPr/>
        </p:nvSpPr>
        <p:spPr>
          <a:xfrm>
            <a:off x="8363069" y="4012779"/>
            <a:ext cx="706925"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n-lt"/>
                <a:ea typeface="+mn-ea"/>
                <a:cs typeface="+mn-cs"/>
                <a:sym typeface="Arial"/>
              </a:rPr>
              <a:t>Serial</a:t>
            </a:r>
          </a:p>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n-lt"/>
                <a:ea typeface="+mn-ea"/>
                <a:cs typeface="+mn-cs"/>
                <a:sym typeface="Arial"/>
              </a:rPr>
              <a:t>Direction</a:t>
            </a:r>
          </a:p>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n-lt"/>
                <a:ea typeface="+mn-ea"/>
                <a:cs typeface="+mn-cs"/>
                <a:sym typeface="Arial"/>
              </a:rPr>
              <a:t>→</a:t>
            </a:r>
          </a:p>
        </p:txBody>
      </p:sp>
      <p:sp>
        <p:nvSpPr>
          <p:cNvPr id="69" name="TextBox 68">
            <a:extLst>
              <a:ext uri="{FF2B5EF4-FFF2-40B4-BE49-F238E27FC236}">
                <a16:creationId xmlns:a16="http://schemas.microsoft.com/office/drawing/2014/main" id="{67E6ECCE-F2E8-9B8F-355D-6F58E8C9EE7C}"/>
              </a:ext>
            </a:extLst>
          </p:cNvPr>
          <p:cNvSpPr txBox="1"/>
          <p:nvPr/>
        </p:nvSpPr>
        <p:spPr>
          <a:xfrm rot="16200000">
            <a:off x="8360993" y="2636881"/>
            <a:ext cx="706925"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n-lt"/>
                <a:ea typeface="+mn-ea"/>
                <a:cs typeface="+mn-cs"/>
                <a:sym typeface="Arial"/>
              </a:rPr>
              <a:t>Parallel</a:t>
            </a:r>
          </a:p>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n-lt"/>
                <a:ea typeface="+mn-ea"/>
                <a:cs typeface="+mn-cs"/>
                <a:sym typeface="Arial"/>
              </a:rPr>
              <a:t>Direction</a:t>
            </a:r>
          </a:p>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n-lt"/>
                <a:ea typeface="+mn-ea"/>
                <a:cs typeface="+mn-cs"/>
                <a:sym typeface="Arial"/>
              </a:rPr>
              <a:t>→</a:t>
            </a:r>
          </a:p>
        </p:txBody>
      </p:sp>
      <p:sp>
        <p:nvSpPr>
          <p:cNvPr id="4" name="TextBox 3">
            <a:extLst>
              <a:ext uri="{FF2B5EF4-FFF2-40B4-BE49-F238E27FC236}">
                <a16:creationId xmlns:a16="http://schemas.microsoft.com/office/drawing/2014/main" id="{BBA6763B-2D55-0BBD-1311-D6278550046C}"/>
              </a:ext>
            </a:extLst>
          </p:cNvPr>
          <p:cNvSpPr txBox="1"/>
          <p:nvPr/>
        </p:nvSpPr>
        <p:spPr>
          <a:xfrm>
            <a:off x="514356" y="4012779"/>
            <a:ext cx="169918"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mn-lt"/>
                <a:ea typeface="+mn-ea"/>
                <a:cs typeface="+mn-cs"/>
                <a:sym typeface="Arial"/>
              </a:rPr>
              <a:t>!!</a:t>
            </a:r>
            <a:endParaRPr kumimoji="0" lang="en-US" sz="1800" b="0" i="0" u="none" strike="noStrike" cap="none" spc="0" normalizeH="0" baseline="0" dirty="0">
              <a:ln>
                <a:noFill/>
              </a:ln>
              <a:solidFill>
                <a:srgbClr val="000000"/>
              </a:solidFill>
              <a:effectLst/>
              <a:uFillTx/>
              <a:latin typeface="+mn-lt"/>
              <a:ea typeface="+mn-ea"/>
              <a:cs typeface="+mn-cs"/>
              <a:sym typeface="Arial"/>
            </a:endParaRPr>
          </a:p>
        </p:txBody>
      </p:sp>
    </p:spTree>
    <p:extLst>
      <p:ext uri="{BB962C8B-B14F-4D97-AF65-F5344CB8AC3E}">
        <p14:creationId xmlns:p14="http://schemas.microsoft.com/office/powerpoint/2010/main" val="117852301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5AB9-4ECC-F95E-0B43-B82769F58E87}"/>
              </a:ext>
            </a:extLst>
          </p:cNvPr>
          <p:cNvSpPr>
            <a:spLocks noGrp="1"/>
          </p:cNvSpPr>
          <p:nvPr>
            <p:ph type="title"/>
          </p:nvPr>
        </p:nvSpPr>
        <p:spPr/>
        <p:txBody>
          <a:bodyPr>
            <a:noAutofit/>
          </a:bodyPr>
          <a:lstStyle/>
          <a:p>
            <a:r>
              <a:rPr lang="en-US" sz="2000" dirty="0"/>
              <a:t>Let’s take the overlap formalism with drift calculation as </a:t>
            </a:r>
            <a:r>
              <a:rPr lang="en-US" sz="2000" i="1" dirty="0"/>
              <a:t>ground truth</a:t>
            </a:r>
            <a:r>
              <a:rPr lang="en-US" sz="2000" dirty="0"/>
              <a:t> and see how </a:t>
            </a:r>
            <a:r>
              <a:rPr lang="en-US" sz="2000" dirty="0" err="1"/>
              <a:t>Coulton</a:t>
            </a:r>
            <a:r>
              <a:rPr lang="en-US" sz="2000" dirty="0"/>
              <a:t> (2018) performs (6)</a:t>
            </a:r>
          </a:p>
        </p:txBody>
      </p:sp>
      <p:sp>
        <p:nvSpPr>
          <p:cNvPr id="3" name="Slide Number Placeholder 2">
            <a:extLst>
              <a:ext uri="{FF2B5EF4-FFF2-40B4-BE49-F238E27FC236}">
                <a16:creationId xmlns:a16="http://schemas.microsoft.com/office/drawing/2014/main" id="{81A26156-91D7-5C1B-B076-90DCF9DE4F15}"/>
              </a:ext>
            </a:extLst>
          </p:cNvPr>
          <p:cNvSpPr>
            <a:spLocks noGrp="1"/>
          </p:cNvSpPr>
          <p:nvPr>
            <p:ph type="sldNum" sz="quarter" idx="2"/>
          </p:nvPr>
        </p:nvSpPr>
        <p:spPr/>
        <p:txBody>
          <a:bodyPr/>
          <a:lstStyle/>
          <a:p>
            <a:fld id="{86CB4B4D-7CA3-9044-876B-883B54F8677D}" type="slidenum">
              <a:rPr lang="en-US" smtClean="0"/>
              <a:t>14</a:t>
            </a:fld>
            <a:endParaRPr lang="en-US"/>
          </a:p>
        </p:txBody>
      </p:sp>
      <p:sp>
        <p:nvSpPr>
          <p:cNvPr id="64" name="TextBox 63">
            <a:extLst>
              <a:ext uri="{FF2B5EF4-FFF2-40B4-BE49-F238E27FC236}">
                <a16:creationId xmlns:a16="http://schemas.microsoft.com/office/drawing/2014/main" id="{737E2E01-C534-07D6-F6D8-5FEDC74F3893}"/>
              </a:ext>
            </a:extLst>
          </p:cNvPr>
          <p:cNvSpPr txBox="1"/>
          <p:nvPr/>
        </p:nvSpPr>
        <p:spPr>
          <a:xfrm>
            <a:off x="203628" y="930659"/>
            <a:ext cx="3630953" cy="3662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n-lt"/>
                <a:ea typeface="+mn-ea"/>
                <a:cs typeface="+mn-cs"/>
                <a:sym typeface="Arial"/>
              </a:rPr>
              <a:t>Fool around further by altering one of the model parameters (channel stop barrier)</a:t>
            </a:r>
            <a:endParaRPr kumimoji="0" lang="en-US" sz="1400" b="1" i="0" u="none" strike="noStrike" cap="none" spc="0" normalizeH="0" baseline="0" dirty="0">
              <a:ln>
                <a:noFill/>
              </a:ln>
              <a:solidFill>
                <a:schemeClr val="tx1"/>
              </a:solidFill>
              <a:effectLst/>
              <a:uFillTx/>
              <a:latin typeface="+mn-lt"/>
              <a:ea typeface="+mn-ea"/>
              <a:cs typeface="+mn-cs"/>
              <a:sym typeface="Arial"/>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400" i="0" u="none" strike="noStrike" cap="none" spc="0" normalizeH="0" baseline="0" dirty="0">
                <a:ln>
                  <a:noFill/>
                </a:ln>
                <a:solidFill>
                  <a:schemeClr val="tx1"/>
                </a:solidFill>
                <a:effectLst/>
                <a:uFillTx/>
                <a:latin typeface="+mn-lt"/>
                <a:ea typeface="+mn-ea"/>
                <a:cs typeface="+mn-cs"/>
                <a:sym typeface="Arial"/>
              </a:rPr>
              <a:t>Persistent underestimation of M</a:t>
            </a:r>
            <a:r>
              <a:rPr kumimoji="0" lang="en-US" sz="1400" i="0" u="none" strike="noStrike" cap="none" spc="0" normalizeH="0" baseline="-25000" dirty="0">
                <a:ln>
                  <a:noFill/>
                </a:ln>
                <a:solidFill>
                  <a:schemeClr val="tx1"/>
                </a:solidFill>
                <a:effectLst/>
                <a:uFillTx/>
                <a:latin typeface="+mn-lt"/>
                <a:ea typeface="+mn-ea"/>
                <a:cs typeface="+mn-cs"/>
                <a:sym typeface="Arial"/>
              </a:rPr>
              <a:t>0100</a:t>
            </a:r>
            <a:r>
              <a:rPr kumimoji="0" lang="en-US" sz="1400" i="0" u="none" strike="noStrike" cap="none" spc="0" normalizeH="0" baseline="0" dirty="0">
                <a:ln>
                  <a:noFill/>
                </a:ln>
                <a:solidFill>
                  <a:schemeClr val="tx1"/>
                </a:solidFill>
                <a:effectLst/>
                <a:uFillTx/>
                <a:latin typeface="+mn-lt"/>
                <a:ea typeface="+mn-ea"/>
                <a:cs typeface="+mn-cs"/>
                <a:sym typeface="Arial"/>
              </a:rPr>
              <a:t> and overcorrection of M</a:t>
            </a:r>
            <a:r>
              <a:rPr kumimoji="0" lang="en-US" sz="1400" i="0" u="none" strike="noStrike" cap="none" spc="0" normalizeH="0" baseline="-25000" dirty="0">
                <a:ln>
                  <a:noFill/>
                </a:ln>
                <a:solidFill>
                  <a:schemeClr val="tx1"/>
                </a:solidFill>
                <a:effectLst/>
                <a:uFillTx/>
                <a:latin typeface="+mn-lt"/>
                <a:ea typeface="+mn-ea"/>
                <a:cs typeface="+mn-cs"/>
                <a:sym typeface="Arial"/>
              </a:rPr>
              <a:t>1000</a:t>
            </a:r>
            <a:r>
              <a:rPr kumimoji="0" lang="en-US" sz="1400" i="0" u="none" strike="noStrike" cap="none" spc="0" normalizeH="0" baseline="0" dirty="0">
                <a:ln>
                  <a:noFill/>
                </a:ln>
                <a:solidFill>
                  <a:schemeClr val="tx1"/>
                </a:solidFill>
                <a:effectLst/>
                <a:uFillTx/>
                <a:latin typeface="+mn-lt"/>
                <a:ea typeface="+mn-ea"/>
                <a:cs typeface="+mn-cs"/>
                <a:sym typeface="Arial"/>
              </a:rPr>
              <a:t> </a:t>
            </a:r>
            <a:r>
              <a:rPr lang="en-US" dirty="0"/>
              <a:t>using C18 method.</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t>Noted improvement in C18 method when electrostatic barrier strengths are dialed down to 1% level.</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t>Tried scaling one of the parameters to investigate effect on the C18 errors in recovering </a:t>
            </a:r>
            <a:r>
              <a:rPr kumimoji="0" lang="en-US" sz="1400" i="0" u="none" strike="noStrike" cap="none" spc="0" normalizeH="0" baseline="0" dirty="0">
                <a:ln>
                  <a:noFill/>
                </a:ln>
                <a:solidFill>
                  <a:schemeClr val="tx1"/>
                </a:solidFill>
                <a:effectLst/>
                <a:uFillTx/>
                <a:latin typeface="+mn-lt"/>
                <a:ea typeface="+mn-ea"/>
                <a:cs typeface="+mn-cs"/>
                <a:sym typeface="Arial"/>
              </a:rPr>
              <a:t>M</a:t>
            </a:r>
            <a:r>
              <a:rPr kumimoji="0" lang="en-US" sz="1400" i="0" u="none" strike="noStrike" cap="none" spc="0" normalizeH="0" baseline="-25000" dirty="0">
                <a:ln>
                  <a:noFill/>
                </a:ln>
                <a:solidFill>
                  <a:schemeClr val="tx1"/>
                </a:solidFill>
                <a:effectLst/>
                <a:uFillTx/>
                <a:latin typeface="+mn-lt"/>
                <a:ea typeface="+mn-ea"/>
                <a:cs typeface="+mn-cs"/>
                <a:sym typeface="Arial"/>
              </a:rPr>
              <a:t>0100</a:t>
            </a:r>
            <a:r>
              <a:rPr kumimoji="0" lang="en-US" sz="1400" i="0" u="none" strike="noStrike" cap="none" spc="0" normalizeH="0" baseline="0" dirty="0">
                <a:ln>
                  <a:noFill/>
                </a:ln>
                <a:solidFill>
                  <a:schemeClr val="tx1"/>
                </a:solidFill>
                <a:effectLst/>
                <a:uFillTx/>
                <a:latin typeface="+mn-lt"/>
                <a:ea typeface="+mn-ea"/>
                <a:cs typeface="+mn-cs"/>
                <a:sym typeface="Arial"/>
              </a:rPr>
              <a:t> etc. and tabulated observables (e.g. </a:t>
            </a:r>
            <a:r>
              <a:rPr lang="el-GR" dirty="0"/>
              <a:t>Δ</a:t>
            </a:r>
            <a:r>
              <a:rPr lang="en-US" dirty="0"/>
              <a:t>a</a:t>
            </a:r>
            <a:r>
              <a:rPr lang="en-US" baseline="-25000" dirty="0"/>
              <a:t>01</a:t>
            </a:r>
            <a:r>
              <a:rPr lang="en-US" dirty="0"/>
              <a:t> / </a:t>
            </a:r>
            <a:r>
              <a:rPr lang="el-GR" dirty="0"/>
              <a:t>Δ</a:t>
            </a:r>
            <a:r>
              <a:rPr lang="en-US" dirty="0"/>
              <a:t>a</a:t>
            </a:r>
            <a:r>
              <a:rPr lang="en-US" baseline="-25000" dirty="0"/>
              <a:t>10</a:t>
            </a:r>
            <a:r>
              <a:rPr lang="en-US" dirty="0"/>
              <a:t>).</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t>Result: C18 works best when either: </a:t>
            </a:r>
          </a:p>
          <a:p>
            <a:pPr marR="0" algn="l" defTabSz="914400" rtl="0" fontAlgn="auto" latinLnBrk="0" hangingPunct="0">
              <a:lnSpc>
                <a:spcPct val="100000"/>
              </a:lnSpc>
              <a:spcBef>
                <a:spcPts val="0"/>
              </a:spcBef>
              <a:spcAft>
                <a:spcPts val="0"/>
              </a:spcAft>
              <a:buClrTx/>
              <a:buSzTx/>
              <a:tabLst/>
            </a:pPr>
            <a:r>
              <a:rPr lang="en-US" dirty="0"/>
              <a:t>	</a:t>
            </a:r>
            <a:r>
              <a:rPr lang="el-GR" dirty="0"/>
              <a:t>Δ</a:t>
            </a:r>
            <a:r>
              <a:rPr lang="en-US" dirty="0"/>
              <a:t>a</a:t>
            </a:r>
            <a:r>
              <a:rPr lang="en-US" baseline="-25000" dirty="0"/>
              <a:t>01</a:t>
            </a:r>
            <a:r>
              <a:rPr lang="en-US" dirty="0"/>
              <a:t> / </a:t>
            </a:r>
            <a:r>
              <a:rPr lang="el-GR" dirty="0"/>
              <a:t>Δ</a:t>
            </a:r>
            <a:r>
              <a:rPr lang="en-US" dirty="0"/>
              <a:t>a</a:t>
            </a:r>
            <a:r>
              <a:rPr lang="en-US" baseline="-25000" dirty="0"/>
              <a:t>10</a:t>
            </a:r>
            <a:r>
              <a:rPr lang="en-US" dirty="0"/>
              <a:t> ~ 1;</a:t>
            </a:r>
          </a:p>
          <a:p>
            <a:pPr marR="0" algn="l" defTabSz="914400" rtl="0" fontAlgn="auto" latinLnBrk="0" hangingPunct="0">
              <a:lnSpc>
                <a:spcPct val="100000"/>
              </a:lnSpc>
              <a:spcBef>
                <a:spcPts val="0"/>
              </a:spcBef>
              <a:spcAft>
                <a:spcPts val="0"/>
              </a:spcAft>
              <a:buClrTx/>
              <a:buSzTx/>
              <a:tabLst/>
            </a:pPr>
            <a:r>
              <a:rPr lang="en-US" dirty="0"/>
              <a:t>	barriers are very weak.</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t>We could have asked vendors to provide sensors with </a:t>
            </a:r>
            <a:r>
              <a:rPr lang="el-GR" dirty="0"/>
              <a:t>Δ</a:t>
            </a:r>
            <a:r>
              <a:rPr lang="en-US" dirty="0"/>
              <a:t>a</a:t>
            </a:r>
            <a:r>
              <a:rPr lang="en-US" baseline="-25000" dirty="0"/>
              <a:t>01</a:t>
            </a:r>
            <a:r>
              <a:rPr lang="en-US" dirty="0"/>
              <a:t> / </a:t>
            </a:r>
            <a:r>
              <a:rPr lang="el-GR" dirty="0"/>
              <a:t>Δ</a:t>
            </a:r>
            <a:r>
              <a:rPr lang="en-US" dirty="0"/>
              <a:t>a</a:t>
            </a:r>
            <a:r>
              <a:rPr lang="en-US" baseline="-25000" dirty="0"/>
              <a:t>10</a:t>
            </a:r>
            <a:r>
              <a:rPr lang="en-US" dirty="0"/>
              <a:t> ~ 1 as a requirement !!</a:t>
            </a:r>
          </a:p>
        </p:txBody>
      </p:sp>
      <p:pic>
        <p:nvPicPr>
          <p:cNvPr id="15" name="Picture 14" descr="A screen shot of a graph&#10;&#10;Description automatically generated">
            <a:extLst>
              <a:ext uri="{FF2B5EF4-FFF2-40B4-BE49-F238E27FC236}">
                <a16:creationId xmlns:a16="http://schemas.microsoft.com/office/drawing/2014/main" id="{D16E02BA-7F7E-DE70-204C-3678EE1713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3940" y="880850"/>
            <a:ext cx="5018944" cy="3876944"/>
          </a:xfrm>
          <a:prstGeom prst="rect">
            <a:avLst/>
          </a:prstGeom>
        </p:spPr>
      </p:pic>
    </p:spTree>
    <p:extLst>
      <p:ext uri="{BB962C8B-B14F-4D97-AF65-F5344CB8AC3E}">
        <p14:creationId xmlns:p14="http://schemas.microsoft.com/office/powerpoint/2010/main" val="56041647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F8DFA-EB9A-71E3-CDB8-3C734EB4405B}"/>
              </a:ext>
            </a:extLst>
          </p:cNvPr>
          <p:cNvSpPr>
            <a:spLocks noGrp="1"/>
          </p:cNvSpPr>
          <p:nvPr>
            <p:ph type="title"/>
          </p:nvPr>
        </p:nvSpPr>
        <p:spPr/>
        <p:txBody>
          <a:bodyPr>
            <a:noAutofit/>
          </a:bodyPr>
          <a:lstStyle/>
          <a:p>
            <a:r>
              <a:rPr lang="en-US" sz="2000" dirty="0"/>
              <a:t>Sources of nonlinearity that cause problems with C18 restriction of fixed </a:t>
            </a:r>
            <a:r>
              <a:rPr lang="en-US" sz="2000" i="1" dirty="0"/>
              <a:t>K</a:t>
            </a:r>
            <a:r>
              <a:rPr lang="en-US" sz="2000" dirty="0"/>
              <a:t>, ranked</a:t>
            </a:r>
          </a:p>
        </p:txBody>
      </p:sp>
      <p:sp>
        <p:nvSpPr>
          <p:cNvPr id="3" name="Slide Number Placeholder 2">
            <a:extLst>
              <a:ext uri="{FF2B5EF4-FFF2-40B4-BE49-F238E27FC236}">
                <a16:creationId xmlns:a16="http://schemas.microsoft.com/office/drawing/2014/main" id="{FACF4ADA-AFB4-4FC0-138E-9957711281C9}"/>
              </a:ext>
            </a:extLst>
          </p:cNvPr>
          <p:cNvSpPr>
            <a:spLocks noGrp="1"/>
          </p:cNvSpPr>
          <p:nvPr>
            <p:ph type="sldNum" sz="quarter" idx="2"/>
          </p:nvPr>
        </p:nvSpPr>
        <p:spPr/>
        <p:txBody>
          <a:bodyPr/>
          <a:lstStyle/>
          <a:p>
            <a:fld id="{86CB4B4D-7CA3-9044-876B-883B54F8677D}" type="slidenum">
              <a:rPr lang="en-US" smtClean="0"/>
              <a:t>15</a:t>
            </a:fld>
            <a:endParaRPr lang="en-US"/>
          </a:p>
        </p:txBody>
      </p:sp>
      <mc:AlternateContent xmlns:mc="http://schemas.openxmlformats.org/markup-compatibility/2006">
        <mc:Choice xmlns:a14="http://schemas.microsoft.com/office/drawing/2010/main" Requires="a14">
          <p:sp>
            <p:nvSpPr>
              <p:cNvPr id="4" name="Text Placeholder 3">
                <a:extLst>
                  <a:ext uri="{FF2B5EF4-FFF2-40B4-BE49-F238E27FC236}">
                    <a16:creationId xmlns:a16="http://schemas.microsoft.com/office/drawing/2014/main" id="{60B5F048-2B5D-A9E7-8D9F-5F9FE881A39E}"/>
                  </a:ext>
                </a:extLst>
              </p:cNvPr>
              <p:cNvSpPr>
                <a:spLocks noGrp="1"/>
              </p:cNvSpPr>
              <p:nvPr>
                <p:ph type="body" idx="1"/>
              </p:nvPr>
            </p:nvSpPr>
            <p:spPr/>
            <p:txBody>
              <a:bodyPr>
                <a:normAutofit lnSpcReduction="10000"/>
              </a:bodyPr>
              <a:lstStyle/>
              <a:p>
                <a:pPr marL="114300" indent="0">
                  <a:buNone/>
                </a:pPr>
                <a:r>
                  <a:rPr lang="en-US" dirty="0"/>
                  <a:t>Mis-match of gradient-of-derived-scalar-potential </a:t>
                </a:r>
                <a14:m>
                  <m:oMath xmlns:m="http://schemas.openxmlformats.org/officeDocument/2006/math">
                    <m:d>
                      <m:dPr>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ctrlPr>
                      </m:dPr>
                      <m:e>
                        <m:acc>
                          <m:accPr>
                            <m:chr m:val="⃗"/>
                            <m:ctrlP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sym typeface="Arial"/>
                              </a:rPr>
                            </m:ctrlPr>
                          </m:accPr>
                          <m:e>
                            <m: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 </m:t>
                            </m:r>
                            <m:r>
                              <m:rPr>
                                <m:sty m:val="p"/>
                              </m:rP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sym typeface="Arial"/>
                              </a:rPr>
                              <m:t>∇</m:t>
                            </m:r>
                          </m:e>
                        </m:acc>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sym typeface="Arial"/>
                          </a:rPr>
                          <m:t>𝐾</m:t>
                        </m:r>
                      </m:e>
                    </m:d>
                  </m:oMath>
                </a14:m>
                <a:r>
                  <a:rPr lang="en-US" dirty="0"/>
                  <a:t> </a:t>
                </a:r>
                <a:r>
                  <a:rPr lang="en-US" dirty="0" err="1"/>
                  <a:t>wrt</a:t>
                </a:r>
                <a:r>
                  <a:rPr lang="en-US" dirty="0"/>
                  <a:t> computed boundary shifts tops the short list of mechanisms that would affect </a:t>
                </a:r>
                <a:r>
                  <a:rPr lang="en-US" i="1" dirty="0"/>
                  <a:t>mapping of correlation measurements into boundary shifts</a:t>
                </a:r>
                <a:r>
                  <a:rPr lang="en-US" dirty="0"/>
                  <a:t>:</a:t>
                </a:r>
              </a:p>
              <a:p>
                <a:pPr marL="114300" indent="0">
                  <a:buNone/>
                </a:pPr>
                <a:endParaRPr lang="en-US" dirty="0"/>
              </a:p>
              <a:p>
                <a:pPr>
                  <a:buFont typeface="+mj-lt"/>
                  <a:buAutoNum type="arabicPeriod"/>
                </a:pPr>
                <a:r>
                  <a:rPr lang="en-US" dirty="0"/>
                  <a:t>Shape of pixels when barrier strengths are not equal, i.e. C01/C10 ~ 3-5 (correction error +/- 10%);</a:t>
                </a:r>
              </a:p>
              <a:p>
                <a:pPr>
                  <a:buFont typeface="+mj-lt"/>
                  <a:buAutoNum type="arabicPeriod"/>
                </a:pPr>
                <a:r>
                  <a:rPr lang="en-US" dirty="0"/>
                  <a:t>Attraction &amp; shift of channel potential well toward polysilicon gates as channel fills (correction error +/- 6-7% at 36ke</a:t>
                </a:r>
                <a:r>
                  <a:rPr lang="en-US" baseline="30000" dirty="0"/>
                  <a:t>-</a:t>
                </a:r>
                <a:r>
                  <a:rPr lang="en-US" dirty="0"/>
                  <a:t> for N</a:t>
                </a:r>
                <a:r>
                  <a:rPr lang="en-US" baseline="-25000" dirty="0"/>
                  <a:t>d</a:t>
                </a:r>
                <a:r>
                  <a:rPr lang="en-US" dirty="0"/>
                  <a:t>~5e15 cm</a:t>
                </a:r>
                <a:r>
                  <a:rPr lang="en-US" baseline="30000" dirty="0"/>
                  <a:t>-3</a:t>
                </a:r>
                <a:r>
                  <a:rPr lang="en-US" dirty="0"/>
                  <a:t>);</a:t>
                </a:r>
              </a:p>
              <a:p>
                <a:pPr>
                  <a:buFont typeface="+mj-lt"/>
                  <a:buAutoNum type="arabicPeriod"/>
                </a:pPr>
                <a:r>
                  <a:rPr lang="en-US" dirty="0"/>
                  <a:t>Presence of recorded flat field level per pixel when BFE is being characterized in flat pairs: (correction error +/- 4% at 36ke</a:t>
                </a:r>
                <a:r>
                  <a:rPr lang="en-US" baseline="30000" dirty="0"/>
                  <a:t>-</a:t>
                </a:r>
                <a:r>
                  <a:rPr lang="en-US" dirty="0"/>
                  <a:t>);</a:t>
                </a:r>
              </a:p>
              <a:p>
                <a:pPr>
                  <a:buFont typeface="+mj-lt"/>
                  <a:buAutoNum type="arabicPeriod"/>
                </a:pPr>
                <a:r>
                  <a:rPr lang="en-US" strike="sngStrike" dirty="0"/>
                  <a:t>Extended distribution of collected conversions</a:t>
                </a:r>
                <a:r>
                  <a:rPr lang="en-US" dirty="0"/>
                  <a:t> (distributed into 3x3 grid) at channel vs. modeled (point-like) spatial distribution (correction error +/- 0.06%). cf. Lage et al. ’21;</a:t>
                </a:r>
              </a:p>
            </p:txBody>
          </p:sp>
        </mc:Choice>
        <mc:Fallback>
          <p:sp>
            <p:nvSpPr>
              <p:cNvPr id="4" name="Text Placeholder 3">
                <a:extLst>
                  <a:ext uri="{FF2B5EF4-FFF2-40B4-BE49-F238E27FC236}">
                    <a16:creationId xmlns:a16="http://schemas.microsoft.com/office/drawing/2014/main" id="{60B5F048-2B5D-A9E7-8D9F-5F9FE881A39E}"/>
                  </a:ext>
                </a:extLst>
              </p:cNvPr>
              <p:cNvSpPr>
                <a:spLocks noGrp="1" noRot="1" noChangeAspect="1" noMove="1" noResize="1" noEditPoints="1" noAdjustHandles="1" noChangeArrowheads="1" noChangeShapeType="1" noTextEdit="1"/>
              </p:cNvSpPr>
              <p:nvPr>
                <p:ph type="body" idx="1"/>
              </p:nvPr>
            </p:nvSpPr>
            <p:spPr>
              <a:blipFill>
                <a:blip r:embed="rId2"/>
                <a:stretch>
                  <a:fillRect t="-327" r="-849"/>
                </a:stretch>
              </a:blipFill>
            </p:spPr>
            <p:txBody>
              <a:bodyPr/>
              <a:lstStyle/>
              <a:p>
                <a:r>
                  <a:rPr lang="en-US">
                    <a:noFill/>
                  </a:rPr>
                  <a:t> </a:t>
                </a:r>
              </a:p>
            </p:txBody>
          </p:sp>
        </mc:Fallback>
      </mc:AlternateContent>
    </p:spTree>
    <p:extLst>
      <p:ext uri="{BB962C8B-B14F-4D97-AF65-F5344CB8AC3E}">
        <p14:creationId xmlns:p14="http://schemas.microsoft.com/office/powerpoint/2010/main" val="360234545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DA911-58FA-7B32-FF49-3F240AD2E0B1}"/>
              </a:ext>
            </a:extLst>
          </p:cNvPr>
          <p:cNvSpPr>
            <a:spLocks noGrp="1"/>
          </p:cNvSpPr>
          <p:nvPr>
            <p:ph type="title"/>
          </p:nvPr>
        </p:nvSpPr>
        <p:spPr/>
        <p:txBody>
          <a:bodyPr/>
          <a:lstStyle/>
          <a:p>
            <a:r>
              <a:rPr lang="en-US" dirty="0"/>
              <a:t>Conclusions; how to move forward</a:t>
            </a:r>
          </a:p>
        </p:txBody>
      </p:sp>
      <p:sp>
        <p:nvSpPr>
          <p:cNvPr id="3" name="Slide Number Placeholder 2">
            <a:extLst>
              <a:ext uri="{FF2B5EF4-FFF2-40B4-BE49-F238E27FC236}">
                <a16:creationId xmlns:a16="http://schemas.microsoft.com/office/drawing/2014/main" id="{FD9816C9-961E-A06F-1E3D-C68B1F73AE5D}"/>
              </a:ext>
            </a:extLst>
          </p:cNvPr>
          <p:cNvSpPr>
            <a:spLocks noGrp="1"/>
          </p:cNvSpPr>
          <p:nvPr>
            <p:ph type="sldNum" sz="quarter" idx="2"/>
          </p:nvPr>
        </p:nvSpPr>
        <p:spPr/>
        <p:txBody>
          <a:bodyPr/>
          <a:lstStyle/>
          <a:p>
            <a:fld id="{86CB4B4D-7CA3-9044-876B-883B54F8677D}" type="slidenum">
              <a:rPr lang="en-US" smtClean="0"/>
              <a:t>16</a:t>
            </a:fld>
            <a:endParaRPr lang="en-US"/>
          </a:p>
        </p:txBody>
      </p:sp>
      <mc:AlternateContent xmlns:mc="http://schemas.openxmlformats.org/markup-compatibility/2006">
        <mc:Choice xmlns:a14="http://schemas.microsoft.com/office/drawing/2010/main" Requires="a14">
          <p:sp>
            <p:nvSpPr>
              <p:cNvPr id="4" name="Text Placeholder 3">
                <a:extLst>
                  <a:ext uri="{FF2B5EF4-FFF2-40B4-BE49-F238E27FC236}">
                    <a16:creationId xmlns:a16="http://schemas.microsoft.com/office/drawing/2014/main" id="{C06C2FF7-4F27-80B3-461C-DF2A89F1B619}"/>
                  </a:ext>
                </a:extLst>
              </p:cNvPr>
              <p:cNvSpPr>
                <a:spLocks noGrp="1"/>
              </p:cNvSpPr>
              <p:nvPr>
                <p:ph type="body" idx="1"/>
              </p:nvPr>
            </p:nvSpPr>
            <p:spPr/>
            <p:txBody>
              <a:bodyPr>
                <a:normAutofit fontScale="92500" lnSpcReduction="20000"/>
              </a:bodyPr>
              <a:lstStyle/>
              <a:p>
                <a:r>
                  <a:rPr lang="en-US" dirty="0"/>
                  <a:t>We’ve used a first principles-based drift simulator tool, tuned to reproduce various observable signatures/artifacts seen in LSST sensors to compute how charge is partitioned and ultimately recorded. It permits us to evaluate how current baseline correction algorithms (C18) perform and to qualitatively understand their limits.</a:t>
                </a:r>
              </a:p>
              <a:p>
                <a:r>
                  <a:rPr lang="en-US" dirty="0"/>
                  <a:t>C18 can’t be tweaked; it features a signal-independent kernel </a:t>
                </a:r>
                <a:r>
                  <a:rPr lang="en-US" b="1" i="1" dirty="0"/>
                  <a:t>K</a:t>
                </a:r>
                <a:r>
                  <a:rPr lang="en-US" dirty="0"/>
                  <a:t> derived directly from observables and is a scalar quantity. We’ve shown systematic deviations between ground truth pixel boundary shifts and C18 corrections that can partially explain residual BFE terms observed by Broughton et al.</a:t>
                </a:r>
              </a:p>
              <a:p>
                <a:r>
                  <a:rPr lang="en-US" dirty="0"/>
                  <a:t>Time to revive old/alternate BFE correction strategies?</a:t>
                </a:r>
              </a:p>
              <a:p>
                <a:pPr lvl="1"/>
                <a:r>
                  <a:rPr lang="en-US" dirty="0"/>
                  <a:t>Use the sparse “pixel overlap matrix” to correct pixel-by-pixel (a la </a:t>
                </a:r>
                <a:r>
                  <a:rPr lang="en-US" dirty="0" err="1"/>
                  <a:t>Astier</a:t>
                </a:r>
                <a:r>
                  <a:rPr lang="en-US" dirty="0"/>
                  <a:t> et al.)</a:t>
                </a:r>
              </a:p>
              <a:p>
                <a:pPr lvl="1"/>
                <a:r>
                  <a:rPr lang="en-US" dirty="0"/>
                  <a:t>Compute previously proposed book-keeping terms (pixel areas, astrometric shifts, 2</a:t>
                </a:r>
                <a:r>
                  <a:rPr lang="en-US" baseline="30000" dirty="0"/>
                  <a:t>nd</a:t>
                </a:r>
                <a:r>
                  <a:rPr lang="en-US" dirty="0"/>
                  <a:t> moments), either for uncorrected data or representing we C18 apparently under- or over-corrects. </a:t>
                </a:r>
                <a:r>
                  <a:rPr lang="en-US" b="1" i="1" dirty="0"/>
                  <a:t>One option</a:t>
                </a:r>
                <a:r>
                  <a:rPr lang="en-US" dirty="0"/>
                  <a:t> could be for no C18 correction in ISR (but carry these pixel terms based on recorded image esp. for high S/N stars).</a:t>
                </a:r>
              </a:p>
              <a:p>
                <a:pPr lvl="1"/>
                <a:r>
                  <a:rPr lang="en-US" dirty="0"/>
                  <a:t>Work out a way to incorporate properties of </a:t>
                </a:r>
                <a:r>
                  <a:rPr lang="en-US" b="1" i="1" dirty="0"/>
                  <a:t>K</a:t>
                </a:r>
                <a:r>
                  <a:rPr lang="en-US" dirty="0"/>
                  <a:t> such that </a:t>
                </a:r>
                <a14:m>
                  <m:oMath xmlns:m="http://schemas.openxmlformats.org/officeDocument/2006/math">
                    <m:acc>
                      <m:accPr>
                        <m:chr m:val="⃗"/>
                        <m:ctrlPr>
                          <a:rPr lang="en-US" i="1" smtClean="0">
                            <a:latin typeface="Cambria Math" panose="02040503050406030204" pitchFamily="18" charset="0"/>
                          </a:rPr>
                        </m:ctrlPr>
                      </m:accPr>
                      <m:e>
                        <m:r>
                          <m:rPr>
                            <m:sty m:val="p"/>
                          </m:rPr>
                          <a:rPr lang="en-US" i="1" smtClean="0">
                            <a:latin typeface="Cambria Math" panose="02040503050406030204" pitchFamily="18" charset="0"/>
                            <a:ea typeface="Cambria Math" panose="02040503050406030204" pitchFamily="18" charset="0"/>
                          </a:rPr>
                          <m:t>∇</m:t>
                        </m:r>
                      </m:e>
                    </m:acc>
                    <m:r>
                      <a:rPr lang="en-US" i="1" smtClean="0">
                        <a:latin typeface="Cambria Math" panose="02040503050406030204" pitchFamily="18" charset="0"/>
                        <a:ea typeface="Cambria Math" panose="02040503050406030204" pitchFamily="18" charset="0"/>
                      </a:rPr>
                      <m:t>×</m:t>
                    </m:r>
                    <m:acc>
                      <m:accPr>
                        <m:chr m:val="⃗"/>
                        <m:ctrlPr>
                          <a:rPr lang="en-US" i="1" smtClean="0">
                            <a:latin typeface="Cambria Math" panose="02040503050406030204" pitchFamily="18" charset="0"/>
                            <a:ea typeface="Cambria Math" panose="02040503050406030204" pitchFamily="18" charset="0"/>
                          </a:rPr>
                        </m:ctrlPr>
                      </m:accPr>
                      <m:e>
                        <m:r>
                          <m:rPr>
                            <m:sty m:val="p"/>
                          </m:rPr>
                          <a:rPr lang="en-US" i="1" smtClean="0">
                            <a:latin typeface="Cambria Math" panose="02040503050406030204" pitchFamily="18" charset="0"/>
                            <a:ea typeface="Cambria Math" panose="02040503050406030204" pitchFamily="18" charset="0"/>
                          </a:rPr>
                          <m:t>∇</m:t>
                        </m:r>
                      </m:e>
                    </m:acc>
                    <m:r>
                      <a:rPr lang="en-US" b="1" i="1" smtClean="0">
                        <a:latin typeface="Cambria Math" panose="02040503050406030204" pitchFamily="18" charset="0"/>
                      </a:rPr>
                      <m:t>𝑲</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≠0</m:t>
                    </m:r>
                  </m:oMath>
                </a14:m>
                <a:r>
                  <a:rPr lang="en-US" dirty="0"/>
                  <a:t> (and allow it to be signal dependent while we’re at it, we see this in drift calculations).</a:t>
                </a:r>
              </a:p>
            </p:txBody>
          </p:sp>
        </mc:Choice>
        <mc:Fallback>
          <p:sp>
            <p:nvSpPr>
              <p:cNvPr id="4" name="Text Placeholder 3">
                <a:extLst>
                  <a:ext uri="{FF2B5EF4-FFF2-40B4-BE49-F238E27FC236}">
                    <a16:creationId xmlns:a16="http://schemas.microsoft.com/office/drawing/2014/main" id="{C06C2FF7-4F27-80B3-461C-DF2A89F1B619}"/>
                  </a:ext>
                </a:extLst>
              </p:cNvPr>
              <p:cNvSpPr>
                <a:spLocks noGrp="1" noRot="1" noChangeAspect="1" noMove="1" noResize="1" noEditPoints="1" noAdjustHandles="1" noChangeArrowheads="1" noChangeShapeType="1" noTextEdit="1"/>
              </p:cNvSpPr>
              <p:nvPr>
                <p:ph type="body" idx="1"/>
              </p:nvPr>
            </p:nvSpPr>
            <p:spPr>
              <a:blipFill>
                <a:blip r:embed="rId2"/>
                <a:stretch>
                  <a:fillRect t="-654" r="-707"/>
                </a:stretch>
              </a:blipFill>
            </p:spPr>
            <p:txBody>
              <a:bodyPr/>
              <a:lstStyle/>
              <a:p>
                <a:r>
                  <a:rPr lang="en-US">
                    <a:noFill/>
                  </a:rPr>
                  <a:t> </a:t>
                </a:r>
              </a:p>
            </p:txBody>
          </p:sp>
        </mc:Fallback>
      </mc:AlternateContent>
    </p:spTree>
    <p:extLst>
      <p:ext uri="{BB962C8B-B14F-4D97-AF65-F5344CB8AC3E}">
        <p14:creationId xmlns:p14="http://schemas.microsoft.com/office/powerpoint/2010/main" val="90706401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36E99-A882-2350-352A-20B80E4F5625}"/>
              </a:ext>
            </a:extLst>
          </p:cNvPr>
          <p:cNvSpPr>
            <a:spLocks noGrp="1"/>
          </p:cNvSpPr>
          <p:nvPr>
            <p:ph type="title"/>
          </p:nvPr>
        </p:nvSpPr>
        <p:spPr/>
        <p:txBody>
          <a:bodyPr/>
          <a:lstStyle/>
          <a:p>
            <a:r>
              <a:rPr lang="en-US" dirty="0"/>
              <a:t>Backup slides</a:t>
            </a:r>
          </a:p>
        </p:txBody>
      </p:sp>
      <p:sp>
        <p:nvSpPr>
          <p:cNvPr id="3" name="Slide Number Placeholder 2">
            <a:extLst>
              <a:ext uri="{FF2B5EF4-FFF2-40B4-BE49-F238E27FC236}">
                <a16:creationId xmlns:a16="http://schemas.microsoft.com/office/drawing/2014/main" id="{B1A2C430-F90F-F677-8510-CF1CC6322797}"/>
              </a:ext>
            </a:extLst>
          </p:cNvPr>
          <p:cNvSpPr>
            <a:spLocks noGrp="1"/>
          </p:cNvSpPr>
          <p:nvPr>
            <p:ph type="sldNum" sz="quarter" idx="2"/>
          </p:nvPr>
        </p:nvSpPr>
        <p:spPr/>
        <p:txBody>
          <a:bodyPr/>
          <a:lstStyle/>
          <a:p>
            <a:fld id="{86CB4B4D-7CA3-9044-876B-883B54F8677D}" type="slidenum">
              <a:rPr lang="en-US" smtClean="0"/>
              <a:t>17</a:t>
            </a:fld>
            <a:endParaRPr lang="en-US"/>
          </a:p>
        </p:txBody>
      </p:sp>
      <p:sp>
        <p:nvSpPr>
          <p:cNvPr id="4" name="Text Placeholder 3">
            <a:extLst>
              <a:ext uri="{FF2B5EF4-FFF2-40B4-BE49-F238E27FC236}">
                <a16:creationId xmlns:a16="http://schemas.microsoft.com/office/drawing/2014/main" id="{2A1101C1-B2D7-7037-B0E9-57B7E55C105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3449763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5AB9-4ECC-F95E-0B43-B82769F58E87}"/>
              </a:ext>
            </a:extLst>
          </p:cNvPr>
          <p:cNvSpPr>
            <a:spLocks noGrp="1"/>
          </p:cNvSpPr>
          <p:nvPr>
            <p:ph type="title"/>
          </p:nvPr>
        </p:nvSpPr>
        <p:spPr/>
        <p:txBody>
          <a:bodyPr>
            <a:noAutofit/>
          </a:bodyPr>
          <a:lstStyle/>
          <a:p>
            <a:r>
              <a:rPr lang="en-US" sz="2000" dirty="0"/>
              <a:t>How can the overlap matrix </a:t>
            </a:r>
            <a:r>
              <a:rPr kumimoji="0" lang="en-US" sz="2000" b="0" i="0" u="none" strike="noStrike" cap="none" spc="0" normalizeH="0" baseline="0" dirty="0" err="1">
                <a:ln>
                  <a:noFill/>
                </a:ln>
                <a:solidFill>
                  <a:srgbClr val="000000"/>
                </a:solidFill>
                <a:effectLst/>
                <a:uFillTx/>
                <a:latin typeface="+mn-lt"/>
                <a:ea typeface="+mn-ea"/>
                <a:cs typeface="+mn-cs"/>
                <a:sym typeface="Arial"/>
              </a:rPr>
              <a:t>M</a:t>
            </a:r>
            <a:r>
              <a:rPr kumimoji="0" lang="en-US" sz="2000" b="0" i="0" u="none" strike="noStrike" cap="none" spc="0" normalizeH="0" baseline="-25000" dirty="0" err="1">
                <a:ln>
                  <a:noFill/>
                </a:ln>
                <a:solidFill>
                  <a:srgbClr val="000000"/>
                </a:solidFill>
                <a:effectLst/>
                <a:uFillTx/>
                <a:latin typeface="+mn-lt"/>
                <a:ea typeface="+mn-ea"/>
                <a:cs typeface="+mn-cs"/>
                <a:sym typeface="Arial"/>
              </a:rPr>
              <a:t>iji’j</a:t>
            </a:r>
            <a:r>
              <a:rPr kumimoji="0" lang="en-US" sz="2000" b="0" i="0" u="none" strike="noStrike" cap="none" spc="0" normalizeH="0" baseline="-25000" dirty="0">
                <a:ln>
                  <a:noFill/>
                </a:ln>
                <a:solidFill>
                  <a:srgbClr val="000000"/>
                </a:solidFill>
                <a:effectLst/>
                <a:uFillTx/>
                <a:latin typeface="+mn-lt"/>
                <a:ea typeface="+mn-ea"/>
                <a:cs typeface="+mn-cs"/>
                <a:sym typeface="Arial"/>
              </a:rPr>
              <a:t>’</a:t>
            </a:r>
            <a:r>
              <a:rPr lang="en-US" sz="2000" dirty="0"/>
              <a:t> elements be used in a ISR process?</a:t>
            </a:r>
          </a:p>
        </p:txBody>
      </p:sp>
      <p:sp>
        <p:nvSpPr>
          <p:cNvPr id="3" name="Slide Number Placeholder 2">
            <a:extLst>
              <a:ext uri="{FF2B5EF4-FFF2-40B4-BE49-F238E27FC236}">
                <a16:creationId xmlns:a16="http://schemas.microsoft.com/office/drawing/2014/main" id="{81A26156-91D7-5C1B-B076-90DCF9DE4F15}"/>
              </a:ext>
            </a:extLst>
          </p:cNvPr>
          <p:cNvSpPr>
            <a:spLocks noGrp="1"/>
          </p:cNvSpPr>
          <p:nvPr>
            <p:ph type="sldNum" sz="quarter" idx="2"/>
          </p:nvPr>
        </p:nvSpPr>
        <p:spPr/>
        <p:txBody>
          <a:bodyPr/>
          <a:lstStyle/>
          <a:p>
            <a:fld id="{86CB4B4D-7CA3-9044-876B-883B54F8677D}" type="slidenum">
              <a:rPr lang="en-US" smtClean="0"/>
              <a:t>18</a:t>
            </a:fld>
            <a:endParaRPr lang="en-US"/>
          </a:p>
        </p:txBody>
      </p:sp>
      <p:pic>
        <p:nvPicPr>
          <p:cNvPr id="7" name="Picture 6" descr="A math equation with numbers&#10;&#10;Description automatically generated">
            <a:extLst>
              <a:ext uri="{FF2B5EF4-FFF2-40B4-BE49-F238E27FC236}">
                <a16:creationId xmlns:a16="http://schemas.microsoft.com/office/drawing/2014/main" id="{509E1522-2658-1751-12B2-4DF8EF32D7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250" y="4200361"/>
            <a:ext cx="2749470" cy="425624"/>
          </a:xfrm>
          <a:prstGeom prst="rect">
            <a:avLst/>
          </a:prstGeom>
        </p:spPr>
      </p:pic>
      <p:pic>
        <p:nvPicPr>
          <p:cNvPr id="14" name="Picture 13" descr="A black text on a white background&#10;&#10;Description automatically generated">
            <a:extLst>
              <a:ext uri="{FF2B5EF4-FFF2-40B4-BE49-F238E27FC236}">
                <a16:creationId xmlns:a16="http://schemas.microsoft.com/office/drawing/2014/main" id="{48D0656F-8903-51F0-A799-8F90A6AA28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3083" y="3151399"/>
            <a:ext cx="3583894" cy="624746"/>
          </a:xfrm>
          <a:prstGeom prst="rect">
            <a:avLst/>
          </a:prstGeom>
        </p:spPr>
      </p:pic>
      <mc:AlternateContent xmlns:mc="http://schemas.openxmlformats.org/markup-compatibility/2006">
        <mc:Choice xmlns:a14="http://schemas.microsoft.com/office/drawing/2010/main" Requires="a14">
          <p:sp>
            <p:nvSpPr>
              <p:cNvPr id="53" name="TextBox 52">
                <a:extLst>
                  <a:ext uri="{FF2B5EF4-FFF2-40B4-BE49-F238E27FC236}">
                    <a16:creationId xmlns:a16="http://schemas.microsoft.com/office/drawing/2014/main" id="{E7E9D46F-4C3F-06B6-3141-D0CED78AC418}"/>
                  </a:ext>
                </a:extLst>
              </p:cNvPr>
              <p:cNvSpPr txBox="1"/>
              <p:nvPr/>
            </p:nvSpPr>
            <p:spPr>
              <a:xfrm>
                <a:off x="339213" y="1113503"/>
                <a:ext cx="8431140" cy="8879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n-lt"/>
                    <a:ea typeface="+mn-ea"/>
                    <a:cs typeface="+mn-cs"/>
                    <a:sym typeface="Arial"/>
                  </a:rPr>
                  <a:t>Iteratively. Maybe one step </a:t>
                </a:r>
                <a:r>
                  <a:rPr lang="en-US" dirty="0"/>
                  <a:t>is good enough? </a:t>
                </a:r>
                <a:r>
                  <a:rPr kumimoji="0" lang="en-US" sz="1400" b="0" i="0" u="none" strike="noStrike" cap="none" spc="0" normalizeH="0" baseline="0" dirty="0">
                    <a:ln>
                      <a:noFill/>
                    </a:ln>
                    <a:solidFill>
                      <a:srgbClr val="000000"/>
                    </a:solidFill>
                    <a:effectLst/>
                    <a:uFillTx/>
                    <a:latin typeface="+mn-lt"/>
                    <a:ea typeface="+mn-ea"/>
                    <a:cs typeface="+mn-cs"/>
                    <a:sym typeface="Arial"/>
                  </a:rPr>
                  <a:t>Similar to other work, e</a:t>
                </a:r>
                <a:r>
                  <a:rPr lang="en-US" dirty="0"/>
                  <a:t>.g. substitute </a:t>
                </a:r>
                <a:r>
                  <a:rPr kumimoji="0" lang="en-US" sz="1400" b="0" i="0" u="none" strike="noStrike" cap="none" spc="0" normalizeH="0" baseline="0" dirty="0" err="1">
                    <a:ln>
                      <a:noFill/>
                    </a:ln>
                    <a:solidFill>
                      <a:srgbClr val="000000"/>
                    </a:solidFill>
                    <a:effectLst/>
                    <a:uFillTx/>
                    <a:latin typeface="+mn-lt"/>
                    <a:ea typeface="+mn-ea"/>
                    <a:cs typeface="+mn-cs"/>
                    <a:sym typeface="Arial"/>
                  </a:rPr>
                  <a:t>M</a:t>
                </a:r>
                <a:r>
                  <a:rPr kumimoji="0" lang="en-US" sz="1400" b="0" i="0" u="none" strike="noStrike" cap="none" spc="0" normalizeH="0" baseline="-25000" dirty="0" err="1">
                    <a:ln>
                      <a:noFill/>
                    </a:ln>
                    <a:solidFill>
                      <a:srgbClr val="000000"/>
                    </a:solidFill>
                    <a:effectLst/>
                    <a:uFillTx/>
                    <a:latin typeface="+mn-lt"/>
                    <a:ea typeface="+mn-ea"/>
                    <a:cs typeface="+mn-cs"/>
                    <a:sym typeface="Arial"/>
                  </a:rPr>
                  <a:t>iji’j</a:t>
                </a:r>
                <a:r>
                  <a:rPr kumimoji="0" lang="en-US" sz="1400" b="0" i="0" u="none" strike="noStrike" cap="none" spc="0" normalizeH="0" baseline="-25000" dirty="0">
                    <a:ln>
                      <a:noFill/>
                    </a:ln>
                    <a:solidFill>
                      <a:srgbClr val="000000"/>
                    </a:solidFill>
                    <a:effectLst/>
                    <a:uFillTx/>
                    <a:latin typeface="+mn-lt"/>
                    <a:ea typeface="+mn-ea"/>
                    <a:cs typeface="+mn-cs"/>
                    <a:sym typeface="Arial"/>
                  </a:rPr>
                  <a:t>’</a:t>
                </a:r>
                <a:r>
                  <a:rPr lang="en-US" dirty="0"/>
                  <a:t> for </a:t>
                </a:r>
                <a14:m>
                  <m:oMath xmlns:m="http://schemas.openxmlformats.org/officeDocument/2006/math">
                    <m:acc>
                      <m:accPr>
                        <m:chr m:val="⃗"/>
                        <m:ctrlPr>
                          <a:rPr lang="en-US" i="1" smtClean="0">
                            <a:latin typeface="Cambria Math" panose="02040503050406030204" pitchFamily="18" charset="0"/>
                          </a:rPr>
                        </m:ctrlPr>
                      </m:accPr>
                      <m:e>
                        <m:r>
                          <m:rPr>
                            <m:sty m:val="p"/>
                          </m:rPr>
                          <a:rPr lang="en-US" i="1" smtClean="0">
                            <a:latin typeface="Cambria Math" panose="02040503050406030204" pitchFamily="18" charset="0"/>
                            <a:ea typeface="Cambria Math" panose="02040503050406030204" pitchFamily="18" charset="0"/>
                          </a:rPr>
                          <m:t>∇</m:t>
                        </m:r>
                      </m:e>
                    </m:acc>
                    <m:r>
                      <a:rPr lang="en-US" b="0" i="1" smtClean="0">
                        <a:latin typeface="Cambria Math" panose="02040503050406030204" pitchFamily="18" charset="0"/>
                      </a:rPr>
                      <m:t>𝐾</m:t>
                    </m:r>
                  </m:oMath>
                </a14:m>
                <a:r>
                  <a:rPr kumimoji="0" lang="en-US" sz="1400" b="0" i="0" u="none" strike="noStrike" cap="none" spc="0" normalizeH="0" baseline="0" dirty="0">
                    <a:ln>
                      <a:noFill/>
                    </a:ln>
                    <a:solidFill>
                      <a:srgbClr val="000000"/>
                    </a:solidFill>
                    <a:effectLst/>
                    <a:uFillTx/>
                    <a:latin typeface="+mn-lt"/>
                    <a:ea typeface="+mn-ea"/>
                    <a:cs typeface="+mn-cs"/>
                    <a:sym typeface="Arial"/>
                  </a:rPr>
                  <a:t> wherever it appears in C18. Otherwise, keep in mind that the </a:t>
                </a:r>
                <a:r>
                  <a:rPr kumimoji="0" lang="en-US" sz="1400" b="0" i="0" u="none" strike="noStrike" cap="none" spc="0" normalizeH="0" baseline="0" dirty="0" err="1">
                    <a:ln>
                      <a:noFill/>
                    </a:ln>
                    <a:solidFill>
                      <a:srgbClr val="000000"/>
                    </a:solidFill>
                    <a:effectLst/>
                    <a:uFillTx/>
                    <a:latin typeface="+mn-lt"/>
                    <a:ea typeface="+mn-ea"/>
                    <a:cs typeface="+mn-cs"/>
                    <a:sym typeface="Arial"/>
                  </a:rPr>
                  <a:t>M</a:t>
                </a:r>
                <a:r>
                  <a:rPr kumimoji="0" lang="en-US" sz="1400" b="0" i="0" u="none" strike="noStrike" cap="none" spc="0" normalizeH="0" baseline="-25000" dirty="0" err="1">
                    <a:ln>
                      <a:noFill/>
                    </a:ln>
                    <a:solidFill>
                      <a:srgbClr val="000000"/>
                    </a:solidFill>
                    <a:effectLst/>
                    <a:uFillTx/>
                    <a:latin typeface="+mn-lt"/>
                    <a:ea typeface="+mn-ea"/>
                    <a:cs typeface="+mn-cs"/>
                    <a:sym typeface="Arial"/>
                  </a:rPr>
                  <a:t>iji’j</a:t>
                </a:r>
                <a:r>
                  <a:rPr kumimoji="0" lang="en-US" sz="1400" b="0" i="0" u="none" strike="noStrike" cap="none" spc="0" normalizeH="0" baseline="-25000" dirty="0">
                    <a:ln>
                      <a:noFill/>
                    </a:ln>
                    <a:solidFill>
                      <a:srgbClr val="000000"/>
                    </a:solidFill>
                    <a:effectLst/>
                    <a:uFillTx/>
                    <a:latin typeface="+mn-lt"/>
                    <a:ea typeface="+mn-ea"/>
                    <a:cs typeface="+mn-cs"/>
                    <a:sym typeface="Arial"/>
                  </a:rPr>
                  <a:t>’</a:t>
                </a:r>
                <a:r>
                  <a:rPr kumimoji="0" lang="en-US" sz="1400" b="0" i="0" u="none" strike="noStrike" cap="none" spc="0" normalizeH="0" baseline="0" dirty="0">
                    <a:ln>
                      <a:noFill/>
                    </a:ln>
                    <a:solidFill>
                      <a:srgbClr val="000000"/>
                    </a:solidFill>
                    <a:effectLst/>
                    <a:uFillTx/>
                    <a:latin typeface="+mn-lt"/>
                    <a:ea typeface="+mn-ea"/>
                    <a:cs typeface="+mn-cs"/>
                    <a:sym typeface="Arial"/>
                  </a:rPr>
                  <a:t> overlap matrix elements have more indices because they account for all area displacements between nominal and recorded pixels. 5</a:t>
                </a:r>
                <a:r>
                  <a:rPr kumimoji="0" lang="en-US" sz="1400" b="0" i="0" u="none" strike="noStrike" cap="none" spc="0" normalizeH="0" baseline="30000" dirty="0">
                    <a:ln>
                      <a:noFill/>
                    </a:ln>
                    <a:solidFill>
                      <a:srgbClr val="000000"/>
                    </a:solidFill>
                    <a:effectLst/>
                    <a:uFillTx/>
                    <a:latin typeface="+mn-lt"/>
                    <a:ea typeface="+mn-ea"/>
                    <a:cs typeface="+mn-cs"/>
                    <a:sym typeface="Arial"/>
                  </a:rPr>
                  <a:t>th</a:t>
                </a:r>
                <a:r>
                  <a:rPr kumimoji="0" lang="en-US" sz="1400" b="0" i="0" u="none" strike="noStrike" cap="none" spc="0" normalizeH="0" baseline="0" dirty="0">
                    <a:ln>
                      <a:noFill/>
                    </a:ln>
                    <a:solidFill>
                      <a:srgbClr val="000000"/>
                    </a:solidFill>
                    <a:effectLst/>
                    <a:uFillTx/>
                    <a:latin typeface="+mn-lt"/>
                    <a:ea typeface="+mn-ea"/>
                    <a:cs typeface="+mn-cs"/>
                    <a:sym typeface="Arial"/>
                  </a:rPr>
                  <a:t> index may be introduced to allow</a:t>
                </a:r>
                <a:r>
                  <a:rPr kumimoji="0" lang="en-US" sz="1400" b="0" i="0" u="none" strike="noStrike" cap="none" spc="0" normalizeH="0" dirty="0">
                    <a:ln>
                      <a:noFill/>
                    </a:ln>
                    <a:solidFill>
                      <a:srgbClr val="000000"/>
                    </a:solidFill>
                    <a:effectLst/>
                    <a:uFillTx/>
                    <a:latin typeface="+mn-lt"/>
                    <a:ea typeface="+mn-ea"/>
                    <a:cs typeface="+mn-cs"/>
                    <a:sym typeface="Arial"/>
                  </a:rPr>
                  <a:t> overlap coefficients to evolve with signal level:</a:t>
                </a:r>
                <a:endParaRPr kumimoji="0" lang="en-US" sz="1400" b="0" i="0" u="none" strike="noStrike" cap="none" spc="0" normalizeH="0" baseline="0" dirty="0">
                  <a:ln>
                    <a:noFill/>
                  </a:ln>
                  <a:solidFill>
                    <a:srgbClr val="000000"/>
                  </a:solidFill>
                  <a:effectLst/>
                  <a:uFillTx/>
                  <a:latin typeface="+mn-lt"/>
                  <a:ea typeface="+mn-ea"/>
                  <a:cs typeface="+mn-cs"/>
                  <a:sym typeface="Arial"/>
                </a:endParaRPr>
              </a:p>
            </p:txBody>
          </p:sp>
        </mc:Choice>
        <mc:Fallback>
          <p:sp>
            <p:nvSpPr>
              <p:cNvPr id="53" name="TextBox 52">
                <a:extLst>
                  <a:ext uri="{FF2B5EF4-FFF2-40B4-BE49-F238E27FC236}">
                    <a16:creationId xmlns:a16="http://schemas.microsoft.com/office/drawing/2014/main" id="{E7E9D46F-4C3F-06B6-3141-D0CED78AC418}"/>
                  </a:ext>
                </a:extLst>
              </p:cNvPr>
              <p:cNvSpPr txBox="1">
                <a:spLocks noRot="1" noChangeAspect="1" noMove="1" noResize="1" noEditPoints="1" noAdjustHandles="1" noChangeArrowheads="1" noChangeShapeType="1" noTextEdit="1"/>
              </p:cNvSpPr>
              <p:nvPr/>
            </p:nvSpPr>
            <p:spPr>
              <a:xfrm>
                <a:off x="339213" y="1113503"/>
                <a:ext cx="8431140" cy="887935"/>
              </a:xfrm>
              <a:prstGeom prst="rect">
                <a:avLst/>
              </a:prstGeom>
              <a:blipFill>
                <a:blip r:embed="rId5"/>
                <a:stretch>
                  <a:fillRect l="-1302" t="-3448" r="-795" b="-12414"/>
                </a:stretch>
              </a:blipFill>
              <a:ln w="12700" cap="flat">
                <a:noFill/>
                <a:miter lim="400000"/>
              </a:ln>
              <a:effectLst/>
            </p:spPr>
            <p:txBody>
              <a:bodyPr/>
              <a:lstStyle/>
              <a:p>
                <a:r>
                  <a:rPr lang="en-US">
                    <a:noFill/>
                  </a:rPr>
                  <a:t> </a:t>
                </a:r>
              </a:p>
            </p:txBody>
          </p:sp>
        </mc:Fallback>
      </mc:AlternateContent>
      <p:grpSp>
        <p:nvGrpSpPr>
          <p:cNvPr id="55" name="Group 54">
            <a:extLst>
              <a:ext uri="{FF2B5EF4-FFF2-40B4-BE49-F238E27FC236}">
                <a16:creationId xmlns:a16="http://schemas.microsoft.com/office/drawing/2014/main" id="{99CA08D1-F839-61E4-410D-CA2C676C7B32}"/>
              </a:ext>
            </a:extLst>
          </p:cNvPr>
          <p:cNvGrpSpPr/>
          <p:nvPr/>
        </p:nvGrpSpPr>
        <p:grpSpPr>
          <a:xfrm>
            <a:off x="443826" y="2043131"/>
            <a:ext cx="7986499" cy="399455"/>
            <a:chOff x="79123" y="2324009"/>
            <a:chExt cx="7986499" cy="399455"/>
          </a:xfrm>
        </p:grpSpPr>
        <p:pic>
          <p:nvPicPr>
            <p:cNvPr id="43" name="Picture 42" descr="A black text on a white background&#10;&#10;Description automatically generated">
              <a:extLst>
                <a:ext uri="{FF2B5EF4-FFF2-40B4-BE49-F238E27FC236}">
                  <a16:creationId xmlns:a16="http://schemas.microsoft.com/office/drawing/2014/main" id="{77C614D7-6AD3-8127-B7DB-7501BD22987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17970" y="2324009"/>
              <a:ext cx="2747652" cy="399455"/>
            </a:xfrm>
            <a:prstGeom prst="rect">
              <a:avLst/>
            </a:prstGeom>
          </p:spPr>
        </p:pic>
        <p:sp>
          <p:nvSpPr>
            <p:cNvPr id="54" name="TextBox 53">
              <a:extLst>
                <a:ext uri="{FF2B5EF4-FFF2-40B4-BE49-F238E27FC236}">
                  <a16:creationId xmlns:a16="http://schemas.microsoft.com/office/drawing/2014/main" id="{A1DF478C-BEE2-E8FF-6286-658249AE92F3}"/>
                </a:ext>
              </a:extLst>
            </p:cNvPr>
            <p:cNvSpPr txBox="1"/>
            <p:nvPr/>
          </p:nvSpPr>
          <p:spPr>
            <a:xfrm>
              <a:off x="79123" y="2418415"/>
              <a:ext cx="5352427"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n-lt"/>
                  <a:ea typeface="+mn-ea"/>
                  <a:cs typeface="+mn-cs"/>
                  <a:sym typeface="Arial"/>
                </a:rPr>
                <a:t>Evaluate local flux at overlap centroids using recorded image </a:t>
              </a:r>
              <a:r>
                <a:rPr kumimoji="0" lang="en-US" sz="1400" b="0" i="0" u="none" strike="noStrike" cap="none" spc="0" normalizeH="0" baseline="0" dirty="0" err="1">
                  <a:ln>
                    <a:noFill/>
                  </a:ln>
                  <a:solidFill>
                    <a:srgbClr val="000000"/>
                  </a:solidFill>
                  <a:effectLst/>
                  <a:uFillTx/>
                  <a:latin typeface="+mn-lt"/>
                  <a:ea typeface="+mn-ea"/>
                  <a:cs typeface="+mn-cs"/>
                  <a:sym typeface="Arial"/>
                </a:rPr>
                <a:t>R</a:t>
              </a:r>
              <a:r>
                <a:rPr kumimoji="0" lang="en-US" sz="1400" b="0" i="0" u="none" strike="noStrike" cap="none" spc="0" normalizeH="0" baseline="-25000" dirty="0" err="1">
                  <a:ln>
                    <a:noFill/>
                  </a:ln>
                  <a:solidFill>
                    <a:srgbClr val="000000"/>
                  </a:solidFill>
                  <a:effectLst/>
                  <a:uFillTx/>
                  <a:latin typeface="+mn-lt"/>
                  <a:ea typeface="+mn-ea"/>
                  <a:cs typeface="+mn-cs"/>
                  <a:sym typeface="Arial"/>
                </a:rPr>
                <a:t>mn</a:t>
              </a:r>
              <a:r>
                <a:rPr lang="en-US" dirty="0"/>
                <a:t>: </a:t>
              </a:r>
              <a:endParaRPr kumimoji="0" lang="en-US" sz="1400" b="0" i="0" u="none" strike="noStrike" cap="none" spc="0" normalizeH="0" baseline="0" dirty="0">
                <a:ln>
                  <a:noFill/>
                </a:ln>
                <a:solidFill>
                  <a:srgbClr val="000000"/>
                </a:solidFill>
                <a:effectLst/>
                <a:uFillTx/>
                <a:latin typeface="+mn-lt"/>
                <a:ea typeface="+mn-ea"/>
                <a:cs typeface="+mn-cs"/>
                <a:sym typeface="Arial"/>
              </a:endParaRPr>
            </a:p>
          </p:txBody>
        </p:sp>
      </p:grpSp>
      <p:grpSp>
        <p:nvGrpSpPr>
          <p:cNvPr id="57" name="Group 56">
            <a:extLst>
              <a:ext uri="{FF2B5EF4-FFF2-40B4-BE49-F238E27FC236}">
                <a16:creationId xmlns:a16="http://schemas.microsoft.com/office/drawing/2014/main" id="{E46A1B67-7265-6B47-3F6D-AB2D6934A0BF}"/>
              </a:ext>
            </a:extLst>
          </p:cNvPr>
          <p:cNvGrpSpPr/>
          <p:nvPr/>
        </p:nvGrpSpPr>
        <p:grpSpPr>
          <a:xfrm>
            <a:off x="443826" y="2424275"/>
            <a:ext cx="8404620" cy="493334"/>
            <a:chOff x="443826" y="2424275"/>
            <a:chExt cx="8404620" cy="493334"/>
          </a:xfrm>
        </p:grpSpPr>
        <p:pic>
          <p:nvPicPr>
            <p:cNvPr id="27" name="Picture 26">
              <a:extLst>
                <a:ext uri="{FF2B5EF4-FFF2-40B4-BE49-F238E27FC236}">
                  <a16:creationId xmlns:a16="http://schemas.microsoft.com/office/drawing/2014/main" id="{06FC0F7E-C0C4-E8B9-4835-6CB3C582088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4552" y="2534683"/>
              <a:ext cx="3583894" cy="382926"/>
            </a:xfrm>
            <a:prstGeom prst="rect">
              <a:avLst/>
            </a:prstGeom>
          </p:spPr>
        </p:pic>
        <p:sp>
          <p:nvSpPr>
            <p:cNvPr id="56" name="TextBox 55">
              <a:extLst>
                <a:ext uri="{FF2B5EF4-FFF2-40B4-BE49-F238E27FC236}">
                  <a16:creationId xmlns:a16="http://schemas.microsoft.com/office/drawing/2014/main" id="{8C70BA4D-D524-8799-7DDB-999530DBB954}"/>
                </a:ext>
              </a:extLst>
            </p:cNvPr>
            <p:cNvSpPr txBox="1"/>
            <p:nvPr/>
          </p:nvSpPr>
          <p:spPr>
            <a:xfrm>
              <a:off x="443826" y="2424275"/>
              <a:ext cx="5753178"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n-lt"/>
                  <a:ea typeface="+mn-ea"/>
                  <a:cs typeface="+mn-cs"/>
                  <a:sym typeface="Arial"/>
                </a:rPr>
                <a:t>1</a:t>
              </a:r>
              <a:r>
                <a:rPr kumimoji="0" lang="en-US" sz="1400" b="0" i="0" u="none" strike="noStrike" cap="none" spc="0" normalizeH="0" baseline="30000" dirty="0">
                  <a:ln>
                    <a:noFill/>
                  </a:ln>
                  <a:solidFill>
                    <a:srgbClr val="000000"/>
                  </a:solidFill>
                  <a:effectLst/>
                  <a:uFillTx/>
                  <a:latin typeface="+mn-lt"/>
                  <a:ea typeface="+mn-ea"/>
                  <a:cs typeface="+mn-cs"/>
                  <a:sym typeface="Arial"/>
                </a:rPr>
                <a:t>st</a:t>
              </a:r>
              <a:r>
                <a:rPr kumimoji="0" lang="en-US" sz="1400" b="0" i="0" u="none" strike="noStrike" cap="none" spc="0" normalizeH="0" baseline="0" dirty="0">
                  <a:ln>
                    <a:noFill/>
                  </a:ln>
                  <a:solidFill>
                    <a:srgbClr val="000000"/>
                  </a:solidFill>
                  <a:effectLst/>
                  <a:uFillTx/>
                  <a:latin typeface="+mn-lt"/>
                  <a:ea typeface="+mn-ea"/>
                  <a:cs typeface="+mn-cs"/>
                  <a:sym typeface="Arial"/>
                </a:rPr>
                <a:t> order displaced signal estimate using local flux S &amp; recorded </a:t>
              </a:r>
              <a:r>
                <a:rPr lang="en-US" dirty="0"/>
                <a:t>flux </a:t>
              </a:r>
              <a:r>
                <a:rPr kumimoji="0" lang="en-US" sz="1400" b="0" i="0" u="none" strike="noStrike" cap="none" spc="0" normalizeH="0" baseline="0" dirty="0" err="1">
                  <a:ln>
                    <a:noFill/>
                  </a:ln>
                  <a:solidFill>
                    <a:srgbClr val="000000"/>
                  </a:solidFill>
                  <a:effectLst/>
                  <a:uFillTx/>
                  <a:latin typeface="+mn-lt"/>
                  <a:ea typeface="+mn-ea"/>
                  <a:cs typeface="+mn-cs"/>
                  <a:sym typeface="Arial"/>
                </a:rPr>
                <a:t>R</a:t>
              </a:r>
              <a:r>
                <a:rPr kumimoji="0" lang="en-US" sz="1400" b="0" i="0" u="none" strike="noStrike" cap="none" spc="0" normalizeH="0" baseline="-25000" dirty="0" err="1">
                  <a:ln>
                    <a:noFill/>
                  </a:ln>
                  <a:solidFill>
                    <a:srgbClr val="000000"/>
                  </a:solidFill>
                  <a:effectLst/>
                  <a:uFillTx/>
                  <a:latin typeface="+mn-lt"/>
                  <a:ea typeface="+mn-ea"/>
                  <a:cs typeface="+mn-cs"/>
                  <a:sym typeface="Arial"/>
                </a:rPr>
                <a:t>mn</a:t>
              </a:r>
              <a:r>
                <a:rPr lang="en-US" dirty="0"/>
                <a:t>: </a:t>
              </a:r>
              <a:endParaRPr kumimoji="0" lang="en-US" sz="1400" b="0" i="0" u="none" strike="noStrike" cap="none" spc="0" normalizeH="0" baseline="0" dirty="0">
                <a:ln>
                  <a:noFill/>
                </a:ln>
                <a:solidFill>
                  <a:srgbClr val="000000"/>
                </a:solidFill>
                <a:effectLst/>
                <a:uFillTx/>
                <a:latin typeface="+mn-lt"/>
                <a:ea typeface="+mn-ea"/>
                <a:cs typeface="+mn-cs"/>
                <a:sym typeface="Arial"/>
              </a:endParaRPr>
            </a:p>
          </p:txBody>
        </p:sp>
      </p:grpSp>
      <p:grpSp>
        <p:nvGrpSpPr>
          <p:cNvPr id="59" name="Group 58">
            <a:extLst>
              <a:ext uri="{FF2B5EF4-FFF2-40B4-BE49-F238E27FC236}">
                <a16:creationId xmlns:a16="http://schemas.microsoft.com/office/drawing/2014/main" id="{914A1EDF-99DD-4ED2-A28A-4DC9EAB2F012}"/>
              </a:ext>
            </a:extLst>
          </p:cNvPr>
          <p:cNvGrpSpPr/>
          <p:nvPr/>
        </p:nvGrpSpPr>
        <p:grpSpPr>
          <a:xfrm>
            <a:off x="443826" y="2781686"/>
            <a:ext cx="4734849" cy="362123"/>
            <a:chOff x="443826" y="2765641"/>
            <a:chExt cx="4734849" cy="362123"/>
          </a:xfrm>
        </p:grpSpPr>
        <p:pic>
          <p:nvPicPr>
            <p:cNvPr id="17" name="Picture 16" descr="A black symbols with letters&#10;&#10;Description automatically generated with medium confidence">
              <a:extLst>
                <a:ext uri="{FF2B5EF4-FFF2-40B4-BE49-F238E27FC236}">
                  <a16:creationId xmlns:a16="http://schemas.microsoft.com/office/drawing/2014/main" id="{41C64612-8466-4CDD-E439-C82D4CD3D44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75528" y="2765641"/>
              <a:ext cx="1803147" cy="362123"/>
            </a:xfrm>
            <a:prstGeom prst="rect">
              <a:avLst/>
            </a:prstGeom>
          </p:spPr>
        </p:pic>
        <p:sp>
          <p:nvSpPr>
            <p:cNvPr id="58" name="TextBox 57">
              <a:extLst>
                <a:ext uri="{FF2B5EF4-FFF2-40B4-BE49-F238E27FC236}">
                  <a16:creationId xmlns:a16="http://schemas.microsoft.com/office/drawing/2014/main" id="{63DBA5F8-688F-1F03-A8DC-C3BE6A6A4609}"/>
                </a:ext>
              </a:extLst>
            </p:cNvPr>
            <p:cNvSpPr txBox="1"/>
            <p:nvPr/>
          </p:nvSpPr>
          <p:spPr>
            <a:xfrm>
              <a:off x="443826" y="2834584"/>
              <a:ext cx="2946319"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n-lt"/>
                  <a:ea typeface="+mn-ea"/>
                  <a:cs typeface="+mn-cs"/>
                  <a:sym typeface="Arial"/>
                </a:rPr>
                <a:t>1</a:t>
              </a:r>
              <a:r>
                <a:rPr kumimoji="0" lang="en-US" sz="1400" b="0" i="0" u="none" strike="noStrike" cap="none" spc="0" normalizeH="0" baseline="30000" dirty="0">
                  <a:ln>
                    <a:noFill/>
                  </a:ln>
                  <a:solidFill>
                    <a:srgbClr val="000000"/>
                  </a:solidFill>
                  <a:effectLst/>
                  <a:uFillTx/>
                  <a:latin typeface="+mn-lt"/>
                  <a:ea typeface="+mn-ea"/>
                  <a:cs typeface="+mn-cs"/>
                  <a:sym typeface="Arial"/>
                </a:rPr>
                <a:t>st</a:t>
              </a:r>
              <a:r>
                <a:rPr kumimoji="0" lang="en-US" sz="1400" b="0" i="0" u="none" strike="noStrike" cap="none" spc="0" normalizeH="0" baseline="0" dirty="0">
                  <a:ln>
                    <a:noFill/>
                  </a:ln>
                  <a:solidFill>
                    <a:srgbClr val="000000"/>
                  </a:solidFill>
                  <a:effectLst/>
                  <a:uFillTx/>
                  <a:latin typeface="+mn-lt"/>
                  <a:ea typeface="+mn-ea"/>
                  <a:cs typeface="+mn-cs"/>
                  <a:sym typeface="Arial"/>
                </a:rPr>
                <a:t> </a:t>
              </a:r>
              <a:r>
                <a:rPr lang="en-US" dirty="0"/>
                <a:t>order estimate for incident flux F: </a:t>
              </a:r>
              <a:endParaRPr kumimoji="0" lang="en-US" sz="1400" b="0" i="0" u="none" strike="noStrike" cap="none" spc="0" normalizeH="0" baseline="0" dirty="0">
                <a:ln>
                  <a:noFill/>
                </a:ln>
                <a:solidFill>
                  <a:srgbClr val="000000"/>
                </a:solidFill>
                <a:effectLst/>
                <a:uFillTx/>
                <a:latin typeface="+mn-lt"/>
                <a:ea typeface="+mn-ea"/>
                <a:cs typeface="+mn-cs"/>
                <a:sym typeface="Arial"/>
              </a:endParaRPr>
            </a:p>
          </p:txBody>
        </p:sp>
      </p:grpSp>
      <p:grpSp>
        <p:nvGrpSpPr>
          <p:cNvPr id="64" name="Group 63">
            <a:extLst>
              <a:ext uri="{FF2B5EF4-FFF2-40B4-BE49-F238E27FC236}">
                <a16:creationId xmlns:a16="http://schemas.microsoft.com/office/drawing/2014/main" id="{8F3AFFF7-B294-D96B-4335-50B3F2D5DA64}"/>
              </a:ext>
            </a:extLst>
          </p:cNvPr>
          <p:cNvGrpSpPr/>
          <p:nvPr/>
        </p:nvGrpSpPr>
        <p:grpSpPr>
          <a:xfrm>
            <a:off x="5111071" y="3852495"/>
            <a:ext cx="3734385" cy="855006"/>
            <a:chOff x="440996" y="3781527"/>
            <a:chExt cx="3734385" cy="855006"/>
          </a:xfrm>
        </p:grpSpPr>
        <p:pic>
          <p:nvPicPr>
            <p:cNvPr id="5" name="Picture 4" descr="A black symbols on a white background&#10;&#10;Description automatically generated">
              <a:extLst>
                <a:ext uri="{FF2B5EF4-FFF2-40B4-BE49-F238E27FC236}">
                  <a16:creationId xmlns:a16="http://schemas.microsoft.com/office/drawing/2014/main" id="{A65952C1-E80F-3FAE-E293-4C6EF38C980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6222" y="3781527"/>
              <a:ext cx="2120471" cy="347190"/>
            </a:xfrm>
            <a:prstGeom prst="rect">
              <a:avLst/>
            </a:prstGeom>
          </p:spPr>
        </p:pic>
        <p:grpSp>
          <p:nvGrpSpPr>
            <p:cNvPr id="61" name="Group 60">
              <a:extLst>
                <a:ext uri="{FF2B5EF4-FFF2-40B4-BE49-F238E27FC236}">
                  <a16:creationId xmlns:a16="http://schemas.microsoft.com/office/drawing/2014/main" id="{E64B4A33-C81B-302A-8FCE-94AA3171AFD1}"/>
                </a:ext>
              </a:extLst>
            </p:cNvPr>
            <p:cNvGrpSpPr/>
            <p:nvPr/>
          </p:nvGrpSpPr>
          <p:grpSpPr>
            <a:xfrm>
              <a:off x="440996" y="4133458"/>
              <a:ext cx="3734385" cy="503075"/>
              <a:chOff x="2917138" y="3206148"/>
              <a:chExt cx="3734385" cy="503075"/>
            </a:xfrm>
          </p:grpSpPr>
          <p:pic>
            <p:nvPicPr>
              <p:cNvPr id="10" name="Picture 9" descr="A close-up of a math equation&#10;&#10;Description automatically generated">
                <a:extLst>
                  <a:ext uri="{FF2B5EF4-FFF2-40B4-BE49-F238E27FC236}">
                    <a16:creationId xmlns:a16="http://schemas.microsoft.com/office/drawing/2014/main" id="{9FAC746E-9EA9-5723-50C2-92164C33609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17138" y="3206148"/>
                <a:ext cx="3583894" cy="500526"/>
              </a:xfrm>
              <a:prstGeom prst="rect">
                <a:avLst/>
              </a:prstGeom>
            </p:spPr>
          </p:pic>
          <p:sp>
            <p:nvSpPr>
              <p:cNvPr id="60" name="Rectangle 59">
                <a:extLst>
                  <a:ext uri="{FF2B5EF4-FFF2-40B4-BE49-F238E27FC236}">
                    <a16:creationId xmlns:a16="http://schemas.microsoft.com/office/drawing/2014/main" id="{26E2D80C-906A-11F2-4BCC-E43D2023B5B4}"/>
                  </a:ext>
                </a:extLst>
              </p:cNvPr>
              <p:cNvSpPr/>
              <p:nvPr/>
            </p:nvSpPr>
            <p:spPr>
              <a:xfrm>
                <a:off x="6197004" y="3546191"/>
                <a:ext cx="454519" cy="163032"/>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grpSp>
      </p:grpSp>
      <p:sp>
        <p:nvSpPr>
          <p:cNvPr id="65" name="TextBox 64">
            <a:extLst>
              <a:ext uri="{FF2B5EF4-FFF2-40B4-BE49-F238E27FC236}">
                <a16:creationId xmlns:a16="http://schemas.microsoft.com/office/drawing/2014/main" id="{2648833E-391C-586D-0598-C146A3A58783}"/>
              </a:ext>
            </a:extLst>
          </p:cNvPr>
          <p:cNvSpPr txBox="1"/>
          <p:nvPr/>
        </p:nvSpPr>
        <p:spPr>
          <a:xfrm>
            <a:off x="443826" y="3191447"/>
            <a:ext cx="3154779"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n-lt"/>
                <a:ea typeface="+mn-ea"/>
                <a:cs typeface="+mn-cs"/>
                <a:sym typeface="Arial"/>
              </a:rPr>
              <a:t>Refine displaced signal map estimate D evaluated for </a:t>
            </a:r>
            <a:r>
              <a:rPr kumimoji="0" lang="en-US" sz="1400" b="0" i="0" u="none" strike="noStrike" cap="none" spc="0" normalizeH="0" baseline="0" dirty="0" err="1">
                <a:ln>
                  <a:noFill/>
                </a:ln>
                <a:solidFill>
                  <a:srgbClr val="000000"/>
                </a:solidFill>
                <a:effectLst/>
                <a:uFillTx/>
                <a:latin typeface="+mn-lt"/>
                <a:ea typeface="+mn-ea"/>
                <a:cs typeface="+mn-cs"/>
                <a:sym typeface="Arial"/>
              </a:rPr>
              <a:t>timeslices</a:t>
            </a:r>
            <a:r>
              <a:rPr kumimoji="0" lang="en-US" sz="1400" b="0" i="0" u="none" strike="noStrike" cap="none" spc="0" normalizeH="0" baseline="0" dirty="0">
                <a:ln>
                  <a:noFill/>
                </a:ln>
                <a:solidFill>
                  <a:srgbClr val="000000"/>
                </a:solidFill>
                <a:effectLst/>
                <a:uFillTx/>
                <a:latin typeface="+mn-lt"/>
                <a:ea typeface="+mn-ea"/>
                <a:cs typeface="+mn-cs"/>
                <a:sym typeface="Arial"/>
              </a:rPr>
              <a:t>:</a:t>
            </a:r>
          </a:p>
        </p:txBody>
      </p:sp>
      <p:sp>
        <p:nvSpPr>
          <p:cNvPr id="66" name="TextBox 65">
            <a:extLst>
              <a:ext uri="{FF2B5EF4-FFF2-40B4-BE49-F238E27FC236}">
                <a16:creationId xmlns:a16="http://schemas.microsoft.com/office/drawing/2014/main" id="{E5A5835A-02AD-2FD5-3BF3-617E398C4666}"/>
              </a:ext>
            </a:extLst>
          </p:cNvPr>
          <p:cNvSpPr txBox="1"/>
          <p:nvPr/>
        </p:nvSpPr>
        <p:spPr>
          <a:xfrm>
            <a:off x="259475" y="3802950"/>
            <a:ext cx="4734850"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n-lt"/>
                <a:ea typeface="+mn-ea"/>
                <a:cs typeface="+mn-cs"/>
                <a:sym typeface="Arial"/>
              </a:rPr>
              <a:t>Iterate incident flux F estimate and while displaced signal D by resolving in time slices. End with convergence condition:</a:t>
            </a:r>
          </a:p>
        </p:txBody>
      </p:sp>
    </p:spTree>
    <p:extLst>
      <p:ext uri="{BB962C8B-B14F-4D97-AF65-F5344CB8AC3E}">
        <p14:creationId xmlns:p14="http://schemas.microsoft.com/office/powerpoint/2010/main" val="221326935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5AB9-4ECC-F95E-0B43-B82769F58E87}"/>
              </a:ext>
            </a:extLst>
          </p:cNvPr>
          <p:cNvSpPr>
            <a:spLocks noGrp="1"/>
          </p:cNvSpPr>
          <p:nvPr>
            <p:ph type="title"/>
          </p:nvPr>
        </p:nvSpPr>
        <p:spPr/>
        <p:txBody>
          <a:bodyPr>
            <a:noAutofit/>
          </a:bodyPr>
          <a:lstStyle/>
          <a:p>
            <a:r>
              <a:rPr lang="en-US" sz="2000" dirty="0"/>
              <a:t>How can the overlap matrix </a:t>
            </a:r>
            <a:r>
              <a:rPr kumimoji="0" lang="en-US" sz="2000" b="0" i="0" u="none" strike="noStrike" cap="none" spc="0" normalizeH="0" baseline="0" dirty="0" err="1">
                <a:ln>
                  <a:noFill/>
                </a:ln>
                <a:solidFill>
                  <a:srgbClr val="000000"/>
                </a:solidFill>
                <a:effectLst/>
                <a:uFillTx/>
                <a:latin typeface="+mn-lt"/>
                <a:ea typeface="+mn-ea"/>
                <a:cs typeface="+mn-cs"/>
                <a:sym typeface="Arial"/>
              </a:rPr>
              <a:t>M</a:t>
            </a:r>
            <a:r>
              <a:rPr kumimoji="0" lang="en-US" sz="2000" b="0" i="0" u="none" strike="noStrike" cap="none" spc="0" normalizeH="0" baseline="-25000" dirty="0" err="1">
                <a:ln>
                  <a:noFill/>
                </a:ln>
                <a:solidFill>
                  <a:srgbClr val="000000"/>
                </a:solidFill>
                <a:effectLst/>
                <a:uFillTx/>
                <a:latin typeface="+mn-lt"/>
                <a:ea typeface="+mn-ea"/>
                <a:cs typeface="+mn-cs"/>
                <a:sym typeface="Arial"/>
              </a:rPr>
              <a:t>iji’j</a:t>
            </a:r>
            <a:r>
              <a:rPr kumimoji="0" lang="en-US" sz="2000" b="0" i="0" u="none" strike="noStrike" cap="none" spc="0" normalizeH="0" baseline="-25000" dirty="0">
                <a:ln>
                  <a:noFill/>
                </a:ln>
                <a:solidFill>
                  <a:srgbClr val="000000"/>
                </a:solidFill>
                <a:effectLst/>
                <a:uFillTx/>
                <a:latin typeface="+mn-lt"/>
                <a:ea typeface="+mn-ea"/>
                <a:cs typeface="+mn-cs"/>
                <a:sym typeface="Arial"/>
              </a:rPr>
              <a:t>’</a:t>
            </a:r>
            <a:r>
              <a:rPr lang="en-US" sz="2000" dirty="0"/>
              <a:t> elements be used in a ISR process? (2)</a:t>
            </a:r>
          </a:p>
        </p:txBody>
      </p:sp>
      <p:sp>
        <p:nvSpPr>
          <p:cNvPr id="3" name="Slide Number Placeholder 2">
            <a:extLst>
              <a:ext uri="{FF2B5EF4-FFF2-40B4-BE49-F238E27FC236}">
                <a16:creationId xmlns:a16="http://schemas.microsoft.com/office/drawing/2014/main" id="{81A26156-91D7-5C1B-B076-90DCF9DE4F15}"/>
              </a:ext>
            </a:extLst>
          </p:cNvPr>
          <p:cNvSpPr>
            <a:spLocks noGrp="1"/>
          </p:cNvSpPr>
          <p:nvPr>
            <p:ph type="sldNum" sz="quarter" idx="2"/>
          </p:nvPr>
        </p:nvSpPr>
        <p:spPr/>
        <p:txBody>
          <a:bodyPr/>
          <a:lstStyle/>
          <a:p>
            <a:fld id="{86CB4B4D-7CA3-9044-876B-883B54F8677D}" type="slidenum">
              <a:rPr lang="en-US" smtClean="0"/>
              <a:t>19</a:t>
            </a:fld>
            <a:endParaRPr lang="en-US"/>
          </a:p>
        </p:txBody>
      </p:sp>
      <p:grpSp>
        <p:nvGrpSpPr>
          <p:cNvPr id="4" name="Group 3">
            <a:extLst>
              <a:ext uri="{FF2B5EF4-FFF2-40B4-BE49-F238E27FC236}">
                <a16:creationId xmlns:a16="http://schemas.microsoft.com/office/drawing/2014/main" id="{D52A65C9-748C-30D5-756B-091BD05B2BD7}"/>
              </a:ext>
            </a:extLst>
          </p:cNvPr>
          <p:cNvGrpSpPr>
            <a:grpSpLocks noChangeAspect="1"/>
          </p:cNvGrpSpPr>
          <p:nvPr/>
        </p:nvGrpSpPr>
        <p:grpSpPr>
          <a:xfrm>
            <a:off x="816615" y="2158977"/>
            <a:ext cx="4900318" cy="1284815"/>
            <a:chOff x="1487119" y="2816193"/>
            <a:chExt cx="3583894" cy="939662"/>
          </a:xfrm>
        </p:grpSpPr>
        <p:pic>
          <p:nvPicPr>
            <p:cNvPr id="12" name="Picture 11" descr="A math equations on a white background&#10;&#10;Description automatically generated">
              <a:extLst>
                <a:ext uri="{FF2B5EF4-FFF2-40B4-BE49-F238E27FC236}">
                  <a16:creationId xmlns:a16="http://schemas.microsoft.com/office/drawing/2014/main" id="{6DEE4773-15A6-1381-8AD6-A09AA016A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7119" y="3218631"/>
              <a:ext cx="3583894" cy="537224"/>
            </a:xfrm>
            <a:prstGeom prst="rect">
              <a:avLst/>
            </a:prstGeom>
          </p:spPr>
        </p:pic>
        <p:pic>
          <p:nvPicPr>
            <p:cNvPr id="24" name="Picture 23">
              <a:extLst>
                <a:ext uri="{FF2B5EF4-FFF2-40B4-BE49-F238E27FC236}">
                  <a16:creationId xmlns:a16="http://schemas.microsoft.com/office/drawing/2014/main" id="{2FBCAFA2-5354-85BF-C4BF-F92839DD9A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7119" y="2816193"/>
              <a:ext cx="3583894" cy="351772"/>
            </a:xfrm>
            <a:prstGeom prst="rect">
              <a:avLst/>
            </a:prstGeom>
          </p:spPr>
        </p:pic>
      </p:grpSp>
      <p:sp>
        <p:nvSpPr>
          <p:cNvPr id="6" name="TextBox 5">
            <a:extLst>
              <a:ext uri="{FF2B5EF4-FFF2-40B4-BE49-F238E27FC236}">
                <a16:creationId xmlns:a16="http://schemas.microsoft.com/office/drawing/2014/main" id="{D1BA6EE9-AA0A-7E62-033E-3FC3DCCA0CFF}"/>
              </a:ext>
            </a:extLst>
          </p:cNvPr>
          <p:cNvSpPr txBox="1"/>
          <p:nvPr/>
        </p:nvSpPr>
        <p:spPr>
          <a:xfrm>
            <a:off x="628183" y="1293392"/>
            <a:ext cx="6178197"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n-lt"/>
                <a:ea typeface="+mn-ea"/>
                <a:cs typeface="+mn-cs"/>
                <a:sym typeface="Arial"/>
              </a:rPr>
              <a:t>In the previous expressions, these matrices are meant to simplify computation in nested loops over the signal- and time-resolved slices of correction. Basically, they are an amalgamation of Kronecker and Heaviside functions:</a:t>
            </a:r>
          </a:p>
        </p:txBody>
      </p:sp>
    </p:spTree>
    <p:extLst>
      <p:ext uri="{BB962C8B-B14F-4D97-AF65-F5344CB8AC3E}">
        <p14:creationId xmlns:p14="http://schemas.microsoft.com/office/powerpoint/2010/main" val="314815304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Google Shape;184;p32"/>
          <p:cNvSpPr txBox="1">
            <a:spLocks noGrp="1"/>
          </p:cNvSpPr>
          <p:nvPr>
            <p:ph type="title"/>
          </p:nvPr>
        </p:nvSpPr>
        <p:spPr>
          <a:xfrm>
            <a:off x="1409575" y="126334"/>
            <a:ext cx="6395700" cy="634201"/>
          </a:xfrm>
          <a:prstGeom prst="rect">
            <a:avLst/>
          </a:prstGeom>
        </p:spPr>
        <p:txBody>
          <a:bodyPr>
            <a:noAutofit/>
          </a:bodyPr>
          <a:lstStyle/>
          <a:p>
            <a:r>
              <a:rPr lang="en-US" sz="1800" dirty="0"/>
              <a:t>Reconciling observables for carrier drift to validate E-field contributions (figs from R14)</a:t>
            </a:r>
            <a:endParaRPr sz="1800" dirty="0"/>
          </a:p>
        </p:txBody>
      </p:sp>
      <p:sp>
        <p:nvSpPr>
          <p:cNvPr id="411" name="Google Shape;185;p32"/>
          <p:cNvSpPr txBox="1">
            <a:spLocks noGrp="1"/>
          </p:cNvSpPr>
          <p:nvPr>
            <p:ph type="sldNum" sz="quarter" idx="2"/>
          </p:nvPr>
        </p:nvSpPr>
        <p:spPr>
          <a:xfrm>
            <a:off x="8531923" y="4749851"/>
            <a:ext cx="365066" cy="36065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a:t>
            </a:fld>
            <a:endParaRPr/>
          </a:p>
        </p:txBody>
      </p:sp>
      <p:sp>
        <p:nvSpPr>
          <p:cNvPr id="412" name="Google Shape;186;p32"/>
          <p:cNvSpPr txBox="1">
            <a:spLocks noGrp="1"/>
          </p:cNvSpPr>
          <p:nvPr>
            <p:ph type="body" idx="1"/>
          </p:nvPr>
        </p:nvSpPr>
        <p:spPr>
          <a:xfrm>
            <a:off x="211424" y="966375"/>
            <a:ext cx="8620802" cy="3735900"/>
          </a:xfrm>
          <a:prstGeom prst="rect">
            <a:avLst/>
          </a:prstGeom>
        </p:spPr>
        <p:txBody>
          <a:bodyPr>
            <a:normAutofit/>
          </a:bodyPr>
          <a:lstStyle/>
          <a:p>
            <a:pPr marL="285750" indent="-285750">
              <a:spcBef>
                <a:spcPts val="400"/>
              </a:spcBef>
              <a:buSzTx/>
            </a:pPr>
            <a:endParaRPr lang="en-US" dirty="0"/>
          </a:p>
        </p:txBody>
      </p:sp>
      <p:pic>
        <p:nvPicPr>
          <p:cNvPr id="3" name="Picture 2" descr="A graph of a number&#10;&#10;Description automatically generated with medium confidence">
            <a:extLst>
              <a:ext uri="{FF2B5EF4-FFF2-40B4-BE49-F238E27FC236}">
                <a16:creationId xmlns:a16="http://schemas.microsoft.com/office/drawing/2014/main" id="{3B4DAB60-31BD-3165-87FF-59BFDCCBFA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424" y="966375"/>
            <a:ext cx="2781880" cy="1922126"/>
          </a:xfrm>
          <a:prstGeom prst="rect">
            <a:avLst/>
          </a:prstGeom>
        </p:spPr>
      </p:pic>
      <p:pic>
        <p:nvPicPr>
          <p:cNvPr id="5" name="Picture 4" descr="A diagram of a graph&#10;&#10;Description automatically generated with medium confidence">
            <a:extLst>
              <a:ext uri="{FF2B5EF4-FFF2-40B4-BE49-F238E27FC236}">
                <a16:creationId xmlns:a16="http://schemas.microsoft.com/office/drawing/2014/main" id="{1F2B3B01-3E4C-4B42-6872-94B88D0C8349}"/>
              </a:ext>
            </a:extLst>
          </p:cNvPr>
          <p:cNvPicPr>
            <a:picLocks noChangeAspect="1"/>
          </p:cNvPicPr>
          <p:nvPr/>
        </p:nvPicPr>
        <p:blipFill rotWithShape="1">
          <a:blip r:embed="rId3">
            <a:extLst>
              <a:ext uri="{28A0092B-C50C-407E-A947-70E740481C1C}">
                <a14:useLocalDpi xmlns:a14="http://schemas.microsoft.com/office/drawing/2010/main" val="0"/>
              </a:ext>
            </a:extLst>
          </a:blip>
          <a:srcRect l="48688"/>
          <a:stretch/>
        </p:blipFill>
        <p:spPr>
          <a:xfrm>
            <a:off x="6312568" y="942586"/>
            <a:ext cx="2519658" cy="1837562"/>
          </a:xfrm>
          <a:prstGeom prst="rect">
            <a:avLst/>
          </a:prstGeom>
        </p:spPr>
      </p:pic>
      <p:pic>
        <p:nvPicPr>
          <p:cNvPr id="7" name="Picture 6" descr="A close-up of a greyscale image&#10;&#10;Description automatically generated">
            <a:extLst>
              <a:ext uri="{FF2B5EF4-FFF2-40B4-BE49-F238E27FC236}">
                <a16:creationId xmlns:a16="http://schemas.microsoft.com/office/drawing/2014/main" id="{E3C9EA3E-477F-F67E-8BDD-9F55A2D2A9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9922" y="966375"/>
            <a:ext cx="1978773" cy="1840948"/>
          </a:xfrm>
          <a:prstGeom prst="rect">
            <a:avLst/>
          </a:prstGeom>
        </p:spPr>
      </p:pic>
      <p:pic>
        <p:nvPicPr>
          <p:cNvPr id="9" name="Picture 8" descr="A group of graphs with red lines&#10;&#10;Description automatically generated">
            <a:extLst>
              <a:ext uri="{FF2B5EF4-FFF2-40B4-BE49-F238E27FC236}">
                <a16:creationId xmlns:a16="http://schemas.microsoft.com/office/drawing/2014/main" id="{E1B9EFC1-41B1-7030-CB0F-A6D8EB0B5355}"/>
              </a:ext>
            </a:extLst>
          </p:cNvPr>
          <p:cNvPicPr>
            <a:picLocks noChangeAspect="1"/>
          </p:cNvPicPr>
          <p:nvPr/>
        </p:nvPicPr>
        <p:blipFill rotWithShape="1">
          <a:blip r:embed="rId5">
            <a:extLst>
              <a:ext uri="{28A0092B-C50C-407E-A947-70E740481C1C}">
                <a14:useLocalDpi xmlns:a14="http://schemas.microsoft.com/office/drawing/2010/main" val="0"/>
              </a:ext>
            </a:extLst>
          </a:blip>
          <a:srcRect t="642" b="51015"/>
          <a:stretch/>
        </p:blipFill>
        <p:spPr>
          <a:xfrm>
            <a:off x="211423" y="3183372"/>
            <a:ext cx="4295179" cy="1611235"/>
          </a:xfrm>
          <a:prstGeom prst="rect">
            <a:avLst/>
          </a:prstGeom>
        </p:spPr>
      </p:pic>
      <p:pic>
        <p:nvPicPr>
          <p:cNvPr id="10" name="Picture 9" descr="A group of graphs with red lines&#10;&#10;Description automatically generated">
            <a:extLst>
              <a:ext uri="{FF2B5EF4-FFF2-40B4-BE49-F238E27FC236}">
                <a16:creationId xmlns:a16="http://schemas.microsoft.com/office/drawing/2014/main" id="{6425F1E3-4EE0-C124-D88F-7A12648530BB}"/>
              </a:ext>
            </a:extLst>
          </p:cNvPr>
          <p:cNvPicPr>
            <a:picLocks noChangeAspect="1"/>
          </p:cNvPicPr>
          <p:nvPr/>
        </p:nvPicPr>
        <p:blipFill rotWithShape="1">
          <a:blip r:embed="rId5">
            <a:extLst>
              <a:ext uri="{28A0092B-C50C-407E-A947-70E740481C1C}">
                <a14:useLocalDpi xmlns:a14="http://schemas.microsoft.com/office/drawing/2010/main" val="0"/>
              </a:ext>
            </a:extLst>
          </a:blip>
          <a:srcRect t="50000"/>
          <a:stretch/>
        </p:blipFill>
        <p:spPr>
          <a:xfrm>
            <a:off x="4506602" y="3157999"/>
            <a:ext cx="4325624" cy="1678271"/>
          </a:xfrm>
          <a:prstGeom prst="rect">
            <a:avLst/>
          </a:prstGeom>
        </p:spPr>
      </p:pic>
      <p:grpSp>
        <p:nvGrpSpPr>
          <p:cNvPr id="14" name="Group 13">
            <a:extLst>
              <a:ext uri="{FF2B5EF4-FFF2-40B4-BE49-F238E27FC236}">
                <a16:creationId xmlns:a16="http://schemas.microsoft.com/office/drawing/2014/main" id="{6302EE50-3FE4-1D93-901A-2FCF95CD4B2D}"/>
              </a:ext>
            </a:extLst>
          </p:cNvPr>
          <p:cNvGrpSpPr/>
          <p:nvPr/>
        </p:nvGrpSpPr>
        <p:grpSpPr>
          <a:xfrm>
            <a:off x="250481" y="2818575"/>
            <a:ext cx="3768660" cy="378698"/>
            <a:chOff x="250481" y="2818575"/>
            <a:chExt cx="3768660" cy="378698"/>
          </a:xfrm>
        </p:grpSpPr>
        <p:sp>
          <p:nvSpPr>
            <p:cNvPr id="11" name="TextBox 10">
              <a:extLst>
                <a:ext uri="{FF2B5EF4-FFF2-40B4-BE49-F238E27FC236}">
                  <a16:creationId xmlns:a16="http://schemas.microsoft.com/office/drawing/2014/main" id="{6C351AA3-F02D-F273-5DAF-847D8F23FF7B}"/>
                </a:ext>
              </a:extLst>
            </p:cNvPr>
            <p:cNvSpPr txBox="1"/>
            <p:nvPr/>
          </p:nvSpPr>
          <p:spPr>
            <a:xfrm>
              <a:off x="250481" y="2818575"/>
              <a:ext cx="3768660"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n-lt"/>
                  <a:ea typeface="+mn-ea"/>
                  <a:cs typeface="+mn-cs"/>
                  <a:sym typeface="Arial"/>
                </a:rPr>
                <a:t>Fixed pattern features: area &amp; astrometric shifts</a:t>
              </a:r>
            </a:p>
          </p:txBody>
        </p:sp>
        <p:sp>
          <p:nvSpPr>
            <p:cNvPr id="12" name="TextBox 11">
              <a:extLst>
                <a:ext uri="{FF2B5EF4-FFF2-40B4-BE49-F238E27FC236}">
                  <a16:creationId xmlns:a16="http://schemas.microsoft.com/office/drawing/2014/main" id="{82A32A23-9CA8-A888-F8A7-26159DAEEC7E}"/>
                </a:ext>
              </a:extLst>
            </p:cNvPr>
            <p:cNvSpPr txBox="1"/>
            <p:nvPr/>
          </p:nvSpPr>
          <p:spPr>
            <a:xfrm>
              <a:off x="391985" y="3027996"/>
              <a:ext cx="1880323" cy="1692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rgbClr val="000000"/>
                  </a:solidFill>
                  <a:effectLst/>
                  <a:uFillTx/>
                  <a:latin typeface="+mn-lt"/>
                  <a:ea typeface="+mn-ea"/>
                  <a:cs typeface="+mn-cs"/>
                  <a:sym typeface="Arial"/>
                </a:rPr>
                <a:t>(a): midline </a:t>
              </a:r>
              <a:r>
                <a:rPr kumimoji="0" lang="en-US" sz="1100" b="0" i="0" u="none" strike="noStrike" cap="none" spc="0" normalizeH="0" baseline="0" dirty="0" err="1">
                  <a:ln>
                    <a:noFill/>
                  </a:ln>
                  <a:solidFill>
                    <a:srgbClr val="000000"/>
                  </a:solidFill>
                  <a:effectLst/>
                  <a:uFillTx/>
                  <a:latin typeface="+mn-lt"/>
                  <a:ea typeface="+mn-ea"/>
                  <a:cs typeface="+mn-cs"/>
                  <a:sym typeface="Arial"/>
                </a:rPr>
                <a:t>bloomstop</a:t>
              </a:r>
              <a:r>
                <a:rPr kumimoji="0" lang="en-US" sz="1100" b="0" i="0" u="none" strike="noStrike" cap="none" spc="0" normalizeH="0" baseline="0" dirty="0">
                  <a:ln>
                    <a:noFill/>
                  </a:ln>
                  <a:solidFill>
                    <a:srgbClr val="000000"/>
                  </a:solidFill>
                  <a:effectLst/>
                  <a:uFillTx/>
                  <a:latin typeface="+mn-lt"/>
                  <a:ea typeface="+mn-ea"/>
                  <a:cs typeface="+mn-cs"/>
                  <a:sym typeface="Arial"/>
                </a:rPr>
                <a:t> implant</a:t>
              </a:r>
            </a:p>
          </p:txBody>
        </p:sp>
        <p:sp>
          <p:nvSpPr>
            <p:cNvPr id="13" name="TextBox 12">
              <a:extLst>
                <a:ext uri="{FF2B5EF4-FFF2-40B4-BE49-F238E27FC236}">
                  <a16:creationId xmlns:a16="http://schemas.microsoft.com/office/drawing/2014/main" id="{BB146A45-2D54-3665-5291-3A332CF4D9F8}"/>
                </a:ext>
              </a:extLst>
            </p:cNvPr>
            <p:cNvSpPr txBox="1"/>
            <p:nvPr/>
          </p:nvSpPr>
          <p:spPr>
            <a:xfrm>
              <a:off x="2535606" y="3027996"/>
              <a:ext cx="945772" cy="1692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rgbClr val="000000"/>
                  </a:solidFill>
                  <a:effectLst/>
                  <a:uFillTx/>
                  <a:latin typeface="+mn-lt"/>
                  <a:ea typeface="+mn-ea"/>
                  <a:cs typeface="+mn-cs"/>
                  <a:sym typeface="Arial"/>
                </a:rPr>
                <a:t>(b): edge </a:t>
              </a:r>
              <a:r>
                <a:rPr kumimoji="0" lang="en-US" sz="1100" b="0" i="0" u="none" strike="noStrike" cap="none" spc="0" normalizeH="0" baseline="0" dirty="0" err="1">
                  <a:ln>
                    <a:noFill/>
                  </a:ln>
                  <a:solidFill>
                    <a:srgbClr val="000000"/>
                  </a:solidFill>
                  <a:effectLst/>
                  <a:uFillTx/>
                  <a:latin typeface="+mn-lt"/>
                  <a:ea typeface="+mn-ea"/>
                  <a:cs typeface="+mn-cs"/>
                  <a:sym typeface="Arial"/>
                </a:rPr>
                <a:t>rolloff</a:t>
              </a:r>
              <a:endParaRPr kumimoji="0" lang="en-US" sz="1100" b="0" i="0" u="none" strike="noStrike" cap="none" spc="0" normalizeH="0" baseline="0" dirty="0">
                <a:ln>
                  <a:noFill/>
                </a:ln>
                <a:solidFill>
                  <a:srgbClr val="000000"/>
                </a:solidFill>
                <a:effectLst/>
                <a:uFillTx/>
                <a:latin typeface="+mn-lt"/>
                <a:ea typeface="+mn-ea"/>
                <a:cs typeface="+mn-cs"/>
                <a:sym typeface="Arial"/>
              </a:endParaRPr>
            </a:p>
          </p:txBody>
        </p:sp>
      </p:grpSp>
      <p:grpSp>
        <p:nvGrpSpPr>
          <p:cNvPr id="15" name="Group 14">
            <a:extLst>
              <a:ext uri="{FF2B5EF4-FFF2-40B4-BE49-F238E27FC236}">
                <a16:creationId xmlns:a16="http://schemas.microsoft.com/office/drawing/2014/main" id="{4F325553-762A-9488-E52C-EEB4BF4D7270}"/>
              </a:ext>
            </a:extLst>
          </p:cNvPr>
          <p:cNvGrpSpPr/>
          <p:nvPr/>
        </p:nvGrpSpPr>
        <p:grpSpPr>
          <a:xfrm>
            <a:off x="4607425" y="2818575"/>
            <a:ext cx="4320939" cy="378698"/>
            <a:chOff x="250481" y="2818575"/>
            <a:chExt cx="4320939" cy="378698"/>
          </a:xfrm>
        </p:grpSpPr>
        <p:sp>
          <p:nvSpPr>
            <p:cNvPr id="16" name="TextBox 15">
              <a:extLst>
                <a:ext uri="{FF2B5EF4-FFF2-40B4-BE49-F238E27FC236}">
                  <a16:creationId xmlns:a16="http://schemas.microsoft.com/office/drawing/2014/main" id="{B21CCB5C-F663-CC7B-8AA2-4102073ACCBB}"/>
                </a:ext>
              </a:extLst>
            </p:cNvPr>
            <p:cNvSpPr txBox="1"/>
            <p:nvPr/>
          </p:nvSpPr>
          <p:spPr>
            <a:xfrm>
              <a:off x="250481" y="2818575"/>
              <a:ext cx="410689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n-lt"/>
                  <a:ea typeface="+mn-ea"/>
                  <a:cs typeface="+mn-cs"/>
                  <a:sym typeface="Arial"/>
                </a:rPr>
                <a:t>dynamic (tearing) features: area &amp; astrometric shifts</a:t>
              </a:r>
            </a:p>
          </p:txBody>
        </p:sp>
        <p:sp>
          <p:nvSpPr>
            <p:cNvPr id="17" name="TextBox 16">
              <a:extLst>
                <a:ext uri="{FF2B5EF4-FFF2-40B4-BE49-F238E27FC236}">
                  <a16:creationId xmlns:a16="http://schemas.microsoft.com/office/drawing/2014/main" id="{6DDB7170-AD17-133B-0862-F1C12CB39C1D}"/>
                </a:ext>
              </a:extLst>
            </p:cNvPr>
            <p:cNvSpPr txBox="1"/>
            <p:nvPr/>
          </p:nvSpPr>
          <p:spPr>
            <a:xfrm>
              <a:off x="391985" y="3027996"/>
              <a:ext cx="1543692" cy="1692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rgbClr val="000000"/>
                  </a:solidFill>
                  <a:effectLst/>
                  <a:uFillTx/>
                  <a:latin typeface="+mn-lt"/>
                  <a:ea typeface="+mn-ea"/>
                  <a:cs typeface="+mn-cs"/>
                  <a:sym typeface="Arial"/>
                </a:rPr>
                <a:t>Dark border (Divisadero)</a:t>
              </a:r>
            </a:p>
          </p:txBody>
        </p:sp>
        <p:sp>
          <p:nvSpPr>
            <p:cNvPr id="18" name="TextBox 17">
              <a:extLst>
                <a:ext uri="{FF2B5EF4-FFF2-40B4-BE49-F238E27FC236}">
                  <a16:creationId xmlns:a16="http://schemas.microsoft.com/office/drawing/2014/main" id="{0C9C10BC-CBB1-64CB-262F-C4E82186C5B3}"/>
                </a:ext>
              </a:extLst>
            </p:cNvPr>
            <p:cNvSpPr txBox="1"/>
            <p:nvPr/>
          </p:nvSpPr>
          <p:spPr>
            <a:xfrm>
              <a:off x="2535606" y="3027996"/>
              <a:ext cx="2035814" cy="1692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rgbClr val="000000"/>
                  </a:solidFill>
                  <a:effectLst/>
                  <a:uFillTx/>
                  <a:latin typeface="+mn-lt"/>
                  <a:ea typeface="+mn-ea"/>
                  <a:cs typeface="+mn-cs"/>
                  <a:sym typeface="Arial"/>
                </a:rPr>
                <a:t>Bright finger (</a:t>
              </a:r>
              <a:r>
                <a:rPr kumimoji="0" lang="en-US" sz="1100" b="0" i="0" u="none" strike="noStrike" cap="none" spc="0" normalizeH="0" baseline="0" dirty="0" err="1">
                  <a:ln>
                    <a:noFill/>
                  </a:ln>
                  <a:solidFill>
                    <a:srgbClr val="000000"/>
                  </a:solidFill>
                  <a:effectLst/>
                  <a:uFillTx/>
                  <a:latin typeface="+mn-lt"/>
                  <a:ea typeface="+mn-ea"/>
                  <a:cs typeface="+mn-cs"/>
                  <a:sym typeface="Arial"/>
                </a:rPr>
                <a:t>isol</a:t>
              </a:r>
              <a:r>
                <a:rPr kumimoji="0" lang="en-US" sz="1100" b="0" i="0" u="none" strike="noStrike" cap="none" spc="0" normalizeH="0" baseline="0" dirty="0">
                  <a:ln>
                    <a:noFill/>
                  </a:ln>
                  <a:solidFill>
                    <a:srgbClr val="000000"/>
                  </a:solidFill>
                  <a:effectLst/>
                  <a:uFillTx/>
                  <a:latin typeface="+mn-lt"/>
                  <a:ea typeface="+mn-ea"/>
                  <a:cs typeface="+mn-cs"/>
                  <a:sym typeface="Arial"/>
                </a:rPr>
                <a:t>. </a:t>
              </a:r>
              <a:r>
                <a:rPr kumimoji="0" lang="en-US" sz="1100" b="0" i="0" u="none" strike="noStrike" cap="none" spc="0" normalizeH="0" baseline="0" dirty="0" err="1">
                  <a:ln>
                    <a:noFill/>
                  </a:ln>
                  <a:solidFill>
                    <a:srgbClr val="000000"/>
                  </a:solidFill>
                  <a:effectLst/>
                  <a:uFillTx/>
                  <a:latin typeface="+mn-lt"/>
                  <a:ea typeface="+mn-ea"/>
                  <a:cs typeface="+mn-cs"/>
                  <a:sym typeface="Arial"/>
                </a:rPr>
                <a:t>cstop</a:t>
              </a:r>
              <a:r>
                <a:rPr kumimoji="0" lang="en-US" sz="1100" b="0" i="0" u="none" strike="noStrike" cap="none" spc="0" normalizeH="0" baseline="0" dirty="0">
                  <a:ln>
                    <a:noFill/>
                  </a:ln>
                  <a:solidFill>
                    <a:srgbClr val="000000"/>
                  </a:solidFill>
                  <a:effectLst/>
                  <a:uFillTx/>
                  <a:latin typeface="+mn-lt"/>
                  <a:ea typeface="+mn-ea"/>
                  <a:cs typeface="+mn-cs"/>
                  <a:sym typeface="Arial"/>
                </a:rPr>
                <a:t> w/holes)</a:t>
              </a:r>
            </a:p>
          </p:txBody>
        </p:sp>
      </p:grpSp>
      <p:sp>
        <p:nvSpPr>
          <p:cNvPr id="20" name="TextBox 19">
            <a:extLst>
              <a:ext uri="{FF2B5EF4-FFF2-40B4-BE49-F238E27FC236}">
                <a16:creationId xmlns:a16="http://schemas.microsoft.com/office/drawing/2014/main" id="{E30BFAD6-6F0C-2D0E-2260-BD2A4987B386}"/>
              </a:ext>
            </a:extLst>
          </p:cNvPr>
          <p:cNvSpPr txBox="1"/>
          <p:nvPr/>
        </p:nvSpPr>
        <p:spPr>
          <a:xfrm>
            <a:off x="4781013" y="1097677"/>
            <a:ext cx="690895"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2">
                    <a:lumMod val="20000"/>
                    <a:lumOff val="80000"/>
                  </a:schemeClr>
                </a:solidFill>
                <a:effectLst/>
                <a:uFillTx/>
                <a:latin typeface="+mn-lt"/>
                <a:ea typeface="+mn-ea"/>
                <a:cs typeface="+mn-cs"/>
                <a:sym typeface="Arial"/>
              </a:rPr>
              <a:t>Tree rings</a:t>
            </a:r>
          </a:p>
        </p:txBody>
      </p:sp>
      <p:cxnSp>
        <p:nvCxnSpPr>
          <p:cNvPr id="22" name="Straight Arrow Connector 21">
            <a:extLst>
              <a:ext uri="{FF2B5EF4-FFF2-40B4-BE49-F238E27FC236}">
                <a16:creationId xmlns:a16="http://schemas.microsoft.com/office/drawing/2014/main" id="{8599A311-C2C7-A937-B1D0-E9EF99D198ED}"/>
              </a:ext>
            </a:extLst>
          </p:cNvPr>
          <p:cNvCxnSpPr>
            <a:cxnSpLocks/>
          </p:cNvCxnSpPr>
          <p:nvPr/>
        </p:nvCxnSpPr>
        <p:spPr>
          <a:xfrm flipH="1">
            <a:off x="4197946" y="1190010"/>
            <a:ext cx="550983" cy="185476"/>
          </a:xfrm>
          <a:prstGeom prst="straightConnector1">
            <a:avLst/>
          </a:prstGeom>
          <a:noFill/>
          <a:ln w="25400" cap="flat">
            <a:solidFill>
              <a:schemeClr val="tx2">
                <a:lumMod val="20000"/>
                <a:lumOff val="80000"/>
              </a:schemeClr>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grpSp>
        <p:nvGrpSpPr>
          <p:cNvPr id="48" name="Group 47">
            <a:extLst>
              <a:ext uri="{FF2B5EF4-FFF2-40B4-BE49-F238E27FC236}">
                <a16:creationId xmlns:a16="http://schemas.microsoft.com/office/drawing/2014/main" id="{248E97A1-0DF0-5CCB-7A45-427E816A9A3A}"/>
              </a:ext>
            </a:extLst>
          </p:cNvPr>
          <p:cNvGrpSpPr/>
          <p:nvPr/>
        </p:nvGrpSpPr>
        <p:grpSpPr>
          <a:xfrm>
            <a:off x="539856" y="3701881"/>
            <a:ext cx="1710477" cy="843162"/>
            <a:chOff x="539856" y="3701881"/>
            <a:chExt cx="1710477" cy="843162"/>
          </a:xfrm>
        </p:grpSpPr>
        <p:grpSp>
          <p:nvGrpSpPr>
            <p:cNvPr id="26" name="Group 25">
              <a:extLst>
                <a:ext uri="{FF2B5EF4-FFF2-40B4-BE49-F238E27FC236}">
                  <a16:creationId xmlns:a16="http://schemas.microsoft.com/office/drawing/2014/main" id="{B9A45E9F-E6B5-F14F-1775-4CFEAD729331}"/>
                </a:ext>
              </a:extLst>
            </p:cNvPr>
            <p:cNvGrpSpPr/>
            <p:nvPr/>
          </p:nvGrpSpPr>
          <p:grpSpPr>
            <a:xfrm>
              <a:off x="539856" y="3701881"/>
              <a:ext cx="695703" cy="843162"/>
              <a:chOff x="539856" y="3701881"/>
              <a:chExt cx="695703" cy="843162"/>
            </a:xfrm>
          </p:grpSpPr>
          <p:sp>
            <p:nvSpPr>
              <p:cNvPr id="24" name="TextBox 23">
                <a:extLst>
                  <a:ext uri="{FF2B5EF4-FFF2-40B4-BE49-F238E27FC236}">
                    <a16:creationId xmlns:a16="http://schemas.microsoft.com/office/drawing/2014/main" id="{07D637B8-F5C8-1FEF-FB09-55ABCB716B5F}"/>
                  </a:ext>
                </a:extLst>
              </p:cNvPr>
              <p:cNvSpPr txBox="1"/>
              <p:nvPr/>
            </p:nvSpPr>
            <p:spPr>
              <a:xfrm>
                <a:off x="539856" y="3701881"/>
                <a:ext cx="650819" cy="1692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rgbClr val="000000"/>
                    </a:solidFill>
                    <a:effectLst/>
                    <a:uFillTx/>
                    <a:latin typeface="+mn-lt"/>
                    <a:ea typeface="+mn-ea"/>
                    <a:cs typeface="+mn-cs"/>
                    <a:sym typeface="Arial"/>
                  </a:rPr>
                  <a:t>row height</a:t>
                </a:r>
              </a:p>
            </p:txBody>
          </p:sp>
          <p:sp>
            <p:nvSpPr>
              <p:cNvPr id="25" name="TextBox 24">
                <a:extLst>
                  <a:ext uri="{FF2B5EF4-FFF2-40B4-BE49-F238E27FC236}">
                    <a16:creationId xmlns:a16="http://schemas.microsoft.com/office/drawing/2014/main" id="{281D2823-A3DD-AD03-27E6-23AF1949842C}"/>
                  </a:ext>
                </a:extLst>
              </p:cNvPr>
              <p:cNvSpPr txBox="1"/>
              <p:nvPr/>
            </p:nvSpPr>
            <p:spPr>
              <a:xfrm>
                <a:off x="539856" y="4375766"/>
                <a:ext cx="695703" cy="1692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rgbClr val="000000"/>
                    </a:solidFill>
                    <a:effectLst/>
                    <a:uFillTx/>
                    <a:latin typeface="+mn-lt"/>
                    <a:ea typeface="+mn-ea"/>
                    <a:cs typeface="+mn-cs"/>
                    <a:sym typeface="Arial"/>
                  </a:rPr>
                  <a:t>astrometric</a:t>
                </a:r>
              </a:p>
            </p:txBody>
          </p:sp>
        </p:grpSp>
        <p:sp>
          <p:nvSpPr>
            <p:cNvPr id="36" name="TextBox 35">
              <a:extLst>
                <a:ext uri="{FF2B5EF4-FFF2-40B4-BE49-F238E27FC236}">
                  <a16:creationId xmlns:a16="http://schemas.microsoft.com/office/drawing/2014/main" id="{7254D1C3-83EB-042E-E275-85BB6CFF5C05}"/>
                </a:ext>
              </a:extLst>
            </p:cNvPr>
            <p:cNvSpPr txBox="1"/>
            <p:nvPr/>
          </p:nvSpPr>
          <p:spPr>
            <a:xfrm>
              <a:off x="1740578" y="3706837"/>
              <a:ext cx="509755" cy="1692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rgbClr val="000000"/>
                  </a:solidFill>
                  <a:effectLst/>
                  <a:uFillTx/>
                  <a:latin typeface="+mn-lt"/>
                  <a:ea typeface="+mn-ea"/>
                  <a:cs typeface="+mn-cs"/>
                  <a:sym typeface="Arial"/>
                </a:rPr>
                <a:t>30% PV</a:t>
              </a:r>
            </a:p>
          </p:txBody>
        </p:sp>
      </p:grpSp>
      <p:grpSp>
        <p:nvGrpSpPr>
          <p:cNvPr id="47" name="Group 46">
            <a:extLst>
              <a:ext uri="{FF2B5EF4-FFF2-40B4-BE49-F238E27FC236}">
                <a16:creationId xmlns:a16="http://schemas.microsoft.com/office/drawing/2014/main" id="{BFC562EA-3E7C-D8EF-3961-FAC870F98955}"/>
              </a:ext>
            </a:extLst>
          </p:cNvPr>
          <p:cNvGrpSpPr/>
          <p:nvPr/>
        </p:nvGrpSpPr>
        <p:grpSpPr>
          <a:xfrm>
            <a:off x="2868712" y="3701881"/>
            <a:ext cx="1430894" cy="843162"/>
            <a:chOff x="2868712" y="3701881"/>
            <a:chExt cx="1430894" cy="843162"/>
          </a:xfrm>
        </p:grpSpPr>
        <p:grpSp>
          <p:nvGrpSpPr>
            <p:cNvPr id="27" name="Group 26">
              <a:extLst>
                <a:ext uri="{FF2B5EF4-FFF2-40B4-BE49-F238E27FC236}">
                  <a16:creationId xmlns:a16="http://schemas.microsoft.com/office/drawing/2014/main" id="{61FC64B9-71D3-5A65-557D-F13214BF5EB5}"/>
                </a:ext>
              </a:extLst>
            </p:cNvPr>
            <p:cNvGrpSpPr/>
            <p:nvPr/>
          </p:nvGrpSpPr>
          <p:grpSpPr>
            <a:xfrm>
              <a:off x="3603903" y="3701881"/>
              <a:ext cx="695703" cy="843162"/>
              <a:chOff x="539856" y="3701881"/>
              <a:chExt cx="695703" cy="843162"/>
            </a:xfrm>
          </p:grpSpPr>
          <p:sp>
            <p:nvSpPr>
              <p:cNvPr id="28" name="TextBox 27">
                <a:extLst>
                  <a:ext uri="{FF2B5EF4-FFF2-40B4-BE49-F238E27FC236}">
                    <a16:creationId xmlns:a16="http://schemas.microsoft.com/office/drawing/2014/main" id="{AEDFD4E5-3D5B-485F-8410-CEA7328E5D8A}"/>
                  </a:ext>
                </a:extLst>
              </p:cNvPr>
              <p:cNvSpPr txBox="1"/>
              <p:nvPr/>
            </p:nvSpPr>
            <p:spPr>
              <a:xfrm>
                <a:off x="539856" y="3701881"/>
                <a:ext cx="549831" cy="1692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rgbClr val="000000"/>
                    </a:solidFill>
                    <a:effectLst/>
                    <a:uFillTx/>
                    <a:latin typeface="+mn-lt"/>
                    <a:ea typeface="+mn-ea"/>
                    <a:cs typeface="+mn-cs"/>
                    <a:sym typeface="Arial"/>
                  </a:rPr>
                  <a:t>col width</a:t>
                </a:r>
              </a:p>
            </p:txBody>
          </p:sp>
          <p:sp>
            <p:nvSpPr>
              <p:cNvPr id="29" name="TextBox 28">
                <a:extLst>
                  <a:ext uri="{FF2B5EF4-FFF2-40B4-BE49-F238E27FC236}">
                    <a16:creationId xmlns:a16="http://schemas.microsoft.com/office/drawing/2014/main" id="{1F9D531F-3A9B-5D02-E3C8-D17988D20347}"/>
                  </a:ext>
                </a:extLst>
              </p:cNvPr>
              <p:cNvSpPr txBox="1"/>
              <p:nvPr/>
            </p:nvSpPr>
            <p:spPr>
              <a:xfrm>
                <a:off x="539856" y="4375766"/>
                <a:ext cx="695703" cy="1692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rgbClr val="000000"/>
                    </a:solidFill>
                    <a:effectLst/>
                    <a:uFillTx/>
                    <a:latin typeface="+mn-lt"/>
                    <a:ea typeface="+mn-ea"/>
                    <a:cs typeface="+mn-cs"/>
                    <a:sym typeface="Arial"/>
                  </a:rPr>
                  <a:t>astrometric</a:t>
                </a:r>
              </a:p>
            </p:txBody>
          </p:sp>
        </p:grpSp>
        <p:sp>
          <p:nvSpPr>
            <p:cNvPr id="37" name="TextBox 36">
              <a:extLst>
                <a:ext uri="{FF2B5EF4-FFF2-40B4-BE49-F238E27FC236}">
                  <a16:creationId xmlns:a16="http://schemas.microsoft.com/office/drawing/2014/main" id="{1B8A295F-FEC9-B7CA-0459-ACD15284D630}"/>
                </a:ext>
              </a:extLst>
            </p:cNvPr>
            <p:cNvSpPr txBox="1"/>
            <p:nvPr/>
          </p:nvSpPr>
          <p:spPr>
            <a:xfrm>
              <a:off x="2868712" y="3701881"/>
              <a:ext cx="509755" cy="1692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rgbClr val="000000"/>
                  </a:solidFill>
                  <a:effectLst/>
                  <a:uFillTx/>
                  <a:latin typeface="+mn-lt"/>
                  <a:ea typeface="+mn-ea"/>
                  <a:cs typeface="+mn-cs"/>
                  <a:sym typeface="Arial"/>
                </a:rPr>
                <a:t>60% PV</a:t>
              </a:r>
            </a:p>
          </p:txBody>
        </p:sp>
      </p:grpSp>
      <p:grpSp>
        <p:nvGrpSpPr>
          <p:cNvPr id="46" name="Group 45">
            <a:extLst>
              <a:ext uri="{FF2B5EF4-FFF2-40B4-BE49-F238E27FC236}">
                <a16:creationId xmlns:a16="http://schemas.microsoft.com/office/drawing/2014/main" id="{7F2F8AE0-1C82-3A42-333D-4BBC7773F607}"/>
              </a:ext>
            </a:extLst>
          </p:cNvPr>
          <p:cNvGrpSpPr/>
          <p:nvPr/>
        </p:nvGrpSpPr>
        <p:grpSpPr>
          <a:xfrm>
            <a:off x="4790150" y="3700992"/>
            <a:ext cx="1723276" cy="843162"/>
            <a:chOff x="4790150" y="3700992"/>
            <a:chExt cx="1723276" cy="843162"/>
          </a:xfrm>
        </p:grpSpPr>
        <p:grpSp>
          <p:nvGrpSpPr>
            <p:cNvPr id="30" name="Group 29">
              <a:extLst>
                <a:ext uri="{FF2B5EF4-FFF2-40B4-BE49-F238E27FC236}">
                  <a16:creationId xmlns:a16="http://schemas.microsoft.com/office/drawing/2014/main" id="{F90D0ED6-F40A-CE22-3286-BB65CCD4BED0}"/>
                </a:ext>
              </a:extLst>
            </p:cNvPr>
            <p:cNvGrpSpPr/>
            <p:nvPr/>
          </p:nvGrpSpPr>
          <p:grpSpPr>
            <a:xfrm>
              <a:off x="4790150" y="3700992"/>
              <a:ext cx="695703" cy="843162"/>
              <a:chOff x="539856" y="3701881"/>
              <a:chExt cx="695703" cy="843162"/>
            </a:xfrm>
          </p:grpSpPr>
          <p:sp>
            <p:nvSpPr>
              <p:cNvPr id="31" name="TextBox 30">
                <a:extLst>
                  <a:ext uri="{FF2B5EF4-FFF2-40B4-BE49-F238E27FC236}">
                    <a16:creationId xmlns:a16="http://schemas.microsoft.com/office/drawing/2014/main" id="{EEBF2E4A-7B36-53AE-99D5-7C1C4C50CB3B}"/>
                  </a:ext>
                </a:extLst>
              </p:cNvPr>
              <p:cNvSpPr txBox="1"/>
              <p:nvPr/>
            </p:nvSpPr>
            <p:spPr>
              <a:xfrm>
                <a:off x="539856" y="3701881"/>
                <a:ext cx="549831" cy="1692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rgbClr val="000000"/>
                    </a:solidFill>
                    <a:effectLst/>
                    <a:uFillTx/>
                    <a:latin typeface="+mn-lt"/>
                    <a:ea typeface="+mn-ea"/>
                    <a:cs typeface="+mn-cs"/>
                    <a:sym typeface="Arial"/>
                  </a:rPr>
                  <a:t>col width</a:t>
                </a:r>
              </a:p>
            </p:txBody>
          </p:sp>
          <p:sp>
            <p:nvSpPr>
              <p:cNvPr id="32" name="TextBox 31">
                <a:extLst>
                  <a:ext uri="{FF2B5EF4-FFF2-40B4-BE49-F238E27FC236}">
                    <a16:creationId xmlns:a16="http://schemas.microsoft.com/office/drawing/2014/main" id="{F2B1B389-526F-20B8-2C06-9632874E11E2}"/>
                  </a:ext>
                </a:extLst>
              </p:cNvPr>
              <p:cNvSpPr txBox="1"/>
              <p:nvPr/>
            </p:nvSpPr>
            <p:spPr>
              <a:xfrm>
                <a:off x="539856" y="4375766"/>
                <a:ext cx="695703" cy="1692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rgbClr val="000000"/>
                    </a:solidFill>
                    <a:effectLst/>
                    <a:uFillTx/>
                    <a:latin typeface="+mn-lt"/>
                    <a:ea typeface="+mn-ea"/>
                    <a:cs typeface="+mn-cs"/>
                    <a:sym typeface="Arial"/>
                  </a:rPr>
                  <a:t>astrometric</a:t>
                </a:r>
              </a:p>
            </p:txBody>
          </p:sp>
        </p:grpSp>
        <p:sp>
          <p:nvSpPr>
            <p:cNvPr id="38" name="TextBox 37">
              <a:extLst>
                <a:ext uri="{FF2B5EF4-FFF2-40B4-BE49-F238E27FC236}">
                  <a16:creationId xmlns:a16="http://schemas.microsoft.com/office/drawing/2014/main" id="{2EDD48E2-5A43-9835-BA59-5A0B201672F2}"/>
                </a:ext>
              </a:extLst>
            </p:cNvPr>
            <p:cNvSpPr txBox="1"/>
            <p:nvPr/>
          </p:nvSpPr>
          <p:spPr>
            <a:xfrm>
              <a:off x="6082218" y="3775703"/>
              <a:ext cx="431208" cy="1692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rgbClr val="000000"/>
                  </a:solidFill>
                  <a:effectLst/>
                  <a:uFillTx/>
                  <a:latin typeface="+mn-lt"/>
                  <a:ea typeface="+mn-ea"/>
                  <a:cs typeface="+mn-cs"/>
                  <a:sym typeface="Arial"/>
                </a:rPr>
                <a:t>4% PV</a:t>
              </a:r>
            </a:p>
          </p:txBody>
        </p:sp>
      </p:grpSp>
      <p:grpSp>
        <p:nvGrpSpPr>
          <p:cNvPr id="45" name="Group 44">
            <a:extLst>
              <a:ext uri="{FF2B5EF4-FFF2-40B4-BE49-F238E27FC236}">
                <a16:creationId xmlns:a16="http://schemas.microsoft.com/office/drawing/2014/main" id="{64316CE5-2E57-53DB-307D-641E5877DDA5}"/>
              </a:ext>
            </a:extLst>
          </p:cNvPr>
          <p:cNvGrpSpPr/>
          <p:nvPr/>
        </p:nvGrpSpPr>
        <p:grpSpPr>
          <a:xfrm>
            <a:off x="8016309" y="3504200"/>
            <a:ext cx="695703" cy="1118295"/>
            <a:chOff x="8016309" y="3504200"/>
            <a:chExt cx="695703" cy="1118295"/>
          </a:xfrm>
        </p:grpSpPr>
        <p:grpSp>
          <p:nvGrpSpPr>
            <p:cNvPr id="33" name="Group 32">
              <a:extLst>
                <a:ext uri="{FF2B5EF4-FFF2-40B4-BE49-F238E27FC236}">
                  <a16:creationId xmlns:a16="http://schemas.microsoft.com/office/drawing/2014/main" id="{124994CE-0259-59D9-C4BB-67A61DFE7578}"/>
                </a:ext>
              </a:extLst>
            </p:cNvPr>
            <p:cNvGrpSpPr/>
            <p:nvPr/>
          </p:nvGrpSpPr>
          <p:grpSpPr>
            <a:xfrm>
              <a:off x="8016309" y="3779333"/>
              <a:ext cx="695703" cy="843162"/>
              <a:chOff x="539856" y="3701881"/>
              <a:chExt cx="695703" cy="843162"/>
            </a:xfrm>
          </p:grpSpPr>
          <p:sp>
            <p:nvSpPr>
              <p:cNvPr id="34" name="TextBox 33">
                <a:extLst>
                  <a:ext uri="{FF2B5EF4-FFF2-40B4-BE49-F238E27FC236}">
                    <a16:creationId xmlns:a16="http://schemas.microsoft.com/office/drawing/2014/main" id="{BAE144AC-C985-3C5C-732D-7B64DFDEF2C3}"/>
                  </a:ext>
                </a:extLst>
              </p:cNvPr>
              <p:cNvSpPr txBox="1"/>
              <p:nvPr/>
            </p:nvSpPr>
            <p:spPr>
              <a:xfrm>
                <a:off x="539856" y="3701881"/>
                <a:ext cx="549831" cy="1692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rgbClr val="000000"/>
                    </a:solidFill>
                    <a:effectLst/>
                    <a:uFillTx/>
                    <a:latin typeface="+mn-lt"/>
                    <a:ea typeface="+mn-ea"/>
                    <a:cs typeface="+mn-cs"/>
                    <a:sym typeface="Arial"/>
                  </a:rPr>
                  <a:t>col width</a:t>
                </a:r>
              </a:p>
            </p:txBody>
          </p:sp>
          <p:sp>
            <p:nvSpPr>
              <p:cNvPr id="35" name="TextBox 34">
                <a:extLst>
                  <a:ext uri="{FF2B5EF4-FFF2-40B4-BE49-F238E27FC236}">
                    <a16:creationId xmlns:a16="http://schemas.microsoft.com/office/drawing/2014/main" id="{C55AFF1F-78AB-0963-91FB-B96EF3E449D0}"/>
                  </a:ext>
                </a:extLst>
              </p:cNvPr>
              <p:cNvSpPr txBox="1"/>
              <p:nvPr/>
            </p:nvSpPr>
            <p:spPr>
              <a:xfrm>
                <a:off x="539856" y="4375766"/>
                <a:ext cx="695703" cy="1692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rgbClr val="000000"/>
                    </a:solidFill>
                    <a:effectLst/>
                    <a:uFillTx/>
                    <a:latin typeface="+mn-lt"/>
                    <a:ea typeface="+mn-ea"/>
                    <a:cs typeface="+mn-cs"/>
                    <a:sym typeface="Arial"/>
                  </a:rPr>
                  <a:t>astrometric</a:t>
                </a:r>
              </a:p>
            </p:txBody>
          </p:sp>
        </p:grpSp>
        <p:sp>
          <p:nvSpPr>
            <p:cNvPr id="39" name="TextBox 38">
              <a:extLst>
                <a:ext uri="{FF2B5EF4-FFF2-40B4-BE49-F238E27FC236}">
                  <a16:creationId xmlns:a16="http://schemas.microsoft.com/office/drawing/2014/main" id="{A15BA393-4448-9715-327A-A8264D806B3A}"/>
                </a:ext>
              </a:extLst>
            </p:cNvPr>
            <p:cNvSpPr txBox="1"/>
            <p:nvPr/>
          </p:nvSpPr>
          <p:spPr>
            <a:xfrm>
              <a:off x="8233483" y="3504200"/>
              <a:ext cx="431208" cy="1692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rgbClr val="000000"/>
                  </a:solidFill>
                  <a:effectLst/>
                  <a:uFillTx/>
                  <a:latin typeface="+mn-lt"/>
                  <a:ea typeface="+mn-ea"/>
                  <a:cs typeface="+mn-cs"/>
                  <a:sym typeface="Arial"/>
                </a:rPr>
                <a:t>4% PV</a:t>
              </a:r>
            </a:p>
          </p:txBody>
        </p:sp>
      </p:grpSp>
      <p:grpSp>
        <p:nvGrpSpPr>
          <p:cNvPr id="49" name="Group 48">
            <a:extLst>
              <a:ext uri="{FF2B5EF4-FFF2-40B4-BE49-F238E27FC236}">
                <a16:creationId xmlns:a16="http://schemas.microsoft.com/office/drawing/2014/main" id="{5623C855-CED2-9A3A-7EDD-0FE3853E298C}"/>
              </a:ext>
            </a:extLst>
          </p:cNvPr>
          <p:cNvGrpSpPr/>
          <p:nvPr/>
        </p:nvGrpSpPr>
        <p:grpSpPr>
          <a:xfrm>
            <a:off x="6753726" y="1443188"/>
            <a:ext cx="1817168" cy="954319"/>
            <a:chOff x="6753726" y="1443188"/>
            <a:chExt cx="1817168" cy="954319"/>
          </a:xfrm>
        </p:grpSpPr>
        <p:sp>
          <p:nvSpPr>
            <p:cNvPr id="19" name="TextBox 18">
              <a:extLst>
                <a:ext uri="{FF2B5EF4-FFF2-40B4-BE49-F238E27FC236}">
                  <a16:creationId xmlns:a16="http://schemas.microsoft.com/office/drawing/2014/main" id="{FECD7BFD-D88D-B400-C322-79CDC6560832}"/>
                </a:ext>
              </a:extLst>
            </p:cNvPr>
            <p:cNvSpPr txBox="1"/>
            <p:nvPr/>
          </p:nvSpPr>
          <p:spPr>
            <a:xfrm>
              <a:off x="7250020" y="1443188"/>
              <a:ext cx="1320874"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n-lt"/>
                  <a:ea typeface="+mn-ea"/>
                  <a:cs typeface="+mn-cs"/>
                  <a:sym typeface="Arial"/>
                </a:rPr>
                <a:t>Tree ring amplitude</a:t>
              </a:r>
            </a:p>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n-lt"/>
                  <a:ea typeface="+mn-ea"/>
                  <a:cs typeface="+mn-cs"/>
                  <a:sym typeface="Arial"/>
                </a:rPr>
                <a:t>vs. BSS</a:t>
              </a:r>
            </a:p>
          </p:txBody>
        </p:sp>
        <p:grpSp>
          <p:nvGrpSpPr>
            <p:cNvPr id="44" name="Group 43">
              <a:extLst>
                <a:ext uri="{FF2B5EF4-FFF2-40B4-BE49-F238E27FC236}">
                  <a16:creationId xmlns:a16="http://schemas.microsoft.com/office/drawing/2014/main" id="{30A1D09B-E041-E181-3621-A3FE90C57F27}"/>
                </a:ext>
              </a:extLst>
            </p:cNvPr>
            <p:cNvGrpSpPr/>
            <p:nvPr/>
          </p:nvGrpSpPr>
          <p:grpSpPr>
            <a:xfrm>
              <a:off x="6753726" y="1715717"/>
              <a:ext cx="213364" cy="681790"/>
              <a:chOff x="6753726" y="1715717"/>
              <a:chExt cx="213364" cy="681790"/>
            </a:xfrm>
          </p:grpSpPr>
          <p:cxnSp>
            <p:nvCxnSpPr>
              <p:cNvPr id="41" name="Straight Arrow Connector 40">
                <a:extLst>
                  <a:ext uri="{FF2B5EF4-FFF2-40B4-BE49-F238E27FC236}">
                    <a16:creationId xmlns:a16="http://schemas.microsoft.com/office/drawing/2014/main" id="{05B95053-5B49-AE31-1D05-267527220267}"/>
                  </a:ext>
                </a:extLst>
              </p:cNvPr>
              <p:cNvCxnSpPr>
                <a:cxnSpLocks/>
              </p:cNvCxnSpPr>
              <p:nvPr/>
            </p:nvCxnSpPr>
            <p:spPr>
              <a:xfrm>
                <a:off x="6753726" y="1715717"/>
                <a:ext cx="0" cy="681790"/>
              </a:xfrm>
              <a:prstGeom prst="straightConnector1">
                <a:avLst/>
              </a:prstGeom>
              <a:noFill/>
              <a:ln w="25400" cap="flat">
                <a:solidFill>
                  <a:schemeClr val="accent1"/>
                </a:solidFill>
                <a:prstDash val="solid"/>
                <a:round/>
                <a:headEnd type="triangle"/>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43" name="TextBox 42">
                <a:extLst>
                  <a:ext uri="{FF2B5EF4-FFF2-40B4-BE49-F238E27FC236}">
                    <a16:creationId xmlns:a16="http://schemas.microsoft.com/office/drawing/2014/main" id="{9E5C8689-8606-7A41-6462-2CAB42CBC8E7}"/>
                  </a:ext>
                </a:extLst>
              </p:cNvPr>
              <p:cNvSpPr txBox="1"/>
              <p:nvPr/>
            </p:nvSpPr>
            <p:spPr>
              <a:xfrm>
                <a:off x="6818010" y="1971973"/>
                <a:ext cx="149080" cy="1692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rgbClr val="000000"/>
                    </a:solidFill>
                    <a:effectLst/>
                    <a:uFillTx/>
                    <a:latin typeface="+mn-lt"/>
                    <a:ea typeface="+mn-ea"/>
                    <a:cs typeface="+mn-cs"/>
                    <a:sym typeface="Arial"/>
                  </a:rPr>
                  <a:t>x4</a:t>
                </a:r>
              </a:p>
            </p:txBody>
          </p:sp>
        </p:grpSp>
      </p:grpSp>
    </p:spTree>
    <p:extLst>
      <p:ext uri="{BB962C8B-B14F-4D97-AF65-F5344CB8AC3E}">
        <p14:creationId xmlns:p14="http://schemas.microsoft.com/office/powerpoint/2010/main" val="90316830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5AB9-4ECC-F95E-0B43-B82769F58E87}"/>
              </a:ext>
            </a:extLst>
          </p:cNvPr>
          <p:cNvSpPr>
            <a:spLocks noGrp="1"/>
          </p:cNvSpPr>
          <p:nvPr>
            <p:ph type="title"/>
          </p:nvPr>
        </p:nvSpPr>
        <p:spPr/>
        <p:txBody>
          <a:bodyPr>
            <a:noAutofit/>
          </a:bodyPr>
          <a:lstStyle/>
          <a:p>
            <a:r>
              <a:rPr lang="en-US" sz="2000" dirty="0"/>
              <a:t>Pixel distortion bookkeeping as an alternate BFE correction strategy appropriate for moments (R18)</a:t>
            </a:r>
          </a:p>
        </p:txBody>
      </p:sp>
      <p:sp>
        <p:nvSpPr>
          <p:cNvPr id="3" name="Slide Number Placeholder 2">
            <a:extLst>
              <a:ext uri="{FF2B5EF4-FFF2-40B4-BE49-F238E27FC236}">
                <a16:creationId xmlns:a16="http://schemas.microsoft.com/office/drawing/2014/main" id="{81A26156-91D7-5C1B-B076-90DCF9DE4F15}"/>
              </a:ext>
            </a:extLst>
          </p:cNvPr>
          <p:cNvSpPr>
            <a:spLocks noGrp="1"/>
          </p:cNvSpPr>
          <p:nvPr>
            <p:ph type="sldNum" sz="quarter" idx="2"/>
          </p:nvPr>
        </p:nvSpPr>
        <p:spPr/>
        <p:txBody>
          <a:bodyPr/>
          <a:lstStyle/>
          <a:p>
            <a:fld id="{86CB4B4D-7CA3-9044-876B-883B54F8677D}" type="slidenum">
              <a:rPr lang="en-US" smtClean="0"/>
              <a:t>20</a:t>
            </a:fld>
            <a:endParaRPr lang="en-US"/>
          </a:p>
        </p:txBody>
      </p:sp>
      <p:pic>
        <p:nvPicPr>
          <p:cNvPr id="7" name="Picture 6" descr="A diagram of a diagram of a graph&#10;&#10;Description automatically generated with medium confidence">
            <a:extLst>
              <a:ext uri="{FF2B5EF4-FFF2-40B4-BE49-F238E27FC236}">
                <a16:creationId xmlns:a16="http://schemas.microsoft.com/office/drawing/2014/main" id="{2AE42A3F-1401-25CB-8808-E5326228ED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1525" y="867339"/>
            <a:ext cx="4991800" cy="3882512"/>
          </a:xfrm>
          <a:prstGeom prst="rect">
            <a:avLst/>
          </a:prstGeom>
        </p:spPr>
      </p:pic>
    </p:spTree>
    <p:extLst>
      <p:ext uri="{BB962C8B-B14F-4D97-AF65-F5344CB8AC3E}">
        <p14:creationId xmlns:p14="http://schemas.microsoft.com/office/powerpoint/2010/main" val="231804282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Google Shape;184;p32"/>
          <p:cNvSpPr txBox="1">
            <a:spLocks noGrp="1"/>
          </p:cNvSpPr>
          <p:nvPr>
            <p:ph type="title"/>
          </p:nvPr>
        </p:nvSpPr>
        <p:spPr>
          <a:xfrm>
            <a:off x="1409575" y="126334"/>
            <a:ext cx="6395700" cy="634201"/>
          </a:xfrm>
          <a:prstGeom prst="rect">
            <a:avLst/>
          </a:prstGeom>
        </p:spPr>
        <p:txBody>
          <a:bodyPr>
            <a:noAutofit/>
          </a:bodyPr>
          <a:lstStyle/>
          <a:p>
            <a:r>
              <a:rPr lang="en-US" sz="1800" dirty="0"/>
              <a:t>Reconciling observables for carrier drift to validate E-field contributions (figs from R14)</a:t>
            </a:r>
            <a:endParaRPr sz="1800" dirty="0"/>
          </a:p>
        </p:txBody>
      </p:sp>
      <p:sp>
        <p:nvSpPr>
          <p:cNvPr id="411" name="Google Shape;185;p32"/>
          <p:cNvSpPr txBox="1">
            <a:spLocks noGrp="1"/>
          </p:cNvSpPr>
          <p:nvPr>
            <p:ph type="sldNum" sz="quarter" idx="2"/>
          </p:nvPr>
        </p:nvSpPr>
        <p:spPr>
          <a:xfrm>
            <a:off x="8531923" y="4749851"/>
            <a:ext cx="365066" cy="3606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a:t>
            </a:fld>
            <a:endParaRPr/>
          </a:p>
        </p:txBody>
      </p:sp>
      <p:sp>
        <p:nvSpPr>
          <p:cNvPr id="412" name="Google Shape;186;p32"/>
          <p:cNvSpPr txBox="1">
            <a:spLocks noGrp="1"/>
          </p:cNvSpPr>
          <p:nvPr>
            <p:ph type="body" idx="1"/>
          </p:nvPr>
        </p:nvSpPr>
        <p:spPr>
          <a:xfrm>
            <a:off x="211424" y="966375"/>
            <a:ext cx="8620802" cy="3735900"/>
          </a:xfrm>
          <a:prstGeom prst="rect">
            <a:avLst/>
          </a:prstGeom>
        </p:spPr>
        <p:txBody>
          <a:bodyPr>
            <a:normAutofit/>
          </a:bodyPr>
          <a:lstStyle/>
          <a:p>
            <a:pPr marL="285750" indent="-285750">
              <a:spcBef>
                <a:spcPts val="400"/>
              </a:spcBef>
              <a:buSzTx/>
            </a:pPr>
            <a:endParaRPr lang="en-US" dirty="0"/>
          </a:p>
        </p:txBody>
      </p:sp>
      <p:pic>
        <p:nvPicPr>
          <p:cNvPr id="3" name="Picture 2" descr="A graph of a number&#10;&#10;Description automatically generated with medium confidence">
            <a:extLst>
              <a:ext uri="{FF2B5EF4-FFF2-40B4-BE49-F238E27FC236}">
                <a16:creationId xmlns:a16="http://schemas.microsoft.com/office/drawing/2014/main" id="{3B4DAB60-31BD-3165-87FF-59BFDCCBFA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424" y="966375"/>
            <a:ext cx="2781880" cy="1922126"/>
          </a:xfrm>
          <a:prstGeom prst="rect">
            <a:avLst/>
          </a:prstGeom>
        </p:spPr>
      </p:pic>
      <p:pic>
        <p:nvPicPr>
          <p:cNvPr id="5" name="Picture 4" descr="A diagram of a graph&#10;&#10;Description automatically generated with medium confidence">
            <a:extLst>
              <a:ext uri="{FF2B5EF4-FFF2-40B4-BE49-F238E27FC236}">
                <a16:creationId xmlns:a16="http://schemas.microsoft.com/office/drawing/2014/main" id="{1F2B3B01-3E4C-4B42-6872-94B88D0C8349}"/>
              </a:ext>
            </a:extLst>
          </p:cNvPr>
          <p:cNvPicPr>
            <a:picLocks noChangeAspect="1"/>
          </p:cNvPicPr>
          <p:nvPr/>
        </p:nvPicPr>
        <p:blipFill rotWithShape="1">
          <a:blip r:embed="rId3">
            <a:extLst>
              <a:ext uri="{28A0092B-C50C-407E-A947-70E740481C1C}">
                <a14:useLocalDpi xmlns:a14="http://schemas.microsoft.com/office/drawing/2010/main" val="0"/>
              </a:ext>
            </a:extLst>
          </a:blip>
          <a:srcRect l="48688"/>
          <a:stretch/>
        </p:blipFill>
        <p:spPr>
          <a:xfrm>
            <a:off x="6312568" y="942586"/>
            <a:ext cx="2519658" cy="1837562"/>
          </a:xfrm>
          <a:prstGeom prst="rect">
            <a:avLst/>
          </a:prstGeom>
        </p:spPr>
      </p:pic>
      <p:pic>
        <p:nvPicPr>
          <p:cNvPr id="7" name="Picture 6" descr="A close-up of a greyscale image&#10;&#10;Description automatically generated">
            <a:extLst>
              <a:ext uri="{FF2B5EF4-FFF2-40B4-BE49-F238E27FC236}">
                <a16:creationId xmlns:a16="http://schemas.microsoft.com/office/drawing/2014/main" id="{E3C9EA3E-477F-F67E-8BDD-9F55A2D2A9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9922" y="966375"/>
            <a:ext cx="1978773" cy="1840948"/>
          </a:xfrm>
          <a:prstGeom prst="rect">
            <a:avLst/>
          </a:prstGeom>
        </p:spPr>
      </p:pic>
      <p:pic>
        <p:nvPicPr>
          <p:cNvPr id="9" name="Picture 8" descr="A group of graphs with red lines&#10;&#10;Description automatically generated">
            <a:extLst>
              <a:ext uri="{FF2B5EF4-FFF2-40B4-BE49-F238E27FC236}">
                <a16:creationId xmlns:a16="http://schemas.microsoft.com/office/drawing/2014/main" id="{E1B9EFC1-41B1-7030-CB0F-A6D8EB0B5355}"/>
              </a:ext>
            </a:extLst>
          </p:cNvPr>
          <p:cNvPicPr>
            <a:picLocks noChangeAspect="1"/>
          </p:cNvPicPr>
          <p:nvPr/>
        </p:nvPicPr>
        <p:blipFill rotWithShape="1">
          <a:blip r:embed="rId5">
            <a:extLst>
              <a:ext uri="{28A0092B-C50C-407E-A947-70E740481C1C}">
                <a14:useLocalDpi xmlns:a14="http://schemas.microsoft.com/office/drawing/2010/main" val="0"/>
              </a:ext>
            </a:extLst>
          </a:blip>
          <a:srcRect t="642" b="51015"/>
          <a:stretch/>
        </p:blipFill>
        <p:spPr>
          <a:xfrm>
            <a:off x="211423" y="3183372"/>
            <a:ext cx="4295179" cy="1611235"/>
          </a:xfrm>
          <a:prstGeom prst="rect">
            <a:avLst/>
          </a:prstGeom>
        </p:spPr>
      </p:pic>
      <p:pic>
        <p:nvPicPr>
          <p:cNvPr id="10" name="Picture 9" descr="A group of graphs with red lines&#10;&#10;Description automatically generated">
            <a:extLst>
              <a:ext uri="{FF2B5EF4-FFF2-40B4-BE49-F238E27FC236}">
                <a16:creationId xmlns:a16="http://schemas.microsoft.com/office/drawing/2014/main" id="{6425F1E3-4EE0-C124-D88F-7A12648530BB}"/>
              </a:ext>
            </a:extLst>
          </p:cNvPr>
          <p:cNvPicPr>
            <a:picLocks noChangeAspect="1"/>
          </p:cNvPicPr>
          <p:nvPr/>
        </p:nvPicPr>
        <p:blipFill rotWithShape="1">
          <a:blip r:embed="rId5">
            <a:extLst>
              <a:ext uri="{28A0092B-C50C-407E-A947-70E740481C1C}">
                <a14:useLocalDpi xmlns:a14="http://schemas.microsoft.com/office/drawing/2010/main" val="0"/>
              </a:ext>
            </a:extLst>
          </a:blip>
          <a:srcRect t="50000"/>
          <a:stretch/>
        </p:blipFill>
        <p:spPr>
          <a:xfrm>
            <a:off x="4506602" y="3157999"/>
            <a:ext cx="4325624" cy="1678271"/>
          </a:xfrm>
          <a:prstGeom prst="rect">
            <a:avLst/>
          </a:prstGeom>
        </p:spPr>
      </p:pic>
      <p:grpSp>
        <p:nvGrpSpPr>
          <p:cNvPr id="14" name="Group 13">
            <a:extLst>
              <a:ext uri="{FF2B5EF4-FFF2-40B4-BE49-F238E27FC236}">
                <a16:creationId xmlns:a16="http://schemas.microsoft.com/office/drawing/2014/main" id="{6302EE50-3FE4-1D93-901A-2FCF95CD4B2D}"/>
              </a:ext>
            </a:extLst>
          </p:cNvPr>
          <p:cNvGrpSpPr/>
          <p:nvPr/>
        </p:nvGrpSpPr>
        <p:grpSpPr>
          <a:xfrm>
            <a:off x="250481" y="2818575"/>
            <a:ext cx="3768660" cy="378698"/>
            <a:chOff x="250481" y="2818575"/>
            <a:chExt cx="3768660" cy="378698"/>
          </a:xfrm>
        </p:grpSpPr>
        <p:sp>
          <p:nvSpPr>
            <p:cNvPr id="11" name="TextBox 10">
              <a:extLst>
                <a:ext uri="{FF2B5EF4-FFF2-40B4-BE49-F238E27FC236}">
                  <a16:creationId xmlns:a16="http://schemas.microsoft.com/office/drawing/2014/main" id="{6C351AA3-F02D-F273-5DAF-847D8F23FF7B}"/>
                </a:ext>
              </a:extLst>
            </p:cNvPr>
            <p:cNvSpPr txBox="1"/>
            <p:nvPr/>
          </p:nvSpPr>
          <p:spPr>
            <a:xfrm>
              <a:off x="250481" y="2818575"/>
              <a:ext cx="3768660"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n-lt"/>
                  <a:ea typeface="+mn-ea"/>
                  <a:cs typeface="+mn-cs"/>
                  <a:sym typeface="Arial"/>
                </a:rPr>
                <a:t>Fixed pattern features: area &amp; astrometric shifts</a:t>
              </a:r>
            </a:p>
          </p:txBody>
        </p:sp>
        <p:sp>
          <p:nvSpPr>
            <p:cNvPr id="12" name="TextBox 11">
              <a:extLst>
                <a:ext uri="{FF2B5EF4-FFF2-40B4-BE49-F238E27FC236}">
                  <a16:creationId xmlns:a16="http://schemas.microsoft.com/office/drawing/2014/main" id="{82A32A23-9CA8-A888-F8A7-26159DAEEC7E}"/>
                </a:ext>
              </a:extLst>
            </p:cNvPr>
            <p:cNvSpPr txBox="1"/>
            <p:nvPr/>
          </p:nvSpPr>
          <p:spPr>
            <a:xfrm>
              <a:off x="391985" y="3027996"/>
              <a:ext cx="1880323" cy="1692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rgbClr val="000000"/>
                  </a:solidFill>
                  <a:effectLst/>
                  <a:uFillTx/>
                  <a:latin typeface="+mn-lt"/>
                  <a:ea typeface="+mn-ea"/>
                  <a:cs typeface="+mn-cs"/>
                  <a:sym typeface="Arial"/>
                </a:rPr>
                <a:t>(a): midline </a:t>
              </a:r>
              <a:r>
                <a:rPr kumimoji="0" lang="en-US" sz="1100" b="0" i="0" u="none" strike="noStrike" cap="none" spc="0" normalizeH="0" baseline="0" dirty="0" err="1">
                  <a:ln>
                    <a:noFill/>
                  </a:ln>
                  <a:solidFill>
                    <a:srgbClr val="000000"/>
                  </a:solidFill>
                  <a:effectLst/>
                  <a:uFillTx/>
                  <a:latin typeface="+mn-lt"/>
                  <a:ea typeface="+mn-ea"/>
                  <a:cs typeface="+mn-cs"/>
                  <a:sym typeface="Arial"/>
                </a:rPr>
                <a:t>bloomstop</a:t>
              </a:r>
              <a:r>
                <a:rPr kumimoji="0" lang="en-US" sz="1100" b="0" i="0" u="none" strike="noStrike" cap="none" spc="0" normalizeH="0" baseline="0" dirty="0">
                  <a:ln>
                    <a:noFill/>
                  </a:ln>
                  <a:solidFill>
                    <a:srgbClr val="000000"/>
                  </a:solidFill>
                  <a:effectLst/>
                  <a:uFillTx/>
                  <a:latin typeface="+mn-lt"/>
                  <a:ea typeface="+mn-ea"/>
                  <a:cs typeface="+mn-cs"/>
                  <a:sym typeface="Arial"/>
                </a:rPr>
                <a:t> implant</a:t>
              </a:r>
            </a:p>
          </p:txBody>
        </p:sp>
        <p:sp>
          <p:nvSpPr>
            <p:cNvPr id="13" name="TextBox 12">
              <a:extLst>
                <a:ext uri="{FF2B5EF4-FFF2-40B4-BE49-F238E27FC236}">
                  <a16:creationId xmlns:a16="http://schemas.microsoft.com/office/drawing/2014/main" id="{BB146A45-2D54-3665-5291-3A332CF4D9F8}"/>
                </a:ext>
              </a:extLst>
            </p:cNvPr>
            <p:cNvSpPr txBox="1"/>
            <p:nvPr/>
          </p:nvSpPr>
          <p:spPr>
            <a:xfrm>
              <a:off x="2535606" y="3027996"/>
              <a:ext cx="945772" cy="1692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rgbClr val="000000"/>
                  </a:solidFill>
                  <a:effectLst/>
                  <a:uFillTx/>
                  <a:latin typeface="+mn-lt"/>
                  <a:ea typeface="+mn-ea"/>
                  <a:cs typeface="+mn-cs"/>
                  <a:sym typeface="Arial"/>
                </a:rPr>
                <a:t>(b): edge </a:t>
              </a:r>
              <a:r>
                <a:rPr kumimoji="0" lang="en-US" sz="1100" b="0" i="0" u="none" strike="noStrike" cap="none" spc="0" normalizeH="0" baseline="0" dirty="0" err="1">
                  <a:ln>
                    <a:noFill/>
                  </a:ln>
                  <a:solidFill>
                    <a:srgbClr val="000000"/>
                  </a:solidFill>
                  <a:effectLst/>
                  <a:uFillTx/>
                  <a:latin typeface="+mn-lt"/>
                  <a:ea typeface="+mn-ea"/>
                  <a:cs typeface="+mn-cs"/>
                  <a:sym typeface="Arial"/>
                </a:rPr>
                <a:t>rolloff</a:t>
              </a:r>
              <a:endParaRPr kumimoji="0" lang="en-US" sz="1100" b="0" i="0" u="none" strike="noStrike" cap="none" spc="0" normalizeH="0" baseline="0" dirty="0">
                <a:ln>
                  <a:noFill/>
                </a:ln>
                <a:solidFill>
                  <a:srgbClr val="000000"/>
                </a:solidFill>
                <a:effectLst/>
                <a:uFillTx/>
                <a:latin typeface="+mn-lt"/>
                <a:ea typeface="+mn-ea"/>
                <a:cs typeface="+mn-cs"/>
                <a:sym typeface="Arial"/>
              </a:endParaRPr>
            </a:p>
          </p:txBody>
        </p:sp>
      </p:grpSp>
      <p:grpSp>
        <p:nvGrpSpPr>
          <p:cNvPr id="15" name="Group 14">
            <a:extLst>
              <a:ext uri="{FF2B5EF4-FFF2-40B4-BE49-F238E27FC236}">
                <a16:creationId xmlns:a16="http://schemas.microsoft.com/office/drawing/2014/main" id="{4F325553-762A-9488-E52C-EEB4BF4D7270}"/>
              </a:ext>
            </a:extLst>
          </p:cNvPr>
          <p:cNvGrpSpPr/>
          <p:nvPr/>
        </p:nvGrpSpPr>
        <p:grpSpPr>
          <a:xfrm>
            <a:off x="4607425" y="2818575"/>
            <a:ext cx="4320939" cy="378698"/>
            <a:chOff x="250481" y="2818575"/>
            <a:chExt cx="4320939" cy="378698"/>
          </a:xfrm>
        </p:grpSpPr>
        <p:sp>
          <p:nvSpPr>
            <p:cNvPr id="16" name="TextBox 15">
              <a:extLst>
                <a:ext uri="{FF2B5EF4-FFF2-40B4-BE49-F238E27FC236}">
                  <a16:creationId xmlns:a16="http://schemas.microsoft.com/office/drawing/2014/main" id="{B21CCB5C-F663-CC7B-8AA2-4102073ACCBB}"/>
                </a:ext>
              </a:extLst>
            </p:cNvPr>
            <p:cNvSpPr txBox="1"/>
            <p:nvPr/>
          </p:nvSpPr>
          <p:spPr>
            <a:xfrm>
              <a:off x="250481" y="2818575"/>
              <a:ext cx="4106894"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n-lt"/>
                  <a:ea typeface="+mn-ea"/>
                  <a:cs typeface="+mn-cs"/>
                  <a:sym typeface="Arial"/>
                </a:rPr>
                <a:t>dynamic (tearing) features: area &amp; astrometric shifts</a:t>
              </a:r>
            </a:p>
          </p:txBody>
        </p:sp>
        <p:sp>
          <p:nvSpPr>
            <p:cNvPr id="17" name="TextBox 16">
              <a:extLst>
                <a:ext uri="{FF2B5EF4-FFF2-40B4-BE49-F238E27FC236}">
                  <a16:creationId xmlns:a16="http://schemas.microsoft.com/office/drawing/2014/main" id="{6DDB7170-AD17-133B-0862-F1C12CB39C1D}"/>
                </a:ext>
              </a:extLst>
            </p:cNvPr>
            <p:cNvSpPr txBox="1"/>
            <p:nvPr/>
          </p:nvSpPr>
          <p:spPr>
            <a:xfrm>
              <a:off x="391985" y="3027996"/>
              <a:ext cx="1543692" cy="1692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rgbClr val="000000"/>
                  </a:solidFill>
                  <a:effectLst/>
                  <a:uFillTx/>
                  <a:latin typeface="+mn-lt"/>
                  <a:ea typeface="+mn-ea"/>
                  <a:cs typeface="+mn-cs"/>
                  <a:sym typeface="Arial"/>
                </a:rPr>
                <a:t>Dark border (Divisadero)</a:t>
              </a:r>
            </a:p>
          </p:txBody>
        </p:sp>
        <p:sp>
          <p:nvSpPr>
            <p:cNvPr id="18" name="TextBox 17">
              <a:extLst>
                <a:ext uri="{FF2B5EF4-FFF2-40B4-BE49-F238E27FC236}">
                  <a16:creationId xmlns:a16="http://schemas.microsoft.com/office/drawing/2014/main" id="{0C9C10BC-CBB1-64CB-262F-C4E82186C5B3}"/>
                </a:ext>
              </a:extLst>
            </p:cNvPr>
            <p:cNvSpPr txBox="1"/>
            <p:nvPr/>
          </p:nvSpPr>
          <p:spPr>
            <a:xfrm>
              <a:off x="2535606" y="3027996"/>
              <a:ext cx="2035814" cy="1692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rgbClr val="000000"/>
                  </a:solidFill>
                  <a:effectLst/>
                  <a:uFillTx/>
                  <a:latin typeface="+mn-lt"/>
                  <a:ea typeface="+mn-ea"/>
                  <a:cs typeface="+mn-cs"/>
                  <a:sym typeface="Arial"/>
                </a:rPr>
                <a:t>Bright finger (</a:t>
              </a:r>
              <a:r>
                <a:rPr kumimoji="0" lang="en-US" sz="1100" b="0" i="0" u="none" strike="noStrike" cap="none" spc="0" normalizeH="0" baseline="0" dirty="0" err="1">
                  <a:ln>
                    <a:noFill/>
                  </a:ln>
                  <a:solidFill>
                    <a:srgbClr val="000000"/>
                  </a:solidFill>
                  <a:effectLst/>
                  <a:uFillTx/>
                  <a:latin typeface="+mn-lt"/>
                  <a:ea typeface="+mn-ea"/>
                  <a:cs typeface="+mn-cs"/>
                  <a:sym typeface="Arial"/>
                </a:rPr>
                <a:t>isol</a:t>
              </a:r>
              <a:r>
                <a:rPr kumimoji="0" lang="en-US" sz="1100" b="0" i="0" u="none" strike="noStrike" cap="none" spc="0" normalizeH="0" baseline="0" dirty="0">
                  <a:ln>
                    <a:noFill/>
                  </a:ln>
                  <a:solidFill>
                    <a:srgbClr val="000000"/>
                  </a:solidFill>
                  <a:effectLst/>
                  <a:uFillTx/>
                  <a:latin typeface="+mn-lt"/>
                  <a:ea typeface="+mn-ea"/>
                  <a:cs typeface="+mn-cs"/>
                  <a:sym typeface="Arial"/>
                </a:rPr>
                <a:t>. </a:t>
              </a:r>
              <a:r>
                <a:rPr kumimoji="0" lang="en-US" sz="1100" b="0" i="0" u="none" strike="noStrike" cap="none" spc="0" normalizeH="0" baseline="0" dirty="0" err="1">
                  <a:ln>
                    <a:noFill/>
                  </a:ln>
                  <a:solidFill>
                    <a:srgbClr val="000000"/>
                  </a:solidFill>
                  <a:effectLst/>
                  <a:uFillTx/>
                  <a:latin typeface="+mn-lt"/>
                  <a:ea typeface="+mn-ea"/>
                  <a:cs typeface="+mn-cs"/>
                  <a:sym typeface="Arial"/>
                </a:rPr>
                <a:t>cstop</a:t>
              </a:r>
              <a:r>
                <a:rPr kumimoji="0" lang="en-US" sz="1100" b="0" i="0" u="none" strike="noStrike" cap="none" spc="0" normalizeH="0" baseline="0" dirty="0">
                  <a:ln>
                    <a:noFill/>
                  </a:ln>
                  <a:solidFill>
                    <a:srgbClr val="000000"/>
                  </a:solidFill>
                  <a:effectLst/>
                  <a:uFillTx/>
                  <a:latin typeface="+mn-lt"/>
                  <a:ea typeface="+mn-ea"/>
                  <a:cs typeface="+mn-cs"/>
                  <a:sym typeface="Arial"/>
                </a:rPr>
                <a:t> w/holes)</a:t>
              </a:r>
            </a:p>
          </p:txBody>
        </p:sp>
      </p:grpSp>
      <p:sp>
        <p:nvSpPr>
          <p:cNvPr id="20" name="TextBox 19">
            <a:extLst>
              <a:ext uri="{FF2B5EF4-FFF2-40B4-BE49-F238E27FC236}">
                <a16:creationId xmlns:a16="http://schemas.microsoft.com/office/drawing/2014/main" id="{E30BFAD6-6F0C-2D0E-2260-BD2A4987B386}"/>
              </a:ext>
            </a:extLst>
          </p:cNvPr>
          <p:cNvSpPr txBox="1"/>
          <p:nvPr/>
        </p:nvSpPr>
        <p:spPr>
          <a:xfrm>
            <a:off x="4781013" y="1097677"/>
            <a:ext cx="690895"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2">
                    <a:lumMod val="20000"/>
                    <a:lumOff val="80000"/>
                  </a:schemeClr>
                </a:solidFill>
                <a:effectLst/>
                <a:uFillTx/>
                <a:latin typeface="+mn-lt"/>
                <a:ea typeface="+mn-ea"/>
                <a:cs typeface="+mn-cs"/>
                <a:sym typeface="Arial"/>
              </a:rPr>
              <a:t>Tree rings</a:t>
            </a:r>
          </a:p>
        </p:txBody>
      </p:sp>
      <p:cxnSp>
        <p:nvCxnSpPr>
          <p:cNvPr id="22" name="Straight Arrow Connector 21">
            <a:extLst>
              <a:ext uri="{FF2B5EF4-FFF2-40B4-BE49-F238E27FC236}">
                <a16:creationId xmlns:a16="http://schemas.microsoft.com/office/drawing/2014/main" id="{8599A311-C2C7-A937-B1D0-E9EF99D198ED}"/>
              </a:ext>
            </a:extLst>
          </p:cNvPr>
          <p:cNvCxnSpPr>
            <a:cxnSpLocks/>
          </p:cNvCxnSpPr>
          <p:nvPr/>
        </p:nvCxnSpPr>
        <p:spPr>
          <a:xfrm flipH="1">
            <a:off x="4197946" y="1190010"/>
            <a:ext cx="550983" cy="185476"/>
          </a:xfrm>
          <a:prstGeom prst="straightConnector1">
            <a:avLst/>
          </a:prstGeom>
          <a:noFill/>
          <a:ln w="25400" cap="flat">
            <a:solidFill>
              <a:schemeClr val="tx2">
                <a:lumMod val="20000"/>
                <a:lumOff val="80000"/>
              </a:schemeClr>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grpSp>
        <p:nvGrpSpPr>
          <p:cNvPr id="48" name="Group 47">
            <a:extLst>
              <a:ext uri="{FF2B5EF4-FFF2-40B4-BE49-F238E27FC236}">
                <a16:creationId xmlns:a16="http://schemas.microsoft.com/office/drawing/2014/main" id="{248E97A1-0DF0-5CCB-7A45-427E816A9A3A}"/>
              </a:ext>
            </a:extLst>
          </p:cNvPr>
          <p:cNvGrpSpPr/>
          <p:nvPr/>
        </p:nvGrpSpPr>
        <p:grpSpPr>
          <a:xfrm>
            <a:off x="539856" y="3701881"/>
            <a:ext cx="1710477" cy="843162"/>
            <a:chOff x="539856" y="3701881"/>
            <a:chExt cx="1710477" cy="843162"/>
          </a:xfrm>
        </p:grpSpPr>
        <p:grpSp>
          <p:nvGrpSpPr>
            <p:cNvPr id="26" name="Group 25">
              <a:extLst>
                <a:ext uri="{FF2B5EF4-FFF2-40B4-BE49-F238E27FC236}">
                  <a16:creationId xmlns:a16="http://schemas.microsoft.com/office/drawing/2014/main" id="{B9A45E9F-E6B5-F14F-1775-4CFEAD729331}"/>
                </a:ext>
              </a:extLst>
            </p:cNvPr>
            <p:cNvGrpSpPr/>
            <p:nvPr/>
          </p:nvGrpSpPr>
          <p:grpSpPr>
            <a:xfrm>
              <a:off x="539856" y="3701881"/>
              <a:ext cx="695703" cy="843162"/>
              <a:chOff x="539856" y="3701881"/>
              <a:chExt cx="695703" cy="843162"/>
            </a:xfrm>
          </p:grpSpPr>
          <p:sp>
            <p:nvSpPr>
              <p:cNvPr id="24" name="TextBox 23">
                <a:extLst>
                  <a:ext uri="{FF2B5EF4-FFF2-40B4-BE49-F238E27FC236}">
                    <a16:creationId xmlns:a16="http://schemas.microsoft.com/office/drawing/2014/main" id="{07D637B8-F5C8-1FEF-FB09-55ABCB716B5F}"/>
                  </a:ext>
                </a:extLst>
              </p:cNvPr>
              <p:cNvSpPr txBox="1"/>
              <p:nvPr/>
            </p:nvSpPr>
            <p:spPr>
              <a:xfrm>
                <a:off x="539856" y="3701881"/>
                <a:ext cx="650819" cy="1692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rgbClr val="000000"/>
                    </a:solidFill>
                    <a:effectLst/>
                    <a:uFillTx/>
                    <a:latin typeface="+mn-lt"/>
                    <a:ea typeface="+mn-ea"/>
                    <a:cs typeface="+mn-cs"/>
                    <a:sym typeface="Arial"/>
                  </a:rPr>
                  <a:t>row height</a:t>
                </a:r>
              </a:p>
            </p:txBody>
          </p:sp>
          <p:sp>
            <p:nvSpPr>
              <p:cNvPr id="25" name="TextBox 24">
                <a:extLst>
                  <a:ext uri="{FF2B5EF4-FFF2-40B4-BE49-F238E27FC236}">
                    <a16:creationId xmlns:a16="http://schemas.microsoft.com/office/drawing/2014/main" id="{281D2823-A3DD-AD03-27E6-23AF1949842C}"/>
                  </a:ext>
                </a:extLst>
              </p:cNvPr>
              <p:cNvSpPr txBox="1"/>
              <p:nvPr/>
            </p:nvSpPr>
            <p:spPr>
              <a:xfrm>
                <a:off x="539856" y="4375766"/>
                <a:ext cx="695703" cy="1692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rgbClr val="000000"/>
                    </a:solidFill>
                    <a:effectLst/>
                    <a:uFillTx/>
                    <a:latin typeface="+mn-lt"/>
                    <a:ea typeface="+mn-ea"/>
                    <a:cs typeface="+mn-cs"/>
                    <a:sym typeface="Arial"/>
                  </a:rPr>
                  <a:t>astrometric</a:t>
                </a:r>
              </a:p>
            </p:txBody>
          </p:sp>
        </p:grpSp>
        <p:sp>
          <p:nvSpPr>
            <p:cNvPr id="36" name="TextBox 35">
              <a:extLst>
                <a:ext uri="{FF2B5EF4-FFF2-40B4-BE49-F238E27FC236}">
                  <a16:creationId xmlns:a16="http://schemas.microsoft.com/office/drawing/2014/main" id="{7254D1C3-83EB-042E-E275-85BB6CFF5C05}"/>
                </a:ext>
              </a:extLst>
            </p:cNvPr>
            <p:cNvSpPr txBox="1"/>
            <p:nvPr/>
          </p:nvSpPr>
          <p:spPr>
            <a:xfrm>
              <a:off x="1740578" y="3706837"/>
              <a:ext cx="509755" cy="1692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rgbClr val="000000"/>
                  </a:solidFill>
                  <a:effectLst/>
                  <a:uFillTx/>
                  <a:latin typeface="+mn-lt"/>
                  <a:ea typeface="+mn-ea"/>
                  <a:cs typeface="+mn-cs"/>
                  <a:sym typeface="Arial"/>
                </a:rPr>
                <a:t>30% PV</a:t>
              </a:r>
            </a:p>
          </p:txBody>
        </p:sp>
      </p:grpSp>
      <p:grpSp>
        <p:nvGrpSpPr>
          <p:cNvPr id="47" name="Group 46">
            <a:extLst>
              <a:ext uri="{FF2B5EF4-FFF2-40B4-BE49-F238E27FC236}">
                <a16:creationId xmlns:a16="http://schemas.microsoft.com/office/drawing/2014/main" id="{BFC562EA-3E7C-D8EF-3961-FAC870F98955}"/>
              </a:ext>
            </a:extLst>
          </p:cNvPr>
          <p:cNvGrpSpPr/>
          <p:nvPr/>
        </p:nvGrpSpPr>
        <p:grpSpPr>
          <a:xfrm>
            <a:off x="2868712" y="3701881"/>
            <a:ext cx="1430894" cy="843162"/>
            <a:chOff x="2868712" y="3701881"/>
            <a:chExt cx="1430894" cy="843162"/>
          </a:xfrm>
        </p:grpSpPr>
        <p:grpSp>
          <p:nvGrpSpPr>
            <p:cNvPr id="27" name="Group 26">
              <a:extLst>
                <a:ext uri="{FF2B5EF4-FFF2-40B4-BE49-F238E27FC236}">
                  <a16:creationId xmlns:a16="http://schemas.microsoft.com/office/drawing/2014/main" id="{61FC64B9-71D3-5A65-557D-F13214BF5EB5}"/>
                </a:ext>
              </a:extLst>
            </p:cNvPr>
            <p:cNvGrpSpPr/>
            <p:nvPr/>
          </p:nvGrpSpPr>
          <p:grpSpPr>
            <a:xfrm>
              <a:off x="3603903" y="3701881"/>
              <a:ext cx="695703" cy="843162"/>
              <a:chOff x="539856" y="3701881"/>
              <a:chExt cx="695703" cy="843162"/>
            </a:xfrm>
          </p:grpSpPr>
          <p:sp>
            <p:nvSpPr>
              <p:cNvPr id="28" name="TextBox 27">
                <a:extLst>
                  <a:ext uri="{FF2B5EF4-FFF2-40B4-BE49-F238E27FC236}">
                    <a16:creationId xmlns:a16="http://schemas.microsoft.com/office/drawing/2014/main" id="{AEDFD4E5-3D5B-485F-8410-CEA7328E5D8A}"/>
                  </a:ext>
                </a:extLst>
              </p:cNvPr>
              <p:cNvSpPr txBox="1"/>
              <p:nvPr/>
            </p:nvSpPr>
            <p:spPr>
              <a:xfrm>
                <a:off x="539856" y="3701881"/>
                <a:ext cx="549831" cy="1692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rgbClr val="000000"/>
                    </a:solidFill>
                    <a:effectLst/>
                    <a:uFillTx/>
                    <a:latin typeface="+mn-lt"/>
                    <a:ea typeface="+mn-ea"/>
                    <a:cs typeface="+mn-cs"/>
                    <a:sym typeface="Arial"/>
                  </a:rPr>
                  <a:t>col width</a:t>
                </a:r>
              </a:p>
            </p:txBody>
          </p:sp>
          <p:sp>
            <p:nvSpPr>
              <p:cNvPr id="29" name="TextBox 28">
                <a:extLst>
                  <a:ext uri="{FF2B5EF4-FFF2-40B4-BE49-F238E27FC236}">
                    <a16:creationId xmlns:a16="http://schemas.microsoft.com/office/drawing/2014/main" id="{1F9D531F-3A9B-5D02-E3C8-D17988D20347}"/>
                  </a:ext>
                </a:extLst>
              </p:cNvPr>
              <p:cNvSpPr txBox="1"/>
              <p:nvPr/>
            </p:nvSpPr>
            <p:spPr>
              <a:xfrm>
                <a:off x="539856" y="4375766"/>
                <a:ext cx="695703" cy="1692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rgbClr val="000000"/>
                    </a:solidFill>
                    <a:effectLst/>
                    <a:uFillTx/>
                    <a:latin typeface="+mn-lt"/>
                    <a:ea typeface="+mn-ea"/>
                    <a:cs typeface="+mn-cs"/>
                    <a:sym typeface="Arial"/>
                  </a:rPr>
                  <a:t>astrometric</a:t>
                </a:r>
              </a:p>
            </p:txBody>
          </p:sp>
        </p:grpSp>
        <p:sp>
          <p:nvSpPr>
            <p:cNvPr id="37" name="TextBox 36">
              <a:extLst>
                <a:ext uri="{FF2B5EF4-FFF2-40B4-BE49-F238E27FC236}">
                  <a16:creationId xmlns:a16="http://schemas.microsoft.com/office/drawing/2014/main" id="{1B8A295F-FEC9-B7CA-0459-ACD15284D630}"/>
                </a:ext>
              </a:extLst>
            </p:cNvPr>
            <p:cNvSpPr txBox="1"/>
            <p:nvPr/>
          </p:nvSpPr>
          <p:spPr>
            <a:xfrm>
              <a:off x="2868712" y="3701881"/>
              <a:ext cx="509755" cy="1692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rgbClr val="000000"/>
                  </a:solidFill>
                  <a:effectLst/>
                  <a:uFillTx/>
                  <a:latin typeface="+mn-lt"/>
                  <a:ea typeface="+mn-ea"/>
                  <a:cs typeface="+mn-cs"/>
                  <a:sym typeface="Arial"/>
                </a:rPr>
                <a:t>60% PV</a:t>
              </a:r>
            </a:p>
          </p:txBody>
        </p:sp>
      </p:grpSp>
      <p:grpSp>
        <p:nvGrpSpPr>
          <p:cNvPr id="46" name="Group 45">
            <a:extLst>
              <a:ext uri="{FF2B5EF4-FFF2-40B4-BE49-F238E27FC236}">
                <a16:creationId xmlns:a16="http://schemas.microsoft.com/office/drawing/2014/main" id="{7F2F8AE0-1C82-3A42-333D-4BBC7773F607}"/>
              </a:ext>
            </a:extLst>
          </p:cNvPr>
          <p:cNvGrpSpPr/>
          <p:nvPr/>
        </p:nvGrpSpPr>
        <p:grpSpPr>
          <a:xfrm>
            <a:off x="4790150" y="3700992"/>
            <a:ext cx="1723276" cy="843162"/>
            <a:chOff x="4790150" y="3700992"/>
            <a:chExt cx="1723276" cy="843162"/>
          </a:xfrm>
        </p:grpSpPr>
        <p:grpSp>
          <p:nvGrpSpPr>
            <p:cNvPr id="30" name="Group 29">
              <a:extLst>
                <a:ext uri="{FF2B5EF4-FFF2-40B4-BE49-F238E27FC236}">
                  <a16:creationId xmlns:a16="http://schemas.microsoft.com/office/drawing/2014/main" id="{F90D0ED6-F40A-CE22-3286-BB65CCD4BED0}"/>
                </a:ext>
              </a:extLst>
            </p:cNvPr>
            <p:cNvGrpSpPr/>
            <p:nvPr/>
          </p:nvGrpSpPr>
          <p:grpSpPr>
            <a:xfrm>
              <a:off x="4790150" y="3700992"/>
              <a:ext cx="695703" cy="843162"/>
              <a:chOff x="539856" y="3701881"/>
              <a:chExt cx="695703" cy="843162"/>
            </a:xfrm>
          </p:grpSpPr>
          <p:sp>
            <p:nvSpPr>
              <p:cNvPr id="31" name="TextBox 30">
                <a:extLst>
                  <a:ext uri="{FF2B5EF4-FFF2-40B4-BE49-F238E27FC236}">
                    <a16:creationId xmlns:a16="http://schemas.microsoft.com/office/drawing/2014/main" id="{EEBF2E4A-7B36-53AE-99D5-7C1C4C50CB3B}"/>
                  </a:ext>
                </a:extLst>
              </p:cNvPr>
              <p:cNvSpPr txBox="1"/>
              <p:nvPr/>
            </p:nvSpPr>
            <p:spPr>
              <a:xfrm>
                <a:off x="539856" y="3701881"/>
                <a:ext cx="549831" cy="1692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rgbClr val="000000"/>
                    </a:solidFill>
                    <a:effectLst/>
                    <a:uFillTx/>
                    <a:latin typeface="+mn-lt"/>
                    <a:ea typeface="+mn-ea"/>
                    <a:cs typeface="+mn-cs"/>
                    <a:sym typeface="Arial"/>
                  </a:rPr>
                  <a:t>col width</a:t>
                </a:r>
              </a:p>
            </p:txBody>
          </p:sp>
          <p:sp>
            <p:nvSpPr>
              <p:cNvPr id="32" name="TextBox 31">
                <a:extLst>
                  <a:ext uri="{FF2B5EF4-FFF2-40B4-BE49-F238E27FC236}">
                    <a16:creationId xmlns:a16="http://schemas.microsoft.com/office/drawing/2014/main" id="{F2B1B389-526F-20B8-2C06-9632874E11E2}"/>
                  </a:ext>
                </a:extLst>
              </p:cNvPr>
              <p:cNvSpPr txBox="1"/>
              <p:nvPr/>
            </p:nvSpPr>
            <p:spPr>
              <a:xfrm>
                <a:off x="539856" y="4375766"/>
                <a:ext cx="695703" cy="1692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rgbClr val="000000"/>
                    </a:solidFill>
                    <a:effectLst/>
                    <a:uFillTx/>
                    <a:latin typeface="+mn-lt"/>
                    <a:ea typeface="+mn-ea"/>
                    <a:cs typeface="+mn-cs"/>
                    <a:sym typeface="Arial"/>
                  </a:rPr>
                  <a:t>astrometric</a:t>
                </a:r>
              </a:p>
            </p:txBody>
          </p:sp>
        </p:grpSp>
        <p:sp>
          <p:nvSpPr>
            <p:cNvPr id="38" name="TextBox 37">
              <a:extLst>
                <a:ext uri="{FF2B5EF4-FFF2-40B4-BE49-F238E27FC236}">
                  <a16:creationId xmlns:a16="http://schemas.microsoft.com/office/drawing/2014/main" id="{2EDD48E2-5A43-9835-BA59-5A0B201672F2}"/>
                </a:ext>
              </a:extLst>
            </p:cNvPr>
            <p:cNvSpPr txBox="1"/>
            <p:nvPr/>
          </p:nvSpPr>
          <p:spPr>
            <a:xfrm>
              <a:off x="6082218" y="3775703"/>
              <a:ext cx="431208" cy="1692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rgbClr val="000000"/>
                  </a:solidFill>
                  <a:effectLst/>
                  <a:uFillTx/>
                  <a:latin typeface="+mn-lt"/>
                  <a:ea typeface="+mn-ea"/>
                  <a:cs typeface="+mn-cs"/>
                  <a:sym typeface="Arial"/>
                </a:rPr>
                <a:t>4% PV</a:t>
              </a:r>
            </a:p>
          </p:txBody>
        </p:sp>
      </p:grpSp>
      <p:grpSp>
        <p:nvGrpSpPr>
          <p:cNvPr id="45" name="Group 44">
            <a:extLst>
              <a:ext uri="{FF2B5EF4-FFF2-40B4-BE49-F238E27FC236}">
                <a16:creationId xmlns:a16="http://schemas.microsoft.com/office/drawing/2014/main" id="{64316CE5-2E57-53DB-307D-641E5877DDA5}"/>
              </a:ext>
            </a:extLst>
          </p:cNvPr>
          <p:cNvGrpSpPr/>
          <p:nvPr/>
        </p:nvGrpSpPr>
        <p:grpSpPr>
          <a:xfrm>
            <a:off x="8016309" y="3504200"/>
            <a:ext cx="695703" cy="1118295"/>
            <a:chOff x="8016309" y="3504200"/>
            <a:chExt cx="695703" cy="1118295"/>
          </a:xfrm>
        </p:grpSpPr>
        <p:grpSp>
          <p:nvGrpSpPr>
            <p:cNvPr id="33" name="Group 32">
              <a:extLst>
                <a:ext uri="{FF2B5EF4-FFF2-40B4-BE49-F238E27FC236}">
                  <a16:creationId xmlns:a16="http://schemas.microsoft.com/office/drawing/2014/main" id="{124994CE-0259-59D9-C4BB-67A61DFE7578}"/>
                </a:ext>
              </a:extLst>
            </p:cNvPr>
            <p:cNvGrpSpPr/>
            <p:nvPr/>
          </p:nvGrpSpPr>
          <p:grpSpPr>
            <a:xfrm>
              <a:off x="8016309" y="3779333"/>
              <a:ext cx="695703" cy="843162"/>
              <a:chOff x="539856" y="3701881"/>
              <a:chExt cx="695703" cy="843162"/>
            </a:xfrm>
          </p:grpSpPr>
          <p:sp>
            <p:nvSpPr>
              <p:cNvPr id="34" name="TextBox 33">
                <a:extLst>
                  <a:ext uri="{FF2B5EF4-FFF2-40B4-BE49-F238E27FC236}">
                    <a16:creationId xmlns:a16="http://schemas.microsoft.com/office/drawing/2014/main" id="{BAE144AC-C985-3C5C-732D-7B64DFDEF2C3}"/>
                  </a:ext>
                </a:extLst>
              </p:cNvPr>
              <p:cNvSpPr txBox="1"/>
              <p:nvPr/>
            </p:nvSpPr>
            <p:spPr>
              <a:xfrm>
                <a:off x="539856" y="3701881"/>
                <a:ext cx="549831" cy="1692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rgbClr val="000000"/>
                    </a:solidFill>
                    <a:effectLst/>
                    <a:uFillTx/>
                    <a:latin typeface="+mn-lt"/>
                    <a:ea typeface="+mn-ea"/>
                    <a:cs typeface="+mn-cs"/>
                    <a:sym typeface="Arial"/>
                  </a:rPr>
                  <a:t>col width</a:t>
                </a:r>
              </a:p>
            </p:txBody>
          </p:sp>
          <p:sp>
            <p:nvSpPr>
              <p:cNvPr id="35" name="TextBox 34">
                <a:extLst>
                  <a:ext uri="{FF2B5EF4-FFF2-40B4-BE49-F238E27FC236}">
                    <a16:creationId xmlns:a16="http://schemas.microsoft.com/office/drawing/2014/main" id="{C55AFF1F-78AB-0963-91FB-B96EF3E449D0}"/>
                  </a:ext>
                </a:extLst>
              </p:cNvPr>
              <p:cNvSpPr txBox="1"/>
              <p:nvPr/>
            </p:nvSpPr>
            <p:spPr>
              <a:xfrm>
                <a:off x="539856" y="4375766"/>
                <a:ext cx="695703" cy="1692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rgbClr val="000000"/>
                    </a:solidFill>
                    <a:effectLst/>
                    <a:uFillTx/>
                    <a:latin typeface="+mn-lt"/>
                    <a:ea typeface="+mn-ea"/>
                    <a:cs typeface="+mn-cs"/>
                    <a:sym typeface="Arial"/>
                  </a:rPr>
                  <a:t>astrometric</a:t>
                </a:r>
              </a:p>
            </p:txBody>
          </p:sp>
        </p:grpSp>
        <p:sp>
          <p:nvSpPr>
            <p:cNvPr id="39" name="TextBox 38">
              <a:extLst>
                <a:ext uri="{FF2B5EF4-FFF2-40B4-BE49-F238E27FC236}">
                  <a16:creationId xmlns:a16="http://schemas.microsoft.com/office/drawing/2014/main" id="{A15BA393-4448-9715-327A-A8264D806B3A}"/>
                </a:ext>
              </a:extLst>
            </p:cNvPr>
            <p:cNvSpPr txBox="1"/>
            <p:nvPr/>
          </p:nvSpPr>
          <p:spPr>
            <a:xfrm>
              <a:off x="8233483" y="3504200"/>
              <a:ext cx="431208" cy="1692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rgbClr val="000000"/>
                  </a:solidFill>
                  <a:effectLst/>
                  <a:uFillTx/>
                  <a:latin typeface="+mn-lt"/>
                  <a:ea typeface="+mn-ea"/>
                  <a:cs typeface="+mn-cs"/>
                  <a:sym typeface="Arial"/>
                </a:rPr>
                <a:t>4% PV</a:t>
              </a:r>
            </a:p>
          </p:txBody>
        </p:sp>
      </p:grpSp>
      <p:grpSp>
        <p:nvGrpSpPr>
          <p:cNvPr id="49" name="Group 48">
            <a:extLst>
              <a:ext uri="{FF2B5EF4-FFF2-40B4-BE49-F238E27FC236}">
                <a16:creationId xmlns:a16="http://schemas.microsoft.com/office/drawing/2014/main" id="{5623C855-CED2-9A3A-7EDD-0FE3853E298C}"/>
              </a:ext>
            </a:extLst>
          </p:cNvPr>
          <p:cNvGrpSpPr/>
          <p:nvPr/>
        </p:nvGrpSpPr>
        <p:grpSpPr>
          <a:xfrm>
            <a:off x="6753726" y="1443188"/>
            <a:ext cx="1817168" cy="954319"/>
            <a:chOff x="6753726" y="1443188"/>
            <a:chExt cx="1817168" cy="954319"/>
          </a:xfrm>
        </p:grpSpPr>
        <p:sp>
          <p:nvSpPr>
            <p:cNvPr id="19" name="TextBox 18">
              <a:extLst>
                <a:ext uri="{FF2B5EF4-FFF2-40B4-BE49-F238E27FC236}">
                  <a16:creationId xmlns:a16="http://schemas.microsoft.com/office/drawing/2014/main" id="{FECD7BFD-D88D-B400-C322-79CDC6560832}"/>
                </a:ext>
              </a:extLst>
            </p:cNvPr>
            <p:cNvSpPr txBox="1"/>
            <p:nvPr/>
          </p:nvSpPr>
          <p:spPr>
            <a:xfrm>
              <a:off x="7250020" y="1443188"/>
              <a:ext cx="1320874"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n-lt"/>
                  <a:ea typeface="+mn-ea"/>
                  <a:cs typeface="+mn-cs"/>
                  <a:sym typeface="Arial"/>
                </a:rPr>
                <a:t>Tree ring amplitude</a:t>
              </a:r>
            </a:p>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n-lt"/>
                  <a:ea typeface="+mn-ea"/>
                  <a:cs typeface="+mn-cs"/>
                  <a:sym typeface="Arial"/>
                </a:rPr>
                <a:t>vs. BSS</a:t>
              </a:r>
            </a:p>
          </p:txBody>
        </p:sp>
        <p:grpSp>
          <p:nvGrpSpPr>
            <p:cNvPr id="44" name="Group 43">
              <a:extLst>
                <a:ext uri="{FF2B5EF4-FFF2-40B4-BE49-F238E27FC236}">
                  <a16:creationId xmlns:a16="http://schemas.microsoft.com/office/drawing/2014/main" id="{30A1D09B-E041-E181-3621-A3FE90C57F27}"/>
                </a:ext>
              </a:extLst>
            </p:cNvPr>
            <p:cNvGrpSpPr/>
            <p:nvPr/>
          </p:nvGrpSpPr>
          <p:grpSpPr>
            <a:xfrm>
              <a:off x="6753726" y="1715717"/>
              <a:ext cx="213364" cy="681790"/>
              <a:chOff x="6753726" y="1715717"/>
              <a:chExt cx="213364" cy="681790"/>
            </a:xfrm>
          </p:grpSpPr>
          <p:cxnSp>
            <p:nvCxnSpPr>
              <p:cNvPr id="41" name="Straight Arrow Connector 40">
                <a:extLst>
                  <a:ext uri="{FF2B5EF4-FFF2-40B4-BE49-F238E27FC236}">
                    <a16:creationId xmlns:a16="http://schemas.microsoft.com/office/drawing/2014/main" id="{05B95053-5B49-AE31-1D05-267527220267}"/>
                  </a:ext>
                </a:extLst>
              </p:cNvPr>
              <p:cNvCxnSpPr>
                <a:cxnSpLocks/>
              </p:cNvCxnSpPr>
              <p:nvPr/>
            </p:nvCxnSpPr>
            <p:spPr>
              <a:xfrm>
                <a:off x="6753726" y="1715717"/>
                <a:ext cx="0" cy="681790"/>
              </a:xfrm>
              <a:prstGeom prst="straightConnector1">
                <a:avLst/>
              </a:prstGeom>
              <a:noFill/>
              <a:ln w="25400" cap="flat">
                <a:solidFill>
                  <a:schemeClr val="accent1"/>
                </a:solidFill>
                <a:prstDash val="solid"/>
                <a:round/>
                <a:headEnd type="triangle"/>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43" name="TextBox 42">
                <a:extLst>
                  <a:ext uri="{FF2B5EF4-FFF2-40B4-BE49-F238E27FC236}">
                    <a16:creationId xmlns:a16="http://schemas.microsoft.com/office/drawing/2014/main" id="{9E5C8689-8606-7A41-6462-2CAB42CBC8E7}"/>
                  </a:ext>
                </a:extLst>
              </p:cNvPr>
              <p:cNvSpPr txBox="1"/>
              <p:nvPr/>
            </p:nvSpPr>
            <p:spPr>
              <a:xfrm>
                <a:off x="6818010" y="1971973"/>
                <a:ext cx="149080" cy="1692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rgbClr val="000000"/>
                    </a:solidFill>
                    <a:effectLst/>
                    <a:uFillTx/>
                    <a:latin typeface="+mn-lt"/>
                    <a:ea typeface="+mn-ea"/>
                    <a:cs typeface="+mn-cs"/>
                    <a:sym typeface="Arial"/>
                  </a:rPr>
                  <a:t>x4</a:t>
                </a:r>
              </a:p>
            </p:txBody>
          </p:sp>
        </p:grpSp>
      </p:grpSp>
      <p:grpSp>
        <p:nvGrpSpPr>
          <p:cNvPr id="2" name="Group 1">
            <a:extLst>
              <a:ext uri="{FF2B5EF4-FFF2-40B4-BE49-F238E27FC236}">
                <a16:creationId xmlns:a16="http://schemas.microsoft.com/office/drawing/2014/main" id="{0CDF1CAD-1859-DE65-00CB-B0C7745086F2}"/>
              </a:ext>
            </a:extLst>
          </p:cNvPr>
          <p:cNvGrpSpPr/>
          <p:nvPr/>
        </p:nvGrpSpPr>
        <p:grpSpPr>
          <a:xfrm>
            <a:off x="3164846" y="103153"/>
            <a:ext cx="4474919" cy="2969293"/>
            <a:chOff x="3164846" y="103153"/>
            <a:chExt cx="4474919" cy="2969293"/>
          </a:xfrm>
        </p:grpSpPr>
        <p:pic>
          <p:nvPicPr>
            <p:cNvPr id="4" name="Picture 3" descr="A screenshot of a computer&#10;&#10;Description automatically generated">
              <a:extLst>
                <a:ext uri="{FF2B5EF4-FFF2-40B4-BE49-F238E27FC236}">
                  <a16:creationId xmlns:a16="http://schemas.microsoft.com/office/drawing/2014/main" id="{B5E13A42-5255-94A4-D991-FDEDB77F3C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64846" y="103153"/>
              <a:ext cx="4474919" cy="2577943"/>
            </a:xfrm>
            <a:prstGeom prst="rect">
              <a:avLst/>
            </a:prstGeom>
            <a:ln w="76200">
              <a:solidFill>
                <a:schemeClr val="accent5"/>
              </a:solidFill>
            </a:ln>
          </p:spPr>
        </p:pic>
        <p:cxnSp>
          <p:nvCxnSpPr>
            <p:cNvPr id="6" name="Straight Arrow Connector 5">
              <a:extLst>
                <a:ext uri="{FF2B5EF4-FFF2-40B4-BE49-F238E27FC236}">
                  <a16:creationId xmlns:a16="http://schemas.microsoft.com/office/drawing/2014/main" id="{56C463CE-C2CF-36E8-B0DC-39CE4DDCECC1}"/>
                </a:ext>
              </a:extLst>
            </p:cNvPr>
            <p:cNvCxnSpPr>
              <a:cxnSpLocks/>
            </p:cNvCxnSpPr>
            <p:nvPr/>
          </p:nvCxnSpPr>
          <p:spPr>
            <a:xfrm>
              <a:off x="4692316" y="2318084"/>
              <a:ext cx="217188" cy="754362"/>
            </a:xfrm>
            <a:prstGeom prst="straightConnector1">
              <a:avLst/>
            </a:prstGeom>
            <a:ln w="28575">
              <a:tailEnd type="triangle"/>
            </a:ln>
          </p:spPr>
          <p:style>
            <a:lnRef idx="1">
              <a:schemeClr val="accent5"/>
            </a:lnRef>
            <a:fillRef idx="0">
              <a:schemeClr val="accent5"/>
            </a:fillRef>
            <a:effectRef idx="0">
              <a:schemeClr val="accent5"/>
            </a:effectRef>
            <a:fontRef idx="minor">
              <a:schemeClr val="tx1"/>
            </a:fontRef>
          </p:style>
        </p:cxnSp>
        <p:cxnSp>
          <p:nvCxnSpPr>
            <p:cNvPr id="8" name="Straight Arrow Connector 7">
              <a:extLst>
                <a:ext uri="{FF2B5EF4-FFF2-40B4-BE49-F238E27FC236}">
                  <a16:creationId xmlns:a16="http://schemas.microsoft.com/office/drawing/2014/main" id="{BA1C8ABA-6687-99B5-EC32-72B5D34535BA}"/>
                </a:ext>
              </a:extLst>
            </p:cNvPr>
            <p:cNvCxnSpPr>
              <a:cxnSpLocks/>
            </p:cNvCxnSpPr>
            <p:nvPr/>
          </p:nvCxnSpPr>
          <p:spPr>
            <a:xfrm>
              <a:off x="6656337" y="2100176"/>
              <a:ext cx="372749" cy="972270"/>
            </a:xfrm>
            <a:prstGeom prst="straightConnector1">
              <a:avLst/>
            </a:prstGeom>
            <a:ln w="28575">
              <a:tailEnd type="triangle"/>
            </a:ln>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310518498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3430F-14C7-EAB9-4400-7D1A4AD9F8E9}"/>
              </a:ext>
            </a:extLst>
          </p:cNvPr>
          <p:cNvSpPr>
            <a:spLocks noGrp="1"/>
          </p:cNvSpPr>
          <p:nvPr>
            <p:ph type="title"/>
          </p:nvPr>
        </p:nvSpPr>
        <p:spPr/>
        <p:txBody>
          <a:bodyPr>
            <a:noAutofit/>
          </a:bodyPr>
          <a:lstStyle/>
          <a:p>
            <a:r>
              <a:rPr lang="en-US" sz="2000" dirty="0"/>
              <a:t>Previous slide demonstrated the intrinsic “fingerprint” E-field basis vectors for this sensor</a:t>
            </a:r>
          </a:p>
        </p:txBody>
      </p:sp>
      <p:sp>
        <p:nvSpPr>
          <p:cNvPr id="3" name="Slide Number Placeholder 2">
            <a:extLst>
              <a:ext uri="{FF2B5EF4-FFF2-40B4-BE49-F238E27FC236}">
                <a16:creationId xmlns:a16="http://schemas.microsoft.com/office/drawing/2014/main" id="{593067FC-532E-4529-CE22-7F115FCABABB}"/>
              </a:ext>
            </a:extLst>
          </p:cNvPr>
          <p:cNvSpPr>
            <a:spLocks noGrp="1"/>
          </p:cNvSpPr>
          <p:nvPr>
            <p:ph type="sldNum" sz="quarter" idx="2"/>
          </p:nvPr>
        </p:nvSpPr>
        <p:spPr/>
        <p:txBody>
          <a:bodyPr/>
          <a:lstStyle/>
          <a:p>
            <a:fld id="{86CB4B4D-7CA3-9044-876B-883B54F8677D}" type="slidenum">
              <a:rPr lang="en-US" smtClean="0"/>
              <a:t>4</a:t>
            </a:fld>
            <a:endParaRPr lang="en-US"/>
          </a:p>
        </p:txBody>
      </p:sp>
      <p:sp>
        <p:nvSpPr>
          <p:cNvPr id="4" name="Text Placeholder 3">
            <a:extLst>
              <a:ext uri="{FF2B5EF4-FFF2-40B4-BE49-F238E27FC236}">
                <a16:creationId xmlns:a16="http://schemas.microsoft.com/office/drawing/2014/main" id="{3AAF8031-7323-F3D3-52A4-CA28F093457C}"/>
              </a:ext>
            </a:extLst>
          </p:cNvPr>
          <p:cNvSpPr>
            <a:spLocks noGrp="1"/>
          </p:cNvSpPr>
          <p:nvPr>
            <p:ph type="body" idx="1"/>
          </p:nvPr>
        </p:nvSpPr>
        <p:spPr/>
        <p:txBody>
          <a:bodyPr/>
          <a:lstStyle/>
          <a:p>
            <a:pPr marL="114300" indent="0">
              <a:buNone/>
            </a:pPr>
            <a:r>
              <a:rPr lang="en-US" dirty="0"/>
              <a:t>The implementation of this model is represented as a </a:t>
            </a:r>
            <a:r>
              <a:rPr lang="en-US" dirty="0" err="1"/>
              <a:t>sketchup</a:t>
            </a:r>
            <a:r>
              <a:rPr lang="en-US" dirty="0"/>
              <a:t> cartoon (image charge configurations not shown). cf.  </a:t>
            </a:r>
            <a:r>
              <a:rPr lang="en-US" b="0" i="0" dirty="0" err="1">
                <a:solidFill>
                  <a:srgbClr val="333333"/>
                </a:solidFill>
                <a:effectLst/>
                <a:latin typeface="-apple-system"/>
              </a:rPr>
              <a:t>A.Rasmussen</a:t>
            </a:r>
            <a:r>
              <a:rPr lang="en-US" b="0" i="0" dirty="0">
                <a:solidFill>
                  <a:srgbClr val="333333"/>
                </a:solidFill>
                <a:effectLst/>
                <a:latin typeface="-apple-system"/>
              </a:rPr>
              <a:t> 2015 </a:t>
            </a:r>
            <a:r>
              <a:rPr lang="en-US" b="0" i="1" dirty="0">
                <a:solidFill>
                  <a:srgbClr val="333333"/>
                </a:solidFill>
                <a:effectLst/>
                <a:latin typeface="-apple-system"/>
              </a:rPr>
              <a:t>JINST</a:t>
            </a:r>
            <a:r>
              <a:rPr lang="en-US" b="0" i="0" dirty="0">
                <a:solidFill>
                  <a:srgbClr val="333333"/>
                </a:solidFill>
                <a:effectLst/>
                <a:latin typeface="-apple-system"/>
              </a:rPr>
              <a:t> </a:t>
            </a:r>
            <a:r>
              <a:rPr lang="en-US" b="1" i="0" dirty="0">
                <a:solidFill>
                  <a:srgbClr val="333333"/>
                </a:solidFill>
                <a:effectLst/>
                <a:latin typeface="-apple-system"/>
              </a:rPr>
              <a:t>10</a:t>
            </a:r>
            <a:r>
              <a:rPr lang="en-US" b="0" i="0" dirty="0">
                <a:solidFill>
                  <a:srgbClr val="333333"/>
                </a:solidFill>
                <a:effectLst/>
                <a:latin typeface="-apple-system"/>
              </a:rPr>
              <a:t> C05028.</a:t>
            </a:r>
            <a:endParaRPr lang="en-US" dirty="0"/>
          </a:p>
        </p:txBody>
      </p:sp>
      <p:pic>
        <p:nvPicPr>
          <p:cNvPr id="6" name="Picture 5" descr="A diagram of a parallel address&#10;&#10;Description automatically generated with medium confidence">
            <a:extLst>
              <a:ext uri="{FF2B5EF4-FFF2-40B4-BE49-F238E27FC236}">
                <a16:creationId xmlns:a16="http://schemas.microsoft.com/office/drawing/2014/main" id="{92681FA3-EF16-2945-EDD3-EA918086AE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1609" y="2015602"/>
            <a:ext cx="3638496" cy="2301967"/>
          </a:xfrm>
          <a:prstGeom prst="rect">
            <a:avLst/>
          </a:prstGeom>
        </p:spPr>
      </p:pic>
      <p:sp>
        <p:nvSpPr>
          <p:cNvPr id="7" name="TextBox 6">
            <a:extLst>
              <a:ext uri="{FF2B5EF4-FFF2-40B4-BE49-F238E27FC236}">
                <a16:creationId xmlns:a16="http://schemas.microsoft.com/office/drawing/2014/main" id="{5B0EF583-87C7-869F-4571-0FE09B64D781}"/>
              </a:ext>
            </a:extLst>
          </p:cNvPr>
          <p:cNvSpPr txBox="1"/>
          <p:nvPr/>
        </p:nvSpPr>
        <p:spPr>
          <a:xfrm>
            <a:off x="413895" y="2015602"/>
            <a:ext cx="4499299" cy="2031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1200" dirty="0"/>
              <a:t>2x2 pixel region near the channel shown.</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1200" dirty="0"/>
              <a:t>Serial addresses vary along the red coordinate.</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1200" dirty="0"/>
              <a:t>Polysilicon gates form </a:t>
            </a:r>
            <a:r>
              <a:rPr lang="en-US" sz="1200" dirty="0" err="1"/>
              <a:t>equipotentials</a:t>
            </a:r>
            <a:r>
              <a:rPr lang="en-US" sz="1200" dirty="0"/>
              <a:t> extending along this axis.</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200" b="0" i="0" u="none" strike="noStrike" cap="none" spc="0" normalizeH="0" baseline="0" dirty="0">
                <a:ln>
                  <a:noFill/>
                </a:ln>
                <a:solidFill>
                  <a:srgbClr val="000000"/>
                </a:solidFill>
                <a:effectLst/>
                <a:uFillTx/>
                <a:latin typeface="+mn-lt"/>
                <a:ea typeface="+mn-ea"/>
                <a:cs typeface="+mn-cs"/>
                <a:sym typeface="Arial"/>
              </a:rPr>
              <a:t>Parallel addresses vary along the green coordinate.</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1200" dirty="0"/>
              <a:t>Channel stop barriers form (periodic/infinite) p+ negative charge distributions extending along this axis.</a:t>
            </a:r>
            <a:endParaRPr kumimoji="0" lang="en-US" sz="1200" b="0" i="0" u="none" strike="noStrike" cap="none" spc="0" normalizeH="0" baseline="0" dirty="0">
              <a:ln>
                <a:noFill/>
              </a:ln>
              <a:solidFill>
                <a:srgbClr val="000000"/>
              </a:solidFill>
              <a:effectLst/>
              <a:uFillTx/>
              <a:latin typeface="+mn-lt"/>
              <a:ea typeface="+mn-ea"/>
              <a:cs typeface="+mn-cs"/>
              <a:sym typeface="Arial"/>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1200" dirty="0"/>
              <a:t>Non-unique solution to Poisson equation represented by E</a:t>
            </a:r>
            <a:r>
              <a:rPr lang="en-US" sz="1200" baseline="-25000" dirty="0"/>
              <a:t>BD</a:t>
            </a:r>
            <a:r>
              <a:rPr lang="en-US" sz="1200" dirty="0"/>
              <a:t>.</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1200" dirty="0"/>
              <a:t>Carriers drift toward the channel (green ovals) from the backside window and partition into pixels. For marginal cases near boundaries, saddle condition is approached. Saddle condition is defined as: </a:t>
            </a:r>
          </a:p>
        </p:txBody>
      </p:sp>
      <p:pic>
        <p:nvPicPr>
          <p:cNvPr id="9" name="Picture 8">
            <a:extLst>
              <a:ext uri="{FF2B5EF4-FFF2-40B4-BE49-F238E27FC236}">
                <a16:creationId xmlns:a16="http://schemas.microsoft.com/office/drawing/2014/main" id="{9F2414F6-FF33-C609-E54F-F1C50E7F181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459116" y="4078616"/>
            <a:ext cx="3350551" cy="197323"/>
          </a:xfrm>
          <a:prstGeom prst="rect">
            <a:avLst/>
          </a:prstGeom>
        </p:spPr>
      </p:pic>
    </p:spTree>
    <p:extLst>
      <p:ext uri="{BB962C8B-B14F-4D97-AF65-F5344CB8AC3E}">
        <p14:creationId xmlns:p14="http://schemas.microsoft.com/office/powerpoint/2010/main" val="331204420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5AB9-4ECC-F95E-0B43-B82769F58E87}"/>
              </a:ext>
            </a:extLst>
          </p:cNvPr>
          <p:cNvSpPr>
            <a:spLocks noGrp="1"/>
          </p:cNvSpPr>
          <p:nvPr>
            <p:ph type="title"/>
          </p:nvPr>
        </p:nvSpPr>
        <p:spPr/>
        <p:txBody>
          <a:bodyPr>
            <a:noAutofit/>
          </a:bodyPr>
          <a:lstStyle/>
          <a:p>
            <a:r>
              <a:rPr lang="en-US" sz="2000" dirty="0"/>
              <a:t>What does this have to do with the brighter-fatter effect?</a:t>
            </a:r>
          </a:p>
        </p:txBody>
      </p:sp>
      <p:sp>
        <p:nvSpPr>
          <p:cNvPr id="3" name="Slide Number Placeholder 2">
            <a:extLst>
              <a:ext uri="{FF2B5EF4-FFF2-40B4-BE49-F238E27FC236}">
                <a16:creationId xmlns:a16="http://schemas.microsoft.com/office/drawing/2014/main" id="{81A26156-91D7-5C1B-B076-90DCF9DE4F15}"/>
              </a:ext>
            </a:extLst>
          </p:cNvPr>
          <p:cNvSpPr>
            <a:spLocks noGrp="1"/>
          </p:cNvSpPr>
          <p:nvPr>
            <p:ph type="sldNum" sz="quarter" idx="2"/>
          </p:nvPr>
        </p:nvSpPr>
        <p:spPr/>
        <p:txBody>
          <a:bodyPr/>
          <a:lstStyle/>
          <a:p>
            <a:fld id="{86CB4B4D-7CA3-9044-876B-883B54F8677D}" type="slidenum">
              <a:rPr lang="en-US" smtClean="0"/>
              <a:t>5</a:t>
            </a:fld>
            <a:endParaRPr lang="en-US"/>
          </a:p>
        </p:txBody>
      </p:sp>
      <p:pic>
        <p:nvPicPr>
          <p:cNvPr id="10" name="Picture 9" descr="A screen shot of a graph&#10;&#10;Description automatically generated">
            <a:extLst>
              <a:ext uri="{FF2B5EF4-FFF2-40B4-BE49-F238E27FC236}">
                <a16:creationId xmlns:a16="http://schemas.microsoft.com/office/drawing/2014/main" id="{1F414B74-4927-F925-46BA-C8DB781496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426" y="966375"/>
            <a:ext cx="5134534" cy="2631614"/>
          </a:xfrm>
          <a:prstGeom prst="rect">
            <a:avLst/>
          </a:prstGeom>
        </p:spPr>
      </p:pic>
      <p:pic>
        <p:nvPicPr>
          <p:cNvPr id="12" name="Picture 11" descr="A graph of a graph showing a range of different angles&#10;&#10;Description automatically generated with medium confidence">
            <a:extLst>
              <a:ext uri="{FF2B5EF4-FFF2-40B4-BE49-F238E27FC236}">
                <a16:creationId xmlns:a16="http://schemas.microsoft.com/office/drawing/2014/main" id="{25B9264E-C9A3-C54F-3CD3-1947456498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6513" y="966375"/>
            <a:ext cx="3385713" cy="2527452"/>
          </a:xfrm>
          <a:prstGeom prst="rect">
            <a:avLst/>
          </a:prstGeom>
        </p:spPr>
      </p:pic>
      <p:sp>
        <p:nvSpPr>
          <p:cNvPr id="13" name="TextBox 12">
            <a:extLst>
              <a:ext uri="{FF2B5EF4-FFF2-40B4-BE49-F238E27FC236}">
                <a16:creationId xmlns:a16="http://schemas.microsoft.com/office/drawing/2014/main" id="{BF387D21-AF1A-0B2D-182D-B458C5529F27}"/>
              </a:ext>
            </a:extLst>
          </p:cNvPr>
          <p:cNvSpPr txBox="1"/>
          <p:nvPr/>
        </p:nvSpPr>
        <p:spPr>
          <a:xfrm>
            <a:off x="5855363" y="3505656"/>
            <a:ext cx="3041626" cy="1292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n-lt"/>
                <a:ea typeface="+mn-ea"/>
                <a:cs typeface="+mn-cs"/>
                <a:sym typeface="Arial"/>
              </a:rPr>
              <a:t>Corr</a:t>
            </a:r>
            <a:r>
              <a:rPr kumimoji="0" lang="en-US" sz="1200" b="0" i="0" u="none" strike="noStrike" cap="none" spc="0" normalizeH="0" baseline="-25000" dirty="0">
                <a:ln>
                  <a:noFill/>
                </a:ln>
                <a:solidFill>
                  <a:srgbClr val="000000"/>
                </a:solidFill>
                <a:effectLst/>
                <a:uFillTx/>
                <a:latin typeface="+mn-lt"/>
                <a:ea typeface="+mn-ea"/>
                <a:cs typeface="+mn-cs"/>
                <a:sym typeface="Arial"/>
              </a:rPr>
              <a:t>01</a:t>
            </a:r>
            <a:r>
              <a:rPr kumimoji="0" lang="en-US" sz="1200" b="0" i="0" u="none" strike="noStrike" cap="none" spc="0" normalizeH="0" baseline="0" dirty="0">
                <a:ln>
                  <a:noFill/>
                </a:ln>
                <a:solidFill>
                  <a:srgbClr val="000000"/>
                </a:solidFill>
                <a:effectLst/>
                <a:uFillTx/>
                <a:latin typeface="+mn-lt"/>
                <a:ea typeface="+mn-ea"/>
                <a:cs typeface="+mn-cs"/>
                <a:sym typeface="Arial"/>
              </a:rPr>
              <a:t>: within 0.4%</a:t>
            </a:r>
          </a:p>
          <a:p>
            <a:r>
              <a:rPr kumimoji="0" lang="en-US" sz="1200" b="0" i="0" u="none" strike="noStrike" cap="none" spc="0" normalizeH="0" baseline="0" dirty="0">
                <a:ln>
                  <a:noFill/>
                </a:ln>
                <a:solidFill>
                  <a:srgbClr val="000000"/>
                </a:solidFill>
                <a:effectLst/>
                <a:uFillTx/>
                <a:latin typeface="+mn-lt"/>
                <a:ea typeface="+mn-ea"/>
                <a:cs typeface="+mn-cs"/>
                <a:sym typeface="Arial"/>
              </a:rPr>
              <a:t>Corr</a:t>
            </a:r>
            <a:r>
              <a:rPr kumimoji="0" lang="en-US" sz="1200" b="0" i="0" u="none" strike="noStrike" cap="none" spc="0" normalizeH="0" baseline="-25000" dirty="0">
                <a:ln>
                  <a:noFill/>
                </a:ln>
                <a:solidFill>
                  <a:srgbClr val="000000"/>
                </a:solidFill>
                <a:effectLst/>
                <a:uFillTx/>
                <a:latin typeface="+mn-lt"/>
                <a:ea typeface="+mn-ea"/>
                <a:cs typeface="+mn-cs"/>
                <a:sym typeface="Arial"/>
              </a:rPr>
              <a:t>10</a:t>
            </a:r>
            <a:r>
              <a:rPr kumimoji="0" lang="en-US" sz="1200" b="0" i="0" u="none" strike="noStrike" cap="none" spc="0" normalizeH="0" baseline="0" dirty="0">
                <a:ln>
                  <a:noFill/>
                </a:ln>
                <a:solidFill>
                  <a:srgbClr val="000000"/>
                </a:solidFill>
                <a:effectLst/>
                <a:uFillTx/>
                <a:latin typeface="+mn-lt"/>
                <a:ea typeface="+mn-ea"/>
                <a:cs typeface="+mn-cs"/>
                <a:sym typeface="Arial"/>
              </a:rPr>
              <a:t>: within 2.4%</a:t>
            </a:r>
            <a:endParaRPr lang="en-US" sz="1200" dirty="0"/>
          </a:p>
          <a:p>
            <a:r>
              <a:rPr kumimoji="0" lang="en-US" sz="1200" b="0" i="0" u="none" strike="noStrike" cap="none" spc="0" normalizeH="0" baseline="0" dirty="0">
                <a:ln>
                  <a:noFill/>
                </a:ln>
                <a:solidFill>
                  <a:srgbClr val="000000"/>
                </a:solidFill>
                <a:effectLst/>
                <a:uFillTx/>
                <a:latin typeface="+mn-lt"/>
                <a:ea typeface="+mn-ea"/>
                <a:cs typeface="+mn-cs"/>
                <a:sym typeface="Arial"/>
              </a:rPr>
              <a:t>Corr</a:t>
            </a:r>
            <a:r>
              <a:rPr kumimoji="0" lang="en-US" sz="1200" b="0" i="0" u="none" strike="noStrike" cap="none" spc="0" normalizeH="0" baseline="-25000" dirty="0">
                <a:ln>
                  <a:noFill/>
                </a:ln>
                <a:solidFill>
                  <a:srgbClr val="000000"/>
                </a:solidFill>
                <a:effectLst/>
                <a:uFillTx/>
                <a:latin typeface="+mn-lt"/>
                <a:ea typeface="+mn-ea"/>
                <a:cs typeface="+mn-cs"/>
                <a:sym typeface="Arial"/>
              </a:rPr>
              <a:t>11</a:t>
            </a:r>
            <a:r>
              <a:rPr kumimoji="0" lang="en-US" sz="1200" b="0" i="0" u="none" strike="noStrike" cap="none" spc="0" normalizeH="0" baseline="0" dirty="0">
                <a:ln>
                  <a:noFill/>
                </a:ln>
                <a:solidFill>
                  <a:srgbClr val="000000"/>
                </a:solidFill>
                <a:effectLst/>
                <a:uFillTx/>
                <a:latin typeface="+mn-lt"/>
                <a:ea typeface="+mn-ea"/>
                <a:cs typeface="+mn-cs"/>
                <a:sym typeface="Arial"/>
              </a:rPr>
              <a:t>: within 1.6%</a:t>
            </a:r>
          </a:p>
          <a:p>
            <a:endParaRPr lang="en-US" sz="1200" dirty="0"/>
          </a:p>
          <a:p>
            <a:r>
              <a:rPr kumimoji="0" lang="en-US" sz="1200" b="0" i="0" u="none" strike="noStrike" cap="none" spc="0" normalizeH="0" baseline="0" dirty="0">
                <a:ln>
                  <a:noFill/>
                </a:ln>
                <a:solidFill>
                  <a:srgbClr val="000000"/>
                </a:solidFill>
                <a:effectLst/>
                <a:uFillTx/>
                <a:latin typeface="+mn-lt"/>
                <a:ea typeface="+mn-ea"/>
                <a:cs typeface="+mn-cs"/>
                <a:sym typeface="Arial"/>
              </a:rPr>
              <a:t>Model (red triangles) are simplex-fit to the data (black dots) to minimize Merit Function. (</a:t>
            </a:r>
            <a:r>
              <a:rPr lang="en-US" sz="1200" dirty="0"/>
              <a:t>Free parameters = 3).</a:t>
            </a:r>
            <a:endParaRPr kumimoji="0" lang="en-US" sz="1200" b="0" i="0" u="none" strike="noStrike" cap="none" spc="0" normalizeH="0" baseline="0" dirty="0">
              <a:ln>
                <a:noFill/>
              </a:ln>
              <a:solidFill>
                <a:srgbClr val="000000"/>
              </a:solidFill>
              <a:effectLst/>
              <a:uFillTx/>
              <a:latin typeface="+mn-lt"/>
              <a:ea typeface="+mn-ea"/>
              <a:cs typeface="+mn-cs"/>
              <a:sym typeface="Arial"/>
            </a:endParaRPr>
          </a:p>
        </p:txBody>
      </p:sp>
      <p:sp>
        <p:nvSpPr>
          <p:cNvPr id="14" name="TextBox 13">
            <a:extLst>
              <a:ext uri="{FF2B5EF4-FFF2-40B4-BE49-F238E27FC236}">
                <a16:creationId xmlns:a16="http://schemas.microsoft.com/office/drawing/2014/main" id="{954C1833-AF91-BB7D-0AC4-70E1A13A528C}"/>
              </a:ext>
            </a:extLst>
          </p:cNvPr>
          <p:cNvSpPr txBox="1"/>
          <p:nvPr/>
        </p:nvSpPr>
        <p:spPr>
          <a:xfrm>
            <a:off x="720625" y="3505656"/>
            <a:ext cx="4249581" cy="1292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n-lt"/>
                <a:ea typeface="+mn-ea"/>
                <a:cs typeface="+mn-cs"/>
                <a:sym typeface="Arial"/>
              </a:rPr>
              <a:t>C</a:t>
            </a:r>
            <a:r>
              <a:rPr kumimoji="0" lang="en-US" sz="1200" b="0" i="0" u="none" strike="noStrike" cap="none" spc="0" normalizeH="0" baseline="-25000" dirty="0">
                <a:ln>
                  <a:noFill/>
                </a:ln>
                <a:solidFill>
                  <a:srgbClr val="000000"/>
                </a:solidFill>
                <a:effectLst/>
                <a:uFillTx/>
                <a:latin typeface="+mn-lt"/>
                <a:ea typeface="+mn-ea"/>
                <a:cs typeface="+mn-cs"/>
                <a:sym typeface="Arial"/>
              </a:rPr>
              <a:t>01</a:t>
            </a:r>
            <a:r>
              <a:rPr kumimoji="0" lang="en-US" sz="1200" b="0" i="0" u="none" strike="noStrike" cap="none" spc="0" normalizeH="0" baseline="0" dirty="0">
                <a:ln>
                  <a:noFill/>
                </a:ln>
                <a:solidFill>
                  <a:srgbClr val="000000"/>
                </a:solidFill>
                <a:effectLst/>
                <a:uFillTx/>
                <a:latin typeface="+mn-lt"/>
                <a:ea typeface="+mn-ea"/>
                <a:cs typeface="+mn-cs"/>
                <a:sym typeface="Arial"/>
              </a:rPr>
              <a:t>: within 2.7%</a:t>
            </a:r>
          </a:p>
          <a:p>
            <a:r>
              <a:rPr kumimoji="0" lang="en-US" sz="1200" b="0" i="0" u="none" strike="noStrike" cap="none" spc="0" normalizeH="0" baseline="0" dirty="0">
                <a:ln>
                  <a:noFill/>
                </a:ln>
                <a:solidFill>
                  <a:srgbClr val="000000"/>
                </a:solidFill>
                <a:effectLst/>
                <a:uFillTx/>
                <a:latin typeface="+mn-lt"/>
                <a:ea typeface="+mn-ea"/>
                <a:cs typeface="+mn-cs"/>
                <a:sym typeface="Arial"/>
              </a:rPr>
              <a:t>C</a:t>
            </a:r>
            <a:r>
              <a:rPr kumimoji="0" lang="en-US" sz="1200" b="0" i="0" u="none" strike="noStrike" cap="none" spc="0" normalizeH="0" baseline="-25000" dirty="0">
                <a:ln>
                  <a:noFill/>
                </a:ln>
                <a:solidFill>
                  <a:srgbClr val="000000"/>
                </a:solidFill>
                <a:effectLst/>
                <a:uFillTx/>
                <a:latin typeface="+mn-lt"/>
                <a:ea typeface="+mn-ea"/>
                <a:cs typeface="+mn-cs"/>
                <a:sym typeface="Arial"/>
              </a:rPr>
              <a:t>10</a:t>
            </a:r>
            <a:r>
              <a:rPr kumimoji="0" lang="en-US" sz="1200" b="0" i="0" u="none" strike="noStrike" cap="none" spc="0" normalizeH="0" baseline="0" dirty="0">
                <a:ln>
                  <a:noFill/>
                </a:ln>
                <a:solidFill>
                  <a:srgbClr val="000000"/>
                </a:solidFill>
                <a:effectLst/>
                <a:uFillTx/>
                <a:latin typeface="+mn-lt"/>
                <a:ea typeface="+mn-ea"/>
                <a:cs typeface="+mn-cs"/>
                <a:sym typeface="Arial"/>
              </a:rPr>
              <a:t>: within 15.8%</a:t>
            </a:r>
            <a:endParaRPr lang="en-US" sz="1200" dirty="0"/>
          </a:p>
          <a:p>
            <a:r>
              <a:rPr kumimoji="0" lang="en-US" sz="1200" b="0" i="0" u="none" strike="noStrike" cap="none" spc="0" normalizeH="0" baseline="0" dirty="0">
                <a:ln>
                  <a:noFill/>
                </a:ln>
                <a:solidFill>
                  <a:srgbClr val="000000"/>
                </a:solidFill>
                <a:effectLst/>
                <a:uFillTx/>
                <a:latin typeface="+mn-lt"/>
                <a:ea typeface="+mn-ea"/>
                <a:cs typeface="+mn-cs"/>
                <a:sym typeface="Arial"/>
              </a:rPr>
              <a:t>C</a:t>
            </a:r>
            <a:r>
              <a:rPr kumimoji="0" lang="en-US" sz="1200" b="0" i="0" u="none" strike="noStrike" cap="none" spc="0" normalizeH="0" baseline="-25000" dirty="0">
                <a:ln>
                  <a:noFill/>
                </a:ln>
                <a:solidFill>
                  <a:srgbClr val="000000"/>
                </a:solidFill>
                <a:effectLst/>
                <a:uFillTx/>
                <a:latin typeface="+mn-lt"/>
                <a:ea typeface="+mn-ea"/>
                <a:cs typeface="+mn-cs"/>
                <a:sym typeface="Arial"/>
              </a:rPr>
              <a:t>11</a:t>
            </a:r>
            <a:r>
              <a:rPr kumimoji="0" lang="en-US" sz="1200" b="0" i="0" u="none" strike="noStrike" cap="none" spc="0" normalizeH="0" baseline="0" dirty="0">
                <a:ln>
                  <a:noFill/>
                </a:ln>
                <a:solidFill>
                  <a:srgbClr val="000000"/>
                </a:solidFill>
                <a:effectLst/>
                <a:uFillTx/>
                <a:latin typeface="+mn-lt"/>
                <a:ea typeface="+mn-ea"/>
                <a:cs typeface="+mn-cs"/>
                <a:sym typeface="Arial"/>
              </a:rPr>
              <a:t>: within 1.3%</a:t>
            </a:r>
          </a:p>
          <a:p>
            <a:endParaRPr lang="en-US" sz="1200" dirty="0"/>
          </a:p>
          <a:p>
            <a:r>
              <a:rPr kumimoji="0" lang="en-US" sz="1200" b="0" i="0" u="none" strike="noStrike" cap="none" spc="0" normalizeH="0" baseline="0" dirty="0">
                <a:ln>
                  <a:noFill/>
                </a:ln>
                <a:solidFill>
                  <a:srgbClr val="000000"/>
                </a:solidFill>
                <a:effectLst/>
                <a:uFillTx/>
                <a:latin typeface="+mn-lt"/>
                <a:ea typeface="+mn-ea"/>
                <a:cs typeface="+mn-cs"/>
                <a:sym typeface="Arial"/>
              </a:rPr>
              <a:t>Model (Sims) are based on a combination of destructive diagnostic testing and other parameters </a:t>
            </a:r>
            <a:r>
              <a:rPr lang="en-US" sz="1200" dirty="0"/>
              <a:t>finalized on in </a:t>
            </a:r>
            <a:r>
              <a:rPr lang="en-US" sz="1200" dirty="0" err="1"/>
              <a:t>PoissonCCD</a:t>
            </a:r>
            <a:r>
              <a:rPr lang="en-US" sz="1200" dirty="0"/>
              <a:t> config file contents</a:t>
            </a:r>
            <a:endParaRPr kumimoji="0" lang="en-US" sz="1200" b="0" i="0" u="none" strike="noStrike" cap="none" spc="0" normalizeH="0" baseline="0" dirty="0">
              <a:ln>
                <a:noFill/>
              </a:ln>
              <a:solidFill>
                <a:srgbClr val="000000"/>
              </a:solidFill>
              <a:effectLst/>
              <a:uFillTx/>
              <a:latin typeface="+mn-lt"/>
              <a:ea typeface="+mn-ea"/>
              <a:cs typeface="+mn-cs"/>
              <a:sym typeface="Arial"/>
            </a:endParaRPr>
          </a:p>
        </p:txBody>
      </p:sp>
      <p:sp>
        <p:nvSpPr>
          <p:cNvPr id="18" name="TextBox 17">
            <a:extLst>
              <a:ext uri="{FF2B5EF4-FFF2-40B4-BE49-F238E27FC236}">
                <a16:creationId xmlns:a16="http://schemas.microsoft.com/office/drawing/2014/main" id="{2EFEC946-2B96-FE0E-B2D6-95274B0A95B7}"/>
              </a:ext>
            </a:extLst>
          </p:cNvPr>
          <p:cNvSpPr txBox="1"/>
          <p:nvPr/>
        </p:nvSpPr>
        <p:spPr>
          <a:xfrm>
            <a:off x="839337" y="3043989"/>
            <a:ext cx="2366032" cy="1384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dirty="0" err="1">
                <a:ln>
                  <a:noFill/>
                </a:ln>
                <a:solidFill>
                  <a:srgbClr val="000000"/>
                </a:solidFill>
                <a:effectLst/>
                <a:uFillTx/>
                <a:latin typeface="+mn-lt"/>
                <a:ea typeface="+mn-ea"/>
                <a:cs typeface="+mn-cs"/>
                <a:sym typeface="Arial"/>
              </a:rPr>
              <a:t>C.Lage</a:t>
            </a:r>
            <a:r>
              <a:rPr kumimoji="0" lang="en-US" sz="900" b="0" i="0" u="none" strike="noStrike" cap="none" spc="0" normalizeH="0" baseline="0" dirty="0">
                <a:ln>
                  <a:noFill/>
                </a:ln>
                <a:solidFill>
                  <a:srgbClr val="000000"/>
                </a:solidFill>
                <a:effectLst/>
                <a:uFillTx/>
                <a:latin typeface="+mn-lt"/>
                <a:ea typeface="+mn-ea"/>
                <a:cs typeface="+mn-cs"/>
                <a:sym typeface="Arial"/>
              </a:rPr>
              <a:t> et al. </a:t>
            </a:r>
            <a:r>
              <a:rPr kumimoji="0" lang="en-US" sz="900" b="0" i="0" u="none" strike="noStrike" cap="none" spc="0" normalizeH="0" baseline="0" dirty="0" err="1">
                <a:ln>
                  <a:noFill/>
                </a:ln>
                <a:solidFill>
                  <a:srgbClr val="000000"/>
                </a:solidFill>
                <a:effectLst/>
                <a:uFillTx/>
                <a:latin typeface="+mn-lt"/>
                <a:ea typeface="+mn-ea"/>
                <a:cs typeface="+mn-cs"/>
                <a:sym typeface="Arial"/>
              </a:rPr>
              <a:t>J.Appl.Phys</a:t>
            </a:r>
            <a:r>
              <a:rPr kumimoji="0" lang="en-US" sz="900" b="0" i="0" u="none" strike="noStrike" cap="none" spc="0" normalizeH="0" baseline="0" dirty="0">
                <a:ln>
                  <a:noFill/>
                </a:ln>
                <a:solidFill>
                  <a:srgbClr val="000000"/>
                </a:solidFill>
                <a:effectLst/>
                <a:uFillTx/>
                <a:latin typeface="+mn-lt"/>
                <a:ea typeface="+mn-ea"/>
                <a:cs typeface="+mn-cs"/>
                <a:sym typeface="Arial"/>
              </a:rPr>
              <a:t>. 130, 164502 (2021)</a:t>
            </a:r>
          </a:p>
        </p:txBody>
      </p:sp>
      <p:sp>
        <p:nvSpPr>
          <p:cNvPr id="19" name="TextBox 18">
            <a:extLst>
              <a:ext uri="{FF2B5EF4-FFF2-40B4-BE49-F238E27FC236}">
                <a16:creationId xmlns:a16="http://schemas.microsoft.com/office/drawing/2014/main" id="{C926931B-5415-0589-96CC-62136C047F07}"/>
              </a:ext>
            </a:extLst>
          </p:cNvPr>
          <p:cNvSpPr txBox="1"/>
          <p:nvPr/>
        </p:nvSpPr>
        <p:spPr>
          <a:xfrm>
            <a:off x="5879495" y="3043990"/>
            <a:ext cx="2250616" cy="1384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dirty="0" err="1">
                <a:ln>
                  <a:noFill/>
                </a:ln>
                <a:solidFill>
                  <a:srgbClr val="000000"/>
                </a:solidFill>
                <a:effectLst/>
                <a:uFillTx/>
                <a:latin typeface="+mn-lt"/>
                <a:ea typeface="+mn-ea"/>
                <a:cs typeface="+mn-cs"/>
                <a:sym typeface="Arial"/>
              </a:rPr>
              <a:t>A.Rasmussen</a:t>
            </a:r>
            <a:r>
              <a:rPr kumimoji="0" lang="en-US" sz="900" b="0" i="0" u="none" strike="noStrike" cap="none" spc="0" normalizeH="0" baseline="0" dirty="0">
                <a:ln>
                  <a:noFill/>
                </a:ln>
                <a:solidFill>
                  <a:srgbClr val="000000"/>
                </a:solidFill>
                <a:effectLst/>
                <a:uFillTx/>
                <a:latin typeface="+mn-lt"/>
                <a:ea typeface="+mn-ea"/>
                <a:cs typeface="+mn-cs"/>
                <a:sym typeface="Arial"/>
              </a:rPr>
              <a:t> et al. Proc. SPIE 9915 (2016)</a:t>
            </a:r>
          </a:p>
        </p:txBody>
      </p:sp>
    </p:spTree>
    <p:extLst>
      <p:ext uri="{BB962C8B-B14F-4D97-AF65-F5344CB8AC3E}">
        <p14:creationId xmlns:p14="http://schemas.microsoft.com/office/powerpoint/2010/main" val="229511683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697C7C6-3E4D-61AA-F2A9-7400104C9A76}"/>
              </a:ext>
            </a:extLst>
          </p:cNvPr>
          <p:cNvGrpSpPr/>
          <p:nvPr/>
        </p:nvGrpSpPr>
        <p:grpSpPr>
          <a:xfrm>
            <a:off x="412513" y="889011"/>
            <a:ext cx="8318975" cy="2284461"/>
            <a:chOff x="354836" y="1059611"/>
            <a:chExt cx="8318975" cy="2284461"/>
          </a:xfrm>
        </p:grpSpPr>
        <p:pic>
          <p:nvPicPr>
            <p:cNvPr id="8" name="Picture 7" descr="A diagram of a large distribution&#10;&#10;Description automatically generated">
              <a:extLst>
                <a:ext uri="{FF2B5EF4-FFF2-40B4-BE49-F238E27FC236}">
                  <a16:creationId xmlns:a16="http://schemas.microsoft.com/office/drawing/2014/main" id="{05FE368F-85D2-61EE-A398-A13903DC957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5537"/>
            <a:stretch/>
          </p:blipFill>
          <p:spPr>
            <a:xfrm>
              <a:off x="354836" y="1059611"/>
              <a:ext cx="2187377" cy="2284461"/>
            </a:xfrm>
            <a:prstGeom prst="rect">
              <a:avLst/>
            </a:prstGeom>
          </p:spPr>
        </p:pic>
        <p:pic>
          <p:nvPicPr>
            <p:cNvPr id="16" name="Picture 15" descr="A blue and yellow arrows on a blue surface&#10;&#10;Description automatically generated with medium confidence">
              <a:extLst>
                <a:ext uri="{FF2B5EF4-FFF2-40B4-BE49-F238E27FC236}">
                  <a16:creationId xmlns:a16="http://schemas.microsoft.com/office/drawing/2014/main" id="{5FDFBAB3-8478-7CC9-9E79-F8A295FBB2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4889" y="1059611"/>
              <a:ext cx="4568922" cy="2284461"/>
            </a:xfrm>
            <a:prstGeom prst="rect">
              <a:avLst/>
            </a:prstGeom>
          </p:spPr>
        </p:pic>
      </p:grpSp>
      <p:sp>
        <p:nvSpPr>
          <p:cNvPr id="2" name="Title 1">
            <a:extLst>
              <a:ext uri="{FF2B5EF4-FFF2-40B4-BE49-F238E27FC236}">
                <a16:creationId xmlns:a16="http://schemas.microsoft.com/office/drawing/2014/main" id="{A1F85AB9-4ECC-F95E-0B43-B82769F58E87}"/>
              </a:ext>
            </a:extLst>
          </p:cNvPr>
          <p:cNvSpPr>
            <a:spLocks noGrp="1"/>
          </p:cNvSpPr>
          <p:nvPr>
            <p:ph type="title"/>
          </p:nvPr>
        </p:nvSpPr>
        <p:spPr/>
        <p:txBody>
          <a:bodyPr>
            <a:noAutofit/>
          </a:bodyPr>
          <a:lstStyle/>
          <a:p>
            <a:r>
              <a:rPr lang="en-US" sz="2000" dirty="0"/>
              <a:t>How are the simulations evaluated and compared to observables?</a:t>
            </a:r>
          </a:p>
        </p:txBody>
      </p:sp>
      <p:sp>
        <p:nvSpPr>
          <p:cNvPr id="3" name="Slide Number Placeholder 2">
            <a:extLst>
              <a:ext uri="{FF2B5EF4-FFF2-40B4-BE49-F238E27FC236}">
                <a16:creationId xmlns:a16="http://schemas.microsoft.com/office/drawing/2014/main" id="{81A26156-91D7-5C1B-B076-90DCF9DE4F15}"/>
              </a:ext>
            </a:extLst>
          </p:cNvPr>
          <p:cNvSpPr>
            <a:spLocks noGrp="1"/>
          </p:cNvSpPr>
          <p:nvPr>
            <p:ph type="sldNum" sz="quarter" idx="2"/>
          </p:nvPr>
        </p:nvSpPr>
        <p:spPr/>
        <p:txBody>
          <a:bodyPr/>
          <a:lstStyle/>
          <a:p>
            <a:fld id="{86CB4B4D-7CA3-9044-876B-883B54F8677D}" type="slidenum">
              <a:rPr lang="en-US" smtClean="0"/>
              <a:t>6</a:t>
            </a:fld>
            <a:endParaRPr lang="en-US"/>
          </a:p>
        </p:txBody>
      </p:sp>
      <p:sp>
        <p:nvSpPr>
          <p:cNvPr id="18" name="TextBox 17">
            <a:extLst>
              <a:ext uri="{FF2B5EF4-FFF2-40B4-BE49-F238E27FC236}">
                <a16:creationId xmlns:a16="http://schemas.microsoft.com/office/drawing/2014/main" id="{2EFEC946-2B96-FE0E-B2D6-95274B0A95B7}"/>
              </a:ext>
            </a:extLst>
          </p:cNvPr>
          <p:cNvSpPr txBox="1"/>
          <p:nvPr/>
        </p:nvSpPr>
        <p:spPr>
          <a:xfrm>
            <a:off x="391089" y="3104222"/>
            <a:ext cx="2366032" cy="1384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dirty="0" err="1">
                <a:ln>
                  <a:noFill/>
                </a:ln>
                <a:solidFill>
                  <a:srgbClr val="000000"/>
                </a:solidFill>
                <a:effectLst/>
                <a:uFillTx/>
                <a:latin typeface="+mn-lt"/>
                <a:ea typeface="+mn-ea"/>
                <a:cs typeface="+mn-cs"/>
                <a:sym typeface="Arial"/>
              </a:rPr>
              <a:t>C.Lage</a:t>
            </a:r>
            <a:r>
              <a:rPr kumimoji="0" lang="en-US" sz="900" b="0" i="0" u="none" strike="noStrike" cap="none" spc="0" normalizeH="0" baseline="0" dirty="0">
                <a:ln>
                  <a:noFill/>
                </a:ln>
                <a:solidFill>
                  <a:srgbClr val="000000"/>
                </a:solidFill>
                <a:effectLst/>
                <a:uFillTx/>
                <a:latin typeface="+mn-lt"/>
                <a:ea typeface="+mn-ea"/>
                <a:cs typeface="+mn-cs"/>
                <a:sym typeface="Arial"/>
              </a:rPr>
              <a:t> et al. </a:t>
            </a:r>
            <a:r>
              <a:rPr kumimoji="0" lang="en-US" sz="900" b="0" i="0" u="none" strike="noStrike" cap="none" spc="0" normalizeH="0" baseline="0" dirty="0" err="1">
                <a:ln>
                  <a:noFill/>
                </a:ln>
                <a:solidFill>
                  <a:srgbClr val="000000"/>
                </a:solidFill>
                <a:effectLst/>
                <a:uFillTx/>
                <a:latin typeface="+mn-lt"/>
                <a:ea typeface="+mn-ea"/>
                <a:cs typeface="+mn-cs"/>
                <a:sym typeface="Arial"/>
              </a:rPr>
              <a:t>J.Appl.Phys</a:t>
            </a:r>
            <a:r>
              <a:rPr kumimoji="0" lang="en-US" sz="900" b="0" i="0" u="none" strike="noStrike" cap="none" spc="0" normalizeH="0" baseline="0" dirty="0">
                <a:ln>
                  <a:noFill/>
                </a:ln>
                <a:solidFill>
                  <a:srgbClr val="000000"/>
                </a:solidFill>
                <a:effectLst/>
                <a:uFillTx/>
                <a:latin typeface="+mn-lt"/>
                <a:ea typeface="+mn-ea"/>
                <a:cs typeface="+mn-cs"/>
                <a:sym typeface="Arial"/>
              </a:rPr>
              <a:t>. 130, 164502 (2021)</a:t>
            </a:r>
          </a:p>
        </p:txBody>
      </p:sp>
      <p:sp>
        <p:nvSpPr>
          <p:cNvPr id="19" name="TextBox 18">
            <a:extLst>
              <a:ext uri="{FF2B5EF4-FFF2-40B4-BE49-F238E27FC236}">
                <a16:creationId xmlns:a16="http://schemas.microsoft.com/office/drawing/2014/main" id="{C926931B-5415-0589-96CC-62136C047F07}"/>
              </a:ext>
            </a:extLst>
          </p:cNvPr>
          <p:cNvSpPr txBox="1"/>
          <p:nvPr/>
        </p:nvSpPr>
        <p:spPr>
          <a:xfrm>
            <a:off x="4607425" y="3111554"/>
            <a:ext cx="1378583" cy="1384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dirty="0" err="1">
                <a:ln>
                  <a:noFill/>
                </a:ln>
                <a:solidFill>
                  <a:srgbClr val="000000"/>
                </a:solidFill>
                <a:effectLst/>
                <a:uFillTx/>
                <a:latin typeface="+mn-lt"/>
                <a:ea typeface="+mn-ea"/>
                <a:cs typeface="+mn-cs"/>
                <a:sym typeface="Arial"/>
              </a:rPr>
              <a:t>A.Rasmussen</a:t>
            </a:r>
            <a:r>
              <a:rPr kumimoji="0" lang="en-US" sz="900" b="0" i="0" u="none" strike="noStrike" cap="none" spc="0" normalizeH="0" baseline="0" dirty="0">
                <a:ln>
                  <a:noFill/>
                </a:ln>
                <a:solidFill>
                  <a:srgbClr val="000000"/>
                </a:solidFill>
                <a:effectLst/>
                <a:uFillTx/>
                <a:latin typeface="+mn-lt"/>
                <a:ea typeface="+mn-ea"/>
                <a:cs typeface="+mn-cs"/>
                <a:sym typeface="Arial"/>
              </a:rPr>
              <a:t> ISPA (2018)</a:t>
            </a:r>
          </a:p>
        </p:txBody>
      </p:sp>
      <p:sp>
        <p:nvSpPr>
          <p:cNvPr id="21" name="TextBox 20">
            <a:extLst>
              <a:ext uri="{FF2B5EF4-FFF2-40B4-BE49-F238E27FC236}">
                <a16:creationId xmlns:a16="http://schemas.microsoft.com/office/drawing/2014/main" id="{914A751E-16A1-1DE7-972D-24B667CD35DB}"/>
              </a:ext>
            </a:extLst>
          </p:cNvPr>
          <p:cNvSpPr txBox="1"/>
          <p:nvPr/>
        </p:nvSpPr>
        <p:spPr>
          <a:xfrm>
            <a:off x="2681575" y="1256599"/>
            <a:ext cx="1480991" cy="338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rgbClr val="000000"/>
                </a:solidFill>
                <a:effectLst/>
                <a:uFillTx/>
                <a:latin typeface="+mn-lt"/>
                <a:ea typeface="+mn-ea"/>
                <a:cs typeface="+mn-cs"/>
                <a:sym typeface="Arial"/>
              </a:rPr>
              <a:t>Central pixel containing BFE source signal</a:t>
            </a:r>
          </a:p>
        </p:txBody>
      </p:sp>
      <p:cxnSp>
        <p:nvCxnSpPr>
          <p:cNvPr id="23" name="Straight Arrow Connector 22">
            <a:extLst>
              <a:ext uri="{FF2B5EF4-FFF2-40B4-BE49-F238E27FC236}">
                <a16:creationId xmlns:a16="http://schemas.microsoft.com/office/drawing/2014/main" id="{7D64B165-FBE0-D0DD-7E2A-402B545D5CC0}"/>
              </a:ext>
            </a:extLst>
          </p:cNvPr>
          <p:cNvCxnSpPr>
            <a:cxnSpLocks/>
          </p:cNvCxnSpPr>
          <p:nvPr/>
        </p:nvCxnSpPr>
        <p:spPr>
          <a:xfrm flipH="1">
            <a:off x="1666115" y="1603314"/>
            <a:ext cx="1015460" cy="292804"/>
          </a:xfrm>
          <a:prstGeom prst="straightConnector1">
            <a:avLst/>
          </a:prstGeom>
          <a:noFill/>
          <a:ln w="25400" cap="flat">
            <a:solidFill>
              <a:schemeClr val="accent1"/>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25" name="Straight Arrow Connector 24">
            <a:extLst>
              <a:ext uri="{FF2B5EF4-FFF2-40B4-BE49-F238E27FC236}">
                <a16:creationId xmlns:a16="http://schemas.microsoft.com/office/drawing/2014/main" id="{675A2805-648B-246A-5D04-01AA0034DEF9}"/>
              </a:ext>
            </a:extLst>
          </p:cNvPr>
          <p:cNvCxnSpPr>
            <a:cxnSpLocks/>
          </p:cNvCxnSpPr>
          <p:nvPr/>
        </p:nvCxnSpPr>
        <p:spPr>
          <a:xfrm>
            <a:off x="3853492" y="1595153"/>
            <a:ext cx="802655" cy="929264"/>
          </a:xfrm>
          <a:prstGeom prst="straightConnector1">
            <a:avLst/>
          </a:prstGeom>
          <a:noFill/>
          <a:ln w="25400" cap="flat">
            <a:solidFill>
              <a:schemeClr val="accent1"/>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grpSp>
        <p:nvGrpSpPr>
          <p:cNvPr id="31" name="Group 30">
            <a:extLst>
              <a:ext uri="{FF2B5EF4-FFF2-40B4-BE49-F238E27FC236}">
                <a16:creationId xmlns:a16="http://schemas.microsoft.com/office/drawing/2014/main" id="{8BDA214C-FE65-DFD2-3FB2-3F95AD39A53C}"/>
              </a:ext>
            </a:extLst>
          </p:cNvPr>
          <p:cNvGrpSpPr/>
          <p:nvPr/>
        </p:nvGrpSpPr>
        <p:grpSpPr>
          <a:xfrm>
            <a:off x="1077085" y="1525870"/>
            <a:ext cx="734288" cy="69283"/>
            <a:chOff x="1077085" y="1525870"/>
            <a:chExt cx="734288" cy="69283"/>
          </a:xfrm>
        </p:grpSpPr>
        <p:sp>
          <p:nvSpPr>
            <p:cNvPr id="29" name="Oval 28">
              <a:extLst>
                <a:ext uri="{FF2B5EF4-FFF2-40B4-BE49-F238E27FC236}">
                  <a16:creationId xmlns:a16="http://schemas.microsoft.com/office/drawing/2014/main" id="{4AC0CD4A-F634-7DEB-B06A-BDDA3C757C04}"/>
                </a:ext>
              </a:extLst>
            </p:cNvPr>
            <p:cNvSpPr/>
            <p:nvPr/>
          </p:nvSpPr>
          <p:spPr>
            <a:xfrm>
              <a:off x="1077085" y="1525870"/>
              <a:ext cx="67317" cy="69283"/>
            </a:xfrm>
            <a:prstGeom prst="ellipse">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30" name="Oval 29">
              <a:extLst>
                <a:ext uri="{FF2B5EF4-FFF2-40B4-BE49-F238E27FC236}">
                  <a16:creationId xmlns:a16="http://schemas.microsoft.com/office/drawing/2014/main" id="{8C17EA51-3D75-F623-45A5-DB18C93C0C08}"/>
                </a:ext>
              </a:extLst>
            </p:cNvPr>
            <p:cNvSpPr/>
            <p:nvPr/>
          </p:nvSpPr>
          <p:spPr>
            <a:xfrm>
              <a:off x="1744056" y="1525870"/>
              <a:ext cx="67317" cy="69283"/>
            </a:xfrm>
            <a:prstGeom prst="ellipse">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grpSp>
      <p:grpSp>
        <p:nvGrpSpPr>
          <p:cNvPr id="32" name="Group 31">
            <a:extLst>
              <a:ext uri="{FF2B5EF4-FFF2-40B4-BE49-F238E27FC236}">
                <a16:creationId xmlns:a16="http://schemas.microsoft.com/office/drawing/2014/main" id="{C83A19DE-AE23-3574-C11F-3DAA96338730}"/>
              </a:ext>
            </a:extLst>
          </p:cNvPr>
          <p:cNvGrpSpPr/>
          <p:nvPr/>
        </p:nvGrpSpPr>
        <p:grpSpPr>
          <a:xfrm>
            <a:off x="1077085" y="2202980"/>
            <a:ext cx="734288" cy="69283"/>
            <a:chOff x="1077085" y="1525870"/>
            <a:chExt cx="734288" cy="69283"/>
          </a:xfrm>
        </p:grpSpPr>
        <p:sp>
          <p:nvSpPr>
            <p:cNvPr id="33" name="Oval 32">
              <a:extLst>
                <a:ext uri="{FF2B5EF4-FFF2-40B4-BE49-F238E27FC236}">
                  <a16:creationId xmlns:a16="http://schemas.microsoft.com/office/drawing/2014/main" id="{538E1BF2-B8F7-7C3F-4B41-746896C08648}"/>
                </a:ext>
              </a:extLst>
            </p:cNvPr>
            <p:cNvSpPr/>
            <p:nvPr/>
          </p:nvSpPr>
          <p:spPr>
            <a:xfrm>
              <a:off x="1077085" y="1525870"/>
              <a:ext cx="67317" cy="69283"/>
            </a:xfrm>
            <a:prstGeom prst="ellipse">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34" name="Oval 33">
              <a:extLst>
                <a:ext uri="{FF2B5EF4-FFF2-40B4-BE49-F238E27FC236}">
                  <a16:creationId xmlns:a16="http://schemas.microsoft.com/office/drawing/2014/main" id="{E90E3085-4B51-5776-7303-9F1D83D96381}"/>
                </a:ext>
              </a:extLst>
            </p:cNvPr>
            <p:cNvSpPr/>
            <p:nvPr/>
          </p:nvSpPr>
          <p:spPr>
            <a:xfrm>
              <a:off x="1744056" y="1525870"/>
              <a:ext cx="67317" cy="69283"/>
            </a:xfrm>
            <a:prstGeom prst="ellipse">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grpSp>
      <p:grpSp>
        <p:nvGrpSpPr>
          <p:cNvPr id="35" name="Group 34">
            <a:extLst>
              <a:ext uri="{FF2B5EF4-FFF2-40B4-BE49-F238E27FC236}">
                <a16:creationId xmlns:a16="http://schemas.microsoft.com/office/drawing/2014/main" id="{BE805DA1-5E96-63AD-2071-B21145A0EF91}"/>
              </a:ext>
            </a:extLst>
          </p:cNvPr>
          <p:cNvGrpSpPr/>
          <p:nvPr/>
        </p:nvGrpSpPr>
        <p:grpSpPr>
          <a:xfrm>
            <a:off x="1251925" y="1869637"/>
            <a:ext cx="734288" cy="69283"/>
            <a:chOff x="1077085" y="1525870"/>
            <a:chExt cx="734288" cy="69283"/>
          </a:xfrm>
        </p:grpSpPr>
        <p:sp>
          <p:nvSpPr>
            <p:cNvPr id="36" name="Oval 35">
              <a:extLst>
                <a:ext uri="{FF2B5EF4-FFF2-40B4-BE49-F238E27FC236}">
                  <a16:creationId xmlns:a16="http://schemas.microsoft.com/office/drawing/2014/main" id="{00A0DA07-0EC0-8DB5-4F8E-0CD8F6150306}"/>
                </a:ext>
              </a:extLst>
            </p:cNvPr>
            <p:cNvSpPr/>
            <p:nvPr/>
          </p:nvSpPr>
          <p:spPr>
            <a:xfrm>
              <a:off x="1077085" y="1525870"/>
              <a:ext cx="67317" cy="69283"/>
            </a:xfrm>
            <a:prstGeom prst="ellipse">
              <a:avLst/>
            </a:prstGeom>
            <a:solidFill>
              <a:srgbClr val="FFFFFF"/>
            </a:solidFill>
            <a:ln w="25400" cap="flat">
              <a:solidFill>
                <a:srgbClr val="00B05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37" name="Oval 36">
              <a:extLst>
                <a:ext uri="{FF2B5EF4-FFF2-40B4-BE49-F238E27FC236}">
                  <a16:creationId xmlns:a16="http://schemas.microsoft.com/office/drawing/2014/main" id="{FD8C9ACD-DB76-A9C8-9324-DD4287561916}"/>
                </a:ext>
              </a:extLst>
            </p:cNvPr>
            <p:cNvSpPr/>
            <p:nvPr/>
          </p:nvSpPr>
          <p:spPr>
            <a:xfrm>
              <a:off x="1744056" y="1525870"/>
              <a:ext cx="67317" cy="69283"/>
            </a:xfrm>
            <a:prstGeom prst="ellipse">
              <a:avLst/>
            </a:prstGeom>
            <a:solidFill>
              <a:srgbClr val="FFFFFF"/>
            </a:solidFill>
            <a:ln w="25400" cap="flat">
              <a:solidFill>
                <a:srgbClr val="00B05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grpSp>
      <p:grpSp>
        <p:nvGrpSpPr>
          <p:cNvPr id="38" name="Group 37">
            <a:extLst>
              <a:ext uri="{FF2B5EF4-FFF2-40B4-BE49-F238E27FC236}">
                <a16:creationId xmlns:a16="http://schemas.microsoft.com/office/drawing/2014/main" id="{24F81321-FD57-3E41-78A1-873C2780F886}"/>
              </a:ext>
            </a:extLst>
          </p:cNvPr>
          <p:cNvGrpSpPr/>
          <p:nvPr/>
        </p:nvGrpSpPr>
        <p:grpSpPr>
          <a:xfrm rot="16200000">
            <a:off x="1072272" y="1865141"/>
            <a:ext cx="744427" cy="69819"/>
            <a:chOff x="1061334" y="1525335"/>
            <a:chExt cx="744427" cy="69819"/>
          </a:xfrm>
        </p:grpSpPr>
        <p:sp>
          <p:nvSpPr>
            <p:cNvPr id="39" name="Oval 38">
              <a:extLst>
                <a:ext uri="{FF2B5EF4-FFF2-40B4-BE49-F238E27FC236}">
                  <a16:creationId xmlns:a16="http://schemas.microsoft.com/office/drawing/2014/main" id="{E0499D2F-0ABB-3071-9472-51884641E6E6}"/>
                </a:ext>
              </a:extLst>
            </p:cNvPr>
            <p:cNvSpPr/>
            <p:nvPr/>
          </p:nvSpPr>
          <p:spPr>
            <a:xfrm>
              <a:off x="1061334" y="1525871"/>
              <a:ext cx="67317" cy="69283"/>
            </a:xfrm>
            <a:prstGeom prst="ellipse">
              <a:avLst/>
            </a:prstGeom>
            <a:solidFill>
              <a:srgbClr val="FFFFFF"/>
            </a:solidFill>
            <a:ln w="25400" cap="flat">
              <a:solidFill>
                <a:srgbClr val="C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40" name="Oval 39">
              <a:extLst>
                <a:ext uri="{FF2B5EF4-FFF2-40B4-BE49-F238E27FC236}">
                  <a16:creationId xmlns:a16="http://schemas.microsoft.com/office/drawing/2014/main" id="{14174D8E-74CC-E323-EFA8-C7844FD34098}"/>
                </a:ext>
              </a:extLst>
            </p:cNvPr>
            <p:cNvSpPr/>
            <p:nvPr/>
          </p:nvSpPr>
          <p:spPr>
            <a:xfrm>
              <a:off x="1738444" y="1525335"/>
              <a:ext cx="67317" cy="69283"/>
            </a:xfrm>
            <a:prstGeom prst="ellipse">
              <a:avLst/>
            </a:prstGeom>
            <a:solidFill>
              <a:srgbClr val="FFFFFF"/>
            </a:solidFill>
            <a:ln w="25400" cap="flat">
              <a:solidFill>
                <a:srgbClr val="C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grpSp>
      <p:sp>
        <p:nvSpPr>
          <p:cNvPr id="41" name="Oval 40">
            <a:extLst>
              <a:ext uri="{FF2B5EF4-FFF2-40B4-BE49-F238E27FC236}">
                <a16:creationId xmlns:a16="http://schemas.microsoft.com/office/drawing/2014/main" id="{63588558-7055-27FE-5C4E-A07B68352CF1}"/>
              </a:ext>
            </a:extLst>
          </p:cNvPr>
          <p:cNvSpPr/>
          <p:nvPr/>
        </p:nvSpPr>
        <p:spPr>
          <a:xfrm>
            <a:off x="5353635" y="2639117"/>
            <a:ext cx="67317" cy="69283"/>
          </a:xfrm>
          <a:prstGeom prst="ellipse">
            <a:avLst/>
          </a:prstGeom>
          <a:solidFill>
            <a:srgbClr val="FFFFFF"/>
          </a:solidFill>
          <a:ln w="25400" cap="flat">
            <a:solidFill>
              <a:srgbClr val="00B05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42" name="Oval 41">
            <a:extLst>
              <a:ext uri="{FF2B5EF4-FFF2-40B4-BE49-F238E27FC236}">
                <a16:creationId xmlns:a16="http://schemas.microsoft.com/office/drawing/2014/main" id="{7B849600-8D2B-F699-63DA-A5171C8F0355}"/>
              </a:ext>
            </a:extLst>
          </p:cNvPr>
          <p:cNvSpPr/>
          <p:nvPr/>
        </p:nvSpPr>
        <p:spPr>
          <a:xfrm rot="16200000">
            <a:off x="4715676" y="2025143"/>
            <a:ext cx="67317" cy="69283"/>
          </a:xfrm>
          <a:prstGeom prst="ellipse">
            <a:avLst/>
          </a:prstGeom>
          <a:solidFill>
            <a:srgbClr val="FFFFFF"/>
          </a:solidFill>
          <a:ln w="25400" cap="flat">
            <a:solidFill>
              <a:srgbClr val="C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44" name="Oval 43">
            <a:extLst>
              <a:ext uri="{FF2B5EF4-FFF2-40B4-BE49-F238E27FC236}">
                <a16:creationId xmlns:a16="http://schemas.microsoft.com/office/drawing/2014/main" id="{A4BEB9F2-8807-9142-6D11-1954631D1EFD}"/>
              </a:ext>
            </a:extLst>
          </p:cNvPr>
          <p:cNvSpPr/>
          <p:nvPr/>
        </p:nvSpPr>
        <p:spPr>
          <a:xfrm>
            <a:off x="5499230" y="2024160"/>
            <a:ext cx="67317" cy="69283"/>
          </a:xfrm>
          <a:prstGeom prst="ellipse">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grpSp>
        <p:nvGrpSpPr>
          <p:cNvPr id="49" name="Group 48">
            <a:extLst>
              <a:ext uri="{FF2B5EF4-FFF2-40B4-BE49-F238E27FC236}">
                <a16:creationId xmlns:a16="http://schemas.microsoft.com/office/drawing/2014/main" id="{5FD5C3AF-261C-1CA7-8202-65AF19716305}"/>
              </a:ext>
            </a:extLst>
          </p:cNvPr>
          <p:cNvGrpSpPr/>
          <p:nvPr/>
        </p:nvGrpSpPr>
        <p:grpSpPr>
          <a:xfrm>
            <a:off x="2578473" y="1792332"/>
            <a:ext cx="1742935" cy="615553"/>
            <a:chOff x="2673843" y="1685742"/>
            <a:chExt cx="1742935" cy="615553"/>
          </a:xfrm>
        </p:grpSpPr>
        <p:sp>
          <p:nvSpPr>
            <p:cNvPr id="45" name="Oval 44">
              <a:extLst>
                <a:ext uri="{FF2B5EF4-FFF2-40B4-BE49-F238E27FC236}">
                  <a16:creationId xmlns:a16="http://schemas.microsoft.com/office/drawing/2014/main" id="{7CF2E005-C397-5690-9984-4F8A93A9CEE6}"/>
                </a:ext>
              </a:extLst>
            </p:cNvPr>
            <p:cNvSpPr/>
            <p:nvPr/>
          </p:nvSpPr>
          <p:spPr>
            <a:xfrm>
              <a:off x="2673843" y="1882878"/>
              <a:ext cx="67317" cy="69283"/>
            </a:xfrm>
            <a:prstGeom prst="ellipse">
              <a:avLst/>
            </a:prstGeom>
            <a:solidFill>
              <a:srgbClr val="FFFFFF"/>
            </a:solidFill>
            <a:ln w="25400" cap="flat">
              <a:solidFill>
                <a:srgbClr val="C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46" name="Oval 45">
              <a:extLst>
                <a:ext uri="{FF2B5EF4-FFF2-40B4-BE49-F238E27FC236}">
                  <a16:creationId xmlns:a16="http://schemas.microsoft.com/office/drawing/2014/main" id="{D7084AC3-DE53-D191-701C-537071D0D6D2}"/>
                </a:ext>
              </a:extLst>
            </p:cNvPr>
            <p:cNvSpPr/>
            <p:nvPr/>
          </p:nvSpPr>
          <p:spPr>
            <a:xfrm>
              <a:off x="2673843" y="2039278"/>
              <a:ext cx="67317" cy="69283"/>
            </a:xfrm>
            <a:prstGeom prst="ellipse">
              <a:avLst/>
            </a:prstGeom>
            <a:solidFill>
              <a:srgbClr val="FFFFFF"/>
            </a:solidFill>
            <a:ln w="25400" cap="flat">
              <a:solidFill>
                <a:srgbClr val="00B05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47" name="Oval 46">
              <a:extLst>
                <a:ext uri="{FF2B5EF4-FFF2-40B4-BE49-F238E27FC236}">
                  <a16:creationId xmlns:a16="http://schemas.microsoft.com/office/drawing/2014/main" id="{05D2088C-2609-F056-7D84-0A5ABE1841F3}"/>
                </a:ext>
              </a:extLst>
            </p:cNvPr>
            <p:cNvSpPr/>
            <p:nvPr/>
          </p:nvSpPr>
          <p:spPr>
            <a:xfrm>
              <a:off x="2673843" y="2197460"/>
              <a:ext cx="67317" cy="69283"/>
            </a:xfrm>
            <a:prstGeom prst="ellipse">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
          <p:nvSpPr>
            <p:cNvPr id="48" name="TextBox 47">
              <a:extLst>
                <a:ext uri="{FF2B5EF4-FFF2-40B4-BE49-F238E27FC236}">
                  <a16:creationId xmlns:a16="http://schemas.microsoft.com/office/drawing/2014/main" id="{4AE71B00-8ACF-D7CC-AE36-ACE34F36CCA3}"/>
                </a:ext>
              </a:extLst>
            </p:cNvPr>
            <p:cNvSpPr txBox="1"/>
            <p:nvPr/>
          </p:nvSpPr>
          <p:spPr>
            <a:xfrm>
              <a:off x="2797745" y="1685742"/>
              <a:ext cx="1619033" cy="6155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dirty="0"/>
                <a:t>BFE lag dependence</a:t>
              </a:r>
            </a:p>
            <a:p>
              <a:pPr marL="0" marR="0" indent="0" algn="l" defTabSz="914400" rtl="0" fontAlgn="auto" latinLnBrk="0" hangingPunct="0">
                <a:lnSpc>
                  <a:spcPct val="100000"/>
                </a:lnSpc>
                <a:spcBef>
                  <a:spcPts val="0"/>
                </a:spcBef>
                <a:spcAft>
                  <a:spcPts val="0"/>
                </a:spcAft>
                <a:buClrTx/>
                <a:buSzTx/>
                <a:buFontTx/>
                <a:buNone/>
                <a:tabLst/>
              </a:pPr>
              <a:r>
                <a:rPr kumimoji="0" lang="en-US" sz="1000" b="0" i="0" u="none" strike="noStrike" cap="none" spc="0" normalizeH="0" baseline="0" dirty="0" err="1">
                  <a:ln>
                    <a:noFill/>
                  </a:ln>
                  <a:solidFill>
                    <a:srgbClr val="000000"/>
                  </a:solidFill>
                  <a:effectLst/>
                  <a:uFillTx/>
                  <a:latin typeface="+mn-lt"/>
                  <a:ea typeface="+mn-ea"/>
                  <a:cs typeface="+mn-cs"/>
                  <a:sym typeface="Arial"/>
                </a:rPr>
                <a:t>ij</a:t>
              </a:r>
              <a:r>
                <a:rPr kumimoji="0" lang="en-US" sz="1000" b="0" i="0" u="none" strike="noStrike" cap="none" spc="0" normalizeH="0" baseline="0" dirty="0">
                  <a:ln>
                    <a:noFill/>
                  </a:ln>
                  <a:solidFill>
                    <a:srgbClr val="000000"/>
                  </a:solidFill>
                  <a:effectLst/>
                  <a:uFillTx/>
                  <a:latin typeface="+mn-lt"/>
                  <a:ea typeface="+mn-ea"/>
                  <a:cs typeface="+mn-cs"/>
                  <a:sym typeface="Arial"/>
                </a:rPr>
                <a:t>=01: </a:t>
              </a:r>
              <a:r>
                <a:rPr kumimoji="0" lang="el-GR" sz="1000" b="0" i="0" u="none" strike="noStrike" cap="none" spc="0" normalizeH="0" baseline="0" dirty="0">
                  <a:ln>
                    <a:noFill/>
                  </a:ln>
                  <a:solidFill>
                    <a:srgbClr val="000000"/>
                  </a:solidFill>
                  <a:effectLst/>
                  <a:uFillTx/>
                  <a:latin typeface="+mn-lt"/>
                  <a:ea typeface="+mn-ea"/>
                  <a:cs typeface="+mn-cs"/>
                  <a:sym typeface="Arial"/>
                </a:rPr>
                <a:t>Δ</a:t>
              </a:r>
              <a:r>
                <a:rPr kumimoji="0" lang="en-US" sz="1000" b="0" i="0" u="none" strike="noStrike" cap="none" spc="0" normalizeH="0" baseline="0" dirty="0">
                  <a:ln>
                    <a:noFill/>
                  </a:ln>
                  <a:solidFill>
                    <a:srgbClr val="000000"/>
                  </a:solidFill>
                  <a:effectLst/>
                  <a:uFillTx/>
                  <a:latin typeface="+mn-lt"/>
                  <a:ea typeface="+mn-ea"/>
                  <a:cs typeface="+mn-cs"/>
                  <a:sym typeface="Arial"/>
                </a:rPr>
                <a:t>a</a:t>
              </a:r>
              <a:r>
                <a:rPr kumimoji="0" lang="en-US" sz="1000" b="0" i="0" u="none" strike="noStrike" cap="none" spc="0" normalizeH="0" baseline="-25000" dirty="0">
                  <a:ln>
                    <a:noFill/>
                  </a:ln>
                  <a:solidFill>
                    <a:srgbClr val="000000"/>
                  </a:solidFill>
                  <a:effectLst/>
                  <a:uFillTx/>
                  <a:latin typeface="+mn-lt"/>
                  <a:ea typeface="+mn-ea"/>
                  <a:cs typeface="+mn-cs"/>
                  <a:sym typeface="Arial"/>
                </a:rPr>
                <a:t>01</a:t>
              </a:r>
              <a:r>
                <a:rPr kumimoji="0" lang="en-US" sz="1000" b="0" i="0" u="none" strike="noStrike" cap="none" spc="0" normalizeH="0" baseline="0" dirty="0">
                  <a:ln>
                    <a:noFill/>
                  </a:ln>
                  <a:solidFill>
                    <a:srgbClr val="000000"/>
                  </a:solidFill>
                  <a:effectLst/>
                  <a:uFillTx/>
                  <a:latin typeface="+mn-lt"/>
                  <a:ea typeface="+mn-ea"/>
                  <a:cs typeface="+mn-cs"/>
                  <a:sym typeface="Arial"/>
                </a:rPr>
                <a:t>/e- ~ +2.7e-7 pix</a:t>
              </a:r>
              <a:r>
                <a:rPr kumimoji="0" lang="en-US" sz="1000" b="0" i="0" u="none" strike="noStrike" cap="none" spc="0" normalizeH="0" baseline="30000" dirty="0">
                  <a:ln>
                    <a:noFill/>
                  </a:ln>
                  <a:solidFill>
                    <a:srgbClr val="000000"/>
                  </a:solidFill>
                  <a:effectLst/>
                  <a:uFillTx/>
                  <a:latin typeface="+mn-lt"/>
                  <a:ea typeface="+mn-ea"/>
                  <a:cs typeface="+mn-cs"/>
                  <a:sym typeface="Arial"/>
                </a:rPr>
                <a:t>2</a:t>
              </a:r>
            </a:p>
            <a:p>
              <a:pPr marL="0" marR="0" indent="0" algn="l" defTabSz="914400" rtl="0" fontAlgn="auto" latinLnBrk="0" hangingPunct="0">
                <a:lnSpc>
                  <a:spcPct val="100000"/>
                </a:lnSpc>
                <a:spcBef>
                  <a:spcPts val="0"/>
                </a:spcBef>
                <a:spcAft>
                  <a:spcPts val="0"/>
                </a:spcAft>
                <a:buClrTx/>
                <a:buSzTx/>
                <a:buFontTx/>
                <a:buNone/>
                <a:tabLst/>
              </a:pPr>
              <a:r>
                <a:rPr lang="en-US" sz="1000" dirty="0" err="1"/>
                <a:t>ij</a:t>
              </a:r>
              <a:r>
                <a:rPr lang="en-US" sz="1000" dirty="0"/>
                <a:t>=10:</a:t>
              </a:r>
              <a:r>
                <a:rPr kumimoji="0" lang="el-GR" sz="1000" b="0" i="0" u="none" strike="noStrike" cap="none" spc="0" normalizeH="0" baseline="0" dirty="0">
                  <a:ln>
                    <a:noFill/>
                  </a:ln>
                  <a:solidFill>
                    <a:srgbClr val="000000"/>
                  </a:solidFill>
                  <a:effectLst/>
                  <a:uFillTx/>
                  <a:latin typeface="+mn-lt"/>
                  <a:ea typeface="+mn-ea"/>
                  <a:cs typeface="+mn-cs"/>
                  <a:sym typeface="Arial"/>
                </a:rPr>
                <a:t> Δ</a:t>
              </a:r>
              <a:r>
                <a:rPr kumimoji="0" lang="en-US" sz="1000" b="0" i="0" u="none" strike="noStrike" cap="none" spc="0" normalizeH="0" baseline="0" dirty="0">
                  <a:ln>
                    <a:noFill/>
                  </a:ln>
                  <a:solidFill>
                    <a:srgbClr val="000000"/>
                  </a:solidFill>
                  <a:effectLst/>
                  <a:uFillTx/>
                  <a:latin typeface="+mn-lt"/>
                  <a:ea typeface="+mn-ea"/>
                  <a:cs typeface="+mn-cs"/>
                  <a:sym typeface="Arial"/>
                </a:rPr>
                <a:t>a</a:t>
              </a:r>
              <a:r>
                <a:rPr kumimoji="0" lang="en-US" sz="1000" b="0" i="0" u="none" strike="noStrike" cap="none" spc="0" normalizeH="0" baseline="-25000" dirty="0">
                  <a:ln>
                    <a:noFill/>
                  </a:ln>
                  <a:solidFill>
                    <a:srgbClr val="000000"/>
                  </a:solidFill>
                  <a:effectLst/>
                  <a:uFillTx/>
                  <a:latin typeface="+mn-lt"/>
                  <a:ea typeface="+mn-ea"/>
                  <a:cs typeface="+mn-cs"/>
                  <a:sym typeface="Arial"/>
                </a:rPr>
                <a:t>10</a:t>
              </a:r>
              <a:r>
                <a:rPr kumimoji="0" lang="en-US" sz="1000" b="0" i="0" u="none" strike="noStrike" cap="none" spc="0" normalizeH="0" baseline="0" dirty="0">
                  <a:ln>
                    <a:noFill/>
                  </a:ln>
                  <a:solidFill>
                    <a:srgbClr val="000000"/>
                  </a:solidFill>
                  <a:effectLst/>
                  <a:uFillTx/>
                  <a:latin typeface="+mn-lt"/>
                  <a:ea typeface="+mn-ea"/>
                  <a:cs typeface="+mn-cs"/>
                  <a:sym typeface="Arial"/>
                </a:rPr>
                <a:t>/e- ~ +9.5e-8 pix</a:t>
              </a:r>
              <a:r>
                <a:rPr kumimoji="0" lang="en-US" sz="1000" b="0" i="0" u="none" strike="noStrike" cap="none" spc="0" normalizeH="0" baseline="30000" dirty="0">
                  <a:ln>
                    <a:noFill/>
                  </a:ln>
                  <a:solidFill>
                    <a:srgbClr val="000000"/>
                  </a:solidFill>
                  <a:effectLst/>
                  <a:uFillTx/>
                  <a:latin typeface="+mn-lt"/>
                  <a:ea typeface="+mn-ea"/>
                  <a:cs typeface="+mn-cs"/>
                  <a:sym typeface="Arial"/>
                </a:rPr>
                <a:t>2</a:t>
              </a:r>
              <a:endParaRPr lang="en-US" sz="1000" dirty="0"/>
            </a:p>
            <a:p>
              <a:pPr marL="0" marR="0" indent="0" algn="l" defTabSz="914400" rtl="0" fontAlgn="auto" latinLnBrk="0" hangingPunct="0">
                <a:lnSpc>
                  <a:spcPct val="100000"/>
                </a:lnSpc>
                <a:spcBef>
                  <a:spcPts val="0"/>
                </a:spcBef>
                <a:spcAft>
                  <a:spcPts val="0"/>
                </a:spcAft>
                <a:buClrTx/>
                <a:buSzTx/>
                <a:buFontTx/>
                <a:buNone/>
                <a:tabLst/>
              </a:pPr>
              <a:r>
                <a:rPr kumimoji="0" lang="en-US" sz="1000" b="0" i="0" u="none" strike="noStrike" cap="none" spc="0" normalizeH="0" baseline="0" dirty="0" err="1">
                  <a:ln>
                    <a:noFill/>
                  </a:ln>
                  <a:solidFill>
                    <a:srgbClr val="000000"/>
                  </a:solidFill>
                  <a:effectLst/>
                  <a:uFillTx/>
                  <a:latin typeface="+mn-lt"/>
                  <a:ea typeface="+mn-ea"/>
                  <a:cs typeface="+mn-cs"/>
                  <a:sym typeface="Arial"/>
                </a:rPr>
                <a:t>ij</a:t>
              </a:r>
              <a:r>
                <a:rPr kumimoji="0" lang="en-US" sz="1000" b="0" i="0" u="none" strike="noStrike" cap="none" spc="0" normalizeH="0" baseline="0" dirty="0">
                  <a:ln>
                    <a:noFill/>
                  </a:ln>
                  <a:solidFill>
                    <a:srgbClr val="000000"/>
                  </a:solidFill>
                  <a:effectLst/>
                  <a:uFillTx/>
                  <a:latin typeface="+mn-lt"/>
                  <a:ea typeface="+mn-ea"/>
                  <a:cs typeface="+mn-cs"/>
                  <a:sym typeface="Arial"/>
                </a:rPr>
                <a:t>=11:</a:t>
              </a:r>
              <a:r>
                <a:rPr kumimoji="0" lang="el-GR" sz="1000" b="0" i="0" u="none" strike="noStrike" cap="none" spc="0" normalizeH="0" baseline="0" dirty="0">
                  <a:ln>
                    <a:noFill/>
                  </a:ln>
                  <a:solidFill>
                    <a:srgbClr val="000000"/>
                  </a:solidFill>
                  <a:effectLst/>
                  <a:uFillTx/>
                  <a:latin typeface="+mn-lt"/>
                  <a:ea typeface="+mn-ea"/>
                  <a:cs typeface="+mn-cs"/>
                  <a:sym typeface="Arial"/>
                </a:rPr>
                <a:t> Δ</a:t>
              </a:r>
              <a:r>
                <a:rPr kumimoji="0" lang="en-US" sz="1000" b="0" i="0" u="none" strike="noStrike" cap="none" spc="0" normalizeH="0" baseline="0" dirty="0">
                  <a:ln>
                    <a:noFill/>
                  </a:ln>
                  <a:solidFill>
                    <a:srgbClr val="000000"/>
                  </a:solidFill>
                  <a:effectLst/>
                  <a:uFillTx/>
                  <a:latin typeface="+mn-lt"/>
                  <a:ea typeface="+mn-ea"/>
                  <a:cs typeface="+mn-cs"/>
                  <a:sym typeface="Arial"/>
                </a:rPr>
                <a:t>a</a:t>
              </a:r>
              <a:r>
                <a:rPr kumimoji="0" lang="en-US" sz="1000" b="0" i="0" u="none" strike="noStrike" cap="none" spc="0" normalizeH="0" baseline="-25000" dirty="0">
                  <a:ln>
                    <a:noFill/>
                  </a:ln>
                  <a:solidFill>
                    <a:srgbClr val="000000"/>
                  </a:solidFill>
                  <a:effectLst/>
                  <a:uFillTx/>
                  <a:latin typeface="+mn-lt"/>
                  <a:ea typeface="+mn-ea"/>
                  <a:cs typeface="+mn-cs"/>
                  <a:sym typeface="Arial"/>
                </a:rPr>
                <a:t>11</a:t>
              </a:r>
              <a:r>
                <a:rPr kumimoji="0" lang="en-US" sz="1000" b="0" i="0" u="none" strike="noStrike" cap="none" spc="0" normalizeH="0" baseline="0" dirty="0">
                  <a:ln>
                    <a:noFill/>
                  </a:ln>
                  <a:solidFill>
                    <a:srgbClr val="000000"/>
                  </a:solidFill>
                  <a:effectLst/>
                  <a:uFillTx/>
                  <a:latin typeface="+mn-lt"/>
                  <a:ea typeface="+mn-ea"/>
                  <a:cs typeface="+mn-cs"/>
                  <a:sym typeface="Arial"/>
                </a:rPr>
                <a:t>/e- ~ +6.5e-8 pix</a:t>
              </a:r>
              <a:r>
                <a:rPr kumimoji="0" lang="en-US" sz="1000" b="0" i="0" u="none" strike="noStrike" cap="none" spc="0" normalizeH="0" baseline="30000" dirty="0">
                  <a:ln>
                    <a:noFill/>
                  </a:ln>
                  <a:solidFill>
                    <a:srgbClr val="000000"/>
                  </a:solidFill>
                  <a:effectLst/>
                  <a:uFillTx/>
                  <a:latin typeface="+mn-lt"/>
                  <a:ea typeface="+mn-ea"/>
                  <a:cs typeface="+mn-cs"/>
                  <a:sym typeface="Arial"/>
                </a:rPr>
                <a:t>2</a:t>
              </a:r>
              <a:endParaRPr kumimoji="0" lang="en-US" sz="1000" b="0" i="0" u="none" strike="noStrike" cap="none" spc="0" normalizeH="0" baseline="0" dirty="0">
                <a:ln>
                  <a:noFill/>
                </a:ln>
                <a:solidFill>
                  <a:srgbClr val="000000"/>
                </a:solidFill>
                <a:effectLst/>
                <a:uFillTx/>
                <a:latin typeface="+mn-lt"/>
                <a:ea typeface="+mn-ea"/>
                <a:cs typeface="+mn-cs"/>
                <a:sym typeface="Arial"/>
              </a:endParaRPr>
            </a:p>
          </p:txBody>
        </p:sp>
      </p:grpSp>
      <p:sp>
        <p:nvSpPr>
          <p:cNvPr id="50" name="TextBox 49">
            <a:extLst>
              <a:ext uri="{FF2B5EF4-FFF2-40B4-BE49-F238E27FC236}">
                <a16:creationId xmlns:a16="http://schemas.microsoft.com/office/drawing/2014/main" id="{D80A0E61-695B-6110-5A8C-294A5FAC0B3D}"/>
              </a:ext>
            </a:extLst>
          </p:cNvPr>
          <p:cNvSpPr txBox="1"/>
          <p:nvPr/>
        </p:nvSpPr>
        <p:spPr>
          <a:xfrm>
            <a:off x="3776998" y="3295537"/>
            <a:ext cx="4993355" cy="1384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R="0" indent="-457200" algn="l" defTabSz="914400" rtl="0" fontAlgn="auto" latinLnBrk="0" hangingPunct="0">
              <a:lnSpc>
                <a:spcPct val="100000"/>
              </a:lnSpc>
              <a:spcBef>
                <a:spcPts val="0"/>
              </a:spcBef>
              <a:spcAft>
                <a:spcPts val="0"/>
              </a:spcAft>
              <a:buClrTx/>
              <a:buSzTx/>
              <a:buFontTx/>
              <a:buNone/>
              <a:tabLst/>
            </a:pPr>
            <a:r>
              <a:rPr lang="en-US" sz="1000" dirty="0"/>
              <a:t>Pixel boundary formalism (right hand figures) permits analysis of overlaps as corrections</a:t>
            </a:r>
          </a:p>
          <a:p>
            <a:pPr marR="0" indent="-457200" algn="l" defTabSz="914400" rtl="0" fontAlgn="auto" latinLnBrk="0" hangingPunct="0">
              <a:lnSpc>
                <a:spcPct val="100000"/>
              </a:lnSpc>
              <a:spcBef>
                <a:spcPts val="0"/>
              </a:spcBef>
              <a:spcAft>
                <a:spcPts val="0"/>
              </a:spcAft>
              <a:buClrTx/>
              <a:buSzTx/>
              <a:buFontTx/>
              <a:buNone/>
              <a:tabLst/>
            </a:pPr>
            <a:r>
              <a:rPr kumimoji="0" lang="en-US" sz="1000" b="0" i="0" u="none" strike="noStrike" cap="none" spc="0" normalizeH="0" baseline="0" dirty="0">
                <a:ln>
                  <a:noFill/>
                </a:ln>
                <a:solidFill>
                  <a:srgbClr val="000000"/>
                </a:solidFill>
                <a:effectLst/>
                <a:uFillTx/>
                <a:latin typeface="+mn-lt"/>
                <a:ea typeface="+mn-ea"/>
                <a:cs typeface="+mn-cs"/>
                <a:sym typeface="Arial"/>
              </a:rPr>
              <a:t>e.g. sparse matrix with 4 indices indicating source &amp; destination pairs:</a:t>
            </a:r>
          </a:p>
          <a:p>
            <a:pPr marR="0" indent="-457200" algn="l" defTabSz="914400" rtl="0" fontAlgn="auto" latinLnBrk="0" hangingPunct="0">
              <a:lnSpc>
                <a:spcPct val="100000"/>
              </a:lnSpc>
              <a:spcBef>
                <a:spcPts val="0"/>
              </a:spcBef>
              <a:spcAft>
                <a:spcPts val="0"/>
              </a:spcAft>
              <a:buClrTx/>
              <a:buSzTx/>
              <a:buFontTx/>
              <a:buNone/>
              <a:tabLst/>
            </a:pPr>
            <a:r>
              <a:rPr lang="en-US" sz="1000" dirty="0"/>
              <a:t>From: (</a:t>
            </a:r>
            <a:r>
              <a:rPr lang="en-US" sz="1000" dirty="0" err="1"/>
              <a:t>i,j</a:t>
            </a:r>
            <a:r>
              <a:rPr lang="en-US" sz="1000" dirty="0"/>
              <a:t>) To: (</a:t>
            </a:r>
            <a:r>
              <a:rPr lang="en-US" sz="1000" dirty="0" err="1"/>
              <a:t>i</a:t>
            </a:r>
            <a:r>
              <a:rPr lang="en-US" sz="1000" dirty="0"/>
              <a:t>’,j’) and expressed as </a:t>
            </a:r>
            <a:r>
              <a:rPr lang="en-US" sz="1000" dirty="0" err="1"/>
              <a:t>M</a:t>
            </a:r>
            <a:r>
              <a:rPr lang="en-US" sz="1000" baseline="-25000" dirty="0" err="1"/>
              <a:t>iji’j</a:t>
            </a:r>
            <a:r>
              <a:rPr lang="en-US" sz="1000" baseline="-25000" dirty="0"/>
              <a:t>’</a:t>
            </a:r>
            <a:r>
              <a:rPr lang="en-US" sz="1000" dirty="0"/>
              <a:t>.</a:t>
            </a:r>
          </a:p>
          <a:p>
            <a:pPr marR="0" indent="-457200" algn="l" defTabSz="914400" rtl="0" fontAlgn="auto" latinLnBrk="0" hangingPunct="0">
              <a:lnSpc>
                <a:spcPct val="100000"/>
              </a:lnSpc>
              <a:spcBef>
                <a:spcPts val="0"/>
              </a:spcBef>
              <a:spcAft>
                <a:spcPts val="0"/>
              </a:spcAft>
              <a:buClrTx/>
              <a:buSzTx/>
              <a:buFontTx/>
              <a:buNone/>
              <a:tabLst/>
            </a:pPr>
            <a:r>
              <a:rPr lang="en-US" sz="1000" dirty="0"/>
              <a:t>In this extremely distorted case**,</a:t>
            </a:r>
            <a:endParaRPr lang="en-US" sz="1000" baseline="-25000" dirty="0"/>
          </a:p>
          <a:p>
            <a:pPr marR="0" indent="-457200" algn="l" defTabSz="914400" rtl="0" fontAlgn="auto" latinLnBrk="0" hangingPunct="0">
              <a:lnSpc>
                <a:spcPct val="100000"/>
              </a:lnSpc>
              <a:spcBef>
                <a:spcPts val="0"/>
              </a:spcBef>
              <a:spcAft>
                <a:spcPts val="0"/>
              </a:spcAft>
              <a:buClrTx/>
              <a:buSzTx/>
              <a:buFontTx/>
              <a:buNone/>
              <a:tabLst/>
            </a:pPr>
            <a:r>
              <a:rPr kumimoji="0" lang="en-US" sz="1000" b="0" i="0" u="none" strike="noStrike" cap="none" spc="0" normalizeH="0" baseline="0" dirty="0">
                <a:ln>
                  <a:noFill/>
                </a:ln>
                <a:solidFill>
                  <a:srgbClr val="000000"/>
                </a:solidFill>
                <a:effectLst/>
                <a:uFillTx/>
                <a:latin typeface="+mn-lt"/>
                <a:ea typeface="+mn-ea"/>
                <a:cs typeface="+mn-cs"/>
                <a:sym typeface="Arial"/>
              </a:rPr>
              <a:t>M</a:t>
            </a:r>
            <a:r>
              <a:rPr kumimoji="0" lang="en-US" sz="1000" b="0" i="0" u="none" strike="noStrike" cap="none" spc="0" normalizeH="0" baseline="-25000" dirty="0">
                <a:ln>
                  <a:noFill/>
                </a:ln>
                <a:solidFill>
                  <a:srgbClr val="000000"/>
                </a:solidFill>
                <a:effectLst/>
                <a:uFillTx/>
                <a:latin typeface="+mn-lt"/>
                <a:ea typeface="+mn-ea"/>
                <a:cs typeface="+mn-cs"/>
                <a:sym typeface="Arial"/>
              </a:rPr>
              <a:t>0100</a:t>
            </a:r>
            <a:r>
              <a:rPr kumimoji="0" lang="en-US" sz="1000" b="0" i="0" u="none" strike="noStrike" cap="none" spc="0" normalizeH="0" baseline="0" dirty="0">
                <a:ln>
                  <a:noFill/>
                </a:ln>
                <a:solidFill>
                  <a:srgbClr val="000000"/>
                </a:solidFill>
                <a:effectLst/>
                <a:uFillTx/>
                <a:latin typeface="+mn-lt"/>
                <a:ea typeface="+mn-ea"/>
                <a:cs typeface="+mn-cs"/>
                <a:sym typeface="Arial"/>
              </a:rPr>
              <a:t> ~ 2.22 × </a:t>
            </a:r>
            <a:r>
              <a:rPr kumimoji="0" lang="el-GR" sz="1000" b="0" i="0" u="none" strike="noStrike" cap="none" spc="0" normalizeH="0" baseline="0" dirty="0">
                <a:ln>
                  <a:noFill/>
                </a:ln>
                <a:solidFill>
                  <a:srgbClr val="000000"/>
                </a:solidFill>
                <a:effectLst/>
                <a:uFillTx/>
                <a:latin typeface="+mn-lt"/>
                <a:ea typeface="+mn-ea"/>
                <a:cs typeface="+mn-cs"/>
                <a:sym typeface="Arial"/>
              </a:rPr>
              <a:t>Δ</a:t>
            </a:r>
            <a:r>
              <a:rPr kumimoji="0" lang="en-US" sz="1000" b="0" i="0" u="none" strike="noStrike" cap="none" spc="0" normalizeH="0" baseline="0" dirty="0">
                <a:ln>
                  <a:noFill/>
                </a:ln>
                <a:solidFill>
                  <a:srgbClr val="000000"/>
                </a:solidFill>
                <a:effectLst/>
                <a:uFillTx/>
                <a:latin typeface="+mn-lt"/>
                <a:ea typeface="+mn-ea"/>
                <a:cs typeface="+mn-cs"/>
                <a:sym typeface="Arial"/>
              </a:rPr>
              <a:t>a</a:t>
            </a:r>
            <a:r>
              <a:rPr kumimoji="0" lang="en-US" sz="1000" b="0" i="0" u="none" strike="noStrike" cap="none" spc="0" normalizeH="0" baseline="-25000" dirty="0">
                <a:ln>
                  <a:noFill/>
                </a:ln>
                <a:solidFill>
                  <a:srgbClr val="000000"/>
                </a:solidFill>
                <a:effectLst/>
                <a:uFillTx/>
                <a:latin typeface="+mn-lt"/>
                <a:ea typeface="+mn-ea"/>
                <a:cs typeface="+mn-cs"/>
                <a:sym typeface="Arial"/>
              </a:rPr>
              <a:t>01</a:t>
            </a:r>
          </a:p>
          <a:p>
            <a:pPr indent="-457200"/>
            <a:r>
              <a:rPr kumimoji="0" lang="en-US" sz="1000" b="0" i="0" u="none" strike="noStrike" cap="none" spc="0" normalizeH="0" baseline="0" dirty="0">
                <a:ln>
                  <a:noFill/>
                </a:ln>
                <a:solidFill>
                  <a:srgbClr val="000000"/>
                </a:solidFill>
                <a:effectLst/>
                <a:uFillTx/>
                <a:latin typeface="+mn-lt"/>
                <a:ea typeface="+mn-ea"/>
                <a:cs typeface="+mn-cs"/>
                <a:sym typeface="Arial"/>
              </a:rPr>
              <a:t>M</a:t>
            </a:r>
            <a:r>
              <a:rPr kumimoji="0" lang="en-US" sz="1000" b="0" i="0" u="none" strike="noStrike" cap="none" spc="0" normalizeH="0" baseline="-25000" dirty="0">
                <a:ln>
                  <a:noFill/>
                </a:ln>
                <a:solidFill>
                  <a:srgbClr val="000000"/>
                </a:solidFill>
                <a:effectLst/>
                <a:uFillTx/>
                <a:latin typeface="+mn-lt"/>
                <a:ea typeface="+mn-ea"/>
                <a:cs typeface="+mn-cs"/>
                <a:sym typeface="Arial"/>
              </a:rPr>
              <a:t>1000</a:t>
            </a:r>
            <a:r>
              <a:rPr kumimoji="0" lang="en-US" sz="1000" b="0" i="0" u="none" strike="noStrike" cap="none" spc="0" normalizeH="0" baseline="0" dirty="0">
                <a:ln>
                  <a:noFill/>
                </a:ln>
                <a:solidFill>
                  <a:srgbClr val="000000"/>
                </a:solidFill>
                <a:effectLst/>
                <a:uFillTx/>
                <a:latin typeface="+mn-lt"/>
                <a:ea typeface="+mn-ea"/>
                <a:cs typeface="+mn-cs"/>
                <a:sym typeface="Arial"/>
              </a:rPr>
              <a:t> ~ 5.22 × </a:t>
            </a:r>
            <a:r>
              <a:rPr kumimoji="0" lang="el-GR" sz="1000" b="0" i="0" u="none" strike="noStrike" cap="none" spc="0" normalizeH="0" baseline="0" dirty="0">
                <a:ln>
                  <a:noFill/>
                </a:ln>
                <a:solidFill>
                  <a:srgbClr val="000000"/>
                </a:solidFill>
                <a:effectLst/>
                <a:uFillTx/>
                <a:latin typeface="+mn-lt"/>
                <a:ea typeface="+mn-ea"/>
                <a:cs typeface="+mn-cs"/>
                <a:sym typeface="Arial"/>
              </a:rPr>
              <a:t>Δ</a:t>
            </a:r>
            <a:r>
              <a:rPr kumimoji="0" lang="en-US" sz="1000" b="0" i="0" u="none" strike="noStrike" cap="none" spc="0" normalizeH="0" baseline="0" dirty="0">
                <a:ln>
                  <a:noFill/>
                </a:ln>
                <a:solidFill>
                  <a:srgbClr val="000000"/>
                </a:solidFill>
                <a:effectLst/>
                <a:uFillTx/>
                <a:latin typeface="+mn-lt"/>
                <a:ea typeface="+mn-ea"/>
                <a:cs typeface="+mn-cs"/>
                <a:sym typeface="Arial"/>
              </a:rPr>
              <a:t>a</a:t>
            </a:r>
            <a:r>
              <a:rPr kumimoji="0" lang="en-US" sz="1000" b="0" i="0" u="none" strike="noStrike" cap="none" spc="0" normalizeH="0" baseline="-25000" dirty="0">
                <a:ln>
                  <a:noFill/>
                </a:ln>
                <a:solidFill>
                  <a:srgbClr val="000000"/>
                </a:solidFill>
                <a:effectLst/>
                <a:uFillTx/>
                <a:latin typeface="+mn-lt"/>
                <a:ea typeface="+mn-ea"/>
                <a:cs typeface="+mn-cs"/>
                <a:sym typeface="Arial"/>
              </a:rPr>
              <a:t>10</a:t>
            </a:r>
            <a:endParaRPr lang="en-US" sz="1000" baseline="-25000" dirty="0"/>
          </a:p>
          <a:p>
            <a:pPr indent="-457200"/>
            <a:r>
              <a:rPr kumimoji="0" lang="en-US" sz="1000" b="0" i="0" u="none" strike="noStrike" cap="none" spc="0" normalizeH="0" baseline="0" dirty="0">
                <a:ln>
                  <a:noFill/>
                </a:ln>
                <a:solidFill>
                  <a:srgbClr val="000000"/>
                </a:solidFill>
                <a:effectLst/>
                <a:uFillTx/>
                <a:latin typeface="+mn-lt"/>
                <a:ea typeface="+mn-ea"/>
                <a:cs typeface="+mn-cs"/>
                <a:sym typeface="Arial"/>
              </a:rPr>
              <a:t>M</a:t>
            </a:r>
            <a:r>
              <a:rPr kumimoji="0" lang="en-US" sz="1000" b="0" i="0" u="none" strike="noStrike" cap="none" spc="0" normalizeH="0" baseline="-25000" dirty="0">
                <a:ln>
                  <a:noFill/>
                </a:ln>
                <a:solidFill>
                  <a:srgbClr val="000000"/>
                </a:solidFill>
                <a:effectLst/>
                <a:uFillTx/>
                <a:latin typeface="+mn-lt"/>
                <a:ea typeface="+mn-ea"/>
                <a:cs typeface="+mn-cs"/>
                <a:sym typeface="Arial"/>
              </a:rPr>
              <a:t>1110</a:t>
            </a:r>
            <a:r>
              <a:rPr kumimoji="0" lang="en-US" sz="1000" b="0" i="0" u="none" strike="noStrike" cap="none" spc="0" normalizeH="0" baseline="0" dirty="0">
                <a:ln>
                  <a:noFill/>
                </a:ln>
                <a:solidFill>
                  <a:srgbClr val="000000"/>
                </a:solidFill>
                <a:effectLst/>
                <a:uFillTx/>
                <a:latin typeface="+mn-lt"/>
                <a:ea typeface="+mn-ea"/>
                <a:cs typeface="+mn-cs"/>
                <a:sym typeface="Arial"/>
              </a:rPr>
              <a:t> ~ 1.36 × </a:t>
            </a:r>
            <a:r>
              <a:rPr kumimoji="0" lang="el-GR" sz="1000" b="0" i="0" u="none" strike="noStrike" cap="none" spc="0" normalizeH="0" baseline="0" dirty="0">
                <a:ln>
                  <a:noFill/>
                </a:ln>
                <a:solidFill>
                  <a:srgbClr val="000000"/>
                </a:solidFill>
                <a:effectLst/>
                <a:uFillTx/>
                <a:latin typeface="+mn-lt"/>
                <a:ea typeface="+mn-ea"/>
                <a:cs typeface="+mn-cs"/>
                <a:sym typeface="Arial"/>
              </a:rPr>
              <a:t>Δ</a:t>
            </a:r>
            <a:r>
              <a:rPr kumimoji="0" lang="en-US" sz="1000" b="0" i="0" u="none" strike="noStrike" cap="none" spc="0" normalizeH="0" baseline="0" dirty="0">
                <a:ln>
                  <a:noFill/>
                </a:ln>
                <a:solidFill>
                  <a:srgbClr val="000000"/>
                </a:solidFill>
                <a:effectLst/>
                <a:uFillTx/>
                <a:latin typeface="+mn-lt"/>
                <a:ea typeface="+mn-ea"/>
                <a:cs typeface="+mn-cs"/>
                <a:sym typeface="Arial"/>
              </a:rPr>
              <a:t>a</a:t>
            </a:r>
            <a:r>
              <a:rPr kumimoji="0" lang="en-US" sz="1000" b="0" i="0" u="none" strike="noStrike" cap="none" spc="0" normalizeH="0" baseline="-25000" dirty="0">
                <a:ln>
                  <a:noFill/>
                </a:ln>
                <a:solidFill>
                  <a:srgbClr val="000000"/>
                </a:solidFill>
                <a:effectLst/>
                <a:uFillTx/>
                <a:latin typeface="+mn-lt"/>
                <a:ea typeface="+mn-ea"/>
                <a:cs typeface="+mn-cs"/>
                <a:sym typeface="Arial"/>
              </a:rPr>
              <a:t>11</a:t>
            </a:r>
          </a:p>
          <a:p>
            <a:pPr indent="-457200"/>
            <a:r>
              <a:rPr kumimoji="0" lang="en-US" sz="1000" b="0" i="0" u="none" strike="noStrike" cap="none" spc="0" normalizeH="0" baseline="0" dirty="0">
                <a:ln>
                  <a:noFill/>
                </a:ln>
                <a:solidFill>
                  <a:srgbClr val="000000"/>
                </a:solidFill>
                <a:effectLst/>
                <a:uFillTx/>
                <a:latin typeface="+mn-lt"/>
                <a:ea typeface="+mn-ea"/>
                <a:cs typeface="+mn-cs"/>
                <a:sym typeface="Arial"/>
              </a:rPr>
              <a:t>M</a:t>
            </a:r>
            <a:r>
              <a:rPr kumimoji="0" lang="en-US" sz="1000" b="0" i="0" u="none" strike="noStrike" cap="none" spc="0" normalizeH="0" baseline="-25000" dirty="0">
                <a:ln>
                  <a:noFill/>
                </a:ln>
                <a:solidFill>
                  <a:srgbClr val="000000"/>
                </a:solidFill>
                <a:effectLst/>
                <a:uFillTx/>
                <a:latin typeface="+mn-lt"/>
                <a:ea typeface="+mn-ea"/>
                <a:cs typeface="+mn-cs"/>
                <a:sym typeface="Arial"/>
              </a:rPr>
              <a:t>1101</a:t>
            </a:r>
            <a:r>
              <a:rPr kumimoji="0" lang="en-US" sz="1000" b="0" i="0" u="none" strike="noStrike" cap="none" spc="0" normalizeH="0" baseline="0" dirty="0">
                <a:ln>
                  <a:noFill/>
                </a:ln>
                <a:solidFill>
                  <a:srgbClr val="000000"/>
                </a:solidFill>
                <a:effectLst/>
                <a:uFillTx/>
                <a:latin typeface="+mn-lt"/>
                <a:ea typeface="+mn-ea"/>
                <a:cs typeface="+mn-cs"/>
                <a:sym typeface="Arial"/>
              </a:rPr>
              <a:t> ~ 1.30 × </a:t>
            </a:r>
            <a:r>
              <a:rPr kumimoji="0" lang="el-GR" sz="1000" b="0" i="0" u="none" strike="noStrike" cap="none" spc="0" normalizeH="0" baseline="0" dirty="0">
                <a:ln>
                  <a:noFill/>
                </a:ln>
                <a:solidFill>
                  <a:srgbClr val="000000"/>
                </a:solidFill>
                <a:effectLst/>
                <a:uFillTx/>
                <a:latin typeface="+mn-lt"/>
                <a:ea typeface="+mn-ea"/>
                <a:cs typeface="+mn-cs"/>
                <a:sym typeface="Arial"/>
              </a:rPr>
              <a:t>Δ</a:t>
            </a:r>
            <a:r>
              <a:rPr kumimoji="0" lang="en-US" sz="1000" b="0" i="0" u="none" strike="noStrike" cap="none" spc="0" normalizeH="0" baseline="0" dirty="0">
                <a:ln>
                  <a:noFill/>
                </a:ln>
                <a:solidFill>
                  <a:srgbClr val="000000"/>
                </a:solidFill>
                <a:effectLst/>
                <a:uFillTx/>
                <a:latin typeface="+mn-lt"/>
                <a:ea typeface="+mn-ea"/>
                <a:cs typeface="+mn-cs"/>
                <a:sym typeface="Arial"/>
              </a:rPr>
              <a:t>a</a:t>
            </a:r>
            <a:r>
              <a:rPr kumimoji="0" lang="en-US" sz="1000" b="0" i="0" u="none" strike="noStrike" cap="none" spc="0" normalizeH="0" baseline="-25000" dirty="0">
                <a:ln>
                  <a:noFill/>
                </a:ln>
                <a:solidFill>
                  <a:srgbClr val="000000"/>
                </a:solidFill>
                <a:effectLst/>
                <a:uFillTx/>
                <a:latin typeface="+mn-lt"/>
                <a:ea typeface="+mn-ea"/>
                <a:cs typeface="+mn-cs"/>
                <a:sym typeface="Arial"/>
              </a:rPr>
              <a:t>11</a:t>
            </a:r>
          </a:p>
          <a:p>
            <a:pPr indent="-457200"/>
            <a:r>
              <a:rPr kumimoji="0" lang="en-US" sz="1000" b="0" i="0" u="none" strike="noStrike" cap="none" spc="0" normalizeH="0" baseline="0" dirty="0">
                <a:ln>
                  <a:noFill/>
                </a:ln>
                <a:solidFill>
                  <a:srgbClr val="000000"/>
                </a:solidFill>
                <a:effectLst/>
                <a:uFillTx/>
                <a:latin typeface="+mn-lt"/>
                <a:ea typeface="+mn-ea"/>
                <a:cs typeface="+mn-cs"/>
                <a:sym typeface="Arial"/>
              </a:rPr>
              <a:t>M</a:t>
            </a:r>
            <a:r>
              <a:rPr kumimoji="0" lang="en-US" sz="1000" b="0" i="0" u="none" strike="noStrike" cap="none" spc="0" normalizeH="0" baseline="-25000" dirty="0">
                <a:ln>
                  <a:noFill/>
                </a:ln>
                <a:solidFill>
                  <a:srgbClr val="000000"/>
                </a:solidFill>
                <a:effectLst/>
                <a:uFillTx/>
                <a:latin typeface="+mn-lt"/>
                <a:ea typeface="+mn-ea"/>
                <a:cs typeface="+mn-cs"/>
                <a:sym typeface="Arial"/>
              </a:rPr>
              <a:t>1100</a:t>
            </a:r>
            <a:r>
              <a:rPr kumimoji="0" lang="en-US" sz="1000" b="0" i="0" u="none" strike="noStrike" cap="none" spc="0" normalizeH="0" baseline="0" dirty="0">
                <a:ln>
                  <a:noFill/>
                </a:ln>
                <a:solidFill>
                  <a:srgbClr val="000000"/>
                </a:solidFill>
                <a:effectLst/>
                <a:uFillTx/>
                <a:latin typeface="+mn-lt"/>
                <a:ea typeface="+mn-ea"/>
                <a:cs typeface="+mn-cs"/>
                <a:sym typeface="Arial"/>
              </a:rPr>
              <a:t> ~ 0.27 × </a:t>
            </a:r>
            <a:r>
              <a:rPr kumimoji="0" lang="el-GR" sz="1000" b="0" i="0" u="none" strike="noStrike" cap="none" spc="0" normalizeH="0" baseline="0" dirty="0">
                <a:ln>
                  <a:noFill/>
                </a:ln>
                <a:solidFill>
                  <a:srgbClr val="000000"/>
                </a:solidFill>
                <a:effectLst/>
                <a:uFillTx/>
                <a:latin typeface="+mn-lt"/>
                <a:ea typeface="+mn-ea"/>
                <a:cs typeface="+mn-cs"/>
                <a:sym typeface="Arial"/>
              </a:rPr>
              <a:t>Δ</a:t>
            </a:r>
            <a:r>
              <a:rPr kumimoji="0" lang="en-US" sz="1000" b="0" i="0" u="none" strike="noStrike" cap="none" spc="0" normalizeH="0" baseline="0" dirty="0">
                <a:ln>
                  <a:noFill/>
                </a:ln>
                <a:solidFill>
                  <a:srgbClr val="000000"/>
                </a:solidFill>
                <a:effectLst/>
                <a:uFillTx/>
                <a:latin typeface="+mn-lt"/>
                <a:ea typeface="+mn-ea"/>
                <a:cs typeface="+mn-cs"/>
                <a:sym typeface="Arial"/>
              </a:rPr>
              <a:t>a</a:t>
            </a:r>
            <a:r>
              <a:rPr kumimoji="0" lang="en-US" sz="1000" b="0" i="0" u="none" strike="noStrike" cap="none" spc="0" normalizeH="0" baseline="-25000" dirty="0">
                <a:ln>
                  <a:noFill/>
                </a:ln>
                <a:solidFill>
                  <a:srgbClr val="000000"/>
                </a:solidFill>
                <a:effectLst/>
                <a:uFillTx/>
                <a:latin typeface="+mn-lt"/>
                <a:ea typeface="+mn-ea"/>
                <a:cs typeface="+mn-cs"/>
                <a:sym typeface="Arial"/>
              </a:rPr>
              <a:t>11</a:t>
            </a:r>
            <a:r>
              <a:rPr lang="en-US" sz="1000" dirty="0"/>
              <a:t> (scales quadratically, but outside scope of </a:t>
            </a:r>
            <a:r>
              <a:rPr lang="en-US" sz="1000" dirty="0" err="1"/>
              <a:t>Coulton</a:t>
            </a:r>
            <a:r>
              <a:rPr lang="en-US" sz="1000" dirty="0"/>
              <a:t> [2018] algorithm.)</a:t>
            </a:r>
            <a:endParaRPr kumimoji="0" lang="en-US" sz="1000" b="0" i="0" u="none" strike="noStrike" cap="none" spc="0" normalizeH="0" baseline="0" dirty="0">
              <a:ln>
                <a:noFill/>
              </a:ln>
              <a:solidFill>
                <a:srgbClr val="000000"/>
              </a:solidFill>
              <a:effectLst/>
              <a:uFillTx/>
              <a:latin typeface="+mn-lt"/>
              <a:ea typeface="+mn-ea"/>
              <a:cs typeface="+mn-cs"/>
              <a:sym typeface="Arial"/>
            </a:endParaRPr>
          </a:p>
        </p:txBody>
      </p:sp>
      <p:sp>
        <p:nvSpPr>
          <p:cNvPr id="51" name="TextBox 50">
            <a:extLst>
              <a:ext uri="{FF2B5EF4-FFF2-40B4-BE49-F238E27FC236}">
                <a16:creationId xmlns:a16="http://schemas.microsoft.com/office/drawing/2014/main" id="{03CC2CD6-2DFB-2EC2-64E4-0901C5988D3A}"/>
              </a:ext>
            </a:extLst>
          </p:cNvPr>
          <p:cNvSpPr txBox="1"/>
          <p:nvPr/>
        </p:nvSpPr>
        <p:spPr>
          <a:xfrm>
            <a:off x="235935" y="3513069"/>
            <a:ext cx="3362671" cy="11849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100" dirty="0"/>
              <a:t>NB#0: These area distortions are between x400 larger than what is seen in flat fields! &lt;sqrt(var)&gt; ~ 240e</a:t>
            </a:r>
            <a:r>
              <a:rPr lang="en-US" sz="1100" baseline="30000" dirty="0"/>
              <a:t>-</a:t>
            </a:r>
            <a:r>
              <a:rPr lang="en-US" sz="1100" dirty="0"/>
              <a:t>.</a:t>
            </a:r>
            <a:endParaRPr kumimoji="0" lang="en-US" sz="1100" b="0" i="0" u="none" strike="noStrike" cap="none" spc="0" normalizeH="0" dirty="0">
              <a:ln>
                <a:noFill/>
              </a:ln>
              <a:solidFill>
                <a:srgbClr val="000000"/>
              </a:solidFill>
              <a:effectLst/>
              <a:uFillTx/>
              <a:latin typeface="+mn-lt"/>
              <a:ea typeface="+mn-ea"/>
              <a:cs typeface="+mn-cs"/>
              <a:sym typeface="Arial"/>
            </a:endParaRPr>
          </a:p>
          <a:p>
            <a:pPr marL="0" marR="0" indent="0" algn="l" defTabSz="914400" rtl="0" fontAlgn="auto" latinLnBrk="0" hangingPunct="0">
              <a:lnSpc>
                <a:spcPct val="100000"/>
              </a:lnSpc>
              <a:spcBef>
                <a:spcPts val="0"/>
              </a:spcBef>
              <a:spcAft>
                <a:spcPts val="0"/>
              </a:spcAft>
              <a:buClrTx/>
              <a:buSzTx/>
              <a:buFontTx/>
              <a:buNone/>
              <a:tabLst/>
            </a:pPr>
            <a:endParaRPr lang="en-US" sz="1100" dirty="0"/>
          </a:p>
          <a:p>
            <a:pPr marL="0" marR="0" indent="0" algn="l" defTabSz="914400" rtl="0" fontAlgn="auto" latinLnBrk="0" hangingPunct="0">
              <a:lnSpc>
                <a:spcPct val="100000"/>
              </a:lnSpc>
              <a:spcBef>
                <a:spcPts val="0"/>
              </a:spcBef>
              <a:spcAft>
                <a:spcPts val="0"/>
              </a:spcAft>
              <a:buClrTx/>
              <a:buSzTx/>
              <a:buFontTx/>
              <a:buNone/>
              <a:tabLst/>
            </a:pPr>
            <a:r>
              <a:rPr lang="en-US" sz="1100" dirty="0"/>
              <a:t>NB#1: area distortions (</a:t>
            </a:r>
            <a:r>
              <a:rPr kumimoji="0" lang="el-GR" sz="1100" b="0" i="0" u="none" strike="noStrike" cap="none" spc="0" normalizeH="0" baseline="0" dirty="0">
                <a:ln>
                  <a:noFill/>
                </a:ln>
                <a:solidFill>
                  <a:srgbClr val="000000"/>
                </a:solidFill>
                <a:effectLst/>
                <a:uFillTx/>
                <a:latin typeface="+mn-lt"/>
                <a:ea typeface="+mn-ea"/>
                <a:cs typeface="+mn-cs"/>
                <a:sym typeface="Arial"/>
              </a:rPr>
              <a:t>Δ</a:t>
            </a:r>
            <a:r>
              <a:rPr kumimoji="0" lang="en-US" sz="1100" b="0" i="0" u="none" strike="noStrike" cap="none" spc="0" normalizeH="0" baseline="0" dirty="0">
                <a:ln>
                  <a:noFill/>
                </a:ln>
                <a:solidFill>
                  <a:srgbClr val="000000"/>
                </a:solidFill>
                <a:effectLst/>
                <a:uFillTx/>
                <a:latin typeface="+mn-lt"/>
                <a:ea typeface="+mn-ea"/>
                <a:cs typeface="+mn-cs"/>
                <a:sym typeface="Arial"/>
              </a:rPr>
              <a:t>a</a:t>
            </a:r>
            <a:r>
              <a:rPr kumimoji="0" lang="en-US" sz="1100" b="0" i="0" u="none" strike="noStrike" cap="none" spc="0" normalizeH="0" baseline="-25000" dirty="0">
                <a:ln>
                  <a:noFill/>
                </a:ln>
                <a:solidFill>
                  <a:srgbClr val="000000"/>
                </a:solidFill>
                <a:effectLst/>
                <a:uFillTx/>
                <a:latin typeface="+mn-lt"/>
                <a:ea typeface="+mn-ea"/>
                <a:cs typeface="+mn-cs"/>
                <a:sym typeface="Arial"/>
              </a:rPr>
              <a:t>01</a:t>
            </a:r>
            <a:r>
              <a:rPr kumimoji="0" lang="en-US" sz="1100" b="0" i="0" u="none" strike="noStrike" cap="none" spc="0" normalizeH="0" dirty="0">
                <a:ln>
                  <a:noFill/>
                </a:ln>
                <a:solidFill>
                  <a:srgbClr val="000000"/>
                </a:solidFill>
                <a:effectLst/>
                <a:uFillTx/>
                <a:latin typeface="+mn-lt"/>
                <a:ea typeface="+mn-ea"/>
                <a:cs typeface="+mn-cs"/>
                <a:sym typeface="Arial"/>
              </a:rPr>
              <a:t> etc.) are observable in flat field correlations, while the corrections (</a:t>
            </a:r>
            <a:r>
              <a:rPr kumimoji="0" lang="en-US" sz="1100" b="0" i="0" u="none" strike="noStrike" cap="none" spc="0" normalizeH="0" baseline="0" dirty="0">
                <a:ln>
                  <a:noFill/>
                </a:ln>
                <a:solidFill>
                  <a:srgbClr val="000000"/>
                </a:solidFill>
                <a:effectLst/>
                <a:uFillTx/>
                <a:latin typeface="+mn-lt"/>
                <a:ea typeface="+mn-ea"/>
                <a:cs typeface="+mn-cs"/>
                <a:sym typeface="Arial"/>
              </a:rPr>
              <a:t>M</a:t>
            </a:r>
            <a:r>
              <a:rPr kumimoji="0" lang="en-US" sz="1100" b="0" i="0" u="none" strike="noStrike" cap="none" spc="0" normalizeH="0" baseline="-25000" dirty="0">
                <a:ln>
                  <a:noFill/>
                </a:ln>
                <a:solidFill>
                  <a:srgbClr val="000000"/>
                </a:solidFill>
                <a:effectLst/>
                <a:uFillTx/>
                <a:latin typeface="+mn-lt"/>
                <a:ea typeface="+mn-ea"/>
                <a:cs typeface="+mn-cs"/>
                <a:sym typeface="Arial"/>
              </a:rPr>
              <a:t>0100</a:t>
            </a:r>
            <a:r>
              <a:rPr kumimoji="0" lang="en-US" sz="1100" b="0" i="0" u="none" strike="noStrike" cap="none" spc="0" normalizeH="0" baseline="0" dirty="0">
                <a:ln>
                  <a:noFill/>
                </a:ln>
                <a:solidFill>
                  <a:srgbClr val="000000"/>
                </a:solidFill>
                <a:effectLst/>
                <a:uFillTx/>
                <a:latin typeface="+mn-lt"/>
                <a:ea typeface="+mn-ea"/>
                <a:cs typeface="+mn-cs"/>
                <a:sym typeface="Arial"/>
              </a:rPr>
              <a:t> etc.</a:t>
            </a:r>
            <a:r>
              <a:rPr kumimoji="0" lang="en-US" sz="1100" b="0" i="0" u="none" strike="noStrike" cap="none" spc="0" normalizeH="0" dirty="0">
                <a:ln>
                  <a:noFill/>
                </a:ln>
                <a:solidFill>
                  <a:srgbClr val="000000"/>
                </a:solidFill>
                <a:effectLst/>
                <a:uFillTx/>
                <a:latin typeface="+mn-lt"/>
                <a:ea typeface="+mn-ea"/>
                <a:cs typeface="+mn-cs"/>
                <a:sym typeface="Arial"/>
              </a:rPr>
              <a:t>) are </a:t>
            </a:r>
            <a:r>
              <a:rPr kumimoji="0" lang="en-US" sz="1100" b="1" i="1" u="none" strike="noStrike" cap="none" spc="0" normalizeH="0" dirty="0">
                <a:ln>
                  <a:noFill/>
                </a:ln>
                <a:solidFill>
                  <a:srgbClr val="000000"/>
                </a:solidFill>
                <a:effectLst/>
                <a:uFillTx/>
                <a:latin typeface="+mn-lt"/>
                <a:ea typeface="+mn-ea"/>
                <a:cs typeface="+mn-cs"/>
                <a:sym typeface="Arial"/>
              </a:rPr>
              <a:t>not observable</a:t>
            </a:r>
            <a:r>
              <a:rPr kumimoji="0" lang="en-US" sz="1100" b="0" i="0" u="none" strike="noStrike" cap="none" spc="0" normalizeH="0" dirty="0">
                <a:ln>
                  <a:noFill/>
                </a:ln>
                <a:solidFill>
                  <a:srgbClr val="000000"/>
                </a:solidFill>
                <a:effectLst/>
                <a:uFillTx/>
                <a:latin typeface="+mn-lt"/>
                <a:ea typeface="+mn-ea"/>
                <a:cs typeface="+mn-cs"/>
                <a:sym typeface="Arial"/>
              </a:rPr>
              <a:t>. Recovering them </a:t>
            </a:r>
            <a:r>
              <a:rPr lang="en-US" sz="1100" dirty="0"/>
              <a:t>was a primary focus of </a:t>
            </a:r>
            <a:r>
              <a:rPr lang="en-US" sz="1050" dirty="0" err="1"/>
              <a:t>P.Antilogus</a:t>
            </a:r>
            <a:r>
              <a:rPr lang="en-US" sz="1050" dirty="0"/>
              <a:t> et al. 2014 </a:t>
            </a:r>
            <a:r>
              <a:rPr lang="en-US" sz="1050" i="1" dirty="0"/>
              <a:t>JINST</a:t>
            </a:r>
            <a:r>
              <a:rPr lang="en-US" sz="1050" dirty="0"/>
              <a:t> </a:t>
            </a:r>
            <a:r>
              <a:rPr lang="en-US" sz="1050" b="1" dirty="0"/>
              <a:t>9</a:t>
            </a:r>
            <a:r>
              <a:rPr lang="en-US" sz="1050" dirty="0"/>
              <a:t> C03048, §5.</a:t>
            </a:r>
            <a:endParaRPr kumimoji="0" lang="en-US" sz="1100" b="0" i="0" u="none" strike="noStrike" cap="none" spc="0" normalizeH="0" baseline="0" dirty="0">
              <a:ln>
                <a:noFill/>
              </a:ln>
              <a:solidFill>
                <a:srgbClr val="000000"/>
              </a:solidFill>
              <a:effectLst/>
              <a:uFillTx/>
              <a:latin typeface="+mn-lt"/>
              <a:ea typeface="+mn-ea"/>
              <a:cs typeface="+mn-cs"/>
              <a:sym typeface="Arial"/>
            </a:endParaRPr>
          </a:p>
        </p:txBody>
      </p:sp>
      <p:sp>
        <p:nvSpPr>
          <p:cNvPr id="52" name="Rectangle 51">
            <a:extLst>
              <a:ext uri="{FF2B5EF4-FFF2-40B4-BE49-F238E27FC236}">
                <a16:creationId xmlns:a16="http://schemas.microsoft.com/office/drawing/2014/main" id="{30254333-0EA5-E02A-C787-F16D7E34BEF4}"/>
              </a:ext>
            </a:extLst>
          </p:cNvPr>
          <p:cNvSpPr/>
          <p:nvPr/>
        </p:nvSpPr>
        <p:spPr>
          <a:xfrm>
            <a:off x="3754876" y="3911271"/>
            <a:ext cx="1119467" cy="609110"/>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effectLst/>
              <a:uFillTx/>
              <a:latin typeface="+mn-lt"/>
              <a:ea typeface="+mn-ea"/>
              <a:cs typeface="+mn-cs"/>
              <a:sym typeface="Arial"/>
            </a:endParaRPr>
          </a:p>
        </p:txBody>
      </p:sp>
      <p:sp>
        <p:nvSpPr>
          <p:cNvPr id="53" name="Rectangle 52">
            <a:extLst>
              <a:ext uri="{FF2B5EF4-FFF2-40B4-BE49-F238E27FC236}">
                <a16:creationId xmlns:a16="http://schemas.microsoft.com/office/drawing/2014/main" id="{6CE822B3-5C59-7E5F-C5AB-53DBEB1D6C4D}"/>
              </a:ext>
            </a:extLst>
          </p:cNvPr>
          <p:cNvSpPr/>
          <p:nvPr/>
        </p:nvSpPr>
        <p:spPr>
          <a:xfrm>
            <a:off x="324465" y="3362633"/>
            <a:ext cx="3075039" cy="45719"/>
          </a:xfrm>
          <a:prstGeom prst="rect">
            <a:avLst/>
          </a:prstGeom>
          <a:solidFill>
            <a:schemeClr val="tx1"/>
          </a:solidFill>
          <a:ln w="254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n-lt"/>
              <a:ea typeface="+mn-ea"/>
              <a:cs typeface="+mn-cs"/>
              <a:sym typeface="Arial"/>
            </a:endParaRPr>
          </a:p>
        </p:txBody>
      </p:sp>
    </p:spTree>
    <p:extLst>
      <p:ext uri="{BB962C8B-B14F-4D97-AF65-F5344CB8AC3E}">
        <p14:creationId xmlns:p14="http://schemas.microsoft.com/office/powerpoint/2010/main" val="220268249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5AB9-4ECC-F95E-0B43-B82769F58E87}"/>
              </a:ext>
            </a:extLst>
          </p:cNvPr>
          <p:cNvSpPr>
            <a:spLocks noGrp="1"/>
          </p:cNvSpPr>
          <p:nvPr>
            <p:ph type="title"/>
          </p:nvPr>
        </p:nvSpPr>
        <p:spPr/>
        <p:txBody>
          <a:bodyPr>
            <a:noAutofit/>
          </a:bodyPr>
          <a:lstStyle/>
          <a:p>
            <a:r>
              <a:rPr lang="en-US" sz="1800" dirty="0"/>
              <a:t>Current, best performance in LSST BFE correction as a part of ISR still shows undesirable artifacts (Broughton et al. 2023)</a:t>
            </a:r>
          </a:p>
        </p:txBody>
      </p:sp>
      <p:sp>
        <p:nvSpPr>
          <p:cNvPr id="3" name="Slide Number Placeholder 2">
            <a:extLst>
              <a:ext uri="{FF2B5EF4-FFF2-40B4-BE49-F238E27FC236}">
                <a16:creationId xmlns:a16="http://schemas.microsoft.com/office/drawing/2014/main" id="{81A26156-91D7-5C1B-B076-90DCF9DE4F15}"/>
              </a:ext>
            </a:extLst>
          </p:cNvPr>
          <p:cNvSpPr>
            <a:spLocks noGrp="1"/>
          </p:cNvSpPr>
          <p:nvPr>
            <p:ph type="sldNum" sz="quarter" idx="2"/>
          </p:nvPr>
        </p:nvSpPr>
        <p:spPr/>
        <p:txBody>
          <a:bodyPr/>
          <a:lstStyle/>
          <a:p>
            <a:fld id="{86CB4B4D-7CA3-9044-876B-883B54F8677D}" type="slidenum">
              <a:rPr lang="en-US" smtClean="0"/>
              <a:t>7</a:t>
            </a:fld>
            <a:endParaRPr lang="en-US"/>
          </a:p>
        </p:txBody>
      </p:sp>
      <p:grpSp>
        <p:nvGrpSpPr>
          <p:cNvPr id="28" name="Group 27">
            <a:extLst>
              <a:ext uri="{FF2B5EF4-FFF2-40B4-BE49-F238E27FC236}">
                <a16:creationId xmlns:a16="http://schemas.microsoft.com/office/drawing/2014/main" id="{B75F37E9-A7D9-7B8B-FF7B-1948A0A5599A}"/>
              </a:ext>
            </a:extLst>
          </p:cNvPr>
          <p:cNvGrpSpPr/>
          <p:nvPr/>
        </p:nvGrpSpPr>
        <p:grpSpPr>
          <a:xfrm>
            <a:off x="555182" y="880850"/>
            <a:ext cx="8540905" cy="3403555"/>
            <a:chOff x="496190" y="880850"/>
            <a:chExt cx="8540905" cy="3403555"/>
          </a:xfrm>
        </p:grpSpPr>
        <p:grpSp>
          <p:nvGrpSpPr>
            <p:cNvPr id="11" name="Group 10">
              <a:extLst>
                <a:ext uri="{FF2B5EF4-FFF2-40B4-BE49-F238E27FC236}">
                  <a16:creationId xmlns:a16="http://schemas.microsoft.com/office/drawing/2014/main" id="{BF5A9124-1B61-75F8-6649-C21530A9C015}"/>
                </a:ext>
              </a:extLst>
            </p:cNvPr>
            <p:cNvGrpSpPr/>
            <p:nvPr/>
          </p:nvGrpSpPr>
          <p:grpSpPr>
            <a:xfrm>
              <a:off x="496190" y="1165120"/>
              <a:ext cx="8540905" cy="3119285"/>
              <a:chOff x="168018" y="980767"/>
              <a:chExt cx="8787516" cy="3325395"/>
            </a:xfrm>
          </p:grpSpPr>
          <p:pic>
            <p:nvPicPr>
              <p:cNvPr id="7" name="Picture 6" descr="A screenshot of a graph&#10;&#10;Description automatically generated">
                <a:extLst>
                  <a:ext uri="{FF2B5EF4-FFF2-40B4-BE49-F238E27FC236}">
                    <a16:creationId xmlns:a16="http://schemas.microsoft.com/office/drawing/2014/main" id="{3C3E6FCC-D9C5-1940-056E-0907DA4C58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018" y="980767"/>
                <a:ext cx="4302422" cy="3325395"/>
              </a:xfrm>
              <a:prstGeom prst="rect">
                <a:avLst/>
              </a:prstGeom>
            </p:spPr>
          </p:pic>
          <p:pic>
            <p:nvPicPr>
              <p:cNvPr id="10" name="Picture 9" descr="A graph of a signal&#10;&#10;Description automatically generated with medium confidence">
                <a:extLst>
                  <a:ext uri="{FF2B5EF4-FFF2-40B4-BE49-F238E27FC236}">
                    <a16:creationId xmlns:a16="http://schemas.microsoft.com/office/drawing/2014/main" id="{BE661209-720E-B2FC-DA30-736E156268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3112" y="980767"/>
                <a:ext cx="4302422" cy="3325395"/>
              </a:xfrm>
              <a:prstGeom prst="rect">
                <a:avLst/>
              </a:prstGeom>
            </p:spPr>
          </p:pic>
        </p:grpSp>
        <p:grpSp>
          <p:nvGrpSpPr>
            <p:cNvPr id="14" name="Group 13">
              <a:extLst>
                <a:ext uri="{FF2B5EF4-FFF2-40B4-BE49-F238E27FC236}">
                  <a16:creationId xmlns:a16="http://schemas.microsoft.com/office/drawing/2014/main" id="{811E55DF-D04A-CFE9-8B1A-0D3BB2DB6E48}"/>
                </a:ext>
              </a:extLst>
            </p:cNvPr>
            <p:cNvGrpSpPr/>
            <p:nvPr/>
          </p:nvGrpSpPr>
          <p:grpSpPr>
            <a:xfrm>
              <a:off x="1021975" y="880850"/>
              <a:ext cx="3632409" cy="338554"/>
              <a:chOff x="859747" y="880850"/>
              <a:chExt cx="3632409" cy="338554"/>
            </a:xfrm>
          </p:grpSpPr>
          <p:sp>
            <p:nvSpPr>
              <p:cNvPr id="12" name="TextBox 11">
                <a:extLst>
                  <a:ext uri="{FF2B5EF4-FFF2-40B4-BE49-F238E27FC236}">
                    <a16:creationId xmlns:a16="http://schemas.microsoft.com/office/drawing/2014/main" id="{253B6465-F8FE-2695-D918-46931590ABB3}"/>
                  </a:ext>
                </a:extLst>
              </p:cNvPr>
              <p:cNvSpPr txBox="1"/>
              <p:nvPr/>
            </p:nvSpPr>
            <p:spPr>
              <a:xfrm>
                <a:off x="859747" y="880850"/>
                <a:ext cx="1142942" cy="338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rgbClr val="000000"/>
                    </a:solidFill>
                    <a:effectLst/>
                    <a:uFillTx/>
                    <a:latin typeface="+mn-lt"/>
                    <a:ea typeface="+mn-ea"/>
                    <a:cs typeface="+mn-cs"/>
                    <a:sym typeface="Arial"/>
                  </a:rPr>
                  <a:t>Sample ITL</a:t>
                </a:r>
              </a:p>
              <a:p>
                <a:pPr marL="0" marR="0" indent="0" algn="ctr" defTabSz="914400" rtl="0" fontAlgn="auto" latinLnBrk="0" hangingPunct="0">
                  <a:lnSpc>
                    <a:spcPct val="100000"/>
                  </a:lnSpc>
                  <a:spcBef>
                    <a:spcPts val="0"/>
                  </a:spcBef>
                  <a:spcAft>
                    <a:spcPts val="0"/>
                  </a:spcAft>
                  <a:buClrTx/>
                  <a:buSzTx/>
                  <a:buFontTx/>
                  <a:buNone/>
                  <a:tabLst/>
                </a:pPr>
                <a:r>
                  <a:rPr lang="en-US" sz="1100" dirty="0"/>
                  <a:t>Uncorrected spots</a:t>
                </a:r>
                <a:endParaRPr kumimoji="0" lang="en-US" sz="1100" b="0" i="0" u="none" strike="noStrike" cap="none" spc="0" normalizeH="0" baseline="0" dirty="0">
                  <a:ln>
                    <a:noFill/>
                  </a:ln>
                  <a:solidFill>
                    <a:srgbClr val="000000"/>
                  </a:solidFill>
                  <a:effectLst/>
                  <a:uFillTx/>
                  <a:latin typeface="+mn-lt"/>
                  <a:ea typeface="+mn-ea"/>
                  <a:cs typeface="+mn-cs"/>
                  <a:sym typeface="Arial"/>
                </a:endParaRPr>
              </a:p>
            </p:txBody>
          </p:sp>
          <p:sp>
            <p:nvSpPr>
              <p:cNvPr id="13" name="TextBox 12">
                <a:extLst>
                  <a:ext uri="{FF2B5EF4-FFF2-40B4-BE49-F238E27FC236}">
                    <a16:creationId xmlns:a16="http://schemas.microsoft.com/office/drawing/2014/main" id="{4BC24B50-81B6-6F4F-8594-B5DDA8C8D614}"/>
                  </a:ext>
                </a:extLst>
              </p:cNvPr>
              <p:cNvSpPr txBox="1"/>
              <p:nvPr/>
            </p:nvSpPr>
            <p:spPr>
              <a:xfrm>
                <a:off x="2595803" y="880850"/>
                <a:ext cx="1896353" cy="338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rgbClr val="000000"/>
                    </a:solidFill>
                    <a:effectLst/>
                    <a:uFillTx/>
                    <a:latin typeface="+mn-lt"/>
                    <a:ea typeface="+mn-ea"/>
                    <a:cs typeface="+mn-cs"/>
                    <a:sym typeface="Arial"/>
                  </a:rPr>
                  <a:t>Sample ITL</a:t>
                </a:r>
              </a:p>
              <a:p>
                <a:pPr marL="0" marR="0" indent="0" algn="ctr" defTabSz="914400" rtl="0" fontAlgn="auto" latinLnBrk="0" hangingPunct="0">
                  <a:lnSpc>
                    <a:spcPct val="100000"/>
                  </a:lnSpc>
                  <a:spcBef>
                    <a:spcPts val="0"/>
                  </a:spcBef>
                  <a:spcAft>
                    <a:spcPts val="0"/>
                  </a:spcAft>
                  <a:buClrTx/>
                  <a:buSzTx/>
                  <a:buFontTx/>
                  <a:buNone/>
                  <a:tabLst/>
                </a:pPr>
                <a:r>
                  <a:rPr lang="en-US" sz="1100" dirty="0"/>
                  <a:t>Residuals after C18 correction</a:t>
                </a:r>
                <a:endParaRPr kumimoji="0" lang="en-US" sz="1100" b="0" i="0" u="none" strike="noStrike" cap="none" spc="0" normalizeH="0" baseline="0" dirty="0">
                  <a:ln>
                    <a:noFill/>
                  </a:ln>
                  <a:solidFill>
                    <a:srgbClr val="000000"/>
                  </a:solidFill>
                  <a:effectLst/>
                  <a:uFillTx/>
                  <a:latin typeface="+mn-lt"/>
                  <a:ea typeface="+mn-ea"/>
                  <a:cs typeface="+mn-cs"/>
                  <a:sym typeface="Arial"/>
                </a:endParaRPr>
              </a:p>
            </p:txBody>
          </p:sp>
        </p:grpSp>
        <p:grpSp>
          <p:nvGrpSpPr>
            <p:cNvPr id="15" name="Group 14">
              <a:extLst>
                <a:ext uri="{FF2B5EF4-FFF2-40B4-BE49-F238E27FC236}">
                  <a16:creationId xmlns:a16="http://schemas.microsoft.com/office/drawing/2014/main" id="{F81AFEF0-064E-C482-7E3A-B3C60B1C08E6}"/>
                </a:ext>
              </a:extLst>
            </p:cNvPr>
            <p:cNvGrpSpPr/>
            <p:nvPr/>
          </p:nvGrpSpPr>
          <p:grpSpPr>
            <a:xfrm>
              <a:off x="5389938" y="880850"/>
              <a:ext cx="3632409" cy="338554"/>
              <a:chOff x="859747" y="880850"/>
              <a:chExt cx="3632409" cy="338554"/>
            </a:xfrm>
          </p:grpSpPr>
          <p:sp>
            <p:nvSpPr>
              <p:cNvPr id="17" name="TextBox 16">
                <a:extLst>
                  <a:ext uri="{FF2B5EF4-FFF2-40B4-BE49-F238E27FC236}">
                    <a16:creationId xmlns:a16="http://schemas.microsoft.com/office/drawing/2014/main" id="{B2F88C32-3074-A8E6-F4A5-B5D019A04543}"/>
                  </a:ext>
                </a:extLst>
              </p:cNvPr>
              <p:cNvSpPr txBox="1"/>
              <p:nvPr/>
            </p:nvSpPr>
            <p:spPr>
              <a:xfrm>
                <a:off x="859747" y="880850"/>
                <a:ext cx="1142942" cy="338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rgbClr val="000000"/>
                    </a:solidFill>
                    <a:effectLst/>
                    <a:uFillTx/>
                    <a:latin typeface="+mn-lt"/>
                    <a:ea typeface="+mn-ea"/>
                    <a:cs typeface="+mn-cs"/>
                    <a:sym typeface="Arial"/>
                  </a:rPr>
                  <a:t>Sample e2v</a:t>
                </a:r>
              </a:p>
              <a:p>
                <a:pPr marL="0" marR="0" indent="0" algn="ctr" defTabSz="914400" rtl="0" fontAlgn="auto" latinLnBrk="0" hangingPunct="0">
                  <a:lnSpc>
                    <a:spcPct val="100000"/>
                  </a:lnSpc>
                  <a:spcBef>
                    <a:spcPts val="0"/>
                  </a:spcBef>
                  <a:spcAft>
                    <a:spcPts val="0"/>
                  </a:spcAft>
                  <a:buClrTx/>
                  <a:buSzTx/>
                  <a:buFontTx/>
                  <a:buNone/>
                  <a:tabLst/>
                </a:pPr>
                <a:r>
                  <a:rPr lang="en-US" sz="1100" dirty="0"/>
                  <a:t>Uncorrected spots</a:t>
                </a:r>
                <a:endParaRPr kumimoji="0" lang="en-US" sz="1100" b="0" i="0" u="none" strike="noStrike" cap="none" spc="0" normalizeH="0" baseline="0" dirty="0">
                  <a:ln>
                    <a:noFill/>
                  </a:ln>
                  <a:solidFill>
                    <a:srgbClr val="000000"/>
                  </a:solidFill>
                  <a:effectLst/>
                  <a:uFillTx/>
                  <a:latin typeface="+mn-lt"/>
                  <a:ea typeface="+mn-ea"/>
                  <a:cs typeface="+mn-cs"/>
                  <a:sym typeface="Arial"/>
                </a:endParaRPr>
              </a:p>
            </p:txBody>
          </p:sp>
          <p:sp>
            <p:nvSpPr>
              <p:cNvPr id="22" name="TextBox 21">
                <a:extLst>
                  <a:ext uri="{FF2B5EF4-FFF2-40B4-BE49-F238E27FC236}">
                    <a16:creationId xmlns:a16="http://schemas.microsoft.com/office/drawing/2014/main" id="{FE64A166-68CE-9AC0-2260-4736F2705F6F}"/>
                  </a:ext>
                </a:extLst>
              </p:cNvPr>
              <p:cNvSpPr txBox="1"/>
              <p:nvPr/>
            </p:nvSpPr>
            <p:spPr>
              <a:xfrm>
                <a:off x="2595803" y="880850"/>
                <a:ext cx="1896353" cy="338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rgbClr val="000000"/>
                    </a:solidFill>
                    <a:effectLst/>
                    <a:uFillTx/>
                    <a:latin typeface="+mn-lt"/>
                    <a:ea typeface="+mn-ea"/>
                    <a:cs typeface="+mn-cs"/>
                    <a:sym typeface="Arial"/>
                  </a:rPr>
                  <a:t>Sample e2v</a:t>
                </a:r>
              </a:p>
              <a:p>
                <a:pPr marL="0" marR="0" indent="0" algn="ctr" defTabSz="914400" rtl="0" fontAlgn="auto" latinLnBrk="0" hangingPunct="0">
                  <a:lnSpc>
                    <a:spcPct val="100000"/>
                  </a:lnSpc>
                  <a:spcBef>
                    <a:spcPts val="0"/>
                  </a:spcBef>
                  <a:spcAft>
                    <a:spcPts val="0"/>
                  </a:spcAft>
                  <a:buClrTx/>
                  <a:buSzTx/>
                  <a:buFontTx/>
                  <a:buNone/>
                  <a:tabLst/>
                </a:pPr>
                <a:r>
                  <a:rPr lang="en-US" sz="1100" dirty="0"/>
                  <a:t>Residuals after C18 correction</a:t>
                </a:r>
                <a:endParaRPr kumimoji="0" lang="en-US" sz="1100" b="0" i="0" u="none" strike="noStrike" cap="none" spc="0" normalizeH="0" baseline="0" dirty="0">
                  <a:ln>
                    <a:noFill/>
                  </a:ln>
                  <a:solidFill>
                    <a:srgbClr val="000000"/>
                  </a:solidFill>
                  <a:effectLst/>
                  <a:uFillTx/>
                  <a:latin typeface="+mn-lt"/>
                  <a:ea typeface="+mn-ea"/>
                  <a:cs typeface="+mn-cs"/>
                  <a:sym typeface="Arial"/>
                </a:endParaRPr>
              </a:p>
            </p:txBody>
          </p:sp>
        </p:grpSp>
      </p:grpSp>
      <p:grpSp>
        <p:nvGrpSpPr>
          <p:cNvPr id="60" name="Group 59">
            <a:extLst>
              <a:ext uri="{FF2B5EF4-FFF2-40B4-BE49-F238E27FC236}">
                <a16:creationId xmlns:a16="http://schemas.microsoft.com/office/drawing/2014/main" id="{E8B1FD0E-264D-A477-8A80-643D782E1FFA}"/>
              </a:ext>
            </a:extLst>
          </p:cNvPr>
          <p:cNvGrpSpPr/>
          <p:nvPr/>
        </p:nvGrpSpPr>
        <p:grpSpPr>
          <a:xfrm>
            <a:off x="68864" y="1281049"/>
            <a:ext cx="8197904" cy="2747025"/>
            <a:chOff x="68864" y="1281049"/>
            <a:chExt cx="8197904" cy="2747025"/>
          </a:xfrm>
        </p:grpSpPr>
        <p:sp>
          <p:nvSpPr>
            <p:cNvPr id="24" name="TextBox 23">
              <a:extLst>
                <a:ext uri="{FF2B5EF4-FFF2-40B4-BE49-F238E27FC236}">
                  <a16:creationId xmlns:a16="http://schemas.microsoft.com/office/drawing/2014/main" id="{5D239D85-376F-B751-247F-A08C6FDFD962}"/>
                </a:ext>
              </a:extLst>
            </p:cNvPr>
            <p:cNvSpPr txBox="1"/>
            <p:nvPr/>
          </p:nvSpPr>
          <p:spPr>
            <a:xfrm rot="16200000">
              <a:off x="-264366" y="1617840"/>
              <a:ext cx="1104470"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n-lt"/>
                  <a:ea typeface="+mn-ea"/>
                  <a:cs typeface="+mn-cs"/>
                  <a:sym typeface="Arial"/>
                </a:rPr>
                <a:t>I</a:t>
              </a:r>
              <a:r>
                <a:rPr lang="en-US" baseline="-25000" dirty="0"/>
                <a:t>XX</a:t>
              </a:r>
              <a:r>
                <a:rPr kumimoji="0" lang="en-US" sz="1400" b="0" i="0" u="none" strike="noStrike" cap="none" spc="0" normalizeH="0" baseline="0" dirty="0">
                  <a:ln>
                    <a:noFill/>
                  </a:ln>
                  <a:solidFill>
                    <a:srgbClr val="000000"/>
                  </a:solidFill>
                  <a:effectLst/>
                  <a:uFillTx/>
                  <a:latin typeface="+mn-lt"/>
                  <a:ea typeface="+mn-ea"/>
                  <a:cs typeface="+mn-cs"/>
                  <a:sym typeface="Arial"/>
                </a:rPr>
                <a:t> trend</a:t>
              </a:r>
            </a:p>
            <a:p>
              <a:pPr marL="0" marR="0" indent="0" algn="ctr"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n-lt"/>
                  <a:ea typeface="+mn-ea"/>
                  <a:cs typeface="+mn-cs"/>
                  <a:sym typeface="Arial"/>
                </a:rPr>
                <a:t>(M</a:t>
              </a:r>
              <a:r>
                <a:rPr kumimoji="0" lang="en-US" sz="1400" b="0" i="0" u="none" strike="noStrike" cap="none" spc="0" normalizeH="0" baseline="-25000" dirty="0">
                  <a:ln>
                    <a:noFill/>
                  </a:ln>
                  <a:solidFill>
                    <a:srgbClr val="000000"/>
                  </a:solidFill>
                  <a:effectLst/>
                  <a:uFillTx/>
                  <a:latin typeface="+mn-lt"/>
                  <a:ea typeface="+mn-ea"/>
                  <a:cs typeface="+mn-cs"/>
                  <a:sym typeface="Arial"/>
                </a:rPr>
                <a:t>1000</a:t>
              </a:r>
              <a:r>
                <a:rPr kumimoji="0" lang="en-US" sz="1400" b="0" i="0" u="none" strike="noStrike" cap="none" spc="0" normalizeH="0" baseline="0" dirty="0">
                  <a:ln>
                    <a:noFill/>
                  </a:ln>
                  <a:solidFill>
                    <a:srgbClr val="000000"/>
                  </a:solidFill>
                  <a:effectLst/>
                  <a:uFillTx/>
                  <a:latin typeface="+mn-lt"/>
                  <a:ea typeface="+mn-ea"/>
                  <a:cs typeface="+mn-cs"/>
                  <a:sym typeface="Arial"/>
                </a:rPr>
                <a:t> issue?	)</a:t>
              </a:r>
            </a:p>
          </p:txBody>
        </p:sp>
        <p:sp>
          <p:nvSpPr>
            <p:cNvPr id="43" name="TextBox 42">
              <a:extLst>
                <a:ext uri="{FF2B5EF4-FFF2-40B4-BE49-F238E27FC236}">
                  <a16:creationId xmlns:a16="http://schemas.microsoft.com/office/drawing/2014/main" id="{4E149692-2F75-471B-5267-0099EEDDA08A}"/>
                </a:ext>
              </a:extLst>
            </p:cNvPr>
            <p:cNvSpPr txBox="1"/>
            <p:nvPr/>
          </p:nvSpPr>
          <p:spPr>
            <a:xfrm rot="16200000">
              <a:off x="-267927" y="3260395"/>
              <a:ext cx="1104470"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n-lt"/>
                  <a:ea typeface="+mn-ea"/>
                  <a:cs typeface="+mn-cs"/>
                  <a:sym typeface="Arial"/>
                </a:rPr>
                <a:t>I</a:t>
              </a:r>
              <a:r>
                <a:rPr lang="en-US" baseline="-25000" dirty="0"/>
                <a:t>YY</a:t>
              </a:r>
              <a:r>
                <a:rPr kumimoji="0" lang="en-US" sz="1400" b="0" i="0" u="none" strike="noStrike" cap="none" spc="0" normalizeH="0" baseline="0" dirty="0">
                  <a:ln>
                    <a:noFill/>
                  </a:ln>
                  <a:solidFill>
                    <a:srgbClr val="000000"/>
                  </a:solidFill>
                  <a:effectLst/>
                  <a:uFillTx/>
                  <a:latin typeface="+mn-lt"/>
                  <a:ea typeface="+mn-ea"/>
                  <a:cs typeface="+mn-cs"/>
                  <a:sym typeface="Arial"/>
                </a:rPr>
                <a:t> trend</a:t>
              </a:r>
            </a:p>
            <a:p>
              <a:pPr marL="0" marR="0" indent="0" algn="ctr"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n-lt"/>
                  <a:ea typeface="+mn-ea"/>
                  <a:cs typeface="+mn-cs"/>
                  <a:sym typeface="Arial"/>
                </a:rPr>
                <a:t>(M</a:t>
              </a:r>
              <a:r>
                <a:rPr lang="en-US" baseline="-25000" dirty="0"/>
                <a:t>01</a:t>
              </a:r>
              <a:r>
                <a:rPr kumimoji="0" lang="en-US" sz="1400" b="0" i="0" u="none" strike="noStrike" cap="none" spc="0" normalizeH="0" baseline="-25000" dirty="0">
                  <a:ln>
                    <a:noFill/>
                  </a:ln>
                  <a:solidFill>
                    <a:srgbClr val="000000"/>
                  </a:solidFill>
                  <a:effectLst/>
                  <a:uFillTx/>
                  <a:latin typeface="+mn-lt"/>
                  <a:ea typeface="+mn-ea"/>
                  <a:cs typeface="+mn-cs"/>
                  <a:sym typeface="Arial"/>
                </a:rPr>
                <a:t>00</a:t>
              </a:r>
              <a:r>
                <a:rPr kumimoji="0" lang="en-US" sz="1400" b="0" i="0" u="none" strike="noStrike" cap="none" spc="0" normalizeH="0" baseline="0" dirty="0">
                  <a:ln>
                    <a:noFill/>
                  </a:ln>
                  <a:solidFill>
                    <a:srgbClr val="000000"/>
                  </a:solidFill>
                  <a:effectLst/>
                  <a:uFillTx/>
                  <a:latin typeface="+mn-lt"/>
                  <a:ea typeface="+mn-ea"/>
                  <a:cs typeface="+mn-cs"/>
                  <a:sym typeface="Arial"/>
                </a:rPr>
                <a:t> issue?)</a:t>
              </a:r>
            </a:p>
          </p:txBody>
        </p:sp>
        <p:grpSp>
          <p:nvGrpSpPr>
            <p:cNvPr id="56" name="Group 55">
              <a:extLst>
                <a:ext uri="{FF2B5EF4-FFF2-40B4-BE49-F238E27FC236}">
                  <a16:creationId xmlns:a16="http://schemas.microsoft.com/office/drawing/2014/main" id="{8E4B4CFC-A9F5-5322-D937-F63BB510CE1C}"/>
                </a:ext>
              </a:extLst>
            </p:cNvPr>
            <p:cNvGrpSpPr/>
            <p:nvPr/>
          </p:nvGrpSpPr>
          <p:grpSpPr>
            <a:xfrm>
              <a:off x="2986549" y="1430412"/>
              <a:ext cx="922987" cy="1796516"/>
              <a:chOff x="2986549" y="1430412"/>
              <a:chExt cx="922987" cy="1796516"/>
            </a:xfrm>
          </p:grpSpPr>
          <p:sp>
            <p:nvSpPr>
              <p:cNvPr id="54" name="TextBox 53">
                <a:extLst>
                  <a:ext uri="{FF2B5EF4-FFF2-40B4-BE49-F238E27FC236}">
                    <a16:creationId xmlns:a16="http://schemas.microsoft.com/office/drawing/2014/main" id="{0A046D4C-D990-FDC3-7421-ACA6048BC9F7}"/>
                  </a:ext>
                </a:extLst>
              </p:cNvPr>
              <p:cNvSpPr txBox="1"/>
              <p:nvPr/>
            </p:nvSpPr>
            <p:spPr>
              <a:xfrm>
                <a:off x="2986549" y="1430412"/>
                <a:ext cx="920124" cy="1692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rgbClr val="000000"/>
                    </a:solidFill>
                    <a:effectLst/>
                    <a:uFillTx/>
                    <a:latin typeface="+mn-lt"/>
                    <a:ea typeface="+mn-ea"/>
                    <a:cs typeface="+mn-cs"/>
                    <a:sym typeface="Arial"/>
                  </a:rPr>
                  <a:t>Resid ~</a:t>
                </a:r>
                <a:r>
                  <a:rPr kumimoji="0" lang="en-US" sz="1100" b="1" i="0" u="none" strike="noStrike" cap="none" spc="0" normalizeH="0" baseline="0" dirty="0">
                    <a:ln>
                      <a:noFill/>
                    </a:ln>
                    <a:solidFill>
                      <a:schemeClr val="accent5"/>
                    </a:solidFill>
                    <a:effectLst/>
                    <a:uFillTx/>
                    <a:latin typeface="+mn-lt"/>
                    <a:ea typeface="+mn-ea"/>
                    <a:cs typeface="+mn-cs"/>
                    <a:sym typeface="Arial"/>
                  </a:rPr>
                  <a:t> 0.44%</a:t>
                </a:r>
              </a:p>
            </p:txBody>
          </p:sp>
          <p:sp>
            <p:nvSpPr>
              <p:cNvPr id="55" name="TextBox 54">
                <a:extLst>
                  <a:ext uri="{FF2B5EF4-FFF2-40B4-BE49-F238E27FC236}">
                    <a16:creationId xmlns:a16="http://schemas.microsoft.com/office/drawing/2014/main" id="{59C3CB53-783E-4F95-4413-020D51B8FC1D}"/>
                  </a:ext>
                </a:extLst>
              </p:cNvPr>
              <p:cNvSpPr txBox="1"/>
              <p:nvPr/>
            </p:nvSpPr>
            <p:spPr>
              <a:xfrm>
                <a:off x="2989412" y="3057651"/>
                <a:ext cx="920124" cy="1692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rgbClr val="000000"/>
                    </a:solidFill>
                    <a:effectLst/>
                    <a:uFillTx/>
                    <a:latin typeface="+mn-lt"/>
                    <a:ea typeface="+mn-ea"/>
                    <a:cs typeface="+mn-cs"/>
                    <a:sym typeface="Arial"/>
                  </a:rPr>
                  <a:t>Resid ~ </a:t>
                </a:r>
                <a:r>
                  <a:rPr kumimoji="0" lang="en-US" sz="1100" b="1" i="0" u="none" strike="noStrike" cap="none" spc="0" normalizeH="0" baseline="0" dirty="0">
                    <a:ln>
                      <a:noFill/>
                    </a:ln>
                    <a:solidFill>
                      <a:srgbClr val="C00000"/>
                    </a:solidFill>
                    <a:effectLst/>
                    <a:uFillTx/>
                    <a:latin typeface="+mn-lt"/>
                    <a:ea typeface="+mn-ea"/>
                    <a:cs typeface="+mn-cs"/>
                    <a:sym typeface="Arial"/>
                  </a:rPr>
                  <a:t>14.7%</a:t>
                </a:r>
              </a:p>
            </p:txBody>
          </p:sp>
        </p:grpSp>
        <p:grpSp>
          <p:nvGrpSpPr>
            <p:cNvPr id="57" name="Group 56">
              <a:extLst>
                <a:ext uri="{FF2B5EF4-FFF2-40B4-BE49-F238E27FC236}">
                  <a16:creationId xmlns:a16="http://schemas.microsoft.com/office/drawing/2014/main" id="{60BA2FDB-B7FE-5871-9E46-0A06B2142F34}"/>
                </a:ext>
              </a:extLst>
            </p:cNvPr>
            <p:cNvGrpSpPr/>
            <p:nvPr/>
          </p:nvGrpSpPr>
          <p:grpSpPr>
            <a:xfrm>
              <a:off x="7343781" y="1430412"/>
              <a:ext cx="922987" cy="1796516"/>
              <a:chOff x="2986549" y="1430412"/>
              <a:chExt cx="922987" cy="1796516"/>
            </a:xfrm>
          </p:grpSpPr>
          <p:sp>
            <p:nvSpPr>
              <p:cNvPr id="58" name="TextBox 57">
                <a:extLst>
                  <a:ext uri="{FF2B5EF4-FFF2-40B4-BE49-F238E27FC236}">
                    <a16:creationId xmlns:a16="http://schemas.microsoft.com/office/drawing/2014/main" id="{3E153797-7E42-EE67-E5D4-0F82A79675F6}"/>
                  </a:ext>
                </a:extLst>
              </p:cNvPr>
              <p:cNvSpPr txBox="1"/>
              <p:nvPr/>
            </p:nvSpPr>
            <p:spPr>
              <a:xfrm>
                <a:off x="2986549" y="1430412"/>
                <a:ext cx="920124" cy="1692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rgbClr val="000000"/>
                    </a:solidFill>
                    <a:effectLst/>
                    <a:uFillTx/>
                    <a:latin typeface="+mn-lt"/>
                    <a:ea typeface="+mn-ea"/>
                    <a:cs typeface="+mn-cs"/>
                    <a:sym typeface="Arial"/>
                  </a:rPr>
                  <a:t>Resid ~ </a:t>
                </a:r>
                <a:r>
                  <a:rPr kumimoji="0" lang="en-US" sz="1100" b="1" i="0" u="none" strike="noStrike" cap="none" spc="0" normalizeH="0" baseline="0" dirty="0">
                    <a:ln>
                      <a:noFill/>
                    </a:ln>
                    <a:solidFill>
                      <a:schemeClr val="accent5"/>
                    </a:solidFill>
                    <a:effectLst/>
                    <a:uFillTx/>
                    <a:latin typeface="+mn-lt"/>
                    <a:ea typeface="+mn-ea"/>
                    <a:cs typeface="+mn-cs"/>
                    <a:sym typeface="Arial"/>
                  </a:rPr>
                  <a:t>0.96%</a:t>
                </a:r>
              </a:p>
            </p:txBody>
          </p:sp>
          <p:sp>
            <p:nvSpPr>
              <p:cNvPr id="59" name="TextBox 58">
                <a:extLst>
                  <a:ext uri="{FF2B5EF4-FFF2-40B4-BE49-F238E27FC236}">
                    <a16:creationId xmlns:a16="http://schemas.microsoft.com/office/drawing/2014/main" id="{760A2845-7BD6-28DF-0FFE-A61F4A0A182D}"/>
                  </a:ext>
                </a:extLst>
              </p:cNvPr>
              <p:cNvSpPr txBox="1"/>
              <p:nvPr/>
            </p:nvSpPr>
            <p:spPr>
              <a:xfrm>
                <a:off x="2989412" y="3057651"/>
                <a:ext cx="920124" cy="1692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rgbClr val="000000"/>
                    </a:solidFill>
                    <a:effectLst/>
                    <a:uFillTx/>
                    <a:latin typeface="+mn-lt"/>
                    <a:ea typeface="+mn-ea"/>
                    <a:cs typeface="+mn-cs"/>
                    <a:sym typeface="Arial"/>
                  </a:rPr>
                  <a:t>Resid ~ </a:t>
                </a:r>
                <a:r>
                  <a:rPr kumimoji="0" lang="en-US" sz="1100" b="1" i="0" u="none" strike="noStrike" cap="none" spc="0" normalizeH="0" baseline="0" dirty="0">
                    <a:ln>
                      <a:noFill/>
                    </a:ln>
                    <a:solidFill>
                      <a:srgbClr val="C00000"/>
                    </a:solidFill>
                    <a:effectLst/>
                    <a:uFillTx/>
                    <a:latin typeface="+mn-lt"/>
                    <a:ea typeface="+mn-ea"/>
                    <a:cs typeface="+mn-cs"/>
                    <a:sym typeface="Arial"/>
                  </a:rPr>
                  <a:t>10.2%</a:t>
                </a:r>
              </a:p>
            </p:txBody>
          </p:sp>
        </p:grpSp>
      </p:grpSp>
      <p:sp>
        <p:nvSpPr>
          <p:cNvPr id="61" name="TextBox 60">
            <a:extLst>
              <a:ext uri="{FF2B5EF4-FFF2-40B4-BE49-F238E27FC236}">
                <a16:creationId xmlns:a16="http://schemas.microsoft.com/office/drawing/2014/main" id="{7E95152A-D7FB-ECE8-5D51-C764AC50D6B4}"/>
              </a:ext>
            </a:extLst>
          </p:cNvPr>
          <p:cNvSpPr txBox="1"/>
          <p:nvPr/>
        </p:nvSpPr>
        <p:spPr>
          <a:xfrm>
            <a:off x="315644" y="4315558"/>
            <a:ext cx="8583561" cy="338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rgbClr val="000000"/>
                </a:solidFill>
                <a:effectLst/>
                <a:uFillTx/>
                <a:latin typeface="+mn-lt"/>
                <a:ea typeface="+mn-ea"/>
                <a:cs typeface="+mn-cs"/>
                <a:sym typeface="Arial"/>
              </a:rPr>
              <a:t>Alex’s careful work shows C18 (deterministic, no free parameters) algorithm systematically </a:t>
            </a:r>
            <a:r>
              <a:rPr kumimoji="0" lang="en-US" sz="1100" b="1" i="0" u="none" strike="noStrike" cap="none" spc="0" normalizeH="0" baseline="0" dirty="0">
                <a:ln>
                  <a:noFill/>
                </a:ln>
                <a:solidFill>
                  <a:srgbClr val="000000"/>
                </a:solidFill>
                <a:effectLst/>
                <a:uFillTx/>
                <a:latin typeface="+mn-lt"/>
                <a:ea typeface="+mn-ea"/>
                <a:cs typeface="+mn-cs"/>
                <a:sym typeface="Arial"/>
              </a:rPr>
              <a:t>under-corrects BFE</a:t>
            </a:r>
            <a:r>
              <a:rPr kumimoji="0" lang="en-US" sz="1100" i="0" u="none" strike="noStrike" cap="none" spc="0" normalizeH="0" baseline="0" dirty="0">
                <a:ln>
                  <a:noFill/>
                </a:ln>
                <a:solidFill>
                  <a:srgbClr val="000000"/>
                </a:solidFill>
                <a:effectLst/>
                <a:uFillTx/>
                <a:latin typeface="+mn-lt"/>
                <a:ea typeface="+mn-ea"/>
                <a:cs typeface="+mn-cs"/>
                <a:sym typeface="Arial"/>
              </a:rPr>
              <a:t> </a:t>
            </a:r>
            <a:r>
              <a:rPr lang="en-US" sz="1100" dirty="0"/>
              <a:t>along the parallel direction. Better performance along serial direction might be coincidental. </a:t>
            </a:r>
            <a:r>
              <a:rPr lang="en-US" sz="1100" b="1" dirty="0"/>
              <a:t>NB:</a:t>
            </a:r>
            <a:r>
              <a:rPr lang="en-US" sz="1100" dirty="0"/>
              <a:t> Higher order moment problems may be present. </a:t>
            </a:r>
            <a:endParaRPr kumimoji="0" lang="en-US" sz="1100" b="0" i="0" u="none" strike="noStrike" cap="none" spc="0" normalizeH="0" baseline="0" dirty="0">
              <a:ln>
                <a:noFill/>
              </a:ln>
              <a:solidFill>
                <a:srgbClr val="000000"/>
              </a:solidFill>
              <a:effectLst/>
              <a:uFillTx/>
              <a:latin typeface="+mn-lt"/>
              <a:ea typeface="+mn-ea"/>
              <a:cs typeface="+mn-cs"/>
              <a:sym typeface="Arial"/>
            </a:endParaRPr>
          </a:p>
        </p:txBody>
      </p:sp>
      <p:sp>
        <p:nvSpPr>
          <p:cNvPr id="62" name="TextBox 61">
            <a:extLst>
              <a:ext uri="{FF2B5EF4-FFF2-40B4-BE49-F238E27FC236}">
                <a16:creationId xmlns:a16="http://schemas.microsoft.com/office/drawing/2014/main" id="{EA1A2F97-C366-938E-F06D-0C843EAF7F4D}"/>
              </a:ext>
            </a:extLst>
          </p:cNvPr>
          <p:cNvSpPr txBox="1"/>
          <p:nvPr/>
        </p:nvSpPr>
        <p:spPr>
          <a:xfrm>
            <a:off x="7005247" y="4822454"/>
            <a:ext cx="1280800"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rgbClr val="000000"/>
                </a:solidFill>
                <a:effectLst/>
                <a:uFillTx/>
                <a:latin typeface="+mn-lt"/>
                <a:ea typeface="+mn-ea"/>
                <a:cs typeface="+mn-cs"/>
                <a:sym typeface="Arial"/>
              </a:rPr>
              <a:t>.. what gives !?</a:t>
            </a:r>
          </a:p>
        </p:txBody>
      </p:sp>
    </p:spTree>
    <p:extLst>
      <p:ext uri="{BB962C8B-B14F-4D97-AF65-F5344CB8AC3E}">
        <p14:creationId xmlns:p14="http://schemas.microsoft.com/office/powerpoint/2010/main" val="64498136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5AB9-4ECC-F95E-0B43-B82769F58E87}"/>
              </a:ext>
            </a:extLst>
          </p:cNvPr>
          <p:cNvSpPr>
            <a:spLocks noGrp="1"/>
          </p:cNvSpPr>
          <p:nvPr>
            <p:ph type="title"/>
          </p:nvPr>
        </p:nvSpPr>
        <p:spPr/>
        <p:txBody>
          <a:bodyPr>
            <a:noAutofit/>
          </a:bodyPr>
          <a:lstStyle/>
          <a:p>
            <a:r>
              <a:rPr lang="en-US" sz="2000" dirty="0"/>
              <a:t>.. And what did other papers, exploring the limits of high fidelity correction have to say?</a:t>
            </a:r>
          </a:p>
        </p:txBody>
      </p:sp>
      <p:sp>
        <p:nvSpPr>
          <p:cNvPr id="3" name="Slide Number Placeholder 2">
            <a:extLst>
              <a:ext uri="{FF2B5EF4-FFF2-40B4-BE49-F238E27FC236}">
                <a16:creationId xmlns:a16="http://schemas.microsoft.com/office/drawing/2014/main" id="{81A26156-91D7-5C1B-B076-90DCF9DE4F15}"/>
              </a:ext>
            </a:extLst>
          </p:cNvPr>
          <p:cNvSpPr>
            <a:spLocks noGrp="1"/>
          </p:cNvSpPr>
          <p:nvPr>
            <p:ph type="sldNum" sz="quarter" idx="2"/>
          </p:nvPr>
        </p:nvSpPr>
        <p:spPr/>
        <p:txBody>
          <a:bodyPr/>
          <a:lstStyle/>
          <a:p>
            <a:fld id="{86CB4B4D-7CA3-9044-876B-883B54F8677D}" type="slidenum">
              <a:rPr lang="en-US" smtClean="0"/>
              <a:t>8</a:t>
            </a:fld>
            <a:endParaRPr lang="en-US"/>
          </a:p>
        </p:txBody>
      </p:sp>
      <p:sp>
        <p:nvSpPr>
          <p:cNvPr id="4" name="Text Placeholder 3">
            <a:extLst>
              <a:ext uri="{FF2B5EF4-FFF2-40B4-BE49-F238E27FC236}">
                <a16:creationId xmlns:a16="http://schemas.microsoft.com/office/drawing/2014/main" id="{1C988AFE-98E4-56BA-ACFF-D91A38669D75}"/>
              </a:ext>
            </a:extLst>
          </p:cNvPr>
          <p:cNvSpPr>
            <a:spLocks noGrp="1"/>
          </p:cNvSpPr>
          <p:nvPr>
            <p:ph type="body" idx="1"/>
          </p:nvPr>
        </p:nvSpPr>
        <p:spPr/>
        <p:txBody>
          <a:bodyPr>
            <a:normAutofit fontScale="85000" lnSpcReduction="10000"/>
          </a:bodyPr>
          <a:lstStyle/>
          <a:p>
            <a:pPr marL="114300" indent="0">
              <a:buNone/>
            </a:pPr>
            <a:r>
              <a:rPr lang="en-US" dirty="0"/>
              <a:t>A selection of statements from recent publications on the state-of-the-art:</a:t>
            </a:r>
          </a:p>
          <a:p>
            <a:pPr marL="114300" indent="0">
              <a:buNone/>
            </a:pPr>
            <a:endParaRPr lang="en-US" dirty="0"/>
          </a:p>
          <a:p>
            <a:r>
              <a:rPr lang="en-US" dirty="0" err="1"/>
              <a:t>Coulton</a:t>
            </a:r>
            <a:r>
              <a:rPr lang="en-US" dirty="0"/>
              <a:t> ’18: ... We can see that we meet the requirements for the Final HSC dataset, but that we need to </a:t>
            </a:r>
            <a:r>
              <a:rPr lang="en-US" b="1" i="1" dirty="0"/>
              <a:t>improve our correction by a factor of two or more </a:t>
            </a:r>
            <a:r>
              <a:rPr lang="en-US" dirty="0"/>
              <a:t>in order to reach the required levels for LSST.</a:t>
            </a:r>
          </a:p>
          <a:p>
            <a:r>
              <a:rPr lang="en-US" dirty="0"/>
              <a:t>Lage ’19 (arXiv:1911.09567v1): … We also show, assuming sufficient care is paid to calculating the correction kernel, that the </a:t>
            </a:r>
            <a:r>
              <a:rPr lang="en-US" dirty="0" err="1"/>
              <a:t>Coulton</a:t>
            </a:r>
            <a:r>
              <a:rPr lang="en-US" dirty="0"/>
              <a:t> algorithm does in fact correct 90% or more of the BF effect on measured spots images. … Correcting 90% of the effect should get us down near m = 0.006 To achieve the desired levels of m ≈ 0.001 − 0.003, </a:t>
            </a:r>
            <a:r>
              <a:rPr lang="en-US" b="1" i="1" dirty="0"/>
              <a:t>we need to do a factor of 2-5 times better</a:t>
            </a:r>
            <a:r>
              <a:rPr lang="en-US" dirty="0"/>
              <a:t>. … Algorithm improvement will continue as more data becomes available from a larger sample of sensors.</a:t>
            </a:r>
          </a:p>
          <a:p>
            <a:r>
              <a:rPr lang="en-US" dirty="0"/>
              <a:t>Broughton et al. ’23: (arXiv:2312.03115v1) Our findings also motivate a detailed study on more realistic PSF stars and how measurement errors from BF could ultimately impact cosmology and other science goals. Ultimately, it is important to characterize the sensitivity of cosmological parameters to observables biased with BFEs. Even with state-of-the-art correction techniques, </a:t>
            </a:r>
            <a:r>
              <a:rPr lang="en-US" b="1" i="1" dirty="0"/>
              <a:t>the residual effects could represent a significant component </a:t>
            </a:r>
            <a:r>
              <a:rPr lang="en-US" dirty="0"/>
              <a:t>of the systematics error budget for cosmological analyses of LSST observations.</a:t>
            </a:r>
          </a:p>
        </p:txBody>
      </p:sp>
    </p:spTree>
    <p:extLst>
      <p:ext uri="{BB962C8B-B14F-4D97-AF65-F5344CB8AC3E}">
        <p14:creationId xmlns:p14="http://schemas.microsoft.com/office/powerpoint/2010/main" val="353036314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5AB9-4ECC-F95E-0B43-B82769F58E87}"/>
              </a:ext>
            </a:extLst>
          </p:cNvPr>
          <p:cNvSpPr>
            <a:spLocks noGrp="1"/>
          </p:cNvSpPr>
          <p:nvPr>
            <p:ph type="title"/>
          </p:nvPr>
        </p:nvSpPr>
        <p:spPr/>
        <p:txBody>
          <a:bodyPr>
            <a:noAutofit/>
          </a:bodyPr>
          <a:lstStyle/>
          <a:p>
            <a:r>
              <a:rPr lang="en-US" sz="2000" dirty="0"/>
              <a:t>Let’s take the overlap formalism with drift calculation as </a:t>
            </a:r>
            <a:r>
              <a:rPr lang="en-US" sz="2000" i="1" dirty="0"/>
              <a:t>ground truth</a:t>
            </a:r>
            <a:r>
              <a:rPr lang="en-US" sz="2000" dirty="0"/>
              <a:t> and see how </a:t>
            </a:r>
            <a:r>
              <a:rPr lang="en-US" sz="2000" dirty="0" err="1"/>
              <a:t>Coulton</a:t>
            </a:r>
            <a:r>
              <a:rPr lang="en-US" sz="2000" dirty="0"/>
              <a:t> (2018) performs</a:t>
            </a:r>
          </a:p>
        </p:txBody>
      </p:sp>
      <p:sp>
        <p:nvSpPr>
          <p:cNvPr id="3" name="Slide Number Placeholder 2">
            <a:extLst>
              <a:ext uri="{FF2B5EF4-FFF2-40B4-BE49-F238E27FC236}">
                <a16:creationId xmlns:a16="http://schemas.microsoft.com/office/drawing/2014/main" id="{81A26156-91D7-5C1B-B076-90DCF9DE4F15}"/>
              </a:ext>
            </a:extLst>
          </p:cNvPr>
          <p:cNvSpPr>
            <a:spLocks noGrp="1"/>
          </p:cNvSpPr>
          <p:nvPr>
            <p:ph type="sldNum" sz="quarter" idx="2"/>
          </p:nvPr>
        </p:nvSpPr>
        <p:spPr/>
        <p:txBody>
          <a:bodyPr/>
          <a:lstStyle/>
          <a:p>
            <a:fld id="{86CB4B4D-7CA3-9044-876B-883B54F8677D}" type="slidenum">
              <a:rPr lang="en-US" smtClean="0"/>
              <a:t>9</a:t>
            </a:fld>
            <a:endParaRPr lang="en-US"/>
          </a:p>
        </p:txBody>
      </p:sp>
      <mc:AlternateContent xmlns:mc="http://schemas.openxmlformats.org/markup-compatibility/2006">
        <mc:Choice xmlns:a14="http://schemas.microsoft.com/office/drawing/2010/main" Requires="a14">
          <p:sp>
            <p:nvSpPr>
              <p:cNvPr id="4" name="Text Placeholder 3">
                <a:extLst>
                  <a:ext uri="{FF2B5EF4-FFF2-40B4-BE49-F238E27FC236}">
                    <a16:creationId xmlns:a16="http://schemas.microsoft.com/office/drawing/2014/main" id="{1C988AFE-98E4-56BA-ACFF-D91A38669D75}"/>
                  </a:ext>
                </a:extLst>
              </p:cNvPr>
              <p:cNvSpPr>
                <a:spLocks noGrp="1"/>
              </p:cNvSpPr>
              <p:nvPr>
                <p:ph type="body" idx="1"/>
              </p:nvPr>
            </p:nvSpPr>
            <p:spPr/>
            <p:txBody>
              <a:bodyPr/>
              <a:lstStyle/>
              <a:p>
                <a:r>
                  <a:rPr lang="en-US" dirty="0"/>
                  <a:t>Recall </a:t>
                </a:r>
                <a:r>
                  <a:rPr lang="el-GR" dirty="0"/>
                  <a:t>Δ</a:t>
                </a:r>
                <a:r>
                  <a:rPr lang="en-US" dirty="0" err="1"/>
                  <a:t>a</a:t>
                </a:r>
                <a:r>
                  <a:rPr lang="en-US" baseline="-25000" dirty="0" err="1"/>
                  <a:t>ij</a:t>
                </a:r>
                <a:r>
                  <a:rPr lang="en-US" dirty="0"/>
                  <a:t> are </a:t>
                </a:r>
                <a:r>
                  <a:rPr lang="en-US" b="1" dirty="0"/>
                  <a:t>observable</a:t>
                </a:r>
                <a:r>
                  <a:rPr lang="en-US" dirty="0"/>
                  <a:t> via correlations, </a:t>
                </a:r>
                <a:r>
                  <a:rPr kumimoji="0" lang="en-US" sz="1800" b="0" i="0" u="none" strike="noStrike" cap="none" spc="0" normalizeH="0" baseline="0" dirty="0" err="1">
                    <a:ln>
                      <a:noFill/>
                    </a:ln>
                    <a:solidFill>
                      <a:srgbClr val="000000"/>
                    </a:solidFill>
                    <a:effectLst/>
                    <a:uFillTx/>
                    <a:latin typeface="+mn-lt"/>
                    <a:ea typeface="+mn-ea"/>
                    <a:cs typeface="+mn-cs"/>
                    <a:sym typeface="Arial"/>
                  </a:rPr>
                  <a:t>M</a:t>
                </a:r>
                <a:r>
                  <a:rPr kumimoji="0" lang="en-US" sz="1800" b="0" i="0" u="none" strike="noStrike" cap="none" spc="0" normalizeH="0" baseline="-25000" dirty="0" err="1">
                    <a:ln>
                      <a:noFill/>
                    </a:ln>
                    <a:solidFill>
                      <a:srgbClr val="000000"/>
                    </a:solidFill>
                    <a:effectLst/>
                    <a:uFillTx/>
                    <a:latin typeface="+mn-lt"/>
                    <a:ea typeface="+mn-ea"/>
                    <a:cs typeface="+mn-cs"/>
                    <a:sym typeface="Arial"/>
                  </a:rPr>
                  <a:t>iji’j</a:t>
                </a:r>
                <a:r>
                  <a:rPr kumimoji="0" lang="en-US" sz="1800" b="0" i="0" u="none" strike="noStrike" cap="none" spc="0" normalizeH="0" baseline="-25000" dirty="0">
                    <a:ln>
                      <a:noFill/>
                    </a:ln>
                    <a:solidFill>
                      <a:srgbClr val="000000"/>
                    </a:solidFill>
                    <a:effectLst/>
                    <a:uFillTx/>
                    <a:latin typeface="+mn-lt"/>
                    <a:ea typeface="+mn-ea"/>
                    <a:cs typeface="+mn-cs"/>
                    <a:sym typeface="Arial"/>
                  </a:rPr>
                  <a:t>’</a:t>
                </a:r>
                <a:r>
                  <a:rPr kumimoji="0" lang="en-US" sz="1800" b="0" i="0" u="none" strike="noStrike" cap="none" spc="0" normalizeH="0" dirty="0">
                    <a:ln>
                      <a:noFill/>
                    </a:ln>
                    <a:solidFill>
                      <a:srgbClr val="000000"/>
                    </a:solidFill>
                    <a:effectLst/>
                    <a:uFillTx/>
                    <a:latin typeface="+mn-lt"/>
                    <a:ea typeface="+mn-ea"/>
                    <a:cs typeface="+mn-cs"/>
                    <a:sym typeface="Arial"/>
                  </a:rPr>
                  <a:t> </a:t>
                </a:r>
                <a:r>
                  <a:rPr lang="en-US" b="1" dirty="0">
                    <a:sym typeface="Arial"/>
                  </a:rPr>
                  <a:t>are not</a:t>
                </a:r>
                <a:r>
                  <a:rPr lang="en-US" dirty="0">
                    <a:sym typeface="Arial"/>
                  </a:rPr>
                  <a:t>.</a:t>
                </a:r>
              </a:p>
              <a:p>
                <a:r>
                  <a:rPr lang="en-US" dirty="0">
                    <a:sym typeface="Arial"/>
                  </a:rPr>
                  <a:t>How does the C18 algorithm reproduce </a:t>
                </a:r>
                <a:r>
                  <a:rPr kumimoji="0" lang="en-US" sz="1800" b="0" i="0" u="none" strike="noStrike" cap="none" spc="0" normalizeH="0" baseline="0" dirty="0" err="1">
                    <a:ln>
                      <a:noFill/>
                    </a:ln>
                    <a:solidFill>
                      <a:srgbClr val="000000"/>
                    </a:solidFill>
                    <a:effectLst/>
                    <a:uFillTx/>
                    <a:latin typeface="+mn-lt"/>
                    <a:ea typeface="+mn-ea"/>
                    <a:cs typeface="+mn-cs"/>
                    <a:sym typeface="Arial"/>
                  </a:rPr>
                  <a:t>M</a:t>
                </a:r>
                <a:r>
                  <a:rPr kumimoji="0" lang="en-US" sz="1800" b="0" i="0" u="none" strike="noStrike" cap="none" spc="0" normalizeH="0" baseline="-25000" dirty="0" err="1">
                    <a:ln>
                      <a:noFill/>
                    </a:ln>
                    <a:solidFill>
                      <a:srgbClr val="000000"/>
                    </a:solidFill>
                    <a:effectLst/>
                    <a:uFillTx/>
                    <a:latin typeface="+mn-lt"/>
                    <a:ea typeface="+mn-ea"/>
                    <a:cs typeface="+mn-cs"/>
                    <a:sym typeface="Arial"/>
                  </a:rPr>
                  <a:t>iji’j</a:t>
                </a:r>
                <a:r>
                  <a:rPr kumimoji="0" lang="en-US" sz="1800" b="0" i="0" u="none" strike="noStrike" cap="none" spc="0" normalizeH="0" baseline="-25000" dirty="0">
                    <a:ln>
                      <a:noFill/>
                    </a:ln>
                    <a:solidFill>
                      <a:srgbClr val="000000"/>
                    </a:solidFill>
                    <a:effectLst/>
                    <a:uFillTx/>
                    <a:latin typeface="+mn-lt"/>
                    <a:ea typeface="+mn-ea"/>
                    <a:cs typeface="+mn-cs"/>
                    <a:sym typeface="Arial"/>
                  </a:rPr>
                  <a:t>’</a:t>
                </a:r>
                <a:r>
                  <a:rPr lang="en-US" dirty="0">
                    <a:sym typeface="Arial"/>
                  </a:rPr>
                  <a:t>?? </a:t>
                </a:r>
                <a:r>
                  <a:rPr lang="en-US" b="1" dirty="0">
                    <a:sym typeface="Arial"/>
                  </a:rPr>
                  <a:t>Test</a:t>
                </a:r>
                <a:r>
                  <a:rPr lang="en-US" dirty="0">
                    <a:sym typeface="Arial"/>
                  </a:rPr>
                  <a:t> by integrating </a:t>
                </a:r>
                <a:r>
                  <a:rPr lang="el-GR" dirty="0"/>
                  <a:t>Δ</a:t>
                </a:r>
                <a:r>
                  <a:rPr lang="en-US" dirty="0" err="1"/>
                  <a:t>a</a:t>
                </a:r>
                <a:r>
                  <a:rPr lang="en-US" baseline="-25000" dirty="0" err="1"/>
                  <a:t>ij</a:t>
                </a:r>
                <a:r>
                  <a:rPr lang="en-US" dirty="0"/>
                  <a:t> twice to obtain the kernel </a:t>
                </a:r>
                <a:r>
                  <a:rPr lang="en-US" i="1" dirty="0"/>
                  <a:t>K</a:t>
                </a:r>
                <a:r>
                  <a:rPr lang="en-US" dirty="0"/>
                  <a:t> according to:                                    via successive over relaxation (SOR). Compare               with corresponding elements of </a:t>
                </a:r>
                <a:r>
                  <a:rPr kumimoji="0" lang="en-US" sz="1800" b="0" i="0" u="none" strike="noStrike" cap="none" spc="0" normalizeH="0" baseline="0" dirty="0" err="1">
                    <a:ln>
                      <a:noFill/>
                    </a:ln>
                    <a:solidFill>
                      <a:srgbClr val="000000"/>
                    </a:solidFill>
                    <a:effectLst/>
                    <a:uFillTx/>
                    <a:latin typeface="+mn-lt"/>
                    <a:ea typeface="+mn-ea"/>
                    <a:cs typeface="+mn-cs"/>
                    <a:sym typeface="Arial"/>
                  </a:rPr>
                  <a:t>M</a:t>
                </a:r>
                <a:r>
                  <a:rPr kumimoji="0" lang="en-US" sz="1800" b="0" i="0" u="none" strike="noStrike" cap="none" spc="0" normalizeH="0" baseline="-25000" dirty="0" err="1">
                    <a:ln>
                      <a:noFill/>
                    </a:ln>
                    <a:solidFill>
                      <a:srgbClr val="000000"/>
                    </a:solidFill>
                    <a:effectLst/>
                    <a:uFillTx/>
                    <a:latin typeface="+mn-lt"/>
                    <a:ea typeface="+mn-ea"/>
                    <a:cs typeface="+mn-cs"/>
                    <a:sym typeface="Arial"/>
                  </a:rPr>
                  <a:t>iji’j</a:t>
                </a:r>
                <a:r>
                  <a:rPr kumimoji="0" lang="en-US" sz="1800" b="0" i="0" u="none" strike="noStrike" cap="none" spc="0" normalizeH="0" baseline="-25000" dirty="0">
                    <a:ln>
                      <a:noFill/>
                    </a:ln>
                    <a:solidFill>
                      <a:srgbClr val="000000"/>
                    </a:solidFill>
                    <a:effectLst/>
                    <a:uFillTx/>
                    <a:latin typeface="+mn-lt"/>
                    <a:ea typeface="+mn-ea"/>
                    <a:cs typeface="+mn-cs"/>
                    <a:sym typeface="Arial"/>
                  </a:rPr>
                  <a:t>’</a:t>
                </a:r>
                <a:r>
                  <a:rPr kumimoji="0" lang="en-US" sz="1800" b="0" i="0" u="none" strike="noStrike" cap="none" spc="0" normalizeH="0" dirty="0">
                    <a:ln>
                      <a:noFill/>
                    </a:ln>
                    <a:solidFill>
                      <a:srgbClr val="000000"/>
                    </a:solidFill>
                    <a:effectLst/>
                    <a:uFillTx/>
                    <a:latin typeface="+mn-lt"/>
                    <a:ea typeface="+mn-ea"/>
                    <a:cs typeface="+mn-cs"/>
                    <a:sym typeface="Arial"/>
                  </a:rPr>
                  <a:t>.</a:t>
                </a:r>
              </a:p>
              <a:p>
                <a:r>
                  <a:rPr lang="en-US" dirty="0">
                    <a:sym typeface="Arial"/>
                  </a:rPr>
                  <a:t>Use BFE source levels corresponding to the flat field statistical fluctuations (</a:t>
                </a:r>
                <a:r>
                  <a:rPr lang="el-GR" dirty="0"/>
                  <a:t>Δ</a:t>
                </a:r>
                <a:r>
                  <a:rPr lang="en-US" dirty="0"/>
                  <a:t>a</a:t>
                </a:r>
                <a:r>
                  <a:rPr lang="en-US" baseline="-25000" dirty="0"/>
                  <a:t>00</a:t>
                </a:r>
                <a:r>
                  <a:rPr lang="en-US" dirty="0">
                    <a:sym typeface="Arial"/>
                  </a:rPr>
                  <a:t>~5e-4 pix</a:t>
                </a:r>
                <a:r>
                  <a:rPr lang="en-US" baseline="30000" dirty="0">
                    <a:sym typeface="Arial"/>
                  </a:rPr>
                  <a:t>2</a:t>
                </a:r>
                <a:r>
                  <a:rPr lang="en-US" dirty="0">
                    <a:sym typeface="Arial"/>
                  </a:rPr>
                  <a:t>) instead of source levels near full well. Those have not been observed.</a:t>
                </a:r>
              </a:p>
              <a:p>
                <a:r>
                  <a:rPr lang="en-US" dirty="0">
                    <a:sym typeface="Arial"/>
                  </a:rPr>
                  <a:t>On the following slides, the following are compared:</a:t>
                </a:r>
              </a:p>
              <a:p>
                <a:pPr lvl="1"/>
                <a:r>
                  <a:rPr lang="en-US" dirty="0">
                    <a:sym typeface="Arial"/>
                  </a:rPr>
                  <a:t>Measured </a:t>
                </a:r>
                <a:r>
                  <a:rPr lang="el-GR" dirty="0"/>
                  <a:t>Δ</a:t>
                </a:r>
                <a:r>
                  <a:rPr lang="en-US" dirty="0" err="1"/>
                  <a:t>a</a:t>
                </a:r>
                <a:r>
                  <a:rPr lang="en-US" baseline="-25000" dirty="0" err="1"/>
                  <a:t>ij</a:t>
                </a:r>
                <a:r>
                  <a:rPr lang="en-US" dirty="0"/>
                  <a:t> are compared to </a:t>
                </a:r>
                <a:r>
                  <a:rPr lang="el-GR" dirty="0"/>
                  <a:t>Δ</a:t>
                </a:r>
                <a:r>
                  <a:rPr lang="en-US" dirty="0" err="1"/>
                  <a:t>a</a:t>
                </a:r>
                <a:r>
                  <a:rPr lang="en-US" baseline="-25000" dirty="0" err="1"/>
                  <a:t>ij</a:t>
                </a:r>
                <a:r>
                  <a:rPr lang="en-US" dirty="0"/>
                  <a:t> based on the computed kernel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m:t>
                        </m:r>
                        <m:r>
                          <m:rPr>
                            <m:sty m:val="p"/>
                          </m:rPr>
                          <a:rPr lang="en-US" i="1">
                            <a:latin typeface="Cambria Math" panose="02040503050406030204" pitchFamily="18" charset="0"/>
                            <a:ea typeface="Cambria Math" panose="02040503050406030204" pitchFamily="18" charset="0"/>
                          </a:rPr>
                          <m:t>∇</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𝐾</m:t>
                    </m:r>
                  </m:oMath>
                </a14:m>
                <a:r>
                  <a:rPr lang="en-US" dirty="0"/>
                  <a:t>).</a:t>
                </a:r>
              </a:p>
              <a:p>
                <a:pPr lvl="1"/>
                <a:r>
                  <a:rPr lang="en-US" dirty="0">
                    <a:sym typeface="Arial"/>
                  </a:rPr>
                  <a:t>Measured overlaps </a:t>
                </a:r>
                <a:r>
                  <a:rPr kumimoji="0" lang="en-US" sz="1800" b="0" i="0" u="none" strike="noStrike" cap="none" spc="0" normalizeH="0" baseline="0" dirty="0" err="1">
                    <a:ln>
                      <a:noFill/>
                    </a:ln>
                    <a:solidFill>
                      <a:srgbClr val="000000"/>
                    </a:solidFill>
                    <a:effectLst/>
                    <a:uFillTx/>
                    <a:latin typeface="+mn-lt"/>
                    <a:ea typeface="+mn-ea"/>
                    <a:cs typeface="+mn-cs"/>
                    <a:sym typeface="Arial"/>
                  </a:rPr>
                  <a:t>M</a:t>
                </a:r>
                <a:r>
                  <a:rPr kumimoji="0" lang="en-US" sz="1800" b="0" i="0" u="none" strike="noStrike" cap="none" spc="0" normalizeH="0" baseline="-25000" dirty="0" err="1">
                    <a:ln>
                      <a:noFill/>
                    </a:ln>
                    <a:solidFill>
                      <a:srgbClr val="000000"/>
                    </a:solidFill>
                    <a:effectLst/>
                    <a:uFillTx/>
                    <a:latin typeface="+mn-lt"/>
                    <a:ea typeface="+mn-ea"/>
                    <a:cs typeface="+mn-cs"/>
                    <a:sym typeface="Arial"/>
                  </a:rPr>
                  <a:t>iji’j</a:t>
                </a:r>
                <a:r>
                  <a:rPr kumimoji="0" lang="en-US" sz="1800" b="0" i="0" u="none" strike="noStrike" cap="none" spc="0" normalizeH="0" baseline="-25000" dirty="0">
                    <a:ln>
                      <a:noFill/>
                    </a:ln>
                    <a:solidFill>
                      <a:srgbClr val="000000"/>
                    </a:solidFill>
                    <a:effectLst/>
                    <a:uFillTx/>
                    <a:latin typeface="+mn-lt"/>
                    <a:ea typeface="+mn-ea"/>
                    <a:cs typeface="+mn-cs"/>
                    <a:sym typeface="Arial"/>
                  </a:rPr>
                  <a:t>’</a:t>
                </a:r>
                <a:r>
                  <a:rPr kumimoji="0" lang="en-US" sz="1800" b="0" i="0" u="none" strike="noStrike" cap="none" spc="0" normalizeH="0" dirty="0">
                    <a:ln>
                      <a:noFill/>
                    </a:ln>
                    <a:solidFill>
                      <a:srgbClr val="000000"/>
                    </a:solidFill>
                    <a:effectLst/>
                    <a:uFillTx/>
                    <a:latin typeface="+mn-lt"/>
                    <a:ea typeface="+mn-ea"/>
                    <a:cs typeface="+mn-cs"/>
                    <a:sym typeface="Arial"/>
                  </a:rPr>
                  <a:t> </a:t>
                </a:r>
                <a:r>
                  <a:rPr lang="en-US" dirty="0">
                    <a:sym typeface="Arial"/>
                  </a:rPr>
                  <a:t>are compared to corresponding element of the kernel-based boundary displacement </a:t>
                </a:r>
                <a14:m>
                  <m:oMath xmlns:m="http://schemas.openxmlformats.org/officeDocument/2006/math">
                    <m:acc>
                      <m:accPr>
                        <m:chr m:val="⃗"/>
                        <m:ctrlPr>
                          <a:rPr lang="en-US"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 </m:t>
                        </m:r>
                        <m:r>
                          <m:rPr>
                            <m:sty m:val="p"/>
                          </m:rPr>
                          <a:rPr lang="en-US" i="1">
                            <a:latin typeface="Cambria Math" panose="02040503050406030204" pitchFamily="18" charset="0"/>
                            <a:ea typeface="Cambria Math" panose="02040503050406030204" pitchFamily="18" charset="0"/>
                          </a:rPr>
                          <m:t>∇</m:t>
                        </m:r>
                      </m:e>
                    </m:acc>
                    <m:r>
                      <a:rPr lang="en-US" i="1">
                        <a:latin typeface="Cambria Math" panose="02040503050406030204" pitchFamily="18" charset="0"/>
                        <a:ea typeface="Cambria Math" panose="02040503050406030204" pitchFamily="18" charset="0"/>
                      </a:rPr>
                      <m:t>𝐾</m:t>
                    </m:r>
                  </m:oMath>
                </a14:m>
                <a:r>
                  <a:rPr lang="en-US" dirty="0"/>
                  <a:t>.</a:t>
                </a:r>
              </a:p>
            </p:txBody>
          </p:sp>
        </mc:Choice>
        <mc:Fallback>
          <p:sp>
            <p:nvSpPr>
              <p:cNvPr id="4" name="Text Placeholder 3">
                <a:extLst>
                  <a:ext uri="{FF2B5EF4-FFF2-40B4-BE49-F238E27FC236}">
                    <a16:creationId xmlns:a16="http://schemas.microsoft.com/office/drawing/2014/main" id="{1C988AFE-98E4-56BA-ACFF-D91A38669D75}"/>
                  </a:ext>
                </a:extLst>
              </p:cNvPr>
              <p:cNvSpPr>
                <a:spLocks noGrp="1" noRot="1" noChangeAspect="1" noMove="1" noResize="1" noEditPoints="1" noAdjustHandles="1" noChangeArrowheads="1" noChangeShapeType="1" noTextEdit="1"/>
              </p:cNvSpPr>
              <p:nvPr>
                <p:ph type="body" idx="1"/>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3F4BB923-FA41-AAE5-5039-47EF4DBAD93F}"/>
                  </a:ext>
                </a:extLst>
              </p:cNvPr>
              <p:cNvSpPr txBox="1"/>
              <p:nvPr/>
            </p:nvSpPr>
            <p:spPr>
              <a:xfrm>
                <a:off x="3996813" y="1651272"/>
                <a:ext cx="1438151" cy="2369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14:m>
                  <m:oMathPara xmlns:m="http://schemas.openxmlformats.org/officeDocument/2006/math">
                    <m:oMathParaPr>
                      <m:jc m:val="centerGroup"/>
                    </m:oMathParaPr>
                    <m:oMath xmlns:m="http://schemas.openxmlformats.org/officeDocument/2006/math">
                      <m:sSub>
                        <m:sSubPr>
                          <m:ctrlPr>
                            <a:rPr kumimoji="0" lang="en-US" sz="14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Arial"/>
                            </a:rPr>
                          </m:ctrlPr>
                        </m:sSubPr>
                        <m:e>
                          <m:d>
                            <m:dPr>
                              <m:ctrlPr>
                                <a:rPr kumimoji="0" lang="en-US" sz="14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Arial"/>
                                </a:rPr>
                              </m:ctrlPr>
                            </m:dPr>
                            <m:e>
                              <m:sSup>
                                <m:sSupPr>
                                  <m:ctrlPr>
                                    <a:rPr lang="en-US" i="1">
                                      <a:latin typeface="Cambria Math" panose="02040503050406030204" pitchFamily="18" charset="0"/>
                                      <a:ea typeface="Cambria Math" panose="02040503050406030204" pitchFamily="18" charset="0"/>
                                    </a:rPr>
                                  </m:ctrlPr>
                                </m:sSupPr>
                                <m:e>
                                  <m:r>
                                    <m:rPr>
                                      <m:sty m:val="p"/>
                                    </m:rPr>
                                    <a:rPr lang="en-US" i="1">
                                      <a:latin typeface="Cambria Math" panose="02040503050406030204" pitchFamily="18" charset="0"/>
                                      <a:ea typeface="Cambria Math" panose="02040503050406030204" pitchFamily="18" charset="0"/>
                                    </a:rPr>
                                    <m:t>∇</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𝐾</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𝑎</m:t>
                              </m:r>
                            </m:e>
                          </m:d>
                        </m:e>
                        <m:sub>
                          <m:r>
                            <a:rPr kumimoji="0" lang="en-US" sz="14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Arial"/>
                            </a:rPr>
                            <m:t>𝑖𝑗</m:t>
                          </m:r>
                        </m:sub>
                      </m:sSub>
                      <m:r>
                        <a:rPr kumimoji="0" lang="en-US" sz="14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Arial"/>
                        </a:rPr>
                        <m:t>=0</m:t>
                      </m:r>
                    </m:oMath>
                  </m:oMathPara>
                </a14:m>
                <a:endParaRPr kumimoji="0" lang="en-US" sz="1400" b="0" i="0" u="none" strike="noStrike" cap="none" spc="0" normalizeH="0" baseline="0" dirty="0">
                  <a:ln>
                    <a:noFill/>
                  </a:ln>
                  <a:solidFill>
                    <a:srgbClr val="000000"/>
                  </a:solidFill>
                  <a:effectLst/>
                  <a:uFillTx/>
                  <a:latin typeface="+mn-lt"/>
                  <a:ea typeface="+mn-ea"/>
                  <a:cs typeface="+mn-cs"/>
                  <a:sym typeface="Arial"/>
                </a:endParaRPr>
              </a:p>
            </p:txBody>
          </p:sp>
        </mc:Choice>
        <mc:Fallback>
          <p:sp>
            <p:nvSpPr>
              <p:cNvPr id="5" name="TextBox 4">
                <a:extLst>
                  <a:ext uri="{FF2B5EF4-FFF2-40B4-BE49-F238E27FC236}">
                    <a16:creationId xmlns:a16="http://schemas.microsoft.com/office/drawing/2014/main" id="{3F4BB923-FA41-AAE5-5039-47EF4DBAD93F}"/>
                  </a:ext>
                </a:extLst>
              </p:cNvPr>
              <p:cNvSpPr txBox="1">
                <a:spLocks noRot="1" noChangeAspect="1" noMove="1" noResize="1" noEditPoints="1" noAdjustHandles="1" noChangeArrowheads="1" noChangeShapeType="1" noTextEdit="1"/>
              </p:cNvSpPr>
              <p:nvPr/>
            </p:nvSpPr>
            <p:spPr>
              <a:xfrm>
                <a:off x="3996813" y="1651272"/>
                <a:ext cx="1438151" cy="236988"/>
              </a:xfrm>
              <a:prstGeom prst="rect">
                <a:avLst/>
              </a:prstGeom>
              <a:blipFill>
                <a:blip r:embed="rId3"/>
                <a:stretch>
                  <a:fillRect r="-1695" b="-20513"/>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8F0E1ECA-BCEA-E0AB-4A45-0C10FF0E9C25}"/>
                  </a:ext>
                </a:extLst>
              </p:cNvPr>
              <p:cNvSpPr txBox="1"/>
              <p:nvPr/>
            </p:nvSpPr>
            <p:spPr>
              <a:xfrm>
                <a:off x="2320414" y="1888260"/>
                <a:ext cx="608308" cy="3124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14:m>
                  <m:oMathPara xmlns:m="http://schemas.openxmlformats.org/officeDocument/2006/math">
                    <m:oMathParaPr>
                      <m:jc m:val="centerGroup"/>
                    </m:oMathParaPr>
                    <m:oMath xmlns:m="http://schemas.openxmlformats.org/officeDocument/2006/math">
                      <m:sSub>
                        <m:sSubPr>
                          <m:ctrlPr>
                            <a:rPr kumimoji="0" lang="en-US" sz="14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Arial"/>
                            </a:rPr>
                          </m:ctrlPr>
                        </m:sSubPr>
                        <m:e>
                          <m:d>
                            <m:dPr>
                              <m:ctrlPr>
                                <a:rPr kumimoji="0" lang="en-US" sz="14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Arial"/>
                                </a:rPr>
                              </m:ctrlPr>
                            </m:dPr>
                            <m:e>
                              <m:acc>
                                <m:accPr>
                                  <m:chr m:val="⃗"/>
                                  <m:ctrlPr>
                                    <a:rPr lang="en-US" i="1">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 </m:t>
                                  </m:r>
                                  <m:r>
                                    <m:rPr>
                                      <m:sty m:val="p"/>
                                    </m:rPr>
                                    <a:rPr lang="en-US" i="1">
                                      <a:latin typeface="Cambria Math" panose="02040503050406030204" pitchFamily="18" charset="0"/>
                                      <a:ea typeface="Cambria Math" panose="02040503050406030204" pitchFamily="18" charset="0"/>
                                    </a:rPr>
                                    <m:t>∇</m:t>
                                  </m:r>
                                </m:e>
                              </m:acc>
                              <m:r>
                                <a:rPr lang="en-US" i="1">
                                  <a:latin typeface="Cambria Math" panose="02040503050406030204" pitchFamily="18" charset="0"/>
                                  <a:ea typeface="Cambria Math" panose="02040503050406030204" pitchFamily="18" charset="0"/>
                                </a:rPr>
                                <m:t>𝐾</m:t>
                              </m:r>
                            </m:e>
                          </m:d>
                        </m:e>
                        <m:sub>
                          <m:r>
                            <a:rPr kumimoji="0" lang="en-US" sz="14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Arial"/>
                            </a:rPr>
                            <m:t>𝑖𝑗</m:t>
                          </m:r>
                        </m:sub>
                      </m:sSub>
                    </m:oMath>
                  </m:oMathPara>
                </a14:m>
                <a:endParaRPr kumimoji="0" lang="en-US" sz="1400" b="0" i="0" u="none" strike="noStrike" cap="none" spc="0" normalizeH="0" baseline="0" dirty="0">
                  <a:ln>
                    <a:noFill/>
                  </a:ln>
                  <a:solidFill>
                    <a:srgbClr val="000000"/>
                  </a:solidFill>
                  <a:effectLst/>
                  <a:uFillTx/>
                  <a:latin typeface="+mn-lt"/>
                  <a:ea typeface="+mn-ea"/>
                  <a:cs typeface="+mn-cs"/>
                  <a:sym typeface="Arial"/>
                </a:endParaRPr>
              </a:p>
            </p:txBody>
          </p:sp>
        </mc:Choice>
        <mc:Fallback>
          <p:sp>
            <p:nvSpPr>
              <p:cNvPr id="7" name="TextBox 6">
                <a:extLst>
                  <a:ext uri="{FF2B5EF4-FFF2-40B4-BE49-F238E27FC236}">
                    <a16:creationId xmlns:a16="http://schemas.microsoft.com/office/drawing/2014/main" id="{8F0E1ECA-BCEA-E0AB-4A45-0C10FF0E9C25}"/>
                  </a:ext>
                </a:extLst>
              </p:cNvPr>
              <p:cNvSpPr txBox="1">
                <a:spLocks noRot="1" noChangeAspect="1" noMove="1" noResize="1" noEditPoints="1" noAdjustHandles="1" noChangeArrowheads="1" noChangeShapeType="1" noTextEdit="1"/>
              </p:cNvSpPr>
              <p:nvPr/>
            </p:nvSpPr>
            <p:spPr>
              <a:xfrm>
                <a:off x="2320414" y="1888260"/>
                <a:ext cx="608308" cy="312458"/>
              </a:xfrm>
              <a:prstGeom prst="rect">
                <a:avLst/>
              </a:prstGeom>
              <a:blipFill>
                <a:blip r:embed="rId4"/>
                <a:stretch>
                  <a:fillRect r="-3030" b="-19608"/>
                </a:stretch>
              </a:blipFill>
              <a:ln w="12700" cap="flat">
                <a:no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814848650"/>
      </p:ext>
    </p:extLst>
  </p:cSld>
  <p:clrMapOvr>
    <a:masterClrMapping/>
  </p:clrMapOvr>
  <p:transition spd="med"/>
</p:sld>
</file>

<file path=ppt/theme/theme1.xml><?xml version="1.0" encoding="utf-8"?>
<a:theme xmlns:a="http://schemas.openxmlformats.org/drawingml/2006/main" name="Simple Light">
  <a:themeElements>
    <a:clrScheme name="Simple Light">
      <a:dk1>
        <a:srgbClr val="000000"/>
      </a:dk1>
      <a:lt1>
        <a:srgbClr val="058B8C"/>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Helvetica"/>
        <a:ea typeface="Helvetica"/>
        <a:cs typeface="Helvetica"/>
      </a:majorFont>
      <a:minorFont>
        <a:latin typeface="Arial"/>
        <a:ea typeface="Arial"/>
        <a:cs typeface="Arial"/>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Helvetica"/>
        <a:ea typeface="Helvetica"/>
        <a:cs typeface="Helvetica"/>
      </a:majorFont>
      <a:minorFont>
        <a:latin typeface="Arial"/>
        <a:ea typeface="Arial"/>
        <a:cs typeface="Arial"/>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6955</TotalTime>
  <Words>2500</Words>
  <Application>Microsoft Office PowerPoint</Application>
  <PresentationFormat>On-screen Show (16:9)</PresentationFormat>
  <Paragraphs>233</Paragraphs>
  <Slides>20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-apple-system</vt:lpstr>
      <vt:lpstr>Arial</vt:lpstr>
      <vt:lpstr>Cambria Math</vt:lpstr>
      <vt:lpstr>Helvetica</vt:lpstr>
      <vt:lpstr>Source Sans Pro</vt:lpstr>
      <vt:lpstr>Source Sans Pro Black</vt:lpstr>
      <vt:lpstr>Source Sans Pro SemiBold</vt:lpstr>
      <vt:lpstr>Simple Light</vt:lpstr>
      <vt:lpstr>On the influence of electrostatic barriers that would modify brighter-fatter corrections for PSF estimations Andy Rasmussen &amp; Alex Broughton – ISPA24C41</vt:lpstr>
      <vt:lpstr>Reconciling observables for carrier drift to validate E-field contributions (figs from R14)</vt:lpstr>
      <vt:lpstr>Reconciling observables for carrier drift to validate E-field contributions (figs from R14)</vt:lpstr>
      <vt:lpstr>Previous slide demonstrated the intrinsic “fingerprint” E-field basis vectors for this sensor</vt:lpstr>
      <vt:lpstr>What does this have to do with the brighter-fatter effect?</vt:lpstr>
      <vt:lpstr>How are the simulations evaluated and compared to observables?</vt:lpstr>
      <vt:lpstr>Current, best performance in LSST BFE correction as a part of ISR still shows undesirable artifacts (Broughton et al. 2023)</vt:lpstr>
      <vt:lpstr>.. And what did other papers, exploring the limits of high fidelity correction have to say?</vt:lpstr>
      <vt:lpstr>Let’s take the overlap formalism with drift calculation as ground truth and see how Coulton (2018) performs</vt:lpstr>
      <vt:lpstr>Let’s take the overlap formalism with drift calculation as ground truth and see how Coulton (2018) performs (2)</vt:lpstr>
      <vt:lpstr>Let’s take the overlap formalism with drift calculation as ground truth and see how Coulton (2018) performs (3)</vt:lpstr>
      <vt:lpstr>Let’s take the overlap formalism with drift calculation as ground truth and see how Coulton (2018) performs (4)</vt:lpstr>
      <vt:lpstr>Let’s take the overlap formalism with drift calculation as ground truth and see how Coulton (2018) performs (5)</vt:lpstr>
      <vt:lpstr>Let’s take the overlap formalism with drift calculation as ground truth and see how Coulton (2018) performs (6)</vt:lpstr>
      <vt:lpstr>Sources of nonlinearity that cause problems with C18 restriction of fixed K, ranked</vt:lpstr>
      <vt:lpstr>Conclusions; how to move forward</vt:lpstr>
      <vt:lpstr>Backup slides</vt:lpstr>
      <vt:lpstr>How can the overlap matrix Miji’j’ elements be used in a ISR process?</vt:lpstr>
      <vt:lpstr>How can the overlap matrix Miji’j’ elements be used in a ISR process? (2)</vt:lpstr>
      <vt:lpstr>Pixel distortion bookkeeping as an alternate BFE correction strategy appropriate for moments (R18)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Construction Template</dc:title>
  <dc:creator>Andrew Rasmussen</dc:creator>
  <cp:lastModifiedBy>Rasmussen, Andrew Peter</cp:lastModifiedBy>
  <cp:revision>17</cp:revision>
  <dcterms:modified xsi:type="dcterms:W3CDTF">2024-03-13T14:23:19Z</dcterms:modified>
</cp:coreProperties>
</file>