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7" r:id="rId2"/>
    <p:sldId id="291" r:id="rId3"/>
    <p:sldId id="292" r:id="rId4"/>
    <p:sldId id="316" r:id="rId5"/>
    <p:sldId id="309" r:id="rId6"/>
    <p:sldId id="289" r:id="rId7"/>
    <p:sldId id="273" r:id="rId8"/>
    <p:sldId id="260" r:id="rId9"/>
    <p:sldId id="31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FEDD7-158A-4A72-96AB-37551454B2B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2C6DF-1181-40DC-BD4C-83A9B5497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59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Add figures showing neutron and LEED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DEDBE-CC3B-4A7B-A94C-71E3FB5AEA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89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DEDBE-CC3B-4A7B-A94C-71E3FB5AEA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89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3371-BDF4-8DE6-3441-4272BE59D9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262457-FF16-C501-9A92-5B4D836985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1A829-5F88-6605-10E8-33B2572DB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22D7-8894-45AE-9CBE-C5CDD843C6F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4F982-6FEA-3CCB-3335-E9253B5CB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D07F3-12E9-BF1A-0B9D-99B57B51F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DEFA-3253-4617-837E-1D1E35ED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3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4B01C-0D6C-9A77-78CC-4B734518B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A58553-ACA9-54A0-D654-721F9EFE7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9955F-E778-1ECE-11CD-7D0AA458F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22D7-8894-45AE-9CBE-C5CDD843C6F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B4BDB-1DBC-3F0A-64AF-0E87462BC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A1319-1014-058D-EF40-7AAF909C9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DEFA-3253-4617-837E-1D1E35ED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06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27EC16-7ED4-EB96-7B38-5D9682C703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250CF2-5920-B8CD-D61A-39093B771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2C7B7-83D8-D8BB-9E8E-D9F6F47DA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22D7-8894-45AE-9CBE-C5CDD843C6F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46547-2DC2-983B-A6AA-D75ACDF23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4782A-2D23-2FE9-2B05-E0E6B3565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DEFA-3253-4617-837E-1D1E35ED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5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91A1A-717E-6055-ACEF-486FEB631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58E6C-C721-DCAA-8539-F72EF34BB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45A69-6538-4ECE-D944-818F5A813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22D7-8894-45AE-9CBE-C5CDD843C6F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24A1B-EE81-6EB2-DCFE-94A63CE29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323E2-F285-A488-B7C9-7EE1F2927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DEFA-3253-4617-837E-1D1E35ED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4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E5DD-AC5A-CAA5-2825-BD9859A2F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94B0E-A01D-22BF-5834-90BF3F82C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63DEA-DC6E-B81E-BA20-BB19D4657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22D7-8894-45AE-9CBE-C5CDD843C6F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60212-BAC6-FF08-39BD-6A96084D0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C7825-DD10-F359-7E84-35AAA82ED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DEFA-3253-4617-837E-1D1E35ED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80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034C2-0787-D757-C161-BCEE58246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7092B-884B-0F1C-DED8-CD84358BF4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7AD6F3-6DD1-9188-612D-30E14F5C5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DE297-E7BA-02FA-4E0E-757D57319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22D7-8894-45AE-9CBE-C5CDD843C6F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58D4F-48B7-EDCB-89D5-31AEA1540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BB9839-C38D-C9BB-CFF6-15E46982B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DEFA-3253-4617-837E-1D1E35ED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54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E1B7-00FA-608F-1649-22CABF8E8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40C93-A4E8-EB56-E940-B19C7E25C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4D3DA-881D-775D-200F-19A56F9C38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DC1CF1-E9D9-76C3-A1A2-8178F8057F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33BD30-3535-4105-CD07-AA46770A00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A911AB-55B3-DEDE-1031-841A3AA28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22D7-8894-45AE-9CBE-C5CDD843C6F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EE6AE6-2E4A-D6BE-B8CF-C25BC7B36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FEEA7C-E4FF-28ED-0897-3672064B2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DEFA-3253-4617-837E-1D1E35ED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C09F5-7013-D60B-FA7A-98D8EE53B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1CD9E-796C-6ABD-2EA7-84D3C456B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22D7-8894-45AE-9CBE-C5CDD843C6F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C675E0-860A-A2F8-5868-D032E6453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0DE78-DA50-31D5-A6AD-09139B270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DEFA-3253-4617-837E-1D1E35ED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44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0C00D7-2FBB-1A4A-74BC-49625BF20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22D7-8894-45AE-9CBE-C5CDD843C6F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49400B-15C1-1131-5012-CCD0E9932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1F5969-EE5E-1478-91C8-B9A0AE841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DEFA-3253-4617-837E-1D1E35ED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99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33F31-039A-3929-17FA-1AE38A68D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1AA14-40B3-890A-A897-54D5FC295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E02232-DDD2-F1F8-1B2A-48170B694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877526-C970-112B-390D-58C193DF4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22D7-8894-45AE-9CBE-C5CDD843C6F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8DE4AC-45AB-AB29-70FE-605CBCF9C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4ACA51-2314-7698-F192-550886D2B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DEFA-3253-4617-837E-1D1E35ED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48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C1C52-EEB2-5A09-4FCB-771EF008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FCEB54-7115-8776-5948-D0A64FB59E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62E931-035C-53D2-23DE-4DA2FD918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AE752-111F-42C6-1C5B-3DACDB7CA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22D7-8894-45AE-9CBE-C5CDD843C6F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4CDD98-3C88-1558-6FBE-D0A316EB6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0DE84-9898-EFE6-871F-E59C2C330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DEFA-3253-4617-837E-1D1E35ED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11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797BD5-C908-D270-2D6F-F821132AB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A3744-16A8-684E-80FA-4F4DAC8D3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B8E1F-7557-80B1-DF50-E04CB2A7D8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E22D7-8894-45AE-9CBE-C5CDD843C6F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ACAB4-5E81-8F68-5770-44B2F537C3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667B3-BAE0-5954-13B1-24C83A005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EDEFA-3253-4617-837E-1D1E35ED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8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899B56-699F-0A20-BF82-18284C6D0335}"/>
              </a:ext>
            </a:extLst>
          </p:cNvPr>
          <p:cNvSpPr txBox="1"/>
          <p:nvPr/>
        </p:nvSpPr>
        <p:spPr>
          <a:xfrm>
            <a:off x="0" y="75481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rgbClr val="0000FF"/>
                </a:solidFill>
              </a:rPr>
              <a:t>UED Opportunities for Dynamical Imaging of Materials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FDFC11-9DF0-3B0E-DDAD-84B483E90FC9}"/>
              </a:ext>
            </a:extLst>
          </p:cNvPr>
          <p:cNvSpPr txBox="1"/>
          <p:nvPr/>
        </p:nvSpPr>
        <p:spPr>
          <a:xfrm>
            <a:off x="66675" y="928741"/>
            <a:ext cx="1219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/>
              <a:t>N. Sirica</a:t>
            </a:r>
          </a:p>
          <a:p>
            <a:pPr algn="ctr"/>
            <a:r>
              <a:rPr lang="en-US" sz="2300" dirty="0"/>
              <a:t>Laboratory for Ultrafast Material and Optical Sciences</a:t>
            </a:r>
          </a:p>
          <a:p>
            <a:pPr algn="ctr"/>
            <a:r>
              <a:rPr lang="en-US" sz="2300" dirty="0">
                <a:effectLst/>
              </a:rPr>
              <a:t>LA-UR-23-32565</a:t>
            </a:r>
            <a:endParaRPr lang="en-US" sz="2300" dirty="0"/>
          </a:p>
          <a:p>
            <a:pPr algn="ctr"/>
            <a:r>
              <a:rPr lang="en-US" sz="2300" dirty="0"/>
              <a:t>Sessions: MB01 - MB04</a:t>
            </a:r>
          </a:p>
          <a:p>
            <a:pPr algn="ctr"/>
            <a:r>
              <a:rPr lang="en-US" sz="2300" dirty="0"/>
              <a:t>11/6/2023</a:t>
            </a:r>
          </a:p>
        </p:txBody>
      </p:sp>
      <p:pic>
        <p:nvPicPr>
          <p:cNvPr id="2050" name="Picture 2" descr="Siwick Research Group - Siwick Research Group">
            <a:extLst>
              <a:ext uri="{FF2B5EF4-FFF2-40B4-BE49-F238E27FC236}">
                <a16:creationId xmlns:a16="http://schemas.microsoft.com/office/drawing/2014/main" id="{14E72F2A-92BB-3EDB-5386-CC18A254B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446" y="2697959"/>
            <a:ext cx="5461938" cy="437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471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897660"/>
            <a:ext cx="60917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Spontaneous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93923"/>
            <a:ext cx="12181269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33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</a:t>
            </a:r>
            <a:r>
              <a:rPr lang="en-US" sz="2933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933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mmet</a:t>
            </a:r>
            <a:r>
              <a:rPr lang="en-US" sz="2933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933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</a:t>
            </a:r>
            <a:r>
              <a:rPr lang="en-US" sz="2933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B  rea  </a:t>
            </a:r>
            <a:r>
              <a:rPr lang="en-US" sz="2933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</a:t>
            </a:r>
            <a:r>
              <a:rPr lang="en-US" sz="2933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803" y="1554029"/>
            <a:ext cx="2546093" cy="2281564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99279" y="1554029"/>
            <a:ext cx="2607733" cy="2336800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3407534" y="1698766"/>
            <a:ext cx="2159599" cy="1988240"/>
            <a:chOff x="3407533" y="1960207"/>
            <a:chExt cx="2159599" cy="1988240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3407534" y="2095685"/>
              <a:ext cx="398533" cy="704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559934" y="2315817"/>
              <a:ext cx="398533" cy="704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3407533" y="2535949"/>
              <a:ext cx="398533" cy="704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3593799" y="2756081"/>
              <a:ext cx="398533" cy="704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3458332" y="2976213"/>
              <a:ext cx="398533" cy="704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3610732" y="3179412"/>
              <a:ext cx="398533" cy="704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3475266" y="3416477"/>
              <a:ext cx="398533" cy="704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3627666" y="3636609"/>
              <a:ext cx="398533" cy="704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3509133" y="3839808"/>
              <a:ext cx="398533" cy="704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4220330" y="3755142"/>
              <a:ext cx="398533" cy="704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304997" y="2197272"/>
              <a:ext cx="398533" cy="704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220335" y="2434339"/>
              <a:ext cx="398533" cy="704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4338867" y="2654471"/>
              <a:ext cx="398533" cy="704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4220339" y="2891536"/>
              <a:ext cx="398533" cy="704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4338869" y="3094737"/>
              <a:ext cx="398533" cy="704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4220338" y="3314869"/>
              <a:ext cx="398533" cy="704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4355803" y="3518068"/>
              <a:ext cx="398533" cy="704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4389672" y="3941398"/>
              <a:ext cx="398533" cy="704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220334" y="1960207"/>
              <a:ext cx="398533" cy="704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4931532" y="2044875"/>
              <a:ext cx="398533" cy="704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5050065" y="2298874"/>
              <a:ext cx="398533" cy="704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4965399" y="2535939"/>
              <a:ext cx="398533" cy="704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5117799" y="2773004"/>
              <a:ext cx="398533" cy="704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4982332" y="3010069"/>
              <a:ext cx="398533" cy="704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5134732" y="3247134"/>
              <a:ext cx="398533" cy="704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5016199" y="3450333"/>
              <a:ext cx="398533" cy="704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5168599" y="3687398"/>
              <a:ext cx="398533" cy="704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5050068" y="3890597"/>
              <a:ext cx="398533" cy="704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" name="Group 165"/>
          <p:cNvGrpSpPr/>
          <p:nvPr/>
        </p:nvGrpSpPr>
        <p:grpSpPr>
          <a:xfrm>
            <a:off x="195113" y="1625416"/>
            <a:ext cx="2310379" cy="2169177"/>
            <a:chOff x="195113" y="1886855"/>
            <a:chExt cx="2310378" cy="2169177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331988" y="2252133"/>
              <a:ext cx="277612" cy="22013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484388" y="2624667"/>
              <a:ext cx="343068" cy="2980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448244" y="2995167"/>
              <a:ext cx="22550" cy="42131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flipH="1">
              <a:off x="591591" y="2968757"/>
              <a:ext cx="213315" cy="278377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flipH="1">
              <a:off x="448244" y="3528100"/>
              <a:ext cx="268014" cy="23409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>
              <a:off x="700056" y="3748858"/>
              <a:ext cx="302866" cy="30717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H="1">
              <a:off x="231257" y="3964248"/>
              <a:ext cx="350994" cy="1375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flipH="1" flipV="1">
              <a:off x="195113" y="1886855"/>
              <a:ext cx="253131" cy="29389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634497" y="1983504"/>
              <a:ext cx="269266" cy="14372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>
              <a:off x="786897" y="2135904"/>
              <a:ext cx="216025" cy="207797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flipV="1">
              <a:off x="903763" y="2584732"/>
              <a:ext cx="251559" cy="188272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925703" y="2925404"/>
              <a:ext cx="328436" cy="5785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flipH="1" flipV="1">
              <a:off x="980204" y="3094737"/>
              <a:ext cx="26155" cy="30219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flipH="1" flipV="1">
              <a:off x="1113063" y="3436618"/>
              <a:ext cx="203293" cy="27798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flipH="1">
              <a:off x="1029542" y="3846857"/>
              <a:ext cx="325126" cy="6343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flipH="1">
              <a:off x="1138390" y="1967256"/>
              <a:ext cx="368200" cy="13096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>
              <a:off x="1375459" y="2119656"/>
              <a:ext cx="346408" cy="12014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>
              <a:off x="1344960" y="2328567"/>
              <a:ext cx="114101" cy="31364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 flipH="1">
              <a:off x="1380370" y="2631225"/>
              <a:ext cx="276286" cy="2433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 flipH="1" flipV="1">
              <a:off x="1272531" y="3097732"/>
              <a:ext cx="373060" cy="12661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>
              <a:off x="1372013" y="3362433"/>
              <a:ext cx="329428" cy="14836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 flipV="1">
              <a:off x="1524413" y="3539941"/>
              <a:ext cx="254106" cy="30901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>
            <a:xfrm flipH="1" flipV="1">
              <a:off x="1998146" y="3552492"/>
              <a:ext cx="35429" cy="35806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 flipV="1">
              <a:off x="1931181" y="3224347"/>
              <a:ext cx="191315" cy="22845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/>
            <p:nvPr/>
          </p:nvCxnSpPr>
          <p:spPr>
            <a:xfrm flipH="1" flipV="1">
              <a:off x="1731211" y="2925404"/>
              <a:ext cx="199970" cy="199252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/>
          </p:nvCxnSpPr>
          <p:spPr>
            <a:xfrm flipH="1" flipV="1">
              <a:off x="1767687" y="2767310"/>
              <a:ext cx="329712" cy="1274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/>
            <p:nvPr/>
          </p:nvCxnSpPr>
          <p:spPr>
            <a:xfrm flipV="1">
              <a:off x="1760505" y="2366933"/>
              <a:ext cx="278222" cy="24419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/>
            <p:nvPr/>
          </p:nvCxnSpPr>
          <p:spPr>
            <a:xfrm>
              <a:off x="1709324" y="2020971"/>
              <a:ext cx="315885" cy="19737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/>
            <p:nvPr/>
          </p:nvCxnSpPr>
          <p:spPr>
            <a:xfrm flipH="1">
              <a:off x="2042431" y="1997349"/>
              <a:ext cx="360746" cy="23622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/>
            <p:nvPr/>
          </p:nvCxnSpPr>
          <p:spPr>
            <a:xfrm flipH="1">
              <a:off x="2162611" y="2135904"/>
              <a:ext cx="177560" cy="24642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/>
            <p:nvPr/>
          </p:nvCxnSpPr>
          <p:spPr>
            <a:xfrm>
              <a:off x="2188472" y="2472267"/>
              <a:ext cx="317019" cy="7912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/>
            <p:nvPr/>
          </p:nvCxnSpPr>
          <p:spPr>
            <a:xfrm>
              <a:off x="2217302" y="2677769"/>
              <a:ext cx="275288" cy="24763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/>
            <p:nvPr/>
          </p:nvCxnSpPr>
          <p:spPr>
            <a:xfrm>
              <a:off x="2115227" y="3017118"/>
              <a:ext cx="275288" cy="24763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/>
            <p:nvPr/>
          </p:nvCxnSpPr>
          <p:spPr>
            <a:xfrm flipV="1">
              <a:off x="2286476" y="3264753"/>
              <a:ext cx="206114" cy="33537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/>
            <p:nvPr/>
          </p:nvCxnSpPr>
          <p:spPr>
            <a:xfrm flipH="1" flipV="1">
              <a:off x="2418510" y="3575608"/>
              <a:ext cx="20511" cy="43060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3" name="TextBox 202"/>
          <p:cNvSpPr txBox="1"/>
          <p:nvPr/>
        </p:nvSpPr>
        <p:spPr>
          <a:xfrm>
            <a:off x="50803" y="3946981"/>
            <a:ext cx="2607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&gt; T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04" name="TextBox 203"/>
          <p:cNvSpPr txBox="1"/>
          <p:nvPr/>
        </p:nvSpPr>
        <p:spPr>
          <a:xfrm>
            <a:off x="3045854" y="3949438"/>
            <a:ext cx="2607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&lt; T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05" name="Oval 204"/>
          <p:cNvSpPr/>
          <p:nvPr/>
        </p:nvSpPr>
        <p:spPr>
          <a:xfrm>
            <a:off x="641410" y="1805355"/>
            <a:ext cx="1443799" cy="1780063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TextBox 206"/>
          <p:cNvSpPr txBox="1"/>
          <p:nvPr/>
        </p:nvSpPr>
        <p:spPr>
          <a:xfrm>
            <a:off x="-19750" y="4625783"/>
            <a:ext cx="26585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&lt;M&gt; = 0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3060406" y="4627757"/>
            <a:ext cx="26585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&lt;M&gt; ≠ 0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-12912" y="5303253"/>
            <a:ext cx="26585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latin typeface="Symbol" panose="05050102010706020507" pitchFamily="18" charset="2"/>
              </a:rPr>
              <a:t>D</a:t>
            </a:r>
            <a:r>
              <a:rPr lang="en-US" sz="3000" dirty="0" err="1"/>
              <a:t>S</a:t>
            </a:r>
            <a:r>
              <a:rPr lang="en-US" sz="3000" baseline="-25000" dirty="0" err="1"/>
              <a:t>sys</a:t>
            </a:r>
            <a:r>
              <a:rPr lang="en-US" sz="3000" baseline="-25000" dirty="0"/>
              <a:t> </a:t>
            </a:r>
            <a:r>
              <a:rPr lang="en-US" sz="3000" dirty="0"/>
              <a:t>&gt; 0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3099279" y="5303253"/>
            <a:ext cx="26585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latin typeface="Symbol" panose="05050102010706020507" pitchFamily="18" charset="2"/>
              </a:rPr>
              <a:t>D</a:t>
            </a:r>
            <a:r>
              <a:rPr lang="en-US" sz="3000" dirty="0" err="1"/>
              <a:t>S</a:t>
            </a:r>
            <a:r>
              <a:rPr lang="en-US" sz="3000" baseline="-25000" dirty="0" err="1"/>
              <a:t>sys</a:t>
            </a:r>
            <a:r>
              <a:rPr lang="en-US" sz="3000" baseline="-25000" dirty="0"/>
              <a:t> </a:t>
            </a:r>
            <a:r>
              <a:rPr lang="en-US" sz="3000" dirty="0"/>
              <a:t>&lt; 0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2911397-A4F8-67D6-4056-D748D27FE2AC}"/>
              </a:ext>
            </a:extLst>
          </p:cNvPr>
          <p:cNvGrpSpPr/>
          <p:nvPr/>
        </p:nvGrpSpPr>
        <p:grpSpPr>
          <a:xfrm>
            <a:off x="5918876" y="897659"/>
            <a:ext cx="5979267" cy="4592297"/>
            <a:chOff x="4439157" y="573232"/>
            <a:chExt cx="4484450" cy="3444223"/>
          </a:xfrm>
        </p:grpSpPr>
        <p:sp>
          <p:nvSpPr>
            <p:cNvPr id="4" name="TextBox 3"/>
            <p:cNvSpPr txBox="1"/>
            <p:nvPr/>
          </p:nvSpPr>
          <p:spPr>
            <a:xfrm>
              <a:off x="4439157" y="573232"/>
              <a:ext cx="446078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Explicit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761844" y="1065509"/>
              <a:ext cx="1909570" cy="1711173"/>
            </a:xfrm>
            <a:prstGeom prst="rect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14037" y="1065509"/>
              <a:ext cx="1909570" cy="1711173"/>
            </a:xfrm>
            <a:prstGeom prst="rect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7177430" y="1174062"/>
              <a:ext cx="1581414" cy="1455933"/>
              <a:chOff x="3407533" y="1960207"/>
              <a:chExt cx="2159599" cy="1988240"/>
            </a:xfrm>
          </p:grpSpPr>
          <p:cxnSp>
            <p:nvCxnSpPr>
              <p:cNvPr id="50" name="Straight Arrow Connector 49"/>
              <p:cNvCxnSpPr/>
              <p:nvPr/>
            </p:nvCxnSpPr>
            <p:spPr>
              <a:xfrm>
                <a:off x="3407534" y="2095685"/>
                <a:ext cx="398533" cy="704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>
                <a:off x="3559934" y="2315817"/>
                <a:ext cx="398533" cy="704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>
                <a:off x="3407533" y="2535949"/>
                <a:ext cx="398533" cy="704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>
                <a:off x="3593799" y="2756081"/>
                <a:ext cx="398533" cy="704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>
                <a:off x="3458332" y="2976213"/>
                <a:ext cx="398533" cy="704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>
                <a:off x="3610732" y="3179412"/>
                <a:ext cx="398533" cy="704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>
                <a:off x="3475266" y="3416477"/>
                <a:ext cx="398533" cy="704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>
                <a:off x="3627666" y="3636609"/>
                <a:ext cx="398533" cy="704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>
                <a:off x="3509133" y="3839808"/>
                <a:ext cx="398533" cy="704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>
                <a:off x="4220330" y="3755142"/>
                <a:ext cx="398533" cy="704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>
                <a:off x="4304997" y="2197272"/>
                <a:ext cx="398533" cy="704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>
                <a:off x="4220335" y="2434339"/>
                <a:ext cx="398533" cy="704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>
                <a:off x="4338867" y="2654471"/>
                <a:ext cx="398533" cy="704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>
                <a:off x="4220339" y="2891536"/>
                <a:ext cx="398533" cy="704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>
                <a:off x="4338869" y="3094737"/>
                <a:ext cx="398533" cy="704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>
                <a:off x="4220338" y="3314869"/>
                <a:ext cx="398533" cy="704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>
                <a:off x="4355803" y="3518068"/>
                <a:ext cx="398533" cy="704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>
                <a:off x="4389672" y="3941398"/>
                <a:ext cx="398533" cy="704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>
                <a:off x="4220334" y="1960207"/>
                <a:ext cx="398533" cy="704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>
                <a:off x="4931532" y="2044875"/>
                <a:ext cx="398533" cy="704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>
                <a:off x="5050065" y="2298874"/>
                <a:ext cx="398533" cy="704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>
                <a:off x="4965399" y="2535939"/>
                <a:ext cx="398533" cy="704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>
                <a:off x="5117799" y="2773004"/>
                <a:ext cx="398533" cy="704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>
                <a:off x="4982332" y="3010069"/>
                <a:ext cx="398533" cy="704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>
                <a:off x="5134732" y="3247134"/>
                <a:ext cx="398533" cy="704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>
                <a:off x="5016199" y="3450333"/>
                <a:ext cx="398533" cy="704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>
                <a:off x="5168599" y="3687398"/>
                <a:ext cx="398533" cy="704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>
                <a:off x="5050068" y="3890597"/>
                <a:ext cx="398533" cy="704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Arrow Connector 78"/>
            <p:cNvCxnSpPr>
              <a:cxnSpLocks/>
            </p:cNvCxnSpPr>
            <p:nvPr/>
          </p:nvCxnSpPr>
          <p:spPr>
            <a:xfrm>
              <a:off x="7014037" y="3025320"/>
              <a:ext cx="1909570" cy="1"/>
            </a:xfrm>
            <a:prstGeom prst="straightConnector1">
              <a:avLst/>
            </a:prstGeom>
            <a:ln w="63500">
              <a:solidFill>
                <a:srgbClr val="00B05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7818353" y="3028720"/>
              <a:ext cx="430718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grpSp>
          <p:nvGrpSpPr>
            <p:cNvPr id="167" name="Group 166"/>
            <p:cNvGrpSpPr/>
            <p:nvPr/>
          </p:nvGrpSpPr>
          <p:grpSpPr>
            <a:xfrm>
              <a:off x="4856714" y="1156000"/>
              <a:ext cx="1691826" cy="1588428"/>
              <a:chOff x="195113" y="1886855"/>
              <a:chExt cx="2310378" cy="2169177"/>
            </a:xfrm>
          </p:grpSpPr>
          <p:cxnSp>
            <p:nvCxnSpPr>
              <p:cNvPr id="168" name="Straight Arrow Connector 167"/>
              <p:cNvCxnSpPr/>
              <p:nvPr/>
            </p:nvCxnSpPr>
            <p:spPr>
              <a:xfrm flipV="1">
                <a:off x="331988" y="2252133"/>
                <a:ext cx="277612" cy="22013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Arrow Connector 168"/>
              <p:cNvCxnSpPr/>
              <p:nvPr/>
            </p:nvCxnSpPr>
            <p:spPr>
              <a:xfrm>
                <a:off x="484388" y="2624667"/>
                <a:ext cx="343068" cy="2980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Arrow Connector 169"/>
              <p:cNvCxnSpPr/>
              <p:nvPr/>
            </p:nvCxnSpPr>
            <p:spPr>
              <a:xfrm>
                <a:off x="448244" y="2995167"/>
                <a:ext cx="22550" cy="42131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Arrow Connector 170"/>
              <p:cNvCxnSpPr/>
              <p:nvPr/>
            </p:nvCxnSpPr>
            <p:spPr>
              <a:xfrm flipH="1">
                <a:off x="591591" y="2968757"/>
                <a:ext cx="213315" cy="27837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Arrow Connector 171"/>
              <p:cNvCxnSpPr/>
              <p:nvPr/>
            </p:nvCxnSpPr>
            <p:spPr>
              <a:xfrm flipH="1">
                <a:off x="448244" y="3528100"/>
                <a:ext cx="268014" cy="23409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Arrow Connector 172"/>
              <p:cNvCxnSpPr/>
              <p:nvPr/>
            </p:nvCxnSpPr>
            <p:spPr>
              <a:xfrm>
                <a:off x="700056" y="3748858"/>
                <a:ext cx="302866" cy="30717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Arrow Connector 173"/>
              <p:cNvCxnSpPr/>
              <p:nvPr/>
            </p:nvCxnSpPr>
            <p:spPr>
              <a:xfrm flipH="1">
                <a:off x="231257" y="3964248"/>
                <a:ext cx="350994" cy="1375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Arrow Connector 174"/>
              <p:cNvCxnSpPr/>
              <p:nvPr/>
            </p:nvCxnSpPr>
            <p:spPr>
              <a:xfrm flipH="1" flipV="1">
                <a:off x="195113" y="1886855"/>
                <a:ext cx="253131" cy="29389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Arrow Connector 175"/>
              <p:cNvCxnSpPr/>
              <p:nvPr/>
            </p:nvCxnSpPr>
            <p:spPr>
              <a:xfrm>
                <a:off x="634497" y="1983504"/>
                <a:ext cx="269266" cy="1437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Arrow Connector 176"/>
              <p:cNvCxnSpPr/>
              <p:nvPr/>
            </p:nvCxnSpPr>
            <p:spPr>
              <a:xfrm>
                <a:off x="786897" y="2135904"/>
                <a:ext cx="216025" cy="20779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Arrow Connector 177"/>
              <p:cNvCxnSpPr/>
              <p:nvPr/>
            </p:nvCxnSpPr>
            <p:spPr>
              <a:xfrm flipV="1">
                <a:off x="903763" y="2584732"/>
                <a:ext cx="251559" cy="18827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Arrow Connector 178"/>
              <p:cNvCxnSpPr/>
              <p:nvPr/>
            </p:nvCxnSpPr>
            <p:spPr>
              <a:xfrm>
                <a:off x="925703" y="2925404"/>
                <a:ext cx="328436" cy="5785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Arrow Connector 179"/>
              <p:cNvCxnSpPr/>
              <p:nvPr/>
            </p:nvCxnSpPr>
            <p:spPr>
              <a:xfrm flipH="1" flipV="1">
                <a:off x="980204" y="3094737"/>
                <a:ext cx="26155" cy="30219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Arrow Connector 180"/>
              <p:cNvCxnSpPr/>
              <p:nvPr/>
            </p:nvCxnSpPr>
            <p:spPr>
              <a:xfrm flipH="1" flipV="1">
                <a:off x="1113063" y="3436618"/>
                <a:ext cx="203293" cy="27798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Arrow Connector 181"/>
              <p:cNvCxnSpPr/>
              <p:nvPr/>
            </p:nvCxnSpPr>
            <p:spPr>
              <a:xfrm flipH="1">
                <a:off x="1029542" y="3846857"/>
                <a:ext cx="325126" cy="6343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Arrow Connector 182"/>
              <p:cNvCxnSpPr/>
              <p:nvPr/>
            </p:nvCxnSpPr>
            <p:spPr>
              <a:xfrm flipH="1">
                <a:off x="1138390" y="1967256"/>
                <a:ext cx="368200" cy="13096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Arrow Connector 183"/>
              <p:cNvCxnSpPr/>
              <p:nvPr/>
            </p:nvCxnSpPr>
            <p:spPr>
              <a:xfrm>
                <a:off x="1375459" y="2119656"/>
                <a:ext cx="346408" cy="12014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Arrow Connector 184"/>
              <p:cNvCxnSpPr/>
              <p:nvPr/>
            </p:nvCxnSpPr>
            <p:spPr>
              <a:xfrm>
                <a:off x="1344960" y="2328567"/>
                <a:ext cx="114101" cy="31364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Arrow Connector 185"/>
              <p:cNvCxnSpPr/>
              <p:nvPr/>
            </p:nvCxnSpPr>
            <p:spPr>
              <a:xfrm flipH="1">
                <a:off x="1380370" y="2631225"/>
                <a:ext cx="276286" cy="2433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Arrow Connector 186"/>
              <p:cNvCxnSpPr/>
              <p:nvPr/>
            </p:nvCxnSpPr>
            <p:spPr>
              <a:xfrm flipH="1" flipV="1">
                <a:off x="1272531" y="3097732"/>
                <a:ext cx="373060" cy="12661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Arrow Connector 187"/>
              <p:cNvCxnSpPr/>
              <p:nvPr/>
            </p:nvCxnSpPr>
            <p:spPr>
              <a:xfrm>
                <a:off x="1372013" y="3362433"/>
                <a:ext cx="329428" cy="14836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Arrow Connector 188"/>
              <p:cNvCxnSpPr/>
              <p:nvPr/>
            </p:nvCxnSpPr>
            <p:spPr>
              <a:xfrm flipV="1">
                <a:off x="1524413" y="3539941"/>
                <a:ext cx="254106" cy="30901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Arrow Connector 189"/>
              <p:cNvCxnSpPr/>
              <p:nvPr/>
            </p:nvCxnSpPr>
            <p:spPr>
              <a:xfrm flipH="1" flipV="1">
                <a:off x="1998146" y="3552492"/>
                <a:ext cx="35429" cy="35806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Arrow Connector 190"/>
              <p:cNvCxnSpPr/>
              <p:nvPr/>
            </p:nvCxnSpPr>
            <p:spPr>
              <a:xfrm flipV="1">
                <a:off x="1931181" y="3224347"/>
                <a:ext cx="191315" cy="22845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Arrow Connector 191"/>
              <p:cNvCxnSpPr/>
              <p:nvPr/>
            </p:nvCxnSpPr>
            <p:spPr>
              <a:xfrm flipH="1" flipV="1">
                <a:off x="1731211" y="2925404"/>
                <a:ext cx="199970" cy="19925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Arrow Connector 192"/>
              <p:cNvCxnSpPr/>
              <p:nvPr/>
            </p:nvCxnSpPr>
            <p:spPr>
              <a:xfrm flipH="1" flipV="1">
                <a:off x="1767687" y="2767310"/>
                <a:ext cx="329712" cy="1274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Arrow Connector 193"/>
              <p:cNvCxnSpPr/>
              <p:nvPr/>
            </p:nvCxnSpPr>
            <p:spPr>
              <a:xfrm flipV="1">
                <a:off x="1760505" y="2366933"/>
                <a:ext cx="278222" cy="24419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Arrow Connector 194"/>
              <p:cNvCxnSpPr/>
              <p:nvPr/>
            </p:nvCxnSpPr>
            <p:spPr>
              <a:xfrm>
                <a:off x="1709324" y="2020971"/>
                <a:ext cx="315885" cy="19737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Arrow Connector 195"/>
              <p:cNvCxnSpPr/>
              <p:nvPr/>
            </p:nvCxnSpPr>
            <p:spPr>
              <a:xfrm flipH="1">
                <a:off x="2042431" y="1997349"/>
                <a:ext cx="360746" cy="2362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Arrow Connector 196"/>
              <p:cNvCxnSpPr/>
              <p:nvPr/>
            </p:nvCxnSpPr>
            <p:spPr>
              <a:xfrm flipH="1">
                <a:off x="2162611" y="2135904"/>
                <a:ext cx="177560" cy="24642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Arrow Connector 197"/>
              <p:cNvCxnSpPr/>
              <p:nvPr/>
            </p:nvCxnSpPr>
            <p:spPr>
              <a:xfrm>
                <a:off x="2188472" y="2472267"/>
                <a:ext cx="317019" cy="7912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Arrow Connector 198"/>
              <p:cNvCxnSpPr/>
              <p:nvPr/>
            </p:nvCxnSpPr>
            <p:spPr>
              <a:xfrm>
                <a:off x="2217302" y="2677769"/>
                <a:ext cx="275288" cy="24763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Arrow Connector 199"/>
              <p:cNvCxnSpPr/>
              <p:nvPr/>
            </p:nvCxnSpPr>
            <p:spPr>
              <a:xfrm>
                <a:off x="2115227" y="3017118"/>
                <a:ext cx="275288" cy="24763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Arrow Connector 200"/>
              <p:cNvCxnSpPr/>
              <p:nvPr/>
            </p:nvCxnSpPr>
            <p:spPr>
              <a:xfrm flipV="1">
                <a:off x="2286476" y="3264753"/>
                <a:ext cx="206114" cy="33537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Arrow Connector 201"/>
              <p:cNvCxnSpPr/>
              <p:nvPr/>
            </p:nvCxnSpPr>
            <p:spPr>
              <a:xfrm flipH="1" flipV="1">
                <a:off x="2418510" y="3575608"/>
                <a:ext cx="20511" cy="43060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6" name="Oval 205"/>
            <p:cNvSpPr/>
            <p:nvPr/>
          </p:nvSpPr>
          <p:spPr>
            <a:xfrm>
              <a:off x="5218006" y="1266806"/>
              <a:ext cx="1057253" cy="1303490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229DAFA-73F5-4D9B-9B58-254B32AFD66F}"/>
                </a:ext>
              </a:extLst>
            </p:cNvPr>
            <p:cNvSpPr txBox="1"/>
            <p:nvPr/>
          </p:nvSpPr>
          <p:spPr>
            <a:xfrm>
              <a:off x="4761844" y="3440374"/>
              <a:ext cx="4108527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Broken symmetry state is realized only in the presence of an external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492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330" y="1074047"/>
            <a:ext cx="3152789" cy="36706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966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Ultrashort Light Pulses be used to Break Symmetry?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58885" y="550099"/>
            <a:ext cx="61045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Photoinduced</a:t>
            </a:r>
            <a:r>
              <a:rPr lang="en-US" sz="2200" dirty="0"/>
              <a:t> Phase Transitions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2645" r="12009"/>
          <a:stretch/>
        </p:blipFill>
        <p:spPr>
          <a:xfrm>
            <a:off x="1" y="4988583"/>
            <a:ext cx="2455335" cy="1834196"/>
          </a:xfrm>
          <a:prstGeom prst="rect">
            <a:avLst/>
          </a:prstGeom>
        </p:spPr>
      </p:pic>
      <p:sp>
        <p:nvSpPr>
          <p:cNvPr id="13" name="Rectangular Callout 12"/>
          <p:cNvSpPr/>
          <p:nvPr/>
        </p:nvSpPr>
        <p:spPr>
          <a:xfrm>
            <a:off x="43525" y="3332481"/>
            <a:ext cx="2981980" cy="1626607"/>
          </a:xfrm>
          <a:prstGeom prst="wedgeRectCallout">
            <a:avLst>
              <a:gd name="adj1" fmla="val -16342"/>
              <a:gd name="adj2" fmla="val 7058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733" y="3403087"/>
            <a:ext cx="2999168" cy="1528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67" dirty="0"/>
              <a:t>Photoexcitation alters the energy landscape allowing for the many body system to access thermally inaccessible metastable phases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159" y="1067133"/>
            <a:ext cx="2625005" cy="26694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CAA642-32C9-4ED4-B767-CA52F2F8D58B}"/>
              </a:ext>
            </a:extLst>
          </p:cNvPr>
          <p:cNvSpPr txBox="1"/>
          <p:nvPr/>
        </p:nvSpPr>
        <p:spPr>
          <a:xfrm>
            <a:off x="7797532" y="515329"/>
            <a:ext cx="61045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Or…Stating the Obvious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D0AD1A-D860-374C-A012-210FAC6A2693}"/>
              </a:ext>
            </a:extLst>
          </p:cNvPr>
          <p:cNvSpPr txBox="1"/>
          <p:nvPr/>
        </p:nvSpPr>
        <p:spPr>
          <a:xfrm>
            <a:off x="7567901" y="5865917"/>
            <a:ext cx="3434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Can be made dynamic with THz!</a:t>
            </a:r>
            <a:r>
              <a:rPr lang="en-US" sz="2400" b="1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FDDFBE-FBDB-6C8B-F072-1A51DBAFC37E}"/>
              </a:ext>
            </a:extLst>
          </p:cNvPr>
          <p:cNvSpPr txBox="1"/>
          <p:nvPr/>
        </p:nvSpPr>
        <p:spPr>
          <a:xfrm>
            <a:off x="7891160" y="3847722"/>
            <a:ext cx="3548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Light = External Field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312A33-BB80-ADC7-C112-102E7ED40B6F}"/>
              </a:ext>
            </a:extLst>
          </p:cNvPr>
          <p:cNvSpPr/>
          <p:nvPr/>
        </p:nvSpPr>
        <p:spPr>
          <a:xfrm>
            <a:off x="5556491" y="4926639"/>
            <a:ext cx="6583547" cy="77691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BD044F-503D-5B64-5E4D-269159EA0EC8}"/>
              </a:ext>
            </a:extLst>
          </p:cNvPr>
          <p:cNvSpPr txBox="1"/>
          <p:nvPr/>
        </p:nvSpPr>
        <p:spPr>
          <a:xfrm>
            <a:off x="5572095" y="4923953"/>
            <a:ext cx="6729544" cy="7487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133" b="1" dirty="0">
                <a:solidFill>
                  <a:schemeClr val="accent6"/>
                </a:solidFill>
              </a:rPr>
              <a:t>Insulators = Electric fields induce polarization ( ex: EFISH)</a:t>
            </a:r>
          </a:p>
          <a:p>
            <a:r>
              <a:rPr lang="en-US" sz="2133" b="1" dirty="0">
                <a:solidFill>
                  <a:schemeClr val="accent6"/>
                </a:solidFill>
              </a:rPr>
              <a:t>Metals = Electric fields launch currents</a:t>
            </a:r>
          </a:p>
        </p:txBody>
      </p:sp>
    </p:spTree>
    <p:extLst>
      <p:ext uri="{BB962C8B-B14F-4D97-AF65-F5344CB8AC3E}">
        <p14:creationId xmlns:p14="http://schemas.microsoft.com/office/powerpoint/2010/main" val="324471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9" grpId="0"/>
      <p:bldP spid="10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972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Probe Symmetry?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7176" y="613793"/>
            <a:ext cx="5977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Conventional probes of symmetry rely on diffractive techniques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49965" y="769418"/>
            <a:ext cx="5977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Less-Conventional—Nonlinear Optics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39B3B9-B3EE-4AAA-B159-32C64D76F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14" y="2687537"/>
            <a:ext cx="3967068" cy="39612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C71EEF-57F2-4D69-9E0A-EACC7818F31F}"/>
              </a:ext>
            </a:extLst>
          </p:cNvPr>
          <p:cNvSpPr txBox="1"/>
          <p:nvPr/>
        </p:nvSpPr>
        <p:spPr>
          <a:xfrm>
            <a:off x="257175" y="1428754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400" dirty="0"/>
              <a:t>X-ray = lattice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400" dirty="0"/>
              <a:t>Neutron = magnetic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400" dirty="0"/>
              <a:t>Electron = charge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9660F1-0689-476D-BA47-4ACF78710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0095" y="1459140"/>
            <a:ext cx="6056501" cy="23553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F9311C-2640-4EA9-AD8D-9CD591D89D83}"/>
                  </a:ext>
                </a:extLst>
              </p:cNvPr>
              <p:cNvSpPr txBox="1"/>
              <p:nvPr/>
            </p:nvSpPr>
            <p:spPr>
              <a:xfrm>
                <a:off x="6336212" y="4364419"/>
                <a:ext cx="4697953" cy="3767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67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267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267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67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2267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en-US" sz="22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67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267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267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67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2267" i="1">
                              <a:latin typeface="Cambria Math" panose="02040503050406030204" pitchFamily="18" charset="0"/>
                            </a:rPr>
                            <m:t>𝑖𝑗𝑘</m:t>
                          </m:r>
                        </m:sub>
                      </m:sSub>
                      <m:sSub>
                        <m:sSubPr>
                          <m:ctrlPr>
                            <a:rPr lang="en-US" sz="22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67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267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sz="22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67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267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267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67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2267" i="1">
                              <a:latin typeface="Cambria Math" panose="02040503050406030204" pitchFamily="18" charset="0"/>
                            </a:rPr>
                            <m:t>𝑖𝑗𝑘𝑙</m:t>
                          </m:r>
                        </m:sub>
                      </m:sSub>
                      <m:sSub>
                        <m:sSubPr>
                          <m:ctrlPr>
                            <a:rPr lang="en-US" sz="22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67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267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sz="22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67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267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sz="22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67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267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267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267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F9311C-2640-4EA9-AD8D-9CD591D89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212" y="4364419"/>
                <a:ext cx="4697953" cy="376706"/>
              </a:xfrm>
              <a:prstGeom prst="rect">
                <a:avLst/>
              </a:prstGeom>
              <a:blipFill>
                <a:blip r:embed="rId5"/>
                <a:stretch>
                  <a:fillRect l="-908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6EA76CBE-87EB-42FF-A6BA-F1F53330DA12}"/>
              </a:ext>
            </a:extLst>
          </p:cNvPr>
          <p:cNvSpPr txBox="1"/>
          <p:nvPr/>
        </p:nvSpPr>
        <p:spPr>
          <a:xfrm>
            <a:off x="4876800" y="4817113"/>
            <a:ext cx="7315200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/>
              <a:t>Resolution of magnetic point group symmetry scales with order of the NLO response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FD8420-2A45-B083-C4EE-BD333C453F0B}"/>
              </a:ext>
            </a:extLst>
          </p:cNvPr>
          <p:cNvSpPr txBox="1"/>
          <p:nvPr/>
        </p:nvSpPr>
        <p:spPr>
          <a:xfrm>
            <a:off x="6588372" y="3929811"/>
            <a:ext cx="455572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L. Zhao, et al. </a:t>
            </a:r>
            <a:r>
              <a:rPr lang="en-US" sz="1333" i="1" dirty="0">
                <a:latin typeface="Arial" panose="020B0604020202020204" pitchFamily="34" charset="0"/>
                <a:cs typeface="Arial" panose="020B0604020202020204" pitchFamily="34" charset="0"/>
              </a:rPr>
              <a:t>Nature Phys.</a:t>
            </a:r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b="1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, 250 (2017)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5B9CD6-BEBB-4142-00A4-1F943F57EB8A}"/>
              </a:ext>
            </a:extLst>
          </p:cNvPr>
          <p:cNvSpPr txBox="1"/>
          <p:nvPr/>
        </p:nvSpPr>
        <p:spPr>
          <a:xfrm>
            <a:off x="4876801" y="5742759"/>
            <a:ext cx="7413600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b="1" dirty="0"/>
              <a:t>MB03</a:t>
            </a:r>
            <a:r>
              <a:rPr lang="en-US" sz="2133" dirty="0"/>
              <a:t> – </a:t>
            </a:r>
            <a:r>
              <a:rPr lang="en-US" sz="2133" i="1" dirty="0"/>
              <a:t>Tracking symmetry breaking dynamics via tailored ultrafast probes </a:t>
            </a:r>
            <a:r>
              <a:rPr lang="en-US" sz="2133" dirty="0"/>
              <a:t>– </a:t>
            </a:r>
            <a:r>
              <a:rPr lang="en-US" sz="2133" b="1" dirty="0"/>
              <a:t>Prof. Robert </a:t>
            </a:r>
            <a:r>
              <a:rPr lang="en-US" sz="2133" b="1" dirty="0" err="1"/>
              <a:t>Kaindl</a:t>
            </a:r>
            <a:r>
              <a:rPr lang="en-US" sz="2133" b="1" dirty="0"/>
              <a:t> (ASU)</a:t>
            </a:r>
          </a:p>
        </p:txBody>
      </p:sp>
    </p:spTree>
    <p:extLst>
      <p:ext uri="{BB962C8B-B14F-4D97-AF65-F5344CB8AC3E}">
        <p14:creationId xmlns:p14="http://schemas.microsoft.com/office/powerpoint/2010/main" val="378387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6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3E22E1C-3492-492D-B731-11AAF129C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4259" y="3263873"/>
            <a:ext cx="3890141" cy="29221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309E98B-4AE6-4AEE-A02D-BF480BB28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0162" y="3263873"/>
            <a:ext cx="3890141" cy="29221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E8D205-8F3A-42BF-87C6-7A037D9E7C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0696" y="3263873"/>
            <a:ext cx="3890141" cy="292210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FBA046B-0CDD-4AA2-ABF0-5D90A84956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523" y="3263873"/>
            <a:ext cx="3890141" cy="292210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AC99CD5-F789-458E-BC3E-10ACE42949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924747"/>
            <a:ext cx="4080427" cy="292210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F3C467C-0A28-441F-88B1-5ACE41028B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2415" y="924747"/>
            <a:ext cx="4080427" cy="29221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04534A4-6A44-42D8-8052-54F7895799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6519" y="924747"/>
            <a:ext cx="4080427" cy="292210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A3C03CA-15DD-438D-AE93-BCA33A68D2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61008" y="924747"/>
            <a:ext cx="4080427" cy="292210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1F597A1-333F-4128-ADDC-384A78C473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01633" y="1052599"/>
            <a:ext cx="2206543" cy="149047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FAD349E-23B0-4D3E-8A1C-2BB0CC538B2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79982" y="3375411"/>
            <a:ext cx="2201185" cy="1490472"/>
          </a:xfrm>
          <a:prstGeom prst="rect">
            <a:avLst/>
          </a:prstGeom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5FEFD6A-C523-4E1B-8D8E-97CCCE9A1900}"/>
              </a:ext>
            </a:extLst>
          </p:cNvPr>
          <p:cNvCxnSpPr/>
          <p:nvPr/>
        </p:nvCxnSpPr>
        <p:spPr>
          <a:xfrm>
            <a:off x="5798935" y="5005879"/>
            <a:ext cx="0" cy="36576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DB3CC65-3F12-45CB-BDA7-E46A50E1B470}"/>
              </a:ext>
            </a:extLst>
          </p:cNvPr>
          <p:cNvCxnSpPr/>
          <p:nvPr/>
        </p:nvCxnSpPr>
        <p:spPr>
          <a:xfrm>
            <a:off x="4538599" y="4994607"/>
            <a:ext cx="0" cy="36576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84387CD-1235-452D-8DAC-95AE155EF41C}"/>
              </a:ext>
            </a:extLst>
          </p:cNvPr>
          <p:cNvCxnSpPr/>
          <p:nvPr/>
        </p:nvCxnSpPr>
        <p:spPr>
          <a:xfrm>
            <a:off x="7309401" y="5047239"/>
            <a:ext cx="0" cy="36576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5638331-137D-44B2-8595-A30BF72A09ED}"/>
              </a:ext>
            </a:extLst>
          </p:cNvPr>
          <p:cNvCxnSpPr/>
          <p:nvPr/>
        </p:nvCxnSpPr>
        <p:spPr>
          <a:xfrm>
            <a:off x="8557015" y="5052295"/>
            <a:ext cx="0" cy="36576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3F7CBAEA-392B-4D51-838B-C8B08B46A761}"/>
              </a:ext>
            </a:extLst>
          </p:cNvPr>
          <p:cNvSpPr txBox="1"/>
          <p:nvPr/>
        </p:nvSpPr>
        <p:spPr>
          <a:xfrm>
            <a:off x="1111325" y="712236"/>
            <a:ext cx="2538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 = -5.0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15B7624-E38A-4CFB-BB17-699CA26F572D}"/>
              </a:ext>
            </a:extLst>
          </p:cNvPr>
          <p:cNvSpPr txBox="1"/>
          <p:nvPr/>
        </p:nvSpPr>
        <p:spPr>
          <a:xfrm>
            <a:off x="3893464" y="712236"/>
            <a:ext cx="2538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 = 0.0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C1834AB-5776-413F-AE10-3E6A8AA66E98}"/>
              </a:ext>
            </a:extLst>
          </p:cNvPr>
          <p:cNvSpPr txBox="1"/>
          <p:nvPr/>
        </p:nvSpPr>
        <p:spPr>
          <a:xfrm>
            <a:off x="6671047" y="710572"/>
            <a:ext cx="2538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 = 1.0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4A7D453-9096-4752-8B20-1EF748E26469}"/>
              </a:ext>
            </a:extLst>
          </p:cNvPr>
          <p:cNvSpPr txBox="1"/>
          <p:nvPr/>
        </p:nvSpPr>
        <p:spPr>
          <a:xfrm>
            <a:off x="9432595" y="712480"/>
            <a:ext cx="2538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 = 5.0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C73E05E-9955-4843-9F46-B538CBE8F98A}"/>
              </a:ext>
            </a:extLst>
          </p:cNvPr>
          <p:cNvGrpSpPr>
            <a:grpSpLocks noChangeAspect="1"/>
          </p:cNvGrpSpPr>
          <p:nvPr/>
        </p:nvGrpSpPr>
        <p:grpSpPr>
          <a:xfrm>
            <a:off x="920899" y="1230614"/>
            <a:ext cx="2859463" cy="1455920"/>
            <a:chOff x="318735" y="739961"/>
            <a:chExt cx="3913440" cy="1992549"/>
          </a:xfrm>
        </p:grpSpPr>
        <p:cxnSp>
          <p:nvCxnSpPr>
            <p:cNvPr id="49" name="직선 화살표 연결선 85">
              <a:extLst>
                <a:ext uri="{FF2B5EF4-FFF2-40B4-BE49-F238E27FC236}">
                  <a16:creationId xmlns:a16="http://schemas.microsoft.com/office/drawing/2014/main" id="{8CC813E2-0545-4E7A-8376-0C6D664D94D2}"/>
                </a:ext>
              </a:extLst>
            </p:cNvPr>
            <p:cNvCxnSpPr/>
            <p:nvPr/>
          </p:nvCxnSpPr>
          <p:spPr>
            <a:xfrm flipH="1" flipV="1">
              <a:off x="2187950" y="1739154"/>
              <a:ext cx="76547" cy="607219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  <a:alpha val="60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화살표 연결선 87">
              <a:extLst>
                <a:ext uri="{FF2B5EF4-FFF2-40B4-BE49-F238E27FC236}">
                  <a16:creationId xmlns:a16="http://schemas.microsoft.com/office/drawing/2014/main" id="{D46D7A18-0401-4C5F-B56F-B5310DE83C11}"/>
                </a:ext>
              </a:extLst>
            </p:cNvPr>
            <p:cNvCxnSpPr/>
            <p:nvPr/>
          </p:nvCxnSpPr>
          <p:spPr>
            <a:xfrm>
              <a:off x="2016534" y="2109974"/>
              <a:ext cx="731908" cy="0"/>
            </a:xfrm>
            <a:prstGeom prst="straightConnector1">
              <a:avLst/>
            </a:prstGeom>
            <a:ln w="15875">
              <a:solidFill>
                <a:schemeClr val="bg1">
                  <a:lumMod val="50000"/>
                  <a:alpha val="60000"/>
                </a:schemeClr>
              </a:solidFill>
              <a:prstDash val="sysDash"/>
              <a:tailEnd type="none"/>
            </a:ln>
            <a:scene3d>
              <a:camera prst="perspectiveContrastingLeftFacing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화살표 연결선 92">
              <a:extLst>
                <a:ext uri="{FF2B5EF4-FFF2-40B4-BE49-F238E27FC236}">
                  <a16:creationId xmlns:a16="http://schemas.microsoft.com/office/drawing/2014/main" id="{73BBA656-44DD-4531-A82D-F3B0FAFF494B}"/>
                </a:ext>
              </a:extLst>
            </p:cNvPr>
            <p:cNvCxnSpPr/>
            <p:nvPr/>
          </p:nvCxnSpPr>
          <p:spPr>
            <a:xfrm flipH="1" flipV="1">
              <a:off x="1484695" y="1537020"/>
              <a:ext cx="65790" cy="521886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  <a:alpha val="60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직사각형 216">
              <a:extLst>
                <a:ext uri="{FF2B5EF4-FFF2-40B4-BE49-F238E27FC236}">
                  <a16:creationId xmlns:a16="http://schemas.microsoft.com/office/drawing/2014/main" id="{D305B246-75C8-4F8B-9638-CB9BB72F6642}"/>
                </a:ext>
              </a:extLst>
            </p:cNvPr>
            <p:cNvSpPr/>
            <p:nvPr/>
          </p:nvSpPr>
          <p:spPr>
            <a:xfrm rot="15600471">
              <a:off x="2726674" y="748577"/>
              <a:ext cx="1091896" cy="1074664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  <a:effectLst>
              <a:outerShdw blurRad="50800" dir="10800000" algn="r" rotWithShape="0">
                <a:prstClr val="black">
                  <a:alpha val="40000"/>
                </a:prstClr>
              </a:outerShdw>
            </a:effectLst>
            <a:scene3d>
              <a:camera prst="perspectiveContrastingLeftFacing" fov="900000">
                <a:rot lat="18673895" lon="1773543" rev="20079568"/>
              </a:camera>
              <a:lightRig rig="soft" dir="t">
                <a:rot lat="0" lon="0" rev="2700000"/>
              </a:lightRig>
            </a:scene3d>
            <a:sp3d extrusionH="254000" prstMaterial="clear">
              <a:extrusionClr>
                <a:schemeClr val="tx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cxnSp>
          <p:nvCxnSpPr>
            <p:cNvPr id="53" name="직선 화살표 연결선 100">
              <a:extLst>
                <a:ext uri="{FF2B5EF4-FFF2-40B4-BE49-F238E27FC236}">
                  <a16:creationId xmlns:a16="http://schemas.microsoft.com/office/drawing/2014/main" id="{B492987F-277E-42C9-806F-36D6F7231687}"/>
                </a:ext>
              </a:extLst>
            </p:cNvPr>
            <p:cNvCxnSpPr/>
            <p:nvPr/>
          </p:nvCxnSpPr>
          <p:spPr>
            <a:xfrm flipH="1" flipV="1">
              <a:off x="3234378" y="985942"/>
              <a:ext cx="69471" cy="551078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화살표 연결선 101">
              <a:extLst>
                <a:ext uri="{FF2B5EF4-FFF2-40B4-BE49-F238E27FC236}">
                  <a16:creationId xmlns:a16="http://schemas.microsoft.com/office/drawing/2014/main" id="{135C671A-EE91-4551-A387-56BCF81B44FE}"/>
                </a:ext>
              </a:extLst>
            </p:cNvPr>
            <p:cNvCxnSpPr/>
            <p:nvPr/>
          </p:nvCxnSpPr>
          <p:spPr>
            <a:xfrm>
              <a:off x="2937325" y="1272677"/>
              <a:ext cx="677288" cy="0"/>
            </a:xfrm>
            <a:prstGeom prst="straightConnector1">
              <a:avLst/>
            </a:prstGeom>
            <a:ln w="15875">
              <a:solidFill>
                <a:schemeClr val="bg1">
                  <a:lumMod val="50000"/>
                </a:schemeClr>
              </a:solidFill>
              <a:prstDash val="sysDash"/>
              <a:tailEnd type="none"/>
            </a:ln>
            <a:scene3d>
              <a:camera prst="perspectiveContrastingLeftFacing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자유형 104">
              <a:extLst>
                <a:ext uri="{FF2B5EF4-FFF2-40B4-BE49-F238E27FC236}">
                  <a16:creationId xmlns:a16="http://schemas.microsoft.com/office/drawing/2014/main" id="{4A058688-B3E1-4FB5-B3C8-E6076D8E8426}"/>
                </a:ext>
              </a:extLst>
            </p:cNvPr>
            <p:cNvSpPr/>
            <p:nvPr/>
          </p:nvSpPr>
          <p:spPr>
            <a:xfrm>
              <a:off x="1377813" y="1681564"/>
              <a:ext cx="64543" cy="125855"/>
            </a:xfrm>
            <a:custGeom>
              <a:avLst/>
              <a:gdLst>
                <a:gd name="connsiteX0" fmla="*/ 3415 w 108190"/>
                <a:gd name="connsiteY0" fmla="*/ 200025 h 200025"/>
                <a:gd name="connsiteX1" fmla="*/ 12940 w 108190"/>
                <a:gd name="connsiteY1" fmla="*/ 83343 h 200025"/>
                <a:gd name="connsiteX2" fmla="*/ 108190 w 108190"/>
                <a:gd name="connsiteY2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190" h="200025">
                  <a:moveTo>
                    <a:pt x="3415" y="200025"/>
                  </a:moveTo>
                  <a:cubicBezTo>
                    <a:pt x="-554" y="158352"/>
                    <a:pt x="-4522" y="116680"/>
                    <a:pt x="12940" y="83343"/>
                  </a:cubicBezTo>
                  <a:cubicBezTo>
                    <a:pt x="30402" y="50006"/>
                    <a:pt x="69296" y="25003"/>
                    <a:pt x="108190" y="0"/>
                  </a:cubicBezTo>
                </a:path>
              </a:pathLst>
            </a:custGeom>
            <a:noFill/>
            <a:ln w="19050">
              <a:solidFill>
                <a:schemeClr val="tx1">
                  <a:alpha val="4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직선 화살표 연결선 106">
              <a:extLst>
                <a:ext uri="{FF2B5EF4-FFF2-40B4-BE49-F238E27FC236}">
                  <a16:creationId xmlns:a16="http://schemas.microsoft.com/office/drawing/2014/main" id="{5DFFAA9B-D6D7-4360-AB7D-A8439C15B1F3}"/>
                </a:ext>
              </a:extLst>
            </p:cNvPr>
            <p:cNvCxnSpPr/>
            <p:nvPr/>
          </p:nvCxnSpPr>
          <p:spPr>
            <a:xfrm>
              <a:off x="1180817" y="1838147"/>
              <a:ext cx="683357" cy="0"/>
            </a:xfrm>
            <a:prstGeom prst="straightConnector1">
              <a:avLst/>
            </a:prstGeom>
            <a:ln w="15875">
              <a:solidFill>
                <a:schemeClr val="bg1">
                  <a:lumMod val="50000"/>
                  <a:alpha val="60000"/>
                </a:schemeClr>
              </a:solidFill>
              <a:prstDash val="sysDash"/>
              <a:tailEnd type="none"/>
            </a:ln>
            <a:scene3d>
              <a:camera prst="perspectiveContrastingLeftFacing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9E12531-2431-4C15-A294-7D4BDEB9221D}"/>
                </a:ext>
              </a:extLst>
            </p:cNvPr>
            <p:cNvSpPr txBox="1"/>
            <p:nvPr/>
          </p:nvSpPr>
          <p:spPr>
            <a:xfrm>
              <a:off x="2603360" y="1783895"/>
              <a:ext cx="1628815" cy="463340"/>
            </a:xfrm>
            <a:prstGeom prst="rect">
              <a:avLst/>
            </a:prstGeom>
            <a:noFill/>
            <a:scene3d>
              <a:camera prst="perspectiveContrastingLeftFacing">
                <a:rot lat="1221007" lon="2243193" rev="98035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err="1">
                  <a:latin typeface="Segoe UI Bold" panose="020B0802040204020203" pitchFamily="34" charset="0"/>
                  <a:cs typeface="Segoe UI Bold" panose="020B0802040204020203" pitchFamily="34" charset="0"/>
                </a:rPr>
                <a:t>TaAs</a:t>
              </a:r>
              <a:r>
                <a:rPr lang="en-US" altLang="ko-KR" sz="1600" dirty="0">
                  <a:latin typeface="Segoe UI Bold" panose="020B0802040204020203" pitchFamily="34" charset="0"/>
                  <a:cs typeface="Segoe UI Bold" panose="020B0802040204020203" pitchFamily="34" charset="0"/>
                </a:rPr>
                <a:t> (112)</a:t>
              </a:r>
              <a:endParaRPr lang="ko-KR" altLang="en-US" sz="1600" dirty="0">
                <a:latin typeface="Segoe UI Bold" panose="020B0802040204020203" pitchFamily="34" charset="0"/>
                <a:cs typeface="Segoe UI Bold" panose="020B0802040204020203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93B06A7-33AC-4D31-BFEA-C041795C3108}"/>
                </a:ext>
              </a:extLst>
            </p:cNvPr>
            <p:cNvSpPr txBox="1"/>
            <p:nvPr/>
          </p:nvSpPr>
          <p:spPr>
            <a:xfrm>
              <a:off x="982530" y="2170053"/>
              <a:ext cx="930635" cy="421219"/>
            </a:xfrm>
            <a:prstGeom prst="rect">
              <a:avLst/>
            </a:prstGeom>
            <a:noFill/>
            <a:scene3d>
              <a:camera prst="perspectiveContrastingLeftFacing" fov="0">
                <a:rot lat="1282136" lon="19043304" rev="389437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segoe ui bold" panose="020B0802040204020203" pitchFamily="34" charset="0"/>
                  <a:cs typeface="segoe ui bold" panose="020B0802040204020203" pitchFamily="34" charset="0"/>
                </a:rPr>
                <a:t>pump</a:t>
              </a:r>
            </a:p>
          </p:txBody>
        </p:sp>
        <p:cxnSp>
          <p:nvCxnSpPr>
            <p:cNvPr id="59" name="직선 화살표 연결선 109">
              <a:extLst>
                <a:ext uri="{FF2B5EF4-FFF2-40B4-BE49-F238E27FC236}">
                  <a16:creationId xmlns:a16="http://schemas.microsoft.com/office/drawing/2014/main" id="{8228003D-F2DE-4956-A302-A999A5BA8966}"/>
                </a:ext>
              </a:extLst>
            </p:cNvPr>
            <p:cNvCxnSpPr/>
            <p:nvPr/>
          </p:nvCxnSpPr>
          <p:spPr>
            <a:xfrm flipH="1" flipV="1">
              <a:off x="1325161" y="1498214"/>
              <a:ext cx="195770" cy="325546"/>
            </a:xfrm>
            <a:prstGeom prst="straightConnector1">
              <a:avLst/>
            </a:prstGeom>
            <a:ln w="158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12DB41B-ABC0-4852-92AF-A73776CF0178}"/>
                </a:ext>
              </a:extLst>
            </p:cNvPr>
            <p:cNvSpPr txBox="1"/>
            <p:nvPr/>
          </p:nvSpPr>
          <p:spPr>
            <a:xfrm>
              <a:off x="1118820" y="1435315"/>
              <a:ext cx="264814" cy="379096"/>
            </a:xfrm>
            <a:prstGeom prst="rect">
              <a:avLst/>
            </a:prstGeom>
            <a:noFill/>
            <a:scene3d>
              <a:camera prst="isometricOffAxis1Left">
                <a:rot lat="682799" lon="2311553" rev="21192238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Symbol" panose="05050102010706020507" pitchFamily="18" charset="2"/>
                  <a:cs typeface="Segoe UI Semibold" panose="020B0702040204020203" pitchFamily="34" charset="0"/>
                </a:rPr>
                <a:t>f</a:t>
              </a:r>
            </a:p>
          </p:txBody>
        </p:sp>
        <p:grpSp>
          <p:nvGrpSpPr>
            <p:cNvPr id="61" name="그룹 117">
              <a:extLst>
                <a:ext uri="{FF2B5EF4-FFF2-40B4-BE49-F238E27FC236}">
                  <a16:creationId xmlns:a16="http://schemas.microsoft.com/office/drawing/2014/main" id="{C40EEA7E-9F13-4EA3-AE94-C230C23FEC8E}"/>
                </a:ext>
              </a:extLst>
            </p:cNvPr>
            <p:cNvGrpSpPr/>
            <p:nvPr/>
          </p:nvGrpSpPr>
          <p:grpSpPr>
            <a:xfrm>
              <a:off x="784295" y="1262540"/>
              <a:ext cx="2738806" cy="851233"/>
              <a:chOff x="5610120" y="4370327"/>
              <a:chExt cx="3392863" cy="1146798"/>
            </a:xfrm>
            <a:scene3d>
              <a:camera prst="perspectiveContrastingLeftFacing" fov="0">
                <a:rot lat="1787971" lon="1636970" rev="2497699"/>
              </a:camera>
              <a:lightRig rig="threePt" dir="t"/>
            </a:scene3d>
          </p:grpSpPr>
          <p:grpSp>
            <p:nvGrpSpPr>
              <p:cNvPr id="78" name="그룹 118">
                <a:extLst>
                  <a:ext uri="{FF2B5EF4-FFF2-40B4-BE49-F238E27FC236}">
                    <a16:creationId xmlns:a16="http://schemas.microsoft.com/office/drawing/2014/main" id="{439D85B9-8176-48A0-AA44-8098710893A9}"/>
                  </a:ext>
                </a:extLst>
              </p:cNvPr>
              <p:cNvGrpSpPr/>
              <p:nvPr/>
            </p:nvGrpSpPr>
            <p:grpSpPr>
              <a:xfrm rot="600000">
                <a:off x="5656319" y="4370327"/>
                <a:ext cx="3346664" cy="509119"/>
                <a:chOff x="3666626" y="4800156"/>
                <a:chExt cx="4319703" cy="509119"/>
              </a:xfrm>
            </p:grpSpPr>
            <p:cxnSp>
              <p:nvCxnSpPr>
                <p:cNvPr id="80" name="직선 화살표 연결선 122">
                  <a:extLst>
                    <a:ext uri="{FF2B5EF4-FFF2-40B4-BE49-F238E27FC236}">
                      <a16:creationId xmlns:a16="http://schemas.microsoft.com/office/drawing/2014/main" id="{640EB5D0-B8DF-4FB0-8711-85D5CDA96E68}"/>
                    </a:ext>
                  </a:extLst>
                </p:cNvPr>
                <p:cNvCxnSpPr/>
                <p:nvPr/>
              </p:nvCxnSpPr>
              <p:spPr>
                <a:xfrm flipV="1">
                  <a:off x="3666626" y="5301393"/>
                  <a:ext cx="4319703" cy="1"/>
                </a:xfrm>
                <a:prstGeom prst="straightConnector1">
                  <a:avLst/>
                </a:prstGeom>
                <a:ln w="31750">
                  <a:solidFill>
                    <a:srgbClr val="C00000"/>
                  </a:solidFill>
                  <a:tailEnd type="triangle"/>
                </a:ln>
                <a:sp3d z="-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1" name="자유형 123">
                  <a:extLst>
                    <a:ext uri="{FF2B5EF4-FFF2-40B4-BE49-F238E27FC236}">
                      <a16:creationId xmlns:a16="http://schemas.microsoft.com/office/drawing/2014/main" id="{009D7704-7DBB-4D80-B411-37559F2766E7}"/>
                    </a:ext>
                  </a:extLst>
                </p:cNvPr>
                <p:cNvSpPr/>
                <p:nvPr/>
              </p:nvSpPr>
              <p:spPr>
                <a:xfrm>
                  <a:off x="4518633" y="4800156"/>
                  <a:ext cx="724693" cy="509119"/>
                </a:xfrm>
                <a:custGeom>
                  <a:avLst/>
                  <a:gdLst>
                    <a:gd name="connsiteX0" fmla="*/ 0 w 885825"/>
                    <a:gd name="connsiteY0" fmla="*/ 981127 h 981127"/>
                    <a:gd name="connsiteX1" fmla="*/ 336550 w 885825"/>
                    <a:gd name="connsiteY1" fmla="*/ 762052 h 981127"/>
                    <a:gd name="connsiteX2" fmla="*/ 488950 w 885825"/>
                    <a:gd name="connsiteY2" fmla="*/ 52 h 981127"/>
                    <a:gd name="connsiteX3" fmla="*/ 622300 w 885825"/>
                    <a:gd name="connsiteY3" fmla="*/ 723952 h 981127"/>
                    <a:gd name="connsiteX4" fmla="*/ 885825 w 885825"/>
                    <a:gd name="connsiteY4" fmla="*/ 965252 h 981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5825" h="981127">
                      <a:moveTo>
                        <a:pt x="0" y="981127"/>
                      </a:moveTo>
                      <a:cubicBezTo>
                        <a:pt x="127529" y="953346"/>
                        <a:pt x="255058" y="925565"/>
                        <a:pt x="336550" y="762052"/>
                      </a:cubicBezTo>
                      <a:cubicBezTo>
                        <a:pt x="418042" y="598539"/>
                        <a:pt x="441325" y="6402"/>
                        <a:pt x="488950" y="52"/>
                      </a:cubicBezTo>
                      <a:cubicBezTo>
                        <a:pt x="536575" y="-6298"/>
                        <a:pt x="556154" y="563085"/>
                        <a:pt x="622300" y="723952"/>
                      </a:cubicBezTo>
                      <a:cubicBezTo>
                        <a:pt x="688446" y="884819"/>
                        <a:pt x="787135" y="925035"/>
                        <a:pt x="885825" y="965252"/>
                      </a:cubicBezTo>
                    </a:path>
                  </a:pathLst>
                </a:custGeom>
                <a:solidFill>
                  <a:srgbClr val="C00000">
                    <a:alpha val="75000"/>
                  </a:srgbClr>
                </a:solidFill>
                <a:ln>
                  <a:noFill/>
                </a:ln>
                <a:sp3d z="-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9" name="직선 화살표 연결선 119">
                <a:extLst>
                  <a:ext uri="{FF2B5EF4-FFF2-40B4-BE49-F238E27FC236}">
                    <a16:creationId xmlns:a16="http://schemas.microsoft.com/office/drawing/2014/main" id="{7DE2A820-6061-4302-9989-F5FB8EA80F68}"/>
                  </a:ext>
                </a:extLst>
              </p:cNvPr>
              <p:cNvCxnSpPr/>
              <p:nvPr/>
            </p:nvCxnSpPr>
            <p:spPr>
              <a:xfrm rot="21000000" flipV="1">
                <a:off x="5610120" y="5517124"/>
                <a:ext cx="3346658" cy="1"/>
              </a:xfrm>
              <a:prstGeom prst="straightConnector1">
                <a:avLst/>
              </a:prstGeom>
              <a:ln w="31750">
                <a:solidFill>
                  <a:srgbClr val="002060"/>
                </a:solidFill>
                <a:headEnd type="triangle"/>
                <a:tailEnd type="none"/>
              </a:ln>
              <a:sp3d z="-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그룹 125">
              <a:extLst>
                <a:ext uri="{FF2B5EF4-FFF2-40B4-BE49-F238E27FC236}">
                  <a16:creationId xmlns:a16="http://schemas.microsoft.com/office/drawing/2014/main" id="{717BDF72-6766-4BA2-BBC9-F618581C6E08}"/>
                </a:ext>
              </a:extLst>
            </p:cNvPr>
            <p:cNvGrpSpPr/>
            <p:nvPr/>
          </p:nvGrpSpPr>
          <p:grpSpPr>
            <a:xfrm>
              <a:off x="318735" y="1249776"/>
              <a:ext cx="3771858" cy="538034"/>
              <a:chOff x="3782302" y="4448123"/>
              <a:chExt cx="4319703" cy="981127"/>
            </a:xfrm>
            <a:scene3d>
              <a:camera prst="perspectiveContrastingLeftFacing" fov="1200000">
                <a:rot lat="1002762" lon="18380244" rev="298395"/>
              </a:camera>
              <a:lightRig rig="threePt" dir="t"/>
            </a:scene3d>
          </p:grpSpPr>
          <p:sp>
            <p:nvSpPr>
              <p:cNvPr id="76" name="자유형 127">
                <a:extLst>
                  <a:ext uri="{FF2B5EF4-FFF2-40B4-BE49-F238E27FC236}">
                    <a16:creationId xmlns:a16="http://schemas.microsoft.com/office/drawing/2014/main" id="{C7A070C3-CA88-47F9-AECB-CEE32FB44E88}"/>
                  </a:ext>
                </a:extLst>
              </p:cNvPr>
              <p:cNvSpPr/>
              <p:nvPr/>
            </p:nvSpPr>
            <p:spPr>
              <a:xfrm>
                <a:off x="5942153" y="4448123"/>
                <a:ext cx="724693" cy="981127"/>
              </a:xfrm>
              <a:custGeom>
                <a:avLst/>
                <a:gdLst>
                  <a:gd name="connsiteX0" fmla="*/ 0 w 885825"/>
                  <a:gd name="connsiteY0" fmla="*/ 981127 h 981127"/>
                  <a:gd name="connsiteX1" fmla="*/ 336550 w 885825"/>
                  <a:gd name="connsiteY1" fmla="*/ 762052 h 981127"/>
                  <a:gd name="connsiteX2" fmla="*/ 488950 w 885825"/>
                  <a:gd name="connsiteY2" fmla="*/ 52 h 981127"/>
                  <a:gd name="connsiteX3" fmla="*/ 622300 w 885825"/>
                  <a:gd name="connsiteY3" fmla="*/ 723952 h 981127"/>
                  <a:gd name="connsiteX4" fmla="*/ 885825 w 885825"/>
                  <a:gd name="connsiteY4" fmla="*/ 965252 h 98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5825" h="981127">
                    <a:moveTo>
                      <a:pt x="0" y="981127"/>
                    </a:moveTo>
                    <a:cubicBezTo>
                      <a:pt x="127529" y="953346"/>
                      <a:pt x="255058" y="925565"/>
                      <a:pt x="336550" y="762052"/>
                    </a:cubicBezTo>
                    <a:cubicBezTo>
                      <a:pt x="418042" y="598539"/>
                      <a:pt x="441325" y="6402"/>
                      <a:pt x="488950" y="52"/>
                    </a:cubicBezTo>
                    <a:cubicBezTo>
                      <a:pt x="536575" y="-6298"/>
                      <a:pt x="556154" y="563085"/>
                      <a:pt x="622300" y="723952"/>
                    </a:cubicBezTo>
                    <a:cubicBezTo>
                      <a:pt x="688446" y="884819"/>
                      <a:pt x="787135" y="925035"/>
                      <a:pt x="885825" y="965252"/>
                    </a:cubicBezTo>
                  </a:path>
                </a:pathLst>
              </a:custGeom>
              <a:solidFill>
                <a:srgbClr val="C8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" name="직선 화살표 연결선 128">
                <a:extLst>
                  <a:ext uri="{FF2B5EF4-FFF2-40B4-BE49-F238E27FC236}">
                    <a16:creationId xmlns:a16="http://schemas.microsoft.com/office/drawing/2014/main" id="{718E1E42-929C-48D9-ADA1-2D9ECE264557}"/>
                  </a:ext>
                </a:extLst>
              </p:cNvPr>
              <p:cNvCxnSpPr/>
              <p:nvPr/>
            </p:nvCxnSpPr>
            <p:spPr>
              <a:xfrm flipV="1">
                <a:off x="3782302" y="5422059"/>
                <a:ext cx="4319703" cy="1"/>
              </a:xfrm>
              <a:prstGeom prst="straightConnector1">
                <a:avLst/>
              </a:prstGeom>
              <a:ln w="50800">
                <a:solidFill>
                  <a:srgbClr val="C8010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DEE8F6C-2DAD-4E09-AE1D-1EFDBBF293D5}"/>
                </a:ext>
              </a:extLst>
            </p:cNvPr>
            <p:cNvSpPr txBox="1"/>
            <p:nvPr/>
          </p:nvSpPr>
          <p:spPr>
            <a:xfrm>
              <a:off x="553189" y="1892013"/>
              <a:ext cx="1199763" cy="421219"/>
            </a:xfrm>
            <a:prstGeom prst="rect">
              <a:avLst/>
            </a:prstGeom>
            <a:noFill/>
            <a:scene3d>
              <a:camera prst="perspectiveContrastingLeftFacing" fov="0">
                <a:rot lat="1101559" lon="19420158" rev="373051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  <a:latin typeface="segoe ui bold" panose="020B0802040204020203" pitchFamily="34" charset="0"/>
                  <a:cs typeface="segoe ui bold" panose="020B0802040204020203" pitchFamily="34" charset="0"/>
                </a:rPr>
                <a:t>probe</a:t>
              </a:r>
            </a:p>
          </p:txBody>
        </p:sp>
        <p:sp>
          <p:nvSpPr>
            <p:cNvPr id="64" name="자유형 130">
              <a:extLst>
                <a:ext uri="{FF2B5EF4-FFF2-40B4-BE49-F238E27FC236}">
                  <a16:creationId xmlns:a16="http://schemas.microsoft.com/office/drawing/2014/main" id="{4729E729-CEAB-45A6-ADAE-3F6AB99B7489}"/>
                </a:ext>
              </a:extLst>
            </p:cNvPr>
            <p:cNvSpPr/>
            <p:nvPr/>
          </p:nvSpPr>
          <p:spPr>
            <a:xfrm>
              <a:off x="2044072" y="1847170"/>
              <a:ext cx="317334" cy="258378"/>
            </a:xfrm>
            <a:custGeom>
              <a:avLst/>
              <a:gdLst>
                <a:gd name="connsiteX0" fmla="*/ 0 w 885825"/>
                <a:gd name="connsiteY0" fmla="*/ 981127 h 981127"/>
                <a:gd name="connsiteX1" fmla="*/ 336550 w 885825"/>
                <a:gd name="connsiteY1" fmla="*/ 762052 h 981127"/>
                <a:gd name="connsiteX2" fmla="*/ 488950 w 885825"/>
                <a:gd name="connsiteY2" fmla="*/ 52 h 981127"/>
                <a:gd name="connsiteX3" fmla="*/ 622300 w 885825"/>
                <a:gd name="connsiteY3" fmla="*/ 723952 h 981127"/>
                <a:gd name="connsiteX4" fmla="*/ 885825 w 885825"/>
                <a:gd name="connsiteY4" fmla="*/ 965252 h 98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825" h="981127">
                  <a:moveTo>
                    <a:pt x="0" y="981127"/>
                  </a:moveTo>
                  <a:cubicBezTo>
                    <a:pt x="127529" y="953346"/>
                    <a:pt x="255058" y="925565"/>
                    <a:pt x="336550" y="762052"/>
                  </a:cubicBezTo>
                  <a:cubicBezTo>
                    <a:pt x="418042" y="598539"/>
                    <a:pt x="441325" y="6402"/>
                    <a:pt x="488950" y="52"/>
                  </a:cubicBezTo>
                  <a:cubicBezTo>
                    <a:pt x="536575" y="-6298"/>
                    <a:pt x="556154" y="563085"/>
                    <a:pt x="622300" y="723952"/>
                  </a:cubicBezTo>
                  <a:cubicBezTo>
                    <a:pt x="688446" y="884819"/>
                    <a:pt x="787135" y="925035"/>
                    <a:pt x="885825" y="965252"/>
                  </a:cubicBezTo>
                </a:path>
              </a:pathLst>
            </a:custGeom>
            <a:solidFill>
              <a:srgbClr val="002060">
                <a:alpha val="75000"/>
              </a:srgbClr>
            </a:solidFill>
            <a:ln>
              <a:noFill/>
            </a:ln>
            <a:scene3d>
              <a:camera prst="perspectiveHeroicExtremeRightFacing">
                <a:rot lat="1983625" lon="19035150" rev="390714"/>
              </a:camera>
              <a:lightRig rig="threePt" dir="t"/>
            </a:scene3d>
            <a:sp3d z="-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B9CAC4D-160C-433D-A4DB-0462170D2EF6}"/>
                </a:ext>
              </a:extLst>
            </p:cNvPr>
            <p:cNvSpPr txBox="1"/>
            <p:nvPr/>
          </p:nvSpPr>
          <p:spPr>
            <a:xfrm>
              <a:off x="2939862" y="785179"/>
              <a:ext cx="632784" cy="294853"/>
            </a:xfrm>
            <a:prstGeom prst="rect">
              <a:avLst/>
            </a:prstGeom>
            <a:noFill/>
            <a:scene3d>
              <a:camera prst="perspectiveContrastingLeftFacing">
                <a:rot lat="900000" lon="2799191" rev="30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segoe ui bold" panose="020B0802040204020203" pitchFamily="34" charset="0"/>
                  <a:cs typeface="segoe ui bold" panose="020B0802040204020203" pitchFamily="34" charset="0"/>
                </a:rPr>
                <a:t>[110]</a:t>
              </a:r>
              <a:endParaRPr lang="ko-KR" altLang="en-US" sz="800" dirty="0">
                <a:solidFill>
                  <a:schemeClr val="bg1">
                    <a:lumMod val="50000"/>
                  </a:schemeClr>
                </a:solidFill>
                <a:latin typeface="segoe ui bold" panose="020B0802040204020203" pitchFamily="34" charset="0"/>
                <a:cs typeface="segoe ui bold" panose="020B0802040204020203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5404A00-973E-4038-B9EE-0AF147C8F66F}"/>
                </a:ext>
              </a:extLst>
            </p:cNvPr>
            <p:cNvSpPr txBox="1"/>
            <p:nvPr/>
          </p:nvSpPr>
          <p:spPr>
            <a:xfrm>
              <a:off x="3144264" y="1081057"/>
              <a:ext cx="632784" cy="294853"/>
            </a:xfrm>
            <a:prstGeom prst="rect">
              <a:avLst/>
            </a:prstGeom>
            <a:noFill/>
            <a:scene3d>
              <a:camera prst="perspectiveContrastingLeftFacing">
                <a:rot lat="900000" lon="2799191" rev="30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  <a:latin typeface="segoe ui bold" panose="020B0802040204020203" pitchFamily="34" charset="0"/>
                  <a:cs typeface="segoe ui bold" panose="020B0802040204020203" pitchFamily="34" charset="0"/>
                </a:rPr>
                <a:t>[111]</a:t>
              </a:r>
              <a:endParaRPr lang="ko-KR" altLang="en-US" sz="800" dirty="0">
                <a:solidFill>
                  <a:schemeClr val="bg1">
                    <a:lumMod val="50000"/>
                  </a:schemeClr>
                </a:solidFill>
                <a:latin typeface="segoe ui bold" panose="020B0802040204020203" pitchFamily="34" charset="0"/>
                <a:cs typeface="segoe ui bold" panose="020B0802040204020203" pitchFamily="34" charset="0"/>
              </a:endParaRPr>
            </a:p>
          </p:txBody>
        </p:sp>
        <p:cxnSp>
          <p:nvCxnSpPr>
            <p:cNvPr id="67" name="직선 연결선 136">
              <a:extLst>
                <a:ext uri="{FF2B5EF4-FFF2-40B4-BE49-F238E27FC236}">
                  <a16:creationId xmlns:a16="http://schemas.microsoft.com/office/drawing/2014/main" id="{805F4A5C-3B0F-4C47-8DD1-F7FA75BF751E}"/>
                </a:ext>
              </a:extLst>
            </p:cNvPr>
            <p:cNvCxnSpPr>
              <a:cxnSpLocks/>
            </p:cNvCxnSpPr>
            <p:nvPr/>
          </p:nvCxnSpPr>
          <p:spPr>
            <a:xfrm>
              <a:off x="3473624" y="1163090"/>
              <a:ext cx="54058" cy="1074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직선 연결선 137">
              <a:extLst>
                <a:ext uri="{FF2B5EF4-FFF2-40B4-BE49-F238E27FC236}">
                  <a16:creationId xmlns:a16="http://schemas.microsoft.com/office/drawing/2014/main" id="{1C7B8628-C60A-41B6-8D5C-117907DBFB09}"/>
                </a:ext>
              </a:extLst>
            </p:cNvPr>
            <p:cNvCxnSpPr/>
            <p:nvPr/>
          </p:nvCxnSpPr>
          <p:spPr>
            <a:xfrm>
              <a:off x="3213025" y="854566"/>
              <a:ext cx="54058" cy="1074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자유형 139">
              <a:extLst>
                <a:ext uri="{FF2B5EF4-FFF2-40B4-BE49-F238E27FC236}">
                  <a16:creationId xmlns:a16="http://schemas.microsoft.com/office/drawing/2014/main" id="{2A9B6CB2-AFDD-4FCC-A74A-E9878E7F2880}"/>
                </a:ext>
              </a:extLst>
            </p:cNvPr>
            <p:cNvSpPr/>
            <p:nvPr/>
          </p:nvSpPr>
          <p:spPr>
            <a:xfrm>
              <a:off x="2184202" y="1973097"/>
              <a:ext cx="337286" cy="272743"/>
            </a:xfrm>
            <a:custGeom>
              <a:avLst/>
              <a:gdLst>
                <a:gd name="connsiteX0" fmla="*/ 0 w 885825"/>
                <a:gd name="connsiteY0" fmla="*/ 981127 h 981127"/>
                <a:gd name="connsiteX1" fmla="*/ 336550 w 885825"/>
                <a:gd name="connsiteY1" fmla="*/ 762052 h 981127"/>
                <a:gd name="connsiteX2" fmla="*/ 488950 w 885825"/>
                <a:gd name="connsiteY2" fmla="*/ 52 h 981127"/>
                <a:gd name="connsiteX3" fmla="*/ 622300 w 885825"/>
                <a:gd name="connsiteY3" fmla="*/ 723952 h 981127"/>
                <a:gd name="connsiteX4" fmla="*/ 885825 w 885825"/>
                <a:gd name="connsiteY4" fmla="*/ 965252 h 98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825" h="981127">
                  <a:moveTo>
                    <a:pt x="0" y="981127"/>
                  </a:moveTo>
                  <a:cubicBezTo>
                    <a:pt x="127529" y="953346"/>
                    <a:pt x="255058" y="925565"/>
                    <a:pt x="336550" y="762052"/>
                  </a:cubicBezTo>
                  <a:cubicBezTo>
                    <a:pt x="418042" y="598539"/>
                    <a:pt x="441325" y="6402"/>
                    <a:pt x="488950" y="52"/>
                  </a:cubicBezTo>
                  <a:cubicBezTo>
                    <a:pt x="536575" y="-6298"/>
                    <a:pt x="556154" y="563085"/>
                    <a:pt x="622300" y="723952"/>
                  </a:cubicBezTo>
                  <a:cubicBezTo>
                    <a:pt x="688446" y="884819"/>
                    <a:pt x="787135" y="925035"/>
                    <a:pt x="885825" y="965252"/>
                  </a:cubicBezTo>
                </a:path>
              </a:pathLst>
            </a:custGeom>
            <a:solidFill>
              <a:srgbClr val="002060">
                <a:alpha val="75000"/>
              </a:srgbClr>
            </a:solidFill>
            <a:ln>
              <a:noFill/>
            </a:ln>
            <a:scene3d>
              <a:camera prst="perspectiveHeroicExtremeRightFacing" fov="0">
                <a:rot lat="1470000" lon="14474878" rev="15386308"/>
              </a:camera>
              <a:lightRig rig="threePt" dir="t"/>
            </a:scene3d>
            <a:sp3d z="-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9675153-51DA-4856-83A2-D35112CA5DD8}"/>
                </a:ext>
              </a:extLst>
            </p:cNvPr>
            <p:cNvSpPr txBox="1"/>
            <p:nvPr/>
          </p:nvSpPr>
          <p:spPr>
            <a:xfrm>
              <a:off x="1499683" y="1369433"/>
              <a:ext cx="1083537" cy="358035"/>
            </a:xfrm>
            <a:prstGeom prst="rect">
              <a:avLst/>
            </a:prstGeom>
            <a:noFill/>
            <a:scene3d>
              <a:camera prst="perspectiveContrastingLeftFacing" fov="0">
                <a:rot lat="1101559" lon="19420158" rev="373051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C00000"/>
                  </a:solidFill>
                  <a:latin typeface="segoe ui bold" panose="020B0802040204020203" pitchFamily="34" charset="0"/>
                  <a:cs typeface="segoe ui bold" panose="020B0802040204020203" pitchFamily="34" charset="0"/>
                </a:rPr>
                <a:t>800 nm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2409369-F7E9-4E70-B0BF-510884765A56}"/>
                </a:ext>
              </a:extLst>
            </p:cNvPr>
            <p:cNvSpPr txBox="1"/>
            <p:nvPr/>
          </p:nvSpPr>
          <p:spPr>
            <a:xfrm rot="21418306">
              <a:off x="2234765" y="1604656"/>
              <a:ext cx="1020950" cy="358035"/>
            </a:xfrm>
            <a:prstGeom prst="rect">
              <a:avLst/>
            </a:prstGeom>
            <a:noFill/>
            <a:scene3d>
              <a:camera prst="perspectiveContrastingLeftFacing" fov="0">
                <a:rot lat="1937684" lon="19822300" rev="1260256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000066"/>
                  </a:solidFill>
                  <a:latin typeface="segoe ui bold" panose="020B0802040204020203" pitchFamily="34" charset="0"/>
                  <a:cs typeface="segoe ui bold" panose="020B0802040204020203" pitchFamily="34" charset="0"/>
                </a:rPr>
                <a:t>400 nm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3C472DF-E1E6-4E5C-86BC-3C3C9D4F4A8B}"/>
                </a:ext>
              </a:extLst>
            </p:cNvPr>
            <p:cNvSpPr txBox="1"/>
            <p:nvPr/>
          </p:nvSpPr>
          <p:spPr>
            <a:xfrm>
              <a:off x="2140226" y="2138317"/>
              <a:ext cx="515693" cy="336974"/>
            </a:xfrm>
            <a:prstGeom prst="rect">
              <a:avLst/>
            </a:prstGeom>
            <a:noFill/>
            <a:scene3d>
              <a:camera prst="perspectiveContrastingLeftFacing">
                <a:rot lat="938091" lon="2178285" rev="435557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altLang="ko-KR" sz="1000" dirty="0">
                  <a:solidFill>
                    <a:schemeClr val="bg1">
                      <a:lumMod val="50000"/>
                    </a:schemeClr>
                  </a:solidFill>
                  <a:latin typeface="segoe ui bold" panose="020B0802040204020203" pitchFamily="34" charset="0"/>
                  <a:cs typeface="segoe ui bold" panose="020B0802040204020203" pitchFamily="34" charset="0"/>
                </a:rPr>
                <a:t>s</a:t>
              </a:r>
              <a:endParaRPr lang="ko-KR" altLang="en-US" sz="1000" dirty="0">
                <a:solidFill>
                  <a:schemeClr val="bg1">
                    <a:lumMod val="50000"/>
                  </a:schemeClr>
                </a:solidFill>
                <a:latin typeface="segoe ui bold" panose="020B0802040204020203" pitchFamily="34" charset="0"/>
                <a:cs typeface="segoe ui bold" panose="020B0802040204020203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D0D6AF2-0BB2-4A23-AA8A-E0B858915B32}"/>
                </a:ext>
              </a:extLst>
            </p:cNvPr>
            <p:cNvSpPr txBox="1"/>
            <p:nvPr/>
          </p:nvSpPr>
          <p:spPr>
            <a:xfrm>
              <a:off x="2523773" y="2003275"/>
              <a:ext cx="515693" cy="336974"/>
            </a:xfrm>
            <a:prstGeom prst="rect">
              <a:avLst/>
            </a:prstGeom>
            <a:noFill/>
            <a:scene3d>
              <a:camera prst="perspectiveContrastingLeftFacing">
                <a:rot lat="938091" lon="2178285" rev="435557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altLang="ko-KR" sz="1000" dirty="0">
                  <a:solidFill>
                    <a:schemeClr val="bg1">
                      <a:lumMod val="50000"/>
                    </a:schemeClr>
                  </a:solidFill>
                  <a:latin typeface="segoe ui bold" panose="020B0802040204020203" pitchFamily="34" charset="0"/>
                  <a:cs typeface="segoe ui bold" panose="020B0802040204020203" pitchFamily="34" charset="0"/>
                </a:rPr>
                <a:t>p</a:t>
              </a:r>
              <a:endParaRPr lang="ko-KR" altLang="en-US" sz="1000" dirty="0">
                <a:solidFill>
                  <a:schemeClr val="bg1">
                    <a:lumMod val="50000"/>
                  </a:schemeClr>
                </a:solidFill>
                <a:latin typeface="segoe ui bold" panose="020B0802040204020203" pitchFamily="34" charset="0"/>
                <a:cs typeface="segoe ui bold" panose="020B0802040204020203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B1C70A6-51E8-4205-BC8D-682AD0F52D3E}"/>
                </a:ext>
              </a:extLst>
            </p:cNvPr>
            <p:cNvSpPr txBox="1"/>
            <p:nvPr/>
          </p:nvSpPr>
          <p:spPr>
            <a:xfrm rot="21220593">
              <a:off x="1335324" y="1705496"/>
              <a:ext cx="1106168" cy="358035"/>
            </a:xfrm>
            <a:prstGeom prst="rect">
              <a:avLst/>
            </a:prstGeom>
            <a:noFill/>
            <a:scene3d>
              <a:camera prst="perspectiveContrastingLeftFacing" fov="0">
                <a:rot lat="1101559" lon="19420158" rev="373051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segoe ui bold" panose="020B0802040204020203" pitchFamily="34" charset="0"/>
                  <a:cs typeface="segoe ui bold" panose="020B0802040204020203" pitchFamily="34" charset="0"/>
                </a:rPr>
                <a:t>800 nm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58B21EEB-A2B4-492E-8031-F2DCFF881B6F}"/>
                </a:ext>
              </a:extLst>
            </p:cNvPr>
            <p:cNvSpPr txBox="1"/>
            <p:nvPr/>
          </p:nvSpPr>
          <p:spPr>
            <a:xfrm rot="20668390">
              <a:off x="1276664" y="2311291"/>
              <a:ext cx="1150906" cy="421219"/>
            </a:xfrm>
            <a:prstGeom prst="rect">
              <a:avLst/>
            </a:prstGeom>
            <a:noFill/>
            <a:scene3d>
              <a:camera prst="perspectiveContrastingLeftFacing" fov="0">
                <a:rot lat="1101559" lon="19420158" rev="373051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0066"/>
                  </a:solidFill>
                  <a:latin typeface="segoe ui bold" panose="020B0802040204020203" pitchFamily="34" charset="0"/>
                  <a:cs typeface="segoe ui bold" panose="020B0802040204020203" pitchFamily="34" charset="0"/>
                </a:rPr>
                <a:t>SHG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35634867-4A51-41EA-9C7E-A162D9046362}"/>
              </a:ext>
            </a:extLst>
          </p:cNvPr>
          <p:cNvSpPr txBox="1"/>
          <p:nvPr/>
        </p:nvSpPr>
        <p:spPr>
          <a:xfrm>
            <a:off x="1486579" y="3501017"/>
            <a:ext cx="894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[1,1,1]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0F55033-A65E-4EE4-875D-84C4D28D4ABE}"/>
              </a:ext>
            </a:extLst>
          </p:cNvPr>
          <p:cNvSpPr txBox="1"/>
          <p:nvPr/>
        </p:nvSpPr>
        <p:spPr>
          <a:xfrm>
            <a:off x="1493815" y="1145109"/>
            <a:ext cx="894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[1,1,0]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E2085E6-DEEB-46F8-B68B-F1B021A198A0}"/>
              </a:ext>
            </a:extLst>
          </p:cNvPr>
          <p:cNvCxnSpPr>
            <a:cxnSpLocks/>
          </p:cNvCxnSpPr>
          <p:nvPr/>
        </p:nvCxnSpPr>
        <p:spPr>
          <a:xfrm>
            <a:off x="1872652" y="1211784"/>
            <a:ext cx="137160" cy="0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EC5EF70-70AE-4A94-817F-24E7BFE2D636}"/>
              </a:ext>
            </a:extLst>
          </p:cNvPr>
          <p:cNvCxnSpPr>
            <a:cxnSpLocks/>
          </p:cNvCxnSpPr>
          <p:nvPr/>
        </p:nvCxnSpPr>
        <p:spPr>
          <a:xfrm>
            <a:off x="2085455" y="3567635"/>
            <a:ext cx="137160" cy="0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8658A39-4218-4CBA-BCEC-ABC9AC33B15A}"/>
              </a:ext>
            </a:extLst>
          </p:cNvPr>
          <p:cNvSpPr txBox="1"/>
          <p:nvPr/>
        </p:nvSpPr>
        <p:spPr>
          <a:xfrm>
            <a:off x="1" y="6185978"/>
            <a:ext cx="1219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N. Sirica, P.P. Orth, et al. Nature Mat.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66 (2022)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34763F6-00CF-4302-B230-108BAAF59F07}"/>
              </a:ext>
            </a:extLst>
          </p:cNvPr>
          <p:cNvSpPr txBox="1"/>
          <p:nvPr/>
        </p:nvSpPr>
        <p:spPr>
          <a:xfrm>
            <a:off x="0" y="99062"/>
            <a:ext cx="12192000" cy="547369"/>
          </a:xfrm>
          <a:prstGeom prst="rect">
            <a:avLst/>
          </a:prstGeom>
          <a:noFill/>
        </p:spPr>
        <p:txBody>
          <a:bodyPr wrap="square" lIns="95097" tIns="47549" rIns="95097" bIns="47549" rtlCol="0">
            <a:spAutoFit/>
          </a:bodyPr>
          <a:lstStyle/>
          <a:p>
            <a:pPr algn="ctr"/>
            <a:r>
              <a:rPr lang="en-US" sz="2933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Photocurrent Induced Symmetry Breaking in a Weyl Semimetal </a:t>
            </a:r>
          </a:p>
        </p:txBody>
      </p:sp>
    </p:spTree>
    <p:extLst>
      <p:ext uri="{BB962C8B-B14F-4D97-AF65-F5344CB8AC3E}">
        <p14:creationId xmlns:p14="http://schemas.microsoft.com/office/powerpoint/2010/main" val="1809603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72489"/>
            <a:ext cx="12192000" cy="7159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33" b="1" dirty="0">
                <a:solidFill>
                  <a:srgbClr val="0000FF"/>
                </a:solidFill>
                <a:latin typeface="Arial"/>
                <a:cs typeface="Arial"/>
              </a:rPr>
              <a:t>Long Lived Lattice Dynamic Triggered by Ultrafast Photoexcitation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2402" y="5063467"/>
            <a:ext cx="7960040" cy="2072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200" dirty="0"/>
              <a:t>Oscillations in the (103) Bragg truncation rod = propagating strain wave inducing quasi-longitudinal (112) and quasi-shear (1,1,0) distortions.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Dominant shear strain in ab-plane (</a:t>
            </a:r>
            <a:r>
              <a:rPr lang="en-US" sz="2200" dirty="0" err="1"/>
              <a:t>eg</a:t>
            </a:r>
            <a:r>
              <a:rPr lang="en-US" sz="2200" dirty="0"/>
              <a:t> [1,1,0]) transiently alters Weyl points through breaking mirror symmetry</a:t>
            </a:r>
          </a:p>
          <a:p>
            <a:r>
              <a:rPr lang="en-US" sz="1867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B9E509-EA14-4ED0-9F1B-0E4F0ADCA41E}"/>
              </a:ext>
            </a:extLst>
          </p:cNvPr>
          <p:cNvSpPr txBox="1"/>
          <p:nvPr/>
        </p:nvSpPr>
        <p:spPr>
          <a:xfrm>
            <a:off x="5652652" y="4656823"/>
            <a:ext cx="5590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M.-C. Lee, N. Sirica, Phys. Rev. Lett.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128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155301 (2022)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CCF4E3-E88E-4772-8133-19FC6AD4C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400" y="650242"/>
            <a:ext cx="7960040" cy="39761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2804B3-47ED-8EDF-541F-1FAA157966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00" t="19407" r="28261" b="19704"/>
          <a:stretch/>
        </p:blipFill>
        <p:spPr>
          <a:xfrm>
            <a:off x="322886" y="788453"/>
            <a:ext cx="3423629" cy="26209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E5A47B-0B75-986F-3ED6-3542A27FC0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00" t="24296" r="48283" b="26518"/>
          <a:stretch/>
        </p:blipFill>
        <p:spPr>
          <a:xfrm>
            <a:off x="0" y="3792317"/>
            <a:ext cx="4378325" cy="262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96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wald sphere | Glossary | JEOL Ltd.">
            <a:extLst>
              <a:ext uri="{FF2B5EF4-FFF2-40B4-BE49-F238E27FC236}">
                <a16:creationId xmlns:a16="http://schemas.microsoft.com/office/drawing/2014/main" id="{9DE0B314-9C11-8C41-D12E-E96B1257B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96" y="93550"/>
            <a:ext cx="10065703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3CABEC-5A74-77C9-5D4C-FA0FCED0D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552" y="4378051"/>
            <a:ext cx="3361311" cy="212434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74804F8-78CF-893F-E624-EAB4AB396023}"/>
              </a:ext>
            </a:extLst>
          </p:cNvPr>
          <p:cNvSpPr txBox="1">
            <a:spLocks/>
          </p:cNvSpPr>
          <p:nvPr/>
        </p:nvSpPr>
        <p:spPr>
          <a:xfrm>
            <a:off x="0" y="131809"/>
            <a:ext cx="12192000" cy="7159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33" b="1" dirty="0">
                <a:solidFill>
                  <a:srgbClr val="0000FF"/>
                </a:solidFill>
                <a:latin typeface="Arial"/>
                <a:cs typeface="Arial"/>
              </a:rPr>
              <a:t>Long-Range Order               Short-Range Order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4AA4C33-4F42-C6CD-FB46-4B229201F6F6}"/>
              </a:ext>
            </a:extLst>
          </p:cNvPr>
          <p:cNvCxnSpPr/>
          <p:nvPr/>
        </p:nvCxnSpPr>
        <p:spPr>
          <a:xfrm>
            <a:off x="5467391" y="363465"/>
            <a:ext cx="1188720" cy="0"/>
          </a:xfrm>
          <a:prstGeom prst="straightConnector1">
            <a:avLst/>
          </a:prstGeom>
          <a:ln w="101600">
            <a:solidFill>
              <a:srgbClr val="0000FF"/>
            </a:solidFill>
            <a:headEnd w="med" len="lg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8026CFB-F745-AE3C-3A03-5C113C8E013D}"/>
              </a:ext>
            </a:extLst>
          </p:cNvPr>
          <p:cNvCxnSpPr/>
          <p:nvPr/>
        </p:nvCxnSpPr>
        <p:spPr>
          <a:xfrm>
            <a:off x="5721391" y="5291065"/>
            <a:ext cx="1188720" cy="0"/>
          </a:xfrm>
          <a:prstGeom prst="straightConnector1">
            <a:avLst/>
          </a:prstGeom>
          <a:ln w="101600">
            <a:solidFill>
              <a:srgbClr val="0000FF"/>
            </a:solidFill>
            <a:headEnd w="med" len="lg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1FAD79EF-2794-3EB1-D3B4-B86A8101EA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682" b="60343"/>
          <a:stretch/>
        </p:blipFill>
        <p:spPr>
          <a:xfrm>
            <a:off x="7123471" y="4385898"/>
            <a:ext cx="2172929" cy="215577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04D073C-D0B8-A954-403B-80A7480DECAF}"/>
              </a:ext>
            </a:extLst>
          </p:cNvPr>
          <p:cNvSpPr txBox="1"/>
          <p:nvPr/>
        </p:nvSpPr>
        <p:spPr>
          <a:xfrm>
            <a:off x="2326640" y="4040075"/>
            <a:ext cx="297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Bragg Diffraction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FAEB47-C461-CE74-D68E-8644B01DADFF}"/>
              </a:ext>
            </a:extLst>
          </p:cNvPr>
          <p:cNvSpPr txBox="1"/>
          <p:nvPr/>
        </p:nvSpPr>
        <p:spPr>
          <a:xfrm>
            <a:off x="6828177" y="4040075"/>
            <a:ext cx="297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Pair Distribution Function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5A86E2-A85C-EF08-3D0D-6EAE4D47813D}"/>
              </a:ext>
            </a:extLst>
          </p:cNvPr>
          <p:cNvSpPr txBox="1"/>
          <p:nvPr/>
        </p:nvSpPr>
        <p:spPr>
          <a:xfrm>
            <a:off x="2306320" y="6541672"/>
            <a:ext cx="297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Order Parameter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4A765B-0234-00CA-0DB1-76F29D25CAAC}"/>
              </a:ext>
            </a:extLst>
          </p:cNvPr>
          <p:cNvSpPr txBox="1"/>
          <p:nvPr/>
        </p:nvSpPr>
        <p:spPr>
          <a:xfrm>
            <a:off x="6838991" y="6541672"/>
            <a:ext cx="297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Topological Defect</a:t>
            </a:r>
          </a:p>
        </p:txBody>
      </p:sp>
    </p:spTree>
    <p:extLst>
      <p:ext uri="{BB962C8B-B14F-4D97-AF65-F5344CB8AC3E}">
        <p14:creationId xmlns:p14="http://schemas.microsoft.com/office/powerpoint/2010/main" val="314779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8D668E-DCBA-0966-7C83-52828E9EAB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8" t="24446" r="46563" b="22082"/>
          <a:stretch/>
        </p:blipFill>
        <p:spPr>
          <a:xfrm>
            <a:off x="6705599" y="1248291"/>
            <a:ext cx="4876801" cy="3667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903354-7C08-A2D2-0348-2F95EE9FE5F0}"/>
              </a:ext>
            </a:extLst>
          </p:cNvPr>
          <p:cNvSpPr txBox="1"/>
          <p:nvPr/>
        </p:nvSpPr>
        <p:spPr>
          <a:xfrm>
            <a:off x="7070089" y="4951422"/>
            <a:ext cx="42291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MRS Bulletin </a:t>
            </a:r>
            <a:r>
              <a:rPr lang="en-US" sz="1600" b="1" dirty="0"/>
              <a:t>46</a:t>
            </a:r>
            <a:r>
              <a:rPr lang="en-US" sz="1600" dirty="0"/>
              <a:t>, 694 (2019)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4F3C56-5497-2330-A303-534DFF397B93}"/>
              </a:ext>
            </a:extLst>
          </p:cNvPr>
          <p:cNvSpPr txBox="1"/>
          <p:nvPr/>
        </p:nvSpPr>
        <p:spPr>
          <a:xfrm>
            <a:off x="6743699" y="848261"/>
            <a:ext cx="47720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Shock Physics and Warm Dense Matter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7AC8D9-03A5-C986-EEA1-53EAD5E6409B}"/>
              </a:ext>
            </a:extLst>
          </p:cNvPr>
          <p:cNvSpPr txBox="1"/>
          <p:nvPr/>
        </p:nvSpPr>
        <p:spPr>
          <a:xfrm>
            <a:off x="640080" y="863402"/>
            <a:ext cx="47720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Jamming Transitions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393C09-D527-9F62-2385-E8776D5E2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" y="1467674"/>
            <a:ext cx="5707501" cy="30440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6647365-076E-5934-9180-F39F4582BA8B}"/>
              </a:ext>
            </a:extLst>
          </p:cNvPr>
          <p:cNvSpPr txBox="1"/>
          <p:nvPr/>
        </p:nvSpPr>
        <p:spPr>
          <a:xfrm>
            <a:off x="1028699" y="4675832"/>
            <a:ext cx="42291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Nature Mat. </a:t>
            </a:r>
            <a:r>
              <a:rPr lang="en-US" sz="1600" b="1" dirty="0"/>
              <a:t>18</a:t>
            </a:r>
            <a:r>
              <a:rPr lang="en-US" sz="1600" dirty="0"/>
              <a:t>, 1078 (2019)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4850AB-B2DF-B1A4-BC43-849FFA30C762}"/>
              </a:ext>
            </a:extLst>
          </p:cNvPr>
          <p:cNvSpPr txBox="1"/>
          <p:nvPr/>
        </p:nvSpPr>
        <p:spPr>
          <a:xfrm>
            <a:off x="0" y="632991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MB01 </a:t>
            </a:r>
            <a:r>
              <a:rPr lang="en-US" sz="2000" dirty="0"/>
              <a:t>– </a:t>
            </a:r>
            <a:r>
              <a:rPr lang="en-US" sz="2000" i="1" dirty="0"/>
              <a:t>Ultrafast electron diffraction studies of materials under extreme condition </a:t>
            </a:r>
            <a:r>
              <a:rPr lang="en-US" sz="2000" dirty="0"/>
              <a:t>– Dr. </a:t>
            </a:r>
            <a:r>
              <a:rPr lang="en-US" sz="2000" dirty="0" err="1"/>
              <a:t>Mianzhen</a:t>
            </a:r>
            <a:r>
              <a:rPr lang="en-US" sz="2000" dirty="0"/>
              <a:t> Mo (SLAC)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C3A503-EA04-969D-F900-F042297B0EE9}"/>
              </a:ext>
            </a:extLst>
          </p:cNvPr>
          <p:cNvSpPr txBox="1"/>
          <p:nvPr/>
        </p:nvSpPr>
        <p:spPr>
          <a:xfrm>
            <a:off x="10160" y="5158740"/>
            <a:ext cx="370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i="0" u="sng" strike="noStrike" baseline="0" dirty="0">
                <a:latin typeface="Calibri (Headings)"/>
              </a:rPr>
              <a:t>Ultrabright</a:t>
            </a:r>
            <a:r>
              <a:rPr lang="en-US" sz="2000" b="0" i="0" u="none" strike="noStrike" baseline="0" dirty="0">
                <a:latin typeface="Calibri (Headings)"/>
              </a:rPr>
              <a:t> (&gt; 20 </a:t>
            </a:r>
            <a:r>
              <a:rPr lang="en-US" sz="2000" b="0" i="0" u="none" strike="noStrike" baseline="0" dirty="0" err="1">
                <a:latin typeface="Calibri (Headings)"/>
              </a:rPr>
              <a:t>fC</a:t>
            </a:r>
            <a:r>
              <a:rPr lang="en-US" sz="2000" b="0" i="0" u="none" strike="noStrike" baseline="0" dirty="0">
                <a:latin typeface="Calibri (Headings)"/>
              </a:rPr>
              <a:t>)</a:t>
            </a:r>
          </a:p>
          <a:p>
            <a:pPr algn="l"/>
            <a:r>
              <a:rPr lang="en-US" sz="2000" u="sng" dirty="0">
                <a:latin typeface="Calibri (Headings)"/>
              </a:rPr>
              <a:t>Ultrafast</a:t>
            </a:r>
            <a:r>
              <a:rPr lang="en-US" sz="2000" dirty="0">
                <a:latin typeface="Calibri (Headings)"/>
              </a:rPr>
              <a:t> (&lt; 50 fs)</a:t>
            </a:r>
          </a:p>
          <a:p>
            <a:pPr algn="l"/>
            <a:r>
              <a:rPr lang="en-US" sz="2000" b="0" i="0" u="sng" strike="noStrike" baseline="0" dirty="0">
                <a:latin typeface="Calibri (Headings)"/>
              </a:rPr>
              <a:t>Deeply sub-</a:t>
            </a:r>
            <a:r>
              <a:rPr lang="en-US" sz="2000" b="0" i="0" u="sng" strike="noStrike" baseline="0" dirty="0" err="1">
                <a:latin typeface="Calibri (Headings)"/>
              </a:rPr>
              <a:t>Angsrtom</a:t>
            </a:r>
            <a:r>
              <a:rPr lang="en-US" sz="2000" b="0" i="0" u="sng" strike="noStrike" baseline="0" dirty="0">
                <a:latin typeface="Calibri (Headings)"/>
              </a:rPr>
              <a:t> </a:t>
            </a:r>
            <a:r>
              <a:rPr lang="en-US" sz="2000" b="0" i="0" u="none" strike="noStrike" baseline="0" dirty="0">
                <a:latin typeface="Calibri (Headings)"/>
              </a:rPr>
              <a:t>(0.003Å)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C853E38-3D50-4246-624E-625ACE495B38}"/>
              </a:ext>
            </a:extLst>
          </p:cNvPr>
          <p:cNvSpPr txBox="1">
            <a:spLocks/>
          </p:cNvSpPr>
          <p:nvPr/>
        </p:nvSpPr>
        <p:spPr>
          <a:xfrm>
            <a:off x="0" y="72489"/>
            <a:ext cx="12192000" cy="71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33" b="1" dirty="0">
                <a:solidFill>
                  <a:srgbClr val="0000FF"/>
                </a:solidFill>
                <a:latin typeface="Arial"/>
                <a:cs typeface="Arial"/>
              </a:rPr>
              <a:t>UED: Opportunity to Study Non-crystalline and Non-reproducible Dynamics in (Photoinduced) Phase Transitions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7CCF10-C970-01B0-849A-0A274B5D28DE}"/>
              </a:ext>
            </a:extLst>
          </p:cNvPr>
          <p:cNvSpPr txBox="1"/>
          <p:nvPr/>
        </p:nvSpPr>
        <p:spPr>
          <a:xfrm>
            <a:off x="3719829" y="5346302"/>
            <a:ext cx="7741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u="none" strike="noStrike" baseline="0" dirty="0">
                <a:solidFill>
                  <a:srgbClr val="00B050"/>
                </a:solidFill>
                <a:latin typeface="Calibri (Headings)"/>
              </a:rPr>
              <a:t>Direct view into short-range deformations and local structure change in nonreproducible order-disorder transitions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FB6C330F-543C-9C02-2B57-7A7C92B2C4DB}"/>
              </a:ext>
            </a:extLst>
          </p:cNvPr>
          <p:cNvSpPr/>
          <p:nvPr/>
        </p:nvSpPr>
        <p:spPr>
          <a:xfrm>
            <a:off x="3312159" y="5190897"/>
            <a:ext cx="245109" cy="983506"/>
          </a:xfrm>
          <a:prstGeom prst="rightBrac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16AAB1-63F8-B62D-56EF-B4757C1DA50C}"/>
              </a:ext>
            </a:extLst>
          </p:cNvPr>
          <p:cNvSpPr txBox="1"/>
          <p:nvPr/>
        </p:nvSpPr>
        <p:spPr>
          <a:xfrm>
            <a:off x="0" y="185289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UED as a Substitute for Ultrafast X-ray Scattering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20C4EDF-16C8-83B5-3943-0A0E49DE0791}"/>
              </a:ext>
            </a:extLst>
          </p:cNvPr>
          <p:cNvSpPr txBox="1">
            <a:spLocks/>
          </p:cNvSpPr>
          <p:nvPr/>
        </p:nvSpPr>
        <p:spPr>
          <a:xfrm>
            <a:off x="0" y="279219"/>
            <a:ext cx="12192000" cy="7159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33" b="1" dirty="0">
                <a:solidFill>
                  <a:srgbClr val="0000FF"/>
                </a:solidFill>
                <a:latin typeface="Arial"/>
                <a:cs typeface="Arial"/>
              </a:rPr>
              <a:t>What to Keep in Mind During the MB Sessions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BA384C-6733-EE44-BADD-6E35F73D9021}"/>
              </a:ext>
            </a:extLst>
          </p:cNvPr>
          <p:cNvSpPr txBox="1"/>
          <p:nvPr/>
        </p:nvSpPr>
        <p:spPr>
          <a:xfrm>
            <a:off x="0" y="361342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UED as a Compliment to Ultrafast X-ray Scattering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6CB7499-E8AB-9D47-AE56-18F1BB266F07}"/>
              </a:ext>
            </a:extLst>
          </p:cNvPr>
          <p:cNvSpPr/>
          <p:nvPr/>
        </p:nvSpPr>
        <p:spPr>
          <a:xfrm>
            <a:off x="1778000" y="3068320"/>
            <a:ext cx="8717280" cy="1717040"/>
          </a:xfrm>
          <a:prstGeom prst="ellipse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B4AB674-ECC7-C2E2-60FC-29452BFD6437}"/>
              </a:ext>
            </a:extLst>
          </p:cNvPr>
          <p:cNvCxnSpPr/>
          <p:nvPr/>
        </p:nvCxnSpPr>
        <p:spPr>
          <a:xfrm>
            <a:off x="1981200" y="1676400"/>
            <a:ext cx="7975600" cy="904240"/>
          </a:xfrm>
          <a:prstGeom prst="line">
            <a:avLst/>
          </a:prstGeom>
          <a:ln w="1016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2E8804-34EB-EF97-12B2-4548B81BF430}"/>
              </a:ext>
            </a:extLst>
          </p:cNvPr>
          <p:cNvCxnSpPr/>
          <p:nvPr/>
        </p:nvCxnSpPr>
        <p:spPr>
          <a:xfrm flipV="1">
            <a:off x="2062480" y="1676400"/>
            <a:ext cx="7823200" cy="904240"/>
          </a:xfrm>
          <a:prstGeom prst="line">
            <a:avLst/>
          </a:prstGeom>
          <a:ln w="1016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CFB0CC0-820B-4158-8DE7-7DDC15DA5E8B}"/>
              </a:ext>
            </a:extLst>
          </p:cNvPr>
          <p:cNvSpPr txBox="1"/>
          <p:nvPr/>
        </p:nvSpPr>
        <p:spPr>
          <a:xfrm>
            <a:off x="0" y="5053180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Strong scattering cross sections – ideal for few scattering centers (gases, monolayers, macromolecules)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Nanofocused</a:t>
            </a:r>
            <a:r>
              <a:rPr lang="en-US" sz="2800" dirty="0"/>
              <a:t> beam - potential for in operando microelectronic characterization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Ultrafast Electron Diffuse Scatter – inelastic scattering phonon mode excitation </a:t>
            </a:r>
          </a:p>
        </p:txBody>
      </p:sp>
    </p:spTree>
    <p:extLst>
      <p:ext uri="{BB962C8B-B14F-4D97-AF65-F5344CB8AC3E}">
        <p14:creationId xmlns:p14="http://schemas.microsoft.com/office/powerpoint/2010/main" val="216847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538</Words>
  <Application>Microsoft Office PowerPoint</Application>
  <PresentationFormat>Widescreen</PresentationFormat>
  <Paragraphs>84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(Headings)</vt:lpstr>
      <vt:lpstr>Calibri Light</vt:lpstr>
      <vt:lpstr>Cambria Math</vt:lpstr>
      <vt:lpstr>Segoe UI Bold</vt:lpstr>
      <vt:lpstr>Segoe UI Bold</vt:lpstr>
      <vt:lpstr>Segoe UI Semibold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Sirica</dc:creator>
  <cp:lastModifiedBy>Sirica, Nicholas Steven</cp:lastModifiedBy>
  <cp:revision>4</cp:revision>
  <dcterms:created xsi:type="dcterms:W3CDTF">2023-11-03T15:49:30Z</dcterms:created>
  <dcterms:modified xsi:type="dcterms:W3CDTF">2023-11-06T16:00:36Z</dcterms:modified>
</cp:coreProperties>
</file>