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25"/>
  </p:notesMasterIdLst>
  <p:handoutMasterIdLst>
    <p:handoutMasterId r:id="rId26"/>
  </p:handoutMasterIdLst>
  <p:sldIdLst>
    <p:sldId id="318" r:id="rId3"/>
    <p:sldId id="323" r:id="rId4"/>
    <p:sldId id="256" r:id="rId5"/>
    <p:sldId id="399" r:id="rId6"/>
    <p:sldId id="324" r:id="rId7"/>
    <p:sldId id="413" r:id="rId8"/>
    <p:sldId id="400" r:id="rId9"/>
    <p:sldId id="328" r:id="rId10"/>
    <p:sldId id="402" r:id="rId11"/>
    <p:sldId id="405" r:id="rId12"/>
    <p:sldId id="339" r:id="rId13"/>
    <p:sldId id="330" r:id="rId14"/>
    <p:sldId id="335" r:id="rId15"/>
    <p:sldId id="412" r:id="rId16"/>
    <p:sldId id="408" r:id="rId17"/>
    <p:sldId id="403" r:id="rId18"/>
    <p:sldId id="340" r:id="rId19"/>
    <p:sldId id="337" r:id="rId20"/>
    <p:sldId id="334" r:id="rId21"/>
    <p:sldId id="325" r:id="rId22"/>
    <p:sldId id="326" r:id="rId23"/>
    <p:sldId id="31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6172BA-43D4-4799-93ED-F6817DEEA2DC}">
          <p14:sldIdLst>
            <p14:sldId id="318"/>
            <p14:sldId id="323"/>
            <p14:sldId id="256"/>
            <p14:sldId id="399"/>
            <p14:sldId id="324"/>
            <p14:sldId id="413"/>
            <p14:sldId id="400"/>
            <p14:sldId id="328"/>
            <p14:sldId id="402"/>
            <p14:sldId id="405"/>
            <p14:sldId id="339"/>
            <p14:sldId id="330"/>
            <p14:sldId id="335"/>
            <p14:sldId id="412"/>
            <p14:sldId id="408"/>
            <p14:sldId id="403"/>
          </p14:sldIdLst>
        </p14:section>
        <p14:section name="Extra slides" id="{690545AE-EC4E-4AC8-833E-5CDEBFA741B9}">
          <p14:sldIdLst>
            <p14:sldId id="340"/>
            <p14:sldId id="337"/>
            <p14:sldId id="334"/>
            <p14:sldId id="325"/>
            <p14:sldId id="326"/>
            <p14:sldId id="319"/>
          </p14:sldIdLst>
        </p14:section>
      </p14:sectionLst>
    </p:ext>
    <p:ext uri="{EFAFB233-063F-42B5-8137-9DF3F51BA10A}">
      <p15:sldGuideLst xmlns:p15="http://schemas.microsoft.com/office/powerpoint/2012/main">
        <p15:guide id="2" userDrawn="1">
          <p15:clr>
            <a:srgbClr val="A4A3A4"/>
          </p15:clr>
        </p15:guide>
        <p15:guide id="3" orient="horz" pos="4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9"/>
    <a:srgbClr val="09198D"/>
    <a:srgbClr val="0070C1"/>
    <a:srgbClr val="000F7E"/>
    <a:srgbClr val="00AA64"/>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p:restoredTop sz="95226" autoAdjust="0"/>
  </p:normalViewPr>
  <p:slideViewPr>
    <p:cSldViewPr snapToGrid="0" snapToObjects="1" showGuides="1">
      <p:cViewPr varScale="1">
        <p:scale>
          <a:sx n="82" d="100"/>
          <a:sy n="82" d="100"/>
        </p:scale>
        <p:origin x="1483" y="58"/>
      </p:cViewPr>
      <p:guideLst>
        <p:guide/>
        <p:guide orient="horz" pos="408"/>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D0AC3-A4FC-4A46-ADA3-1EE42E60581E}" type="datetimeFigureOut">
              <a:rPr lang="en-US" smtClean="0"/>
              <a:t>11/5/2023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03F743-1AD9-4182-9D8B-E1DCD14E5B39}" type="slidenum">
              <a:rPr lang="en-US" smtClean="0"/>
              <a:t>‹#›</a:t>
            </a:fld>
            <a:endParaRPr lang="en-US"/>
          </a:p>
        </p:txBody>
      </p:sp>
    </p:spTree>
    <p:extLst>
      <p:ext uri="{BB962C8B-B14F-4D97-AF65-F5344CB8AC3E}">
        <p14:creationId xmlns:p14="http://schemas.microsoft.com/office/powerpoint/2010/main" val="36893384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11/5/2023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80/09205071.2013.82356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31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Encode the high frequency field in a low frequency signal</a:t>
            </a:r>
          </a:p>
        </p:txBody>
      </p:sp>
    </p:spTree>
    <p:extLst>
      <p:ext uri="{BB962C8B-B14F-4D97-AF65-F5344CB8AC3E}">
        <p14:creationId xmlns:p14="http://schemas.microsoft.com/office/powerpoint/2010/main" val="60303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2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itchFamily="34" charset="0"/>
              </a:defRPr>
            </a:lvl1pPr>
            <a:lvl2pPr marL="785329" indent="-302049" eaLnBrk="0" hangingPunct="0">
              <a:spcBef>
                <a:spcPct val="30000"/>
              </a:spcBef>
              <a:defRPr sz="1300">
                <a:solidFill>
                  <a:schemeClr val="tx1"/>
                </a:solidFill>
                <a:latin typeface="Arial" pitchFamily="34" charset="0"/>
              </a:defRPr>
            </a:lvl2pPr>
            <a:lvl3pPr marL="1208199" indent="-241639" eaLnBrk="0" hangingPunct="0">
              <a:spcBef>
                <a:spcPct val="30000"/>
              </a:spcBef>
              <a:defRPr sz="1300">
                <a:solidFill>
                  <a:schemeClr val="tx1"/>
                </a:solidFill>
                <a:latin typeface="Arial" pitchFamily="34" charset="0"/>
              </a:defRPr>
            </a:lvl3pPr>
            <a:lvl4pPr marL="1691478" indent="-241639" eaLnBrk="0" hangingPunct="0">
              <a:spcBef>
                <a:spcPct val="30000"/>
              </a:spcBef>
              <a:defRPr sz="1300">
                <a:solidFill>
                  <a:schemeClr val="tx1"/>
                </a:solidFill>
                <a:latin typeface="Arial" pitchFamily="34" charset="0"/>
              </a:defRPr>
            </a:lvl4pPr>
            <a:lvl5pPr marL="2174758" indent="-241639" eaLnBrk="0" hangingPunct="0">
              <a:spcBef>
                <a:spcPct val="30000"/>
              </a:spcBef>
              <a:defRPr sz="1300">
                <a:solidFill>
                  <a:schemeClr val="tx1"/>
                </a:solidFill>
                <a:latin typeface="Arial" pitchFamily="34" charset="0"/>
              </a:defRPr>
            </a:lvl5pPr>
            <a:lvl6pPr marL="2658037" indent="-241639" eaLnBrk="0" fontAlgn="base" hangingPunct="0">
              <a:spcBef>
                <a:spcPct val="30000"/>
              </a:spcBef>
              <a:spcAft>
                <a:spcPct val="0"/>
              </a:spcAft>
              <a:defRPr sz="1300">
                <a:solidFill>
                  <a:schemeClr val="tx1"/>
                </a:solidFill>
                <a:latin typeface="Arial" pitchFamily="34" charset="0"/>
              </a:defRPr>
            </a:lvl6pPr>
            <a:lvl7pPr marL="3141315" indent="-241639" eaLnBrk="0" fontAlgn="base" hangingPunct="0">
              <a:spcBef>
                <a:spcPct val="30000"/>
              </a:spcBef>
              <a:spcAft>
                <a:spcPct val="0"/>
              </a:spcAft>
              <a:defRPr sz="1300">
                <a:solidFill>
                  <a:schemeClr val="tx1"/>
                </a:solidFill>
                <a:latin typeface="Arial" pitchFamily="34" charset="0"/>
              </a:defRPr>
            </a:lvl7pPr>
            <a:lvl8pPr marL="3624595" indent="-241639" eaLnBrk="0" fontAlgn="base" hangingPunct="0">
              <a:spcBef>
                <a:spcPct val="30000"/>
              </a:spcBef>
              <a:spcAft>
                <a:spcPct val="0"/>
              </a:spcAft>
              <a:defRPr sz="1300">
                <a:solidFill>
                  <a:schemeClr val="tx1"/>
                </a:solidFill>
                <a:latin typeface="Arial" pitchFamily="34" charset="0"/>
              </a:defRPr>
            </a:lvl8pPr>
            <a:lvl9pPr marL="4107875" indent="-241639"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C1252415-1433-4283-89B3-266CD5A8358D}" type="slidenum">
              <a:rPr lang="en-US" altLang="en-US" smtClean="0"/>
              <a:pPr eaLnBrk="1" hangingPunct="1">
                <a:spcBef>
                  <a:spcPct val="0"/>
                </a:spcBef>
              </a:pPr>
              <a:t>3</a:t>
            </a:fld>
            <a:endParaRPr lang="en-US" alt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5454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lvl1pPr>
              <a:defRPr sz="2100">
                <a:solidFill>
                  <a:schemeClr val="tx1"/>
                </a:solidFill>
                <a:latin typeface="Arial" pitchFamily="34" charset="0"/>
                <a:cs typeface="Arial" pitchFamily="34" charset="0"/>
              </a:defRPr>
            </a:lvl1pPr>
            <a:lvl2pPr marL="785372" indent="-302066">
              <a:defRPr sz="2100">
                <a:solidFill>
                  <a:schemeClr val="tx1"/>
                </a:solidFill>
                <a:latin typeface="Arial" pitchFamily="34" charset="0"/>
                <a:cs typeface="Arial" pitchFamily="34" charset="0"/>
              </a:defRPr>
            </a:lvl2pPr>
            <a:lvl3pPr marL="1208265" indent="-241653">
              <a:defRPr sz="2100">
                <a:solidFill>
                  <a:schemeClr val="tx1"/>
                </a:solidFill>
                <a:latin typeface="Arial" pitchFamily="34" charset="0"/>
                <a:cs typeface="Arial" pitchFamily="34" charset="0"/>
              </a:defRPr>
            </a:lvl3pPr>
            <a:lvl4pPr marL="1691571" indent="-241653">
              <a:defRPr sz="2100">
                <a:solidFill>
                  <a:schemeClr val="tx1"/>
                </a:solidFill>
                <a:latin typeface="Arial" pitchFamily="34" charset="0"/>
                <a:cs typeface="Arial" pitchFamily="34" charset="0"/>
              </a:defRPr>
            </a:lvl4pPr>
            <a:lvl5pPr marL="2174878" indent="-241653">
              <a:defRPr sz="2100">
                <a:solidFill>
                  <a:schemeClr val="tx1"/>
                </a:solidFill>
                <a:latin typeface="Arial" pitchFamily="34" charset="0"/>
                <a:cs typeface="Arial" pitchFamily="34" charset="0"/>
              </a:defRPr>
            </a:lvl5pPr>
            <a:lvl6pPr marL="2658184" indent="-241653" eaLnBrk="0" fontAlgn="base" hangingPunct="0">
              <a:spcBef>
                <a:spcPct val="0"/>
              </a:spcBef>
              <a:spcAft>
                <a:spcPct val="0"/>
              </a:spcAft>
              <a:defRPr sz="2100">
                <a:solidFill>
                  <a:schemeClr val="tx1"/>
                </a:solidFill>
                <a:latin typeface="Arial" pitchFamily="34" charset="0"/>
                <a:cs typeface="Arial" pitchFamily="34" charset="0"/>
              </a:defRPr>
            </a:lvl6pPr>
            <a:lvl7pPr marL="3141490" indent="-241653" eaLnBrk="0" fontAlgn="base" hangingPunct="0">
              <a:spcBef>
                <a:spcPct val="0"/>
              </a:spcBef>
              <a:spcAft>
                <a:spcPct val="0"/>
              </a:spcAft>
              <a:defRPr sz="2100">
                <a:solidFill>
                  <a:schemeClr val="tx1"/>
                </a:solidFill>
                <a:latin typeface="Arial" pitchFamily="34" charset="0"/>
                <a:cs typeface="Arial" pitchFamily="34" charset="0"/>
              </a:defRPr>
            </a:lvl7pPr>
            <a:lvl8pPr marL="3624796" indent="-241653" eaLnBrk="0" fontAlgn="base" hangingPunct="0">
              <a:spcBef>
                <a:spcPct val="0"/>
              </a:spcBef>
              <a:spcAft>
                <a:spcPct val="0"/>
              </a:spcAft>
              <a:defRPr sz="2100">
                <a:solidFill>
                  <a:schemeClr val="tx1"/>
                </a:solidFill>
                <a:latin typeface="Arial" pitchFamily="34" charset="0"/>
                <a:cs typeface="Arial" pitchFamily="34" charset="0"/>
              </a:defRPr>
            </a:lvl8pPr>
            <a:lvl9pPr marL="4108102" indent="-241653" eaLnBrk="0" fontAlgn="base" hangingPunct="0">
              <a:spcBef>
                <a:spcPct val="0"/>
              </a:spcBef>
              <a:spcAft>
                <a:spcPct val="0"/>
              </a:spcAft>
              <a:defRPr sz="2100">
                <a:solidFill>
                  <a:schemeClr val="tx1"/>
                </a:solidFill>
                <a:latin typeface="Arial" pitchFamily="34" charset="0"/>
                <a:cs typeface="Arial" pitchFamily="34" charset="0"/>
              </a:defRPr>
            </a:lvl9pPr>
          </a:lstStyle>
          <a:p>
            <a:fld id="{AB361F44-F6DC-46B6-B11A-031712998436}" type="slidenum">
              <a:rPr lang="en-US" altLang="en-US" sz="1300">
                <a:latin typeface="Times" charset="0"/>
              </a:rPr>
              <a:pPr/>
              <a:t>4</a:t>
            </a:fld>
            <a:endParaRPr lang="en-US" altLang="en-US" sz="1300">
              <a:latin typeface="Times" charset="0"/>
            </a:endParaRPr>
          </a:p>
        </p:txBody>
      </p:sp>
      <p:sp>
        <p:nvSpPr>
          <p:cNvPr id="458755" name="Rectangle 2"/>
          <p:cNvSpPr>
            <a:spLocks noGrp="1" noRot="1" noChangeAspect="1" noChangeArrowheads="1" noTextEdit="1"/>
          </p:cNvSpPr>
          <p:nvPr>
            <p:ph type="sldImg"/>
          </p:nvPr>
        </p:nvSpPr>
        <p:spPr>
          <a:xfrm>
            <a:off x="1258888" y="720725"/>
            <a:ext cx="4800600" cy="3600450"/>
          </a:xfrm>
          <a:ln/>
        </p:spPr>
      </p:sp>
      <p:sp>
        <p:nvSpPr>
          <p:cNvPr id="458756" name="Rectangle 3"/>
          <p:cNvSpPr>
            <a:spLocks noGrp="1" noChangeArrowheads="1"/>
          </p:cNvSpPr>
          <p:nvPr>
            <p:ph type="body" idx="1"/>
          </p:nvPr>
        </p:nvSpPr>
        <p:spPr>
          <a:noFill/>
        </p:spPr>
        <p:txBody>
          <a:bodyPr/>
          <a:lstStyle/>
          <a:p>
            <a:pPr eaLnBrk="1" hangingPunct="1"/>
            <a:endParaRPr lang="en-US" altLang="en-US">
              <a:latin typeface="Times" charset="0"/>
            </a:endParaRPr>
          </a:p>
        </p:txBody>
      </p:sp>
    </p:spTree>
    <p:extLst>
      <p:ext uri="{BB962C8B-B14F-4D97-AF65-F5344CB8AC3E}">
        <p14:creationId xmlns:p14="http://schemas.microsoft.com/office/powerpoint/2010/main" val="69033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latin typeface="Arial" panose="020B0604020202020204" pitchFamily="34" charset="0"/>
              </a:rPr>
              <a:t>DiProI</a:t>
            </a:r>
            <a:r>
              <a:rPr lang="en-US" dirty="0">
                <a:effectLst/>
                <a:latin typeface="Arial" panose="020B0604020202020204" pitchFamily="34" charset="0"/>
              </a:rPr>
              <a:t> end-station</a:t>
            </a:r>
            <a:endParaRPr lang="en-US" dirty="0"/>
          </a:p>
        </p:txBody>
      </p:sp>
    </p:spTree>
    <p:extLst>
      <p:ext uri="{BB962C8B-B14F-4D97-AF65-F5344CB8AC3E}">
        <p14:creationId xmlns:p14="http://schemas.microsoft.com/office/powerpoint/2010/main" val="87902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53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Pegasus, is based on EOS</a:t>
            </a:r>
          </a:p>
          <a:p>
            <a:r>
              <a:rPr lang="en-US" dirty="0"/>
              <a:t>(electro-optic sampling), 19 and, similar to other TOA </a:t>
            </a:r>
            <a:r>
              <a:rPr lang="en-US" dirty="0" err="1"/>
              <a:t>mea</a:t>
            </a:r>
            <a:r>
              <a:rPr lang="en-US" dirty="0"/>
              <a:t>-</a:t>
            </a:r>
          </a:p>
          <a:p>
            <a:r>
              <a:rPr lang="en-US" dirty="0" err="1"/>
              <a:t>surement</a:t>
            </a:r>
            <a:r>
              <a:rPr lang="en-US" dirty="0"/>
              <a:t> schemes, has been limited to charges &gt;5 </a:t>
            </a:r>
            <a:r>
              <a:rPr lang="en-US" dirty="0" err="1"/>
              <a:t>pC</a:t>
            </a:r>
            <a:r>
              <a:rPr lang="en-US" dirty="0"/>
              <a:t>. We</a:t>
            </a:r>
          </a:p>
          <a:p>
            <a:r>
              <a:rPr lang="en-US" dirty="0"/>
              <a:t>note here that a cavity-pickup based sub-</a:t>
            </a:r>
            <a:r>
              <a:rPr lang="en-US" dirty="0" err="1"/>
              <a:t>pC</a:t>
            </a:r>
            <a:r>
              <a:rPr lang="en-US" dirty="0"/>
              <a:t> diagnostic simi-</a:t>
            </a:r>
          </a:p>
          <a:p>
            <a:r>
              <a:rPr lang="en-US" dirty="0"/>
              <a:t>lar to existing cone shaped pick ups 11 has been recently</a:t>
            </a:r>
          </a:p>
          <a:p>
            <a:r>
              <a:rPr lang="en-US" dirty="0"/>
              <a:t>proposed. 20</a:t>
            </a:r>
          </a:p>
        </p:txBody>
      </p:sp>
    </p:spTree>
    <p:extLst>
      <p:ext uri="{BB962C8B-B14F-4D97-AF65-F5344CB8AC3E}">
        <p14:creationId xmlns:p14="http://schemas.microsoft.com/office/powerpoint/2010/main" val="414856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 400 </a:t>
            </a:r>
            <a:r>
              <a:rPr lang="en-US" sz="900" kern="1200" dirty="0" err="1">
                <a:solidFill>
                  <a:schemeClr val="tx1"/>
                </a:solidFill>
                <a:effectLst/>
                <a:latin typeface="+mn-lt"/>
                <a:ea typeface="+mn-ea"/>
                <a:cs typeface="+mn-cs"/>
              </a:rPr>
              <a:t>μm</a:t>
            </a:r>
            <a:r>
              <a:rPr lang="en-US" sz="900" kern="1200" dirty="0">
                <a:solidFill>
                  <a:schemeClr val="tx1"/>
                </a:solidFill>
                <a:effectLst/>
                <a:latin typeface="+mn-lt"/>
                <a:ea typeface="+mn-ea"/>
                <a:cs typeface="+mn-cs"/>
              </a:rPr>
              <a:t> x 5 </a:t>
            </a:r>
            <a:r>
              <a:rPr lang="en-US" sz="900" kern="1200" dirty="0" err="1">
                <a:solidFill>
                  <a:schemeClr val="tx1"/>
                </a:solidFill>
                <a:effectLst/>
                <a:latin typeface="+mn-lt"/>
                <a:ea typeface="+mn-ea"/>
                <a:cs typeface="+mn-cs"/>
              </a:rPr>
              <a:t>μm</a:t>
            </a:r>
            <a:r>
              <a:rPr lang="en-US" sz="900" kern="1200" dirty="0">
                <a:solidFill>
                  <a:schemeClr val="tx1"/>
                </a:solidFill>
                <a:effectLst/>
                <a:latin typeface="+mn-lt"/>
                <a:ea typeface="+mn-ea"/>
                <a:cs typeface="+mn-cs"/>
              </a:rPr>
              <a:t> illuminated area at the sample position with up to 5 </a:t>
            </a:r>
            <a:r>
              <a:rPr lang="en-US" sz="900" kern="1200" dirty="0" err="1">
                <a:solidFill>
                  <a:schemeClr val="tx1"/>
                </a:solidFill>
                <a:effectLst/>
                <a:latin typeface="+mn-lt"/>
                <a:ea typeface="+mn-ea"/>
                <a:cs typeface="+mn-cs"/>
              </a:rPr>
              <a:t>μJ</a:t>
            </a:r>
            <a:r>
              <a:rPr lang="en-US" sz="900" kern="1200" dirty="0">
                <a:solidFill>
                  <a:schemeClr val="tx1"/>
                </a:solidFill>
                <a:effectLst/>
                <a:latin typeface="+mn-lt"/>
                <a:ea typeface="+mn-ea"/>
                <a:cs typeface="+mn-cs"/>
              </a:rPr>
              <a:t> per pulse</a:t>
            </a:r>
            <a:endParaRPr lang="en-US" dirty="0"/>
          </a:p>
        </p:txBody>
      </p:sp>
    </p:spTree>
    <p:extLst>
      <p:ext uri="{BB962C8B-B14F-4D97-AF65-F5344CB8AC3E}">
        <p14:creationId xmlns:p14="http://schemas.microsoft.com/office/powerpoint/2010/main" val="273452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Xiaojian</a:t>
            </a:r>
            <a:r>
              <a:rPr lang="en-US" dirty="0"/>
              <a:t> Fu, </a:t>
            </a:r>
            <a:r>
              <a:rPr lang="en-US" dirty="0" err="1"/>
              <a:t>Yunsheng</a:t>
            </a:r>
            <a:r>
              <a:rPr lang="en-US" dirty="0"/>
              <a:t> Guo &amp; Ji Zhou (2013) Terahertz optical parameters and lattice vibration-induced resonance of Er</a:t>
            </a:r>
            <a:r>
              <a:rPr lang="en-US" baseline="30000" dirty="0"/>
              <a:t>3+</a:t>
            </a:r>
            <a:r>
              <a:rPr lang="en-US" dirty="0"/>
              <a:t>-doped Y</a:t>
            </a:r>
            <a:r>
              <a:rPr lang="en-US" baseline="-25000" dirty="0"/>
              <a:t>3</a:t>
            </a:r>
            <a:r>
              <a:rPr lang="en-US" dirty="0"/>
              <a:t>Al</a:t>
            </a:r>
            <a:r>
              <a:rPr lang="en-US" baseline="-25000" dirty="0"/>
              <a:t>5</a:t>
            </a:r>
            <a:r>
              <a:rPr lang="en-US" dirty="0"/>
              <a:t>O</a:t>
            </a:r>
            <a:r>
              <a:rPr lang="en-US" baseline="-25000" dirty="0"/>
              <a:t>12</a:t>
            </a:r>
            <a:r>
              <a:rPr lang="en-US" dirty="0"/>
              <a:t> crystal, Journal of Electromagnetic Waves and Applications, 27:14, 1792-1799, DOI: </a:t>
            </a:r>
            <a:r>
              <a:rPr lang="en-US" dirty="0">
                <a:hlinkClick r:id="rId3"/>
              </a:rPr>
              <a:t>10.1080/09205071.2013.823569</a:t>
            </a:r>
            <a:r>
              <a:rPr lang="en-US" dirty="0"/>
              <a:t> 2.4 THz</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Polarization??</a:t>
            </a:r>
          </a:p>
          <a:p>
            <a:endParaRPr lang="en-US" dirty="0"/>
          </a:p>
        </p:txBody>
      </p:sp>
    </p:spTree>
    <p:extLst>
      <p:ext uri="{BB962C8B-B14F-4D97-AF65-F5344CB8AC3E}">
        <p14:creationId xmlns:p14="http://schemas.microsoft.com/office/powerpoint/2010/main" val="3168033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A88CB3-351F-294D-B203-3E3755AD914A}"/>
              </a:ext>
            </a:extLst>
          </p:cNvPr>
          <p:cNvPicPr>
            <a:picLocks noChangeAspect="1"/>
          </p:cNvPicPr>
          <p:nvPr userDrawn="1"/>
        </p:nvPicPr>
        <p:blipFill rotWithShape="1">
          <a:blip r:embed="rId2"/>
          <a:srcRect l="45455" t="-1" b="-5861"/>
          <a:stretch/>
        </p:blipFill>
        <p:spPr>
          <a:xfrm>
            <a:off x="2800593" y="298702"/>
            <a:ext cx="6343408" cy="6925058"/>
          </a:xfrm>
          <a:prstGeom prst="rect">
            <a:avLst/>
          </a:prstGeom>
        </p:spPr>
      </p:pic>
      <p:sp>
        <p:nvSpPr>
          <p:cNvPr id="2" name="Title 1"/>
          <p:cNvSpPr>
            <a:spLocks noGrp="1"/>
          </p:cNvSpPr>
          <p:nvPr>
            <p:ph type="ctrTitle" hasCustomPrompt="1"/>
          </p:nvPr>
        </p:nvSpPr>
        <p:spPr>
          <a:xfrm>
            <a:off x="594360" y="1981872"/>
            <a:ext cx="3830320" cy="155940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594360" y="3561746"/>
            <a:ext cx="3830320" cy="646853"/>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594360" y="4396170"/>
            <a:ext cx="2714105" cy="324812"/>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594360" y="5520163"/>
            <a:ext cx="2597150" cy="505883"/>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sp>
        <p:nvSpPr>
          <p:cNvPr id="15" name="TextBox 14">
            <a:extLst>
              <a:ext uri="{FF2B5EF4-FFF2-40B4-BE49-F238E27FC236}">
                <a16:creationId xmlns:a16="http://schemas.microsoft.com/office/drawing/2014/main" id="{B45E8F88-2F04-A24D-B64D-D31A64C16106}"/>
              </a:ext>
            </a:extLst>
          </p:cNvPr>
          <p:cNvSpPr txBox="1"/>
          <p:nvPr userDrawn="1"/>
        </p:nvSpPr>
        <p:spPr>
          <a:xfrm>
            <a:off x="1247380" y="6504590"/>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pic>
        <p:nvPicPr>
          <p:cNvPr id="17" name="Picture 16">
            <a:extLst>
              <a:ext uri="{FF2B5EF4-FFF2-40B4-BE49-F238E27FC236}">
                <a16:creationId xmlns:a16="http://schemas.microsoft.com/office/drawing/2014/main" id="{7CA5E6A1-8400-5543-A539-750F492A4E9E}"/>
              </a:ext>
            </a:extLst>
          </p:cNvPr>
          <p:cNvPicPr>
            <a:picLocks noChangeAspect="1"/>
          </p:cNvPicPr>
          <p:nvPr userDrawn="1"/>
        </p:nvPicPr>
        <p:blipFill>
          <a:blip r:embed="rId3"/>
          <a:stretch>
            <a:fillRect/>
          </a:stretch>
        </p:blipFill>
        <p:spPr>
          <a:xfrm>
            <a:off x="487266" y="466724"/>
            <a:ext cx="2957369" cy="865846"/>
          </a:xfrm>
          <a:prstGeom prst="rect">
            <a:avLst/>
          </a:prstGeom>
        </p:spPr>
      </p:pic>
      <p:sp>
        <p:nvSpPr>
          <p:cNvPr id="4" name="Rectangle 3">
            <a:extLst>
              <a:ext uri="{FF2B5EF4-FFF2-40B4-BE49-F238E27FC236}">
                <a16:creationId xmlns:a16="http://schemas.microsoft.com/office/drawing/2014/main" id="{6CC4CCD8-670C-C247-A670-D2A0A7CC0B40}"/>
              </a:ext>
            </a:extLst>
          </p:cNvPr>
          <p:cNvSpPr/>
          <p:nvPr userDrawn="1"/>
        </p:nvSpPr>
        <p:spPr>
          <a:xfrm>
            <a:off x="323850" y="6138506"/>
            <a:ext cx="923530" cy="570027"/>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B31FDCC-6089-9549-867D-AA161AFF6943}"/>
              </a:ext>
            </a:extLst>
          </p:cNvPr>
          <p:cNvPicPr>
            <a:picLocks noChangeAspect="1"/>
          </p:cNvPicPr>
          <p:nvPr userDrawn="1"/>
        </p:nvPicPr>
        <p:blipFill>
          <a:blip r:embed="rId4"/>
          <a:stretch>
            <a:fillRect/>
          </a:stretch>
        </p:blipFill>
        <p:spPr>
          <a:xfrm>
            <a:off x="594360" y="6376337"/>
            <a:ext cx="590382" cy="283004"/>
          </a:xfrm>
          <a:prstGeom prst="rect">
            <a:avLst/>
          </a:prstGeom>
        </p:spPr>
      </p:pic>
      <p:sp>
        <p:nvSpPr>
          <p:cNvPr id="23" name="Slide Number Placeholder 3">
            <a:extLst>
              <a:ext uri="{FF2B5EF4-FFF2-40B4-BE49-F238E27FC236}">
                <a16:creationId xmlns:a16="http://schemas.microsoft.com/office/drawing/2014/main" id="{D7CC174E-53C7-1C49-8CF1-B008CEDC8F30}"/>
              </a:ext>
            </a:extLst>
          </p:cNvPr>
          <p:cNvSpPr txBox="1">
            <a:spLocks/>
          </p:cNvSpPr>
          <p:nvPr userDrawn="1"/>
        </p:nvSpPr>
        <p:spPr>
          <a:xfrm>
            <a:off x="8641080" y="6501384"/>
            <a:ext cx="220485" cy="270473"/>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rPr>
              <a:t>  </a:t>
            </a:r>
            <a:fld id="{F16E1515-8F3D-DE4D-94E5-8D9BEBCD7A49}" type="slidenum">
              <a:rPr lang="en-US" sz="700" smtClean="0">
                <a:solidFill>
                  <a:schemeClr val="bg1">
                    <a:lumMod val="65000"/>
                  </a:schemeClr>
                </a:solidFill>
              </a:rPr>
              <a:pPr/>
              <a:t>‹#›</a:t>
            </a:fld>
            <a:endParaRPr lang="en-US" sz="700" dirty="0">
              <a:solidFill>
                <a:schemeClr val="bg1">
                  <a:lumMod val="65000"/>
                </a:schemeClr>
              </a:solidFill>
            </a:endParaRP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594360" y="1524001"/>
            <a:ext cx="3840480" cy="363175"/>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594360" y="609600"/>
            <a:ext cx="7991856" cy="886968"/>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749800" y="1524001"/>
            <a:ext cx="3840480" cy="363175"/>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594360" y="2011679"/>
            <a:ext cx="3840480" cy="4076605"/>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749800" y="2011679"/>
            <a:ext cx="3840480" cy="4076605"/>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594360" y="609600"/>
            <a:ext cx="7991856" cy="890016"/>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594360" y="1524000"/>
            <a:ext cx="3685032"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594360" y="4693920"/>
            <a:ext cx="3685032" cy="241445"/>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594360" y="5120640"/>
            <a:ext cx="3685032" cy="97536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594360" y="4328160"/>
            <a:ext cx="3685032" cy="243840"/>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4901184" y="1524000"/>
            <a:ext cx="3685032"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4901184" y="4693920"/>
            <a:ext cx="3685032" cy="241445"/>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4901184" y="5120640"/>
            <a:ext cx="3685032" cy="97536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4901184" y="4328160"/>
            <a:ext cx="3685032" cy="243840"/>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594360" y="1524000"/>
            <a:ext cx="2493282"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594360" y="4693920"/>
            <a:ext cx="2496312"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594360" y="5120640"/>
            <a:ext cx="2496312"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594360" y="609600"/>
            <a:ext cx="7991856" cy="890016"/>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594360" y="4328160"/>
            <a:ext cx="2496312"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54540" y="1524000"/>
            <a:ext cx="2496312"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63132" y="4693920"/>
            <a:ext cx="2496312"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63132" y="5120640"/>
            <a:ext cx="2496312"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63131" y="4328160"/>
            <a:ext cx="2496312"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093968" y="1524000"/>
            <a:ext cx="2496312"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04128" y="4693920"/>
            <a:ext cx="2496312" cy="24384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04983" y="5120640"/>
            <a:ext cx="2496312"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03418" y="4328160"/>
            <a:ext cx="2496312"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48"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594360" y="1524000"/>
            <a:ext cx="1828800"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594360" y="4693920"/>
            <a:ext cx="1828800"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594360" y="5120640"/>
            <a:ext cx="1828800"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594360" y="4328160"/>
            <a:ext cx="1828800"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594360" y="609600"/>
            <a:ext cx="7991856" cy="890016"/>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38260" y="1524000"/>
            <a:ext cx="1828800"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38260" y="4693920"/>
            <a:ext cx="1828800"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38260" y="5120640"/>
            <a:ext cx="1828800"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38260" y="4328160"/>
            <a:ext cx="1828800"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00740" y="1524000"/>
            <a:ext cx="1828800"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00740" y="4693920"/>
            <a:ext cx="1828800"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00740" y="5120640"/>
            <a:ext cx="1828800"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00740" y="4328160"/>
            <a:ext cx="1828800"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757416" y="1524000"/>
            <a:ext cx="1828800" cy="270662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757416" y="4693920"/>
            <a:ext cx="1828800" cy="24384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757416" y="5120640"/>
            <a:ext cx="1828800" cy="97536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757416" y="4328160"/>
            <a:ext cx="1828800" cy="243840"/>
          </a:xfrm>
        </p:spPr>
        <p:txBody>
          <a:bodyPr lIns="0" tIns="0" rIns="0" bIns="0">
            <a:normAutofit/>
          </a:bodyPr>
          <a:lstStyle>
            <a:lvl1pPr marL="0" indent="0">
              <a:lnSpc>
                <a:spcPct val="100000"/>
              </a:lnSpc>
              <a:spcBef>
                <a:spcPts val="0"/>
              </a:spcBef>
              <a:buNone/>
              <a:defRPr sz="9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594360" y="609600"/>
            <a:ext cx="7991856" cy="890016"/>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594361" y="1524000"/>
            <a:ext cx="7991856" cy="4141621"/>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594360" y="5862323"/>
            <a:ext cx="7991856" cy="243840"/>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1053548" y="1"/>
            <a:ext cx="787021" cy="754145"/>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1053548" y="1332324"/>
            <a:ext cx="787021" cy="754145"/>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1053548" y="2714922"/>
            <a:ext cx="787021" cy="754145"/>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1053548" y="4097521"/>
            <a:ext cx="787021" cy="754145"/>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953887"/>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236755" y="-3329"/>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236755" y="131642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236755" y="271159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236755" y="410675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1053548" y="5541578"/>
            <a:ext cx="787021" cy="75414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236755" y="5550815"/>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253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0436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979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G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0" y="609600"/>
            <a:ext cx="7991856" cy="892208"/>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594360" y="1523999"/>
            <a:ext cx="7991856" cy="4434840"/>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_Blue BG_Title and text only">
    <p:bg>
      <p:bgPr>
        <a:solidFill>
          <a:srgbClr val="000F7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2914E2-5970-D64D-8F42-0A90C929586B}"/>
              </a:ext>
            </a:extLst>
          </p:cNvPr>
          <p:cNvPicPr>
            <a:picLocks noChangeAspect="1"/>
          </p:cNvPicPr>
          <p:nvPr userDrawn="1"/>
        </p:nvPicPr>
        <p:blipFill rotWithShape="1">
          <a:blip r:embed="rId2"/>
          <a:srcRect l="45455" t="-1" b="-5861"/>
          <a:stretch/>
        </p:blipFill>
        <p:spPr>
          <a:xfrm>
            <a:off x="2800593" y="298702"/>
            <a:ext cx="6343408" cy="6925058"/>
          </a:xfrm>
          <a:prstGeom prst="rect">
            <a:avLst/>
          </a:prstGeom>
        </p:spPr>
      </p:pic>
      <p:sp>
        <p:nvSpPr>
          <p:cNvPr id="10" name="Text Placeholder 9">
            <a:extLst>
              <a:ext uri="{FF2B5EF4-FFF2-40B4-BE49-F238E27FC236}">
                <a16:creationId xmlns:a16="http://schemas.microsoft.com/office/drawing/2014/main" id="{97296882-4466-CA4B-838A-C94D33F4B27A}"/>
              </a:ext>
            </a:extLst>
          </p:cNvPr>
          <p:cNvSpPr>
            <a:spLocks noGrp="1"/>
          </p:cNvSpPr>
          <p:nvPr>
            <p:ph type="body" sz="quarter" idx="14" hasCustomPrompt="1"/>
          </p:nvPr>
        </p:nvSpPr>
        <p:spPr>
          <a:xfrm>
            <a:off x="594360" y="609600"/>
            <a:ext cx="7991856" cy="892208"/>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1" name="Text Placeholder 2">
            <a:extLst>
              <a:ext uri="{FF2B5EF4-FFF2-40B4-BE49-F238E27FC236}">
                <a16:creationId xmlns:a16="http://schemas.microsoft.com/office/drawing/2014/main" id="{F479DEE7-37EE-CA4D-8507-ABBFE1A5E82C}"/>
              </a:ext>
            </a:extLst>
          </p:cNvPr>
          <p:cNvSpPr>
            <a:spLocks noGrp="1"/>
          </p:cNvSpPr>
          <p:nvPr>
            <p:ph type="body" sz="quarter" idx="19" hasCustomPrompt="1"/>
          </p:nvPr>
        </p:nvSpPr>
        <p:spPr>
          <a:xfrm>
            <a:off x="594360" y="1523999"/>
            <a:ext cx="7991856" cy="4434840"/>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4178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594360" y="609600"/>
            <a:ext cx="4220707" cy="892208"/>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594360" y="1523999"/>
            <a:ext cx="4220708" cy="443484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7" name="Text Placeholder 13">
            <a:extLst>
              <a:ext uri="{FF2B5EF4-FFF2-40B4-BE49-F238E27FC236}">
                <a16:creationId xmlns:a16="http://schemas.microsoft.com/office/drawing/2014/main" id="{5D34A9EF-0B3B-194B-A31B-0DF154086A04}"/>
              </a:ext>
            </a:extLst>
          </p:cNvPr>
          <p:cNvSpPr>
            <a:spLocks noGrp="1"/>
          </p:cNvSpPr>
          <p:nvPr>
            <p:ph type="body" sz="quarter" idx="18" hasCustomPrompt="1"/>
          </p:nvPr>
        </p:nvSpPr>
        <p:spPr>
          <a:xfrm>
            <a:off x="3309813" y="5964946"/>
            <a:ext cx="1505254" cy="566907"/>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594360" y="612648"/>
            <a:ext cx="7991856" cy="890016"/>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594360"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984614"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61106"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07333"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099035"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475289" y="2713840"/>
            <a:ext cx="1098804" cy="1125069"/>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594360"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2004516"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71237"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01327"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123330"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471882" y="2119665"/>
            <a:ext cx="248625" cy="284649"/>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594360" y="4056096"/>
            <a:ext cx="1097280"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955404" y="4059936"/>
            <a:ext cx="1130626"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348596" y="4059936"/>
            <a:ext cx="1130626"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699219" y="4059936"/>
            <a:ext cx="1130626"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094646" y="4059936"/>
            <a:ext cx="1130626"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467879" y="4059936"/>
            <a:ext cx="1130626" cy="1889451"/>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594360" y="609600"/>
            <a:ext cx="7991856" cy="9144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594360" y="1524000"/>
            <a:ext cx="7991856" cy="443484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594360" y="609600"/>
            <a:ext cx="7991856" cy="9144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594360" y="1524000"/>
            <a:ext cx="7991856" cy="443484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0" y="609600"/>
            <a:ext cx="7994055" cy="892208"/>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594360" y="1523999"/>
            <a:ext cx="7994055" cy="4434840"/>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BC5134-C487-554B-B7D4-EF8CEB3EDE04}"/>
              </a:ext>
            </a:extLst>
          </p:cNvPr>
          <p:cNvPicPr>
            <a:picLocks noChangeAspect="1"/>
          </p:cNvPicPr>
          <p:nvPr userDrawn="1"/>
        </p:nvPicPr>
        <p:blipFill rotWithShape="1">
          <a:blip r:embed="rId2"/>
          <a:srcRect t="8400" r="31052" b="20205"/>
          <a:stretch/>
        </p:blipFill>
        <p:spPr>
          <a:xfrm>
            <a:off x="152400" y="345775"/>
            <a:ext cx="8991600" cy="6512225"/>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0" y="609600"/>
            <a:ext cx="7994055" cy="892208"/>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594360" y="1523999"/>
            <a:ext cx="7994055" cy="443484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8" name="Slide Number Placeholder 3">
            <a:extLst>
              <a:ext uri="{FF2B5EF4-FFF2-40B4-BE49-F238E27FC236}">
                <a16:creationId xmlns:a16="http://schemas.microsoft.com/office/drawing/2014/main" id="{7D97BA8D-44CF-D848-8EB4-22EBD02354E0}"/>
              </a:ext>
            </a:extLst>
          </p:cNvPr>
          <p:cNvSpPr txBox="1">
            <a:spLocks/>
          </p:cNvSpPr>
          <p:nvPr userDrawn="1"/>
        </p:nvSpPr>
        <p:spPr>
          <a:xfrm>
            <a:off x="8641080" y="6501384"/>
            <a:ext cx="220485" cy="270473"/>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rPr>
              <a:t>  </a:t>
            </a:r>
            <a:fld id="{F16E1515-8F3D-DE4D-94E5-8D9BEBCD7A49}" type="slidenum">
              <a:rPr lang="en-US" sz="700" smtClean="0">
                <a:solidFill>
                  <a:schemeClr val="bg1">
                    <a:lumMod val="65000"/>
                  </a:schemeClr>
                </a:solidFill>
              </a:rPr>
              <a:pPr/>
              <a:t>‹#›</a:t>
            </a:fld>
            <a:endParaRPr lang="en-US" sz="700" dirty="0">
              <a:solidFill>
                <a:schemeClr val="bg1">
                  <a:lumMod val="65000"/>
                </a:schemeClr>
              </a:solidFill>
            </a:endParaRPr>
          </a:p>
        </p:txBody>
      </p:sp>
      <p:sp>
        <p:nvSpPr>
          <p:cNvPr id="7" name="Date Placeholder 3">
            <a:extLst>
              <a:ext uri="{FF2B5EF4-FFF2-40B4-BE49-F238E27FC236}">
                <a16:creationId xmlns:a16="http://schemas.microsoft.com/office/drawing/2014/main" id="{1FB31FFA-211E-F342-A1E8-153A4E41B042}"/>
              </a:ext>
            </a:extLst>
          </p:cNvPr>
          <p:cNvSpPr txBox="1">
            <a:spLocks/>
          </p:cNvSpPr>
          <p:nvPr userDrawn="1"/>
        </p:nvSpPr>
        <p:spPr>
          <a:xfrm>
            <a:off x="8074152" y="6501384"/>
            <a:ext cx="609914" cy="19800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4/5/21</a:t>
            </a:r>
          </a:p>
          <a:p>
            <a:endParaRPr lang="en-US" sz="700"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20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594361" y="1524001"/>
            <a:ext cx="7994054" cy="363175"/>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0" y="609600"/>
            <a:ext cx="7994055" cy="892208"/>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594360" y="2011681"/>
            <a:ext cx="7994055" cy="3931919"/>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4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DBF6C-0676-5247-8404-7764B27D9124}"/>
              </a:ext>
            </a:extLst>
          </p:cNvPr>
          <p:cNvSpPr/>
          <p:nvPr userDrawn="1"/>
        </p:nvSpPr>
        <p:spPr>
          <a:xfrm>
            <a:off x="0" y="0"/>
            <a:ext cx="5029200" cy="68580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0" y="0"/>
            <a:ext cx="4109013" cy="68580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594360" y="609600"/>
            <a:ext cx="4209134" cy="892208"/>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298553" y="5961888"/>
            <a:ext cx="1505254" cy="566907"/>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594360" y="1523999"/>
            <a:ext cx="4209134" cy="4434840"/>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4FFBA5F7-9297-584B-8D03-94A595A48037}"/>
              </a:ext>
            </a:extLst>
          </p:cNvPr>
          <p:cNvPicPr>
            <a:picLocks noChangeAspect="1"/>
          </p:cNvPicPr>
          <p:nvPr userDrawn="1"/>
        </p:nvPicPr>
        <p:blipFill>
          <a:blip r:embed="rId2"/>
          <a:stretch>
            <a:fillRect/>
          </a:stretch>
        </p:blipFill>
        <p:spPr>
          <a:xfrm>
            <a:off x="283464" y="6419088"/>
            <a:ext cx="1307592" cy="255707"/>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029201" y="3429000"/>
            <a:ext cx="4109012" cy="342900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0" y="0"/>
            <a:ext cx="4109013" cy="34290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594360" y="609600"/>
            <a:ext cx="4209134" cy="89001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594361" y="1523999"/>
            <a:ext cx="4209134" cy="4434840"/>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67083F3C-D625-D64B-9FAF-52D8669C9AC1}"/>
              </a:ext>
            </a:extLst>
          </p:cNvPr>
          <p:cNvSpPr>
            <a:spLocks noGrp="1"/>
          </p:cNvSpPr>
          <p:nvPr>
            <p:ph type="body" sz="quarter" idx="18" hasCustomPrompt="1"/>
          </p:nvPr>
        </p:nvSpPr>
        <p:spPr>
          <a:xfrm>
            <a:off x="3298553" y="5961888"/>
            <a:ext cx="1505254" cy="566907"/>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029200" y="3429000"/>
            <a:ext cx="4074290" cy="342900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029199" cy="68580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0" y="0"/>
            <a:ext cx="4074289" cy="34290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594360" y="609600"/>
            <a:ext cx="4206240" cy="89001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594361" y="1523999"/>
            <a:ext cx="4206240" cy="4434840"/>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719CB5B1-06C6-C34A-A15E-EAC198045733}"/>
              </a:ext>
            </a:extLst>
          </p:cNvPr>
          <p:cNvSpPr>
            <a:spLocks noGrp="1"/>
          </p:cNvSpPr>
          <p:nvPr>
            <p:ph type="body" sz="quarter" idx="18" hasCustomPrompt="1"/>
          </p:nvPr>
        </p:nvSpPr>
        <p:spPr>
          <a:xfrm>
            <a:off x="3286978" y="5961888"/>
            <a:ext cx="1505254" cy="566907"/>
          </a:xfrm>
        </p:spPr>
        <p:txBody>
          <a:bodyPr lIns="0" tIns="0" rIns="0" bIns="0">
            <a:normAutofit/>
          </a:bodyPr>
          <a:lstStyle>
            <a:lvl1pPr marL="0" indent="0">
              <a:lnSpc>
                <a:spcPct val="100000"/>
              </a:lnSpc>
              <a:spcBef>
                <a:spcPts val="0"/>
              </a:spcBef>
              <a:buNone/>
              <a:defRPr sz="10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pic>
        <p:nvPicPr>
          <p:cNvPr id="11" name="Picture 10">
            <a:extLst>
              <a:ext uri="{FF2B5EF4-FFF2-40B4-BE49-F238E27FC236}">
                <a16:creationId xmlns:a16="http://schemas.microsoft.com/office/drawing/2014/main" id="{BF67F501-30A3-3C4A-9353-DF0C9221DE9E}"/>
              </a:ext>
            </a:extLst>
          </p:cNvPr>
          <p:cNvPicPr>
            <a:picLocks noChangeAspect="1"/>
          </p:cNvPicPr>
          <p:nvPr userDrawn="1"/>
        </p:nvPicPr>
        <p:blipFill>
          <a:blip r:embed="rId2"/>
          <a:stretch>
            <a:fillRect/>
          </a:stretch>
        </p:blipFill>
        <p:spPr>
          <a:xfrm>
            <a:off x="283464" y="6419088"/>
            <a:ext cx="1307592" cy="255707"/>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609600"/>
            <a:ext cx="8005630" cy="888368"/>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594360" y="1524000"/>
            <a:ext cx="8005630" cy="44378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9E20F8CB-C6F2-3F4F-B83D-1E2B4E8961C1}"/>
              </a:ext>
            </a:extLst>
          </p:cNvPr>
          <p:cNvPicPr>
            <a:picLocks noChangeAspect="1"/>
          </p:cNvPicPr>
          <p:nvPr userDrawn="1"/>
        </p:nvPicPr>
        <p:blipFill>
          <a:blip r:embed="rId19"/>
          <a:stretch>
            <a:fillRect/>
          </a:stretch>
        </p:blipFill>
        <p:spPr>
          <a:xfrm>
            <a:off x="285488" y="6421534"/>
            <a:ext cx="1307592" cy="255707"/>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10" r:id="rId15"/>
    <p:sldLayoutId id="2147483711" r:id="rId16"/>
    <p:sldLayoutId id="2147483712" r:id="rId17"/>
  </p:sldLayoutIdLst>
  <p:hf sldNum="0" hdr="0" ftr="0" dt="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594360" y="609600"/>
            <a:ext cx="7991856" cy="89001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594360" y="1523999"/>
            <a:ext cx="7991856" cy="443484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9977E7B1-7961-6744-9B65-ACF10399A3B5}"/>
              </a:ext>
            </a:extLst>
          </p:cNvPr>
          <p:cNvPicPr>
            <a:picLocks noChangeAspect="1"/>
          </p:cNvPicPr>
          <p:nvPr userDrawn="1"/>
        </p:nvPicPr>
        <p:blipFill>
          <a:blip r:embed="rId7"/>
          <a:stretch>
            <a:fillRect/>
          </a:stretch>
        </p:blipFill>
        <p:spPr>
          <a:xfrm>
            <a:off x="283464" y="6419088"/>
            <a:ext cx="1307592" cy="255707"/>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675" r:id="rId3"/>
    <p:sldLayoutId id="2147483694" r:id="rId4"/>
    <p:sldLayoutId id="2147483705" r:id="rId5"/>
  </p:sldLayoutIdLst>
  <p:hf sldNum="0" hdr="0" ftr="0" dt="0"/>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500"/>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6.tiff"/><Relationship Id="rId4" Type="http://schemas.openxmlformats.org/officeDocument/2006/relationships/image" Target="../media/image35.tif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jfif"/><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D41C9-BA88-1A4F-A1F2-4148493E43D0}"/>
              </a:ext>
            </a:extLst>
          </p:cNvPr>
          <p:cNvSpPr>
            <a:spLocks noGrp="1"/>
          </p:cNvSpPr>
          <p:nvPr>
            <p:ph type="body" sz="quarter" idx="14"/>
          </p:nvPr>
        </p:nvSpPr>
        <p:spPr>
          <a:xfrm>
            <a:off x="779628" y="111810"/>
            <a:ext cx="7944494" cy="1053781"/>
          </a:xfrm>
        </p:spPr>
        <p:txBody>
          <a:bodyPr/>
          <a:lstStyle/>
          <a:p>
            <a:r>
              <a:rPr lang="en-US" sz="3200" b="0" dirty="0">
                <a:solidFill>
                  <a:srgbClr val="09198D"/>
                </a:solidFill>
              </a:rPr>
              <a:t>Ultrafast, optical diagnostics of FEL pulses and extending this to electron pulses</a:t>
            </a:r>
          </a:p>
          <a:p>
            <a:endParaRPr lang="en-US" dirty="0">
              <a:solidFill>
                <a:srgbClr val="09198D"/>
              </a:solidFill>
            </a:endParaRPr>
          </a:p>
          <a:p>
            <a:endParaRPr lang="en-US" dirty="0">
              <a:solidFill>
                <a:srgbClr val="09198D"/>
              </a:solidFill>
            </a:endParaRPr>
          </a:p>
          <a:p>
            <a:endParaRPr lang="en-US" dirty="0">
              <a:solidFill>
                <a:srgbClr val="09198D"/>
              </a:solidFill>
            </a:endParaRPr>
          </a:p>
        </p:txBody>
      </p:sp>
      <p:sp>
        <p:nvSpPr>
          <p:cNvPr id="5" name="TextBox 4"/>
          <p:cNvSpPr txBox="1"/>
          <p:nvPr/>
        </p:nvSpPr>
        <p:spPr>
          <a:xfrm>
            <a:off x="324324" y="1157009"/>
            <a:ext cx="8643670" cy="3375283"/>
          </a:xfrm>
          <a:prstGeom prst="rect">
            <a:avLst/>
          </a:prstGeom>
          <a:noFill/>
        </p:spPr>
        <p:txBody>
          <a:bodyPr wrap="square" rtlCol="0">
            <a:spAutoFit/>
          </a:bodyPr>
          <a:lstStyle/>
          <a:p>
            <a:pPr algn="just">
              <a:spcAft>
                <a:spcPts val="1200"/>
              </a:spcAft>
            </a:pPr>
            <a:r>
              <a:rPr lang="en-US" sz="2000" dirty="0">
                <a:latin typeface="Arial" panose="020B0604020202020204" pitchFamily="34" charset="0"/>
                <a:cs typeface="Arial" panose="020B0604020202020204" pitchFamily="34" charset="0"/>
              </a:rPr>
              <a:t>Pamela Bowlan, Los Alamos National Lab, pambowlan@lanl.gov</a:t>
            </a:r>
          </a:p>
          <a:p>
            <a:pPr algn="just">
              <a:spcAft>
                <a:spcPts val="400"/>
              </a:spcAft>
            </a:pPr>
            <a:r>
              <a:rPr lang="en-US" b="1" dirty="0">
                <a:latin typeface="Arial" panose="020B0604020202020204" pitchFamily="34" charset="0"/>
                <a:cs typeface="Arial" panose="020B0604020202020204" pitchFamily="34" charset="0"/>
              </a:rPr>
              <a:t>Contributors to our work</a:t>
            </a:r>
            <a:r>
              <a:rPr lang="en-US" dirty="0">
                <a:latin typeface="Arial" panose="020B0604020202020204" pitchFamily="34" charset="0"/>
                <a:cs typeface="Arial" panose="020B0604020202020204" pitchFamily="34" charset="0"/>
              </a:rPr>
              <a:t>: William Peters,</a:t>
            </a:r>
            <a:r>
              <a:rPr lang="en-US" baseline="30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Travis Jones,</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Francesca Elverson,</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Jacob Feltman,</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Anatoly Efimov,</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Patrick Skrodzki,</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Alex Scheincker,</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Sanghoon Song,</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Matthieu Chollet,</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Joseph Robinson,</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Emanuele Pedersoli,</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Riccardo Mincigrucci,</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David Gauthier,</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Ivaylo Nikolov,</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Rick Trebino,</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Miltcho B. </a:t>
            </a:r>
            <a:r>
              <a:rPr lang="en-US" dirty="0" err="1">
                <a:latin typeface="Arial" panose="020B0604020202020204" pitchFamily="34" charset="0"/>
                <a:cs typeface="Arial" panose="020B0604020202020204" pitchFamily="34" charset="0"/>
              </a:rPr>
              <a:t>Danailov</a:t>
            </a:r>
            <a:r>
              <a:rPr lang="en-US" dirty="0">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 4</a:t>
            </a:r>
            <a:r>
              <a:rPr lang="en-US" dirty="0">
                <a:latin typeface="Arial" panose="020B0604020202020204" pitchFamily="34" charset="0"/>
                <a:cs typeface="Arial" panose="020B0604020202020204" pitchFamily="34" charset="0"/>
              </a:rPr>
              <a:t> Flavio Capotondi,</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Laura Foglia,</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Filippo Bencivenga,</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Ryan Coffee,</a:t>
            </a:r>
            <a:r>
              <a:rPr lang="en-US" baseline="30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p>
          <a:p>
            <a:pPr algn="just"/>
            <a:r>
              <a:rPr lang="en-US" baseline="30000" dirty="0">
                <a:solidFill>
                  <a:schemeClr val="bg2">
                    <a:lumMod val="50000"/>
                  </a:schemeClr>
                </a:solidFill>
                <a:latin typeface="Arial" panose="020B0604020202020204" pitchFamily="34" charset="0"/>
                <a:cs typeface="Arial" panose="020B0604020202020204" pitchFamily="34" charset="0"/>
              </a:rPr>
              <a:t>1</a:t>
            </a:r>
            <a:r>
              <a:rPr lang="en-US" dirty="0">
                <a:solidFill>
                  <a:schemeClr val="bg2">
                    <a:lumMod val="50000"/>
                  </a:schemeClr>
                </a:solidFill>
                <a:latin typeface="Arial" panose="020B0604020202020204" pitchFamily="34" charset="0"/>
                <a:cs typeface="Arial" panose="020B0604020202020204" pitchFamily="34" charset="0"/>
              </a:rPr>
              <a:t>Los Alamos National Laboratory, Los Alamos, NM, USA</a:t>
            </a:r>
          </a:p>
          <a:p>
            <a:pPr algn="just"/>
            <a:r>
              <a:rPr lang="en-US" baseline="30000" dirty="0">
                <a:solidFill>
                  <a:schemeClr val="bg2">
                    <a:lumMod val="50000"/>
                  </a:schemeClr>
                </a:solidFill>
                <a:latin typeface="Arial" panose="020B0604020202020204" pitchFamily="34" charset="0"/>
                <a:cs typeface="Arial" panose="020B0604020202020204" pitchFamily="34" charset="0"/>
              </a:rPr>
              <a:t>2</a:t>
            </a:r>
            <a:r>
              <a:rPr lang="en-US" dirty="0">
                <a:solidFill>
                  <a:schemeClr val="bg2">
                    <a:lumMod val="50000"/>
                  </a:schemeClr>
                </a:solidFill>
                <a:latin typeface="Arial" panose="020B0604020202020204" pitchFamily="34" charset="0"/>
                <a:cs typeface="Arial" panose="020B0604020202020204" pitchFamily="34" charset="0"/>
              </a:rPr>
              <a:t>Linac Coherent Light Source, SLAC National Accelerator Laboratory, CA, USA</a:t>
            </a:r>
          </a:p>
          <a:p>
            <a:pPr algn="just"/>
            <a:r>
              <a:rPr lang="en-US" baseline="30000" dirty="0">
                <a:solidFill>
                  <a:schemeClr val="bg2">
                    <a:lumMod val="50000"/>
                  </a:schemeClr>
                </a:solidFill>
                <a:latin typeface="Arial" panose="020B0604020202020204" pitchFamily="34" charset="0"/>
                <a:cs typeface="Arial" panose="020B0604020202020204" pitchFamily="34" charset="0"/>
              </a:rPr>
              <a:t>3</a:t>
            </a:r>
            <a:r>
              <a:rPr lang="en-US" dirty="0">
                <a:solidFill>
                  <a:schemeClr val="bg2">
                    <a:lumMod val="50000"/>
                  </a:schemeClr>
                </a:solidFill>
                <a:latin typeface="Arial" panose="020B0604020202020204" pitchFamily="34" charset="0"/>
                <a:cs typeface="Arial" panose="020B0604020202020204" pitchFamily="34" charset="0"/>
              </a:rPr>
              <a:t>School of Physics, Georgia Institute of Technology, Atlanta, GA, USA</a:t>
            </a:r>
          </a:p>
          <a:p>
            <a:pPr algn="just"/>
            <a:r>
              <a:rPr lang="en-US" baseline="30000" dirty="0">
                <a:solidFill>
                  <a:schemeClr val="bg2">
                    <a:lumMod val="50000"/>
                  </a:schemeClr>
                </a:solidFill>
                <a:latin typeface="Arial" panose="020B0604020202020204" pitchFamily="34" charset="0"/>
                <a:cs typeface="Arial" panose="020B0604020202020204" pitchFamily="34" charset="0"/>
              </a:rPr>
              <a:t>4</a:t>
            </a:r>
            <a:r>
              <a:rPr lang="en-US" dirty="0">
                <a:solidFill>
                  <a:schemeClr val="bg2">
                    <a:lumMod val="50000"/>
                  </a:schemeClr>
                </a:solidFill>
                <a:latin typeface="Arial" panose="020B0604020202020204" pitchFamily="34" charset="0"/>
                <a:cs typeface="Arial" panose="020B0604020202020204" pitchFamily="34" charset="0"/>
              </a:rPr>
              <a:t>Elettra-Sincrotrone, </a:t>
            </a:r>
            <a:r>
              <a:rPr lang="en-US" dirty="0" err="1">
                <a:solidFill>
                  <a:schemeClr val="bg2">
                    <a:lumMod val="50000"/>
                  </a:schemeClr>
                </a:solidFill>
                <a:latin typeface="Arial" panose="020B0604020202020204" pitchFamily="34" charset="0"/>
                <a:cs typeface="Arial" panose="020B0604020202020204" pitchFamily="34" charset="0"/>
              </a:rPr>
              <a:t>Basovizza</a:t>
            </a:r>
            <a:r>
              <a:rPr lang="en-US" dirty="0">
                <a:solidFill>
                  <a:schemeClr val="bg2">
                    <a:lumMod val="50000"/>
                  </a:schemeClr>
                </a:solidFill>
                <a:latin typeface="Arial" panose="020B0604020202020204" pitchFamily="34" charset="0"/>
                <a:cs typeface="Arial" panose="020B0604020202020204" pitchFamily="34" charset="0"/>
              </a:rPr>
              <a:t>, Trieste, ITALY</a:t>
            </a:r>
          </a:p>
          <a:p>
            <a:pPr algn="just"/>
            <a:r>
              <a:rPr lang="en-US" baseline="30000" dirty="0">
                <a:solidFill>
                  <a:schemeClr val="bg2">
                    <a:lumMod val="50000"/>
                  </a:schemeClr>
                </a:solidFill>
                <a:latin typeface="Arial" panose="020B0604020202020204" pitchFamily="34" charset="0"/>
                <a:cs typeface="Arial" panose="020B0604020202020204" pitchFamily="34" charset="0"/>
              </a:rPr>
              <a:t>5</a:t>
            </a:r>
            <a:r>
              <a:rPr lang="en-US" dirty="0">
                <a:solidFill>
                  <a:schemeClr val="bg2">
                    <a:lumMod val="50000"/>
                  </a:schemeClr>
                </a:solidFill>
                <a:latin typeface="Arial" panose="020B0604020202020204" pitchFamily="34" charset="0"/>
                <a:cs typeface="Arial" panose="020B0604020202020204" pitchFamily="34" charset="0"/>
              </a:rPr>
              <a:t>Stanford Pulse Institute, Stanford, CA, USA </a:t>
            </a:r>
            <a:endParaRPr lang="en-US" dirty="0"/>
          </a:p>
        </p:txBody>
      </p:sp>
      <p:sp>
        <p:nvSpPr>
          <p:cNvPr id="6" name="Rectangle 5"/>
          <p:cNvSpPr/>
          <p:nvPr/>
        </p:nvSpPr>
        <p:spPr>
          <a:xfrm>
            <a:off x="7215267" y="6520207"/>
            <a:ext cx="1718740" cy="369332"/>
          </a:xfrm>
          <a:prstGeom prst="rect">
            <a:avLst/>
          </a:prstGeom>
        </p:spPr>
        <p:txBody>
          <a:bodyPr wrap="none">
            <a:spAutoFit/>
          </a:bodyPr>
          <a:lstStyle/>
          <a:p>
            <a:r>
              <a:rPr lang="en-US" sz="1800" dirty="0">
                <a:effectLst/>
              </a:rPr>
              <a:t>LA-UR-23-32590</a:t>
            </a:r>
            <a:endParaRPr lang="en-US" dirty="0">
              <a:solidFill>
                <a:schemeClr val="bg1">
                  <a:lumMod val="50000"/>
                </a:schemeClr>
              </a:solidFill>
            </a:endParaRPr>
          </a:p>
        </p:txBody>
      </p:sp>
      <p:pic>
        <p:nvPicPr>
          <p:cNvPr id="3" name="Picture 2" descr="A group of images of a waveform&#10;&#10;Description automatically generated">
            <a:extLst>
              <a:ext uri="{FF2B5EF4-FFF2-40B4-BE49-F238E27FC236}">
                <a16:creationId xmlns:a16="http://schemas.microsoft.com/office/drawing/2014/main" id="{1765B83A-B6AD-CF18-8CBC-CC19EA4DDE39}"/>
              </a:ext>
            </a:extLst>
          </p:cNvPr>
          <p:cNvPicPr>
            <a:picLocks noChangeAspect="1"/>
          </p:cNvPicPr>
          <p:nvPr/>
        </p:nvPicPr>
        <p:blipFill rotWithShape="1">
          <a:blip r:embed="rId3"/>
          <a:srcRect b="48293"/>
          <a:stretch/>
        </p:blipFill>
        <p:spPr>
          <a:xfrm>
            <a:off x="1589732" y="4624067"/>
            <a:ext cx="5553990" cy="2153847"/>
          </a:xfrm>
          <a:prstGeom prst="rect">
            <a:avLst/>
          </a:prstGeom>
        </p:spPr>
      </p:pic>
    </p:spTree>
    <p:extLst>
      <p:ext uri="{BB962C8B-B14F-4D97-AF65-F5344CB8AC3E}">
        <p14:creationId xmlns:p14="http://schemas.microsoft.com/office/powerpoint/2010/main" val="271609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62F182-7459-3894-07DA-0C089CF3AD51}"/>
              </a:ext>
            </a:extLst>
          </p:cNvPr>
          <p:cNvPicPr>
            <a:picLocks noChangeAspect="1"/>
          </p:cNvPicPr>
          <p:nvPr/>
        </p:nvPicPr>
        <p:blipFill>
          <a:blip r:embed="rId2"/>
          <a:stretch>
            <a:fillRect/>
          </a:stretch>
        </p:blipFill>
        <p:spPr>
          <a:xfrm>
            <a:off x="2094444" y="971662"/>
            <a:ext cx="5284382" cy="2879138"/>
          </a:xfrm>
          <a:prstGeom prst="rect">
            <a:avLst/>
          </a:prstGeom>
        </p:spPr>
      </p:pic>
      <p:sp>
        <p:nvSpPr>
          <p:cNvPr id="4" name="Rectangle 3">
            <a:extLst>
              <a:ext uri="{FF2B5EF4-FFF2-40B4-BE49-F238E27FC236}">
                <a16:creationId xmlns:a16="http://schemas.microsoft.com/office/drawing/2014/main" id="{62F512B8-3062-4BE3-8E30-09ADAB5015AB}"/>
              </a:ext>
            </a:extLst>
          </p:cNvPr>
          <p:cNvSpPr/>
          <p:nvPr/>
        </p:nvSpPr>
        <p:spPr>
          <a:xfrm>
            <a:off x="5473060" y="5128296"/>
            <a:ext cx="381153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Travis Jones et al., Opt. Express (2021) </a:t>
            </a:r>
          </a:p>
        </p:txBody>
      </p:sp>
      <p:pic>
        <p:nvPicPr>
          <p:cNvPr id="6" name="Picture 5">
            <a:extLst>
              <a:ext uri="{FF2B5EF4-FFF2-40B4-BE49-F238E27FC236}">
                <a16:creationId xmlns:a16="http://schemas.microsoft.com/office/drawing/2014/main" id="{AE5C8633-FC48-CE13-03C2-30B09E2AAA78}"/>
              </a:ext>
            </a:extLst>
          </p:cNvPr>
          <p:cNvPicPr>
            <a:picLocks noChangeAspect="1"/>
          </p:cNvPicPr>
          <p:nvPr/>
        </p:nvPicPr>
        <p:blipFill>
          <a:blip r:embed="rId3"/>
          <a:stretch>
            <a:fillRect/>
          </a:stretch>
        </p:blipFill>
        <p:spPr>
          <a:xfrm>
            <a:off x="-81314" y="3982951"/>
            <a:ext cx="5570302" cy="145312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BF69A0-B3FA-403B-2275-4E8A6416D3F9}"/>
                  </a:ext>
                </a:extLst>
              </p:cNvPr>
              <p:cNvSpPr txBox="1"/>
              <p:nvPr/>
            </p:nvSpPr>
            <p:spPr>
              <a:xfrm>
                <a:off x="5152087" y="4247253"/>
                <a:ext cx="3667991" cy="707886"/>
              </a:xfrm>
              <a:prstGeom prst="rect">
                <a:avLst/>
              </a:prstGeom>
              <a:noFill/>
            </p:spPr>
            <p:txBody>
              <a:bodyPr wrap="square">
                <a:spAutoFit/>
              </a:bodyPr>
              <a:lstStyle/>
              <a:p>
                <a:pPr lvl="0"/>
                <a:r>
                  <a:rPr lang="en-US" sz="2000" dirty="0">
                    <a:solidFill>
                      <a:prstClr val="black"/>
                    </a:solidFill>
                    <a:latin typeface="Arial" panose="020B0604020202020204" pitchFamily="34" charset="0"/>
                    <a:cs typeface="Arial" panose="020B0604020202020204" pitchFamily="34" charset="0"/>
                  </a:rPr>
                  <a:t>Simple model of the response</a:t>
                </a:r>
                <a:r>
                  <a:rPr lang="en-US" sz="2000" dirty="0">
                    <a:solidFill>
                      <a:prstClr val="black"/>
                    </a:solidFill>
                  </a:rPr>
                  <a:t>:</a:t>
                </a:r>
              </a:p>
              <a:p>
                <a:pPr lvl="0"/>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𝑅</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𝑐</m:t>
                          </m:r>
                        </m:e>
                        <m:sub>
                          <m:r>
                            <a:rPr lang="en-US" sz="2000" i="1">
                              <a:solidFill>
                                <a:prstClr val="black"/>
                              </a:solidFill>
                              <a:latin typeface="Cambria Math" panose="02040503050406030204" pitchFamily="18" charset="0"/>
                              <a:ea typeface="Cambria Math" panose="02040503050406030204" pitchFamily="18" charset="0"/>
                            </a:rPr>
                            <m:t>𝛿</m:t>
                          </m:r>
                        </m:sub>
                      </m:sSub>
                      <m:r>
                        <a:rPr lang="en-US" sz="2000" i="1">
                          <a:solidFill>
                            <a:prstClr val="black"/>
                          </a:solidFill>
                          <a:latin typeface="Cambria Math" panose="02040503050406030204" pitchFamily="18" charset="0"/>
                          <a:ea typeface="Cambria Math" panose="02040503050406030204" pitchFamily="18" charset="0"/>
                        </a:rPr>
                        <m:t>𝛿</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𝑡</m:t>
                          </m:r>
                        </m:e>
                      </m:d>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𝑐</m:t>
                          </m:r>
                        </m:e>
                        <m:sub>
                          <m:r>
                            <a:rPr lang="en-US" sz="2000" i="1">
                              <a:solidFill>
                                <a:prstClr val="black"/>
                              </a:solidFill>
                              <a:latin typeface="Cambria Math" panose="02040503050406030204" pitchFamily="18" charset="0"/>
                              <a:ea typeface="Cambria Math" panose="02040503050406030204" pitchFamily="18" charset="0"/>
                            </a:rPr>
                            <m:t>𝜃</m:t>
                          </m:r>
                        </m:sub>
                      </m:sSub>
                      <m:r>
                        <m:rPr>
                          <m:sty m:val="p"/>
                        </m:rPr>
                        <a:rPr lang="el-GR" sz="2000" i="1">
                          <a:solidFill>
                            <a:prstClr val="black"/>
                          </a:solidFill>
                          <a:latin typeface="Cambria Math" panose="02040503050406030204" pitchFamily="18" charset="0"/>
                          <a:ea typeface="Cambria Math" panose="02040503050406030204" pitchFamily="18" charset="0"/>
                        </a:rPr>
                        <m:t>Θ</m:t>
                      </m:r>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𝑡</m:t>
                      </m:r>
                      <m:r>
                        <a:rPr lang="en-US" sz="2000" i="1">
                          <a:solidFill>
                            <a:prstClr val="black"/>
                          </a:solidFill>
                          <a:latin typeface="Cambria Math" panose="02040503050406030204" pitchFamily="18" charset="0"/>
                          <a:ea typeface="Cambria Math" panose="02040503050406030204" pitchFamily="18" charset="0"/>
                        </a:rPr>
                        <m:t>)</m:t>
                      </m:r>
                    </m:oMath>
                  </m:oMathPara>
                </a14:m>
                <a:endParaRPr lang="en-US" sz="2000" dirty="0">
                  <a:solidFill>
                    <a:prstClr val="black"/>
                  </a:solidFill>
                  <a:latin typeface="Arial"/>
                </a:endParaRPr>
              </a:p>
            </p:txBody>
          </p:sp>
        </mc:Choice>
        <mc:Fallback xmlns="">
          <p:sp>
            <p:nvSpPr>
              <p:cNvPr id="7" name="TextBox 6">
                <a:extLst>
                  <a:ext uri="{FF2B5EF4-FFF2-40B4-BE49-F238E27FC236}">
                    <a16:creationId xmlns:a16="http://schemas.microsoft.com/office/drawing/2014/main" id="{B7BF69A0-B3FA-403B-2275-4E8A6416D3F9}"/>
                  </a:ext>
                </a:extLst>
              </p:cNvPr>
              <p:cNvSpPr txBox="1">
                <a:spLocks noRot="1" noChangeAspect="1" noMove="1" noResize="1" noEditPoints="1" noAdjustHandles="1" noChangeArrowheads="1" noChangeShapeType="1" noTextEdit="1"/>
              </p:cNvSpPr>
              <p:nvPr/>
            </p:nvSpPr>
            <p:spPr>
              <a:xfrm>
                <a:off x="5152087" y="4247253"/>
                <a:ext cx="3667991" cy="707886"/>
              </a:xfrm>
              <a:prstGeom prst="rect">
                <a:avLst/>
              </a:prstGeom>
              <a:blipFill>
                <a:blip r:embed="rId4"/>
                <a:stretch>
                  <a:fillRect l="-1661" t="-6034" b="-9483"/>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3582EF1-7752-FF50-7F12-2772DF47C6E4}"/>
              </a:ext>
            </a:extLst>
          </p:cNvPr>
          <p:cNvSpPr txBox="1">
            <a:spLocks/>
          </p:cNvSpPr>
          <p:nvPr/>
        </p:nvSpPr>
        <p:spPr>
          <a:xfrm>
            <a:off x="569185"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TG FROG in the </a:t>
            </a:r>
            <a:r>
              <a:rPr lang="en-US" sz="3200" b="0" dirty="0" err="1">
                <a:solidFill>
                  <a:srgbClr val="09198D"/>
                </a:solidFill>
              </a:rPr>
              <a:t>eXtreme</a:t>
            </a:r>
            <a:r>
              <a:rPr lang="en-US" sz="3200" b="0" dirty="0">
                <a:solidFill>
                  <a:srgbClr val="09198D"/>
                </a:solidFill>
              </a:rPr>
              <a:t> </a:t>
            </a:r>
            <a:r>
              <a:rPr lang="en-US" sz="3200" b="0" dirty="0" err="1">
                <a:solidFill>
                  <a:srgbClr val="09198D"/>
                </a:solidFill>
              </a:rPr>
              <a:t>UltraViolet</a:t>
            </a:r>
            <a:r>
              <a:rPr lang="en-US" sz="3200" b="0" dirty="0">
                <a:solidFill>
                  <a:srgbClr val="09198D"/>
                </a:solidFill>
              </a:rPr>
              <a:t> at FERMI</a:t>
            </a:r>
          </a:p>
        </p:txBody>
      </p:sp>
      <p:sp>
        <p:nvSpPr>
          <p:cNvPr id="9" name="TextBox 8">
            <a:extLst>
              <a:ext uri="{FF2B5EF4-FFF2-40B4-BE49-F238E27FC236}">
                <a16:creationId xmlns:a16="http://schemas.microsoft.com/office/drawing/2014/main" id="{704B3EFF-86AE-C71B-4962-5ACABCDE4A29}"/>
              </a:ext>
            </a:extLst>
          </p:cNvPr>
          <p:cNvSpPr txBox="1"/>
          <p:nvPr/>
        </p:nvSpPr>
        <p:spPr>
          <a:xfrm>
            <a:off x="1750521" y="5886338"/>
            <a:ext cx="7160015"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In the extreme UV, we found that the phase we encoded in the optical signal so we could retrieve the electric field of single FEL pulses</a:t>
            </a:r>
          </a:p>
        </p:txBody>
      </p:sp>
    </p:spTree>
    <p:extLst>
      <p:ext uri="{BB962C8B-B14F-4D97-AF65-F5344CB8AC3E}">
        <p14:creationId xmlns:p14="http://schemas.microsoft.com/office/powerpoint/2010/main" val="28985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7108" y="196017"/>
            <a:ext cx="7009783" cy="888368"/>
          </a:xfrm>
          <a:prstGeom prst="rect">
            <a:avLst/>
          </a:prstGeom>
        </p:spPr>
        <p:txBody>
          <a:bodyPr vert="horz" lIns="0" tIns="0" rIns="0" bIns="0" rtlCol="0" anchor="t" anchorCtr="0">
            <a:normAutofit/>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pPr algn="ctr"/>
            <a:r>
              <a:rPr lang="en-US" sz="3200" b="0" dirty="0">
                <a:solidFill>
                  <a:srgbClr val="09198D"/>
                </a:solidFill>
              </a:rPr>
              <a:t>TG FROG in the EUV at FERMI</a:t>
            </a:r>
          </a:p>
        </p:txBody>
      </p:sp>
      <p:sp>
        <p:nvSpPr>
          <p:cNvPr id="7" name="TextBox 6"/>
          <p:cNvSpPr txBox="1"/>
          <p:nvPr/>
        </p:nvSpPr>
        <p:spPr>
          <a:xfrm>
            <a:off x="389058" y="826448"/>
            <a:ext cx="199145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Standard mode</a:t>
            </a:r>
          </a:p>
        </p:txBody>
      </p:sp>
      <p:sp>
        <p:nvSpPr>
          <p:cNvPr id="8" name="TextBox 7"/>
          <p:cNvSpPr txBox="1"/>
          <p:nvPr/>
        </p:nvSpPr>
        <p:spPr>
          <a:xfrm>
            <a:off x="2380517" y="828610"/>
            <a:ext cx="1734283"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Chirped seed</a:t>
            </a:r>
          </a:p>
        </p:txBody>
      </p:sp>
      <p:sp>
        <p:nvSpPr>
          <p:cNvPr id="9" name="TextBox 8"/>
          <p:cNvSpPr txBox="1"/>
          <p:nvPr/>
        </p:nvSpPr>
        <p:spPr>
          <a:xfrm>
            <a:off x="4260606" y="828610"/>
            <a:ext cx="147930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Multi-pulse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54814"/>
          <a:stretch/>
        </p:blipFill>
        <p:spPr>
          <a:xfrm>
            <a:off x="287968" y="1226558"/>
            <a:ext cx="5800705" cy="250577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5926"/>
          <a:stretch/>
        </p:blipFill>
        <p:spPr>
          <a:xfrm>
            <a:off x="283572" y="3688375"/>
            <a:ext cx="5800705" cy="2998666"/>
          </a:xfrm>
          <a:prstGeom prst="rect">
            <a:avLst/>
          </a:prstGeom>
        </p:spPr>
      </p:pic>
      <p:sp>
        <p:nvSpPr>
          <p:cNvPr id="13" name="TextBox 12"/>
          <p:cNvSpPr txBox="1"/>
          <p:nvPr/>
        </p:nvSpPr>
        <p:spPr>
          <a:xfrm>
            <a:off x="6207349" y="1408622"/>
            <a:ext cx="2924381" cy="464742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spectra are plotted in comparison to independent spectra</a:t>
            </a:r>
          </a:p>
          <a:p>
            <a:r>
              <a:rPr lang="en-US" sz="2000" dirty="0">
                <a:latin typeface="Arial" panose="020B0604020202020204" pitchFamily="34" charset="0"/>
                <a:cs typeface="Arial" panose="020B0604020202020204" pitchFamily="34" charset="0"/>
              </a:rPr>
              <a:t>measurements.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grey curves in (d) show the pulse-to-pulse fluctuations. </a:t>
            </a:r>
          </a:p>
          <a:p>
            <a:endParaRPr lang="en-US" sz="24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See</a:t>
            </a:r>
            <a:r>
              <a:rPr lang="en-US" sz="1200" dirty="0">
                <a:latin typeface="Arial" panose="020B0604020202020204" pitchFamily="34" charset="0"/>
                <a:cs typeface="Arial" panose="020B0604020202020204" pitchFamily="34" charset="0"/>
              </a:rPr>
              <a:t>: W. Peters et al., </a:t>
            </a:r>
            <a:r>
              <a:rPr lang="en-US" sz="1200" i="1" dirty="0" err="1">
                <a:latin typeface="Arial" panose="020B0604020202020204" pitchFamily="34" charset="0"/>
                <a:cs typeface="Arial" panose="020B0604020202020204" pitchFamily="34" charset="0"/>
              </a:rPr>
              <a:t>Optica</a:t>
            </a:r>
            <a:r>
              <a:rPr lang="en-US" sz="1200" dirty="0">
                <a:latin typeface="Arial" panose="020B0604020202020204" pitchFamily="34" charset="0"/>
                <a:cs typeface="Arial" panose="020B0604020202020204" pitchFamily="34" charset="0"/>
              </a:rPr>
              <a:t> (2021).</a:t>
            </a:r>
          </a:p>
        </p:txBody>
      </p:sp>
      <p:sp>
        <p:nvSpPr>
          <p:cNvPr id="6" name="Rectangle 5">
            <a:extLst>
              <a:ext uri="{FF2B5EF4-FFF2-40B4-BE49-F238E27FC236}">
                <a16:creationId xmlns:a16="http://schemas.microsoft.com/office/drawing/2014/main" id="{28D3FDA4-0DA0-4A1D-B4BB-7382B460F1EB}"/>
              </a:ext>
            </a:extLst>
          </p:cNvPr>
          <p:cNvSpPr/>
          <p:nvPr/>
        </p:nvSpPr>
        <p:spPr>
          <a:xfrm>
            <a:off x="4069079" y="785328"/>
            <a:ext cx="2001129" cy="59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54562F-D87D-4111-94EC-DD99E6BBF564}"/>
              </a:ext>
            </a:extLst>
          </p:cNvPr>
          <p:cNvSpPr/>
          <p:nvPr/>
        </p:nvSpPr>
        <p:spPr>
          <a:xfrm>
            <a:off x="2409165" y="752463"/>
            <a:ext cx="3702882" cy="59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4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185" y="166756"/>
            <a:ext cx="8005630" cy="888368"/>
          </a:xfrm>
          <a:prstGeom prst="rect">
            <a:avLst/>
          </a:prstGeom>
        </p:spPr>
        <p:txBody>
          <a:bodyPr vert="horz" lIns="0" tIns="0" rIns="0" bIns="0" rtlCol="0" anchor="t" anchorCtr="0">
            <a:normAutofit/>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Measuring hard x-ray FEL pulses</a:t>
            </a:r>
          </a:p>
        </p:txBody>
      </p:sp>
      <p:sp>
        <p:nvSpPr>
          <p:cNvPr id="2" name="TextBox 1"/>
          <p:cNvSpPr txBox="1"/>
          <p:nvPr/>
        </p:nvSpPr>
        <p:spPr>
          <a:xfrm>
            <a:off x="309299" y="5285261"/>
            <a:ext cx="8525401" cy="707886"/>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For TG, we misaligned the split and delay line at the X-ray Correlation Spectroscopy (XCS) hutch at LCLS so that the x-ray beams crossed. </a:t>
            </a:r>
          </a:p>
        </p:txBody>
      </p:sp>
      <p:pic>
        <p:nvPicPr>
          <p:cNvPr id="6" name="Picture 5"/>
          <p:cNvPicPr/>
          <p:nvPr/>
        </p:nvPicPr>
        <p:blipFill rotWithShape="1">
          <a:blip r:embed="rId2">
            <a:extLst>
              <a:ext uri="{28A0092B-C50C-407E-A947-70E740481C1C}">
                <a14:useLocalDpi xmlns:a14="http://schemas.microsoft.com/office/drawing/2010/main" val="0"/>
              </a:ext>
            </a:extLst>
          </a:blip>
          <a:srcRect l="81705" t="5179" r="448" b="9970"/>
          <a:stretch/>
        </p:blipFill>
        <p:spPr bwMode="auto">
          <a:xfrm>
            <a:off x="6857592" y="2143003"/>
            <a:ext cx="1808530" cy="175823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422668" y="992369"/>
            <a:ext cx="2412032"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Micrometer-scale spatial fringes seen on a YAG screen  </a:t>
            </a:r>
          </a:p>
        </p:txBody>
      </p:sp>
      <p:sp>
        <p:nvSpPr>
          <p:cNvPr id="12" name="Rectangle 11"/>
          <p:cNvSpPr/>
          <p:nvPr/>
        </p:nvSpPr>
        <p:spPr>
          <a:xfrm>
            <a:off x="1978029" y="6272144"/>
            <a:ext cx="7165971" cy="523220"/>
          </a:xfrm>
          <a:prstGeom prst="rect">
            <a:avLst/>
          </a:prstGeom>
          <a:solidFill>
            <a:schemeClr val="bg1"/>
          </a:solidFill>
          <a:ln>
            <a:noFill/>
          </a:ln>
        </p:spPr>
        <p:txBody>
          <a:bodyPr wrap="square">
            <a:spAutoFit/>
          </a:bodyPr>
          <a:lstStyle/>
          <a:p>
            <a:pPr algn="r"/>
            <a:r>
              <a:rPr lang="en-US" sz="1400" b="1" dirty="0">
                <a:latin typeface="Arial" panose="020B0604020202020204" pitchFamily="34" charset="0"/>
                <a:cs typeface="Arial" panose="020B0604020202020204" pitchFamily="34" charset="0"/>
              </a:rPr>
              <a:t>Another recent x-ray TG experiment but using a grating to interfere the x-ray beams</a:t>
            </a:r>
            <a:r>
              <a:rPr lang="en-US" sz="1400" dirty="0">
                <a:latin typeface="Arial" panose="020B0604020202020204" pitchFamily="34" charset="0"/>
                <a:cs typeface="Arial" panose="020B0604020202020204" pitchFamily="34" charset="0"/>
              </a:rPr>
              <a:t>: Rouxel, J.R., </a:t>
            </a:r>
            <a:r>
              <a:rPr lang="en-US" sz="1400" dirty="0" err="1">
                <a:latin typeface="Arial" panose="020B0604020202020204" pitchFamily="34" charset="0"/>
                <a:cs typeface="Arial" panose="020B0604020202020204" pitchFamily="34" charset="0"/>
              </a:rPr>
              <a:t>Fainozzi</a:t>
            </a:r>
            <a:r>
              <a:rPr lang="en-US" sz="1400" dirty="0">
                <a:latin typeface="Arial" panose="020B0604020202020204" pitchFamily="34" charset="0"/>
                <a:cs typeface="Arial" panose="020B0604020202020204" pitchFamily="34" charset="0"/>
              </a:rPr>
              <a:t>, D., </a:t>
            </a:r>
            <a:r>
              <a:rPr lang="en-US" sz="1400" dirty="0" err="1">
                <a:latin typeface="Arial" panose="020B0604020202020204" pitchFamily="34" charset="0"/>
                <a:cs typeface="Arial" panose="020B0604020202020204" pitchFamily="34" charset="0"/>
              </a:rPr>
              <a:t>Mankowsky</a:t>
            </a:r>
            <a:r>
              <a:rPr lang="en-US" sz="1400" dirty="0">
                <a:latin typeface="Arial" panose="020B0604020202020204" pitchFamily="34" charset="0"/>
                <a:cs typeface="Arial" panose="020B0604020202020204" pitchFamily="34" charset="0"/>
              </a:rPr>
              <a:t>, R. et al., Nat. Photonics (2021).</a:t>
            </a:r>
          </a:p>
        </p:txBody>
      </p:sp>
      <p:pic>
        <p:nvPicPr>
          <p:cNvPr id="5" name="Picture 4" descr="A picture containing text, screenshot, diagram, plot&#10;&#10;Description automatically generated">
            <a:extLst>
              <a:ext uri="{FF2B5EF4-FFF2-40B4-BE49-F238E27FC236}">
                <a16:creationId xmlns:a16="http://schemas.microsoft.com/office/drawing/2014/main" id="{CD74B1F9-0EDA-FC3E-E51B-96EB48BFAA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7" r="3813" b="4381"/>
          <a:stretch/>
        </p:blipFill>
        <p:spPr bwMode="auto">
          <a:xfrm>
            <a:off x="306770" y="1634212"/>
            <a:ext cx="6209735" cy="3294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13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25223"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pPr algn="ctr"/>
            <a:r>
              <a:rPr lang="en-US" sz="3200" b="0" dirty="0">
                <a:solidFill>
                  <a:srgbClr val="09198D"/>
                </a:solidFill>
              </a:rPr>
              <a:t>The TG signal versus the x-ray, x-ray delay yields a cross correlation</a:t>
            </a:r>
          </a:p>
        </p:txBody>
      </p:sp>
      <p:sp>
        <p:nvSpPr>
          <p:cNvPr id="24" name="TextBox 23"/>
          <p:cNvSpPr txBox="1"/>
          <p:nvPr/>
        </p:nvSpPr>
        <p:spPr>
          <a:xfrm>
            <a:off x="177224" y="5710854"/>
            <a:ext cx="8701627"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We could not see any phase information. The left image is the average spectrum of the XFEL pulse. Timing jitter may be obscuring the phase information, or it may just be very weak.</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301" y="1031721"/>
            <a:ext cx="2649672" cy="4713001"/>
          </a:xfrm>
          <a:prstGeom prst="rect">
            <a:avLst/>
          </a:prstGeom>
        </p:spPr>
      </p:pic>
      <p:pic>
        <p:nvPicPr>
          <p:cNvPr id="3" name="Picture 2">
            <a:extLst>
              <a:ext uri="{FF2B5EF4-FFF2-40B4-BE49-F238E27FC236}">
                <a16:creationId xmlns:a16="http://schemas.microsoft.com/office/drawing/2014/main" id="{50122B83-3699-EC39-4F83-0DDCECF2B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83661"/>
            <a:ext cx="2649672" cy="4713002"/>
          </a:xfrm>
          <a:prstGeom prst="rect">
            <a:avLst/>
          </a:prstGeom>
        </p:spPr>
      </p:pic>
      <p:sp>
        <p:nvSpPr>
          <p:cNvPr id="4" name="TextBox 3">
            <a:extLst>
              <a:ext uri="{FF2B5EF4-FFF2-40B4-BE49-F238E27FC236}">
                <a16:creationId xmlns:a16="http://schemas.microsoft.com/office/drawing/2014/main" id="{B9AA667B-E4F2-0EAB-7220-970834A2676C}"/>
              </a:ext>
            </a:extLst>
          </p:cNvPr>
          <p:cNvSpPr txBox="1"/>
          <p:nvPr/>
        </p:nvSpPr>
        <p:spPr>
          <a:xfrm>
            <a:off x="7380515" y="2369975"/>
            <a:ext cx="176348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See Peters et al. Optics Express, (2023)</a:t>
            </a:r>
          </a:p>
        </p:txBody>
      </p:sp>
    </p:spTree>
    <p:extLst>
      <p:ext uri="{BB962C8B-B14F-4D97-AF65-F5344CB8AC3E}">
        <p14:creationId xmlns:p14="http://schemas.microsoft.com/office/powerpoint/2010/main" val="13874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351323-11A3-185F-FAEB-9959ADB5A3A9}"/>
              </a:ext>
            </a:extLst>
          </p:cNvPr>
          <p:cNvPicPr>
            <a:picLocks noChangeAspect="1"/>
          </p:cNvPicPr>
          <p:nvPr/>
        </p:nvPicPr>
        <p:blipFill>
          <a:blip r:embed="rId3"/>
          <a:stretch>
            <a:fillRect/>
          </a:stretch>
        </p:blipFill>
        <p:spPr>
          <a:xfrm>
            <a:off x="6059819" y="4418850"/>
            <a:ext cx="3088433" cy="2060879"/>
          </a:xfrm>
          <a:prstGeom prst="rect">
            <a:avLst/>
          </a:prstGeom>
        </p:spPr>
      </p:pic>
      <p:pic>
        <p:nvPicPr>
          <p:cNvPr id="11" name="Picture 10">
            <a:extLst>
              <a:ext uri="{FF2B5EF4-FFF2-40B4-BE49-F238E27FC236}">
                <a16:creationId xmlns:a16="http://schemas.microsoft.com/office/drawing/2014/main" id="{62101B4A-5157-02FA-977E-69B35D996C87}"/>
              </a:ext>
            </a:extLst>
          </p:cNvPr>
          <p:cNvPicPr>
            <a:picLocks noChangeAspect="1"/>
          </p:cNvPicPr>
          <p:nvPr/>
        </p:nvPicPr>
        <p:blipFill rotWithShape="1">
          <a:blip r:embed="rId4"/>
          <a:srcRect t="6987"/>
          <a:stretch/>
        </p:blipFill>
        <p:spPr>
          <a:xfrm>
            <a:off x="3264375" y="1402505"/>
            <a:ext cx="5172075" cy="2400921"/>
          </a:xfrm>
          <a:prstGeom prst="rect">
            <a:avLst/>
          </a:prstGeom>
        </p:spPr>
      </p:pic>
      <p:sp>
        <p:nvSpPr>
          <p:cNvPr id="3" name="Text Placeholder 2">
            <a:extLst>
              <a:ext uri="{FF2B5EF4-FFF2-40B4-BE49-F238E27FC236}">
                <a16:creationId xmlns:a16="http://schemas.microsoft.com/office/drawing/2014/main" id="{5E655B94-FF82-120F-D716-529C2AC95CE8}"/>
              </a:ext>
            </a:extLst>
          </p:cNvPr>
          <p:cNvSpPr>
            <a:spLocks noGrp="1"/>
          </p:cNvSpPr>
          <p:nvPr>
            <p:ph type="body" sz="quarter" idx="14"/>
          </p:nvPr>
        </p:nvSpPr>
        <p:spPr>
          <a:xfrm>
            <a:off x="678336" y="260802"/>
            <a:ext cx="7994055" cy="995265"/>
          </a:xfrm>
        </p:spPr>
        <p:txBody>
          <a:bodyPr/>
          <a:lstStyle/>
          <a:p>
            <a:pPr algn="ctr"/>
            <a:r>
              <a:rPr lang="en-US" sz="3200" b="0" dirty="0"/>
              <a:t>What about measuring femtosecond electron pulse shapes, and timing?</a:t>
            </a:r>
          </a:p>
        </p:txBody>
      </p:sp>
      <p:sp>
        <p:nvSpPr>
          <p:cNvPr id="6" name="TextBox 5">
            <a:extLst>
              <a:ext uri="{FF2B5EF4-FFF2-40B4-BE49-F238E27FC236}">
                <a16:creationId xmlns:a16="http://schemas.microsoft.com/office/drawing/2014/main" id="{3A516681-74FF-A439-4361-AB0C68F8DB02}"/>
              </a:ext>
            </a:extLst>
          </p:cNvPr>
          <p:cNvSpPr txBox="1"/>
          <p:nvPr/>
        </p:nvSpPr>
        <p:spPr>
          <a:xfrm>
            <a:off x="561233" y="2143693"/>
            <a:ext cx="2827059"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THz or rf streaking for timing and measuring electron pulse shapes</a:t>
            </a:r>
          </a:p>
        </p:txBody>
      </p:sp>
      <p:sp>
        <p:nvSpPr>
          <p:cNvPr id="7" name="TextBox 6">
            <a:extLst>
              <a:ext uri="{FF2B5EF4-FFF2-40B4-BE49-F238E27FC236}">
                <a16:creationId xmlns:a16="http://schemas.microsoft.com/office/drawing/2014/main" id="{984DB9E0-24C4-D24C-64B3-B4189831FDFC}"/>
              </a:ext>
            </a:extLst>
          </p:cNvPr>
          <p:cNvSpPr txBox="1"/>
          <p:nvPr/>
        </p:nvSpPr>
        <p:spPr>
          <a:xfrm>
            <a:off x="237613" y="4076876"/>
            <a:ext cx="3161879"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Electron pulse induced changes in the IR transmission of germanium were observed (like the LCLS time tool for electrons).</a:t>
            </a:r>
          </a:p>
        </p:txBody>
      </p:sp>
      <p:sp>
        <p:nvSpPr>
          <p:cNvPr id="12" name="TextBox 11">
            <a:extLst>
              <a:ext uri="{FF2B5EF4-FFF2-40B4-BE49-F238E27FC236}">
                <a16:creationId xmlns:a16="http://schemas.microsoft.com/office/drawing/2014/main" id="{62F71254-1B25-860C-2331-BE670BF95CA0}"/>
              </a:ext>
            </a:extLst>
          </p:cNvPr>
          <p:cNvSpPr txBox="1"/>
          <p:nvPr/>
        </p:nvSpPr>
        <p:spPr>
          <a:xfrm>
            <a:off x="5879626" y="3048369"/>
            <a:ext cx="3013788" cy="523220"/>
          </a:xfrm>
          <a:prstGeom prst="rect">
            <a:avLst/>
          </a:prstGeom>
          <a:noFill/>
        </p:spPr>
        <p:txBody>
          <a:bodyPr wrap="square">
            <a:spAutoFit/>
          </a:bodyPr>
          <a:lstStyle/>
          <a:p>
            <a:pPr algn="r"/>
            <a:r>
              <a:rPr lang="en-US" sz="1400" dirty="0">
                <a:latin typeface="Arial" panose="020B0604020202020204" pitchFamily="34" charset="0"/>
                <a:cs typeface="Arial" panose="020B0604020202020204" pitchFamily="34" charset="0"/>
              </a:rPr>
              <a:t>From: </a:t>
            </a:r>
            <a:r>
              <a:rPr lang="en-US" sz="1400" dirty="0" err="1">
                <a:latin typeface="Arial" panose="020B0604020202020204" pitchFamily="34" charset="0"/>
                <a:cs typeface="Arial" panose="020B0604020202020204" pitchFamily="34" charset="0"/>
              </a:rPr>
              <a:t>Filippetto</a:t>
            </a:r>
            <a:r>
              <a:rPr lang="en-US" sz="1400" dirty="0">
                <a:latin typeface="Arial" panose="020B0604020202020204" pitchFamily="34" charset="0"/>
                <a:cs typeface="Arial" panose="020B0604020202020204" pitchFamily="34" charset="0"/>
              </a:rPr>
              <a:t> et all, Rev. Mod. Phys. (2023)</a:t>
            </a:r>
            <a:endParaRPr lang="en-US" sz="1400" dirty="0"/>
          </a:p>
        </p:txBody>
      </p:sp>
      <p:pic>
        <p:nvPicPr>
          <p:cNvPr id="18" name="Picture 17">
            <a:extLst>
              <a:ext uri="{FF2B5EF4-FFF2-40B4-BE49-F238E27FC236}">
                <a16:creationId xmlns:a16="http://schemas.microsoft.com/office/drawing/2014/main" id="{2D113C62-910B-AF4B-0B99-713040642762}"/>
              </a:ext>
            </a:extLst>
          </p:cNvPr>
          <p:cNvPicPr>
            <a:picLocks noChangeAspect="1"/>
          </p:cNvPicPr>
          <p:nvPr/>
        </p:nvPicPr>
        <p:blipFill>
          <a:blip r:embed="rId5"/>
          <a:stretch>
            <a:fillRect/>
          </a:stretch>
        </p:blipFill>
        <p:spPr>
          <a:xfrm>
            <a:off x="3399492" y="3915978"/>
            <a:ext cx="2808706" cy="2772763"/>
          </a:xfrm>
          <a:prstGeom prst="rect">
            <a:avLst/>
          </a:prstGeom>
        </p:spPr>
      </p:pic>
      <p:sp>
        <p:nvSpPr>
          <p:cNvPr id="16" name="TextBox 15">
            <a:extLst>
              <a:ext uri="{FF2B5EF4-FFF2-40B4-BE49-F238E27FC236}">
                <a16:creationId xmlns:a16="http://schemas.microsoft.com/office/drawing/2014/main" id="{08F99AE9-8766-2133-6BE8-28C56186F5D6}"/>
              </a:ext>
            </a:extLst>
          </p:cNvPr>
          <p:cNvSpPr txBox="1"/>
          <p:nvPr/>
        </p:nvSpPr>
        <p:spPr>
          <a:xfrm>
            <a:off x="1805060" y="6197931"/>
            <a:ext cx="1835219" cy="523220"/>
          </a:xfrm>
          <a:prstGeom prst="rect">
            <a:avLst/>
          </a:prstGeom>
          <a:noFill/>
        </p:spPr>
        <p:txBody>
          <a:bodyPr wrap="square">
            <a:spAutoFit/>
          </a:bodyPr>
          <a:lstStyle/>
          <a:p>
            <a:pPr algn="r"/>
            <a:r>
              <a:rPr lang="en-US" sz="1400" dirty="0">
                <a:latin typeface="Arial" panose="020B0604020202020204" pitchFamily="34" charset="0"/>
                <a:cs typeface="Arial" panose="020B0604020202020204" pitchFamily="34" charset="0"/>
              </a:rPr>
              <a:t>From: Cesar et. al. APL (2015)</a:t>
            </a:r>
            <a:endParaRPr lang="en-US" sz="1400" dirty="0"/>
          </a:p>
        </p:txBody>
      </p:sp>
    </p:spTree>
    <p:extLst>
      <p:ext uri="{BB962C8B-B14F-4D97-AF65-F5344CB8AC3E}">
        <p14:creationId xmlns:p14="http://schemas.microsoft.com/office/powerpoint/2010/main" val="323163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C2B655-A700-032A-ABD8-8F707FEF82EC}"/>
              </a:ext>
            </a:extLst>
          </p:cNvPr>
          <p:cNvSpPr txBox="1">
            <a:spLocks/>
          </p:cNvSpPr>
          <p:nvPr/>
        </p:nvSpPr>
        <p:spPr>
          <a:xfrm>
            <a:off x="42765" y="-73128"/>
            <a:ext cx="9101235" cy="13062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solidFill>
                <a:latin typeface="Arial" panose="020B0604020202020204" pitchFamily="34" charset="0"/>
                <a:cs typeface="Arial" panose="020B0604020202020204" pitchFamily="34" charset="0"/>
              </a:rPr>
              <a:t>Why use optical encoding for electron pulse measurement? </a:t>
            </a:r>
          </a:p>
        </p:txBody>
      </p:sp>
      <p:sp>
        <p:nvSpPr>
          <p:cNvPr id="6" name="TextBox 5">
            <a:extLst>
              <a:ext uri="{FF2B5EF4-FFF2-40B4-BE49-F238E27FC236}">
                <a16:creationId xmlns:a16="http://schemas.microsoft.com/office/drawing/2014/main" id="{CE7450AB-AA3D-2175-8EFA-8A8C89A03AA5}"/>
              </a:ext>
            </a:extLst>
          </p:cNvPr>
          <p:cNvSpPr txBox="1"/>
          <p:nvPr/>
        </p:nvSpPr>
        <p:spPr>
          <a:xfrm>
            <a:off x="1484737" y="1084616"/>
            <a:ext cx="6464944"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Materials in Extreme conditions experiments require, single shot high repetition rate diagnostics</a:t>
            </a:r>
          </a:p>
        </p:txBody>
      </p:sp>
      <p:grpSp>
        <p:nvGrpSpPr>
          <p:cNvPr id="18" name="Group 17">
            <a:extLst>
              <a:ext uri="{FF2B5EF4-FFF2-40B4-BE49-F238E27FC236}">
                <a16:creationId xmlns:a16="http://schemas.microsoft.com/office/drawing/2014/main" id="{BBBF44C6-E189-5969-E4DF-9F0434F59354}"/>
              </a:ext>
            </a:extLst>
          </p:cNvPr>
          <p:cNvGrpSpPr/>
          <p:nvPr/>
        </p:nvGrpSpPr>
        <p:grpSpPr>
          <a:xfrm>
            <a:off x="1409103" y="1782378"/>
            <a:ext cx="6368558" cy="3962800"/>
            <a:chOff x="962964" y="2203513"/>
            <a:chExt cx="6658976" cy="3969696"/>
          </a:xfrm>
        </p:grpSpPr>
        <p:grpSp>
          <p:nvGrpSpPr>
            <p:cNvPr id="16" name="Group 15">
              <a:extLst>
                <a:ext uri="{FF2B5EF4-FFF2-40B4-BE49-F238E27FC236}">
                  <a16:creationId xmlns:a16="http://schemas.microsoft.com/office/drawing/2014/main" id="{4A6E3FDE-3293-9AA2-656C-5813ECDA8A31}"/>
                </a:ext>
              </a:extLst>
            </p:cNvPr>
            <p:cNvGrpSpPr/>
            <p:nvPr/>
          </p:nvGrpSpPr>
          <p:grpSpPr>
            <a:xfrm>
              <a:off x="962964" y="2203513"/>
              <a:ext cx="6658976" cy="3969696"/>
              <a:chOff x="962964" y="2203513"/>
              <a:chExt cx="6658976" cy="3969696"/>
            </a:xfrm>
          </p:grpSpPr>
          <p:grpSp>
            <p:nvGrpSpPr>
              <p:cNvPr id="12" name="Group 11">
                <a:extLst>
                  <a:ext uri="{FF2B5EF4-FFF2-40B4-BE49-F238E27FC236}">
                    <a16:creationId xmlns:a16="http://schemas.microsoft.com/office/drawing/2014/main" id="{FFE84C9C-08C2-E1C7-624B-679C8D5E5A7F}"/>
                  </a:ext>
                </a:extLst>
              </p:cNvPr>
              <p:cNvGrpSpPr/>
              <p:nvPr/>
            </p:nvGrpSpPr>
            <p:grpSpPr>
              <a:xfrm>
                <a:off x="962964" y="2203513"/>
                <a:ext cx="6658976" cy="3841325"/>
                <a:chOff x="962964" y="2203513"/>
                <a:chExt cx="6658976" cy="3841325"/>
              </a:xfrm>
            </p:grpSpPr>
            <p:sp>
              <p:nvSpPr>
                <p:cNvPr id="8" name="Rectangle 7">
                  <a:extLst>
                    <a:ext uri="{FF2B5EF4-FFF2-40B4-BE49-F238E27FC236}">
                      <a16:creationId xmlns:a16="http://schemas.microsoft.com/office/drawing/2014/main" id="{75AFEBF3-3B65-C419-0D15-642F39E4188E}"/>
                    </a:ext>
                  </a:extLst>
                </p:cNvPr>
                <p:cNvSpPr/>
                <p:nvPr/>
              </p:nvSpPr>
              <p:spPr>
                <a:xfrm>
                  <a:off x="1222309" y="4377958"/>
                  <a:ext cx="534525" cy="412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AE6E177-8018-4788-C234-F85BDBF5471E}"/>
                    </a:ext>
                  </a:extLst>
                </p:cNvPr>
                <p:cNvGrpSpPr/>
                <p:nvPr/>
              </p:nvGrpSpPr>
              <p:grpSpPr>
                <a:xfrm>
                  <a:off x="962964" y="2203513"/>
                  <a:ext cx="6658976" cy="3841325"/>
                  <a:chOff x="962964" y="2203513"/>
                  <a:chExt cx="6658976" cy="3841325"/>
                </a:xfrm>
              </p:grpSpPr>
              <p:pic>
                <p:nvPicPr>
                  <p:cNvPr id="2" name="Picture 1">
                    <a:extLst>
                      <a:ext uri="{FF2B5EF4-FFF2-40B4-BE49-F238E27FC236}">
                        <a16:creationId xmlns:a16="http://schemas.microsoft.com/office/drawing/2014/main" id="{BAC710EC-0E97-49B1-712B-088A528C1BBB}"/>
                      </a:ext>
                    </a:extLst>
                  </p:cNvPr>
                  <p:cNvPicPr>
                    <a:picLocks noChangeAspect="1"/>
                  </p:cNvPicPr>
                  <p:nvPr/>
                </p:nvPicPr>
                <p:blipFill rotWithShape="1">
                  <a:blip r:embed="rId2"/>
                  <a:srcRect b="4071"/>
                  <a:stretch/>
                </p:blipFill>
                <p:spPr>
                  <a:xfrm>
                    <a:off x="962964" y="2203513"/>
                    <a:ext cx="6658976" cy="3841325"/>
                  </a:xfrm>
                  <a:prstGeom prst="rect">
                    <a:avLst/>
                  </a:prstGeom>
                </p:spPr>
              </p:pic>
              <p:sp>
                <p:nvSpPr>
                  <p:cNvPr id="7" name="Rectangle 6">
                    <a:extLst>
                      <a:ext uri="{FF2B5EF4-FFF2-40B4-BE49-F238E27FC236}">
                        <a16:creationId xmlns:a16="http://schemas.microsoft.com/office/drawing/2014/main" id="{35AAC357-AA95-0B75-41D5-7C44B0B4CC97}"/>
                      </a:ext>
                    </a:extLst>
                  </p:cNvPr>
                  <p:cNvSpPr/>
                  <p:nvPr/>
                </p:nvSpPr>
                <p:spPr>
                  <a:xfrm>
                    <a:off x="1240971" y="4037738"/>
                    <a:ext cx="1380931" cy="412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967C16-8978-C0EE-0898-F406DB3BE307}"/>
                      </a:ext>
                    </a:extLst>
                  </p:cNvPr>
                  <p:cNvSpPr/>
                  <p:nvPr/>
                </p:nvSpPr>
                <p:spPr>
                  <a:xfrm>
                    <a:off x="1216084" y="4362408"/>
                    <a:ext cx="550081" cy="412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71632F9-089F-6187-C887-740438569973}"/>
                    </a:ext>
                  </a:extLst>
                </p:cNvPr>
                <p:cNvSpPr/>
                <p:nvPr/>
              </p:nvSpPr>
              <p:spPr>
                <a:xfrm rot="20564843">
                  <a:off x="1436339" y="4167414"/>
                  <a:ext cx="550081" cy="6038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61B8FA9-7B2C-BAAA-4823-CA45DF2F419D}"/>
                  </a:ext>
                </a:extLst>
              </p:cNvPr>
              <p:cNvSpPr txBox="1"/>
              <p:nvPr/>
            </p:nvSpPr>
            <p:spPr>
              <a:xfrm>
                <a:off x="1420372" y="3512209"/>
                <a:ext cx="936171" cy="784830"/>
              </a:xfrm>
              <a:prstGeom prst="rect">
                <a:avLst/>
              </a:prstGeom>
              <a:noFill/>
            </p:spPr>
            <p:txBody>
              <a:bodyPr wrap="square" rtlCol="0">
                <a:spAutoFit/>
              </a:bodyPr>
              <a:lstStyle/>
              <a:p>
                <a:r>
                  <a:rPr lang="en-US" sz="1500" dirty="0">
                    <a:solidFill>
                      <a:schemeClr val="accent5">
                        <a:lumMod val="75000"/>
                      </a:schemeClr>
                    </a:solidFill>
                    <a:latin typeface="Arial" panose="020B0604020202020204" pitchFamily="34" charset="0"/>
                    <a:cs typeface="Arial" panose="020B0604020202020204" pitchFamily="34" charset="0"/>
                  </a:rPr>
                  <a:t>Electron pulse train</a:t>
                </a:r>
              </a:p>
            </p:txBody>
          </p:sp>
          <p:sp>
            <p:nvSpPr>
              <p:cNvPr id="14" name="Rectangle 13">
                <a:extLst>
                  <a:ext uri="{FF2B5EF4-FFF2-40B4-BE49-F238E27FC236}">
                    <a16:creationId xmlns:a16="http://schemas.microsoft.com/office/drawing/2014/main" id="{1F3FD3AF-EA0D-E9A2-3C49-1B181F35D350}"/>
                  </a:ext>
                </a:extLst>
              </p:cNvPr>
              <p:cNvSpPr/>
              <p:nvPr/>
            </p:nvSpPr>
            <p:spPr>
              <a:xfrm>
                <a:off x="2211940" y="5465323"/>
                <a:ext cx="1539551" cy="707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40AEA4-71D0-5135-2E82-C78F03D95928}"/>
                  </a:ext>
                </a:extLst>
              </p:cNvPr>
              <p:cNvSpPr/>
              <p:nvPr/>
            </p:nvSpPr>
            <p:spPr>
              <a:xfrm>
                <a:off x="1852126" y="5285499"/>
                <a:ext cx="1539551" cy="707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FD65C1FD-27A5-9F35-7E8E-CD3AB8A7BB48}"/>
                </a:ext>
              </a:extLst>
            </p:cNvPr>
            <p:cNvSpPr txBox="1"/>
            <p:nvPr/>
          </p:nvSpPr>
          <p:spPr>
            <a:xfrm>
              <a:off x="2486023" y="5204377"/>
              <a:ext cx="126546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Nonlinear medium</a:t>
              </a:r>
            </a:p>
          </p:txBody>
        </p:sp>
      </p:grpSp>
      <p:sp>
        <p:nvSpPr>
          <p:cNvPr id="3" name="TextBox 2">
            <a:extLst>
              <a:ext uri="{FF2B5EF4-FFF2-40B4-BE49-F238E27FC236}">
                <a16:creationId xmlns:a16="http://schemas.microsoft.com/office/drawing/2014/main" id="{2A550B5E-A136-22A6-902A-8D96E8EF145F}"/>
              </a:ext>
            </a:extLst>
          </p:cNvPr>
          <p:cNvSpPr txBox="1"/>
          <p:nvPr/>
        </p:nvSpPr>
        <p:spPr>
          <a:xfrm>
            <a:off x="859485" y="5735847"/>
            <a:ext cx="771544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Having an optical readout gives access to high-speed optical detectors and should be more sensitive with electron pulses. </a:t>
            </a:r>
          </a:p>
        </p:txBody>
      </p:sp>
      <p:sp>
        <p:nvSpPr>
          <p:cNvPr id="20" name="TextBox 19">
            <a:extLst>
              <a:ext uri="{FF2B5EF4-FFF2-40B4-BE49-F238E27FC236}">
                <a16:creationId xmlns:a16="http://schemas.microsoft.com/office/drawing/2014/main" id="{F769663B-A2FC-32CE-3159-1AC3B847D043}"/>
              </a:ext>
            </a:extLst>
          </p:cNvPr>
          <p:cNvSpPr txBox="1"/>
          <p:nvPr/>
        </p:nvSpPr>
        <p:spPr>
          <a:xfrm>
            <a:off x="4861249" y="6481283"/>
            <a:ext cx="457200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See </a:t>
            </a:r>
            <a:r>
              <a:rPr lang="en-US" sz="1600" dirty="0" err="1">
                <a:latin typeface="Arial" panose="020B0604020202020204" pitchFamily="34" charset="0"/>
                <a:cs typeface="Arial" panose="020B0604020202020204" pitchFamily="34" charset="0"/>
              </a:rPr>
              <a:t>Filippetto</a:t>
            </a:r>
            <a:r>
              <a:rPr lang="en-US" sz="1600" dirty="0">
                <a:latin typeface="Arial" panose="020B0604020202020204" pitchFamily="34" charset="0"/>
                <a:cs typeface="Arial" panose="020B0604020202020204" pitchFamily="34" charset="0"/>
              </a:rPr>
              <a:t> et al., Rev. Mod. Phys. (2023)</a:t>
            </a:r>
            <a:endParaRPr lang="en-US" sz="1600" dirty="0"/>
          </a:p>
        </p:txBody>
      </p:sp>
    </p:spTree>
    <p:extLst>
      <p:ext uri="{BB962C8B-B14F-4D97-AF65-F5344CB8AC3E}">
        <p14:creationId xmlns:p14="http://schemas.microsoft.com/office/powerpoint/2010/main" val="13139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E458F8D1-F63B-4543-9368-04C1F2B05E26}"/>
              </a:ext>
            </a:extLst>
          </p:cNvPr>
          <p:cNvSpPr txBox="1">
            <a:spLocks/>
          </p:cNvSpPr>
          <p:nvPr/>
        </p:nvSpPr>
        <p:spPr>
          <a:xfrm>
            <a:off x="599087" y="5013913"/>
            <a:ext cx="2316304" cy="1358055"/>
          </a:xfrm>
          <a:prstGeom prst="rect">
            <a:avLst/>
          </a:prstGeom>
        </p:spPr>
        <p:txBody>
          <a:bodyPr vert="horz" lIns="0" tIns="0" rIns="0" bIns="0" rtlCol="0">
            <a:noAutofit/>
          </a:bodyPr>
          <a:lstStyle>
            <a:lvl1pPr marL="182880" indent="-182880" algn="l" defTabSz="685800" rtl="0" eaLnBrk="1" latinLnBrk="0" hangingPunct="1">
              <a:lnSpc>
                <a:spcPct val="100000"/>
              </a:lnSpc>
              <a:spcBef>
                <a:spcPts val="6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a:t>This work was funded by LDRD grant 20180242ER and 20220074DR</a:t>
            </a:r>
          </a:p>
        </p:txBody>
      </p:sp>
      <p:sp>
        <p:nvSpPr>
          <p:cNvPr id="8" name="Text Placeholder 2">
            <a:extLst>
              <a:ext uri="{FF2B5EF4-FFF2-40B4-BE49-F238E27FC236}">
                <a16:creationId xmlns:a16="http://schemas.microsoft.com/office/drawing/2014/main" id="{39937C7E-6454-40F2-900F-645717128B64}"/>
              </a:ext>
            </a:extLst>
          </p:cNvPr>
          <p:cNvSpPr txBox="1">
            <a:spLocks/>
          </p:cNvSpPr>
          <p:nvPr/>
        </p:nvSpPr>
        <p:spPr>
          <a:xfrm>
            <a:off x="412473" y="207703"/>
            <a:ext cx="6165606" cy="3433752"/>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tabLst/>
              <a:defRPr sz="2400" b="1" i="0" kern="1200">
                <a:solidFill>
                  <a:srgbClr val="000F7E"/>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None/>
              <a:tabLst/>
              <a:defRPr sz="1600" b="1" i="0" kern="1200">
                <a:solidFill>
                  <a:schemeClr val="tx1"/>
                </a:solidFill>
                <a:latin typeface="Acumin Pro" panose="020B0504020202020204" pitchFamily="34" charset="77"/>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None/>
              <a:defRPr sz="1400" b="1" i="0" kern="1200">
                <a:solidFill>
                  <a:schemeClr val="tx1"/>
                </a:solidFill>
                <a:latin typeface="Acumin Pro" panose="020B0504020202020204" pitchFamily="34" charset="77"/>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Acumin Pro" panose="020B0504020202020204" pitchFamily="34" charset="77"/>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None/>
              <a:defRPr sz="1400" b="1" i="0" kern="1200">
                <a:solidFill>
                  <a:schemeClr val="tx1"/>
                </a:solidFill>
                <a:latin typeface="Acumin Pro" panose="020B0504020202020204" pitchFamily="34"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800"/>
              </a:spcBef>
            </a:pPr>
            <a:r>
              <a:rPr lang="en-US" dirty="0"/>
              <a:t>Conclusions: </a:t>
            </a:r>
            <a:r>
              <a:rPr lang="en-US" b="0" dirty="0"/>
              <a:t>Electron pulse measurement and timing with respect to the optical laser is needed for a UED beamline.</a:t>
            </a:r>
          </a:p>
          <a:p>
            <a:pPr>
              <a:spcBef>
                <a:spcPts val="800"/>
              </a:spcBef>
            </a:pPr>
            <a:r>
              <a:rPr lang="en-US" b="0" dirty="0"/>
              <a:t>This can be done with THz or RF streaking. Using electron-pulse-induced changes in optical transmission is another promising option due to its simplicity, sensitivity, and the potential to use high speed detectors and cameras </a:t>
            </a:r>
          </a:p>
        </p:txBody>
      </p:sp>
      <p:sp>
        <p:nvSpPr>
          <p:cNvPr id="3" name="Text Placeholder 2">
            <a:extLst>
              <a:ext uri="{FF2B5EF4-FFF2-40B4-BE49-F238E27FC236}">
                <a16:creationId xmlns:a16="http://schemas.microsoft.com/office/drawing/2014/main" id="{51A357C9-19EB-41F5-9D78-1DC4A9EC36D5}"/>
              </a:ext>
            </a:extLst>
          </p:cNvPr>
          <p:cNvSpPr>
            <a:spLocks noGrp="1"/>
          </p:cNvSpPr>
          <p:nvPr>
            <p:ph type="body" sz="quarter" idx="14"/>
          </p:nvPr>
        </p:nvSpPr>
        <p:spPr>
          <a:xfrm>
            <a:off x="412473" y="3641455"/>
            <a:ext cx="6090961" cy="1162304"/>
          </a:xfrm>
        </p:spPr>
        <p:txBody>
          <a:bodyPr/>
          <a:lstStyle/>
          <a:p>
            <a:r>
              <a:rPr lang="en-US" dirty="0"/>
              <a:t>Future work: </a:t>
            </a:r>
            <a:r>
              <a:rPr lang="en-US" b="0" dirty="0"/>
              <a:t>Measuring shaped pulses, shorter pulses and higher photon energy pulses at the EUV FEL FERMI</a:t>
            </a:r>
          </a:p>
        </p:txBody>
      </p:sp>
      <p:pic>
        <p:nvPicPr>
          <p:cNvPr id="10" name="Picture 9">
            <a:extLst>
              <a:ext uri="{FF2B5EF4-FFF2-40B4-BE49-F238E27FC236}">
                <a16:creationId xmlns:a16="http://schemas.microsoft.com/office/drawing/2014/main" id="{06550764-7745-4AD9-B496-09F393EA9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92" y="389985"/>
            <a:ext cx="2119549" cy="3770064"/>
          </a:xfrm>
          <a:prstGeom prst="rect">
            <a:avLst/>
          </a:prstGeom>
        </p:spPr>
      </p:pic>
      <p:pic>
        <p:nvPicPr>
          <p:cNvPr id="6" name="Picture 5" descr="A group of images of a waveform&#10;&#10;Description automatically generated">
            <a:extLst>
              <a:ext uri="{FF2B5EF4-FFF2-40B4-BE49-F238E27FC236}">
                <a16:creationId xmlns:a16="http://schemas.microsoft.com/office/drawing/2014/main" id="{258A4623-B730-AC66-5DCC-3B71F84C13FB}"/>
              </a:ext>
            </a:extLst>
          </p:cNvPr>
          <p:cNvPicPr>
            <a:picLocks noChangeAspect="1"/>
          </p:cNvPicPr>
          <p:nvPr/>
        </p:nvPicPr>
        <p:blipFill rotWithShape="1">
          <a:blip r:embed="rId3"/>
          <a:srcRect b="48293"/>
          <a:stretch/>
        </p:blipFill>
        <p:spPr>
          <a:xfrm>
            <a:off x="3976442" y="5023244"/>
            <a:ext cx="4568471" cy="1771661"/>
          </a:xfrm>
          <a:prstGeom prst="rect">
            <a:avLst/>
          </a:prstGeom>
        </p:spPr>
      </p:pic>
      <p:sp>
        <p:nvSpPr>
          <p:cNvPr id="11" name="TextBox 10">
            <a:extLst>
              <a:ext uri="{FF2B5EF4-FFF2-40B4-BE49-F238E27FC236}">
                <a16:creationId xmlns:a16="http://schemas.microsoft.com/office/drawing/2014/main" id="{FCDBCA76-074E-A51C-B517-B033253020AE}"/>
              </a:ext>
            </a:extLst>
          </p:cNvPr>
          <p:cNvSpPr txBox="1"/>
          <p:nvPr/>
        </p:nvSpPr>
        <p:spPr>
          <a:xfrm>
            <a:off x="4196675" y="4423566"/>
            <a:ext cx="425367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Recent shaped pulse FROG measurements at FERMI (EUV FEL)</a:t>
            </a:r>
          </a:p>
        </p:txBody>
      </p:sp>
    </p:spTree>
    <p:extLst>
      <p:ext uri="{BB962C8B-B14F-4D97-AF65-F5344CB8AC3E}">
        <p14:creationId xmlns:p14="http://schemas.microsoft.com/office/powerpoint/2010/main" val="47642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616"/>
          <a:stretch/>
        </p:blipFill>
        <p:spPr>
          <a:xfrm>
            <a:off x="3478589" y="1131054"/>
            <a:ext cx="2356152" cy="5559386"/>
          </a:xfrm>
          <a:prstGeom prst="rect">
            <a:avLst/>
          </a:prstGeom>
        </p:spPr>
      </p:pic>
      <p:sp>
        <p:nvSpPr>
          <p:cNvPr id="5" name="Title 1"/>
          <p:cNvSpPr txBox="1">
            <a:spLocks/>
          </p:cNvSpPr>
          <p:nvPr/>
        </p:nvSpPr>
        <p:spPr>
          <a:xfrm>
            <a:off x="525223"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The TG signal versus the x-ray, x-ray delay in other materials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89" y="1131054"/>
            <a:ext cx="3117971" cy="5545970"/>
          </a:xfrm>
          <a:prstGeom prst="rect">
            <a:avLst/>
          </a:prstGeom>
        </p:spPr>
      </p:pic>
      <p:sp>
        <p:nvSpPr>
          <p:cNvPr id="7" name="TextBox 6"/>
          <p:cNvSpPr txBox="1"/>
          <p:nvPr/>
        </p:nvSpPr>
        <p:spPr>
          <a:xfrm>
            <a:off x="6071809" y="1004798"/>
            <a:ext cx="2854475" cy="526297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With only 5 µJ of x-ray energy in a 100 x 400 µm spot size, we could easily see a TG signal in BGO, YAG, </a:t>
            </a:r>
            <a:r>
              <a:rPr lang="en-US" sz="2400" dirty="0" err="1">
                <a:latin typeface="Arial" panose="020B0604020202020204" pitchFamily="34" charset="0"/>
                <a:cs typeface="Arial" panose="020B0604020202020204" pitchFamily="34" charset="0"/>
              </a:rPr>
              <a:t>ZnO</a:t>
            </a:r>
            <a:r>
              <a:rPr lang="en-US" sz="2400" dirty="0">
                <a:latin typeface="Arial" panose="020B0604020202020204" pitchFamily="34" charset="0"/>
                <a:cs typeface="Arial" panose="020B0604020202020204" pitchFamily="34" charset="0"/>
              </a:rPr>
              <a:t> and PbWO</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signal in </a:t>
            </a:r>
            <a:r>
              <a:rPr lang="en-US" sz="2400" dirty="0" err="1">
                <a:latin typeface="Arial" panose="020B0604020202020204" pitchFamily="34" charset="0"/>
                <a:cs typeface="Arial" panose="020B0604020202020204" pitchFamily="34" charset="0"/>
              </a:rPr>
              <a:t>ZnO</a:t>
            </a:r>
            <a:r>
              <a:rPr lang="en-US" sz="2400" dirty="0">
                <a:latin typeface="Arial" panose="020B0604020202020204" pitchFamily="34" charset="0"/>
                <a:cs typeface="Arial" panose="020B0604020202020204" pitchFamily="34" charset="0"/>
              </a:rPr>
              <a:t> was largest perhaps because it has an x-ray absorption edge near 10 </a:t>
            </a:r>
            <a:r>
              <a:rPr lang="en-US" sz="2400" dirty="0" err="1">
                <a:latin typeface="Arial" panose="020B0604020202020204" pitchFamily="34" charset="0"/>
                <a:cs typeface="Arial" panose="020B0604020202020204" pitchFamily="34" charset="0"/>
              </a:rPr>
              <a:t>keV</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1693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5223" y="342602"/>
            <a:ext cx="8005630" cy="888368"/>
          </a:xfrm>
          <a:prstGeom prst="rect">
            <a:avLst/>
          </a:prstGeom>
        </p:spPr>
        <p:txBody>
          <a:bodyPr vert="horz" lIns="0" tIns="0" rIns="0" bIns="0" rtlCol="0" anchor="t" anchorCtr="0">
            <a:normAutofit/>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The TG signal versus the probe delay</a:t>
            </a:r>
          </a:p>
        </p:txBody>
      </p:sp>
      <p:grpSp>
        <p:nvGrpSpPr>
          <p:cNvPr id="28" name="Group 27"/>
          <p:cNvGrpSpPr/>
          <p:nvPr/>
        </p:nvGrpSpPr>
        <p:grpSpPr>
          <a:xfrm>
            <a:off x="86539" y="922790"/>
            <a:ext cx="3540367" cy="2671266"/>
            <a:chOff x="465073" y="457971"/>
            <a:chExt cx="3038662" cy="2399273"/>
          </a:xfrm>
        </p:grpSpPr>
        <p:grpSp>
          <p:nvGrpSpPr>
            <p:cNvPr id="6" name="Group 5"/>
            <p:cNvGrpSpPr/>
            <p:nvPr/>
          </p:nvGrpSpPr>
          <p:grpSpPr>
            <a:xfrm>
              <a:off x="465073" y="1287783"/>
              <a:ext cx="3038662" cy="1569461"/>
              <a:chOff x="6251331" y="1051643"/>
              <a:chExt cx="2413488" cy="841188"/>
            </a:xfrm>
          </p:grpSpPr>
          <p:sp>
            <p:nvSpPr>
              <p:cNvPr id="7" name="Rectangle 6"/>
              <p:cNvSpPr/>
              <p:nvPr/>
            </p:nvSpPr>
            <p:spPr>
              <a:xfrm>
                <a:off x="7660298" y="1242216"/>
                <a:ext cx="81329" cy="470107"/>
              </a:xfrm>
              <a:prstGeom prst="rect">
                <a:avLst/>
              </a:prstGeom>
              <a:gradFill>
                <a:gsLst>
                  <a:gs pos="0">
                    <a:schemeClr val="tx1">
                      <a:lumMod val="95000"/>
                      <a:lumOff val="5000"/>
                    </a:schemeClr>
                  </a:gs>
                  <a:gs pos="22000">
                    <a:schemeClr val="bg1">
                      <a:lumMod val="50000"/>
                    </a:schemeClr>
                  </a:gs>
                  <a:gs pos="100000">
                    <a:schemeClr val="tx1">
                      <a:lumMod val="95000"/>
                      <a:lumOff val="5000"/>
                    </a:schemeClr>
                  </a:gs>
                  <a:gs pos="53000">
                    <a:schemeClr val="bg1">
                      <a:alpha val="56000"/>
                    </a:schemeClr>
                  </a:gs>
                  <a:gs pos="7800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695034">
                <a:off x="6393331" y="1569754"/>
                <a:ext cx="759880" cy="32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576645" y="1400421"/>
                <a:ext cx="1164982" cy="898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76645" y="1495922"/>
                <a:ext cx="1164982" cy="926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51331" y="1496751"/>
                <a:ext cx="2413488"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60979" y="1051643"/>
                <a:ext cx="861963" cy="45619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97665" y="1199833"/>
                <a:ext cx="509374" cy="30513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31" t="29044" r="56939" b="23452"/>
            <a:stretch/>
          </p:blipFill>
          <p:spPr>
            <a:xfrm>
              <a:off x="1625416" y="1859990"/>
              <a:ext cx="245492" cy="375937"/>
            </a:xfrm>
            <a:prstGeom prst="rect">
              <a:avLst/>
            </a:prstGeom>
          </p:spPr>
        </p:pic>
        <p:pic>
          <p:nvPicPr>
            <p:cNvPr id="20" name="Picture 1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31" t="29044" r="56939" b="23452"/>
            <a:stretch/>
          </p:blipFill>
          <p:spPr>
            <a:xfrm>
              <a:off x="1621601" y="1698985"/>
              <a:ext cx="247443" cy="378926"/>
            </a:xfrm>
            <a:prstGeom prst="rect">
              <a:avLst/>
            </a:prstGeom>
          </p:spPr>
        </p:pic>
        <p:pic>
          <p:nvPicPr>
            <p:cNvPr id="21" name="Picture 20"/>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61" t="29044" r="41931" b="34502"/>
            <a:stretch/>
          </p:blipFill>
          <p:spPr>
            <a:xfrm rot="2592567">
              <a:off x="1455244" y="1345959"/>
              <a:ext cx="217955" cy="333698"/>
            </a:xfrm>
            <a:prstGeom prst="rect">
              <a:avLst/>
            </a:prstGeom>
          </p:spPr>
        </p:pic>
        <p:cxnSp>
          <p:nvCxnSpPr>
            <p:cNvPr id="23" name="Straight Arrow Connector 22"/>
            <p:cNvCxnSpPr>
              <a:endCxn id="20" idx="0"/>
            </p:cNvCxnSpPr>
            <p:nvPr/>
          </p:nvCxnSpPr>
          <p:spPr>
            <a:xfrm>
              <a:off x="1380393" y="1688122"/>
              <a:ext cx="364930" cy="1086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21601" y="457971"/>
              <a:ext cx="1461688" cy="107810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Bismuth </a:t>
              </a:r>
              <a:r>
                <a:rPr lang="en-US" sz="2400" dirty="0" err="1">
                  <a:latin typeface="Arial" panose="020B0604020202020204" pitchFamily="34" charset="0"/>
                  <a:cs typeface="Arial" panose="020B0604020202020204" pitchFamily="34" charset="0"/>
                </a:rPr>
                <a:t>germanate</a:t>
              </a:r>
              <a:r>
                <a:rPr lang="en-US" sz="2400" dirty="0">
                  <a:latin typeface="Arial" panose="020B0604020202020204" pitchFamily="34" charset="0"/>
                  <a:cs typeface="Arial" panose="020B0604020202020204" pitchFamily="34" charset="0"/>
                </a:rPr>
                <a:t> (BGO)</a:t>
              </a:r>
            </a:p>
          </p:txBody>
        </p:sp>
        <p:sp>
          <p:nvSpPr>
            <p:cNvPr id="27" name="TextBox 26"/>
            <p:cNvSpPr txBox="1"/>
            <p:nvPr/>
          </p:nvSpPr>
          <p:spPr>
            <a:xfrm>
              <a:off x="1089476" y="1590880"/>
              <a:ext cx="642413" cy="414657"/>
            </a:xfrm>
            <a:prstGeom prst="rect">
              <a:avLst/>
            </a:prstGeom>
            <a:noFill/>
          </p:spPr>
          <p:txBody>
            <a:bodyPr wrap="square" rtlCol="0">
              <a:spAutoFit/>
            </a:bodyPr>
            <a:lstStyle/>
            <a:p>
              <a:r>
                <a:rPr lang="el-GR" sz="2400" dirty="0">
                  <a:latin typeface="Times New Roman" panose="02020603050405020304" pitchFamily="18" charset="0"/>
                  <a:cs typeface="Times New Roman" panose="02020603050405020304" pitchFamily="18" charset="0"/>
                </a:rPr>
                <a:t>τ</a:t>
              </a:r>
              <a:r>
                <a:rPr lang="en-US" sz="2400" baseline="-25000" dirty="0">
                  <a:latin typeface="Times New Roman" panose="02020603050405020304" pitchFamily="18" charset="0"/>
                  <a:cs typeface="Times New Roman" panose="02020603050405020304" pitchFamily="18" charset="0"/>
                </a:rPr>
                <a:t>laser</a:t>
              </a:r>
              <a:endParaRPr lang="en-US" sz="2400" dirty="0"/>
            </a:p>
          </p:txBody>
        </p:sp>
      </p:grpSp>
      <p:sp>
        <p:nvSpPr>
          <p:cNvPr id="32" name="Rectangle 31"/>
          <p:cNvSpPr/>
          <p:nvPr/>
        </p:nvSpPr>
        <p:spPr>
          <a:xfrm>
            <a:off x="276958" y="5786252"/>
            <a:ext cx="4572000" cy="523220"/>
          </a:xfrm>
          <a:prstGeom prst="rect">
            <a:avLst/>
          </a:prstGeom>
        </p:spPr>
        <p:txBody>
          <a:bodyPr>
            <a:spAutoFit/>
          </a:bodyPr>
          <a:lstStyle/>
          <a:p>
            <a:r>
              <a:rPr lang="en-US" sz="1400" b="1" dirty="0">
                <a:latin typeface="Arial" panose="020B0604020202020204" pitchFamily="34" charset="0"/>
                <a:cs typeface="Arial" panose="020B0604020202020204" pitchFamily="34" charset="0"/>
              </a:rPr>
              <a:t>See</a:t>
            </a:r>
            <a:r>
              <a:rPr lang="en-US" sz="1400" dirty="0">
                <a:latin typeface="Arial" panose="020B0604020202020204" pitchFamily="34" charset="0"/>
                <a:cs typeface="Arial" panose="020B0604020202020204" pitchFamily="34" charset="0"/>
              </a:rPr>
              <a:t>: Rouxel, J.R., </a:t>
            </a:r>
            <a:r>
              <a:rPr lang="en-US" sz="1400" dirty="0" err="1">
                <a:latin typeface="Arial" panose="020B0604020202020204" pitchFamily="34" charset="0"/>
                <a:cs typeface="Arial" panose="020B0604020202020204" pitchFamily="34" charset="0"/>
              </a:rPr>
              <a:t>Fainozzi</a:t>
            </a:r>
            <a:r>
              <a:rPr lang="en-US" sz="1400" dirty="0">
                <a:latin typeface="Arial" panose="020B0604020202020204" pitchFamily="34" charset="0"/>
                <a:cs typeface="Arial" panose="020B0604020202020204" pitchFamily="34" charset="0"/>
              </a:rPr>
              <a:t>, D., </a:t>
            </a:r>
            <a:r>
              <a:rPr lang="en-US" sz="1400" dirty="0" err="1">
                <a:latin typeface="Arial" panose="020B0604020202020204" pitchFamily="34" charset="0"/>
                <a:cs typeface="Arial" panose="020B0604020202020204" pitchFamily="34" charset="0"/>
              </a:rPr>
              <a:t>Mankowsky</a:t>
            </a:r>
            <a:r>
              <a:rPr lang="en-US" sz="1400" dirty="0">
                <a:latin typeface="Arial" panose="020B0604020202020204" pitchFamily="34" charset="0"/>
                <a:cs typeface="Arial" panose="020B0604020202020204" pitchFamily="34" charset="0"/>
              </a:rPr>
              <a:t>, R. et al., Nat. Photonics (2021).</a:t>
            </a: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0003" y="1000361"/>
            <a:ext cx="3217520" cy="5723040"/>
          </a:xfrm>
          <a:prstGeom prst="rect">
            <a:avLst/>
          </a:prstGeom>
        </p:spPr>
      </p:pic>
      <p:grpSp>
        <p:nvGrpSpPr>
          <p:cNvPr id="35" name="Group 34"/>
          <p:cNvGrpSpPr/>
          <p:nvPr/>
        </p:nvGrpSpPr>
        <p:grpSpPr>
          <a:xfrm>
            <a:off x="2908908" y="1319329"/>
            <a:ext cx="1192864" cy="982396"/>
            <a:chOff x="2856300" y="1250157"/>
            <a:chExt cx="1192864" cy="982396"/>
          </a:xfrm>
        </p:grpSpPr>
        <p:sp>
          <p:nvSpPr>
            <p:cNvPr id="34" name="Rectangle 33"/>
            <p:cNvSpPr/>
            <p:nvPr/>
          </p:nvSpPr>
          <p:spPr>
            <a:xfrm rot="2770732">
              <a:off x="2811314" y="1809180"/>
              <a:ext cx="482763" cy="363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9067933">
              <a:off x="2856300" y="1250157"/>
              <a:ext cx="1192864" cy="7641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Spectro</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meter</a:t>
              </a:r>
            </a:p>
          </p:txBody>
        </p:sp>
      </p:grpSp>
      <p:sp>
        <p:nvSpPr>
          <p:cNvPr id="36" name="TextBox 35"/>
          <p:cNvSpPr txBox="1"/>
          <p:nvPr/>
        </p:nvSpPr>
        <p:spPr>
          <a:xfrm>
            <a:off x="412292" y="3699137"/>
            <a:ext cx="415970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in previous work at 7 </a:t>
            </a:r>
            <a:r>
              <a:rPr lang="en-US" sz="2400" dirty="0" err="1">
                <a:latin typeface="Arial" panose="020B0604020202020204" pitchFamily="34" charset="0"/>
                <a:cs typeface="Arial" panose="020B0604020202020204" pitchFamily="34" charset="0"/>
              </a:rPr>
              <a:t>keV</a:t>
            </a:r>
            <a:r>
              <a:rPr lang="en-US" sz="2400" dirty="0">
                <a:latin typeface="Arial" panose="020B0604020202020204" pitchFamily="34" charset="0"/>
                <a:cs typeface="Arial" panose="020B0604020202020204" pitchFamily="34" charset="0"/>
              </a:rPr>
              <a:t> we see the ~2.5 THz oscillations from a phonon excitation.</a:t>
            </a:r>
          </a:p>
        </p:txBody>
      </p:sp>
    </p:spTree>
    <p:extLst>
      <p:ext uri="{BB962C8B-B14F-4D97-AF65-F5344CB8AC3E}">
        <p14:creationId xmlns:p14="http://schemas.microsoft.com/office/powerpoint/2010/main" val="38376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4680"/>
          <a:stretch/>
        </p:blipFill>
        <p:spPr>
          <a:xfrm>
            <a:off x="3556001" y="1040190"/>
            <a:ext cx="2421048" cy="5717390"/>
          </a:xfrm>
          <a:prstGeom prst="rect">
            <a:avLst/>
          </a:prstGeom>
        </p:spPr>
      </p:pic>
      <p:sp>
        <p:nvSpPr>
          <p:cNvPr id="7" name="Title 1"/>
          <p:cNvSpPr txBox="1">
            <a:spLocks/>
          </p:cNvSpPr>
          <p:nvPr/>
        </p:nvSpPr>
        <p:spPr>
          <a:xfrm>
            <a:off x="525223"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The TG signal versus the laser probe delay in different materials</a:t>
            </a:r>
          </a:p>
        </p:txBody>
      </p:sp>
      <p:sp>
        <p:nvSpPr>
          <p:cNvPr id="12" name="TextBox 11"/>
          <p:cNvSpPr txBox="1"/>
          <p:nvPr/>
        </p:nvSpPr>
        <p:spPr>
          <a:xfrm>
            <a:off x="6048909" y="1649790"/>
            <a:ext cx="2872538"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see similar 2-3 THz oscillations in YAG and </a:t>
            </a:r>
            <a:r>
              <a:rPr lang="en-US" sz="2400" dirty="0" err="1">
                <a:latin typeface="Arial" panose="020B0604020202020204" pitchFamily="34" charset="0"/>
                <a:cs typeface="Arial" panose="020B0604020202020204" pitchFamily="34" charset="0"/>
              </a:rPr>
              <a:t>ZnO</a:t>
            </a:r>
            <a:r>
              <a:rPr lang="en-US" sz="2400" dirty="0">
                <a:latin typeface="Arial" panose="020B0604020202020204" pitchFamily="34" charset="0"/>
                <a:cs typeface="Arial" panose="020B0604020202020204" pitchFamily="34" charset="0"/>
              </a:rPr>
              <a:t>, both of which also have THz-range phonons.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3" y="1035661"/>
            <a:ext cx="3423596" cy="5691056"/>
          </a:xfrm>
          <a:prstGeom prst="rect">
            <a:avLst/>
          </a:prstGeom>
        </p:spPr>
      </p:pic>
      <p:sp>
        <p:nvSpPr>
          <p:cNvPr id="15" name="TextBox 14"/>
          <p:cNvSpPr txBox="1"/>
          <p:nvPr/>
        </p:nvSpPr>
        <p:spPr>
          <a:xfrm>
            <a:off x="6120769" y="4937276"/>
            <a:ext cx="2872538" cy="1077218"/>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For phonon frequencies see: </a:t>
            </a:r>
            <a:r>
              <a:rPr lang="en-US" sz="1600" dirty="0" err="1">
                <a:latin typeface="Arial" panose="020B0604020202020204" pitchFamily="34" charset="0"/>
                <a:cs typeface="Arial" panose="020B0604020202020204" pitchFamily="34" charset="0"/>
              </a:rPr>
              <a:t>Xiaojian</a:t>
            </a:r>
            <a:r>
              <a:rPr lang="en-US" sz="1600" dirty="0">
                <a:latin typeface="Arial" panose="020B0604020202020204" pitchFamily="34" charset="0"/>
                <a:cs typeface="Arial" panose="020B0604020202020204" pitchFamily="34" charset="0"/>
              </a:rPr>
              <a:t> Fu, et al., </a:t>
            </a:r>
            <a:r>
              <a:rPr lang="en-US" sz="1600" i="1" dirty="0">
                <a:latin typeface="Arial" panose="020B0604020202020204" pitchFamily="34" charset="0"/>
                <a:cs typeface="Arial" panose="020B0604020202020204" pitchFamily="34" charset="0"/>
              </a:rPr>
              <a:t>Journal of Electromagnetic Waves and Applications, </a:t>
            </a:r>
            <a:r>
              <a:rPr lang="en-US" sz="1600" dirty="0">
                <a:latin typeface="Arial" panose="020B0604020202020204" pitchFamily="34" charset="0"/>
                <a:cs typeface="Arial" panose="020B0604020202020204" pitchFamily="34" charset="0"/>
              </a:rPr>
              <a:t>(2013)</a:t>
            </a:r>
          </a:p>
        </p:txBody>
      </p:sp>
    </p:spTree>
    <p:extLst>
      <p:ext uri="{BB962C8B-B14F-4D97-AF65-F5344CB8AC3E}">
        <p14:creationId xmlns:p14="http://schemas.microsoft.com/office/powerpoint/2010/main" val="162425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19245"/>
            <a:ext cx="86106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solidFill>
                <a:latin typeface="Arial" panose="020B0604020202020204" pitchFamily="34" charset="0"/>
                <a:cs typeface="Arial" panose="020B0604020202020204" pitchFamily="34" charset="0"/>
              </a:rPr>
              <a:t>To use femtosecond pulses of any kind, you have to be able to measure them.</a:t>
            </a:r>
          </a:p>
        </p:txBody>
      </p:sp>
      <p:grpSp>
        <p:nvGrpSpPr>
          <p:cNvPr id="16" name="Group 15"/>
          <p:cNvGrpSpPr/>
          <p:nvPr/>
        </p:nvGrpSpPr>
        <p:grpSpPr>
          <a:xfrm>
            <a:off x="52545" y="1154024"/>
            <a:ext cx="5373715" cy="2709682"/>
            <a:chOff x="883062" y="1330922"/>
            <a:chExt cx="5373715" cy="2709682"/>
          </a:xfrm>
        </p:grpSpPr>
        <p:grpSp>
          <p:nvGrpSpPr>
            <p:cNvPr id="17" name="Group 16"/>
            <p:cNvGrpSpPr/>
            <p:nvPr/>
          </p:nvGrpSpPr>
          <p:grpSpPr>
            <a:xfrm>
              <a:off x="1153484" y="1703790"/>
              <a:ext cx="4652656" cy="2336814"/>
              <a:chOff x="471096" y="1643251"/>
              <a:chExt cx="4652656" cy="2336814"/>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59711"/>
              <a:stretch/>
            </p:blipFill>
            <p:spPr>
              <a:xfrm>
                <a:off x="471096" y="1643251"/>
                <a:ext cx="4652656" cy="2077399"/>
              </a:xfrm>
              <a:prstGeom prst="rect">
                <a:avLst/>
              </a:prstGeom>
            </p:spPr>
          </p:pic>
          <p:sp>
            <p:nvSpPr>
              <p:cNvPr id="20" name="Rectangle 19"/>
              <p:cNvSpPr/>
              <p:nvPr/>
            </p:nvSpPr>
            <p:spPr>
              <a:xfrm>
                <a:off x="538150" y="3703066"/>
                <a:ext cx="4075155" cy="276999"/>
              </a:xfrm>
              <a:prstGeom prst="rect">
                <a:avLst/>
              </a:prstGeom>
            </p:spPr>
            <p:txBody>
              <a:bodyPr wrap="none">
                <a:spAutoFit/>
              </a:bodyPr>
              <a:lstStyle/>
              <a:p>
                <a:r>
                  <a:rPr lang="fr-FR" sz="1200" dirty="0">
                    <a:latin typeface="Arial" panose="020B0604020202020204" pitchFamily="34" charset="0"/>
                    <a:cs typeface="Arial" panose="020B0604020202020204" pitchFamily="34" charset="0"/>
                  </a:rPr>
                  <a:t>N. Hartmann et al., </a:t>
                </a:r>
                <a:r>
                  <a:rPr lang="fr-FR" sz="1200" i="1" dirty="0">
                    <a:latin typeface="Arial" panose="020B0604020202020204" pitchFamily="34" charset="0"/>
                    <a:cs typeface="Arial" panose="020B0604020202020204" pitchFamily="34" charset="0"/>
                  </a:rPr>
                  <a:t>Nature </a:t>
                </a:r>
                <a:r>
                  <a:rPr lang="fr-FR" sz="1200" i="1" dirty="0" err="1">
                    <a:latin typeface="Arial" panose="020B0604020202020204" pitchFamily="34" charset="0"/>
                    <a:cs typeface="Arial" panose="020B0604020202020204" pitchFamily="34" charset="0"/>
                  </a:rPr>
                  <a:t>Photonics</a:t>
                </a:r>
                <a:r>
                  <a:rPr lang="fr-FR" sz="1200" i="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12, 215–220(2018)</a:t>
                </a:r>
                <a:endParaRPr lang="en-US" sz="1200" dirty="0">
                  <a:latin typeface="Arial" panose="020B0604020202020204" pitchFamily="34" charset="0"/>
                  <a:cs typeface="Arial" panose="020B0604020202020204" pitchFamily="34" charset="0"/>
                </a:endParaRPr>
              </a:p>
            </p:txBody>
          </p:sp>
        </p:grpSp>
        <p:sp>
          <p:nvSpPr>
            <p:cNvPr id="18" name="TextBox 17"/>
            <p:cNvSpPr txBox="1"/>
            <p:nvPr/>
          </p:nvSpPr>
          <p:spPr>
            <a:xfrm>
              <a:off x="883062" y="1330922"/>
              <a:ext cx="537371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FEL X-ray pulse shapes changes shot-to-shot</a:t>
              </a:r>
            </a:p>
          </p:txBody>
        </p:sp>
      </p:grpSp>
      <p:grpSp>
        <p:nvGrpSpPr>
          <p:cNvPr id="6" name="Group 5">
            <a:extLst>
              <a:ext uri="{FF2B5EF4-FFF2-40B4-BE49-F238E27FC236}">
                <a16:creationId xmlns:a16="http://schemas.microsoft.com/office/drawing/2014/main" id="{FACBDFC2-699F-42D5-A8DD-1E981BE01EE9}"/>
              </a:ext>
            </a:extLst>
          </p:cNvPr>
          <p:cNvGrpSpPr/>
          <p:nvPr/>
        </p:nvGrpSpPr>
        <p:grpSpPr>
          <a:xfrm>
            <a:off x="71059" y="3960391"/>
            <a:ext cx="8671725" cy="2354398"/>
            <a:chOff x="-18166" y="1153459"/>
            <a:chExt cx="8671725" cy="2354398"/>
          </a:xfrm>
        </p:grpSpPr>
        <p:pic>
          <p:nvPicPr>
            <p:cNvPr id="21" name="Picture 20"/>
            <p:cNvPicPr/>
            <p:nvPr/>
          </p:nvPicPr>
          <p:blipFill rotWithShape="1">
            <a:blip r:embed="rId4">
              <a:extLst>
                <a:ext uri="{28A0092B-C50C-407E-A947-70E740481C1C}">
                  <a14:useLocalDpi xmlns:a14="http://schemas.microsoft.com/office/drawing/2010/main" val="0"/>
                </a:ext>
              </a:extLst>
            </a:blip>
            <a:srcRect l="2191" t="11378" r="5434" b="6464"/>
            <a:stretch/>
          </p:blipFill>
          <p:spPr bwMode="auto">
            <a:xfrm>
              <a:off x="-18166" y="1269912"/>
              <a:ext cx="5336688" cy="206513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637472" y="1878597"/>
              <a:ext cx="3016087"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Measuring the pulses allows for optimizing them, e.g. to generate shaped or </a:t>
              </a:r>
              <a:r>
                <a:rPr lang="en-US" dirty="0" err="1">
                  <a:latin typeface="Arial" panose="020B0604020202020204" pitchFamily="34" charset="0"/>
                  <a:cs typeface="Arial" panose="020B0604020202020204" pitchFamily="34" charset="0"/>
                </a:rPr>
                <a:t>attosecond</a:t>
              </a:r>
              <a:r>
                <a:rPr lang="en-US" dirty="0">
                  <a:latin typeface="Arial" panose="020B0604020202020204" pitchFamily="34" charset="0"/>
                  <a:cs typeface="Arial" panose="020B0604020202020204" pitchFamily="34" charset="0"/>
                </a:rPr>
                <a:t> pulses.</a:t>
              </a:r>
            </a:p>
          </p:txBody>
        </p:sp>
        <p:sp>
          <p:nvSpPr>
            <p:cNvPr id="3" name="TextBox 2"/>
            <p:cNvSpPr txBox="1"/>
            <p:nvPr/>
          </p:nvSpPr>
          <p:spPr>
            <a:xfrm>
              <a:off x="1556706" y="1153459"/>
              <a:ext cx="439971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FEL pulse shaping strategies</a:t>
              </a:r>
            </a:p>
          </p:txBody>
        </p:sp>
        <p:sp>
          <p:nvSpPr>
            <p:cNvPr id="22" name="Rectangle 21"/>
            <p:cNvSpPr/>
            <p:nvPr/>
          </p:nvSpPr>
          <p:spPr>
            <a:xfrm>
              <a:off x="92860" y="3230858"/>
              <a:ext cx="5544612"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G. De </a:t>
              </a:r>
              <a:r>
                <a:rPr lang="en-US" sz="1200" dirty="0" err="1">
                  <a:latin typeface="Arial" panose="020B0604020202020204" pitchFamily="34" charset="0"/>
                  <a:cs typeface="Arial" panose="020B0604020202020204" pitchFamily="34" charset="0"/>
                </a:rPr>
                <a:t>Ninno</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PRL</a:t>
              </a:r>
              <a:r>
                <a:rPr lang="en-US" sz="1200" dirty="0">
                  <a:latin typeface="Arial" panose="020B0604020202020204" pitchFamily="34" charset="0"/>
                  <a:cs typeface="Arial" panose="020B0604020202020204" pitchFamily="34" charset="0"/>
                </a:rPr>
                <a:t>, (2013), D. Gauthier, </a:t>
              </a:r>
              <a:r>
                <a:rPr lang="en-US" sz="1200" i="1" dirty="0">
                  <a:latin typeface="Arial" panose="020B0604020202020204" pitchFamily="34" charset="0"/>
                  <a:cs typeface="Arial" panose="020B0604020202020204" pitchFamily="34" charset="0"/>
                </a:rPr>
                <a:t>PRL</a:t>
              </a:r>
              <a:r>
                <a:rPr lang="en-US" sz="1200" dirty="0">
                  <a:latin typeface="Arial" panose="020B0604020202020204" pitchFamily="34" charset="0"/>
                  <a:cs typeface="Arial" panose="020B0604020202020204" pitchFamily="34" charset="0"/>
                </a:rPr>
                <a:t> (2015) or </a:t>
              </a:r>
              <a:r>
                <a:rPr lang="en-US" sz="1200" dirty="0" err="1">
                  <a:latin typeface="Arial" panose="020B0604020202020204" pitchFamily="34" charset="0"/>
                  <a:cs typeface="Arial" panose="020B0604020202020204" pitchFamily="34" charset="0"/>
                </a:rPr>
                <a:t>Marinelli</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PRL</a:t>
              </a:r>
              <a:r>
                <a:rPr lang="en-US" sz="1200" dirty="0">
                  <a:latin typeface="Arial" panose="020B0604020202020204" pitchFamily="34" charset="0"/>
                  <a:cs typeface="Arial" panose="020B0604020202020204" pitchFamily="34" charset="0"/>
                </a:rPr>
                <a:t>, (2016)</a:t>
              </a:r>
            </a:p>
          </p:txBody>
        </p:sp>
      </p:grpSp>
      <p:sp>
        <p:nvSpPr>
          <p:cNvPr id="8" name="TextBox 7">
            <a:extLst>
              <a:ext uri="{FF2B5EF4-FFF2-40B4-BE49-F238E27FC236}">
                <a16:creationId xmlns:a16="http://schemas.microsoft.com/office/drawing/2014/main" id="{C9AEB336-3036-1979-EA17-C9E971AD780A}"/>
              </a:ext>
            </a:extLst>
          </p:cNvPr>
          <p:cNvSpPr txBox="1"/>
          <p:nvPr/>
        </p:nvSpPr>
        <p:spPr>
          <a:xfrm>
            <a:off x="5840469" y="1151807"/>
            <a:ext cx="2998731"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arrival time with respect to the optical laser also fluctuates </a:t>
            </a:r>
          </a:p>
        </p:txBody>
      </p:sp>
      <p:grpSp>
        <p:nvGrpSpPr>
          <p:cNvPr id="12" name="Group 11">
            <a:extLst>
              <a:ext uri="{FF2B5EF4-FFF2-40B4-BE49-F238E27FC236}">
                <a16:creationId xmlns:a16="http://schemas.microsoft.com/office/drawing/2014/main" id="{275E0B20-BAAF-0C03-1B41-D3844DD965EE}"/>
              </a:ext>
            </a:extLst>
          </p:cNvPr>
          <p:cNvGrpSpPr/>
          <p:nvPr/>
        </p:nvGrpSpPr>
        <p:grpSpPr>
          <a:xfrm>
            <a:off x="6031768" y="2000489"/>
            <a:ext cx="2616131" cy="2320937"/>
            <a:chOff x="6031768" y="2000489"/>
            <a:chExt cx="2616131" cy="2320937"/>
          </a:xfrm>
        </p:grpSpPr>
        <p:pic>
          <p:nvPicPr>
            <p:cNvPr id="10" name="Picture 9">
              <a:extLst>
                <a:ext uri="{FF2B5EF4-FFF2-40B4-BE49-F238E27FC236}">
                  <a16:creationId xmlns:a16="http://schemas.microsoft.com/office/drawing/2014/main" id="{EDEE5D0F-A1F4-1CCC-B307-7CA3C0E6C00D}"/>
                </a:ext>
              </a:extLst>
            </p:cNvPr>
            <p:cNvPicPr>
              <a:picLocks noChangeAspect="1"/>
            </p:cNvPicPr>
            <p:nvPr/>
          </p:nvPicPr>
          <p:blipFill rotWithShape="1">
            <a:blip r:embed="rId5"/>
            <a:srcRect b="6657"/>
            <a:stretch/>
          </p:blipFill>
          <p:spPr>
            <a:xfrm>
              <a:off x="6031768" y="2000489"/>
              <a:ext cx="2616131" cy="2114308"/>
            </a:xfrm>
            <a:prstGeom prst="rect">
              <a:avLst/>
            </a:prstGeom>
          </p:spPr>
        </p:pic>
        <p:sp>
          <p:nvSpPr>
            <p:cNvPr id="11" name="TextBox 10">
              <a:extLst>
                <a:ext uri="{FF2B5EF4-FFF2-40B4-BE49-F238E27FC236}">
                  <a16:creationId xmlns:a16="http://schemas.microsoft.com/office/drawing/2014/main" id="{A0565B6C-8F31-014D-1645-D6A06986A526}"/>
                </a:ext>
              </a:extLst>
            </p:cNvPr>
            <p:cNvSpPr txBox="1"/>
            <p:nvPr/>
          </p:nvSpPr>
          <p:spPr>
            <a:xfrm>
              <a:off x="6834380" y="4067510"/>
              <a:ext cx="1470274" cy="253916"/>
            </a:xfrm>
            <a:prstGeom prst="rect">
              <a:avLst/>
            </a:prstGeom>
            <a:noFill/>
          </p:spPr>
          <p:txBody>
            <a:bodyPr wrap="none" rtlCol="0">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rPr>
                <a:t>Optical/XFEL drift (fs)</a:t>
              </a:r>
            </a:p>
          </p:txBody>
        </p:sp>
      </p:grpSp>
    </p:spTree>
    <p:extLst>
      <p:ext uri="{BB962C8B-B14F-4D97-AF65-F5344CB8AC3E}">
        <p14:creationId xmlns:p14="http://schemas.microsoft.com/office/powerpoint/2010/main" val="34178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3604" y="3726237"/>
            <a:ext cx="4389526" cy="52322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See</a:t>
            </a:r>
            <a:r>
              <a:rPr lang="en-US" sz="1400" dirty="0">
                <a:latin typeface="Arial" panose="020B0604020202020204" pitchFamily="34" charset="0"/>
                <a:cs typeface="Arial" panose="020B0604020202020204" pitchFamily="34" charset="0"/>
              </a:rPr>
              <a:t>: T. Jones et al., Opt. Express (2021) or F. </a:t>
            </a:r>
            <a:r>
              <a:rPr lang="en-US" sz="1400" dirty="0" err="1">
                <a:latin typeface="Arial" panose="020B0604020202020204" pitchFamily="34" charset="0"/>
                <a:cs typeface="Arial" panose="020B0604020202020204" pitchFamily="34" charset="0"/>
              </a:rPr>
              <a:t>Capotondi</a:t>
            </a:r>
            <a:r>
              <a:rPr lang="en-US" sz="1400" dirty="0">
                <a:latin typeface="Arial" panose="020B0604020202020204" pitchFamily="34" charset="0"/>
                <a:cs typeface="Arial" panose="020B0604020202020204" pitchFamily="34" charset="0"/>
              </a:rPr>
              <a:t> et. al., J. Synchrotron Rad. (2018)</a:t>
            </a:r>
          </a:p>
        </p:txBody>
      </p:sp>
      <p:sp>
        <p:nvSpPr>
          <p:cNvPr id="10" name="Title 1"/>
          <p:cNvSpPr txBox="1">
            <a:spLocks/>
          </p:cNvSpPr>
          <p:nvPr/>
        </p:nvSpPr>
        <p:spPr>
          <a:xfrm>
            <a:off x="204476" y="229681"/>
            <a:ext cx="8494980" cy="888368"/>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Can we Isolate the fast part of the response? Tests in the UV with transient grating</a:t>
            </a:r>
          </a:p>
        </p:txBody>
      </p:sp>
      <p:grpSp>
        <p:nvGrpSpPr>
          <p:cNvPr id="21" name="Group 20"/>
          <p:cNvGrpSpPr/>
          <p:nvPr/>
        </p:nvGrpSpPr>
        <p:grpSpPr>
          <a:xfrm>
            <a:off x="6166620" y="1279207"/>
            <a:ext cx="2714952" cy="2809407"/>
            <a:chOff x="5704448" y="916635"/>
            <a:chExt cx="2714952" cy="2809407"/>
          </a:xfrm>
        </p:grpSpPr>
        <p:grpSp>
          <p:nvGrpSpPr>
            <p:cNvPr id="19" name="Group 18"/>
            <p:cNvGrpSpPr/>
            <p:nvPr/>
          </p:nvGrpSpPr>
          <p:grpSpPr>
            <a:xfrm>
              <a:off x="5704448" y="1548390"/>
              <a:ext cx="2714952" cy="2177652"/>
              <a:chOff x="5822236" y="1243891"/>
              <a:chExt cx="2714952" cy="2177652"/>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55" t="49288" r="61899" b="-4333"/>
              <a:stretch/>
            </p:blipFill>
            <p:spPr>
              <a:xfrm>
                <a:off x="5822236" y="1243891"/>
                <a:ext cx="2635965" cy="2177652"/>
              </a:xfrm>
              <a:prstGeom prst="rect">
                <a:avLst/>
              </a:prstGeom>
            </p:spPr>
          </p:pic>
          <p:sp>
            <p:nvSpPr>
              <p:cNvPr id="18" name="Rectangle 17"/>
              <p:cNvSpPr/>
              <p:nvPr/>
            </p:nvSpPr>
            <p:spPr>
              <a:xfrm>
                <a:off x="7996604" y="1243891"/>
                <a:ext cx="540584" cy="157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028294" y="916635"/>
              <a:ext cx="2193681"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Scanning the probe delay</a:t>
              </a:r>
            </a:p>
          </p:txBody>
        </p:sp>
      </p:grpSp>
      <p:grpSp>
        <p:nvGrpSpPr>
          <p:cNvPr id="30" name="Group 29"/>
          <p:cNvGrpSpPr/>
          <p:nvPr/>
        </p:nvGrpSpPr>
        <p:grpSpPr>
          <a:xfrm>
            <a:off x="181519" y="1107648"/>
            <a:ext cx="6024378" cy="2622956"/>
            <a:chOff x="-135443" y="1045168"/>
            <a:chExt cx="6024378" cy="2622956"/>
          </a:xfrm>
        </p:grpSpPr>
        <p:pic>
          <p:nvPicPr>
            <p:cNvPr id="29" name="Picture 28"/>
            <p:cNvPicPr/>
            <p:nvPr/>
          </p:nvPicPr>
          <p:blipFill rotWithShape="1">
            <a:blip r:embed="rId4" cstate="print">
              <a:extLst>
                <a:ext uri="{28A0092B-C50C-407E-A947-70E740481C1C}">
                  <a14:useLocalDpi xmlns:a14="http://schemas.microsoft.com/office/drawing/2010/main" val="0"/>
                </a:ext>
              </a:extLst>
            </a:blip>
            <a:srcRect r="37934" b="52869"/>
            <a:stretch/>
          </p:blipFill>
          <p:spPr bwMode="auto">
            <a:xfrm>
              <a:off x="-135443" y="1045168"/>
              <a:ext cx="6024378" cy="2550075"/>
            </a:xfrm>
            <a:prstGeom prst="rect">
              <a:avLst/>
            </a:prstGeom>
            <a:noFill/>
          </p:spPr>
        </p:pic>
        <p:sp>
          <p:nvSpPr>
            <p:cNvPr id="12" name="Rectangle 11"/>
            <p:cNvSpPr/>
            <p:nvPr/>
          </p:nvSpPr>
          <p:spPr>
            <a:xfrm>
              <a:off x="-33358" y="1271091"/>
              <a:ext cx="387702" cy="495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32772" y="1314451"/>
              <a:ext cx="163976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Transient grating (TG)</a:t>
              </a:r>
            </a:p>
          </p:txBody>
        </p:sp>
        <p:sp>
          <p:nvSpPr>
            <p:cNvPr id="26" name="TextBox 25"/>
            <p:cNvSpPr txBox="1"/>
            <p:nvPr/>
          </p:nvSpPr>
          <p:spPr>
            <a:xfrm>
              <a:off x="2868016" y="3268014"/>
              <a:ext cx="653834"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ZnS</a:t>
              </a:r>
              <a:endParaRPr lang="en-US" sz="2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896EFB3-12E0-49EC-B112-D317A09EE9C2}"/>
              </a:ext>
            </a:extLst>
          </p:cNvPr>
          <p:cNvGrpSpPr/>
          <p:nvPr/>
        </p:nvGrpSpPr>
        <p:grpSpPr>
          <a:xfrm>
            <a:off x="418012" y="3966830"/>
            <a:ext cx="8339961" cy="2895208"/>
            <a:chOff x="418012" y="3966830"/>
            <a:chExt cx="8339961" cy="2895208"/>
          </a:xfrm>
        </p:grpSpPr>
        <p:grpSp>
          <p:nvGrpSpPr>
            <p:cNvPr id="31" name="Group 30"/>
            <p:cNvGrpSpPr/>
            <p:nvPr/>
          </p:nvGrpSpPr>
          <p:grpSpPr>
            <a:xfrm>
              <a:off x="418012" y="3966830"/>
              <a:ext cx="8339961" cy="2891170"/>
              <a:chOff x="418012" y="3966830"/>
              <a:chExt cx="8339961" cy="2891170"/>
            </a:xfrm>
          </p:grpSpPr>
          <p:sp>
            <p:nvSpPr>
              <p:cNvPr id="5" name="Content Placeholder 2"/>
              <p:cNvSpPr txBox="1">
                <a:spLocks/>
              </p:cNvSpPr>
              <p:nvPr/>
            </p:nvSpPr>
            <p:spPr>
              <a:xfrm>
                <a:off x="418012" y="4701880"/>
                <a:ext cx="3283131" cy="123948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None/>
                  <a:tabLst/>
                  <a:defRPr/>
                </a:pPr>
                <a:r>
                  <a:rPr lang="en-US" dirty="0">
                    <a:solidFill>
                      <a:sysClr val="windowText" lastClr="000000"/>
                    </a:solidFill>
                  </a:rPr>
                  <a:t>During pulse overlap, there is coherent four-wave mixing which preserves the phase</a:t>
                </a:r>
                <a:r>
                  <a:rPr lang="en-US" noProof="0" dirty="0">
                    <a:solidFill>
                      <a:sysClr val="windowText" lastClr="000000"/>
                    </a:solidFill>
                  </a:rPr>
                  <a:t>. </a:t>
                </a:r>
                <a:endParaRPr kumimoji="0" lang="en-US" b="0" i="0" u="none" strike="noStrike" kern="1200" cap="none" spc="0" normalizeH="0" baseline="0" noProof="0" dirty="0">
                  <a:ln>
                    <a:noFill/>
                  </a:ln>
                  <a:solidFill>
                    <a:sysClr val="windowText" lastClr="000000"/>
                  </a:solidFill>
                  <a:effectLst/>
                  <a:uLnTx/>
                  <a:uFillTx/>
                </a:endParaRPr>
              </a:p>
            </p:txBody>
          </p:sp>
          <p:grpSp>
            <p:nvGrpSpPr>
              <p:cNvPr id="20" name="Group 19"/>
              <p:cNvGrpSpPr/>
              <p:nvPr/>
            </p:nvGrpSpPr>
            <p:grpSpPr>
              <a:xfrm>
                <a:off x="4349010" y="3966830"/>
                <a:ext cx="2189981" cy="2891170"/>
                <a:chOff x="4499961" y="3007197"/>
                <a:chExt cx="2189981" cy="28911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7920" t="49288" r="32695" b="-4333"/>
                <a:stretch/>
              </p:blipFill>
              <p:spPr>
                <a:xfrm>
                  <a:off x="4499961" y="3720715"/>
                  <a:ext cx="2046609" cy="2177652"/>
                </a:xfrm>
                <a:prstGeom prst="rect">
                  <a:avLst/>
                </a:prstGeom>
              </p:spPr>
            </p:pic>
            <p:sp>
              <p:nvSpPr>
                <p:cNvPr id="14" name="TextBox 13"/>
                <p:cNvSpPr txBox="1"/>
                <p:nvPr/>
              </p:nvSpPr>
              <p:spPr>
                <a:xfrm>
                  <a:off x="4502319" y="3007197"/>
                  <a:ext cx="218762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Scanning the grating-pair delay</a:t>
                  </a:r>
                </a:p>
              </p:txBody>
            </p:sp>
          </p:grpSp>
          <p:grpSp>
            <p:nvGrpSpPr>
              <p:cNvPr id="28" name="Group 27"/>
              <p:cNvGrpSpPr/>
              <p:nvPr/>
            </p:nvGrpSpPr>
            <p:grpSpPr>
              <a:xfrm>
                <a:off x="6548019" y="4617566"/>
                <a:ext cx="2209954" cy="2177651"/>
                <a:chOff x="6454865" y="4721844"/>
                <a:chExt cx="2209954" cy="2177651"/>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66766" t="48945" r="3849" b="-2555"/>
                <a:stretch/>
              </p:blipFill>
              <p:spPr>
                <a:xfrm>
                  <a:off x="6454865" y="4778618"/>
                  <a:ext cx="2046609" cy="2120877"/>
                </a:xfrm>
                <a:prstGeom prst="rect">
                  <a:avLst/>
                </a:prstGeom>
              </p:spPr>
            </p:pic>
            <p:sp>
              <p:nvSpPr>
                <p:cNvPr id="27" name="Rectangle 26"/>
                <p:cNvSpPr/>
                <p:nvPr/>
              </p:nvSpPr>
              <p:spPr>
                <a:xfrm>
                  <a:off x="8379069" y="4721844"/>
                  <a:ext cx="285750" cy="1591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6511833" y="4067317"/>
                <a:ext cx="2187623"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Instantaneous medium</a:t>
                </a:r>
              </a:p>
            </p:txBody>
          </p:sp>
        </p:grpSp>
        <p:pic>
          <p:nvPicPr>
            <p:cNvPr id="34" name="Picture 33">
              <a:extLst>
                <a:ext uri="{FF2B5EF4-FFF2-40B4-BE49-F238E27FC236}">
                  <a16:creationId xmlns:a16="http://schemas.microsoft.com/office/drawing/2014/main" id="{1628E8C8-A3AE-45F9-91C6-DE7FFECA4FF7}"/>
                </a:ext>
              </a:extLst>
            </p:cNvPr>
            <p:cNvPicPr>
              <a:picLocks noChangeAspect="1"/>
            </p:cNvPicPr>
            <p:nvPr/>
          </p:nvPicPr>
          <p:blipFill rotWithShape="1">
            <a:blip r:embed="rId3">
              <a:extLst>
                <a:ext uri="{28A0092B-C50C-407E-A947-70E740481C1C}">
                  <a14:useLocalDpi xmlns:a14="http://schemas.microsoft.com/office/drawing/2010/main" val="0"/>
                </a:ext>
              </a:extLst>
            </a:blip>
            <a:srcRect l="255" t="49288" r="91984" b="-4333"/>
            <a:stretch/>
          </p:blipFill>
          <p:spPr>
            <a:xfrm>
              <a:off x="3992297" y="4684386"/>
              <a:ext cx="540584" cy="2177652"/>
            </a:xfrm>
            <a:prstGeom prst="rect">
              <a:avLst/>
            </a:prstGeom>
          </p:spPr>
        </p:pic>
      </p:grpSp>
    </p:spTree>
    <p:extLst>
      <p:ext uri="{BB962C8B-B14F-4D97-AF65-F5344CB8AC3E}">
        <p14:creationId xmlns:p14="http://schemas.microsoft.com/office/powerpoint/2010/main" val="29436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185"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Tests in the UV: Using </a:t>
            </a:r>
            <a:r>
              <a:rPr lang="en-US" sz="3200" b="0" dirty="0" err="1">
                <a:solidFill>
                  <a:srgbClr val="09198D"/>
                </a:solidFill>
              </a:rPr>
              <a:t>photoabsorption</a:t>
            </a:r>
            <a:r>
              <a:rPr lang="en-US" sz="3200" b="0" dirty="0">
                <a:solidFill>
                  <a:srgbClr val="09198D"/>
                </a:solidFill>
              </a:rPr>
              <a:t> as a fast time-gate.</a:t>
            </a:r>
          </a:p>
        </p:txBody>
      </p:sp>
      <p:grpSp>
        <p:nvGrpSpPr>
          <p:cNvPr id="9" name="Group 8"/>
          <p:cNvGrpSpPr/>
          <p:nvPr/>
        </p:nvGrpSpPr>
        <p:grpSpPr>
          <a:xfrm>
            <a:off x="145306" y="1111719"/>
            <a:ext cx="4766722" cy="3249793"/>
            <a:chOff x="169426" y="2137428"/>
            <a:chExt cx="4457713" cy="295954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42" b="54560"/>
            <a:stretch/>
          </p:blipFill>
          <p:spPr>
            <a:xfrm>
              <a:off x="169426" y="2248089"/>
              <a:ext cx="4402574" cy="2848884"/>
            </a:xfrm>
            <a:prstGeom prst="rect">
              <a:avLst/>
            </a:prstGeom>
          </p:spPr>
        </p:pic>
        <p:sp>
          <p:nvSpPr>
            <p:cNvPr id="8" name="Rectangle 7"/>
            <p:cNvSpPr/>
            <p:nvPr/>
          </p:nvSpPr>
          <p:spPr>
            <a:xfrm>
              <a:off x="4342250" y="2137428"/>
              <a:ext cx="284889" cy="2614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936" t="42361" b="191"/>
          <a:stretch/>
        </p:blipFill>
        <p:spPr>
          <a:xfrm>
            <a:off x="4752563" y="825753"/>
            <a:ext cx="4278723" cy="3601696"/>
          </a:xfrm>
          <a:prstGeom prst="rect">
            <a:avLst/>
          </a:prstGeom>
        </p:spPr>
      </p:pic>
      <p:sp>
        <p:nvSpPr>
          <p:cNvPr id="10" name="Rectangle 9"/>
          <p:cNvSpPr/>
          <p:nvPr/>
        </p:nvSpPr>
        <p:spPr>
          <a:xfrm>
            <a:off x="2846797" y="6467014"/>
            <a:ext cx="381153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Travis Jones et al., Opt. Express (2021) </a:t>
            </a:r>
          </a:p>
        </p:txBody>
      </p:sp>
      <p:sp>
        <p:nvSpPr>
          <p:cNvPr id="11" name="Content Placeholder 2"/>
          <p:cNvSpPr txBox="1">
            <a:spLocks/>
          </p:cNvSpPr>
          <p:nvPr/>
        </p:nvSpPr>
        <p:spPr>
          <a:xfrm>
            <a:off x="432685" y="5930831"/>
            <a:ext cx="8403321" cy="123948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None/>
              <a:tabLst/>
              <a:defRPr/>
            </a:pPr>
            <a:r>
              <a:rPr lang="en-US" noProof="0" dirty="0">
                <a:solidFill>
                  <a:sysClr val="windowText" lastClr="000000"/>
                </a:solidFill>
              </a:rPr>
              <a:t>With phase retrieval algorithm, the pulse can be extracted.</a:t>
            </a:r>
            <a:endParaRPr kumimoji="0" lang="en-US" b="0" i="0" u="none" strike="noStrike" kern="1200" cap="none" spc="0" normalizeH="0" baseline="0" noProof="0" dirty="0">
              <a:ln>
                <a:noFill/>
              </a:ln>
              <a:solidFill>
                <a:sysClr val="windowText" lastClr="000000"/>
              </a:solidFill>
              <a:effectLst/>
              <a:uLnTx/>
              <a:uFillTx/>
            </a:endParaRPr>
          </a:p>
        </p:txBody>
      </p:sp>
      <p:pic>
        <p:nvPicPr>
          <p:cNvPr id="14" name="Picture 13">
            <a:extLst>
              <a:ext uri="{FF2B5EF4-FFF2-40B4-BE49-F238E27FC236}">
                <a16:creationId xmlns:a16="http://schemas.microsoft.com/office/drawing/2014/main" id="{A1F474AF-4843-42FA-AA6A-89824CE00390}"/>
              </a:ext>
            </a:extLst>
          </p:cNvPr>
          <p:cNvPicPr>
            <a:picLocks noChangeAspect="1"/>
          </p:cNvPicPr>
          <p:nvPr/>
        </p:nvPicPr>
        <p:blipFill>
          <a:blip r:embed="rId3"/>
          <a:stretch>
            <a:fillRect/>
          </a:stretch>
        </p:blipFill>
        <p:spPr>
          <a:xfrm>
            <a:off x="-65386" y="4618367"/>
            <a:ext cx="5570302" cy="145312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DD04F2-DD5C-4CF9-964D-1F2CD9ECE219}"/>
                  </a:ext>
                </a:extLst>
              </p:cNvPr>
              <p:cNvSpPr txBox="1"/>
              <p:nvPr/>
            </p:nvSpPr>
            <p:spPr>
              <a:xfrm>
                <a:off x="5168015" y="4882669"/>
                <a:ext cx="3667991" cy="707886"/>
              </a:xfrm>
              <a:prstGeom prst="rect">
                <a:avLst/>
              </a:prstGeom>
              <a:noFill/>
            </p:spPr>
            <p:txBody>
              <a:bodyPr wrap="square">
                <a:spAutoFit/>
              </a:bodyPr>
              <a:lstStyle/>
              <a:p>
                <a:pPr lvl="0"/>
                <a:r>
                  <a:rPr lang="en-US" sz="2000" dirty="0">
                    <a:solidFill>
                      <a:prstClr val="black"/>
                    </a:solidFill>
                    <a:latin typeface="Arial" panose="020B0604020202020204" pitchFamily="34" charset="0"/>
                    <a:cs typeface="Arial" panose="020B0604020202020204" pitchFamily="34" charset="0"/>
                  </a:rPr>
                  <a:t>Simple model of the response</a:t>
                </a:r>
                <a:r>
                  <a:rPr lang="en-US" sz="2000" dirty="0">
                    <a:solidFill>
                      <a:prstClr val="black"/>
                    </a:solidFill>
                  </a:rPr>
                  <a:t>:</a:t>
                </a:r>
              </a:p>
              <a:p>
                <a:pPr lvl="0"/>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𝑅</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𝑐</m:t>
                          </m:r>
                        </m:e>
                        <m:sub>
                          <m:r>
                            <a:rPr lang="en-US" sz="2000" i="1">
                              <a:solidFill>
                                <a:prstClr val="black"/>
                              </a:solidFill>
                              <a:latin typeface="Cambria Math" panose="02040503050406030204" pitchFamily="18" charset="0"/>
                              <a:ea typeface="Cambria Math" panose="02040503050406030204" pitchFamily="18" charset="0"/>
                            </a:rPr>
                            <m:t>𝛿</m:t>
                          </m:r>
                        </m:sub>
                      </m:sSub>
                      <m:r>
                        <a:rPr lang="en-US" sz="2000" i="1">
                          <a:solidFill>
                            <a:prstClr val="black"/>
                          </a:solidFill>
                          <a:latin typeface="Cambria Math" panose="02040503050406030204" pitchFamily="18" charset="0"/>
                          <a:ea typeface="Cambria Math" panose="02040503050406030204" pitchFamily="18" charset="0"/>
                        </a:rPr>
                        <m:t>𝛿</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𝑡</m:t>
                          </m:r>
                        </m:e>
                      </m:d>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𝑐</m:t>
                          </m:r>
                        </m:e>
                        <m:sub>
                          <m:r>
                            <a:rPr lang="en-US" sz="2000" i="1">
                              <a:solidFill>
                                <a:prstClr val="black"/>
                              </a:solidFill>
                              <a:latin typeface="Cambria Math" panose="02040503050406030204" pitchFamily="18" charset="0"/>
                              <a:ea typeface="Cambria Math" panose="02040503050406030204" pitchFamily="18" charset="0"/>
                            </a:rPr>
                            <m:t>𝜃</m:t>
                          </m:r>
                        </m:sub>
                      </m:sSub>
                      <m:r>
                        <m:rPr>
                          <m:sty m:val="p"/>
                        </m:rPr>
                        <a:rPr lang="el-GR" sz="2000" i="1">
                          <a:solidFill>
                            <a:prstClr val="black"/>
                          </a:solidFill>
                          <a:latin typeface="Cambria Math" panose="02040503050406030204" pitchFamily="18" charset="0"/>
                          <a:ea typeface="Cambria Math" panose="02040503050406030204" pitchFamily="18" charset="0"/>
                        </a:rPr>
                        <m:t>Θ</m:t>
                      </m:r>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𝑡</m:t>
                      </m:r>
                      <m:r>
                        <a:rPr lang="en-US" sz="2000" i="1">
                          <a:solidFill>
                            <a:prstClr val="black"/>
                          </a:solidFill>
                          <a:latin typeface="Cambria Math" panose="02040503050406030204" pitchFamily="18" charset="0"/>
                          <a:ea typeface="Cambria Math" panose="02040503050406030204" pitchFamily="18" charset="0"/>
                        </a:rPr>
                        <m:t>)</m:t>
                      </m:r>
                    </m:oMath>
                  </m:oMathPara>
                </a14:m>
                <a:endParaRPr lang="en-US" sz="2000" dirty="0">
                  <a:solidFill>
                    <a:prstClr val="black"/>
                  </a:solidFill>
                  <a:latin typeface="Arial"/>
                </a:endParaRPr>
              </a:p>
            </p:txBody>
          </p:sp>
        </mc:Choice>
        <mc:Fallback xmlns="">
          <p:sp>
            <p:nvSpPr>
              <p:cNvPr id="15" name="TextBox 14">
                <a:extLst>
                  <a:ext uri="{FF2B5EF4-FFF2-40B4-BE49-F238E27FC236}">
                    <a16:creationId xmlns:a16="http://schemas.microsoft.com/office/drawing/2014/main" id="{85DD04F2-DD5C-4CF9-964D-1F2CD9ECE219}"/>
                  </a:ext>
                </a:extLst>
              </p:cNvPr>
              <p:cNvSpPr txBox="1">
                <a:spLocks noRot="1" noChangeAspect="1" noMove="1" noResize="1" noEditPoints="1" noAdjustHandles="1" noChangeArrowheads="1" noChangeShapeType="1" noTextEdit="1"/>
              </p:cNvSpPr>
              <p:nvPr/>
            </p:nvSpPr>
            <p:spPr>
              <a:xfrm>
                <a:off x="5168015" y="4882669"/>
                <a:ext cx="3667991" cy="707886"/>
              </a:xfrm>
              <a:prstGeom prst="rect">
                <a:avLst/>
              </a:prstGeom>
              <a:blipFill>
                <a:blip r:embed="rId4"/>
                <a:stretch>
                  <a:fillRect l="-1830" t="-6034" b="-9483"/>
                </a:stretch>
              </a:blipFill>
            </p:spPr>
            <p:txBody>
              <a:bodyPr/>
              <a:lstStyle/>
              <a:p>
                <a:r>
                  <a:rPr lang="en-US">
                    <a:noFill/>
                  </a:rPr>
                  <a:t> </a:t>
                </a:r>
              </a:p>
            </p:txBody>
          </p:sp>
        </mc:Fallback>
      </mc:AlternateContent>
    </p:spTree>
    <p:extLst>
      <p:ext uri="{BB962C8B-B14F-4D97-AF65-F5344CB8AC3E}">
        <p14:creationId xmlns:p14="http://schemas.microsoft.com/office/powerpoint/2010/main" val="978330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682D67-81CC-FF4F-947B-3A0AE9651EBF}"/>
              </a:ext>
            </a:extLst>
          </p:cNvPr>
          <p:cNvSpPr>
            <a:spLocks noGrp="1"/>
          </p:cNvSpPr>
          <p:nvPr>
            <p:ph type="body" sz="quarter" idx="14"/>
          </p:nvPr>
        </p:nvSpPr>
        <p:spPr>
          <a:xfrm>
            <a:off x="266027" y="280071"/>
            <a:ext cx="5709945" cy="1131896"/>
          </a:xfrm>
        </p:spPr>
        <p:txBody>
          <a:bodyPr/>
          <a:lstStyle/>
          <a:p>
            <a:r>
              <a:rPr lang="en-US" sz="3600" b="0" dirty="0">
                <a:solidFill>
                  <a:srgbClr val="09198D"/>
                </a:solidFill>
              </a:rPr>
              <a:t>Satisfying phase matching, or the Bragg condition</a:t>
            </a:r>
          </a:p>
        </p:txBody>
      </p:sp>
      <p:sp>
        <p:nvSpPr>
          <p:cNvPr id="2" name="TextBox 1"/>
          <p:cNvSpPr txBox="1"/>
          <p:nvPr/>
        </p:nvSpPr>
        <p:spPr>
          <a:xfrm>
            <a:off x="268602" y="5466555"/>
            <a:ext cx="874214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Monitoring the interference fringes on a YAG screen, we set the  crossing angle to 6.0 </a:t>
            </a:r>
            <a:r>
              <a:rPr lang="en-US" sz="2400" dirty="0" err="1">
                <a:latin typeface="Arial" panose="020B0604020202020204" pitchFamily="34" charset="0"/>
                <a:cs typeface="Arial" panose="020B0604020202020204" pitchFamily="34" charset="0"/>
              </a:rPr>
              <a:t>millidegree</a:t>
            </a:r>
            <a:r>
              <a:rPr lang="en-US" sz="2400" dirty="0">
                <a:latin typeface="Arial" panose="020B0604020202020204" pitchFamily="34" charset="0"/>
                <a:cs typeface="Arial" panose="020B0604020202020204" pitchFamily="34" charset="0"/>
              </a:rPr>
              <a:t> to make 1.2 </a:t>
            </a:r>
            <a:r>
              <a:rPr lang="en-US" sz="2400" dirty="0" err="1">
                <a:latin typeface="Arial" panose="020B0604020202020204" pitchFamily="34" charset="0"/>
                <a:cs typeface="Arial" panose="020B0604020202020204" pitchFamily="34" charset="0"/>
              </a:rPr>
              <a:t>μm</a:t>
            </a:r>
            <a:r>
              <a:rPr lang="en-US" sz="2400" dirty="0">
                <a:latin typeface="Arial" panose="020B0604020202020204" pitchFamily="34" charset="0"/>
                <a:cs typeface="Arial" panose="020B0604020202020204" pitchFamily="34" charset="0"/>
              </a:rPr>
              <a:t> fringes.</a:t>
            </a:r>
          </a:p>
        </p:txBody>
      </p:sp>
      <p:sp>
        <p:nvSpPr>
          <p:cNvPr id="15" name="TextBox 14"/>
          <p:cNvSpPr txBox="1"/>
          <p:nvPr/>
        </p:nvSpPr>
        <p:spPr>
          <a:xfrm>
            <a:off x="464925" y="1868135"/>
            <a:ext cx="483850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Tuning the split and delay mirrors to set the crossing angle.</a:t>
            </a:r>
          </a:p>
        </p:txBody>
      </p:sp>
      <p:grpSp>
        <p:nvGrpSpPr>
          <p:cNvPr id="43" name="Group 42"/>
          <p:cNvGrpSpPr/>
          <p:nvPr/>
        </p:nvGrpSpPr>
        <p:grpSpPr>
          <a:xfrm>
            <a:off x="5573320" y="801322"/>
            <a:ext cx="3570680" cy="1765551"/>
            <a:chOff x="5507377" y="952436"/>
            <a:chExt cx="3570680" cy="1765551"/>
          </a:xfrm>
        </p:grpSpPr>
        <p:sp>
          <p:nvSpPr>
            <p:cNvPr id="31" name="Rectangle 30"/>
            <p:cNvSpPr/>
            <p:nvPr/>
          </p:nvSpPr>
          <p:spPr>
            <a:xfrm>
              <a:off x="7660298" y="1242216"/>
              <a:ext cx="81329" cy="470107"/>
            </a:xfrm>
            <a:prstGeom prst="rect">
              <a:avLst/>
            </a:prstGeom>
            <a:gradFill>
              <a:gsLst>
                <a:gs pos="0">
                  <a:schemeClr val="accent1">
                    <a:lumMod val="5000"/>
                    <a:lumOff val="95000"/>
                  </a:schemeClr>
                </a:gs>
                <a:gs pos="22000">
                  <a:schemeClr val="accent1">
                    <a:lumMod val="45000"/>
                    <a:lumOff val="55000"/>
                  </a:schemeClr>
                </a:gs>
                <a:gs pos="100000">
                  <a:schemeClr val="bg1"/>
                </a:gs>
                <a:gs pos="53000">
                  <a:schemeClr val="bg1">
                    <a:alpha val="56000"/>
                  </a:schemeClr>
                </a:gs>
                <a:gs pos="78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31212" y="952436"/>
              <a:ext cx="1528372" cy="461665"/>
            </a:xfrm>
            <a:prstGeom prst="rect">
              <a:avLst/>
            </a:prstGeom>
            <a:noFill/>
            <a:ln>
              <a:noFill/>
            </a:ln>
          </p:spPr>
          <p:txBody>
            <a:bodyPr wrap="square" rtlCol="0">
              <a:spAutoFit/>
            </a:bodyPr>
            <a:lstStyle/>
            <a:p>
              <a:r>
                <a:rPr lang="el-GR" sz="2400" i="1" dirty="0">
                  <a:solidFill>
                    <a:srgbClr val="7030A0"/>
                  </a:solidFill>
                  <a:latin typeface="Times New Roman" panose="02020603050405020304" pitchFamily="18" charset="0"/>
                  <a:cs typeface="Times New Roman" panose="02020603050405020304" pitchFamily="18" charset="0"/>
                </a:rPr>
                <a:t>θ </a:t>
              </a:r>
              <a:r>
                <a:rPr lang="en-US" sz="2400" i="1" baseline="-25000" dirty="0">
                  <a:solidFill>
                    <a:srgbClr val="7030A0"/>
                  </a:solidFill>
                  <a:latin typeface="Times New Roman" panose="02020603050405020304" pitchFamily="18" charset="0"/>
                  <a:cs typeface="Times New Roman" panose="02020603050405020304" pitchFamily="18" charset="0"/>
                </a:rPr>
                <a:t>opt</a:t>
              </a:r>
              <a:r>
                <a:rPr lang="en-US" sz="2400" dirty="0">
                  <a:solidFill>
                    <a:srgbClr val="7030A0"/>
                  </a:solidFill>
                  <a:latin typeface="Times New Roman" panose="02020603050405020304" pitchFamily="18" charset="0"/>
                  <a:cs typeface="Times New Roman" panose="02020603050405020304" pitchFamily="18" charset="0"/>
                </a:rPr>
                <a:t> = 9.7</a:t>
              </a:r>
              <a:r>
                <a:rPr lang="en-US" sz="2400" baseline="30000" dirty="0">
                  <a:solidFill>
                    <a:srgbClr val="7030A0"/>
                  </a:solidFill>
                  <a:latin typeface="Times New Roman" panose="02020603050405020304" pitchFamily="18" charset="0"/>
                  <a:cs typeface="Times New Roman" panose="02020603050405020304" pitchFamily="18" charset="0"/>
                </a:rPr>
                <a:t>◦</a:t>
              </a:r>
            </a:p>
          </p:txBody>
        </p:sp>
        <p:sp>
          <p:nvSpPr>
            <p:cNvPr id="10" name="Rectangle 9"/>
            <p:cNvSpPr/>
            <p:nvPr/>
          </p:nvSpPr>
          <p:spPr>
            <a:xfrm rot="695034">
              <a:off x="6393331" y="1569754"/>
              <a:ext cx="759880" cy="32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07377" y="1344645"/>
              <a:ext cx="1379307" cy="830997"/>
            </a:xfrm>
            <a:prstGeom prst="rect">
              <a:avLst/>
            </a:prstGeom>
            <a:noFill/>
          </p:spPr>
          <p:txBody>
            <a:bodyPr wrap="square" rtlCol="0">
              <a:spAutoFit/>
            </a:bodyPr>
            <a:lstStyle/>
            <a:p>
              <a:r>
                <a:rPr lang="el-GR" sz="2400" i="1" dirty="0">
                  <a:latin typeface="Times New Roman" panose="02020603050405020304" pitchFamily="18" charset="0"/>
                  <a:cs typeface="Times New Roman" panose="02020603050405020304" pitchFamily="18" charset="0"/>
                </a:rPr>
                <a:t>θ </a:t>
              </a:r>
              <a:r>
                <a:rPr lang="en-US" sz="2400" baseline="-25000" dirty="0" err="1">
                  <a:latin typeface="Times New Roman" panose="02020603050405020304" pitchFamily="18" charset="0"/>
                  <a:cs typeface="Times New Roman" panose="02020603050405020304" pitchFamily="18" charset="0"/>
                </a:rPr>
                <a:t>xray</a:t>
              </a:r>
              <a:r>
                <a:rPr lang="en-US" sz="24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 0.006</a:t>
              </a:r>
              <a:r>
                <a:rPr lang="en-US" sz="2400" baseline="30000" dirty="0">
                  <a:latin typeface="Arial" panose="020B0604020202020204" pitchFamily="34" charset="0"/>
                  <a:cs typeface="Arial" panose="020B0604020202020204" pitchFamily="34" charset="0"/>
                </a:rPr>
                <a:t>◦</a:t>
              </a:r>
            </a:p>
          </p:txBody>
        </p:sp>
        <p:sp>
          <p:nvSpPr>
            <p:cNvPr id="17" name="Rectangle 16"/>
            <p:cNvSpPr/>
            <p:nvPr/>
          </p:nvSpPr>
          <p:spPr>
            <a:xfrm>
              <a:off x="6860978" y="1702324"/>
              <a:ext cx="2217079"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Phase matching</a:t>
              </a:r>
              <a:r>
                <a:rPr lang="en-US" sz="2000" dirty="0">
                  <a:latin typeface="Times New Roman" panose="02020603050405020304" pitchFamily="18" charset="0"/>
                  <a:cs typeface="Times New Roman" panose="02020603050405020304" pitchFamily="18" charset="0"/>
                </a:rPr>
                <a:t>: sin</a:t>
              </a:r>
              <a:r>
                <a:rPr lang="el-GR" sz="2000" i="1" dirty="0">
                  <a:latin typeface="Times New Roman" panose="02020603050405020304" pitchFamily="18" charset="0"/>
                  <a:cs typeface="Times New Roman" panose="02020603050405020304" pitchFamily="18" charset="0"/>
                </a:rPr>
                <a:t>θ</a:t>
              </a:r>
              <a:r>
                <a:rPr lang="en-US" sz="2000" i="1" baseline="-25000" dirty="0">
                  <a:latin typeface="Times New Roman" panose="02020603050405020304" pitchFamily="18" charset="0"/>
                  <a:cs typeface="Times New Roman" panose="02020603050405020304" pitchFamily="18" charset="0"/>
                </a:rPr>
                <a:t>opt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λ</a:t>
              </a:r>
              <a:r>
                <a:rPr lang="en-US" sz="2000" i="1" baseline="-25000" dirty="0">
                  <a:latin typeface="Times New Roman" panose="02020603050405020304" pitchFamily="18" charset="0"/>
                  <a:cs typeface="Times New Roman" panose="02020603050405020304" pitchFamily="18" charset="0"/>
                </a:rPr>
                <a:t>opt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λ</a:t>
              </a:r>
              <a:r>
                <a:rPr lang="en-US" sz="2000" i="1" baseline="-25000" dirty="0" err="1">
                  <a:latin typeface="Times New Roman" panose="02020603050405020304" pitchFamily="18" charset="0"/>
                  <a:cs typeface="Times New Roman" panose="02020603050405020304" pitchFamily="18" charset="0"/>
                </a:rPr>
                <a:t>xray</a:t>
              </a:r>
              <a:r>
                <a:rPr lang="en-US" sz="2000" dirty="0">
                  <a:latin typeface="Times New Roman" panose="02020603050405020304" pitchFamily="18" charset="0"/>
                  <a:cs typeface="Times New Roman" panose="02020603050405020304" pitchFamily="18" charset="0"/>
                </a:rPr>
                <a:t>) sin</a:t>
              </a:r>
              <a:r>
                <a:rPr lang="el-GR" sz="2000" dirty="0">
                  <a:latin typeface="Times New Roman" panose="02020603050405020304" pitchFamily="18" charset="0"/>
                  <a:cs typeface="Times New Roman" panose="02020603050405020304" pitchFamily="18" charset="0"/>
                </a:rPr>
                <a:t>θ</a:t>
              </a:r>
              <a:r>
                <a:rPr lang="en-US" sz="2000" i="1" baseline="-25000" dirty="0" err="1">
                  <a:latin typeface="Times New Roman" panose="02020603050405020304" pitchFamily="18" charset="0"/>
                  <a:cs typeface="Times New Roman" panose="02020603050405020304" pitchFamily="18" charset="0"/>
                </a:rPr>
                <a:t>xray</a:t>
              </a:r>
              <a:endParaRPr lang="en-US" sz="2000" baseline="-25000"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6576645" y="1400421"/>
              <a:ext cx="1164982" cy="898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576645" y="1495922"/>
              <a:ext cx="1164982" cy="926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51331" y="1496751"/>
              <a:ext cx="2413488"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60979" y="1051643"/>
              <a:ext cx="861963" cy="45619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697665" y="1051643"/>
              <a:ext cx="853345" cy="45332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2304123">
              <a:off x="6629691" y="1211218"/>
              <a:ext cx="428242" cy="625452"/>
            </a:xfrm>
            <a:prstGeom prst="arc">
              <a:avLst>
                <a:gd name="adj1" fmla="val 19109920"/>
                <a:gd name="adj2" fmla="val 20571148"/>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Arc 44"/>
          <p:cNvSpPr/>
          <p:nvPr/>
        </p:nvSpPr>
        <p:spPr>
          <a:xfrm rot="11271103">
            <a:off x="7148679" y="957258"/>
            <a:ext cx="428242" cy="625452"/>
          </a:xfrm>
          <a:prstGeom prst="arc">
            <a:avLst>
              <a:gd name="adj1" fmla="val 19118110"/>
              <a:gd name="adj2" fmla="val 2925968"/>
            </a:avLst>
          </a:prstGeom>
          <a:ln w="12700">
            <a:solidFill>
              <a:srgbClr val="7030A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Chart&#10;&#10;Description automatically generated">
            <a:extLst>
              <a:ext uri="{FF2B5EF4-FFF2-40B4-BE49-F238E27FC236}">
                <a16:creationId xmlns:a16="http://schemas.microsoft.com/office/drawing/2014/main" id="{5FB42DAD-6BCC-5656-1DC5-1454B8B8C9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3" t="7021" r="1404" b="4000"/>
          <a:stretch/>
        </p:blipFill>
        <p:spPr bwMode="auto">
          <a:xfrm>
            <a:off x="256129" y="3236750"/>
            <a:ext cx="8474633" cy="2004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86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6054" y="272990"/>
            <a:ext cx="7907506" cy="997640"/>
          </a:xfrm>
        </p:spPr>
        <p:txBody>
          <a:bodyPr>
            <a:noAutofit/>
          </a:bodyPr>
          <a:lstStyle/>
          <a:p>
            <a:pPr algn="l" eaLnBrk="1" hangingPunct="1">
              <a:defRPr/>
            </a:pPr>
            <a:r>
              <a:rPr lang="en-US" sz="3200" b="0" kern="1200" dirty="0">
                <a:solidFill>
                  <a:schemeClr val="tx2"/>
                </a:solidFill>
                <a:latin typeface="Arial" panose="020B0604020202020204" pitchFamily="34" charset="0"/>
                <a:ea typeface="+mn-ea"/>
                <a:cs typeface="Arial" panose="020B0604020202020204" pitchFamily="34" charset="0"/>
              </a:rPr>
              <a:t>How do you measure the shortest events?</a:t>
            </a:r>
            <a:endParaRPr lang="en-US" sz="6000" b="0" dirty="0">
              <a:solidFill>
                <a:schemeClr val="tx2"/>
              </a:solidFill>
              <a:latin typeface="Arial" panose="020B0604020202020204" pitchFamily="34" charset="0"/>
              <a:cs typeface="Arial" panose="020B0604020202020204" pitchFamily="34" charset="0"/>
            </a:endParaRPr>
          </a:p>
        </p:txBody>
      </p:sp>
      <p:sp>
        <p:nvSpPr>
          <p:cNvPr id="3" name="TextBox 2"/>
          <p:cNvSpPr txBox="1"/>
          <p:nvPr/>
        </p:nvSpPr>
        <p:spPr>
          <a:xfrm>
            <a:off x="763620" y="5455298"/>
            <a:ext cx="7616760"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Electronics are typically not sub-ps. The only fast-enough time-gates to measure femto-to-attosecond XFEL or electron pulses are the pulses themselves or optical laser pulses.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033"/>
          <a:stretch/>
        </p:blipFill>
        <p:spPr>
          <a:xfrm>
            <a:off x="434774" y="977911"/>
            <a:ext cx="8274452" cy="4254896"/>
          </a:xfrm>
          <a:prstGeom prst="rect">
            <a:avLst/>
          </a:prstGeom>
        </p:spPr>
      </p:pic>
    </p:spTree>
    <p:extLst>
      <p:ext uri="{BB962C8B-B14F-4D97-AF65-F5344CB8AC3E}">
        <p14:creationId xmlns:p14="http://schemas.microsoft.com/office/powerpoint/2010/main" val="76714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1066800" y="2488911"/>
            <a:ext cx="2743200" cy="1841500"/>
          </a:xfrm>
          <a:prstGeom prst="rect">
            <a:avLst/>
          </a:prstGeom>
          <a:solidFill>
            <a:schemeClr val="bg1">
              <a:lumMod val="75000"/>
            </a:schemeClr>
          </a:solidFill>
          <a:ln>
            <a:noFill/>
          </a:ln>
          <a:effectLst/>
        </p:spPr>
        <p:txBody>
          <a:bodyPr wrap="none" anchor="ctr"/>
          <a:lstStyle>
            <a:lvl1pPr>
              <a:spcBef>
                <a:spcPct val="20000"/>
              </a:spcBef>
              <a:defRPr sz="2000">
                <a:solidFill>
                  <a:schemeClr val="tx1"/>
                </a:solidFill>
                <a:latin typeface="Arial" pitchFamily="34" charset="0"/>
                <a:cs typeface="Arial" pitchFamily="34" charset="0"/>
              </a:defRPr>
            </a:lvl1pPr>
            <a:lvl2pPr marL="742950" indent="-285750">
              <a:spcBef>
                <a:spcPct val="20000"/>
              </a:spcBef>
              <a:defRPr>
                <a:solidFill>
                  <a:schemeClr val="tx1"/>
                </a:solidFill>
                <a:latin typeface="Arial" pitchFamily="34" charset="0"/>
                <a:cs typeface="Arial" pitchFamily="34" charset="0"/>
              </a:defRPr>
            </a:lvl2pPr>
            <a:lvl3pPr marL="1143000" indent="-228600">
              <a:spcBef>
                <a:spcPct val="20000"/>
              </a:spcBef>
              <a:defRPr sz="1600">
                <a:solidFill>
                  <a:schemeClr val="tx1"/>
                </a:solidFill>
                <a:latin typeface="Arial" pitchFamily="34" charset="0"/>
                <a:cs typeface="Arial" pitchFamily="34" charset="0"/>
              </a:defRPr>
            </a:lvl3pPr>
            <a:lvl4pPr marL="1600200" indent="-228600">
              <a:spcBef>
                <a:spcPct val="20000"/>
              </a:spcBef>
              <a:defRPr sz="1400">
                <a:solidFill>
                  <a:schemeClr val="tx1"/>
                </a:solidFill>
                <a:latin typeface="Arial" pitchFamily="34" charset="0"/>
                <a:cs typeface="Arial" pitchFamily="34" charset="0"/>
              </a:defRPr>
            </a:lvl4pPr>
            <a:lvl5pPr marL="2057400" indent="-228600">
              <a:spcBef>
                <a:spcPct val="20000"/>
              </a:spcBef>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cs typeface="Arial" pitchFamily="34" charset="0"/>
              </a:defRPr>
            </a:lvl9pPr>
          </a:lstStyle>
          <a:p>
            <a:pPr>
              <a:spcBef>
                <a:spcPct val="0"/>
              </a:spcBef>
            </a:pPr>
            <a:endParaRPr lang="en-US" altLang="en-US"/>
          </a:p>
        </p:txBody>
      </p:sp>
      <p:grpSp>
        <p:nvGrpSpPr>
          <p:cNvPr id="23555" name="Group 3"/>
          <p:cNvGrpSpPr>
            <a:grpSpLocks/>
          </p:cNvGrpSpPr>
          <p:nvPr/>
        </p:nvGrpSpPr>
        <p:grpSpPr bwMode="auto">
          <a:xfrm rot="19946502" flipH="1">
            <a:off x="1252538" y="3641436"/>
            <a:ext cx="357187" cy="300038"/>
            <a:chOff x="2520" y="1735"/>
            <a:chExt cx="730" cy="1788"/>
          </a:xfrm>
        </p:grpSpPr>
        <p:sp>
          <p:nvSpPr>
            <p:cNvPr id="270424" name="Freeform 4"/>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25" name="Freeform 5"/>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sp>
        <p:nvSpPr>
          <p:cNvPr id="270340" name="Rectangle 6"/>
          <p:cNvSpPr>
            <a:spLocks noGrp="1" noChangeArrowheads="1"/>
          </p:cNvSpPr>
          <p:nvPr>
            <p:ph type="ctrTitle" idx="4294967295"/>
          </p:nvPr>
        </p:nvSpPr>
        <p:spPr>
          <a:xfrm>
            <a:off x="827412" y="272758"/>
            <a:ext cx="8148637" cy="992097"/>
          </a:xfrm>
        </p:spPr>
        <p:txBody>
          <a:bodyPr>
            <a:noAutofit/>
          </a:bodyPr>
          <a:lstStyle/>
          <a:p>
            <a:pPr eaLnBrk="1" hangingPunct="1"/>
            <a:r>
              <a:rPr lang="en-US" altLang="en-US" sz="3200" b="0" dirty="0">
                <a:solidFill>
                  <a:schemeClr val="tx2"/>
                </a:solidFill>
              </a:rPr>
              <a:t>The way that we measure optical femtosecond pulses</a:t>
            </a:r>
            <a:br>
              <a:rPr lang="en-US" altLang="en-US" sz="3200" dirty="0">
                <a:solidFill>
                  <a:schemeClr val="tx2"/>
                </a:solidFill>
                <a:latin typeface="Arial" panose="020B0604020202020204" pitchFamily="34" charset="0"/>
                <a:cs typeface="Arial" panose="020B0604020202020204" pitchFamily="34" charset="0"/>
              </a:rPr>
            </a:br>
            <a:endParaRPr lang="en-US" altLang="en-US" sz="3200" dirty="0">
              <a:solidFill>
                <a:schemeClr val="tx2"/>
              </a:solidFill>
              <a:latin typeface="Arial" panose="020B0604020202020204" pitchFamily="34" charset="0"/>
              <a:cs typeface="Arial" panose="020B0604020202020204" pitchFamily="34" charset="0"/>
            </a:endParaRPr>
          </a:p>
        </p:txBody>
      </p:sp>
      <p:grpSp>
        <p:nvGrpSpPr>
          <p:cNvPr id="270341" name="Group 7"/>
          <p:cNvGrpSpPr>
            <a:grpSpLocks/>
          </p:cNvGrpSpPr>
          <p:nvPr/>
        </p:nvGrpSpPr>
        <p:grpSpPr bwMode="auto">
          <a:xfrm>
            <a:off x="1333500" y="2908011"/>
            <a:ext cx="2019300" cy="1208088"/>
            <a:chOff x="3592" y="2464"/>
            <a:chExt cx="1272" cy="761"/>
          </a:xfrm>
        </p:grpSpPr>
        <p:sp>
          <p:nvSpPr>
            <p:cNvPr id="270422" name="Line 8"/>
            <p:cNvSpPr>
              <a:spLocks noChangeShapeType="1"/>
            </p:cNvSpPr>
            <p:nvPr/>
          </p:nvSpPr>
          <p:spPr bwMode="auto">
            <a:xfrm>
              <a:off x="3592" y="2464"/>
              <a:ext cx="1272" cy="664"/>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23" name="Line 9"/>
            <p:cNvSpPr>
              <a:spLocks noChangeShapeType="1"/>
            </p:cNvSpPr>
            <p:nvPr/>
          </p:nvSpPr>
          <p:spPr bwMode="auto">
            <a:xfrm flipV="1">
              <a:off x="3592" y="2561"/>
              <a:ext cx="1272" cy="664"/>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sp>
        <p:nvSpPr>
          <p:cNvPr id="23562" name="Line 10"/>
          <p:cNvSpPr>
            <a:spLocks noChangeShapeType="1"/>
          </p:cNvSpPr>
          <p:nvPr/>
        </p:nvSpPr>
        <p:spPr bwMode="auto">
          <a:xfrm>
            <a:off x="2501900" y="3511261"/>
            <a:ext cx="812800" cy="1588"/>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nvGrpSpPr>
          <p:cNvPr id="23563" name="Group 11"/>
          <p:cNvGrpSpPr>
            <a:grpSpLocks/>
          </p:cNvGrpSpPr>
          <p:nvPr/>
        </p:nvGrpSpPr>
        <p:grpSpPr bwMode="auto">
          <a:xfrm rot="1653498">
            <a:off x="1808163" y="2838161"/>
            <a:ext cx="357187" cy="300038"/>
            <a:chOff x="2520" y="1735"/>
            <a:chExt cx="730" cy="1788"/>
          </a:xfrm>
        </p:grpSpPr>
        <p:sp>
          <p:nvSpPr>
            <p:cNvPr id="270420" name="Freeform 12"/>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21" name="Freeform 13"/>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sp>
        <p:nvSpPr>
          <p:cNvPr id="270344" name="Rectangle 14"/>
          <p:cNvSpPr>
            <a:spLocks noChangeArrowheads="1"/>
          </p:cNvSpPr>
          <p:nvPr/>
        </p:nvSpPr>
        <p:spPr bwMode="auto">
          <a:xfrm>
            <a:off x="2413000" y="3212811"/>
            <a:ext cx="139700" cy="584200"/>
          </a:xfrm>
          <a:prstGeom prst="rect">
            <a:avLst/>
          </a:prstGeom>
          <a:solidFill>
            <a:srgbClr val="96969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000">
                <a:solidFill>
                  <a:schemeClr val="tx1"/>
                </a:solidFill>
                <a:latin typeface="Arial" pitchFamily="34" charset="0"/>
                <a:cs typeface="Arial" pitchFamily="34" charset="0"/>
              </a:defRPr>
            </a:lvl1pPr>
            <a:lvl2pPr marL="742950" indent="-285750">
              <a:spcBef>
                <a:spcPct val="20000"/>
              </a:spcBef>
              <a:defRPr>
                <a:solidFill>
                  <a:schemeClr val="tx1"/>
                </a:solidFill>
                <a:latin typeface="Arial" pitchFamily="34" charset="0"/>
                <a:cs typeface="Arial" pitchFamily="34" charset="0"/>
              </a:defRPr>
            </a:lvl2pPr>
            <a:lvl3pPr marL="1143000" indent="-228600">
              <a:spcBef>
                <a:spcPct val="20000"/>
              </a:spcBef>
              <a:defRPr sz="1600">
                <a:solidFill>
                  <a:schemeClr val="tx1"/>
                </a:solidFill>
                <a:latin typeface="Arial" pitchFamily="34" charset="0"/>
                <a:cs typeface="Arial" pitchFamily="34" charset="0"/>
              </a:defRPr>
            </a:lvl3pPr>
            <a:lvl4pPr marL="1600200" indent="-228600">
              <a:spcBef>
                <a:spcPct val="20000"/>
              </a:spcBef>
              <a:defRPr sz="1400">
                <a:solidFill>
                  <a:schemeClr val="tx1"/>
                </a:solidFill>
                <a:latin typeface="Arial" pitchFamily="34" charset="0"/>
                <a:cs typeface="Arial" pitchFamily="34" charset="0"/>
              </a:defRPr>
            </a:lvl4pPr>
            <a:lvl5pPr marL="2057400" indent="-228600">
              <a:spcBef>
                <a:spcPct val="20000"/>
              </a:spcBef>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cs typeface="Arial" pitchFamily="34" charset="0"/>
              </a:defRPr>
            </a:lvl9pPr>
          </a:lstStyle>
          <a:p>
            <a:pPr>
              <a:spcBef>
                <a:spcPct val="0"/>
              </a:spcBef>
            </a:pPr>
            <a:endParaRPr lang="en-US" altLang="en-US"/>
          </a:p>
        </p:txBody>
      </p:sp>
      <p:grpSp>
        <p:nvGrpSpPr>
          <p:cNvPr id="270345" name="Group 15"/>
          <p:cNvGrpSpPr>
            <a:grpSpLocks/>
          </p:cNvGrpSpPr>
          <p:nvPr/>
        </p:nvGrpSpPr>
        <p:grpSpPr bwMode="auto">
          <a:xfrm>
            <a:off x="3352800" y="3327111"/>
            <a:ext cx="204788" cy="368300"/>
            <a:chOff x="5192" y="2592"/>
            <a:chExt cx="129" cy="232"/>
          </a:xfrm>
        </p:grpSpPr>
        <p:sp>
          <p:nvSpPr>
            <p:cNvPr id="270418" name="Rectangle 16"/>
            <p:cNvSpPr>
              <a:spLocks noChangeArrowheads="1"/>
            </p:cNvSpPr>
            <p:nvPr/>
          </p:nvSpPr>
          <p:spPr bwMode="auto">
            <a:xfrm>
              <a:off x="5192" y="2592"/>
              <a:ext cx="72" cy="232"/>
            </a:xfrm>
            <a:prstGeom prst="rect">
              <a:avLst/>
            </a:prstGeom>
            <a:solidFill>
              <a:srgbClr val="96969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000">
                  <a:solidFill>
                    <a:schemeClr val="tx1"/>
                  </a:solidFill>
                  <a:latin typeface="Arial" pitchFamily="34" charset="0"/>
                  <a:cs typeface="Arial" pitchFamily="34" charset="0"/>
                </a:defRPr>
              </a:lvl1pPr>
              <a:lvl2pPr marL="742950" indent="-285750">
                <a:spcBef>
                  <a:spcPct val="20000"/>
                </a:spcBef>
                <a:defRPr>
                  <a:solidFill>
                    <a:schemeClr val="tx1"/>
                  </a:solidFill>
                  <a:latin typeface="Arial" pitchFamily="34" charset="0"/>
                  <a:cs typeface="Arial" pitchFamily="34" charset="0"/>
                </a:defRPr>
              </a:lvl2pPr>
              <a:lvl3pPr marL="1143000" indent="-228600">
                <a:spcBef>
                  <a:spcPct val="20000"/>
                </a:spcBef>
                <a:defRPr sz="1600">
                  <a:solidFill>
                    <a:schemeClr val="tx1"/>
                  </a:solidFill>
                  <a:latin typeface="Arial" pitchFamily="34" charset="0"/>
                  <a:cs typeface="Arial" pitchFamily="34" charset="0"/>
                </a:defRPr>
              </a:lvl3pPr>
              <a:lvl4pPr marL="1600200" indent="-228600">
                <a:spcBef>
                  <a:spcPct val="20000"/>
                </a:spcBef>
                <a:defRPr sz="1400">
                  <a:solidFill>
                    <a:schemeClr val="tx1"/>
                  </a:solidFill>
                  <a:latin typeface="Arial" pitchFamily="34" charset="0"/>
                  <a:cs typeface="Arial" pitchFamily="34" charset="0"/>
                </a:defRPr>
              </a:lvl4pPr>
              <a:lvl5pPr marL="2057400" indent="-228600">
                <a:spcBef>
                  <a:spcPct val="20000"/>
                </a:spcBef>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cs typeface="Arial" pitchFamily="34" charset="0"/>
                </a:defRPr>
              </a:lvl9pPr>
            </a:lstStyle>
            <a:p>
              <a:pPr>
                <a:spcBef>
                  <a:spcPct val="0"/>
                </a:spcBef>
              </a:pPr>
              <a:endParaRPr lang="en-US" altLang="en-US"/>
            </a:p>
          </p:txBody>
        </p:sp>
        <p:sp>
          <p:nvSpPr>
            <p:cNvPr id="270419" name="Rectangle 17"/>
            <p:cNvSpPr>
              <a:spLocks noChangeArrowheads="1"/>
            </p:cNvSpPr>
            <p:nvPr/>
          </p:nvSpPr>
          <p:spPr bwMode="auto">
            <a:xfrm>
              <a:off x="5257" y="2652"/>
              <a:ext cx="64" cy="112"/>
            </a:xfrm>
            <a:prstGeom prst="rect">
              <a:avLst/>
            </a:prstGeom>
            <a:solidFill>
              <a:srgbClr val="96969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000">
                  <a:solidFill>
                    <a:schemeClr val="tx1"/>
                  </a:solidFill>
                  <a:latin typeface="Arial" pitchFamily="34" charset="0"/>
                  <a:cs typeface="Arial" pitchFamily="34" charset="0"/>
                </a:defRPr>
              </a:lvl1pPr>
              <a:lvl2pPr marL="742950" indent="-285750">
                <a:spcBef>
                  <a:spcPct val="20000"/>
                </a:spcBef>
                <a:defRPr>
                  <a:solidFill>
                    <a:schemeClr val="tx1"/>
                  </a:solidFill>
                  <a:latin typeface="Arial" pitchFamily="34" charset="0"/>
                  <a:cs typeface="Arial" pitchFamily="34" charset="0"/>
                </a:defRPr>
              </a:lvl2pPr>
              <a:lvl3pPr marL="1143000" indent="-228600">
                <a:spcBef>
                  <a:spcPct val="20000"/>
                </a:spcBef>
                <a:defRPr sz="1600">
                  <a:solidFill>
                    <a:schemeClr val="tx1"/>
                  </a:solidFill>
                  <a:latin typeface="Arial" pitchFamily="34" charset="0"/>
                  <a:cs typeface="Arial" pitchFamily="34" charset="0"/>
                </a:defRPr>
              </a:lvl3pPr>
              <a:lvl4pPr marL="1600200" indent="-228600">
                <a:spcBef>
                  <a:spcPct val="20000"/>
                </a:spcBef>
                <a:defRPr sz="1400">
                  <a:solidFill>
                    <a:schemeClr val="tx1"/>
                  </a:solidFill>
                  <a:latin typeface="Arial" pitchFamily="34" charset="0"/>
                  <a:cs typeface="Arial" pitchFamily="34" charset="0"/>
                </a:defRPr>
              </a:lvl4pPr>
              <a:lvl5pPr marL="2057400" indent="-228600">
                <a:spcBef>
                  <a:spcPct val="20000"/>
                </a:spcBef>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cs typeface="Arial" pitchFamily="34" charset="0"/>
                </a:defRPr>
              </a:lvl9pPr>
            </a:lstStyle>
            <a:p>
              <a:pPr>
                <a:spcBef>
                  <a:spcPct val="0"/>
                </a:spcBef>
              </a:pPr>
              <a:endParaRPr lang="en-US" altLang="en-US"/>
            </a:p>
          </p:txBody>
        </p:sp>
      </p:grpSp>
      <p:sp>
        <p:nvSpPr>
          <p:cNvPr id="270346" name="Text Box 18"/>
          <p:cNvSpPr txBox="1">
            <a:spLocks noChangeArrowheads="1"/>
          </p:cNvSpPr>
          <p:nvPr/>
        </p:nvSpPr>
        <p:spPr bwMode="auto">
          <a:xfrm>
            <a:off x="2171700" y="2539711"/>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defRPr>
                <a:solidFill>
                  <a:schemeClr val="tx1"/>
                </a:solidFill>
                <a:latin typeface="Arial" pitchFamily="34" charset="0"/>
                <a:cs typeface="Arial" pitchFamily="34" charset="0"/>
              </a:defRPr>
            </a:lvl2pPr>
            <a:lvl3pPr marL="1143000" indent="-228600">
              <a:spcBef>
                <a:spcPct val="20000"/>
              </a:spcBef>
              <a:defRPr sz="1600">
                <a:solidFill>
                  <a:schemeClr val="tx1"/>
                </a:solidFill>
                <a:latin typeface="Arial" pitchFamily="34" charset="0"/>
                <a:cs typeface="Arial" pitchFamily="34" charset="0"/>
              </a:defRPr>
            </a:lvl3pPr>
            <a:lvl4pPr marL="1600200" indent="-228600">
              <a:spcBef>
                <a:spcPct val="20000"/>
              </a:spcBef>
              <a:defRPr sz="1400">
                <a:solidFill>
                  <a:schemeClr val="tx1"/>
                </a:solidFill>
                <a:latin typeface="Arial" pitchFamily="34" charset="0"/>
                <a:cs typeface="Arial" pitchFamily="34" charset="0"/>
              </a:defRPr>
            </a:lvl4pPr>
            <a:lvl5pPr marL="2057400" indent="-228600">
              <a:spcBef>
                <a:spcPct val="20000"/>
              </a:spcBef>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cs typeface="Arial" pitchFamily="34" charset="0"/>
              </a:defRPr>
            </a:lvl9pPr>
          </a:lstStyle>
          <a:p>
            <a:pPr>
              <a:spcBef>
                <a:spcPct val="50000"/>
              </a:spcBef>
            </a:pPr>
            <a:r>
              <a:rPr lang="en-US" altLang="en-US" sz="1800"/>
              <a:t>SHG crystal</a:t>
            </a:r>
          </a:p>
        </p:txBody>
      </p:sp>
      <p:grpSp>
        <p:nvGrpSpPr>
          <p:cNvPr id="23571" name="Group 19"/>
          <p:cNvGrpSpPr>
            <a:grpSpLocks/>
          </p:cNvGrpSpPr>
          <p:nvPr/>
        </p:nvGrpSpPr>
        <p:grpSpPr bwMode="auto">
          <a:xfrm rot="19946502" flipH="1">
            <a:off x="1263650" y="3652549"/>
            <a:ext cx="357188" cy="300037"/>
            <a:chOff x="2520" y="1735"/>
            <a:chExt cx="730" cy="1788"/>
          </a:xfrm>
        </p:grpSpPr>
        <p:sp>
          <p:nvSpPr>
            <p:cNvPr id="270416" name="Freeform 20"/>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17" name="Freeform 21"/>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nvGrpSpPr>
          <p:cNvPr id="23574" name="Group 22"/>
          <p:cNvGrpSpPr>
            <a:grpSpLocks/>
          </p:cNvGrpSpPr>
          <p:nvPr/>
        </p:nvGrpSpPr>
        <p:grpSpPr bwMode="auto">
          <a:xfrm rot="1653498">
            <a:off x="1441450" y="2636549"/>
            <a:ext cx="357188" cy="300037"/>
            <a:chOff x="2520" y="1735"/>
            <a:chExt cx="730" cy="1788"/>
          </a:xfrm>
        </p:grpSpPr>
        <p:sp>
          <p:nvSpPr>
            <p:cNvPr id="270414" name="Freeform 23"/>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15" name="Freeform 24"/>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nvGrpSpPr>
          <p:cNvPr id="23577" name="Group 25"/>
          <p:cNvGrpSpPr>
            <a:grpSpLocks/>
          </p:cNvGrpSpPr>
          <p:nvPr/>
        </p:nvGrpSpPr>
        <p:grpSpPr bwMode="auto">
          <a:xfrm rot="21570919" flipH="1">
            <a:off x="2370138" y="3233449"/>
            <a:ext cx="228600" cy="187325"/>
            <a:chOff x="2520" y="1735"/>
            <a:chExt cx="730" cy="1788"/>
          </a:xfrm>
        </p:grpSpPr>
        <p:sp>
          <p:nvSpPr>
            <p:cNvPr id="270412" name="Freeform 26"/>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270413" name="Freeform 27"/>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3" name="TextBox 32"/>
              <p:cNvSpPr txBox="1"/>
              <p:nvPr/>
            </p:nvSpPr>
            <p:spPr>
              <a:xfrm>
                <a:off x="586652" y="5022741"/>
                <a:ext cx="8023948" cy="552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en-US" sz="2000" b="0" i="1" smtClean="0">
                              <a:latin typeface="Cambria Math"/>
                            </a:rPr>
                            <m:t>𝑃</m:t>
                          </m:r>
                        </m:e>
                        <m:sub>
                          <m:r>
                            <a:rPr lang="en-US" sz="2000" b="0" i="1" smtClean="0">
                              <a:latin typeface="Cambria Math"/>
                            </a:rPr>
                            <m:t>𝑖</m:t>
                          </m:r>
                        </m:sub>
                      </m:sSub>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sSub>
                        <m:sSubPr>
                          <m:ctrlPr>
                            <a:rPr lang="pt-BR" sz="2000" i="1" smtClean="0">
                              <a:latin typeface="Cambria Math" panose="02040503050406030204" pitchFamily="18" charset="0"/>
                            </a:rPr>
                          </m:ctrlPr>
                        </m:sSubPr>
                        <m:e>
                          <m:r>
                            <m:rPr>
                              <m:sty m:val="p"/>
                            </m:rPr>
                            <a:rPr lang="el-GR" sz="2000" i="1" smtClean="0">
                              <a:latin typeface="Cambria Math"/>
                            </a:rPr>
                            <m:t>ε</m:t>
                          </m:r>
                        </m:e>
                        <m:sub>
                          <m:r>
                            <a:rPr lang="pt-BR" sz="2000" i="1" smtClean="0">
                              <a:latin typeface="Cambria Math"/>
                            </a:rPr>
                            <m:t>0</m:t>
                          </m:r>
                        </m:sub>
                      </m:sSub>
                      <m:d>
                        <m:dPr>
                          <m:ctrlPr>
                            <a:rPr lang="pt-BR" sz="2000" i="1" smtClean="0">
                              <a:latin typeface="Cambria Math" panose="02040503050406030204" pitchFamily="18" charset="0"/>
                            </a:rPr>
                          </m:ctrlPr>
                        </m:dPr>
                        <m:e>
                          <m:sSubSup>
                            <m:sSubSupPr>
                              <m:ctrlPr>
                                <a:rPr lang="pt-BR" sz="2000" i="1">
                                  <a:latin typeface="Cambria Math" panose="02040503050406030204" pitchFamily="18" charset="0"/>
                                </a:rPr>
                              </m:ctrlPr>
                            </m:sSubSupPr>
                            <m:e>
                              <m:r>
                                <m:rPr>
                                  <m:sty m:val="p"/>
                                </m:rPr>
                                <a:rPr lang="el-GR" sz="2000" i="1">
                                  <a:latin typeface="Cambria Math"/>
                                </a:rPr>
                                <m:t>χ</m:t>
                              </m:r>
                            </m:e>
                            <m:sub>
                              <m:r>
                                <a:rPr lang="en-US" sz="2000" b="0" i="1" smtClean="0">
                                  <a:latin typeface="Cambria Math" panose="02040503050406030204" pitchFamily="18" charset="0"/>
                                </a:rPr>
                                <m:t>𝑗</m:t>
                              </m:r>
                            </m:sub>
                            <m:sup>
                              <m:r>
                                <a:rPr lang="en-US" sz="2000" b="0" i="1" smtClean="0">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sup>
                          </m:sSub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𝑗</m:t>
                              </m:r>
                            </m:sub>
                          </m:sSub>
                          <m:d>
                            <m:dPr>
                              <m:ctrlPr>
                                <a:rPr lang="en-US" sz="2000" b="0" i="1" smtClean="0">
                                  <a:latin typeface="Cambria Math" panose="02040503050406030204" pitchFamily="18" charset="0"/>
                                </a:rPr>
                              </m:ctrlPr>
                            </m:dPr>
                            <m:e>
                              <m:r>
                                <a:rPr lang="en-US" sz="2000" b="0" i="1" smtClean="0">
                                  <a:latin typeface="Cambria Math"/>
                                </a:rPr>
                                <m:t>𝑡</m:t>
                              </m:r>
                            </m:e>
                          </m:d>
                          <m:r>
                            <a:rPr lang="pt-BR" sz="2000" i="1">
                              <a:latin typeface="Cambria Math"/>
                            </a:rPr>
                            <m:t>+</m:t>
                          </m:r>
                          <m:sSubSup>
                            <m:sSubSupPr>
                              <m:ctrlPr>
                                <a:rPr lang="pt-BR" sz="2000" i="1" smtClean="0">
                                  <a:solidFill>
                                    <a:srgbClr val="0070C0"/>
                                  </a:solidFill>
                                  <a:latin typeface="Cambria Math" panose="02040503050406030204" pitchFamily="18" charset="0"/>
                                </a:rPr>
                              </m:ctrlPr>
                            </m:sSubSupPr>
                            <m:e>
                              <m:r>
                                <m:rPr>
                                  <m:sty m:val="p"/>
                                </m:rPr>
                                <a:rPr lang="el-GR" sz="2000" i="1">
                                  <a:solidFill>
                                    <a:srgbClr val="0070C0"/>
                                  </a:solidFill>
                                  <a:latin typeface="Cambria Math"/>
                                </a:rPr>
                                <m:t>χ</m:t>
                              </m:r>
                            </m:e>
                            <m:sub>
                              <m:r>
                                <a:rPr lang="en-US" sz="2000" i="1">
                                  <a:solidFill>
                                    <a:srgbClr val="0070C0"/>
                                  </a:solidFill>
                                  <a:latin typeface="Cambria Math" panose="02040503050406030204" pitchFamily="18" charset="0"/>
                                </a:rPr>
                                <m:t>𝑖𝑗𝑘</m:t>
                              </m:r>
                            </m:sub>
                            <m:sup>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2</m:t>
                              </m:r>
                              <m:r>
                                <a:rPr lang="en-US" sz="2000" i="1">
                                  <a:solidFill>
                                    <a:srgbClr val="0070C0"/>
                                  </a:solidFill>
                                  <a:latin typeface="Cambria Math" panose="02040503050406030204" pitchFamily="18" charset="0"/>
                                </a:rPr>
                                <m:t>)</m:t>
                              </m:r>
                            </m:sup>
                          </m:sSubSup>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b="0" i="1" smtClean="0">
                                  <a:solidFill>
                                    <a:srgbClr val="0070C0"/>
                                  </a:solidFill>
                                  <a:latin typeface="Cambria Math" panose="02040503050406030204" pitchFamily="18" charset="0"/>
                                </a:rPr>
                                <m:t>𝑗</m:t>
                              </m:r>
                            </m:sub>
                          </m:sSub>
                          <m:d>
                            <m:dPr>
                              <m:ctrlPr>
                                <a:rPr lang="en-US" sz="2000" i="1">
                                  <a:solidFill>
                                    <a:srgbClr val="0070C0"/>
                                  </a:solidFill>
                                  <a:latin typeface="Cambria Math" panose="02040503050406030204" pitchFamily="18" charset="0"/>
                                </a:rPr>
                              </m:ctrlPr>
                            </m:dPr>
                            <m:e>
                              <m:r>
                                <a:rPr lang="en-US" sz="2000" i="1">
                                  <a:solidFill>
                                    <a:srgbClr val="0070C0"/>
                                  </a:solidFill>
                                  <a:latin typeface="Cambria Math"/>
                                </a:rPr>
                                <m:t>𝑡</m:t>
                              </m:r>
                            </m:e>
                          </m:d>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b="0" i="1" smtClean="0">
                                  <a:solidFill>
                                    <a:srgbClr val="0070C0"/>
                                  </a:solidFill>
                                  <a:latin typeface="Cambria Math" panose="02040503050406030204" pitchFamily="18" charset="0"/>
                                </a:rPr>
                                <m:t>𝑘</m:t>
                              </m:r>
                            </m:sub>
                          </m:sSub>
                          <m:d>
                            <m:dPr>
                              <m:ctrlPr>
                                <a:rPr lang="en-US" sz="2000" i="1">
                                  <a:solidFill>
                                    <a:srgbClr val="0070C0"/>
                                  </a:solidFill>
                                  <a:latin typeface="Cambria Math" panose="02040503050406030204" pitchFamily="18" charset="0"/>
                                </a:rPr>
                              </m:ctrlPr>
                            </m:dPr>
                            <m:e>
                              <m:r>
                                <a:rPr lang="en-US" sz="2000" i="1">
                                  <a:solidFill>
                                    <a:srgbClr val="0070C0"/>
                                  </a:solidFill>
                                  <a:latin typeface="Cambria Math"/>
                                </a:rPr>
                                <m:t>𝑡</m:t>
                              </m:r>
                            </m:e>
                          </m:d>
                          <m:r>
                            <a:rPr lang="en-US" sz="2000" b="0" i="1" smtClean="0">
                              <a:solidFill>
                                <a:schemeClr val="tx1"/>
                              </a:solidFill>
                              <a:latin typeface="Cambria Math"/>
                            </a:rPr>
                            <m:t>+</m:t>
                          </m:r>
                          <m:sSubSup>
                            <m:sSubSupPr>
                              <m:ctrlPr>
                                <a:rPr lang="pt-BR" sz="2000" i="1">
                                  <a:latin typeface="Cambria Math" panose="02040503050406030204" pitchFamily="18" charset="0"/>
                                </a:rPr>
                              </m:ctrlPr>
                            </m:sSubSupPr>
                            <m:e>
                              <m:r>
                                <m:rPr>
                                  <m:sty m:val="p"/>
                                </m:rPr>
                                <a:rPr lang="el-GR" sz="2000" i="1">
                                  <a:latin typeface="Cambria Math"/>
                                </a:rPr>
                                <m:t>χ</m:t>
                              </m:r>
                            </m:e>
                            <m:sub>
                              <m:r>
                                <a:rPr lang="en-US" sz="2000" i="1">
                                  <a:latin typeface="Cambria Math" panose="02040503050406030204" pitchFamily="18" charset="0"/>
                                </a:rPr>
                                <m:t>𝑖𝑗𝑘</m:t>
                              </m:r>
                              <m:r>
                                <a:rPr lang="en-US" sz="2000" b="0" i="1" smtClean="0">
                                  <a:latin typeface="Cambria Math" panose="02040503050406030204" pitchFamily="18" charset="0"/>
                                </a:rPr>
                                <m:t>𝑙</m:t>
                              </m:r>
                            </m:sub>
                            <m:sup>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i="1">
                                  <a:latin typeface="Cambria Math"/>
                                </a:rPr>
                                <m:t>𝑡</m:t>
                              </m:r>
                            </m:e>
                          </m:d>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𝑘</m:t>
                              </m:r>
                            </m:sub>
                          </m:sSub>
                          <m:d>
                            <m:dPr>
                              <m:ctrlPr>
                                <a:rPr lang="en-US" sz="2000" i="1">
                                  <a:latin typeface="Cambria Math" panose="02040503050406030204" pitchFamily="18" charset="0"/>
                                </a:rPr>
                              </m:ctrlPr>
                            </m:dPr>
                            <m:e>
                              <m:r>
                                <a:rPr lang="en-US" sz="2000" i="1">
                                  <a:latin typeface="Cambria Math"/>
                                </a:rPr>
                                <m:t>𝑡</m:t>
                              </m:r>
                            </m:e>
                          </m:d>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𝑘</m:t>
                              </m:r>
                            </m:sub>
                          </m:sSub>
                          <m:d>
                            <m:dPr>
                              <m:ctrlPr>
                                <a:rPr lang="en-US" sz="2000" i="1">
                                  <a:latin typeface="Cambria Math" panose="02040503050406030204" pitchFamily="18" charset="0"/>
                                </a:rPr>
                              </m:ctrlPr>
                            </m:dPr>
                            <m:e>
                              <m:r>
                                <a:rPr lang="en-US" sz="2000" i="1">
                                  <a:latin typeface="Cambria Math"/>
                                </a:rPr>
                                <m:t>𝑡</m:t>
                              </m:r>
                            </m:e>
                          </m:d>
                          <m:r>
                            <a:rPr lang="en-US" sz="2000" i="1">
                              <a:latin typeface="Cambria Math"/>
                            </a:rPr>
                            <m:t>+…</m:t>
                          </m:r>
                        </m:e>
                      </m:d>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6652" y="5022741"/>
                <a:ext cx="8023948" cy="552972"/>
              </a:xfrm>
              <a:prstGeom prst="rect">
                <a:avLst/>
              </a:prstGeom>
              <a:blipFill rotWithShape="1">
                <a:blip r:embed="rId3"/>
                <a:stretch>
                  <a:fillRect/>
                </a:stretch>
              </a:blipFill>
            </p:spPr>
            <p:txBody>
              <a:bodyPr/>
              <a:lstStyle/>
              <a:p>
                <a:r>
                  <a:rPr lang="en-US">
                    <a:noFill/>
                  </a:rPr>
                  <a:t> </a:t>
                </a:r>
              </a:p>
            </p:txBody>
          </p:sp>
        </mc:Fallback>
      </mc:AlternateContent>
      <p:grpSp>
        <p:nvGrpSpPr>
          <p:cNvPr id="46" name="Group 11"/>
          <p:cNvGrpSpPr>
            <a:grpSpLocks/>
          </p:cNvGrpSpPr>
          <p:nvPr/>
        </p:nvGrpSpPr>
        <p:grpSpPr bwMode="auto">
          <a:xfrm>
            <a:off x="5467653" y="2686482"/>
            <a:ext cx="1211326" cy="1783629"/>
            <a:chOff x="2510" y="1735"/>
            <a:chExt cx="740" cy="1788"/>
          </a:xfrm>
        </p:grpSpPr>
        <p:sp>
          <p:nvSpPr>
            <p:cNvPr id="47" name="Freeform 12"/>
            <p:cNvSpPr>
              <a:spLocks/>
            </p:cNvSpPr>
            <p:nvPr/>
          </p:nvSpPr>
          <p:spPr bwMode="auto">
            <a:xfrm>
              <a:off x="251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48" name="Freeform 13"/>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nvGrpSpPr>
          <p:cNvPr id="49" name="Group 11"/>
          <p:cNvGrpSpPr>
            <a:grpSpLocks/>
          </p:cNvGrpSpPr>
          <p:nvPr/>
        </p:nvGrpSpPr>
        <p:grpSpPr bwMode="auto">
          <a:xfrm>
            <a:off x="5967846" y="2677605"/>
            <a:ext cx="1211326" cy="1783629"/>
            <a:chOff x="2520" y="1735"/>
            <a:chExt cx="740" cy="1788"/>
          </a:xfrm>
        </p:grpSpPr>
        <p:sp>
          <p:nvSpPr>
            <p:cNvPr id="50" name="Freeform 12"/>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51" name="Freeform 13"/>
            <p:cNvSpPr>
              <a:spLocks/>
            </p:cNvSpPr>
            <p:nvPr/>
          </p:nvSpPr>
          <p:spPr bwMode="auto">
            <a:xfrm flipH="1">
              <a:off x="288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nvGrpSpPr>
          <p:cNvPr id="52" name="Group 25"/>
          <p:cNvGrpSpPr>
            <a:grpSpLocks/>
          </p:cNvGrpSpPr>
          <p:nvPr/>
        </p:nvGrpSpPr>
        <p:grpSpPr bwMode="auto">
          <a:xfrm rot="21570919" flipH="1">
            <a:off x="5940454" y="3368337"/>
            <a:ext cx="738641" cy="1086386"/>
            <a:chOff x="2520" y="1735"/>
            <a:chExt cx="730" cy="1788"/>
          </a:xfrm>
        </p:grpSpPr>
        <p:sp>
          <p:nvSpPr>
            <p:cNvPr id="53" name="Freeform 26"/>
            <p:cNvSpPr>
              <a:spLocks/>
            </p:cNvSpPr>
            <p:nvPr/>
          </p:nvSpPr>
          <p:spPr bwMode="auto">
            <a:xfrm>
              <a:off x="252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54" name="Freeform 27"/>
            <p:cNvSpPr>
              <a:spLocks/>
            </p:cNvSpPr>
            <p:nvPr/>
          </p:nvSpPr>
          <p:spPr bwMode="auto">
            <a:xfrm flipH="1">
              <a:off x="2870" y="1735"/>
              <a:ext cx="380" cy="1788"/>
            </a:xfrm>
            <a:custGeom>
              <a:avLst/>
              <a:gdLst>
                <a:gd name="T0" fmla="*/ 0 w 279"/>
                <a:gd name="T1" fmla="*/ 2147483647 h 264"/>
                <a:gd name="T2" fmla="*/ 2147483647 w 279"/>
                <a:gd name="T3" fmla="*/ 2147483647 h 264"/>
                <a:gd name="T4" fmla="*/ 2147483647 w 279"/>
                <a:gd name="T5" fmla="*/ 2147483647 h 264"/>
                <a:gd name="T6" fmla="*/ 2147483647 w 279"/>
                <a:gd name="T7" fmla="*/ 2147483647 h 264"/>
                <a:gd name="T8" fmla="*/ 2147483647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38100" cmpd="sng">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cxnSp>
        <p:nvCxnSpPr>
          <p:cNvPr id="4" name="Straight Arrow Connector 3"/>
          <p:cNvCxnSpPr/>
          <p:nvPr/>
        </p:nvCxnSpPr>
        <p:spPr>
          <a:xfrm>
            <a:off x="5257800" y="2355741"/>
            <a:ext cx="0" cy="22860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29200" y="4489341"/>
            <a:ext cx="2667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5603040" y="2155686"/>
                <a:ext cx="159305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a:rPr>
                        <m:t>𝐼</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a:rPr>
                            <m:t>𝑡</m:t>
                          </m:r>
                        </m:e>
                      </m:d>
                      <m:r>
                        <a:rPr lang="en-US" sz="2000" b="0" i="1" smtClean="0">
                          <a:solidFill>
                            <a:srgbClr val="0070C0"/>
                          </a:solidFill>
                          <a:latin typeface="Cambria Math"/>
                        </a:rPr>
                        <m:t>𝐼</m:t>
                      </m:r>
                      <m:r>
                        <a:rPr lang="en-US" sz="2000" b="0" i="1" smtClean="0">
                          <a:solidFill>
                            <a:srgbClr val="0070C0"/>
                          </a:solidFill>
                          <a:latin typeface="Cambria Math"/>
                        </a:rPr>
                        <m:t>(</m:t>
                      </m:r>
                      <m:r>
                        <a:rPr lang="en-US" sz="2000" b="0" i="1" smtClean="0">
                          <a:solidFill>
                            <a:srgbClr val="0070C0"/>
                          </a:solidFill>
                          <a:latin typeface="Cambria Math"/>
                        </a:rPr>
                        <m:t>𝑡</m:t>
                      </m:r>
                      <m:r>
                        <a:rPr lang="en-US" sz="2000" b="0" i="1" smtClean="0">
                          <a:solidFill>
                            <a:srgbClr val="0070C0"/>
                          </a:solidFill>
                          <a:latin typeface="Cambria Math"/>
                        </a:rPr>
                        <m:t>−</m:t>
                      </m:r>
                      <m:r>
                        <a:rPr lang="en-US" sz="2000" b="0" i="1" smtClean="0">
                          <a:solidFill>
                            <a:srgbClr val="0070C0"/>
                          </a:solidFill>
                          <a:latin typeface="Cambria Math"/>
                          <a:ea typeface="Cambria Math"/>
                        </a:rPr>
                        <m:t>𝜏</m:t>
                      </m:r>
                      <m:r>
                        <a:rPr lang="en-US" sz="2000" b="0" i="1" smtClean="0">
                          <a:solidFill>
                            <a:srgbClr val="0070C0"/>
                          </a:solidFill>
                          <a:latin typeface="Cambria Math"/>
                          <a:ea typeface="Cambria Math"/>
                        </a:rPr>
                        <m:t>)</m:t>
                      </m:r>
                    </m:oMath>
                  </m:oMathPara>
                </a14:m>
                <a:endParaRPr lang="en-US" sz="2000" dirty="0">
                  <a:solidFill>
                    <a:srgbClr val="0070C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5603040" y="2155686"/>
                <a:ext cx="1593051" cy="400110"/>
              </a:xfrm>
              <a:prstGeom prst="rect">
                <a:avLst/>
              </a:prstGeom>
              <a:blipFill rotWithShape="1">
                <a:blip r:embed="rId4"/>
                <a:stretch>
                  <a:fillRect b="-15385"/>
                </a:stretch>
              </a:blipFill>
            </p:spPr>
            <p:txBody>
              <a:bodyPr/>
              <a:lstStyle/>
              <a:p>
                <a:r>
                  <a:rPr lang="en-US">
                    <a:noFill/>
                  </a:rPr>
                  <a:t> </a:t>
                </a:r>
              </a:p>
            </p:txBody>
          </p:sp>
        </mc:Fallback>
      </mc:AlternateContent>
      <p:sp>
        <p:nvSpPr>
          <p:cNvPr id="9" name="TextBox 8"/>
          <p:cNvSpPr txBox="1"/>
          <p:nvPr/>
        </p:nvSpPr>
        <p:spPr>
          <a:xfrm>
            <a:off x="6851784" y="4573652"/>
            <a:ext cx="99681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Time (</a:t>
            </a: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4" name="TextBox 63"/>
              <p:cNvSpPr txBox="1"/>
              <p:nvPr/>
            </p:nvSpPr>
            <p:spPr>
              <a:xfrm rot="16200000">
                <a:off x="4349843" y="3165866"/>
                <a:ext cx="131193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Intensity(</a:t>
                </a:r>
                <a14:m>
                  <m:oMath xmlns:m="http://schemas.openxmlformats.org/officeDocument/2006/math">
                    <m:r>
                      <a:rPr lang="en-US" b="0" i="1" smtClean="0">
                        <a:latin typeface="Cambria Math"/>
                        <a:cs typeface="Arial" panose="020B0604020202020204" pitchFamily="34" charset="0"/>
                      </a:rPr>
                      <m:t>𝐼</m:t>
                    </m:r>
                  </m:oMath>
                </a14:m>
                <a:r>
                  <a:rPr lang="en-US" dirty="0">
                    <a:latin typeface="Arial" panose="020B0604020202020204" pitchFamily="34" charset="0"/>
                    <a:cs typeface="Arial" panose="020B0604020202020204" pitchFamily="34" charset="0"/>
                  </a:rPr>
                  <a:t>)</a:t>
                </a:r>
              </a:p>
            </p:txBody>
          </p:sp>
        </mc:Choice>
        <mc:Fallback xmlns="">
          <p:sp>
            <p:nvSpPr>
              <p:cNvPr id="64" name="TextBox 63"/>
              <p:cNvSpPr txBox="1">
                <a:spLocks noRot="1" noChangeAspect="1" noMove="1" noResize="1" noEditPoints="1" noAdjustHandles="1" noChangeArrowheads="1" noChangeShapeType="1" noTextEdit="1"/>
              </p:cNvSpPr>
              <p:nvPr/>
            </p:nvSpPr>
            <p:spPr>
              <a:xfrm rot="16200000">
                <a:off x="4349843" y="3165866"/>
                <a:ext cx="1311938" cy="369332"/>
              </a:xfrm>
              <a:prstGeom prst="rect">
                <a:avLst/>
              </a:prstGeom>
              <a:blipFill rotWithShape="1">
                <a:blip r:embed="rId5"/>
                <a:stretch>
                  <a:fillRect l="-8333" t="-3256" r="-26667" b="-4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154444" y="4430130"/>
                <a:ext cx="3483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𝜏</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154444" y="4430130"/>
                <a:ext cx="3483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5823900" y="4451588"/>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5823900" y="4451588"/>
                <a:ext cx="365805" cy="369332"/>
              </a:xfrm>
              <a:prstGeom prst="rect">
                <a:avLst/>
              </a:prstGeom>
              <a:blipFill rotWithShape="1">
                <a:blip r:embed="rId7"/>
                <a:stretch>
                  <a:fillRect/>
                </a:stretch>
              </a:blipFill>
            </p:spPr>
            <p:txBody>
              <a:bodyPr/>
              <a:lstStyle/>
              <a:p>
                <a:r>
                  <a:rPr lang="en-US">
                    <a:noFill/>
                  </a:rPr>
                  <a:t> </a:t>
                </a:r>
              </a:p>
            </p:txBody>
          </p:sp>
        </mc:Fallback>
      </mc:AlternateContent>
      <p:sp>
        <p:nvSpPr>
          <p:cNvPr id="68" name="Text Box 21"/>
          <p:cNvSpPr txBox="1">
            <a:spLocks noChangeArrowheads="1"/>
          </p:cNvSpPr>
          <p:nvPr/>
        </p:nvSpPr>
        <p:spPr bwMode="auto">
          <a:xfrm>
            <a:off x="512840" y="5683849"/>
            <a:ext cx="80406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latin typeface="Arial" panose="020B0604020202020204" pitchFamily="34" charset="0"/>
                <a:cs typeface="Arial" panose="020B0604020202020204" pitchFamily="34" charset="0"/>
              </a:rPr>
              <a:t>Any fast nonlinear optical process can serve a  time gate for measuring ultra short pulses (slower process work also, if the response is known).</a:t>
            </a:r>
          </a:p>
        </p:txBody>
      </p:sp>
      <p:sp>
        <p:nvSpPr>
          <p:cNvPr id="69" name="Text Box 21"/>
          <p:cNvSpPr txBox="1">
            <a:spLocks noChangeArrowheads="1"/>
          </p:cNvSpPr>
          <p:nvPr/>
        </p:nvSpPr>
        <p:spPr bwMode="auto">
          <a:xfrm>
            <a:off x="383492" y="1352123"/>
            <a:ext cx="84302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Arial" panose="020B0604020202020204" pitchFamily="34" charset="0"/>
                <a:cs typeface="Arial" panose="020B0604020202020204" pitchFamily="34" charset="0"/>
              </a:rPr>
              <a:t>SHG and other nonlinear optical processes are </a:t>
            </a:r>
            <a:r>
              <a:rPr lang="en-US" altLang="en-US" sz="2400" b="1" dirty="0">
                <a:latin typeface="Arial" panose="020B0604020202020204" pitchFamily="34" charset="0"/>
                <a:cs typeface="Arial" panose="020B0604020202020204" pitchFamily="34" charset="0"/>
              </a:rPr>
              <a:t>instantaneous</a:t>
            </a:r>
            <a:r>
              <a:rPr lang="en-US" altLang="en-US" sz="2400" dirty="0">
                <a:latin typeface="Arial" panose="020B0604020202020204" pitchFamily="34" charset="0"/>
                <a:cs typeface="Arial" panose="020B0604020202020204" pitchFamily="34" charset="0"/>
              </a:rPr>
              <a:t> interactions between two or more fields.</a:t>
            </a:r>
          </a:p>
        </p:txBody>
      </p:sp>
    </p:spTree>
    <p:extLst>
      <p:ext uri="{BB962C8B-B14F-4D97-AF65-F5344CB8AC3E}">
        <p14:creationId xmlns:p14="http://schemas.microsoft.com/office/powerpoint/2010/main" val="70407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2.59259E-6 L 0.17778 -0.12963 " pathEditMode="relative" ptsTypes="AA">
                                      <p:cBhvr>
                                        <p:cTn id="6" dur="2000" fill="hold"/>
                                        <p:tgtEl>
                                          <p:spTgt spid="23571"/>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3571"/>
                                        </p:tgtEl>
                                        <p:attrNameLst>
                                          <p:attrName>style.visibility</p:attrName>
                                        </p:attrNameLst>
                                      </p:cBhvr>
                                      <p:to>
                                        <p:strVal val="hidden"/>
                                      </p:to>
                                    </p:set>
                                  </p:subTnLst>
                                </p:cTn>
                              </p:par>
                              <p:par>
                                <p:cTn id="7" presetID="0" presetClass="path" presetSubtype="0" accel="50000" decel="50000" fill="hold" nodeType="withEffect">
                                  <p:stCondLst>
                                    <p:cond delay="0"/>
                                  </p:stCondLst>
                                  <p:childTnLst>
                                    <p:animMotion origin="layout" path="M -6.94444E-6 2.96296E-6 L 0.16249 0.11111 " pathEditMode="relative" ptsTypes="AA">
                                      <p:cBhvr>
                                        <p:cTn id="8" dur="2000" fill="hold"/>
                                        <p:tgtEl>
                                          <p:spTgt spid="23563"/>
                                        </p:tgtEl>
                                        <p:attrNameLst>
                                          <p:attrName>ppt_x</p:attrName>
                                          <p:attrName>ppt_y</p:attrName>
                                        </p:attrNameLst>
                                      </p:cBhvr>
                                    </p:animMotion>
                                  </p:childTnLst>
                                  <p:subTnLst>
                                    <p:set>
                                      <p:cBhvr override="childStyle">
                                        <p:cTn dur="1" fill="hold" display="0" masterRel="sameClick" afterEffect="1">
                                          <p:stCondLst>
                                            <p:cond evt="end" delay="0">
                                              <p:tn val="7"/>
                                            </p:cond>
                                          </p:stCondLst>
                                        </p:cTn>
                                        <p:tgtEl>
                                          <p:spTgt spid="23563"/>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23555"/>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3.33333E-6 2.59259E-6 L 0.17778 -0.12963 " pathEditMode="relative" rAng="0" ptsTypes="AA">
                                      <p:cBhvr>
                                        <p:cTn id="13" dur="2000" fill="hold"/>
                                        <p:tgtEl>
                                          <p:spTgt spid="23555"/>
                                        </p:tgtEl>
                                        <p:attrNameLst>
                                          <p:attrName>ppt_x</p:attrName>
                                          <p:attrName>ppt_y</p:attrName>
                                        </p:attrNameLst>
                                      </p:cBhvr>
                                      <p:rCtr x="0" y="0"/>
                                    </p:animMotion>
                                  </p:childTnLst>
                                  <p:subTnLst>
                                    <p:set>
                                      <p:cBhvr override="childStyle">
                                        <p:cTn dur="1" fill="hold" display="0" masterRel="sameClick" afterEffect="1">
                                          <p:stCondLst>
                                            <p:cond evt="end" delay="0">
                                              <p:tn val="12"/>
                                            </p:cond>
                                          </p:stCondLst>
                                        </p:cTn>
                                        <p:tgtEl>
                                          <p:spTgt spid="23555"/>
                                        </p:tgtEl>
                                        <p:attrNameLst>
                                          <p:attrName>style.visibility</p:attrName>
                                        </p:attrNameLst>
                                      </p:cBhvr>
                                      <p:to>
                                        <p:strVal val="hidden"/>
                                      </p:to>
                                    </p:set>
                                  </p:subTnLst>
                                </p:cTn>
                              </p:par>
                              <p:par>
                                <p:cTn id="14" presetID="1" presetClass="entr" presetSubtype="0" fill="hold" nodeType="withEffect">
                                  <p:stCondLst>
                                    <p:cond delay="0"/>
                                  </p:stCondLst>
                                  <p:childTnLst>
                                    <p:set>
                                      <p:cBhvr>
                                        <p:cTn id="15" dur="1" fill="hold">
                                          <p:stCondLst>
                                            <p:cond delay="0"/>
                                          </p:stCondLst>
                                        </p:cTn>
                                        <p:tgtEl>
                                          <p:spTgt spid="23574"/>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6.94444E-6 2.96296E-6 L 0.16249 0.11111 " pathEditMode="relative" ptsTypes="AA">
                                      <p:cBhvr>
                                        <p:cTn id="17" dur="2000" fill="hold"/>
                                        <p:tgtEl>
                                          <p:spTgt spid="23574"/>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23574"/>
                                        </p:tgtEl>
                                        <p:attrNameLst>
                                          <p:attrName>style.visibility</p:attrName>
                                        </p:attrNameLst>
                                      </p:cBhvr>
                                      <p:to>
                                        <p:strVal val="hidden"/>
                                      </p:to>
                                    </p:set>
                                  </p:subTnLst>
                                </p:cTn>
                              </p:par>
                              <p:par>
                                <p:cTn id="18" presetID="1" presetClass="entr" presetSubtype="0" fill="hold" nodeType="withEffect">
                                  <p:stCondLst>
                                    <p:cond delay="1000"/>
                                  </p:stCondLst>
                                  <p:childTnLst>
                                    <p:set>
                                      <p:cBhvr>
                                        <p:cTn id="19" dur="1" fill="hold">
                                          <p:stCondLst>
                                            <p:cond delay="0"/>
                                          </p:stCondLst>
                                        </p:cTn>
                                        <p:tgtEl>
                                          <p:spTgt spid="23577"/>
                                        </p:tgtEl>
                                        <p:attrNameLst>
                                          <p:attrName>style.visibility</p:attrName>
                                        </p:attrNameLst>
                                      </p:cBhvr>
                                      <p:to>
                                        <p:strVal val="visible"/>
                                      </p:to>
                                    </p:set>
                                  </p:childTnLst>
                                </p:cTn>
                              </p:par>
                              <p:par>
                                <p:cTn id="20" presetID="63" presetClass="path" presetSubtype="0" decel="50000" fill="hold" nodeType="withEffect">
                                  <p:stCondLst>
                                    <p:cond delay="1000"/>
                                  </p:stCondLst>
                                  <p:childTnLst>
                                    <p:animMotion origin="layout" path="M 8.33333E-7 1.11111E-6 L 0.0875 1.11111E-6 " pathEditMode="relative" rAng="0" ptsTypes="AA">
                                      <p:cBhvr>
                                        <p:cTn id="21" dur="2000" fill="hold"/>
                                        <p:tgtEl>
                                          <p:spTgt spid="23577"/>
                                        </p:tgtEl>
                                        <p:attrNameLst>
                                          <p:attrName>ppt_x</p:attrName>
                                          <p:attrName>ppt_y</p:attrName>
                                        </p:attrNameLst>
                                      </p:cBhvr>
                                      <p:rCtr x="4375" y="0"/>
                                    </p:animMotion>
                                  </p:childTnLst>
                                </p:cTn>
                              </p:par>
                              <p:par>
                                <p:cTn id="22" presetID="9" presetClass="entr" presetSubtype="0" fill="hold" grpId="0" nodeType="withEffect">
                                  <p:stCondLst>
                                    <p:cond delay="1000"/>
                                  </p:stCondLst>
                                  <p:childTnLst>
                                    <p:set>
                                      <p:cBhvr>
                                        <p:cTn id="23" dur="1" fill="hold">
                                          <p:stCondLst>
                                            <p:cond delay="0"/>
                                          </p:stCondLst>
                                        </p:cTn>
                                        <p:tgtEl>
                                          <p:spTgt spid="23562"/>
                                        </p:tgtEl>
                                        <p:attrNameLst>
                                          <p:attrName>style.visibility</p:attrName>
                                        </p:attrNameLst>
                                      </p:cBhvr>
                                      <p:to>
                                        <p:strVal val="visible"/>
                                      </p:to>
                                    </p:set>
                                    <p:animEffect transition="in" filter="dissolve">
                                      <p:cBhvr>
                                        <p:cTn id="24"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280" y="189738"/>
            <a:ext cx="8005630" cy="888368"/>
          </a:xfrm>
        </p:spPr>
        <p:txBody>
          <a:bodyPr>
            <a:normAutofit/>
          </a:bodyPr>
          <a:lstStyle/>
          <a:p>
            <a:r>
              <a:rPr lang="en-US" sz="3200" b="0" dirty="0"/>
              <a:t>How can you measure x-ray FEL pulses?</a:t>
            </a:r>
          </a:p>
        </p:txBody>
      </p:sp>
      <p:sp>
        <p:nvSpPr>
          <p:cNvPr id="69" name="Content Placeholder 2"/>
          <p:cNvSpPr txBox="1">
            <a:spLocks/>
          </p:cNvSpPr>
          <p:nvPr/>
        </p:nvSpPr>
        <p:spPr>
          <a:xfrm>
            <a:off x="407431" y="4864897"/>
            <a:ext cx="8442178" cy="1631011"/>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None/>
              <a:tabLst/>
              <a:defRPr/>
            </a:pPr>
            <a:r>
              <a:rPr lang="en-US" sz="2000" dirty="0">
                <a:solidFill>
                  <a:sysClr val="windowText" lastClr="000000"/>
                </a:solidFill>
              </a:rPr>
              <a:t>FROG uses an instantaneous nonlinear optical effect as a time-gate. </a:t>
            </a:r>
            <a:r>
              <a:rPr lang="en-US" sz="2000" b="1" dirty="0">
                <a:solidFill>
                  <a:sysClr val="windowText" lastClr="000000"/>
                </a:solidFill>
              </a:rPr>
              <a:t>Challenge</a:t>
            </a:r>
            <a:r>
              <a:rPr lang="en-US" sz="2000" dirty="0">
                <a:solidFill>
                  <a:sysClr val="windowText" lastClr="000000"/>
                </a:solidFill>
              </a:rPr>
              <a:t>: At high frequencies, the light-matter interaction is dominated by photoionization which is long-lived. </a:t>
            </a:r>
            <a:r>
              <a:rPr lang="en-US" sz="2000" b="1" dirty="0">
                <a:solidFill>
                  <a:sysClr val="windowText" lastClr="000000"/>
                </a:solidFill>
              </a:rPr>
              <a:t>The interaction of electrons with mater is similar to that of ionizing radiation.</a:t>
            </a:r>
            <a:endParaRPr kumimoji="0" lang="en-US" sz="2000" b="1" i="0" u="none" strike="noStrike" kern="1200" cap="none" spc="0" normalizeH="0" baseline="0" noProof="0" dirty="0">
              <a:ln>
                <a:noFill/>
              </a:ln>
              <a:solidFill>
                <a:sysClr val="windowText" lastClr="000000"/>
              </a:solidFill>
              <a:effectLst/>
              <a:uLnTx/>
              <a:uFillTx/>
            </a:endParaRPr>
          </a:p>
        </p:txBody>
      </p:sp>
      <p:grpSp>
        <p:nvGrpSpPr>
          <p:cNvPr id="70" name="Group 2"/>
          <p:cNvGrpSpPr>
            <a:grpSpLocks/>
          </p:cNvGrpSpPr>
          <p:nvPr/>
        </p:nvGrpSpPr>
        <p:grpSpPr bwMode="auto">
          <a:xfrm>
            <a:off x="435436" y="1314868"/>
            <a:ext cx="7566214" cy="3399498"/>
            <a:chOff x="545515" y="1654546"/>
            <a:chExt cx="8236128" cy="3732819"/>
          </a:xfrm>
        </p:grpSpPr>
        <p:sp>
          <p:nvSpPr>
            <p:cNvPr id="71" name="Line 10"/>
            <p:cNvSpPr>
              <a:spLocks noChangeShapeType="1"/>
            </p:cNvSpPr>
            <p:nvPr/>
          </p:nvSpPr>
          <p:spPr bwMode="auto">
            <a:xfrm>
              <a:off x="4851400" y="4435475"/>
              <a:ext cx="2209800" cy="0"/>
            </a:xfrm>
            <a:prstGeom prst="line">
              <a:avLst/>
            </a:prstGeom>
            <a:noFill/>
            <a:ln w="3175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2" name="Rectangle 11"/>
            <p:cNvSpPr>
              <a:spLocks noChangeArrowheads="1"/>
            </p:cNvSpPr>
            <p:nvPr/>
          </p:nvSpPr>
          <p:spPr bwMode="auto">
            <a:xfrm>
              <a:off x="922338" y="3167063"/>
              <a:ext cx="676275" cy="1412875"/>
            </a:xfrm>
            <a:prstGeom prst="rect">
              <a:avLst/>
            </a:prstGeom>
            <a:solidFill>
              <a:srgbClr val="92D050">
                <a:alpha val="50195"/>
              </a:srgbClr>
            </a:solidFill>
            <a:ln w="31750">
              <a:solidFill>
                <a:srgbClr val="000000"/>
              </a:solidFill>
              <a:miter lim="800000"/>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3" name="Line 12"/>
            <p:cNvSpPr>
              <a:spLocks noChangeShapeType="1"/>
            </p:cNvSpPr>
            <p:nvPr/>
          </p:nvSpPr>
          <p:spPr bwMode="auto">
            <a:xfrm>
              <a:off x="1263650" y="3567113"/>
              <a:ext cx="744538" cy="1587"/>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4" name="Line 13"/>
            <p:cNvSpPr>
              <a:spLocks noChangeShapeType="1"/>
            </p:cNvSpPr>
            <p:nvPr/>
          </p:nvSpPr>
          <p:spPr bwMode="auto">
            <a:xfrm flipV="1">
              <a:off x="2043113" y="3671888"/>
              <a:ext cx="1587" cy="1042987"/>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5" name="Line 14"/>
            <p:cNvSpPr>
              <a:spLocks noChangeShapeType="1"/>
            </p:cNvSpPr>
            <p:nvPr/>
          </p:nvSpPr>
          <p:spPr bwMode="auto">
            <a:xfrm>
              <a:off x="1295400" y="4181475"/>
              <a:ext cx="2166938" cy="0"/>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6" name="Line 15"/>
            <p:cNvSpPr>
              <a:spLocks noChangeShapeType="1"/>
            </p:cNvSpPr>
            <p:nvPr/>
          </p:nvSpPr>
          <p:spPr bwMode="auto">
            <a:xfrm>
              <a:off x="2017713" y="4705350"/>
              <a:ext cx="1435100" cy="3175"/>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7" name="Line 16"/>
            <p:cNvSpPr>
              <a:spLocks noChangeShapeType="1"/>
            </p:cNvSpPr>
            <p:nvPr/>
          </p:nvSpPr>
          <p:spPr bwMode="auto">
            <a:xfrm>
              <a:off x="3519488" y="4187825"/>
              <a:ext cx="2271712" cy="427038"/>
            </a:xfrm>
            <a:prstGeom prst="line">
              <a:avLst/>
            </a:prstGeom>
            <a:noFill/>
            <a:ln w="49213">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8" name="Line 17"/>
            <p:cNvSpPr>
              <a:spLocks noChangeShapeType="1"/>
            </p:cNvSpPr>
            <p:nvPr/>
          </p:nvSpPr>
          <p:spPr bwMode="auto">
            <a:xfrm flipV="1">
              <a:off x="3532188" y="4244975"/>
              <a:ext cx="2284412" cy="434975"/>
            </a:xfrm>
            <a:prstGeom prst="line">
              <a:avLst/>
            </a:prstGeom>
            <a:noFill/>
            <a:ln w="49213">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79" name="Rectangle 18"/>
            <p:cNvSpPr>
              <a:spLocks noChangeArrowheads="1"/>
            </p:cNvSpPr>
            <p:nvPr/>
          </p:nvSpPr>
          <p:spPr bwMode="auto">
            <a:xfrm>
              <a:off x="4756150" y="4181475"/>
              <a:ext cx="73025" cy="517525"/>
            </a:xfrm>
            <a:prstGeom prst="rect">
              <a:avLst/>
            </a:prstGeom>
            <a:solidFill>
              <a:srgbClr val="C0C0C0"/>
            </a:solidFill>
            <a:ln w="19050">
              <a:solidFill>
                <a:srgbClr val="000000"/>
              </a:solidFill>
              <a:miter lim="800000"/>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0" name="Rectangle 19"/>
            <p:cNvSpPr>
              <a:spLocks noChangeArrowheads="1"/>
            </p:cNvSpPr>
            <p:nvPr/>
          </p:nvSpPr>
          <p:spPr bwMode="auto">
            <a:xfrm>
              <a:off x="4403871" y="3705225"/>
              <a:ext cx="806159" cy="5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rPr>
                <a:t>SHG</a:t>
              </a:r>
            </a:p>
            <a:p>
              <a:pPr marL="0" marR="0" lvl="0" indent="0" algn="ctr"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rPr>
                <a:t>crystal</a:t>
              </a:r>
            </a:p>
          </p:txBody>
        </p:sp>
        <p:grpSp>
          <p:nvGrpSpPr>
            <p:cNvPr id="81" name="Group 20"/>
            <p:cNvGrpSpPr>
              <a:grpSpLocks/>
            </p:cNvGrpSpPr>
            <p:nvPr/>
          </p:nvGrpSpPr>
          <p:grpSpPr bwMode="auto">
            <a:xfrm>
              <a:off x="1601788" y="2778125"/>
              <a:ext cx="98425" cy="293688"/>
              <a:chOff x="713" y="2148"/>
              <a:chExt cx="62" cy="185"/>
            </a:xfrm>
          </p:grpSpPr>
          <p:sp>
            <p:nvSpPr>
              <p:cNvPr id="127" name="Freeform 21"/>
              <p:cNvSpPr>
                <a:spLocks/>
              </p:cNvSpPr>
              <p:nvPr/>
            </p:nvSpPr>
            <p:spPr bwMode="auto">
              <a:xfrm>
                <a:off x="713" y="2225"/>
                <a:ext cx="62" cy="108"/>
              </a:xfrm>
              <a:custGeom>
                <a:avLst/>
                <a:gdLst>
                  <a:gd name="T0" fmla="*/ 31 w 62"/>
                  <a:gd name="T1" fmla="*/ 108 h 108"/>
                  <a:gd name="T2" fmla="*/ 0 w 62"/>
                  <a:gd name="T3" fmla="*/ 0 h 108"/>
                  <a:gd name="T4" fmla="*/ 31 w 62"/>
                  <a:gd name="T5" fmla="*/ 0 h 108"/>
                  <a:gd name="T6" fmla="*/ 62 w 62"/>
                  <a:gd name="T7" fmla="*/ 0 h 108"/>
                  <a:gd name="T8" fmla="*/ 31 w 62"/>
                  <a:gd name="T9" fmla="*/ 108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08">
                    <a:moveTo>
                      <a:pt x="31" y="108"/>
                    </a:moveTo>
                    <a:lnTo>
                      <a:pt x="0" y="0"/>
                    </a:lnTo>
                    <a:lnTo>
                      <a:pt x="31" y="0"/>
                    </a:lnTo>
                    <a:lnTo>
                      <a:pt x="62" y="0"/>
                    </a:lnTo>
                    <a:lnTo>
                      <a:pt x="31" y="108"/>
                    </a:lnTo>
                    <a:close/>
                  </a:path>
                </a:pathLst>
              </a:custGeom>
              <a:solidFill>
                <a:srgbClr val="FF0000"/>
              </a:solidFill>
              <a:ln w="19050" cmpd="sng">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28" name="Line 22"/>
              <p:cNvSpPr>
                <a:spLocks noChangeShapeType="1"/>
              </p:cNvSpPr>
              <p:nvPr/>
            </p:nvSpPr>
            <p:spPr bwMode="auto">
              <a:xfrm flipV="1">
                <a:off x="744" y="2148"/>
                <a:ext cx="1" cy="7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sp>
          <p:nvSpPr>
            <p:cNvPr id="82" name="Rectangle 23"/>
            <p:cNvSpPr>
              <a:spLocks noChangeArrowheads="1"/>
            </p:cNvSpPr>
            <p:nvPr/>
          </p:nvSpPr>
          <p:spPr bwMode="auto">
            <a:xfrm>
              <a:off x="545515" y="1654546"/>
              <a:ext cx="1346200" cy="8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rPr>
                <a:t>Pulse to be measured</a:t>
              </a:r>
            </a:p>
          </p:txBody>
        </p:sp>
        <p:sp>
          <p:nvSpPr>
            <p:cNvPr id="83" name="Rectangle 24"/>
            <p:cNvSpPr>
              <a:spLocks noChangeArrowheads="1"/>
            </p:cNvSpPr>
            <p:nvPr/>
          </p:nvSpPr>
          <p:spPr bwMode="auto">
            <a:xfrm>
              <a:off x="573090" y="4846638"/>
              <a:ext cx="1179511" cy="5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rPr>
                <a:t>Variable  delay, </a:t>
              </a:r>
              <a:r>
                <a:rPr kumimoji="0" lang="en-US" altLang="en-US" b="0" i="1" u="none" strike="noStrike" kern="0" cap="none" spc="0" normalizeH="0" baseline="0" noProof="0" dirty="0">
                  <a:ln>
                    <a:noFill/>
                  </a:ln>
                  <a:solidFill>
                    <a:srgbClr val="000000"/>
                  </a:solidFill>
                  <a:effectLst/>
                  <a:uLnTx/>
                  <a:uFillTx/>
                  <a:latin typeface="Symbol" panose="05050102010706020507" pitchFamily="18" charset="2"/>
                </a:rPr>
                <a:t>t</a:t>
              </a:r>
            </a:p>
          </p:txBody>
        </p:sp>
        <p:sp>
          <p:nvSpPr>
            <p:cNvPr id="84" name="Line 25"/>
            <p:cNvSpPr>
              <a:spLocks noChangeShapeType="1"/>
            </p:cNvSpPr>
            <p:nvPr/>
          </p:nvSpPr>
          <p:spPr bwMode="auto">
            <a:xfrm flipV="1">
              <a:off x="1279525" y="3586163"/>
              <a:ext cx="1588" cy="639762"/>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85" name="Freeform 26"/>
            <p:cNvSpPr>
              <a:spLocks/>
            </p:cNvSpPr>
            <p:nvPr/>
          </p:nvSpPr>
          <p:spPr bwMode="auto">
            <a:xfrm>
              <a:off x="1020763" y="4002088"/>
              <a:ext cx="466725" cy="468312"/>
            </a:xfrm>
            <a:custGeom>
              <a:avLst/>
              <a:gdLst>
                <a:gd name="T0" fmla="*/ 2147483646 w 294"/>
                <a:gd name="T1" fmla="*/ 0 h 295"/>
                <a:gd name="T2" fmla="*/ 2147483646 w 294"/>
                <a:gd name="T3" fmla="*/ 2147483646 h 295"/>
                <a:gd name="T4" fmla="*/ 2147483646 w 294"/>
                <a:gd name="T5" fmla="*/ 2147483646 h 295"/>
                <a:gd name="T6" fmla="*/ 0 w 294"/>
                <a:gd name="T7" fmla="*/ 2147483646 h 295"/>
                <a:gd name="T8" fmla="*/ 2147483646 w 294"/>
                <a:gd name="T9" fmla="*/ 0 h 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95">
                  <a:moveTo>
                    <a:pt x="54" y="0"/>
                  </a:moveTo>
                  <a:lnTo>
                    <a:pt x="294" y="240"/>
                  </a:lnTo>
                  <a:lnTo>
                    <a:pt x="240" y="295"/>
                  </a:lnTo>
                  <a:lnTo>
                    <a:pt x="0" y="54"/>
                  </a:lnTo>
                  <a:lnTo>
                    <a:pt x="54" y="0"/>
                  </a:lnTo>
                  <a:close/>
                </a:path>
              </a:pathLst>
            </a:custGeom>
            <a:solidFill>
              <a:srgbClr val="EEECE1"/>
            </a:solidFill>
            <a:ln w="2540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86" name="Freeform 27"/>
            <p:cNvSpPr>
              <a:spLocks/>
            </p:cNvSpPr>
            <p:nvPr/>
          </p:nvSpPr>
          <p:spPr bwMode="auto">
            <a:xfrm>
              <a:off x="1033463" y="3290888"/>
              <a:ext cx="466725" cy="466725"/>
            </a:xfrm>
            <a:custGeom>
              <a:avLst/>
              <a:gdLst>
                <a:gd name="T0" fmla="*/ 2147483646 w 294"/>
                <a:gd name="T1" fmla="*/ 0 h 294"/>
                <a:gd name="T2" fmla="*/ 2147483646 w 294"/>
                <a:gd name="T3" fmla="*/ 2147483646 h 294"/>
                <a:gd name="T4" fmla="*/ 2147483646 w 294"/>
                <a:gd name="T5" fmla="*/ 2147483646 h 294"/>
                <a:gd name="T6" fmla="*/ 0 w 294"/>
                <a:gd name="T7" fmla="*/ 2147483646 h 294"/>
                <a:gd name="T8" fmla="*/ 2147483646 w 294"/>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94">
                  <a:moveTo>
                    <a:pt x="240" y="0"/>
                  </a:moveTo>
                  <a:lnTo>
                    <a:pt x="294" y="54"/>
                  </a:lnTo>
                  <a:lnTo>
                    <a:pt x="54" y="294"/>
                  </a:lnTo>
                  <a:lnTo>
                    <a:pt x="0" y="240"/>
                  </a:lnTo>
                  <a:lnTo>
                    <a:pt x="240" y="0"/>
                  </a:lnTo>
                  <a:close/>
                </a:path>
              </a:pathLst>
            </a:custGeom>
            <a:solidFill>
              <a:srgbClr val="EEECE1"/>
            </a:solidFill>
            <a:ln w="2540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nvGrpSpPr>
            <p:cNvPr id="87" name="Group 28"/>
            <p:cNvGrpSpPr>
              <a:grpSpLocks/>
            </p:cNvGrpSpPr>
            <p:nvPr/>
          </p:nvGrpSpPr>
          <p:grpSpPr bwMode="auto">
            <a:xfrm>
              <a:off x="933450" y="4654550"/>
              <a:ext cx="639763" cy="98425"/>
              <a:chOff x="356" y="3418"/>
              <a:chExt cx="403" cy="62"/>
            </a:xfrm>
          </p:grpSpPr>
          <p:sp>
            <p:nvSpPr>
              <p:cNvPr id="124" name="Freeform 29"/>
              <p:cNvSpPr>
                <a:spLocks/>
              </p:cNvSpPr>
              <p:nvPr/>
            </p:nvSpPr>
            <p:spPr bwMode="auto">
              <a:xfrm>
                <a:off x="356" y="3418"/>
                <a:ext cx="109" cy="62"/>
              </a:xfrm>
              <a:custGeom>
                <a:avLst/>
                <a:gdLst>
                  <a:gd name="T0" fmla="*/ 0 w 109"/>
                  <a:gd name="T1" fmla="*/ 31 h 62"/>
                  <a:gd name="T2" fmla="*/ 109 w 109"/>
                  <a:gd name="T3" fmla="*/ 0 h 62"/>
                  <a:gd name="T4" fmla="*/ 109 w 109"/>
                  <a:gd name="T5" fmla="*/ 31 h 62"/>
                  <a:gd name="T6" fmla="*/ 109 w 109"/>
                  <a:gd name="T7" fmla="*/ 62 h 62"/>
                  <a:gd name="T8" fmla="*/ 0 w 109"/>
                  <a:gd name="T9" fmla="*/ 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62">
                    <a:moveTo>
                      <a:pt x="0" y="31"/>
                    </a:moveTo>
                    <a:lnTo>
                      <a:pt x="109" y="0"/>
                    </a:lnTo>
                    <a:lnTo>
                      <a:pt x="109" y="31"/>
                    </a:lnTo>
                    <a:lnTo>
                      <a:pt x="109" y="62"/>
                    </a:lnTo>
                    <a:lnTo>
                      <a:pt x="0" y="31"/>
                    </a:lnTo>
                    <a:close/>
                  </a:path>
                </a:pathLst>
              </a:custGeom>
              <a:solidFill>
                <a:srgbClr val="000000"/>
              </a:solidFill>
              <a:ln w="190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25" name="Freeform 30"/>
              <p:cNvSpPr>
                <a:spLocks/>
              </p:cNvSpPr>
              <p:nvPr/>
            </p:nvSpPr>
            <p:spPr bwMode="auto">
              <a:xfrm>
                <a:off x="651" y="3418"/>
                <a:ext cx="108" cy="62"/>
              </a:xfrm>
              <a:custGeom>
                <a:avLst/>
                <a:gdLst>
                  <a:gd name="T0" fmla="*/ 108 w 108"/>
                  <a:gd name="T1" fmla="*/ 31 h 62"/>
                  <a:gd name="T2" fmla="*/ 0 w 108"/>
                  <a:gd name="T3" fmla="*/ 62 h 62"/>
                  <a:gd name="T4" fmla="*/ 0 w 108"/>
                  <a:gd name="T5" fmla="*/ 31 h 62"/>
                  <a:gd name="T6" fmla="*/ 0 w 108"/>
                  <a:gd name="T7" fmla="*/ 0 h 62"/>
                  <a:gd name="T8" fmla="*/ 108 w 108"/>
                  <a:gd name="T9" fmla="*/ 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2">
                    <a:moveTo>
                      <a:pt x="108" y="31"/>
                    </a:moveTo>
                    <a:lnTo>
                      <a:pt x="0" y="62"/>
                    </a:lnTo>
                    <a:lnTo>
                      <a:pt x="0" y="31"/>
                    </a:lnTo>
                    <a:lnTo>
                      <a:pt x="0" y="0"/>
                    </a:lnTo>
                    <a:lnTo>
                      <a:pt x="108" y="31"/>
                    </a:lnTo>
                    <a:close/>
                  </a:path>
                </a:pathLst>
              </a:custGeom>
              <a:solidFill>
                <a:srgbClr val="000000"/>
              </a:solidFill>
              <a:ln w="190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26" name="Line 31"/>
              <p:cNvSpPr>
                <a:spLocks noChangeShapeType="1"/>
              </p:cNvSpPr>
              <p:nvPr/>
            </p:nvSpPr>
            <p:spPr bwMode="auto">
              <a:xfrm>
                <a:off x="465" y="3449"/>
                <a:ext cx="18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88" name="Group 32"/>
            <p:cNvGrpSpPr>
              <a:grpSpLocks/>
            </p:cNvGrpSpPr>
            <p:nvPr/>
          </p:nvGrpSpPr>
          <p:grpSpPr bwMode="auto">
            <a:xfrm>
              <a:off x="6346825" y="4200525"/>
              <a:ext cx="306388" cy="98425"/>
              <a:chOff x="3982" y="3124"/>
              <a:chExt cx="193" cy="62"/>
            </a:xfrm>
          </p:grpSpPr>
          <p:sp>
            <p:nvSpPr>
              <p:cNvPr id="122" name="Freeform 33"/>
              <p:cNvSpPr>
                <a:spLocks/>
              </p:cNvSpPr>
              <p:nvPr/>
            </p:nvSpPr>
            <p:spPr bwMode="auto">
              <a:xfrm>
                <a:off x="4067" y="3124"/>
                <a:ext cx="108" cy="62"/>
              </a:xfrm>
              <a:custGeom>
                <a:avLst/>
                <a:gdLst>
                  <a:gd name="T0" fmla="*/ 108 w 108"/>
                  <a:gd name="T1" fmla="*/ 31 h 62"/>
                  <a:gd name="T2" fmla="*/ 0 w 108"/>
                  <a:gd name="T3" fmla="*/ 62 h 62"/>
                  <a:gd name="T4" fmla="*/ 0 w 108"/>
                  <a:gd name="T5" fmla="*/ 31 h 62"/>
                  <a:gd name="T6" fmla="*/ 0 w 108"/>
                  <a:gd name="T7" fmla="*/ 0 h 62"/>
                  <a:gd name="T8" fmla="*/ 108 w 108"/>
                  <a:gd name="T9" fmla="*/ 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2">
                    <a:moveTo>
                      <a:pt x="108" y="31"/>
                    </a:moveTo>
                    <a:lnTo>
                      <a:pt x="0" y="62"/>
                    </a:lnTo>
                    <a:lnTo>
                      <a:pt x="0" y="31"/>
                    </a:lnTo>
                    <a:lnTo>
                      <a:pt x="0" y="0"/>
                    </a:lnTo>
                    <a:lnTo>
                      <a:pt x="108" y="31"/>
                    </a:lnTo>
                    <a:close/>
                  </a:path>
                </a:pathLst>
              </a:custGeom>
              <a:solidFill>
                <a:srgbClr val="9900FF"/>
              </a:solidFill>
              <a:ln w="19050" cmpd="sng">
                <a:solidFill>
                  <a:srgbClr val="99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23" name="Line 34"/>
              <p:cNvSpPr>
                <a:spLocks noChangeShapeType="1"/>
              </p:cNvSpPr>
              <p:nvPr/>
            </p:nvSpPr>
            <p:spPr bwMode="auto">
              <a:xfrm>
                <a:off x="3982" y="3155"/>
                <a:ext cx="85" cy="1"/>
              </a:xfrm>
              <a:prstGeom prst="line">
                <a:avLst/>
              </a:prstGeom>
              <a:noFill/>
              <a:ln w="19050">
                <a:solidFill>
                  <a:srgbClr val="9900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sp>
          <p:nvSpPr>
            <p:cNvPr id="89" name="Rectangle 35"/>
            <p:cNvSpPr>
              <a:spLocks noChangeArrowheads="1"/>
            </p:cNvSpPr>
            <p:nvPr/>
          </p:nvSpPr>
          <p:spPr bwMode="auto">
            <a:xfrm>
              <a:off x="6840538" y="3783013"/>
              <a:ext cx="209550" cy="442912"/>
            </a:xfrm>
            <a:prstGeom prst="rect">
              <a:avLst/>
            </a:prstGeom>
            <a:solidFill>
              <a:srgbClr val="EEECE1"/>
            </a:solidFill>
            <a:ln w="25400">
              <a:solidFill>
                <a:srgbClr val="000000"/>
              </a:solidFill>
              <a:miter lim="800000"/>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90" name="Rectangle 36"/>
            <p:cNvSpPr>
              <a:spLocks noChangeArrowheads="1"/>
            </p:cNvSpPr>
            <p:nvPr/>
          </p:nvSpPr>
          <p:spPr bwMode="auto">
            <a:xfrm>
              <a:off x="6692900" y="3905250"/>
              <a:ext cx="173038" cy="196850"/>
            </a:xfrm>
            <a:prstGeom prst="rect">
              <a:avLst/>
            </a:prstGeom>
            <a:solidFill>
              <a:srgbClr val="EEECE1"/>
            </a:solidFill>
            <a:ln w="25400">
              <a:solidFill>
                <a:srgbClr val="000000"/>
              </a:solidFill>
              <a:miter lim="800000"/>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91" name="Rectangle 37"/>
            <p:cNvSpPr>
              <a:spLocks noChangeArrowheads="1"/>
            </p:cNvSpPr>
            <p:nvPr/>
          </p:nvSpPr>
          <p:spPr bwMode="auto">
            <a:xfrm>
              <a:off x="6070545" y="3405474"/>
              <a:ext cx="992867" cy="33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rPr>
                <a:t>Camera</a:t>
              </a:r>
              <a:endParaRPr kumimoji="0" lang="en-US" altLang="en-US"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92" name="Rectangle 38"/>
            <p:cNvSpPr>
              <a:spLocks noChangeArrowheads="1"/>
            </p:cNvSpPr>
            <p:nvPr/>
          </p:nvSpPr>
          <p:spPr bwMode="auto">
            <a:xfrm>
              <a:off x="7062788" y="3711575"/>
              <a:ext cx="1125537" cy="838200"/>
            </a:xfrm>
            <a:prstGeom prst="rect">
              <a:avLst/>
            </a:prstGeom>
            <a:solidFill>
              <a:srgbClr val="FFBF56">
                <a:alpha val="50195"/>
              </a:srgbClr>
            </a:solidFill>
            <a:ln w="25400">
              <a:solidFill>
                <a:srgbClr val="000000"/>
              </a:solidFill>
              <a:miter lim="800000"/>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93" name="Rectangle 39"/>
            <p:cNvSpPr>
              <a:spLocks noChangeArrowheads="1"/>
            </p:cNvSpPr>
            <p:nvPr/>
          </p:nvSpPr>
          <p:spPr bwMode="auto">
            <a:xfrm>
              <a:off x="7087467" y="3833813"/>
              <a:ext cx="1036492" cy="6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rPr>
                <a:t>Spec-</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b="0" i="0" u="none" strike="noStrike" kern="0" cap="none" spc="0" normalizeH="0" baseline="0" noProof="0" dirty="0" err="1">
                  <a:ln>
                    <a:noFill/>
                  </a:ln>
                  <a:solidFill>
                    <a:srgbClr val="000000"/>
                  </a:solidFill>
                  <a:effectLst/>
                  <a:uLnTx/>
                  <a:uFillTx/>
                  <a:latin typeface="Arial" panose="020B0604020202020204" pitchFamily="34" charset="0"/>
                </a:rPr>
                <a:t>trometer</a:t>
              </a:r>
              <a:endParaRPr kumimoji="0" lang="en-US" altLang="en-US"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94" name="Oval 40"/>
            <p:cNvSpPr>
              <a:spLocks noChangeArrowheads="1"/>
            </p:cNvSpPr>
            <p:nvPr/>
          </p:nvSpPr>
          <p:spPr bwMode="auto">
            <a:xfrm>
              <a:off x="3417888" y="3994150"/>
              <a:ext cx="133350" cy="874713"/>
            </a:xfrm>
            <a:prstGeom prst="ellipse">
              <a:avLst/>
            </a:prstGeom>
            <a:solidFill>
              <a:srgbClr val="C0C0C0"/>
            </a:solidFill>
            <a:ln w="19050">
              <a:solidFill>
                <a:srgbClr val="000000"/>
              </a:solidFill>
              <a:round/>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95" name="Freeform 41"/>
            <p:cNvSpPr>
              <a:spLocks/>
            </p:cNvSpPr>
            <p:nvPr/>
          </p:nvSpPr>
          <p:spPr bwMode="auto">
            <a:xfrm>
              <a:off x="1778000" y="4514850"/>
              <a:ext cx="466725" cy="468313"/>
            </a:xfrm>
            <a:custGeom>
              <a:avLst/>
              <a:gdLst>
                <a:gd name="T0" fmla="*/ 2147483646 w 294"/>
                <a:gd name="T1" fmla="*/ 0 h 295"/>
                <a:gd name="T2" fmla="*/ 2147483646 w 294"/>
                <a:gd name="T3" fmla="*/ 2147483646 h 295"/>
                <a:gd name="T4" fmla="*/ 2147483646 w 294"/>
                <a:gd name="T5" fmla="*/ 2147483646 h 295"/>
                <a:gd name="T6" fmla="*/ 0 w 294"/>
                <a:gd name="T7" fmla="*/ 2147483646 h 295"/>
                <a:gd name="T8" fmla="*/ 2147483646 w 294"/>
                <a:gd name="T9" fmla="*/ 0 h 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95">
                  <a:moveTo>
                    <a:pt x="54" y="0"/>
                  </a:moveTo>
                  <a:lnTo>
                    <a:pt x="294" y="240"/>
                  </a:lnTo>
                  <a:lnTo>
                    <a:pt x="240" y="295"/>
                  </a:lnTo>
                  <a:lnTo>
                    <a:pt x="0" y="54"/>
                  </a:lnTo>
                  <a:lnTo>
                    <a:pt x="54" y="0"/>
                  </a:lnTo>
                  <a:close/>
                </a:path>
              </a:pathLst>
            </a:custGeom>
            <a:solidFill>
              <a:srgbClr val="EEECE1"/>
            </a:solidFill>
            <a:ln w="2540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96" name="Line 42"/>
            <p:cNvSpPr>
              <a:spLocks noChangeShapeType="1"/>
            </p:cNvSpPr>
            <p:nvPr/>
          </p:nvSpPr>
          <p:spPr bwMode="auto">
            <a:xfrm flipV="1">
              <a:off x="2025650" y="2043113"/>
              <a:ext cx="1588" cy="1552575"/>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97" name="Freeform 43"/>
            <p:cNvSpPr>
              <a:spLocks/>
            </p:cNvSpPr>
            <p:nvPr/>
          </p:nvSpPr>
          <p:spPr bwMode="auto">
            <a:xfrm>
              <a:off x="1809750" y="3376613"/>
              <a:ext cx="466725" cy="479425"/>
            </a:xfrm>
            <a:custGeom>
              <a:avLst/>
              <a:gdLst>
                <a:gd name="T0" fmla="*/ 2147483646 w 294"/>
                <a:gd name="T1" fmla="*/ 0 h 302"/>
                <a:gd name="T2" fmla="*/ 2147483646 w 294"/>
                <a:gd name="T3" fmla="*/ 2147483646 h 302"/>
                <a:gd name="T4" fmla="*/ 2147483646 w 294"/>
                <a:gd name="T5" fmla="*/ 2147483646 h 302"/>
                <a:gd name="T6" fmla="*/ 0 w 294"/>
                <a:gd name="T7" fmla="*/ 2147483646 h 302"/>
                <a:gd name="T8" fmla="*/ 2147483646 w 294"/>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302">
                  <a:moveTo>
                    <a:pt x="240" y="0"/>
                  </a:moveTo>
                  <a:lnTo>
                    <a:pt x="294" y="62"/>
                  </a:lnTo>
                  <a:lnTo>
                    <a:pt x="54" y="302"/>
                  </a:lnTo>
                  <a:lnTo>
                    <a:pt x="0" y="240"/>
                  </a:lnTo>
                  <a:lnTo>
                    <a:pt x="240" y="0"/>
                  </a:lnTo>
                  <a:close/>
                </a:path>
              </a:pathLst>
            </a:custGeom>
            <a:solidFill>
              <a:srgbClr val="AAAAAA"/>
            </a:solidFill>
            <a:ln w="1905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98" name="Rectangle 44"/>
            <p:cNvSpPr>
              <a:spLocks noChangeArrowheads="1"/>
            </p:cNvSpPr>
            <p:nvPr/>
          </p:nvSpPr>
          <p:spPr bwMode="auto">
            <a:xfrm>
              <a:off x="2100492" y="2841625"/>
              <a:ext cx="821864" cy="5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a:ln>
                    <a:noFill/>
                  </a:ln>
                  <a:solidFill>
                    <a:srgbClr val="000000"/>
                  </a:solidFill>
                  <a:effectLst/>
                  <a:uLnTx/>
                  <a:uFillTx/>
                  <a:latin typeface="Arial" panose="020B0604020202020204" pitchFamily="34" charset="0"/>
                </a:rPr>
                <a:t>Beam</a:t>
              </a:r>
            </a:p>
            <a:p>
              <a:pPr marL="0" marR="0" lvl="0" indent="0" algn="ctr" defTabSz="914400" eaLnBrk="1" fontAlgn="auto" latinLnBrk="0" hangingPunct="1">
                <a:lnSpc>
                  <a:spcPct val="80000"/>
                </a:lnSpc>
                <a:spcBef>
                  <a:spcPct val="0"/>
                </a:spcBef>
                <a:spcAft>
                  <a:spcPts val="0"/>
                </a:spcAft>
                <a:buClrTx/>
                <a:buSzTx/>
                <a:buFontTx/>
                <a:buNone/>
                <a:tabLst/>
                <a:defRPr/>
              </a:pPr>
              <a:r>
                <a:rPr kumimoji="0" lang="en-US" altLang="en-US" b="0" i="0" u="none" strike="noStrike" kern="0" cap="none" spc="0" normalizeH="0" baseline="0" noProof="0">
                  <a:ln>
                    <a:noFill/>
                  </a:ln>
                  <a:solidFill>
                    <a:srgbClr val="000000"/>
                  </a:solidFill>
                  <a:effectLst/>
                  <a:uLnTx/>
                  <a:uFillTx/>
                  <a:latin typeface="Arial" panose="020B0604020202020204" pitchFamily="34" charset="0"/>
                </a:rPr>
                <a:t>splitter</a:t>
              </a:r>
            </a:p>
          </p:txBody>
        </p:sp>
        <p:grpSp>
          <p:nvGrpSpPr>
            <p:cNvPr id="99" name="Group 45"/>
            <p:cNvGrpSpPr>
              <a:grpSpLocks/>
            </p:cNvGrpSpPr>
            <p:nvPr/>
          </p:nvGrpSpPr>
          <p:grpSpPr bwMode="auto">
            <a:xfrm>
              <a:off x="2379663" y="3797300"/>
              <a:ext cx="325437" cy="301625"/>
              <a:chOff x="875" y="385"/>
              <a:chExt cx="2570" cy="3398"/>
            </a:xfrm>
          </p:grpSpPr>
          <p:sp>
            <p:nvSpPr>
              <p:cNvPr id="120" name="Freeform 46"/>
              <p:cNvSpPr>
                <a:spLocks/>
              </p:cNvSpPr>
              <p:nvPr/>
            </p:nvSpPr>
            <p:spPr bwMode="auto">
              <a:xfrm>
                <a:off x="875"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21" name="Freeform 47"/>
              <p:cNvSpPr>
                <a:spLocks/>
              </p:cNvSpPr>
              <p:nvPr/>
            </p:nvSpPr>
            <p:spPr bwMode="auto">
              <a:xfrm flipH="1">
                <a:off x="2159"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100" name="Group 48"/>
            <p:cNvGrpSpPr>
              <a:grpSpLocks/>
            </p:cNvGrpSpPr>
            <p:nvPr/>
          </p:nvGrpSpPr>
          <p:grpSpPr bwMode="auto">
            <a:xfrm rot="-5400000">
              <a:off x="1431131" y="2307432"/>
              <a:ext cx="415925" cy="614362"/>
              <a:chOff x="875" y="385"/>
              <a:chExt cx="2570" cy="3398"/>
            </a:xfrm>
          </p:grpSpPr>
          <p:sp>
            <p:nvSpPr>
              <p:cNvPr id="118" name="Freeform 49"/>
              <p:cNvSpPr>
                <a:spLocks/>
              </p:cNvSpPr>
              <p:nvPr/>
            </p:nvSpPr>
            <p:spPr bwMode="auto">
              <a:xfrm>
                <a:off x="875"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19" name="Freeform 50"/>
              <p:cNvSpPr>
                <a:spLocks/>
              </p:cNvSpPr>
              <p:nvPr/>
            </p:nvSpPr>
            <p:spPr bwMode="auto">
              <a:xfrm flipH="1">
                <a:off x="2159"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101" name="Group 51"/>
            <p:cNvGrpSpPr>
              <a:grpSpLocks/>
            </p:cNvGrpSpPr>
            <p:nvPr/>
          </p:nvGrpSpPr>
          <p:grpSpPr bwMode="auto">
            <a:xfrm>
              <a:off x="2716213" y="4329113"/>
              <a:ext cx="325437" cy="301625"/>
              <a:chOff x="875" y="385"/>
              <a:chExt cx="2570" cy="3398"/>
            </a:xfrm>
          </p:grpSpPr>
          <p:sp>
            <p:nvSpPr>
              <p:cNvPr id="116" name="Freeform 52"/>
              <p:cNvSpPr>
                <a:spLocks/>
              </p:cNvSpPr>
              <p:nvPr/>
            </p:nvSpPr>
            <p:spPr bwMode="auto">
              <a:xfrm>
                <a:off x="875"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17" name="Freeform 53"/>
              <p:cNvSpPr>
                <a:spLocks/>
              </p:cNvSpPr>
              <p:nvPr/>
            </p:nvSpPr>
            <p:spPr bwMode="auto">
              <a:xfrm flipH="1">
                <a:off x="2159"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102" name="Group 54"/>
            <p:cNvGrpSpPr>
              <a:grpSpLocks/>
            </p:cNvGrpSpPr>
            <p:nvPr/>
          </p:nvGrpSpPr>
          <p:grpSpPr bwMode="auto">
            <a:xfrm>
              <a:off x="6088063" y="4114800"/>
              <a:ext cx="246062" cy="236538"/>
              <a:chOff x="875" y="385"/>
              <a:chExt cx="2570" cy="3398"/>
            </a:xfrm>
          </p:grpSpPr>
          <p:sp>
            <p:nvSpPr>
              <p:cNvPr id="114" name="Freeform 55"/>
              <p:cNvSpPr>
                <a:spLocks/>
              </p:cNvSpPr>
              <p:nvPr/>
            </p:nvSpPr>
            <p:spPr bwMode="auto">
              <a:xfrm>
                <a:off x="875"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15" name="Freeform 56"/>
              <p:cNvSpPr>
                <a:spLocks/>
              </p:cNvSpPr>
              <p:nvPr/>
            </p:nvSpPr>
            <p:spPr bwMode="auto">
              <a:xfrm flipH="1">
                <a:off x="2159" y="385"/>
                <a:ext cx="1286" cy="3398"/>
              </a:xfrm>
              <a:custGeom>
                <a:avLst/>
                <a:gdLst>
                  <a:gd name="T0" fmla="*/ 0 w 1286"/>
                  <a:gd name="T1" fmla="*/ 3398 h 3398"/>
                  <a:gd name="T2" fmla="*/ 305 w 1286"/>
                  <a:gd name="T3" fmla="*/ 3315 h 3398"/>
                  <a:gd name="T4" fmla="*/ 528 w 1286"/>
                  <a:gd name="T5" fmla="*/ 3085 h 3398"/>
                  <a:gd name="T6" fmla="*/ 759 w 1286"/>
                  <a:gd name="T7" fmla="*/ 2606 h 3398"/>
                  <a:gd name="T8" fmla="*/ 891 w 1286"/>
                  <a:gd name="T9" fmla="*/ 2161 h 3398"/>
                  <a:gd name="T10" fmla="*/ 973 w 1286"/>
                  <a:gd name="T11" fmla="*/ 1666 h 3398"/>
                  <a:gd name="T12" fmla="*/ 1056 w 1286"/>
                  <a:gd name="T13" fmla="*/ 1154 h 3398"/>
                  <a:gd name="T14" fmla="*/ 1105 w 1286"/>
                  <a:gd name="T15" fmla="*/ 717 h 3398"/>
                  <a:gd name="T16" fmla="*/ 1138 w 1286"/>
                  <a:gd name="T17" fmla="*/ 462 h 3398"/>
                  <a:gd name="T18" fmla="*/ 1171 w 1286"/>
                  <a:gd name="T19" fmla="*/ 206 h 3398"/>
                  <a:gd name="T20" fmla="*/ 1220 w 1286"/>
                  <a:gd name="T21" fmla="*/ 49 h 3398"/>
                  <a:gd name="T22" fmla="*/ 1286 w 1286"/>
                  <a:gd name="T23" fmla="*/ 0 h 3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6" h="3398">
                    <a:moveTo>
                      <a:pt x="0" y="3398"/>
                    </a:moveTo>
                    <a:cubicBezTo>
                      <a:pt x="108" y="3382"/>
                      <a:pt x="217" y="3367"/>
                      <a:pt x="305" y="3315"/>
                    </a:cubicBezTo>
                    <a:cubicBezTo>
                      <a:pt x="393" y="3263"/>
                      <a:pt x="452" y="3203"/>
                      <a:pt x="528" y="3085"/>
                    </a:cubicBezTo>
                    <a:cubicBezTo>
                      <a:pt x="604" y="2967"/>
                      <a:pt x="699" y="2760"/>
                      <a:pt x="759" y="2606"/>
                    </a:cubicBezTo>
                    <a:cubicBezTo>
                      <a:pt x="819" y="2452"/>
                      <a:pt x="855" y="2318"/>
                      <a:pt x="891" y="2161"/>
                    </a:cubicBezTo>
                    <a:cubicBezTo>
                      <a:pt x="927" y="2004"/>
                      <a:pt x="946" y="1834"/>
                      <a:pt x="973" y="1666"/>
                    </a:cubicBezTo>
                    <a:cubicBezTo>
                      <a:pt x="1000" y="1498"/>
                      <a:pt x="1034" y="1312"/>
                      <a:pt x="1056" y="1154"/>
                    </a:cubicBezTo>
                    <a:cubicBezTo>
                      <a:pt x="1078" y="996"/>
                      <a:pt x="1091" y="832"/>
                      <a:pt x="1105" y="717"/>
                    </a:cubicBezTo>
                    <a:cubicBezTo>
                      <a:pt x="1119" y="602"/>
                      <a:pt x="1127" y="547"/>
                      <a:pt x="1138" y="462"/>
                    </a:cubicBezTo>
                    <a:cubicBezTo>
                      <a:pt x="1149" y="377"/>
                      <a:pt x="1157" y="275"/>
                      <a:pt x="1171" y="206"/>
                    </a:cubicBezTo>
                    <a:cubicBezTo>
                      <a:pt x="1185" y="137"/>
                      <a:pt x="1201" y="83"/>
                      <a:pt x="1220" y="49"/>
                    </a:cubicBezTo>
                    <a:cubicBezTo>
                      <a:pt x="1239" y="15"/>
                      <a:pt x="1262" y="7"/>
                      <a:pt x="1286" y="0"/>
                    </a:cubicBezTo>
                  </a:path>
                </a:pathLst>
              </a:custGeom>
              <a:noFill/>
              <a:ln w="34925">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103" name="Group 57"/>
            <p:cNvGrpSpPr>
              <a:grpSpLocks/>
            </p:cNvGrpSpPr>
            <p:nvPr/>
          </p:nvGrpSpPr>
          <p:grpSpPr bwMode="auto">
            <a:xfrm rot="-5400000">
              <a:off x="2774156" y="3799682"/>
              <a:ext cx="98425" cy="293688"/>
              <a:chOff x="713" y="2148"/>
              <a:chExt cx="62" cy="185"/>
            </a:xfrm>
          </p:grpSpPr>
          <p:sp>
            <p:nvSpPr>
              <p:cNvPr id="112" name="Freeform 58"/>
              <p:cNvSpPr>
                <a:spLocks/>
              </p:cNvSpPr>
              <p:nvPr/>
            </p:nvSpPr>
            <p:spPr bwMode="auto">
              <a:xfrm>
                <a:off x="713" y="2225"/>
                <a:ext cx="62" cy="108"/>
              </a:xfrm>
              <a:custGeom>
                <a:avLst/>
                <a:gdLst>
                  <a:gd name="T0" fmla="*/ 31 w 62"/>
                  <a:gd name="T1" fmla="*/ 108 h 108"/>
                  <a:gd name="T2" fmla="*/ 0 w 62"/>
                  <a:gd name="T3" fmla="*/ 0 h 108"/>
                  <a:gd name="T4" fmla="*/ 31 w 62"/>
                  <a:gd name="T5" fmla="*/ 0 h 108"/>
                  <a:gd name="T6" fmla="*/ 62 w 62"/>
                  <a:gd name="T7" fmla="*/ 0 h 108"/>
                  <a:gd name="T8" fmla="*/ 31 w 62"/>
                  <a:gd name="T9" fmla="*/ 108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08">
                    <a:moveTo>
                      <a:pt x="31" y="108"/>
                    </a:moveTo>
                    <a:lnTo>
                      <a:pt x="0" y="0"/>
                    </a:lnTo>
                    <a:lnTo>
                      <a:pt x="31" y="0"/>
                    </a:lnTo>
                    <a:lnTo>
                      <a:pt x="62" y="0"/>
                    </a:lnTo>
                    <a:lnTo>
                      <a:pt x="31" y="108"/>
                    </a:lnTo>
                    <a:close/>
                  </a:path>
                </a:pathLst>
              </a:custGeom>
              <a:solidFill>
                <a:srgbClr val="FF0000"/>
              </a:solidFill>
              <a:ln w="19050" cmpd="sng">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13" name="Line 59"/>
              <p:cNvSpPr>
                <a:spLocks noChangeShapeType="1"/>
              </p:cNvSpPr>
              <p:nvPr/>
            </p:nvSpPr>
            <p:spPr bwMode="auto">
              <a:xfrm flipV="1">
                <a:off x="744" y="2148"/>
                <a:ext cx="1" cy="7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grpSp>
          <p:nvGrpSpPr>
            <p:cNvPr id="104" name="Group 60"/>
            <p:cNvGrpSpPr>
              <a:grpSpLocks/>
            </p:cNvGrpSpPr>
            <p:nvPr/>
          </p:nvGrpSpPr>
          <p:grpSpPr bwMode="auto">
            <a:xfrm rot="-5400000">
              <a:off x="3109119" y="4331494"/>
              <a:ext cx="98425" cy="293687"/>
              <a:chOff x="713" y="2148"/>
              <a:chExt cx="62" cy="185"/>
            </a:xfrm>
          </p:grpSpPr>
          <p:sp>
            <p:nvSpPr>
              <p:cNvPr id="110" name="Freeform 61"/>
              <p:cNvSpPr>
                <a:spLocks/>
              </p:cNvSpPr>
              <p:nvPr/>
            </p:nvSpPr>
            <p:spPr bwMode="auto">
              <a:xfrm>
                <a:off x="713" y="2225"/>
                <a:ext cx="62" cy="108"/>
              </a:xfrm>
              <a:custGeom>
                <a:avLst/>
                <a:gdLst>
                  <a:gd name="T0" fmla="*/ 31 w 62"/>
                  <a:gd name="T1" fmla="*/ 108 h 108"/>
                  <a:gd name="T2" fmla="*/ 0 w 62"/>
                  <a:gd name="T3" fmla="*/ 0 h 108"/>
                  <a:gd name="T4" fmla="*/ 31 w 62"/>
                  <a:gd name="T5" fmla="*/ 0 h 108"/>
                  <a:gd name="T6" fmla="*/ 62 w 62"/>
                  <a:gd name="T7" fmla="*/ 0 h 108"/>
                  <a:gd name="T8" fmla="*/ 31 w 62"/>
                  <a:gd name="T9" fmla="*/ 108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08">
                    <a:moveTo>
                      <a:pt x="31" y="108"/>
                    </a:moveTo>
                    <a:lnTo>
                      <a:pt x="0" y="0"/>
                    </a:lnTo>
                    <a:lnTo>
                      <a:pt x="31" y="0"/>
                    </a:lnTo>
                    <a:lnTo>
                      <a:pt x="62" y="0"/>
                    </a:lnTo>
                    <a:lnTo>
                      <a:pt x="31" y="108"/>
                    </a:lnTo>
                    <a:close/>
                  </a:path>
                </a:pathLst>
              </a:custGeom>
              <a:solidFill>
                <a:srgbClr val="FF0000"/>
              </a:solidFill>
              <a:ln w="19050" cmpd="sng">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sp>
            <p:nvSpPr>
              <p:cNvPr id="111" name="Line 62"/>
              <p:cNvSpPr>
                <a:spLocks noChangeShapeType="1"/>
              </p:cNvSpPr>
              <p:nvPr/>
            </p:nvSpPr>
            <p:spPr bwMode="auto">
              <a:xfrm flipV="1">
                <a:off x="745" y="2148"/>
                <a:ext cx="0" cy="7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sp>
          <p:nvSpPr>
            <p:cNvPr id="105" name="Text Box 63"/>
            <p:cNvSpPr txBox="1">
              <a:spLocks noChangeArrowheads="1"/>
            </p:cNvSpPr>
            <p:nvPr/>
          </p:nvSpPr>
          <p:spPr bwMode="auto">
            <a:xfrm>
              <a:off x="2641600" y="4694238"/>
              <a:ext cx="633760"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b="0" i="1"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E</a:t>
              </a:r>
              <a:r>
                <a:rPr kumimoji="0" lang="en-US" altLang="en-US"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en-US" b="0" i="1"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6" name="Text Box 64"/>
            <p:cNvSpPr txBox="1">
              <a:spLocks noChangeArrowheads="1"/>
            </p:cNvSpPr>
            <p:nvPr/>
          </p:nvSpPr>
          <p:spPr bwMode="auto">
            <a:xfrm>
              <a:off x="2544763" y="3533775"/>
              <a:ext cx="895500"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b="0" i="1"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E</a:t>
              </a:r>
              <a:r>
                <a:rPr kumimoji="0" lang="en-US" altLang="en-US"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en-US" b="0" i="1"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b="0" i="1" u="none" strike="noStrike" kern="0" cap="none" spc="0" normalizeH="0" baseline="0" noProof="0">
                  <a:ln>
                    <a:noFill/>
                  </a:ln>
                  <a:solidFill>
                    <a:prstClr val="black"/>
                  </a:solidFill>
                  <a:effectLst/>
                  <a:uLnTx/>
                  <a:uFillTx/>
                  <a:latin typeface="Symbol" panose="05050102010706020507" pitchFamily="18" charset="2"/>
                  <a:cs typeface="Times New Roman" panose="02020603050405020304" pitchFamily="18" charset="0"/>
                </a:rPr>
                <a:t>t</a:t>
              </a:r>
              <a:r>
                <a:rPr kumimoji="0" lang="en-US" altLang="en-US"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7" name="Oval 65"/>
            <p:cNvSpPr>
              <a:spLocks noChangeArrowheads="1"/>
            </p:cNvSpPr>
            <p:nvPr/>
          </p:nvSpPr>
          <p:spPr bwMode="auto">
            <a:xfrm>
              <a:off x="5846763" y="4222750"/>
              <a:ext cx="120650" cy="442913"/>
            </a:xfrm>
            <a:prstGeom prst="ellipse">
              <a:avLst/>
            </a:prstGeom>
            <a:solidFill>
              <a:srgbClr val="C0C0C0"/>
            </a:solidFill>
            <a:ln w="19050">
              <a:solidFill>
                <a:srgbClr val="000000"/>
              </a:solidFill>
              <a:round/>
              <a:headEnd/>
              <a:tailEnd/>
            </a:ln>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08" name="Text Box 66"/>
            <p:cNvSpPr txBox="1">
              <a:spLocks noChangeArrowheads="1"/>
            </p:cNvSpPr>
            <p:nvPr/>
          </p:nvSpPr>
          <p:spPr bwMode="auto">
            <a:xfrm>
              <a:off x="6167438" y="4714875"/>
              <a:ext cx="2614205"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200">
                  <a:solidFill>
                    <a:schemeClr val="tx1"/>
                  </a:solidFill>
                  <a:latin typeface="Arial" panose="020B0604020202020204" pitchFamily="34" charset="0"/>
                </a:defRPr>
              </a:lvl5pPr>
              <a:lvl6pPr marL="2514600" indent="-228600" eaLnBrk="0" fontAlgn="base" hangingPunct="0">
                <a:spcBef>
                  <a:spcPct val="20000"/>
                </a:spcBef>
                <a:spcAft>
                  <a:spcPct val="0"/>
                </a:spcAft>
                <a:defRPr sz="1200">
                  <a:solidFill>
                    <a:schemeClr val="tx1"/>
                  </a:solidFill>
                  <a:latin typeface="Arial" panose="020B0604020202020204" pitchFamily="34" charset="0"/>
                </a:defRPr>
              </a:lvl6pPr>
              <a:lvl7pPr marL="2971800" indent="-228600" eaLnBrk="0" fontAlgn="base" hangingPunct="0">
                <a:spcBef>
                  <a:spcPct val="20000"/>
                </a:spcBef>
                <a:spcAft>
                  <a:spcPct val="0"/>
                </a:spcAft>
                <a:defRPr sz="1200">
                  <a:solidFill>
                    <a:schemeClr val="tx1"/>
                  </a:solidFill>
                  <a:latin typeface="Arial" panose="020B0604020202020204" pitchFamily="34" charset="0"/>
                </a:defRPr>
              </a:lvl7pPr>
              <a:lvl8pPr marL="3429000" indent="-228600" eaLnBrk="0" fontAlgn="base" hangingPunct="0">
                <a:spcBef>
                  <a:spcPct val="20000"/>
                </a:spcBef>
                <a:spcAft>
                  <a:spcPct val="0"/>
                </a:spcAft>
                <a:defRPr sz="1200">
                  <a:solidFill>
                    <a:schemeClr val="tx1"/>
                  </a:solidFill>
                  <a:latin typeface="Arial" panose="020B0604020202020204" pitchFamily="34" charset="0"/>
                </a:defRPr>
              </a:lvl8pPr>
              <a:lvl9pPr marL="3886200" indent="-228600"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b="0"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a:t>
              </a:r>
              <a:r>
                <a:rPr kumimoji="0" lang="en-US" altLang="en-US" b="0" i="1" u="none" strike="noStrike" kern="0" cap="none" spc="0" normalizeH="0" baseline="-25000" noProof="0" dirty="0" err="1">
                  <a:ln>
                    <a:noFill/>
                  </a:ln>
                  <a:solidFill>
                    <a:prstClr val="black"/>
                  </a:solidFill>
                  <a:effectLst/>
                  <a:uLnTx/>
                  <a:uFillTx/>
                  <a:latin typeface="Times New Roman" panose="02020603050405020304" pitchFamily="18" charset="0"/>
                  <a:cs typeface="Times New Roman" panose="02020603050405020304" pitchFamily="18" charset="0"/>
                </a:rPr>
                <a:t>sig</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en-US" b="0"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b="0" i="1" u="none" strike="noStrike" kern="0" cap="none" spc="0" normalizeH="0" baseline="0" noProof="0" dirty="0" err="1">
                  <a:ln>
                    <a:noFill/>
                  </a:ln>
                  <a:solidFill>
                    <a:prstClr val="black"/>
                  </a:solidFill>
                  <a:effectLst/>
                  <a:uLnTx/>
                  <a:uFillTx/>
                  <a:latin typeface="Symbol" panose="05050102010706020507" pitchFamily="18" charset="2"/>
                  <a:cs typeface="Times New Roman" panose="02020603050405020304" pitchFamily="18" charset="0"/>
                </a:rPr>
                <a:t>t</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en-US"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en-US"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b="0" i="1" u="none" strike="noStrike" kern="0" cap="none" spc="0" normalizeH="0" baseline="0" noProof="0" dirty="0">
                  <a:ln>
                    <a:noFill/>
                  </a:ln>
                  <a:solidFill>
                    <a:prstClr val="black"/>
                  </a:solidFill>
                  <a:effectLst/>
                  <a:uLnTx/>
                  <a:uFillTx/>
                  <a:latin typeface="Symbol" panose="05050102010706020507" pitchFamily="18" charset="2"/>
                </a:rPr>
                <a:t>t</a:t>
              </a:r>
              <a:r>
                <a:rPr kumimoji="0" lang="en-US"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9" name="Line 68"/>
            <p:cNvSpPr>
              <a:spLocks noChangeShapeType="1"/>
            </p:cNvSpPr>
            <p:nvPr/>
          </p:nvSpPr>
          <p:spPr bwMode="auto">
            <a:xfrm flipH="1" flipV="1">
              <a:off x="6343650" y="4514850"/>
              <a:ext cx="214313" cy="300038"/>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ndParaRPr>
            </a:p>
          </p:txBody>
        </p:sp>
      </p:grpSp>
      <p:sp>
        <p:nvSpPr>
          <p:cNvPr id="129" name="Rectangle 3"/>
          <p:cNvSpPr txBox="1">
            <a:spLocks noChangeArrowheads="1"/>
          </p:cNvSpPr>
          <p:nvPr/>
        </p:nvSpPr>
        <p:spPr>
          <a:xfrm>
            <a:off x="2008662" y="1409182"/>
            <a:ext cx="2527887"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dirty="0">
                <a:solidFill>
                  <a:prstClr val="black"/>
                </a:solidFill>
                <a:latin typeface="Arial"/>
              </a:rPr>
              <a:t>Frequency-Resolved Optical Gating (FROG)</a:t>
            </a:r>
          </a:p>
        </p:txBody>
      </p:sp>
      <p:grpSp>
        <p:nvGrpSpPr>
          <p:cNvPr id="130" name="Group 129"/>
          <p:cNvGrpSpPr/>
          <p:nvPr/>
        </p:nvGrpSpPr>
        <p:grpSpPr>
          <a:xfrm>
            <a:off x="4628520" y="1062472"/>
            <a:ext cx="4212932" cy="1791112"/>
            <a:chOff x="4038600" y="952088"/>
            <a:chExt cx="4212932" cy="1791112"/>
          </a:xfrm>
        </p:grpSpPr>
        <p:grpSp>
          <p:nvGrpSpPr>
            <p:cNvPr id="131" name="Group 130"/>
            <p:cNvGrpSpPr/>
            <p:nvPr/>
          </p:nvGrpSpPr>
          <p:grpSpPr>
            <a:xfrm>
              <a:off x="4038600" y="952088"/>
              <a:ext cx="4141434" cy="1791112"/>
              <a:chOff x="4088166" y="1392146"/>
              <a:chExt cx="4141434" cy="1791112"/>
            </a:xfrm>
          </p:grpSpPr>
          <p:grpSp>
            <p:nvGrpSpPr>
              <p:cNvPr id="137" name="Group 136"/>
              <p:cNvGrpSpPr/>
              <p:nvPr/>
            </p:nvGrpSpPr>
            <p:grpSpPr>
              <a:xfrm>
                <a:off x="4102916" y="1392146"/>
                <a:ext cx="4126684" cy="1791112"/>
                <a:chOff x="3962400" y="1171810"/>
                <a:chExt cx="4126684" cy="1791112"/>
              </a:xfrm>
            </p:grpSpPr>
            <p:sp>
              <p:nvSpPr>
                <p:cNvPr id="139" name="Rectangle 38"/>
                <p:cNvSpPr>
                  <a:spLocks noChangeArrowheads="1"/>
                </p:cNvSpPr>
                <p:nvPr/>
              </p:nvSpPr>
              <p:spPr bwMode="auto">
                <a:xfrm>
                  <a:off x="3962400" y="1171810"/>
                  <a:ext cx="4126684" cy="178841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140" name="Text Box 6" descr="Trellis"/>
                    <p:cNvSpPr txBox="1">
                      <a:spLocks noChangeArrowheads="1"/>
                    </p:cNvSpPr>
                    <p:nvPr/>
                  </p:nvSpPr>
                  <p:spPr bwMode="auto">
                    <a:xfrm>
                      <a:off x="4352653" y="1461943"/>
                      <a:ext cx="1209947" cy="369332"/>
                    </a:xfrm>
                    <a:prstGeom prst="rect">
                      <a:avLst/>
                    </a:prstGeom>
                    <a:noFill/>
                    <a:ln>
                      <a:noFill/>
                    </a:ln>
                    <a:effectLst/>
                    <a:extLst>
                      <a:ext uri="{909E8E84-426E-40DD-AFC4-6F175D3DCCD1}">
                        <a14:hiddenFill>
                          <a:pattFill prst="trellis">
                            <a:fgClr>
                              <a:schemeClr val="hlink"/>
                            </a:fgClr>
                            <a:bgClr>
                              <a:schemeClr val="bg1"/>
                            </a:bgClr>
                          </a:pattFill>
                        </a14:hiddenFill>
                      </a:ext>
                      <a:ext uri="{91240B29-F687-4F45-9708-019B960494DF}">
                        <a14:hiddenLine w="381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p>
                      <a:pPr algn="ctr"/>
                      <a:r>
                        <a:rPr lang="en-US" altLang="en-US" dirty="0">
                          <a:latin typeface="Arial" panose="020B0604020202020204" pitchFamily="34" charset="0"/>
                          <a:cs typeface="Arial" panose="020B0604020202020204" pitchFamily="34" charset="0"/>
                        </a:rPr>
                        <a:t>Pulse </a:t>
                      </a:r>
                      <a14:m>
                        <m:oMath xmlns:m="http://schemas.openxmlformats.org/officeDocument/2006/math">
                          <m:r>
                            <a:rPr lang="en-US" i="1">
                              <a:latin typeface="Cambria Math"/>
                              <a:ea typeface="Cambria Math"/>
                            </a:rPr>
                            <m:t>𝐼</m:t>
                          </m:r>
                          <m:d>
                            <m:dPr>
                              <m:ctrlPr>
                                <a:rPr lang="en-US" i="1">
                                  <a:latin typeface="Cambria Math" panose="02040503050406030204" pitchFamily="18" charset="0"/>
                                </a:rPr>
                              </m:ctrlPr>
                            </m:dPr>
                            <m:e>
                              <m:r>
                                <a:rPr lang="en-US" i="1">
                                  <a:latin typeface="Cambria Math"/>
                                </a:rPr>
                                <m:t>𝑡</m:t>
                              </m:r>
                            </m:e>
                          </m:d>
                        </m:oMath>
                      </a14:m>
                      <a:endParaRPr lang="en-US" altLang="en-US" dirty="0">
                        <a:latin typeface="Arial" panose="020B0604020202020204" pitchFamily="34" charset="0"/>
                        <a:cs typeface="Arial" panose="020B0604020202020204" pitchFamily="34" charset="0"/>
                      </a:endParaRPr>
                    </a:p>
                  </p:txBody>
                </p:sp>
              </mc:Choice>
              <mc:Fallback xmlns="">
                <p:sp>
                  <p:nvSpPr>
                    <p:cNvPr id="103" name="Text Box 6" descr="Trellis"/>
                    <p:cNvSpPr txBox="1">
                      <a:spLocks noRot="1" noChangeAspect="1" noMove="1" noResize="1" noEditPoints="1" noAdjustHandles="1" noChangeArrowheads="1" noChangeShapeType="1" noTextEdit="1"/>
                    </p:cNvSpPr>
                    <p:nvPr/>
                  </p:nvSpPr>
                  <p:spPr bwMode="auto">
                    <a:xfrm>
                      <a:off x="4352653" y="1461943"/>
                      <a:ext cx="1209947" cy="369332"/>
                    </a:xfrm>
                    <a:prstGeom prst="rect">
                      <a:avLst/>
                    </a:prstGeom>
                    <a:blipFill rotWithShape="1">
                      <a:blip r:embed="rId4"/>
                      <a:stretch>
                        <a:fillRect l="-3518" t="-8333" b="-26667"/>
                      </a:stretch>
                    </a:blipFill>
                    <a:ln>
                      <a:noFill/>
                    </a:ln>
                    <a:effectLst/>
                    <a:extLst>
                      <a:ext uri="{909E8E84-426E-40DD-AFC4-6F175D3DCCD1}">
                        <a14:hiddenFill xmlns:a14="http://schemas.microsoft.com/office/drawing/2010/main">
                          <a:pattFill prst="trellis">
                            <a:fgClr>
                              <a:schemeClr val="hlink"/>
                            </a:fgClr>
                            <a:bgClr>
                              <a:schemeClr val="bg1"/>
                            </a:bgClr>
                          </a:patt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1" name="Line 8"/>
                <p:cNvSpPr>
                  <a:spLocks noChangeShapeType="1"/>
                </p:cNvSpPr>
                <p:nvPr/>
              </p:nvSpPr>
              <p:spPr bwMode="auto">
                <a:xfrm>
                  <a:off x="4114800" y="2629752"/>
                  <a:ext cx="1627053" cy="45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42" name="Text Box 10" descr="Trellis"/>
                    <p:cNvSpPr txBox="1">
                      <a:spLocks noChangeArrowheads="1"/>
                    </p:cNvSpPr>
                    <p:nvPr/>
                  </p:nvSpPr>
                  <p:spPr bwMode="auto">
                    <a:xfrm>
                      <a:off x="5486400" y="2593590"/>
                      <a:ext cx="334579" cy="369332"/>
                    </a:xfrm>
                    <a:prstGeom prst="rect">
                      <a:avLst/>
                    </a:prstGeom>
                    <a:noFill/>
                    <a:ln>
                      <a:noFill/>
                    </a:ln>
                    <a:effectLst/>
                    <a:extLst>
                      <a:ext uri="{909E8E84-426E-40DD-AFC4-6F175D3DCCD1}">
                        <a14:hiddenFill>
                          <a:pattFill prst="trellis">
                            <a:fgClr>
                              <a:schemeClr val="hlink"/>
                            </a:fgClr>
                            <a:bgClr>
                              <a:schemeClr val="bg1"/>
                            </a:bgClr>
                          </a:pattFill>
                        </a14:hiddenFill>
                      </a:ext>
                      <a:ext uri="{91240B29-F687-4F45-9708-019B960494DF}">
                        <a14:hiddenLine w="381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p>
                      <a:pPr algn="ctr"/>
                      <a14:m>
                        <m:oMathPara xmlns:m="http://schemas.openxmlformats.org/officeDocument/2006/math">
                          <m:oMathParaPr>
                            <m:jc m:val="centerGroup"/>
                          </m:oMathParaPr>
                          <m:oMath xmlns:m="http://schemas.openxmlformats.org/officeDocument/2006/math">
                            <m:r>
                              <a:rPr lang="en-US" i="1">
                                <a:latin typeface="Cambria Math"/>
                              </a:rPr>
                              <m:t>𝑡</m:t>
                            </m:r>
                          </m:oMath>
                        </m:oMathPara>
                      </a14:m>
                      <a:endParaRPr lang="en-US" altLang="en-US" dirty="0"/>
                    </a:p>
                  </p:txBody>
                </p:sp>
              </mc:Choice>
              <mc:Fallback xmlns="">
                <p:sp>
                  <p:nvSpPr>
                    <p:cNvPr id="106" name="Text Box 10" descr="Trellis"/>
                    <p:cNvSpPr txBox="1">
                      <a:spLocks noRot="1" noChangeAspect="1" noMove="1" noResize="1" noEditPoints="1" noAdjustHandles="1" noChangeArrowheads="1" noChangeShapeType="1" noTextEdit="1"/>
                    </p:cNvSpPr>
                    <p:nvPr/>
                  </p:nvSpPr>
                  <p:spPr bwMode="auto">
                    <a:xfrm>
                      <a:off x="5486400" y="2593590"/>
                      <a:ext cx="334579" cy="369332"/>
                    </a:xfrm>
                    <a:prstGeom prst="rect">
                      <a:avLst/>
                    </a:prstGeom>
                    <a:blipFill rotWithShape="1">
                      <a:blip r:embed="rId5"/>
                      <a:stretch>
                        <a:fillRect/>
                      </a:stretch>
                    </a:blipFill>
                    <a:ln>
                      <a:noFill/>
                    </a:ln>
                    <a:effectLst/>
                    <a:extLst>
                      <a:ext uri="{909E8E84-426E-40DD-AFC4-6F175D3DCCD1}">
                        <a14:hiddenFill xmlns:a14="http://schemas.microsoft.com/office/drawing/2010/main">
                          <a:pattFill prst="trellis">
                            <a:fgClr>
                              <a:schemeClr val="hlink"/>
                            </a:fgClr>
                            <a:bgClr>
                              <a:schemeClr val="bg1"/>
                            </a:bgClr>
                          </a:patt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3" name="Oval 35"/>
                <p:cNvSpPr>
                  <a:spLocks noChangeArrowheads="1"/>
                </p:cNvSpPr>
                <p:nvPr/>
              </p:nvSpPr>
              <p:spPr bwMode="auto">
                <a:xfrm>
                  <a:off x="7496971" y="2576934"/>
                  <a:ext cx="237227" cy="5195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36"/>
                <p:cNvSpPr>
                  <a:spLocks noChangeArrowheads="1"/>
                </p:cNvSpPr>
                <p:nvPr/>
              </p:nvSpPr>
              <p:spPr bwMode="auto">
                <a:xfrm>
                  <a:off x="6760671" y="2568274"/>
                  <a:ext cx="237227" cy="5195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Freeform 144"/>
                <p:cNvSpPr/>
                <p:nvPr/>
              </p:nvSpPr>
              <p:spPr>
                <a:xfrm>
                  <a:off x="4330789" y="1895476"/>
                  <a:ext cx="1112044" cy="727068"/>
                </a:xfrm>
                <a:custGeom>
                  <a:avLst/>
                  <a:gdLst>
                    <a:gd name="connsiteX0" fmla="*/ 0 w 1112044"/>
                    <a:gd name="connsiteY0" fmla="*/ 707562 h 727068"/>
                    <a:gd name="connsiteX1" fmla="*/ 180975 w 1112044"/>
                    <a:gd name="connsiteY1" fmla="*/ 707562 h 727068"/>
                    <a:gd name="connsiteX2" fmla="*/ 238125 w 1112044"/>
                    <a:gd name="connsiteY2" fmla="*/ 648031 h 727068"/>
                    <a:gd name="connsiteX3" fmla="*/ 297657 w 1112044"/>
                    <a:gd name="connsiteY3" fmla="*/ 381331 h 727068"/>
                    <a:gd name="connsiteX4" fmla="*/ 314325 w 1112044"/>
                    <a:gd name="connsiteY4" fmla="*/ 145587 h 727068"/>
                    <a:gd name="connsiteX5" fmla="*/ 333375 w 1112044"/>
                    <a:gd name="connsiteY5" fmla="*/ 9856 h 727068"/>
                    <a:gd name="connsiteX6" fmla="*/ 345282 w 1112044"/>
                    <a:gd name="connsiteY6" fmla="*/ 69387 h 727068"/>
                    <a:gd name="connsiteX7" fmla="*/ 361950 w 1112044"/>
                    <a:gd name="connsiteY7" fmla="*/ 224168 h 727068"/>
                    <a:gd name="connsiteX8" fmla="*/ 381000 w 1112044"/>
                    <a:gd name="connsiteY8" fmla="*/ 495631 h 727068"/>
                    <a:gd name="connsiteX9" fmla="*/ 416719 w 1112044"/>
                    <a:gd name="connsiteY9" fmla="*/ 605168 h 727068"/>
                    <a:gd name="connsiteX10" fmla="*/ 466725 w 1112044"/>
                    <a:gd name="connsiteY10" fmla="*/ 702799 h 727068"/>
                    <a:gd name="connsiteX11" fmla="*/ 540544 w 1112044"/>
                    <a:gd name="connsiteY11" fmla="*/ 724231 h 727068"/>
                    <a:gd name="connsiteX12" fmla="*/ 621507 w 1112044"/>
                    <a:gd name="connsiteY12" fmla="*/ 719468 h 727068"/>
                    <a:gd name="connsiteX13" fmla="*/ 681038 w 1112044"/>
                    <a:gd name="connsiteY13" fmla="*/ 657556 h 727068"/>
                    <a:gd name="connsiteX14" fmla="*/ 723900 w 1112044"/>
                    <a:gd name="connsiteY14" fmla="*/ 502774 h 727068"/>
                    <a:gd name="connsiteX15" fmla="*/ 738188 w 1112044"/>
                    <a:gd name="connsiteY15" fmla="*/ 352756 h 727068"/>
                    <a:gd name="connsiteX16" fmla="*/ 750094 w 1112044"/>
                    <a:gd name="connsiteY16" fmla="*/ 178924 h 727068"/>
                    <a:gd name="connsiteX17" fmla="*/ 759619 w 1112044"/>
                    <a:gd name="connsiteY17" fmla="*/ 55099 h 727068"/>
                    <a:gd name="connsiteX18" fmla="*/ 773907 w 1112044"/>
                    <a:gd name="connsiteY18" fmla="*/ 5093 h 727068"/>
                    <a:gd name="connsiteX19" fmla="*/ 792957 w 1112044"/>
                    <a:gd name="connsiteY19" fmla="*/ 171781 h 727068"/>
                    <a:gd name="connsiteX20" fmla="*/ 807244 w 1112044"/>
                    <a:gd name="connsiteY20" fmla="*/ 371806 h 727068"/>
                    <a:gd name="connsiteX21" fmla="*/ 831057 w 1112044"/>
                    <a:gd name="connsiteY21" fmla="*/ 526587 h 727068"/>
                    <a:gd name="connsiteX22" fmla="*/ 883444 w 1112044"/>
                    <a:gd name="connsiteY22" fmla="*/ 671843 h 727068"/>
                    <a:gd name="connsiteX23" fmla="*/ 928688 w 1112044"/>
                    <a:gd name="connsiteY23" fmla="*/ 709943 h 727068"/>
                    <a:gd name="connsiteX24" fmla="*/ 1112044 w 1112044"/>
                    <a:gd name="connsiteY24" fmla="*/ 709943 h 72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2044" h="727068">
                      <a:moveTo>
                        <a:pt x="0" y="707562"/>
                      </a:moveTo>
                      <a:cubicBezTo>
                        <a:pt x="70644" y="712523"/>
                        <a:pt x="141288" y="717484"/>
                        <a:pt x="180975" y="707562"/>
                      </a:cubicBezTo>
                      <a:cubicBezTo>
                        <a:pt x="220663" y="697640"/>
                        <a:pt x="218678" y="702403"/>
                        <a:pt x="238125" y="648031"/>
                      </a:cubicBezTo>
                      <a:cubicBezTo>
                        <a:pt x="257572" y="593659"/>
                        <a:pt x="284957" y="465072"/>
                        <a:pt x="297657" y="381331"/>
                      </a:cubicBezTo>
                      <a:cubicBezTo>
                        <a:pt x="310357" y="297590"/>
                        <a:pt x="308372" y="207499"/>
                        <a:pt x="314325" y="145587"/>
                      </a:cubicBezTo>
                      <a:cubicBezTo>
                        <a:pt x="320278" y="83675"/>
                        <a:pt x="328216" y="22556"/>
                        <a:pt x="333375" y="9856"/>
                      </a:cubicBezTo>
                      <a:cubicBezTo>
                        <a:pt x="338534" y="-2844"/>
                        <a:pt x="340520" y="33668"/>
                        <a:pt x="345282" y="69387"/>
                      </a:cubicBezTo>
                      <a:cubicBezTo>
                        <a:pt x="350044" y="105106"/>
                        <a:pt x="355997" y="153127"/>
                        <a:pt x="361950" y="224168"/>
                      </a:cubicBezTo>
                      <a:cubicBezTo>
                        <a:pt x="367903" y="295209"/>
                        <a:pt x="371872" y="432131"/>
                        <a:pt x="381000" y="495631"/>
                      </a:cubicBezTo>
                      <a:cubicBezTo>
                        <a:pt x="390128" y="559131"/>
                        <a:pt x="402432" y="570640"/>
                        <a:pt x="416719" y="605168"/>
                      </a:cubicBezTo>
                      <a:cubicBezTo>
                        <a:pt x="431006" y="639696"/>
                        <a:pt x="446087" y="682955"/>
                        <a:pt x="466725" y="702799"/>
                      </a:cubicBezTo>
                      <a:cubicBezTo>
                        <a:pt x="487363" y="722643"/>
                        <a:pt x="514747" y="721453"/>
                        <a:pt x="540544" y="724231"/>
                      </a:cubicBezTo>
                      <a:cubicBezTo>
                        <a:pt x="566341" y="727009"/>
                        <a:pt x="598091" y="730581"/>
                        <a:pt x="621507" y="719468"/>
                      </a:cubicBezTo>
                      <a:cubicBezTo>
                        <a:pt x="644923" y="708356"/>
                        <a:pt x="663973" y="693672"/>
                        <a:pt x="681038" y="657556"/>
                      </a:cubicBezTo>
                      <a:cubicBezTo>
                        <a:pt x="698103" y="621440"/>
                        <a:pt x="714375" y="553574"/>
                        <a:pt x="723900" y="502774"/>
                      </a:cubicBezTo>
                      <a:cubicBezTo>
                        <a:pt x="733425" y="451974"/>
                        <a:pt x="733822" y="406731"/>
                        <a:pt x="738188" y="352756"/>
                      </a:cubicBezTo>
                      <a:cubicBezTo>
                        <a:pt x="742554" y="298781"/>
                        <a:pt x="746522" y="228533"/>
                        <a:pt x="750094" y="178924"/>
                      </a:cubicBezTo>
                      <a:cubicBezTo>
                        <a:pt x="753666" y="129315"/>
                        <a:pt x="755650" y="84071"/>
                        <a:pt x="759619" y="55099"/>
                      </a:cubicBezTo>
                      <a:cubicBezTo>
                        <a:pt x="763588" y="26127"/>
                        <a:pt x="768351" y="-14354"/>
                        <a:pt x="773907" y="5093"/>
                      </a:cubicBezTo>
                      <a:cubicBezTo>
                        <a:pt x="779463" y="24540"/>
                        <a:pt x="787401" y="110662"/>
                        <a:pt x="792957" y="171781"/>
                      </a:cubicBezTo>
                      <a:cubicBezTo>
                        <a:pt x="798513" y="232900"/>
                        <a:pt x="800894" y="312672"/>
                        <a:pt x="807244" y="371806"/>
                      </a:cubicBezTo>
                      <a:cubicBezTo>
                        <a:pt x="813594" y="430940"/>
                        <a:pt x="818357" y="476581"/>
                        <a:pt x="831057" y="526587"/>
                      </a:cubicBezTo>
                      <a:cubicBezTo>
                        <a:pt x="843757" y="576593"/>
                        <a:pt x="867172" y="641284"/>
                        <a:pt x="883444" y="671843"/>
                      </a:cubicBezTo>
                      <a:cubicBezTo>
                        <a:pt x="899716" y="702402"/>
                        <a:pt x="890588" y="703593"/>
                        <a:pt x="928688" y="709943"/>
                      </a:cubicBezTo>
                      <a:cubicBezTo>
                        <a:pt x="966788" y="716293"/>
                        <a:pt x="1112044" y="709943"/>
                        <a:pt x="1112044" y="70994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 Box 7" descr="Trellis"/>
              <p:cNvSpPr txBox="1">
                <a:spLocks noChangeArrowheads="1"/>
              </p:cNvSpPr>
              <p:nvPr/>
            </p:nvSpPr>
            <p:spPr bwMode="auto">
              <a:xfrm>
                <a:off x="4088166" y="1392146"/>
                <a:ext cx="1210589" cy="369332"/>
              </a:xfrm>
              <a:prstGeom prst="rect">
                <a:avLst/>
              </a:prstGeom>
              <a:noFill/>
              <a:ln>
                <a:noFill/>
              </a:ln>
              <a:effectLst/>
              <a:extLst>
                <a:ext uri="{909E8E84-426E-40DD-AFC4-6F175D3DCCD1}">
                  <a14:hiddenFill xmlns:a14="http://schemas.microsoft.com/office/drawing/2010/main">
                    <a:pattFill prst="trellis">
                      <a:fgClr>
                        <a:schemeClr val="hlink"/>
                      </a:fgClr>
                      <a:bgClr>
                        <a:schemeClr val="bg1"/>
                      </a:bgClr>
                    </a:patt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dirty="0">
                    <a:latin typeface="Arial" panose="020B0604020202020204" pitchFamily="34" charset="0"/>
                    <a:cs typeface="Arial" panose="020B0604020202020204" pitchFamily="34" charset="0"/>
                  </a:rPr>
                  <a:t>Example:</a:t>
                </a:r>
              </a:p>
            </p:txBody>
          </p:sp>
        </p:grpSp>
        <p:grpSp>
          <p:nvGrpSpPr>
            <p:cNvPr id="132" name="Group 71"/>
            <p:cNvGrpSpPr>
              <a:grpSpLocks/>
            </p:cNvGrpSpPr>
            <p:nvPr/>
          </p:nvGrpSpPr>
          <p:grpSpPr bwMode="auto">
            <a:xfrm>
              <a:off x="6078244" y="1067213"/>
              <a:ext cx="2173288" cy="1604963"/>
              <a:chOff x="3927" y="1098"/>
              <a:chExt cx="1369" cy="1011"/>
            </a:xfrm>
          </p:grpSpPr>
          <p:sp>
            <p:nvSpPr>
              <p:cNvPr id="134" name="Text Box 68"/>
              <p:cNvSpPr txBox="1">
                <a:spLocks noChangeArrowheads="1"/>
              </p:cNvSpPr>
              <p:nvPr/>
            </p:nvSpPr>
            <p:spPr bwMode="auto">
              <a:xfrm rot="16200000">
                <a:off x="3645" y="1480"/>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Frequency</a:t>
                </a:r>
              </a:p>
            </p:txBody>
          </p:sp>
          <p:sp>
            <p:nvSpPr>
              <p:cNvPr id="135" name="Text Box 69"/>
              <p:cNvSpPr txBox="1">
                <a:spLocks noChangeArrowheads="1"/>
              </p:cNvSpPr>
              <p:nvPr/>
            </p:nvSpPr>
            <p:spPr bwMode="auto">
              <a:xfrm>
                <a:off x="4450" y="1878"/>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Delay</a:t>
                </a:r>
              </a:p>
            </p:txBody>
          </p:sp>
          <p:sp>
            <p:nvSpPr>
              <p:cNvPr id="136" name="Text Box 70"/>
              <p:cNvSpPr txBox="1">
                <a:spLocks noChangeArrowheads="1"/>
              </p:cNvSpPr>
              <p:nvPr/>
            </p:nvSpPr>
            <p:spPr bwMode="auto">
              <a:xfrm>
                <a:off x="4192" y="1098"/>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a:t>FROG Trace</a:t>
                </a:r>
              </a:p>
            </p:txBody>
          </p:sp>
        </p:grpSp>
        <p:pic>
          <p:nvPicPr>
            <p:cNvPr id="1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1419" y="1388308"/>
              <a:ext cx="1614936" cy="95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7" name="Rectangle 146"/>
          <p:cNvSpPr/>
          <p:nvPr/>
        </p:nvSpPr>
        <p:spPr>
          <a:xfrm>
            <a:off x="3199740" y="6316990"/>
            <a:ext cx="4847006" cy="52322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See</a:t>
            </a:r>
            <a:r>
              <a:rPr lang="en-US" sz="1400" dirty="0">
                <a:latin typeface="Arial" panose="020B0604020202020204" pitchFamily="34" charset="0"/>
                <a:cs typeface="Arial" panose="020B0604020202020204" pitchFamily="34" charset="0"/>
              </a:rPr>
              <a:t>: R. </a:t>
            </a:r>
            <a:r>
              <a:rPr lang="en-US" sz="1400" dirty="0" err="1">
                <a:latin typeface="Arial" panose="020B0604020202020204" pitchFamily="34" charset="0"/>
                <a:cs typeface="Arial" panose="020B0604020202020204" pitchFamily="34" charset="0"/>
              </a:rPr>
              <a:t>Trebino</a:t>
            </a:r>
            <a:r>
              <a:rPr lang="en-US" sz="1400" dirty="0">
                <a:latin typeface="Arial" panose="020B0604020202020204" pitchFamily="34" charset="0"/>
                <a:cs typeface="Arial" panose="020B0604020202020204" pitchFamily="34" charset="0"/>
              </a:rPr>
              <a:t>, “Frequency-Resolved Optical Gating: The Measurement of Ultrashort Laser Pulses”, Springer (2000)</a:t>
            </a:r>
          </a:p>
        </p:txBody>
      </p:sp>
    </p:spTree>
    <p:extLst>
      <p:ext uri="{BB962C8B-B14F-4D97-AF65-F5344CB8AC3E}">
        <p14:creationId xmlns:p14="http://schemas.microsoft.com/office/powerpoint/2010/main" val="370877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a:extLst>
              <a:ext uri="{FF2B5EF4-FFF2-40B4-BE49-F238E27FC236}">
                <a16:creationId xmlns:a16="http://schemas.microsoft.com/office/drawing/2014/main" id="{64738213-9425-2320-DB52-19A27D02121A}"/>
              </a:ext>
            </a:extLst>
          </p:cNvPr>
          <p:cNvSpPr txBox="1">
            <a:spLocks noChangeArrowheads="1"/>
          </p:cNvSpPr>
          <p:nvPr/>
        </p:nvSpPr>
        <p:spPr bwMode="auto">
          <a:xfrm>
            <a:off x="911290" y="4597001"/>
            <a:ext cx="7620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a:lnSpc>
                <a:spcPct val="90000"/>
              </a:lnSpc>
              <a:spcBef>
                <a:spcPct val="50000"/>
              </a:spcBef>
            </a:pPr>
            <a:r>
              <a:rPr lang="en-US" altLang="en-US" sz="2000" b="0" dirty="0"/>
              <a:t>Ionizing radiation changes the optical properties. The onset of this change can give laser/XFEL timing information with few-fs time-resolution. </a:t>
            </a:r>
          </a:p>
          <a:p>
            <a:pPr algn="ctr">
              <a:lnSpc>
                <a:spcPct val="90000"/>
              </a:lnSpc>
              <a:spcBef>
                <a:spcPct val="50000"/>
              </a:spcBef>
            </a:pPr>
            <a:r>
              <a:rPr lang="en-US" altLang="en-US" sz="2000" b="0" dirty="0"/>
              <a:t>Depending on the material response the pulse shape may also be encoded in this signal. </a:t>
            </a:r>
          </a:p>
        </p:txBody>
      </p:sp>
      <p:sp>
        <p:nvSpPr>
          <p:cNvPr id="6" name="Text Box 16">
            <a:extLst>
              <a:ext uri="{FF2B5EF4-FFF2-40B4-BE49-F238E27FC236}">
                <a16:creationId xmlns:a16="http://schemas.microsoft.com/office/drawing/2014/main" id="{8C36A134-5630-366C-EDB9-3DDB6841A883}"/>
              </a:ext>
            </a:extLst>
          </p:cNvPr>
          <p:cNvSpPr txBox="1">
            <a:spLocks noChangeArrowheads="1"/>
          </p:cNvSpPr>
          <p:nvPr/>
        </p:nvSpPr>
        <p:spPr bwMode="auto">
          <a:xfrm>
            <a:off x="2013216" y="6426532"/>
            <a:ext cx="69628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dirty="0">
                <a:cs typeface="Arial" charset="0"/>
              </a:rPr>
              <a:t>See: Hartmann et. al., Nat. Photon., </a:t>
            </a:r>
            <a:r>
              <a:rPr lang="en-US" altLang="en-US" sz="1400" b="1" dirty="0">
                <a:cs typeface="Arial" charset="0"/>
              </a:rPr>
              <a:t>8</a:t>
            </a:r>
            <a:r>
              <a:rPr lang="en-US" altLang="en-US" sz="1400" dirty="0">
                <a:cs typeface="Arial" charset="0"/>
              </a:rPr>
              <a:t>, (2014), and </a:t>
            </a:r>
            <a:r>
              <a:rPr lang="en-US" altLang="en-US" sz="1400" dirty="0" err="1">
                <a:cs typeface="Arial" charset="0"/>
              </a:rPr>
              <a:t>Droste</a:t>
            </a:r>
            <a:r>
              <a:rPr lang="en-US" altLang="en-US" sz="1400" dirty="0">
                <a:cs typeface="Arial" charset="0"/>
              </a:rPr>
              <a:t> et al., Opt. Express (2020)</a:t>
            </a:r>
          </a:p>
        </p:txBody>
      </p:sp>
      <p:sp>
        <p:nvSpPr>
          <p:cNvPr id="7" name="Title 1">
            <a:extLst>
              <a:ext uri="{FF2B5EF4-FFF2-40B4-BE49-F238E27FC236}">
                <a16:creationId xmlns:a16="http://schemas.microsoft.com/office/drawing/2014/main" id="{B2278072-47FA-DED5-1838-8D53D1312C77}"/>
              </a:ext>
            </a:extLst>
          </p:cNvPr>
          <p:cNvSpPr txBox="1">
            <a:spLocks/>
          </p:cNvSpPr>
          <p:nvPr/>
        </p:nvSpPr>
        <p:spPr>
          <a:xfrm>
            <a:off x="457200" y="204992"/>
            <a:ext cx="8229600" cy="1143000"/>
          </a:xfrm>
          <a:prstGeom prst="rect">
            <a:avLst/>
          </a:prstGeom>
        </p:spPr>
        <p:txBody>
          <a:bodyPr vert="horz" lIns="0" tIns="0" rIns="0" bIns="0" rtlCol="0" anchor="t" anchorCtr="0">
            <a:normAutofit/>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chemeClr val="tx2"/>
                </a:solidFill>
              </a:rPr>
              <a:t>Encoding an X-ray pulse’s arrival time in an optical beam (the time-tool)</a:t>
            </a:r>
          </a:p>
        </p:txBody>
      </p:sp>
      <p:pic>
        <p:nvPicPr>
          <p:cNvPr id="11" name="Picture 10">
            <a:extLst>
              <a:ext uri="{FF2B5EF4-FFF2-40B4-BE49-F238E27FC236}">
                <a16:creationId xmlns:a16="http://schemas.microsoft.com/office/drawing/2014/main" id="{C5F42C1C-4372-EF81-3967-E010042DA75E}"/>
              </a:ext>
            </a:extLst>
          </p:cNvPr>
          <p:cNvPicPr>
            <a:picLocks noChangeAspect="1"/>
          </p:cNvPicPr>
          <p:nvPr/>
        </p:nvPicPr>
        <p:blipFill>
          <a:blip r:embed="rId2"/>
          <a:stretch>
            <a:fillRect/>
          </a:stretch>
        </p:blipFill>
        <p:spPr>
          <a:xfrm>
            <a:off x="606490" y="1598607"/>
            <a:ext cx="3788228" cy="2420770"/>
          </a:xfrm>
          <a:prstGeom prst="rect">
            <a:avLst/>
          </a:prstGeom>
        </p:spPr>
      </p:pic>
      <p:grpSp>
        <p:nvGrpSpPr>
          <p:cNvPr id="17" name="Group 16">
            <a:extLst>
              <a:ext uri="{FF2B5EF4-FFF2-40B4-BE49-F238E27FC236}">
                <a16:creationId xmlns:a16="http://schemas.microsoft.com/office/drawing/2014/main" id="{3C4F2CB4-7ADA-497A-A82A-8F6B5ADF6B93}"/>
              </a:ext>
            </a:extLst>
          </p:cNvPr>
          <p:cNvGrpSpPr/>
          <p:nvPr/>
        </p:nvGrpSpPr>
        <p:grpSpPr>
          <a:xfrm>
            <a:off x="5215035" y="1598606"/>
            <a:ext cx="2819400" cy="2543050"/>
            <a:chOff x="5215035" y="1598606"/>
            <a:chExt cx="2819400" cy="2543050"/>
          </a:xfrm>
        </p:grpSpPr>
        <p:pic>
          <p:nvPicPr>
            <p:cNvPr id="15" name="Picture 14">
              <a:extLst>
                <a:ext uri="{FF2B5EF4-FFF2-40B4-BE49-F238E27FC236}">
                  <a16:creationId xmlns:a16="http://schemas.microsoft.com/office/drawing/2014/main" id="{4D4D9022-9DE3-DDD4-5E15-058AF7A1AD4B}"/>
                </a:ext>
              </a:extLst>
            </p:cNvPr>
            <p:cNvPicPr>
              <a:picLocks noChangeAspect="1"/>
            </p:cNvPicPr>
            <p:nvPr/>
          </p:nvPicPr>
          <p:blipFill>
            <a:blip r:embed="rId3"/>
            <a:stretch>
              <a:fillRect/>
            </a:stretch>
          </p:blipFill>
          <p:spPr>
            <a:xfrm>
              <a:off x="5215035" y="1646106"/>
              <a:ext cx="2819400" cy="2495550"/>
            </a:xfrm>
            <a:prstGeom prst="rect">
              <a:avLst/>
            </a:prstGeom>
          </p:spPr>
        </p:pic>
        <p:sp>
          <p:nvSpPr>
            <p:cNvPr id="16" name="Rectangle 15">
              <a:extLst>
                <a:ext uri="{FF2B5EF4-FFF2-40B4-BE49-F238E27FC236}">
                  <a16:creationId xmlns:a16="http://schemas.microsoft.com/office/drawing/2014/main" id="{59020BFA-0022-9988-BA13-E5C14CE3A250}"/>
                </a:ext>
              </a:extLst>
            </p:cNvPr>
            <p:cNvSpPr/>
            <p:nvPr/>
          </p:nvSpPr>
          <p:spPr>
            <a:xfrm>
              <a:off x="5215035" y="1598606"/>
              <a:ext cx="401994" cy="410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69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3BD9-580B-4FE3-ACD3-0FE54823FFC4}"/>
              </a:ext>
            </a:extLst>
          </p:cNvPr>
          <p:cNvSpPr>
            <a:spLocks noGrp="1"/>
          </p:cNvSpPr>
          <p:nvPr>
            <p:ph type="title"/>
          </p:nvPr>
        </p:nvSpPr>
        <p:spPr>
          <a:xfrm>
            <a:off x="556952" y="237881"/>
            <a:ext cx="8030095" cy="1463514"/>
          </a:xfrm>
        </p:spPr>
        <p:txBody>
          <a:bodyPr>
            <a:normAutofit/>
          </a:bodyPr>
          <a:lstStyle/>
          <a:p>
            <a:r>
              <a:rPr lang="en-US" sz="3200" b="0" dirty="0"/>
              <a:t>Can we separate out the fast, coherent part of the response and use this a fs-time-gate?</a:t>
            </a:r>
          </a:p>
        </p:txBody>
      </p:sp>
      <p:grpSp>
        <p:nvGrpSpPr>
          <p:cNvPr id="4" name="Group 3">
            <a:extLst>
              <a:ext uri="{FF2B5EF4-FFF2-40B4-BE49-F238E27FC236}">
                <a16:creationId xmlns:a16="http://schemas.microsoft.com/office/drawing/2014/main" id="{9D56347A-D8E4-4061-AF65-28F261D12B32}"/>
              </a:ext>
            </a:extLst>
          </p:cNvPr>
          <p:cNvGrpSpPr/>
          <p:nvPr/>
        </p:nvGrpSpPr>
        <p:grpSpPr>
          <a:xfrm>
            <a:off x="384257" y="1350044"/>
            <a:ext cx="4291651" cy="3684087"/>
            <a:chOff x="8828099" y="3595181"/>
            <a:chExt cx="3138890" cy="2808557"/>
          </a:xfrm>
        </p:grpSpPr>
        <p:pic>
          <p:nvPicPr>
            <p:cNvPr id="5" name="Picture 4">
              <a:extLst>
                <a:ext uri="{FF2B5EF4-FFF2-40B4-BE49-F238E27FC236}">
                  <a16:creationId xmlns:a16="http://schemas.microsoft.com/office/drawing/2014/main" id="{CFE5ABEE-C3A3-4445-974B-DCB294512CD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28099" y="3595181"/>
              <a:ext cx="3138890" cy="2350694"/>
            </a:xfrm>
            <a:prstGeom prst="rect">
              <a:avLst/>
            </a:prstGeom>
          </p:spPr>
        </p:pic>
        <p:sp>
          <p:nvSpPr>
            <p:cNvPr id="6" name="TextBox 5">
              <a:extLst>
                <a:ext uri="{FF2B5EF4-FFF2-40B4-BE49-F238E27FC236}">
                  <a16:creationId xmlns:a16="http://schemas.microsoft.com/office/drawing/2014/main" id="{818957C4-420E-4402-AF36-F14E17FB6881}"/>
                </a:ext>
              </a:extLst>
            </p:cNvPr>
            <p:cNvSpPr txBox="1"/>
            <p:nvPr/>
          </p:nvSpPr>
          <p:spPr>
            <a:xfrm>
              <a:off x="9280050" y="5957936"/>
              <a:ext cx="2533792" cy="445802"/>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F. </a:t>
              </a:r>
              <a:r>
                <a:rPr lang="en-US" sz="1600" i="1" dirty="0" err="1">
                  <a:latin typeface="Arial" panose="020B0604020202020204" pitchFamily="34" charset="0"/>
                  <a:cs typeface="Arial" panose="020B0604020202020204" pitchFamily="34" charset="0"/>
                </a:rPr>
                <a:t>C</a:t>
              </a:r>
              <a:r>
                <a:rPr lang="en-US" sz="1600" dirty="0" err="1">
                  <a:effectLst/>
                  <a:latin typeface="Arial" panose="020B0604020202020204" pitchFamily="34" charset="0"/>
                </a:rPr>
                <a:t>apotondi</a:t>
              </a:r>
              <a:r>
                <a:rPr lang="en-US" sz="1600" dirty="0">
                  <a:effectLst/>
                  <a:latin typeface="Arial" panose="020B0604020202020204" pitchFamily="34" charset="0"/>
                </a:rPr>
                <a:t>, et al, </a:t>
              </a:r>
              <a:r>
                <a:rPr lang="en-US" sz="1600" i="1" dirty="0">
                  <a:latin typeface="Arial" panose="020B0604020202020204" pitchFamily="34" charset="0"/>
                  <a:cs typeface="Arial" panose="020B0604020202020204" pitchFamily="34" charset="0"/>
                </a:rPr>
                <a:t>J Synchrotron Rad </a:t>
              </a:r>
              <a:r>
                <a:rPr lang="en-US" sz="1600" dirty="0">
                  <a:latin typeface="Arial" panose="020B0604020202020204" pitchFamily="34" charset="0"/>
                  <a:cs typeface="Arial" panose="020B0604020202020204" pitchFamily="34" charset="0"/>
                </a:rPr>
                <a:t>25, 32-38 (2018)</a:t>
              </a:r>
            </a:p>
          </p:txBody>
        </p:sp>
      </p:grpSp>
      <p:sp>
        <p:nvSpPr>
          <p:cNvPr id="9" name="TextBox 8">
            <a:extLst>
              <a:ext uri="{FF2B5EF4-FFF2-40B4-BE49-F238E27FC236}">
                <a16:creationId xmlns:a16="http://schemas.microsoft.com/office/drawing/2014/main" id="{7F673212-8890-49D6-BC24-439B7B003BED}"/>
              </a:ext>
            </a:extLst>
          </p:cNvPr>
          <p:cNvSpPr txBox="1"/>
          <p:nvPr/>
        </p:nvSpPr>
        <p:spPr>
          <a:xfrm>
            <a:off x="250747" y="5066975"/>
            <a:ext cx="442516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Past transient grating measurements at FERMI showed a faster, time-resolution limited response when scanning the delay between the grating pulses.  </a:t>
            </a:r>
          </a:p>
        </p:txBody>
      </p:sp>
      <p:grpSp>
        <p:nvGrpSpPr>
          <p:cNvPr id="17" name="Group 16">
            <a:extLst>
              <a:ext uri="{FF2B5EF4-FFF2-40B4-BE49-F238E27FC236}">
                <a16:creationId xmlns:a16="http://schemas.microsoft.com/office/drawing/2014/main" id="{9191D2A3-DBCC-4432-8A78-3FCEEAF457C5}"/>
              </a:ext>
            </a:extLst>
          </p:cNvPr>
          <p:cNvGrpSpPr/>
          <p:nvPr/>
        </p:nvGrpSpPr>
        <p:grpSpPr>
          <a:xfrm>
            <a:off x="4894120" y="3925139"/>
            <a:ext cx="3094296" cy="2726750"/>
            <a:chOff x="4894120" y="3925139"/>
            <a:chExt cx="3094296" cy="2726750"/>
          </a:xfrm>
        </p:grpSpPr>
        <p:pic>
          <p:nvPicPr>
            <p:cNvPr id="12" name="Picture 11">
              <a:extLst>
                <a:ext uri="{FF2B5EF4-FFF2-40B4-BE49-F238E27FC236}">
                  <a16:creationId xmlns:a16="http://schemas.microsoft.com/office/drawing/2014/main" id="{72616025-7F82-44FC-AB41-779BE2BAE6FE}"/>
                </a:ext>
              </a:extLst>
            </p:cNvPr>
            <p:cNvPicPr>
              <a:picLocks noChangeAspect="1"/>
            </p:cNvPicPr>
            <p:nvPr/>
          </p:nvPicPr>
          <p:blipFill rotWithShape="1">
            <a:blip r:embed="rId3"/>
            <a:srcRect l="50000" r="-1558" b="3464"/>
            <a:stretch/>
          </p:blipFill>
          <p:spPr>
            <a:xfrm>
              <a:off x="4894120" y="4229103"/>
              <a:ext cx="3094296" cy="2422786"/>
            </a:xfrm>
            <a:prstGeom prst="rect">
              <a:avLst/>
            </a:prstGeom>
          </p:spPr>
        </p:pic>
        <p:sp>
          <p:nvSpPr>
            <p:cNvPr id="13" name="TextBox 12">
              <a:extLst>
                <a:ext uri="{FF2B5EF4-FFF2-40B4-BE49-F238E27FC236}">
                  <a16:creationId xmlns:a16="http://schemas.microsoft.com/office/drawing/2014/main" id="{A8A7A0DD-DABE-480E-8577-35C0C5F63598}"/>
                </a:ext>
              </a:extLst>
            </p:cNvPr>
            <p:cNvSpPr txBox="1"/>
            <p:nvPr/>
          </p:nvSpPr>
          <p:spPr>
            <a:xfrm>
              <a:off x="5272291" y="3925139"/>
              <a:ext cx="271612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FEL-pulse delay scan</a:t>
              </a:r>
            </a:p>
          </p:txBody>
        </p:sp>
      </p:grpSp>
      <p:grpSp>
        <p:nvGrpSpPr>
          <p:cNvPr id="16" name="Group 15">
            <a:extLst>
              <a:ext uri="{FF2B5EF4-FFF2-40B4-BE49-F238E27FC236}">
                <a16:creationId xmlns:a16="http://schemas.microsoft.com/office/drawing/2014/main" id="{01DF14E7-CB7B-4E09-9F1F-EA167E3E9C3A}"/>
              </a:ext>
            </a:extLst>
          </p:cNvPr>
          <p:cNvGrpSpPr/>
          <p:nvPr/>
        </p:nvGrpSpPr>
        <p:grpSpPr>
          <a:xfrm>
            <a:off x="5191355" y="1286772"/>
            <a:ext cx="3094296" cy="2630604"/>
            <a:chOff x="5041787" y="1390681"/>
            <a:chExt cx="3094296" cy="2630604"/>
          </a:xfrm>
        </p:grpSpPr>
        <p:pic>
          <p:nvPicPr>
            <p:cNvPr id="11" name="Picture 10">
              <a:extLst>
                <a:ext uri="{FF2B5EF4-FFF2-40B4-BE49-F238E27FC236}">
                  <a16:creationId xmlns:a16="http://schemas.microsoft.com/office/drawing/2014/main" id="{BD404949-C4A3-4518-AC6E-9771A2F9E76A}"/>
                </a:ext>
              </a:extLst>
            </p:cNvPr>
            <p:cNvPicPr>
              <a:picLocks noChangeAspect="1"/>
            </p:cNvPicPr>
            <p:nvPr/>
          </p:nvPicPr>
          <p:blipFill rotWithShape="1">
            <a:blip r:embed="rId3"/>
            <a:srcRect r="48442" b="3464"/>
            <a:stretch/>
          </p:blipFill>
          <p:spPr>
            <a:xfrm>
              <a:off x="5041787" y="1598499"/>
              <a:ext cx="3094296" cy="2422786"/>
            </a:xfrm>
            <a:prstGeom prst="rect">
              <a:avLst/>
            </a:prstGeom>
          </p:spPr>
        </p:pic>
        <p:sp>
          <p:nvSpPr>
            <p:cNvPr id="15" name="TextBox 14">
              <a:extLst>
                <a:ext uri="{FF2B5EF4-FFF2-40B4-BE49-F238E27FC236}">
                  <a16:creationId xmlns:a16="http://schemas.microsoft.com/office/drawing/2014/main" id="{774F956B-DC32-420D-9CA0-E09C0EF7DEE6}"/>
                </a:ext>
              </a:extLst>
            </p:cNvPr>
            <p:cNvSpPr txBox="1"/>
            <p:nvPr/>
          </p:nvSpPr>
          <p:spPr>
            <a:xfrm>
              <a:off x="5611089" y="1390681"/>
              <a:ext cx="23379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Optical delay-scan</a:t>
              </a:r>
            </a:p>
          </p:txBody>
        </p:sp>
      </p:grpSp>
    </p:spTree>
    <p:extLst>
      <p:ext uri="{BB962C8B-B14F-4D97-AF65-F5344CB8AC3E}">
        <p14:creationId xmlns:p14="http://schemas.microsoft.com/office/powerpoint/2010/main" val="242718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0951" y="1605613"/>
            <a:ext cx="8005629" cy="3288754"/>
            <a:chOff x="1125769" y="873248"/>
            <a:chExt cx="6488104" cy="2589551"/>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7427"/>
            <a:stretch/>
          </p:blipFill>
          <p:spPr>
            <a:xfrm>
              <a:off x="1441429" y="873248"/>
              <a:ext cx="6172444" cy="2589551"/>
            </a:xfrm>
            <a:prstGeom prst="rect">
              <a:avLst/>
            </a:prstGeom>
            <a:solidFill>
              <a:schemeClr val="bg1"/>
            </a:solidFill>
          </p:spPr>
        </p:pic>
        <p:sp>
          <p:nvSpPr>
            <p:cNvPr id="7" name="Rectangle 6"/>
            <p:cNvSpPr/>
            <p:nvPr/>
          </p:nvSpPr>
          <p:spPr>
            <a:xfrm>
              <a:off x="1125769" y="873248"/>
              <a:ext cx="730601" cy="482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txBox="1">
            <a:spLocks/>
          </p:cNvSpPr>
          <p:nvPr/>
        </p:nvSpPr>
        <p:spPr>
          <a:xfrm>
            <a:off x="569185"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TG FROG in the </a:t>
            </a:r>
            <a:r>
              <a:rPr lang="en-US" sz="3200" b="0" dirty="0" err="1">
                <a:solidFill>
                  <a:srgbClr val="09198D"/>
                </a:solidFill>
              </a:rPr>
              <a:t>eXtreme</a:t>
            </a:r>
            <a:r>
              <a:rPr lang="en-US" sz="3200" b="0" dirty="0">
                <a:solidFill>
                  <a:srgbClr val="09198D"/>
                </a:solidFill>
              </a:rPr>
              <a:t> </a:t>
            </a:r>
            <a:r>
              <a:rPr lang="en-US" sz="3200" b="0" dirty="0" err="1">
                <a:solidFill>
                  <a:srgbClr val="09198D"/>
                </a:solidFill>
              </a:rPr>
              <a:t>UltraViolet</a:t>
            </a:r>
            <a:r>
              <a:rPr lang="en-US" sz="3200" b="0" dirty="0">
                <a:solidFill>
                  <a:srgbClr val="09198D"/>
                </a:solidFill>
              </a:rPr>
              <a:t> at FERMI</a:t>
            </a:r>
          </a:p>
        </p:txBody>
      </p:sp>
      <p:sp>
        <p:nvSpPr>
          <p:cNvPr id="9" name="Content Placeholder 2"/>
          <p:cNvSpPr txBox="1">
            <a:spLocks/>
          </p:cNvSpPr>
          <p:nvPr/>
        </p:nvSpPr>
        <p:spPr>
          <a:xfrm>
            <a:off x="370339" y="5210274"/>
            <a:ext cx="8403321" cy="82052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None/>
              <a:tabLst/>
              <a:defRPr/>
            </a:pPr>
            <a:r>
              <a:rPr lang="en-US" dirty="0">
                <a:solidFill>
                  <a:sysClr val="windowText" lastClr="000000"/>
                </a:solidFill>
              </a:rPr>
              <a:t>We used the EUV, optical probe TG experiment at </a:t>
            </a:r>
            <a:r>
              <a:rPr lang="en-US" dirty="0" err="1">
                <a:solidFill>
                  <a:sysClr val="windowText" lastClr="000000"/>
                </a:solidFill>
              </a:rPr>
              <a:t>DiProI</a:t>
            </a:r>
            <a:r>
              <a:rPr lang="en-US" dirty="0">
                <a:solidFill>
                  <a:sysClr val="windowText" lastClr="000000"/>
                </a:solidFill>
              </a:rPr>
              <a:t> at FERMI with an imaging spectrometer for detection. </a:t>
            </a:r>
            <a:endParaRPr kumimoji="0" lang="en-US" b="0" i="0" u="none" strike="noStrike" kern="1200" cap="none" spc="0" normalizeH="0" baseline="0" noProof="0" dirty="0">
              <a:ln>
                <a:noFill/>
              </a:ln>
              <a:solidFill>
                <a:sysClr val="windowText" lastClr="000000"/>
              </a:solidFill>
              <a:effectLst/>
              <a:uLnTx/>
              <a:uFillTx/>
            </a:endParaRPr>
          </a:p>
        </p:txBody>
      </p:sp>
      <p:sp>
        <p:nvSpPr>
          <p:cNvPr id="10" name="Rectangle 9"/>
          <p:cNvSpPr/>
          <p:nvPr/>
        </p:nvSpPr>
        <p:spPr>
          <a:xfrm>
            <a:off x="5234903" y="6346707"/>
            <a:ext cx="273916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 Peters et al., </a:t>
            </a:r>
            <a:r>
              <a:rPr lang="en-US" sz="1400" dirty="0" err="1">
                <a:latin typeface="Arial" panose="020B0604020202020204" pitchFamily="34" charset="0"/>
                <a:cs typeface="Arial" panose="020B0604020202020204" pitchFamily="34" charset="0"/>
              </a:rPr>
              <a:t>Optica</a:t>
            </a:r>
            <a:r>
              <a:rPr lang="en-US" sz="1400" dirty="0">
                <a:latin typeface="Arial" panose="020B0604020202020204" pitchFamily="34" charset="0"/>
                <a:cs typeface="Arial" panose="020B0604020202020204" pitchFamily="34" charset="0"/>
              </a:rPr>
              <a:t> (2021) </a:t>
            </a:r>
          </a:p>
        </p:txBody>
      </p:sp>
      <p:sp>
        <p:nvSpPr>
          <p:cNvPr id="12" name="Rectangle 11"/>
          <p:cNvSpPr/>
          <p:nvPr/>
        </p:nvSpPr>
        <p:spPr>
          <a:xfrm>
            <a:off x="1173238" y="3304543"/>
            <a:ext cx="333829" cy="358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79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C940EE-9F0D-42CF-B8D4-476C53D76C9C}"/>
              </a:ext>
            </a:extLst>
          </p:cNvPr>
          <p:cNvPicPr>
            <a:picLocks noChangeAspect="1"/>
          </p:cNvPicPr>
          <p:nvPr/>
        </p:nvPicPr>
        <p:blipFill rotWithShape="1">
          <a:blip r:embed="rId2">
            <a:extLst>
              <a:ext uri="{28A0092B-C50C-407E-A947-70E740481C1C}">
                <a14:useLocalDpi xmlns:a14="http://schemas.microsoft.com/office/drawing/2010/main" val="0"/>
              </a:ext>
            </a:extLst>
          </a:blip>
          <a:srcRect t="53561"/>
          <a:stretch/>
        </p:blipFill>
        <p:spPr>
          <a:xfrm>
            <a:off x="393506" y="1504785"/>
            <a:ext cx="8652455" cy="3113012"/>
          </a:xfrm>
          <a:prstGeom prst="rect">
            <a:avLst/>
          </a:prstGeom>
          <a:solidFill>
            <a:schemeClr val="bg1"/>
          </a:solidFill>
        </p:spPr>
      </p:pic>
      <p:sp>
        <p:nvSpPr>
          <p:cNvPr id="6" name="Rectangle 5">
            <a:extLst>
              <a:ext uri="{FF2B5EF4-FFF2-40B4-BE49-F238E27FC236}">
                <a16:creationId xmlns:a16="http://schemas.microsoft.com/office/drawing/2014/main" id="{AF241901-0A7F-40D2-9A15-E497D44A1E36}"/>
              </a:ext>
            </a:extLst>
          </p:cNvPr>
          <p:cNvSpPr/>
          <p:nvPr/>
        </p:nvSpPr>
        <p:spPr>
          <a:xfrm>
            <a:off x="5338078" y="616417"/>
            <a:ext cx="749746" cy="480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64962F-AEA0-44CF-B906-AA2C6248BCF9}"/>
              </a:ext>
            </a:extLst>
          </p:cNvPr>
          <p:cNvSpPr/>
          <p:nvPr/>
        </p:nvSpPr>
        <p:spPr>
          <a:xfrm>
            <a:off x="5234903" y="6346707"/>
            <a:ext cx="273916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 Peters et al., </a:t>
            </a:r>
            <a:r>
              <a:rPr lang="en-US" sz="1400" dirty="0" err="1">
                <a:latin typeface="Arial" panose="020B0604020202020204" pitchFamily="34" charset="0"/>
                <a:cs typeface="Arial" panose="020B0604020202020204" pitchFamily="34" charset="0"/>
              </a:rPr>
              <a:t>Optica</a:t>
            </a:r>
            <a:r>
              <a:rPr lang="en-US" sz="1400" dirty="0">
                <a:latin typeface="Arial" panose="020B0604020202020204" pitchFamily="34" charset="0"/>
                <a:cs typeface="Arial" panose="020B0604020202020204" pitchFamily="34" charset="0"/>
              </a:rPr>
              <a:t> (2021) </a:t>
            </a:r>
          </a:p>
        </p:txBody>
      </p:sp>
      <p:sp>
        <p:nvSpPr>
          <p:cNvPr id="8" name="Title 1">
            <a:extLst>
              <a:ext uri="{FF2B5EF4-FFF2-40B4-BE49-F238E27FC236}">
                <a16:creationId xmlns:a16="http://schemas.microsoft.com/office/drawing/2014/main" id="{C91EF483-373B-4A40-8EB7-78AAE3BB4955}"/>
              </a:ext>
            </a:extLst>
          </p:cNvPr>
          <p:cNvSpPr txBox="1">
            <a:spLocks/>
          </p:cNvSpPr>
          <p:nvPr/>
        </p:nvSpPr>
        <p:spPr>
          <a:xfrm>
            <a:off x="569185" y="203516"/>
            <a:ext cx="8005630" cy="888368"/>
          </a:xfrm>
          <a:prstGeom prst="rect">
            <a:avLst/>
          </a:prstGeom>
        </p:spPr>
        <p:txBody>
          <a:bodyPr vert="horz" lIns="0" tIns="0" rIns="0" bIns="0" rtlCol="0" anchor="t" anchorCtr="0">
            <a:normAutofit lnSpcReduction="10000"/>
          </a:bodyPr>
          <a:lst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a:lstStyle>
          <a:p>
            <a:r>
              <a:rPr lang="en-US" sz="3200" b="0" dirty="0">
                <a:solidFill>
                  <a:srgbClr val="09198D"/>
                </a:solidFill>
              </a:rPr>
              <a:t>TG FROG in the </a:t>
            </a:r>
            <a:r>
              <a:rPr lang="en-US" sz="3200" b="0" dirty="0" err="1">
                <a:solidFill>
                  <a:srgbClr val="09198D"/>
                </a:solidFill>
              </a:rPr>
              <a:t>eXtreme</a:t>
            </a:r>
            <a:r>
              <a:rPr lang="en-US" sz="3200" b="0" dirty="0">
                <a:solidFill>
                  <a:srgbClr val="09198D"/>
                </a:solidFill>
              </a:rPr>
              <a:t> </a:t>
            </a:r>
            <a:r>
              <a:rPr lang="en-US" sz="3200" b="0" dirty="0" err="1">
                <a:solidFill>
                  <a:srgbClr val="09198D"/>
                </a:solidFill>
              </a:rPr>
              <a:t>UltraViolet</a:t>
            </a:r>
            <a:r>
              <a:rPr lang="en-US" sz="3200" b="0" dirty="0">
                <a:solidFill>
                  <a:srgbClr val="09198D"/>
                </a:solidFill>
              </a:rPr>
              <a:t> at FERMI</a:t>
            </a:r>
          </a:p>
        </p:txBody>
      </p:sp>
      <p:sp>
        <p:nvSpPr>
          <p:cNvPr id="12" name="TextBox 11">
            <a:extLst>
              <a:ext uri="{FF2B5EF4-FFF2-40B4-BE49-F238E27FC236}">
                <a16:creationId xmlns:a16="http://schemas.microsoft.com/office/drawing/2014/main" id="{75917C83-3893-43E9-A982-682799B4DE75}"/>
              </a:ext>
            </a:extLst>
          </p:cNvPr>
          <p:cNvSpPr txBox="1"/>
          <p:nvPr/>
        </p:nvSpPr>
        <p:spPr>
          <a:xfrm>
            <a:off x="353291" y="5039944"/>
            <a:ext cx="8437418"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To measure single-shot spectrograms, we take advantage of the time-smearing between the EUV pulses, and remove it from the probe pulse by with pulse-front-tilt</a:t>
            </a:r>
          </a:p>
        </p:txBody>
      </p:sp>
    </p:spTree>
    <p:extLst>
      <p:ext uri="{BB962C8B-B14F-4D97-AF65-F5344CB8AC3E}">
        <p14:creationId xmlns:p14="http://schemas.microsoft.com/office/powerpoint/2010/main" val="570508628"/>
      </p:ext>
    </p:extLst>
  </p:cSld>
  <p:clrMapOvr>
    <a:masterClrMapping/>
  </p:clrMapOvr>
</p:sld>
</file>

<file path=ppt/theme/theme1.xml><?xml version="1.0" encoding="utf-8"?>
<a:theme xmlns:a="http://schemas.openxmlformats.org/drawingml/2006/main" name="Main">
  <a:themeElements>
    <a:clrScheme name="LANL_new logo branding">
      <a:dk1>
        <a:srgbClr val="000000"/>
      </a:dk1>
      <a:lt1>
        <a:srgbClr val="FFFFFF"/>
      </a:lt1>
      <a:dk2>
        <a:srgbClr val="000E7E"/>
      </a:dk2>
      <a:lt2>
        <a:srgbClr val="E7E6E6"/>
      </a:lt2>
      <a:accent1>
        <a:srgbClr val="0070B8"/>
      </a:accent1>
      <a:accent2>
        <a:srgbClr val="FF9128"/>
      </a:accent2>
      <a:accent3>
        <a:srgbClr val="CCD0E1"/>
      </a:accent3>
      <a:accent4>
        <a:srgbClr val="00A963"/>
      </a:accent4>
      <a:accent5>
        <a:srgbClr val="3295DB"/>
      </a:accent5>
      <a:accent6>
        <a:srgbClr val="EB0E1D"/>
      </a:accent6>
      <a:hlink>
        <a:srgbClr val="3295D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22688</TotalTime>
  <Words>1711</Words>
  <Application>Microsoft Office PowerPoint</Application>
  <PresentationFormat>On-screen Show (4:3)</PresentationFormat>
  <Paragraphs>158</Paragraphs>
  <Slides>22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Acumin Pro</vt:lpstr>
      <vt:lpstr>Arial</vt:lpstr>
      <vt:lpstr>Calibri</vt:lpstr>
      <vt:lpstr>Cambria Math</vt:lpstr>
      <vt:lpstr>Symbol</vt:lpstr>
      <vt:lpstr>System Font Regular</vt:lpstr>
      <vt:lpstr>Times</vt:lpstr>
      <vt:lpstr>Times New Roman</vt:lpstr>
      <vt:lpstr>Wingdings</vt:lpstr>
      <vt:lpstr>Main</vt:lpstr>
      <vt:lpstr>Custom Design</vt:lpstr>
      <vt:lpstr>PowerPoint Presentation</vt:lpstr>
      <vt:lpstr>PowerPoint Presentation</vt:lpstr>
      <vt:lpstr>How do you measure the shortest events?</vt:lpstr>
      <vt:lpstr>The way that we measure optical femtosecond pulses </vt:lpstr>
      <vt:lpstr>How can you measure x-ray FEL pulses?</vt:lpstr>
      <vt:lpstr>PowerPoint Presentation</vt:lpstr>
      <vt:lpstr>Can we separate out the fast, coherent part of the response and use this a fs-time-gate?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Bowlan, Pamela Renee</cp:lastModifiedBy>
  <cp:revision>491</cp:revision>
  <dcterms:created xsi:type="dcterms:W3CDTF">2020-12-17T00:35:24Z</dcterms:created>
  <dcterms:modified xsi:type="dcterms:W3CDTF">2023-11-07T03:26:33Z</dcterms:modified>
</cp:coreProperties>
</file>