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  <p:sldMasterId id="2147483718" r:id="rId5"/>
  </p:sldMasterIdLst>
  <p:notesMasterIdLst>
    <p:notesMasterId r:id="rId37"/>
  </p:notesMasterIdLst>
  <p:handoutMasterIdLst>
    <p:handoutMasterId r:id="rId38"/>
  </p:handoutMasterIdLst>
  <p:sldIdLst>
    <p:sldId id="257" r:id="rId6"/>
    <p:sldId id="265" r:id="rId7"/>
    <p:sldId id="2807" r:id="rId8"/>
    <p:sldId id="2806" r:id="rId9"/>
    <p:sldId id="575" r:id="rId10"/>
    <p:sldId id="279" r:id="rId11"/>
    <p:sldId id="275" r:id="rId12"/>
    <p:sldId id="420" r:id="rId13"/>
    <p:sldId id="325" r:id="rId14"/>
    <p:sldId id="326" r:id="rId15"/>
    <p:sldId id="304" r:id="rId16"/>
    <p:sldId id="393" r:id="rId17"/>
    <p:sldId id="379" r:id="rId18"/>
    <p:sldId id="2727" r:id="rId19"/>
    <p:sldId id="372" r:id="rId20"/>
    <p:sldId id="784" r:id="rId21"/>
    <p:sldId id="581" r:id="rId22"/>
    <p:sldId id="2728" r:id="rId23"/>
    <p:sldId id="273" r:id="rId24"/>
    <p:sldId id="305" r:id="rId25"/>
    <p:sldId id="306" r:id="rId26"/>
    <p:sldId id="307" r:id="rId27"/>
    <p:sldId id="308" r:id="rId28"/>
    <p:sldId id="289" r:id="rId29"/>
    <p:sldId id="318" r:id="rId30"/>
    <p:sldId id="774" r:id="rId31"/>
    <p:sldId id="2263" r:id="rId32"/>
    <p:sldId id="267" r:id="rId33"/>
    <p:sldId id="1373" r:id="rId34"/>
    <p:sldId id="263" r:id="rId35"/>
    <p:sldId id="2729" r:id="rId36"/>
  </p:sldIdLst>
  <p:sldSz cx="12192000" cy="6858000"/>
  <p:notesSz cx="6950075" cy="9236075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  <p:embeddedFont>
      <p:font typeface="Helvetica" panose="020B0604020202020204" pitchFamily="34" charset="0"/>
      <p:regular r:id="rId44"/>
      <p:bold r:id="rId45"/>
      <p:italic r:id="rId46"/>
      <p:boldItalic r:id="rId47"/>
    </p:embeddedFont>
    <p:embeddedFont>
      <p:font typeface="Lato" panose="020F0502020204030203" pitchFamily="34" charset="0"/>
      <p:regular r:id="rId48"/>
      <p:bold r:id="rId49"/>
      <p:italic r:id="rId50"/>
      <p:boldItalic r:id="rId51"/>
    </p:embeddedFont>
    <p:embeddedFont>
      <p:font typeface="Source Sans Pro" panose="020B0503030403020204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536" userDrawn="1">
          <p15:clr>
            <a:srgbClr val="A4A3A4"/>
          </p15:clr>
        </p15:guide>
        <p15:guide id="3" pos="14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1515"/>
    <a:srgbClr val="5F574F"/>
    <a:srgbClr val="544948"/>
    <a:srgbClr val="0000FF"/>
    <a:srgbClr val="E04F39"/>
    <a:srgbClr val="B6B1A9"/>
    <a:srgbClr val="006983"/>
    <a:srgbClr val="53565A"/>
    <a:srgbClr val="AF2D24"/>
    <a:srgbClr val="B83A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7536"/>
        <p:guide pos="14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59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1.fntdata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8525D4-E4E5-6E45-BFBF-755A0F7A75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2"/>
            <a:ext cx="3011698" cy="463408"/>
          </a:xfrm>
          <a:prstGeom prst="rect">
            <a:avLst/>
          </a:prstGeom>
        </p:spPr>
        <p:txBody>
          <a:bodyPr vert="horz" lIns="92480" tIns="46239" rIns="92480" bIns="4623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E07B5-71C0-1E4A-9609-69B224A346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9" y="2"/>
            <a:ext cx="3011698" cy="463408"/>
          </a:xfrm>
          <a:prstGeom prst="rect">
            <a:avLst/>
          </a:prstGeom>
        </p:spPr>
        <p:txBody>
          <a:bodyPr vert="horz" lIns="92480" tIns="46239" rIns="92480" bIns="46239" rtlCol="0"/>
          <a:lstStyle>
            <a:lvl1pPr algn="r">
              <a:defRPr sz="1300"/>
            </a:lvl1pPr>
          </a:lstStyle>
          <a:p>
            <a:fld id="{8508A84D-9016-7B4D-AE65-909C2A7514BF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E2EBD-498C-D449-B6F4-FFA039BB1E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8772672"/>
            <a:ext cx="3011698" cy="463405"/>
          </a:xfrm>
          <a:prstGeom prst="rect">
            <a:avLst/>
          </a:prstGeom>
        </p:spPr>
        <p:txBody>
          <a:bodyPr vert="horz" lIns="92480" tIns="46239" rIns="92480" bIns="4623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BEE4D-F77F-5149-AA40-7A0562E845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 vert="horz" lIns="92480" tIns="46239" rIns="92480" bIns="46239" rtlCol="0" anchor="b"/>
          <a:lstStyle>
            <a:lvl1pPr algn="r">
              <a:defRPr sz="1300"/>
            </a:lvl1pPr>
          </a:lstStyle>
          <a:p>
            <a:fld id="{D3B44D06-E9C5-794B-8F2E-AE51760E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72"/>
            <a:ext cx="3011698" cy="463405"/>
          </a:xfrm>
          <a:prstGeom prst="rect">
            <a:avLst/>
          </a:prstGeom>
        </p:spPr>
        <p:txBody>
          <a:bodyPr vert="horz" lIns="92480" tIns="46239" rIns="92480" bIns="4623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AA0B16-0F44-AB23-2A1F-BC2C908F24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4ED5F-9A8E-493A-9C2C-A2E46F4360D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44E67D90-AC57-F2B8-CF00-C6873BD9DB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27171" y="177800"/>
            <a:ext cx="6132352" cy="4094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Notes Placeholder 9">
            <a:extLst>
              <a:ext uri="{FF2B5EF4-FFF2-40B4-BE49-F238E27FC236}">
                <a16:creationId xmlns:a16="http://schemas.microsoft.com/office/drawing/2014/main" id="{997A790D-03ED-CB44-1227-1A57BDFC7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7172" y="4445000"/>
            <a:ext cx="6132352" cy="416210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5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8F3EE-983A-4D9E-9525-DF19F1B8D1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68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8F3EE-983A-4D9E-9525-DF19F1B8D1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921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8F3EE-983A-4D9E-9525-DF19F1B8D1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148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MTE may be limited by epitaxy. Explain two diff orientations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36B33-2011-40C9-986E-3D3A790AB6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62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gas phase  electron has a long history. MeV-UEM is </a:t>
            </a:r>
            <a:r>
              <a:rPr lang="en-US" dirty="0" err="1"/>
              <a:t>uniques</a:t>
            </a:r>
            <a:r>
              <a:rPr lang="en-US" dirty="0"/>
              <a:t> power tool to study the gas phase structure dynamics because the near </a:t>
            </a:r>
            <a:r>
              <a:rPr lang="en-US" dirty="0" err="1"/>
              <a:t>spped</a:t>
            </a:r>
            <a:r>
              <a:rPr lang="en-US" dirty="0"/>
              <a:t> of light to over come the velocity mismatch (in FEL </a:t>
            </a:r>
            <a:r>
              <a:rPr lang="en-US" dirty="0" err="1"/>
              <a:t>jagon</a:t>
            </a:r>
            <a:r>
              <a:rPr lang="en-US" dirty="0"/>
              <a:t>, slippage). Markus and I started the SLAC gas phase UED, in our first experiments, we demonstrated the MeV-UED has the atomic and sensitivity to study the gas phase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BC4E5-2BC1-4F43-85DD-A1B8F74CB7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1710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41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2"/>
            <a:ext cx="5560060" cy="36367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6769" y="8772672"/>
            <a:ext cx="3011698" cy="463405"/>
          </a:xfrm>
          <a:prstGeom prst="rect">
            <a:avLst/>
          </a:prstGeom>
        </p:spPr>
        <p:txBody>
          <a:bodyPr/>
          <a:lstStyle/>
          <a:p>
            <a:fld id="{DBD19C58-D451-C54B-A6BB-965E69BFF7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86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broader Photon Physics Program requires higher energy light source. </a:t>
            </a:r>
          </a:p>
          <a:p>
            <a:r>
              <a:rPr lang="en-US" dirty="0"/>
              <a:t>If 0.1</a:t>
            </a:r>
            <a:r>
              <a:rPr lang="en-US" baseline="0" dirty="0"/>
              <a:t> um </a:t>
            </a:r>
            <a:r>
              <a:rPr lang="en-US" dirty="0"/>
              <a:t> emittance can be achieved, It is estimated that photon energy can be reach to 20 </a:t>
            </a:r>
            <a:r>
              <a:rPr lang="en-US" dirty="0" err="1"/>
              <a:t>keV</a:t>
            </a:r>
            <a:r>
              <a:rPr lang="en-US" dirty="0"/>
              <a:t>. </a:t>
            </a:r>
          </a:p>
          <a:p>
            <a:r>
              <a:rPr lang="en-US" dirty="0"/>
              <a:t>30 MV/m is required to achieve an emittance of 0.1 um.</a:t>
            </a:r>
          </a:p>
          <a:p>
            <a:r>
              <a:rPr lang="en-US" dirty="0"/>
              <a:t>LCLS-II is developing a second injector with SRFGUN for this purpose</a:t>
            </a:r>
          </a:p>
          <a:p>
            <a:r>
              <a:rPr lang="en-US" dirty="0"/>
              <a:t>Although SRFGUN have many technical challenges to</a:t>
            </a:r>
            <a:r>
              <a:rPr lang="en-US" baseline="0" dirty="0"/>
              <a:t> achieve 0.1 um emittance,</a:t>
            </a:r>
            <a:r>
              <a:rPr lang="en-US" dirty="0"/>
              <a:t> LCLS-II-HE can used with existing NC RF gun and will not affect the operation of LCLSL-II-HE.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4ED5F-9A8E-493A-9C2C-A2E46F4360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29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44475" y="177800"/>
            <a:ext cx="7275513" cy="40941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BFBEE2-BAA5-42A9-87FB-42EE80D4F50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6E75E-94ED-4AED-9703-4F562AA337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39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C686A9-6F14-8749-8EDD-000CD18B3D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591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36B33-2011-40C9-986E-3D3A790AB6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91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 real life the chamber looks like this: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Notably PLD laser, the chamber rotates on axis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079CF7-1AFC-4FC2-B0EB-309C521E852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0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4475" y="177800"/>
            <a:ext cx="7275513" cy="4094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8F3EE-983A-4D9E-9525-DF19F1B8D1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14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mailto:haysgr@slac.stanford.edu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itle Slid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2915" y="647701"/>
            <a:ext cx="7104228" cy="2246574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Title Which can be up to Three Lines High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8365" y="4636952"/>
            <a:ext cx="7106503" cy="375870"/>
          </a:xfrm>
        </p:spPr>
        <p:txBody>
          <a:bodyPr anchor="t">
            <a:noAutofit/>
          </a:bodyPr>
          <a:lstStyle>
            <a:lvl1pPr>
              <a:defRPr sz="2000">
                <a:solidFill>
                  <a:srgbClr val="5F574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Speaker Name | Title | Department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90B93FCF-4DBA-0C20-40ED-D13E1728E8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641" y="3051579"/>
            <a:ext cx="7106503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931E12A1-5B61-81B4-62B2-658E1E6E59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637" y="5055690"/>
            <a:ext cx="7104227" cy="374251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5F574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/>
              <a:t>00 Month 20xx</a:t>
            </a:r>
          </a:p>
        </p:txBody>
      </p:sp>
      <p:pic>
        <p:nvPicPr>
          <p:cNvPr id="18" name="Picture 17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F5D34F9D-AC22-FBCB-B9BB-4265343422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5" y="647706"/>
            <a:ext cx="3795215" cy="107947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C7C190-7167-4D5E-E8C1-467D94321D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134178"/>
            <a:ext cx="12192000" cy="723265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/>
          </a:p>
        </p:txBody>
      </p:sp>
      <p:pic>
        <p:nvPicPr>
          <p:cNvPr id="15" name="Graphic 12">
            <a:extLst>
              <a:ext uri="{FF2B5EF4-FFF2-40B4-BE49-F238E27FC236}">
                <a16:creationId xmlns:a16="http://schemas.microsoft.com/office/drawing/2014/main" id="{775F71FC-B827-B1EA-AC78-71CEACE43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0920" y="6350072"/>
            <a:ext cx="1746885" cy="290830"/>
          </a:xfrm>
          <a:prstGeom prst="rect">
            <a:avLst/>
          </a:prstGeom>
        </p:spPr>
      </p:pic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0300B569-5C74-D4CF-4EA0-321E25A8C5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291" y="6276418"/>
            <a:ext cx="1610360" cy="438785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ED5B17-1F0B-42AB-5D7C-0167076EFB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53974" y="6350713"/>
            <a:ext cx="1358265" cy="290195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8864A33F-CF64-FEB3-BBD2-EF9AD1E372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323083" y="6219897"/>
            <a:ext cx="1840231" cy="551180"/>
          </a:xfrm>
          <a:prstGeom prst="rect">
            <a:avLst/>
          </a:prstGeom>
        </p:spPr>
      </p:pic>
      <p:pic>
        <p:nvPicPr>
          <p:cNvPr id="27" name="Picture 26" descr="A picture containing text, wheel, transport, gear&#10;&#10;Description automatically generated">
            <a:extLst>
              <a:ext uri="{FF2B5EF4-FFF2-40B4-BE49-F238E27FC236}">
                <a16:creationId xmlns:a16="http://schemas.microsoft.com/office/drawing/2014/main" id="{C8D69213-ACB5-3DBD-42B3-848C34D6EF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097523" y="6379923"/>
            <a:ext cx="1403351" cy="231775"/>
          </a:xfrm>
          <a:prstGeom prst="rect">
            <a:avLst/>
          </a:prstGeom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8E15BEF5-C898-3D5E-BE13-8B2A555520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rcRect/>
          <a:stretch/>
        </p:blipFill>
        <p:spPr>
          <a:xfrm>
            <a:off x="6566536" y="6318957"/>
            <a:ext cx="1126491" cy="35306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712700-0C4F-784D-B4E4-5B2A2CE750CD}"/>
              </a:ext>
            </a:extLst>
          </p:cNvPr>
          <p:cNvCxnSpPr>
            <a:cxnSpLocks/>
          </p:cNvCxnSpPr>
          <p:nvPr userDrawn="1"/>
        </p:nvCxnSpPr>
        <p:spPr>
          <a:xfrm flipV="1">
            <a:off x="538361" y="3624580"/>
            <a:ext cx="7154664" cy="10332"/>
          </a:xfrm>
          <a:prstGeom prst="line">
            <a:avLst/>
          </a:prstGeom>
          <a:ln w="2857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161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A94A40-8F76-454A-B673-3913F608273F}"/>
              </a:ext>
            </a:extLst>
          </p:cNvPr>
          <p:cNvCxnSpPr/>
          <p:nvPr userDrawn="1"/>
        </p:nvCxnSpPr>
        <p:spPr>
          <a:xfrm>
            <a:off x="30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F155CFAD-A2AD-8C4A-BE9F-7A3F7DCA1570}"/>
              </a:ext>
            </a:extLst>
          </p:cNvPr>
          <p:cNvSpPr txBox="1">
            <a:spLocks/>
          </p:cNvSpPr>
          <p:nvPr userDrawn="1"/>
        </p:nvSpPr>
        <p:spPr>
          <a:xfrm>
            <a:off x="0" y="6543674"/>
            <a:ext cx="5502037" cy="31432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CD82CD1-18A9-864A-8273-942F6EBE0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2305" y="6405034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LCLS-II-HE FAC Review,  16 Dec 2021</a:t>
            </a:r>
          </a:p>
          <a:p>
            <a:r>
              <a:rPr lang="en-US" sz="1067">
                <a:solidFill>
                  <a:srgbClr val="000000"/>
                </a:solidFill>
              </a:rPr>
              <a:t>Presenter email:  </a:t>
            </a:r>
            <a:r>
              <a:rPr lang="en-US" sz="1067">
                <a:solidFill>
                  <a:srgbClr val="000000"/>
                </a:solidFill>
                <a:hlinkClick r:id="rId2"/>
              </a:rPr>
              <a:t>haysgr@slac.stanford.edu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224858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AEA475-1ED8-9645-B4EF-0988CABBA932}"/>
              </a:ext>
            </a:extLst>
          </p:cNvPr>
          <p:cNvCxnSpPr/>
          <p:nvPr userDrawn="1"/>
        </p:nvCxnSpPr>
        <p:spPr>
          <a:xfrm>
            <a:off x="31" y="1074382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1">
            <a:extLst>
              <a:ext uri="{FF2B5EF4-FFF2-40B4-BE49-F238E27FC236}">
                <a16:creationId xmlns:a16="http://schemas.microsoft.com/office/drawing/2014/main" id="{F189C63A-90F4-3045-8292-BBBB2617E69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02772" y="6476365"/>
            <a:ext cx="10901829" cy="30543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Presenter email:  star@slac.stanford.edu                                           LCLS-II-HE FAC Review, 16 Dec 2021</a:t>
            </a:r>
          </a:p>
        </p:txBody>
      </p:sp>
    </p:spTree>
    <p:extLst>
      <p:ext uri="{BB962C8B-B14F-4D97-AF65-F5344CB8AC3E}">
        <p14:creationId xmlns:p14="http://schemas.microsoft.com/office/powerpoint/2010/main" val="1389909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1"/>
            <a:ext cx="5502037" cy="314327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LCLS-II Director's Review, February 12-14, 2019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0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33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3482FC-96DB-4B47-861C-A2603410A7DF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90047-D16B-4E50-A38D-7EC424EDFF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86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C4747A-76F8-7AAB-08B0-08E3E2320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8869"/>
            <a:ext cx="11277600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029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1" y="1"/>
            <a:ext cx="9144025" cy="1252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821944"/>
            <a:ext cx="11580392" cy="27025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3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933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2400"/>
            </a:lvl4pPr>
            <a:lvl5pPr>
              <a:buClr>
                <a:srgbClr val="981E32"/>
              </a:buClr>
              <a:defRPr sz="21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22580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3482FC-96DB-4B47-861C-A2603410A7DF}" type="datetimeFigureOut">
              <a:rPr lang="en-US" smtClean="0"/>
              <a:pPr/>
              <a:t>11/7/2023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90047-D16B-4E50-A38D-7EC424EDFF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53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1828800" y="0"/>
            <a:ext cx="1828800" cy="1938986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NOTE</a:t>
            </a:r>
            <a:r>
              <a:rPr lang="en-US" sz="1200" b="0" dirty="0">
                <a:solidFill>
                  <a:srgbClr val="000000"/>
                </a:solidFill>
              </a:rPr>
              <a:t>: THIS IS YOUR WALK-IN SLIDE OPTION #1.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Title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 display this slide on the venue screen while your audience is arriving.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title slide.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309671"/>
            <a:ext cx="12192000" cy="55957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6096000" y="6647650"/>
            <a:ext cx="6096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Managed by Triad National Security, LLC for the U.S. Department of Energy’s NNSA</a:t>
            </a:r>
          </a:p>
        </p:txBody>
      </p:sp>
      <p:pic>
        <p:nvPicPr>
          <p:cNvPr id="9" name="Picture 8" descr="LANL_allWHITE.ai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727090" y="385236"/>
            <a:ext cx="10056316" cy="4515863"/>
          </a:xfrm>
          <a:prstGeom prst="rect">
            <a:avLst/>
          </a:prstGeom>
        </p:spPr>
      </p:pic>
      <p:pic>
        <p:nvPicPr>
          <p:cNvPr id="13" name="Picture 12" descr="NNSA_80%.ai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10805985" y="6350311"/>
            <a:ext cx="1281735" cy="38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3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 slide - Photo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09671"/>
            <a:ext cx="12192000" cy="55957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6096000" y="6647650"/>
            <a:ext cx="6096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3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Managed by Triad National Security, LLC for the U.S. Department of Energy’s NNSA</a:t>
            </a:r>
          </a:p>
        </p:txBody>
      </p:sp>
      <p:pic>
        <p:nvPicPr>
          <p:cNvPr id="12" name="Picture 11" descr="NNSA_80%.ai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10783409" y="6326302"/>
            <a:ext cx="1281735" cy="385862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0160"/>
            <a:ext cx="7112000" cy="631952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8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ight Triangle 4"/>
          <p:cNvSpPr/>
          <p:nvPr userDrawn="1"/>
        </p:nvSpPr>
        <p:spPr>
          <a:xfrm>
            <a:off x="7112000" y="-10160"/>
            <a:ext cx="5080000" cy="6309360"/>
          </a:xfrm>
          <a:custGeom>
            <a:avLst/>
            <a:gdLst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3810000 w 3810000"/>
              <a:gd name="connsiteY2" fmla="*/ 5257800 h 5257800"/>
              <a:gd name="connsiteX3" fmla="*/ 0 w 3810000"/>
              <a:gd name="connsiteY3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257800">
                <a:moveTo>
                  <a:pt x="0" y="5257800"/>
                </a:moveTo>
                <a:lnTo>
                  <a:pt x="0" y="0"/>
                </a:lnTo>
                <a:cubicBezTo>
                  <a:pt x="16933" y="708378"/>
                  <a:pt x="59269" y="2737554"/>
                  <a:pt x="1193801" y="3911599"/>
                </a:cubicBezTo>
                <a:cubicBezTo>
                  <a:pt x="1899356" y="4580464"/>
                  <a:pt x="2791178" y="5012267"/>
                  <a:pt x="3810000" y="5257800"/>
                </a:cubicBezTo>
                <a:lnTo>
                  <a:pt x="0" y="5257800"/>
                </a:lnTo>
                <a:close/>
              </a:path>
            </a:pathLst>
          </a:custGeom>
          <a:solidFill>
            <a:srgbClr val="080419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845780" y="3291845"/>
            <a:ext cx="3962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1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Delivering science and technology</a:t>
            </a:r>
            <a:b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to protect our nation</a:t>
            </a:r>
            <a:b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and promote world stability</a:t>
            </a:r>
          </a:p>
          <a:p>
            <a:pPr algn="ctr"/>
            <a:endParaRPr lang="en-US" sz="1400" dirty="0">
              <a:solidFill>
                <a:srgbClr val="FFFFFF">
                  <a:alpha val="7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919110" y="2"/>
            <a:ext cx="1919111" cy="2308318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NOTE</a:t>
            </a:r>
            <a:r>
              <a:rPr lang="en-US" sz="1200" b="0" dirty="0">
                <a:solidFill>
                  <a:srgbClr val="000000"/>
                </a:solidFill>
              </a:rPr>
              <a:t>: THIS IS YOUR WALK</a:t>
            </a:r>
            <a:r>
              <a:rPr lang="en-US" sz="1200" b="0" baseline="0" dirty="0">
                <a:solidFill>
                  <a:srgbClr val="000000"/>
                </a:solidFill>
              </a:rPr>
              <a:t>-IN </a:t>
            </a:r>
            <a:r>
              <a:rPr lang="en-US" sz="1200" b="0" dirty="0">
                <a:solidFill>
                  <a:srgbClr val="000000"/>
                </a:solidFill>
              </a:rPr>
              <a:t>SLIDE OPTION #2.</a:t>
            </a:r>
            <a:r>
              <a:rPr lang="en-US" sz="1200" b="0" baseline="0" dirty="0">
                <a:solidFill>
                  <a:srgbClr val="000000"/>
                </a:solidFill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Title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 display this slide on the venue screen while your audience is arriving.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title slide.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dirty="0">
                <a:effectLst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only a high-resolution photograph.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5" name="Picture 14" descr="LANL_allWHITE.ai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7443789" y="720514"/>
            <a:ext cx="4074415" cy="182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3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632432"/>
            <a:ext cx="12192000" cy="48974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2"/>
            <a:ext cx="10363200" cy="1633361"/>
          </a:xfrm>
          <a:prstGeom prst="rect">
            <a:avLst/>
          </a:prstGeom>
        </p:spPr>
        <p:txBody>
          <a:bodyPr lIns="91433" tIns="45717" rIns="91433" bIns="45717" anchor="b"/>
          <a:lstStyle>
            <a:lvl1pPr algn="r">
              <a:defRPr sz="3200" b="0" i="0">
                <a:solidFill>
                  <a:srgbClr val="FFFFFF"/>
                </a:solidFill>
                <a:latin typeface="+mj-lt"/>
              </a:defRPr>
            </a:lvl1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0" y="3798488"/>
            <a:ext cx="4724400" cy="728290"/>
          </a:xfrm>
          <a:prstGeom prst="rect">
            <a:avLst/>
          </a:prstGeom>
        </p:spPr>
        <p:txBody>
          <a:bodyPr vert="horz" lIns="91433" tIns="45717" rIns="91433" bIns="45717" anchor="b"/>
          <a:lstStyle>
            <a:lvl1pPr marL="0" indent="0" algn="r">
              <a:buNone/>
              <a:defRPr sz="2000" b="1">
                <a:solidFill>
                  <a:schemeClr val="tx1"/>
                </a:solidFill>
              </a:defRPr>
            </a:lvl1pPr>
            <a:lvl2pPr marL="457146" indent="0">
              <a:buNone/>
              <a:defRPr sz="2400" b="1">
                <a:solidFill>
                  <a:schemeClr val="tx1"/>
                </a:solidFill>
              </a:defRPr>
            </a:lvl2pPr>
            <a:lvl3pPr marL="914290" indent="0">
              <a:buNone/>
              <a:defRPr sz="2400" b="1">
                <a:solidFill>
                  <a:schemeClr val="tx1"/>
                </a:solidFill>
              </a:defRPr>
            </a:lvl3pPr>
            <a:lvl4pPr marL="1371436" indent="0">
              <a:buNone/>
              <a:defRPr sz="2400" b="1">
                <a:solidFill>
                  <a:schemeClr val="tx1"/>
                </a:solidFill>
              </a:defRPr>
            </a:lvl4pPr>
            <a:lvl5pPr marL="1828581" indent="0">
              <a:buNone/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presenter(s)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858000" y="4527560"/>
            <a:ext cx="4724400" cy="752592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632435"/>
            <a:ext cx="10363200" cy="1088908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146" indent="0" algn="r">
              <a:buNone/>
              <a:defRPr sz="3600"/>
            </a:lvl2pPr>
            <a:lvl3pPr marL="914290" indent="0" algn="r">
              <a:buNone/>
              <a:defRPr sz="3600"/>
            </a:lvl3pPr>
            <a:lvl4pPr marL="1371436" indent="0" algn="r">
              <a:buNone/>
              <a:defRPr sz="3600"/>
            </a:lvl4pPr>
            <a:lvl5pPr marL="1828581" indent="0" algn="r">
              <a:buNone/>
              <a:defRPr sz="36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595559" y="6529925"/>
            <a:ext cx="2596444" cy="316091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8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LA-UR# 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6096000" y="5986976"/>
            <a:ext cx="6096000" cy="506011"/>
            <a:chOff x="4572000" y="5026384"/>
            <a:chExt cx="4572000" cy="421676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572000" y="5294172"/>
              <a:ext cx="457200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r" defTabSz="9143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Managed by Triad National Security, LLC for the U.S. Department of Energy’s NNSA</a:t>
              </a:r>
            </a:p>
          </p:txBody>
        </p:sp>
        <p:pic>
          <p:nvPicPr>
            <p:cNvPr id="21" name="Picture 20" descr="NNSA_80%.ai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16" t="44234" r="25200" b="40485"/>
            <a:stretch/>
          </p:blipFill>
          <p:spPr>
            <a:xfrm>
              <a:off x="8087551" y="5026384"/>
              <a:ext cx="961301" cy="32155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5" y="3489511"/>
            <a:ext cx="6217920" cy="29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67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3"/>
            <a:ext cx="10972800" cy="535278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CEA499F-5B11-2F23-8FA5-FE89E59121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575939"/>
            <a:ext cx="10532301" cy="278155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tx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Date | Name of Review |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1774900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12192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"/>
            <a:ext cx="109728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agenda 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175024" y="1131636"/>
            <a:ext cx="0" cy="51941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860805" y="1131637"/>
            <a:ext cx="2156884" cy="381074"/>
          </a:xfrm>
          <a:prstGeom prst="rect">
            <a:avLst/>
          </a:prstGeom>
        </p:spPr>
        <p:txBody>
          <a:bodyPr vert="horz"/>
          <a:lstStyle>
            <a:lvl1pPr marL="0" indent="0" algn="r" defTabSz="-741334">
              <a:buFont typeface="Arial"/>
              <a:buNone/>
              <a:tabLst/>
              <a:defRPr sz="1100" b="0"/>
            </a:lvl1pPr>
            <a:lvl2pPr marL="231766" indent="0" defTabSz="-741334">
              <a:buNone/>
              <a:tabLst/>
              <a:defRPr sz="1050"/>
            </a:lvl2pPr>
            <a:lvl3pPr marL="455593" indent="0" defTabSz="-741334">
              <a:buNone/>
              <a:tabLst/>
              <a:defRPr sz="1000"/>
            </a:lvl3pPr>
            <a:lvl4pPr marL="681009" indent="0" defTabSz="-741334">
              <a:buNone/>
              <a:tabLst/>
              <a:defRPr sz="900"/>
            </a:lvl4pPr>
            <a:lvl5pPr marL="912777" indent="0" defTabSz="-741334">
              <a:buNone/>
              <a:tabLst/>
              <a:defRPr sz="900"/>
            </a:lvl5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860805" y="1882258"/>
            <a:ext cx="2156884" cy="381074"/>
          </a:xfrm>
          <a:prstGeom prst="rect">
            <a:avLst/>
          </a:prstGeom>
        </p:spPr>
        <p:txBody>
          <a:bodyPr vert="horz"/>
          <a:lstStyle>
            <a:lvl1pPr marL="0" indent="0" algn="r" defTabSz="-741334">
              <a:buFont typeface="Arial"/>
              <a:buNone/>
              <a:tabLst/>
              <a:defRPr sz="1100" b="0"/>
            </a:lvl1pPr>
            <a:lvl2pPr marL="231766" indent="0" defTabSz="-741334">
              <a:buNone/>
              <a:tabLst/>
              <a:defRPr sz="1050"/>
            </a:lvl2pPr>
            <a:lvl3pPr marL="455593" indent="0" defTabSz="-741334">
              <a:buNone/>
              <a:tabLst/>
              <a:defRPr sz="1000"/>
            </a:lvl3pPr>
            <a:lvl4pPr marL="681009" indent="0" defTabSz="-741334">
              <a:buNone/>
              <a:tabLst/>
              <a:defRPr sz="900"/>
            </a:lvl4pPr>
            <a:lvl5pPr marL="912777" indent="0" defTabSz="-741334">
              <a:buNone/>
              <a:tabLst/>
              <a:defRPr sz="900"/>
            </a:lvl5pPr>
          </a:lstStyle>
          <a:p>
            <a:pPr lvl="0"/>
            <a:r>
              <a:rPr lang="en-US" dirty="0"/>
              <a:t>Click to edit location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00800" y="1131636"/>
            <a:ext cx="5181600" cy="5194128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6061" indent="-171443">
              <a:defRPr sz="1800"/>
            </a:lvl2pPr>
            <a:lvl3pPr marL="515918" indent="-173031">
              <a:defRPr sz="1600"/>
            </a:lvl3pPr>
            <a:lvl4pPr marL="685773" indent="-173031">
              <a:defRPr sz="1400"/>
            </a:lvl4pPr>
            <a:lvl5pPr marL="855629" indent="-174618">
              <a:defRPr/>
            </a:lvl5pPr>
          </a:lstStyle>
          <a:p>
            <a:pPr lvl="0"/>
            <a:r>
              <a:rPr lang="en-US" dirty="0"/>
              <a:t>Click to edit agenda item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5" y="3489511"/>
            <a:ext cx="6217920" cy="2984602"/>
          </a:xfrm>
          <a:prstGeom prst="rect">
            <a:avLst/>
          </a:prstGeom>
        </p:spPr>
      </p:pic>
      <p:sp>
        <p:nvSpPr>
          <p:cNvPr id="14" name="Footer Placeholder 9">
            <a:extLst>
              <a:ext uri="{FF2B5EF4-FFF2-40B4-BE49-F238E27FC236}">
                <a16:creationId xmlns:a16="http://schemas.microsoft.com/office/drawing/2014/main" id="{802A7022-8FD2-D143-89ED-CB3EDF28F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4930" y="6516935"/>
            <a:ext cx="5082140" cy="366182"/>
          </a:xfrm>
        </p:spPr>
        <p:txBody>
          <a:bodyPr/>
          <a:lstStyle>
            <a:lvl1pPr>
              <a:defRPr lang="en-US" sz="1000" b="1" smtClean="0">
                <a:effectLst/>
              </a:defRPr>
            </a:lvl1pPr>
          </a:lstStyle>
          <a:p>
            <a:r>
              <a:rPr lang="en-US" dirty="0"/>
              <a:t>Enabling 3D mesoscale imaging under dynamic conditions</a:t>
            </a:r>
          </a:p>
        </p:txBody>
      </p:sp>
    </p:spTree>
    <p:extLst>
      <p:ext uri="{BB962C8B-B14F-4D97-AF65-F5344CB8AC3E}">
        <p14:creationId xmlns:p14="http://schemas.microsoft.com/office/powerpoint/2010/main" val="3323257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664182"/>
            <a:ext cx="10972800" cy="985093"/>
          </a:xfrm>
          <a:prstGeom prst="rect">
            <a:avLst/>
          </a:prstGeom>
        </p:spPr>
        <p:txBody>
          <a:bodyPr anchor="ctr"/>
          <a:lstStyle>
            <a:lvl1pPr algn="ctr">
              <a:defRPr b="0"/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6442-326F-BF43-9512-C754596C1A34}" type="datetime1">
              <a:rPr lang="en-US" smtClean="0"/>
              <a:t>11/7/2023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07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12192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"/>
            <a:ext cx="109728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554930" y="6516935"/>
            <a:ext cx="5082140" cy="366182"/>
          </a:xfrm>
        </p:spPr>
        <p:txBody>
          <a:bodyPr/>
          <a:lstStyle>
            <a:lvl1pPr>
              <a:defRPr lang="en-US" sz="1000" b="1" smtClean="0">
                <a:effectLst/>
              </a:defRPr>
            </a:lvl1pPr>
          </a:lstStyle>
          <a:p>
            <a:r>
              <a:rPr lang="en-US" dirty="0"/>
              <a:t>Enabling 3D mesoscale imaging under dynamic conditions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6061" indent="-171443">
              <a:defRPr sz="1800"/>
            </a:lvl2pPr>
            <a:lvl3pPr marL="515918" indent="-173031">
              <a:defRPr sz="1600"/>
            </a:lvl3pPr>
            <a:lvl4pPr marL="685773" indent="-173031">
              <a:defRPr sz="1400"/>
            </a:lvl4pPr>
            <a:lvl5pPr marL="855629" indent="-174618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6867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-11364"/>
            <a:ext cx="10972800" cy="1143000"/>
          </a:xfrm>
          <a:prstGeom prst="rect">
            <a:avLst/>
          </a:prstGeom>
        </p:spPr>
        <p:txBody>
          <a:bodyPr vert="horz"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7D45A-E2C2-5444-8727-94AA467EBF1A}" type="datetime1">
              <a:rPr lang="en-US" smtClean="0"/>
              <a:t>11/7/2023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FFFFFF"/>
                </a:solidFill>
              </a:defRPr>
            </a:lvl1pPr>
            <a:lvl2pPr marL="346061" indent="-171443">
              <a:defRPr sz="1800">
                <a:solidFill>
                  <a:srgbClr val="FFFFFF"/>
                </a:solidFill>
              </a:defRPr>
            </a:lvl2pPr>
            <a:lvl3pPr marL="515918" indent="-173031">
              <a:defRPr sz="1600">
                <a:solidFill>
                  <a:srgbClr val="FFFFFF"/>
                </a:solidFill>
              </a:defRPr>
            </a:lvl3pPr>
            <a:lvl4pPr marL="685773" indent="-173031">
              <a:defRPr sz="1400">
                <a:solidFill>
                  <a:srgbClr val="FFFFFF"/>
                </a:solidFill>
              </a:defRPr>
            </a:lvl4pPr>
            <a:lvl5pPr marL="855629" indent="-174618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01632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83824"/>
            <a:ext cx="12192000" cy="61090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A60-AEBD-CD41-AE13-C139EF5F076B}" type="datetime1">
              <a:rPr lang="en-US" smtClean="0"/>
              <a:t>11/7/2023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3822"/>
            <a:ext cx="10972800" cy="60127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6061" indent="-171443">
              <a:defRPr sz="1800"/>
            </a:lvl2pPr>
            <a:lvl3pPr marL="515918" indent="-173031">
              <a:defRPr sz="1600"/>
            </a:lvl3pPr>
            <a:lvl4pPr marL="685773" indent="-173031">
              <a:defRPr sz="1400"/>
            </a:lvl4pPr>
            <a:lvl5pPr marL="855629" indent="-174618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740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75172"/>
            <a:ext cx="12192000" cy="6308195"/>
          </a:xfrm>
          <a:prstGeom prst="rect">
            <a:avLst/>
          </a:prstGeom>
        </p:spPr>
        <p:txBody>
          <a:bodyPr vert="horz" lIns="91433" tIns="45717" rIns="91433" bIns="45717" anchor="ctr"/>
          <a:lstStyle>
            <a:lvl1pPr marL="0" marR="0" indent="0" algn="ctr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500" smtClean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500439" y="3656396"/>
            <a:ext cx="7191123" cy="461659"/>
          </a:xfrm>
          <a:prstGeom prst="rect">
            <a:avLst/>
          </a:prstGeom>
          <a:noFill/>
        </p:spPr>
        <p:txBody>
          <a:bodyPr vert="horz" wrap="square" lIns="91433" tIns="45717" rIns="91433" bIns="45717">
            <a:spAutoFit/>
          </a:bodyPr>
          <a:lstStyle>
            <a:lvl1pPr algn="ctr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statement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-156094" y="1337848"/>
            <a:ext cx="134891" cy="403105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56094" y="1740952"/>
            <a:ext cx="134891" cy="403105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-156094" y="2144056"/>
            <a:ext cx="134891" cy="403105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-156094" y="2547161"/>
            <a:ext cx="134891" cy="403105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-156094" y="4"/>
            <a:ext cx="134891" cy="403105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-156094" y="403108"/>
            <a:ext cx="134891" cy="403105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-156094" y="872775"/>
            <a:ext cx="134891" cy="403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815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One Column_Bullet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One-</a:t>
            </a:r>
            <a:r>
              <a:rPr lang="en-US" dirty="0" err="1"/>
              <a:t>Column_Bullets_Text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972800" cy="537156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164177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CLS-II-HE_One 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One-</a:t>
            </a:r>
            <a:r>
              <a:rPr lang="en-US" dirty="0" err="1"/>
              <a:t>Column_Numerical_Text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799"/>
            <a:ext cx="10972800" cy="537156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800092" indent="-457200">
              <a:buClr>
                <a:srgbClr val="8C1515"/>
              </a:buClr>
              <a:buSzPct val="90000"/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86" indent="-342900">
              <a:buClr>
                <a:srgbClr val="8C1515"/>
              </a:buClr>
              <a:buSzPct val="90000"/>
              <a:buFont typeface="+mj-lt"/>
              <a:buAutoNum type="alphaLcPeriod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142980" indent="-342900">
              <a:buClr>
                <a:srgbClr val="8C1515"/>
              </a:buClr>
              <a:buSzPct val="90000"/>
              <a:buFont typeface="+mj-lt"/>
              <a:buAutoNum type="arabicParenR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77925" indent="-342900">
              <a:buClr>
                <a:srgbClr val="8C1515"/>
              </a:buClr>
              <a:buSzPct val="90000"/>
              <a:buFont typeface="+mj-lt"/>
              <a:buAutoNum type="alphaLcParenR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23406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ake Away_One Column_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Take </a:t>
            </a:r>
            <a:r>
              <a:rPr lang="en-US" dirty="0" err="1"/>
              <a:t>Away_One-Column_Bullets_Text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456790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571486" indent="-228594">
              <a:buClr>
                <a:srgbClr val="8C1515"/>
              </a:buClr>
              <a:buSzPct val="120000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03295" indent="-168270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EC63A-33D2-1C9B-7DCB-81780BFC942E}"/>
              </a:ext>
            </a:extLst>
          </p:cNvPr>
          <p:cNvSpPr/>
          <p:nvPr userDrawn="1"/>
        </p:nvSpPr>
        <p:spPr>
          <a:xfrm>
            <a:off x="609600" y="5791200"/>
            <a:ext cx="10972800" cy="632152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62473F6-5119-03C7-0AC5-1A0C683C94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03876"/>
            <a:ext cx="10972800" cy="398482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Take Away (if needed)</a:t>
            </a:r>
          </a:p>
        </p:txBody>
      </p:sp>
    </p:spTree>
    <p:extLst>
      <p:ext uri="{BB962C8B-B14F-4D97-AF65-F5344CB8AC3E}">
        <p14:creationId xmlns:p14="http://schemas.microsoft.com/office/powerpoint/2010/main" val="421551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CLS-II-HE Take Away_One-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Take </a:t>
            </a:r>
            <a:r>
              <a:rPr lang="en-US" dirty="0" err="1"/>
              <a:t>Away_One-Column_Numerical_Text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10972800" cy="456790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C1515"/>
                </a:solidFill>
              </a:defRPr>
            </a:lvl1pPr>
            <a:lvl2pPr marL="800092" indent="-457200">
              <a:buClr>
                <a:srgbClr val="8C1515"/>
              </a:buClr>
              <a:buSzPct val="90000"/>
              <a:buFont typeface="+mj-lt"/>
              <a:buAutoNum type="arabicPeriod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386" indent="-342900">
              <a:buClr>
                <a:srgbClr val="8C1515"/>
              </a:buClr>
              <a:buSzPct val="90000"/>
              <a:buFont typeface="+mj-lt"/>
              <a:buAutoNum type="alphaLcPeriod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142980" indent="-342900">
              <a:buClr>
                <a:srgbClr val="8C1515"/>
              </a:buClr>
              <a:buSzPct val="90000"/>
              <a:buFont typeface="+mj-lt"/>
              <a:buAutoNum type="arabicParenR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77925" indent="-342900">
              <a:buClr>
                <a:srgbClr val="8C1515"/>
              </a:buClr>
              <a:buSzPct val="90000"/>
              <a:buFont typeface="+mj-lt"/>
              <a:buAutoNum type="alphaLcParenR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Body Level Two</a:t>
            </a:r>
          </a:p>
          <a:p>
            <a:pPr lvl="2"/>
            <a:r>
              <a:rPr lang="en-US" dirty="0"/>
              <a:t>Body Level Three</a:t>
            </a:r>
          </a:p>
          <a:p>
            <a:pPr lvl="3"/>
            <a:r>
              <a:rPr lang="en-US" dirty="0"/>
              <a:t>Body Level Four</a:t>
            </a:r>
          </a:p>
          <a:p>
            <a:pPr lvl="4"/>
            <a:r>
              <a:rPr lang="en-US" dirty="0"/>
              <a:t>Body Level Five</a:t>
            </a:r>
          </a:p>
          <a:p>
            <a:pPr lvl="0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EC63A-33D2-1C9B-7DCB-81780BFC942E}"/>
              </a:ext>
            </a:extLst>
          </p:cNvPr>
          <p:cNvSpPr/>
          <p:nvPr userDrawn="1"/>
        </p:nvSpPr>
        <p:spPr>
          <a:xfrm>
            <a:off x="609600" y="5791200"/>
            <a:ext cx="10972800" cy="632152"/>
          </a:xfrm>
          <a:prstGeom prst="rect">
            <a:avLst/>
          </a:prstGeom>
          <a:solidFill>
            <a:srgbClr val="8C1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62473F6-5119-03C7-0AC5-1A0C683C94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903876"/>
            <a:ext cx="10972800" cy="398482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Take Away (if needed)</a:t>
            </a:r>
          </a:p>
        </p:txBody>
      </p:sp>
    </p:spTree>
    <p:extLst>
      <p:ext uri="{BB962C8B-B14F-4D97-AF65-F5344CB8AC3E}">
        <p14:creationId xmlns:p14="http://schemas.microsoft.com/office/powerpoint/2010/main" val="4046245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8E85F4AE-8C31-4DC0-B0F0-1CF63A6BB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Two-Column Text Slide – 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BA3048-A13F-4292-9A2E-11D4117D5B07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4120259-0FA4-4A76-90B1-F00606DC0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1DC9EE3-392F-415F-A850-42E2B809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" y="1066800"/>
            <a:ext cx="5334000" cy="5434205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4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FFE774F-FADD-4813-F2E7-F9CACB38EE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8400" y="1066801"/>
            <a:ext cx="5334000" cy="543420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4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74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On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5" y="1107626"/>
            <a:ext cx="6929879" cy="5393383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69051" y="1107621"/>
            <a:ext cx="3713351" cy="39848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21CDA69-321C-44F8-8792-49CF7CDB23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66701"/>
            <a:ext cx="109728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Picture Slide –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CC9877-C055-4691-8C6D-2AD61E840EC3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115824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D4D98FE-9D3E-4384-A871-87C9B47FC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9F804B0-4B47-F364-E7FF-3EC05894D79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69048" y="1617028"/>
            <a:ext cx="3713352" cy="4883974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8C1515"/>
              </a:buClr>
              <a:buSzPct val="120000"/>
              <a:buFont typeface="Arial" panose="020B0604020202020204" pitchFamily="34" charset="0"/>
              <a:buNone/>
              <a:defRPr sz="2000">
                <a:solidFill>
                  <a:srgbClr val="8C1515"/>
                </a:solidFill>
              </a:defRPr>
            </a:lvl1pPr>
            <a:lvl2pPr marL="571486" indent="-282568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0080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800080" algn="l"/>
              </a:tabLs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028674" indent="-228594">
              <a:buClr>
                <a:srgbClr val="8C1515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257269" indent="-228594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1257269" algn="l"/>
              </a:tabLst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59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LS-II-HE 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47D6A6E-644D-3D6A-FBF2-30D7EDA4D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004" y="6579851"/>
            <a:ext cx="68580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ctr" defTabSz="914377" rtl="0" eaLnBrk="1" latinLnBrk="0" hangingPunct="1">
              <a:defRPr sz="1100" kern="1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9B69E-56AF-14F6-DD13-C77B0FAD64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" y="2161315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 you 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855074-782E-32A5-608B-7C4D5E8CAB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4693" y="6016717"/>
            <a:ext cx="1747163" cy="291194"/>
          </a:xfrm>
          <a:prstGeom prst="rect">
            <a:avLst/>
          </a:prstGeom>
        </p:spPr>
      </p:pic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E0F044E-F3D7-2D92-9151-DD5148D6A5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3548" y="5942774"/>
            <a:ext cx="1610701" cy="439080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F259E46-05ED-3A4F-8B92-83D5D47F94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492949" y="6017140"/>
            <a:ext cx="1358416" cy="290361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6D48170E-CFD9-4F9F-4DDC-D378BE59CA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200070" y="5886585"/>
            <a:ext cx="1840727" cy="551458"/>
          </a:xfrm>
          <a:prstGeom prst="rect">
            <a:avLst/>
          </a:prstGeom>
        </p:spPr>
      </p:pic>
      <p:pic>
        <p:nvPicPr>
          <p:cNvPr id="12" name="Picture 11" descr="A picture containing text, wheel, transport, gear&#10;&#10;Description automatically generated">
            <a:extLst>
              <a:ext uri="{FF2B5EF4-FFF2-40B4-BE49-F238E27FC236}">
                <a16:creationId xmlns:a16="http://schemas.microsoft.com/office/drawing/2014/main" id="{3D4333D8-E8F6-F7BA-68A6-91FFE611A4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142097" y="6046367"/>
            <a:ext cx="1403897" cy="231907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C56F2AB-5991-0AB0-32E1-026AA8A3C6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9"/>
          <a:srcRect l="43913" t="32797" r="37361" b="25323"/>
          <a:stretch/>
        </p:blipFill>
        <p:spPr>
          <a:xfrm>
            <a:off x="6389493" y="5948619"/>
            <a:ext cx="1403899" cy="427403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2B1086-E559-068F-0502-48D87B59E5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575939"/>
            <a:ext cx="10532301" cy="278155"/>
          </a:xfrm>
          <a:prstGeom prst="rect">
            <a:avLst/>
          </a:prstGeom>
        </p:spPr>
        <p:txBody>
          <a:bodyPr/>
          <a:lstStyle>
            <a:lvl1pPr algn="l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/>
              <a:t>Click to add Date | Name of Review | 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654637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3" y="405678"/>
            <a:ext cx="10553700" cy="69345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3" y="1403933"/>
            <a:ext cx="10553700" cy="4591521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9" r:id="rId2"/>
    <p:sldLayoutId id="2147483705" r:id="rId3"/>
    <p:sldLayoutId id="2147483708" r:id="rId4"/>
    <p:sldLayoutId id="2147483707" r:id="rId5"/>
    <p:sldLayoutId id="2147483709" r:id="rId6"/>
    <p:sldLayoutId id="2147483700" r:id="rId7"/>
    <p:sldLayoutId id="2147483701" r:id="rId8"/>
    <p:sldLayoutId id="2147483706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2400" kern="1200">
          <a:solidFill>
            <a:srgbClr val="8C1515"/>
          </a:solidFill>
          <a:latin typeface="Lato" panose="020F0502020204030203" pitchFamily="34" charset="77"/>
          <a:ea typeface="+mn-ea"/>
          <a:cs typeface="+mn-cs"/>
        </a:defRPr>
      </a:lvl1pPr>
      <a:lvl2pPr marL="457189" marR="0" indent="-168270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627063" marR="0" indent="-166688" algn="l" defTabSz="914377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8C1515"/>
        </a:buClr>
        <a:buSzPct val="120000"/>
        <a:buFont typeface="Lato" panose="020F0502020204030203" pitchFamily="34" charset="0"/>
        <a:buChar char="-"/>
        <a:tabLst/>
        <a:defRPr sz="18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801688" indent="-166688" algn="l" defTabSz="914377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971550" indent="-169863" algn="l" defTabSz="914377" rtl="0" eaLnBrk="1" latinLnBrk="0" hangingPunct="1">
        <a:lnSpc>
          <a:spcPct val="100000"/>
        </a:lnSpc>
        <a:spcBef>
          <a:spcPts val="500"/>
        </a:spcBef>
        <a:buClr>
          <a:srgbClr val="8C1515"/>
        </a:buClr>
        <a:buSzPct val="120000"/>
        <a:buFont typeface="Lato" panose="020F0502020204030203" pitchFamily="34" charset="0"/>
        <a:buChar char="-"/>
        <a:tabLst/>
        <a:defRPr sz="16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51D7D"/>
            </a:gs>
            <a:gs pos="10000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-1" y="6491818"/>
            <a:ext cx="4413956" cy="3661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9338733" y="6491818"/>
            <a:ext cx="2844800" cy="3661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33415E80-817E-41B3-A1DB-15C0B125CF72}" type="datetime1">
              <a:rPr lang="en-US" smtClean="0"/>
              <a:pPr/>
              <a:t>11/7/2023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156094" y="1486495"/>
            <a:ext cx="134891" cy="447895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-156094" y="1934389"/>
            <a:ext cx="134891" cy="447895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-156094" y="2382283"/>
            <a:ext cx="134891" cy="447895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-156094" y="2830177"/>
            <a:ext cx="134891" cy="447895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156094" y="0"/>
            <a:ext cx="134891" cy="447895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-156094" y="447895"/>
            <a:ext cx="134891" cy="447895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-156094" y="969745"/>
            <a:ext cx="134891" cy="447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-846667" y="-2"/>
            <a:ext cx="69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D0C2E"/>
                </a:solidFill>
              </a:rPr>
              <a:t>NOTE:</a:t>
            </a:r>
          </a:p>
          <a:p>
            <a:pPr algn="r"/>
            <a:r>
              <a:rPr lang="en-US" sz="800" dirty="0">
                <a:solidFill>
                  <a:srgbClr val="0D0C2E"/>
                </a:solidFill>
              </a:rPr>
              <a:t>This is</a:t>
            </a:r>
            <a:r>
              <a:rPr lang="en-US" sz="800" baseline="0" dirty="0">
                <a:solidFill>
                  <a:srgbClr val="0D0C2E"/>
                </a:solidFill>
              </a:rPr>
              <a:t> the lab color palette.</a:t>
            </a:r>
            <a:endParaRPr lang="en-US" sz="800" baseline="0" dirty="0">
              <a:solidFill>
                <a:srgbClr val="0D0C2E"/>
              </a:solidFill>
              <a:latin typeface="Wingdings"/>
              <a:ea typeface="Wingdings"/>
              <a:cs typeface="Wingding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09466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</p:sldLayoutIdLst>
  <p:hf sldNum="0" hdr="0"/>
  <p:txStyles>
    <p:titleStyle>
      <a:lvl1pPr algn="l" defTabSz="457182" rtl="0" eaLnBrk="1" latinLnBrk="0" hangingPunct="1">
        <a:spcBef>
          <a:spcPct val="0"/>
        </a:spcBef>
        <a:buNone/>
        <a:defRPr sz="2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71443" indent="-171443" algn="l" defTabSz="457182" rtl="0" eaLnBrk="1" latinLnBrk="0" hangingPunct="1">
        <a:spcBef>
          <a:spcPct val="20000"/>
        </a:spcBef>
        <a:buFont typeface="Arial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03209" indent="-171443" algn="l" defTabSz="457182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25" indent="-173031" algn="l" defTabSz="457182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54041" indent="-173031" algn="l" defTabSz="457182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87395" indent="-174618" algn="l" defTabSz="457182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60.png"/><Relationship Id="rId7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0.png"/><Relationship Id="rId5" Type="http://schemas.openxmlformats.org/officeDocument/2006/relationships/image" Target="../media/image680.png"/><Relationship Id="rId4" Type="http://schemas.openxmlformats.org/officeDocument/2006/relationships/image" Target="../media/image6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8.png"/><Relationship Id="rId5" Type="http://schemas.openxmlformats.org/officeDocument/2006/relationships/image" Target="../media/image57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56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9.emf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70E69B-112E-CCE1-52C0-8F0195F24D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Lato"/>
                <a:ea typeface="Lato"/>
                <a:cs typeface="Lato"/>
              </a:rPr>
              <a:t>Modern cathode materials for LCLS-II HE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2B0BF-D694-DFC0-9E63-E1CEF41E7F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641" y="3873709"/>
            <a:ext cx="7106503" cy="375870"/>
          </a:xfrm>
        </p:spPr>
        <p:txBody>
          <a:bodyPr/>
          <a:lstStyle/>
          <a:p>
            <a:r>
              <a:rPr lang="en-US" dirty="0"/>
              <a:t>John Smedley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FDDBC-F04D-947D-D71E-362769C6D1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And other applications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EF970-2E57-5414-962E-6AA6F2C6B6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13" y="4292447"/>
            <a:ext cx="7104227" cy="374251"/>
          </a:xfrm>
        </p:spPr>
        <p:txBody>
          <a:bodyPr/>
          <a:lstStyle/>
          <a:p>
            <a:r>
              <a:rPr lang="en-US" dirty="0"/>
              <a:t>Thanks to J. Lewellen, T. Xu, M. Gaowei, J. Maxson, R. Tromp, T. Vecchione, the MSU gun team and the cathode teams at ASU, BNL, Cornell, HZDR, LANL and SLAC </a:t>
            </a:r>
          </a:p>
        </p:txBody>
      </p:sp>
      <p:pic>
        <p:nvPicPr>
          <p:cNvPr id="1026" name="Picture 2" descr="HZDR Logo in Landscape Format (png) - Helmholtz-Zentrum ...">
            <a:extLst>
              <a:ext uri="{FF2B5EF4-FFF2-40B4-BE49-F238E27FC236}">
                <a16:creationId xmlns:a16="http://schemas.microsoft.com/office/drawing/2014/main" id="{CE62D45E-2761-43E1-0B39-D4BCB52FB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864" y="3714288"/>
            <a:ext cx="4425216" cy="68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gonne National Laboratory Logo Download - AI - All Vector Logo">
            <a:extLst>
              <a:ext uri="{FF2B5EF4-FFF2-40B4-BE49-F238E27FC236}">
                <a16:creationId xmlns:a16="http://schemas.microsoft.com/office/drawing/2014/main" id="{752B1570-597B-49BD-71D1-2C728AEF1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07" y="4292447"/>
            <a:ext cx="3249529" cy="176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cility for Rare Isotope Beams (FRIB) (@FRIBLab) / Twitter">
            <a:extLst>
              <a:ext uri="{FF2B5EF4-FFF2-40B4-BE49-F238E27FC236}">
                <a16:creationId xmlns:a16="http://schemas.microsoft.com/office/drawing/2014/main" id="{AE5E3DF4-D723-7B32-D1A3-1DD16DC4B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403" y="1770988"/>
            <a:ext cx="2022135" cy="202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3789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2777" y="1047496"/>
            <a:ext cx="2359660" cy="5105400"/>
          </a:xfrm>
          <a:custGeom>
            <a:avLst/>
            <a:gdLst/>
            <a:ahLst/>
            <a:cxnLst/>
            <a:rect l="l" t="t" r="r" b="b"/>
            <a:pathLst>
              <a:path w="2359660" h="5105400">
                <a:moveTo>
                  <a:pt x="0" y="5105400"/>
                </a:moveTo>
                <a:lnTo>
                  <a:pt x="2359152" y="5105400"/>
                </a:lnTo>
                <a:lnTo>
                  <a:pt x="2359152" y="0"/>
                </a:lnTo>
                <a:lnTo>
                  <a:pt x="0" y="0"/>
                </a:lnTo>
                <a:lnTo>
                  <a:pt x="0" y="5105400"/>
                </a:lnTo>
                <a:close/>
              </a:path>
            </a:pathLst>
          </a:custGeom>
          <a:solidFill>
            <a:srgbClr val="99CC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Rectangle 63"/>
          <p:cNvSpPr/>
          <p:nvPr/>
        </p:nvSpPr>
        <p:spPr>
          <a:xfrm>
            <a:off x="2133981" y="3465575"/>
            <a:ext cx="2355977" cy="11068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4493132" y="2667380"/>
            <a:ext cx="5080" cy="3429000"/>
          </a:xfrm>
          <a:custGeom>
            <a:avLst/>
            <a:gdLst/>
            <a:ahLst/>
            <a:cxnLst/>
            <a:rect l="l" t="t" r="r" b="b"/>
            <a:pathLst>
              <a:path w="5080" h="3429000">
                <a:moveTo>
                  <a:pt x="4572" y="3429000"/>
                </a:moveTo>
                <a:lnTo>
                  <a:pt x="0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5009" y="4213098"/>
            <a:ext cx="923329" cy="900431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</a:pPr>
            <a:r>
              <a:rPr sz="2400" dirty="0">
                <a:latin typeface="Times New Roman"/>
                <a:cs typeface="Times New Roman"/>
              </a:rPr>
              <a:t>Ene</a:t>
            </a:r>
            <a:r>
              <a:rPr sz="2400" spc="-4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gy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20341" y="6206236"/>
            <a:ext cx="10585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Medium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32679" y="6206236"/>
            <a:ext cx="102489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71" dirty="0">
                <a:latin typeface="Times New Roman"/>
                <a:cs typeface="Times New Roman"/>
              </a:rPr>
              <a:t>V</a:t>
            </a:r>
            <a:r>
              <a:rPr sz="2400" dirty="0">
                <a:latin typeface="Times New Roman"/>
                <a:cs typeface="Times New Roman"/>
              </a:rPr>
              <a:t>acuum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95880" y="990980"/>
            <a:ext cx="76200" cy="5334000"/>
          </a:xfrm>
          <a:custGeom>
            <a:avLst/>
            <a:gdLst/>
            <a:ahLst/>
            <a:cxnLst/>
            <a:rect l="l" t="t" r="r" b="b"/>
            <a:pathLst>
              <a:path w="76200" h="5334000">
                <a:moveTo>
                  <a:pt x="44450" y="63500"/>
                </a:moveTo>
                <a:lnTo>
                  <a:pt x="31750" y="63500"/>
                </a:lnTo>
                <a:lnTo>
                  <a:pt x="31750" y="5334000"/>
                </a:lnTo>
                <a:lnTo>
                  <a:pt x="44450" y="5334000"/>
                </a:lnTo>
                <a:lnTo>
                  <a:pt x="44450" y="63500"/>
                </a:lnTo>
                <a:close/>
              </a:path>
              <a:path w="76200" h="53340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3340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33981" y="4572380"/>
            <a:ext cx="2349500" cy="0"/>
          </a:xfrm>
          <a:custGeom>
            <a:avLst/>
            <a:gdLst/>
            <a:ahLst/>
            <a:cxnLst/>
            <a:rect l="l" t="t" r="r" b="b"/>
            <a:pathLst>
              <a:path w="2349500">
                <a:moveTo>
                  <a:pt x="0" y="0"/>
                </a:moveTo>
                <a:lnTo>
                  <a:pt x="2349246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93132" y="2667380"/>
            <a:ext cx="1295400" cy="0"/>
          </a:xfrm>
          <a:custGeom>
            <a:avLst/>
            <a:gdLst/>
            <a:ahLst/>
            <a:cxnLst/>
            <a:rect l="l" t="t" r="r" b="b"/>
            <a:pathLst>
              <a:path w="1295400">
                <a:moveTo>
                  <a:pt x="0" y="0"/>
                </a:moveTo>
                <a:lnTo>
                  <a:pt x="1295400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42081" y="5723381"/>
            <a:ext cx="162307" cy="162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45181" y="5024629"/>
            <a:ext cx="162305" cy="1623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54781" y="5329428"/>
            <a:ext cx="162305" cy="162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26181" y="5024629"/>
            <a:ext cx="162305" cy="1623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7432" y="2667380"/>
            <a:ext cx="93981" cy="798195"/>
          </a:xfrm>
          <a:custGeom>
            <a:avLst/>
            <a:gdLst/>
            <a:ahLst/>
            <a:cxnLst/>
            <a:rect l="l" t="t" r="r" b="b"/>
            <a:pathLst>
              <a:path w="76200" h="1905000">
                <a:moveTo>
                  <a:pt x="44450" y="63500"/>
                </a:moveTo>
                <a:lnTo>
                  <a:pt x="31750" y="63500"/>
                </a:lnTo>
                <a:lnTo>
                  <a:pt x="31750" y="1905000"/>
                </a:lnTo>
                <a:lnTo>
                  <a:pt x="44450" y="1905000"/>
                </a:lnTo>
                <a:lnTo>
                  <a:pt x="44450" y="63500"/>
                </a:lnTo>
                <a:close/>
              </a:path>
              <a:path w="76200" h="19050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9050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708906" y="2667381"/>
            <a:ext cx="1692911" cy="5192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3024" marR="5080" indent="-60958">
              <a:lnSpc>
                <a:spcPct val="157200"/>
              </a:lnSpc>
              <a:spcBef>
                <a:spcPts val="95"/>
              </a:spcBef>
            </a:pPr>
            <a:r>
              <a:rPr lang="en-US" sz="2400" spc="-45" dirty="0">
                <a:latin typeface="Times New Roman"/>
                <a:cs typeface="Times New Roman"/>
              </a:rPr>
              <a:t>E</a:t>
            </a:r>
            <a:r>
              <a:rPr lang="en-US" sz="2400" cap="all" spc="-45" baseline="-25000" dirty="0">
                <a:latin typeface="Times New Roman"/>
                <a:cs typeface="Times New Roman"/>
              </a:rPr>
              <a:t>A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497581" y="1824229"/>
            <a:ext cx="162305" cy="162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341877" y="3236977"/>
            <a:ext cx="162305" cy="1623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335781" y="2433829"/>
            <a:ext cx="162305" cy="1623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654551" y="1861567"/>
            <a:ext cx="838200" cy="86995"/>
          </a:xfrm>
          <a:custGeom>
            <a:avLst/>
            <a:gdLst/>
            <a:ahLst/>
            <a:cxnLst/>
            <a:rect l="l" t="t" r="r" b="b"/>
            <a:pathLst>
              <a:path w="838200" h="86994">
                <a:moveTo>
                  <a:pt x="28956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28956" y="57912"/>
                </a:lnTo>
                <a:lnTo>
                  <a:pt x="28956" y="28956"/>
                </a:lnTo>
                <a:close/>
              </a:path>
              <a:path w="838200" h="86994">
                <a:moveTo>
                  <a:pt x="86868" y="28956"/>
                </a:moveTo>
                <a:lnTo>
                  <a:pt x="57912" y="28956"/>
                </a:lnTo>
                <a:lnTo>
                  <a:pt x="57912" y="57912"/>
                </a:lnTo>
                <a:lnTo>
                  <a:pt x="86868" y="57912"/>
                </a:lnTo>
                <a:lnTo>
                  <a:pt x="86868" y="28956"/>
                </a:lnTo>
                <a:close/>
              </a:path>
              <a:path w="838200" h="86994">
                <a:moveTo>
                  <a:pt x="144780" y="28956"/>
                </a:moveTo>
                <a:lnTo>
                  <a:pt x="115824" y="28956"/>
                </a:lnTo>
                <a:lnTo>
                  <a:pt x="115824" y="57912"/>
                </a:lnTo>
                <a:lnTo>
                  <a:pt x="144780" y="57912"/>
                </a:lnTo>
                <a:lnTo>
                  <a:pt x="144780" y="28956"/>
                </a:lnTo>
                <a:close/>
              </a:path>
              <a:path w="838200" h="86994">
                <a:moveTo>
                  <a:pt x="202692" y="28956"/>
                </a:moveTo>
                <a:lnTo>
                  <a:pt x="173736" y="28956"/>
                </a:lnTo>
                <a:lnTo>
                  <a:pt x="173736" y="57912"/>
                </a:lnTo>
                <a:lnTo>
                  <a:pt x="202692" y="57912"/>
                </a:lnTo>
                <a:lnTo>
                  <a:pt x="202692" y="28956"/>
                </a:lnTo>
                <a:close/>
              </a:path>
              <a:path w="838200" h="86994">
                <a:moveTo>
                  <a:pt x="260604" y="28956"/>
                </a:moveTo>
                <a:lnTo>
                  <a:pt x="231648" y="28956"/>
                </a:lnTo>
                <a:lnTo>
                  <a:pt x="231648" y="57912"/>
                </a:lnTo>
                <a:lnTo>
                  <a:pt x="260604" y="57912"/>
                </a:lnTo>
                <a:lnTo>
                  <a:pt x="260604" y="28956"/>
                </a:lnTo>
                <a:close/>
              </a:path>
              <a:path w="838200" h="86994">
                <a:moveTo>
                  <a:pt x="318516" y="28956"/>
                </a:moveTo>
                <a:lnTo>
                  <a:pt x="289560" y="28956"/>
                </a:lnTo>
                <a:lnTo>
                  <a:pt x="289560" y="57912"/>
                </a:lnTo>
                <a:lnTo>
                  <a:pt x="318516" y="57912"/>
                </a:lnTo>
                <a:lnTo>
                  <a:pt x="318516" y="28956"/>
                </a:lnTo>
                <a:close/>
              </a:path>
              <a:path w="838200" h="86994">
                <a:moveTo>
                  <a:pt x="376428" y="28956"/>
                </a:moveTo>
                <a:lnTo>
                  <a:pt x="347472" y="28956"/>
                </a:lnTo>
                <a:lnTo>
                  <a:pt x="347472" y="57912"/>
                </a:lnTo>
                <a:lnTo>
                  <a:pt x="376428" y="57912"/>
                </a:lnTo>
                <a:lnTo>
                  <a:pt x="376428" y="28956"/>
                </a:lnTo>
                <a:close/>
              </a:path>
              <a:path w="838200" h="86994">
                <a:moveTo>
                  <a:pt x="434340" y="28956"/>
                </a:moveTo>
                <a:lnTo>
                  <a:pt x="405384" y="28956"/>
                </a:lnTo>
                <a:lnTo>
                  <a:pt x="405384" y="57912"/>
                </a:lnTo>
                <a:lnTo>
                  <a:pt x="434340" y="57912"/>
                </a:lnTo>
                <a:lnTo>
                  <a:pt x="434340" y="28956"/>
                </a:lnTo>
                <a:close/>
              </a:path>
              <a:path w="838200" h="86994">
                <a:moveTo>
                  <a:pt x="492252" y="28956"/>
                </a:moveTo>
                <a:lnTo>
                  <a:pt x="463296" y="28956"/>
                </a:lnTo>
                <a:lnTo>
                  <a:pt x="463296" y="57912"/>
                </a:lnTo>
                <a:lnTo>
                  <a:pt x="492252" y="57912"/>
                </a:lnTo>
                <a:lnTo>
                  <a:pt x="492252" y="28956"/>
                </a:lnTo>
                <a:close/>
              </a:path>
              <a:path w="838200" h="86994">
                <a:moveTo>
                  <a:pt x="550164" y="28956"/>
                </a:moveTo>
                <a:lnTo>
                  <a:pt x="521208" y="28956"/>
                </a:lnTo>
                <a:lnTo>
                  <a:pt x="521208" y="57912"/>
                </a:lnTo>
                <a:lnTo>
                  <a:pt x="550164" y="57912"/>
                </a:lnTo>
                <a:lnTo>
                  <a:pt x="550164" y="28956"/>
                </a:lnTo>
                <a:close/>
              </a:path>
              <a:path w="838200" h="86994">
                <a:moveTo>
                  <a:pt x="608076" y="28956"/>
                </a:moveTo>
                <a:lnTo>
                  <a:pt x="579120" y="28956"/>
                </a:lnTo>
                <a:lnTo>
                  <a:pt x="579120" y="57912"/>
                </a:lnTo>
                <a:lnTo>
                  <a:pt x="608076" y="57912"/>
                </a:lnTo>
                <a:lnTo>
                  <a:pt x="608076" y="28956"/>
                </a:lnTo>
                <a:close/>
              </a:path>
              <a:path w="838200" h="86994">
                <a:moveTo>
                  <a:pt x="665988" y="28956"/>
                </a:moveTo>
                <a:lnTo>
                  <a:pt x="637032" y="28956"/>
                </a:lnTo>
                <a:lnTo>
                  <a:pt x="637032" y="57912"/>
                </a:lnTo>
                <a:lnTo>
                  <a:pt x="665988" y="57912"/>
                </a:lnTo>
                <a:lnTo>
                  <a:pt x="665988" y="28956"/>
                </a:lnTo>
                <a:close/>
              </a:path>
              <a:path w="838200" h="86994">
                <a:moveTo>
                  <a:pt x="723900" y="28956"/>
                </a:moveTo>
                <a:lnTo>
                  <a:pt x="694944" y="28956"/>
                </a:lnTo>
                <a:lnTo>
                  <a:pt x="694944" y="57912"/>
                </a:lnTo>
                <a:lnTo>
                  <a:pt x="723900" y="57912"/>
                </a:lnTo>
                <a:lnTo>
                  <a:pt x="723900" y="28956"/>
                </a:lnTo>
                <a:close/>
              </a:path>
              <a:path w="838200" h="86994">
                <a:moveTo>
                  <a:pt x="751332" y="0"/>
                </a:moveTo>
                <a:lnTo>
                  <a:pt x="751332" y="86868"/>
                </a:lnTo>
                <a:lnTo>
                  <a:pt x="809244" y="57912"/>
                </a:lnTo>
                <a:lnTo>
                  <a:pt x="752856" y="57912"/>
                </a:lnTo>
                <a:lnTo>
                  <a:pt x="752856" y="28956"/>
                </a:lnTo>
                <a:lnTo>
                  <a:pt x="809244" y="28956"/>
                </a:lnTo>
                <a:lnTo>
                  <a:pt x="751332" y="0"/>
                </a:lnTo>
                <a:close/>
              </a:path>
              <a:path w="838200" h="86994">
                <a:moveTo>
                  <a:pt x="765810" y="28956"/>
                </a:moveTo>
                <a:lnTo>
                  <a:pt x="752856" y="28956"/>
                </a:lnTo>
                <a:lnTo>
                  <a:pt x="752856" y="57912"/>
                </a:lnTo>
                <a:lnTo>
                  <a:pt x="765810" y="57912"/>
                </a:lnTo>
                <a:lnTo>
                  <a:pt x="765810" y="28956"/>
                </a:lnTo>
                <a:close/>
              </a:path>
              <a:path w="838200" h="86994">
                <a:moveTo>
                  <a:pt x="809244" y="28956"/>
                </a:moveTo>
                <a:lnTo>
                  <a:pt x="765810" y="28956"/>
                </a:lnTo>
                <a:lnTo>
                  <a:pt x="765810" y="57912"/>
                </a:lnTo>
                <a:lnTo>
                  <a:pt x="809244" y="57912"/>
                </a:lnTo>
                <a:lnTo>
                  <a:pt x="838200" y="43434"/>
                </a:lnTo>
                <a:lnTo>
                  <a:pt x="809244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492751" y="2471167"/>
            <a:ext cx="1524000" cy="86995"/>
          </a:xfrm>
          <a:custGeom>
            <a:avLst/>
            <a:gdLst/>
            <a:ahLst/>
            <a:cxnLst/>
            <a:rect l="l" t="t" r="r" b="b"/>
            <a:pathLst>
              <a:path w="1524000" h="86994">
                <a:moveTo>
                  <a:pt x="28956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28956" y="57912"/>
                </a:lnTo>
                <a:lnTo>
                  <a:pt x="28956" y="28956"/>
                </a:lnTo>
                <a:close/>
              </a:path>
              <a:path w="1524000" h="86994">
                <a:moveTo>
                  <a:pt x="86868" y="28956"/>
                </a:moveTo>
                <a:lnTo>
                  <a:pt x="57912" y="28956"/>
                </a:lnTo>
                <a:lnTo>
                  <a:pt x="57912" y="57912"/>
                </a:lnTo>
                <a:lnTo>
                  <a:pt x="86868" y="57912"/>
                </a:lnTo>
                <a:lnTo>
                  <a:pt x="86868" y="28956"/>
                </a:lnTo>
                <a:close/>
              </a:path>
              <a:path w="1524000" h="86994">
                <a:moveTo>
                  <a:pt x="144780" y="28956"/>
                </a:moveTo>
                <a:lnTo>
                  <a:pt x="115824" y="28956"/>
                </a:lnTo>
                <a:lnTo>
                  <a:pt x="115824" y="57912"/>
                </a:lnTo>
                <a:lnTo>
                  <a:pt x="144780" y="57912"/>
                </a:lnTo>
                <a:lnTo>
                  <a:pt x="144780" y="28956"/>
                </a:lnTo>
                <a:close/>
              </a:path>
              <a:path w="1524000" h="86994">
                <a:moveTo>
                  <a:pt x="202692" y="28956"/>
                </a:moveTo>
                <a:lnTo>
                  <a:pt x="173736" y="28956"/>
                </a:lnTo>
                <a:lnTo>
                  <a:pt x="173736" y="57912"/>
                </a:lnTo>
                <a:lnTo>
                  <a:pt x="202692" y="57912"/>
                </a:lnTo>
                <a:lnTo>
                  <a:pt x="202692" y="28956"/>
                </a:lnTo>
                <a:close/>
              </a:path>
              <a:path w="1524000" h="86994">
                <a:moveTo>
                  <a:pt x="260604" y="28956"/>
                </a:moveTo>
                <a:lnTo>
                  <a:pt x="231648" y="28956"/>
                </a:lnTo>
                <a:lnTo>
                  <a:pt x="231648" y="57912"/>
                </a:lnTo>
                <a:lnTo>
                  <a:pt x="260604" y="57912"/>
                </a:lnTo>
                <a:lnTo>
                  <a:pt x="260604" y="28956"/>
                </a:lnTo>
                <a:close/>
              </a:path>
              <a:path w="1524000" h="86994">
                <a:moveTo>
                  <a:pt x="318515" y="28956"/>
                </a:moveTo>
                <a:lnTo>
                  <a:pt x="289560" y="28956"/>
                </a:lnTo>
                <a:lnTo>
                  <a:pt x="289560" y="57912"/>
                </a:lnTo>
                <a:lnTo>
                  <a:pt x="318515" y="57912"/>
                </a:lnTo>
                <a:lnTo>
                  <a:pt x="318515" y="28956"/>
                </a:lnTo>
                <a:close/>
              </a:path>
              <a:path w="1524000" h="86994">
                <a:moveTo>
                  <a:pt x="376427" y="28956"/>
                </a:moveTo>
                <a:lnTo>
                  <a:pt x="347472" y="28956"/>
                </a:lnTo>
                <a:lnTo>
                  <a:pt x="347472" y="57912"/>
                </a:lnTo>
                <a:lnTo>
                  <a:pt x="376427" y="57912"/>
                </a:lnTo>
                <a:lnTo>
                  <a:pt x="376427" y="28956"/>
                </a:lnTo>
                <a:close/>
              </a:path>
              <a:path w="1524000" h="86994">
                <a:moveTo>
                  <a:pt x="434339" y="28956"/>
                </a:moveTo>
                <a:lnTo>
                  <a:pt x="405384" y="28956"/>
                </a:lnTo>
                <a:lnTo>
                  <a:pt x="405384" y="57912"/>
                </a:lnTo>
                <a:lnTo>
                  <a:pt x="434339" y="57912"/>
                </a:lnTo>
                <a:lnTo>
                  <a:pt x="434339" y="28956"/>
                </a:lnTo>
                <a:close/>
              </a:path>
              <a:path w="1524000" h="86994">
                <a:moveTo>
                  <a:pt x="492251" y="28956"/>
                </a:moveTo>
                <a:lnTo>
                  <a:pt x="463296" y="28956"/>
                </a:lnTo>
                <a:lnTo>
                  <a:pt x="463296" y="57912"/>
                </a:lnTo>
                <a:lnTo>
                  <a:pt x="492251" y="57912"/>
                </a:lnTo>
                <a:lnTo>
                  <a:pt x="492251" y="28956"/>
                </a:lnTo>
                <a:close/>
              </a:path>
              <a:path w="1524000" h="86994">
                <a:moveTo>
                  <a:pt x="550163" y="28956"/>
                </a:moveTo>
                <a:lnTo>
                  <a:pt x="521208" y="28956"/>
                </a:lnTo>
                <a:lnTo>
                  <a:pt x="521208" y="57912"/>
                </a:lnTo>
                <a:lnTo>
                  <a:pt x="550163" y="57912"/>
                </a:lnTo>
                <a:lnTo>
                  <a:pt x="550163" y="28956"/>
                </a:lnTo>
                <a:close/>
              </a:path>
              <a:path w="1524000" h="86994">
                <a:moveTo>
                  <a:pt x="608076" y="28956"/>
                </a:moveTo>
                <a:lnTo>
                  <a:pt x="579120" y="28956"/>
                </a:lnTo>
                <a:lnTo>
                  <a:pt x="579120" y="57912"/>
                </a:lnTo>
                <a:lnTo>
                  <a:pt x="608076" y="57912"/>
                </a:lnTo>
                <a:lnTo>
                  <a:pt x="608076" y="28956"/>
                </a:lnTo>
                <a:close/>
              </a:path>
              <a:path w="1524000" h="86994">
                <a:moveTo>
                  <a:pt x="665988" y="28956"/>
                </a:moveTo>
                <a:lnTo>
                  <a:pt x="637032" y="28956"/>
                </a:lnTo>
                <a:lnTo>
                  <a:pt x="637032" y="57912"/>
                </a:lnTo>
                <a:lnTo>
                  <a:pt x="665988" y="57912"/>
                </a:lnTo>
                <a:lnTo>
                  <a:pt x="665988" y="28956"/>
                </a:lnTo>
                <a:close/>
              </a:path>
              <a:path w="1524000" h="86994">
                <a:moveTo>
                  <a:pt x="723900" y="28956"/>
                </a:moveTo>
                <a:lnTo>
                  <a:pt x="694944" y="28956"/>
                </a:lnTo>
                <a:lnTo>
                  <a:pt x="694944" y="57912"/>
                </a:lnTo>
                <a:lnTo>
                  <a:pt x="723900" y="57912"/>
                </a:lnTo>
                <a:lnTo>
                  <a:pt x="723900" y="28956"/>
                </a:lnTo>
                <a:close/>
              </a:path>
              <a:path w="1524000" h="86994">
                <a:moveTo>
                  <a:pt x="781812" y="28956"/>
                </a:moveTo>
                <a:lnTo>
                  <a:pt x="752856" y="28956"/>
                </a:lnTo>
                <a:lnTo>
                  <a:pt x="752856" y="57912"/>
                </a:lnTo>
                <a:lnTo>
                  <a:pt x="781812" y="57912"/>
                </a:lnTo>
                <a:lnTo>
                  <a:pt x="781812" y="28956"/>
                </a:lnTo>
                <a:close/>
              </a:path>
              <a:path w="1524000" h="86994">
                <a:moveTo>
                  <a:pt x="839724" y="28956"/>
                </a:moveTo>
                <a:lnTo>
                  <a:pt x="810768" y="28956"/>
                </a:lnTo>
                <a:lnTo>
                  <a:pt x="810768" y="57912"/>
                </a:lnTo>
                <a:lnTo>
                  <a:pt x="839724" y="57912"/>
                </a:lnTo>
                <a:lnTo>
                  <a:pt x="839724" y="28956"/>
                </a:lnTo>
                <a:close/>
              </a:path>
              <a:path w="1524000" h="86994">
                <a:moveTo>
                  <a:pt x="897636" y="28956"/>
                </a:moveTo>
                <a:lnTo>
                  <a:pt x="868680" y="28956"/>
                </a:lnTo>
                <a:lnTo>
                  <a:pt x="868680" y="57912"/>
                </a:lnTo>
                <a:lnTo>
                  <a:pt x="897636" y="57912"/>
                </a:lnTo>
                <a:lnTo>
                  <a:pt x="897636" y="28956"/>
                </a:lnTo>
                <a:close/>
              </a:path>
              <a:path w="1524000" h="86994">
                <a:moveTo>
                  <a:pt x="955548" y="28956"/>
                </a:moveTo>
                <a:lnTo>
                  <a:pt x="926592" y="28956"/>
                </a:lnTo>
                <a:lnTo>
                  <a:pt x="926592" y="57912"/>
                </a:lnTo>
                <a:lnTo>
                  <a:pt x="955548" y="57912"/>
                </a:lnTo>
                <a:lnTo>
                  <a:pt x="955548" y="28956"/>
                </a:lnTo>
                <a:close/>
              </a:path>
              <a:path w="1524000" h="86994">
                <a:moveTo>
                  <a:pt x="1013460" y="28956"/>
                </a:moveTo>
                <a:lnTo>
                  <a:pt x="984503" y="28956"/>
                </a:lnTo>
                <a:lnTo>
                  <a:pt x="984503" y="57912"/>
                </a:lnTo>
                <a:lnTo>
                  <a:pt x="1013460" y="57912"/>
                </a:lnTo>
                <a:lnTo>
                  <a:pt x="1013460" y="28956"/>
                </a:lnTo>
                <a:close/>
              </a:path>
              <a:path w="1524000" h="86994">
                <a:moveTo>
                  <a:pt x="1071372" y="28956"/>
                </a:moveTo>
                <a:lnTo>
                  <a:pt x="1042415" y="28956"/>
                </a:lnTo>
                <a:lnTo>
                  <a:pt x="1042415" y="57912"/>
                </a:lnTo>
                <a:lnTo>
                  <a:pt x="1071372" y="57912"/>
                </a:lnTo>
                <a:lnTo>
                  <a:pt x="1071372" y="28956"/>
                </a:lnTo>
                <a:close/>
              </a:path>
              <a:path w="1524000" h="86994">
                <a:moveTo>
                  <a:pt x="1129284" y="28956"/>
                </a:moveTo>
                <a:lnTo>
                  <a:pt x="1100327" y="28956"/>
                </a:lnTo>
                <a:lnTo>
                  <a:pt x="1100327" y="57912"/>
                </a:lnTo>
                <a:lnTo>
                  <a:pt x="1129284" y="57912"/>
                </a:lnTo>
                <a:lnTo>
                  <a:pt x="1129284" y="28956"/>
                </a:lnTo>
                <a:close/>
              </a:path>
              <a:path w="1524000" h="86994">
                <a:moveTo>
                  <a:pt x="1187196" y="28956"/>
                </a:moveTo>
                <a:lnTo>
                  <a:pt x="1158239" y="28956"/>
                </a:lnTo>
                <a:lnTo>
                  <a:pt x="1158239" y="57912"/>
                </a:lnTo>
                <a:lnTo>
                  <a:pt x="1187196" y="57912"/>
                </a:lnTo>
                <a:lnTo>
                  <a:pt x="1187196" y="28956"/>
                </a:lnTo>
                <a:close/>
              </a:path>
              <a:path w="1524000" h="86994">
                <a:moveTo>
                  <a:pt x="1245108" y="28956"/>
                </a:moveTo>
                <a:lnTo>
                  <a:pt x="1216152" y="28956"/>
                </a:lnTo>
                <a:lnTo>
                  <a:pt x="1216152" y="57912"/>
                </a:lnTo>
                <a:lnTo>
                  <a:pt x="1245108" y="57912"/>
                </a:lnTo>
                <a:lnTo>
                  <a:pt x="1245108" y="28956"/>
                </a:lnTo>
                <a:close/>
              </a:path>
              <a:path w="1524000" h="86994">
                <a:moveTo>
                  <a:pt x="1303020" y="28956"/>
                </a:moveTo>
                <a:lnTo>
                  <a:pt x="1274064" y="28956"/>
                </a:lnTo>
                <a:lnTo>
                  <a:pt x="1274064" y="57912"/>
                </a:lnTo>
                <a:lnTo>
                  <a:pt x="1303020" y="57912"/>
                </a:lnTo>
                <a:lnTo>
                  <a:pt x="1303020" y="28956"/>
                </a:lnTo>
                <a:close/>
              </a:path>
              <a:path w="1524000" h="86994">
                <a:moveTo>
                  <a:pt x="1360932" y="28956"/>
                </a:moveTo>
                <a:lnTo>
                  <a:pt x="1331976" y="28956"/>
                </a:lnTo>
                <a:lnTo>
                  <a:pt x="1331976" y="57912"/>
                </a:lnTo>
                <a:lnTo>
                  <a:pt x="1360932" y="57912"/>
                </a:lnTo>
                <a:lnTo>
                  <a:pt x="1360932" y="28956"/>
                </a:lnTo>
                <a:close/>
              </a:path>
              <a:path w="1524000" h="86994">
                <a:moveTo>
                  <a:pt x="1418844" y="28956"/>
                </a:moveTo>
                <a:lnTo>
                  <a:pt x="1389888" y="28956"/>
                </a:lnTo>
                <a:lnTo>
                  <a:pt x="1389888" y="57912"/>
                </a:lnTo>
                <a:lnTo>
                  <a:pt x="1418844" y="57912"/>
                </a:lnTo>
                <a:lnTo>
                  <a:pt x="1418844" y="28956"/>
                </a:lnTo>
                <a:close/>
              </a:path>
              <a:path w="1524000" h="86994">
                <a:moveTo>
                  <a:pt x="1437132" y="0"/>
                </a:moveTo>
                <a:lnTo>
                  <a:pt x="1437132" y="86868"/>
                </a:lnTo>
                <a:lnTo>
                  <a:pt x="1495044" y="57912"/>
                </a:lnTo>
                <a:lnTo>
                  <a:pt x="1447800" y="57912"/>
                </a:lnTo>
                <a:lnTo>
                  <a:pt x="1447800" y="28956"/>
                </a:lnTo>
                <a:lnTo>
                  <a:pt x="1495044" y="28956"/>
                </a:lnTo>
                <a:lnTo>
                  <a:pt x="1437132" y="0"/>
                </a:lnTo>
                <a:close/>
              </a:path>
              <a:path w="1524000" h="86994">
                <a:moveTo>
                  <a:pt x="1451610" y="28956"/>
                </a:moveTo>
                <a:lnTo>
                  <a:pt x="1447800" y="28956"/>
                </a:lnTo>
                <a:lnTo>
                  <a:pt x="1447800" y="57912"/>
                </a:lnTo>
                <a:lnTo>
                  <a:pt x="1451610" y="57912"/>
                </a:lnTo>
                <a:lnTo>
                  <a:pt x="1451610" y="28956"/>
                </a:lnTo>
                <a:close/>
              </a:path>
              <a:path w="1524000" h="86994">
                <a:moveTo>
                  <a:pt x="1495044" y="28956"/>
                </a:moveTo>
                <a:lnTo>
                  <a:pt x="1451610" y="28956"/>
                </a:lnTo>
                <a:lnTo>
                  <a:pt x="1451610" y="57912"/>
                </a:lnTo>
                <a:lnTo>
                  <a:pt x="1495044" y="57912"/>
                </a:lnTo>
                <a:lnTo>
                  <a:pt x="1524000" y="43434"/>
                </a:lnTo>
                <a:lnTo>
                  <a:pt x="1495044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012181" y="2433829"/>
            <a:ext cx="162305" cy="1623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012181" y="1824229"/>
            <a:ext cx="162305" cy="1623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492751" y="1861567"/>
            <a:ext cx="1524000" cy="86995"/>
          </a:xfrm>
          <a:custGeom>
            <a:avLst/>
            <a:gdLst/>
            <a:ahLst/>
            <a:cxnLst/>
            <a:rect l="l" t="t" r="r" b="b"/>
            <a:pathLst>
              <a:path w="1524000" h="86994">
                <a:moveTo>
                  <a:pt x="28956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28956" y="57912"/>
                </a:lnTo>
                <a:lnTo>
                  <a:pt x="28956" y="28956"/>
                </a:lnTo>
                <a:close/>
              </a:path>
              <a:path w="1524000" h="86994">
                <a:moveTo>
                  <a:pt x="86868" y="28956"/>
                </a:moveTo>
                <a:lnTo>
                  <a:pt x="57912" y="28956"/>
                </a:lnTo>
                <a:lnTo>
                  <a:pt x="57912" y="57912"/>
                </a:lnTo>
                <a:lnTo>
                  <a:pt x="86868" y="57912"/>
                </a:lnTo>
                <a:lnTo>
                  <a:pt x="86868" y="28956"/>
                </a:lnTo>
                <a:close/>
              </a:path>
              <a:path w="1524000" h="86994">
                <a:moveTo>
                  <a:pt x="144780" y="28956"/>
                </a:moveTo>
                <a:lnTo>
                  <a:pt x="115824" y="28956"/>
                </a:lnTo>
                <a:lnTo>
                  <a:pt x="115824" y="57912"/>
                </a:lnTo>
                <a:lnTo>
                  <a:pt x="144780" y="57912"/>
                </a:lnTo>
                <a:lnTo>
                  <a:pt x="144780" y="28956"/>
                </a:lnTo>
                <a:close/>
              </a:path>
              <a:path w="1524000" h="86994">
                <a:moveTo>
                  <a:pt x="202692" y="28956"/>
                </a:moveTo>
                <a:lnTo>
                  <a:pt x="173736" y="28956"/>
                </a:lnTo>
                <a:lnTo>
                  <a:pt x="173736" y="57912"/>
                </a:lnTo>
                <a:lnTo>
                  <a:pt x="202692" y="57912"/>
                </a:lnTo>
                <a:lnTo>
                  <a:pt x="202692" y="28956"/>
                </a:lnTo>
                <a:close/>
              </a:path>
              <a:path w="1524000" h="86994">
                <a:moveTo>
                  <a:pt x="260604" y="28956"/>
                </a:moveTo>
                <a:lnTo>
                  <a:pt x="231648" y="28956"/>
                </a:lnTo>
                <a:lnTo>
                  <a:pt x="231648" y="57912"/>
                </a:lnTo>
                <a:lnTo>
                  <a:pt x="260604" y="57912"/>
                </a:lnTo>
                <a:lnTo>
                  <a:pt x="260604" y="28956"/>
                </a:lnTo>
                <a:close/>
              </a:path>
              <a:path w="1524000" h="86994">
                <a:moveTo>
                  <a:pt x="318515" y="28956"/>
                </a:moveTo>
                <a:lnTo>
                  <a:pt x="289560" y="28956"/>
                </a:lnTo>
                <a:lnTo>
                  <a:pt x="289560" y="57912"/>
                </a:lnTo>
                <a:lnTo>
                  <a:pt x="318515" y="57912"/>
                </a:lnTo>
                <a:lnTo>
                  <a:pt x="318515" y="28956"/>
                </a:lnTo>
                <a:close/>
              </a:path>
              <a:path w="1524000" h="86994">
                <a:moveTo>
                  <a:pt x="376427" y="28956"/>
                </a:moveTo>
                <a:lnTo>
                  <a:pt x="347472" y="28956"/>
                </a:lnTo>
                <a:lnTo>
                  <a:pt x="347472" y="57912"/>
                </a:lnTo>
                <a:lnTo>
                  <a:pt x="376427" y="57912"/>
                </a:lnTo>
                <a:lnTo>
                  <a:pt x="376427" y="28956"/>
                </a:lnTo>
                <a:close/>
              </a:path>
              <a:path w="1524000" h="86994">
                <a:moveTo>
                  <a:pt x="434339" y="28956"/>
                </a:moveTo>
                <a:lnTo>
                  <a:pt x="405384" y="28956"/>
                </a:lnTo>
                <a:lnTo>
                  <a:pt x="405384" y="57912"/>
                </a:lnTo>
                <a:lnTo>
                  <a:pt x="434339" y="57912"/>
                </a:lnTo>
                <a:lnTo>
                  <a:pt x="434339" y="28956"/>
                </a:lnTo>
                <a:close/>
              </a:path>
              <a:path w="1524000" h="86994">
                <a:moveTo>
                  <a:pt x="492251" y="28956"/>
                </a:moveTo>
                <a:lnTo>
                  <a:pt x="463296" y="28956"/>
                </a:lnTo>
                <a:lnTo>
                  <a:pt x="463296" y="57912"/>
                </a:lnTo>
                <a:lnTo>
                  <a:pt x="492251" y="57912"/>
                </a:lnTo>
                <a:lnTo>
                  <a:pt x="492251" y="28956"/>
                </a:lnTo>
                <a:close/>
              </a:path>
              <a:path w="1524000" h="86994">
                <a:moveTo>
                  <a:pt x="550163" y="28956"/>
                </a:moveTo>
                <a:lnTo>
                  <a:pt x="521208" y="28956"/>
                </a:lnTo>
                <a:lnTo>
                  <a:pt x="521208" y="57912"/>
                </a:lnTo>
                <a:lnTo>
                  <a:pt x="550163" y="57912"/>
                </a:lnTo>
                <a:lnTo>
                  <a:pt x="550163" y="28956"/>
                </a:lnTo>
                <a:close/>
              </a:path>
              <a:path w="1524000" h="86994">
                <a:moveTo>
                  <a:pt x="608076" y="28956"/>
                </a:moveTo>
                <a:lnTo>
                  <a:pt x="579120" y="28956"/>
                </a:lnTo>
                <a:lnTo>
                  <a:pt x="579120" y="57912"/>
                </a:lnTo>
                <a:lnTo>
                  <a:pt x="608076" y="57912"/>
                </a:lnTo>
                <a:lnTo>
                  <a:pt x="608076" y="28956"/>
                </a:lnTo>
                <a:close/>
              </a:path>
              <a:path w="1524000" h="86994">
                <a:moveTo>
                  <a:pt x="665988" y="28956"/>
                </a:moveTo>
                <a:lnTo>
                  <a:pt x="637032" y="28956"/>
                </a:lnTo>
                <a:lnTo>
                  <a:pt x="637032" y="57912"/>
                </a:lnTo>
                <a:lnTo>
                  <a:pt x="665988" y="57912"/>
                </a:lnTo>
                <a:lnTo>
                  <a:pt x="665988" y="28956"/>
                </a:lnTo>
                <a:close/>
              </a:path>
              <a:path w="1524000" h="86994">
                <a:moveTo>
                  <a:pt x="723900" y="28956"/>
                </a:moveTo>
                <a:lnTo>
                  <a:pt x="694944" y="28956"/>
                </a:lnTo>
                <a:lnTo>
                  <a:pt x="694944" y="57912"/>
                </a:lnTo>
                <a:lnTo>
                  <a:pt x="723900" y="57912"/>
                </a:lnTo>
                <a:lnTo>
                  <a:pt x="723900" y="28956"/>
                </a:lnTo>
                <a:close/>
              </a:path>
              <a:path w="1524000" h="86994">
                <a:moveTo>
                  <a:pt x="781812" y="28956"/>
                </a:moveTo>
                <a:lnTo>
                  <a:pt x="752856" y="28956"/>
                </a:lnTo>
                <a:lnTo>
                  <a:pt x="752856" y="57912"/>
                </a:lnTo>
                <a:lnTo>
                  <a:pt x="781812" y="57912"/>
                </a:lnTo>
                <a:lnTo>
                  <a:pt x="781812" y="28956"/>
                </a:lnTo>
                <a:close/>
              </a:path>
              <a:path w="1524000" h="86994">
                <a:moveTo>
                  <a:pt x="839724" y="28956"/>
                </a:moveTo>
                <a:lnTo>
                  <a:pt x="810768" y="28956"/>
                </a:lnTo>
                <a:lnTo>
                  <a:pt x="810768" y="57912"/>
                </a:lnTo>
                <a:lnTo>
                  <a:pt x="839724" y="57912"/>
                </a:lnTo>
                <a:lnTo>
                  <a:pt x="839724" y="28956"/>
                </a:lnTo>
                <a:close/>
              </a:path>
              <a:path w="1524000" h="86994">
                <a:moveTo>
                  <a:pt x="897636" y="28956"/>
                </a:moveTo>
                <a:lnTo>
                  <a:pt x="868680" y="28956"/>
                </a:lnTo>
                <a:lnTo>
                  <a:pt x="868680" y="57912"/>
                </a:lnTo>
                <a:lnTo>
                  <a:pt x="897636" y="57912"/>
                </a:lnTo>
                <a:lnTo>
                  <a:pt x="897636" y="28956"/>
                </a:lnTo>
                <a:close/>
              </a:path>
              <a:path w="1524000" h="86994">
                <a:moveTo>
                  <a:pt x="955548" y="28956"/>
                </a:moveTo>
                <a:lnTo>
                  <a:pt x="926592" y="28956"/>
                </a:lnTo>
                <a:lnTo>
                  <a:pt x="926592" y="57912"/>
                </a:lnTo>
                <a:lnTo>
                  <a:pt x="955548" y="57912"/>
                </a:lnTo>
                <a:lnTo>
                  <a:pt x="955548" y="28956"/>
                </a:lnTo>
                <a:close/>
              </a:path>
              <a:path w="1524000" h="86994">
                <a:moveTo>
                  <a:pt x="1013460" y="28956"/>
                </a:moveTo>
                <a:lnTo>
                  <a:pt x="984503" y="28956"/>
                </a:lnTo>
                <a:lnTo>
                  <a:pt x="984503" y="57912"/>
                </a:lnTo>
                <a:lnTo>
                  <a:pt x="1013460" y="57912"/>
                </a:lnTo>
                <a:lnTo>
                  <a:pt x="1013460" y="28956"/>
                </a:lnTo>
                <a:close/>
              </a:path>
              <a:path w="1524000" h="86994">
                <a:moveTo>
                  <a:pt x="1071372" y="28956"/>
                </a:moveTo>
                <a:lnTo>
                  <a:pt x="1042415" y="28956"/>
                </a:lnTo>
                <a:lnTo>
                  <a:pt x="1042415" y="57912"/>
                </a:lnTo>
                <a:lnTo>
                  <a:pt x="1071372" y="57912"/>
                </a:lnTo>
                <a:lnTo>
                  <a:pt x="1071372" y="28956"/>
                </a:lnTo>
                <a:close/>
              </a:path>
              <a:path w="1524000" h="86994">
                <a:moveTo>
                  <a:pt x="1129284" y="28956"/>
                </a:moveTo>
                <a:lnTo>
                  <a:pt x="1100327" y="28956"/>
                </a:lnTo>
                <a:lnTo>
                  <a:pt x="1100327" y="57912"/>
                </a:lnTo>
                <a:lnTo>
                  <a:pt x="1129284" y="57912"/>
                </a:lnTo>
                <a:lnTo>
                  <a:pt x="1129284" y="28956"/>
                </a:lnTo>
                <a:close/>
              </a:path>
              <a:path w="1524000" h="86994">
                <a:moveTo>
                  <a:pt x="1187196" y="28956"/>
                </a:moveTo>
                <a:lnTo>
                  <a:pt x="1158239" y="28956"/>
                </a:lnTo>
                <a:lnTo>
                  <a:pt x="1158239" y="57912"/>
                </a:lnTo>
                <a:lnTo>
                  <a:pt x="1187196" y="57912"/>
                </a:lnTo>
                <a:lnTo>
                  <a:pt x="1187196" y="28956"/>
                </a:lnTo>
                <a:close/>
              </a:path>
              <a:path w="1524000" h="86994">
                <a:moveTo>
                  <a:pt x="1245108" y="28956"/>
                </a:moveTo>
                <a:lnTo>
                  <a:pt x="1216152" y="28956"/>
                </a:lnTo>
                <a:lnTo>
                  <a:pt x="1216152" y="57912"/>
                </a:lnTo>
                <a:lnTo>
                  <a:pt x="1245108" y="57912"/>
                </a:lnTo>
                <a:lnTo>
                  <a:pt x="1245108" y="28956"/>
                </a:lnTo>
                <a:close/>
              </a:path>
              <a:path w="1524000" h="86994">
                <a:moveTo>
                  <a:pt x="1303020" y="28956"/>
                </a:moveTo>
                <a:lnTo>
                  <a:pt x="1274064" y="28956"/>
                </a:lnTo>
                <a:lnTo>
                  <a:pt x="1274064" y="57912"/>
                </a:lnTo>
                <a:lnTo>
                  <a:pt x="1303020" y="57912"/>
                </a:lnTo>
                <a:lnTo>
                  <a:pt x="1303020" y="28956"/>
                </a:lnTo>
                <a:close/>
              </a:path>
              <a:path w="1524000" h="86994">
                <a:moveTo>
                  <a:pt x="1360932" y="28956"/>
                </a:moveTo>
                <a:lnTo>
                  <a:pt x="1331976" y="28956"/>
                </a:lnTo>
                <a:lnTo>
                  <a:pt x="1331976" y="57912"/>
                </a:lnTo>
                <a:lnTo>
                  <a:pt x="1360932" y="57912"/>
                </a:lnTo>
                <a:lnTo>
                  <a:pt x="1360932" y="28956"/>
                </a:lnTo>
                <a:close/>
              </a:path>
              <a:path w="1524000" h="86994">
                <a:moveTo>
                  <a:pt x="1418844" y="28956"/>
                </a:moveTo>
                <a:lnTo>
                  <a:pt x="1389888" y="28956"/>
                </a:lnTo>
                <a:lnTo>
                  <a:pt x="1389888" y="57912"/>
                </a:lnTo>
                <a:lnTo>
                  <a:pt x="1418844" y="57912"/>
                </a:lnTo>
                <a:lnTo>
                  <a:pt x="1418844" y="28956"/>
                </a:lnTo>
                <a:close/>
              </a:path>
              <a:path w="1524000" h="86994">
                <a:moveTo>
                  <a:pt x="1437132" y="0"/>
                </a:moveTo>
                <a:lnTo>
                  <a:pt x="1437132" y="86868"/>
                </a:lnTo>
                <a:lnTo>
                  <a:pt x="1495044" y="57912"/>
                </a:lnTo>
                <a:lnTo>
                  <a:pt x="1447800" y="57912"/>
                </a:lnTo>
                <a:lnTo>
                  <a:pt x="1447800" y="28956"/>
                </a:lnTo>
                <a:lnTo>
                  <a:pt x="1495044" y="28956"/>
                </a:lnTo>
                <a:lnTo>
                  <a:pt x="1437132" y="0"/>
                </a:lnTo>
                <a:close/>
              </a:path>
              <a:path w="1524000" h="86994">
                <a:moveTo>
                  <a:pt x="1451610" y="28956"/>
                </a:moveTo>
                <a:lnTo>
                  <a:pt x="1447800" y="28956"/>
                </a:lnTo>
                <a:lnTo>
                  <a:pt x="1447800" y="57912"/>
                </a:lnTo>
                <a:lnTo>
                  <a:pt x="1451610" y="57912"/>
                </a:lnTo>
                <a:lnTo>
                  <a:pt x="1451610" y="28956"/>
                </a:lnTo>
                <a:close/>
              </a:path>
              <a:path w="1524000" h="86994">
                <a:moveTo>
                  <a:pt x="1495044" y="28956"/>
                </a:moveTo>
                <a:lnTo>
                  <a:pt x="1451610" y="28956"/>
                </a:lnTo>
                <a:lnTo>
                  <a:pt x="1451610" y="57912"/>
                </a:lnTo>
                <a:lnTo>
                  <a:pt x="1495044" y="57912"/>
                </a:lnTo>
                <a:lnTo>
                  <a:pt x="1524000" y="43434"/>
                </a:lnTo>
                <a:lnTo>
                  <a:pt x="1495044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373374" y="2751584"/>
            <a:ext cx="162305" cy="162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178296" y="4739386"/>
            <a:ext cx="243656" cy="10388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851"/>
              </a:lnSpc>
            </a:pPr>
            <a:r>
              <a:rPr sz="1600" spc="-5" dirty="0">
                <a:latin typeface="Times New Roman"/>
                <a:cs typeface="Times New Roman"/>
              </a:rPr>
              <a:t>Filled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States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178296" y="1838706"/>
            <a:ext cx="243656" cy="110426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851"/>
              </a:lnSpc>
            </a:pPr>
            <a:r>
              <a:rPr sz="1600" dirty="0">
                <a:latin typeface="Times New Roman"/>
                <a:cs typeface="Times New Roman"/>
              </a:rPr>
              <a:t>Empty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States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637281" y="5177029"/>
            <a:ext cx="162307" cy="1623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637281" y="5647181"/>
            <a:ext cx="162307" cy="1623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964180" y="5329428"/>
            <a:ext cx="162307" cy="162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6629145" y="1363980"/>
            <a:ext cx="3417571" cy="35984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169" indent="-411470">
              <a:spcBef>
                <a:spcPts val="100"/>
              </a:spcBef>
              <a:buClr>
                <a:srgbClr val="FF3300"/>
              </a:buClr>
              <a:buAutoNum type="arabicParenR"/>
              <a:tabLst>
                <a:tab pos="423535" algn="l"/>
                <a:tab pos="424169" algn="l"/>
              </a:tabLst>
            </a:pPr>
            <a:r>
              <a:rPr sz="2400" spc="-15" dirty="0">
                <a:latin typeface="Calibri"/>
                <a:cs typeface="Calibri"/>
              </a:rPr>
              <a:t>Excitation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spc="-31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baseline="24305" dirty="0">
                <a:latin typeface="Calibri"/>
                <a:cs typeface="Calibri"/>
              </a:rPr>
              <a:t>-</a:t>
            </a:r>
          </a:p>
          <a:p>
            <a:pPr marL="469888">
              <a:spcBef>
                <a:spcPts val="45"/>
              </a:spcBef>
            </a:pPr>
            <a:r>
              <a:rPr spc="-11" dirty="0">
                <a:latin typeface="Calibri"/>
                <a:cs typeface="Calibri"/>
              </a:rPr>
              <a:t>Reflection,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Transmission</a:t>
            </a:r>
            <a:endParaRPr dirty="0">
              <a:latin typeface="Calibri"/>
              <a:cs typeface="Calibri"/>
            </a:endParaRPr>
          </a:p>
          <a:p>
            <a:pPr marL="469888">
              <a:lnSpc>
                <a:spcPts val="2140"/>
              </a:lnSpc>
            </a:pPr>
            <a:r>
              <a:rPr spc="-11" dirty="0">
                <a:latin typeface="Calibri"/>
                <a:cs typeface="Calibri"/>
              </a:rPr>
              <a:t>Energy </a:t>
            </a:r>
            <a:r>
              <a:rPr spc="-5" dirty="0">
                <a:latin typeface="Calibri"/>
                <a:cs typeface="Calibri"/>
              </a:rPr>
              <a:t>distribution of </a:t>
            </a:r>
            <a:r>
              <a:rPr spc="-15" dirty="0">
                <a:latin typeface="Calibri"/>
                <a:cs typeface="Calibri"/>
              </a:rPr>
              <a:t>excited</a:t>
            </a:r>
            <a:r>
              <a:rPr dirty="0">
                <a:latin typeface="Calibri"/>
                <a:cs typeface="Calibri"/>
              </a:rPr>
              <a:t> e</a:t>
            </a:r>
            <a:r>
              <a:rPr baseline="25462" dirty="0">
                <a:latin typeface="Calibri"/>
                <a:cs typeface="Calibri"/>
              </a:rPr>
              <a:t>-</a:t>
            </a:r>
          </a:p>
          <a:p>
            <a:pPr marL="327017" indent="-314317">
              <a:lnSpc>
                <a:spcPts val="2860"/>
              </a:lnSpc>
              <a:buClr>
                <a:srgbClr val="FF3300"/>
              </a:buClr>
              <a:buAutoNum type="arabicParenR" startAt="2"/>
              <a:tabLst>
                <a:tab pos="327652" algn="l"/>
              </a:tabLst>
            </a:pPr>
            <a:r>
              <a:rPr sz="2400" spc="-35" dirty="0">
                <a:latin typeface="Calibri"/>
                <a:cs typeface="Calibri"/>
              </a:rPr>
              <a:t>Transit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1" dirty="0">
                <a:latin typeface="Calibri"/>
                <a:cs typeface="Calibri"/>
              </a:rPr>
              <a:t>Surface</a:t>
            </a:r>
            <a:endParaRPr sz="2400" dirty="0">
              <a:latin typeface="Calibri"/>
              <a:cs typeface="Calibri"/>
            </a:endParaRPr>
          </a:p>
          <a:p>
            <a:pPr marL="469888" marR="1021054">
              <a:spcBef>
                <a:spcPts val="40"/>
              </a:spcBef>
            </a:pPr>
            <a:r>
              <a:rPr spc="-5" dirty="0">
                <a:latin typeface="Calibri"/>
                <a:cs typeface="Calibri"/>
              </a:rPr>
              <a:t>e</a:t>
            </a:r>
            <a:r>
              <a:rPr spc="-7" baseline="25462" dirty="0">
                <a:latin typeface="Calibri"/>
                <a:cs typeface="Calibri"/>
              </a:rPr>
              <a:t>-</a:t>
            </a:r>
            <a:r>
              <a:rPr spc="-5" dirty="0">
                <a:latin typeface="Calibri"/>
                <a:cs typeface="Calibri"/>
              </a:rPr>
              <a:t>-phonon</a:t>
            </a:r>
            <a:r>
              <a:rPr spc="-51" dirty="0">
                <a:latin typeface="Calibri"/>
                <a:cs typeface="Calibri"/>
              </a:rPr>
              <a:t> </a:t>
            </a:r>
            <a:r>
              <a:rPr spc="-11" dirty="0">
                <a:latin typeface="Calibri"/>
                <a:cs typeface="Calibri"/>
              </a:rPr>
              <a:t>scattering  e</a:t>
            </a:r>
            <a:r>
              <a:rPr spc="-15" baseline="25462" dirty="0">
                <a:latin typeface="Calibri"/>
                <a:cs typeface="Calibri"/>
              </a:rPr>
              <a:t>-</a:t>
            </a:r>
            <a:r>
              <a:rPr spc="-11" dirty="0">
                <a:latin typeface="Calibri"/>
                <a:cs typeface="Calibri"/>
              </a:rPr>
              <a:t>-defect scattering  </a:t>
            </a:r>
            <a:r>
              <a:rPr spc="-5" dirty="0">
                <a:latin typeface="Calibri"/>
                <a:cs typeface="Calibri"/>
              </a:rPr>
              <a:t>e</a:t>
            </a:r>
            <a:r>
              <a:rPr spc="-7" baseline="25462" dirty="0">
                <a:latin typeface="Calibri"/>
                <a:cs typeface="Calibri"/>
              </a:rPr>
              <a:t>-</a:t>
            </a:r>
            <a:r>
              <a:rPr spc="-5" dirty="0">
                <a:latin typeface="Calibri"/>
                <a:cs typeface="Calibri"/>
              </a:rPr>
              <a:t>-e</a:t>
            </a:r>
            <a:r>
              <a:rPr spc="-7" baseline="25462" dirty="0">
                <a:latin typeface="Calibri"/>
                <a:cs typeface="Calibri"/>
              </a:rPr>
              <a:t>- </a:t>
            </a:r>
            <a:r>
              <a:rPr spc="-11" dirty="0">
                <a:latin typeface="Calibri"/>
                <a:cs typeface="Calibri"/>
              </a:rPr>
              <a:t>scattering  </a:t>
            </a:r>
            <a:r>
              <a:rPr spc="-5" dirty="0">
                <a:latin typeface="Calibri"/>
                <a:cs typeface="Calibri"/>
              </a:rPr>
              <a:t>Random </a:t>
            </a:r>
            <a:r>
              <a:rPr spc="-15" dirty="0">
                <a:latin typeface="Calibri"/>
                <a:cs typeface="Calibri"/>
              </a:rPr>
              <a:t>Walk</a:t>
            </a:r>
            <a:endParaRPr dirty="0">
              <a:latin typeface="Calibri"/>
              <a:cs typeface="Calibri"/>
            </a:endParaRPr>
          </a:p>
          <a:p>
            <a:pPr marL="327017" indent="-314317">
              <a:lnSpc>
                <a:spcPts val="2840"/>
              </a:lnSpc>
              <a:buClr>
                <a:srgbClr val="FF3300"/>
              </a:buClr>
              <a:buAutoNum type="arabicParenR" startAt="3"/>
              <a:tabLst>
                <a:tab pos="327652" algn="l"/>
              </a:tabLst>
            </a:pPr>
            <a:r>
              <a:rPr sz="2400" spc="-11" dirty="0">
                <a:latin typeface="Calibri"/>
                <a:cs typeface="Calibri"/>
              </a:rPr>
              <a:t>Escape surface</a:t>
            </a:r>
            <a:endParaRPr sz="2400" dirty="0">
              <a:latin typeface="Calibri"/>
              <a:cs typeface="Calibri"/>
            </a:endParaRPr>
          </a:p>
          <a:p>
            <a:pPr marL="379085">
              <a:spcBef>
                <a:spcPts val="45"/>
              </a:spcBef>
            </a:pPr>
            <a:r>
              <a:rPr spc="-11" dirty="0">
                <a:latin typeface="Calibri"/>
                <a:cs typeface="Calibri"/>
              </a:rPr>
              <a:t>Overcome</a:t>
            </a:r>
            <a:r>
              <a:rPr dirty="0">
                <a:latin typeface="Calibri"/>
                <a:cs typeface="Calibri"/>
              </a:rPr>
              <a:t> </a:t>
            </a:r>
            <a:r>
              <a:rPr lang="en-US" spc="-11" dirty="0">
                <a:latin typeface="Calibri"/>
                <a:cs typeface="Calibri"/>
              </a:rPr>
              <a:t>Electron affinity</a:t>
            </a:r>
          </a:p>
          <a:p>
            <a:pPr marL="379085">
              <a:spcBef>
                <a:spcPts val="45"/>
              </a:spcBef>
            </a:pPr>
            <a:r>
              <a:rPr lang="en-US" spc="-11" dirty="0">
                <a:latin typeface="Calibri"/>
                <a:cs typeface="Calibri"/>
              </a:rPr>
              <a:t>Surface termination impacts</a:t>
            </a:r>
            <a:endParaRPr dirty="0">
              <a:latin typeface="Calibri"/>
              <a:cs typeface="Calibri"/>
            </a:endParaRPr>
          </a:p>
          <a:p>
            <a:pPr marL="460363"/>
            <a:r>
              <a:rPr dirty="0">
                <a:latin typeface="Calibri"/>
                <a:cs typeface="Calibri"/>
              </a:rPr>
              <a:t>Multiple</a:t>
            </a:r>
            <a:r>
              <a:rPr spc="-5" dirty="0">
                <a:latin typeface="Calibri"/>
                <a:cs typeface="Calibri"/>
              </a:rPr>
              <a:t> tries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629146" y="4875024"/>
            <a:ext cx="3657855" cy="14106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591" marR="5080" indent="-342891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Need </a:t>
            </a:r>
            <a:r>
              <a:rPr spc="-15" dirty="0">
                <a:latin typeface="Calibri"/>
                <a:cs typeface="Calibri"/>
              </a:rPr>
              <a:t>to </a:t>
            </a:r>
            <a:r>
              <a:rPr spc="-11" dirty="0">
                <a:latin typeface="Calibri"/>
                <a:cs typeface="Calibri"/>
              </a:rPr>
              <a:t>account </a:t>
            </a:r>
            <a:r>
              <a:rPr spc="-15" dirty="0">
                <a:latin typeface="Calibri"/>
                <a:cs typeface="Calibri"/>
              </a:rPr>
              <a:t>for </a:t>
            </a:r>
            <a:r>
              <a:rPr spc="-5" dirty="0">
                <a:latin typeface="Calibri"/>
                <a:cs typeface="Calibri"/>
              </a:rPr>
              <a:t>Random </a:t>
            </a:r>
            <a:r>
              <a:rPr spc="-20" dirty="0">
                <a:latin typeface="Calibri"/>
                <a:cs typeface="Calibri"/>
              </a:rPr>
              <a:t>Walk </a:t>
            </a:r>
            <a:r>
              <a:rPr dirty="0">
                <a:latin typeface="Calibri"/>
                <a:cs typeface="Calibri"/>
              </a:rPr>
              <a:t>in  </a:t>
            </a:r>
            <a:r>
              <a:rPr spc="-11" dirty="0">
                <a:latin typeface="Calibri"/>
                <a:cs typeface="Calibri"/>
              </a:rPr>
              <a:t>cathode suggests Monte </a:t>
            </a:r>
            <a:r>
              <a:rPr spc="-5" dirty="0">
                <a:latin typeface="Calibri"/>
                <a:cs typeface="Calibri"/>
              </a:rPr>
              <a:t>Carlo  </a:t>
            </a:r>
            <a:r>
              <a:rPr dirty="0">
                <a:latin typeface="Calibri"/>
                <a:cs typeface="Calibri"/>
              </a:rPr>
              <a:t>modeling</a:t>
            </a:r>
            <a:endParaRPr lang="en-US" dirty="0">
              <a:latin typeface="Calibri"/>
              <a:cs typeface="Calibri"/>
            </a:endParaRPr>
          </a:p>
          <a:p>
            <a:pPr marL="355591" marR="5080" indent="-342891">
              <a:spcBef>
                <a:spcPts val="100"/>
              </a:spcBef>
            </a:pPr>
            <a:r>
              <a:rPr lang="en-US" dirty="0">
                <a:latin typeface="Calibri"/>
                <a:cs typeface="Calibri"/>
              </a:rPr>
              <a:t>Integrating probabilities at each step provides framework to predict QE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865881" y="1924052"/>
            <a:ext cx="162307" cy="162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514601" y="1966723"/>
            <a:ext cx="337185" cy="86995"/>
          </a:xfrm>
          <a:custGeom>
            <a:avLst/>
            <a:gdLst/>
            <a:ahLst/>
            <a:cxnLst/>
            <a:rect l="l" t="t" r="r" b="b"/>
            <a:pathLst>
              <a:path w="337184" h="86994">
                <a:moveTo>
                  <a:pt x="336803" y="28955"/>
                </a:moveTo>
                <a:lnTo>
                  <a:pt x="307847" y="28955"/>
                </a:lnTo>
                <a:lnTo>
                  <a:pt x="307847" y="57912"/>
                </a:lnTo>
                <a:lnTo>
                  <a:pt x="336803" y="57912"/>
                </a:lnTo>
                <a:lnTo>
                  <a:pt x="336803" y="28955"/>
                </a:lnTo>
                <a:close/>
              </a:path>
              <a:path w="337184" h="86994">
                <a:moveTo>
                  <a:pt x="278891" y="28955"/>
                </a:moveTo>
                <a:lnTo>
                  <a:pt x="249936" y="28955"/>
                </a:lnTo>
                <a:lnTo>
                  <a:pt x="249936" y="57912"/>
                </a:lnTo>
                <a:lnTo>
                  <a:pt x="278891" y="57912"/>
                </a:lnTo>
                <a:lnTo>
                  <a:pt x="278891" y="28955"/>
                </a:lnTo>
                <a:close/>
              </a:path>
              <a:path w="337184" h="86994">
                <a:moveTo>
                  <a:pt x="220980" y="28955"/>
                </a:moveTo>
                <a:lnTo>
                  <a:pt x="192024" y="28955"/>
                </a:lnTo>
                <a:lnTo>
                  <a:pt x="192024" y="57912"/>
                </a:lnTo>
                <a:lnTo>
                  <a:pt x="220980" y="57912"/>
                </a:lnTo>
                <a:lnTo>
                  <a:pt x="220980" y="28955"/>
                </a:lnTo>
                <a:close/>
              </a:path>
              <a:path w="337184" h="86994">
                <a:moveTo>
                  <a:pt x="163068" y="28955"/>
                </a:moveTo>
                <a:lnTo>
                  <a:pt x="134112" y="28955"/>
                </a:lnTo>
                <a:lnTo>
                  <a:pt x="134112" y="57912"/>
                </a:lnTo>
                <a:lnTo>
                  <a:pt x="163068" y="57912"/>
                </a:lnTo>
                <a:lnTo>
                  <a:pt x="163068" y="28955"/>
                </a:lnTo>
                <a:close/>
              </a:path>
              <a:path w="337184" h="86994">
                <a:moveTo>
                  <a:pt x="86868" y="0"/>
                </a:moveTo>
                <a:lnTo>
                  <a:pt x="0" y="43433"/>
                </a:lnTo>
                <a:lnTo>
                  <a:pt x="86868" y="86867"/>
                </a:lnTo>
                <a:lnTo>
                  <a:pt x="86868" y="57912"/>
                </a:lnTo>
                <a:lnTo>
                  <a:pt x="76200" y="57912"/>
                </a:lnTo>
                <a:lnTo>
                  <a:pt x="76200" y="28955"/>
                </a:lnTo>
                <a:lnTo>
                  <a:pt x="86868" y="28955"/>
                </a:lnTo>
                <a:lnTo>
                  <a:pt x="86868" y="0"/>
                </a:lnTo>
                <a:close/>
              </a:path>
              <a:path w="337184" h="86994">
                <a:moveTo>
                  <a:pt x="86868" y="28955"/>
                </a:moveTo>
                <a:lnTo>
                  <a:pt x="76200" y="28955"/>
                </a:lnTo>
                <a:lnTo>
                  <a:pt x="76200" y="57912"/>
                </a:lnTo>
                <a:lnTo>
                  <a:pt x="86868" y="57912"/>
                </a:lnTo>
                <a:lnTo>
                  <a:pt x="86868" y="28955"/>
                </a:lnTo>
                <a:close/>
              </a:path>
              <a:path w="337184" h="86994">
                <a:moveTo>
                  <a:pt x="105156" y="28955"/>
                </a:moveTo>
                <a:lnTo>
                  <a:pt x="86868" y="28955"/>
                </a:lnTo>
                <a:lnTo>
                  <a:pt x="86868" y="57912"/>
                </a:lnTo>
                <a:lnTo>
                  <a:pt x="105156" y="57912"/>
                </a:lnTo>
                <a:lnTo>
                  <a:pt x="105156" y="28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162548" y="3545586"/>
            <a:ext cx="243656" cy="8102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851"/>
              </a:lnSpc>
            </a:pPr>
            <a:r>
              <a:rPr sz="1600" dirty="0">
                <a:latin typeface="Times New Roman"/>
                <a:cs typeface="Times New Roman"/>
              </a:rPr>
              <a:t>No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States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1" name="object 19">
            <a:extLst>
              <a:ext uri="{FF2B5EF4-FFF2-40B4-BE49-F238E27FC236}">
                <a16:creationId xmlns:a16="http://schemas.microsoft.com/office/drawing/2014/main" id="{01CDBCC2-DA8F-63E6-B166-933EB45D7FE8}"/>
              </a:ext>
            </a:extLst>
          </p:cNvPr>
          <p:cNvSpPr txBox="1">
            <a:spLocks/>
          </p:cNvSpPr>
          <p:nvPr/>
        </p:nvSpPr>
        <p:spPr>
          <a:xfrm>
            <a:off x="567184" y="595652"/>
            <a:ext cx="14071600" cy="455381"/>
          </a:xfrm>
          <a:prstGeom prst="rect">
            <a:avLst/>
          </a:prstGeom>
        </p:spPr>
        <p:txBody>
          <a:bodyPr vert="horz" wrap="square" lIns="0" tIns="12065" rIns="0" bIns="0" rtlCol="0" anchor="b" anchorCtr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ato" panose="020F0502020204030203" pitchFamily="34" charset="77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pc="-15"/>
              <a:t>Three Step </a:t>
            </a:r>
            <a:r>
              <a:rPr lang="en-US" spc="-5"/>
              <a:t>Model of </a:t>
            </a:r>
            <a:r>
              <a:rPr lang="en-US" spc="-11"/>
              <a:t>Photoemission </a:t>
            </a:r>
            <a:r>
              <a:rPr lang="en-US" spc="-5"/>
              <a:t>-</a:t>
            </a:r>
            <a:r>
              <a:rPr lang="en-US" spc="140"/>
              <a:t> </a:t>
            </a:r>
            <a:r>
              <a:rPr lang="en-US" spc="-15"/>
              <a:t>Semiconductors</a:t>
            </a:r>
            <a:endParaRPr lang="en-US" spc="-15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B63ACA33-2C72-9501-3A37-1D2BC8FF7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7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12EEEC-8DFB-478C-A624-E53CD6D7E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1" y="990601"/>
            <a:ext cx="8919655" cy="5644343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 rot="18042950">
            <a:off x="2622485" y="1814771"/>
            <a:ext cx="187579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8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189"/>
            <a:fld id="{921CBE81-14BD-7343-B359-01BCBA3179F9}" type="slidenum">
              <a:rPr lang="en-US">
                <a:solidFill>
                  <a:srgbClr val="B42D25"/>
                </a:solidFill>
                <a:latin typeface="Arial"/>
              </a:rPr>
              <a:pPr defTabSz="457189"/>
              <a:t>12</a:t>
            </a:fld>
            <a:endParaRPr lang="en-US">
              <a:solidFill>
                <a:srgbClr val="B42D25"/>
              </a:solidFill>
              <a:latin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Achievable Brightness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4378" y="415135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/>
            <a:endParaRPr lang="en-US" dirty="0">
              <a:solidFill>
                <a:srgbClr val="B42D25"/>
              </a:solidFill>
              <a:latin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762701" y="418995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189"/>
            <a:endParaRPr lang="en-US" dirty="0">
              <a:solidFill>
                <a:srgbClr val="B42D25"/>
              </a:solidFill>
              <a:latin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0" y="6396335"/>
            <a:ext cx="12192000" cy="4616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189"/>
            <a:r>
              <a:rPr lang="en-US" sz="2400" b="1" dirty="0">
                <a:solidFill>
                  <a:srgbClr val="B42D25"/>
                </a:solidFill>
                <a:latin typeface="Arial"/>
              </a:rPr>
              <a:t>Brightness limited by photocathode MTE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1029" y="336071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189"/>
            <a:endParaRPr lang="en-US" dirty="0">
              <a:solidFill>
                <a:srgbClr val="B42D25"/>
              </a:solidFill>
              <a:latin typeface="Arial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6A4A061-73A1-40E4-A1B7-93C6396E37B1}"/>
              </a:ext>
            </a:extLst>
          </p:cNvPr>
          <p:cNvGrpSpPr/>
          <p:nvPr/>
        </p:nvGrpSpPr>
        <p:grpSpPr>
          <a:xfrm>
            <a:off x="6905774" y="2062409"/>
            <a:ext cx="2898663" cy="530649"/>
            <a:chOff x="6087091" y="817908"/>
            <a:chExt cx="2898663" cy="530649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6796244" y="1125755"/>
              <a:ext cx="44180" cy="2228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087091" y="817908"/>
              <a:ext cx="28986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/>
              <a:r>
                <a:rPr lang="en-US" dirty="0">
                  <a:solidFill>
                    <a:srgbClr val="B42D25"/>
                  </a:solidFill>
                  <a:latin typeface="Arial"/>
                </a:rPr>
                <a:t>Child-Langmuir law</a:t>
              </a:r>
            </a:p>
          </p:txBody>
        </p:sp>
      </p:grpSp>
      <p:sp>
        <p:nvSpPr>
          <p:cNvPr id="15" name="AutoShape 4" descr="Image result for electric breakdown"/>
          <p:cNvSpPr>
            <a:spLocks noChangeAspect="1" noChangeArrowheads="1"/>
          </p:cNvSpPr>
          <p:nvPr/>
        </p:nvSpPr>
        <p:spPr bwMode="auto">
          <a:xfrm>
            <a:off x="1679575" y="71278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/>
            <a:endParaRPr lang="en-US">
              <a:solidFill>
                <a:srgbClr val="B42D25"/>
              </a:solidFill>
              <a:latin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152335" y="1778433"/>
            <a:ext cx="4042052" cy="2952987"/>
            <a:chOff x="298118" y="541581"/>
            <a:chExt cx="2301330" cy="1961618"/>
          </a:xfrm>
        </p:grpSpPr>
        <p:sp>
          <p:nvSpPr>
            <p:cNvPr id="39" name="TextBox 38"/>
            <p:cNvSpPr txBox="1"/>
            <p:nvPr/>
          </p:nvSpPr>
          <p:spPr>
            <a:xfrm>
              <a:off x="874884" y="541581"/>
              <a:ext cx="1724564" cy="347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/>
              <a:r>
                <a:rPr lang="en-US" sz="2800" b="1" i="1" dirty="0" err="1">
                  <a:solidFill>
                    <a:srgbClr val="A2998B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2800" b="1" i="1" baseline="-25000" dirty="0" err="1">
                  <a:solidFill>
                    <a:srgbClr val="A2998B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2800" b="1" dirty="0">
                  <a:solidFill>
                    <a:srgbClr val="A2998B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(5-100+ MV/m)</a:t>
              </a: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298118" y="713271"/>
              <a:ext cx="308607" cy="1789928"/>
              <a:chOff x="609873" y="1433517"/>
              <a:chExt cx="308607" cy="1789928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609873" y="1606522"/>
                <a:ext cx="308607" cy="1616923"/>
              </a:xfrm>
              <a:prstGeom prst="rect">
                <a:avLst/>
              </a:prstGeom>
              <a:solidFill>
                <a:schemeClr val="accent1"/>
              </a:solidFill>
              <a:scene3d>
                <a:camera prst="orthographicFront"/>
                <a:lightRig rig="threePt" dir="t"/>
              </a:scene3d>
              <a:sp3d extrusionH="25400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1400" dirty="0">
                  <a:solidFill>
                    <a:srgbClr val="FFFFFE"/>
                  </a:solidFill>
                  <a:latin typeface="Arial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6200000">
                <a:off x="114837" y="2048203"/>
                <a:ext cx="1404603" cy="175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89"/>
                <a:r>
                  <a:rPr lang="en-US" sz="1400" dirty="0">
                    <a:solidFill>
                      <a:srgbClr val="FFFFFE"/>
                    </a:solidFill>
                    <a:latin typeface="Arial"/>
                  </a:rPr>
                  <a:t>Photocathode</a:t>
                </a:r>
              </a:p>
            </p:txBody>
          </p:sp>
        </p:grpSp>
        <p:cxnSp>
          <p:nvCxnSpPr>
            <p:cNvPr id="82" name="Straight Arrow Connector 81"/>
            <p:cNvCxnSpPr/>
            <p:nvPr/>
          </p:nvCxnSpPr>
          <p:spPr>
            <a:xfrm flipV="1">
              <a:off x="643319" y="903116"/>
              <a:ext cx="1015539" cy="18801"/>
            </a:xfrm>
            <a:prstGeom prst="straightConnector1">
              <a:avLst/>
            </a:prstGeom>
            <a:ln>
              <a:solidFill>
                <a:schemeClr val="accent1">
                  <a:alpha val="3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643318" y="1213055"/>
              <a:ext cx="1015539" cy="18801"/>
            </a:xfrm>
            <a:prstGeom prst="straightConnector1">
              <a:avLst/>
            </a:prstGeom>
            <a:ln>
              <a:solidFill>
                <a:schemeClr val="accent1">
                  <a:alpha val="3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V="1">
              <a:off x="629977" y="1853462"/>
              <a:ext cx="1015539" cy="18801"/>
            </a:xfrm>
            <a:prstGeom prst="straightConnector1">
              <a:avLst/>
            </a:prstGeom>
            <a:ln>
              <a:solidFill>
                <a:schemeClr val="accent1">
                  <a:alpha val="3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flipV="1">
              <a:off x="622596" y="2102658"/>
              <a:ext cx="1015539" cy="18801"/>
            </a:xfrm>
            <a:prstGeom prst="straightConnector1">
              <a:avLst/>
            </a:prstGeom>
            <a:ln>
              <a:solidFill>
                <a:schemeClr val="accent1">
                  <a:alpha val="3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/>
            <p:cNvCxnSpPr/>
            <p:nvPr/>
          </p:nvCxnSpPr>
          <p:spPr>
            <a:xfrm flipV="1">
              <a:off x="640864" y="2389290"/>
              <a:ext cx="1015539" cy="18801"/>
            </a:xfrm>
            <a:prstGeom prst="straightConnector1">
              <a:avLst/>
            </a:prstGeom>
            <a:ln>
              <a:solidFill>
                <a:schemeClr val="accent1">
                  <a:alpha val="3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629978" y="1532242"/>
              <a:ext cx="1015539" cy="18801"/>
            </a:xfrm>
            <a:prstGeom prst="straightConnector1">
              <a:avLst/>
            </a:prstGeom>
            <a:ln>
              <a:solidFill>
                <a:schemeClr val="accent1">
                  <a:alpha val="3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39496" y="2593055"/>
            <a:ext cx="3120343" cy="2488804"/>
            <a:chOff x="-234352" y="1092271"/>
            <a:chExt cx="2332490" cy="1978638"/>
          </a:xfrm>
        </p:grpSpPr>
        <p:sp>
          <p:nvSpPr>
            <p:cNvPr id="34" name="TextBox 33"/>
            <p:cNvSpPr txBox="1"/>
            <p:nvPr/>
          </p:nvSpPr>
          <p:spPr>
            <a:xfrm rot="18164141">
              <a:off x="1178865" y="2151636"/>
              <a:ext cx="1493446" cy="345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89"/>
              <a:r>
                <a:rPr lang="en-US" sz="2400" dirty="0">
                  <a:solidFill>
                    <a:srgbClr val="00B050"/>
                  </a:solidFill>
                  <a:latin typeface="Arial"/>
                </a:rPr>
                <a:t>Laser pulse</a:t>
              </a:r>
              <a:endParaRPr lang="en-US" sz="2400" baseline="30000" dirty="0">
                <a:solidFill>
                  <a:srgbClr val="00B050"/>
                </a:solidFill>
                <a:latin typeface="Arial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90246" y="1092271"/>
              <a:ext cx="0" cy="120572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 rot="16200000">
                  <a:off x="-292343" y="1522347"/>
                  <a:ext cx="461082" cy="3451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457189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B42D2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B42D25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B42D25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B42D25"/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292343" y="1522347"/>
                  <a:ext cx="461082" cy="345100"/>
                </a:xfrm>
                <a:prstGeom prst="rect">
                  <a:avLst/>
                </a:prstGeom>
                <a:blipFill>
                  <a:blip r:embed="rId4"/>
                  <a:stretch>
                    <a:fillRect r="-1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Freeform 78"/>
            <p:cNvSpPr/>
            <p:nvPr/>
          </p:nvSpPr>
          <p:spPr>
            <a:xfrm rot="2456713">
              <a:off x="490661" y="2307809"/>
              <a:ext cx="1207952" cy="589452"/>
            </a:xfrm>
            <a:custGeom>
              <a:avLst/>
              <a:gdLst>
                <a:gd name="connsiteX0" fmla="*/ 0 w 1720800"/>
                <a:gd name="connsiteY0" fmla="*/ 367200 h 763200"/>
                <a:gd name="connsiteX1" fmla="*/ 129600 w 1720800"/>
                <a:gd name="connsiteY1" fmla="*/ 374400 h 763200"/>
                <a:gd name="connsiteX2" fmla="*/ 237600 w 1720800"/>
                <a:gd name="connsiteY2" fmla="*/ 374400 h 763200"/>
                <a:gd name="connsiteX3" fmla="*/ 331200 w 1720800"/>
                <a:gd name="connsiteY3" fmla="*/ 518400 h 763200"/>
                <a:gd name="connsiteX4" fmla="*/ 417600 w 1720800"/>
                <a:gd name="connsiteY4" fmla="*/ 374400 h 763200"/>
                <a:gd name="connsiteX5" fmla="*/ 482400 w 1720800"/>
                <a:gd name="connsiteY5" fmla="*/ 144000 h 763200"/>
                <a:gd name="connsiteX6" fmla="*/ 583200 w 1720800"/>
                <a:gd name="connsiteY6" fmla="*/ 381600 h 763200"/>
                <a:gd name="connsiteX7" fmla="*/ 698400 w 1720800"/>
                <a:gd name="connsiteY7" fmla="*/ 763200 h 763200"/>
                <a:gd name="connsiteX8" fmla="*/ 784800 w 1720800"/>
                <a:gd name="connsiteY8" fmla="*/ 381600 h 763200"/>
                <a:gd name="connsiteX9" fmla="*/ 842400 w 1720800"/>
                <a:gd name="connsiteY9" fmla="*/ 0 h 763200"/>
                <a:gd name="connsiteX10" fmla="*/ 943200 w 1720800"/>
                <a:gd name="connsiteY10" fmla="*/ 381600 h 763200"/>
                <a:gd name="connsiteX11" fmla="*/ 1044000 w 1720800"/>
                <a:gd name="connsiteY11" fmla="*/ 669600 h 763200"/>
                <a:gd name="connsiteX12" fmla="*/ 1152000 w 1720800"/>
                <a:gd name="connsiteY12" fmla="*/ 374400 h 763200"/>
                <a:gd name="connsiteX13" fmla="*/ 1260000 w 1720800"/>
                <a:gd name="connsiteY13" fmla="*/ 237600 h 763200"/>
                <a:gd name="connsiteX14" fmla="*/ 1332000 w 1720800"/>
                <a:gd name="connsiteY14" fmla="*/ 374400 h 763200"/>
                <a:gd name="connsiteX15" fmla="*/ 1396800 w 1720800"/>
                <a:gd name="connsiteY15" fmla="*/ 504000 h 763200"/>
                <a:gd name="connsiteX16" fmla="*/ 1461600 w 1720800"/>
                <a:gd name="connsiteY16" fmla="*/ 374400 h 763200"/>
                <a:gd name="connsiteX17" fmla="*/ 1612800 w 1720800"/>
                <a:gd name="connsiteY17" fmla="*/ 374400 h 763200"/>
                <a:gd name="connsiteX18" fmla="*/ 1720800 w 1720800"/>
                <a:gd name="connsiteY18" fmla="*/ 367200 h 76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20800" h="763200">
                  <a:moveTo>
                    <a:pt x="0" y="367200"/>
                  </a:moveTo>
                  <a:cubicBezTo>
                    <a:pt x="45000" y="370200"/>
                    <a:pt x="90000" y="373200"/>
                    <a:pt x="129600" y="374400"/>
                  </a:cubicBezTo>
                  <a:cubicBezTo>
                    <a:pt x="169200" y="375600"/>
                    <a:pt x="204000" y="350400"/>
                    <a:pt x="237600" y="374400"/>
                  </a:cubicBezTo>
                  <a:cubicBezTo>
                    <a:pt x="271200" y="398400"/>
                    <a:pt x="301200" y="518400"/>
                    <a:pt x="331200" y="518400"/>
                  </a:cubicBezTo>
                  <a:cubicBezTo>
                    <a:pt x="361200" y="518400"/>
                    <a:pt x="392400" y="436800"/>
                    <a:pt x="417600" y="374400"/>
                  </a:cubicBezTo>
                  <a:cubicBezTo>
                    <a:pt x="442800" y="312000"/>
                    <a:pt x="454800" y="142800"/>
                    <a:pt x="482400" y="144000"/>
                  </a:cubicBezTo>
                  <a:cubicBezTo>
                    <a:pt x="510000" y="145200"/>
                    <a:pt x="547200" y="278400"/>
                    <a:pt x="583200" y="381600"/>
                  </a:cubicBezTo>
                  <a:cubicBezTo>
                    <a:pt x="619200" y="484800"/>
                    <a:pt x="664800" y="763200"/>
                    <a:pt x="698400" y="763200"/>
                  </a:cubicBezTo>
                  <a:cubicBezTo>
                    <a:pt x="732000" y="763200"/>
                    <a:pt x="760800" y="508800"/>
                    <a:pt x="784800" y="381600"/>
                  </a:cubicBezTo>
                  <a:cubicBezTo>
                    <a:pt x="808800" y="254400"/>
                    <a:pt x="816000" y="0"/>
                    <a:pt x="842400" y="0"/>
                  </a:cubicBezTo>
                  <a:cubicBezTo>
                    <a:pt x="868800" y="0"/>
                    <a:pt x="909600" y="270000"/>
                    <a:pt x="943200" y="381600"/>
                  </a:cubicBezTo>
                  <a:cubicBezTo>
                    <a:pt x="976800" y="493200"/>
                    <a:pt x="1009200" y="670800"/>
                    <a:pt x="1044000" y="669600"/>
                  </a:cubicBezTo>
                  <a:cubicBezTo>
                    <a:pt x="1078800" y="668400"/>
                    <a:pt x="1116000" y="446400"/>
                    <a:pt x="1152000" y="374400"/>
                  </a:cubicBezTo>
                  <a:cubicBezTo>
                    <a:pt x="1188000" y="302400"/>
                    <a:pt x="1230000" y="237600"/>
                    <a:pt x="1260000" y="237600"/>
                  </a:cubicBezTo>
                  <a:cubicBezTo>
                    <a:pt x="1290000" y="237600"/>
                    <a:pt x="1309200" y="330000"/>
                    <a:pt x="1332000" y="374400"/>
                  </a:cubicBezTo>
                  <a:cubicBezTo>
                    <a:pt x="1354800" y="418800"/>
                    <a:pt x="1375200" y="504000"/>
                    <a:pt x="1396800" y="504000"/>
                  </a:cubicBezTo>
                  <a:cubicBezTo>
                    <a:pt x="1418400" y="504000"/>
                    <a:pt x="1425600" y="396000"/>
                    <a:pt x="1461600" y="374400"/>
                  </a:cubicBezTo>
                  <a:cubicBezTo>
                    <a:pt x="1497600" y="352800"/>
                    <a:pt x="1569600" y="375600"/>
                    <a:pt x="1612800" y="374400"/>
                  </a:cubicBezTo>
                  <a:cubicBezTo>
                    <a:pt x="1656000" y="373200"/>
                    <a:pt x="1688400" y="370200"/>
                    <a:pt x="1720800" y="367200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>
                <a:solidFill>
                  <a:srgbClr val="FFFFFE"/>
                </a:solidFill>
                <a:latin typeface="Arial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 rot="2456713">
              <a:off x="495388" y="1271678"/>
              <a:ext cx="1207952" cy="589452"/>
            </a:xfrm>
            <a:custGeom>
              <a:avLst/>
              <a:gdLst>
                <a:gd name="connsiteX0" fmla="*/ 0 w 1720800"/>
                <a:gd name="connsiteY0" fmla="*/ 367200 h 763200"/>
                <a:gd name="connsiteX1" fmla="*/ 129600 w 1720800"/>
                <a:gd name="connsiteY1" fmla="*/ 374400 h 763200"/>
                <a:gd name="connsiteX2" fmla="*/ 237600 w 1720800"/>
                <a:gd name="connsiteY2" fmla="*/ 374400 h 763200"/>
                <a:gd name="connsiteX3" fmla="*/ 331200 w 1720800"/>
                <a:gd name="connsiteY3" fmla="*/ 518400 h 763200"/>
                <a:gd name="connsiteX4" fmla="*/ 417600 w 1720800"/>
                <a:gd name="connsiteY4" fmla="*/ 374400 h 763200"/>
                <a:gd name="connsiteX5" fmla="*/ 482400 w 1720800"/>
                <a:gd name="connsiteY5" fmla="*/ 144000 h 763200"/>
                <a:gd name="connsiteX6" fmla="*/ 583200 w 1720800"/>
                <a:gd name="connsiteY6" fmla="*/ 381600 h 763200"/>
                <a:gd name="connsiteX7" fmla="*/ 698400 w 1720800"/>
                <a:gd name="connsiteY7" fmla="*/ 763200 h 763200"/>
                <a:gd name="connsiteX8" fmla="*/ 784800 w 1720800"/>
                <a:gd name="connsiteY8" fmla="*/ 381600 h 763200"/>
                <a:gd name="connsiteX9" fmla="*/ 842400 w 1720800"/>
                <a:gd name="connsiteY9" fmla="*/ 0 h 763200"/>
                <a:gd name="connsiteX10" fmla="*/ 943200 w 1720800"/>
                <a:gd name="connsiteY10" fmla="*/ 381600 h 763200"/>
                <a:gd name="connsiteX11" fmla="*/ 1044000 w 1720800"/>
                <a:gd name="connsiteY11" fmla="*/ 669600 h 763200"/>
                <a:gd name="connsiteX12" fmla="*/ 1152000 w 1720800"/>
                <a:gd name="connsiteY12" fmla="*/ 374400 h 763200"/>
                <a:gd name="connsiteX13" fmla="*/ 1260000 w 1720800"/>
                <a:gd name="connsiteY13" fmla="*/ 237600 h 763200"/>
                <a:gd name="connsiteX14" fmla="*/ 1332000 w 1720800"/>
                <a:gd name="connsiteY14" fmla="*/ 374400 h 763200"/>
                <a:gd name="connsiteX15" fmla="*/ 1396800 w 1720800"/>
                <a:gd name="connsiteY15" fmla="*/ 504000 h 763200"/>
                <a:gd name="connsiteX16" fmla="*/ 1461600 w 1720800"/>
                <a:gd name="connsiteY16" fmla="*/ 374400 h 763200"/>
                <a:gd name="connsiteX17" fmla="*/ 1612800 w 1720800"/>
                <a:gd name="connsiteY17" fmla="*/ 374400 h 763200"/>
                <a:gd name="connsiteX18" fmla="*/ 1720800 w 1720800"/>
                <a:gd name="connsiteY18" fmla="*/ 367200 h 76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20800" h="763200">
                  <a:moveTo>
                    <a:pt x="0" y="367200"/>
                  </a:moveTo>
                  <a:cubicBezTo>
                    <a:pt x="45000" y="370200"/>
                    <a:pt x="90000" y="373200"/>
                    <a:pt x="129600" y="374400"/>
                  </a:cubicBezTo>
                  <a:cubicBezTo>
                    <a:pt x="169200" y="375600"/>
                    <a:pt x="204000" y="350400"/>
                    <a:pt x="237600" y="374400"/>
                  </a:cubicBezTo>
                  <a:cubicBezTo>
                    <a:pt x="271200" y="398400"/>
                    <a:pt x="301200" y="518400"/>
                    <a:pt x="331200" y="518400"/>
                  </a:cubicBezTo>
                  <a:cubicBezTo>
                    <a:pt x="361200" y="518400"/>
                    <a:pt x="392400" y="436800"/>
                    <a:pt x="417600" y="374400"/>
                  </a:cubicBezTo>
                  <a:cubicBezTo>
                    <a:pt x="442800" y="312000"/>
                    <a:pt x="454800" y="142800"/>
                    <a:pt x="482400" y="144000"/>
                  </a:cubicBezTo>
                  <a:cubicBezTo>
                    <a:pt x="510000" y="145200"/>
                    <a:pt x="547200" y="278400"/>
                    <a:pt x="583200" y="381600"/>
                  </a:cubicBezTo>
                  <a:cubicBezTo>
                    <a:pt x="619200" y="484800"/>
                    <a:pt x="664800" y="763200"/>
                    <a:pt x="698400" y="763200"/>
                  </a:cubicBezTo>
                  <a:cubicBezTo>
                    <a:pt x="732000" y="763200"/>
                    <a:pt x="760800" y="508800"/>
                    <a:pt x="784800" y="381600"/>
                  </a:cubicBezTo>
                  <a:cubicBezTo>
                    <a:pt x="808800" y="254400"/>
                    <a:pt x="816000" y="0"/>
                    <a:pt x="842400" y="0"/>
                  </a:cubicBezTo>
                  <a:cubicBezTo>
                    <a:pt x="868800" y="0"/>
                    <a:pt x="909600" y="270000"/>
                    <a:pt x="943200" y="381600"/>
                  </a:cubicBezTo>
                  <a:cubicBezTo>
                    <a:pt x="976800" y="493200"/>
                    <a:pt x="1009200" y="670800"/>
                    <a:pt x="1044000" y="669600"/>
                  </a:cubicBezTo>
                  <a:cubicBezTo>
                    <a:pt x="1078800" y="668400"/>
                    <a:pt x="1116000" y="446400"/>
                    <a:pt x="1152000" y="374400"/>
                  </a:cubicBezTo>
                  <a:cubicBezTo>
                    <a:pt x="1188000" y="302400"/>
                    <a:pt x="1230000" y="237600"/>
                    <a:pt x="1260000" y="237600"/>
                  </a:cubicBezTo>
                  <a:cubicBezTo>
                    <a:pt x="1290000" y="237600"/>
                    <a:pt x="1309200" y="330000"/>
                    <a:pt x="1332000" y="374400"/>
                  </a:cubicBezTo>
                  <a:cubicBezTo>
                    <a:pt x="1354800" y="418800"/>
                    <a:pt x="1375200" y="504000"/>
                    <a:pt x="1396800" y="504000"/>
                  </a:cubicBezTo>
                  <a:cubicBezTo>
                    <a:pt x="1418400" y="504000"/>
                    <a:pt x="1425600" y="396000"/>
                    <a:pt x="1461600" y="374400"/>
                  </a:cubicBezTo>
                  <a:cubicBezTo>
                    <a:pt x="1497600" y="352800"/>
                    <a:pt x="1569600" y="375600"/>
                    <a:pt x="1612800" y="374400"/>
                  </a:cubicBezTo>
                  <a:cubicBezTo>
                    <a:pt x="1656000" y="373200"/>
                    <a:pt x="1688400" y="370200"/>
                    <a:pt x="1720800" y="367200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>
                <a:solidFill>
                  <a:srgbClr val="FFFFFE"/>
                </a:solidFill>
                <a:latin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799464B-5756-4BBB-8AD6-150A1F6C5DF4}"/>
                  </a:ext>
                </a:extLst>
              </p:cNvPr>
              <p:cNvSpPr/>
              <p:nvPr/>
            </p:nvSpPr>
            <p:spPr>
              <a:xfrm>
                <a:off x="3980020" y="2380793"/>
                <a:ext cx="3620536" cy="86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18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2400" b="1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B42D2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  <m:t>𝒃𝒖𝒏𝒄𝒉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400" b="1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1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  <m:sup>
                              <m:r>
                                <a:rPr lang="en-US" sz="2400" b="1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B42D25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799464B-5756-4BBB-8AD6-150A1F6C5D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020" y="2380793"/>
                <a:ext cx="3620536" cy="8679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D276B88-16CF-4E89-AC13-1FD3DA33DED6}"/>
                  </a:ext>
                </a:extLst>
              </p:cNvPr>
              <p:cNvSpPr/>
              <p:nvPr/>
            </p:nvSpPr>
            <p:spPr>
              <a:xfrm>
                <a:off x="5761303" y="2585153"/>
                <a:ext cx="4572000" cy="13241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18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  <m:t>𝑤h𝑒𝑟𝑒</m:t>
                              </m:r>
                              <m:r>
                                <a:rPr lang="en-US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  <m:t>𝑏𝑢𝑛𝑐h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B42D25"/>
                  </a:solidFill>
                  <a:latin typeface="Arial"/>
                </a:endParaRPr>
              </a:p>
              <a:p>
                <a:pPr defTabSz="457189"/>
                <a:r>
                  <a:rPr lang="en-US" dirty="0">
                    <a:solidFill>
                      <a:srgbClr val="B42D25"/>
                    </a:solidFill>
                    <a:latin typeface="Arial"/>
                  </a:rPr>
                  <a:t>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B42D2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B42D2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solidFill>
                              <a:srgbClr val="B42D2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>
                        <a:solidFill>
                          <a:srgbClr val="B42D25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rgbClr val="B42D2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B42D25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B42D25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B42D25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solidFill>
                                  <a:srgbClr val="B42D2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B42D25"/>
                                </a:solidFill>
                                <a:latin typeface="Cambria Math" panose="02040503050406030204" pitchFamily="18" charset="0"/>
                              </a:rPr>
                              <m:t>MTE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B42D2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B42D25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B42D25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B42D25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B42D25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B42D25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B42D25"/>
                            </a:solidFill>
                            <a:latin typeface="Arial"/>
                          </a:rPr>
                          <m:t> </m:t>
                        </m:r>
                      </m:e>
                    </m:rad>
                  </m:oMath>
                </a14:m>
                <a:endParaRPr lang="en-US" b="1" dirty="0">
                  <a:solidFill>
                    <a:srgbClr val="B42D25"/>
                  </a:solidFill>
                  <a:latin typeface="Arial"/>
                </a:endParaRPr>
              </a:p>
              <a:p>
                <a:pPr defTabSz="457189"/>
                <a:r>
                  <a:rPr lang="en-US" dirty="0">
                    <a:solidFill>
                      <a:srgbClr val="B42D25"/>
                    </a:solidFill>
                    <a:latin typeface="Arial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B42D25"/>
                        </a:solidFill>
                        <a:latin typeface="Cambria Math" panose="02040503050406030204" pitchFamily="18" charset="0"/>
                      </a:rPr>
                      <m:t>MTE</m:t>
                    </m:r>
                    <m:r>
                      <a:rPr lang="en-US" i="1">
                        <a:solidFill>
                          <a:srgbClr val="B42D25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B42D25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B42D25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B42D25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solidFill>
                          <a:srgbClr val="B42D25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sSubSup>
                      <m:sSubSupPr>
                        <m:ctrlPr>
                          <a:rPr lang="en-US" i="1">
                            <a:solidFill>
                              <a:srgbClr val="B42D25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B42D25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>
                            <a:solidFill>
                              <a:srgbClr val="B42D2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en-US" i="1">
                            <a:solidFill>
                              <a:srgbClr val="B42D25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="1" dirty="0">
                  <a:solidFill>
                    <a:srgbClr val="B42D25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D276B88-16CF-4E89-AC13-1FD3DA33DE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303" y="2585153"/>
                <a:ext cx="4572000" cy="13241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AFAE876-4E44-41FC-A75A-87EEB9297CC9}"/>
                  </a:ext>
                </a:extLst>
              </p:cNvPr>
              <p:cNvSpPr/>
              <p:nvPr/>
            </p:nvSpPr>
            <p:spPr>
              <a:xfrm>
                <a:off x="9447284" y="2362723"/>
                <a:ext cx="1220719" cy="781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18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B42D2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400" b="1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num>
                        <m:den>
                          <m:r>
                            <a:rPr lang="en-US" sz="2400" b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</a:rPr>
                            <m:t>𝐌𝐓𝐄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B42D25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AFAE876-4E44-41FC-A75A-87EEB9297C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7284" y="2362723"/>
                <a:ext cx="1220719" cy="7813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AF50FB62-B5D0-482F-AF3D-973B86F7C1CA}"/>
              </a:ext>
            </a:extLst>
          </p:cNvPr>
          <p:cNvSpPr/>
          <p:nvPr/>
        </p:nvSpPr>
        <p:spPr>
          <a:xfrm>
            <a:off x="3027950" y="2593057"/>
            <a:ext cx="505327" cy="163025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 defTabSz="457189"/>
            <a:r>
              <a:rPr lang="en-US" dirty="0">
                <a:solidFill>
                  <a:srgbClr val="B42D25"/>
                </a:solidFill>
                <a:latin typeface="Arial"/>
              </a:rPr>
              <a:t>Electron Bunch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AF2B411D-D8C8-487A-8029-BF6BF98BD622}"/>
                  </a:ext>
                </a:extLst>
              </p:cNvPr>
              <p:cNvSpPr txBox="1"/>
              <p:nvPr/>
            </p:nvSpPr>
            <p:spPr>
              <a:xfrm>
                <a:off x="6194387" y="4630118"/>
                <a:ext cx="21607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189"/>
                <a:r>
                  <a:rPr lang="en-US" sz="2800" strike="sngStrike" dirty="0">
                    <a:solidFill>
                      <a:srgbClr val="FFFFFE"/>
                    </a:solidFill>
                    <a:latin typeface="Arial"/>
                  </a:rPr>
                  <a:t>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trike="sngStrike">
                            <a:solidFill>
                              <a:srgbClr val="FFFFF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trike="sngStrike">
                            <a:solidFill>
                              <a:srgbClr val="FFFFFE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800" i="1" strike="sngStrike">
                            <a:solidFill>
                              <a:srgbClr val="FFFFFE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sz="2800" strike="sngStrike" dirty="0">
                  <a:solidFill>
                    <a:srgbClr val="FFFFFE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AF2B411D-D8C8-487A-8029-BF6BF98BD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387" y="4630118"/>
                <a:ext cx="2160719" cy="523220"/>
              </a:xfrm>
              <a:prstGeom prst="rect">
                <a:avLst/>
              </a:prstGeom>
              <a:blipFill>
                <a:blip r:embed="rId8"/>
                <a:stretch>
                  <a:fillRect l="-5634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4A3B0D06-AEE0-4700-B040-70EC22649C3D}"/>
              </a:ext>
            </a:extLst>
          </p:cNvPr>
          <p:cNvSpPr/>
          <p:nvPr/>
        </p:nvSpPr>
        <p:spPr>
          <a:xfrm>
            <a:off x="9027966" y="1760499"/>
            <a:ext cx="18650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/>
            <a:r>
              <a:rPr lang="en-US" sz="1200" dirty="0">
                <a:solidFill>
                  <a:srgbClr val="4C4D52"/>
                </a:solidFill>
                <a:latin typeface="Arial"/>
                <a:cs typeface="Times New Roman" panose="02020603050405020304" pitchFamily="18" charset="0"/>
              </a:rPr>
              <a:t>I. </a:t>
            </a:r>
            <a:r>
              <a:rPr lang="en-US" sz="1200" dirty="0" err="1">
                <a:solidFill>
                  <a:srgbClr val="4C4D52"/>
                </a:solidFill>
                <a:latin typeface="Arial"/>
                <a:cs typeface="Times New Roman" panose="02020603050405020304" pitchFamily="18" charset="0"/>
              </a:rPr>
              <a:t>Bazarov</a:t>
            </a:r>
            <a:r>
              <a:rPr lang="en-US" sz="1200" dirty="0">
                <a:solidFill>
                  <a:srgbClr val="4C4D52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en-US" sz="1200" i="1" dirty="0">
                <a:solidFill>
                  <a:srgbClr val="4C4D52"/>
                </a:solidFill>
                <a:latin typeface="Arial"/>
                <a:cs typeface="Times New Roman" panose="02020603050405020304" pitchFamily="18" charset="0"/>
              </a:rPr>
              <a:t>et al.</a:t>
            </a:r>
            <a:r>
              <a:rPr lang="en-US" sz="1200" dirty="0">
                <a:solidFill>
                  <a:srgbClr val="4C4D52"/>
                </a:solidFill>
                <a:latin typeface="Arial"/>
                <a:cs typeface="Times New Roman" panose="02020603050405020304" pitchFamily="18" charset="0"/>
              </a:rPr>
              <a:t>, Phys. Rev. Lett. </a:t>
            </a:r>
            <a:r>
              <a:rPr lang="en-US" sz="1200" b="1" dirty="0">
                <a:solidFill>
                  <a:srgbClr val="4C4D52"/>
                </a:solidFill>
                <a:latin typeface="Arial"/>
                <a:cs typeface="Times New Roman" panose="02020603050405020304" pitchFamily="18" charset="0"/>
              </a:rPr>
              <a:t>102</a:t>
            </a:r>
            <a:r>
              <a:rPr lang="en-US" sz="1200" dirty="0">
                <a:solidFill>
                  <a:srgbClr val="4C4D52"/>
                </a:solidFill>
                <a:latin typeface="Arial"/>
                <a:cs typeface="Times New Roman" panose="02020603050405020304" pitchFamily="18" charset="0"/>
              </a:rPr>
              <a:t>, 104801 (2009)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779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8" grpId="0"/>
      <p:bldP spid="12" grpId="0"/>
      <p:bldP spid="13" grpId="0"/>
      <p:bldP spid="18" grpId="0" animBg="1"/>
      <p:bldP spid="106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4ECF92C7-A597-480D-B84D-F95586281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033" y="3962904"/>
            <a:ext cx="2957289" cy="16935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189"/>
            <a:fld id="{921CBE81-14BD-7343-B359-01BCBA3179F9}" type="slidenum">
              <a:rPr lang="en-US">
                <a:solidFill>
                  <a:srgbClr val="B42D25"/>
                </a:solidFill>
                <a:latin typeface="Arial"/>
              </a:rPr>
              <a:pPr defTabSz="457189"/>
              <a:t>13</a:t>
            </a:fld>
            <a:endParaRPr lang="en-US">
              <a:solidFill>
                <a:srgbClr val="B42D25"/>
              </a:solidFill>
              <a:latin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MTE limiting factors -Surface non-uniformities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E4E8E8-26C4-4710-980D-06F7A921D0E3}"/>
              </a:ext>
            </a:extLst>
          </p:cNvPr>
          <p:cNvGrpSpPr>
            <a:grpSpLocks noChangeAspect="1"/>
          </p:cNvGrpSpPr>
          <p:nvPr/>
        </p:nvGrpSpPr>
        <p:grpSpPr>
          <a:xfrm>
            <a:off x="1944065" y="2219018"/>
            <a:ext cx="1623764" cy="822346"/>
            <a:chOff x="4545176" y="1216564"/>
            <a:chExt cx="2447806" cy="2558339"/>
          </a:xfrm>
        </p:grpSpPr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C192A9C1-ADD6-4A30-A21F-C0BC7C186E31}"/>
                </a:ext>
              </a:extLst>
            </p:cNvPr>
            <p:cNvSpPr/>
            <p:nvPr/>
          </p:nvSpPr>
          <p:spPr bwMode="auto">
            <a:xfrm>
              <a:off x="4876800" y="2514600"/>
              <a:ext cx="2116182" cy="561709"/>
            </a:xfrm>
            <a:custGeom>
              <a:avLst/>
              <a:gdLst>
                <a:gd name="connsiteX0" fmla="*/ 0 w 2116182"/>
                <a:gd name="connsiteY0" fmla="*/ 0 h 561709"/>
                <a:gd name="connsiteX1" fmla="*/ 404948 w 2116182"/>
                <a:gd name="connsiteY1" fmla="*/ 561703 h 561709"/>
                <a:gd name="connsiteX2" fmla="*/ 770708 w 2116182"/>
                <a:gd name="connsiteY2" fmla="*/ 13063 h 561709"/>
                <a:gd name="connsiteX3" fmla="*/ 1149531 w 2116182"/>
                <a:gd name="connsiteY3" fmla="*/ 548640 h 561709"/>
                <a:gd name="connsiteX4" fmla="*/ 1580605 w 2116182"/>
                <a:gd name="connsiteY4" fmla="*/ 0 h 561709"/>
                <a:gd name="connsiteX5" fmla="*/ 1959428 w 2116182"/>
                <a:gd name="connsiteY5" fmla="*/ 548640 h 561709"/>
                <a:gd name="connsiteX6" fmla="*/ 2116182 w 2116182"/>
                <a:gd name="connsiteY6" fmla="*/ 274320 h 56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6182" h="561709">
                  <a:moveTo>
                    <a:pt x="0" y="0"/>
                  </a:moveTo>
                  <a:cubicBezTo>
                    <a:pt x="138248" y="279763"/>
                    <a:pt x="276497" y="559526"/>
                    <a:pt x="404948" y="561703"/>
                  </a:cubicBezTo>
                  <a:cubicBezTo>
                    <a:pt x="533399" y="563880"/>
                    <a:pt x="646611" y="15240"/>
                    <a:pt x="770708" y="13063"/>
                  </a:cubicBezTo>
                  <a:cubicBezTo>
                    <a:pt x="894805" y="10886"/>
                    <a:pt x="1014548" y="550817"/>
                    <a:pt x="1149531" y="548640"/>
                  </a:cubicBezTo>
                  <a:cubicBezTo>
                    <a:pt x="1284514" y="546463"/>
                    <a:pt x="1445622" y="0"/>
                    <a:pt x="1580605" y="0"/>
                  </a:cubicBezTo>
                  <a:cubicBezTo>
                    <a:pt x="1715588" y="0"/>
                    <a:pt x="1870165" y="502920"/>
                    <a:pt x="1959428" y="548640"/>
                  </a:cubicBezTo>
                  <a:cubicBezTo>
                    <a:pt x="2048691" y="594360"/>
                    <a:pt x="2082436" y="434340"/>
                    <a:pt x="2116182" y="274320"/>
                  </a:cubicBezTo>
                </a:path>
              </a:pathLst>
            </a:custGeom>
            <a:noFill/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B42D25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0D3EFE8-C5F3-4CA5-A483-6C26852325A1}"/>
                </a:ext>
              </a:extLst>
            </p:cNvPr>
            <p:cNvGrpSpPr/>
            <p:nvPr/>
          </p:nvGrpSpPr>
          <p:grpSpPr>
            <a:xfrm>
              <a:off x="5778655" y="1225701"/>
              <a:ext cx="184136" cy="1448859"/>
              <a:chOff x="5778655" y="1225701"/>
              <a:chExt cx="184136" cy="1448859"/>
            </a:xfrm>
            <a:solidFill>
              <a:schemeClr val="bg1"/>
            </a:solidFill>
          </p:grpSpPr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41ECD03C-37B4-4A55-8BCB-5689DB75960C}"/>
                  </a:ext>
                </a:extLst>
              </p:cNvPr>
              <p:cNvSpPr/>
              <p:nvPr/>
            </p:nvSpPr>
            <p:spPr bwMode="auto">
              <a:xfrm>
                <a:off x="5778655" y="1446651"/>
                <a:ext cx="184136" cy="1227909"/>
              </a:xfrm>
              <a:custGeom>
                <a:avLst/>
                <a:gdLst>
                  <a:gd name="connsiteX0" fmla="*/ 0 w 184136"/>
                  <a:gd name="connsiteY0" fmla="*/ 1227909 h 1227909"/>
                  <a:gd name="connsiteX1" fmla="*/ 117566 w 184136"/>
                  <a:gd name="connsiteY1" fmla="*/ 966651 h 1227909"/>
                  <a:gd name="connsiteX2" fmla="*/ 169817 w 184136"/>
                  <a:gd name="connsiteY2" fmla="*/ 692331 h 1227909"/>
                  <a:gd name="connsiteX3" fmla="*/ 182880 w 184136"/>
                  <a:gd name="connsiteY3" fmla="*/ 391886 h 1227909"/>
                  <a:gd name="connsiteX4" fmla="*/ 182880 w 184136"/>
                  <a:gd name="connsiteY4" fmla="*/ 0 h 122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36" h="1227909">
                    <a:moveTo>
                      <a:pt x="0" y="1227909"/>
                    </a:moveTo>
                    <a:cubicBezTo>
                      <a:pt x="44631" y="1141911"/>
                      <a:pt x="89263" y="1055914"/>
                      <a:pt x="117566" y="966651"/>
                    </a:cubicBezTo>
                    <a:cubicBezTo>
                      <a:pt x="145869" y="877388"/>
                      <a:pt x="158931" y="788125"/>
                      <a:pt x="169817" y="692331"/>
                    </a:cubicBezTo>
                    <a:cubicBezTo>
                      <a:pt x="180703" y="596537"/>
                      <a:pt x="180703" y="507274"/>
                      <a:pt x="182880" y="391886"/>
                    </a:cubicBezTo>
                    <a:cubicBezTo>
                      <a:pt x="185057" y="276498"/>
                      <a:pt x="183968" y="138249"/>
                      <a:pt x="182880" y="0"/>
                    </a:cubicBezTo>
                  </a:path>
                </a:pathLst>
              </a:custGeom>
              <a:grp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B42D2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8F214938-2B97-4B55-B5E2-AC9A4E4D6A71}"/>
                  </a:ext>
                </a:extLst>
              </p:cNvPr>
              <p:cNvCxnSpPr/>
              <p:nvPr/>
            </p:nvCxnSpPr>
            <p:spPr bwMode="auto">
              <a:xfrm flipV="1">
                <a:off x="5962791" y="1225701"/>
                <a:ext cx="0" cy="220950"/>
              </a:xfrm>
              <a:prstGeom prst="straightConnector1">
                <a:avLst/>
              </a:prstGeom>
              <a:grp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485950D-E647-4B3D-9C50-94D6CCE4C462}"/>
                </a:ext>
              </a:extLst>
            </p:cNvPr>
            <p:cNvGrpSpPr/>
            <p:nvPr/>
          </p:nvGrpSpPr>
          <p:grpSpPr>
            <a:xfrm>
              <a:off x="6589758" y="1225701"/>
              <a:ext cx="184136" cy="1448859"/>
              <a:chOff x="5778655" y="1225701"/>
              <a:chExt cx="184136" cy="1448859"/>
            </a:xfrm>
            <a:solidFill>
              <a:schemeClr val="bg1"/>
            </a:solidFill>
          </p:grpSpPr>
          <p:sp>
            <p:nvSpPr>
              <p:cNvPr id="23" name="Freeform 24">
                <a:extLst>
                  <a:ext uri="{FF2B5EF4-FFF2-40B4-BE49-F238E27FC236}">
                    <a16:creationId xmlns:a16="http://schemas.microsoft.com/office/drawing/2014/main" id="{2CC2921D-6DC3-4FDC-89E5-2456B6E7F843}"/>
                  </a:ext>
                </a:extLst>
              </p:cNvPr>
              <p:cNvSpPr/>
              <p:nvPr/>
            </p:nvSpPr>
            <p:spPr bwMode="auto">
              <a:xfrm>
                <a:off x="5778655" y="1446651"/>
                <a:ext cx="184136" cy="1227909"/>
              </a:xfrm>
              <a:custGeom>
                <a:avLst/>
                <a:gdLst>
                  <a:gd name="connsiteX0" fmla="*/ 0 w 184136"/>
                  <a:gd name="connsiteY0" fmla="*/ 1227909 h 1227909"/>
                  <a:gd name="connsiteX1" fmla="*/ 117566 w 184136"/>
                  <a:gd name="connsiteY1" fmla="*/ 966651 h 1227909"/>
                  <a:gd name="connsiteX2" fmla="*/ 169817 w 184136"/>
                  <a:gd name="connsiteY2" fmla="*/ 692331 h 1227909"/>
                  <a:gd name="connsiteX3" fmla="*/ 182880 w 184136"/>
                  <a:gd name="connsiteY3" fmla="*/ 391886 h 1227909"/>
                  <a:gd name="connsiteX4" fmla="*/ 182880 w 184136"/>
                  <a:gd name="connsiteY4" fmla="*/ 0 h 122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36" h="1227909">
                    <a:moveTo>
                      <a:pt x="0" y="1227909"/>
                    </a:moveTo>
                    <a:cubicBezTo>
                      <a:pt x="44631" y="1141911"/>
                      <a:pt x="89263" y="1055914"/>
                      <a:pt x="117566" y="966651"/>
                    </a:cubicBezTo>
                    <a:cubicBezTo>
                      <a:pt x="145869" y="877388"/>
                      <a:pt x="158931" y="788125"/>
                      <a:pt x="169817" y="692331"/>
                    </a:cubicBezTo>
                    <a:cubicBezTo>
                      <a:pt x="180703" y="596537"/>
                      <a:pt x="180703" y="507274"/>
                      <a:pt x="182880" y="391886"/>
                    </a:cubicBezTo>
                    <a:cubicBezTo>
                      <a:pt x="185057" y="276498"/>
                      <a:pt x="183968" y="138249"/>
                      <a:pt x="182880" y="0"/>
                    </a:cubicBezTo>
                  </a:path>
                </a:pathLst>
              </a:custGeom>
              <a:grp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B42D2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ACA757E5-EB7E-4D9E-8C99-2CB9DBC50B15}"/>
                  </a:ext>
                </a:extLst>
              </p:cNvPr>
              <p:cNvCxnSpPr/>
              <p:nvPr/>
            </p:nvCxnSpPr>
            <p:spPr bwMode="auto">
              <a:xfrm flipV="1">
                <a:off x="5962791" y="1225701"/>
                <a:ext cx="0" cy="220950"/>
              </a:xfrm>
              <a:prstGeom prst="straightConnector1">
                <a:avLst/>
              </a:prstGeom>
              <a:grp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21EE92-497A-4D26-A25D-D9F80FB02682}"/>
                </a:ext>
              </a:extLst>
            </p:cNvPr>
            <p:cNvGrpSpPr/>
            <p:nvPr/>
          </p:nvGrpSpPr>
          <p:grpSpPr>
            <a:xfrm>
              <a:off x="4955805" y="1225701"/>
              <a:ext cx="184136" cy="1448859"/>
              <a:chOff x="5778655" y="1225701"/>
              <a:chExt cx="184136" cy="1448859"/>
            </a:xfrm>
            <a:solidFill>
              <a:schemeClr val="bg1"/>
            </a:solidFill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0DFE0544-BCED-4C52-B916-67B678775D1C}"/>
                  </a:ext>
                </a:extLst>
              </p:cNvPr>
              <p:cNvSpPr/>
              <p:nvPr/>
            </p:nvSpPr>
            <p:spPr bwMode="auto">
              <a:xfrm>
                <a:off x="5778655" y="1446651"/>
                <a:ext cx="184136" cy="1227909"/>
              </a:xfrm>
              <a:custGeom>
                <a:avLst/>
                <a:gdLst>
                  <a:gd name="connsiteX0" fmla="*/ 0 w 184136"/>
                  <a:gd name="connsiteY0" fmla="*/ 1227909 h 1227909"/>
                  <a:gd name="connsiteX1" fmla="*/ 117566 w 184136"/>
                  <a:gd name="connsiteY1" fmla="*/ 966651 h 1227909"/>
                  <a:gd name="connsiteX2" fmla="*/ 169817 w 184136"/>
                  <a:gd name="connsiteY2" fmla="*/ 692331 h 1227909"/>
                  <a:gd name="connsiteX3" fmla="*/ 182880 w 184136"/>
                  <a:gd name="connsiteY3" fmla="*/ 391886 h 1227909"/>
                  <a:gd name="connsiteX4" fmla="*/ 182880 w 184136"/>
                  <a:gd name="connsiteY4" fmla="*/ 0 h 122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36" h="1227909">
                    <a:moveTo>
                      <a:pt x="0" y="1227909"/>
                    </a:moveTo>
                    <a:cubicBezTo>
                      <a:pt x="44631" y="1141911"/>
                      <a:pt x="89263" y="1055914"/>
                      <a:pt x="117566" y="966651"/>
                    </a:cubicBezTo>
                    <a:cubicBezTo>
                      <a:pt x="145869" y="877388"/>
                      <a:pt x="158931" y="788125"/>
                      <a:pt x="169817" y="692331"/>
                    </a:cubicBezTo>
                    <a:cubicBezTo>
                      <a:pt x="180703" y="596537"/>
                      <a:pt x="180703" y="507274"/>
                      <a:pt x="182880" y="391886"/>
                    </a:cubicBezTo>
                    <a:cubicBezTo>
                      <a:pt x="185057" y="276498"/>
                      <a:pt x="183968" y="138249"/>
                      <a:pt x="182880" y="0"/>
                    </a:cubicBezTo>
                  </a:path>
                </a:pathLst>
              </a:custGeom>
              <a:grp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B42D2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6A52408-D905-41F1-9A27-2A54B1476121}"/>
                  </a:ext>
                </a:extLst>
              </p:cNvPr>
              <p:cNvCxnSpPr/>
              <p:nvPr/>
            </p:nvCxnSpPr>
            <p:spPr bwMode="auto">
              <a:xfrm flipV="1">
                <a:off x="5962791" y="1225701"/>
                <a:ext cx="0" cy="220950"/>
              </a:xfrm>
              <a:prstGeom prst="straightConnector1">
                <a:avLst/>
              </a:prstGeom>
              <a:grp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7C0B66-E87C-491F-9A2E-390515DCFD4D}"/>
                </a:ext>
              </a:extLst>
            </p:cNvPr>
            <p:cNvGrpSpPr/>
            <p:nvPr/>
          </p:nvGrpSpPr>
          <p:grpSpPr>
            <a:xfrm flipH="1">
              <a:off x="5347521" y="1225701"/>
              <a:ext cx="184136" cy="1448859"/>
              <a:chOff x="5778655" y="1225701"/>
              <a:chExt cx="184136" cy="1448859"/>
            </a:xfrm>
            <a:solidFill>
              <a:schemeClr val="bg1"/>
            </a:solidFill>
          </p:grpSpPr>
          <p:sp>
            <p:nvSpPr>
              <p:cNvPr id="19" name="Freeform 30">
                <a:extLst>
                  <a:ext uri="{FF2B5EF4-FFF2-40B4-BE49-F238E27FC236}">
                    <a16:creationId xmlns:a16="http://schemas.microsoft.com/office/drawing/2014/main" id="{688ACC31-9001-42AB-B8FF-FD00AAEC1A05}"/>
                  </a:ext>
                </a:extLst>
              </p:cNvPr>
              <p:cNvSpPr/>
              <p:nvPr/>
            </p:nvSpPr>
            <p:spPr bwMode="auto">
              <a:xfrm>
                <a:off x="5778655" y="1446651"/>
                <a:ext cx="184136" cy="1227909"/>
              </a:xfrm>
              <a:custGeom>
                <a:avLst/>
                <a:gdLst>
                  <a:gd name="connsiteX0" fmla="*/ 0 w 184136"/>
                  <a:gd name="connsiteY0" fmla="*/ 1227909 h 1227909"/>
                  <a:gd name="connsiteX1" fmla="*/ 117566 w 184136"/>
                  <a:gd name="connsiteY1" fmla="*/ 966651 h 1227909"/>
                  <a:gd name="connsiteX2" fmla="*/ 169817 w 184136"/>
                  <a:gd name="connsiteY2" fmla="*/ 692331 h 1227909"/>
                  <a:gd name="connsiteX3" fmla="*/ 182880 w 184136"/>
                  <a:gd name="connsiteY3" fmla="*/ 391886 h 1227909"/>
                  <a:gd name="connsiteX4" fmla="*/ 182880 w 184136"/>
                  <a:gd name="connsiteY4" fmla="*/ 0 h 122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36" h="1227909">
                    <a:moveTo>
                      <a:pt x="0" y="1227909"/>
                    </a:moveTo>
                    <a:cubicBezTo>
                      <a:pt x="44631" y="1141911"/>
                      <a:pt x="89263" y="1055914"/>
                      <a:pt x="117566" y="966651"/>
                    </a:cubicBezTo>
                    <a:cubicBezTo>
                      <a:pt x="145869" y="877388"/>
                      <a:pt x="158931" y="788125"/>
                      <a:pt x="169817" y="692331"/>
                    </a:cubicBezTo>
                    <a:cubicBezTo>
                      <a:pt x="180703" y="596537"/>
                      <a:pt x="180703" y="507274"/>
                      <a:pt x="182880" y="391886"/>
                    </a:cubicBezTo>
                    <a:cubicBezTo>
                      <a:pt x="185057" y="276498"/>
                      <a:pt x="183968" y="138249"/>
                      <a:pt x="182880" y="0"/>
                    </a:cubicBezTo>
                  </a:path>
                </a:pathLst>
              </a:custGeom>
              <a:grp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B42D2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FA019641-9D3C-4AE9-BF80-E2F1995A2DCA}"/>
                  </a:ext>
                </a:extLst>
              </p:cNvPr>
              <p:cNvCxnSpPr/>
              <p:nvPr/>
            </p:nvCxnSpPr>
            <p:spPr bwMode="auto">
              <a:xfrm flipV="1">
                <a:off x="5962791" y="1225701"/>
                <a:ext cx="0" cy="220950"/>
              </a:xfrm>
              <a:prstGeom prst="straightConnector1">
                <a:avLst/>
              </a:prstGeom>
              <a:grp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E4BB0B8-8A54-42E5-971B-63331E739007}"/>
                </a:ext>
              </a:extLst>
            </p:cNvPr>
            <p:cNvGrpSpPr/>
            <p:nvPr/>
          </p:nvGrpSpPr>
          <p:grpSpPr>
            <a:xfrm flipH="1">
              <a:off x="6151439" y="1216564"/>
              <a:ext cx="184136" cy="1415864"/>
              <a:chOff x="5792765" y="1216564"/>
              <a:chExt cx="184136" cy="1415864"/>
            </a:xfrm>
            <a:solidFill>
              <a:schemeClr val="bg1"/>
            </a:solidFill>
          </p:grpSpPr>
          <p:sp>
            <p:nvSpPr>
              <p:cNvPr id="17" name="Freeform 33">
                <a:extLst>
                  <a:ext uri="{FF2B5EF4-FFF2-40B4-BE49-F238E27FC236}">
                    <a16:creationId xmlns:a16="http://schemas.microsoft.com/office/drawing/2014/main" id="{B810FD46-EB9A-4C91-AC3A-D0F3C061751E}"/>
                  </a:ext>
                </a:extLst>
              </p:cNvPr>
              <p:cNvSpPr/>
              <p:nvPr/>
            </p:nvSpPr>
            <p:spPr bwMode="auto">
              <a:xfrm>
                <a:off x="5792765" y="1404519"/>
                <a:ext cx="184136" cy="1227909"/>
              </a:xfrm>
              <a:custGeom>
                <a:avLst/>
                <a:gdLst>
                  <a:gd name="connsiteX0" fmla="*/ 0 w 184136"/>
                  <a:gd name="connsiteY0" fmla="*/ 1227909 h 1227909"/>
                  <a:gd name="connsiteX1" fmla="*/ 117566 w 184136"/>
                  <a:gd name="connsiteY1" fmla="*/ 966651 h 1227909"/>
                  <a:gd name="connsiteX2" fmla="*/ 169817 w 184136"/>
                  <a:gd name="connsiteY2" fmla="*/ 692331 h 1227909"/>
                  <a:gd name="connsiteX3" fmla="*/ 182880 w 184136"/>
                  <a:gd name="connsiteY3" fmla="*/ 391886 h 1227909"/>
                  <a:gd name="connsiteX4" fmla="*/ 182880 w 184136"/>
                  <a:gd name="connsiteY4" fmla="*/ 0 h 1227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36" h="1227909">
                    <a:moveTo>
                      <a:pt x="0" y="1227909"/>
                    </a:moveTo>
                    <a:cubicBezTo>
                      <a:pt x="44631" y="1141911"/>
                      <a:pt x="89263" y="1055914"/>
                      <a:pt x="117566" y="966651"/>
                    </a:cubicBezTo>
                    <a:cubicBezTo>
                      <a:pt x="145869" y="877388"/>
                      <a:pt x="158931" y="788125"/>
                      <a:pt x="169817" y="692331"/>
                    </a:cubicBezTo>
                    <a:cubicBezTo>
                      <a:pt x="180703" y="596537"/>
                      <a:pt x="180703" y="507274"/>
                      <a:pt x="182880" y="391886"/>
                    </a:cubicBezTo>
                    <a:cubicBezTo>
                      <a:pt x="185057" y="276498"/>
                      <a:pt x="183968" y="138249"/>
                      <a:pt x="182880" y="0"/>
                    </a:cubicBezTo>
                  </a:path>
                </a:pathLst>
              </a:custGeom>
              <a:grp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B42D25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F6914C70-7B83-4D1C-9118-65F7E9D7856D}"/>
                  </a:ext>
                </a:extLst>
              </p:cNvPr>
              <p:cNvCxnSpPr/>
              <p:nvPr/>
            </p:nvCxnSpPr>
            <p:spPr bwMode="auto">
              <a:xfrm flipV="1">
                <a:off x="5976901" y="1216564"/>
                <a:ext cx="0" cy="220950"/>
              </a:xfrm>
              <a:prstGeom prst="straightConnector1">
                <a:avLst/>
              </a:prstGeom>
              <a:grp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F9FF606-4D38-4ECE-85F8-2BC4F9AD6BDC}"/>
                </a:ext>
              </a:extLst>
            </p:cNvPr>
            <p:cNvCxnSpPr/>
            <p:nvPr/>
          </p:nvCxnSpPr>
          <p:spPr bwMode="auto">
            <a:xfrm>
              <a:off x="5319621" y="3200400"/>
              <a:ext cx="64317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56A4E16-DAB9-4A7A-895D-47CCFFDC0071}"/>
                    </a:ext>
                  </a:extLst>
                </p:cNvPr>
                <p:cNvSpPr txBox="1"/>
                <p:nvPr/>
              </p:nvSpPr>
              <p:spPr>
                <a:xfrm>
                  <a:off x="5531657" y="3200402"/>
                  <a:ext cx="190034" cy="5745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189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srgbClr val="B42D2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sz="1200" dirty="0">
                    <a:solidFill>
                      <a:srgbClr val="B42D25"/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56A4E16-DAB9-4A7A-895D-47CCFFDC00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1657" y="3200402"/>
                  <a:ext cx="190034" cy="574501"/>
                </a:xfrm>
                <a:prstGeom prst="rect">
                  <a:avLst/>
                </a:prstGeom>
                <a:blipFill>
                  <a:blip r:embed="rId3"/>
                  <a:stretch>
                    <a:fillRect l="-23810" r="-28571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373377D-D770-4AC8-A179-66C2C62E8CF8}"/>
                    </a:ext>
                  </a:extLst>
                </p:cNvPr>
                <p:cNvSpPr txBox="1"/>
                <p:nvPr/>
              </p:nvSpPr>
              <p:spPr>
                <a:xfrm>
                  <a:off x="4545176" y="2563961"/>
                  <a:ext cx="327098" cy="5745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189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i="1">
                            <a:solidFill>
                              <a:srgbClr val="B42D2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1200" i="1">
                            <a:solidFill>
                              <a:srgbClr val="B42D2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sz="1200" dirty="0">
                    <a:solidFill>
                      <a:srgbClr val="B42D25"/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373377D-D770-4AC8-A179-66C2C62E8C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5176" y="2563961"/>
                  <a:ext cx="327098" cy="574501"/>
                </a:xfrm>
                <a:prstGeom prst="rect">
                  <a:avLst/>
                </a:prstGeom>
                <a:blipFill>
                  <a:blip r:embed="rId4"/>
                  <a:stretch>
                    <a:fillRect l="-13889" r="-1388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AD74098-D357-4991-B469-9A7788F2A201}"/>
                </a:ext>
              </a:extLst>
            </p:cNvPr>
            <p:cNvCxnSpPr/>
            <p:nvPr/>
          </p:nvCxnSpPr>
          <p:spPr bwMode="auto">
            <a:xfrm>
              <a:off x="4784311" y="2514600"/>
              <a:ext cx="0" cy="56170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B5E34F-4F96-42CF-8272-C6E195663470}"/>
                  </a:ext>
                </a:extLst>
              </p:cNvPr>
              <p:cNvSpPr txBox="1"/>
              <p:nvPr/>
            </p:nvSpPr>
            <p:spPr>
              <a:xfrm>
                <a:off x="4040825" y="2378203"/>
                <a:ext cx="1595208" cy="339708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defTabSz="45718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100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</a:rPr>
                            <m:t>MTE</m:t>
                          </m:r>
                        </m:e>
                        <m:sub>
                          <m:r>
                            <a:rPr lang="en-US" sz="1100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</a:rPr>
                            <m:t>𝑓𝑖𝑒𝑙𝑑</m:t>
                          </m:r>
                        </m:sub>
                      </m:sSub>
                      <m:r>
                        <a:rPr lang="en-US" sz="1100" i="1">
                          <a:solidFill>
                            <a:srgbClr val="B42D2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100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100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1100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100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rgbClr val="B42D25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6B5E34F-4F96-42CF-8272-C6E195663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825" y="2378203"/>
                <a:ext cx="1595208" cy="339708"/>
              </a:xfrm>
              <a:prstGeom prst="rect">
                <a:avLst/>
              </a:prstGeom>
              <a:blipFill>
                <a:blip r:embed="rId5"/>
                <a:stretch>
                  <a:fillRect b="-12069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CE68A97-382B-4A26-8C3D-5FA4A9A9DDB7}"/>
                  </a:ext>
                </a:extLst>
              </p:cNvPr>
              <p:cNvSpPr/>
              <p:nvPr/>
            </p:nvSpPr>
            <p:spPr>
              <a:xfrm>
                <a:off x="8810800" y="2337060"/>
                <a:ext cx="1321387" cy="482376"/>
              </a:xfrm>
              <a:prstGeom prst="rect">
                <a:avLst/>
              </a:prstGeom>
              <a:ln>
                <a:solidFill>
                  <a:schemeClr val="tx2"/>
                </a:solidFill>
              </a:ln>
            </p:spPr>
            <p:txBody>
              <a:bodyPr wrap="none">
                <a:spAutoFit/>
              </a:bodyPr>
              <a:lstStyle/>
              <a:p>
                <a:pPr defTabSz="457189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100">
                          <a:solidFill>
                            <a:srgbClr val="B42D25"/>
                          </a:solidFill>
                          <a:latin typeface="Cambria Math"/>
                          <a:ea typeface="Cambria Math"/>
                        </a:rPr>
                        <m:t>MT</m:t>
                      </m:r>
                      <m:sSub>
                        <m:sSubPr>
                          <m:ctrlPr>
                            <a:rPr lang="en-US" sz="1100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100">
                              <a:solidFill>
                                <a:srgbClr val="B42D25"/>
                              </a:solidFill>
                              <a:latin typeface="Cambria Math"/>
                              <a:ea typeface="Cambria Math"/>
                            </a:rPr>
                            <m:t>E</m:t>
                          </m:r>
                        </m:e>
                        <m:sub>
                          <m:r>
                            <a:rPr lang="en-US" sz="1100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𝑤𝑓</m:t>
                          </m:r>
                        </m:sub>
                      </m:sSub>
                      <m:r>
                        <a:rPr lang="en-US" sz="1100" i="1">
                          <a:solidFill>
                            <a:srgbClr val="B42D25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100" i="1">
                              <a:solidFill>
                                <a:srgbClr val="B42D25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/>
                                  <a:ea typeface="Cambria Math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100" i="1">
                              <a:solidFill>
                                <a:srgbClr val="B42D25"/>
                              </a:solidFill>
                              <a:latin typeface="Cambria Math"/>
                              <a:ea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sz="1100" i="1">
                              <a:solidFill>
                                <a:srgbClr val="B42D25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  <m:rad>
                            <m:radPr>
                              <m:degHide m:val="on"/>
                              <m:ctrlP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1100" i="1">
                              <a:solidFill>
                                <a:srgbClr val="B42D25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  <m:sSub>
                            <m:sSubPr>
                              <m:ctrlP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rgbClr val="B42D25"/>
                                  </a:solidFill>
                                  <a:latin typeface="Cambria Math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B42D25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CE68A97-382B-4A26-8C3D-5FA4A9A9DD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800" y="2337060"/>
                <a:ext cx="1321387" cy="4823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F83740A7-1B04-46DF-BE8A-5AAB256385FE}"/>
              </a:ext>
            </a:extLst>
          </p:cNvPr>
          <p:cNvGrpSpPr/>
          <p:nvPr/>
        </p:nvGrpSpPr>
        <p:grpSpPr>
          <a:xfrm>
            <a:off x="6717417" y="1972032"/>
            <a:ext cx="1767059" cy="1326456"/>
            <a:chOff x="15350" y="1239880"/>
            <a:chExt cx="3418962" cy="2876317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4AA5502-AFDA-4429-9D67-203404DFE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334"/>
            <a:stretch/>
          </p:blipFill>
          <p:spPr>
            <a:xfrm>
              <a:off x="88135" y="1239880"/>
              <a:ext cx="3168238" cy="286513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D260B24-8BA4-4063-95AD-6BCBE5B0B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88365"/>
            <a:stretch/>
          </p:blipFill>
          <p:spPr>
            <a:xfrm>
              <a:off x="15350" y="3782835"/>
              <a:ext cx="3418962" cy="33336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765844" y="1643047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dirty="0">
                <a:solidFill>
                  <a:srgbClr val="B42D25"/>
                </a:solidFill>
                <a:latin typeface="Arial"/>
              </a:rPr>
              <a:t>Physical Roughness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88645" y="1584529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dirty="0">
                <a:solidFill>
                  <a:srgbClr val="B42D25"/>
                </a:solidFill>
                <a:latin typeface="Arial"/>
              </a:rPr>
              <a:t>Chemical Roughness</a:t>
            </a:r>
          </a:p>
        </p:txBody>
      </p: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6307015" y="1584530"/>
            <a:ext cx="0" cy="1924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30C44F9-5375-46A7-AC5A-B3C11AC06140}"/>
              </a:ext>
            </a:extLst>
          </p:cNvPr>
          <p:cNvSpPr txBox="1"/>
          <p:nvPr/>
        </p:nvSpPr>
        <p:spPr>
          <a:xfrm>
            <a:off x="6599446" y="3385908"/>
            <a:ext cx="3897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1000" dirty="0">
                <a:solidFill>
                  <a:srgbClr val="B42D25"/>
                </a:solidFill>
                <a:latin typeface="Arial"/>
              </a:rPr>
              <a:t>S. Karkare and I. </a:t>
            </a:r>
            <a:r>
              <a:rPr lang="en-US" sz="1000" dirty="0" err="1">
                <a:solidFill>
                  <a:srgbClr val="B42D25"/>
                </a:solidFill>
                <a:latin typeface="Arial"/>
              </a:rPr>
              <a:t>Bazarov</a:t>
            </a:r>
            <a:r>
              <a:rPr lang="en-US" sz="1000" dirty="0">
                <a:solidFill>
                  <a:srgbClr val="B42D25"/>
                </a:solidFill>
                <a:latin typeface="Arial"/>
              </a:rPr>
              <a:t>, Phys. Rev Applied, 4, 024015 (2015)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690675" y="308168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189"/>
            <a:r>
              <a:rPr lang="en-US" sz="1000" dirty="0">
                <a:solidFill>
                  <a:srgbClr val="B42D25"/>
                </a:solidFill>
                <a:latin typeface="Arial"/>
              </a:rPr>
              <a:t>J. Feng, S. </a:t>
            </a:r>
            <a:r>
              <a:rPr lang="en-US" sz="1000" dirty="0" err="1">
                <a:solidFill>
                  <a:srgbClr val="B42D25"/>
                </a:solidFill>
                <a:latin typeface="Arial"/>
              </a:rPr>
              <a:t>Karkare</a:t>
            </a:r>
            <a:r>
              <a:rPr lang="en-US" sz="1000" dirty="0">
                <a:solidFill>
                  <a:srgbClr val="B42D25"/>
                </a:solidFill>
                <a:latin typeface="Arial"/>
              </a:rPr>
              <a:t> </a:t>
            </a:r>
            <a:r>
              <a:rPr lang="en-US" sz="1000" i="1" dirty="0">
                <a:solidFill>
                  <a:srgbClr val="B42D25"/>
                </a:solidFill>
                <a:latin typeface="Arial"/>
              </a:rPr>
              <a:t>et al</a:t>
            </a:r>
            <a:r>
              <a:rPr lang="en-US" sz="1000" dirty="0">
                <a:solidFill>
                  <a:srgbClr val="B42D25"/>
                </a:solidFill>
                <a:latin typeface="Arial"/>
              </a:rPr>
              <a:t>, J. Appl. Phys. 121, 044904 (2017)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1F639E-A3BE-453D-967F-72BF098F40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3491" y="3814019"/>
            <a:ext cx="3959019" cy="2038075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D679959E-B15A-4389-8F24-BAE40B678266}"/>
              </a:ext>
            </a:extLst>
          </p:cNvPr>
          <p:cNvSpPr/>
          <p:nvPr/>
        </p:nvSpPr>
        <p:spPr>
          <a:xfrm>
            <a:off x="8428048" y="4992783"/>
            <a:ext cx="24774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/>
            <a:r>
              <a:rPr lang="en-US" sz="1000" dirty="0">
                <a:solidFill>
                  <a:srgbClr val="B42D25"/>
                </a:solidFill>
                <a:latin typeface="Arial"/>
              </a:rPr>
              <a:t>G. </a:t>
            </a:r>
            <a:r>
              <a:rPr lang="en-US" sz="1000" dirty="0" err="1">
                <a:solidFill>
                  <a:srgbClr val="B42D25"/>
                </a:solidFill>
                <a:latin typeface="Arial"/>
              </a:rPr>
              <a:t>Gevorkyan</a:t>
            </a:r>
            <a:r>
              <a:rPr lang="en-US" sz="1000" dirty="0">
                <a:solidFill>
                  <a:srgbClr val="B42D25"/>
                </a:solidFill>
                <a:latin typeface="Arial"/>
              </a:rPr>
              <a:t> et al. Phys. Rev. ST- Accel and Beams, 21, 093401(2018)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D5FD045-47DD-4B94-ADC7-A66FAF87B9E5}"/>
              </a:ext>
            </a:extLst>
          </p:cNvPr>
          <p:cNvSpPr txBox="1"/>
          <p:nvPr/>
        </p:nvSpPr>
        <p:spPr>
          <a:xfrm>
            <a:off x="1690675" y="3506356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en-US" dirty="0">
                <a:solidFill>
                  <a:srgbClr val="B42D25"/>
                </a:solidFill>
                <a:latin typeface="Arial"/>
              </a:rPr>
              <a:t>Combined Physical and Chemical Roughness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C738D79-E77F-4FAC-8753-94CA8B0FA924}"/>
              </a:ext>
            </a:extLst>
          </p:cNvPr>
          <p:cNvCxnSpPr/>
          <p:nvPr/>
        </p:nvCxnSpPr>
        <p:spPr>
          <a:xfrm>
            <a:off x="5032744" y="3910040"/>
            <a:ext cx="0" cy="1621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-19047" y="6414040"/>
            <a:ext cx="12192000" cy="46166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57189"/>
            <a:r>
              <a:rPr lang="en-US" sz="2400" dirty="0">
                <a:solidFill>
                  <a:srgbClr val="B42D25"/>
                </a:solidFill>
                <a:latin typeface="Arial"/>
              </a:rPr>
              <a:t>Need single crystal ordered surfaces to get sub-10 meV scale MTE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14047AC5-047B-3682-65CD-EEBB4E846244}"/>
              </a:ext>
            </a:extLst>
          </p:cNvPr>
          <p:cNvSpPr/>
          <p:nvPr/>
        </p:nvSpPr>
        <p:spPr>
          <a:xfrm rot="5400000">
            <a:off x="7360920" y="4142232"/>
            <a:ext cx="549278" cy="3238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8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2272" y="405678"/>
            <a:ext cx="8619744" cy="6659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927848" y="5048251"/>
            <a:ext cx="23514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Calibri"/>
                <a:cs typeface="Calibri"/>
              </a:rPr>
              <a:t>Unproductive</a:t>
            </a:r>
            <a:r>
              <a:rPr spc="-60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absorption</a:t>
            </a:r>
            <a:endParaRPr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41395" y="1923796"/>
            <a:ext cx="179387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In </a:t>
            </a:r>
            <a:r>
              <a:rPr spc="-5" dirty="0">
                <a:latin typeface="Calibri"/>
                <a:cs typeface="Calibri"/>
              </a:rPr>
              <a:t>“magic</a:t>
            </a:r>
            <a:r>
              <a:rPr spc="-7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window”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55595" y="5124449"/>
            <a:ext cx="1168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11" dirty="0">
                <a:latin typeface="Calibri"/>
                <a:cs typeface="Calibri"/>
              </a:rPr>
              <a:t>Onset </a:t>
            </a:r>
            <a:r>
              <a:rPr spc="-5" dirty="0">
                <a:latin typeface="Calibri"/>
                <a:cs typeface="Calibri"/>
              </a:rPr>
              <a:t>of</a:t>
            </a:r>
            <a:r>
              <a:rPr spc="-55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e-e  </a:t>
            </a:r>
            <a:r>
              <a:rPr spc="-11" dirty="0">
                <a:latin typeface="Calibri"/>
                <a:cs typeface="Calibri"/>
              </a:rPr>
              <a:t>scattering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 anchor="b" anchorCtr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spc="-5" dirty="0"/>
              <a:t>K</a:t>
            </a:r>
            <a:r>
              <a:rPr sz="3600" spc="-7" baseline="-20833" dirty="0"/>
              <a:t>2</a:t>
            </a:r>
            <a:r>
              <a:rPr sz="3600" spc="-5" dirty="0"/>
              <a:t>CsSb: </a:t>
            </a:r>
            <a:r>
              <a:rPr sz="3600" dirty="0"/>
              <a:t>A </a:t>
            </a:r>
            <a:r>
              <a:rPr sz="3600" spc="-5" dirty="0"/>
              <a:t>Good</a:t>
            </a:r>
            <a:r>
              <a:rPr sz="3600" spc="-35" dirty="0"/>
              <a:t> </a:t>
            </a:r>
            <a:r>
              <a:rPr sz="3600" spc="-15" dirty="0"/>
              <a:t>Candidate</a:t>
            </a:r>
            <a:endParaRPr sz="3600" dirty="0"/>
          </a:p>
        </p:txBody>
      </p:sp>
      <p:sp>
        <p:nvSpPr>
          <p:cNvPr id="7" name="object 7"/>
          <p:cNvSpPr txBox="1"/>
          <p:nvPr/>
        </p:nvSpPr>
        <p:spPr>
          <a:xfrm>
            <a:off x="124461" y="6537403"/>
            <a:ext cx="501713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95" dirty="0">
                <a:latin typeface="Calibri"/>
                <a:cs typeface="Calibri"/>
              </a:rPr>
              <a:t>T. </a:t>
            </a:r>
            <a:r>
              <a:rPr spc="-15" dirty="0">
                <a:latin typeface="Calibri"/>
                <a:cs typeface="Calibri"/>
              </a:rPr>
              <a:t>Vecchione </a:t>
            </a:r>
            <a:r>
              <a:rPr spc="-11" dirty="0">
                <a:latin typeface="Calibri"/>
                <a:cs typeface="Calibri"/>
              </a:rPr>
              <a:t>et </a:t>
            </a:r>
            <a:r>
              <a:rPr spc="-5" dirty="0">
                <a:latin typeface="Calibri"/>
                <a:cs typeface="Calibri"/>
              </a:rPr>
              <a:t>al., </a:t>
            </a:r>
            <a:r>
              <a:rPr i="1" dirty="0">
                <a:latin typeface="Calibri"/>
                <a:cs typeface="Calibri"/>
              </a:rPr>
              <a:t>Appl. </a:t>
            </a:r>
            <a:r>
              <a:rPr i="1" spc="-11" dirty="0">
                <a:latin typeface="Calibri"/>
                <a:cs typeface="Calibri"/>
              </a:rPr>
              <a:t>Phys. </a:t>
            </a:r>
            <a:r>
              <a:rPr i="1" spc="-15" dirty="0">
                <a:latin typeface="Calibri"/>
                <a:cs typeface="Calibri"/>
              </a:rPr>
              <a:t>Lett. </a:t>
            </a:r>
            <a:r>
              <a:rPr b="1" spc="-5" dirty="0">
                <a:latin typeface="Calibri"/>
                <a:cs typeface="Calibri"/>
              </a:rPr>
              <a:t>99</a:t>
            </a:r>
            <a:r>
              <a:rPr spc="-5" dirty="0">
                <a:latin typeface="Calibri"/>
                <a:cs typeface="Calibri"/>
              </a:rPr>
              <a:t>, </a:t>
            </a:r>
            <a:r>
              <a:rPr dirty="0">
                <a:latin typeface="Calibri"/>
                <a:cs typeface="Calibri"/>
              </a:rPr>
              <a:t>034103</a:t>
            </a:r>
            <a:r>
              <a:rPr spc="16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(2011)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15200" y="679704"/>
            <a:ext cx="2895600" cy="2215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15781" y="970408"/>
            <a:ext cx="731520" cy="554355"/>
          </a:xfrm>
          <a:custGeom>
            <a:avLst/>
            <a:gdLst/>
            <a:ahLst/>
            <a:cxnLst/>
            <a:rect l="l" t="t" r="r" b="b"/>
            <a:pathLst>
              <a:path w="731520" h="554355">
                <a:moveTo>
                  <a:pt x="0" y="553974"/>
                </a:moveTo>
                <a:lnTo>
                  <a:pt x="731520" y="553974"/>
                </a:lnTo>
                <a:lnTo>
                  <a:pt x="731520" y="0"/>
                </a:lnTo>
                <a:lnTo>
                  <a:pt x="0" y="0"/>
                </a:lnTo>
                <a:lnTo>
                  <a:pt x="0" y="553974"/>
                </a:lnTo>
                <a:close/>
              </a:path>
            </a:pathLst>
          </a:custGeom>
          <a:ln w="99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994647" y="994665"/>
            <a:ext cx="56896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000" b="1" spc="-5" dirty="0">
                <a:solidFill>
                  <a:srgbClr val="0000FF"/>
                </a:solidFill>
                <a:latin typeface="Calibri"/>
                <a:cs typeface="Calibri"/>
              </a:rPr>
              <a:t>Good  Lifetime  1e-9</a:t>
            </a:r>
            <a:r>
              <a:rPr sz="1000" b="1" spc="-71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0000FF"/>
                </a:solidFill>
                <a:latin typeface="Calibri"/>
                <a:cs typeface="Calibri"/>
              </a:rPr>
              <a:t>mBar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772400" y="2870453"/>
            <a:ext cx="2819400" cy="21587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15782" y="3180208"/>
            <a:ext cx="1329055" cy="554355"/>
          </a:xfrm>
          <a:custGeom>
            <a:avLst/>
            <a:gdLst/>
            <a:ahLst/>
            <a:cxnLst/>
            <a:rect l="l" t="t" r="r" b="b"/>
            <a:pathLst>
              <a:path w="1329054" h="554354">
                <a:moveTo>
                  <a:pt x="0" y="553973"/>
                </a:moveTo>
                <a:lnTo>
                  <a:pt x="1328927" y="553973"/>
                </a:lnTo>
                <a:lnTo>
                  <a:pt x="1328927" y="0"/>
                </a:lnTo>
                <a:lnTo>
                  <a:pt x="0" y="0"/>
                </a:lnTo>
                <a:lnTo>
                  <a:pt x="0" y="553973"/>
                </a:lnTo>
                <a:close/>
              </a:path>
            </a:pathLst>
          </a:custGeom>
          <a:ln w="990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994647" y="3204718"/>
            <a:ext cx="1159511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000" b="1" dirty="0">
                <a:solidFill>
                  <a:srgbClr val="0000FF"/>
                </a:solidFill>
                <a:latin typeface="Calibri"/>
                <a:cs typeface="Calibri"/>
              </a:rPr>
              <a:t>Low </a:t>
            </a:r>
            <a:r>
              <a:rPr sz="1000" b="1" spc="-5" dirty="0">
                <a:solidFill>
                  <a:srgbClr val="0000FF"/>
                </a:solidFill>
                <a:latin typeface="Calibri"/>
                <a:cs typeface="Calibri"/>
              </a:rPr>
              <a:t>transverse  Momentum </a:t>
            </a:r>
            <a:r>
              <a:rPr sz="1000" b="1" dirty="0">
                <a:solidFill>
                  <a:srgbClr val="0000FF"/>
                </a:solidFill>
                <a:latin typeface="Calibri"/>
                <a:cs typeface="Calibri"/>
              </a:rPr>
              <a:t>(543</a:t>
            </a:r>
            <a:r>
              <a:rPr sz="1000" b="1" spc="-71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0000FF"/>
                </a:solidFill>
                <a:latin typeface="Calibri"/>
                <a:cs typeface="Calibri"/>
              </a:rPr>
              <a:t>nm)</a:t>
            </a:r>
            <a:endParaRPr sz="1000">
              <a:latin typeface="Calibri"/>
              <a:cs typeface="Calibri"/>
            </a:endParaRPr>
          </a:p>
          <a:p>
            <a:pPr marL="12700"/>
            <a:r>
              <a:rPr sz="1000" b="1" dirty="0">
                <a:solidFill>
                  <a:srgbClr val="0000FF"/>
                </a:solidFill>
                <a:latin typeface="Calibri"/>
                <a:cs typeface="Calibri"/>
              </a:rPr>
              <a:t>0.36</a:t>
            </a:r>
            <a:r>
              <a:rPr sz="1000" b="1" spc="-5" dirty="0">
                <a:solidFill>
                  <a:srgbClr val="0000FF"/>
                </a:solidFill>
                <a:latin typeface="Calibri"/>
                <a:cs typeface="Calibri"/>
              </a:rPr>
              <a:t> µm/mm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74795" y="3295397"/>
            <a:ext cx="15494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-11" dirty="0">
                <a:solidFill>
                  <a:srgbClr val="00AF50"/>
                </a:solidFill>
                <a:latin typeface="Calibri"/>
                <a:cs typeface="Calibri"/>
              </a:rPr>
              <a:t>Caveats:  Reflection</a:t>
            </a:r>
            <a:r>
              <a:rPr spc="-71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AF50"/>
                </a:solidFill>
                <a:latin typeface="Calibri"/>
                <a:cs typeface="Calibri"/>
              </a:rPr>
              <a:t>mode  </a:t>
            </a:r>
            <a:r>
              <a:rPr spc="-11" dirty="0">
                <a:solidFill>
                  <a:srgbClr val="00AF50"/>
                </a:solidFill>
                <a:latin typeface="Calibri"/>
                <a:cs typeface="Calibri"/>
              </a:rPr>
              <a:t>Green </a:t>
            </a:r>
            <a:r>
              <a:rPr spc="-5" dirty="0">
                <a:solidFill>
                  <a:srgbClr val="00AF50"/>
                </a:solidFill>
                <a:latin typeface="Calibri"/>
                <a:cs typeface="Calibri"/>
              </a:rPr>
              <a:t>light </a:t>
            </a:r>
            <a:r>
              <a:rPr dirty="0">
                <a:solidFill>
                  <a:srgbClr val="00AF50"/>
                </a:solidFill>
                <a:latin typeface="Calibri"/>
                <a:cs typeface="Calibri"/>
              </a:rPr>
              <a:t>QE</a:t>
            </a:r>
            <a:endParaRPr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63180" y="2895980"/>
            <a:ext cx="0" cy="2667000"/>
          </a:xfrm>
          <a:custGeom>
            <a:avLst/>
            <a:gdLst/>
            <a:ahLst/>
            <a:cxnLst/>
            <a:rect l="l" t="t" r="r" b="b"/>
            <a:pathLst>
              <a:path h="2667000">
                <a:moveTo>
                  <a:pt x="0" y="0"/>
                </a:moveTo>
                <a:lnTo>
                  <a:pt x="0" y="2667000"/>
                </a:lnTo>
              </a:path>
            </a:pathLst>
          </a:custGeom>
          <a:ln w="9906">
            <a:solidFill>
              <a:srgbClr val="97B8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1" y="-18466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83847" y="3429002"/>
            <a:ext cx="4267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914377">
              <a:spcBef>
                <a:spcPct val="20000"/>
              </a:spcBef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S. Schubert et al., APL Materials 1, 032119 (2013)</a:t>
            </a:r>
            <a:endParaRPr 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 cstate="print"/>
          <a:srcRect b="15385"/>
          <a:stretch>
            <a:fillRect/>
          </a:stretch>
        </p:blipFill>
        <p:spPr bwMode="auto">
          <a:xfrm>
            <a:off x="1983848" y="1447800"/>
            <a:ext cx="2431473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 noChangeAspect="1"/>
          </p:cNvGrpSpPr>
          <p:nvPr/>
        </p:nvGrpSpPr>
        <p:grpSpPr>
          <a:xfrm>
            <a:off x="4457765" y="1371600"/>
            <a:ext cx="2476435" cy="2209800"/>
            <a:chOff x="457200" y="2743200"/>
            <a:chExt cx="4098925" cy="3657600"/>
          </a:xfrm>
        </p:grpSpPr>
        <p:pic>
          <p:nvPicPr>
            <p:cNvPr id="23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2743200"/>
              <a:ext cx="4098925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2979225"/>
              <a:ext cx="3270250" cy="3263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Rectangle 25"/>
          <p:cNvSpPr/>
          <p:nvPr/>
        </p:nvSpPr>
        <p:spPr>
          <a:xfrm>
            <a:off x="5029200" y="6519447"/>
            <a:ext cx="5410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914377">
              <a:spcBef>
                <a:spcPct val="20000"/>
              </a:spcBef>
              <a:defRPr/>
            </a:pPr>
            <a:r>
              <a:rPr lang="it-IT" sz="1600" dirty="0">
                <a:solidFill>
                  <a:prstClr val="black"/>
                </a:solidFill>
                <a:latin typeface="Calibri"/>
              </a:rPr>
              <a:t>T. Vecchione, et al, Proc. of IPAC12, 655 (2012)</a:t>
            </a:r>
            <a:endParaRPr 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6"/>
          <p:cNvGrpSpPr>
            <a:grpSpLocks noChangeAspect="1"/>
          </p:cNvGrpSpPr>
          <p:nvPr/>
        </p:nvGrpSpPr>
        <p:grpSpPr>
          <a:xfrm>
            <a:off x="4953001" y="3810001"/>
            <a:ext cx="5486401" cy="2673241"/>
            <a:chOff x="6086476" y="983396"/>
            <a:chExt cx="7096125" cy="3457575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86476" y="983396"/>
              <a:ext cx="6791325" cy="3457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9" name="Rectangle 28"/>
            <p:cNvSpPr/>
            <p:nvPr/>
          </p:nvSpPr>
          <p:spPr>
            <a:xfrm>
              <a:off x="7924801" y="2735996"/>
              <a:ext cx="5257800" cy="838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315200" y="2057400"/>
            <a:ext cx="228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ctr" defTabSz="914377">
              <a:spcBef>
                <a:spcPct val="20000"/>
              </a:spcBef>
              <a:defRPr/>
            </a:pP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25 nm roughness, 100 nm spatial period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981200" y="4495800"/>
            <a:ext cx="281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914377">
              <a:spcBef>
                <a:spcPct val="20000"/>
              </a:spcBef>
              <a:defRPr/>
            </a:pP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Emittance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field measured with </a:t>
            </a:r>
            <a:r>
              <a:rPr lang="en-US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Momentatron</a:t>
            </a:r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532 nm light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ACB9EA-5006-27C1-8F45-6B209EBA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Sequential Deposition of K</a:t>
            </a:r>
            <a:r>
              <a:rPr lang="en-US" baseline="-25000" dirty="0"/>
              <a:t>2</a:t>
            </a:r>
            <a:r>
              <a:rPr lang="en-US" dirty="0"/>
              <a:t>CsSb</a:t>
            </a:r>
            <a:br>
              <a:rPr lang="en-US" dirty="0"/>
            </a:br>
            <a:r>
              <a:rPr lang="en-US" dirty="0"/>
              <a:t>High QE and Rough Surface</a:t>
            </a:r>
          </a:p>
        </p:txBody>
      </p:sp>
    </p:spTree>
    <p:extLst>
      <p:ext uri="{BB962C8B-B14F-4D97-AF65-F5344CB8AC3E}">
        <p14:creationId xmlns:p14="http://schemas.microsoft.com/office/powerpoint/2010/main" val="2156237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2DF282-FD28-D12B-1211-9C5E4AC6ED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9B31ED-234B-6501-43AE-06ECB05AE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operando analysis during growth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81ADA5-A0A7-5B43-294E-CEBFF9F879BC}"/>
              </a:ext>
            </a:extLst>
          </p:cNvPr>
          <p:cNvSpPr txBox="1"/>
          <p:nvPr/>
        </p:nvSpPr>
        <p:spPr>
          <a:xfrm>
            <a:off x="6924204" y="1096615"/>
            <a:ext cx="5697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Conventional photocathode growth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Photocurrent oriented.</a:t>
            </a:r>
          </a:p>
          <a:p>
            <a:pPr lvl="1"/>
            <a:r>
              <a:rPr lang="en-US" dirty="0"/>
              <a:t>Maximize quantum efficiency.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5CC1A1-44B0-6BD2-2288-586D7E412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357" y="2365088"/>
            <a:ext cx="4743901" cy="3708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764804-E0B4-0BB4-7144-027BB4FE5ED8}"/>
              </a:ext>
            </a:extLst>
          </p:cNvPr>
          <p:cNvSpPr txBox="1"/>
          <p:nvPr/>
        </p:nvSpPr>
        <p:spPr>
          <a:xfrm>
            <a:off x="568172" y="1096615"/>
            <a:ext cx="63560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Our growth method</a:t>
            </a:r>
            <a:r>
              <a:rPr lang="en-US" sz="2000" dirty="0"/>
              <a:t>:</a:t>
            </a:r>
          </a:p>
          <a:p>
            <a:pPr lvl="1"/>
            <a:r>
              <a:rPr lang="en-US" dirty="0"/>
              <a:t>Real-time thickness, stoichiometry, XRD measurements </a:t>
            </a:r>
          </a:p>
        </p:txBody>
      </p:sp>
      <p:pic>
        <p:nvPicPr>
          <p:cNvPr id="9" name="Picture 8" descr="A diagram of a diagram of a solar panel&#10;&#10;Description automatically generated with medium confidence">
            <a:extLst>
              <a:ext uri="{FF2B5EF4-FFF2-40B4-BE49-F238E27FC236}">
                <a16:creationId xmlns:a16="http://schemas.microsoft.com/office/drawing/2014/main" id="{A57EB6F9-055F-B859-FDAB-DAA450617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052354"/>
            <a:ext cx="6867559" cy="353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54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3DA67-AE24-4051-8CC0-E38B7754A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 NSLS-II/ISR</a:t>
            </a:r>
          </a:p>
        </p:txBody>
      </p:sp>
      <p:pic>
        <p:nvPicPr>
          <p:cNvPr id="10" name="Picture 9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531D3DAD-CC10-D637-4C64-ED924D33A8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7" y="1594142"/>
            <a:ext cx="11863045" cy="476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1733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981" y="838581"/>
            <a:ext cx="8686800" cy="57287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52981" y="838580"/>
            <a:ext cx="8686800" cy="5728971"/>
          </a:xfrm>
          <a:custGeom>
            <a:avLst/>
            <a:gdLst/>
            <a:ahLst/>
            <a:cxnLst/>
            <a:rect l="l" t="t" r="r" b="b"/>
            <a:pathLst>
              <a:path w="8686800" h="5728970">
                <a:moveTo>
                  <a:pt x="0" y="954786"/>
                </a:moveTo>
                <a:lnTo>
                  <a:pt x="1168" y="907133"/>
                </a:lnTo>
                <a:lnTo>
                  <a:pt x="4637" y="860085"/>
                </a:lnTo>
                <a:lnTo>
                  <a:pt x="10352" y="813696"/>
                </a:lnTo>
                <a:lnTo>
                  <a:pt x="18258" y="768022"/>
                </a:lnTo>
                <a:lnTo>
                  <a:pt x="28301" y="723116"/>
                </a:lnTo>
                <a:lnTo>
                  <a:pt x="40425" y="679034"/>
                </a:lnTo>
                <a:lnTo>
                  <a:pt x="54577" y="635830"/>
                </a:lnTo>
                <a:lnTo>
                  <a:pt x="70700" y="593559"/>
                </a:lnTo>
                <a:lnTo>
                  <a:pt x="88742" y="552276"/>
                </a:lnTo>
                <a:lnTo>
                  <a:pt x="108646" y="512035"/>
                </a:lnTo>
                <a:lnTo>
                  <a:pt x="130359" y="472891"/>
                </a:lnTo>
                <a:lnTo>
                  <a:pt x="153825" y="434899"/>
                </a:lnTo>
                <a:lnTo>
                  <a:pt x="178990" y="398113"/>
                </a:lnTo>
                <a:lnTo>
                  <a:pt x="205799" y="362588"/>
                </a:lnTo>
                <a:lnTo>
                  <a:pt x="234198" y="328380"/>
                </a:lnTo>
                <a:lnTo>
                  <a:pt x="264132" y="295542"/>
                </a:lnTo>
                <a:lnTo>
                  <a:pt x="295545" y="264129"/>
                </a:lnTo>
                <a:lnTo>
                  <a:pt x="328384" y="234196"/>
                </a:lnTo>
                <a:lnTo>
                  <a:pt x="362593" y="205797"/>
                </a:lnTo>
                <a:lnTo>
                  <a:pt x="398119" y="178989"/>
                </a:lnTo>
                <a:lnTo>
                  <a:pt x="434905" y="153824"/>
                </a:lnTo>
                <a:lnTo>
                  <a:pt x="472899" y="130358"/>
                </a:lnTo>
                <a:lnTo>
                  <a:pt x="512044" y="108646"/>
                </a:lnTo>
                <a:lnTo>
                  <a:pt x="552286" y="88741"/>
                </a:lnTo>
                <a:lnTo>
                  <a:pt x="593570" y="70700"/>
                </a:lnTo>
                <a:lnTo>
                  <a:pt x="635843" y="54576"/>
                </a:lnTo>
                <a:lnTo>
                  <a:pt x="679048" y="40425"/>
                </a:lnTo>
                <a:lnTo>
                  <a:pt x="723132" y="28301"/>
                </a:lnTo>
                <a:lnTo>
                  <a:pt x="768039" y="18258"/>
                </a:lnTo>
                <a:lnTo>
                  <a:pt x="813716" y="10352"/>
                </a:lnTo>
                <a:lnTo>
                  <a:pt x="860106" y="4637"/>
                </a:lnTo>
                <a:lnTo>
                  <a:pt x="907156" y="1168"/>
                </a:lnTo>
                <a:lnTo>
                  <a:pt x="954811" y="0"/>
                </a:lnTo>
                <a:lnTo>
                  <a:pt x="7732014" y="0"/>
                </a:lnTo>
                <a:lnTo>
                  <a:pt x="7779666" y="1168"/>
                </a:lnTo>
                <a:lnTo>
                  <a:pt x="7826714" y="4637"/>
                </a:lnTo>
                <a:lnTo>
                  <a:pt x="7873103" y="10352"/>
                </a:lnTo>
                <a:lnTo>
                  <a:pt x="7918777" y="18258"/>
                </a:lnTo>
                <a:lnTo>
                  <a:pt x="7963683" y="28301"/>
                </a:lnTo>
                <a:lnTo>
                  <a:pt x="8007765" y="40425"/>
                </a:lnTo>
                <a:lnTo>
                  <a:pt x="8050969" y="54576"/>
                </a:lnTo>
                <a:lnTo>
                  <a:pt x="8093240" y="70700"/>
                </a:lnTo>
                <a:lnTo>
                  <a:pt x="8134523" y="88741"/>
                </a:lnTo>
                <a:lnTo>
                  <a:pt x="8174764" y="108646"/>
                </a:lnTo>
                <a:lnTo>
                  <a:pt x="8213908" y="130358"/>
                </a:lnTo>
                <a:lnTo>
                  <a:pt x="8251900" y="153824"/>
                </a:lnTo>
                <a:lnTo>
                  <a:pt x="8288686" y="178989"/>
                </a:lnTo>
                <a:lnTo>
                  <a:pt x="8324211" y="205797"/>
                </a:lnTo>
                <a:lnTo>
                  <a:pt x="8358419" y="234196"/>
                </a:lnTo>
                <a:lnTo>
                  <a:pt x="8391257" y="264129"/>
                </a:lnTo>
                <a:lnTo>
                  <a:pt x="8422670" y="295542"/>
                </a:lnTo>
                <a:lnTo>
                  <a:pt x="8452603" y="328380"/>
                </a:lnTo>
                <a:lnTo>
                  <a:pt x="8481002" y="362588"/>
                </a:lnTo>
                <a:lnTo>
                  <a:pt x="8507810" y="398113"/>
                </a:lnTo>
                <a:lnTo>
                  <a:pt x="8532975" y="434899"/>
                </a:lnTo>
                <a:lnTo>
                  <a:pt x="8556441" y="472891"/>
                </a:lnTo>
                <a:lnTo>
                  <a:pt x="8578153" y="512035"/>
                </a:lnTo>
                <a:lnTo>
                  <a:pt x="8598058" y="552276"/>
                </a:lnTo>
                <a:lnTo>
                  <a:pt x="8616099" y="593559"/>
                </a:lnTo>
                <a:lnTo>
                  <a:pt x="8632223" y="635830"/>
                </a:lnTo>
                <a:lnTo>
                  <a:pt x="8646374" y="679034"/>
                </a:lnTo>
                <a:lnTo>
                  <a:pt x="8658498" y="723116"/>
                </a:lnTo>
                <a:lnTo>
                  <a:pt x="8668541" y="768022"/>
                </a:lnTo>
                <a:lnTo>
                  <a:pt x="8676447" y="813696"/>
                </a:lnTo>
                <a:lnTo>
                  <a:pt x="8682162" y="860085"/>
                </a:lnTo>
                <a:lnTo>
                  <a:pt x="8685631" y="907133"/>
                </a:lnTo>
                <a:lnTo>
                  <a:pt x="8686800" y="954786"/>
                </a:lnTo>
                <a:lnTo>
                  <a:pt x="8686800" y="4773904"/>
                </a:lnTo>
                <a:lnTo>
                  <a:pt x="8685631" y="4821559"/>
                </a:lnTo>
                <a:lnTo>
                  <a:pt x="8682162" y="4868609"/>
                </a:lnTo>
                <a:lnTo>
                  <a:pt x="8676447" y="4914999"/>
                </a:lnTo>
                <a:lnTo>
                  <a:pt x="8668541" y="4960676"/>
                </a:lnTo>
                <a:lnTo>
                  <a:pt x="8658498" y="5005583"/>
                </a:lnTo>
                <a:lnTo>
                  <a:pt x="8646374" y="5049667"/>
                </a:lnTo>
                <a:lnTo>
                  <a:pt x="8632223" y="5092872"/>
                </a:lnTo>
                <a:lnTo>
                  <a:pt x="8616099" y="5135145"/>
                </a:lnTo>
                <a:lnTo>
                  <a:pt x="8598058" y="5176429"/>
                </a:lnTo>
                <a:lnTo>
                  <a:pt x="8578153" y="5216671"/>
                </a:lnTo>
                <a:lnTo>
                  <a:pt x="8556441" y="5255816"/>
                </a:lnTo>
                <a:lnTo>
                  <a:pt x="8532975" y="5293810"/>
                </a:lnTo>
                <a:lnTo>
                  <a:pt x="8507810" y="5330596"/>
                </a:lnTo>
                <a:lnTo>
                  <a:pt x="8481002" y="5366122"/>
                </a:lnTo>
                <a:lnTo>
                  <a:pt x="8452603" y="5400331"/>
                </a:lnTo>
                <a:lnTo>
                  <a:pt x="8422670" y="5433170"/>
                </a:lnTo>
                <a:lnTo>
                  <a:pt x="8391257" y="5464583"/>
                </a:lnTo>
                <a:lnTo>
                  <a:pt x="8358419" y="5494517"/>
                </a:lnTo>
                <a:lnTo>
                  <a:pt x="8324211" y="5522916"/>
                </a:lnTo>
                <a:lnTo>
                  <a:pt x="8288686" y="5549725"/>
                </a:lnTo>
                <a:lnTo>
                  <a:pt x="8251900" y="5574890"/>
                </a:lnTo>
                <a:lnTo>
                  <a:pt x="8213908" y="5598356"/>
                </a:lnTo>
                <a:lnTo>
                  <a:pt x="8174764" y="5620069"/>
                </a:lnTo>
                <a:lnTo>
                  <a:pt x="8134523" y="5639973"/>
                </a:lnTo>
                <a:lnTo>
                  <a:pt x="8093240" y="5658015"/>
                </a:lnTo>
                <a:lnTo>
                  <a:pt x="8050969" y="5674138"/>
                </a:lnTo>
                <a:lnTo>
                  <a:pt x="8007765" y="5688290"/>
                </a:lnTo>
                <a:lnTo>
                  <a:pt x="7963683" y="5700414"/>
                </a:lnTo>
                <a:lnTo>
                  <a:pt x="7918777" y="5710457"/>
                </a:lnTo>
                <a:lnTo>
                  <a:pt x="7873103" y="5718363"/>
                </a:lnTo>
                <a:lnTo>
                  <a:pt x="7826714" y="5724078"/>
                </a:lnTo>
                <a:lnTo>
                  <a:pt x="7779666" y="5727547"/>
                </a:lnTo>
                <a:lnTo>
                  <a:pt x="7732014" y="5728716"/>
                </a:lnTo>
                <a:lnTo>
                  <a:pt x="954811" y="5728716"/>
                </a:lnTo>
                <a:lnTo>
                  <a:pt x="907156" y="5727547"/>
                </a:lnTo>
                <a:lnTo>
                  <a:pt x="860106" y="5724078"/>
                </a:lnTo>
                <a:lnTo>
                  <a:pt x="813716" y="5718363"/>
                </a:lnTo>
                <a:lnTo>
                  <a:pt x="768039" y="5710457"/>
                </a:lnTo>
                <a:lnTo>
                  <a:pt x="723132" y="5700414"/>
                </a:lnTo>
                <a:lnTo>
                  <a:pt x="679048" y="5688290"/>
                </a:lnTo>
                <a:lnTo>
                  <a:pt x="635843" y="5674138"/>
                </a:lnTo>
                <a:lnTo>
                  <a:pt x="593570" y="5658015"/>
                </a:lnTo>
                <a:lnTo>
                  <a:pt x="552286" y="5639973"/>
                </a:lnTo>
                <a:lnTo>
                  <a:pt x="512044" y="5620069"/>
                </a:lnTo>
                <a:lnTo>
                  <a:pt x="472899" y="5598356"/>
                </a:lnTo>
                <a:lnTo>
                  <a:pt x="434905" y="5574890"/>
                </a:lnTo>
                <a:lnTo>
                  <a:pt x="398119" y="5549725"/>
                </a:lnTo>
                <a:lnTo>
                  <a:pt x="362593" y="5522916"/>
                </a:lnTo>
                <a:lnTo>
                  <a:pt x="328384" y="5494517"/>
                </a:lnTo>
                <a:lnTo>
                  <a:pt x="295545" y="5464583"/>
                </a:lnTo>
                <a:lnTo>
                  <a:pt x="264132" y="5433170"/>
                </a:lnTo>
                <a:lnTo>
                  <a:pt x="234198" y="5400331"/>
                </a:lnTo>
                <a:lnTo>
                  <a:pt x="205799" y="5366122"/>
                </a:lnTo>
                <a:lnTo>
                  <a:pt x="178990" y="5330596"/>
                </a:lnTo>
                <a:lnTo>
                  <a:pt x="153825" y="5293810"/>
                </a:lnTo>
                <a:lnTo>
                  <a:pt x="130359" y="5255816"/>
                </a:lnTo>
                <a:lnTo>
                  <a:pt x="108646" y="5216671"/>
                </a:lnTo>
                <a:lnTo>
                  <a:pt x="88742" y="5176429"/>
                </a:lnTo>
                <a:lnTo>
                  <a:pt x="70700" y="5135145"/>
                </a:lnTo>
                <a:lnTo>
                  <a:pt x="54577" y="5092872"/>
                </a:lnTo>
                <a:lnTo>
                  <a:pt x="40425" y="5049667"/>
                </a:lnTo>
                <a:lnTo>
                  <a:pt x="28301" y="5005583"/>
                </a:lnTo>
                <a:lnTo>
                  <a:pt x="18258" y="4960676"/>
                </a:lnTo>
                <a:lnTo>
                  <a:pt x="10352" y="4914999"/>
                </a:lnTo>
                <a:lnTo>
                  <a:pt x="4637" y="4868609"/>
                </a:lnTo>
                <a:lnTo>
                  <a:pt x="1168" y="4821559"/>
                </a:lnTo>
                <a:lnTo>
                  <a:pt x="0" y="4773904"/>
                </a:lnTo>
                <a:lnTo>
                  <a:pt x="0" y="954786"/>
                </a:lnTo>
                <a:close/>
              </a:path>
            </a:pathLst>
          </a:custGeom>
          <a:ln w="25146">
            <a:solidFill>
              <a:srgbClr val="357C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51721" y="6425439"/>
            <a:ext cx="1797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16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69995" y="1008888"/>
            <a:ext cx="376491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5" dirty="0">
                <a:latin typeface="Calibri"/>
                <a:cs typeface="Calibri"/>
              </a:rPr>
              <a:t>Horizontal </a:t>
            </a:r>
            <a:r>
              <a:rPr spc="-11" dirty="0">
                <a:latin typeface="Calibri"/>
                <a:cs typeface="Calibri"/>
              </a:rPr>
              <a:t>evaporation </a:t>
            </a:r>
            <a:r>
              <a:rPr spc="-5" dirty="0">
                <a:latin typeface="Calibri"/>
                <a:cs typeface="Calibri"/>
              </a:rPr>
              <a:t>of three</a:t>
            </a:r>
            <a:r>
              <a:rPr spc="31" dirty="0">
                <a:latin typeface="Calibri"/>
                <a:cs typeface="Calibri"/>
              </a:rPr>
              <a:t> </a:t>
            </a:r>
            <a:r>
              <a:rPr spc="-11" dirty="0">
                <a:latin typeface="Calibri"/>
                <a:cs typeface="Calibri"/>
              </a:rPr>
              <a:t>sources:</a:t>
            </a:r>
            <a:endParaRPr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606546" y="4460773"/>
            <a:ext cx="1479804" cy="17564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57600" y="4460760"/>
            <a:ext cx="1375411" cy="16520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798951" y="4602097"/>
            <a:ext cx="1101852" cy="13784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98951" y="4602100"/>
            <a:ext cx="1102360" cy="1378585"/>
          </a:xfrm>
          <a:custGeom>
            <a:avLst/>
            <a:gdLst/>
            <a:ahLst/>
            <a:cxnLst/>
            <a:rect l="l" t="t" r="r" b="b"/>
            <a:pathLst>
              <a:path w="1102360" h="1378585">
                <a:moveTo>
                  <a:pt x="0" y="1378458"/>
                </a:moveTo>
                <a:lnTo>
                  <a:pt x="1101852" y="1378458"/>
                </a:lnTo>
                <a:lnTo>
                  <a:pt x="1101852" y="0"/>
                </a:lnTo>
                <a:lnTo>
                  <a:pt x="0" y="0"/>
                </a:lnTo>
                <a:lnTo>
                  <a:pt x="0" y="1378458"/>
                </a:lnTo>
                <a:close/>
              </a:path>
            </a:pathLst>
          </a:custGeom>
          <a:ln w="25146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11755" y="5928857"/>
            <a:ext cx="2801620" cy="103505"/>
          </a:xfrm>
          <a:custGeom>
            <a:avLst/>
            <a:gdLst/>
            <a:ahLst/>
            <a:cxnLst/>
            <a:rect l="l" t="t" r="r" b="b"/>
            <a:pathLst>
              <a:path w="2801620" h="103504">
                <a:moveTo>
                  <a:pt x="2775956" y="51701"/>
                </a:moveTo>
                <a:lnTo>
                  <a:pt x="2706116" y="92430"/>
                </a:lnTo>
                <a:lnTo>
                  <a:pt x="2705099" y="96316"/>
                </a:lnTo>
                <a:lnTo>
                  <a:pt x="2708656" y="102374"/>
                </a:lnTo>
                <a:lnTo>
                  <a:pt x="2712593" y="103403"/>
                </a:lnTo>
                <a:lnTo>
                  <a:pt x="2790351" y="58051"/>
                </a:lnTo>
                <a:lnTo>
                  <a:pt x="2788539" y="58051"/>
                </a:lnTo>
                <a:lnTo>
                  <a:pt x="2788539" y="57188"/>
                </a:lnTo>
                <a:lnTo>
                  <a:pt x="2785364" y="57188"/>
                </a:lnTo>
                <a:lnTo>
                  <a:pt x="2775956" y="51701"/>
                </a:lnTo>
                <a:close/>
              </a:path>
              <a:path w="2801620" h="103504">
                <a:moveTo>
                  <a:pt x="2765067" y="45351"/>
                </a:moveTo>
                <a:lnTo>
                  <a:pt x="0" y="45351"/>
                </a:lnTo>
                <a:lnTo>
                  <a:pt x="0" y="58051"/>
                </a:lnTo>
                <a:lnTo>
                  <a:pt x="2765067" y="58051"/>
                </a:lnTo>
                <a:lnTo>
                  <a:pt x="2775956" y="51701"/>
                </a:lnTo>
                <a:lnTo>
                  <a:pt x="2765067" y="45351"/>
                </a:lnTo>
                <a:close/>
              </a:path>
              <a:path w="2801620" h="103504">
                <a:moveTo>
                  <a:pt x="2790354" y="45351"/>
                </a:moveTo>
                <a:lnTo>
                  <a:pt x="2788539" y="45351"/>
                </a:lnTo>
                <a:lnTo>
                  <a:pt x="2788539" y="58051"/>
                </a:lnTo>
                <a:lnTo>
                  <a:pt x="2790351" y="58051"/>
                </a:lnTo>
                <a:lnTo>
                  <a:pt x="2801239" y="51701"/>
                </a:lnTo>
                <a:lnTo>
                  <a:pt x="2790354" y="45351"/>
                </a:lnTo>
                <a:close/>
              </a:path>
              <a:path w="2801620" h="103504">
                <a:moveTo>
                  <a:pt x="2785364" y="46215"/>
                </a:moveTo>
                <a:lnTo>
                  <a:pt x="2775956" y="51701"/>
                </a:lnTo>
                <a:lnTo>
                  <a:pt x="2785364" y="57188"/>
                </a:lnTo>
                <a:lnTo>
                  <a:pt x="2785364" y="46215"/>
                </a:lnTo>
                <a:close/>
              </a:path>
              <a:path w="2801620" h="103504">
                <a:moveTo>
                  <a:pt x="2788539" y="46215"/>
                </a:moveTo>
                <a:lnTo>
                  <a:pt x="2785364" y="46215"/>
                </a:lnTo>
                <a:lnTo>
                  <a:pt x="2785364" y="57188"/>
                </a:lnTo>
                <a:lnTo>
                  <a:pt x="2788539" y="57188"/>
                </a:lnTo>
                <a:lnTo>
                  <a:pt x="2788539" y="46215"/>
                </a:lnTo>
                <a:close/>
              </a:path>
              <a:path w="2801620" h="103504">
                <a:moveTo>
                  <a:pt x="2712593" y="0"/>
                </a:moveTo>
                <a:lnTo>
                  <a:pt x="2708656" y="1015"/>
                </a:lnTo>
                <a:lnTo>
                  <a:pt x="2705099" y="7086"/>
                </a:lnTo>
                <a:lnTo>
                  <a:pt x="2706116" y="10972"/>
                </a:lnTo>
                <a:lnTo>
                  <a:pt x="2775956" y="51701"/>
                </a:lnTo>
                <a:lnTo>
                  <a:pt x="2785364" y="46215"/>
                </a:lnTo>
                <a:lnTo>
                  <a:pt x="2788539" y="46215"/>
                </a:lnTo>
                <a:lnTo>
                  <a:pt x="2788539" y="45351"/>
                </a:lnTo>
                <a:lnTo>
                  <a:pt x="2790354" y="45351"/>
                </a:lnTo>
                <a:lnTo>
                  <a:pt x="2712593" y="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60054" y="4397885"/>
            <a:ext cx="103505" cy="1583055"/>
          </a:xfrm>
          <a:custGeom>
            <a:avLst/>
            <a:gdLst/>
            <a:ahLst/>
            <a:cxnLst/>
            <a:rect l="l" t="t" r="r" b="b"/>
            <a:pathLst>
              <a:path w="103505" h="1583054">
                <a:moveTo>
                  <a:pt x="51701" y="25155"/>
                </a:moveTo>
                <a:lnTo>
                  <a:pt x="45351" y="36044"/>
                </a:lnTo>
                <a:lnTo>
                  <a:pt x="45351" y="1582902"/>
                </a:lnTo>
                <a:lnTo>
                  <a:pt x="58051" y="1582902"/>
                </a:lnTo>
                <a:lnTo>
                  <a:pt x="58051" y="36044"/>
                </a:lnTo>
                <a:lnTo>
                  <a:pt x="51701" y="25155"/>
                </a:lnTo>
                <a:close/>
              </a:path>
              <a:path w="103505" h="1583054">
                <a:moveTo>
                  <a:pt x="51701" y="0"/>
                </a:moveTo>
                <a:lnTo>
                  <a:pt x="0" y="88646"/>
                </a:lnTo>
                <a:lnTo>
                  <a:pt x="1028" y="92456"/>
                </a:lnTo>
                <a:lnTo>
                  <a:pt x="7086" y="96012"/>
                </a:lnTo>
                <a:lnTo>
                  <a:pt x="10972" y="94996"/>
                </a:lnTo>
                <a:lnTo>
                  <a:pt x="45351" y="36044"/>
                </a:lnTo>
                <a:lnTo>
                  <a:pt x="45351" y="12573"/>
                </a:lnTo>
                <a:lnTo>
                  <a:pt x="59036" y="12573"/>
                </a:lnTo>
                <a:lnTo>
                  <a:pt x="51701" y="0"/>
                </a:lnTo>
                <a:close/>
              </a:path>
              <a:path w="103505" h="1583054">
                <a:moveTo>
                  <a:pt x="59036" y="12573"/>
                </a:moveTo>
                <a:lnTo>
                  <a:pt x="58051" y="12573"/>
                </a:lnTo>
                <a:lnTo>
                  <a:pt x="58051" y="36044"/>
                </a:lnTo>
                <a:lnTo>
                  <a:pt x="92430" y="94996"/>
                </a:lnTo>
                <a:lnTo>
                  <a:pt x="96316" y="96012"/>
                </a:lnTo>
                <a:lnTo>
                  <a:pt x="102387" y="92456"/>
                </a:lnTo>
                <a:lnTo>
                  <a:pt x="103403" y="88646"/>
                </a:lnTo>
                <a:lnTo>
                  <a:pt x="59036" y="12573"/>
                </a:lnTo>
                <a:close/>
              </a:path>
              <a:path w="103505" h="1583054">
                <a:moveTo>
                  <a:pt x="58051" y="12573"/>
                </a:moveTo>
                <a:lnTo>
                  <a:pt x="45351" y="12573"/>
                </a:lnTo>
                <a:lnTo>
                  <a:pt x="45351" y="36044"/>
                </a:lnTo>
                <a:lnTo>
                  <a:pt x="51701" y="25155"/>
                </a:lnTo>
                <a:lnTo>
                  <a:pt x="46215" y="15748"/>
                </a:lnTo>
                <a:lnTo>
                  <a:pt x="58051" y="15748"/>
                </a:lnTo>
                <a:lnTo>
                  <a:pt x="58051" y="12573"/>
                </a:lnTo>
                <a:close/>
              </a:path>
              <a:path w="103505" h="1583054">
                <a:moveTo>
                  <a:pt x="58051" y="15748"/>
                </a:moveTo>
                <a:lnTo>
                  <a:pt x="57188" y="15748"/>
                </a:lnTo>
                <a:lnTo>
                  <a:pt x="51701" y="25155"/>
                </a:lnTo>
                <a:lnTo>
                  <a:pt x="58051" y="36044"/>
                </a:lnTo>
                <a:lnTo>
                  <a:pt x="58051" y="15748"/>
                </a:lnTo>
                <a:close/>
              </a:path>
              <a:path w="103505" h="1583054">
                <a:moveTo>
                  <a:pt x="57188" y="15748"/>
                </a:moveTo>
                <a:lnTo>
                  <a:pt x="46215" y="15748"/>
                </a:lnTo>
                <a:lnTo>
                  <a:pt x="51701" y="25155"/>
                </a:lnTo>
                <a:lnTo>
                  <a:pt x="57188" y="15748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11755" y="5371719"/>
            <a:ext cx="541020" cy="304800"/>
          </a:xfrm>
          <a:custGeom>
            <a:avLst/>
            <a:gdLst/>
            <a:ahLst/>
            <a:cxnLst/>
            <a:rect l="l" t="t" r="r" b="b"/>
            <a:pathLst>
              <a:path w="541019" h="304800">
                <a:moveTo>
                  <a:pt x="0" y="304406"/>
                </a:moveTo>
                <a:lnTo>
                  <a:pt x="540512" y="0"/>
                </a:lnTo>
              </a:path>
            </a:pathLst>
          </a:custGeom>
          <a:ln w="9906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52014" y="5371719"/>
            <a:ext cx="410845" cy="0"/>
          </a:xfrm>
          <a:custGeom>
            <a:avLst/>
            <a:gdLst/>
            <a:ahLst/>
            <a:cxnLst/>
            <a:rect l="l" t="t" r="r" b="b"/>
            <a:pathLst>
              <a:path w="410844">
                <a:moveTo>
                  <a:pt x="0" y="0"/>
                </a:moveTo>
                <a:lnTo>
                  <a:pt x="410844" y="0"/>
                </a:lnTo>
              </a:path>
            </a:pathLst>
          </a:custGeom>
          <a:ln w="9906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61209" y="5006721"/>
            <a:ext cx="220345" cy="365760"/>
          </a:xfrm>
          <a:custGeom>
            <a:avLst/>
            <a:gdLst/>
            <a:ahLst/>
            <a:cxnLst/>
            <a:rect l="l" t="t" r="r" b="b"/>
            <a:pathLst>
              <a:path w="220344" h="365760">
                <a:moveTo>
                  <a:pt x="0" y="365251"/>
                </a:moveTo>
                <a:lnTo>
                  <a:pt x="219963" y="0"/>
                </a:lnTo>
              </a:path>
            </a:pathLst>
          </a:custGeom>
          <a:ln w="9906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98953" y="5006721"/>
            <a:ext cx="347345" cy="0"/>
          </a:xfrm>
          <a:custGeom>
            <a:avLst/>
            <a:gdLst/>
            <a:ahLst/>
            <a:cxnLst/>
            <a:rect l="l" t="t" r="r" b="b"/>
            <a:pathLst>
              <a:path w="347344">
                <a:moveTo>
                  <a:pt x="0" y="0"/>
                </a:moveTo>
                <a:lnTo>
                  <a:pt x="347344" y="0"/>
                </a:lnTo>
              </a:path>
            </a:pathLst>
          </a:custGeom>
          <a:ln w="9906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46424" y="5006721"/>
            <a:ext cx="58419" cy="121920"/>
          </a:xfrm>
          <a:custGeom>
            <a:avLst/>
            <a:gdLst/>
            <a:ahLst/>
            <a:cxnLst/>
            <a:rect l="l" t="t" r="r" b="b"/>
            <a:pathLst>
              <a:path w="58419" h="121920">
                <a:moveTo>
                  <a:pt x="0" y="0"/>
                </a:moveTo>
                <a:lnTo>
                  <a:pt x="58165" y="121792"/>
                </a:lnTo>
              </a:path>
            </a:pathLst>
          </a:custGeom>
          <a:ln w="9906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17339" y="5137785"/>
            <a:ext cx="283211" cy="478155"/>
          </a:xfrm>
          <a:custGeom>
            <a:avLst/>
            <a:gdLst/>
            <a:ahLst/>
            <a:cxnLst/>
            <a:rect l="l" t="t" r="r" b="b"/>
            <a:pathLst>
              <a:path w="283210" h="478154">
                <a:moveTo>
                  <a:pt x="0" y="0"/>
                </a:moveTo>
                <a:lnTo>
                  <a:pt x="283210" y="477799"/>
                </a:lnTo>
              </a:path>
            </a:pathLst>
          </a:custGeom>
          <a:ln w="9906">
            <a:solidFill>
              <a:srgbClr val="497D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335277" y="4876548"/>
            <a:ext cx="14859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472529" algn="l"/>
              </a:tabLst>
            </a:pPr>
            <a:r>
              <a:rPr sz="1000" dirty="0">
                <a:latin typeface="Calibri"/>
                <a:cs typeface="Calibri"/>
              </a:rPr>
              <a:t>140 </a:t>
            </a:r>
            <a:r>
              <a:rPr sz="1000" spc="105" dirty="0">
                <a:latin typeface="Calibri"/>
                <a:cs typeface="Calibri"/>
              </a:rPr>
              <a:t> </a:t>
            </a:r>
            <a:r>
              <a:rPr sz="1000" u="dash" dirty="0"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 	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71345" y="5523230"/>
            <a:ext cx="15494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dirty="0">
                <a:latin typeface="Calibri"/>
                <a:cs typeface="Calibri"/>
              </a:rPr>
              <a:t>25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42819" y="4500626"/>
            <a:ext cx="31496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spc="-11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375F92"/>
                </a:solidFill>
                <a:latin typeface="Calibri"/>
                <a:cs typeface="Calibri"/>
              </a:rPr>
              <a:t>(</a:t>
            </a:r>
            <a:r>
              <a:rPr sz="1400" spc="-11" dirty="0">
                <a:solidFill>
                  <a:srgbClr val="375F92"/>
                </a:solidFill>
                <a:latin typeface="Calibri"/>
                <a:cs typeface="Calibri"/>
              </a:rPr>
              <a:t>C)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48579" y="6002782"/>
            <a:ext cx="85091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spc="-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56612" y="5165345"/>
            <a:ext cx="1543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b="1" dirty="0">
                <a:latin typeface="Calibri"/>
                <a:cs typeface="Calibri"/>
              </a:rPr>
              <a:t>Sb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15409" y="4793488"/>
            <a:ext cx="95251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b="1" dirty="0">
                <a:latin typeface="Calibri"/>
                <a:cs typeface="Calibri"/>
              </a:rPr>
              <a:t>K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6970" y="4972052"/>
            <a:ext cx="43624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170176" algn="l"/>
                <a:tab pos="422899" algn="l"/>
              </a:tabLst>
            </a:pPr>
            <a:r>
              <a:rPr sz="1000" b="1" u="sng" dirty="0"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 	</a:t>
            </a:r>
            <a:r>
              <a:rPr sz="1000" b="1" u="sng" spc="-5" dirty="0">
                <a:uFill>
                  <a:solidFill>
                    <a:srgbClr val="497DBA"/>
                  </a:solidFill>
                </a:uFill>
                <a:latin typeface="Calibri"/>
                <a:cs typeface="Calibri"/>
              </a:rPr>
              <a:t>Cs	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88972" y="3893567"/>
            <a:ext cx="70485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31" dirty="0">
                <a:latin typeface="Calibri"/>
                <a:cs typeface="Calibri"/>
              </a:rPr>
              <a:t>R</a:t>
            </a:r>
            <a:r>
              <a:rPr dirty="0">
                <a:latin typeface="Calibri"/>
                <a:cs typeface="Calibri"/>
              </a:rPr>
              <a:t>ecipe:</a:t>
            </a:r>
            <a:endParaRPr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618232" y="5375909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273" y="0"/>
                </a:lnTo>
              </a:path>
            </a:pathLst>
          </a:custGeom>
          <a:ln w="3175">
            <a:solidFill>
              <a:srgbClr val="497DBA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334261" y="5253736"/>
            <a:ext cx="22034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dirty="0">
                <a:latin typeface="Calibri"/>
                <a:cs typeface="Calibri"/>
              </a:rPr>
              <a:t>100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 anchor="b" anchorCtr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1" dirty="0"/>
              <a:t>Experimental set </a:t>
            </a:r>
            <a:r>
              <a:rPr spc="-5" dirty="0"/>
              <a:t>up: K</a:t>
            </a:r>
            <a:r>
              <a:rPr sz="3151" spc="-7" baseline="-21164" dirty="0"/>
              <a:t>2</a:t>
            </a:r>
            <a:r>
              <a:rPr spc="-5" dirty="0"/>
              <a:t>CsSb </a:t>
            </a:r>
            <a:r>
              <a:rPr spc="-11" dirty="0"/>
              <a:t>cathode</a:t>
            </a:r>
            <a:r>
              <a:rPr spc="35" dirty="0"/>
              <a:t> </a:t>
            </a:r>
            <a:r>
              <a:rPr spc="-11" dirty="0"/>
              <a:t>growth</a:t>
            </a:r>
            <a:endParaRPr dirty="0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535C171-2A4E-66CF-CB23-DA130A7D7F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object 29"/>
          <p:cNvSpPr/>
          <p:nvPr/>
        </p:nvSpPr>
        <p:spPr>
          <a:xfrm>
            <a:off x="3810000" y="1371600"/>
            <a:ext cx="4953000" cy="2286000"/>
          </a:xfrm>
          <a:custGeom>
            <a:avLst/>
            <a:gdLst/>
            <a:ahLst/>
            <a:cxnLst/>
            <a:rect l="l" t="t" r="r" b="b"/>
            <a:pathLst>
              <a:path w="4953000" h="2286000">
                <a:moveTo>
                  <a:pt x="0" y="2286000"/>
                </a:moveTo>
                <a:lnTo>
                  <a:pt x="4953000" y="2286000"/>
                </a:lnTo>
                <a:lnTo>
                  <a:pt x="4953000" y="0"/>
                </a:lnTo>
                <a:lnTo>
                  <a:pt x="0" y="0"/>
                </a:lnTo>
                <a:lnTo>
                  <a:pt x="0" y="2286000"/>
                </a:lnTo>
                <a:close/>
              </a:path>
            </a:pathLst>
          </a:custGeom>
          <a:solidFill>
            <a:srgbClr val="DBED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09841" y="1687829"/>
            <a:ext cx="88900" cy="401320"/>
          </a:xfrm>
          <a:custGeom>
            <a:avLst/>
            <a:gdLst/>
            <a:ahLst/>
            <a:cxnLst/>
            <a:rect l="l" t="t" r="r" b="b"/>
            <a:pathLst>
              <a:path w="88900" h="401319">
                <a:moveTo>
                  <a:pt x="0" y="0"/>
                </a:moveTo>
                <a:lnTo>
                  <a:pt x="0" y="390144"/>
                </a:lnTo>
                <a:lnTo>
                  <a:pt x="3476" y="394442"/>
                </a:lnTo>
                <a:lnTo>
                  <a:pt x="12954" y="397954"/>
                </a:lnTo>
                <a:lnTo>
                  <a:pt x="27003" y="400323"/>
                </a:lnTo>
                <a:lnTo>
                  <a:pt x="44196" y="401193"/>
                </a:lnTo>
                <a:lnTo>
                  <a:pt x="61388" y="400323"/>
                </a:lnTo>
                <a:lnTo>
                  <a:pt x="75438" y="397954"/>
                </a:lnTo>
                <a:lnTo>
                  <a:pt x="84915" y="394442"/>
                </a:lnTo>
                <a:lnTo>
                  <a:pt x="88392" y="390144"/>
                </a:lnTo>
                <a:lnTo>
                  <a:pt x="88392" y="11049"/>
                </a:lnTo>
                <a:lnTo>
                  <a:pt x="44196" y="11049"/>
                </a:lnTo>
                <a:lnTo>
                  <a:pt x="27003" y="10179"/>
                </a:lnTo>
                <a:lnTo>
                  <a:pt x="12953" y="7810"/>
                </a:lnTo>
                <a:lnTo>
                  <a:pt x="3476" y="4298"/>
                </a:lnTo>
                <a:lnTo>
                  <a:pt x="0" y="0"/>
                </a:lnTo>
                <a:close/>
              </a:path>
              <a:path w="88900" h="401319">
                <a:moveTo>
                  <a:pt x="88392" y="0"/>
                </a:moveTo>
                <a:lnTo>
                  <a:pt x="84915" y="4298"/>
                </a:lnTo>
                <a:lnTo>
                  <a:pt x="75437" y="7810"/>
                </a:lnTo>
                <a:lnTo>
                  <a:pt x="61388" y="10179"/>
                </a:lnTo>
                <a:lnTo>
                  <a:pt x="44196" y="11049"/>
                </a:lnTo>
                <a:lnTo>
                  <a:pt x="88392" y="11049"/>
                </a:lnTo>
                <a:lnTo>
                  <a:pt x="88392" y="0"/>
                </a:lnTo>
                <a:close/>
              </a:path>
            </a:pathLst>
          </a:custGeom>
          <a:solidFill>
            <a:srgbClr val="548E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09841" y="1676781"/>
            <a:ext cx="88900" cy="22225"/>
          </a:xfrm>
          <a:custGeom>
            <a:avLst/>
            <a:gdLst/>
            <a:ahLst/>
            <a:cxnLst/>
            <a:rect l="l" t="t" r="r" b="b"/>
            <a:pathLst>
              <a:path w="88900" h="22225">
                <a:moveTo>
                  <a:pt x="44196" y="0"/>
                </a:moveTo>
                <a:lnTo>
                  <a:pt x="27003" y="869"/>
                </a:lnTo>
                <a:lnTo>
                  <a:pt x="12953" y="3238"/>
                </a:lnTo>
                <a:lnTo>
                  <a:pt x="3476" y="6750"/>
                </a:lnTo>
                <a:lnTo>
                  <a:pt x="0" y="11049"/>
                </a:lnTo>
                <a:lnTo>
                  <a:pt x="3476" y="15347"/>
                </a:lnTo>
                <a:lnTo>
                  <a:pt x="12954" y="18859"/>
                </a:lnTo>
                <a:lnTo>
                  <a:pt x="27003" y="21228"/>
                </a:lnTo>
                <a:lnTo>
                  <a:pt x="44196" y="22098"/>
                </a:lnTo>
                <a:lnTo>
                  <a:pt x="61388" y="21228"/>
                </a:lnTo>
                <a:lnTo>
                  <a:pt x="75438" y="18859"/>
                </a:lnTo>
                <a:lnTo>
                  <a:pt x="84915" y="15347"/>
                </a:lnTo>
                <a:lnTo>
                  <a:pt x="88392" y="11049"/>
                </a:lnTo>
                <a:lnTo>
                  <a:pt x="84915" y="6750"/>
                </a:lnTo>
                <a:lnTo>
                  <a:pt x="75437" y="3238"/>
                </a:lnTo>
                <a:lnTo>
                  <a:pt x="61388" y="869"/>
                </a:lnTo>
                <a:lnTo>
                  <a:pt x="44196" y="0"/>
                </a:lnTo>
                <a:close/>
              </a:path>
            </a:pathLst>
          </a:custGeom>
          <a:solidFill>
            <a:srgbClr val="99BA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109841" y="1676781"/>
            <a:ext cx="88900" cy="22225"/>
          </a:xfrm>
          <a:custGeom>
            <a:avLst/>
            <a:gdLst/>
            <a:ahLst/>
            <a:cxnLst/>
            <a:rect l="l" t="t" r="r" b="b"/>
            <a:pathLst>
              <a:path w="88900" h="22225">
                <a:moveTo>
                  <a:pt x="88392" y="11049"/>
                </a:moveTo>
                <a:lnTo>
                  <a:pt x="84915" y="15347"/>
                </a:lnTo>
                <a:lnTo>
                  <a:pt x="75438" y="18859"/>
                </a:lnTo>
                <a:lnTo>
                  <a:pt x="61388" y="21228"/>
                </a:lnTo>
                <a:lnTo>
                  <a:pt x="44196" y="22098"/>
                </a:lnTo>
                <a:lnTo>
                  <a:pt x="27003" y="21228"/>
                </a:lnTo>
                <a:lnTo>
                  <a:pt x="12954" y="18859"/>
                </a:lnTo>
                <a:lnTo>
                  <a:pt x="3476" y="15347"/>
                </a:lnTo>
                <a:lnTo>
                  <a:pt x="0" y="11049"/>
                </a:lnTo>
                <a:lnTo>
                  <a:pt x="3476" y="6750"/>
                </a:lnTo>
                <a:lnTo>
                  <a:pt x="12953" y="3238"/>
                </a:lnTo>
                <a:lnTo>
                  <a:pt x="27003" y="869"/>
                </a:lnTo>
                <a:lnTo>
                  <a:pt x="44196" y="0"/>
                </a:lnTo>
                <a:lnTo>
                  <a:pt x="61388" y="869"/>
                </a:lnTo>
                <a:lnTo>
                  <a:pt x="75437" y="3238"/>
                </a:lnTo>
                <a:lnTo>
                  <a:pt x="84915" y="6750"/>
                </a:lnTo>
                <a:lnTo>
                  <a:pt x="88392" y="11049"/>
                </a:lnTo>
                <a:close/>
              </a:path>
            </a:pathLst>
          </a:custGeom>
          <a:ln w="25146">
            <a:solidFill>
              <a:srgbClr val="548E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09841" y="1687829"/>
            <a:ext cx="88900" cy="401320"/>
          </a:xfrm>
          <a:custGeom>
            <a:avLst/>
            <a:gdLst/>
            <a:ahLst/>
            <a:cxnLst/>
            <a:rect l="l" t="t" r="r" b="b"/>
            <a:pathLst>
              <a:path w="88900" h="401319">
                <a:moveTo>
                  <a:pt x="88392" y="0"/>
                </a:moveTo>
                <a:lnTo>
                  <a:pt x="88392" y="390144"/>
                </a:lnTo>
                <a:lnTo>
                  <a:pt x="84915" y="394442"/>
                </a:lnTo>
                <a:lnTo>
                  <a:pt x="75438" y="397954"/>
                </a:lnTo>
                <a:lnTo>
                  <a:pt x="61388" y="400323"/>
                </a:lnTo>
                <a:lnTo>
                  <a:pt x="44196" y="401193"/>
                </a:lnTo>
                <a:lnTo>
                  <a:pt x="27003" y="400323"/>
                </a:lnTo>
                <a:lnTo>
                  <a:pt x="12954" y="397954"/>
                </a:lnTo>
                <a:lnTo>
                  <a:pt x="3476" y="394442"/>
                </a:lnTo>
                <a:lnTo>
                  <a:pt x="0" y="390144"/>
                </a:lnTo>
                <a:lnTo>
                  <a:pt x="0" y="0"/>
                </a:lnTo>
              </a:path>
            </a:pathLst>
          </a:custGeom>
          <a:ln w="25146">
            <a:solidFill>
              <a:srgbClr val="548E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798564" y="1715250"/>
            <a:ext cx="528840" cy="7627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83147" y="1901951"/>
            <a:ext cx="339851" cy="4046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12459" y="2468105"/>
            <a:ext cx="735355" cy="93803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41998" y="2789683"/>
            <a:ext cx="360439" cy="2941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471035" y="1835658"/>
            <a:ext cx="88900" cy="1132205"/>
          </a:xfrm>
          <a:custGeom>
            <a:avLst/>
            <a:gdLst/>
            <a:ahLst/>
            <a:cxnLst/>
            <a:rect l="l" t="t" r="r" b="b"/>
            <a:pathLst>
              <a:path w="88900" h="1132205">
                <a:moveTo>
                  <a:pt x="0" y="0"/>
                </a:moveTo>
                <a:lnTo>
                  <a:pt x="0" y="1120902"/>
                </a:lnTo>
                <a:lnTo>
                  <a:pt x="3476" y="1125200"/>
                </a:lnTo>
                <a:lnTo>
                  <a:pt x="12954" y="1128712"/>
                </a:lnTo>
                <a:lnTo>
                  <a:pt x="27003" y="1131081"/>
                </a:lnTo>
                <a:lnTo>
                  <a:pt x="44195" y="1131951"/>
                </a:lnTo>
                <a:lnTo>
                  <a:pt x="61388" y="1131081"/>
                </a:lnTo>
                <a:lnTo>
                  <a:pt x="75437" y="1128712"/>
                </a:lnTo>
                <a:lnTo>
                  <a:pt x="84915" y="1125200"/>
                </a:lnTo>
                <a:lnTo>
                  <a:pt x="88391" y="1120902"/>
                </a:lnTo>
                <a:lnTo>
                  <a:pt x="88391" y="11049"/>
                </a:lnTo>
                <a:lnTo>
                  <a:pt x="44195" y="11049"/>
                </a:lnTo>
                <a:lnTo>
                  <a:pt x="27003" y="10179"/>
                </a:lnTo>
                <a:lnTo>
                  <a:pt x="12954" y="7810"/>
                </a:lnTo>
                <a:lnTo>
                  <a:pt x="3476" y="4298"/>
                </a:lnTo>
                <a:lnTo>
                  <a:pt x="0" y="0"/>
                </a:lnTo>
                <a:close/>
              </a:path>
              <a:path w="88900" h="1132205">
                <a:moveTo>
                  <a:pt x="88391" y="0"/>
                </a:moveTo>
                <a:lnTo>
                  <a:pt x="84915" y="4298"/>
                </a:lnTo>
                <a:lnTo>
                  <a:pt x="75437" y="7810"/>
                </a:lnTo>
                <a:lnTo>
                  <a:pt x="61388" y="10179"/>
                </a:lnTo>
                <a:lnTo>
                  <a:pt x="44195" y="11049"/>
                </a:lnTo>
                <a:lnTo>
                  <a:pt x="88391" y="11049"/>
                </a:lnTo>
                <a:lnTo>
                  <a:pt x="8839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71035" y="1824609"/>
            <a:ext cx="88900" cy="22225"/>
          </a:xfrm>
          <a:custGeom>
            <a:avLst/>
            <a:gdLst/>
            <a:ahLst/>
            <a:cxnLst/>
            <a:rect l="l" t="t" r="r" b="b"/>
            <a:pathLst>
              <a:path w="88900" h="22225">
                <a:moveTo>
                  <a:pt x="44195" y="0"/>
                </a:moveTo>
                <a:lnTo>
                  <a:pt x="27003" y="869"/>
                </a:lnTo>
                <a:lnTo>
                  <a:pt x="12954" y="3238"/>
                </a:lnTo>
                <a:lnTo>
                  <a:pt x="3476" y="6750"/>
                </a:lnTo>
                <a:lnTo>
                  <a:pt x="0" y="11049"/>
                </a:lnTo>
                <a:lnTo>
                  <a:pt x="3476" y="15347"/>
                </a:lnTo>
                <a:lnTo>
                  <a:pt x="12954" y="18859"/>
                </a:lnTo>
                <a:lnTo>
                  <a:pt x="27003" y="21228"/>
                </a:lnTo>
                <a:lnTo>
                  <a:pt x="44195" y="22098"/>
                </a:lnTo>
                <a:lnTo>
                  <a:pt x="61388" y="21228"/>
                </a:lnTo>
                <a:lnTo>
                  <a:pt x="75437" y="18859"/>
                </a:lnTo>
                <a:lnTo>
                  <a:pt x="84915" y="15347"/>
                </a:lnTo>
                <a:lnTo>
                  <a:pt x="88391" y="11049"/>
                </a:lnTo>
                <a:lnTo>
                  <a:pt x="84915" y="6750"/>
                </a:lnTo>
                <a:lnTo>
                  <a:pt x="75437" y="3238"/>
                </a:lnTo>
                <a:lnTo>
                  <a:pt x="61388" y="869"/>
                </a:lnTo>
                <a:lnTo>
                  <a:pt x="44195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71035" y="1824609"/>
            <a:ext cx="88900" cy="22225"/>
          </a:xfrm>
          <a:custGeom>
            <a:avLst/>
            <a:gdLst/>
            <a:ahLst/>
            <a:cxnLst/>
            <a:rect l="l" t="t" r="r" b="b"/>
            <a:pathLst>
              <a:path w="88900" h="22225">
                <a:moveTo>
                  <a:pt x="88391" y="11049"/>
                </a:moveTo>
                <a:lnTo>
                  <a:pt x="84915" y="15347"/>
                </a:lnTo>
                <a:lnTo>
                  <a:pt x="75437" y="18859"/>
                </a:lnTo>
                <a:lnTo>
                  <a:pt x="61388" y="21228"/>
                </a:lnTo>
                <a:lnTo>
                  <a:pt x="44195" y="22098"/>
                </a:lnTo>
                <a:lnTo>
                  <a:pt x="27003" y="21228"/>
                </a:lnTo>
                <a:lnTo>
                  <a:pt x="12954" y="18859"/>
                </a:lnTo>
                <a:lnTo>
                  <a:pt x="3476" y="15347"/>
                </a:lnTo>
                <a:lnTo>
                  <a:pt x="0" y="11049"/>
                </a:lnTo>
                <a:lnTo>
                  <a:pt x="3476" y="6750"/>
                </a:lnTo>
                <a:lnTo>
                  <a:pt x="12954" y="3238"/>
                </a:lnTo>
                <a:lnTo>
                  <a:pt x="27003" y="869"/>
                </a:lnTo>
                <a:lnTo>
                  <a:pt x="44195" y="0"/>
                </a:lnTo>
                <a:lnTo>
                  <a:pt x="61388" y="869"/>
                </a:lnTo>
                <a:lnTo>
                  <a:pt x="75437" y="3238"/>
                </a:lnTo>
                <a:lnTo>
                  <a:pt x="84915" y="6750"/>
                </a:lnTo>
                <a:lnTo>
                  <a:pt x="88391" y="11049"/>
                </a:lnTo>
                <a:close/>
              </a:path>
            </a:pathLst>
          </a:custGeom>
          <a:ln w="25146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471035" y="1835658"/>
            <a:ext cx="88900" cy="1132205"/>
          </a:xfrm>
          <a:custGeom>
            <a:avLst/>
            <a:gdLst/>
            <a:ahLst/>
            <a:cxnLst/>
            <a:rect l="l" t="t" r="r" b="b"/>
            <a:pathLst>
              <a:path w="88900" h="1132205">
                <a:moveTo>
                  <a:pt x="88391" y="0"/>
                </a:moveTo>
                <a:lnTo>
                  <a:pt x="88391" y="1120902"/>
                </a:lnTo>
                <a:lnTo>
                  <a:pt x="84915" y="1125200"/>
                </a:lnTo>
                <a:lnTo>
                  <a:pt x="75437" y="1128712"/>
                </a:lnTo>
                <a:lnTo>
                  <a:pt x="61388" y="1131081"/>
                </a:lnTo>
                <a:lnTo>
                  <a:pt x="44195" y="1131951"/>
                </a:lnTo>
                <a:lnTo>
                  <a:pt x="27003" y="1131081"/>
                </a:lnTo>
                <a:lnTo>
                  <a:pt x="12954" y="1128712"/>
                </a:lnTo>
                <a:lnTo>
                  <a:pt x="3476" y="1125200"/>
                </a:lnTo>
                <a:lnTo>
                  <a:pt x="0" y="1120902"/>
                </a:lnTo>
                <a:lnTo>
                  <a:pt x="0" y="0"/>
                </a:lnTo>
              </a:path>
            </a:pathLst>
          </a:custGeom>
          <a:ln w="25146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296917" y="2428482"/>
            <a:ext cx="541795" cy="10492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38473" y="2642577"/>
            <a:ext cx="287299" cy="6591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591045" y="3051937"/>
            <a:ext cx="556260" cy="178435"/>
          </a:xfrm>
          <a:custGeom>
            <a:avLst/>
            <a:gdLst/>
            <a:ahLst/>
            <a:cxnLst/>
            <a:rect l="l" t="t" r="r" b="b"/>
            <a:pathLst>
              <a:path w="556259" h="178435">
                <a:moveTo>
                  <a:pt x="556132" y="178308"/>
                </a:moveTo>
                <a:lnTo>
                  <a:pt x="548185" y="149016"/>
                </a:lnTo>
                <a:lnTo>
                  <a:pt x="539988" y="123332"/>
                </a:lnTo>
                <a:lnTo>
                  <a:pt x="531290" y="104816"/>
                </a:lnTo>
                <a:lnTo>
                  <a:pt x="521842" y="97027"/>
                </a:lnTo>
                <a:lnTo>
                  <a:pt x="510746" y="107844"/>
                </a:lnTo>
                <a:lnTo>
                  <a:pt x="498411" y="133080"/>
                </a:lnTo>
                <a:lnTo>
                  <a:pt x="486552" y="158196"/>
                </a:lnTo>
                <a:lnTo>
                  <a:pt x="476884" y="168655"/>
                </a:lnTo>
                <a:lnTo>
                  <a:pt x="471021" y="154680"/>
                </a:lnTo>
                <a:lnTo>
                  <a:pt x="467598" y="125999"/>
                </a:lnTo>
                <a:lnTo>
                  <a:pt x="464151" y="97343"/>
                </a:lnTo>
                <a:lnTo>
                  <a:pt x="458215" y="83438"/>
                </a:lnTo>
                <a:lnTo>
                  <a:pt x="448407" y="94023"/>
                </a:lnTo>
                <a:lnTo>
                  <a:pt x="436229" y="119348"/>
                </a:lnTo>
                <a:lnTo>
                  <a:pt x="423836" y="144625"/>
                </a:lnTo>
                <a:lnTo>
                  <a:pt x="413384" y="155066"/>
                </a:lnTo>
                <a:lnTo>
                  <a:pt x="405856" y="140743"/>
                </a:lnTo>
                <a:lnTo>
                  <a:pt x="400018" y="111537"/>
                </a:lnTo>
                <a:lnTo>
                  <a:pt x="394418" y="82379"/>
                </a:lnTo>
                <a:lnTo>
                  <a:pt x="387603" y="68199"/>
                </a:lnTo>
                <a:lnTo>
                  <a:pt x="378725" y="78986"/>
                </a:lnTo>
                <a:lnTo>
                  <a:pt x="368680" y="104775"/>
                </a:lnTo>
                <a:lnTo>
                  <a:pt x="358636" y="130563"/>
                </a:lnTo>
                <a:lnTo>
                  <a:pt x="349757" y="141350"/>
                </a:lnTo>
                <a:lnTo>
                  <a:pt x="342890" y="127244"/>
                </a:lnTo>
                <a:lnTo>
                  <a:pt x="337296" y="98123"/>
                </a:lnTo>
                <a:lnTo>
                  <a:pt x="331487" y="68931"/>
                </a:lnTo>
                <a:lnTo>
                  <a:pt x="323976" y="54610"/>
                </a:lnTo>
                <a:lnTo>
                  <a:pt x="313523" y="65051"/>
                </a:lnTo>
                <a:lnTo>
                  <a:pt x="301116" y="90328"/>
                </a:lnTo>
                <a:lnTo>
                  <a:pt x="288901" y="115653"/>
                </a:lnTo>
                <a:lnTo>
                  <a:pt x="279018" y="126237"/>
                </a:lnTo>
                <a:lnTo>
                  <a:pt x="273155" y="112260"/>
                </a:lnTo>
                <a:lnTo>
                  <a:pt x="269732" y="83565"/>
                </a:lnTo>
                <a:lnTo>
                  <a:pt x="266285" y="54871"/>
                </a:lnTo>
                <a:lnTo>
                  <a:pt x="260350" y="40893"/>
                </a:lnTo>
                <a:lnTo>
                  <a:pt x="250344" y="51677"/>
                </a:lnTo>
                <a:lnTo>
                  <a:pt x="237839" y="77247"/>
                </a:lnTo>
                <a:lnTo>
                  <a:pt x="225381" y="102580"/>
                </a:lnTo>
                <a:lnTo>
                  <a:pt x="215518" y="112649"/>
                </a:lnTo>
                <a:lnTo>
                  <a:pt x="209964" y="96916"/>
                </a:lnTo>
                <a:lnTo>
                  <a:pt x="207089" y="65563"/>
                </a:lnTo>
                <a:lnTo>
                  <a:pt x="204142" y="34639"/>
                </a:lnTo>
                <a:lnTo>
                  <a:pt x="198373" y="20192"/>
                </a:lnTo>
                <a:lnTo>
                  <a:pt x="187926" y="33535"/>
                </a:lnTo>
                <a:lnTo>
                  <a:pt x="174704" y="63690"/>
                </a:lnTo>
                <a:lnTo>
                  <a:pt x="161315" y="93559"/>
                </a:lnTo>
                <a:lnTo>
                  <a:pt x="150367" y="106045"/>
                </a:lnTo>
                <a:lnTo>
                  <a:pt x="143297" y="89679"/>
                </a:lnTo>
                <a:lnTo>
                  <a:pt x="138477" y="55895"/>
                </a:lnTo>
                <a:lnTo>
                  <a:pt x="133919" y="21945"/>
                </a:lnTo>
                <a:lnTo>
                  <a:pt x="127634" y="5079"/>
                </a:lnTo>
                <a:lnTo>
                  <a:pt x="118500" y="16299"/>
                </a:lnTo>
                <a:lnTo>
                  <a:pt x="107711" y="44259"/>
                </a:lnTo>
                <a:lnTo>
                  <a:pt x="97041" y="72695"/>
                </a:lnTo>
                <a:lnTo>
                  <a:pt x="88264" y="85343"/>
                </a:lnTo>
                <a:lnTo>
                  <a:pt x="82776" y="71955"/>
                </a:lnTo>
                <a:lnTo>
                  <a:pt x="79311" y="43195"/>
                </a:lnTo>
                <a:lnTo>
                  <a:pt x="75656" y="14174"/>
                </a:lnTo>
                <a:lnTo>
                  <a:pt x="69595" y="0"/>
                </a:lnTo>
                <a:lnTo>
                  <a:pt x="59767" y="9890"/>
                </a:lnTo>
                <a:lnTo>
                  <a:pt x="47545" y="34067"/>
                </a:lnTo>
                <a:lnTo>
                  <a:pt x="35109" y="59150"/>
                </a:lnTo>
                <a:lnTo>
                  <a:pt x="24637" y="71754"/>
                </a:lnTo>
                <a:lnTo>
                  <a:pt x="16823" y="68042"/>
                </a:lnTo>
                <a:lnTo>
                  <a:pt x="10413" y="55292"/>
                </a:lnTo>
                <a:lnTo>
                  <a:pt x="4956" y="36518"/>
                </a:lnTo>
                <a:lnTo>
                  <a:pt x="0" y="14732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500493" y="3019681"/>
            <a:ext cx="112649" cy="10858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18732" y="2863595"/>
            <a:ext cx="1985011" cy="447040"/>
          </a:xfrm>
          <a:custGeom>
            <a:avLst/>
            <a:gdLst/>
            <a:ahLst/>
            <a:cxnLst/>
            <a:rect l="l" t="t" r="r" b="b"/>
            <a:pathLst>
              <a:path w="1985009" h="447039">
                <a:moveTo>
                  <a:pt x="0" y="0"/>
                </a:moveTo>
                <a:lnTo>
                  <a:pt x="1985010" y="446531"/>
                </a:lnTo>
              </a:path>
            </a:pathLst>
          </a:custGeom>
          <a:ln w="6096">
            <a:solidFill>
              <a:srgbClr val="FF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7986521" y="2954528"/>
            <a:ext cx="33083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sz="1000" dirty="0">
                <a:latin typeface="Calibri"/>
                <a:cs typeface="Calibri"/>
              </a:rPr>
              <a:t>X</a:t>
            </a:r>
            <a:r>
              <a:rPr sz="1000" spc="-5" dirty="0">
                <a:latin typeface="Calibri"/>
                <a:cs typeface="Calibri"/>
              </a:rPr>
              <a:t>-</a:t>
            </a:r>
            <a:r>
              <a:rPr sz="1000" dirty="0">
                <a:latin typeface="Calibri"/>
                <a:cs typeface="Calibri"/>
              </a:rPr>
              <a:t>rays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969380" y="2395727"/>
            <a:ext cx="103505" cy="958851"/>
          </a:xfrm>
          <a:custGeom>
            <a:avLst/>
            <a:gdLst/>
            <a:ahLst/>
            <a:cxnLst/>
            <a:rect l="l" t="t" r="r" b="b"/>
            <a:pathLst>
              <a:path w="103504" h="958850">
                <a:moveTo>
                  <a:pt x="58038" y="88773"/>
                </a:moveTo>
                <a:lnTo>
                  <a:pt x="45338" y="88773"/>
                </a:lnTo>
                <a:lnTo>
                  <a:pt x="45338" y="101473"/>
                </a:lnTo>
                <a:lnTo>
                  <a:pt x="58038" y="101473"/>
                </a:lnTo>
                <a:lnTo>
                  <a:pt x="58038" y="88773"/>
                </a:lnTo>
                <a:close/>
              </a:path>
              <a:path w="103504" h="958850">
                <a:moveTo>
                  <a:pt x="51688" y="0"/>
                </a:moveTo>
                <a:lnTo>
                  <a:pt x="0" y="88646"/>
                </a:lnTo>
                <a:lnTo>
                  <a:pt x="1016" y="92456"/>
                </a:lnTo>
                <a:lnTo>
                  <a:pt x="7112" y="96012"/>
                </a:lnTo>
                <a:lnTo>
                  <a:pt x="10922" y="94996"/>
                </a:lnTo>
                <a:lnTo>
                  <a:pt x="51593" y="25273"/>
                </a:lnTo>
                <a:lnTo>
                  <a:pt x="45338" y="25273"/>
                </a:lnTo>
                <a:lnTo>
                  <a:pt x="45338" y="12573"/>
                </a:lnTo>
                <a:lnTo>
                  <a:pt x="59020" y="12573"/>
                </a:lnTo>
                <a:lnTo>
                  <a:pt x="51688" y="0"/>
                </a:lnTo>
                <a:close/>
              </a:path>
              <a:path w="103504" h="958850">
                <a:moveTo>
                  <a:pt x="58038" y="15748"/>
                </a:moveTo>
                <a:lnTo>
                  <a:pt x="57150" y="15748"/>
                </a:lnTo>
                <a:lnTo>
                  <a:pt x="51689" y="25109"/>
                </a:lnTo>
                <a:lnTo>
                  <a:pt x="92456" y="94996"/>
                </a:lnTo>
                <a:lnTo>
                  <a:pt x="96266" y="96012"/>
                </a:lnTo>
                <a:lnTo>
                  <a:pt x="102362" y="92456"/>
                </a:lnTo>
                <a:lnTo>
                  <a:pt x="103378" y="88646"/>
                </a:lnTo>
                <a:lnTo>
                  <a:pt x="66425" y="25273"/>
                </a:lnTo>
                <a:lnTo>
                  <a:pt x="58038" y="25273"/>
                </a:lnTo>
                <a:lnTo>
                  <a:pt x="58038" y="15748"/>
                </a:lnTo>
                <a:close/>
              </a:path>
              <a:path w="103504" h="958850">
                <a:moveTo>
                  <a:pt x="58038" y="63373"/>
                </a:moveTo>
                <a:lnTo>
                  <a:pt x="45338" y="63373"/>
                </a:lnTo>
                <a:lnTo>
                  <a:pt x="45338" y="76073"/>
                </a:lnTo>
                <a:lnTo>
                  <a:pt x="58038" y="76073"/>
                </a:lnTo>
                <a:lnTo>
                  <a:pt x="58038" y="63373"/>
                </a:lnTo>
                <a:close/>
              </a:path>
              <a:path w="103504" h="958850">
                <a:moveTo>
                  <a:pt x="58038" y="37973"/>
                </a:moveTo>
                <a:lnTo>
                  <a:pt x="45338" y="37973"/>
                </a:lnTo>
                <a:lnTo>
                  <a:pt x="45338" y="50673"/>
                </a:lnTo>
                <a:lnTo>
                  <a:pt x="58038" y="50673"/>
                </a:lnTo>
                <a:lnTo>
                  <a:pt x="58038" y="37973"/>
                </a:lnTo>
                <a:close/>
              </a:path>
              <a:path w="103504" h="958850">
                <a:moveTo>
                  <a:pt x="58038" y="12573"/>
                </a:moveTo>
                <a:lnTo>
                  <a:pt x="45338" y="12573"/>
                </a:lnTo>
                <a:lnTo>
                  <a:pt x="45338" y="25273"/>
                </a:lnTo>
                <a:lnTo>
                  <a:pt x="51593" y="25273"/>
                </a:lnTo>
                <a:lnTo>
                  <a:pt x="51689" y="25109"/>
                </a:lnTo>
                <a:lnTo>
                  <a:pt x="46228" y="15748"/>
                </a:lnTo>
                <a:lnTo>
                  <a:pt x="58038" y="15748"/>
                </a:lnTo>
                <a:lnTo>
                  <a:pt x="58038" y="12573"/>
                </a:lnTo>
                <a:close/>
              </a:path>
              <a:path w="103504" h="958850">
                <a:moveTo>
                  <a:pt x="51689" y="25109"/>
                </a:moveTo>
                <a:lnTo>
                  <a:pt x="51593" y="25273"/>
                </a:lnTo>
                <a:lnTo>
                  <a:pt x="51784" y="25273"/>
                </a:lnTo>
                <a:lnTo>
                  <a:pt x="51689" y="25109"/>
                </a:lnTo>
                <a:close/>
              </a:path>
              <a:path w="103504" h="958850">
                <a:moveTo>
                  <a:pt x="59020" y="12573"/>
                </a:moveTo>
                <a:lnTo>
                  <a:pt x="58038" y="12573"/>
                </a:lnTo>
                <a:lnTo>
                  <a:pt x="58038" y="25273"/>
                </a:lnTo>
                <a:lnTo>
                  <a:pt x="66425" y="25273"/>
                </a:lnTo>
                <a:lnTo>
                  <a:pt x="59020" y="12573"/>
                </a:lnTo>
                <a:close/>
              </a:path>
              <a:path w="103504" h="958850">
                <a:moveTo>
                  <a:pt x="57150" y="15748"/>
                </a:moveTo>
                <a:lnTo>
                  <a:pt x="46228" y="15748"/>
                </a:lnTo>
                <a:lnTo>
                  <a:pt x="51689" y="25109"/>
                </a:lnTo>
                <a:lnTo>
                  <a:pt x="57150" y="15748"/>
                </a:lnTo>
                <a:close/>
              </a:path>
              <a:path w="103504" h="958850">
                <a:moveTo>
                  <a:pt x="58038" y="114173"/>
                </a:moveTo>
                <a:lnTo>
                  <a:pt x="45338" y="114173"/>
                </a:lnTo>
                <a:lnTo>
                  <a:pt x="45338" y="126873"/>
                </a:lnTo>
                <a:lnTo>
                  <a:pt x="58038" y="126873"/>
                </a:lnTo>
                <a:lnTo>
                  <a:pt x="58038" y="114173"/>
                </a:lnTo>
                <a:close/>
              </a:path>
              <a:path w="103504" h="958850">
                <a:moveTo>
                  <a:pt x="58038" y="139573"/>
                </a:moveTo>
                <a:lnTo>
                  <a:pt x="45338" y="139573"/>
                </a:lnTo>
                <a:lnTo>
                  <a:pt x="45338" y="152273"/>
                </a:lnTo>
                <a:lnTo>
                  <a:pt x="58038" y="152273"/>
                </a:lnTo>
                <a:lnTo>
                  <a:pt x="58038" y="139573"/>
                </a:lnTo>
                <a:close/>
              </a:path>
              <a:path w="103504" h="958850">
                <a:moveTo>
                  <a:pt x="58038" y="164973"/>
                </a:moveTo>
                <a:lnTo>
                  <a:pt x="45338" y="164973"/>
                </a:lnTo>
                <a:lnTo>
                  <a:pt x="45338" y="177673"/>
                </a:lnTo>
                <a:lnTo>
                  <a:pt x="58038" y="177673"/>
                </a:lnTo>
                <a:lnTo>
                  <a:pt x="58038" y="164973"/>
                </a:lnTo>
                <a:close/>
              </a:path>
              <a:path w="103504" h="958850">
                <a:moveTo>
                  <a:pt x="58038" y="190373"/>
                </a:moveTo>
                <a:lnTo>
                  <a:pt x="45338" y="190373"/>
                </a:lnTo>
                <a:lnTo>
                  <a:pt x="45338" y="203073"/>
                </a:lnTo>
                <a:lnTo>
                  <a:pt x="58038" y="203073"/>
                </a:lnTo>
                <a:lnTo>
                  <a:pt x="58038" y="190373"/>
                </a:lnTo>
                <a:close/>
              </a:path>
              <a:path w="103504" h="958850">
                <a:moveTo>
                  <a:pt x="58038" y="215773"/>
                </a:moveTo>
                <a:lnTo>
                  <a:pt x="45338" y="215773"/>
                </a:lnTo>
                <a:lnTo>
                  <a:pt x="45338" y="228473"/>
                </a:lnTo>
                <a:lnTo>
                  <a:pt x="58038" y="228473"/>
                </a:lnTo>
                <a:lnTo>
                  <a:pt x="58038" y="215773"/>
                </a:lnTo>
                <a:close/>
              </a:path>
              <a:path w="103504" h="958850">
                <a:moveTo>
                  <a:pt x="58038" y="241173"/>
                </a:moveTo>
                <a:lnTo>
                  <a:pt x="45338" y="241173"/>
                </a:lnTo>
                <a:lnTo>
                  <a:pt x="45338" y="253873"/>
                </a:lnTo>
                <a:lnTo>
                  <a:pt x="58038" y="253873"/>
                </a:lnTo>
                <a:lnTo>
                  <a:pt x="58038" y="241173"/>
                </a:lnTo>
                <a:close/>
              </a:path>
              <a:path w="103504" h="958850">
                <a:moveTo>
                  <a:pt x="58038" y="266573"/>
                </a:moveTo>
                <a:lnTo>
                  <a:pt x="45338" y="266573"/>
                </a:lnTo>
                <a:lnTo>
                  <a:pt x="45338" y="279273"/>
                </a:lnTo>
                <a:lnTo>
                  <a:pt x="58038" y="279273"/>
                </a:lnTo>
                <a:lnTo>
                  <a:pt x="58038" y="266573"/>
                </a:lnTo>
                <a:close/>
              </a:path>
              <a:path w="103504" h="958850">
                <a:moveTo>
                  <a:pt x="58038" y="291973"/>
                </a:moveTo>
                <a:lnTo>
                  <a:pt x="45338" y="291973"/>
                </a:lnTo>
                <a:lnTo>
                  <a:pt x="45338" y="304673"/>
                </a:lnTo>
                <a:lnTo>
                  <a:pt x="58038" y="304673"/>
                </a:lnTo>
                <a:lnTo>
                  <a:pt x="58038" y="291973"/>
                </a:lnTo>
                <a:close/>
              </a:path>
              <a:path w="103504" h="958850">
                <a:moveTo>
                  <a:pt x="58038" y="317373"/>
                </a:moveTo>
                <a:lnTo>
                  <a:pt x="45338" y="317373"/>
                </a:lnTo>
                <a:lnTo>
                  <a:pt x="45338" y="330073"/>
                </a:lnTo>
                <a:lnTo>
                  <a:pt x="58038" y="330073"/>
                </a:lnTo>
                <a:lnTo>
                  <a:pt x="58038" y="317373"/>
                </a:lnTo>
                <a:close/>
              </a:path>
              <a:path w="103504" h="958850">
                <a:moveTo>
                  <a:pt x="58038" y="342773"/>
                </a:moveTo>
                <a:lnTo>
                  <a:pt x="45338" y="342773"/>
                </a:lnTo>
                <a:lnTo>
                  <a:pt x="45338" y="355473"/>
                </a:lnTo>
                <a:lnTo>
                  <a:pt x="58038" y="355473"/>
                </a:lnTo>
                <a:lnTo>
                  <a:pt x="58038" y="342773"/>
                </a:lnTo>
                <a:close/>
              </a:path>
              <a:path w="103504" h="958850">
                <a:moveTo>
                  <a:pt x="58038" y="368173"/>
                </a:moveTo>
                <a:lnTo>
                  <a:pt x="45338" y="368173"/>
                </a:lnTo>
                <a:lnTo>
                  <a:pt x="45338" y="380873"/>
                </a:lnTo>
                <a:lnTo>
                  <a:pt x="58038" y="380873"/>
                </a:lnTo>
                <a:lnTo>
                  <a:pt x="58038" y="368173"/>
                </a:lnTo>
                <a:close/>
              </a:path>
              <a:path w="103504" h="958850">
                <a:moveTo>
                  <a:pt x="58038" y="393573"/>
                </a:moveTo>
                <a:lnTo>
                  <a:pt x="45338" y="393573"/>
                </a:lnTo>
                <a:lnTo>
                  <a:pt x="45338" y="406273"/>
                </a:lnTo>
                <a:lnTo>
                  <a:pt x="58038" y="406273"/>
                </a:lnTo>
                <a:lnTo>
                  <a:pt x="58038" y="393573"/>
                </a:lnTo>
                <a:close/>
              </a:path>
              <a:path w="103504" h="958850">
                <a:moveTo>
                  <a:pt x="58038" y="418973"/>
                </a:moveTo>
                <a:lnTo>
                  <a:pt x="45338" y="418973"/>
                </a:lnTo>
                <a:lnTo>
                  <a:pt x="45338" y="431673"/>
                </a:lnTo>
                <a:lnTo>
                  <a:pt x="58038" y="431673"/>
                </a:lnTo>
                <a:lnTo>
                  <a:pt x="58038" y="418973"/>
                </a:lnTo>
                <a:close/>
              </a:path>
              <a:path w="103504" h="958850">
                <a:moveTo>
                  <a:pt x="58038" y="444373"/>
                </a:moveTo>
                <a:lnTo>
                  <a:pt x="45338" y="444373"/>
                </a:lnTo>
                <a:lnTo>
                  <a:pt x="45338" y="457073"/>
                </a:lnTo>
                <a:lnTo>
                  <a:pt x="58038" y="457073"/>
                </a:lnTo>
                <a:lnTo>
                  <a:pt x="58038" y="444373"/>
                </a:lnTo>
                <a:close/>
              </a:path>
              <a:path w="103504" h="958850">
                <a:moveTo>
                  <a:pt x="58038" y="469773"/>
                </a:moveTo>
                <a:lnTo>
                  <a:pt x="45338" y="469773"/>
                </a:lnTo>
                <a:lnTo>
                  <a:pt x="45338" y="482473"/>
                </a:lnTo>
                <a:lnTo>
                  <a:pt x="58038" y="482473"/>
                </a:lnTo>
                <a:lnTo>
                  <a:pt x="58038" y="469773"/>
                </a:lnTo>
                <a:close/>
              </a:path>
              <a:path w="103504" h="958850">
                <a:moveTo>
                  <a:pt x="58038" y="495173"/>
                </a:moveTo>
                <a:lnTo>
                  <a:pt x="45338" y="495173"/>
                </a:lnTo>
                <a:lnTo>
                  <a:pt x="45338" y="507873"/>
                </a:lnTo>
                <a:lnTo>
                  <a:pt x="58038" y="507873"/>
                </a:lnTo>
                <a:lnTo>
                  <a:pt x="58038" y="495173"/>
                </a:lnTo>
                <a:close/>
              </a:path>
              <a:path w="103504" h="958850">
                <a:moveTo>
                  <a:pt x="58038" y="520573"/>
                </a:moveTo>
                <a:lnTo>
                  <a:pt x="45338" y="520573"/>
                </a:lnTo>
                <a:lnTo>
                  <a:pt x="45338" y="533273"/>
                </a:lnTo>
                <a:lnTo>
                  <a:pt x="58038" y="533273"/>
                </a:lnTo>
                <a:lnTo>
                  <a:pt x="58038" y="520573"/>
                </a:lnTo>
                <a:close/>
              </a:path>
              <a:path w="103504" h="958850">
                <a:moveTo>
                  <a:pt x="58038" y="545973"/>
                </a:moveTo>
                <a:lnTo>
                  <a:pt x="45338" y="545973"/>
                </a:lnTo>
                <a:lnTo>
                  <a:pt x="45338" y="558673"/>
                </a:lnTo>
                <a:lnTo>
                  <a:pt x="58038" y="558673"/>
                </a:lnTo>
                <a:lnTo>
                  <a:pt x="58038" y="545973"/>
                </a:lnTo>
                <a:close/>
              </a:path>
              <a:path w="103504" h="958850">
                <a:moveTo>
                  <a:pt x="58038" y="571373"/>
                </a:moveTo>
                <a:lnTo>
                  <a:pt x="45338" y="571373"/>
                </a:lnTo>
                <a:lnTo>
                  <a:pt x="45338" y="584073"/>
                </a:lnTo>
                <a:lnTo>
                  <a:pt x="58038" y="584073"/>
                </a:lnTo>
                <a:lnTo>
                  <a:pt x="58038" y="571373"/>
                </a:lnTo>
                <a:close/>
              </a:path>
              <a:path w="103504" h="958850">
                <a:moveTo>
                  <a:pt x="58038" y="596773"/>
                </a:moveTo>
                <a:lnTo>
                  <a:pt x="45338" y="596773"/>
                </a:lnTo>
                <a:lnTo>
                  <a:pt x="45338" y="609473"/>
                </a:lnTo>
                <a:lnTo>
                  <a:pt x="58038" y="609473"/>
                </a:lnTo>
                <a:lnTo>
                  <a:pt x="58038" y="596773"/>
                </a:lnTo>
                <a:close/>
              </a:path>
              <a:path w="103504" h="958850">
                <a:moveTo>
                  <a:pt x="58038" y="622173"/>
                </a:moveTo>
                <a:lnTo>
                  <a:pt x="45338" y="622173"/>
                </a:lnTo>
                <a:lnTo>
                  <a:pt x="45338" y="634873"/>
                </a:lnTo>
                <a:lnTo>
                  <a:pt x="58038" y="634873"/>
                </a:lnTo>
                <a:lnTo>
                  <a:pt x="58038" y="622173"/>
                </a:lnTo>
                <a:close/>
              </a:path>
              <a:path w="103504" h="958850">
                <a:moveTo>
                  <a:pt x="58038" y="647573"/>
                </a:moveTo>
                <a:lnTo>
                  <a:pt x="45338" y="647573"/>
                </a:lnTo>
                <a:lnTo>
                  <a:pt x="45338" y="660273"/>
                </a:lnTo>
                <a:lnTo>
                  <a:pt x="58038" y="660273"/>
                </a:lnTo>
                <a:lnTo>
                  <a:pt x="58038" y="647573"/>
                </a:lnTo>
                <a:close/>
              </a:path>
              <a:path w="103504" h="958850">
                <a:moveTo>
                  <a:pt x="58038" y="672973"/>
                </a:moveTo>
                <a:lnTo>
                  <a:pt x="45338" y="672973"/>
                </a:lnTo>
                <a:lnTo>
                  <a:pt x="45338" y="685673"/>
                </a:lnTo>
                <a:lnTo>
                  <a:pt x="58038" y="685673"/>
                </a:lnTo>
                <a:lnTo>
                  <a:pt x="58038" y="672973"/>
                </a:lnTo>
                <a:close/>
              </a:path>
              <a:path w="103504" h="958850">
                <a:moveTo>
                  <a:pt x="58038" y="698373"/>
                </a:moveTo>
                <a:lnTo>
                  <a:pt x="45338" y="698373"/>
                </a:lnTo>
                <a:lnTo>
                  <a:pt x="45338" y="711073"/>
                </a:lnTo>
                <a:lnTo>
                  <a:pt x="58038" y="711073"/>
                </a:lnTo>
                <a:lnTo>
                  <a:pt x="58038" y="698373"/>
                </a:lnTo>
                <a:close/>
              </a:path>
              <a:path w="103504" h="958850">
                <a:moveTo>
                  <a:pt x="58038" y="723773"/>
                </a:moveTo>
                <a:lnTo>
                  <a:pt x="45338" y="723773"/>
                </a:lnTo>
                <a:lnTo>
                  <a:pt x="45338" y="736473"/>
                </a:lnTo>
                <a:lnTo>
                  <a:pt x="58038" y="736473"/>
                </a:lnTo>
                <a:lnTo>
                  <a:pt x="58038" y="723773"/>
                </a:lnTo>
                <a:close/>
              </a:path>
              <a:path w="103504" h="958850">
                <a:moveTo>
                  <a:pt x="58038" y="749173"/>
                </a:moveTo>
                <a:lnTo>
                  <a:pt x="45338" y="749173"/>
                </a:lnTo>
                <a:lnTo>
                  <a:pt x="45338" y="761873"/>
                </a:lnTo>
                <a:lnTo>
                  <a:pt x="58038" y="761873"/>
                </a:lnTo>
                <a:lnTo>
                  <a:pt x="58038" y="749173"/>
                </a:lnTo>
                <a:close/>
              </a:path>
              <a:path w="103504" h="958850">
                <a:moveTo>
                  <a:pt x="58038" y="774573"/>
                </a:moveTo>
                <a:lnTo>
                  <a:pt x="45338" y="774573"/>
                </a:lnTo>
                <a:lnTo>
                  <a:pt x="45338" y="787273"/>
                </a:lnTo>
                <a:lnTo>
                  <a:pt x="58038" y="787273"/>
                </a:lnTo>
                <a:lnTo>
                  <a:pt x="58038" y="774573"/>
                </a:lnTo>
                <a:close/>
              </a:path>
              <a:path w="103504" h="958850">
                <a:moveTo>
                  <a:pt x="58038" y="799973"/>
                </a:moveTo>
                <a:lnTo>
                  <a:pt x="45338" y="799973"/>
                </a:lnTo>
                <a:lnTo>
                  <a:pt x="45338" y="812673"/>
                </a:lnTo>
                <a:lnTo>
                  <a:pt x="58038" y="812673"/>
                </a:lnTo>
                <a:lnTo>
                  <a:pt x="58038" y="799973"/>
                </a:lnTo>
                <a:close/>
              </a:path>
              <a:path w="103504" h="958850">
                <a:moveTo>
                  <a:pt x="58038" y="825373"/>
                </a:moveTo>
                <a:lnTo>
                  <a:pt x="45338" y="825373"/>
                </a:lnTo>
                <a:lnTo>
                  <a:pt x="45338" y="838073"/>
                </a:lnTo>
                <a:lnTo>
                  <a:pt x="58038" y="838073"/>
                </a:lnTo>
                <a:lnTo>
                  <a:pt x="58038" y="825373"/>
                </a:lnTo>
                <a:close/>
              </a:path>
              <a:path w="103504" h="958850">
                <a:moveTo>
                  <a:pt x="58038" y="850773"/>
                </a:moveTo>
                <a:lnTo>
                  <a:pt x="45338" y="850773"/>
                </a:lnTo>
                <a:lnTo>
                  <a:pt x="45338" y="863473"/>
                </a:lnTo>
                <a:lnTo>
                  <a:pt x="58038" y="863473"/>
                </a:lnTo>
                <a:lnTo>
                  <a:pt x="58038" y="850773"/>
                </a:lnTo>
                <a:close/>
              </a:path>
              <a:path w="103504" h="958850">
                <a:moveTo>
                  <a:pt x="58038" y="876173"/>
                </a:moveTo>
                <a:lnTo>
                  <a:pt x="45338" y="876173"/>
                </a:lnTo>
                <a:lnTo>
                  <a:pt x="45338" y="888873"/>
                </a:lnTo>
                <a:lnTo>
                  <a:pt x="58038" y="888873"/>
                </a:lnTo>
                <a:lnTo>
                  <a:pt x="58038" y="876173"/>
                </a:lnTo>
                <a:close/>
              </a:path>
              <a:path w="103504" h="958850">
                <a:moveTo>
                  <a:pt x="58038" y="901573"/>
                </a:moveTo>
                <a:lnTo>
                  <a:pt x="45338" y="901573"/>
                </a:lnTo>
                <a:lnTo>
                  <a:pt x="45338" y="914273"/>
                </a:lnTo>
                <a:lnTo>
                  <a:pt x="58038" y="914273"/>
                </a:lnTo>
                <a:lnTo>
                  <a:pt x="58038" y="901573"/>
                </a:lnTo>
                <a:close/>
              </a:path>
              <a:path w="103504" h="958850">
                <a:moveTo>
                  <a:pt x="58038" y="926973"/>
                </a:moveTo>
                <a:lnTo>
                  <a:pt x="45338" y="926973"/>
                </a:lnTo>
                <a:lnTo>
                  <a:pt x="45338" y="939673"/>
                </a:lnTo>
                <a:lnTo>
                  <a:pt x="58038" y="939673"/>
                </a:lnTo>
                <a:lnTo>
                  <a:pt x="58038" y="926973"/>
                </a:lnTo>
                <a:close/>
              </a:path>
              <a:path w="103504" h="958850">
                <a:moveTo>
                  <a:pt x="58038" y="952373"/>
                </a:moveTo>
                <a:lnTo>
                  <a:pt x="45338" y="952373"/>
                </a:lnTo>
                <a:lnTo>
                  <a:pt x="45338" y="958850"/>
                </a:lnTo>
                <a:lnTo>
                  <a:pt x="58038" y="958850"/>
                </a:lnTo>
                <a:lnTo>
                  <a:pt x="58038" y="95237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4858512" y="3129788"/>
            <a:ext cx="1416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sz="1000" b="1" dirty="0">
                <a:solidFill>
                  <a:srgbClr val="FF0000"/>
                </a:solidFill>
                <a:latin typeface="Calibri"/>
                <a:cs typeface="Calibri"/>
              </a:rPr>
              <a:t>Sb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860797" y="2564181"/>
            <a:ext cx="130811" cy="469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 marR="5080" indent="-20319">
              <a:lnSpc>
                <a:spcPct val="156700"/>
              </a:lnSpc>
              <a:spcBef>
                <a:spcPts val="100"/>
              </a:spcBef>
            </a:pPr>
            <a:r>
              <a:rPr sz="1000" b="1" spc="-5" dirty="0">
                <a:solidFill>
                  <a:srgbClr val="FFC000"/>
                </a:solidFill>
                <a:latin typeface="Calibri"/>
                <a:cs typeface="Calibri"/>
              </a:rPr>
              <a:t>Cs  </a:t>
            </a:r>
            <a:r>
              <a:rPr sz="1000" b="1" dirty="0">
                <a:solidFill>
                  <a:srgbClr val="00AF50"/>
                </a:solidFill>
                <a:latin typeface="Calibri"/>
                <a:cs typeface="Calibri"/>
              </a:rPr>
              <a:t>K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986783" y="2401698"/>
            <a:ext cx="1321435" cy="561340"/>
          </a:xfrm>
          <a:custGeom>
            <a:avLst/>
            <a:gdLst/>
            <a:ahLst/>
            <a:cxnLst/>
            <a:rect l="l" t="t" r="r" b="b"/>
            <a:pathLst>
              <a:path w="1321435" h="561339">
                <a:moveTo>
                  <a:pt x="1285426" y="22020"/>
                </a:moveTo>
                <a:lnTo>
                  <a:pt x="0" y="549528"/>
                </a:lnTo>
                <a:lnTo>
                  <a:pt x="4825" y="561339"/>
                </a:lnTo>
                <a:lnTo>
                  <a:pt x="1290360" y="33787"/>
                </a:lnTo>
                <a:lnTo>
                  <a:pt x="1298029" y="23779"/>
                </a:lnTo>
                <a:lnTo>
                  <a:pt x="1285426" y="22020"/>
                </a:lnTo>
                <a:close/>
              </a:path>
              <a:path w="1321435" h="561339">
                <a:moveTo>
                  <a:pt x="1313127" y="13080"/>
                </a:moveTo>
                <a:lnTo>
                  <a:pt x="1307210" y="13080"/>
                </a:lnTo>
                <a:lnTo>
                  <a:pt x="1312037" y="24891"/>
                </a:lnTo>
                <a:lnTo>
                  <a:pt x="1290360" y="33787"/>
                </a:lnTo>
                <a:lnTo>
                  <a:pt x="1250950" y="85216"/>
                </a:lnTo>
                <a:lnTo>
                  <a:pt x="1248917" y="88011"/>
                </a:lnTo>
                <a:lnTo>
                  <a:pt x="1249426" y="91948"/>
                </a:lnTo>
                <a:lnTo>
                  <a:pt x="1255014" y="96265"/>
                </a:lnTo>
                <a:lnTo>
                  <a:pt x="1258951" y="95630"/>
                </a:lnTo>
                <a:lnTo>
                  <a:pt x="1261109" y="92963"/>
                </a:lnTo>
                <a:lnTo>
                  <a:pt x="1321307" y="14224"/>
                </a:lnTo>
                <a:lnTo>
                  <a:pt x="1313127" y="13080"/>
                </a:lnTo>
                <a:close/>
              </a:path>
              <a:path w="1321435" h="561339">
                <a:moveTo>
                  <a:pt x="1298029" y="23779"/>
                </a:moveTo>
                <a:lnTo>
                  <a:pt x="1290360" y="33787"/>
                </a:lnTo>
                <a:lnTo>
                  <a:pt x="1311108" y="25273"/>
                </a:lnTo>
                <a:lnTo>
                  <a:pt x="1308734" y="25273"/>
                </a:lnTo>
                <a:lnTo>
                  <a:pt x="1298029" y="23779"/>
                </a:lnTo>
                <a:close/>
              </a:path>
              <a:path w="1321435" h="561339">
                <a:moveTo>
                  <a:pt x="1304670" y="15112"/>
                </a:moveTo>
                <a:lnTo>
                  <a:pt x="1298029" y="23779"/>
                </a:lnTo>
                <a:lnTo>
                  <a:pt x="1308734" y="25273"/>
                </a:lnTo>
                <a:lnTo>
                  <a:pt x="1304670" y="15112"/>
                </a:lnTo>
                <a:close/>
              </a:path>
              <a:path w="1321435" h="561339">
                <a:moveTo>
                  <a:pt x="1308041" y="15112"/>
                </a:moveTo>
                <a:lnTo>
                  <a:pt x="1304670" y="15112"/>
                </a:lnTo>
                <a:lnTo>
                  <a:pt x="1308734" y="25273"/>
                </a:lnTo>
                <a:lnTo>
                  <a:pt x="1311108" y="25273"/>
                </a:lnTo>
                <a:lnTo>
                  <a:pt x="1312037" y="24891"/>
                </a:lnTo>
                <a:lnTo>
                  <a:pt x="1308041" y="15112"/>
                </a:lnTo>
                <a:close/>
              </a:path>
              <a:path w="1321435" h="561339">
                <a:moveTo>
                  <a:pt x="1307210" y="13080"/>
                </a:moveTo>
                <a:lnTo>
                  <a:pt x="1285426" y="22020"/>
                </a:lnTo>
                <a:lnTo>
                  <a:pt x="1298029" y="23779"/>
                </a:lnTo>
                <a:lnTo>
                  <a:pt x="1304670" y="15112"/>
                </a:lnTo>
                <a:lnTo>
                  <a:pt x="1308041" y="15112"/>
                </a:lnTo>
                <a:lnTo>
                  <a:pt x="1307210" y="13080"/>
                </a:lnTo>
                <a:close/>
              </a:path>
              <a:path w="1321435" h="561339">
                <a:moveTo>
                  <a:pt x="1219707" y="0"/>
                </a:moveTo>
                <a:lnTo>
                  <a:pt x="1216532" y="2412"/>
                </a:lnTo>
                <a:lnTo>
                  <a:pt x="1215516" y="9398"/>
                </a:lnTo>
                <a:lnTo>
                  <a:pt x="1217929" y="12573"/>
                </a:lnTo>
                <a:lnTo>
                  <a:pt x="1285426" y="22020"/>
                </a:lnTo>
                <a:lnTo>
                  <a:pt x="1307210" y="13080"/>
                </a:lnTo>
                <a:lnTo>
                  <a:pt x="1313127" y="13080"/>
                </a:lnTo>
                <a:lnTo>
                  <a:pt x="1219707" y="0"/>
                </a:lnTo>
                <a:close/>
              </a:path>
            </a:pathLst>
          </a:custGeom>
          <a:solidFill>
            <a:srgbClr val="C3D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004180" y="2953893"/>
            <a:ext cx="1320800" cy="429259"/>
          </a:xfrm>
          <a:custGeom>
            <a:avLst/>
            <a:gdLst/>
            <a:ahLst/>
            <a:cxnLst/>
            <a:rect l="l" t="t" r="r" b="b"/>
            <a:pathLst>
              <a:path w="1320800" h="429260">
                <a:moveTo>
                  <a:pt x="1284457" y="401024"/>
                </a:moveTo>
                <a:lnTo>
                  <a:pt x="1221359" y="416052"/>
                </a:lnTo>
                <a:lnTo>
                  <a:pt x="1217930" y="416814"/>
                </a:lnTo>
                <a:lnTo>
                  <a:pt x="1215771" y="420243"/>
                </a:lnTo>
                <a:lnTo>
                  <a:pt x="1216660" y="423672"/>
                </a:lnTo>
                <a:lnTo>
                  <a:pt x="1217422" y="427101"/>
                </a:lnTo>
                <a:lnTo>
                  <a:pt x="1220851" y="429133"/>
                </a:lnTo>
                <a:lnTo>
                  <a:pt x="1224280" y="428371"/>
                </a:lnTo>
                <a:lnTo>
                  <a:pt x="1310554" y="407797"/>
                </a:lnTo>
                <a:lnTo>
                  <a:pt x="1306830" y="407797"/>
                </a:lnTo>
                <a:lnTo>
                  <a:pt x="1284457" y="401024"/>
                </a:lnTo>
                <a:close/>
              </a:path>
              <a:path w="1320800" h="429260">
                <a:moveTo>
                  <a:pt x="1296596" y="398133"/>
                </a:moveTo>
                <a:lnTo>
                  <a:pt x="1284457" y="401024"/>
                </a:lnTo>
                <a:lnTo>
                  <a:pt x="1306830" y="407797"/>
                </a:lnTo>
                <a:lnTo>
                  <a:pt x="1307367" y="406019"/>
                </a:lnTo>
                <a:lnTo>
                  <a:pt x="1303909" y="406019"/>
                </a:lnTo>
                <a:lnTo>
                  <a:pt x="1296596" y="398133"/>
                </a:lnTo>
                <a:close/>
              </a:path>
              <a:path w="1320800" h="429260">
                <a:moveTo>
                  <a:pt x="1246759" y="330073"/>
                </a:moveTo>
                <a:lnTo>
                  <a:pt x="1241679" y="334899"/>
                </a:lnTo>
                <a:lnTo>
                  <a:pt x="1241552" y="338836"/>
                </a:lnTo>
                <a:lnTo>
                  <a:pt x="1243965" y="341376"/>
                </a:lnTo>
                <a:lnTo>
                  <a:pt x="1287906" y="388762"/>
                </a:lnTo>
                <a:lnTo>
                  <a:pt x="1310513" y="395605"/>
                </a:lnTo>
                <a:lnTo>
                  <a:pt x="1306830" y="407797"/>
                </a:lnTo>
                <a:lnTo>
                  <a:pt x="1310554" y="407797"/>
                </a:lnTo>
                <a:lnTo>
                  <a:pt x="1320673" y="405384"/>
                </a:lnTo>
                <a:lnTo>
                  <a:pt x="1253236" y="332740"/>
                </a:lnTo>
                <a:lnTo>
                  <a:pt x="1250823" y="330200"/>
                </a:lnTo>
                <a:lnTo>
                  <a:pt x="1246759" y="330073"/>
                </a:lnTo>
                <a:close/>
              </a:path>
              <a:path w="1320800" h="429260">
                <a:moveTo>
                  <a:pt x="1307211" y="395605"/>
                </a:moveTo>
                <a:lnTo>
                  <a:pt x="1296596" y="398133"/>
                </a:lnTo>
                <a:lnTo>
                  <a:pt x="1303909" y="406019"/>
                </a:lnTo>
                <a:lnTo>
                  <a:pt x="1307211" y="395605"/>
                </a:lnTo>
                <a:close/>
              </a:path>
              <a:path w="1320800" h="429260">
                <a:moveTo>
                  <a:pt x="1310513" y="395605"/>
                </a:moveTo>
                <a:lnTo>
                  <a:pt x="1307211" y="395605"/>
                </a:lnTo>
                <a:lnTo>
                  <a:pt x="1303909" y="406019"/>
                </a:lnTo>
                <a:lnTo>
                  <a:pt x="1307367" y="406019"/>
                </a:lnTo>
                <a:lnTo>
                  <a:pt x="1310513" y="395605"/>
                </a:lnTo>
                <a:close/>
              </a:path>
              <a:path w="1320800" h="429260">
                <a:moveTo>
                  <a:pt x="3556" y="0"/>
                </a:moveTo>
                <a:lnTo>
                  <a:pt x="0" y="12192"/>
                </a:lnTo>
                <a:lnTo>
                  <a:pt x="1284457" y="401024"/>
                </a:lnTo>
                <a:lnTo>
                  <a:pt x="1296596" y="398133"/>
                </a:lnTo>
                <a:lnTo>
                  <a:pt x="1287906" y="388762"/>
                </a:lnTo>
                <a:lnTo>
                  <a:pt x="3556" y="0"/>
                </a:lnTo>
                <a:close/>
              </a:path>
              <a:path w="1320800" h="429260">
                <a:moveTo>
                  <a:pt x="1287906" y="388762"/>
                </a:moveTo>
                <a:lnTo>
                  <a:pt x="1296596" y="398133"/>
                </a:lnTo>
                <a:lnTo>
                  <a:pt x="1307211" y="395605"/>
                </a:lnTo>
                <a:lnTo>
                  <a:pt x="1310513" y="395605"/>
                </a:lnTo>
                <a:lnTo>
                  <a:pt x="1287906" y="388762"/>
                </a:lnTo>
                <a:close/>
              </a:path>
            </a:pathLst>
          </a:custGeom>
          <a:solidFill>
            <a:srgbClr val="C3D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990847" y="2654556"/>
            <a:ext cx="1268095" cy="311785"/>
          </a:xfrm>
          <a:custGeom>
            <a:avLst/>
            <a:gdLst/>
            <a:ahLst/>
            <a:cxnLst/>
            <a:rect l="l" t="t" r="r" b="b"/>
            <a:pathLst>
              <a:path w="1268095" h="311785">
                <a:moveTo>
                  <a:pt x="1230990" y="33266"/>
                </a:moveTo>
                <a:lnTo>
                  <a:pt x="0" y="299338"/>
                </a:lnTo>
                <a:lnTo>
                  <a:pt x="2793" y="311785"/>
                </a:lnTo>
                <a:lnTo>
                  <a:pt x="1233573" y="45731"/>
                </a:lnTo>
                <a:lnTo>
                  <a:pt x="1242947" y="37161"/>
                </a:lnTo>
                <a:lnTo>
                  <a:pt x="1230990" y="33266"/>
                </a:lnTo>
                <a:close/>
              </a:path>
              <a:path w="1268095" h="311785">
                <a:moveTo>
                  <a:pt x="1256683" y="28321"/>
                </a:moveTo>
                <a:lnTo>
                  <a:pt x="1253870" y="28321"/>
                </a:lnTo>
                <a:lnTo>
                  <a:pt x="1256538" y="40767"/>
                </a:lnTo>
                <a:lnTo>
                  <a:pt x="1233573" y="45731"/>
                </a:lnTo>
                <a:lnTo>
                  <a:pt x="1185799" y="89408"/>
                </a:lnTo>
                <a:lnTo>
                  <a:pt x="1183258" y="91821"/>
                </a:lnTo>
                <a:lnTo>
                  <a:pt x="1183131" y="95758"/>
                </a:lnTo>
                <a:lnTo>
                  <a:pt x="1185417" y="98425"/>
                </a:lnTo>
                <a:lnTo>
                  <a:pt x="1187830" y="100965"/>
                </a:lnTo>
                <a:lnTo>
                  <a:pt x="1191894" y="101092"/>
                </a:lnTo>
                <a:lnTo>
                  <a:pt x="1194434" y="98806"/>
                </a:lnTo>
                <a:lnTo>
                  <a:pt x="1267587" y="31876"/>
                </a:lnTo>
                <a:lnTo>
                  <a:pt x="1256683" y="28321"/>
                </a:lnTo>
                <a:close/>
              </a:path>
              <a:path w="1268095" h="311785">
                <a:moveTo>
                  <a:pt x="1242947" y="37161"/>
                </a:moveTo>
                <a:lnTo>
                  <a:pt x="1233573" y="45731"/>
                </a:lnTo>
                <a:lnTo>
                  <a:pt x="1256538" y="40767"/>
                </a:lnTo>
                <a:lnTo>
                  <a:pt x="1256483" y="40512"/>
                </a:lnTo>
                <a:lnTo>
                  <a:pt x="1253236" y="40512"/>
                </a:lnTo>
                <a:lnTo>
                  <a:pt x="1242947" y="37161"/>
                </a:lnTo>
                <a:close/>
              </a:path>
              <a:path w="1268095" h="311785">
                <a:moveTo>
                  <a:pt x="1250950" y="29845"/>
                </a:moveTo>
                <a:lnTo>
                  <a:pt x="1242947" y="37161"/>
                </a:lnTo>
                <a:lnTo>
                  <a:pt x="1253236" y="40512"/>
                </a:lnTo>
                <a:lnTo>
                  <a:pt x="1250950" y="29845"/>
                </a:lnTo>
                <a:close/>
              </a:path>
              <a:path w="1268095" h="311785">
                <a:moveTo>
                  <a:pt x="1254197" y="29845"/>
                </a:moveTo>
                <a:lnTo>
                  <a:pt x="1250950" y="29845"/>
                </a:lnTo>
                <a:lnTo>
                  <a:pt x="1253236" y="40512"/>
                </a:lnTo>
                <a:lnTo>
                  <a:pt x="1256483" y="40512"/>
                </a:lnTo>
                <a:lnTo>
                  <a:pt x="1254197" y="29845"/>
                </a:lnTo>
                <a:close/>
              </a:path>
              <a:path w="1268095" h="311785">
                <a:moveTo>
                  <a:pt x="1253870" y="28321"/>
                </a:moveTo>
                <a:lnTo>
                  <a:pt x="1230990" y="33266"/>
                </a:lnTo>
                <a:lnTo>
                  <a:pt x="1242947" y="37161"/>
                </a:lnTo>
                <a:lnTo>
                  <a:pt x="1250950" y="29845"/>
                </a:lnTo>
                <a:lnTo>
                  <a:pt x="1254197" y="29845"/>
                </a:lnTo>
                <a:lnTo>
                  <a:pt x="1253870" y="28321"/>
                </a:lnTo>
                <a:close/>
              </a:path>
              <a:path w="1268095" h="311785">
                <a:moveTo>
                  <a:pt x="1170051" y="0"/>
                </a:moveTo>
                <a:lnTo>
                  <a:pt x="1166367" y="1905"/>
                </a:lnTo>
                <a:lnTo>
                  <a:pt x="1165352" y="5207"/>
                </a:lnTo>
                <a:lnTo>
                  <a:pt x="1164208" y="8509"/>
                </a:lnTo>
                <a:lnTo>
                  <a:pt x="1166114" y="12192"/>
                </a:lnTo>
                <a:lnTo>
                  <a:pt x="1169415" y="13208"/>
                </a:lnTo>
                <a:lnTo>
                  <a:pt x="1230990" y="33266"/>
                </a:lnTo>
                <a:lnTo>
                  <a:pt x="1253870" y="28321"/>
                </a:lnTo>
                <a:lnTo>
                  <a:pt x="1256683" y="28321"/>
                </a:lnTo>
                <a:lnTo>
                  <a:pt x="1173352" y="1143"/>
                </a:lnTo>
                <a:lnTo>
                  <a:pt x="1170051" y="0"/>
                </a:lnTo>
                <a:close/>
              </a:path>
            </a:pathLst>
          </a:custGeom>
          <a:solidFill>
            <a:srgbClr val="C3D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985005" y="2950591"/>
            <a:ext cx="1266825" cy="139700"/>
          </a:xfrm>
          <a:custGeom>
            <a:avLst/>
            <a:gdLst/>
            <a:ahLst/>
            <a:cxnLst/>
            <a:rect l="l" t="t" r="r" b="b"/>
            <a:pathLst>
              <a:path w="1266825" h="139700">
                <a:moveTo>
                  <a:pt x="1230250" y="98082"/>
                </a:moveTo>
                <a:lnTo>
                  <a:pt x="1172083" y="126746"/>
                </a:lnTo>
                <a:lnTo>
                  <a:pt x="1168908" y="128270"/>
                </a:lnTo>
                <a:lnTo>
                  <a:pt x="1167638" y="132080"/>
                </a:lnTo>
                <a:lnTo>
                  <a:pt x="1170686" y="138430"/>
                </a:lnTo>
                <a:lnTo>
                  <a:pt x="1174496" y="139700"/>
                </a:lnTo>
                <a:lnTo>
                  <a:pt x="1177671" y="138175"/>
                </a:lnTo>
                <a:lnTo>
                  <a:pt x="1255522" y="99695"/>
                </a:lnTo>
                <a:lnTo>
                  <a:pt x="1253490" y="99695"/>
                </a:lnTo>
                <a:lnTo>
                  <a:pt x="1230250" y="98082"/>
                </a:lnTo>
                <a:close/>
              </a:path>
              <a:path w="1266825" h="139700">
                <a:moveTo>
                  <a:pt x="1241449" y="92563"/>
                </a:moveTo>
                <a:lnTo>
                  <a:pt x="1230250" y="98082"/>
                </a:lnTo>
                <a:lnTo>
                  <a:pt x="1253490" y="99695"/>
                </a:lnTo>
                <a:lnTo>
                  <a:pt x="1253561" y="98679"/>
                </a:lnTo>
                <a:lnTo>
                  <a:pt x="1250442" y="98679"/>
                </a:lnTo>
                <a:lnTo>
                  <a:pt x="1241449" y="92563"/>
                </a:lnTo>
                <a:close/>
              </a:path>
              <a:path w="1266825" h="139700">
                <a:moveTo>
                  <a:pt x="1181735" y="36575"/>
                </a:moveTo>
                <a:lnTo>
                  <a:pt x="1177798" y="37337"/>
                </a:lnTo>
                <a:lnTo>
                  <a:pt x="1175766" y="40259"/>
                </a:lnTo>
                <a:lnTo>
                  <a:pt x="1173861" y="43053"/>
                </a:lnTo>
                <a:lnTo>
                  <a:pt x="1174496" y="47117"/>
                </a:lnTo>
                <a:lnTo>
                  <a:pt x="1177417" y="49022"/>
                </a:lnTo>
                <a:lnTo>
                  <a:pt x="1231063" y="85501"/>
                </a:lnTo>
                <a:lnTo>
                  <a:pt x="1254379" y="87122"/>
                </a:lnTo>
                <a:lnTo>
                  <a:pt x="1253490" y="99695"/>
                </a:lnTo>
                <a:lnTo>
                  <a:pt x="1255522" y="99695"/>
                </a:lnTo>
                <a:lnTo>
                  <a:pt x="1266571" y="94234"/>
                </a:lnTo>
                <a:lnTo>
                  <a:pt x="1184656" y="38481"/>
                </a:lnTo>
                <a:lnTo>
                  <a:pt x="1181735" y="36575"/>
                </a:lnTo>
                <a:close/>
              </a:path>
              <a:path w="1266825" h="139700">
                <a:moveTo>
                  <a:pt x="1251204" y="87757"/>
                </a:moveTo>
                <a:lnTo>
                  <a:pt x="1241449" y="92563"/>
                </a:lnTo>
                <a:lnTo>
                  <a:pt x="1250442" y="98679"/>
                </a:lnTo>
                <a:lnTo>
                  <a:pt x="1251204" y="87757"/>
                </a:lnTo>
                <a:close/>
              </a:path>
              <a:path w="1266825" h="139700">
                <a:moveTo>
                  <a:pt x="1254334" y="87757"/>
                </a:moveTo>
                <a:lnTo>
                  <a:pt x="1251204" y="87757"/>
                </a:lnTo>
                <a:lnTo>
                  <a:pt x="1250442" y="98679"/>
                </a:lnTo>
                <a:lnTo>
                  <a:pt x="1253561" y="98679"/>
                </a:lnTo>
                <a:lnTo>
                  <a:pt x="1254334" y="87757"/>
                </a:lnTo>
                <a:close/>
              </a:path>
              <a:path w="1266825" h="139700">
                <a:moveTo>
                  <a:pt x="762" y="0"/>
                </a:moveTo>
                <a:lnTo>
                  <a:pt x="0" y="12700"/>
                </a:lnTo>
                <a:lnTo>
                  <a:pt x="1230250" y="98082"/>
                </a:lnTo>
                <a:lnTo>
                  <a:pt x="1241449" y="92563"/>
                </a:lnTo>
                <a:lnTo>
                  <a:pt x="1231063" y="85501"/>
                </a:lnTo>
                <a:lnTo>
                  <a:pt x="762" y="0"/>
                </a:lnTo>
                <a:close/>
              </a:path>
              <a:path w="1266825" h="139700">
                <a:moveTo>
                  <a:pt x="1231063" y="85501"/>
                </a:moveTo>
                <a:lnTo>
                  <a:pt x="1241449" y="92563"/>
                </a:lnTo>
                <a:lnTo>
                  <a:pt x="1251204" y="87757"/>
                </a:lnTo>
                <a:lnTo>
                  <a:pt x="1254334" y="87757"/>
                </a:lnTo>
                <a:lnTo>
                  <a:pt x="1254379" y="87122"/>
                </a:lnTo>
                <a:lnTo>
                  <a:pt x="1231063" y="85501"/>
                </a:lnTo>
                <a:close/>
              </a:path>
            </a:pathLst>
          </a:custGeom>
          <a:solidFill>
            <a:srgbClr val="C3D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179059" y="2402611"/>
            <a:ext cx="304139" cy="10812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243447" y="2415920"/>
            <a:ext cx="182245" cy="959485"/>
          </a:xfrm>
          <a:custGeom>
            <a:avLst/>
            <a:gdLst/>
            <a:ahLst/>
            <a:cxnLst/>
            <a:rect l="l" t="t" r="r" b="b"/>
            <a:pathLst>
              <a:path w="182245" h="959485">
                <a:moveTo>
                  <a:pt x="91058" y="0"/>
                </a:moveTo>
                <a:lnTo>
                  <a:pt x="52670" y="44582"/>
                </a:lnTo>
                <a:lnTo>
                  <a:pt x="31316" y="117656"/>
                </a:lnTo>
                <a:lnTo>
                  <a:pt x="22334" y="164973"/>
                </a:lnTo>
                <a:lnTo>
                  <a:pt x="14669" y="218487"/>
                </a:lnTo>
                <a:lnTo>
                  <a:pt x="8463" y="277457"/>
                </a:lnTo>
                <a:lnTo>
                  <a:pt x="3855" y="341140"/>
                </a:lnTo>
                <a:lnTo>
                  <a:pt x="987" y="408794"/>
                </a:lnTo>
                <a:lnTo>
                  <a:pt x="0" y="479678"/>
                </a:lnTo>
                <a:lnTo>
                  <a:pt x="987" y="550563"/>
                </a:lnTo>
                <a:lnTo>
                  <a:pt x="3855" y="618217"/>
                </a:lnTo>
                <a:lnTo>
                  <a:pt x="8463" y="681900"/>
                </a:lnTo>
                <a:lnTo>
                  <a:pt x="14669" y="740870"/>
                </a:lnTo>
                <a:lnTo>
                  <a:pt x="22334" y="794384"/>
                </a:lnTo>
                <a:lnTo>
                  <a:pt x="31316" y="841701"/>
                </a:lnTo>
                <a:lnTo>
                  <a:pt x="41475" y="882079"/>
                </a:lnTo>
                <a:lnTo>
                  <a:pt x="64759" y="939049"/>
                </a:lnTo>
                <a:lnTo>
                  <a:pt x="91058" y="959357"/>
                </a:lnTo>
                <a:lnTo>
                  <a:pt x="104515" y="954157"/>
                </a:lnTo>
                <a:lnTo>
                  <a:pt x="129447" y="914775"/>
                </a:lnTo>
                <a:lnTo>
                  <a:pt x="150801" y="841701"/>
                </a:lnTo>
                <a:lnTo>
                  <a:pt x="159783" y="794384"/>
                </a:lnTo>
                <a:lnTo>
                  <a:pt x="167448" y="740870"/>
                </a:lnTo>
                <a:lnTo>
                  <a:pt x="173654" y="681900"/>
                </a:lnTo>
                <a:lnTo>
                  <a:pt x="178262" y="618217"/>
                </a:lnTo>
                <a:lnTo>
                  <a:pt x="181130" y="550563"/>
                </a:lnTo>
                <a:lnTo>
                  <a:pt x="182117" y="479678"/>
                </a:lnTo>
                <a:lnTo>
                  <a:pt x="181130" y="408794"/>
                </a:lnTo>
                <a:lnTo>
                  <a:pt x="178262" y="341140"/>
                </a:lnTo>
                <a:lnTo>
                  <a:pt x="173654" y="277457"/>
                </a:lnTo>
                <a:lnTo>
                  <a:pt x="167448" y="218487"/>
                </a:lnTo>
                <a:lnTo>
                  <a:pt x="159783" y="164973"/>
                </a:lnTo>
                <a:lnTo>
                  <a:pt x="150801" y="117656"/>
                </a:lnTo>
                <a:lnTo>
                  <a:pt x="140642" y="77278"/>
                </a:lnTo>
                <a:lnTo>
                  <a:pt x="117358" y="20308"/>
                </a:lnTo>
                <a:lnTo>
                  <a:pt x="91058" y="0"/>
                </a:lnTo>
                <a:close/>
              </a:path>
            </a:pathLst>
          </a:custGeom>
          <a:solidFill>
            <a:srgbClr val="C3D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243447" y="2415920"/>
            <a:ext cx="182245" cy="959485"/>
          </a:xfrm>
          <a:custGeom>
            <a:avLst/>
            <a:gdLst/>
            <a:ahLst/>
            <a:cxnLst/>
            <a:rect l="l" t="t" r="r" b="b"/>
            <a:pathLst>
              <a:path w="182245" h="959485">
                <a:moveTo>
                  <a:pt x="0" y="479678"/>
                </a:moveTo>
                <a:lnTo>
                  <a:pt x="987" y="408794"/>
                </a:lnTo>
                <a:lnTo>
                  <a:pt x="3855" y="341140"/>
                </a:lnTo>
                <a:lnTo>
                  <a:pt x="8463" y="277457"/>
                </a:lnTo>
                <a:lnTo>
                  <a:pt x="14669" y="218487"/>
                </a:lnTo>
                <a:lnTo>
                  <a:pt x="22334" y="164973"/>
                </a:lnTo>
                <a:lnTo>
                  <a:pt x="31316" y="117656"/>
                </a:lnTo>
                <a:lnTo>
                  <a:pt x="41475" y="77278"/>
                </a:lnTo>
                <a:lnTo>
                  <a:pt x="64759" y="20308"/>
                </a:lnTo>
                <a:lnTo>
                  <a:pt x="91058" y="0"/>
                </a:lnTo>
                <a:lnTo>
                  <a:pt x="104515" y="5200"/>
                </a:lnTo>
                <a:lnTo>
                  <a:pt x="129447" y="44582"/>
                </a:lnTo>
                <a:lnTo>
                  <a:pt x="150801" y="117656"/>
                </a:lnTo>
                <a:lnTo>
                  <a:pt x="159783" y="164973"/>
                </a:lnTo>
                <a:lnTo>
                  <a:pt x="167448" y="218487"/>
                </a:lnTo>
                <a:lnTo>
                  <a:pt x="173654" y="277457"/>
                </a:lnTo>
                <a:lnTo>
                  <a:pt x="178262" y="341140"/>
                </a:lnTo>
                <a:lnTo>
                  <a:pt x="181130" y="408794"/>
                </a:lnTo>
                <a:lnTo>
                  <a:pt x="182117" y="479678"/>
                </a:lnTo>
                <a:lnTo>
                  <a:pt x="181130" y="550563"/>
                </a:lnTo>
                <a:lnTo>
                  <a:pt x="178262" y="618217"/>
                </a:lnTo>
                <a:lnTo>
                  <a:pt x="173654" y="681900"/>
                </a:lnTo>
                <a:lnTo>
                  <a:pt x="167448" y="740870"/>
                </a:lnTo>
                <a:lnTo>
                  <a:pt x="159783" y="794384"/>
                </a:lnTo>
                <a:lnTo>
                  <a:pt x="150801" y="841701"/>
                </a:lnTo>
                <a:lnTo>
                  <a:pt x="140642" y="882079"/>
                </a:lnTo>
                <a:lnTo>
                  <a:pt x="117358" y="939049"/>
                </a:lnTo>
                <a:lnTo>
                  <a:pt x="91058" y="959357"/>
                </a:lnTo>
                <a:lnTo>
                  <a:pt x="77602" y="954157"/>
                </a:lnTo>
                <a:lnTo>
                  <a:pt x="52670" y="914775"/>
                </a:lnTo>
                <a:lnTo>
                  <a:pt x="31316" y="841701"/>
                </a:lnTo>
                <a:lnTo>
                  <a:pt x="22334" y="794384"/>
                </a:lnTo>
                <a:lnTo>
                  <a:pt x="14669" y="740870"/>
                </a:lnTo>
                <a:lnTo>
                  <a:pt x="8463" y="681900"/>
                </a:lnTo>
                <a:lnTo>
                  <a:pt x="3855" y="618217"/>
                </a:lnTo>
                <a:lnTo>
                  <a:pt x="987" y="550563"/>
                </a:lnTo>
                <a:lnTo>
                  <a:pt x="0" y="479678"/>
                </a:lnTo>
                <a:close/>
              </a:path>
            </a:pathLst>
          </a:custGeom>
          <a:ln w="25146">
            <a:solidFill>
              <a:srgbClr val="C5D9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498972" y="2714626"/>
            <a:ext cx="127000" cy="436245"/>
          </a:xfrm>
          <a:custGeom>
            <a:avLst/>
            <a:gdLst/>
            <a:ahLst/>
            <a:cxnLst/>
            <a:rect l="l" t="t" r="r" b="b"/>
            <a:pathLst>
              <a:path w="127000" h="436244">
                <a:moveTo>
                  <a:pt x="63246" y="0"/>
                </a:moveTo>
                <a:lnTo>
                  <a:pt x="25895" y="42038"/>
                </a:lnTo>
                <a:lnTo>
                  <a:pt x="12204" y="89208"/>
                </a:lnTo>
                <a:lnTo>
                  <a:pt x="3224" y="149035"/>
                </a:lnTo>
                <a:lnTo>
                  <a:pt x="0" y="217932"/>
                </a:lnTo>
                <a:lnTo>
                  <a:pt x="3224" y="286828"/>
                </a:lnTo>
                <a:lnTo>
                  <a:pt x="12204" y="346655"/>
                </a:lnTo>
                <a:lnTo>
                  <a:pt x="25895" y="393825"/>
                </a:lnTo>
                <a:lnTo>
                  <a:pt x="43257" y="424757"/>
                </a:lnTo>
                <a:lnTo>
                  <a:pt x="63246" y="435863"/>
                </a:lnTo>
                <a:lnTo>
                  <a:pt x="83234" y="424757"/>
                </a:lnTo>
                <a:lnTo>
                  <a:pt x="100596" y="393825"/>
                </a:lnTo>
                <a:lnTo>
                  <a:pt x="114287" y="346655"/>
                </a:lnTo>
                <a:lnTo>
                  <a:pt x="123267" y="286828"/>
                </a:lnTo>
                <a:lnTo>
                  <a:pt x="126491" y="217932"/>
                </a:lnTo>
                <a:lnTo>
                  <a:pt x="123267" y="149035"/>
                </a:lnTo>
                <a:lnTo>
                  <a:pt x="114287" y="89208"/>
                </a:lnTo>
                <a:lnTo>
                  <a:pt x="100596" y="42038"/>
                </a:lnTo>
                <a:lnTo>
                  <a:pt x="83234" y="11106"/>
                </a:lnTo>
                <a:lnTo>
                  <a:pt x="63246" y="0"/>
                </a:lnTo>
                <a:close/>
              </a:path>
            </a:pathLst>
          </a:custGeom>
          <a:solidFill>
            <a:srgbClr val="C3D5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498972" y="2714626"/>
            <a:ext cx="127000" cy="436245"/>
          </a:xfrm>
          <a:custGeom>
            <a:avLst/>
            <a:gdLst/>
            <a:ahLst/>
            <a:cxnLst/>
            <a:rect l="l" t="t" r="r" b="b"/>
            <a:pathLst>
              <a:path w="127000" h="436244">
                <a:moveTo>
                  <a:pt x="0" y="217932"/>
                </a:moveTo>
                <a:lnTo>
                  <a:pt x="3224" y="149035"/>
                </a:lnTo>
                <a:lnTo>
                  <a:pt x="12204" y="89208"/>
                </a:lnTo>
                <a:lnTo>
                  <a:pt x="25895" y="42038"/>
                </a:lnTo>
                <a:lnTo>
                  <a:pt x="63246" y="0"/>
                </a:lnTo>
                <a:lnTo>
                  <a:pt x="83234" y="11106"/>
                </a:lnTo>
                <a:lnTo>
                  <a:pt x="100596" y="42038"/>
                </a:lnTo>
                <a:lnTo>
                  <a:pt x="114287" y="89208"/>
                </a:lnTo>
                <a:lnTo>
                  <a:pt x="123267" y="149035"/>
                </a:lnTo>
                <a:lnTo>
                  <a:pt x="126491" y="217932"/>
                </a:lnTo>
                <a:lnTo>
                  <a:pt x="123267" y="286828"/>
                </a:lnTo>
                <a:lnTo>
                  <a:pt x="114287" y="346655"/>
                </a:lnTo>
                <a:lnTo>
                  <a:pt x="100596" y="393825"/>
                </a:lnTo>
                <a:lnTo>
                  <a:pt x="83234" y="424757"/>
                </a:lnTo>
                <a:lnTo>
                  <a:pt x="63246" y="435863"/>
                </a:lnTo>
                <a:lnTo>
                  <a:pt x="43257" y="424757"/>
                </a:lnTo>
                <a:lnTo>
                  <a:pt x="25895" y="393825"/>
                </a:lnTo>
                <a:lnTo>
                  <a:pt x="12204" y="346655"/>
                </a:lnTo>
                <a:lnTo>
                  <a:pt x="3224" y="286828"/>
                </a:lnTo>
                <a:lnTo>
                  <a:pt x="0" y="217932"/>
                </a:lnTo>
                <a:close/>
              </a:path>
            </a:pathLst>
          </a:custGeom>
          <a:ln w="25146">
            <a:solidFill>
              <a:srgbClr val="C5D9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136008" y="2189608"/>
            <a:ext cx="111125" cy="878205"/>
          </a:xfrm>
          <a:custGeom>
            <a:avLst/>
            <a:gdLst/>
            <a:ahLst/>
            <a:cxnLst/>
            <a:rect l="l" t="t" r="r" b="b"/>
            <a:pathLst>
              <a:path w="111125" h="878205">
                <a:moveTo>
                  <a:pt x="10668" y="771778"/>
                </a:moveTo>
                <a:lnTo>
                  <a:pt x="6096" y="774318"/>
                </a:lnTo>
                <a:lnTo>
                  <a:pt x="1524" y="776985"/>
                </a:lnTo>
                <a:lnTo>
                  <a:pt x="0" y="782827"/>
                </a:lnTo>
                <a:lnTo>
                  <a:pt x="55372" y="877696"/>
                </a:lnTo>
                <a:lnTo>
                  <a:pt x="66417" y="858773"/>
                </a:lnTo>
                <a:lnTo>
                  <a:pt x="45847" y="858773"/>
                </a:lnTo>
                <a:lnTo>
                  <a:pt x="45847" y="823467"/>
                </a:lnTo>
                <a:lnTo>
                  <a:pt x="19177" y="777747"/>
                </a:lnTo>
                <a:lnTo>
                  <a:pt x="16510" y="773302"/>
                </a:lnTo>
                <a:lnTo>
                  <a:pt x="10668" y="771778"/>
                </a:lnTo>
                <a:close/>
              </a:path>
              <a:path w="111125" h="878205">
                <a:moveTo>
                  <a:pt x="45847" y="823467"/>
                </a:moveTo>
                <a:lnTo>
                  <a:pt x="45847" y="858773"/>
                </a:lnTo>
                <a:lnTo>
                  <a:pt x="64897" y="858773"/>
                </a:lnTo>
                <a:lnTo>
                  <a:pt x="64897" y="853947"/>
                </a:lnTo>
                <a:lnTo>
                  <a:pt x="47117" y="853947"/>
                </a:lnTo>
                <a:lnTo>
                  <a:pt x="55372" y="839796"/>
                </a:lnTo>
                <a:lnTo>
                  <a:pt x="45847" y="823467"/>
                </a:lnTo>
                <a:close/>
              </a:path>
              <a:path w="111125" h="878205">
                <a:moveTo>
                  <a:pt x="100076" y="771778"/>
                </a:moveTo>
                <a:lnTo>
                  <a:pt x="94234" y="773302"/>
                </a:lnTo>
                <a:lnTo>
                  <a:pt x="91567" y="777747"/>
                </a:lnTo>
                <a:lnTo>
                  <a:pt x="64897" y="823467"/>
                </a:lnTo>
                <a:lnTo>
                  <a:pt x="64897" y="858773"/>
                </a:lnTo>
                <a:lnTo>
                  <a:pt x="66417" y="858773"/>
                </a:lnTo>
                <a:lnTo>
                  <a:pt x="110743" y="782827"/>
                </a:lnTo>
                <a:lnTo>
                  <a:pt x="109220" y="776985"/>
                </a:lnTo>
                <a:lnTo>
                  <a:pt x="104648" y="774318"/>
                </a:lnTo>
                <a:lnTo>
                  <a:pt x="100076" y="771778"/>
                </a:lnTo>
                <a:close/>
              </a:path>
              <a:path w="111125" h="878205">
                <a:moveTo>
                  <a:pt x="55372" y="839796"/>
                </a:moveTo>
                <a:lnTo>
                  <a:pt x="47117" y="853947"/>
                </a:lnTo>
                <a:lnTo>
                  <a:pt x="63627" y="853947"/>
                </a:lnTo>
                <a:lnTo>
                  <a:pt x="55372" y="839796"/>
                </a:lnTo>
                <a:close/>
              </a:path>
              <a:path w="111125" h="878205">
                <a:moveTo>
                  <a:pt x="64897" y="823467"/>
                </a:moveTo>
                <a:lnTo>
                  <a:pt x="55372" y="839796"/>
                </a:lnTo>
                <a:lnTo>
                  <a:pt x="63627" y="853947"/>
                </a:lnTo>
                <a:lnTo>
                  <a:pt x="64897" y="853947"/>
                </a:lnTo>
                <a:lnTo>
                  <a:pt x="64897" y="823467"/>
                </a:lnTo>
                <a:close/>
              </a:path>
              <a:path w="111125" h="878205">
                <a:moveTo>
                  <a:pt x="55372" y="37773"/>
                </a:moveTo>
                <a:lnTo>
                  <a:pt x="45847" y="54101"/>
                </a:lnTo>
                <a:lnTo>
                  <a:pt x="45847" y="823467"/>
                </a:lnTo>
                <a:lnTo>
                  <a:pt x="55372" y="839796"/>
                </a:lnTo>
                <a:lnTo>
                  <a:pt x="64897" y="823467"/>
                </a:lnTo>
                <a:lnTo>
                  <a:pt x="64897" y="54101"/>
                </a:lnTo>
                <a:lnTo>
                  <a:pt x="55372" y="37773"/>
                </a:lnTo>
                <a:close/>
              </a:path>
              <a:path w="111125" h="878205">
                <a:moveTo>
                  <a:pt x="55372" y="0"/>
                </a:moveTo>
                <a:lnTo>
                  <a:pt x="2667" y="90296"/>
                </a:lnTo>
                <a:lnTo>
                  <a:pt x="0" y="94741"/>
                </a:lnTo>
                <a:lnTo>
                  <a:pt x="1524" y="100583"/>
                </a:lnTo>
                <a:lnTo>
                  <a:pt x="10668" y="105917"/>
                </a:lnTo>
                <a:lnTo>
                  <a:pt x="16510" y="104393"/>
                </a:lnTo>
                <a:lnTo>
                  <a:pt x="45847" y="54101"/>
                </a:lnTo>
                <a:lnTo>
                  <a:pt x="45847" y="18922"/>
                </a:lnTo>
                <a:lnTo>
                  <a:pt x="66417" y="18922"/>
                </a:lnTo>
                <a:lnTo>
                  <a:pt x="55372" y="0"/>
                </a:lnTo>
                <a:close/>
              </a:path>
              <a:path w="111125" h="878205">
                <a:moveTo>
                  <a:pt x="66417" y="18922"/>
                </a:moveTo>
                <a:lnTo>
                  <a:pt x="64897" y="18922"/>
                </a:lnTo>
                <a:lnTo>
                  <a:pt x="64897" y="54101"/>
                </a:lnTo>
                <a:lnTo>
                  <a:pt x="94234" y="104393"/>
                </a:lnTo>
                <a:lnTo>
                  <a:pt x="100076" y="105917"/>
                </a:lnTo>
                <a:lnTo>
                  <a:pt x="109220" y="100583"/>
                </a:lnTo>
                <a:lnTo>
                  <a:pt x="110743" y="94741"/>
                </a:lnTo>
                <a:lnTo>
                  <a:pt x="108077" y="90296"/>
                </a:lnTo>
                <a:lnTo>
                  <a:pt x="66417" y="18922"/>
                </a:lnTo>
                <a:close/>
              </a:path>
              <a:path w="111125" h="878205">
                <a:moveTo>
                  <a:pt x="64897" y="18922"/>
                </a:moveTo>
                <a:lnTo>
                  <a:pt x="45847" y="18922"/>
                </a:lnTo>
                <a:lnTo>
                  <a:pt x="45847" y="54101"/>
                </a:lnTo>
                <a:lnTo>
                  <a:pt x="55372" y="37773"/>
                </a:lnTo>
                <a:lnTo>
                  <a:pt x="47117" y="23621"/>
                </a:lnTo>
                <a:lnTo>
                  <a:pt x="64897" y="23621"/>
                </a:lnTo>
                <a:lnTo>
                  <a:pt x="64897" y="18922"/>
                </a:lnTo>
                <a:close/>
              </a:path>
              <a:path w="111125" h="878205">
                <a:moveTo>
                  <a:pt x="64897" y="23621"/>
                </a:moveTo>
                <a:lnTo>
                  <a:pt x="63627" y="23621"/>
                </a:lnTo>
                <a:lnTo>
                  <a:pt x="55372" y="37773"/>
                </a:lnTo>
                <a:lnTo>
                  <a:pt x="64897" y="54101"/>
                </a:lnTo>
                <a:lnTo>
                  <a:pt x="64897" y="23621"/>
                </a:lnTo>
                <a:close/>
              </a:path>
              <a:path w="111125" h="878205">
                <a:moveTo>
                  <a:pt x="63627" y="23621"/>
                </a:moveTo>
                <a:lnTo>
                  <a:pt x="47117" y="23621"/>
                </a:lnTo>
                <a:lnTo>
                  <a:pt x="55372" y="37773"/>
                </a:lnTo>
                <a:lnTo>
                  <a:pt x="63627" y="236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044822" y="2967608"/>
            <a:ext cx="3502025" cy="20320"/>
          </a:xfrm>
          <a:custGeom>
            <a:avLst/>
            <a:gdLst/>
            <a:ahLst/>
            <a:cxnLst/>
            <a:rect l="l" t="t" r="r" b="b"/>
            <a:pathLst>
              <a:path w="3502025" h="20319">
                <a:moveTo>
                  <a:pt x="0" y="20192"/>
                </a:moveTo>
                <a:lnTo>
                  <a:pt x="3501517" y="0"/>
                </a:lnTo>
              </a:path>
            </a:pathLst>
          </a:custGeom>
          <a:ln w="9906">
            <a:solidFill>
              <a:srgbClr val="00000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6716522" y="1547368"/>
            <a:ext cx="2876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FTM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901694" y="1410209"/>
            <a:ext cx="103251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P=1x10-10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mbar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286881" y="3750183"/>
            <a:ext cx="3848100" cy="26647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286881" y="3750185"/>
            <a:ext cx="3848100" cy="2665095"/>
          </a:xfrm>
          <a:custGeom>
            <a:avLst/>
            <a:gdLst/>
            <a:ahLst/>
            <a:cxnLst/>
            <a:rect l="l" t="t" r="r" b="b"/>
            <a:pathLst>
              <a:path w="3848100" h="2665095">
                <a:moveTo>
                  <a:pt x="0" y="444119"/>
                </a:moveTo>
                <a:lnTo>
                  <a:pt x="2606" y="395734"/>
                </a:lnTo>
                <a:lnTo>
                  <a:pt x="10245" y="348858"/>
                </a:lnTo>
                <a:lnTo>
                  <a:pt x="22645" y="303759"/>
                </a:lnTo>
                <a:lnTo>
                  <a:pt x="39535" y="260710"/>
                </a:lnTo>
                <a:lnTo>
                  <a:pt x="60644" y="219982"/>
                </a:lnTo>
                <a:lnTo>
                  <a:pt x="85701" y="181846"/>
                </a:lnTo>
                <a:lnTo>
                  <a:pt x="114434" y="146573"/>
                </a:lnTo>
                <a:lnTo>
                  <a:pt x="146573" y="114434"/>
                </a:lnTo>
                <a:lnTo>
                  <a:pt x="181846" y="85701"/>
                </a:lnTo>
                <a:lnTo>
                  <a:pt x="219982" y="60644"/>
                </a:lnTo>
                <a:lnTo>
                  <a:pt x="260710" y="39535"/>
                </a:lnTo>
                <a:lnTo>
                  <a:pt x="303759" y="22645"/>
                </a:lnTo>
                <a:lnTo>
                  <a:pt x="348858" y="10245"/>
                </a:lnTo>
                <a:lnTo>
                  <a:pt x="395734" y="2606"/>
                </a:lnTo>
                <a:lnTo>
                  <a:pt x="444119" y="0"/>
                </a:lnTo>
                <a:lnTo>
                  <a:pt x="3403980" y="0"/>
                </a:lnTo>
                <a:lnTo>
                  <a:pt x="3452365" y="2606"/>
                </a:lnTo>
                <a:lnTo>
                  <a:pt x="3499241" y="10245"/>
                </a:lnTo>
                <a:lnTo>
                  <a:pt x="3544340" y="22645"/>
                </a:lnTo>
                <a:lnTo>
                  <a:pt x="3587389" y="39535"/>
                </a:lnTo>
                <a:lnTo>
                  <a:pt x="3628117" y="60644"/>
                </a:lnTo>
                <a:lnTo>
                  <a:pt x="3666253" y="85701"/>
                </a:lnTo>
                <a:lnTo>
                  <a:pt x="3701526" y="114434"/>
                </a:lnTo>
                <a:lnTo>
                  <a:pt x="3733665" y="146573"/>
                </a:lnTo>
                <a:lnTo>
                  <a:pt x="3762398" y="181846"/>
                </a:lnTo>
                <a:lnTo>
                  <a:pt x="3787455" y="219982"/>
                </a:lnTo>
                <a:lnTo>
                  <a:pt x="3808564" y="260710"/>
                </a:lnTo>
                <a:lnTo>
                  <a:pt x="3825454" y="303759"/>
                </a:lnTo>
                <a:lnTo>
                  <a:pt x="3837854" y="348858"/>
                </a:lnTo>
                <a:lnTo>
                  <a:pt x="3845493" y="395734"/>
                </a:lnTo>
                <a:lnTo>
                  <a:pt x="3848100" y="444119"/>
                </a:lnTo>
                <a:lnTo>
                  <a:pt x="3848100" y="2220582"/>
                </a:lnTo>
                <a:lnTo>
                  <a:pt x="3845493" y="2268975"/>
                </a:lnTo>
                <a:lnTo>
                  <a:pt x="3837854" y="2315859"/>
                </a:lnTo>
                <a:lnTo>
                  <a:pt x="3825454" y="2360962"/>
                </a:lnTo>
                <a:lnTo>
                  <a:pt x="3808564" y="2404014"/>
                </a:lnTo>
                <a:lnTo>
                  <a:pt x="3787455" y="2444744"/>
                </a:lnTo>
                <a:lnTo>
                  <a:pt x="3762398" y="2482880"/>
                </a:lnTo>
                <a:lnTo>
                  <a:pt x="3733665" y="2518153"/>
                </a:lnTo>
                <a:lnTo>
                  <a:pt x="3701526" y="2550291"/>
                </a:lnTo>
                <a:lnTo>
                  <a:pt x="3666253" y="2579022"/>
                </a:lnTo>
                <a:lnTo>
                  <a:pt x="3628117" y="2604077"/>
                </a:lnTo>
                <a:lnTo>
                  <a:pt x="3587389" y="2625183"/>
                </a:lnTo>
                <a:lnTo>
                  <a:pt x="3544340" y="2642071"/>
                </a:lnTo>
                <a:lnTo>
                  <a:pt x="3499241" y="2654470"/>
                </a:lnTo>
                <a:lnTo>
                  <a:pt x="3452365" y="2662107"/>
                </a:lnTo>
                <a:lnTo>
                  <a:pt x="3403980" y="2664714"/>
                </a:lnTo>
                <a:lnTo>
                  <a:pt x="444119" y="2664714"/>
                </a:lnTo>
                <a:lnTo>
                  <a:pt x="395734" y="2662107"/>
                </a:lnTo>
                <a:lnTo>
                  <a:pt x="348858" y="2654470"/>
                </a:lnTo>
                <a:lnTo>
                  <a:pt x="303759" y="2642071"/>
                </a:lnTo>
                <a:lnTo>
                  <a:pt x="260710" y="2625183"/>
                </a:lnTo>
                <a:lnTo>
                  <a:pt x="219982" y="2604077"/>
                </a:lnTo>
                <a:lnTo>
                  <a:pt x="181846" y="2579022"/>
                </a:lnTo>
                <a:lnTo>
                  <a:pt x="146573" y="2550291"/>
                </a:lnTo>
                <a:lnTo>
                  <a:pt x="114434" y="2518153"/>
                </a:lnTo>
                <a:lnTo>
                  <a:pt x="85701" y="2482880"/>
                </a:lnTo>
                <a:lnTo>
                  <a:pt x="60644" y="2444744"/>
                </a:lnTo>
                <a:lnTo>
                  <a:pt x="39535" y="2404014"/>
                </a:lnTo>
                <a:lnTo>
                  <a:pt x="22645" y="2360962"/>
                </a:lnTo>
                <a:lnTo>
                  <a:pt x="10245" y="2315859"/>
                </a:lnTo>
                <a:lnTo>
                  <a:pt x="2606" y="2268975"/>
                </a:lnTo>
                <a:lnTo>
                  <a:pt x="0" y="2220582"/>
                </a:lnTo>
                <a:lnTo>
                  <a:pt x="0" y="444119"/>
                </a:lnTo>
                <a:close/>
              </a:path>
            </a:pathLst>
          </a:custGeom>
          <a:ln w="25146">
            <a:solidFill>
              <a:srgbClr val="357C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105270" y="5950954"/>
            <a:ext cx="2801620" cy="103505"/>
          </a:xfrm>
          <a:custGeom>
            <a:avLst/>
            <a:gdLst/>
            <a:ahLst/>
            <a:cxnLst/>
            <a:rect l="l" t="t" r="r" b="b"/>
            <a:pathLst>
              <a:path w="2801620" h="103504">
                <a:moveTo>
                  <a:pt x="2775956" y="51701"/>
                </a:moveTo>
                <a:lnTo>
                  <a:pt x="2706115" y="92430"/>
                </a:lnTo>
                <a:lnTo>
                  <a:pt x="2705100" y="96316"/>
                </a:lnTo>
                <a:lnTo>
                  <a:pt x="2708655" y="102374"/>
                </a:lnTo>
                <a:lnTo>
                  <a:pt x="2712592" y="103403"/>
                </a:lnTo>
                <a:lnTo>
                  <a:pt x="2790351" y="58051"/>
                </a:lnTo>
                <a:lnTo>
                  <a:pt x="2788538" y="58051"/>
                </a:lnTo>
                <a:lnTo>
                  <a:pt x="2788538" y="57188"/>
                </a:lnTo>
                <a:lnTo>
                  <a:pt x="2785363" y="57188"/>
                </a:lnTo>
                <a:lnTo>
                  <a:pt x="2775956" y="51701"/>
                </a:lnTo>
                <a:close/>
              </a:path>
              <a:path w="2801620" h="103504">
                <a:moveTo>
                  <a:pt x="2765067" y="45351"/>
                </a:moveTo>
                <a:lnTo>
                  <a:pt x="0" y="45351"/>
                </a:lnTo>
                <a:lnTo>
                  <a:pt x="0" y="58051"/>
                </a:lnTo>
                <a:lnTo>
                  <a:pt x="2765067" y="58051"/>
                </a:lnTo>
                <a:lnTo>
                  <a:pt x="2775956" y="51701"/>
                </a:lnTo>
                <a:lnTo>
                  <a:pt x="2765067" y="45351"/>
                </a:lnTo>
                <a:close/>
              </a:path>
              <a:path w="2801620" h="103504">
                <a:moveTo>
                  <a:pt x="2790354" y="45351"/>
                </a:moveTo>
                <a:lnTo>
                  <a:pt x="2788538" y="45351"/>
                </a:lnTo>
                <a:lnTo>
                  <a:pt x="2788538" y="58051"/>
                </a:lnTo>
                <a:lnTo>
                  <a:pt x="2790351" y="58051"/>
                </a:lnTo>
                <a:lnTo>
                  <a:pt x="2801238" y="51701"/>
                </a:lnTo>
                <a:lnTo>
                  <a:pt x="2790354" y="45351"/>
                </a:lnTo>
                <a:close/>
              </a:path>
              <a:path w="2801620" h="103504">
                <a:moveTo>
                  <a:pt x="2785363" y="46215"/>
                </a:moveTo>
                <a:lnTo>
                  <a:pt x="2775956" y="51701"/>
                </a:lnTo>
                <a:lnTo>
                  <a:pt x="2785363" y="57188"/>
                </a:lnTo>
                <a:lnTo>
                  <a:pt x="2785363" y="46215"/>
                </a:lnTo>
                <a:close/>
              </a:path>
              <a:path w="2801620" h="103504">
                <a:moveTo>
                  <a:pt x="2788538" y="46215"/>
                </a:moveTo>
                <a:lnTo>
                  <a:pt x="2785363" y="46215"/>
                </a:lnTo>
                <a:lnTo>
                  <a:pt x="2785363" y="57188"/>
                </a:lnTo>
                <a:lnTo>
                  <a:pt x="2788538" y="57188"/>
                </a:lnTo>
                <a:lnTo>
                  <a:pt x="2788538" y="46215"/>
                </a:lnTo>
                <a:close/>
              </a:path>
              <a:path w="2801620" h="103504">
                <a:moveTo>
                  <a:pt x="2712592" y="0"/>
                </a:moveTo>
                <a:lnTo>
                  <a:pt x="2708655" y="1015"/>
                </a:lnTo>
                <a:lnTo>
                  <a:pt x="2705100" y="7086"/>
                </a:lnTo>
                <a:lnTo>
                  <a:pt x="2706115" y="10972"/>
                </a:lnTo>
                <a:lnTo>
                  <a:pt x="2775956" y="51701"/>
                </a:lnTo>
                <a:lnTo>
                  <a:pt x="2785363" y="46215"/>
                </a:lnTo>
                <a:lnTo>
                  <a:pt x="2788538" y="46215"/>
                </a:lnTo>
                <a:lnTo>
                  <a:pt x="2788538" y="45351"/>
                </a:lnTo>
                <a:lnTo>
                  <a:pt x="2790354" y="45351"/>
                </a:lnTo>
                <a:lnTo>
                  <a:pt x="2712592" y="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053581" y="4419982"/>
            <a:ext cx="103505" cy="1583055"/>
          </a:xfrm>
          <a:custGeom>
            <a:avLst/>
            <a:gdLst/>
            <a:ahLst/>
            <a:cxnLst/>
            <a:rect l="l" t="t" r="r" b="b"/>
            <a:pathLst>
              <a:path w="103504" h="1583054">
                <a:moveTo>
                  <a:pt x="51688" y="25109"/>
                </a:moveTo>
                <a:lnTo>
                  <a:pt x="45339" y="35995"/>
                </a:lnTo>
                <a:lnTo>
                  <a:pt x="45339" y="1582902"/>
                </a:lnTo>
                <a:lnTo>
                  <a:pt x="58039" y="1582902"/>
                </a:lnTo>
                <a:lnTo>
                  <a:pt x="58039" y="35995"/>
                </a:lnTo>
                <a:lnTo>
                  <a:pt x="51688" y="25109"/>
                </a:lnTo>
                <a:close/>
              </a:path>
              <a:path w="103504" h="1583054">
                <a:moveTo>
                  <a:pt x="51689" y="0"/>
                </a:moveTo>
                <a:lnTo>
                  <a:pt x="0" y="88646"/>
                </a:lnTo>
                <a:lnTo>
                  <a:pt x="1016" y="92456"/>
                </a:lnTo>
                <a:lnTo>
                  <a:pt x="7112" y="96012"/>
                </a:lnTo>
                <a:lnTo>
                  <a:pt x="10922" y="94996"/>
                </a:lnTo>
                <a:lnTo>
                  <a:pt x="45338" y="35995"/>
                </a:lnTo>
                <a:lnTo>
                  <a:pt x="45339" y="12573"/>
                </a:lnTo>
                <a:lnTo>
                  <a:pt x="59020" y="12573"/>
                </a:lnTo>
                <a:lnTo>
                  <a:pt x="51689" y="0"/>
                </a:lnTo>
                <a:close/>
              </a:path>
              <a:path w="103504" h="1583054">
                <a:moveTo>
                  <a:pt x="59020" y="12573"/>
                </a:moveTo>
                <a:lnTo>
                  <a:pt x="58039" y="12573"/>
                </a:lnTo>
                <a:lnTo>
                  <a:pt x="58039" y="35995"/>
                </a:lnTo>
                <a:lnTo>
                  <a:pt x="92456" y="94996"/>
                </a:lnTo>
                <a:lnTo>
                  <a:pt x="96266" y="96012"/>
                </a:lnTo>
                <a:lnTo>
                  <a:pt x="102362" y="92456"/>
                </a:lnTo>
                <a:lnTo>
                  <a:pt x="103378" y="88646"/>
                </a:lnTo>
                <a:lnTo>
                  <a:pt x="59020" y="12573"/>
                </a:lnTo>
                <a:close/>
              </a:path>
              <a:path w="103504" h="1583054">
                <a:moveTo>
                  <a:pt x="58039" y="12573"/>
                </a:moveTo>
                <a:lnTo>
                  <a:pt x="45339" y="12573"/>
                </a:lnTo>
                <a:lnTo>
                  <a:pt x="45339" y="35995"/>
                </a:lnTo>
                <a:lnTo>
                  <a:pt x="51688" y="25109"/>
                </a:lnTo>
                <a:lnTo>
                  <a:pt x="46228" y="15748"/>
                </a:lnTo>
                <a:lnTo>
                  <a:pt x="58039" y="15748"/>
                </a:lnTo>
                <a:lnTo>
                  <a:pt x="58039" y="12573"/>
                </a:lnTo>
                <a:close/>
              </a:path>
              <a:path w="103504" h="1583054">
                <a:moveTo>
                  <a:pt x="58039" y="15748"/>
                </a:moveTo>
                <a:lnTo>
                  <a:pt x="57150" y="15748"/>
                </a:lnTo>
                <a:lnTo>
                  <a:pt x="51688" y="25109"/>
                </a:lnTo>
                <a:lnTo>
                  <a:pt x="58039" y="35995"/>
                </a:lnTo>
                <a:lnTo>
                  <a:pt x="58039" y="15748"/>
                </a:lnTo>
                <a:close/>
              </a:path>
              <a:path w="103504" h="1583054">
                <a:moveTo>
                  <a:pt x="57150" y="15748"/>
                </a:moveTo>
                <a:lnTo>
                  <a:pt x="46228" y="15748"/>
                </a:lnTo>
                <a:lnTo>
                  <a:pt x="51688" y="25109"/>
                </a:lnTo>
                <a:lnTo>
                  <a:pt x="57150" y="15748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9642601" y="6024626"/>
            <a:ext cx="85091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spc="-5" dirty="0">
                <a:solidFill>
                  <a:srgbClr val="375F92"/>
                </a:solidFill>
                <a:latin typeface="Calibri"/>
                <a:cs typeface="Calibri"/>
              </a:rPr>
              <a:t>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410580" y="4888609"/>
            <a:ext cx="501651" cy="369571"/>
          </a:xfrm>
          <a:custGeom>
            <a:avLst/>
            <a:gdLst/>
            <a:ahLst/>
            <a:cxnLst/>
            <a:rect l="l" t="t" r="r" b="b"/>
            <a:pathLst>
              <a:path w="501650" h="369570">
                <a:moveTo>
                  <a:pt x="316611" y="0"/>
                </a:moveTo>
                <a:lnTo>
                  <a:pt x="316611" y="92328"/>
                </a:lnTo>
                <a:lnTo>
                  <a:pt x="0" y="92328"/>
                </a:lnTo>
                <a:lnTo>
                  <a:pt x="0" y="277113"/>
                </a:lnTo>
                <a:lnTo>
                  <a:pt x="316611" y="277113"/>
                </a:lnTo>
                <a:lnTo>
                  <a:pt x="316611" y="369569"/>
                </a:lnTo>
                <a:lnTo>
                  <a:pt x="501396" y="184784"/>
                </a:lnTo>
                <a:lnTo>
                  <a:pt x="316611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410580" y="4888609"/>
            <a:ext cx="501651" cy="369571"/>
          </a:xfrm>
          <a:custGeom>
            <a:avLst/>
            <a:gdLst/>
            <a:ahLst/>
            <a:cxnLst/>
            <a:rect l="l" t="t" r="r" b="b"/>
            <a:pathLst>
              <a:path w="501650" h="369570">
                <a:moveTo>
                  <a:pt x="0" y="92328"/>
                </a:moveTo>
                <a:lnTo>
                  <a:pt x="316611" y="92328"/>
                </a:lnTo>
                <a:lnTo>
                  <a:pt x="316611" y="0"/>
                </a:lnTo>
                <a:lnTo>
                  <a:pt x="501396" y="184784"/>
                </a:lnTo>
                <a:lnTo>
                  <a:pt x="316611" y="369569"/>
                </a:lnTo>
                <a:lnTo>
                  <a:pt x="316611" y="277113"/>
                </a:lnTo>
                <a:lnTo>
                  <a:pt x="0" y="277113"/>
                </a:lnTo>
                <a:lnTo>
                  <a:pt x="0" y="92328"/>
                </a:lnTo>
                <a:close/>
              </a:path>
            </a:pathLst>
          </a:custGeom>
          <a:ln w="25145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338441" y="4533604"/>
            <a:ext cx="2084071" cy="1334771"/>
          </a:xfrm>
          <a:custGeom>
            <a:avLst/>
            <a:gdLst/>
            <a:ahLst/>
            <a:cxnLst/>
            <a:rect l="l" t="t" r="r" b="b"/>
            <a:pathLst>
              <a:path w="2084070" h="1334770">
                <a:moveTo>
                  <a:pt x="0" y="1334176"/>
                </a:moveTo>
                <a:lnTo>
                  <a:pt x="104267" y="1322606"/>
                </a:lnTo>
                <a:lnTo>
                  <a:pt x="169957" y="1314817"/>
                </a:lnTo>
                <a:lnTo>
                  <a:pt x="208633" y="1310025"/>
                </a:lnTo>
                <a:lnTo>
                  <a:pt x="259573" y="1304042"/>
                </a:lnTo>
                <a:lnTo>
                  <a:pt x="300989" y="1299442"/>
                </a:lnTo>
                <a:lnTo>
                  <a:pt x="309874" y="1296893"/>
                </a:lnTo>
                <a:lnTo>
                  <a:pt x="318817" y="1294566"/>
                </a:lnTo>
                <a:lnTo>
                  <a:pt x="353022" y="1270425"/>
                </a:lnTo>
                <a:lnTo>
                  <a:pt x="358901" y="1264720"/>
                </a:lnTo>
                <a:lnTo>
                  <a:pt x="367464" y="1258725"/>
                </a:lnTo>
                <a:lnTo>
                  <a:pt x="376443" y="1253320"/>
                </a:lnTo>
                <a:lnTo>
                  <a:pt x="385351" y="1247827"/>
                </a:lnTo>
                <a:lnTo>
                  <a:pt x="428839" y="1209962"/>
                </a:lnTo>
                <a:lnTo>
                  <a:pt x="451163" y="1184452"/>
                </a:lnTo>
                <a:lnTo>
                  <a:pt x="452721" y="1182803"/>
                </a:lnTo>
                <a:lnTo>
                  <a:pt x="462246" y="1176458"/>
                </a:lnTo>
                <a:lnTo>
                  <a:pt x="486283" y="1160542"/>
                </a:lnTo>
                <a:lnTo>
                  <a:pt x="491948" y="1151757"/>
                </a:lnTo>
                <a:lnTo>
                  <a:pt x="515117" y="1119911"/>
                </a:lnTo>
                <a:lnTo>
                  <a:pt x="521446" y="1114546"/>
                </a:lnTo>
                <a:lnTo>
                  <a:pt x="527559" y="1109023"/>
                </a:lnTo>
                <a:lnTo>
                  <a:pt x="532638" y="1102655"/>
                </a:lnTo>
                <a:lnTo>
                  <a:pt x="547923" y="1073397"/>
                </a:lnTo>
                <a:lnTo>
                  <a:pt x="547420" y="1066696"/>
                </a:lnTo>
                <a:lnTo>
                  <a:pt x="542742" y="1068833"/>
                </a:lnTo>
                <a:lnTo>
                  <a:pt x="545500" y="1066089"/>
                </a:lnTo>
                <a:lnTo>
                  <a:pt x="567309" y="1044743"/>
                </a:lnTo>
                <a:lnTo>
                  <a:pt x="569954" y="1035950"/>
                </a:lnTo>
                <a:lnTo>
                  <a:pt x="572373" y="1027074"/>
                </a:lnTo>
                <a:lnTo>
                  <a:pt x="575149" y="1018365"/>
                </a:lnTo>
                <a:lnTo>
                  <a:pt x="578866" y="1010072"/>
                </a:lnTo>
                <a:lnTo>
                  <a:pt x="590609" y="992645"/>
                </a:lnTo>
                <a:lnTo>
                  <a:pt x="603853" y="976100"/>
                </a:lnTo>
                <a:lnTo>
                  <a:pt x="616192" y="959173"/>
                </a:lnTo>
                <a:lnTo>
                  <a:pt x="671576" y="801665"/>
                </a:lnTo>
                <a:lnTo>
                  <a:pt x="685331" y="757896"/>
                </a:lnTo>
                <a:lnTo>
                  <a:pt x="687101" y="748500"/>
                </a:lnTo>
                <a:lnTo>
                  <a:pt x="689776" y="739651"/>
                </a:lnTo>
                <a:lnTo>
                  <a:pt x="694689" y="732196"/>
                </a:lnTo>
                <a:lnTo>
                  <a:pt x="717804" y="709082"/>
                </a:lnTo>
                <a:lnTo>
                  <a:pt x="720449" y="700270"/>
                </a:lnTo>
                <a:lnTo>
                  <a:pt x="755584" y="627707"/>
                </a:lnTo>
                <a:lnTo>
                  <a:pt x="797887" y="596132"/>
                </a:lnTo>
                <a:lnTo>
                  <a:pt x="845185" y="581701"/>
                </a:lnTo>
                <a:lnTo>
                  <a:pt x="879983" y="570144"/>
                </a:lnTo>
                <a:lnTo>
                  <a:pt x="914654" y="558587"/>
                </a:lnTo>
                <a:lnTo>
                  <a:pt x="946505" y="561268"/>
                </a:lnTo>
                <a:lnTo>
                  <a:pt x="978392" y="563842"/>
                </a:lnTo>
                <a:lnTo>
                  <a:pt x="1042035" y="570144"/>
                </a:lnTo>
                <a:lnTo>
                  <a:pt x="1093978" y="580320"/>
                </a:lnTo>
                <a:lnTo>
                  <a:pt x="1146302" y="593258"/>
                </a:lnTo>
                <a:lnTo>
                  <a:pt x="1192611" y="590720"/>
                </a:lnTo>
                <a:lnTo>
                  <a:pt x="1238932" y="588385"/>
                </a:lnTo>
                <a:lnTo>
                  <a:pt x="1285230" y="585596"/>
                </a:lnTo>
                <a:lnTo>
                  <a:pt x="1331467" y="581701"/>
                </a:lnTo>
                <a:lnTo>
                  <a:pt x="1377823" y="570144"/>
                </a:lnTo>
                <a:lnTo>
                  <a:pt x="1404004" y="553142"/>
                </a:lnTo>
                <a:lnTo>
                  <a:pt x="1412493" y="547030"/>
                </a:lnTo>
                <a:lnTo>
                  <a:pt x="1418161" y="538253"/>
                </a:lnTo>
                <a:lnTo>
                  <a:pt x="1423733" y="529393"/>
                </a:lnTo>
                <a:lnTo>
                  <a:pt x="1429496" y="520652"/>
                </a:lnTo>
                <a:lnTo>
                  <a:pt x="1435735" y="512232"/>
                </a:lnTo>
                <a:lnTo>
                  <a:pt x="1441400" y="506352"/>
                </a:lnTo>
                <a:lnTo>
                  <a:pt x="1447720" y="501009"/>
                </a:lnTo>
                <a:lnTo>
                  <a:pt x="1453826" y="495498"/>
                </a:lnTo>
                <a:lnTo>
                  <a:pt x="1458849" y="489118"/>
                </a:lnTo>
                <a:lnTo>
                  <a:pt x="1462405" y="480772"/>
                </a:lnTo>
                <a:lnTo>
                  <a:pt x="1464627" y="471783"/>
                </a:lnTo>
                <a:lnTo>
                  <a:pt x="1466849" y="462793"/>
                </a:lnTo>
                <a:lnTo>
                  <a:pt x="1470406" y="454447"/>
                </a:lnTo>
                <a:lnTo>
                  <a:pt x="1475430" y="448048"/>
                </a:lnTo>
                <a:lnTo>
                  <a:pt x="1481550" y="442493"/>
                </a:lnTo>
                <a:lnTo>
                  <a:pt x="1487908" y="437106"/>
                </a:lnTo>
                <a:lnTo>
                  <a:pt x="1493647" y="431206"/>
                </a:lnTo>
                <a:lnTo>
                  <a:pt x="1515523" y="402519"/>
                </a:lnTo>
                <a:lnTo>
                  <a:pt x="1519063" y="395412"/>
                </a:lnTo>
                <a:lnTo>
                  <a:pt x="1516287" y="396870"/>
                </a:lnTo>
                <a:lnTo>
                  <a:pt x="1519217" y="393878"/>
                </a:lnTo>
                <a:lnTo>
                  <a:pt x="1539875" y="373421"/>
                </a:lnTo>
                <a:lnTo>
                  <a:pt x="1544863" y="355619"/>
                </a:lnTo>
                <a:lnTo>
                  <a:pt x="1549304" y="337591"/>
                </a:lnTo>
                <a:lnTo>
                  <a:pt x="1554841" y="320111"/>
                </a:lnTo>
                <a:lnTo>
                  <a:pt x="1563115" y="303952"/>
                </a:lnTo>
                <a:lnTo>
                  <a:pt x="1569067" y="295390"/>
                </a:lnTo>
                <a:lnTo>
                  <a:pt x="1575196" y="286887"/>
                </a:lnTo>
                <a:lnTo>
                  <a:pt x="1581064" y="278217"/>
                </a:lnTo>
                <a:lnTo>
                  <a:pt x="1586230" y="269154"/>
                </a:lnTo>
                <a:lnTo>
                  <a:pt x="1589268" y="260469"/>
                </a:lnTo>
                <a:lnTo>
                  <a:pt x="1591198" y="251295"/>
                </a:lnTo>
                <a:lnTo>
                  <a:pt x="1593534" y="242383"/>
                </a:lnTo>
                <a:lnTo>
                  <a:pt x="1597787" y="234483"/>
                </a:lnTo>
                <a:lnTo>
                  <a:pt x="1605224" y="227333"/>
                </a:lnTo>
                <a:lnTo>
                  <a:pt x="1614043" y="221672"/>
                </a:lnTo>
                <a:lnTo>
                  <a:pt x="1623433" y="216606"/>
                </a:lnTo>
                <a:lnTo>
                  <a:pt x="1632585" y="211242"/>
                </a:lnTo>
                <a:lnTo>
                  <a:pt x="1643223" y="178343"/>
                </a:lnTo>
                <a:lnTo>
                  <a:pt x="1645553" y="170212"/>
                </a:lnTo>
                <a:lnTo>
                  <a:pt x="1644348" y="175254"/>
                </a:lnTo>
                <a:lnTo>
                  <a:pt x="1644381" y="181872"/>
                </a:lnTo>
                <a:lnTo>
                  <a:pt x="1650426" y="178472"/>
                </a:lnTo>
                <a:lnTo>
                  <a:pt x="1667256" y="153457"/>
                </a:lnTo>
                <a:lnTo>
                  <a:pt x="1670812" y="145055"/>
                </a:lnTo>
                <a:lnTo>
                  <a:pt x="1673034" y="136058"/>
                </a:lnTo>
                <a:lnTo>
                  <a:pt x="1675256" y="127061"/>
                </a:lnTo>
                <a:lnTo>
                  <a:pt x="1678813" y="118659"/>
                </a:lnTo>
                <a:lnTo>
                  <a:pt x="1683837" y="112333"/>
                </a:lnTo>
                <a:lnTo>
                  <a:pt x="1689957" y="106816"/>
                </a:lnTo>
                <a:lnTo>
                  <a:pt x="1696315" y="101443"/>
                </a:lnTo>
                <a:lnTo>
                  <a:pt x="1702054" y="95545"/>
                </a:lnTo>
                <a:lnTo>
                  <a:pt x="1712366" y="80656"/>
                </a:lnTo>
                <a:lnTo>
                  <a:pt x="1722548" y="64637"/>
                </a:lnTo>
                <a:lnTo>
                  <a:pt x="1734040" y="49593"/>
                </a:lnTo>
                <a:lnTo>
                  <a:pt x="1748282" y="37633"/>
                </a:lnTo>
                <a:lnTo>
                  <a:pt x="1756630" y="33970"/>
                </a:lnTo>
                <a:lnTo>
                  <a:pt x="1765538" y="31569"/>
                </a:lnTo>
                <a:lnTo>
                  <a:pt x="1774517" y="29311"/>
                </a:lnTo>
                <a:lnTo>
                  <a:pt x="1783080" y="26076"/>
                </a:lnTo>
                <a:lnTo>
                  <a:pt x="1791801" y="19982"/>
                </a:lnTo>
                <a:lnTo>
                  <a:pt x="1799891" y="12567"/>
                </a:lnTo>
                <a:lnTo>
                  <a:pt x="1808243" y="6127"/>
                </a:lnTo>
                <a:lnTo>
                  <a:pt x="1817751" y="2962"/>
                </a:lnTo>
                <a:lnTo>
                  <a:pt x="1870917" y="329"/>
                </a:lnTo>
                <a:lnTo>
                  <a:pt x="1924168" y="0"/>
                </a:lnTo>
                <a:lnTo>
                  <a:pt x="1977469" y="987"/>
                </a:lnTo>
                <a:lnTo>
                  <a:pt x="2030781" y="2304"/>
                </a:lnTo>
                <a:lnTo>
                  <a:pt x="2084069" y="2962"/>
                </a:lnTo>
              </a:path>
            </a:pathLst>
          </a:custGeom>
          <a:ln w="25146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6557009" y="3854149"/>
            <a:ext cx="2946400" cy="1197123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R="5080" algn="r">
              <a:spcBef>
                <a:spcPts val="515"/>
              </a:spcBef>
            </a:pPr>
            <a:r>
              <a:rPr sz="1600" dirty="0">
                <a:latin typeface="Calibri"/>
                <a:cs typeface="Calibri"/>
              </a:rPr>
              <a:t>QE </a:t>
            </a:r>
            <a:r>
              <a:rPr sz="1600" spc="-5" dirty="0">
                <a:latin typeface="Calibri"/>
                <a:cs typeface="Calibri"/>
              </a:rPr>
              <a:t>during </a:t>
            </a:r>
            <a:r>
              <a:rPr sz="1600" spc="-11" dirty="0">
                <a:latin typeface="Calibri"/>
                <a:cs typeface="Calibri"/>
              </a:rPr>
              <a:t>growth </a:t>
            </a:r>
            <a:r>
              <a:rPr sz="1600" spc="-5" dirty="0">
                <a:latin typeface="Calibri"/>
                <a:cs typeface="Calibri"/>
              </a:rPr>
              <a:t>(532 nm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laser)</a:t>
            </a:r>
            <a:endParaRPr sz="1600">
              <a:latin typeface="Calibri"/>
              <a:cs typeface="Calibri"/>
            </a:endParaRPr>
          </a:p>
          <a:p>
            <a:pPr marR="47624" algn="r">
              <a:spcBef>
                <a:spcPts val="465"/>
              </a:spcBef>
            </a:pPr>
            <a:r>
              <a:rPr dirty="0">
                <a:latin typeface="Calibri"/>
                <a:cs typeface="Calibri"/>
              </a:rPr>
              <a:t>Cs</a:t>
            </a:r>
            <a:endParaRPr>
              <a:latin typeface="Calibri"/>
              <a:cs typeface="Calibri"/>
            </a:endParaRPr>
          </a:p>
          <a:p>
            <a:pPr marL="12700">
              <a:spcBef>
                <a:spcPts val="300"/>
              </a:spcBef>
            </a:pPr>
            <a:r>
              <a:rPr sz="1400" spc="-5" dirty="0">
                <a:solidFill>
                  <a:srgbClr val="375F92"/>
                </a:solidFill>
                <a:latin typeface="Calibri"/>
                <a:cs typeface="Calibri"/>
              </a:rPr>
              <a:t>QE(%)</a:t>
            </a:r>
            <a:endParaRPr sz="1400">
              <a:latin typeface="Calibri"/>
              <a:cs typeface="Calibri"/>
            </a:endParaRPr>
          </a:p>
          <a:p>
            <a:pPr marL="701022" algn="ctr">
              <a:spcBef>
                <a:spcPts val="60"/>
              </a:spcBef>
            </a:pPr>
            <a:r>
              <a:rPr dirty="0">
                <a:latin typeface="Calibri"/>
                <a:cs typeface="Calibri"/>
              </a:rPr>
              <a:t>K</a:t>
            </a:r>
            <a:endParaRPr>
              <a:latin typeface="Calibri"/>
              <a:cs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411722" y="3108949"/>
            <a:ext cx="410209" cy="434340"/>
          </a:xfrm>
          <a:custGeom>
            <a:avLst/>
            <a:gdLst/>
            <a:ahLst/>
            <a:cxnLst/>
            <a:rect l="l" t="t" r="r" b="b"/>
            <a:pathLst>
              <a:path w="410210" h="434339">
                <a:moveTo>
                  <a:pt x="0" y="420635"/>
                </a:moveTo>
                <a:lnTo>
                  <a:pt x="29517" y="427648"/>
                </a:lnTo>
                <a:lnTo>
                  <a:pt x="56022" y="432732"/>
                </a:lnTo>
                <a:lnTo>
                  <a:pt x="76455" y="433959"/>
                </a:lnTo>
                <a:lnTo>
                  <a:pt x="87756" y="429398"/>
                </a:lnTo>
                <a:lnTo>
                  <a:pt x="83573" y="414476"/>
                </a:lnTo>
                <a:lnTo>
                  <a:pt x="67341" y="391552"/>
                </a:lnTo>
                <a:lnTo>
                  <a:pt x="50966" y="369105"/>
                </a:lnTo>
                <a:lnTo>
                  <a:pt x="46354" y="355611"/>
                </a:lnTo>
                <a:lnTo>
                  <a:pt x="61469" y="357102"/>
                </a:lnTo>
                <a:lnTo>
                  <a:pt x="88312" y="367819"/>
                </a:lnTo>
                <a:lnTo>
                  <a:pt x="115131" y="378561"/>
                </a:lnTo>
                <a:lnTo>
                  <a:pt x="130175" y="380122"/>
                </a:lnTo>
                <a:lnTo>
                  <a:pt x="125618" y="366396"/>
                </a:lnTo>
                <a:lnTo>
                  <a:pt x="109251" y="343562"/>
                </a:lnTo>
                <a:lnTo>
                  <a:pt x="93027" y="320561"/>
                </a:lnTo>
                <a:lnTo>
                  <a:pt x="88900" y="306335"/>
                </a:lnTo>
                <a:lnTo>
                  <a:pt x="104999" y="306597"/>
                </a:lnTo>
                <a:lnTo>
                  <a:pt x="133397" y="315479"/>
                </a:lnTo>
                <a:lnTo>
                  <a:pt x="161676" y="324552"/>
                </a:lnTo>
                <a:lnTo>
                  <a:pt x="177418" y="325385"/>
                </a:lnTo>
                <a:lnTo>
                  <a:pt x="172162" y="312370"/>
                </a:lnTo>
                <a:lnTo>
                  <a:pt x="154320" y="291175"/>
                </a:lnTo>
                <a:lnTo>
                  <a:pt x="136503" y="270003"/>
                </a:lnTo>
                <a:lnTo>
                  <a:pt x="131317" y="257059"/>
                </a:lnTo>
                <a:lnTo>
                  <a:pt x="146988" y="257819"/>
                </a:lnTo>
                <a:lnTo>
                  <a:pt x="175244" y="266854"/>
                </a:lnTo>
                <a:lnTo>
                  <a:pt x="203666" y="275722"/>
                </a:lnTo>
                <a:lnTo>
                  <a:pt x="219837" y="275982"/>
                </a:lnTo>
                <a:lnTo>
                  <a:pt x="215689" y="261812"/>
                </a:lnTo>
                <a:lnTo>
                  <a:pt x="199421" y="238819"/>
                </a:lnTo>
                <a:lnTo>
                  <a:pt x="183010" y="215993"/>
                </a:lnTo>
                <a:lnTo>
                  <a:pt x="178435" y="202322"/>
                </a:lnTo>
                <a:lnTo>
                  <a:pt x="193532" y="203811"/>
                </a:lnTo>
                <a:lnTo>
                  <a:pt x="220344" y="214514"/>
                </a:lnTo>
                <a:lnTo>
                  <a:pt x="247157" y="225218"/>
                </a:lnTo>
                <a:lnTo>
                  <a:pt x="262254" y="226706"/>
                </a:lnTo>
                <a:lnTo>
                  <a:pt x="257661" y="212802"/>
                </a:lnTo>
                <a:lnTo>
                  <a:pt x="241220" y="189575"/>
                </a:lnTo>
                <a:lnTo>
                  <a:pt x="224946" y="166467"/>
                </a:lnTo>
                <a:lnTo>
                  <a:pt x="220852" y="152919"/>
                </a:lnTo>
                <a:lnTo>
                  <a:pt x="237321" y="155644"/>
                </a:lnTo>
                <a:lnTo>
                  <a:pt x="266207" y="168144"/>
                </a:lnTo>
                <a:lnTo>
                  <a:pt x="294737" y="180334"/>
                </a:lnTo>
                <a:lnTo>
                  <a:pt x="310133" y="182129"/>
                </a:lnTo>
                <a:lnTo>
                  <a:pt x="303476" y="166614"/>
                </a:lnTo>
                <a:lnTo>
                  <a:pt x="283352" y="140585"/>
                </a:lnTo>
                <a:lnTo>
                  <a:pt x="263538" y="114532"/>
                </a:lnTo>
                <a:lnTo>
                  <a:pt x="257810" y="98944"/>
                </a:lnTo>
                <a:lnTo>
                  <a:pt x="275562" y="100568"/>
                </a:lnTo>
                <a:lnTo>
                  <a:pt x="307530" y="112502"/>
                </a:lnTo>
                <a:lnTo>
                  <a:pt x="339498" y="124769"/>
                </a:lnTo>
                <a:lnTo>
                  <a:pt x="357250" y="127392"/>
                </a:lnTo>
                <a:lnTo>
                  <a:pt x="351819" y="113964"/>
                </a:lnTo>
                <a:lnTo>
                  <a:pt x="332470" y="91118"/>
                </a:lnTo>
                <a:lnTo>
                  <a:pt x="312620" y="68153"/>
                </a:lnTo>
                <a:lnTo>
                  <a:pt x="305688" y="54367"/>
                </a:lnTo>
                <a:lnTo>
                  <a:pt x="320107" y="55929"/>
                </a:lnTo>
                <a:lnTo>
                  <a:pt x="347027" y="66671"/>
                </a:lnTo>
                <a:lnTo>
                  <a:pt x="374233" y="77388"/>
                </a:lnTo>
                <a:lnTo>
                  <a:pt x="389508" y="78878"/>
                </a:lnTo>
                <a:lnTo>
                  <a:pt x="385558" y="65456"/>
                </a:lnTo>
                <a:lnTo>
                  <a:pt x="370189" y="43128"/>
                </a:lnTo>
                <a:lnTo>
                  <a:pt x="354129" y="20228"/>
                </a:lnTo>
                <a:lnTo>
                  <a:pt x="348106" y="5091"/>
                </a:lnTo>
                <a:lnTo>
                  <a:pt x="355129" y="0"/>
                </a:lnTo>
                <a:lnTo>
                  <a:pt x="369427" y="456"/>
                </a:lnTo>
                <a:lnTo>
                  <a:pt x="388558" y="4627"/>
                </a:lnTo>
                <a:lnTo>
                  <a:pt x="410082" y="1067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805421" y="2999614"/>
            <a:ext cx="102107" cy="12623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286000" y="152401"/>
            <a:ext cx="7391400" cy="49331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39951" y="5042916"/>
            <a:ext cx="8062595" cy="1767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1182">
              <a:spcBef>
                <a:spcPts val="100"/>
              </a:spcBef>
            </a:pPr>
            <a:r>
              <a:rPr sz="2400" spc="-11" dirty="0">
                <a:latin typeface="Calibri"/>
                <a:cs typeface="Calibri"/>
              </a:rPr>
              <a:t>Antimony </a:t>
            </a:r>
            <a:r>
              <a:rPr sz="2400" spc="-15" dirty="0">
                <a:latin typeface="Calibri"/>
                <a:cs typeface="Calibri"/>
              </a:rPr>
              <a:t>evaporated </a:t>
            </a:r>
            <a:r>
              <a:rPr sz="2400" spc="-5" dirty="0">
                <a:latin typeface="Calibri"/>
                <a:cs typeface="Calibri"/>
              </a:rPr>
              <a:t>on Si, </a:t>
            </a:r>
            <a:r>
              <a:rPr sz="2400" dirty="0">
                <a:latin typeface="Calibri"/>
                <a:cs typeface="Calibri"/>
              </a:rPr>
              <a:t>0.2 </a:t>
            </a:r>
            <a:r>
              <a:rPr sz="2400" spc="-15" dirty="0">
                <a:latin typeface="Calibri"/>
                <a:cs typeface="Calibri"/>
              </a:rPr>
              <a:t>Å/s; crystallize at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4nm</a:t>
            </a:r>
            <a:endParaRPr sz="2400">
              <a:latin typeface="Calibri"/>
              <a:cs typeface="Calibri"/>
            </a:endParaRPr>
          </a:p>
          <a:p>
            <a:pPr marL="12700"/>
            <a:r>
              <a:rPr sz="2400" dirty="0">
                <a:latin typeface="Calibri"/>
                <a:cs typeface="Calibri"/>
              </a:rPr>
              <a:t>K </a:t>
            </a:r>
            <a:r>
              <a:rPr sz="2400" spc="-5" dirty="0">
                <a:latin typeface="Calibri"/>
                <a:cs typeface="Calibri"/>
              </a:rPr>
              <a:t>deposition </a:t>
            </a:r>
            <a:r>
              <a:rPr sz="2400" spc="-11" dirty="0">
                <a:latin typeface="Calibri"/>
                <a:cs typeface="Calibri"/>
              </a:rPr>
              <a:t>dissolves </a:t>
            </a:r>
            <a:r>
              <a:rPr sz="2400" dirty="0">
                <a:latin typeface="Calibri"/>
                <a:cs typeface="Calibri"/>
              </a:rPr>
              <a:t>Sb </a:t>
            </a:r>
            <a:r>
              <a:rPr sz="2400" spc="-15" dirty="0">
                <a:latin typeface="Calibri"/>
                <a:cs typeface="Calibri"/>
              </a:rPr>
              <a:t>layer </a:t>
            </a:r>
            <a:r>
              <a:rPr sz="2400" dirty="0">
                <a:latin typeface="Calibri"/>
                <a:cs typeface="Calibri"/>
              </a:rPr>
              <a:t>- </a:t>
            </a:r>
            <a:r>
              <a:rPr sz="2400" spc="-5" dirty="0">
                <a:latin typeface="Calibri"/>
                <a:cs typeface="Calibri"/>
              </a:rPr>
              <a:t>This </a:t>
            </a:r>
            <a:r>
              <a:rPr sz="2400" dirty="0">
                <a:latin typeface="Calibri"/>
                <a:cs typeface="Calibri"/>
              </a:rPr>
              <a:t>is </a:t>
            </a:r>
            <a:r>
              <a:rPr sz="2400" spc="-11" dirty="0">
                <a:latin typeface="Calibri"/>
                <a:cs typeface="Calibri"/>
              </a:rPr>
              <a:t>where roughening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occurs!</a:t>
            </a:r>
            <a:endParaRPr sz="2400">
              <a:latin typeface="Calibri"/>
              <a:cs typeface="Calibri"/>
            </a:endParaRPr>
          </a:p>
          <a:p>
            <a:pPr marL="1011529" marR="1002006" algn="ctr"/>
            <a:r>
              <a:rPr sz="2400" dirty="0">
                <a:latin typeface="Calibri"/>
                <a:cs typeface="Calibri"/>
              </a:rPr>
              <a:t>QE </a:t>
            </a:r>
            <a:r>
              <a:rPr sz="2400" spc="-5" dirty="0">
                <a:latin typeface="Calibri"/>
                <a:cs typeface="Calibri"/>
              </a:rPr>
              <a:t>increase </a:t>
            </a:r>
            <a:r>
              <a:rPr sz="2400" spc="-11" dirty="0">
                <a:latin typeface="Calibri"/>
                <a:cs typeface="Calibri"/>
              </a:rPr>
              <a:t>corresponds </a:t>
            </a:r>
            <a:r>
              <a:rPr sz="2400" dirty="0">
                <a:latin typeface="Calibri"/>
                <a:cs typeface="Calibri"/>
              </a:rPr>
              <a:t>with K</a:t>
            </a:r>
            <a:r>
              <a:rPr sz="2400" baseline="-20833" dirty="0">
                <a:latin typeface="Calibri"/>
                <a:cs typeface="Calibri"/>
              </a:rPr>
              <a:t>x</a:t>
            </a:r>
            <a:r>
              <a:rPr sz="2400" dirty="0">
                <a:latin typeface="Calibri"/>
                <a:cs typeface="Calibri"/>
              </a:rPr>
              <a:t>Sb </a:t>
            </a:r>
            <a:r>
              <a:rPr sz="2400" spc="-15" dirty="0">
                <a:latin typeface="Calibri"/>
                <a:cs typeface="Calibri"/>
              </a:rPr>
              <a:t>crystallization  </a:t>
            </a:r>
            <a:r>
              <a:rPr sz="2400" spc="-5" dirty="0">
                <a:latin typeface="Calibri"/>
                <a:cs typeface="Calibri"/>
              </a:rPr>
              <a:t>Cs increases </a:t>
            </a:r>
            <a:r>
              <a:rPr sz="2400" spc="-11" dirty="0">
                <a:latin typeface="Calibri"/>
                <a:cs typeface="Calibri"/>
              </a:rPr>
              <a:t>lattice </a:t>
            </a:r>
            <a:r>
              <a:rPr sz="2400" spc="-15" dirty="0">
                <a:latin typeface="Calibri"/>
                <a:cs typeface="Calibri"/>
              </a:rPr>
              <a:t>constant </a:t>
            </a:r>
            <a:r>
              <a:rPr sz="2400" spc="-5" dirty="0">
                <a:latin typeface="Calibri"/>
                <a:cs typeface="Calibri"/>
              </a:rPr>
              <a:t>and reduces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defects</a:t>
            </a:r>
            <a:endParaRPr sz="2400">
              <a:latin typeface="Calibri"/>
              <a:cs typeface="Calibri"/>
            </a:endParaRPr>
          </a:p>
          <a:p>
            <a:pPr marL="1761445">
              <a:spcBef>
                <a:spcPts val="11"/>
              </a:spcBef>
            </a:pPr>
            <a:r>
              <a:rPr dirty="0">
                <a:latin typeface="Calibri"/>
                <a:cs typeface="Calibri"/>
              </a:rPr>
              <a:t>M. </a:t>
            </a:r>
            <a:r>
              <a:rPr spc="-5" dirty="0">
                <a:latin typeface="Calibri"/>
                <a:cs typeface="Calibri"/>
              </a:rPr>
              <a:t>Ruiz-Osés </a:t>
            </a:r>
            <a:r>
              <a:rPr spc="-11" dirty="0">
                <a:latin typeface="Calibri"/>
                <a:cs typeface="Calibri"/>
              </a:rPr>
              <a:t>et </a:t>
            </a:r>
            <a:r>
              <a:rPr spc="-5" dirty="0">
                <a:latin typeface="Calibri"/>
                <a:cs typeface="Calibri"/>
              </a:rPr>
              <a:t>al., </a:t>
            </a:r>
            <a:r>
              <a:rPr dirty="0">
                <a:latin typeface="Calibri"/>
                <a:cs typeface="Calibri"/>
              </a:rPr>
              <a:t>APL </a:t>
            </a:r>
            <a:r>
              <a:rPr spc="-5" dirty="0">
                <a:latin typeface="Calibri"/>
                <a:cs typeface="Calibri"/>
              </a:rPr>
              <a:t>Mat. 2, </a:t>
            </a:r>
            <a:r>
              <a:rPr dirty="0">
                <a:latin typeface="Calibri"/>
                <a:cs typeface="Calibri"/>
              </a:rPr>
              <a:t>121101</a:t>
            </a:r>
            <a:r>
              <a:rPr spc="11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(2014)</a:t>
            </a:r>
            <a:endParaRPr>
              <a:latin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30F007-B4D1-1987-47D8-3E68C8911F9C}"/>
              </a:ext>
            </a:extLst>
          </p:cNvPr>
          <p:cNvSpPr/>
          <p:nvPr/>
        </p:nvSpPr>
        <p:spPr>
          <a:xfrm>
            <a:off x="2514600" y="2794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694266" y="118659"/>
            <a:ext cx="10803467" cy="455381"/>
          </a:xfrm>
          <a:prstGeom prst="rect">
            <a:avLst/>
          </a:prstGeom>
        </p:spPr>
        <p:txBody>
          <a:bodyPr vert="horz" wrap="square" lIns="0" tIns="12065" rIns="0" bIns="0" rtlCol="0" anchor="b" anchorCtr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5" dirty="0"/>
              <a:t>Reaction</a:t>
            </a:r>
            <a:r>
              <a:rPr spc="-35" dirty="0"/>
              <a:t> </a:t>
            </a:r>
            <a:r>
              <a:rPr spc="-11" dirty="0"/>
              <a:t>Dynamics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AAC4-9497-D9B0-3924-B424BC66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F8C00-326B-98A2-83FB-2AC820A59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17C08-9D56-61B1-0998-4AB79FF493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LCLS-II and LCLS-II-HE</a:t>
            </a:r>
          </a:p>
          <a:p>
            <a:endParaRPr lang="en-US" dirty="0"/>
          </a:p>
          <a:p>
            <a:r>
              <a:rPr lang="en-US" dirty="0"/>
              <a:t>Cathodes – the first frontier of beam quality</a:t>
            </a:r>
          </a:p>
          <a:p>
            <a:pPr lvl="1"/>
            <a:r>
              <a:rPr lang="en-US" dirty="0"/>
              <a:t>Three Step Model</a:t>
            </a:r>
          </a:p>
          <a:p>
            <a:pPr lvl="1"/>
            <a:r>
              <a:rPr lang="en-US" dirty="0"/>
              <a:t>Cathode R&amp;D – towards single crystal, low MTE cathodes</a:t>
            </a:r>
          </a:p>
          <a:p>
            <a:pPr lvl="2"/>
            <a:r>
              <a:rPr lang="en-US" dirty="0"/>
              <a:t>Cesium Antimonide Family</a:t>
            </a:r>
          </a:p>
          <a:p>
            <a:pPr lvl="2"/>
            <a:r>
              <a:rPr lang="en-US" dirty="0"/>
              <a:t>Cesium </a:t>
            </a:r>
            <a:r>
              <a:rPr lang="en-US" dirty="0" err="1"/>
              <a:t>Teluride</a:t>
            </a:r>
            <a:endParaRPr lang="en-US" dirty="0"/>
          </a:p>
          <a:p>
            <a:pPr lvl="1"/>
            <a:r>
              <a:rPr lang="en-US" dirty="0"/>
              <a:t>Epitaxy!</a:t>
            </a:r>
          </a:p>
          <a:p>
            <a:pPr lvl="1"/>
            <a:endParaRPr lang="en-US" dirty="0"/>
          </a:p>
          <a:p>
            <a:r>
              <a:rPr lang="en-US" dirty="0"/>
              <a:t>Requirements for high charge UED</a:t>
            </a:r>
          </a:p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BAC8818-CA64-FFC4-A51F-54D1C54EA7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76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19749" y="0"/>
            <a:ext cx="9144000" cy="8501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7">
              <a:defRPr/>
            </a:pPr>
            <a:r>
              <a:rPr lang="en-US" altLang="zh-CN" sz="3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Ternary Co-evaporation  </a:t>
            </a:r>
            <a:r>
              <a:rPr lang="zh-CN" altLang="en-US" sz="3200" dirty="0">
                <a:solidFill>
                  <a:prstClr val="black"/>
                </a:solidFill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br>
              <a:rPr lang="en-US" altLang="zh-CN" sz="24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</a:br>
            <a:r>
              <a:rPr lang="zh-CN" altLang="en-US" sz="24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GB" altLang="zh-CN" sz="2400" i="1" dirty="0">
                <a:solidFill>
                  <a:srgbClr val="0070C0"/>
                </a:solidFill>
                <a:latin typeface="Calibri"/>
                <a:ea typeface="宋体" panose="02010600030101010101" pitchFamily="2" charset="-122"/>
              </a:rPr>
              <a:t>Simultaneously evaporate from Sb evaporator and K,Cs effusion cells</a:t>
            </a:r>
            <a:endParaRPr lang="en-US" sz="2400" i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</p:txBody>
      </p:sp>
      <p:pic>
        <p:nvPicPr>
          <p:cNvPr id="5122" name="Picture 2" descr="C:\Users\Diamond Group bnl\Downloads\IMG_23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7" t="24523" r="24483" b="22098"/>
          <a:stretch/>
        </p:blipFill>
        <p:spPr bwMode="auto">
          <a:xfrm>
            <a:off x="6553201" y="3352801"/>
            <a:ext cx="3515583" cy="340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iamond Group bnl\Downloads\IMG_2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54224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296610" y="4022578"/>
            <a:ext cx="729197" cy="364709"/>
            <a:chOff x="4911022" y="1424407"/>
            <a:chExt cx="1836203" cy="809758"/>
          </a:xfrm>
        </p:grpSpPr>
        <p:sp>
          <p:nvSpPr>
            <p:cNvPr id="11" name="Line Callout 1 10"/>
            <p:cNvSpPr/>
            <p:nvPr/>
          </p:nvSpPr>
          <p:spPr>
            <a:xfrm>
              <a:off x="4911022" y="1424407"/>
              <a:ext cx="1836203" cy="773012"/>
            </a:xfrm>
            <a:prstGeom prst="borderCallout1">
              <a:avLst>
                <a:gd name="adj1" fmla="val 39715"/>
                <a:gd name="adj2" fmla="val -347"/>
                <a:gd name="adj3" fmla="val -408799"/>
                <a:gd name="adj4" fmla="val -41414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46300" y="1550812"/>
              <a:ext cx="1663866" cy="6833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Cs Cell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42665" y="4444760"/>
            <a:ext cx="957212" cy="372365"/>
            <a:chOff x="6458722" y="2378163"/>
            <a:chExt cx="650837" cy="288032"/>
          </a:xfrm>
        </p:grpSpPr>
        <p:sp>
          <p:nvSpPr>
            <p:cNvPr id="14" name="Line Callout 1 13"/>
            <p:cNvSpPr/>
            <p:nvPr/>
          </p:nvSpPr>
          <p:spPr>
            <a:xfrm>
              <a:off x="6458722" y="2378163"/>
              <a:ext cx="626582" cy="288032"/>
            </a:xfrm>
            <a:prstGeom prst="borderCallout1">
              <a:avLst>
                <a:gd name="adj1" fmla="val -3387"/>
                <a:gd name="adj2" fmla="val 44190"/>
                <a:gd name="adj3" fmla="val -287363"/>
                <a:gd name="adj4" fmla="val 72681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19122" y="2404587"/>
              <a:ext cx="590437" cy="238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K capsule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52600" y="4433805"/>
            <a:ext cx="921539" cy="372365"/>
            <a:chOff x="6458722" y="2378163"/>
            <a:chExt cx="626582" cy="288032"/>
          </a:xfrm>
        </p:grpSpPr>
        <p:sp>
          <p:nvSpPr>
            <p:cNvPr id="18" name="Line Callout 1 17"/>
            <p:cNvSpPr/>
            <p:nvPr/>
          </p:nvSpPr>
          <p:spPr>
            <a:xfrm>
              <a:off x="6458722" y="2378163"/>
              <a:ext cx="626582" cy="288032"/>
            </a:xfrm>
            <a:prstGeom prst="borderCallout1">
              <a:avLst>
                <a:gd name="adj1" fmla="val -3387"/>
                <a:gd name="adj2" fmla="val 44190"/>
                <a:gd name="adj3" fmla="val -58780"/>
                <a:gd name="adj4" fmla="val 18777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19122" y="2404587"/>
              <a:ext cx="423111" cy="2380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J tube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732706" y="4999471"/>
            <a:ext cx="44394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Growth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rate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are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controlled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by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J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tube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temperature,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valve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and</a:t>
            </a:r>
            <a:r>
              <a:rPr lang="zh-CN" altLang="en-US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shutter</a:t>
            </a:r>
          </a:p>
          <a:p>
            <a:pPr defTabSz="914377">
              <a:defRPr/>
            </a:pPr>
            <a:endParaRPr lang="en-US" altLang="zh-CN" dirty="0">
              <a:solidFill>
                <a:prstClr val="black"/>
              </a:solidFill>
              <a:latin typeface="Calibri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defTabSz="914377">
              <a:defRPr/>
            </a:pPr>
            <a:r>
              <a:rPr lang="en-US" altLang="zh-CN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  <a:cs typeface="Arial" panose="020B0604020202020204" pitchFamily="34" charset="0"/>
              </a:rPr>
              <a:t>Stoichiometry controlled by real time XRF</a:t>
            </a:r>
          </a:p>
        </p:txBody>
      </p:sp>
      <p:pic>
        <p:nvPicPr>
          <p:cNvPr id="21" name="Picture 2" descr="C:\Users\smedley\AppData\Local\Microsoft\Windows\Temporary Internet Files\Content.IE5\VT3W5QSD\IMG_20160218_182938.jpg"/>
          <p:cNvPicPr>
            <a:picLocks noChangeAspect="1" noChangeArrowheads="1"/>
          </p:cNvPicPr>
          <p:nvPr/>
        </p:nvPicPr>
        <p:blipFill rotWithShape="1">
          <a:blip r:embed="rId5" cstate="print"/>
          <a:srcRect l="12501" t="18889" r="17500" b="31111"/>
          <a:stretch/>
        </p:blipFill>
        <p:spPr bwMode="auto">
          <a:xfrm>
            <a:off x="6344477" y="914402"/>
            <a:ext cx="4247323" cy="22753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419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49" y="4797153"/>
            <a:ext cx="7165051" cy="117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178" y="1412776"/>
            <a:ext cx="7147052" cy="232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16016" y="2860661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200" b="1" dirty="0">
                <a:solidFill>
                  <a:prstClr val="black"/>
                </a:solidFill>
                <a:latin typeface="Calibri"/>
              </a:rPr>
              <a:t>(222)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16016" y="2320955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200" b="1" dirty="0">
                <a:solidFill>
                  <a:prstClr val="black"/>
                </a:solidFill>
                <a:latin typeface="Calibri"/>
              </a:rPr>
              <a:t>(420)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16016" y="2069571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200" b="1" dirty="0">
                <a:solidFill>
                  <a:prstClr val="black"/>
                </a:solidFill>
                <a:latin typeface="Calibri"/>
              </a:rPr>
              <a:t>(422)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16016" y="1636525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200" b="1" dirty="0">
                <a:solidFill>
                  <a:prstClr val="black"/>
                </a:solidFill>
                <a:latin typeface="Calibri"/>
              </a:rPr>
              <a:t>(440)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9" y="315737"/>
            <a:ext cx="7856545" cy="129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59941" y="652505"/>
            <a:ext cx="1106393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b="1" dirty="0">
                <a:solidFill>
                  <a:prstClr val="white"/>
                </a:solidFill>
                <a:latin typeface="Calibri"/>
              </a:rPr>
              <a:t>Thickness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68851" y="1978645"/>
            <a:ext cx="1088567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 defTabSz="914377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Real time</a:t>
            </a:r>
          </a:p>
          <a:p>
            <a:pPr algn="ctr" defTabSz="914377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XRD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00119" y="3861050"/>
            <a:ext cx="1426031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algn="ctr" defTabSz="914377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Real time</a:t>
            </a:r>
          </a:p>
          <a:p>
            <a:pPr algn="ctr" defTabSz="914377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Fluorescence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85347" y="5013176"/>
            <a:ext cx="45557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pPr defTabSz="914377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QE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256805" y="260648"/>
            <a:ext cx="47107" cy="568863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83833" y="692697"/>
            <a:ext cx="1019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altLang="zh-CN" sz="1200" b="1" dirty="0">
                <a:solidFill>
                  <a:srgbClr val="FF0000"/>
                </a:solidFill>
                <a:latin typeface="Calibri"/>
                <a:ea typeface="宋体" panose="02010600030101010101" pitchFamily="2" charset="-122"/>
              </a:rPr>
              <a:t>~10nm</a:t>
            </a:r>
            <a:endParaRPr lang="en-US" sz="12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67845" y="3603162"/>
            <a:ext cx="6948636" cy="133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80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536160" y="2918050"/>
            <a:ext cx="1008112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600" b="1" dirty="0">
                <a:solidFill>
                  <a:prstClr val="white"/>
                </a:solidFill>
                <a:latin typeface="Calibri"/>
              </a:rPr>
              <a:t>Camera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36824" y="3505589"/>
            <a:ext cx="14401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textured</a:t>
            </a:r>
          </a:p>
          <a:p>
            <a:pPr defTabSz="914377">
              <a:defRPr/>
            </a:pPr>
            <a:r>
              <a:rPr lang="en-US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600" b="1" i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CsSb phase!</a:t>
            </a:r>
          </a:p>
          <a:p>
            <a:pPr defTabSz="914377">
              <a:defRPr/>
            </a:pPr>
            <a:endParaRPr lang="en-US" sz="1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7">
              <a:defRPr/>
            </a:pPr>
            <a:r>
              <a:rPr lang="en-US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size lateral grains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79684" y="685802"/>
            <a:ext cx="992581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600" b="1" dirty="0">
                <a:solidFill>
                  <a:prstClr val="white"/>
                </a:solidFill>
                <a:latin typeface="Calibri"/>
              </a:rPr>
              <a:t>Camera 1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215592" y="1045841"/>
            <a:ext cx="2416912" cy="1812905"/>
            <a:chOff x="2947176" y="4568422"/>
            <a:chExt cx="2416912" cy="1812905"/>
          </a:xfrm>
        </p:grpSpPr>
        <p:grpSp>
          <p:nvGrpSpPr>
            <p:cNvPr id="5" name="Group 4"/>
            <p:cNvGrpSpPr/>
            <p:nvPr/>
          </p:nvGrpSpPr>
          <p:grpSpPr>
            <a:xfrm>
              <a:off x="2947176" y="4568422"/>
              <a:ext cx="2416912" cy="1812905"/>
              <a:chOff x="1018451" y="1124744"/>
              <a:chExt cx="3303288" cy="231814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018451" y="1124744"/>
                <a:ext cx="3303288" cy="2318148"/>
                <a:chOff x="1018451" y="1052736"/>
                <a:chExt cx="3303288" cy="2318148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8451" y="1052736"/>
                  <a:ext cx="3303288" cy="2318148"/>
                </a:xfrm>
                <a:prstGeom prst="rect">
                  <a:avLst/>
                </a:prstGeom>
              </p:spPr>
            </p:pic>
            <p:sp>
              <p:nvSpPr>
                <p:cNvPr id="6" name="TextBox 5"/>
                <p:cNvSpPr txBox="1"/>
                <p:nvPr/>
              </p:nvSpPr>
              <p:spPr>
                <a:xfrm>
                  <a:off x="1767663" y="1363806"/>
                  <a:ext cx="1298182" cy="590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77">
                    <a:defRPr/>
                  </a:pPr>
                  <a:r>
                    <a:rPr lang="en-US" sz="1200" b="1" dirty="0">
                      <a:solidFill>
                        <a:srgbClr val="FF0000"/>
                      </a:solidFill>
                      <a:latin typeface="Calibri"/>
                    </a:rPr>
                    <a:t>Grain size 20.2nm</a:t>
                  </a: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2549355" y="2636912"/>
                <a:ext cx="705904" cy="354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Calibri"/>
                  </a:rPr>
                  <a:t>(220)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730743" y="2631241"/>
                <a:ext cx="705904" cy="354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1200" b="1" dirty="0">
                    <a:solidFill>
                      <a:prstClr val="black"/>
                    </a:solidFill>
                    <a:latin typeface="Calibri"/>
                  </a:rPr>
                  <a:t>(111)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572000" y="4811694"/>
              <a:ext cx="5164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(222)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879976" y="1261864"/>
            <a:ext cx="2456401" cy="1573888"/>
            <a:chOff x="819025" y="1602885"/>
            <a:chExt cx="3344557" cy="2286000"/>
          </a:xfrm>
        </p:grpSpPr>
        <p:grpSp>
          <p:nvGrpSpPr>
            <p:cNvPr id="7" name="Group 6"/>
            <p:cNvGrpSpPr/>
            <p:nvPr/>
          </p:nvGrpSpPr>
          <p:grpSpPr>
            <a:xfrm>
              <a:off x="819025" y="1602885"/>
              <a:ext cx="3344557" cy="2286000"/>
              <a:chOff x="819025" y="1602885"/>
              <a:chExt cx="3344557" cy="228600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9025" y="1602885"/>
                <a:ext cx="3257478" cy="2286000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2774877" y="1609065"/>
                <a:ext cx="1388705" cy="670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>
                  <a:defRPr/>
                </a:pPr>
                <a:r>
                  <a:rPr lang="en-US" sz="1200" b="1" dirty="0">
                    <a:solidFill>
                      <a:srgbClr val="FF0000"/>
                    </a:solidFill>
                    <a:latin typeface="Calibri"/>
                  </a:rPr>
                  <a:t>Grain size 27.7nm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3272469" y="2491992"/>
              <a:ext cx="703234" cy="402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(400)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508002" y="1602885"/>
              <a:ext cx="703234" cy="402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"/>
                </a:rPr>
                <a:t>(200)</a:t>
              </a:r>
            </a:p>
          </p:txBody>
        </p:sp>
      </p:grp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530" y="1037905"/>
            <a:ext cx="4114447" cy="216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2237410" y="3782145"/>
          <a:ext cx="3282526" cy="15112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10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63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63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0275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K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Sb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Cs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L004 Si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2.50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1.16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L005 Si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2.37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0.91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L006 Si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2.21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1.00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0.95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L011 Si</a:t>
                      </a: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2.07</a:t>
                      </a: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0.94</a:t>
                      </a:r>
                    </a:p>
                  </a:txBody>
                  <a:tcPr marL="3265" marR="3265" marT="4353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L012 </a:t>
                      </a:r>
                      <a:r>
                        <a:rPr lang="en-US" sz="16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MgO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1.98</a:t>
                      </a: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0.88</a:t>
                      </a:r>
                    </a:p>
                  </a:txBody>
                  <a:tcPr marL="3265" marR="3265" marT="4353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2639617" y="5582346"/>
            <a:ext cx="234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K/Cs/Sb ratio!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53" y="3278088"/>
            <a:ext cx="389625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133600" y="6230417"/>
            <a:ext cx="8223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works for the entire Alkali </a:t>
            </a:r>
            <a:r>
              <a:rPr lang="en-US" sz="1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antimonide</a:t>
            </a:r>
            <a:r>
              <a:rPr lang="en-US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 – we’ve created pseudo single crystals with a wide range of </a:t>
            </a:r>
            <a:r>
              <a:rPr lang="en-US" sz="1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stoichiometries</a:t>
            </a:r>
            <a:endParaRPr lang="en-US" sz="1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E9E30D2-7631-123F-3644-46DBC585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701"/>
            <a:ext cx="10972800" cy="632152"/>
          </a:xfrm>
        </p:spPr>
        <p:txBody>
          <a:bodyPr>
            <a:normAutofit/>
          </a:bodyPr>
          <a:lstStyle/>
          <a:p>
            <a:r>
              <a:rPr lang="en-US" dirty="0"/>
              <a:t>Stoichiometry &amp; Structural Analysis</a:t>
            </a:r>
          </a:p>
        </p:txBody>
      </p:sp>
    </p:spTree>
    <p:extLst>
      <p:ext uri="{BB962C8B-B14F-4D97-AF65-F5344CB8AC3E}">
        <p14:creationId xmlns:p14="http://schemas.microsoft.com/office/powerpoint/2010/main" val="3549356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09801" y="4515041"/>
          <a:ext cx="7644736" cy="108368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600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1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72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7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3592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QE@532nm(%)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Roughness(A)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Thickness (A)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Grain size (A)</a:t>
                      </a:r>
                    </a:p>
                  </a:txBody>
                  <a:tcPr marL="3265" marR="3265" marT="4353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L004 Si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4.9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3.5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234 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155</a:t>
                      </a: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L005 Si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5.8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11.5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815.3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277</a:t>
                      </a: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3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L006 Si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3265" marR="3265" marT="43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5.4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13.8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757.5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202</a:t>
                      </a:r>
                    </a:p>
                  </a:txBody>
                  <a:tcPr marL="7144" marR="7144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95" y="1020518"/>
            <a:ext cx="4135760" cy="3249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8F614-5C98-0CBC-39B9-5F7A191A1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Surface Roughness &amp; QE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FEAEB-89AD-9EA2-FE12-196036CF3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2727" y="5737621"/>
            <a:ext cx="10972800" cy="398482"/>
          </a:xfrm>
        </p:spPr>
        <p:txBody>
          <a:bodyPr/>
          <a:lstStyle/>
          <a:p>
            <a:r>
              <a:rPr lang="en-US" dirty="0"/>
              <a:t>Simultaneous evaporation of all constituents results in no crystal phase transformation </a:t>
            </a:r>
          </a:p>
          <a:p>
            <a:r>
              <a:rPr lang="en-US" dirty="0"/>
              <a:t>Smooth, reproducible and ultra-high QE. Highly Crystalline!</a:t>
            </a:r>
          </a:p>
          <a:p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055" y="636733"/>
            <a:ext cx="5255703" cy="3816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09944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2D5B437F-A327-DE87-8C7F-029D2DFB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Co-deposition leads </a:t>
            </a:r>
            <a:r>
              <a:rPr lang="en-US" spc="-15" dirty="0"/>
              <a:t>to </a:t>
            </a:r>
            <a:r>
              <a:rPr lang="en-US" spc="-11" dirty="0"/>
              <a:t>efficient </a:t>
            </a:r>
            <a:r>
              <a:rPr lang="en-US" dirty="0"/>
              <a:t>and </a:t>
            </a:r>
            <a:r>
              <a:rPr lang="en-US" spc="-5" dirty="0"/>
              <a:t>ultra-smooth </a:t>
            </a:r>
            <a:r>
              <a:rPr lang="en-US" spc="-11" dirty="0"/>
              <a:t>cathodes </a:t>
            </a:r>
            <a:endParaRPr lang="en-US" dirty="0"/>
          </a:p>
        </p:txBody>
      </p:sp>
      <p:sp>
        <p:nvSpPr>
          <p:cNvPr id="3" name="object 3"/>
          <p:cNvSpPr/>
          <p:nvPr/>
        </p:nvSpPr>
        <p:spPr>
          <a:xfrm>
            <a:off x="1732026" y="1479539"/>
            <a:ext cx="3928009" cy="31945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94095" y="1327748"/>
            <a:ext cx="3629944" cy="34350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64739" y="1098043"/>
            <a:ext cx="6390640" cy="4260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31"/>
              </a:lnSpc>
              <a:spcBef>
                <a:spcPts val="100"/>
              </a:spcBef>
            </a:pPr>
            <a:r>
              <a:rPr sz="1600" spc="-5" dirty="0">
                <a:latin typeface="Calibri"/>
                <a:cs typeface="Calibri"/>
              </a:rPr>
              <a:t>Co-deposited K2CsSb </a:t>
            </a:r>
            <a:r>
              <a:rPr sz="1600" dirty="0">
                <a:latin typeface="Calibri"/>
                <a:cs typeface="Calibri"/>
              </a:rPr>
              <a:t>yield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spectrum</a:t>
            </a:r>
            <a:endParaRPr sz="1600">
              <a:latin typeface="Calibri"/>
              <a:cs typeface="Calibri"/>
            </a:endParaRPr>
          </a:p>
          <a:p>
            <a:pPr marR="5080" algn="r">
              <a:lnSpc>
                <a:spcPts val="1631"/>
              </a:lnSpc>
            </a:pPr>
            <a:r>
              <a:rPr sz="1600" spc="-5" dirty="0">
                <a:latin typeface="Calibri"/>
                <a:cs typeface="Calibri"/>
              </a:rPr>
              <a:t>Sequential</a:t>
            </a:r>
            <a:r>
              <a:rPr sz="1600" spc="-1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deposition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13447" y="3060699"/>
            <a:ext cx="117983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latin typeface="Calibri"/>
                <a:cs typeface="Calibri"/>
              </a:rPr>
              <a:t>Co-deposition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40649" y="5213625"/>
            <a:ext cx="3663660" cy="11162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784594" y="5205221"/>
            <a:ext cx="60579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20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MV/m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84593" y="5570983"/>
            <a:ext cx="367855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- </a:t>
            </a:r>
            <a:r>
              <a:rPr sz="1200" spc="-11" dirty="0">
                <a:latin typeface="Calibri"/>
                <a:cs typeface="Calibri"/>
              </a:rPr>
              <a:t>significant </a:t>
            </a:r>
            <a:r>
              <a:rPr sz="1200" spc="-5" dirty="0">
                <a:latin typeface="Calibri"/>
                <a:cs typeface="Calibri"/>
              </a:rPr>
              <a:t>emittance degradation </a:t>
            </a:r>
            <a:r>
              <a:rPr sz="1200" spc="-11" dirty="0">
                <a:latin typeface="Calibri"/>
                <a:cs typeface="Calibri"/>
              </a:rPr>
              <a:t>for </a:t>
            </a:r>
            <a:r>
              <a:rPr sz="1200" spc="-5" dirty="0">
                <a:latin typeface="Calibri"/>
                <a:cs typeface="Calibri"/>
              </a:rPr>
              <a:t>sequential</a:t>
            </a:r>
            <a:r>
              <a:rPr sz="1200" spc="-10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method</a:t>
            </a:r>
            <a:endParaRPr sz="1200">
              <a:latin typeface="Calibri"/>
              <a:cs typeface="Calibri"/>
            </a:endParaRPr>
          </a:p>
          <a:p>
            <a:pPr marL="125092" algn="ctr"/>
            <a:r>
              <a:rPr sz="1200" dirty="0">
                <a:latin typeface="Calibri"/>
                <a:cs typeface="Calibri"/>
              </a:rPr>
              <a:t>- </a:t>
            </a:r>
            <a:r>
              <a:rPr sz="1200" spc="-5" dirty="0">
                <a:latin typeface="Calibri"/>
                <a:cs typeface="Calibri"/>
              </a:rPr>
              <a:t>no practical </a:t>
            </a:r>
            <a:r>
              <a:rPr sz="1200" spc="-11" dirty="0">
                <a:latin typeface="Calibri"/>
                <a:cs typeface="Calibri"/>
              </a:rPr>
              <a:t>degradation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-13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co-deposition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84595" y="6119621"/>
            <a:ext cx="362521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46" indent="-171446">
              <a:spcBef>
                <a:spcPts val="100"/>
              </a:spcBef>
              <a:buChar char="-"/>
              <a:tabLst>
                <a:tab pos="184781" algn="l"/>
              </a:tabLst>
            </a:pPr>
            <a:r>
              <a:rPr sz="1200" spc="-5" dirty="0">
                <a:latin typeface="Calibri"/>
                <a:cs typeface="Calibri"/>
              </a:rPr>
              <a:t>LN2 threshold </a:t>
            </a:r>
            <a:r>
              <a:rPr sz="1200" dirty="0">
                <a:latin typeface="Calibri"/>
                <a:cs typeface="Calibri"/>
              </a:rPr>
              <a:t>emission</a:t>
            </a:r>
            <a:endParaRPr sz="1200">
              <a:latin typeface="Calibri"/>
              <a:cs typeface="Calibri"/>
            </a:endParaRPr>
          </a:p>
          <a:p>
            <a:pPr marL="641335" lvl="1" indent="-171446">
              <a:buChar char="-"/>
              <a:tabLst>
                <a:tab pos="641969" algn="l"/>
              </a:tabLst>
            </a:pPr>
            <a:r>
              <a:rPr sz="1200" spc="-11" dirty="0">
                <a:latin typeface="Calibri"/>
                <a:cs typeface="Calibri"/>
              </a:rPr>
              <a:t>significant </a:t>
            </a:r>
            <a:r>
              <a:rPr sz="1200" spc="-5" dirty="0">
                <a:latin typeface="Calibri"/>
                <a:cs typeface="Calibri"/>
              </a:rPr>
              <a:t>degradation, even </a:t>
            </a:r>
            <a:r>
              <a:rPr sz="1200" dirty="0">
                <a:latin typeface="Calibri"/>
                <a:cs typeface="Calibri"/>
              </a:rPr>
              <a:t>with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co-deposition</a:t>
            </a:r>
            <a:endParaRPr sz="1200">
              <a:latin typeface="Calibri"/>
              <a:cs typeface="Calibri"/>
            </a:endParaRPr>
          </a:p>
          <a:p>
            <a:pPr marL="641335" lvl="1" indent="-171446">
              <a:buChar char="-"/>
              <a:tabLst>
                <a:tab pos="641969" algn="l"/>
              </a:tabLst>
            </a:pPr>
            <a:r>
              <a:rPr sz="1200" spc="-11" dirty="0">
                <a:latin typeface="Calibri"/>
                <a:cs typeface="Calibri"/>
              </a:rPr>
              <a:t>we </a:t>
            </a:r>
            <a:r>
              <a:rPr sz="1200" spc="-5" dirty="0">
                <a:latin typeface="Calibri"/>
                <a:cs typeface="Calibri"/>
              </a:rPr>
              <a:t>need films smoother </a:t>
            </a:r>
            <a:r>
              <a:rPr sz="1200" dirty="0">
                <a:latin typeface="Calibri"/>
                <a:cs typeface="Calibri"/>
              </a:rPr>
              <a:t>than </a:t>
            </a:r>
            <a:r>
              <a:rPr sz="1200" spc="-5" dirty="0">
                <a:latin typeface="Calibri"/>
                <a:cs typeface="Calibri"/>
              </a:rPr>
              <a:t>0.6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nm!!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37935" y="5851653"/>
            <a:ext cx="60579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20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MV/m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37936" y="5433821"/>
            <a:ext cx="5276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5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MV/m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96865" y="6209792"/>
            <a:ext cx="6832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100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MV/m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507736" y="5538596"/>
            <a:ext cx="290195" cy="289560"/>
          </a:xfrm>
          <a:custGeom>
            <a:avLst/>
            <a:gdLst/>
            <a:ahLst/>
            <a:cxnLst/>
            <a:rect l="l" t="t" r="r" b="b"/>
            <a:pathLst>
              <a:path w="290195" h="289560">
                <a:moveTo>
                  <a:pt x="41910" y="155994"/>
                </a:moveTo>
                <a:lnTo>
                  <a:pt x="34036" y="160604"/>
                </a:lnTo>
                <a:lnTo>
                  <a:pt x="0" y="289559"/>
                </a:lnTo>
                <a:lnTo>
                  <a:pt x="38355" y="279514"/>
                </a:lnTo>
                <a:lnTo>
                  <a:pt x="30479" y="279514"/>
                </a:lnTo>
                <a:lnTo>
                  <a:pt x="10033" y="259016"/>
                </a:lnTo>
                <a:lnTo>
                  <a:pt x="47950" y="221182"/>
                </a:lnTo>
                <a:lnTo>
                  <a:pt x="61975" y="168008"/>
                </a:lnTo>
                <a:lnTo>
                  <a:pt x="57403" y="160083"/>
                </a:lnTo>
                <a:lnTo>
                  <a:pt x="41910" y="155994"/>
                </a:lnTo>
                <a:close/>
              </a:path>
              <a:path w="290195" h="289560">
                <a:moveTo>
                  <a:pt x="47950" y="221182"/>
                </a:moveTo>
                <a:lnTo>
                  <a:pt x="10033" y="259016"/>
                </a:lnTo>
                <a:lnTo>
                  <a:pt x="30479" y="279514"/>
                </a:lnTo>
                <a:lnTo>
                  <a:pt x="37036" y="272973"/>
                </a:lnTo>
                <a:lnTo>
                  <a:pt x="34289" y="272973"/>
                </a:lnTo>
                <a:lnTo>
                  <a:pt x="16637" y="255257"/>
                </a:lnTo>
                <a:lnTo>
                  <a:pt x="40619" y="248975"/>
                </a:lnTo>
                <a:lnTo>
                  <a:pt x="47950" y="221182"/>
                </a:lnTo>
                <a:close/>
              </a:path>
              <a:path w="290195" h="289560">
                <a:moveTo>
                  <a:pt x="121665" y="227749"/>
                </a:moveTo>
                <a:lnTo>
                  <a:pt x="68384" y="241703"/>
                </a:lnTo>
                <a:lnTo>
                  <a:pt x="30479" y="279514"/>
                </a:lnTo>
                <a:lnTo>
                  <a:pt x="38355" y="279514"/>
                </a:lnTo>
                <a:lnTo>
                  <a:pt x="129031" y="255765"/>
                </a:lnTo>
                <a:lnTo>
                  <a:pt x="133603" y="247853"/>
                </a:lnTo>
                <a:lnTo>
                  <a:pt x="129539" y="232384"/>
                </a:lnTo>
                <a:lnTo>
                  <a:pt x="121665" y="227749"/>
                </a:lnTo>
                <a:close/>
              </a:path>
              <a:path w="290195" h="289560">
                <a:moveTo>
                  <a:pt x="40619" y="248975"/>
                </a:moveTo>
                <a:lnTo>
                  <a:pt x="16637" y="255257"/>
                </a:lnTo>
                <a:lnTo>
                  <a:pt x="34289" y="272973"/>
                </a:lnTo>
                <a:lnTo>
                  <a:pt x="40619" y="248975"/>
                </a:lnTo>
                <a:close/>
              </a:path>
              <a:path w="290195" h="289560">
                <a:moveTo>
                  <a:pt x="68384" y="241703"/>
                </a:moveTo>
                <a:lnTo>
                  <a:pt x="40619" y="248975"/>
                </a:lnTo>
                <a:lnTo>
                  <a:pt x="34289" y="272973"/>
                </a:lnTo>
                <a:lnTo>
                  <a:pt x="37036" y="272973"/>
                </a:lnTo>
                <a:lnTo>
                  <a:pt x="68384" y="241703"/>
                </a:lnTo>
                <a:close/>
              </a:path>
              <a:path w="290195" h="289560">
                <a:moveTo>
                  <a:pt x="269621" y="0"/>
                </a:moveTo>
                <a:lnTo>
                  <a:pt x="47950" y="221182"/>
                </a:lnTo>
                <a:lnTo>
                  <a:pt x="40619" y="248975"/>
                </a:lnTo>
                <a:lnTo>
                  <a:pt x="68384" y="241703"/>
                </a:lnTo>
                <a:lnTo>
                  <a:pt x="290067" y="20573"/>
                </a:lnTo>
                <a:lnTo>
                  <a:pt x="269621" y="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07609" y="5899911"/>
            <a:ext cx="280035" cy="134620"/>
          </a:xfrm>
          <a:custGeom>
            <a:avLst/>
            <a:gdLst/>
            <a:ahLst/>
            <a:cxnLst/>
            <a:rect l="l" t="t" r="r" b="b"/>
            <a:pathLst>
              <a:path w="280035" h="134620">
                <a:moveTo>
                  <a:pt x="115062" y="0"/>
                </a:moveTo>
                <a:lnTo>
                  <a:pt x="0" y="67665"/>
                </a:lnTo>
                <a:lnTo>
                  <a:pt x="115569" y="134404"/>
                </a:lnTo>
                <a:lnTo>
                  <a:pt x="124460" y="132041"/>
                </a:lnTo>
                <a:lnTo>
                  <a:pt x="128396" y="125120"/>
                </a:lnTo>
                <a:lnTo>
                  <a:pt x="132461" y="118198"/>
                </a:lnTo>
                <a:lnTo>
                  <a:pt x="130048" y="109347"/>
                </a:lnTo>
                <a:lnTo>
                  <a:pt x="82771" y="82029"/>
                </a:lnTo>
                <a:lnTo>
                  <a:pt x="28828" y="82029"/>
                </a:lnTo>
                <a:lnTo>
                  <a:pt x="28701" y="53073"/>
                </a:lnTo>
                <a:lnTo>
                  <a:pt x="82302" y="52859"/>
                </a:lnTo>
                <a:lnTo>
                  <a:pt x="129666" y="24955"/>
                </a:lnTo>
                <a:lnTo>
                  <a:pt x="131952" y="16078"/>
                </a:lnTo>
                <a:lnTo>
                  <a:pt x="123825" y="2298"/>
                </a:lnTo>
                <a:lnTo>
                  <a:pt x="115062" y="0"/>
                </a:lnTo>
                <a:close/>
              </a:path>
              <a:path w="280035" h="134620">
                <a:moveTo>
                  <a:pt x="82302" y="52859"/>
                </a:moveTo>
                <a:lnTo>
                  <a:pt x="28701" y="53073"/>
                </a:lnTo>
                <a:lnTo>
                  <a:pt x="28828" y="82029"/>
                </a:lnTo>
                <a:lnTo>
                  <a:pt x="82401" y="81815"/>
                </a:lnTo>
                <a:lnTo>
                  <a:pt x="79302" y="80022"/>
                </a:lnTo>
                <a:lnTo>
                  <a:pt x="36194" y="80022"/>
                </a:lnTo>
                <a:lnTo>
                  <a:pt x="36067" y="55016"/>
                </a:lnTo>
                <a:lnTo>
                  <a:pt x="78641" y="55016"/>
                </a:lnTo>
                <a:lnTo>
                  <a:pt x="82302" y="52859"/>
                </a:lnTo>
                <a:close/>
              </a:path>
              <a:path w="280035" h="134620">
                <a:moveTo>
                  <a:pt x="82401" y="81815"/>
                </a:moveTo>
                <a:lnTo>
                  <a:pt x="28828" y="82029"/>
                </a:lnTo>
                <a:lnTo>
                  <a:pt x="82771" y="82029"/>
                </a:lnTo>
                <a:lnTo>
                  <a:pt x="82401" y="81815"/>
                </a:lnTo>
                <a:close/>
              </a:path>
              <a:path w="280035" h="134620">
                <a:moveTo>
                  <a:pt x="279907" y="52069"/>
                </a:moveTo>
                <a:lnTo>
                  <a:pt x="82302" y="52859"/>
                </a:lnTo>
                <a:lnTo>
                  <a:pt x="57550" y="67441"/>
                </a:lnTo>
                <a:lnTo>
                  <a:pt x="82401" y="81815"/>
                </a:lnTo>
                <a:lnTo>
                  <a:pt x="280035" y="81025"/>
                </a:lnTo>
                <a:lnTo>
                  <a:pt x="279907" y="52069"/>
                </a:lnTo>
                <a:close/>
              </a:path>
              <a:path w="280035" h="134620">
                <a:moveTo>
                  <a:pt x="36067" y="55016"/>
                </a:moveTo>
                <a:lnTo>
                  <a:pt x="36194" y="80022"/>
                </a:lnTo>
                <a:lnTo>
                  <a:pt x="57550" y="67441"/>
                </a:lnTo>
                <a:lnTo>
                  <a:pt x="36067" y="55016"/>
                </a:lnTo>
                <a:close/>
              </a:path>
              <a:path w="280035" h="134620">
                <a:moveTo>
                  <a:pt x="57550" y="67441"/>
                </a:moveTo>
                <a:lnTo>
                  <a:pt x="36194" y="80022"/>
                </a:lnTo>
                <a:lnTo>
                  <a:pt x="79302" y="80022"/>
                </a:lnTo>
                <a:lnTo>
                  <a:pt x="57550" y="67441"/>
                </a:lnTo>
                <a:close/>
              </a:path>
              <a:path w="280035" h="134620">
                <a:moveTo>
                  <a:pt x="78641" y="55016"/>
                </a:moveTo>
                <a:lnTo>
                  <a:pt x="36067" y="55016"/>
                </a:lnTo>
                <a:lnTo>
                  <a:pt x="57550" y="67441"/>
                </a:lnTo>
                <a:lnTo>
                  <a:pt x="78641" y="55016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78654" y="6179364"/>
            <a:ext cx="393065" cy="159385"/>
          </a:xfrm>
          <a:custGeom>
            <a:avLst/>
            <a:gdLst/>
            <a:ahLst/>
            <a:cxnLst/>
            <a:rect l="l" t="t" r="r" b="b"/>
            <a:pathLst>
              <a:path w="393064" h="159385">
                <a:moveTo>
                  <a:pt x="83178" y="41464"/>
                </a:moveTo>
                <a:lnTo>
                  <a:pt x="55235" y="48475"/>
                </a:lnTo>
                <a:lnTo>
                  <a:pt x="75022" y="69269"/>
                </a:lnTo>
                <a:lnTo>
                  <a:pt x="384429" y="159042"/>
                </a:lnTo>
                <a:lnTo>
                  <a:pt x="392557" y="131229"/>
                </a:lnTo>
                <a:lnTo>
                  <a:pt x="83178" y="41464"/>
                </a:lnTo>
                <a:close/>
              </a:path>
              <a:path w="393064" h="159385">
                <a:moveTo>
                  <a:pt x="129412" y="0"/>
                </a:moveTo>
                <a:lnTo>
                  <a:pt x="0" y="32435"/>
                </a:lnTo>
                <a:lnTo>
                  <a:pt x="91948" y="129082"/>
                </a:lnTo>
                <a:lnTo>
                  <a:pt x="101092" y="129324"/>
                </a:lnTo>
                <a:lnTo>
                  <a:pt x="112775" y="118300"/>
                </a:lnTo>
                <a:lnTo>
                  <a:pt x="113030" y="109131"/>
                </a:lnTo>
                <a:lnTo>
                  <a:pt x="107442" y="103339"/>
                </a:lnTo>
                <a:lnTo>
                  <a:pt x="75022" y="69269"/>
                </a:lnTo>
                <a:lnTo>
                  <a:pt x="23622" y="54355"/>
                </a:lnTo>
                <a:lnTo>
                  <a:pt x="31750" y="26542"/>
                </a:lnTo>
                <a:lnTo>
                  <a:pt x="137443" y="26542"/>
                </a:lnTo>
                <a:lnTo>
                  <a:pt x="141224" y="20218"/>
                </a:lnTo>
                <a:lnTo>
                  <a:pt x="139192" y="12458"/>
                </a:lnTo>
                <a:lnTo>
                  <a:pt x="137287" y="4711"/>
                </a:lnTo>
                <a:lnTo>
                  <a:pt x="129412" y="0"/>
                </a:lnTo>
                <a:close/>
              </a:path>
              <a:path w="393064" h="159385">
                <a:moveTo>
                  <a:pt x="31750" y="26542"/>
                </a:moveTo>
                <a:lnTo>
                  <a:pt x="23622" y="54355"/>
                </a:lnTo>
                <a:lnTo>
                  <a:pt x="75022" y="69269"/>
                </a:lnTo>
                <a:lnTo>
                  <a:pt x="60964" y="54495"/>
                </a:lnTo>
                <a:lnTo>
                  <a:pt x="31242" y="54495"/>
                </a:lnTo>
                <a:lnTo>
                  <a:pt x="38100" y="30467"/>
                </a:lnTo>
                <a:lnTo>
                  <a:pt x="45275" y="30467"/>
                </a:lnTo>
                <a:lnTo>
                  <a:pt x="31750" y="26542"/>
                </a:lnTo>
                <a:close/>
              </a:path>
              <a:path w="393064" h="159385">
                <a:moveTo>
                  <a:pt x="38100" y="30467"/>
                </a:moveTo>
                <a:lnTo>
                  <a:pt x="31242" y="54495"/>
                </a:lnTo>
                <a:lnTo>
                  <a:pt x="55235" y="48475"/>
                </a:lnTo>
                <a:lnTo>
                  <a:pt x="38100" y="30467"/>
                </a:lnTo>
                <a:close/>
              </a:path>
              <a:path w="393064" h="159385">
                <a:moveTo>
                  <a:pt x="55235" y="48475"/>
                </a:moveTo>
                <a:lnTo>
                  <a:pt x="31242" y="54495"/>
                </a:lnTo>
                <a:lnTo>
                  <a:pt x="60964" y="54495"/>
                </a:lnTo>
                <a:lnTo>
                  <a:pt x="55235" y="48475"/>
                </a:lnTo>
                <a:close/>
              </a:path>
              <a:path w="393064" h="159385">
                <a:moveTo>
                  <a:pt x="45275" y="30467"/>
                </a:moveTo>
                <a:lnTo>
                  <a:pt x="38100" y="30467"/>
                </a:lnTo>
                <a:lnTo>
                  <a:pt x="55235" y="48475"/>
                </a:lnTo>
                <a:lnTo>
                  <a:pt x="83178" y="41464"/>
                </a:lnTo>
                <a:lnTo>
                  <a:pt x="45275" y="30467"/>
                </a:lnTo>
                <a:close/>
              </a:path>
              <a:path w="393064" h="159385">
                <a:moveTo>
                  <a:pt x="137443" y="26542"/>
                </a:moveTo>
                <a:lnTo>
                  <a:pt x="31750" y="26542"/>
                </a:lnTo>
                <a:lnTo>
                  <a:pt x="83178" y="41464"/>
                </a:lnTo>
                <a:lnTo>
                  <a:pt x="136525" y="28079"/>
                </a:lnTo>
                <a:lnTo>
                  <a:pt x="137443" y="26542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678940" y="6570218"/>
            <a:ext cx="350583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spc="-11" dirty="0">
                <a:latin typeface="Calibri"/>
                <a:cs typeface="Calibri"/>
              </a:rPr>
              <a:t>J. Feng </a:t>
            </a:r>
            <a:r>
              <a:rPr sz="1400" spc="-5" dirty="0">
                <a:latin typeface="Calibri"/>
                <a:cs typeface="Calibri"/>
              </a:rPr>
              <a:t>et al., </a:t>
            </a:r>
            <a:r>
              <a:rPr sz="1400" spc="-11" dirty="0">
                <a:latin typeface="Calibri"/>
                <a:cs typeface="Calibri"/>
              </a:rPr>
              <a:t>J. </a:t>
            </a:r>
            <a:r>
              <a:rPr sz="1400" spc="-5" dirty="0">
                <a:latin typeface="Calibri"/>
                <a:cs typeface="Calibri"/>
              </a:rPr>
              <a:t>Appl. </a:t>
            </a:r>
            <a:r>
              <a:rPr sz="1400" spc="-11" dirty="0">
                <a:latin typeface="Calibri"/>
                <a:cs typeface="Calibri"/>
              </a:rPr>
              <a:t>Phys., </a:t>
            </a:r>
            <a:r>
              <a:rPr sz="1400" spc="-5" dirty="0">
                <a:latin typeface="Calibri"/>
                <a:cs typeface="Calibri"/>
              </a:rPr>
              <a:t>121(4) </a:t>
            </a:r>
            <a:r>
              <a:rPr sz="1400" spc="-11" dirty="0">
                <a:latin typeface="Calibri"/>
                <a:cs typeface="Calibri"/>
              </a:rPr>
              <a:t>044904,</a:t>
            </a:r>
            <a:r>
              <a:rPr sz="1400" spc="80" dirty="0">
                <a:latin typeface="Calibri"/>
                <a:cs typeface="Calibri"/>
              </a:rPr>
              <a:t> </a:t>
            </a:r>
            <a:r>
              <a:rPr sz="1400" spc="-11" dirty="0">
                <a:latin typeface="Calibri"/>
                <a:cs typeface="Calibri"/>
              </a:rPr>
              <a:t>2017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CF6F8-9990-48FD-9661-2D3CB7217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CsTe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cathode Quantum efficiency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7D57D9-5A14-441B-9881-0898FCDD6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0" t="394" r="1310" b="5516"/>
          <a:stretch/>
        </p:blipFill>
        <p:spPr>
          <a:xfrm>
            <a:off x="2057400" y="1143000"/>
            <a:ext cx="4572000" cy="43616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5263E1-ADE0-4D09-A088-06277D123579}"/>
              </a:ext>
            </a:extLst>
          </p:cNvPr>
          <p:cNvSpPr/>
          <p:nvPr/>
        </p:nvSpPr>
        <p:spPr>
          <a:xfrm>
            <a:off x="6789733" y="3537239"/>
            <a:ext cx="38164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Co-dep can result in much higher QE than sequential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prstClr val="black"/>
              </a:solidFill>
              <a:latin typeface="Arial"/>
            </a:endParaRPr>
          </a:p>
          <a:p>
            <a:pPr defTabSz="914377">
              <a:defRPr/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Sequential cathode too rough to measure; </a:t>
            </a:r>
          </a:p>
          <a:p>
            <a:pPr defTabSz="914377">
              <a:defRPr/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	</a:t>
            </a:r>
            <a:r>
              <a:rPr lang="en-US" sz="1600" b="1" dirty="0" err="1">
                <a:solidFill>
                  <a:prstClr val="black"/>
                </a:solidFill>
                <a:latin typeface="Arial"/>
              </a:rPr>
              <a:t>Codep</a:t>
            </a:r>
            <a:r>
              <a:rPr lang="en-US" sz="1600" b="1" dirty="0">
                <a:solidFill>
                  <a:prstClr val="black"/>
                </a:solidFill>
                <a:latin typeface="Arial"/>
              </a:rPr>
              <a:t> cathode &lt;2nm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prstClr val="black"/>
              </a:solidFill>
              <a:latin typeface="Arial"/>
            </a:endParaRPr>
          </a:p>
          <a:p>
            <a:pPr defTabSz="914377">
              <a:defRPr/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Stoichiometry for sequential is Cs poor (1.75:1); </a:t>
            </a:r>
          </a:p>
          <a:p>
            <a:pPr lvl="1" defTabSz="914377">
              <a:defRPr/>
            </a:pPr>
            <a:r>
              <a:rPr lang="en-US" sz="1600" b="1" dirty="0">
                <a:solidFill>
                  <a:prstClr val="black"/>
                </a:solidFill>
                <a:latin typeface="Arial"/>
              </a:rPr>
              <a:t>co-dep near perfect (1.98:1)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1E7DF7-439A-4204-B2EC-1466F1160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733" y="1196752"/>
            <a:ext cx="3572007" cy="2232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1684416" y="3200400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1" y="5497729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Wavelength (nm)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7DB74C-AE86-6553-24AA-55C6AF168A80}"/>
              </a:ext>
            </a:extLst>
          </p:cNvPr>
          <p:cNvSpPr txBox="1"/>
          <p:nvPr/>
        </p:nvSpPr>
        <p:spPr>
          <a:xfrm>
            <a:off x="18472" y="6200023"/>
            <a:ext cx="1229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M. Gaowei, J. Sinsheimer, D. Strom, J. </a:t>
            </a:r>
            <a:r>
              <a:rPr lang="en-US" sz="1600" dirty="0" err="1"/>
              <a:t>Xie</a:t>
            </a:r>
            <a:r>
              <a:rPr lang="en-US" sz="1600" dirty="0"/>
              <a:t>, J. Cen, J. Walsh, E. Muller, and J. Smedley</a:t>
            </a:r>
          </a:p>
          <a:p>
            <a:r>
              <a:rPr lang="en-US" sz="1600" dirty="0"/>
              <a:t>Phys. Rev. Accel. Beams 22, 073401 – Published 23 July 2019</a:t>
            </a:r>
          </a:p>
        </p:txBody>
      </p:sp>
    </p:spTree>
    <p:extLst>
      <p:ext uri="{BB962C8B-B14F-4D97-AF65-F5344CB8AC3E}">
        <p14:creationId xmlns:p14="http://schemas.microsoft.com/office/powerpoint/2010/main" val="1197466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12A1A2-CB2A-A4C4-E2AB-EE97CAB88E99}"/>
              </a:ext>
            </a:extLst>
          </p:cNvPr>
          <p:cNvSpPr/>
          <p:nvPr/>
        </p:nvSpPr>
        <p:spPr>
          <a:xfrm>
            <a:off x="4662644" y="3887613"/>
            <a:ext cx="3281407" cy="646331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3B0CCE-F000-DAB5-909C-C6FE907B3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Epitaxial Growth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D6D89B-8EEE-EF70-35A0-11B6FA6B14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7418" y="1055130"/>
            <a:ext cx="10553700" cy="4592638"/>
          </a:xfrm>
        </p:spPr>
        <p:txBody>
          <a:bodyPr/>
          <a:lstStyle/>
          <a:p>
            <a:r>
              <a:rPr lang="en-US" dirty="0"/>
              <a:t>Cs</a:t>
            </a:r>
            <a:r>
              <a:rPr lang="en-US" baseline="-25000" dirty="0"/>
              <a:t>3</a:t>
            </a:r>
            <a:r>
              <a:rPr lang="en-US" dirty="0"/>
              <a:t>Sb photocathodes are conventionally grown polycrystalline with disordered surfaces.</a:t>
            </a:r>
            <a:endParaRPr lang="en-US" baseline="30000" dirty="0"/>
          </a:p>
          <a:p>
            <a:r>
              <a:rPr lang="en-US" dirty="0"/>
              <a:t> Reducing the intrinsic emittance may be limited by the surface disorder in the form of defects, grain boundaries, and roughness.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90392-B959-50BE-B5D3-082DC9B04CB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 bwMode="auto">
          <a:xfrm>
            <a:off x="0" y="6629400"/>
            <a:ext cx="264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199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Thanks to Chad Pennington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502A00-D6A0-5433-9A34-A5E4908FE4E4}"/>
              </a:ext>
            </a:extLst>
          </p:cNvPr>
          <p:cNvSpPr/>
          <p:nvPr/>
        </p:nvSpPr>
        <p:spPr>
          <a:xfrm>
            <a:off x="163873" y="2662182"/>
            <a:ext cx="11789316" cy="44998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FD82A9-AB9B-D382-232B-7FAE47D8E9B6}"/>
              </a:ext>
            </a:extLst>
          </p:cNvPr>
          <p:cNvSpPr txBox="1"/>
          <p:nvPr/>
        </p:nvSpPr>
        <p:spPr>
          <a:xfrm>
            <a:off x="163873" y="2633227"/>
            <a:ext cx="1219200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300" u="sng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Epitaxy</a:t>
            </a:r>
            <a:r>
              <a:rPr lang="en-US" sz="23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is the alignment of crystal layers with respect to an underlying crystal seed layer.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EB6987-8216-E4FE-27DB-B2CDC1A5CD2D}"/>
              </a:ext>
            </a:extLst>
          </p:cNvPr>
          <p:cNvSpPr txBox="1">
            <a:spLocks/>
          </p:cNvSpPr>
          <p:nvPr/>
        </p:nvSpPr>
        <p:spPr bwMode="auto">
          <a:xfrm>
            <a:off x="1125262" y="3155364"/>
            <a:ext cx="3888202" cy="171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522" indent="-34252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397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133" indent="-28543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98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141742" indent="-22834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798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 marL="1598440" indent="-228349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98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4pPr>
            <a:lvl5pPr marL="2055138" indent="-228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98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5pPr>
            <a:lvl6pPr marL="2511834" indent="-228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98">
                <a:solidFill>
                  <a:srgbClr val="660066"/>
                </a:solidFill>
                <a:latin typeface="+mn-lt"/>
              </a:defRPr>
            </a:lvl6pPr>
            <a:lvl7pPr marL="2968532" indent="-228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98">
                <a:solidFill>
                  <a:srgbClr val="660066"/>
                </a:solidFill>
                <a:latin typeface="+mn-lt"/>
              </a:defRPr>
            </a:lvl7pPr>
            <a:lvl8pPr marL="3425229" indent="-228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98">
                <a:solidFill>
                  <a:srgbClr val="660066"/>
                </a:solidFill>
                <a:latin typeface="+mn-lt"/>
              </a:defRPr>
            </a:lvl8pPr>
            <a:lvl9pPr marL="3881925" indent="-22834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998">
                <a:solidFill>
                  <a:srgbClr val="660066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endParaRPr lang="en-US" kern="0"/>
          </a:p>
          <a:p>
            <a:pPr marL="0" indent="0" defTabSz="914400">
              <a:buFontTx/>
              <a:buNone/>
            </a:pPr>
            <a:endParaRPr lang="en-US" kern="0"/>
          </a:p>
          <a:p>
            <a:pPr defTabSz="914400"/>
            <a:endParaRPr lang="en-US" kern="0"/>
          </a:p>
          <a:p>
            <a:pPr defTabSz="914400"/>
            <a:endParaRPr lang="en-US" kern="0"/>
          </a:p>
          <a:p>
            <a:pPr defTabSz="914400"/>
            <a:endParaRPr lang="en-US" kern="0"/>
          </a:p>
          <a:p>
            <a:pPr defTabSz="914400"/>
            <a:endParaRPr lang="en-US" kern="0"/>
          </a:p>
          <a:p>
            <a:pPr defTabSz="914400"/>
            <a:endParaRPr lang="en-US" kern="0"/>
          </a:p>
          <a:p>
            <a:pPr defTabSz="914400"/>
            <a:endParaRPr lang="en-US" kern="0"/>
          </a:p>
          <a:p>
            <a:pPr defTabSz="914400"/>
            <a:endParaRPr lang="en-US" kern="0" dirty="0"/>
          </a:p>
        </p:txBody>
      </p:sp>
      <p:pic>
        <p:nvPicPr>
          <p:cNvPr id="11" name="Picture 10" descr="A picture containing building, dome&#10;&#10;Description automatically generated">
            <a:extLst>
              <a:ext uri="{FF2B5EF4-FFF2-40B4-BE49-F238E27FC236}">
                <a16:creationId xmlns:a16="http://schemas.microsoft.com/office/drawing/2014/main" id="{B65E3348-63D3-C6E2-120F-D8D50423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452" y="3671175"/>
            <a:ext cx="2884172" cy="2556032"/>
          </a:xfrm>
          <a:prstGeom prst="rect">
            <a:avLst/>
          </a:prstGeom>
        </p:spPr>
      </p:pic>
      <p:pic>
        <p:nvPicPr>
          <p:cNvPr id="12" name="Picture 11" descr="Chart, bubble chart&#10;&#10;Description automatically generated">
            <a:extLst>
              <a:ext uri="{FF2B5EF4-FFF2-40B4-BE49-F238E27FC236}">
                <a16:creationId xmlns:a16="http://schemas.microsoft.com/office/drawing/2014/main" id="{98CDCEFC-D44D-5EB0-6CFB-9017262CE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1" y="3275930"/>
            <a:ext cx="4025062" cy="30549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9B9627-0475-BB6B-173A-047F1EB6E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644" y="4761066"/>
            <a:ext cx="3426235" cy="17734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A051D5-658D-155D-3AF8-B742A7704757}"/>
              </a:ext>
            </a:extLst>
          </p:cNvPr>
          <p:cNvSpPr txBox="1"/>
          <p:nvPr/>
        </p:nvSpPr>
        <p:spPr>
          <a:xfrm>
            <a:off x="4802849" y="3887613"/>
            <a:ext cx="363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Cs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Sb is grown on lattice matched, 3C-SiC substrates.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2EFB08-8BE9-4AEA-9639-CB5BB5194A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951118" y="61053"/>
            <a:ext cx="1159667" cy="11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89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89831" y="73437"/>
            <a:ext cx="11766629" cy="753033"/>
          </a:xfrm>
        </p:spPr>
        <p:txBody>
          <a:bodyPr/>
          <a:lstStyle/>
          <a:p>
            <a:pPr algn="ctr"/>
            <a:r>
              <a:rPr lang="en-US" sz="3733" dirty="0"/>
              <a:t>MHz MeV-UED to Enable Grand Challenge Science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2F120B-7D4D-9242-83D4-23713DA42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897" y="1231939"/>
            <a:ext cx="2937996" cy="2747217"/>
          </a:xfrm>
          <a:prstGeom prst="rect">
            <a:avLst/>
          </a:prstGeom>
        </p:spPr>
      </p:pic>
      <p:pic>
        <p:nvPicPr>
          <p:cNvPr id="55" name="Picture 3">
            <a:extLst>
              <a:ext uri="{FF2B5EF4-FFF2-40B4-BE49-F238E27FC236}">
                <a16:creationId xmlns:a16="http://schemas.microsoft.com/office/drawing/2014/main" id="{F38F5D56-D2F9-9442-957F-F8252E057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89593" y="4267390"/>
            <a:ext cx="3333812" cy="2403064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B4E5FA9-2E8A-1C4F-B165-2626670BFA3A}"/>
              </a:ext>
            </a:extLst>
          </p:cNvPr>
          <p:cNvSpPr txBox="1"/>
          <p:nvPr/>
        </p:nvSpPr>
        <p:spPr>
          <a:xfrm>
            <a:off x="246613" y="5294869"/>
            <a:ext cx="8275103" cy="92333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MHz MeV-UED based on the SRF gun will possess exquisite sensitivity and atomic spatial temporal resolutions to address one of the grand challenge sciences: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Probing proton-transfer of chemical and biological process in its native environments.  </a:t>
            </a:r>
          </a:p>
        </p:txBody>
      </p:sp>
      <p:pic>
        <p:nvPicPr>
          <p:cNvPr id="58" name="Picture 9" descr="horizontal-logo-green-text.jpg">
            <a:extLst>
              <a:ext uri="{FF2B5EF4-FFF2-40B4-BE49-F238E27FC236}">
                <a16:creationId xmlns:a16="http://schemas.microsoft.com/office/drawing/2014/main" id="{9F1550DF-03A8-7D4F-B47D-CFA8BEFFAA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13" y="6330080"/>
            <a:ext cx="2699787" cy="45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FE302A-FB2B-EF48-3B4E-DABDAB1B8A0F}"/>
              </a:ext>
            </a:extLst>
          </p:cNvPr>
          <p:cNvSpPr/>
          <p:nvPr/>
        </p:nvSpPr>
        <p:spPr>
          <a:xfrm>
            <a:off x="673995" y="3982660"/>
            <a:ext cx="68896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503020204020204" pitchFamily="2" charset="-122"/>
                <a:cs typeface="+mn-cs"/>
              </a:rPr>
              <a:t>Real-</a:t>
            </a:r>
            <a:r>
              <a:rPr kumimoji="0" lang="de-DE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503020204020204" pitchFamily="2" charset="-122"/>
                <a:cs typeface="+mn-cs"/>
              </a:rPr>
              <a:t>space</a:t>
            </a:r>
            <a:r>
              <a:rPr kumimoji="0" lang="de-DE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503020204020204" pitchFamily="2" charset="-122"/>
                <a:cs typeface="+mn-cs"/>
              </a:rPr>
              <a:t> observation of proton dynamics requires both proton sensitivity and high time resolution (&lt; ~50 fs). 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503020204020204" pitchFamily="2" charset="-122"/>
                <a:cs typeface="+mn-cs"/>
              </a:rPr>
              <a:t>Neutron scattering lacks time resolution, X-ray diffraction lacks proton sensitivity. </a:t>
            </a:r>
            <a:r>
              <a:rPr kumimoji="0" lang="de-DE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B0503020204020204" pitchFamily="2" charset="-122"/>
                <a:cs typeface="+mn-cs"/>
              </a:rPr>
              <a:t>Electron diffraction is the only viable path</a:t>
            </a:r>
            <a:r>
              <a:rPr kumimoji="0" lang="de-DE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B0503020204020204" pitchFamily="2" charset="-122"/>
                <a:cs typeface="+mn-cs"/>
              </a:rPr>
              <a:t>.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B0503020204020204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26068-E2FB-8A88-C817-2E374CA68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017" y="1198878"/>
            <a:ext cx="5701861" cy="27802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9BA60E-BF09-AFB1-427B-7F6A50B21B72}"/>
              </a:ext>
            </a:extLst>
          </p:cNvPr>
          <p:cNvSpPr txBox="1"/>
          <p:nvPr/>
        </p:nvSpPr>
        <p:spPr>
          <a:xfrm>
            <a:off x="5007752" y="6418566"/>
            <a:ext cx="1930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Thanks to XJ Wang</a:t>
            </a:r>
          </a:p>
        </p:txBody>
      </p:sp>
    </p:spTree>
    <p:extLst>
      <p:ext uri="{BB962C8B-B14F-4D97-AF65-F5344CB8AC3E}">
        <p14:creationId xmlns:p14="http://schemas.microsoft.com/office/powerpoint/2010/main" val="397149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139543B-A7FB-4D60-E891-4950803E2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/>
                <a:ea typeface="Lato"/>
                <a:cs typeface="Lato"/>
              </a:rPr>
              <a:t>Conclusions and Thanks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A04526-3B5B-37CF-24CE-C98AC0F18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7F8743-10F3-7A1E-72B4-90A95225EC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Historically, UED sources have emphasized brightness over charge</a:t>
            </a:r>
          </a:p>
          <a:p>
            <a:r>
              <a:rPr lang="en-US" dirty="0"/>
              <a:t>Single shot, nonreproducible dynamic UED is different – charge also matters</a:t>
            </a:r>
          </a:p>
          <a:p>
            <a:r>
              <a:rPr lang="en-US" dirty="0"/>
              <a:t>The source for such UED looks more like an FEL </a:t>
            </a:r>
          </a:p>
          <a:p>
            <a:r>
              <a:rPr lang="en-US" dirty="0"/>
              <a:t>	MTE matters, but so does QE</a:t>
            </a:r>
          </a:p>
          <a:p>
            <a:r>
              <a:rPr lang="en-US" dirty="0"/>
              <a:t>	Continue development of methods of achieving cathode uniformity</a:t>
            </a:r>
          </a:p>
          <a:p>
            <a:r>
              <a:rPr lang="en-US" dirty="0"/>
              <a:t>	</a:t>
            </a:r>
            <a:r>
              <a:rPr lang="en-US" b="1" dirty="0"/>
              <a:t>IF</a:t>
            </a:r>
            <a:r>
              <a:rPr lang="en-US" dirty="0"/>
              <a:t> more uniform cathodes are available, increase gun gradients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dawn of epitaxy in the alkali antimonides and tellurides is an exciting development which may enable this progress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3DAB2D-2A7C-A691-40CB-CDB7EDF0E0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technology to do “high charge” UED is within reach</a:t>
            </a:r>
          </a:p>
        </p:txBody>
      </p:sp>
    </p:spTree>
    <p:extLst>
      <p:ext uri="{BB962C8B-B14F-4D97-AF65-F5344CB8AC3E}">
        <p14:creationId xmlns:p14="http://schemas.microsoft.com/office/powerpoint/2010/main" val="838938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2358A-B8DC-4847-A7D9-0B5F5FCC4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Cathodes for “High Charge” UED/UEM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315C42A-72B4-F74C-9373-8B396DC48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977912"/>
              </p:ext>
            </p:extLst>
          </p:nvPr>
        </p:nvGraphicFramePr>
        <p:xfrm>
          <a:off x="1617899" y="1058488"/>
          <a:ext cx="8962552" cy="5469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282">
                  <a:extLst>
                    <a:ext uri="{9D8B030D-6E8A-4147-A177-3AD203B41FA5}">
                      <a16:colId xmlns:a16="http://schemas.microsoft.com/office/drawing/2014/main" val="3468837187"/>
                    </a:ext>
                  </a:extLst>
                </a:gridCol>
                <a:gridCol w="4429270">
                  <a:extLst>
                    <a:ext uri="{9D8B030D-6E8A-4147-A177-3AD203B41FA5}">
                      <a16:colId xmlns:a16="http://schemas.microsoft.com/office/drawing/2014/main" val="236279451"/>
                    </a:ext>
                  </a:extLst>
                </a:gridCol>
              </a:tblGrid>
              <a:tr h="271584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Problem Statement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Clr>
                          <a:srgbClr val="C00000"/>
                        </a:buClr>
                        <a:buSzPct val="100000"/>
                        <a:buFont typeface="Wingdings" pitchFamily="2" charset="2"/>
                        <a:buChar char="v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High Charge UED/UEM will require higher bunch charge (&gt;1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pC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not 2fC)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SzPct val="100000"/>
                        <a:buFont typeface="Wingdings" pitchFamily="2" charset="2"/>
                        <a:buChar char="v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Increasing electric field is attractive to maintain brightness at higher charge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SzPct val="100000"/>
                        <a:buFont typeface="Wingdings" pitchFamily="2" charset="2"/>
                        <a:buChar char="v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However, the current state of the art in cathode uniformity will limit the utility of increasing gradient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SzPct val="100000"/>
                        <a:buFont typeface="Wingdings" pitchFamily="2" charset="2"/>
                        <a:buChar char="v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Cathodes must be improved</a:t>
                      </a:r>
                    </a:p>
                    <a:p>
                      <a:endParaRPr lang="en-US" sz="1800" dirty="0"/>
                    </a:p>
                  </a:txBody>
                  <a:tcPr>
                    <a:lnL w="76200" cap="flat" cmpd="sng" algn="ctr">
                      <a:solidFill>
                        <a:srgbClr val="251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251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251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51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Current State of Research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Wingdings" pitchFamily="2" charset="2"/>
                        <a:buChar char="v"/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Coevaporation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has made nm scale roughness with good QE achievable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Wingdings" pitchFamily="2" charset="2"/>
                        <a:buChar char="v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Need to disseminate this technology to accelerator systems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Wingdings" pitchFamily="2" charset="2"/>
                        <a:buChar char="v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Epitaxy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has been achieved in the relevant systems, opening the possibility of more uniform surfaces – 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much more to do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Wingdings" pitchFamily="2" charset="2"/>
                        <a:buChar char="v"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Requires gun compatible single crystal substrates – this has never been achieved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Wingdings" pitchFamily="2" charset="2"/>
                        <a:buChar char="v"/>
                      </a:pP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rgbClr val="251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251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251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51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6671606"/>
                  </a:ext>
                </a:extLst>
              </a:tr>
              <a:tr h="266537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Relevant Graphics</a:t>
                      </a:r>
                    </a:p>
                    <a:p>
                      <a:endParaRPr lang="en-US" sz="1800" dirty="0"/>
                    </a:p>
                  </a:txBody>
                  <a:tcPr>
                    <a:lnL w="76200" cap="flat" cmpd="sng" algn="ctr">
                      <a:solidFill>
                        <a:srgbClr val="251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251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251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51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C00000"/>
                          </a:solidFill>
                        </a:rPr>
                        <a:t>Impact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Wingdings" pitchFamily="2" charset="2"/>
                        <a:buChar char="v"/>
                      </a:pPr>
                      <a:r>
                        <a:rPr kumimoji="0" lang="en-US" sz="16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3C3C3B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Achieving the beam brightness required for atomic resolution at high charge requires progress in this area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Wingdings" pitchFamily="2" charset="2"/>
                        <a:buChar char="v"/>
                      </a:pPr>
                      <a:r>
                        <a:rPr kumimoji="0" lang="en-US" sz="16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3C3C3B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There needs to be a test bed for high field testing of photocathodes with single crystal substrates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Wingdings" pitchFamily="2" charset="2"/>
                        <a:buChar char="v"/>
                      </a:pPr>
                      <a:r>
                        <a:rPr kumimoji="0" lang="en-US" sz="16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3C3C3B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Need a robust investment in basic materials science of the alkali antimonides and tellurides</a:t>
                      </a:r>
                      <a:endParaRPr lang="en-US" sz="1600" i="0" dirty="0"/>
                    </a:p>
                  </a:txBody>
                  <a:tcPr>
                    <a:lnL w="76200" cap="flat" cmpd="sng" algn="ctr">
                      <a:solidFill>
                        <a:srgbClr val="251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251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251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51D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57387"/>
                  </a:ext>
                </a:extLst>
              </a:tr>
            </a:tbl>
          </a:graphicData>
        </a:graphic>
      </p:graphicFrame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2BCB8277-1C07-4347-9F02-E8536DA9E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5502" y="6491818"/>
            <a:ext cx="3422499" cy="366182"/>
          </a:xfrm>
        </p:spPr>
        <p:txBody>
          <a:bodyPr/>
          <a:lstStyle>
            <a:lvl1pPr>
              <a:defRPr lang="en-US" sz="1000" b="1" smtClean="0">
                <a:effectLst/>
              </a:defRPr>
            </a:lvl1pPr>
          </a:lstStyle>
          <a:p>
            <a:pPr defTabSz="457200"/>
            <a:r>
              <a:rPr lang="en-US" dirty="0">
                <a:latin typeface="Arial"/>
              </a:rPr>
              <a:t>Workshop on “UED- ”, November 7-9, 2023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38BB30DB-EBC8-6D47-BB26-E14618E63963}"/>
              </a:ext>
            </a:extLst>
          </p:cNvPr>
          <p:cNvSpPr txBox="1">
            <a:spLocks/>
          </p:cNvSpPr>
          <p:nvPr/>
        </p:nvSpPr>
        <p:spPr>
          <a:xfrm>
            <a:off x="1524000" y="6468895"/>
            <a:ext cx="2133600" cy="3661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</a:rPr>
              <a:t>John Smedley, SLAC, Smedley@slac.stanford.edu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FCC91C-9492-A647-9A1B-B769B4EC7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618" y="4231054"/>
            <a:ext cx="3962743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40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2AB16802-D4D1-CE9A-1D1E-F4B1ADF242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  <a:solidFill>
            <a:schemeClr val="bg1">
              <a:lumMod val="75000"/>
            </a:schemeClr>
          </a:solidFill>
          <a:ln w="3175">
            <a:solidFill>
              <a:schemeClr val="tx1"/>
            </a:solidFill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LCLS-II CD-4 Review | September 26-27, 2023</a:t>
            </a:r>
          </a:p>
        </p:txBody>
      </p:sp>
      <p:pic>
        <p:nvPicPr>
          <p:cNvPr id="4" name="Picture 3" descr="lcls_II_slideshow_01.jpg">
            <a:extLst>
              <a:ext uri="{FF2B5EF4-FFF2-40B4-BE49-F238E27FC236}">
                <a16:creationId xmlns:a16="http://schemas.microsoft.com/office/drawing/2014/main" id="{8AA6DBC5-2A37-3E80-F0CC-3104F41B1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830FCE79-424E-2742-8C8D-3F9A0754B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45" y="1469973"/>
            <a:ext cx="1814920" cy="5847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905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glow rad="1905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effectLst>
                <a:glow rad="1905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909829C4-8BE9-A8E3-1C02-6D1CF5ABA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881" y="2329569"/>
            <a:ext cx="1417376" cy="5847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905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Bypass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F8348CF3-B9D5-AEE0-764A-272B1F8DE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6612" y="3163183"/>
            <a:ext cx="3054619" cy="5847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glow rad="1905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Beam Transport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0F5EE7F-1F23-00FA-52D3-70DC7A978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5071" y="4075734"/>
            <a:ext cx="3190875" cy="107721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1905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Undulators &amp;</a:t>
            </a:r>
          </a:p>
          <a:p>
            <a:pPr algn="ctr" eaLnBrk="0" hangingPunct="0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glow rad="1905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X-Ray Transport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1A925C5B-5D0A-93F7-19F6-B2EE1CFB1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261" y="5566254"/>
            <a:ext cx="4760021" cy="107721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8C1515"/>
                </a:solidFill>
                <a:effectLst>
                  <a:glow rad="1905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X-Ray Experimental Area</a:t>
            </a:r>
          </a:p>
          <a:p>
            <a:pPr algn="ctr" eaLnBrk="0" hangingPunct="0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8C1515"/>
                </a:solidFill>
                <a:effectLst>
                  <a:glow rad="1905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(NEH and FEH)</a:t>
            </a:r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82841808-0B6E-5655-E22C-BD9FD64A2D26}"/>
              </a:ext>
            </a:extLst>
          </p:cNvPr>
          <p:cNvSpPr>
            <a:spLocks noChangeShapeType="1"/>
          </p:cNvSpPr>
          <p:nvPr/>
        </p:nvSpPr>
        <p:spPr bwMode="auto">
          <a:xfrm rot="1740000" flipV="1">
            <a:off x="2129937" y="1943351"/>
            <a:ext cx="1851660" cy="2322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lg" len="lg"/>
          </a:ln>
          <a:effectLst>
            <a:outerShdw sx="105000" sy="105000" algn="ctr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00221D0D-D0A0-B30F-4C3E-F8E33837F4E7}"/>
              </a:ext>
            </a:extLst>
          </p:cNvPr>
          <p:cNvSpPr>
            <a:spLocks noChangeShapeType="1"/>
          </p:cNvSpPr>
          <p:nvPr/>
        </p:nvSpPr>
        <p:spPr bwMode="auto">
          <a:xfrm rot="1740000">
            <a:off x="1383310" y="1294618"/>
            <a:ext cx="914400" cy="0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/>
            <a:tailEnd type="stealth" w="lg" len="lg"/>
          </a:ln>
          <a:effectLst>
            <a:outerShdw sx="105000" sy="105000" algn="ctr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369B32D6-8E4E-1901-FABD-FFA4DC973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84" y="506462"/>
            <a:ext cx="1984839" cy="5847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effectLst>
                  <a:glow rad="1905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Cryoplant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00B0F0"/>
              </a:solidFill>
              <a:effectLst>
                <a:glow rad="1905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5C1D8C-F3CE-1A94-B899-5BB241C5E4FA}"/>
              </a:ext>
            </a:extLst>
          </p:cNvPr>
          <p:cNvSpPr/>
          <p:nvPr/>
        </p:nvSpPr>
        <p:spPr>
          <a:xfrm rot="1740000">
            <a:off x="1883632" y="989624"/>
            <a:ext cx="457200" cy="274320"/>
          </a:xfrm>
          <a:prstGeom prst="rect">
            <a:avLst/>
          </a:prstGeom>
          <a:solidFill>
            <a:srgbClr val="00B0F0"/>
          </a:solidFill>
          <a:effectLst>
            <a:outerShdw sx="105000" sy="105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698B0A-CAF7-EB5B-4021-F3CFA466CF30}"/>
              </a:ext>
            </a:extLst>
          </p:cNvPr>
          <p:cNvSpPr/>
          <p:nvPr/>
        </p:nvSpPr>
        <p:spPr>
          <a:xfrm rot="1740000">
            <a:off x="1283487" y="932933"/>
            <a:ext cx="203662" cy="210051"/>
          </a:xfrm>
          <a:prstGeom prst="rect">
            <a:avLst/>
          </a:prstGeom>
          <a:solidFill>
            <a:srgbClr val="FFFF00"/>
          </a:solidFill>
          <a:effectLst>
            <a:outerShdw sx="105000" sy="105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6">
            <a:extLst>
              <a:ext uri="{FF2B5EF4-FFF2-40B4-BE49-F238E27FC236}">
                <a16:creationId xmlns:a16="http://schemas.microsoft.com/office/drawing/2014/main" id="{F1591338-0931-F4DA-A878-06E38F6EA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56" y="218315"/>
            <a:ext cx="1598516" cy="5847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1905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Injector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1AFBB86A-9EAB-E7E8-A28B-232DF48E8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501" y="1983415"/>
            <a:ext cx="1796262" cy="5847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>
                  <a:glow rad="1905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Spreader</a:t>
            </a:r>
          </a:p>
        </p:txBody>
      </p:sp>
      <p:sp>
        <p:nvSpPr>
          <p:cNvPr id="21" name="Line 8">
            <a:extLst>
              <a:ext uri="{FF2B5EF4-FFF2-40B4-BE49-F238E27FC236}">
                <a16:creationId xmlns:a16="http://schemas.microsoft.com/office/drawing/2014/main" id="{BB7A22B1-32B6-D94E-F785-D828963C6281}"/>
              </a:ext>
            </a:extLst>
          </p:cNvPr>
          <p:cNvSpPr>
            <a:spLocks noChangeShapeType="1"/>
          </p:cNvSpPr>
          <p:nvPr/>
        </p:nvSpPr>
        <p:spPr bwMode="auto">
          <a:xfrm rot="1740000">
            <a:off x="3056727" y="2077573"/>
            <a:ext cx="914400" cy="0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stealth" w="lg" len="lg"/>
          </a:ln>
          <a:effectLst>
            <a:outerShdw sx="105000" sy="105000" algn="ctr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CA4FDA7C-08C5-7A75-C322-31228A1A0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848" y="1294618"/>
            <a:ext cx="1883850" cy="584775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1905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NC </a:t>
            </a:r>
            <a:r>
              <a:rPr lang="en-US" sz="3200" b="1" dirty="0" err="1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glow rad="190500">
                    <a:schemeClr val="bg1">
                      <a:alpha val="85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endParaRPr lang="en-US" sz="3200" b="1" dirty="0">
              <a:ln>
                <a:solidFill>
                  <a:schemeClr val="tx1"/>
                </a:solidFill>
              </a:ln>
              <a:solidFill>
                <a:srgbClr val="0070C0"/>
              </a:solidFill>
              <a:effectLst>
                <a:glow rad="190500">
                  <a:schemeClr val="bg1">
                    <a:alpha val="85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FB2405A-50C6-9848-E39D-82A67DF42EE1}"/>
              </a:ext>
            </a:extLst>
          </p:cNvPr>
          <p:cNvSpPr txBox="1"/>
          <p:nvPr/>
        </p:nvSpPr>
        <p:spPr>
          <a:xfrm>
            <a:off x="12259698" y="864767"/>
            <a:ext cx="3630086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LBNL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Undulators		     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05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gun &amp; associated injector systems </a:t>
            </a: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Fermilab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Cryomodule engineering/design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Manufacture 50% of cryomodules: 1.3 GHz      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Design and manufacture 2+1 Cryomodules: 3.9 GHz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Design and acquisition of helium distribution                          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ea typeface="Lato" panose="020F0502020204030203" pitchFamily="34" charset="0"/>
                <a:cs typeface="Times New Roman" panose="02020603050405020304" pitchFamily="18" charset="0"/>
              </a:rPr>
              <a:t>Processing for high Q (FNAL-invented gas doping)</a:t>
            </a: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Argonne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Undulator R&amp;D: vertical polarization prototype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Undulator Vacuum Chamber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Assisting in tuning undulators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 supports FNAL w/ SCRF cleaning facility</a:t>
            </a: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Jefferson Lab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Manufacture 50% of cryomodules: 1.3 GHz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and acquisition of two 4 kW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Cryoplants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Processing for high Q</a:t>
            </a:r>
          </a:p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Cornell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R&amp;D planning, prototype support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processing for high-Q (high Q gas doping)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A2FDEDD8-3136-B414-8974-1E41705207A3}"/>
              </a:ext>
            </a:extLst>
          </p:cNvPr>
          <p:cNvGrpSpPr/>
          <p:nvPr/>
        </p:nvGrpSpPr>
        <p:grpSpPr>
          <a:xfrm>
            <a:off x="9792676" y="88119"/>
            <a:ext cx="2286000" cy="6681763"/>
            <a:chOff x="9792676" y="69090"/>
            <a:chExt cx="2286000" cy="6681763"/>
          </a:xfrm>
        </p:grpSpPr>
        <p:sp>
          <p:nvSpPr>
            <p:cNvPr id="93" name="Text Box 3">
              <a:extLst>
                <a:ext uri="{FF2B5EF4-FFF2-40B4-BE49-F238E27FC236}">
                  <a16:creationId xmlns:a16="http://schemas.microsoft.com/office/drawing/2014/main" id="{C5680E8D-A188-1860-3EAB-82C836CCEE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92676" y="69090"/>
              <a:ext cx="2286000" cy="640080"/>
            </a:xfrm>
            <a:prstGeom prst="rect">
              <a:avLst/>
            </a:prstGeom>
            <a:solidFill>
              <a:srgbClr val="860000"/>
            </a:solidFill>
            <a:ln w="38100">
              <a:solidFill>
                <a:srgbClr val="8C1515"/>
              </a:solidFill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 algn="ctr" eaLnBrk="0" hangingPunct="0"/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LCLS-II</a:t>
              </a:r>
              <a:endPara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077F00A-0103-A967-199E-475AE4099352}"/>
                </a:ext>
              </a:extLst>
            </p:cNvPr>
            <p:cNvSpPr txBox="1"/>
            <p:nvPr/>
          </p:nvSpPr>
          <p:spPr>
            <a:xfrm>
              <a:off x="9792676" y="715813"/>
              <a:ext cx="2286000" cy="603504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C1515"/>
              </a:solidFill>
            </a:ln>
          </p:spPr>
          <p:txBody>
            <a:bodyPr wrap="square" rtlCol="0">
              <a:noAutofit/>
            </a:bodyPr>
            <a:lstStyle/>
            <a:p>
              <a:pPr marL="0" indent="0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endParaRPr lang="en-US" sz="18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endParaRP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endParaRPr lang="en-US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endParaRP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endParaRPr lang="en-US" sz="18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endParaRP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endParaRPr lang="en-US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endParaRP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endParaRPr lang="en-US" sz="18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endParaRP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endParaRPr lang="en-US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endParaRP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endParaRPr lang="en-US" sz="18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endParaRP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endParaRPr lang="en-US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endParaRP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endParaRPr lang="en-US" sz="18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endParaRP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endParaRPr lang="en-US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endParaRP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endParaRPr lang="en-US" sz="18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endParaRP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endParaRPr lang="en-US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endParaRP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endParaRPr lang="en-US" sz="1800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endParaRP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endParaRPr lang="en-US" dirty="0">
                <a:latin typeface="Times New Roman" panose="02020603050405020304" pitchFamily="18" charset="0"/>
                <a:ea typeface="Lato"/>
                <a:cs typeface="Times New Roman" panose="02020603050405020304" pitchFamily="18" charset="0"/>
              </a:endParaRPr>
            </a:p>
            <a:p>
              <a:pPr marL="0" indent="0" algn="ctr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endParaRPr lang="en-US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ctr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CD-0: 2010</a:t>
              </a:r>
            </a:p>
            <a:p>
              <a:pPr marL="0" indent="0" algn="ctr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r>
                <a:rPr 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TTO: 2023</a:t>
              </a:r>
            </a:p>
            <a:p>
              <a:pPr marL="285750" indent="-285750" algn="ctr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Font typeface="Wingdings" panose="05000000000000000000" pitchFamily="2" charset="2"/>
                <a:buChar char="à"/>
              </a:pPr>
              <a:r>
                <a:rPr lang="en-US" sz="1800" b="1" dirty="0">
                  <a:solidFill>
                    <a:srgbClr val="8C15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 years</a:t>
              </a:r>
            </a:p>
            <a:p>
              <a:pPr algn="ctr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</a:pPr>
              <a:endParaRPr lang="en-US" sz="1800" b="1" dirty="0">
                <a:solidFill>
                  <a:srgbClr val="8C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ctr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r>
                <a:rPr lang="en-US" sz="1800" b="1" dirty="0">
                  <a:solidFill>
                    <a:srgbClr val="8C1515"/>
                  </a:solidFill>
                  <a:latin typeface="Times New Roman" panose="02020603050405020304" pitchFamily="18" charset="0"/>
                  <a:ea typeface="Lato"/>
                  <a:cs typeface="Times New Roman" panose="02020603050405020304" pitchFamily="18" charset="0"/>
                </a:rPr>
                <a:t>~ 5M hours</a:t>
              </a:r>
            </a:p>
            <a:p>
              <a:pPr marL="0" indent="0" algn="ctr">
                <a:spcBef>
                  <a:spcPts val="0"/>
                </a:spcBef>
                <a:spcAft>
                  <a:spcPts val="0"/>
                </a:spcAft>
                <a:buClr>
                  <a:srgbClr val="8C1515"/>
                </a:buClr>
                <a:buNone/>
              </a:pPr>
              <a:r>
                <a:rPr lang="en-US" sz="1800" b="1" dirty="0">
                  <a:solidFill>
                    <a:srgbClr val="8C151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 $1B</a:t>
              </a:r>
            </a:p>
          </p:txBody>
        </p:sp>
        <p:pic>
          <p:nvPicPr>
            <p:cNvPr id="94" name="Picture 93" descr="A logo with a red circle&#10;&#10;Description automatically generated">
              <a:extLst>
                <a:ext uri="{FF2B5EF4-FFF2-40B4-BE49-F238E27FC236}">
                  <a16:creationId xmlns:a16="http://schemas.microsoft.com/office/drawing/2014/main" id="{B27642A1-C5C4-B8E2-601F-0FD15F6A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74464" y="2582245"/>
              <a:ext cx="1170432" cy="365760"/>
            </a:xfrm>
            <a:prstGeom prst="rect">
              <a:avLst/>
            </a:prstGeom>
          </p:spPr>
        </p:pic>
        <p:pic>
          <p:nvPicPr>
            <p:cNvPr id="95" name="Picture 10" descr="http://4.bp.blogspot.com/_V1hbANfFpgg/TAWuMWFbqgI/AAAAAAAABDA/VEand1O8oMs/s400/cornell+university+2.gif">
              <a:extLst>
                <a:ext uri="{FF2B5EF4-FFF2-40B4-BE49-F238E27FC236}">
                  <a16:creationId xmlns:a16="http://schemas.microsoft.com/office/drawing/2014/main" id="{D59FB2C6-DDC4-0E36-5C3E-14A5E0B76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7604" y="3127273"/>
              <a:ext cx="564153" cy="548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62076B0-0033-8973-360A-22E8A05A4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51446" y="885957"/>
              <a:ext cx="1416469" cy="34730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CCA57E38-926A-445C-B1B2-ABDA76381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51446" y="1962124"/>
              <a:ext cx="1416469" cy="440853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76A8F64D-0949-F9D8-6AC8-8BF43B934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18432" y="3855179"/>
              <a:ext cx="1682496" cy="420624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FC0BF47E-E4F0-23D7-F098-2C1A38CC9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29333" y="1412527"/>
              <a:ext cx="1660695" cy="370329"/>
            </a:xfrm>
            <a:prstGeom prst="rect">
              <a:avLst/>
            </a:prstGeom>
          </p:spPr>
        </p:pic>
      </p:grpSp>
      <p:sp>
        <p:nvSpPr>
          <p:cNvPr id="20" name="Line 20">
            <a:extLst>
              <a:ext uri="{FF2B5EF4-FFF2-40B4-BE49-F238E27FC236}">
                <a16:creationId xmlns:a16="http://schemas.microsoft.com/office/drawing/2014/main" id="{72A32A71-A50B-0881-934C-6C1034994034}"/>
              </a:ext>
            </a:extLst>
          </p:cNvPr>
          <p:cNvSpPr>
            <a:spLocks noChangeShapeType="1"/>
          </p:cNvSpPr>
          <p:nvPr/>
        </p:nvSpPr>
        <p:spPr bwMode="auto">
          <a:xfrm rot="1740000" flipV="1">
            <a:off x="6970248" y="4953248"/>
            <a:ext cx="2922775" cy="2366"/>
          </a:xfrm>
          <a:prstGeom prst="line">
            <a:avLst/>
          </a:prstGeom>
          <a:noFill/>
          <a:ln w="76200">
            <a:solidFill>
              <a:srgbClr val="8C1515"/>
            </a:solidFill>
            <a:round/>
            <a:headEnd/>
            <a:tailEnd type="triangle" w="med" len="med"/>
          </a:ln>
          <a:effectLst>
            <a:outerShdw sx="105000" sy="105000" algn="ctr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ine 20">
            <a:extLst>
              <a:ext uri="{FF2B5EF4-FFF2-40B4-BE49-F238E27FC236}">
                <a16:creationId xmlns:a16="http://schemas.microsoft.com/office/drawing/2014/main" id="{1B930E2B-0A4A-0006-264B-559DBD600636}"/>
              </a:ext>
            </a:extLst>
          </p:cNvPr>
          <p:cNvSpPr>
            <a:spLocks noChangeShapeType="1"/>
          </p:cNvSpPr>
          <p:nvPr/>
        </p:nvSpPr>
        <p:spPr bwMode="auto">
          <a:xfrm rot="1740000">
            <a:off x="5438745" y="3803669"/>
            <a:ext cx="1828800" cy="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ffectLst>
            <a:outerShdw sx="105000" sy="105000" algn="ctr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ine 32">
            <a:extLst>
              <a:ext uri="{FF2B5EF4-FFF2-40B4-BE49-F238E27FC236}">
                <a16:creationId xmlns:a16="http://schemas.microsoft.com/office/drawing/2014/main" id="{765A8217-B605-8350-13E2-13EA3C7B5F43}"/>
              </a:ext>
            </a:extLst>
          </p:cNvPr>
          <p:cNvSpPr>
            <a:spLocks noChangeShapeType="1"/>
          </p:cNvSpPr>
          <p:nvPr/>
        </p:nvSpPr>
        <p:spPr bwMode="auto">
          <a:xfrm rot="1740000">
            <a:off x="3933600" y="2914888"/>
            <a:ext cx="1720273" cy="30374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 type="stealth" w="lg" len="lg"/>
          </a:ln>
          <a:effectLst>
            <a:outerShdw sx="105000" sy="105000" algn="ctr" rotWithShape="0">
              <a:prstClr val="black"/>
            </a:outerShdw>
          </a:effectLst>
        </p:spPr>
        <p:txBody>
          <a:bodyPr wrap="square" anchor="ctr">
            <a:spAutoFit/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27F5EA-5C07-537B-34AF-BD3886DA0937}"/>
              </a:ext>
            </a:extLst>
          </p:cNvPr>
          <p:cNvSpPr/>
          <p:nvPr/>
        </p:nvSpPr>
        <p:spPr>
          <a:xfrm rot="1740000">
            <a:off x="3850734" y="2348121"/>
            <a:ext cx="203662" cy="210051"/>
          </a:xfrm>
          <a:prstGeom prst="rect">
            <a:avLst/>
          </a:prstGeom>
          <a:solidFill>
            <a:srgbClr val="7030A0"/>
          </a:solidFill>
          <a:effectLst>
            <a:outerShdw sx="105000" sy="105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49B6CE4-B053-C1C5-35F9-3D89162924BE}"/>
              </a:ext>
            </a:extLst>
          </p:cNvPr>
          <p:cNvSpPr/>
          <p:nvPr/>
        </p:nvSpPr>
        <p:spPr>
          <a:xfrm rot="10800000" flipV="1">
            <a:off x="-304802" y="0"/>
            <a:ext cx="228601" cy="6855278"/>
          </a:xfrm>
          <a:prstGeom prst="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9B8B099-34DB-B8CB-DBD2-5FE5ACA6AF56}"/>
              </a:ext>
            </a:extLst>
          </p:cNvPr>
          <p:cNvGrpSpPr/>
          <p:nvPr/>
        </p:nvGrpSpPr>
        <p:grpSpPr>
          <a:xfrm>
            <a:off x="0" y="6934200"/>
            <a:ext cx="457200" cy="457200"/>
            <a:chOff x="0" y="6934200"/>
            <a:chExt cx="457200" cy="457200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BF312CE-5120-85F3-B9F0-AE4453AB08D9}"/>
                </a:ext>
              </a:extLst>
            </p:cNvPr>
            <p:cNvSpPr/>
            <p:nvPr/>
          </p:nvSpPr>
          <p:spPr>
            <a:xfrm rot="10800000" flipV="1">
              <a:off x="0" y="6934200"/>
              <a:ext cx="228600" cy="457200"/>
            </a:xfrm>
            <a:prstGeom prst="rect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A71B35E9-9F63-FE2C-70BA-3F92599B23F8}"/>
                </a:ext>
              </a:extLst>
            </p:cNvPr>
            <p:cNvSpPr/>
            <p:nvPr/>
          </p:nvSpPr>
          <p:spPr>
            <a:xfrm rot="10800000" flipV="1">
              <a:off x="228600" y="6934200"/>
              <a:ext cx="228600" cy="457200"/>
            </a:xfrm>
            <a:prstGeom prst="rect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80F00A7-9F5C-2A41-9B35-E7531B2B6C1F}"/>
              </a:ext>
            </a:extLst>
          </p:cNvPr>
          <p:cNvGrpSpPr/>
          <p:nvPr/>
        </p:nvGrpSpPr>
        <p:grpSpPr>
          <a:xfrm>
            <a:off x="5867400" y="6934200"/>
            <a:ext cx="457200" cy="457200"/>
            <a:chOff x="4343400" y="6934200"/>
            <a:chExt cx="457200" cy="457200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0958BE9-9120-0AE8-BBAF-984525E9EF5E}"/>
                </a:ext>
              </a:extLst>
            </p:cNvPr>
            <p:cNvSpPr/>
            <p:nvPr/>
          </p:nvSpPr>
          <p:spPr>
            <a:xfrm rot="10800000" flipV="1">
              <a:off x="4343400" y="6934200"/>
              <a:ext cx="228600" cy="457200"/>
            </a:xfrm>
            <a:prstGeom prst="rect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C243B69-EEBC-7558-3FA3-7D2BB898EADD}"/>
                </a:ext>
              </a:extLst>
            </p:cNvPr>
            <p:cNvSpPr/>
            <p:nvPr/>
          </p:nvSpPr>
          <p:spPr>
            <a:xfrm rot="10800000" flipV="1">
              <a:off x="4572000" y="6934200"/>
              <a:ext cx="228600" cy="457200"/>
            </a:xfrm>
            <a:prstGeom prst="rect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915971B-2407-9828-5B28-F213DC760180}"/>
              </a:ext>
            </a:extLst>
          </p:cNvPr>
          <p:cNvGrpSpPr/>
          <p:nvPr/>
        </p:nvGrpSpPr>
        <p:grpSpPr>
          <a:xfrm>
            <a:off x="11734800" y="6934200"/>
            <a:ext cx="457200" cy="457200"/>
            <a:chOff x="8686800" y="6934200"/>
            <a:chExt cx="457200" cy="457200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E83FB3E6-3B8A-3350-50DB-E03804855D69}"/>
                </a:ext>
              </a:extLst>
            </p:cNvPr>
            <p:cNvSpPr/>
            <p:nvPr/>
          </p:nvSpPr>
          <p:spPr>
            <a:xfrm rot="10800000" flipV="1">
              <a:off x="8686800" y="6934200"/>
              <a:ext cx="228600" cy="457200"/>
            </a:xfrm>
            <a:prstGeom prst="rect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2F4E1E01-FD3F-042C-F0D5-E92D89905C17}"/>
                </a:ext>
              </a:extLst>
            </p:cNvPr>
            <p:cNvSpPr/>
            <p:nvPr/>
          </p:nvSpPr>
          <p:spPr>
            <a:xfrm rot="10800000" flipV="1">
              <a:off x="8915400" y="6934200"/>
              <a:ext cx="228600" cy="457200"/>
            </a:xfrm>
            <a:prstGeom prst="rect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DFDA88C6-29B4-349A-481A-34F84681E94F}"/>
              </a:ext>
            </a:extLst>
          </p:cNvPr>
          <p:cNvSpPr/>
          <p:nvPr/>
        </p:nvSpPr>
        <p:spPr>
          <a:xfrm rot="10800000" flipV="1">
            <a:off x="-304802" y="0"/>
            <a:ext cx="228601" cy="914400"/>
          </a:xfrm>
          <a:prstGeom prst="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C11E5E72-F305-6D7A-BD46-0AF1F924B98D}"/>
              </a:ext>
            </a:extLst>
          </p:cNvPr>
          <p:cNvSpPr/>
          <p:nvPr/>
        </p:nvSpPr>
        <p:spPr>
          <a:xfrm rot="10800000" flipV="1">
            <a:off x="-304801" y="5940878"/>
            <a:ext cx="228601" cy="914400"/>
          </a:xfrm>
          <a:prstGeom prst="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598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43FDE7-99C6-D452-1CE1-AF62C2D1C7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1A86CF-FC2A-35A6-C566-7BAAF604AC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49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490FA2-09CD-49A3-B8D7-EC4B8DA4EF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83E64D-A815-FC86-2163-EF7074C5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and observations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84D52E-42AA-1004-9EEF-44457F73621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Modern photocathode development is focused in two areas:</a:t>
            </a:r>
          </a:p>
          <a:p>
            <a:r>
              <a:rPr lang="en-US" dirty="0"/>
              <a:t>	High average current (e</a:t>
            </a:r>
            <a:r>
              <a:rPr lang="en-US" baseline="30000" dirty="0"/>
              <a:t>-</a:t>
            </a:r>
            <a:r>
              <a:rPr lang="en-US" dirty="0"/>
              <a:t> cooling, CW FEL – FLASH, </a:t>
            </a:r>
            <a:r>
              <a:rPr lang="en-US" dirty="0" err="1"/>
              <a:t>EuXFEL</a:t>
            </a:r>
            <a:r>
              <a:rPr lang="en-US" dirty="0"/>
              <a:t>, LCLS-II)</a:t>
            </a:r>
          </a:p>
          <a:p>
            <a:r>
              <a:rPr lang="en-US" dirty="0"/>
              <a:t>	Ultra high brightness (UED/UEM)</a:t>
            </a:r>
          </a:p>
          <a:p>
            <a:r>
              <a:rPr lang="en-US" dirty="0"/>
              <a:t>These are driving development of semiconductor cathodes</a:t>
            </a:r>
          </a:p>
          <a:p>
            <a:r>
              <a:rPr lang="en-US" dirty="0"/>
              <a:t>	</a:t>
            </a:r>
            <a:r>
              <a:rPr lang="en-US" b="1" dirty="0"/>
              <a:t>Spatial uniformity (better than 0.6nm RMS), Single crystal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	Ultra thin/optical etalon</a:t>
            </a:r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b="1" dirty="0"/>
              <a:t>Sealed photocathode systems for commercial delivery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  <a:r>
              <a:rPr lang="en-US" b="1" dirty="0"/>
              <a:t>Graphene or HBN covered cathodes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B7BF3-42DC-BD2F-0A66-16B55456C997}"/>
              </a:ext>
            </a:extLst>
          </p:cNvPr>
          <p:cNvSpPr txBox="1"/>
          <p:nvPr/>
        </p:nvSpPr>
        <p:spPr>
          <a:xfrm>
            <a:off x="1727200" y="5971725"/>
            <a:ext cx="11988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J. Biswas, et al., APL Materials 10, 111115 (2022)</a:t>
            </a:r>
          </a:p>
          <a:p>
            <a:r>
              <a:rPr lang="en-US" sz="1600" dirty="0"/>
              <a:t>H. Yamaguchi, et al., </a:t>
            </a:r>
            <a:r>
              <a:rPr lang="en-US" sz="1600" dirty="0" err="1"/>
              <a:t>npj</a:t>
            </a:r>
            <a:r>
              <a:rPr lang="en-US" sz="1600" dirty="0"/>
              <a:t> 2D Materials and Applications, 12, (2017)</a:t>
            </a:r>
          </a:p>
          <a:p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D87E9-732B-4CF6-A891-172BB406013B}"/>
              </a:ext>
            </a:extLst>
          </p:cNvPr>
          <p:cNvSpPr txBox="1"/>
          <p:nvPr/>
        </p:nvSpPr>
        <p:spPr>
          <a:xfrm>
            <a:off x="1727200" y="4404108"/>
            <a:ext cx="112371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A. Alexander, et al., AIP Advances 11, 065325 (2021)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371E24-9A7B-BF1C-5438-1C93C40187F1}"/>
              </a:ext>
            </a:extLst>
          </p:cNvPr>
          <p:cNvSpPr txBox="1"/>
          <p:nvPr/>
        </p:nvSpPr>
        <p:spPr>
          <a:xfrm>
            <a:off x="1727200" y="5177234"/>
            <a:ext cx="11541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J. Smedley, et al., Alkali Antimonide Photocathodes for Everyone, PAC 2013, 1178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801C4-77D7-9B81-E7DE-BCC0493545C8}"/>
              </a:ext>
            </a:extLst>
          </p:cNvPr>
          <p:cNvSpPr txBox="1"/>
          <p:nvPr/>
        </p:nvSpPr>
        <p:spPr>
          <a:xfrm>
            <a:off x="1727200" y="3264163"/>
            <a:ext cx="112371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792" indent="-304792">
              <a:buAutoNum type="alphaUcPeriod"/>
            </a:pPr>
            <a:r>
              <a:rPr lang="en-US" sz="1600" dirty="0" err="1"/>
              <a:t>Galdi</a:t>
            </a:r>
            <a:r>
              <a:rPr lang="en-US" sz="1600" dirty="0"/>
              <a:t> et al., Appl. Phys. Lett. 118, 244101 (2021)</a:t>
            </a:r>
          </a:p>
          <a:p>
            <a:r>
              <a:rPr lang="en-US" sz="1600" dirty="0"/>
              <a:t>M. Gaowei, et al., Phys. Rev. Accel. Beams 22, 073401 (2019)</a:t>
            </a:r>
          </a:p>
        </p:txBody>
      </p:sp>
    </p:spTree>
    <p:extLst>
      <p:ext uri="{BB962C8B-B14F-4D97-AF65-F5344CB8AC3E}">
        <p14:creationId xmlns:p14="http://schemas.microsoft.com/office/powerpoint/2010/main" val="40624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EF7D3-7AA1-2694-F4D3-A78768AD5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 First Light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C01686-B471-F65E-3449-7B7AC23AEAEB}"/>
              </a:ext>
            </a:extLst>
          </p:cNvPr>
          <p:cNvCxnSpPr>
            <a:cxnSpLocks/>
          </p:cNvCxnSpPr>
          <p:nvPr/>
        </p:nvCxnSpPr>
        <p:spPr>
          <a:xfrm flipV="1">
            <a:off x="457200" y="914400"/>
            <a:ext cx="11277600" cy="0"/>
          </a:xfrm>
          <a:prstGeom prst="line">
            <a:avLst/>
          </a:prstGeom>
          <a:ln w="25400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8">
            <a:extLst>
              <a:ext uri="{FF2B5EF4-FFF2-40B4-BE49-F238E27FC236}">
                <a16:creationId xmlns:a16="http://schemas.microsoft.com/office/drawing/2014/main" id="{3891BC28-8CC2-947B-B3C7-E619A0207DCF}"/>
              </a:ext>
            </a:extLst>
          </p:cNvPr>
          <p:cNvSpPr txBox="1">
            <a:spLocks/>
          </p:cNvSpPr>
          <p:nvPr/>
        </p:nvSpPr>
        <p:spPr>
          <a:xfrm>
            <a:off x="6841024" y="1480074"/>
            <a:ext cx="4377352" cy="830997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sz="2400" dirty="0">
                <a:solidFill>
                  <a:srgbClr val="8C151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9/6/23</a:t>
            </a:r>
            <a:endParaRPr lang="en-US" dirty="0">
              <a:solidFill>
                <a:srgbClr val="8C15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Aft>
                <a:spcPts val="0"/>
              </a:spcAft>
            </a:pPr>
            <a:r>
              <a:rPr lang="en-US" dirty="0">
                <a:solidFill>
                  <a:srgbClr val="8C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 X-ray Undulator, 1050 eV</a:t>
            </a:r>
          </a:p>
        </p:txBody>
      </p:sp>
      <p:pic>
        <p:nvPicPr>
          <p:cNvPr id="7" name="Picture 6" descr="A blue screen with a red circle&#10;&#10;Description automatically generated">
            <a:extLst>
              <a:ext uri="{FF2B5EF4-FFF2-40B4-BE49-F238E27FC236}">
                <a16:creationId xmlns:a16="http://schemas.microsoft.com/office/drawing/2014/main" id="{F40BC148-1A6B-2F06-D7A4-7368DA8405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44"/>
          <a:stretch/>
        </p:blipFill>
        <p:spPr>
          <a:xfrm>
            <a:off x="6574319" y="2821531"/>
            <a:ext cx="4910762" cy="3657600"/>
          </a:xfrm>
          <a:prstGeom prst="rect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DFA11419-3971-703D-33BD-4A3CF6F8437F}"/>
              </a:ext>
            </a:extLst>
          </p:cNvPr>
          <p:cNvSpPr txBox="1">
            <a:spLocks/>
          </p:cNvSpPr>
          <p:nvPr/>
        </p:nvSpPr>
        <p:spPr>
          <a:xfrm>
            <a:off x="1146876" y="1480074"/>
            <a:ext cx="4030847" cy="830997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400" dirty="0">
                <a:solidFill>
                  <a:srgbClr val="8C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8/23/23</a:t>
            </a:r>
          </a:p>
          <a:p>
            <a:pPr algn="ctr"/>
            <a:r>
              <a:rPr lang="en-US" dirty="0">
                <a:solidFill>
                  <a:srgbClr val="8C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X-ray </a:t>
            </a:r>
            <a:r>
              <a:rPr lang="en-US" sz="2400" dirty="0">
                <a:solidFill>
                  <a:srgbClr val="8C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Undulator, 450 eV</a:t>
            </a:r>
            <a:endParaRPr lang="en-US" dirty="0">
              <a:solidFill>
                <a:srgbClr val="8C15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81D1C9D-45BA-74FB-1AA7-D76F0900A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59" y="2821531"/>
            <a:ext cx="5181682" cy="36576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8BEC04C2-AA12-9864-261B-03C447E9F452}"/>
              </a:ext>
            </a:extLst>
          </p:cNvPr>
          <p:cNvSpPr/>
          <p:nvPr/>
        </p:nvSpPr>
        <p:spPr>
          <a:xfrm rot="10800000" flipV="1">
            <a:off x="-304802" y="0"/>
            <a:ext cx="228601" cy="6855278"/>
          </a:xfrm>
          <a:prstGeom prst="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15A1459-4ED2-5965-5109-51463ED3F388}"/>
              </a:ext>
            </a:extLst>
          </p:cNvPr>
          <p:cNvGrpSpPr/>
          <p:nvPr/>
        </p:nvGrpSpPr>
        <p:grpSpPr>
          <a:xfrm>
            <a:off x="0" y="6934200"/>
            <a:ext cx="457200" cy="457200"/>
            <a:chOff x="0" y="6934200"/>
            <a:chExt cx="457200" cy="4572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0478063-05A5-80EE-705E-B996CE4BBD1D}"/>
                </a:ext>
              </a:extLst>
            </p:cNvPr>
            <p:cNvSpPr/>
            <p:nvPr/>
          </p:nvSpPr>
          <p:spPr>
            <a:xfrm rot="10800000" flipV="1">
              <a:off x="0" y="6934200"/>
              <a:ext cx="228600" cy="457200"/>
            </a:xfrm>
            <a:prstGeom prst="rect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ADF122C-D08A-72A2-D6BF-7921C62660A2}"/>
                </a:ext>
              </a:extLst>
            </p:cNvPr>
            <p:cNvSpPr/>
            <p:nvPr/>
          </p:nvSpPr>
          <p:spPr>
            <a:xfrm rot="10800000" flipV="1">
              <a:off x="228600" y="6934200"/>
              <a:ext cx="228600" cy="457200"/>
            </a:xfrm>
            <a:prstGeom prst="rect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0827A51-2E38-A462-1E4D-3AE5C642CDD8}"/>
              </a:ext>
            </a:extLst>
          </p:cNvPr>
          <p:cNvGrpSpPr/>
          <p:nvPr/>
        </p:nvGrpSpPr>
        <p:grpSpPr>
          <a:xfrm>
            <a:off x="5867400" y="6934200"/>
            <a:ext cx="457200" cy="457200"/>
            <a:chOff x="4343400" y="6934200"/>
            <a:chExt cx="457200" cy="4572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CF2AC49-9FB3-1737-8B37-78C040E6886D}"/>
                </a:ext>
              </a:extLst>
            </p:cNvPr>
            <p:cNvSpPr/>
            <p:nvPr/>
          </p:nvSpPr>
          <p:spPr>
            <a:xfrm rot="10800000" flipV="1">
              <a:off x="4343400" y="6934200"/>
              <a:ext cx="228600" cy="457200"/>
            </a:xfrm>
            <a:prstGeom prst="rect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45F7B0C-CD2E-4407-DAD7-28CD8331771B}"/>
                </a:ext>
              </a:extLst>
            </p:cNvPr>
            <p:cNvSpPr/>
            <p:nvPr/>
          </p:nvSpPr>
          <p:spPr>
            <a:xfrm rot="10800000" flipV="1">
              <a:off x="4572000" y="6934200"/>
              <a:ext cx="228600" cy="457200"/>
            </a:xfrm>
            <a:prstGeom prst="rect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C34D0B1-0056-B537-D08E-C86E04DD1C26}"/>
              </a:ext>
            </a:extLst>
          </p:cNvPr>
          <p:cNvGrpSpPr/>
          <p:nvPr/>
        </p:nvGrpSpPr>
        <p:grpSpPr>
          <a:xfrm>
            <a:off x="11734800" y="6934200"/>
            <a:ext cx="457200" cy="457200"/>
            <a:chOff x="8686800" y="6934200"/>
            <a:chExt cx="457200" cy="45720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82B4093-EE2D-146E-F63E-19DCB3FC079F}"/>
                </a:ext>
              </a:extLst>
            </p:cNvPr>
            <p:cNvSpPr/>
            <p:nvPr/>
          </p:nvSpPr>
          <p:spPr>
            <a:xfrm rot="10800000" flipV="1">
              <a:off x="8686800" y="6934200"/>
              <a:ext cx="228600" cy="457200"/>
            </a:xfrm>
            <a:prstGeom prst="rect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2195D65-C55F-33E3-E82B-7C39470D0FCB}"/>
                </a:ext>
              </a:extLst>
            </p:cNvPr>
            <p:cNvSpPr/>
            <p:nvPr/>
          </p:nvSpPr>
          <p:spPr>
            <a:xfrm rot="10800000" flipV="1">
              <a:off x="8915400" y="6934200"/>
              <a:ext cx="228600" cy="457200"/>
            </a:xfrm>
            <a:prstGeom prst="rect">
              <a:avLst/>
            </a:prstGeom>
            <a:solidFill>
              <a:srgbClr val="FFFF0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1D55FAC9-59AC-2386-7F1A-5134F624144A}"/>
              </a:ext>
            </a:extLst>
          </p:cNvPr>
          <p:cNvSpPr/>
          <p:nvPr/>
        </p:nvSpPr>
        <p:spPr>
          <a:xfrm rot="10800000" flipV="1">
            <a:off x="-304802" y="0"/>
            <a:ext cx="228601" cy="914400"/>
          </a:xfrm>
          <a:prstGeom prst="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5B1673C-D34F-8A57-2EA3-606B22B5D6C4}"/>
              </a:ext>
            </a:extLst>
          </p:cNvPr>
          <p:cNvSpPr/>
          <p:nvPr/>
        </p:nvSpPr>
        <p:spPr>
          <a:xfrm rot="10800000" flipV="1">
            <a:off x="-304801" y="5940878"/>
            <a:ext cx="228601" cy="914400"/>
          </a:xfrm>
          <a:prstGeom prst="rect">
            <a:avLst/>
          </a:prstGeom>
          <a:solidFill>
            <a:srgbClr val="FFFF00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012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12" y="238566"/>
            <a:ext cx="10972800" cy="632152"/>
          </a:xfrm>
        </p:spPr>
        <p:txBody>
          <a:bodyPr/>
          <a:lstStyle/>
          <a:p>
            <a:r>
              <a:rPr lang="en-US" dirty="0"/>
              <a:t>Motivation for the Low Emittance Injector (LEI)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8627" y="1681405"/>
            <a:ext cx="52988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Provide lower emittance beams to extend photon energy reach, enabling a broader photon physics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Less costly than increasing beam energy, which is currently limited by space constraints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 Provide redundant electron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Qualify second injector while current one operates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Once online, could quickly revert to original injector if problems occur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the interim, a spare LCLS-II gun with modest improvements is being built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458" y="1179267"/>
            <a:ext cx="6188983" cy="48693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367890" y="1681405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0.4um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51845" y="1182318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0.1um</a:t>
            </a:r>
          </a:p>
        </p:txBody>
      </p:sp>
      <p:sp>
        <p:nvSpPr>
          <p:cNvPr id="13" name="Oval 12"/>
          <p:cNvSpPr/>
          <p:nvPr/>
        </p:nvSpPr>
        <p:spPr>
          <a:xfrm rot="21026840">
            <a:off x="8579713" y="1170203"/>
            <a:ext cx="3455963" cy="1254444"/>
          </a:xfrm>
          <a:prstGeom prst="ellipse">
            <a:avLst/>
          </a:prstGeom>
          <a:noFill/>
          <a:ln>
            <a:solidFill>
              <a:srgbClr val="8C15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62410" y="6016262"/>
            <a:ext cx="10067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Electric field on cathode 30 MV/m is required to achieve 0.1 um emittance.</a:t>
            </a:r>
          </a:p>
        </p:txBody>
      </p:sp>
    </p:spTree>
    <p:extLst>
      <p:ext uri="{BB962C8B-B14F-4D97-AF65-F5344CB8AC3E}">
        <p14:creationId xmlns:p14="http://schemas.microsoft.com/office/powerpoint/2010/main" val="550118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do we need from the cathode?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7D6388-EADB-1961-2649-39E9E609C5C0}"/>
              </a:ext>
            </a:extLst>
          </p:cNvPr>
          <p:cNvSpPr txBox="1"/>
          <p:nvPr/>
        </p:nvSpPr>
        <p:spPr>
          <a:xfrm>
            <a:off x="21005921" y="4604221"/>
            <a:ext cx="184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9600" dirty="0">
              <a:solidFill>
                <a:srgbClr val="FF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C5410AC-1F74-73EC-7328-B26D67FB004C}"/>
              </a:ext>
            </a:extLst>
          </p:cNvPr>
          <p:cNvGrpSpPr/>
          <p:nvPr/>
        </p:nvGrpSpPr>
        <p:grpSpPr>
          <a:xfrm>
            <a:off x="536345" y="2093237"/>
            <a:ext cx="11619603" cy="4590431"/>
            <a:chOff x="5856217" y="3146977"/>
            <a:chExt cx="20033193" cy="79142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A4698F-6F08-7E36-EB30-CA60B588B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089" r="17265"/>
            <a:stretch/>
          </p:blipFill>
          <p:spPr>
            <a:xfrm>
              <a:off x="5856217" y="6363737"/>
              <a:ext cx="5998212" cy="412249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BC3783-FC08-5F04-1DB2-D4D21597C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10702" y="7020232"/>
              <a:ext cx="13158330" cy="4041042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D33F22D-F61E-716F-B090-9283DE9BCC26}"/>
                </a:ext>
              </a:extLst>
            </p:cNvPr>
            <p:cNvGrpSpPr/>
            <p:nvPr/>
          </p:nvGrpSpPr>
          <p:grpSpPr>
            <a:xfrm>
              <a:off x="15656164" y="3146977"/>
              <a:ext cx="10233246" cy="3607326"/>
              <a:chOff x="15133637" y="9749749"/>
              <a:chExt cx="14291792" cy="503800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E43C443C-855E-D6EA-9525-423538AF50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33637" y="9749749"/>
                <a:ext cx="14291792" cy="5038006"/>
              </a:xfrm>
              <a:prstGeom prst="rect">
                <a:avLst/>
              </a:prstGeom>
            </p:spPr>
          </p:pic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0480EC9-3E67-88FE-E8DC-5ED1448379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026063" y="12773526"/>
                <a:ext cx="493295" cy="64169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C9F1247-5241-E805-54AA-6E893904EF18}"/>
                </a:ext>
              </a:extLst>
            </p:cNvPr>
            <p:cNvSpPr/>
            <p:nvPr/>
          </p:nvSpPr>
          <p:spPr>
            <a:xfrm>
              <a:off x="15921583" y="5046141"/>
              <a:ext cx="1008609" cy="857382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2ED0EF2-18DB-302B-EE4F-2004155717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00307" y="5286100"/>
              <a:ext cx="2629239" cy="1919399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71B5C76-258E-7150-3CE5-79CBCF529907}"/>
                </a:ext>
              </a:extLst>
            </p:cNvPr>
            <p:cNvCxnSpPr>
              <a:cxnSpLocks/>
              <a:stCxn id="16" idx="6"/>
            </p:cNvCxnSpPr>
            <p:nvPr/>
          </p:nvCxnSpPr>
          <p:spPr>
            <a:xfrm>
              <a:off x="16930192" y="5474832"/>
              <a:ext cx="4283992" cy="2143619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1A01ADB-C01A-086F-4CF1-3DA2709CC964}"/>
                </a:ext>
              </a:extLst>
            </p:cNvPr>
            <p:cNvSpPr/>
            <p:nvPr/>
          </p:nvSpPr>
          <p:spPr>
            <a:xfrm>
              <a:off x="12982357" y="8052045"/>
              <a:ext cx="802105" cy="6096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0AD88EF-5AFB-6F20-DB66-440A4324C4F8}"/>
                </a:ext>
              </a:extLst>
            </p:cNvPr>
            <p:cNvSpPr/>
            <p:nvPr/>
          </p:nvSpPr>
          <p:spPr>
            <a:xfrm>
              <a:off x="6989779" y="7898105"/>
              <a:ext cx="1990077" cy="2038557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2BBBE1C-BC14-F3EE-2FBB-02107DBE36F3}"/>
                </a:ext>
              </a:extLst>
            </p:cNvPr>
            <p:cNvCxnSpPr>
              <a:cxnSpLocks/>
              <a:stCxn id="19" idx="2"/>
              <a:endCxn id="20" idx="6"/>
            </p:cNvCxnSpPr>
            <p:nvPr/>
          </p:nvCxnSpPr>
          <p:spPr>
            <a:xfrm flipH="1">
              <a:off x="8979856" y="8356845"/>
              <a:ext cx="4002501" cy="560539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7B5F00E-F2EF-C02F-6D4D-91450F63AE86}"/>
              </a:ext>
            </a:extLst>
          </p:cNvPr>
          <p:cNvSpPr txBox="1"/>
          <p:nvPr/>
        </p:nvSpPr>
        <p:spPr>
          <a:xfrm>
            <a:off x="162809" y="1312061"/>
            <a:ext cx="1168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LCLS-II-HE </a:t>
            </a:r>
            <a:r>
              <a:rPr lang="en-US" sz="2400" i="1" dirty="0"/>
              <a:t>may </a:t>
            </a:r>
            <a:r>
              <a:rPr lang="en-US" sz="2400" dirty="0"/>
              <a:t>install a new, low-emittance injector in a new tunnel at the west end of the SLAC linac.  Goal:  </a:t>
            </a:r>
            <a:r>
              <a:rPr lang="en-US" sz="2400" dirty="0">
                <a:latin typeface="Symbol" panose="05050102010706020507" pitchFamily="18" charset="2"/>
              </a:rPr>
              <a:t>e</a:t>
            </a:r>
            <a:r>
              <a:rPr lang="en-US" sz="2400" baseline="-25000" dirty="0"/>
              <a:t>n,rms,95%</a:t>
            </a:r>
            <a:r>
              <a:rPr lang="en-US" sz="2400" dirty="0"/>
              <a:t>&lt; 0.1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/>
              <a:t>m @ 100 </a:t>
            </a:r>
            <a:r>
              <a:rPr lang="en-US" sz="2400" dirty="0" err="1"/>
              <a:t>pC</a:t>
            </a:r>
            <a:endParaRPr lang="en-US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30 MV/m on cathode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MTE &lt; 184 </a:t>
            </a:r>
            <a:r>
              <a:rPr lang="en-US" sz="2400" dirty="0" err="1"/>
              <a:t>meV</a:t>
            </a:r>
            <a:endParaRPr lang="en-US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Lifetime &gt; 1 week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“green” illumination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766660-72B5-10D7-AA65-4F8F66FB1DDC}"/>
              </a:ext>
            </a:extLst>
          </p:cNvPr>
          <p:cNvSpPr txBox="1"/>
          <p:nvPr/>
        </p:nvSpPr>
        <p:spPr>
          <a:xfrm>
            <a:off x="2013954" y="6017066"/>
            <a:ext cx="1944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QW SRF gun</a:t>
            </a:r>
          </a:p>
        </p:txBody>
      </p:sp>
    </p:spTree>
    <p:extLst>
      <p:ext uri="{BB962C8B-B14F-4D97-AF65-F5344CB8AC3E}">
        <p14:creationId xmlns:p14="http://schemas.microsoft.com/office/powerpoint/2010/main" val="152214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Semiconductor Photocathodes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4294967295"/>
          </p:nvPr>
        </p:nvSpPr>
        <p:spPr>
          <a:xfrm>
            <a:off x="285753" y="1126244"/>
            <a:ext cx="11582400" cy="5211233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sz="2800" dirty="0"/>
              <a:t>The primary path to high average current in photoinjectors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800" dirty="0"/>
              <a:t>The good points:</a:t>
            </a:r>
          </a:p>
          <a:p>
            <a:pPr marL="288919" lvl="1" indent="0" eaLnBrk="1" hangingPunct="1">
              <a:buNone/>
            </a:pPr>
            <a:r>
              <a:rPr lang="en-US" sz="2400" dirty="0">
                <a:solidFill>
                  <a:srgbClr val="00B050"/>
                </a:solidFill>
              </a:rPr>
              <a:t>QE can be &gt;10%</a:t>
            </a:r>
          </a:p>
          <a:p>
            <a:pPr marL="288919" lvl="1" indent="0" eaLnBrk="1" hangingPunct="1">
              <a:buNone/>
            </a:pPr>
            <a:r>
              <a:rPr lang="en-US" sz="2400" dirty="0">
                <a:solidFill>
                  <a:srgbClr val="00B050"/>
                </a:solidFill>
              </a:rPr>
              <a:t>Many use visible light</a:t>
            </a:r>
          </a:p>
          <a:p>
            <a:pPr marL="288919" lvl="1" indent="0" eaLnBrk="1" hangingPunct="1">
              <a:buNone/>
            </a:pPr>
            <a:r>
              <a:rPr lang="en-US" sz="2400" dirty="0">
                <a:solidFill>
                  <a:srgbClr val="00B050"/>
                </a:solidFill>
              </a:rPr>
              <a:t>Polarized cathodes possible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800" dirty="0"/>
              <a:t>Common types: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800" dirty="0"/>
              <a:t>	Cs</a:t>
            </a:r>
            <a:r>
              <a:rPr lang="en-US" sz="2800" baseline="-25000" dirty="0"/>
              <a:t>2</a:t>
            </a:r>
            <a:r>
              <a:rPr lang="en-US" sz="2800" dirty="0"/>
              <a:t>Te – QE ~7% @ 262 nm, Lifetime ~1yr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800" dirty="0"/>
              <a:t>	K</a:t>
            </a:r>
            <a:r>
              <a:rPr lang="en-US" sz="2800" baseline="-25000" dirty="0"/>
              <a:t>2</a:t>
            </a:r>
            <a:r>
              <a:rPr lang="en-US" sz="2800" dirty="0"/>
              <a:t>CsSb – QE &gt;4% @ 532 nm, Lifetime ~weeks</a:t>
            </a:r>
          </a:p>
          <a:p>
            <a:pPr eaLnBrk="1" hangingPunct="1">
              <a:buFont typeface="Arial" pitchFamily="34" charset="0"/>
              <a:buNone/>
            </a:pPr>
            <a:r>
              <a:rPr lang="en-US" sz="2800" dirty="0"/>
              <a:t>	</a:t>
            </a:r>
            <a:r>
              <a:rPr lang="en-US" sz="2800" dirty="0" err="1"/>
              <a:t>Cs:GaAs</a:t>
            </a:r>
            <a:r>
              <a:rPr lang="en-US" sz="2800" dirty="0"/>
              <a:t> – QE ~0.5% @ 800 nm (polarized), &gt;6% @ 527 nm</a:t>
            </a:r>
          </a:p>
          <a:p>
            <a:pPr eaLnBrk="1" hangingPunct="1">
              <a:buFont typeface="Arial" pitchFamily="34" charset="0"/>
              <a:buNone/>
            </a:pPr>
            <a:endParaRPr lang="en-US" sz="2800" dirty="0"/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3352800" y="5989639"/>
            <a:ext cx="7315200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>
                <a:latin typeface="Calibri" pitchFamily="34" charset="0"/>
              </a:rPr>
              <a:t>W.E. Spicer &amp; A. Herrera-Gomez, Modern Theory and Applications of Photocathodes, SLAC-PUB-6306 (1993)</a:t>
            </a:r>
          </a:p>
        </p:txBody>
      </p:sp>
      <p:sp>
        <p:nvSpPr>
          <p:cNvPr id="29701" name="Content Placeholder 2"/>
          <p:cNvSpPr txBox="1">
            <a:spLocks/>
          </p:cNvSpPr>
          <p:nvPr/>
        </p:nvSpPr>
        <p:spPr bwMode="auto">
          <a:xfrm>
            <a:off x="5562600" y="1099128"/>
            <a:ext cx="51054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891" indent="-342891">
              <a:spcBef>
                <a:spcPct val="20000"/>
              </a:spcBef>
            </a:pPr>
            <a:endParaRPr lang="en-US" sz="2800" dirty="0">
              <a:latin typeface="Calibri" pitchFamily="34" charset="0"/>
            </a:endParaRPr>
          </a:p>
          <a:p>
            <a:pPr marL="342891" indent="-342891">
              <a:spcBef>
                <a:spcPct val="20000"/>
              </a:spcBef>
            </a:pPr>
            <a:r>
              <a:rPr lang="en-US" sz="2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However:</a:t>
            </a:r>
          </a:p>
          <a:p>
            <a:pPr marL="457188" lvl="1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Require UHV (&lt;0.1 </a:t>
            </a:r>
            <a:r>
              <a:rPr lang="en-US" sz="2400" dirty="0" err="1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nTorr</a:t>
            </a:r>
            <a:r>
              <a:rPr lang="en-US" sz="24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457188" lvl="1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Limited Lifetime</a:t>
            </a:r>
          </a:p>
          <a:p>
            <a:pPr marL="457188" lvl="1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Response time</a:t>
            </a:r>
          </a:p>
          <a:p>
            <a:pPr marL="457188" lvl="1"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Complicated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2777" y="1047496"/>
            <a:ext cx="2359660" cy="5105400"/>
          </a:xfrm>
          <a:custGeom>
            <a:avLst/>
            <a:gdLst/>
            <a:ahLst/>
            <a:cxnLst/>
            <a:rect l="l" t="t" r="r" b="b"/>
            <a:pathLst>
              <a:path w="2359660" h="5105400">
                <a:moveTo>
                  <a:pt x="0" y="5105400"/>
                </a:moveTo>
                <a:lnTo>
                  <a:pt x="2359152" y="5105400"/>
                </a:lnTo>
                <a:lnTo>
                  <a:pt x="2359152" y="0"/>
                </a:lnTo>
                <a:lnTo>
                  <a:pt x="0" y="0"/>
                </a:lnTo>
                <a:lnTo>
                  <a:pt x="0" y="5105400"/>
                </a:lnTo>
                <a:close/>
              </a:path>
            </a:pathLst>
          </a:custGeom>
          <a:solidFill>
            <a:srgbClr val="99CC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Rectangle 63"/>
          <p:cNvSpPr/>
          <p:nvPr/>
        </p:nvSpPr>
        <p:spPr>
          <a:xfrm>
            <a:off x="2133981" y="3465575"/>
            <a:ext cx="2355977" cy="11068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4493132" y="2667380"/>
            <a:ext cx="5080" cy="3429000"/>
          </a:xfrm>
          <a:custGeom>
            <a:avLst/>
            <a:gdLst/>
            <a:ahLst/>
            <a:cxnLst/>
            <a:rect l="l" t="t" r="r" b="b"/>
            <a:pathLst>
              <a:path w="5080" h="3429000">
                <a:moveTo>
                  <a:pt x="4572" y="3429000"/>
                </a:moveTo>
                <a:lnTo>
                  <a:pt x="0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5009" y="4213098"/>
            <a:ext cx="923329" cy="900431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</a:pPr>
            <a:r>
              <a:rPr sz="2400" dirty="0">
                <a:latin typeface="Times New Roman"/>
                <a:cs typeface="Times New Roman"/>
              </a:rPr>
              <a:t>Ene</a:t>
            </a:r>
            <a:r>
              <a:rPr sz="2400" spc="-4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gy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20341" y="6206236"/>
            <a:ext cx="10585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Medium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32679" y="6206236"/>
            <a:ext cx="102489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71" dirty="0">
                <a:latin typeface="Times New Roman"/>
                <a:cs typeface="Times New Roman"/>
              </a:rPr>
              <a:t>V</a:t>
            </a:r>
            <a:r>
              <a:rPr sz="2400" dirty="0">
                <a:latin typeface="Times New Roman"/>
                <a:cs typeface="Times New Roman"/>
              </a:rPr>
              <a:t>acuum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95880" y="990980"/>
            <a:ext cx="76200" cy="5334000"/>
          </a:xfrm>
          <a:custGeom>
            <a:avLst/>
            <a:gdLst/>
            <a:ahLst/>
            <a:cxnLst/>
            <a:rect l="l" t="t" r="r" b="b"/>
            <a:pathLst>
              <a:path w="76200" h="5334000">
                <a:moveTo>
                  <a:pt x="44450" y="63500"/>
                </a:moveTo>
                <a:lnTo>
                  <a:pt x="31750" y="63500"/>
                </a:lnTo>
                <a:lnTo>
                  <a:pt x="31750" y="5334000"/>
                </a:lnTo>
                <a:lnTo>
                  <a:pt x="44450" y="5334000"/>
                </a:lnTo>
                <a:lnTo>
                  <a:pt x="44450" y="63500"/>
                </a:lnTo>
                <a:close/>
              </a:path>
              <a:path w="76200" h="53340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3340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33981" y="4572380"/>
            <a:ext cx="2349500" cy="0"/>
          </a:xfrm>
          <a:custGeom>
            <a:avLst/>
            <a:gdLst/>
            <a:ahLst/>
            <a:cxnLst/>
            <a:rect l="l" t="t" r="r" b="b"/>
            <a:pathLst>
              <a:path w="2349500">
                <a:moveTo>
                  <a:pt x="0" y="0"/>
                </a:moveTo>
                <a:lnTo>
                  <a:pt x="2349246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93132" y="2667380"/>
            <a:ext cx="1295400" cy="0"/>
          </a:xfrm>
          <a:custGeom>
            <a:avLst/>
            <a:gdLst/>
            <a:ahLst/>
            <a:cxnLst/>
            <a:rect l="l" t="t" r="r" b="b"/>
            <a:pathLst>
              <a:path w="1295400">
                <a:moveTo>
                  <a:pt x="0" y="0"/>
                </a:moveTo>
                <a:lnTo>
                  <a:pt x="1295400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42081" y="5723381"/>
            <a:ext cx="162307" cy="162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68981" y="4796029"/>
            <a:ext cx="162305" cy="1623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45181" y="5024629"/>
            <a:ext cx="162305" cy="1623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54781" y="5329428"/>
            <a:ext cx="162305" cy="162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26181" y="5024629"/>
            <a:ext cx="162305" cy="1623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97581" y="4719829"/>
            <a:ext cx="162305" cy="1623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04768" y="4795269"/>
            <a:ext cx="162305" cy="1623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7432" y="2667380"/>
            <a:ext cx="76200" cy="1905000"/>
          </a:xfrm>
          <a:custGeom>
            <a:avLst/>
            <a:gdLst/>
            <a:ahLst/>
            <a:cxnLst/>
            <a:rect l="l" t="t" r="r" b="b"/>
            <a:pathLst>
              <a:path w="76200" h="1905000">
                <a:moveTo>
                  <a:pt x="44450" y="63500"/>
                </a:moveTo>
                <a:lnTo>
                  <a:pt x="31750" y="63500"/>
                </a:lnTo>
                <a:lnTo>
                  <a:pt x="31750" y="1905000"/>
                </a:lnTo>
                <a:lnTo>
                  <a:pt x="44450" y="1905000"/>
                </a:lnTo>
                <a:lnTo>
                  <a:pt x="44450" y="63500"/>
                </a:lnTo>
                <a:close/>
              </a:path>
              <a:path w="76200" h="19050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9050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723893" y="2482215"/>
            <a:ext cx="1692911" cy="10990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3024" marR="5080" indent="-60958">
              <a:lnSpc>
                <a:spcPct val="157200"/>
              </a:lnSpc>
              <a:spcBef>
                <a:spcPts val="95"/>
              </a:spcBef>
            </a:pPr>
            <a:r>
              <a:rPr sz="2400" spc="-45" dirty="0">
                <a:latin typeface="Times New Roman"/>
                <a:cs typeface="Times New Roman"/>
              </a:rPr>
              <a:t>Vacuum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level  Φ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67184" y="595652"/>
            <a:ext cx="14071600" cy="455381"/>
          </a:xfrm>
          <a:prstGeom prst="rect">
            <a:avLst/>
          </a:prstGeom>
        </p:spPr>
        <p:txBody>
          <a:bodyPr vert="horz" wrap="square" lIns="0" tIns="12065" rIns="0" bIns="0" rtlCol="0" anchor="b" anchorCtr="0">
            <a:spAutoFit/>
          </a:bodyPr>
          <a:lstStyle/>
          <a:p>
            <a:pPr marL="12700">
              <a:spcBef>
                <a:spcPts val="95"/>
              </a:spcBef>
            </a:pPr>
            <a:r>
              <a:rPr spc="-15" dirty="0"/>
              <a:t>Three Step </a:t>
            </a:r>
            <a:r>
              <a:rPr spc="-5" dirty="0"/>
              <a:t>Model of </a:t>
            </a:r>
            <a:r>
              <a:rPr spc="-11" dirty="0"/>
              <a:t>Photoemission </a:t>
            </a:r>
            <a:r>
              <a:rPr spc="-5" dirty="0"/>
              <a:t>-</a:t>
            </a:r>
            <a:r>
              <a:rPr spc="140" dirty="0"/>
              <a:t> </a:t>
            </a:r>
            <a:r>
              <a:rPr spc="-15" dirty="0"/>
              <a:t>Semiconductors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3501263" y="5176011"/>
            <a:ext cx="944880" cy="502920"/>
            <a:chOff x="1977263" y="5176011"/>
            <a:chExt cx="944880" cy="502920"/>
          </a:xfrm>
        </p:grpSpPr>
        <p:sp>
          <p:nvSpPr>
            <p:cNvPr id="26" name="object 26"/>
            <p:cNvSpPr/>
            <p:nvPr/>
          </p:nvSpPr>
          <p:spPr>
            <a:xfrm>
              <a:off x="1977263" y="5176011"/>
              <a:ext cx="944880" cy="502920"/>
            </a:xfrm>
            <a:custGeom>
              <a:avLst/>
              <a:gdLst/>
              <a:ahLst/>
              <a:cxnLst/>
              <a:rect l="l" t="t" r="r" b="b"/>
              <a:pathLst>
                <a:path w="944880" h="502920">
                  <a:moveTo>
                    <a:pt x="218439" y="350393"/>
                  </a:moveTo>
                  <a:lnTo>
                    <a:pt x="0" y="502462"/>
                  </a:lnTo>
                  <a:lnTo>
                    <a:pt x="249936" y="410844"/>
                  </a:lnTo>
                  <a:lnTo>
                    <a:pt x="242062" y="395731"/>
                  </a:lnTo>
                  <a:lnTo>
                    <a:pt x="300140" y="365506"/>
                  </a:lnTo>
                  <a:lnTo>
                    <a:pt x="226313" y="365506"/>
                  </a:lnTo>
                  <a:lnTo>
                    <a:pt x="218439" y="350393"/>
                  </a:lnTo>
                  <a:close/>
                </a:path>
                <a:path w="944880" h="502920">
                  <a:moveTo>
                    <a:pt x="928624" y="0"/>
                  </a:moveTo>
                  <a:lnTo>
                    <a:pt x="226313" y="365506"/>
                  </a:lnTo>
                  <a:lnTo>
                    <a:pt x="300140" y="365506"/>
                  </a:lnTo>
                  <a:lnTo>
                    <a:pt x="944372" y="30225"/>
                  </a:lnTo>
                  <a:lnTo>
                    <a:pt x="928624" y="0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977263" y="5176011"/>
              <a:ext cx="944880" cy="502920"/>
            </a:xfrm>
            <a:custGeom>
              <a:avLst/>
              <a:gdLst/>
              <a:ahLst/>
              <a:cxnLst/>
              <a:rect l="l" t="t" r="r" b="b"/>
              <a:pathLst>
                <a:path w="944880" h="502920">
                  <a:moveTo>
                    <a:pt x="0" y="502462"/>
                  </a:moveTo>
                  <a:lnTo>
                    <a:pt x="218439" y="350393"/>
                  </a:lnTo>
                  <a:lnTo>
                    <a:pt x="226313" y="365506"/>
                  </a:lnTo>
                  <a:lnTo>
                    <a:pt x="928624" y="0"/>
                  </a:lnTo>
                  <a:lnTo>
                    <a:pt x="944372" y="30225"/>
                  </a:lnTo>
                  <a:lnTo>
                    <a:pt x="242062" y="395731"/>
                  </a:lnTo>
                  <a:lnTo>
                    <a:pt x="249936" y="410844"/>
                  </a:lnTo>
                  <a:lnTo>
                    <a:pt x="0" y="50246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522216" y="4723258"/>
            <a:ext cx="1345565" cy="344805"/>
            <a:chOff x="2998216" y="4723257"/>
            <a:chExt cx="1345565" cy="344805"/>
          </a:xfrm>
        </p:grpSpPr>
        <p:sp>
          <p:nvSpPr>
            <p:cNvPr id="28" name="object 28"/>
            <p:cNvSpPr/>
            <p:nvPr/>
          </p:nvSpPr>
          <p:spPr>
            <a:xfrm>
              <a:off x="2998216" y="4723257"/>
              <a:ext cx="1345565" cy="344805"/>
            </a:xfrm>
            <a:custGeom>
              <a:avLst/>
              <a:gdLst/>
              <a:ahLst/>
              <a:cxnLst/>
              <a:rect l="l" t="t" r="r" b="b"/>
              <a:pathLst>
                <a:path w="1345564" h="344804">
                  <a:moveTo>
                    <a:pt x="1345183" y="0"/>
                  </a:moveTo>
                  <a:lnTo>
                    <a:pt x="994029" y="2413"/>
                  </a:lnTo>
                  <a:lnTo>
                    <a:pt x="1002537" y="39624"/>
                  </a:lnTo>
                  <a:lnTo>
                    <a:pt x="0" y="270002"/>
                  </a:lnTo>
                  <a:lnTo>
                    <a:pt x="17017" y="344297"/>
                  </a:lnTo>
                  <a:lnTo>
                    <a:pt x="1019556" y="113919"/>
                  </a:lnTo>
                  <a:lnTo>
                    <a:pt x="1105944" y="113919"/>
                  </a:lnTo>
                  <a:lnTo>
                    <a:pt x="1345183" y="0"/>
                  </a:lnTo>
                  <a:close/>
                </a:path>
                <a:path w="1345564" h="344804">
                  <a:moveTo>
                    <a:pt x="1105944" y="113919"/>
                  </a:moveTo>
                  <a:lnTo>
                    <a:pt x="1019556" y="113919"/>
                  </a:lnTo>
                  <a:lnTo>
                    <a:pt x="1028064" y="151003"/>
                  </a:lnTo>
                  <a:lnTo>
                    <a:pt x="1105944" y="113919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998216" y="4723257"/>
              <a:ext cx="1345565" cy="344805"/>
            </a:xfrm>
            <a:custGeom>
              <a:avLst/>
              <a:gdLst/>
              <a:ahLst/>
              <a:cxnLst/>
              <a:rect l="l" t="t" r="r" b="b"/>
              <a:pathLst>
                <a:path w="1345564" h="344804">
                  <a:moveTo>
                    <a:pt x="1345183" y="0"/>
                  </a:moveTo>
                  <a:lnTo>
                    <a:pt x="994029" y="2413"/>
                  </a:lnTo>
                  <a:lnTo>
                    <a:pt x="1002537" y="39624"/>
                  </a:lnTo>
                  <a:lnTo>
                    <a:pt x="0" y="270002"/>
                  </a:lnTo>
                  <a:lnTo>
                    <a:pt x="17017" y="344297"/>
                  </a:lnTo>
                  <a:lnTo>
                    <a:pt x="1019556" y="113919"/>
                  </a:lnTo>
                  <a:lnTo>
                    <a:pt x="1028064" y="151003"/>
                  </a:lnTo>
                  <a:lnTo>
                    <a:pt x="1345183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354577" y="4817237"/>
            <a:ext cx="1137667" cy="320803"/>
            <a:chOff x="1830577" y="4817236"/>
            <a:chExt cx="1137666" cy="320803"/>
          </a:xfrm>
        </p:grpSpPr>
        <p:sp>
          <p:nvSpPr>
            <p:cNvPr id="22" name="object 22"/>
            <p:cNvSpPr/>
            <p:nvPr/>
          </p:nvSpPr>
          <p:spPr>
            <a:xfrm>
              <a:off x="2647060" y="4859146"/>
              <a:ext cx="301625" cy="107314"/>
            </a:xfrm>
            <a:custGeom>
              <a:avLst/>
              <a:gdLst/>
              <a:ahLst/>
              <a:cxnLst/>
              <a:rect l="l" t="t" r="r" b="b"/>
              <a:pathLst>
                <a:path w="301625" h="107314">
                  <a:moveTo>
                    <a:pt x="239980" y="55625"/>
                  </a:moveTo>
                  <a:lnTo>
                    <a:pt x="69976" y="55625"/>
                  </a:lnTo>
                  <a:lnTo>
                    <a:pt x="292734" y="106806"/>
                  </a:lnTo>
                  <a:lnTo>
                    <a:pt x="301370" y="69722"/>
                  </a:lnTo>
                  <a:lnTo>
                    <a:pt x="239980" y="55625"/>
                  </a:lnTo>
                  <a:close/>
                </a:path>
                <a:path w="301625" h="107314">
                  <a:moveTo>
                    <a:pt x="82803" y="0"/>
                  </a:moveTo>
                  <a:lnTo>
                    <a:pt x="0" y="20065"/>
                  </a:lnTo>
                  <a:lnTo>
                    <a:pt x="65786" y="74167"/>
                  </a:lnTo>
                  <a:lnTo>
                    <a:pt x="69976" y="55625"/>
                  </a:lnTo>
                  <a:lnTo>
                    <a:pt x="239980" y="55625"/>
                  </a:lnTo>
                  <a:lnTo>
                    <a:pt x="78486" y="18541"/>
                  </a:lnTo>
                  <a:lnTo>
                    <a:pt x="82803" y="0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647060" y="4859146"/>
              <a:ext cx="301625" cy="107314"/>
            </a:xfrm>
            <a:custGeom>
              <a:avLst/>
              <a:gdLst/>
              <a:ahLst/>
              <a:cxnLst/>
              <a:rect l="l" t="t" r="r" b="b"/>
              <a:pathLst>
                <a:path w="301625" h="107314">
                  <a:moveTo>
                    <a:pt x="0" y="20065"/>
                  </a:moveTo>
                  <a:lnTo>
                    <a:pt x="82803" y="0"/>
                  </a:lnTo>
                  <a:lnTo>
                    <a:pt x="78486" y="18541"/>
                  </a:lnTo>
                  <a:lnTo>
                    <a:pt x="301370" y="69722"/>
                  </a:lnTo>
                  <a:lnTo>
                    <a:pt x="292734" y="106806"/>
                  </a:lnTo>
                  <a:lnTo>
                    <a:pt x="69976" y="55625"/>
                  </a:lnTo>
                  <a:lnTo>
                    <a:pt x="65786" y="74167"/>
                  </a:lnTo>
                  <a:lnTo>
                    <a:pt x="0" y="2006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30577" y="4863084"/>
              <a:ext cx="1118235" cy="274955"/>
            </a:xfrm>
            <a:custGeom>
              <a:avLst/>
              <a:gdLst/>
              <a:ahLst/>
              <a:cxnLst/>
              <a:rect l="l" t="t" r="r" b="b"/>
              <a:pathLst>
                <a:path w="1118235" h="274954">
                  <a:moveTo>
                    <a:pt x="444164" y="82550"/>
                  </a:moveTo>
                  <a:lnTo>
                    <a:pt x="274320" y="82550"/>
                  </a:lnTo>
                  <a:lnTo>
                    <a:pt x="1109726" y="274574"/>
                  </a:lnTo>
                  <a:lnTo>
                    <a:pt x="1118235" y="237490"/>
                  </a:lnTo>
                  <a:lnTo>
                    <a:pt x="444164" y="82550"/>
                  </a:lnTo>
                  <a:close/>
                </a:path>
                <a:path w="1118235" h="274954">
                  <a:moveTo>
                    <a:pt x="0" y="0"/>
                  </a:moveTo>
                  <a:lnTo>
                    <a:pt x="270002" y="101092"/>
                  </a:lnTo>
                  <a:lnTo>
                    <a:pt x="274320" y="82550"/>
                  </a:lnTo>
                  <a:lnTo>
                    <a:pt x="444164" y="82550"/>
                  </a:lnTo>
                  <a:lnTo>
                    <a:pt x="282829" y="45466"/>
                  </a:lnTo>
                  <a:lnTo>
                    <a:pt x="287020" y="269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830577" y="4863084"/>
              <a:ext cx="1118235" cy="274955"/>
            </a:xfrm>
            <a:custGeom>
              <a:avLst/>
              <a:gdLst/>
              <a:ahLst/>
              <a:cxnLst/>
              <a:rect l="l" t="t" r="r" b="b"/>
              <a:pathLst>
                <a:path w="1118235" h="274954">
                  <a:moveTo>
                    <a:pt x="0" y="0"/>
                  </a:moveTo>
                  <a:lnTo>
                    <a:pt x="287020" y="26924"/>
                  </a:lnTo>
                  <a:lnTo>
                    <a:pt x="282829" y="45466"/>
                  </a:lnTo>
                  <a:lnTo>
                    <a:pt x="1118235" y="237490"/>
                  </a:lnTo>
                  <a:lnTo>
                    <a:pt x="1109726" y="274574"/>
                  </a:lnTo>
                  <a:lnTo>
                    <a:pt x="274320" y="82550"/>
                  </a:lnTo>
                  <a:lnTo>
                    <a:pt x="270002" y="10109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065908" y="4817236"/>
              <a:ext cx="902335" cy="234950"/>
            </a:xfrm>
            <a:custGeom>
              <a:avLst/>
              <a:gdLst/>
              <a:ahLst/>
              <a:cxnLst/>
              <a:rect l="l" t="t" r="r" b="b"/>
              <a:pathLst>
                <a:path w="902335" h="234950">
                  <a:moveTo>
                    <a:pt x="462170" y="80010"/>
                  </a:moveTo>
                  <a:lnTo>
                    <a:pt x="217805" y="80010"/>
                  </a:lnTo>
                  <a:lnTo>
                    <a:pt x="889635" y="234442"/>
                  </a:lnTo>
                  <a:lnTo>
                    <a:pt x="901954" y="181101"/>
                  </a:lnTo>
                  <a:lnTo>
                    <a:pt x="462170" y="80010"/>
                  </a:lnTo>
                  <a:close/>
                </a:path>
                <a:path w="902335" h="234950">
                  <a:moveTo>
                    <a:pt x="236220" y="0"/>
                  </a:moveTo>
                  <a:lnTo>
                    <a:pt x="0" y="1905"/>
                  </a:lnTo>
                  <a:lnTo>
                    <a:pt x="211709" y="106680"/>
                  </a:lnTo>
                  <a:lnTo>
                    <a:pt x="217805" y="80010"/>
                  </a:lnTo>
                  <a:lnTo>
                    <a:pt x="462170" y="80010"/>
                  </a:lnTo>
                  <a:lnTo>
                    <a:pt x="230124" y="26669"/>
                  </a:lnTo>
                  <a:lnTo>
                    <a:pt x="236220" y="0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065908" y="4817236"/>
              <a:ext cx="902335" cy="234950"/>
            </a:xfrm>
            <a:custGeom>
              <a:avLst/>
              <a:gdLst/>
              <a:ahLst/>
              <a:cxnLst/>
              <a:rect l="l" t="t" r="r" b="b"/>
              <a:pathLst>
                <a:path w="902335" h="234950">
                  <a:moveTo>
                    <a:pt x="0" y="1905"/>
                  </a:moveTo>
                  <a:lnTo>
                    <a:pt x="236220" y="0"/>
                  </a:lnTo>
                  <a:lnTo>
                    <a:pt x="230124" y="26669"/>
                  </a:lnTo>
                  <a:lnTo>
                    <a:pt x="901954" y="181101"/>
                  </a:lnTo>
                  <a:lnTo>
                    <a:pt x="889635" y="234442"/>
                  </a:lnTo>
                  <a:lnTo>
                    <a:pt x="217805" y="80010"/>
                  </a:lnTo>
                  <a:lnTo>
                    <a:pt x="211709" y="106680"/>
                  </a:lnTo>
                  <a:lnTo>
                    <a:pt x="0" y="190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3306317" y="2057400"/>
            <a:ext cx="86995" cy="2743200"/>
          </a:xfrm>
          <a:custGeom>
            <a:avLst/>
            <a:gdLst/>
            <a:ahLst/>
            <a:cxnLst/>
            <a:rect l="l" t="t" r="r" b="b"/>
            <a:pathLst>
              <a:path w="86994" h="2743200">
                <a:moveTo>
                  <a:pt x="57912" y="2714244"/>
                </a:moveTo>
                <a:lnTo>
                  <a:pt x="28956" y="2714244"/>
                </a:lnTo>
                <a:lnTo>
                  <a:pt x="28956" y="2743200"/>
                </a:lnTo>
                <a:lnTo>
                  <a:pt x="57912" y="2743200"/>
                </a:lnTo>
                <a:lnTo>
                  <a:pt x="57912" y="2714244"/>
                </a:lnTo>
                <a:close/>
              </a:path>
              <a:path w="86994" h="2743200">
                <a:moveTo>
                  <a:pt x="57912" y="2656332"/>
                </a:moveTo>
                <a:lnTo>
                  <a:pt x="28956" y="2656332"/>
                </a:lnTo>
                <a:lnTo>
                  <a:pt x="28956" y="2685288"/>
                </a:lnTo>
                <a:lnTo>
                  <a:pt x="57912" y="2685288"/>
                </a:lnTo>
                <a:lnTo>
                  <a:pt x="57912" y="2656332"/>
                </a:lnTo>
                <a:close/>
              </a:path>
              <a:path w="86994" h="2743200">
                <a:moveTo>
                  <a:pt x="57912" y="2598420"/>
                </a:moveTo>
                <a:lnTo>
                  <a:pt x="28956" y="2598420"/>
                </a:lnTo>
                <a:lnTo>
                  <a:pt x="28956" y="2627376"/>
                </a:lnTo>
                <a:lnTo>
                  <a:pt x="57912" y="2627376"/>
                </a:lnTo>
                <a:lnTo>
                  <a:pt x="57912" y="2598420"/>
                </a:lnTo>
                <a:close/>
              </a:path>
              <a:path w="86994" h="2743200">
                <a:moveTo>
                  <a:pt x="57912" y="2540508"/>
                </a:moveTo>
                <a:lnTo>
                  <a:pt x="28956" y="2540508"/>
                </a:lnTo>
                <a:lnTo>
                  <a:pt x="28956" y="2569464"/>
                </a:lnTo>
                <a:lnTo>
                  <a:pt x="57912" y="2569464"/>
                </a:lnTo>
                <a:lnTo>
                  <a:pt x="57912" y="2540508"/>
                </a:lnTo>
                <a:close/>
              </a:path>
              <a:path w="86994" h="2743200">
                <a:moveTo>
                  <a:pt x="57912" y="2482596"/>
                </a:moveTo>
                <a:lnTo>
                  <a:pt x="28956" y="2482596"/>
                </a:lnTo>
                <a:lnTo>
                  <a:pt x="28956" y="2511552"/>
                </a:lnTo>
                <a:lnTo>
                  <a:pt x="57912" y="2511552"/>
                </a:lnTo>
                <a:lnTo>
                  <a:pt x="57912" y="2482596"/>
                </a:lnTo>
                <a:close/>
              </a:path>
              <a:path w="86994" h="2743200">
                <a:moveTo>
                  <a:pt x="57912" y="2424684"/>
                </a:moveTo>
                <a:lnTo>
                  <a:pt x="28956" y="2424684"/>
                </a:lnTo>
                <a:lnTo>
                  <a:pt x="28956" y="2453640"/>
                </a:lnTo>
                <a:lnTo>
                  <a:pt x="57912" y="2453640"/>
                </a:lnTo>
                <a:lnTo>
                  <a:pt x="57912" y="2424684"/>
                </a:lnTo>
                <a:close/>
              </a:path>
              <a:path w="86994" h="2743200">
                <a:moveTo>
                  <a:pt x="57912" y="2366772"/>
                </a:moveTo>
                <a:lnTo>
                  <a:pt x="28956" y="2366772"/>
                </a:lnTo>
                <a:lnTo>
                  <a:pt x="28956" y="2395728"/>
                </a:lnTo>
                <a:lnTo>
                  <a:pt x="57912" y="2395728"/>
                </a:lnTo>
                <a:lnTo>
                  <a:pt x="57912" y="2366772"/>
                </a:lnTo>
                <a:close/>
              </a:path>
              <a:path w="86994" h="2743200">
                <a:moveTo>
                  <a:pt x="57912" y="2308860"/>
                </a:moveTo>
                <a:lnTo>
                  <a:pt x="28956" y="2308860"/>
                </a:lnTo>
                <a:lnTo>
                  <a:pt x="28956" y="2337816"/>
                </a:lnTo>
                <a:lnTo>
                  <a:pt x="57912" y="2337816"/>
                </a:lnTo>
                <a:lnTo>
                  <a:pt x="57912" y="2308860"/>
                </a:lnTo>
                <a:close/>
              </a:path>
              <a:path w="86994" h="2743200">
                <a:moveTo>
                  <a:pt x="57912" y="2250948"/>
                </a:moveTo>
                <a:lnTo>
                  <a:pt x="28956" y="2250948"/>
                </a:lnTo>
                <a:lnTo>
                  <a:pt x="28956" y="2279904"/>
                </a:lnTo>
                <a:lnTo>
                  <a:pt x="57912" y="2279904"/>
                </a:lnTo>
                <a:lnTo>
                  <a:pt x="57912" y="2250948"/>
                </a:lnTo>
                <a:close/>
              </a:path>
              <a:path w="86994" h="2743200">
                <a:moveTo>
                  <a:pt x="57912" y="2193036"/>
                </a:moveTo>
                <a:lnTo>
                  <a:pt x="28956" y="2193036"/>
                </a:lnTo>
                <a:lnTo>
                  <a:pt x="28956" y="2221992"/>
                </a:lnTo>
                <a:lnTo>
                  <a:pt x="57912" y="2221992"/>
                </a:lnTo>
                <a:lnTo>
                  <a:pt x="57912" y="2193036"/>
                </a:lnTo>
                <a:close/>
              </a:path>
              <a:path w="86994" h="2743200">
                <a:moveTo>
                  <a:pt x="57912" y="2135124"/>
                </a:moveTo>
                <a:lnTo>
                  <a:pt x="28956" y="2135124"/>
                </a:lnTo>
                <a:lnTo>
                  <a:pt x="28956" y="2164080"/>
                </a:lnTo>
                <a:lnTo>
                  <a:pt x="57912" y="2164080"/>
                </a:lnTo>
                <a:lnTo>
                  <a:pt x="57912" y="2135124"/>
                </a:lnTo>
                <a:close/>
              </a:path>
              <a:path w="86994" h="2743200">
                <a:moveTo>
                  <a:pt x="57912" y="2077212"/>
                </a:moveTo>
                <a:lnTo>
                  <a:pt x="28956" y="2077212"/>
                </a:lnTo>
                <a:lnTo>
                  <a:pt x="28956" y="2106168"/>
                </a:lnTo>
                <a:lnTo>
                  <a:pt x="57912" y="2106168"/>
                </a:lnTo>
                <a:lnTo>
                  <a:pt x="57912" y="2077212"/>
                </a:lnTo>
                <a:close/>
              </a:path>
              <a:path w="86994" h="2743200">
                <a:moveTo>
                  <a:pt x="57912" y="2019300"/>
                </a:moveTo>
                <a:lnTo>
                  <a:pt x="28956" y="2019300"/>
                </a:lnTo>
                <a:lnTo>
                  <a:pt x="28956" y="2048256"/>
                </a:lnTo>
                <a:lnTo>
                  <a:pt x="57912" y="2048256"/>
                </a:lnTo>
                <a:lnTo>
                  <a:pt x="57912" y="2019300"/>
                </a:lnTo>
                <a:close/>
              </a:path>
              <a:path w="86994" h="2743200">
                <a:moveTo>
                  <a:pt x="57912" y="1961388"/>
                </a:moveTo>
                <a:lnTo>
                  <a:pt x="28956" y="1961388"/>
                </a:lnTo>
                <a:lnTo>
                  <a:pt x="28956" y="1990344"/>
                </a:lnTo>
                <a:lnTo>
                  <a:pt x="57912" y="1990344"/>
                </a:lnTo>
                <a:lnTo>
                  <a:pt x="57912" y="1961388"/>
                </a:lnTo>
                <a:close/>
              </a:path>
              <a:path w="86994" h="2743200">
                <a:moveTo>
                  <a:pt x="57912" y="1903476"/>
                </a:moveTo>
                <a:lnTo>
                  <a:pt x="28956" y="1903476"/>
                </a:lnTo>
                <a:lnTo>
                  <a:pt x="28956" y="1932432"/>
                </a:lnTo>
                <a:lnTo>
                  <a:pt x="57912" y="1932432"/>
                </a:lnTo>
                <a:lnTo>
                  <a:pt x="57912" y="1903476"/>
                </a:lnTo>
                <a:close/>
              </a:path>
              <a:path w="86994" h="2743200">
                <a:moveTo>
                  <a:pt x="57912" y="1845564"/>
                </a:moveTo>
                <a:lnTo>
                  <a:pt x="28956" y="1845564"/>
                </a:lnTo>
                <a:lnTo>
                  <a:pt x="28956" y="1874520"/>
                </a:lnTo>
                <a:lnTo>
                  <a:pt x="57912" y="1874520"/>
                </a:lnTo>
                <a:lnTo>
                  <a:pt x="57912" y="1845564"/>
                </a:lnTo>
                <a:close/>
              </a:path>
              <a:path w="86994" h="2743200">
                <a:moveTo>
                  <a:pt x="57912" y="1787652"/>
                </a:moveTo>
                <a:lnTo>
                  <a:pt x="28956" y="1787652"/>
                </a:lnTo>
                <a:lnTo>
                  <a:pt x="28956" y="1816608"/>
                </a:lnTo>
                <a:lnTo>
                  <a:pt x="57912" y="1816608"/>
                </a:lnTo>
                <a:lnTo>
                  <a:pt x="57912" y="1787652"/>
                </a:lnTo>
                <a:close/>
              </a:path>
              <a:path w="86994" h="2743200">
                <a:moveTo>
                  <a:pt x="57912" y="1729739"/>
                </a:moveTo>
                <a:lnTo>
                  <a:pt x="28956" y="1729739"/>
                </a:lnTo>
                <a:lnTo>
                  <a:pt x="28956" y="1758695"/>
                </a:lnTo>
                <a:lnTo>
                  <a:pt x="57912" y="1758695"/>
                </a:lnTo>
                <a:lnTo>
                  <a:pt x="57912" y="1729739"/>
                </a:lnTo>
                <a:close/>
              </a:path>
              <a:path w="86994" h="2743200">
                <a:moveTo>
                  <a:pt x="57912" y="1671827"/>
                </a:moveTo>
                <a:lnTo>
                  <a:pt x="28956" y="1671827"/>
                </a:lnTo>
                <a:lnTo>
                  <a:pt x="28956" y="1700783"/>
                </a:lnTo>
                <a:lnTo>
                  <a:pt x="57912" y="1700783"/>
                </a:lnTo>
                <a:lnTo>
                  <a:pt x="57912" y="1671827"/>
                </a:lnTo>
                <a:close/>
              </a:path>
              <a:path w="86994" h="2743200">
                <a:moveTo>
                  <a:pt x="57912" y="1613916"/>
                </a:moveTo>
                <a:lnTo>
                  <a:pt x="28956" y="1613916"/>
                </a:lnTo>
                <a:lnTo>
                  <a:pt x="28956" y="1642872"/>
                </a:lnTo>
                <a:lnTo>
                  <a:pt x="57912" y="1642872"/>
                </a:lnTo>
                <a:lnTo>
                  <a:pt x="57912" y="1613916"/>
                </a:lnTo>
                <a:close/>
              </a:path>
              <a:path w="86994" h="2743200">
                <a:moveTo>
                  <a:pt x="57912" y="1556004"/>
                </a:moveTo>
                <a:lnTo>
                  <a:pt x="28956" y="1556004"/>
                </a:lnTo>
                <a:lnTo>
                  <a:pt x="28956" y="1584960"/>
                </a:lnTo>
                <a:lnTo>
                  <a:pt x="57912" y="1584960"/>
                </a:lnTo>
                <a:lnTo>
                  <a:pt x="57912" y="1556004"/>
                </a:lnTo>
                <a:close/>
              </a:path>
              <a:path w="86994" h="2743200">
                <a:moveTo>
                  <a:pt x="57912" y="1498091"/>
                </a:moveTo>
                <a:lnTo>
                  <a:pt x="28956" y="1498091"/>
                </a:lnTo>
                <a:lnTo>
                  <a:pt x="28956" y="1527048"/>
                </a:lnTo>
                <a:lnTo>
                  <a:pt x="57912" y="1527048"/>
                </a:lnTo>
                <a:lnTo>
                  <a:pt x="57912" y="1498091"/>
                </a:lnTo>
                <a:close/>
              </a:path>
              <a:path w="86994" h="2743200">
                <a:moveTo>
                  <a:pt x="57912" y="1440179"/>
                </a:moveTo>
                <a:lnTo>
                  <a:pt x="28956" y="1440179"/>
                </a:lnTo>
                <a:lnTo>
                  <a:pt x="28956" y="1469136"/>
                </a:lnTo>
                <a:lnTo>
                  <a:pt x="57912" y="1469136"/>
                </a:lnTo>
                <a:lnTo>
                  <a:pt x="57912" y="1440179"/>
                </a:lnTo>
                <a:close/>
              </a:path>
              <a:path w="86994" h="2743200">
                <a:moveTo>
                  <a:pt x="57912" y="1382267"/>
                </a:moveTo>
                <a:lnTo>
                  <a:pt x="28956" y="1382267"/>
                </a:lnTo>
                <a:lnTo>
                  <a:pt x="28956" y="1411224"/>
                </a:lnTo>
                <a:lnTo>
                  <a:pt x="57912" y="1411224"/>
                </a:lnTo>
                <a:lnTo>
                  <a:pt x="57912" y="1382267"/>
                </a:lnTo>
                <a:close/>
              </a:path>
              <a:path w="86994" h="2743200">
                <a:moveTo>
                  <a:pt x="57912" y="1324355"/>
                </a:moveTo>
                <a:lnTo>
                  <a:pt x="28956" y="1324355"/>
                </a:lnTo>
                <a:lnTo>
                  <a:pt x="28956" y="1353312"/>
                </a:lnTo>
                <a:lnTo>
                  <a:pt x="57912" y="1353312"/>
                </a:lnTo>
                <a:lnTo>
                  <a:pt x="57912" y="1324355"/>
                </a:lnTo>
                <a:close/>
              </a:path>
              <a:path w="86994" h="2743200">
                <a:moveTo>
                  <a:pt x="57912" y="1266444"/>
                </a:moveTo>
                <a:lnTo>
                  <a:pt x="28956" y="1266444"/>
                </a:lnTo>
                <a:lnTo>
                  <a:pt x="28956" y="1295400"/>
                </a:lnTo>
                <a:lnTo>
                  <a:pt x="57912" y="1295400"/>
                </a:lnTo>
                <a:lnTo>
                  <a:pt x="57912" y="1266444"/>
                </a:lnTo>
                <a:close/>
              </a:path>
              <a:path w="86994" h="2743200">
                <a:moveTo>
                  <a:pt x="57912" y="1208532"/>
                </a:moveTo>
                <a:lnTo>
                  <a:pt x="28956" y="1208532"/>
                </a:lnTo>
                <a:lnTo>
                  <a:pt x="28956" y="1237488"/>
                </a:lnTo>
                <a:lnTo>
                  <a:pt x="57912" y="1237488"/>
                </a:lnTo>
                <a:lnTo>
                  <a:pt x="57912" y="1208532"/>
                </a:lnTo>
                <a:close/>
              </a:path>
              <a:path w="86994" h="2743200">
                <a:moveTo>
                  <a:pt x="57912" y="1150620"/>
                </a:moveTo>
                <a:lnTo>
                  <a:pt x="28956" y="1150620"/>
                </a:lnTo>
                <a:lnTo>
                  <a:pt x="28956" y="1179576"/>
                </a:lnTo>
                <a:lnTo>
                  <a:pt x="57912" y="1179576"/>
                </a:lnTo>
                <a:lnTo>
                  <a:pt x="57912" y="1150620"/>
                </a:lnTo>
                <a:close/>
              </a:path>
              <a:path w="86994" h="2743200">
                <a:moveTo>
                  <a:pt x="57912" y="1092708"/>
                </a:moveTo>
                <a:lnTo>
                  <a:pt x="28956" y="1092708"/>
                </a:lnTo>
                <a:lnTo>
                  <a:pt x="28956" y="1121664"/>
                </a:lnTo>
                <a:lnTo>
                  <a:pt x="57912" y="1121664"/>
                </a:lnTo>
                <a:lnTo>
                  <a:pt x="57912" y="1092708"/>
                </a:lnTo>
                <a:close/>
              </a:path>
              <a:path w="86994" h="2743200">
                <a:moveTo>
                  <a:pt x="57912" y="1034796"/>
                </a:moveTo>
                <a:lnTo>
                  <a:pt x="28956" y="1034796"/>
                </a:lnTo>
                <a:lnTo>
                  <a:pt x="28956" y="1063752"/>
                </a:lnTo>
                <a:lnTo>
                  <a:pt x="57912" y="1063752"/>
                </a:lnTo>
                <a:lnTo>
                  <a:pt x="57912" y="1034796"/>
                </a:lnTo>
                <a:close/>
              </a:path>
              <a:path w="86994" h="2743200">
                <a:moveTo>
                  <a:pt x="57912" y="976884"/>
                </a:moveTo>
                <a:lnTo>
                  <a:pt x="28956" y="976884"/>
                </a:lnTo>
                <a:lnTo>
                  <a:pt x="28956" y="1005839"/>
                </a:lnTo>
                <a:lnTo>
                  <a:pt x="57912" y="1005839"/>
                </a:lnTo>
                <a:lnTo>
                  <a:pt x="57912" y="976884"/>
                </a:lnTo>
                <a:close/>
              </a:path>
              <a:path w="86994" h="2743200">
                <a:moveTo>
                  <a:pt x="57912" y="918972"/>
                </a:moveTo>
                <a:lnTo>
                  <a:pt x="28956" y="918972"/>
                </a:lnTo>
                <a:lnTo>
                  <a:pt x="28956" y="947927"/>
                </a:lnTo>
                <a:lnTo>
                  <a:pt x="57912" y="947927"/>
                </a:lnTo>
                <a:lnTo>
                  <a:pt x="57912" y="918972"/>
                </a:lnTo>
                <a:close/>
              </a:path>
              <a:path w="86994" h="2743200">
                <a:moveTo>
                  <a:pt x="57912" y="861060"/>
                </a:moveTo>
                <a:lnTo>
                  <a:pt x="28956" y="861060"/>
                </a:lnTo>
                <a:lnTo>
                  <a:pt x="28956" y="890015"/>
                </a:lnTo>
                <a:lnTo>
                  <a:pt x="57912" y="890015"/>
                </a:lnTo>
                <a:lnTo>
                  <a:pt x="57912" y="861060"/>
                </a:lnTo>
                <a:close/>
              </a:path>
              <a:path w="86994" h="2743200">
                <a:moveTo>
                  <a:pt x="57912" y="803148"/>
                </a:moveTo>
                <a:lnTo>
                  <a:pt x="28956" y="803148"/>
                </a:lnTo>
                <a:lnTo>
                  <a:pt x="28956" y="832103"/>
                </a:lnTo>
                <a:lnTo>
                  <a:pt x="57912" y="832103"/>
                </a:lnTo>
                <a:lnTo>
                  <a:pt x="57912" y="803148"/>
                </a:lnTo>
                <a:close/>
              </a:path>
              <a:path w="86994" h="2743200">
                <a:moveTo>
                  <a:pt x="57912" y="745236"/>
                </a:moveTo>
                <a:lnTo>
                  <a:pt x="28956" y="745236"/>
                </a:lnTo>
                <a:lnTo>
                  <a:pt x="28956" y="774191"/>
                </a:lnTo>
                <a:lnTo>
                  <a:pt x="57912" y="774191"/>
                </a:lnTo>
                <a:lnTo>
                  <a:pt x="57912" y="745236"/>
                </a:lnTo>
                <a:close/>
              </a:path>
              <a:path w="86994" h="2743200">
                <a:moveTo>
                  <a:pt x="57912" y="687324"/>
                </a:moveTo>
                <a:lnTo>
                  <a:pt x="28956" y="687324"/>
                </a:lnTo>
                <a:lnTo>
                  <a:pt x="28956" y="716279"/>
                </a:lnTo>
                <a:lnTo>
                  <a:pt x="57912" y="716279"/>
                </a:lnTo>
                <a:lnTo>
                  <a:pt x="57912" y="687324"/>
                </a:lnTo>
                <a:close/>
              </a:path>
              <a:path w="86994" h="2743200">
                <a:moveTo>
                  <a:pt x="57912" y="629412"/>
                </a:moveTo>
                <a:lnTo>
                  <a:pt x="28956" y="629412"/>
                </a:lnTo>
                <a:lnTo>
                  <a:pt x="28956" y="658367"/>
                </a:lnTo>
                <a:lnTo>
                  <a:pt x="57912" y="658367"/>
                </a:lnTo>
                <a:lnTo>
                  <a:pt x="57912" y="629412"/>
                </a:lnTo>
                <a:close/>
              </a:path>
              <a:path w="86994" h="2743200">
                <a:moveTo>
                  <a:pt x="57912" y="571500"/>
                </a:moveTo>
                <a:lnTo>
                  <a:pt x="28956" y="571500"/>
                </a:lnTo>
                <a:lnTo>
                  <a:pt x="28956" y="600455"/>
                </a:lnTo>
                <a:lnTo>
                  <a:pt x="57912" y="600455"/>
                </a:lnTo>
                <a:lnTo>
                  <a:pt x="57912" y="571500"/>
                </a:lnTo>
                <a:close/>
              </a:path>
              <a:path w="86994" h="2743200">
                <a:moveTo>
                  <a:pt x="57912" y="513588"/>
                </a:moveTo>
                <a:lnTo>
                  <a:pt x="28956" y="513588"/>
                </a:lnTo>
                <a:lnTo>
                  <a:pt x="28956" y="542544"/>
                </a:lnTo>
                <a:lnTo>
                  <a:pt x="57912" y="542544"/>
                </a:lnTo>
                <a:lnTo>
                  <a:pt x="57912" y="513588"/>
                </a:lnTo>
                <a:close/>
              </a:path>
              <a:path w="86994" h="2743200">
                <a:moveTo>
                  <a:pt x="57912" y="455675"/>
                </a:moveTo>
                <a:lnTo>
                  <a:pt x="28956" y="455675"/>
                </a:lnTo>
                <a:lnTo>
                  <a:pt x="28956" y="484632"/>
                </a:lnTo>
                <a:lnTo>
                  <a:pt x="57912" y="484632"/>
                </a:lnTo>
                <a:lnTo>
                  <a:pt x="57912" y="455675"/>
                </a:lnTo>
                <a:close/>
              </a:path>
              <a:path w="86994" h="2743200">
                <a:moveTo>
                  <a:pt x="57912" y="397763"/>
                </a:moveTo>
                <a:lnTo>
                  <a:pt x="28956" y="397763"/>
                </a:lnTo>
                <a:lnTo>
                  <a:pt x="28956" y="426720"/>
                </a:lnTo>
                <a:lnTo>
                  <a:pt x="57912" y="426720"/>
                </a:lnTo>
                <a:lnTo>
                  <a:pt x="57912" y="397763"/>
                </a:lnTo>
                <a:close/>
              </a:path>
              <a:path w="86994" h="2743200">
                <a:moveTo>
                  <a:pt x="57912" y="339851"/>
                </a:moveTo>
                <a:lnTo>
                  <a:pt x="28956" y="339851"/>
                </a:lnTo>
                <a:lnTo>
                  <a:pt x="28956" y="368808"/>
                </a:lnTo>
                <a:lnTo>
                  <a:pt x="57912" y="368808"/>
                </a:lnTo>
                <a:lnTo>
                  <a:pt x="57912" y="339851"/>
                </a:lnTo>
                <a:close/>
              </a:path>
              <a:path w="86994" h="2743200">
                <a:moveTo>
                  <a:pt x="57912" y="281939"/>
                </a:moveTo>
                <a:lnTo>
                  <a:pt x="28956" y="281939"/>
                </a:lnTo>
                <a:lnTo>
                  <a:pt x="28956" y="310896"/>
                </a:lnTo>
                <a:lnTo>
                  <a:pt x="57912" y="310896"/>
                </a:lnTo>
                <a:lnTo>
                  <a:pt x="57912" y="281939"/>
                </a:lnTo>
                <a:close/>
              </a:path>
              <a:path w="86994" h="2743200">
                <a:moveTo>
                  <a:pt x="57912" y="224027"/>
                </a:moveTo>
                <a:lnTo>
                  <a:pt x="28956" y="224027"/>
                </a:lnTo>
                <a:lnTo>
                  <a:pt x="28956" y="252984"/>
                </a:lnTo>
                <a:lnTo>
                  <a:pt x="57912" y="252984"/>
                </a:lnTo>
                <a:lnTo>
                  <a:pt x="57912" y="224027"/>
                </a:lnTo>
                <a:close/>
              </a:path>
              <a:path w="86994" h="2743200">
                <a:moveTo>
                  <a:pt x="57912" y="166115"/>
                </a:moveTo>
                <a:lnTo>
                  <a:pt x="28956" y="166115"/>
                </a:lnTo>
                <a:lnTo>
                  <a:pt x="28956" y="195072"/>
                </a:lnTo>
                <a:lnTo>
                  <a:pt x="57912" y="195072"/>
                </a:lnTo>
                <a:lnTo>
                  <a:pt x="57912" y="166115"/>
                </a:lnTo>
                <a:close/>
              </a:path>
              <a:path w="86994" h="2743200">
                <a:moveTo>
                  <a:pt x="57912" y="108203"/>
                </a:moveTo>
                <a:lnTo>
                  <a:pt x="28956" y="108203"/>
                </a:lnTo>
                <a:lnTo>
                  <a:pt x="28956" y="137160"/>
                </a:lnTo>
                <a:lnTo>
                  <a:pt x="57912" y="137160"/>
                </a:lnTo>
                <a:lnTo>
                  <a:pt x="57912" y="108203"/>
                </a:lnTo>
                <a:close/>
              </a:path>
              <a:path w="86994" h="2743200">
                <a:moveTo>
                  <a:pt x="43433" y="0"/>
                </a:moveTo>
                <a:lnTo>
                  <a:pt x="0" y="86867"/>
                </a:lnTo>
                <a:lnTo>
                  <a:pt x="86868" y="86867"/>
                </a:lnTo>
                <a:lnTo>
                  <a:pt x="83058" y="79248"/>
                </a:lnTo>
                <a:lnTo>
                  <a:pt x="28956" y="79248"/>
                </a:lnTo>
                <a:lnTo>
                  <a:pt x="28956" y="72389"/>
                </a:lnTo>
                <a:lnTo>
                  <a:pt x="79629" y="72389"/>
                </a:lnTo>
                <a:lnTo>
                  <a:pt x="43433" y="0"/>
                </a:lnTo>
                <a:close/>
              </a:path>
              <a:path w="86994" h="2743200">
                <a:moveTo>
                  <a:pt x="57912" y="72389"/>
                </a:moveTo>
                <a:lnTo>
                  <a:pt x="28956" y="72389"/>
                </a:lnTo>
                <a:lnTo>
                  <a:pt x="28956" y="79248"/>
                </a:lnTo>
                <a:lnTo>
                  <a:pt x="57912" y="79248"/>
                </a:lnTo>
                <a:lnTo>
                  <a:pt x="57912" y="72389"/>
                </a:lnTo>
                <a:close/>
              </a:path>
              <a:path w="86994" h="2743200">
                <a:moveTo>
                  <a:pt x="79629" y="72389"/>
                </a:moveTo>
                <a:lnTo>
                  <a:pt x="57912" y="72389"/>
                </a:lnTo>
                <a:lnTo>
                  <a:pt x="57912" y="79248"/>
                </a:lnTo>
                <a:lnTo>
                  <a:pt x="83058" y="79248"/>
                </a:lnTo>
                <a:lnTo>
                  <a:pt x="79629" y="723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07181" y="1900429"/>
            <a:ext cx="162305" cy="162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268981" y="1900429"/>
            <a:ext cx="162305" cy="162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34917" y="1981200"/>
            <a:ext cx="86995" cy="2743200"/>
          </a:xfrm>
          <a:custGeom>
            <a:avLst/>
            <a:gdLst/>
            <a:ahLst/>
            <a:cxnLst/>
            <a:rect l="l" t="t" r="r" b="b"/>
            <a:pathLst>
              <a:path w="86994" h="2743200">
                <a:moveTo>
                  <a:pt x="57912" y="2714244"/>
                </a:moveTo>
                <a:lnTo>
                  <a:pt x="28956" y="2714244"/>
                </a:lnTo>
                <a:lnTo>
                  <a:pt x="28956" y="2743200"/>
                </a:lnTo>
                <a:lnTo>
                  <a:pt x="57912" y="2743200"/>
                </a:lnTo>
                <a:lnTo>
                  <a:pt x="57912" y="2714244"/>
                </a:lnTo>
                <a:close/>
              </a:path>
              <a:path w="86994" h="2743200">
                <a:moveTo>
                  <a:pt x="57912" y="2656332"/>
                </a:moveTo>
                <a:lnTo>
                  <a:pt x="28956" y="2656332"/>
                </a:lnTo>
                <a:lnTo>
                  <a:pt x="28956" y="2685288"/>
                </a:lnTo>
                <a:lnTo>
                  <a:pt x="57912" y="2685288"/>
                </a:lnTo>
                <a:lnTo>
                  <a:pt x="57912" y="2656332"/>
                </a:lnTo>
                <a:close/>
              </a:path>
              <a:path w="86994" h="2743200">
                <a:moveTo>
                  <a:pt x="57912" y="2598420"/>
                </a:moveTo>
                <a:lnTo>
                  <a:pt x="28956" y="2598420"/>
                </a:lnTo>
                <a:lnTo>
                  <a:pt x="28956" y="2627376"/>
                </a:lnTo>
                <a:lnTo>
                  <a:pt x="57912" y="2627376"/>
                </a:lnTo>
                <a:lnTo>
                  <a:pt x="57912" y="2598420"/>
                </a:lnTo>
                <a:close/>
              </a:path>
              <a:path w="86994" h="2743200">
                <a:moveTo>
                  <a:pt x="57912" y="2540508"/>
                </a:moveTo>
                <a:lnTo>
                  <a:pt x="28956" y="2540508"/>
                </a:lnTo>
                <a:lnTo>
                  <a:pt x="28956" y="2569464"/>
                </a:lnTo>
                <a:lnTo>
                  <a:pt x="57912" y="2569464"/>
                </a:lnTo>
                <a:lnTo>
                  <a:pt x="57912" y="2540508"/>
                </a:lnTo>
                <a:close/>
              </a:path>
              <a:path w="86994" h="2743200">
                <a:moveTo>
                  <a:pt x="57912" y="2482596"/>
                </a:moveTo>
                <a:lnTo>
                  <a:pt x="28956" y="2482596"/>
                </a:lnTo>
                <a:lnTo>
                  <a:pt x="28956" y="2511552"/>
                </a:lnTo>
                <a:lnTo>
                  <a:pt x="57912" y="2511552"/>
                </a:lnTo>
                <a:lnTo>
                  <a:pt x="57912" y="2482596"/>
                </a:lnTo>
                <a:close/>
              </a:path>
              <a:path w="86994" h="2743200">
                <a:moveTo>
                  <a:pt x="57912" y="2424684"/>
                </a:moveTo>
                <a:lnTo>
                  <a:pt x="28956" y="2424684"/>
                </a:lnTo>
                <a:lnTo>
                  <a:pt x="28956" y="2453640"/>
                </a:lnTo>
                <a:lnTo>
                  <a:pt x="57912" y="2453640"/>
                </a:lnTo>
                <a:lnTo>
                  <a:pt x="57912" y="2424684"/>
                </a:lnTo>
                <a:close/>
              </a:path>
              <a:path w="86994" h="2743200">
                <a:moveTo>
                  <a:pt x="57912" y="2366772"/>
                </a:moveTo>
                <a:lnTo>
                  <a:pt x="28956" y="2366772"/>
                </a:lnTo>
                <a:lnTo>
                  <a:pt x="28956" y="2395728"/>
                </a:lnTo>
                <a:lnTo>
                  <a:pt x="57912" y="2395728"/>
                </a:lnTo>
                <a:lnTo>
                  <a:pt x="57912" y="2366772"/>
                </a:lnTo>
                <a:close/>
              </a:path>
              <a:path w="86994" h="2743200">
                <a:moveTo>
                  <a:pt x="57912" y="2308860"/>
                </a:moveTo>
                <a:lnTo>
                  <a:pt x="28956" y="2308860"/>
                </a:lnTo>
                <a:lnTo>
                  <a:pt x="28956" y="2337816"/>
                </a:lnTo>
                <a:lnTo>
                  <a:pt x="57912" y="2337816"/>
                </a:lnTo>
                <a:lnTo>
                  <a:pt x="57912" y="2308860"/>
                </a:lnTo>
                <a:close/>
              </a:path>
              <a:path w="86994" h="2743200">
                <a:moveTo>
                  <a:pt x="57912" y="2250948"/>
                </a:moveTo>
                <a:lnTo>
                  <a:pt x="28956" y="2250948"/>
                </a:lnTo>
                <a:lnTo>
                  <a:pt x="28956" y="2279904"/>
                </a:lnTo>
                <a:lnTo>
                  <a:pt x="57912" y="2279904"/>
                </a:lnTo>
                <a:lnTo>
                  <a:pt x="57912" y="2250948"/>
                </a:lnTo>
                <a:close/>
              </a:path>
              <a:path w="86994" h="2743200">
                <a:moveTo>
                  <a:pt x="57912" y="2193036"/>
                </a:moveTo>
                <a:lnTo>
                  <a:pt x="28956" y="2193036"/>
                </a:lnTo>
                <a:lnTo>
                  <a:pt x="28956" y="2221992"/>
                </a:lnTo>
                <a:lnTo>
                  <a:pt x="57912" y="2221992"/>
                </a:lnTo>
                <a:lnTo>
                  <a:pt x="57912" y="2193036"/>
                </a:lnTo>
                <a:close/>
              </a:path>
              <a:path w="86994" h="2743200">
                <a:moveTo>
                  <a:pt x="57912" y="2135124"/>
                </a:moveTo>
                <a:lnTo>
                  <a:pt x="28956" y="2135124"/>
                </a:lnTo>
                <a:lnTo>
                  <a:pt x="28956" y="2164080"/>
                </a:lnTo>
                <a:lnTo>
                  <a:pt x="57912" y="2164080"/>
                </a:lnTo>
                <a:lnTo>
                  <a:pt x="57912" y="2135124"/>
                </a:lnTo>
                <a:close/>
              </a:path>
              <a:path w="86994" h="2743200">
                <a:moveTo>
                  <a:pt x="57912" y="2077212"/>
                </a:moveTo>
                <a:lnTo>
                  <a:pt x="28956" y="2077212"/>
                </a:lnTo>
                <a:lnTo>
                  <a:pt x="28956" y="2106168"/>
                </a:lnTo>
                <a:lnTo>
                  <a:pt x="57912" y="2106168"/>
                </a:lnTo>
                <a:lnTo>
                  <a:pt x="57912" y="2077212"/>
                </a:lnTo>
                <a:close/>
              </a:path>
              <a:path w="86994" h="2743200">
                <a:moveTo>
                  <a:pt x="57912" y="2019300"/>
                </a:moveTo>
                <a:lnTo>
                  <a:pt x="28956" y="2019300"/>
                </a:lnTo>
                <a:lnTo>
                  <a:pt x="28956" y="2048256"/>
                </a:lnTo>
                <a:lnTo>
                  <a:pt x="57912" y="2048256"/>
                </a:lnTo>
                <a:lnTo>
                  <a:pt x="57912" y="2019300"/>
                </a:lnTo>
                <a:close/>
              </a:path>
              <a:path w="86994" h="2743200">
                <a:moveTo>
                  <a:pt x="57912" y="1961388"/>
                </a:moveTo>
                <a:lnTo>
                  <a:pt x="28956" y="1961388"/>
                </a:lnTo>
                <a:lnTo>
                  <a:pt x="28956" y="1990344"/>
                </a:lnTo>
                <a:lnTo>
                  <a:pt x="57912" y="1990344"/>
                </a:lnTo>
                <a:lnTo>
                  <a:pt x="57912" y="1961388"/>
                </a:lnTo>
                <a:close/>
              </a:path>
              <a:path w="86994" h="2743200">
                <a:moveTo>
                  <a:pt x="57912" y="1903476"/>
                </a:moveTo>
                <a:lnTo>
                  <a:pt x="28956" y="1903476"/>
                </a:lnTo>
                <a:lnTo>
                  <a:pt x="28956" y="1932432"/>
                </a:lnTo>
                <a:lnTo>
                  <a:pt x="57912" y="1932432"/>
                </a:lnTo>
                <a:lnTo>
                  <a:pt x="57912" y="1903476"/>
                </a:lnTo>
                <a:close/>
              </a:path>
              <a:path w="86994" h="2743200">
                <a:moveTo>
                  <a:pt x="57912" y="1845564"/>
                </a:moveTo>
                <a:lnTo>
                  <a:pt x="28956" y="1845564"/>
                </a:lnTo>
                <a:lnTo>
                  <a:pt x="28956" y="1874520"/>
                </a:lnTo>
                <a:lnTo>
                  <a:pt x="57912" y="1874520"/>
                </a:lnTo>
                <a:lnTo>
                  <a:pt x="57912" y="1845564"/>
                </a:lnTo>
                <a:close/>
              </a:path>
              <a:path w="86994" h="2743200">
                <a:moveTo>
                  <a:pt x="57912" y="1787652"/>
                </a:moveTo>
                <a:lnTo>
                  <a:pt x="28956" y="1787652"/>
                </a:lnTo>
                <a:lnTo>
                  <a:pt x="28956" y="1816608"/>
                </a:lnTo>
                <a:lnTo>
                  <a:pt x="57912" y="1816608"/>
                </a:lnTo>
                <a:lnTo>
                  <a:pt x="57912" y="1787652"/>
                </a:lnTo>
                <a:close/>
              </a:path>
              <a:path w="86994" h="2743200">
                <a:moveTo>
                  <a:pt x="57912" y="1729739"/>
                </a:moveTo>
                <a:lnTo>
                  <a:pt x="28956" y="1729739"/>
                </a:lnTo>
                <a:lnTo>
                  <a:pt x="28956" y="1758695"/>
                </a:lnTo>
                <a:lnTo>
                  <a:pt x="57912" y="1758695"/>
                </a:lnTo>
                <a:lnTo>
                  <a:pt x="57912" y="1729739"/>
                </a:lnTo>
                <a:close/>
              </a:path>
              <a:path w="86994" h="2743200">
                <a:moveTo>
                  <a:pt x="57912" y="1671827"/>
                </a:moveTo>
                <a:lnTo>
                  <a:pt x="28956" y="1671827"/>
                </a:lnTo>
                <a:lnTo>
                  <a:pt x="28956" y="1700783"/>
                </a:lnTo>
                <a:lnTo>
                  <a:pt x="57912" y="1700783"/>
                </a:lnTo>
                <a:lnTo>
                  <a:pt x="57912" y="1671827"/>
                </a:lnTo>
                <a:close/>
              </a:path>
              <a:path w="86994" h="2743200">
                <a:moveTo>
                  <a:pt x="57912" y="1613915"/>
                </a:moveTo>
                <a:lnTo>
                  <a:pt x="28956" y="1613915"/>
                </a:lnTo>
                <a:lnTo>
                  <a:pt x="28956" y="1642872"/>
                </a:lnTo>
                <a:lnTo>
                  <a:pt x="57912" y="1642872"/>
                </a:lnTo>
                <a:lnTo>
                  <a:pt x="57912" y="1613915"/>
                </a:lnTo>
                <a:close/>
              </a:path>
              <a:path w="86994" h="2743200">
                <a:moveTo>
                  <a:pt x="57912" y="1556003"/>
                </a:moveTo>
                <a:lnTo>
                  <a:pt x="28956" y="1556003"/>
                </a:lnTo>
                <a:lnTo>
                  <a:pt x="28956" y="1584960"/>
                </a:lnTo>
                <a:lnTo>
                  <a:pt x="57912" y="1584960"/>
                </a:lnTo>
                <a:lnTo>
                  <a:pt x="57912" y="1556003"/>
                </a:lnTo>
                <a:close/>
              </a:path>
              <a:path w="86994" h="2743200">
                <a:moveTo>
                  <a:pt x="57912" y="1498091"/>
                </a:moveTo>
                <a:lnTo>
                  <a:pt x="28956" y="1498091"/>
                </a:lnTo>
                <a:lnTo>
                  <a:pt x="28956" y="1527048"/>
                </a:lnTo>
                <a:lnTo>
                  <a:pt x="57912" y="1527048"/>
                </a:lnTo>
                <a:lnTo>
                  <a:pt x="57912" y="1498091"/>
                </a:lnTo>
                <a:close/>
              </a:path>
              <a:path w="86994" h="2743200">
                <a:moveTo>
                  <a:pt x="57912" y="1440179"/>
                </a:moveTo>
                <a:lnTo>
                  <a:pt x="28956" y="1440179"/>
                </a:lnTo>
                <a:lnTo>
                  <a:pt x="28956" y="1469136"/>
                </a:lnTo>
                <a:lnTo>
                  <a:pt x="57912" y="1469136"/>
                </a:lnTo>
                <a:lnTo>
                  <a:pt x="57912" y="1440179"/>
                </a:lnTo>
                <a:close/>
              </a:path>
              <a:path w="86994" h="2743200">
                <a:moveTo>
                  <a:pt x="57912" y="1382267"/>
                </a:moveTo>
                <a:lnTo>
                  <a:pt x="28956" y="1382267"/>
                </a:lnTo>
                <a:lnTo>
                  <a:pt x="28956" y="1411224"/>
                </a:lnTo>
                <a:lnTo>
                  <a:pt x="57912" y="1411224"/>
                </a:lnTo>
                <a:lnTo>
                  <a:pt x="57912" y="1382267"/>
                </a:lnTo>
                <a:close/>
              </a:path>
              <a:path w="86994" h="2743200">
                <a:moveTo>
                  <a:pt x="57912" y="1324355"/>
                </a:moveTo>
                <a:lnTo>
                  <a:pt x="28956" y="1324355"/>
                </a:lnTo>
                <a:lnTo>
                  <a:pt x="28956" y="1353312"/>
                </a:lnTo>
                <a:lnTo>
                  <a:pt x="57912" y="1353312"/>
                </a:lnTo>
                <a:lnTo>
                  <a:pt x="57912" y="1324355"/>
                </a:lnTo>
                <a:close/>
              </a:path>
              <a:path w="86994" h="2743200">
                <a:moveTo>
                  <a:pt x="57912" y="1266444"/>
                </a:moveTo>
                <a:lnTo>
                  <a:pt x="28956" y="1266444"/>
                </a:lnTo>
                <a:lnTo>
                  <a:pt x="28956" y="1295400"/>
                </a:lnTo>
                <a:lnTo>
                  <a:pt x="57912" y="1295400"/>
                </a:lnTo>
                <a:lnTo>
                  <a:pt x="57912" y="1266444"/>
                </a:lnTo>
                <a:close/>
              </a:path>
              <a:path w="86994" h="2743200">
                <a:moveTo>
                  <a:pt x="57912" y="1208532"/>
                </a:moveTo>
                <a:lnTo>
                  <a:pt x="28956" y="1208532"/>
                </a:lnTo>
                <a:lnTo>
                  <a:pt x="28956" y="1237488"/>
                </a:lnTo>
                <a:lnTo>
                  <a:pt x="57912" y="1237488"/>
                </a:lnTo>
                <a:lnTo>
                  <a:pt x="57912" y="1208532"/>
                </a:lnTo>
                <a:close/>
              </a:path>
              <a:path w="86994" h="2743200">
                <a:moveTo>
                  <a:pt x="57912" y="1150620"/>
                </a:moveTo>
                <a:lnTo>
                  <a:pt x="28956" y="1150620"/>
                </a:lnTo>
                <a:lnTo>
                  <a:pt x="28956" y="1179576"/>
                </a:lnTo>
                <a:lnTo>
                  <a:pt x="57912" y="1179576"/>
                </a:lnTo>
                <a:lnTo>
                  <a:pt x="57912" y="1150620"/>
                </a:lnTo>
                <a:close/>
              </a:path>
              <a:path w="86994" h="2743200">
                <a:moveTo>
                  <a:pt x="57912" y="1092708"/>
                </a:moveTo>
                <a:lnTo>
                  <a:pt x="28956" y="1092708"/>
                </a:lnTo>
                <a:lnTo>
                  <a:pt x="28956" y="1121664"/>
                </a:lnTo>
                <a:lnTo>
                  <a:pt x="57912" y="1121664"/>
                </a:lnTo>
                <a:lnTo>
                  <a:pt x="57912" y="1092708"/>
                </a:lnTo>
                <a:close/>
              </a:path>
              <a:path w="86994" h="2743200">
                <a:moveTo>
                  <a:pt x="57912" y="1034796"/>
                </a:moveTo>
                <a:lnTo>
                  <a:pt x="28956" y="1034796"/>
                </a:lnTo>
                <a:lnTo>
                  <a:pt x="28956" y="1063752"/>
                </a:lnTo>
                <a:lnTo>
                  <a:pt x="57912" y="1063752"/>
                </a:lnTo>
                <a:lnTo>
                  <a:pt x="57912" y="1034796"/>
                </a:lnTo>
                <a:close/>
              </a:path>
              <a:path w="86994" h="2743200">
                <a:moveTo>
                  <a:pt x="57912" y="976884"/>
                </a:moveTo>
                <a:lnTo>
                  <a:pt x="28956" y="976884"/>
                </a:lnTo>
                <a:lnTo>
                  <a:pt x="28956" y="1005839"/>
                </a:lnTo>
                <a:lnTo>
                  <a:pt x="57912" y="1005839"/>
                </a:lnTo>
                <a:lnTo>
                  <a:pt x="57912" y="976884"/>
                </a:lnTo>
                <a:close/>
              </a:path>
              <a:path w="86994" h="2743200">
                <a:moveTo>
                  <a:pt x="57912" y="918972"/>
                </a:moveTo>
                <a:lnTo>
                  <a:pt x="28956" y="918972"/>
                </a:lnTo>
                <a:lnTo>
                  <a:pt x="28956" y="947927"/>
                </a:lnTo>
                <a:lnTo>
                  <a:pt x="57912" y="947927"/>
                </a:lnTo>
                <a:lnTo>
                  <a:pt x="57912" y="918972"/>
                </a:lnTo>
                <a:close/>
              </a:path>
              <a:path w="86994" h="2743200">
                <a:moveTo>
                  <a:pt x="57912" y="861060"/>
                </a:moveTo>
                <a:lnTo>
                  <a:pt x="28956" y="861060"/>
                </a:lnTo>
                <a:lnTo>
                  <a:pt x="28956" y="890015"/>
                </a:lnTo>
                <a:lnTo>
                  <a:pt x="57912" y="890015"/>
                </a:lnTo>
                <a:lnTo>
                  <a:pt x="57912" y="861060"/>
                </a:lnTo>
                <a:close/>
              </a:path>
              <a:path w="86994" h="2743200">
                <a:moveTo>
                  <a:pt x="57912" y="803148"/>
                </a:moveTo>
                <a:lnTo>
                  <a:pt x="28956" y="803148"/>
                </a:lnTo>
                <a:lnTo>
                  <a:pt x="28956" y="832103"/>
                </a:lnTo>
                <a:lnTo>
                  <a:pt x="57912" y="832103"/>
                </a:lnTo>
                <a:lnTo>
                  <a:pt x="57912" y="803148"/>
                </a:lnTo>
                <a:close/>
              </a:path>
              <a:path w="86994" h="2743200">
                <a:moveTo>
                  <a:pt x="57912" y="745236"/>
                </a:moveTo>
                <a:lnTo>
                  <a:pt x="28956" y="745236"/>
                </a:lnTo>
                <a:lnTo>
                  <a:pt x="28956" y="774191"/>
                </a:lnTo>
                <a:lnTo>
                  <a:pt x="57912" y="774191"/>
                </a:lnTo>
                <a:lnTo>
                  <a:pt x="57912" y="745236"/>
                </a:lnTo>
                <a:close/>
              </a:path>
              <a:path w="86994" h="2743200">
                <a:moveTo>
                  <a:pt x="57912" y="687324"/>
                </a:moveTo>
                <a:lnTo>
                  <a:pt x="28956" y="687324"/>
                </a:lnTo>
                <a:lnTo>
                  <a:pt x="28956" y="716279"/>
                </a:lnTo>
                <a:lnTo>
                  <a:pt x="57912" y="716279"/>
                </a:lnTo>
                <a:lnTo>
                  <a:pt x="57912" y="687324"/>
                </a:lnTo>
                <a:close/>
              </a:path>
              <a:path w="86994" h="2743200">
                <a:moveTo>
                  <a:pt x="57912" y="629412"/>
                </a:moveTo>
                <a:lnTo>
                  <a:pt x="28956" y="629412"/>
                </a:lnTo>
                <a:lnTo>
                  <a:pt x="28956" y="658367"/>
                </a:lnTo>
                <a:lnTo>
                  <a:pt x="57912" y="658367"/>
                </a:lnTo>
                <a:lnTo>
                  <a:pt x="57912" y="629412"/>
                </a:lnTo>
                <a:close/>
              </a:path>
              <a:path w="86994" h="2743200">
                <a:moveTo>
                  <a:pt x="57912" y="571500"/>
                </a:moveTo>
                <a:lnTo>
                  <a:pt x="28956" y="571500"/>
                </a:lnTo>
                <a:lnTo>
                  <a:pt x="28956" y="600455"/>
                </a:lnTo>
                <a:lnTo>
                  <a:pt x="57912" y="600455"/>
                </a:lnTo>
                <a:lnTo>
                  <a:pt x="57912" y="571500"/>
                </a:lnTo>
                <a:close/>
              </a:path>
              <a:path w="86994" h="2743200">
                <a:moveTo>
                  <a:pt x="57912" y="513588"/>
                </a:moveTo>
                <a:lnTo>
                  <a:pt x="28956" y="513588"/>
                </a:lnTo>
                <a:lnTo>
                  <a:pt x="28956" y="542544"/>
                </a:lnTo>
                <a:lnTo>
                  <a:pt x="57912" y="542544"/>
                </a:lnTo>
                <a:lnTo>
                  <a:pt x="57912" y="513588"/>
                </a:lnTo>
                <a:close/>
              </a:path>
              <a:path w="86994" h="2743200">
                <a:moveTo>
                  <a:pt x="57912" y="455675"/>
                </a:moveTo>
                <a:lnTo>
                  <a:pt x="28956" y="455675"/>
                </a:lnTo>
                <a:lnTo>
                  <a:pt x="28956" y="484632"/>
                </a:lnTo>
                <a:lnTo>
                  <a:pt x="57912" y="484632"/>
                </a:lnTo>
                <a:lnTo>
                  <a:pt x="57912" y="455675"/>
                </a:lnTo>
                <a:close/>
              </a:path>
              <a:path w="86994" h="2743200">
                <a:moveTo>
                  <a:pt x="57912" y="397763"/>
                </a:moveTo>
                <a:lnTo>
                  <a:pt x="28956" y="397763"/>
                </a:lnTo>
                <a:lnTo>
                  <a:pt x="28956" y="426720"/>
                </a:lnTo>
                <a:lnTo>
                  <a:pt x="57912" y="426720"/>
                </a:lnTo>
                <a:lnTo>
                  <a:pt x="57912" y="397763"/>
                </a:lnTo>
                <a:close/>
              </a:path>
              <a:path w="86994" h="2743200">
                <a:moveTo>
                  <a:pt x="57912" y="339851"/>
                </a:moveTo>
                <a:lnTo>
                  <a:pt x="28956" y="339851"/>
                </a:lnTo>
                <a:lnTo>
                  <a:pt x="28956" y="368808"/>
                </a:lnTo>
                <a:lnTo>
                  <a:pt x="57912" y="368808"/>
                </a:lnTo>
                <a:lnTo>
                  <a:pt x="57912" y="339851"/>
                </a:lnTo>
                <a:close/>
              </a:path>
              <a:path w="86994" h="2743200">
                <a:moveTo>
                  <a:pt x="57912" y="281939"/>
                </a:moveTo>
                <a:lnTo>
                  <a:pt x="28956" y="281939"/>
                </a:lnTo>
                <a:lnTo>
                  <a:pt x="28956" y="310896"/>
                </a:lnTo>
                <a:lnTo>
                  <a:pt x="57912" y="310896"/>
                </a:lnTo>
                <a:lnTo>
                  <a:pt x="57912" y="281939"/>
                </a:lnTo>
                <a:close/>
              </a:path>
              <a:path w="86994" h="2743200">
                <a:moveTo>
                  <a:pt x="57912" y="224027"/>
                </a:moveTo>
                <a:lnTo>
                  <a:pt x="28956" y="224027"/>
                </a:lnTo>
                <a:lnTo>
                  <a:pt x="28956" y="252984"/>
                </a:lnTo>
                <a:lnTo>
                  <a:pt x="57912" y="252984"/>
                </a:lnTo>
                <a:lnTo>
                  <a:pt x="57912" y="224027"/>
                </a:lnTo>
                <a:close/>
              </a:path>
              <a:path w="86994" h="2743200">
                <a:moveTo>
                  <a:pt x="57912" y="166115"/>
                </a:moveTo>
                <a:lnTo>
                  <a:pt x="28956" y="166115"/>
                </a:lnTo>
                <a:lnTo>
                  <a:pt x="28956" y="195072"/>
                </a:lnTo>
                <a:lnTo>
                  <a:pt x="57912" y="195072"/>
                </a:lnTo>
                <a:lnTo>
                  <a:pt x="57912" y="166115"/>
                </a:lnTo>
                <a:close/>
              </a:path>
              <a:path w="86994" h="2743200">
                <a:moveTo>
                  <a:pt x="57912" y="108203"/>
                </a:moveTo>
                <a:lnTo>
                  <a:pt x="28956" y="108203"/>
                </a:lnTo>
                <a:lnTo>
                  <a:pt x="28956" y="137160"/>
                </a:lnTo>
                <a:lnTo>
                  <a:pt x="57912" y="137160"/>
                </a:lnTo>
                <a:lnTo>
                  <a:pt x="57912" y="108203"/>
                </a:lnTo>
                <a:close/>
              </a:path>
              <a:path w="86994" h="2743200">
                <a:moveTo>
                  <a:pt x="43433" y="0"/>
                </a:moveTo>
                <a:lnTo>
                  <a:pt x="0" y="86867"/>
                </a:lnTo>
                <a:lnTo>
                  <a:pt x="86868" y="86867"/>
                </a:lnTo>
                <a:lnTo>
                  <a:pt x="83058" y="79248"/>
                </a:lnTo>
                <a:lnTo>
                  <a:pt x="28956" y="79248"/>
                </a:lnTo>
                <a:lnTo>
                  <a:pt x="28956" y="72389"/>
                </a:lnTo>
                <a:lnTo>
                  <a:pt x="79629" y="72389"/>
                </a:lnTo>
                <a:lnTo>
                  <a:pt x="43433" y="0"/>
                </a:lnTo>
                <a:close/>
              </a:path>
              <a:path w="86994" h="2743200">
                <a:moveTo>
                  <a:pt x="57912" y="72389"/>
                </a:moveTo>
                <a:lnTo>
                  <a:pt x="28956" y="72389"/>
                </a:lnTo>
                <a:lnTo>
                  <a:pt x="28956" y="79248"/>
                </a:lnTo>
                <a:lnTo>
                  <a:pt x="57912" y="79248"/>
                </a:lnTo>
                <a:lnTo>
                  <a:pt x="57912" y="72389"/>
                </a:lnTo>
                <a:close/>
              </a:path>
              <a:path w="86994" h="2743200">
                <a:moveTo>
                  <a:pt x="79629" y="72389"/>
                </a:moveTo>
                <a:lnTo>
                  <a:pt x="57912" y="72389"/>
                </a:lnTo>
                <a:lnTo>
                  <a:pt x="57912" y="79248"/>
                </a:lnTo>
                <a:lnTo>
                  <a:pt x="83058" y="79248"/>
                </a:lnTo>
                <a:lnTo>
                  <a:pt x="79629" y="723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497581" y="1824229"/>
            <a:ext cx="162305" cy="162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44517" y="2057400"/>
            <a:ext cx="86995" cy="2743200"/>
          </a:xfrm>
          <a:custGeom>
            <a:avLst/>
            <a:gdLst/>
            <a:ahLst/>
            <a:cxnLst/>
            <a:rect l="l" t="t" r="r" b="b"/>
            <a:pathLst>
              <a:path w="86994" h="2743200">
                <a:moveTo>
                  <a:pt x="57912" y="2714244"/>
                </a:moveTo>
                <a:lnTo>
                  <a:pt x="28956" y="2714244"/>
                </a:lnTo>
                <a:lnTo>
                  <a:pt x="28956" y="2743200"/>
                </a:lnTo>
                <a:lnTo>
                  <a:pt x="57912" y="2743200"/>
                </a:lnTo>
                <a:lnTo>
                  <a:pt x="57912" y="2714244"/>
                </a:lnTo>
                <a:close/>
              </a:path>
              <a:path w="86994" h="2743200">
                <a:moveTo>
                  <a:pt x="57912" y="2656332"/>
                </a:moveTo>
                <a:lnTo>
                  <a:pt x="28956" y="2656332"/>
                </a:lnTo>
                <a:lnTo>
                  <a:pt x="28956" y="2685288"/>
                </a:lnTo>
                <a:lnTo>
                  <a:pt x="57912" y="2685288"/>
                </a:lnTo>
                <a:lnTo>
                  <a:pt x="57912" y="2656332"/>
                </a:lnTo>
                <a:close/>
              </a:path>
              <a:path w="86994" h="2743200">
                <a:moveTo>
                  <a:pt x="57912" y="2598420"/>
                </a:moveTo>
                <a:lnTo>
                  <a:pt x="28956" y="2598420"/>
                </a:lnTo>
                <a:lnTo>
                  <a:pt x="28956" y="2627376"/>
                </a:lnTo>
                <a:lnTo>
                  <a:pt x="57912" y="2627376"/>
                </a:lnTo>
                <a:lnTo>
                  <a:pt x="57912" y="2598420"/>
                </a:lnTo>
                <a:close/>
              </a:path>
              <a:path w="86994" h="2743200">
                <a:moveTo>
                  <a:pt x="57912" y="2540508"/>
                </a:moveTo>
                <a:lnTo>
                  <a:pt x="28956" y="2540508"/>
                </a:lnTo>
                <a:lnTo>
                  <a:pt x="28956" y="2569464"/>
                </a:lnTo>
                <a:lnTo>
                  <a:pt x="57912" y="2569464"/>
                </a:lnTo>
                <a:lnTo>
                  <a:pt x="57912" y="2540508"/>
                </a:lnTo>
                <a:close/>
              </a:path>
              <a:path w="86994" h="2743200">
                <a:moveTo>
                  <a:pt x="57912" y="2482596"/>
                </a:moveTo>
                <a:lnTo>
                  <a:pt x="28956" y="2482596"/>
                </a:lnTo>
                <a:lnTo>
                  <a:pt x="28956" y="2511552"/>
                </a:lnTo>
                <a:lnTo>
                  <a:pt x="57912" y="2511552"/>
                </a:lnTo>
                <a:lnTo>
                  <a:pt x="57912" y="2482596"/>
                </a:lnTo>
                <a:close/>
              </a:path>
              <a:path w="86994" h="2743200">
                <a:moveTo>
                  <a:pt x="57912" y="2424684"/>
                </a:moveTo>
                <a:lnTo>
                  <a:pt x="28956" y="2424684"/>
                </a:lnTo>
                <a:lnTo>
                  <a:pt x="28956" y="2453640"/>
                </a:lnTo>
                <a:lnTo>
                  <a:pt x="57912" y="2453640"/>
                </a:lnTo>
                <a:lnTo>
                  <a:pt x="57912" y="2424684"/>
                </a:lnTo>
                <a:close/>
              </a:path>
              <a:path w="86994" h="2743200">
                <a:moveTo>
                  <a:pt x="57912" y="2366772"/>
                </a:moveTo>
                <a:lnTo>
                  <a:pt x="28956" y="2366772"/>
                </a:lnTo>
                <a:lnTo>
                  <a:pt x="28956" y="2395728"/>
                </a:lnTo>
                <a:lnTo>
                  <a:pt x="57912" y="2395728"/>
                </a:lnTo>
                <a:lnTo>
                  <a:pt x="57912" y="2366772"/>
                </a:lnTo>
                <a:close/>
              </a:path>
              <a:path w="86994" h="2743200">
                <a:moveTo>
                  <a:pt x="57912" y="2308860"/>
                </a:moveTo>
                <a:lnTo>
                  <a:pt x="28956" y="2308860"/>
                </a:lnTo>
                <a:lnTo>
                  <a:pt x="28956" y="2337816"/>
                </a:lnTo>
                <a:lnTo>
                  <a:pt x="57912" y="2337816"/>
                </a:lnTo>
                <a:lnTo>
                  <a:pt x="57912" y="2308860"/>
                </a:lnTo>
                <a:close/>
              </a:path>
              <a:path w="86994" h="2743200">
                <a:moveTo>
                  <a:pt x="57912" y="2250948"/>
                </a:moveTo>
                <a:lnTo>
                  <a:pt x="28956" y="2250948"/>
                </a:lnTo>
                <a:lnTo>
                  <a:pt x="28956" y="2279904"/>
                </a:lnTo>
                <a:lnTo>
                  <a:pt x="57912" y="2279904"/>
                </a:lnTo>
                <a:lnTo>
                  <a:pt x="57912" y="2250948"/>
                </a:lnTo>
                <a:close/>
              </a:path>
              <a:path w="86994" h="2743200">
                <a:moveTo>
                  <a:pt x="57912" y="2193036"/>
                </a:moveTo>
                <a:lnTo>
                  <a:pt x="28956" y="2193036"/>
                </a:lnTo>
                <a:lnTo>
                  <a:pt x="28956" y="2221992"/>
                </a:lnTo>
                <a:lnTo>
                  <a:pt x="57912" y="2221992"/>
                </a:lnTo>
                <a:lnTo>
                  <a:pt x="57912" y="2193036"/>
                </a:lnTo>
                <a:close/>
              </a:path>
              <a:path w="86994" h="2743200">
                <a:moveTo>
                  <a:pt x="57912" y="2135124"/>
                </a:moveTo>
                <a:lnTo>
                  <a:pt x="28956" y="2135124"/>
                </a:lnTo>
                <a:lnTo>
                  <a:pt x="28956" y="2164080"/>
                </a:lnTo>
                <a:lnTo>
                  <a:pt x="57912" y="2164080"/>
                </a:lnTo>
                <a:lnTo>
                  <a:pt x="57912" y="2135124"/>
                </a:lnTo>
                <a:close/>
              </a:path>
              <a:path w="86994" h="2743200">
                <a:moveTo>
                  <a:pt x="57912" y="2077212"/>
                </a:moveTo>
                <a:lnTo>
                  <a:pt x="28956" y="2077212"/>
                </a:lnTo>
                <a:lnTo>
                  <a:pt x="28956" y="2106168"/>
                </a:lnTo>
                <a:lnTo>
                  <a:pt x="57912" y="2106168"/>
                </a:lnTo>
                <a:lnTo>
                  <a:pt x="57912" y="2077212"/>
                </a:lnTo>
                <a:close/>
              </a:path>
              <a:path w="86994" h="2743200">
                <a:moveTo>
                  <a:pt x="57912" y="2019300"/>
                </a:moveTo>
                <a:lnTo>
                  <a:pt x="28956" y="2019300"/>
                </a:lnTo>
                <a:lnTo>
                  <a:pt x="28956" y="2048256"/>
                </a:lnTo>
                <a:lnTo>
                  <a:pt x="57912" y="2048256"/>
                </a:lnTo>
                <a:lnTo>
                  <a:pt x="57912" y="2019300"/>
                </a:lnTo>
                <a:close/>
              </a:path>
              <a:path w="86994" h="2743200">
                <a:moveTo>
                  <a:pt x="57912" y="1961388"/>
                </a:moveTo>
                <a:lnTo>
                  <a:pt x="28956" y="1961388"/>
                </a:lnTo>
                <a:lnTo>
                  <a:pt x="28956" y="1990344"/>
                </a:lnTo>
                <a:lnTo>
                  <a:pt x="57912" y="1990344"/>
                </a:lnTo>
                <a:lnTo>
                  <a:pt x="57912" y="1961388"/>
                </a:lnTo>
                <a:close/>
              </a:path>
              <a:path w="86994" h="2743200">
                <a:moveTo>
                  <a:pt x="57912" y="1903476"/>
                </a:moveTo>
                <a:lnTo>
                  <a:pt x="28956" y="1903476"/>
                </a:lnTo>
                <a:lnTo>
                  <a:pt x="28956" y="1932432"/>
                </a:lnTo>
                <a:lnTo>
                  <a:pt x="57912" y="1932432"/>
                </a:lnTo>
                <a:lnTo>
                  <a:pt x="57912" y="1903476"/>
                </a:lnTo>
                <a:close/>
              </a:path>
              <a:path w="86994" h="2743200">
                <a:moveTo>
                  <a:pt x="57912" y="1845564"/>
                </a:moveTo>
                <a:lnTo>
                  <a:pt x="28956" y="1845564"/>
                </a:lnTo>
                <a:lnTo>
                  <a:pt x="28956" y="1874520"/>
                </a:lnTo>
                <a:lnTo>
                  <a:pt x="57912" y="1874520"/>
                </a:lnTo>
                <a:lnTo>
                  <a:pt x="57912" y="1845564"/>
                </a:lnTo>
                <a:close/>
              </a:path>
              <a:path w="86994" h="2743200">
                <a:moveTo>
                  <a:pt x="57912" y="1787652"/>
                </a:moveTo>
                <a:lnTo>
                  <a:pt x="28956" y="1787652"/>
                </a:lnTo>
                <a:lnTo>
                  <a:pt x="28956" y="1816608"/>
                </a:lnTo>
                <a:lnTo>
                  <a:pt x="57912" y="1816608"/>
                </a:lnTo>
                <a:lnTo>
                  <a:pt x="57912" y="1787652"/>
                </a:lnTo>
                <a:close/>
              </a:path>
              <a:path w="86994" h="2743200">
                <a:moveTo>
                  <a:pt x="57912" y="1729739"/>
                </a:moveTo>
                <a:lnTo>
                  <a:pt x="28956" y="1729739"/>
                </a:lnTo>
                <a:lnTo>
                  <a:pt x="28956" y="1758695"/>
                </a:lnTo>
                <a:lnTo>
                  <a:pt x="57912" y="1758695"/>
                </a:lnTo>
                <a:lnTo>
                  <a:pt x="57912" y="1729739"/>
                </a:lnTo>
                <a:close/>
              </a:path>
              <a:path w="86994" h="2743200">
                <a:moveTo>
                  <a:pt x="57912" y="1671827"/>
                </a:moveTo>
                <a:lnTo>
                  <a:pt x="28956" y="1671827"/>
                </a:lnTo>
                <a:lnTo>
                  <a:pt x="28956" y="1700783"/>
                </a:lnTo>
                <a:lnTo>
                  <a:pt x="57912" y="1700783"/>
                </a:lnTo>
                <a:lnTo>
                  <a:pt x="57912" y="1671827"/>
                </a:lnTo>
                <a:close/>
              </a:path>
              <a:path w="86994" h="2743200">
                <a:moveTo>
                  <a:pt x="57912" y="1613916"/>
                </a:moveTo>
                <a:lnTo>
                  <a:pt x="28956" y="1613916"/>
                </a:lnTo>
                <a:lnTo>
                  <a:pt x="28956" y="1642872"/>
                </a:lnTo>
                <a:lnTo>
                  <a:pt x="57912" y="1642872"/>
                </a:lnTo>
                <a:lnTo>
                  <a:pt x="57912" y="1613916"/>
                </a:lnTo>
                <a:close/>
              </a:path>
              <a:path w="86994" h="2743200">
                <a:moveTo>
                  <a:pt x="57912" y="1556004"/>
                </a:moveTo>
                <a:lnTo>
                  <a:pt x="28956" y="1556004"/>
                </a:lnTo>
                <a:lnTo>
                  <a:pt x="28956" y="1584960"/>
                </a:lnTo>
                <a:lnTo>
                  <a:pt x="57912" y="1584960"/>
                </a:lnTo>
                <a:lnTo>
                  <a:pt x="57912" y="1556004"/>
                </a:lnTo>
                <a:close/>
              </a:path>
              <a:path w="86994" h="2743200">
                <a:moveTo>
                  <a:pt x="57912" y="1498091"/>
                </a:moveTo>
                <a:lnTo>
                  <a:pt x="28956" y="1498091"/>
                </a:lnTo>
                <a:lnTo>
                  <a:pt x="28956" y="1527048"/>
                </a:lnTo>
                <a:lnTo>
                  <a:pt x="57912" y="1527048"/>
                </a:lnTo>
                <a:lnTo>
                  <a:pt x="57912" y="1498091"/>
                </a:lnTo>
                <a:close/>
              </a:path>
              <a:path w="86994" h="2743200">
                <a:moveTo>
                  <a:pt x="57912" y="1440179"/>
                </a:moveTo>
                <a:lnTo>
                  <a:pt x="28956" y="1440179"/>
                </a:lnTo>
                <a:lnTo>
                  <a:pt x="28956" y="1469136"/>
                </a:lnTo>
                <a:lnTo>
                  <a:pt x="57912" y="1469136"/>
                </a:lnTo>
                <a:lnTo>
                  <a:pt x="57912" y="1440179"/>
                </a:lnTo>
                <a:close/>
              </a:path>
              <a:path w="86994" h="2743200">
                <a:moveTo>
                  <a:pt x="57912" y="1382267"/>
                </a:moveTo>
                <a:lnTo>
                  <a:pt x="28956" y="1382267"/>
                </a:lnTo>
                <a:lnTo>
                  <a:pt x="28956" y="1411224"/>
                </a:lnTo>
                <a:lnTo>
                  <a:pt x="57912" y="1411224"/>
                </a:lnTo>
                <a:lnTo>
                  <a:pt x="57912" y="1382267"/>
                </a:lnTo>
                <a:close/>
              </a:path>
              <a:path w="86994" h="2743200">
                <a:moveTo>
                  <a:pt x="57912" y="1324355"/>
                </a:moveTo>
                <a:lnTo>
                  <a:pt x="28956" y="1324355"/>
                </a:lnTo>
                <a:lnTo>
                  <a:pt x="28956" y="1353312"/>
                </a:lnTo>
                <a:lnTo>
                  <a:pt x="57912" y="1353312"/>
                </a:lnTo>
                <a:lnTo>
                  <a:pt x="57912" y="1324355"/>
                </a:lnTo>
                <a:close/>
              </a:path>
              <a:path w="86994" h="2743200">
                <a:moveTo>
                  <a:pt x="57912" y="1266444"/>
                </a:moveTo>
                <a:lnTo>
                  <a:pt x="28956" y="1266444"/>
                </a:lnTo>
                <a:lnTo>
                  <a:pt x="28956" y="1295400"/>
                </a:lnTo>
                <a:lnTo>
                  <a:pt x="57912" y="1295400"/>
                </a:lnTo>
                <a:lnTo>
                  <a:pt x="57912" y="1266444"/>
                </a:lnTo>
                <a:close/>
              </a:path>
              <a:path w="86994" h="2743200">
                <a:moveTo>
                  <a:pt x="57912" y="1208532"/>
                </a:moveTo>
                <a:lnTo>
                  <a:pt x="28956" y="1208532"/>
                </a:lnTo>
                <a:lnTo>
                  <a:pt x="28956" y="1237488"/>
                </a:lnTo>
                <a:lnTo>
                  <a:pt x="57912" y="1237488"/>
                </a:lnTo>
                <a:lnTo>
                  <a:pt x="57912" y="1208532"/>
                </a:lnTo>
                <a:close/>
              </a:path>
              <a:path w="86994" h="2743200">
                <a:moveTo>
                  <a:pt x="57912" y="1150620"/>
                </a:moveTo>
                <a:lnTo>
                  <a:pt x="28956" y="1150620"/>
                </a:lnTo>
                <a:lnTo>
                  <a:pt x="28956" y="1179576"/>
                </a:lnTo>
                <a:lnTo>
                  <a:pt x="57912" y="1179576"/>
                </a:lnTo>
                <a:lnTo>
                  <a:pt x="57912" y="1150620"/>
                </a:lnTo>
                <a:close/>
              </a:path>
              <a:path w="86994" h="2743200">
                <a:moveTo>
                  <a:pt x="57912" y="1092708"/>
                </a:moveTo>
                <a:lnTo>
                  <a:pt x="28956" y="1092708"/>
                </a:lnTo>
                <a:lnTo>
                  <a:pt x="28956" y="1121664"/>
                </a:lnTo>
                <a:lnTo>
                  <a:pt x="57912" y="1121664"/>
                </a:lnTo>
                <a:lnTo>
                  <a:pt x="57912" y="1092708"/>
                </a:lnTo>
                <a:close/>
              </a:path>
              <a:path w="86994" h="2743200">
                <a:moveTo>
                  <a:pt x="57912" y="1034796"/>
                </a:moveTo>
                <a:lnTo>
                  <a:pt x="28956" y="1034796"/>
                </a:lnTo>
                <a:lnTo>
                  <a:pt x="28956" y="1063752"/>
                </a:lnTo>
                <a:lnTo>
                  <a:pt x="57912" y="1063752"/>
                </a:lnTo>
                <a:lnTo>
                  <a:pt x="57912" y="1034796"/>
                </a:lnTo>
                <a:close/>
              </a:path>
              <a:path w="86994" h="2743200">
                <a:moveTo>
                  <a:pt x="57912" y="976884"/>
                </a:moveTo>
                <a:lnTo>
                  <a:pt x="28956" y="976884"/>
                </a:lnTo>
                <a:lnTo>
                  <a:pt x="28956" y="1005839"/>
                </a:lnTo>
                <a:lnTo>
                  <a:pt x="57912" y="1005839"/>
                </a:lnTo>
                <a:lnTo>
                  <a:pt x="57912" y="976884"/>
                </a:lnTo>
                <a:close/>
              </a:path>
              <a:path w="86994" h="2743200">
                <a:moveTo>
                  <a:pt x="57912" y="918972"/>
                </a:moveTo>
                <a:lnTo>
                  <a:pt x="28956" y="918972"/>
                </a:lnTo>
                <a:lnTo>
                  <a:pt x="28956" y="947927"/>
                </a:lnTo>
                <a:lnTo>
                  <a:pt x="57912" y="947927"/>
                </a:lnTo>
                <a:lnTo>
                  <a:pt x="57912" y="918972"/>
                </a:lnTo>
                <a:close/>
              </a:path>
              <a:path w="86994" h="2743200">
                <a:moveTo>
                  <a:pt x="57912" y="861060"/>
                </a:moveTo>
                <a:lnTo>
                  <a:pt x="28956" y="861060"/>
                </a:lnTo>
                <a:lnTo>
                  <a:pt x="28956" y="890015"/>
                </a:lnTo>
                <a:lnTo>
                  <a:pt x="57912" y="890015"/>
                </a:lnTo>
                <a:lnTo>
                  <a:pt x="57912" y="861060"/>
                </a:lnTo>
                <a:close/>
              </a:path>
              <a:path w="86994" h="2743200">
                <a:moveTo>
                  <a:pt x="57912" y="803148"/>
                </a:moveTo>
                <a:lnTo>
                  <a:pt x="28956" y="803148"/>
                </a:lnTo>
                <a:lnTo>
                  <a:pt x="28956" y="832103"/>
                </a:lnTo>
                <a:lnTo>
                  <a:pt x="57912" y="832103"/>
                </a:lnTo>
                <a:lnTo>
                  <a:pt x="57912" y="803148"/>
                </a:lnTo>
                <a:close/>
              </a:path>
              <a:path w="86994" h="2743200">
                <a:moveTo>
                  <a:pt x="57912" y="745236"/>
                </a:moveTo>
                <a:lnTo>
                  <a:pt x="28956" y="745236"/>
                </a:lnTo>
                <a:lnTo>
                  <a:pt x="28956" y="774191"/>
                </a:lnTo>
                <a:lnTo>
                  <a:pt x="57912" y="774191"/>
                </a:lnTo>
                <a:lnTo>
                  <a:pt x="57912" y="745236"/>
                </a:lnTo>
                <a:close/>
              </a:path>
              <a:path w="86994" h="2743200">
                <a:moveTo>
                  <a:pt x="57912" y="687324"/>
                </a:moveTo>
                <a:lnTo>
                  <a:pt x="28956" y="687324"/>
                </a:lnTo>
                <a:lnTo>
                  <a:pt x="28956" y="716279"/>
                </a:lnTo>
                <a:lnTo>
                  <a:pt x="57912" y="716279"/>
                </a:lnTo>
                <a:lnTo>
                  <a:pt x="57912" y="687324"/>
                </a:lnTo>
                <a:close/>
              </a:path>
              <a:path w="86994" h="2743200">
                <a:moveTo>
                  <a:pt x="57912" y="629412"/>
                </a:moveTo>
                <a:lnTo>
                  <a:pt x="28956" y="629412"/>
                </a:lnTo>
                <a:lnTo>
                  <a:pt x="28956" y="658367"/>
                </a:lnTo>
                <a:lnTo>
                  <a:pt x="57912" y="658367"/>
                </a:lnTo>
                <a:lnTo>
                  <a:pt x="57912" y="629412"/>
                </a:lnTo>
                <a:close/>
              </a:path>
              <a:path w="86994" h="2743200">
                <a:moveTo>
                  <a:pt x="57912" y="571500"/>
                </a:moveTo>
                <a:lnTo>
                  <a:pt x="28956" y="571500"/>
                </a:lnTo>
                <a:lnTo>
                  <a:pt x="28956" y="600455"/>
                </a:lnTo>
                <a:lnTo>
                  <a:pt x="57912" y="600455"/>
                </a:lnTo>
                <a:lnTo>
                  <a:pt x="57912" y="571500"/>
                </a:lnTo>
                <a:close/>
              </a:path>
              <a:path w="86994" h="2743200">
                <a:moveTo>
                  <a:pt x="57912" y="513588"/>
                </a:moveTo>
                <a:lnTo>
                  <a:pt x="28956" y="513588"/>
                </a:lnTo>
                <a:lnTo>
                  <a:pt x="28956" y="542544"/>
                </a:lnTo>
                <a:lnTo>
                  <a:pt x="57912" y="542544"/>
                </a:lnTo>
                <a:lnTo>
                  <a:pt x="57912" y="513588"/>
                </a:lnTo>
                <a:close/>
              </a:path>
              <a:path w="86994" h="2743200">
                <a:moveTo>
                  <a:pt x="57912" y="455675"/>
                </a:moveTo>
                <a:lnTo>
                  <a:pt x="28956" y="455675"/>
                </a:lnTo>
                <a:lnTo>
                  <a:pt x="28956" y="484632"/>
                </a:lnTo>
                <a:lnTo>
                  <a:pt x="57912" y="484632"/>
                </a:lnTo>
                <a:lnTo>
                  <a:pt x="57912" y="455675"/>
                </a:lnTo>
                <a:close/>
              </a:path>
              <a:path w="86994" h="2743200">
                <a:moveTo>
                  <a:pt x="57912" y="397763"/>
                </a:moveTo>
                <a:lnTo>
                  <a:pt x="28956" y="397763"/>
                </a:lnTo>
                <a:lnTo>
                  <a:pt x="28956" y="426720"/>
                </a:lnTo>
                <a:lnTo>
                  <a:pt x="57912" y="426720"/>
                </a:lnTo>
                <a:lnTo>
                  <a:pt x="57912" y="397763"/>
                </a:lnTo>
                <a:close/>
              </a:path>
              <a:path w="86994" h="2743200">
                <a:moveTo>
                  <a:pt x="57912" y="339851"/>
                </a:moveTo>
                <a:lnTo>
                  <a:pt x="28956" y="339851"/>
                </a:lnTo>
                <a:lnTo>
                  <a:pt x="28956" y="368808"/>
                </a:lnTo>
                <a:lnTo>
                  <a:pt x="57912" y="368808"/>
                </a:lnTo>
                <a:lnTo>
                  <a:pt x="57912" y="339851"/>
                </a:lnTo>
                <a:close/>
              </a:path>
              <a:path w="86994" h="2743200">
                <a:moveTo>
                  <a:pt x="57912" y="281939"/>
                </a:moveTo>
                <a:lnTo>
                  <a:pt x="28956" y="281939"/>
                </a:lnTo>
                <a:lnTo>
                  <a:pt x="28956" y="310896"/>
                </a:lnTo>
                <a:lnTo>
                  <a:pt x="57912" y="310896"/>
                </a:lnTo>
                <a:lnTo>
                  <a:pt x="57912" y="281939"/>
                </a:lnTo>
                <a:close/>
              </a:path>
              <a:path w="86994" h="2743200">
                <a:moveTo>
                  <a:pt x="57912" y="224027"/>
                </a:moveTo>
                <a:lnTo>
                  <a:pt x="28956" y="224027"/>
                </a:lnTo>
                <a:lnTo>
                  <a:pt x="28956" y="252984"/>
                </a:lnTo>
                <a:lnTo>
                  <a:pt x="57912" y="252984"/>
                </a:lnTo>
                <a:lnTo>
                  <a:pt x="57912" y="224027"/>
                </a:lnTo>
                <a:close/>
              </a:path>
              <a:path w="86994" h="2743200">
                <a:moveTo>
                  <a:pt x="57912" y="166115"/>
                </a:moveTo>
                <a:lnTo>
                  <a:pt x="28956" y="166115"/>
                </a:lnTo>
                <a:lnTo>
                  <a:pt x="28956" y="195072"/>
                </a:lnTo>
                <a:lnTo>
                  <a:pt x="57912" y="195072"/>
                </a:lnTo>
                <a:lnTo>
                  <a:pt x="57912" y="166115"/>
                </a:lnTo>
                <a:close/>
              </a:path>
              <a:path w="86994" h="2743200">
                <a:moveTo>
                  <a:pt x="57912" y="108203"/>
                </a:moveTo>
                <a:lnTo>
                  <a:pt x="28956" y="108203"/>
                </a:lnTo>
                <a:lnTo>
                  <a:pt x="28956" y="137160"/>
                </a:lnTo>
                <a:lnTo>
                  <a:pt x="57912" y="137160"/>
                </a:lnTo>
                <a:lnTo>
                  <a:pt x="57912" y="108203"/>
                </a:lnTo>
                <a:close/>
              </a:path>
              <a:path w="86994" h="2743200">
                <a:moveTo>
                  <a:pt x="43433" y="0"/>
                </a:moveTo>
                <a:lnTo>
                  <a:pt x="0" y="86867"/>
                </a:lnTo>
                <a:lnTo>
                  <a:pt x="86868" y="86867"/>
                </a:lnTo>
                <a:lnTo>
                  <a:pt x="83058" y="79248"/>
                </a:lnTo>
                <a:lnTo>
                  <a:pt x="28956" y="79248"/>
                </a:lnTo>
                <a:lnTo>
                  <a:pt x="28956" y="72389"/>
                </a:lnTo>
                <a:lnTo>
                  <a:pt x="79629" y="72389"/>
                </a:lnTo>
                <a:lnTo>
                  <a:pt x="43433" y="0"/>
                </a:lnTo>
                <a:close/>
              </a:path>
              <a:path w="86994" h="2743200">
                <a:moveTo>
                  <a:pt x="57912" y="72389"/>
                </a:moveTo>
                <a:lnTo>
                  <a:pt x="28956" y="72389"/>
                </a:lnTo>
                <a:lnTo>
                  <a:pt x="28956" y="79248"/>
                </a:lnTo>
                <a:lnTo>
                  <a:pt x="57912" y="79248"/>
                </a:lnTo>
                <a:lnTo>
                  <a:pt x="57912" y="72389"/>
                </a:lnTo>
                <a:close/>
              </a:path>
              <a:path w="86994" h="2743200">
                <a:moveTo>
                  <a:pt x="79629" y="72389"/>
                </a:moveTo>
                <a:lnTo>
                  <a:pt x="57912" y="72389"/>
                </a:lnTo>
                <a:lnTo>
                  <a:pt x="57912" y="79248"/>
                </a:lnTo>
                <a:lnTo>
                  <a:pt x="83058" y="79248"/>
                </a:lnTo>
                <a:lnTo>
                  <a:pt x="79629" y="723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373374" y="5647181"/>
            <a:ext cx="162305" cy="162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410712" y="2908555"/>
            <a:ext cx="86995" cy="2743200"/>
          </a:xfrm>
          <a:custGeom>
            <a:avLst/>
            <a:gdLst/>
            <a:ahLst/>
            <a:cxnLst/>
            <a:rect l="l" t="t" r="r" b="b"/>
            <a:pathLst>
              <a:path w="86994" h="2743200">
                <a:moveTo>
                  <a:pt x="57912" y="2714244"/>
                </a:moveTo>
                <a:lnTo>
                  <a:pt x="28956" y="2714244"/>
                </a:lnTo>
                <a:lnTo>
                  <a:pt x="28956" y="2743200"/>
                </a:lnTo>
                <a:lnTo>
                  <a:pt x="57912" y="2743200"/>
                </a:lnTo>
                <a:lnTo>
                  <a:pt x="57912" y="2714244"/>
                </a:lnTo>
                <a:close/>
              </a:path>
              <a:path w="86994" h="2743200">
                <a:moveTo>
                  <a:pt x="57912" y="2656332"/>
                </a:moveTo>
                <a:lnTo>
                  <a:pt x="28956" y="2656332"/>
                </a:lnTo>
                <a:lnTo>
                  <a:pt x="28956" y="2685288"/>
                </a:lnTo>
                <a:lnTo>
                  <a:pt x="57912" y="2685288"/>
                </a:lnTo>
                <a:lnTo>
                  <a:pt x="57912" y="2656332"/>
                </a:lnTo>
                <a:close/>
              </a:path>
              <a:path w="86994" h="2743200">
                <a:moveTo>
                  <a:pt x="57912" y="2598420"/>
                </a:moveTo>
                <a:lnTo>
                  <a:pt x="28956" y="2598420"/>
                </a:lnTo>
                <a:lnTo>
                  <a:pt x="28956" y="2627376"/>
                </a:lnTo>
                <a:lnTo>
                  <a:pt x="57912" y="2627376"/>
                </a:lnTo>
                <a:lnTo>
                  <a:pt x="57912" y="2598420"/>
                </a:lnTo>
                <a:close/>
              </a:path>
              <a:path w="86994" h="2743200">
                <a:moveTo>
                  <a:pt x="57912" y="2540508"/>
                </a:moveTo>
                <a:lnTo>
                  <a:pt x="28956" y="2540508"/>
                </a:lnTo>
                <a:lnTo>
                  <a:pt x="28956" y="2569464"/>
                </a:lnTo>
                <a:lnTo>
                  <a:pt x="57912" y="2569464"/>
                </a:lnTo>
                <a:lnTo>
                  <a:pt x="57912" y="2540508"/>
                </a:lnTo>
                <a:close/>
              </a:path>
              <a:path w="86994" h="2743200">
                <a:moveTo>
                  <a:pt x="57912" y="2482596"/>
                </a:moveTo>
                <a:lnTo>
                  <a:pt x="28956" y="2482596"/>
                </a:lnTo>
                <a:lnTo>
                  <a:pt x="28956" y="2511552"/>
                </a:lnTo>
                <a:lnTo>
                  <a:pt x="57912" y="2511552"/>
                </a:lnTo>
                <a:lnTo>
                  <a:pt x="57912" y="2482596"/>
                </a:lnTo>
                <a:close/>
              </a:path>
              <a:path w="86994" h="2743200">
                <a:moveTo>
                  <a:pt x="57912" y="2424684"/>
                </a:moveTo>
                <a:lnTo>
                  <a:pt x="28956" y="2424684"/>
                </a:lnTo>
                <a:lnTo>
                  <a:pt x="28956" y="2453640"/>
                </a:lnTo>
                <a:lnTo>
                  <a:pt x="57912" y="2453640"/>
                </a:lnTo>
                <a:lnTo>
                  <a:pt x="57912" y="2424684"/>
                </a:lnTo>
                <a:close/>
              </a:path>
              <a:path w="86994" h="2743200">
                <a:moveTo>
                  <a:pt x="57912" y="2366772"/>
                </a:moveTo>
                <a:lnTo>
                  <a:pt x="28956" y="2366772"/>
                </a:lnTo>
                <a:lnTo>
                  <a:pt x="28956" y="2395728"/>
                </a:lnTo>
                <a:lnTo>
                  <a:pt x="57912" y="2395728"/>
                </a:lnTo>
                <a:lnTo>
                  <a:pt x="57912" y="2366772"/>
                </a:lnTo>
                <a:close/>
              </a:path>
              <a:path w="86994" h="2743200">
                <a:moveTo>
                  <a:pt x="57912" y="2308860"/>
                </a:moveTo>
                <a:lnTo>
                  <a:pt x="28956" y="2308860"/>
                </a:lnTo>
                <a:lnTo>
                  <a:pt x="28956" y="2337816"/>
                </a:lnTo>
                <a:lnTo>
                  <a:pt x="57912" y="2337816"/>
                </a:lnTo>
                <a:lnTo>
                  <a:pt x="57912" y="2308860"/>
                </a:lnTo>
                <a:close/>
              </a:path>
              <a:path w="86994" h="2743200">
                <a:moveTo>
                  <a:pt x="57912" y="2250948"/>
                </a:moveTo>
                <a:lnTo>
                  <a:pt x="28956" y="2250948"/>
                </a:lnTo>
                <a:lnTo>
                  <a:pt x="28956" y="2279904"/>
                </a:lnTo>
                <a:lnTo>
                  <a:pt x="57912" y="2279904"/>
                </a:lnTo>
                <a:lnTo>
                  <a:pt x="57912" y="2250948"/>
                </a:lnTo>
                <a:close/>
              </a:path>
              <a:path w="86994" h="2743200">
                <a:moveTo>
                  <a:pt x="57912" y="2193036"/>
                </a:moveTo>
                <a:lnTo>
                  <a:pt x="28956" y="2193036"/>
                </a:lnTo>
                <a:lnTo>
                  <a:pt x="28956" y="2221992"/>
                </a:lnTo>
                <a:lnTo>
                  <a:pt x="57912" y="2221992"/>
                </a:lnTo>
                <a:lnTo>
                  <a:pt x="57912" y="2193036"/>
                </a:lnTo>
                <a:close/>
              </a:path>
              <a:path w="86994" h="2743200">
                <a:moveTo>
                  <a:pt x="57912" y="2135124"/>
                </a:moveTo>
                <a:lnTo>
                  <a:pt x="28956" y="2135124"/>
                </a:lnTo>
                <a:lnTo>
                  <a:pt x="28956" y="2164080"/>
                </a:lnTo>
                <a:lnTo>
                  <a:pt x="57912" y="2164080"/>
                </a:lnTo>
                <a:lnTo>
                  <a:pt x="57912" y="2135124"/>
                </a:lnTo>
                <a:close/>
              </a:path>
              <a:path w="86994" h="2743200">
                <a:moveTo>
                  <a:pt x="57912" y="2077212"/>
                </a:moveTo>
                <a:lnTo>
                  <a:pt x="28956" y="2077212"/>
                </a:lnTo>
                <a:lnTo>
                  <a:pt x="28956" y="2106168"/>
                </a:lnTo>
                <a:lnTo>
                  <a:pt x="57912" y="2106168"/>
                </a:lnTo>
                <a:lnTo>
                  <a:pt x="57912" y="2077212"/>
                </a:lnTo>
                <a:close/>
              </a:path>
              <a:path w="86994" h="2743200">
                <a:moveTo>
                  <a:pt x="57912" y="2019300"/>
                </a:moveTo>
                <a:lnTo>
                  <a:pt x="28956" y="2019300"/>
                </a:lnTo>
                <a:lnTo>
                  <a:pt x="28956" y="2048256"/>
                </a:lnTo>
                <a:lnTo>
                  <a:pt x="57912" y="2048256"/>
                </a:lnTo>
                <a:lnTo>
                  <a:pt x="57912" y="2019300"/>
                </a:lnTo>
                <a:close/>
              </a:path>
              <a:path w="86994" h="2743200">
                <a:moveTo>
                  <a:pt x="57912" y="1961388"/>
                </a:moveTo>
                <a:lnTo>
                  <a:pt x="28956" y="1961388"/>
                </a:lnTo>
                <a:lnTo>
                  <a:pt x="28956" y="1990344"/>
                </a:lnTo>
                <a:lnTo>
                  <a:pt x="57912" y="1990344"/>
                </a:lnTo>
                <a:lnTo>
                  <a:pt x="57912" y="1961388"/>
                </a:lnTo>
                <a:close/>
              </a:path>
              <a:path w="86994" h="2743200">
                <a:moveTo>
                  <a:pt x="57912" y="1903476"/>
                </a:moveTo>
                <a:lnTo>
                  <a:pt x="28956" y="1903476"/>
                </a:lnTo>
                <a:lnTo>
                  <a:pt x="28956" y="1932432"/>
                </a:lnTo>
                <a:lnTo>
                  <a:pt x="57912" y="1932432"/>
                </a:lnTo>
                <a:lnTo>
                  <a:pt x="57912" y="1903476"/>
                </a:lnTo>
                <a:close/>
              </a:path>
              <a:path w="86994" h="2743200">
                <a:moveTo>
                  <a:pt x="57912" y="1845564"/>
                </a:moveTo>
                <a:lnTo>
                  <a:pt x="28956" y="1845564"/>
                </a:lnTo>
                <a:lnTo>
                  <a:pt x="28956" y="1874520"/>
                </a:lnTo>
                <a:lnTo>
                  <a:pt x="57912" y="1874520"/>
                </a:lnTo>
                <a:lnTo>
                  <a:pt x="57912" y="1845564"/>
                </a:lnTo>
                <a:close/>
              </a:path>
              <a:path w="86994" h="2743200">
                <a:moveTo>
                  <a:pt x="57912" y="1787652"/>
                </a:moveTo>
                <a:lnTo>
                  <a:pt x="28956" y="1787652"/>
                </a:lnTo>
                <a:lnTo>
                  <a:pt x="28956" y="1816608"/>
                </a:lnTo>
                <a:lnTo>
                  <a:pt x="57912" y="1816608"/>
                </a:lnTo>
                <a:lnTo>
                  <a:pt x="57912" y="1787652"/>
                </a:lnTo>
                <a:close/>
              </a:path>
              <a:path w="86994" h="2743200">
                <a:moveTo>
                  <a:pt x="57912" y="1729740"/>
                </a:moveTo>
                <a:lnTo>
                  <a:pt x="28956" y="1729740"/>
                </a:lnTo>
                <a:lnTo>
                  <a:pt x="28956" y="1758696"/>
                </a:lnTo>
                <a:lnTo>
                  <a:pt x="57912" y="1758696"/>
                </a:lnTo>
                <a:lnTo>
                  <a:pt x="57912" y="1729740"/>
                </a:lnTo>
                <a:close/>
              </a:path>
              <a:path w="86994" h="2743200">
                <a:moveTo>
                  <a:pt x="57912" y="1671828"/>
                </a:moveTo>
                <a:lnTo>
                  <a:pt x="28956" y="1671828"/>
                </a:lnTo>
                <a:lnTo>
                  <a:pt x="28956" y="1700784"/>
                </a:lnTo>
                <a:lnTo>
                  <a:pt x="57912" y="1700784"/>
                </a:lnTo>
                <a:lnTo>
                  <a:pt x="57912" y="1671828"/>
                </a:lnTo>
                <a:close/>
              </a:path>
              <a:path w="86994" h="2743200">
                <a:moveTo>
                  <a:pt x="57912" y="1613916"/>
                </a:moveTo>
                <a:lnTo>
                  <a:pt x="28956" y="1613916"/>
                </a:lnTo>
                <a:lnTo>
                  <a:pt x="28956" y="1642872"/>
                </a:lnTo>
                <a:lnTo>
                  <a:pt x="57912" y="1642872"/>
                </a:lnTo>
                <a:lnTo>
                  <a:pt x="57912" y="1613916"/>
                </a:lnTo>
                <a:close/>
              </a:path>
              <a:path w="86994" h="2743200">
                <a:moveTo>
                  <a:pt x="57912" y="1556004"/>
                </a:moveTo>
                <a:lnTo>
                  <a:pt x="28956" y="1556004"/>
                </a:lnTo>
                <a:lnTo>
                  <a:pt x="28956" y="1584960"/>
                </a:lnTo>
                <a:lnTo>
                  <a:pt x="57912" y="1584960"/>
                </a:lnTo>
                <a:lnTo>
                  <a:pt x="57912" y="1556004"/>
                </a:lnTo>
                <a:close/>
              </a:path>
              <a:path w="86994" h="2743200">
                <a:moveTo>
                  <a:pt x="57912" y="1498092"/>
                </a:moveTo>
                <a:lnTo>
                  <a:pt x="28956" y="1498092"/>
                </a:lnTo>
                <a:lnTo>
                  <a:pt x="28956" y="1527048"/>
                </a:lnTo>
                <a:lnTo>
                  <a:pt x="57912" y="1527048"/>
                </a:lnTo>
                <a:lnTo>
                  <a:pt x="57912" y="1498092"/>
                </a:lnTo>
                <a:close/>
              </a:path>
              <a:path w="86994" h="2743200">
                <a:moveTo>
                  <a:pt x="57912" y="1440180"/>
                </a:moveTo>
                <a:lnTo>
                  <a:pt x="28956" y="1440180"/>
                </a:lnTo>
                <a:lnTo>
                  <a:pt x="28956" y="1469136"/>
                </a:lnTo>
                <a:lnTo>
                  <a:pt x="57912" y="1469136"/>
                </a:lnTo>
                <a:lnTo>
                  <a:pt x="57912" y="1440180"/>
                </a:lnTo>
                <a:close/>
              </a:path>
              <a:path w="86994" h="2743200">
                <a:moveTo>
                  <a:pt x="57912" y="1382268"/>
                </a:moveTo>
                <a:lnTo>
                  <a:pt x="28956" y="1382268"/>
                </a:lnTo>
                <a:lnTo>
                  <a:pt x="28956" y="1411224"/>
                </a:lnTo>
                <a:lnTo>
                  <a:pt x="57912" y="1411224"/>
                </a:lnTo>
                <a:lnTo>
                  <a:pt x="57912" y="1382268"/>
                </a:lnTo>
                <a:close/>
              </a:path>
              <a:path w="86994" h="2743200">
                <a:moveTo>
                  <a:pt x="57912" y="1324356"/>
                </a:moveTo>
                <a:lnTo>
                  <a:pt x="28956" y="1324356"/>
                </a:lnTo>
                <a:lnTo>
                  <a:pt x="28956" y="1353312"/>
                </a:lnTo>
                <a:lnTo>
                  <a:pt x="57912" y="1353312"/>
                </a:lnTo>
                <a:lnTo>
                  <a:pt x="57912" y="1324356"/>
                </a:lnTo>
                <a:close/>
              </a:path>
              <a:path w="86994" h="2743200">
                <a:moveTo>
                  <a:pt x="57912" y="1266444"/>
                </a:moveTo>
                <a:lnTo>
                  <a:pt x="28956" y="1266444"/>
                </a:lnTo>
                <a:lnTo>
                  <a:pt x="28956" y="1295400"/>
                </a:lnTo>
                <a:lnTo>
                  <a:pt x="57912" y="1295400"/>
                </a:lnTo>
                <a:lnTo>
                  <a:pt x="57912" y="1266444"/>
                </a:lnTo>
                <a:close/>
              </a:path>
              <a:path w="86994" h="2743200">
                <a:moveTo>
                  <a:pt x="57912" y="1208532"/>
                </a:moveTo>
                <a:lnTo>
                  <a:pt x="28956" y="1208532"/>
                </a:lnTo>
                <a:lnTo>
                  <a:pt x="28956" y="1237488"/>
                </a:lnTo>
                <a:lnTo>
                  <a:pt x="57912" y="1237488"/>
                </a:lnTo>
                <a:lnTo>
                  <a:pt x="57912" y="1208532"/>
                </a:lnTo>
                <a:close/>
              </a:path>
              <a:path w="86994" h="2743200">
                <a:moveTo>
                  <a:pt x="57912" y="1150620"/>
                </a:moveTo>
                <a:lnTo>
                  <a:pt x="28956" y="1150620"/>
                </a:lnTo>
                <a:lnTo>
                  <a:pt x="28956" y="1179576"/>
                </a:lnTo>
                <a:lnTo>
                  <a:pt x="57912" y="1179576"/>
                </a:lnTo>
                <a:lnTo>
                  <a:pt x="57912" y="1150620"/>
                </a:lnTo>
                <a:close/>
              </a:path>
              <a:path w="86994" h="2743200">
                <a:moveTo>
                  <a:pt x="57912" y="1092708"/>
                </a:moveTo>
                <a:lnTo>
                  <a:pt x="28956" y="1092708"/>
                </a:lnTo>
                <a:lnTo>
                  <a:pt x="28956" y="1121664"/>
                </a:lnTo>
                <a:lnTo>
                  <a:pt x="57912" y="1121664"/>
                </a:lnTo>
                <a:lnTo>
                  <a:pt x="57912" y="1092708"/>
                </a:lnTo>
                <a:close/>
              </a:path>
              <a:path w="86994" h="2743200">
                <a:moveTo>
                  <a:pt x="57912" y="1034796"/>
                </a:moveTo>
                <a:lnTo>
                  <a:pt x="28956" y="1034796"/>
                </a:lnTo>
                <a:lnTo>
                  <a:pt x="28956" y="1063752"/>
                </a:lnTo>
                <a:lnTo>
                  <a:pt x="57912" y="1063752"/>
                </a:lnTo>
                <a:lnTo>
                  <a:pt x="57912" y="1034796"/>
                </a:lnTo>
                <a:close/>
              </a:path>
              <a:path w="86994" h="2743200">
                <a:moveTo>
                  <a:pt x="57912" y="976884"/>
                </a:moveTo>
                <a:lnTo>
                  <a:pt x="28956" y="976884"/>
                </a:lnTo>
                <a:lnTo>
                  <a:pt x="28956" y="1005840"/>
                </a:lnTo>
                <a:lnTo>
                  <a:pt x="57912" y="1005840"/>
                </a:lnTo>
                <a:lnTo>
                  <a:pt x="57912" y="976884"/>
                </a:lnTo>
                <a:close/>
              </a:path>
              <a:path w="86994" h="2743200">
                <a:moveTo>
                  <a:pt x="57912" y="918972"/>
                </a:moveTo>
                <a:lnTo>
                  <a:pt x="28956" y="918972"/>
                </a:lnTo>
                <a:lnTo>
                  <a:pt x="28956" y="947928"/>
                </a:lnTo>
                <a:lnTo>
                  <a:pt x="57912" y="947928"/>
                </a:lnTo>
                <a:lnTo>
                  <a:pt x="57912" y="918972"/>
                </a:lnTo>
                <a:close/>
              </a:path>
              <a:path w="86994" h="2743200">
                <a:moveTo>
                  <a:pt x="57912" y="861060"/>
                </a:moveTo>
                <a:lnTo>
                  <a:pt x="28956" y="861060"/>
                </a:lnTo>
                <a:lnTo>
                  <a:pt x="28956" y="890016"/>
                </a:lnTo>
                <a:lnTo>
                  <a:pt x="57912" y="890016"/>
                </a:lnTo>
                <a:lnTo>
                  <a:pt x="57912" y="861060"/>
                </a:lnTo>
                <a:close/>
              </a:path>
              <a:path w="86994" h="2743200">
                <a:moveTo>
                  <a:pt x="57912" y="803148"/>
                </a:moveTo>
                <a:lnTo>
                  <a:pt x="28956" y="803148"/>
                </a:lnTo>
                <a:lnTo>
                  <a:pt x="28956" y="832104"/>
                </a:lnTo>
                <a:lnTo>
                  <a:pt x="57912" y="832104"/>
                </a:lnTo>
                <a:lnTo>
                  <a:pt x="57912" y="803148"/>
                </a:lnTo>
                <a:close/>
              </a:path>
              <a:path w="86994" h="2743200">
                <a:moveTo>
                  <a:pt x="57912" y="745236"/>
                </a:moveTo>
                <a:lnTo>
                  <a:pt x="28956" y="745236"/>
                </a:lnTo>
                <a:lnTo>
                  <a:pt x="28956" y="774192"/>
                </a:lnTo>
                <a:lnTo>
                  <a:pt x="57912" y="774192"/>
                </a:lnTo>
                <a:lnTo>
                  <a:pt x="57912" y="745236"/>
                </a:lnTo>
                <a:close/>
              </a:path>
              <a:path w="86994" h="2743200">
                <a:moveTo>
                  <a:pt x="57912" y="687324"/>
                </a:moveTo>
                <a:lnTo>
                  <a:pt x="28956" y="687324"/>
                </a:lnTo>
                <a:lnTo>
                  <a:pt x="28956" y="716280"/>
                </a:lnTo>
                <a:lnTo>
                  <a:pt x="57912" y="716280"/>
                </a:lnTo>
                <a:lnTo>
                  <a:pt x="57912" y="687324"/>
                </a:lnTo>
                <a:close/>
              </a:path>
              <a:path w="86994" h="2743200">
                <a:moveTo>
                  <a:pt x="57912" y="629412"/>
                </a:moveTo>
                <a:lnTo>
                  <a:pt x="28956" y="629412"/>
                </a:lnTo>
                <a:lnTo>
                  <a:pt x="28956" y="658368"/>
                </a:lnTo>
                <a:lnTo>
                  <a:pt x="57912" y="658368"/>
                </a:lnTo>
                <a:lnTo>
                  <a:pt x="57912" y="629412"/>
                </a:lnTo>
                <a:close/>
              </a:path>
              <a:path w="86994" h="2743200">
                <a:moveTo>
                  <a:pt x="57912" y="571500"/>
                </a:moveTo>
                <a:lnTo>
                  <a:pt x="28956" y="571500"/>
                </a:lnTo>
                <a:lnTo>
                  <a:pt x="28956" y="600456"/>
                </a:lnTo>
                <a:lnTo>
                  <a:pt x="57912" y="600456"/>
                </a:lnTo>
                <a:lnTo>
                  <a:pt x="57912" y="571500"/>
                </a:lnTo>
                <a:close/>
              </a:path>
              <a:path w="86994" h="2743200">
                <a:moveTo>
                  <a:pt x="57912" y="513588"/>
                </a:moveTo>
                <a:lnTo>
                  <a:pt x="28956" y="513588"/>
                </a:lnTo>
                <a:lnTo>
                  <a:pt x="28956" y="542544"/>
                </a:lnTo>
                <a:lnTo>
                  <a:pt x="57912" y="542544"/>
                </a:lnTo>
                <a:lnTo>
                  <a:pt x="57912" y="513588"/>
                </a:lnTo>
                <a:close/>
              </a:path>
              <a:path w="86994" h="2743200">
                <a:moveTo>
                  <a:pt x="57912" y="455675"/>
                </a:moveTo>
                <a:lnTo>
                  <a:pt x="28956" y="455675"/>
                </a:lnTo>
                <a:lnTo>
                  <a:pt x="28956" y="484632"/>
                </a:lnTo>
                <a:lnTo>
                  <a:pt x="57912" y="484632"/>
                </a:lnTo>
                <a:lnTo>
                  <a:pt x="57912" y="455675"/>
                </a:lnTo>
                <a:close/>
              </a:path>
              <a:path w="86994" h="2743200">
                <a:moveTo>
                  <a:pt x="57912" y="397763"/>
                </a:moveTo>
                <a:lnTo>
                  <a:pt x="28956" y="397763"/>
                </a:lnTo>
                <a:lnTo>
                  <a:pt x="28956" y="426720"/>
                </a:lnTo>
                <a:lnTo>
                  <a:pt x="57912" y="426720"/>
                </a:lnTo>
                <a:lnTo>
                  <a:pt x="57912" y="397763"/>
                </a:lnTo>
                <a:close/>
              </a:path>
              <a:path w="86994" h="2743200">
                <a:moveTo>
                  <a:pt x="57912" y="339851"/>
                </a:moveTo>
                <a:lnTo>
                  <a:pt x="28956" y="339851"/>
                </a:lnTo>
                <a:lnTo>
                  <a:pt x="28956" y="368808"/>
                </a:lnTo>
                <a:lnTo>
                  <a:pt x="57912" y="368808"/>
                </a:lnTo>
                <a:lnTo>
                  <a:pt x="57912" y="339851"/>
                </a:lnTo>
                <a:close/>
              </a:path>
              <a:path w="86994" h="2743200">
                <a:moveTo>
                  <a:pt x="57912" y="281940"/>
                </a:moveTo>
                <a:lnTo>
                  <a:pt x="28956" y="281940"/>
                </a:lnTo>
                <a:lnTo>
                  <a:pt x="28956" y="310896"/>
                </a:lnTo>
                <a:lnTo>
                  <a:pt x="57912" y="310896"/>
                </a:lnTo>
                <a:lnTo>
                  <a:pt x="57912" y="281940"/>
                </a:lnTo>
                <a:close/>
              </a:path>
              <a:path w="86994" h="2743200">
                <a:moveTo>
                  <a:pt x="57912" y="224028"/>
                </a:moveTo>
                <a:lnTo>
                  <a:pt x="28956" y="224028"/>
                </a:lnTo>
                <a:lnTo>
                  <a:pt x="28956" y="252984"/>
                </a:lnTo>
                <a:lnTo>
                  <a:pt x="57912" y="252984"/>
                </a:lnTo>
                <a:lnTo>
                  <a:pt x="57912" y="224028"/>
                </a:lnTo>
                <a:close/>
              </a:path>
              <a:path w="86994" h="2743200">
                <a:moveTo>
                  <a:pt x="57912" y="166116"/>
                </a:moveTo>
                <a:lnTo>
                  <a:pt x="28956" y="166116"/>
                </a:lnTo>
                <a:lnTo>
                  <a:pt x="28956" y="195072"/>
                </a:lnTo>
                <a:lnTo>
                  <a:pt x="57912" y="195072"/>
                </a:lnTo>
                <a:lnTo>
                  <a:pt x="57912" y="166116"/>
                </a:lnTo>
                <a:close/>
              </a:path>
              <a:path w="86994" h="2743200">
                <a:moveTo>
                  <a:pt x="57912" y="108204"/>
                </a:moveTo>
                <a:lnTo>
                  <a:pt x="28956" y="108204"/>
                </a:lnTo>
                <a:lnTo>
                  <a:pt x="28956" y="137160"/>
                </a:lnTo>
                <a:lnTo>
                  <a:pt x="57912" y="137160"/>
                </a:lnTo>
                <a:lnTo>
                  <a:pt x="57912" y="108204"/>
                </a:lnTo>
                <a:close/>
              </a:path>
              <a:path w="86994" h="2743200">
                <a:moveTo>
                  <a:pt x="43433" y="0"/>
                </a:moveTo>
                <a:lnTo>
                  <a:pt x="0" y="86868"/>
                </a:lnTo>
                <a:lnTo>
                  <a:pt x="86868" y="86868"/>
                </a:lnTo>
                <a:lnTo>
                  <a:pt x="83057" y="79248"/>
                </a:lnTo>
                <a:lnTo>
                  <a:pt x="28956" y="79248"/>
                </a:lnTo>
                <a:lnTo>
                  <a:pt x="28956" y="72390"/>
                </a:lnTo>
                <a:lnTo>
                  <a:pt x="79629" y="72390"/>
                </a:lnTo>
                <a:lnTo>
                  <a:pt x="43433" y="0"/>
                </a:lnTo>
                <a:close/>
              </a:path>
              <a:path w="86994" h="2743200">
                <a:moveTo>
                  <a:pt x="57912" y="72390"/>
                </a:moveTo>
                <a:lnTo>
                  <a:pt x="28956" y="72390"/>
                </a:lnTo>
                <a:lnTo>
                  <a:pt x="28956" y="79248"/>
                </a:lnTo>
                <a:lnTo>
                  <a:pt x="57912" y="79248"/>
                </a:lnTo>
                <a:lnTo>
                  <a:pt x="57912" y="72390"/>
                </a:lnTo>
                <a:close/>
              </a:path>
              <a:path w="86994" h="2743200">
                <a:moveTo>
                  <a:pt x="79629" y="72390"/>
                </a:moveTo>
                <a:lnTo>
                  <a:pt x="57912" y="72390"/>
                </a:lnTo>
                <a:lnTo>
                  <a:pt x="57912" y="79248"/>
                </a:lnTo>
                <a:lnTo>
                  <a:pt x="83057" y="79248"/>
                </a:lnTo>
                <a:lnTo>
                  <a:pt x="79629" y="723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373374" y="2751584"/>
            <a:ext cx="162305" cy="162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178296" y="4739386"/>
            <a:ext cx="243656" cy="10388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851"/>
              </a:lnSpc>
            </a:pPr>
            <a:r>
              <a:rPr sz="1600" spc="-5" dirty="0">
                <a:latin typeface="Times New Roman"/>
                <a:cs typeface="Times New Roman"/>
              </a:rPr>
              <a:t>Filled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States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178296" y="1838706"/>
            <a:ext cx="243656" cy="110426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851"/>
              </a:lnSpc>
            </a:pPr>
            <a:r>
              <a:rPr sz="1600" dirty="0">
                <a:latin typeface="Times New Roman"/>
                <a:cs typeface="Times New Roman"/>
              </a:rPr>
              <a:t>Empty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States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575483" y="3291506"/>
            <a:ext cx="246221" cy="453343"/>
          </a:xfrm>
          <a:prstGeom prst="rect">
            <a:avLst/>
          </a:prstGeom>
        </p:spPr>
        <p:txBody>
          <a:bodyPr vert="vert270" wrap="square" lIns="0" tIns="13971" rIns="0" bIns="0" rtlCol="0">
            <a:spAutoFit/>
          </a:bodyPr>
          <a:lstStyle/>
          <a:p>
            <a:pPr marL="12700">
              <a:spcBef>
                <a:spcPts val="111"/>
              </a:spcBef>
            </a:pPr>
            <a:r>
              <a:rPr sz="1600" dirty="0">
                <a:latin typeface="Times New Roman"/>
                <a:cs typeface="Times New Roman"/>
              </a:rPr>
              <a:t>h</a:t>
            </a:r>
            <a:r>
              <a:rPr sz="1600" dirty="0">
                <a:latin typeface="Symbol"/>
                <a:cs typeface="Symbol"/>
              </a:rPr>
              <a:t></a:t>
            </a:r>
          </a:p>
        </p:txBody>
      </p:sp>
      <p:sp>
        <p:nvSpPr>
          <p:cNvPr id="53" name="object 53"/>
          <p:cNvSpPr/>
          <p:nvPr/>
        </p:nvSpPr>
        <p:spPr>
          <a:xfrm>
            <a:off x="2637281" y="5177029"/>
            <a:ext cx="162307" cy="1623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637281" y="5647181"/>
            <a:ext cx="162307" cy="162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964180" y="5329428"/>
            <a:ext cx="162307" cy="162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6629145" y="1886667"/>
            <a:ext cx="3417571" cy="9284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169" indent="-411470">
              <a:spcBef>
                <a:spcPts val="100"/>
              </a:spcBef>
              <a:buClr>
                <a:srgbClr val="FF3300"/>
              </a:buClr>
              <a:buAutoNum type="arabicParenR"/>
              <a:tabLst>
                <a:tab pos="423535" algn="l"/>
                <a:tab pos="424169" algn="l"/>
              </a:tabLst>
            </a:pPr>
            <a:r>
              <a:rPr sz="2400" spc="-15" dirty="0">
                <a:latin typeface="Calibri"/>
                <a:cs typeface="Calibri"/>
              </a:rPr>
              <a:t>Excitation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spc="-31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baseline="24305" dirty="0">
                <a:latin typeface="Calibri"/>
                <a:cs typeface="Calibri"/>
              </a:rPr>
              <a:t>-</a:t>
            </a:r>
          </a:p>
          <a:p>
            <a:pPr marL="469888">
              <a:spcBef>
                <a:spcPts val="45"/>
              </a:spcBef>
            </a:pPr>
            <a:r>
              <a:rPr spc="-11" dirty="0">
                <a:latin typeface="Calibri"/>
                <a:cs typeface="Calibri"/>
              </a:rPr>
              <a:t>Reflection,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Transmission</a:t>
            </a:r>
            <a:endParaRPr dirty="0">
              <a:latin typeface="Calibri"/>
              <a:cs typeface="Calibri"/>
            </a:endParaRPr>
          </a:p>
          <a:p>
            <a:pPr marL="469888">
              <a:lnSpc>
                <a:spcPts val="2140"/>
              </a:lnSpc>
            </a:pPr>
            <a:r>
              <a:rPr spc="-11" dirty="0">
                <a:latin typeface="Calibri"/>
                <a:cs typeface="Calibri"/>
              </a:rPr>
              <a:t>Energy </a:t>
            </a:r>
            <a:r>
              <a:rPr spc="-5" dirty="0">
                <a:latin typeface="Calibri"/>
                <a:cs typeface="Calibri"/>
              </a:rPr>
              <a:t>distribution of </a:t>
            </a:r>
            <a:r>
              <a:rPr spc="-15" dirty="0">
                <a:latin typeface="Calibri"/>
                <a:cs typeface="Calibri"/>
              </a:rPr>
              <a:t>excited</a:t>
            </a:r>
            <a:r>
              <a:rPr dirty="0">
                <a:latin typeface="Calibri"/>
                <a:cs typeface="Calibri"/>
              </a:rPr>
              <a:t> e</a:t>
            </a:r>
            <a:r>
              <a:rPr baseline="25462" dirty="0">
                <a:latin typeface="Calibri"/>
                <a:cs typeface="Calibri"/>
              </a:rPr>
              <a:t>-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4530217" y="4990721"/>
            <a:ext cx="1791971" cy="768985"/>
            <a:chOff x="3006217" y="4990719"/>
            <a:chExt cx="1791970" cy="768985"/>
          </a:xfrm>
        </p:grpSpPr>
        <p:sp>
          <p:nvSpPr>
            <p:cNvPr id="20" name="object 20"/>
            <p:cNvSpPr/>
            <p:nvPr/>
          </p:nvSpPr>
          <p:spPr>
            <a:xfrm>
              <a:off x="3006217" y="4990719"/>
              <a:ext cx="1791970" cy="768985"/>
            </a:xfrm>
            <a:custGeom>
              <a:avLst/>
              <a:gdLst/>
              <a:ahLst/>
              <a:cxnLst/>
              <a:rect l="l" t="t" r="r" b="b"/>
              <a:pathLst>
                <a:path w="1791970" h="768985">
                  <a:moveTo>
                    <a:pt x="1354767" y="383666"/>
                  </a:moveTo>
                  <a:lnTo>
                    <a:pt x="414273" y="383666"/>
                  </a:lnTo>
                  <a:lnTo>
                    <a:pt x="1715896" y="768578"/>
                  </a:lnTo>
                  <a:lnTo>
                    <a:pt x="1791461" y="512825"/>
                  </a:lnTo>
                  <a:lnTo>
                    <a:pt x="1354767" y="383666"/>
                  </a:lnTo>
                  <a:close/>
                </a:path>
                <a:path w="1791970" h="768985">
                  <a:moveTo>
                    <a:pt x="527684" y="0"/>
                  </a:moveTo>
                  <a:lnTo>
                    <a:pt x="0" y="122046"/>
                  </a:lnTo>
                  <a:lnTo>
                    <a:pt x="376428" y="511555"/>
                  </a:lnTo>
                  <a:lnTo>
                    <a:pt x="414273" y="383666"/>
                  </a:lnTo>
                  <a:lnTo>
                    <a:pt x="1354767" y="383666"/>
                  </a:lnTo>
                  <a:lnTo>
                    <a:pt x="489966" y="127888"/>
                  </a:lnTo>
                  <a:lnTo>
                    <a:pt x="527684" y="0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006217" y="4990719"/>
              <a:ext cx="1791970" cy="768985"/>
            </a:xfrm>
            <a:custGeom>
              <a:avLst/>
              <a:gdLst/>
              <a:ahLst/>
              <a:cxnLst/>
              <a:rect l="l" t="t" r="r" b="b"/>
              <a:pathLst>
                <a:path w="1791970" h="768985">
                  <a:moveTo>
                    <a:pt x="0" y="122046"/>
                  </a:moveTo>
                  <a:lnTo>
                    <a:pt x="527684" y="0"/>
                  </a:lnTo>
                  <a:lnTo>
                    <a:pt x="489966" y="127888"/>
                  </a:lnTo>
                  <a:lnTo>
                    <a:pt x="1791461" y="512825"/>
                  </a:lnTo>
                  <a:lnTo>
                    <a:pt x="1715896" y="768578"/>
                  </a:lnTo>
                  <a:lnTo>
                    <a:pt x="414273" y="383666"/>
                  </a:lnTo>
                  <a:lnTo>
                    <a:pt x="376428" y="511555"/>
                  </a:lnTo>
                  <a:lnTo>
                    <a:pt x="0" y="12204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800347" y="5279263"/>
              <a:ext cx="455930" cy="251460"/>
            </a:xfrm>
            <a:custGeom>
              <a:avLst/>
              <a:gdLst/>
              <a:ahLst/>
              <a:cxnLst/>
              <a:rect l="l" t="t" r="r" b="b"/>
              <a:pathLst>
                <a:path w="455929" h="251460">
                  <a:moveTo>
                    <a:pt x="1015" y="125730"/>
                  </a:moveTo>
                  <a:lnTo>
                    <a:pt x="0" y="129159"/>
                  </a:lnTo>
                  <a:lnTo>
                    <a:pt x="100075" y="158877"/>
                  </a:lnTo>
                  <a:lnTo>
                    <a:pt x="109463" y="144906"/>
                  </a:lnTo>
                  <a:lnTo>
                    <a:pt x="85725" y="144906"/>
                  </a:lnTo>
                  <a:lnTo>
                    <a:pt x="78486" y="143637"/>
                  </a:lnTo>
                  <a:lnTo>
                    <a:pt x="68579" y="140589"/>
                  </a:lnTo>
                  <a:lnTo>
                    <a:pt x="50926" y="135381"/>
                  </a:lnTo>
                  <a:lnTo>
                    <a:pt x="45974" y="133603"/>
                  </a:lnTo>
                  <a:lnTo>
                    <a:pt x="44576" y="132461"/>
                  </a:lnTo>
                  <a:lnTo>
                    <a:pt x="43179" y="131445"/>
                  </a:lnTo>
                  <a:lnTo>
                    <a:pt x="42290" y="130048"/>
                  </a:lnTo>
                  <a:lnTo>
                    <a:pt x="42079" y="128778"/>
                  </a:lnTo>
                  <a:lnTo>
                    <a:pt x="11429" y="128778"/>
                  </a:lnTo>
                  <a:lnTo>
                    <a:pt x="5968" y="127127"/>
                  </a:lnTo>
                  <a:lnTo>
                    <a:pt x="1015" y="125730"/>
                  </a:lnTo>
                  <a:close/>
                </a:path>
                <a:path w="455929" h="251460">
                  <a:moveTo>
                    <a:pt x="118490" y="125475"/>
                  </a:moveTo>
                  <a:lnTo>
                    <a:pt x="112902" y="132461"/>
                  </a:lnTo>
                  <a:lnTo>
                    <a:pt x="107823" y="137414"/>
                  </a:lnTo>
                  <a:lnTo>
                    <a:pt x="103377" y="140081"/>
                  </a:lnTo>
                  <a:lnTo>
                    <a:pt x="99060" y="142875"/>
                  </a:lnTo>
                  <a:lnTo>
                    <a:pt x="94614" y="144399"/>
                  </a:lnTo>
                  <a:lnTo>
                    <a:pt x="85725" y="144906"/>
                  </a:lnTo>
                  <a:lnTo>
                    <a:pt x="109463" y="144906"/>
                  </a:lnTo>
                  <a:lnTo>
                    <a:pt x="121412" y="127127"/>
                  </a:lnTo>
                  <a:lnTo>
                    <a:pt x="118490" y="125475"/>
                  </a:lnTo>
                  <a:close/>
                </a:path>
                <a:path w="455929" h="251460">
                  <a:moveTo>
                    <a:pt x="38226" y="0"/>
                  </a:moveTo>
                  <a:lnTo>
                    <a:pt x="37211" y="3556"/>
                  </a:lnTo>
                  <a:lnTo>
                    <a:pt x="42037" y="5080"/>
                  </a:lnTo>
                  <a:lnTo>
                    <a:pt x="46989" y="6477"/>
                  </a:lnTo>
                  <a:lnTo>
                    <a:pt x="50291" y="9017"/>
                  </a:lnTo>
                  <a:lnTo>
                    <a:pt x="51942" y="12446"/>
                  </a:lnTo>
                  <a:lnTo>
                    <a:pt x="53086" y="14986"/>
                  </a:lnTo>
                  <a:lnTo>
                    <a:pt x="52450" y="20320"/>
                  </a:lnTo>
                  <a:lnTo>
                    <a:pt x="25400" y="111759"/>
                  </a:lnTo>
                  <a:lnTo>
                    <a:pt x="23240" y="119125"/>
                  </a:lnTo>
                  <a:lnTo>
                    <a:pt x="21209" y="123571"/>
                  </a:lnTo>
                  <a:lnTo>
                    <a:pt x="19176" y="125222"/>
                  </a:lnTo>
                  <a:lnTo>
                    <a:pt x="15748" y="128143"/>
                  </a:lnTo>
                  <a:lnTo>
                    <a:pt x="11429" y="128778"/>
                  </a:lnTo>
                  <a:lnTo>
                    <a:pt x="42079" y="128778"/>
                  </a:lnTo>
                  <a:lnTo>
                    <a:pt x="41528" y="126237"/>
                  </a:lnTo>
                  <a:lnTo>
                    <a:pt x="42163" y="122428"/>
                  </a:lnTo>
                  <a:lnTo>
                    <a:pt x="69976" y="28321"/>
                  </a:lnTo>
                  <a:lnTo>
                    <a:pt x="83947" y="18034"/>
                  </a:lnTo>
                  <a:lnTo>
                    <a:pt x="96592" y="18034"/>
                  </a:lnTo>
                  <a:lnTo>
                    <a:pt x="96774" y="17399"/>
                  </a:lnTo>
                  <a:lnTo>
                    <a:pt x="38226" y="0"/>
                  </a:lnTo>
                  <a:close/>
                </a:path>
                <a:path w="455929" h="251460">
                  <a:moveTo>
                    <a:pt x="96592" y="18034"/>
                  </a:moveTo>
                  <a:lnTo>
                    <a:pt x="83947" y="18034"/>
                  </a:lnTo>
                  <a:lnTo>
                    <a:pt x="88900" y="18796"/>
                  </a:lnTo>
                  <a:lnTo>
                    <a:pt x="95757" y="20955"/>
                  </a:lnTo>
                  <a:lnTo>
                    <a:pt x="96592" y="18034"/>
                  </a:lnTo>
                  <a:close/>
                </a:path>
                <a:path w="455929" h="251460">
                  <a:moveTo>
                    <a:pt x="191735" y="167259"/>
                  </a:moveTo>
                  <a:lnTo>
                    <a:pt x="174498" y="167259"/>
                  </a:lnTo>
                  <a:lnTo>
                    <a:pt x="172974" y="172465"/>
                  </a:lnTo>
                  <a:lnTo>
                    <a:pt x="172847" y="176403"/>
                  </a:lnTo>
                  <a:lnTo>
                    <a:pt x="173989" y="179070"/>
                  </a:lnTo>
                  <a:lnTo>
                    <a:pt x="175260" y="181864"/>
                  </a:lnTo>
                  <a:lnTo>
                    <a:pt x="177418" y="183642"/>
                  </a:lnTo>
                  <a:lnTo>
                    <a:pt x="180466" y="184531"/>
                  </a:lnTo>
                  <a:lnTo>
                    <a:pt x="185656" y="185098"/>
                  </a:lnTo>
                  <a:lnTo>
                    <a:pt x="191500" y="183927"/>
                  </a:lnTo>
                  <a:lnTo>
                    <a:pt x="197987" y="180994"/>
                  </a:lnTo>
                  <a:lnTo>
                    <a:pt x="205104" y="176275"/>
                  </a:lnTo>
                  <a:lnTo>
                    <a:pt x="205222" y="175895"/>
                  </a:lnTo>
                  <a:lnTo>
                    <a:pt x="196087" y="175895"/>
                  </a:lnTo>
                  <a:lnTo>
                    <a:pt x="195072" y="175768"/>
                  </a:lnTo>
                  <a:lnTo>
                    <a:pt x="191216" y="170942"/>
                  </a:lnTo>
                  <a:lnTo>
                    <a:pt x="191642" y="167640"/>
                  </a:lnTo>
                  <a:lnTo>
                    <a:pt x="191735" y="167259"/>
                  </a:lnTo>
                  <a:close/>
                </a:path>
                <a:path w="455929" h="251460">
                  <a:moveTo>
                    <a:pt x="206755" y="170942"/>
                  </a:moveTo>
                  <a:lnTo>
                    <a:pt x="201802" y="173609"/>
                  </a:lnTo>
                  <a:lnTo>
                    <a:pt x="198500" y="175259"/>
                  </a:lnTo>
                  <a:lnTo>
                    <a:pt x="196976" y="175640"/>
                  </a:lnTo>
                  <a:lnTo>
                    <a:pt x="196087" y="175895"/>
                  </a:lnTo>
                  <a:lnTo>
                    <a:pt x="205222" y="175895"/>
                  </a:lnTo>
                  <a:lnTo>
                    <a:pt x="206755" y="170942"/>
                  </a:lnTo>
                  <a:close/>
                </a:path>
                <a:path w="455929" h="251460">
                  <a:moveTo>
                    <a:pt x="194524" y="89789"/>
                  </a:moveTo>
                  <a:lnTo>
                    <a:pt x="175387" y="89789"/>
                  </a:lnTo>
                  <a:lnTo>
                    <a:pt x="179450" y="90931"/>
                  </a:lnTo>
                  <a:lnTo>
                    <a:pt x="184657" y="92583"/>
                  </a:lnTo>
                  <a:lnTo>
                    <a:pt x="188213" y="95377"/>
                  </a:lnTo>
                  <a:lnTo>
                    <a:pt x="189991" y="99440"/>
                  </a:lnTo>
                  <a:lnTo>
                    <a:pt x="191837" y="103378"/>
                  </a:lnTo>
                  <a:lnTo>
                    <a:pt x="176212" y="122882"/>
                  </a:lnTo>
                  <a:lnTo>
                    <a:pt x="166306" y="123872"/>
                  </a:lnTo>
                  <a:lnTo>
                    <a:pt x="129539" y="140462"/>
                  </a:lnTo>
                  <a:lnTo>
                    <a:pt x="128193" y="145034"/>
                  </a:lnTo>
                  <a:lnTo>
                    <a:pt x="126237" y="151511"/>
                  </a:lnTo>
                  <a:lnTo>
                    <a:pt x="150113" y="174752"/>
                  </a:lnTo>
                  <a:lnTo>
                    <a:pt x="154050" y="174244"/>
                  </a:lnTo>
                  <a:lnTo>
                    <a:pt x="156590" y="173862"/>
                  </a:lnTo>
                  <a:lnTo>
                    <a:pt x="163449" y="171450"/>
                  </a:lnTo>
                  <a:lnTo>
                    <a:pt x="174498" y="167259"/>
                  </a:lnTo>
                  <a:lnTo>
                    <a:pt x="191735" y="167259"/>
                  </a:lnTo>
                  <a:lnTo>
                    <a:pt x="191952" y="166370"/>
                  </a:lnTo>
                  <a:lnTo>
                    <a:pt x="159257" y="166370"/>
                  </a:lnTo>
                  <a:lnTo>
                    <a:pt x="154431" y="164973"/>
                  </a:lnTo>
                  <a:lnTo>
                    <a:pt x="144272" y="149606"/>
                  </a:lnTo>
                  <a:lnTo>
                    <a:pt x="145620" y="144780"/>
                  </a:lnTo>
                  <a:lnTo>
                    <a:pt x="165100" y="130428"/>
                  </a:lnTo>
                  <a:lnTo>
                    <a:pt x="168401" y="129667"/>
                  </a:lnTo>
                  <a:lnTo>
                    <a:pt x="175387" y="128778"/>
                  </a:lnTo>
                  <a:lnTo>
                    <a:pt x="186181" y="127762"/>
                  </a:lnTo>
                  <a:lnTo>
                    <a:pt x="203275" y="127762"/>
                  </a:lnTo>
                  <a:lnTo>
                    <a:pt x="206755" y="116078"/>
                  </a:lnTo>
                  <a:lnTo>
                    <a:pt x="207681" y="110871"/>
                  </a:lnTo>
                  <a:lnTo>
                    <a:pt x="207645" y="109347"/>
                  </a:lnTo>
                  <a:lnTo>
                    <a:pt x="207239" y="105918"/>
                  </a:lnTo>
                  <a:lnTo>
                    <a:pt x="206882" y="102615"/>
                  </a:lnTo>
                  <a:lnTo>
                    <a:pt x="205104" y="98678"/>
                  </a:lnTo>
                  <a:lnTo>
                    <a:pt x="197738" y="91567"/>
                  </a:lnTo>
                  <a:lnTo>
                    <a:pt x="194524" y="89789"/>
                  </a:lnTo>
                  <a:close/>
                </a:path>
                <a:path w="455929" h="251460">
                  <a:moveTo>
                    <a:pt x="203275" y="127762"/>
                  </a:moveTo>
                  <a:lnTo>
                    <a:pt x="186181" y="127762"/>
                  </a:lnTo>
                  <a:lnTo>
                    <a:pt x="176275" y="161036"/>
                  </a:lnTo>
                  <a:lnTo>
                    <a:pt x="166497" y="165100"/>
                  </a:lnTo>
                  <a:lnTo>
                    <a:pt x="159257" y="166370"/>
                  </a:lnTo>
                  <a:lnTo>
                    <a:pt x="191952" y="166370"/>
                  </a:lnTo>
                  <a:lnTo>
                    <a:pt x="192912" y="162433"/>
                  </a:lnTo>
                  <a:lnTo>
                    <a:pt x="195565" y="153797"/>
                  </a:lnTo>
                  <a:lnTo>
                    <a:pt x="203275" y="127762"/>
                  </a:lnTo>
                  <a:close/>
                </a:path>
                <a:path w="455929" h="251460">
                  <a:moveTo>
                    <a:pt x="170021" y="83788"/>
                  </a:moveTo>
                  <a:lnTo>
                    <a:pt x="144779" y="101346"/>
                  </a:lnTo>
                  <a:lnTo>
                    <a:pt x="144779" y="103759"/>
                  </a:lnTo>
                  <a:lnTo>
                    <a:pt x="145796" y="105918"/>
                  </a:lnTo>
                  <a:lnTo>
                    <a:pt x="146812" y="107950"/>
                  </a:lnTo>
                  <a:lnTo>
                    <a:pt x="148462" y="109347"/>
                  </a:lnTo>
                  <a:lnTo>
                    <a:pt x="153288" y="110871"/>
                  </a:lnTo>
                  <a:lnTo>
                    <a:pt x="155448" y="110617"/>
                  </a:lnTo>
                  <a:lnTo>
                    <a:pt x="163067" y="97790"/>
                  </a:lnTo>
                  <a:lnTo>
                    <a:pt x="163956" y="94996"/>
                  </a:lnTo>
                  <a:lnTo>
                    <a:pt x="165862" y="92837"/>
                  </a:lnTo>
                  <a:lnTo>
                    <a:pt x="168910" y="91440"/>
                  </a:lnTo>
                  <a:lnTo>
                    <a:pt x="171957" y="89915"/>
                  </a:lnTo>
                  <a:lnTo>
                    <a:pt x="175387" y="89789"/>
                  </a:lnTo>
                  <a:lnTo>
                    <a:pt x="194524" y="89789"/>
                  </a:lnTo>
                  <a:lnTo>
                    <a:pt x="191769" y="88265"/>
                  </a:lnTo>
                  <a:lnTo>
                    <a:pt x="184023" y="85978"/>
                  </a:lnTo>
                  <a:lnTo>
                    <a:pt x="176712" y="84335"/>
                  </a:lnTo>
                  <a:lnTo>
                    <a:pt x="170021" y="83788"/>
                  </a:lnTo>
                  <a:close/>
                </a:path>
                <a:path w="455929" h="251460">
                  <a:moveTo>
                    <a:pt x="232061" y="192405"/>
                  </a:moveTo>
                  <a:lnTo>
                    <a:pt x="217550" y="192405"/>
                  </a:lnTo>
                  <a:lnTo>
                    <a:pt x="218948" y="192786"/>
                  </a:lnTo>
                  <a:lnTo>
                    <a:pt x="220344" y="193294"/>
                  </a:lnTo>
                  <a:lnTo>
                    <a:pt x="221868" y="194056"/>
                  </a:lnTo>
                  <a:lnTo>
                    <a:pt x="223774" y="195325"/>
                  </a:lnTo>
                  <a:lnTo>
                    <a:pt x="230124" y="199262"/>
                  </a:lnTo>
                  <a:lnTo>
                    <a:pt x="235965" y="202056"/>
                  </a:lnTo>
                  <a:lnTo>
                    <a:pt x="248665" y="205740"/>
                  </a:lnTo>
                  <a:lnTo>
                    <a:pt x="256159" y="205359"/>
                  </a:lnTo>
                  <a:lnTo>
                    <a:pt x="270705" y="199390"/>
                  </a:lnTo>
                  <a:lnTo>
                    <a:pt x="247523" y="199390"/>
                  </a:lnTo>
                  <a:lnTo>
                    <a:pt x="243077" y="197993"/>
                  </a:lnTo>
                  <a:lnTo>
                    <a:pt x="236854" y="196215"/>
                  </a:lnTo>
                  <a:lnTo>
                    <a:pt x="232061" y="192405"/>
                  </a:lnTo>
                  <a:close/>
                </a:path>
                <a:path w="455929" h="251460">
                  <a:moveTo>
                    <a:pt x="256921" y="107696"/>
                  </a:moveTo>
                  <a:lnTo>
                    <a:pt x="229177" y="135636"/>
                  </a:lnTo>
                  <a:lnTo>
                    <a:pt x="229235" y="137922"/>
                  </a:lnTo>
                  <a:lnTo>
                    <a:pt x="232790" y="146812"/>
                  </a:lnTo>
                  <a:lnTo>
                    <a:pt x="237616" y="152781"/>
                  </a:lnTo>
                  <a:lnTo>
                    <a:pt x="245490" y="160020"/>
                  </a:lnTo>
                  <a:lnTo>
                    <a:pt x="253237" y="167386"/>
                  </a:lnTo>
                  <a:lnTo>
                    <a:pt x="258317" y="172974"/>
                  </a:lnTo>
                  <a:lnTo>
                    <a:pt x="260476" y="176911"/>
                  </a:lnTo>
                  <a:lnTo>
                    <a:pt x="262763" y="180721"/>
                  </a:lnTo>
                  <a:lnTo>
                    <a:pt x="247523" y="199390"/>
                  </a:lnTo>
                  <a:lnTo>
                    <a:pt x="270705" y="199390"/>
                  </a:lnTo>
                  <a:lnTo>
                    <a:pt x="271017" y="199262"/>
                  </a:lnTo>
                  <a:lnTo>
                    <a:pt x="275843" y="193675"/>
                  </a:lnTo>
                  <a:lnTo>
                    <a:pt x="278256" y="185800"/>
                  </a:lnTo>
                  <a:lnTo>
                    <a:pt x="279231" y="178089"/>
                  </a:lnTo>
                  <a:lnTo>
                    <a:pt x="277574" y="170402"/>
                  </a:lnTo>
                  <a:lnTo>
                    <a:pt x="273274" y="162762"/>
                  </a:lnTo>
                  <a:lnTo>
                    <a:pt x="266318" y="155194"/>
                  </a:lnTo>
                  <a:lnTo>
                    <a:pt x="254380" y="144272"/>
                  </a:lnTo>
                  <a:lnTo>
                    <a:pt x="249174" y="139573"/>
                  </a:lnTo>
                  <a:lnTo>
                    <a:pt x="245999" y="135636"/>
                  </a:lnTo>
                  <a:lnTo>
                    <a:pt x="244855" y="132461"/>
                  </a:lnTo>
                  <a:lnTo>
                    <a:pt x="243586" y="129286"/>
                  </a:lnTo>
                  <a:lnTo>
                    <a:pt x="243459" y="125984"/>
                  </a:lnTo>
                  <a:lnTo>
                    <a:pt x="258317" y="114173"/>
                  </a:lnTo>
                  <a:lnTo>
                    <a:pt x="274099" y="114173"/>
                  </a:lnTo>
                  <a:lnTo>
                    <a:pt x="272161" y="112903"/>
                  </a:lnTo>
                  <a:lnTo>
                    <a:pt x="268224" y="110998"/>
                  </a:lnTo>
                  <a:lnTo>
                    <a:pt x="256921" y="107696"/>
                  </a:lnTo>
                  <a:close/>
                </a:path>
                <a:path w="455929" h="251460">
                  <a:moveTo>
                    <a:pt x="220852" y="162178"/>
                  </a:moveTo>
                  <a:lnTo>
                    <a:pt x="211709" y="193421"/>
                  </a:lnTo>
                  <a:lnTo>
                    <a:pt x="214756" y="194309"/>
                  </a:lnTo>
                  <a:lnTo>
                    <a:pt x="216153" y="192912"/>
                  </a:lnTo>
                  <a:lnTo>
                    <a:pt x="217550" y="192405"/>
                  </a:lnTo>
                  <a:lnTo>
                    <a:pt x="232061" y="192405"/>
                  </a:lnTo>
                  <a:lnTo>
                    <a:pt x="231901" y="192278"/>
                  </a:lnTo>
                  <a:lnTo>
                    <a:pt x="224536" y="180340"/>
                  </a:lnTo>
                  <a:lnTo>
                    <a:pt x="223138" y="172593"/>
                  </a:lnTo>
                  <a:lnTo>
                    <a:pt x="224027" y="163195"/>
                  </a:lnTo>
                  <a:lnTo>
                    <a:pt x="220852" y="162178"/>
                  </a:lnTo>
                  <a:close/>
                </a:path>
                <a:path w="455929" h="251460">
                  <a:moveTo>
                    <a:pt x="274099" y="114173"/>
                  </a:moveTo>
                  <a:lnTo>
                    <a:pt x="258317" y="114173"/>
                  </a:lnTo>
                  <a:lnTo>
                    <a:pt x="262763" y="115443"/>
                  </a:lnTo>
                  <a:lnTo>
                    <a:pt x="268604" y="117221"/>
                  </a:lnTo>
                  <a:lnTo>
                    <a:pt x="272923" y="120268"/>
                  </a:lnTo>
                  <a:lnTo>
                    <a:pt x="275589" y="124840"/>
                  </a:lnTo>
                  <a:lnTo>
                    <a:pt x="278384" y="129286"/>
                  </a:lnTo>
                  <a:lnTo>
                    <a:pt x="279498" y="135636"/>
                  </a:lnTo>
                  <a:lnTo>
                    <a:pt x="279538" y="139573"/>
                  </a:lnTo>
                  <a:lnTo>
                    <a:pt x="279273" y="146558"/>
                  </a:lnTo>
                  <a:lnTo>
                    <a:pt x="282448" y="147574"/>
                  </a:lnTo>
                  <a:lnTo>
                    <a:pt x="290724" y="119506"/>
                  </a:lnTo>
                  <a:lnTo>
                    <a:pt x="283590" y="119506"/>
                  </a:lnTo>
                  <a:lnTo>
                    <a:pt x="282575" y="119253"/>
                  </a:lnTo>
                  <a:lnTo>
                    <a:pt x="281559" y="118872"/>
                  </a:lnTo>
                  <a:lnTo>
                    <a:pt x="279526" y="117728"/>
                  </a:lnTo>
                  <a:lnTo>
                    <a:pt x="274099" y="114173"/>
                  </a:lnTo>
                  <a:close/>
                </a:path>
                <a:path w="455929" h="251460">
                  <a:moveTo>
                    <a:pt x="288036" y="116840"/>
                  </a:moveTo>
                  <a:lnTo>
                    <a:pt x="286892" y="118109"/>
                  </a:lnTo>
                  <a:lnTo>
                    <a:pt x="285876" y="118999"/>
                  </a:lnTo>
                  <a:lnTo>
                    <a:pt x="285241" y="119253"/>
                  </a:lnTo>
                  <a:lnTo>
                    <a:pt x="284479" y="119506"/>
                  </a:lnTo>
                  <a:lnTo>
                    <a:pt x="290724" y="119506"/>
                  </a:lnTo>
                  <a:lnTo>
                    <a:pt x="291211" y="117856"/>
                  </a:lnTo>
                  <a:lnTo>
                    <a:pt x="288036" y="116840"/>
                  </a:lnTo>
                  <a:close/>
                </a:path>
                <a:path w="455929" h="251460">
                  <a:moveTo>
                    <a:pt x="368300" y="234569"/>
                  </a:moveTo>
                  <a:lnTo>
                    <a:pt x="367284" y="237998"/>
                  </a:lnTo>
                  <a:lnTo>
                    <a:pt x="411861" y="251333"/>
                  </a:lnTo>
                  <a:lnTo>
                    <a:pt x="412876" y="247903"/>
                  </a:lnTo>
                  <a:lnTo>
                    <a:pt x="408939" y="246634"/>
                  </a:lnTo>
                  <a:lnTo>
                    <a:pt x="406146" y="245237"/>
                  </a:lnTo>
                  <a:lnTo>
                    <a:pt x="402589" y="241681"/>
                  </a:lnTo>
                  <a:lnTo>
                    <a:pt x="401574" y="239775"/>
                  </a:lnTo>
                  <a:lnTo>
                    <a:pt x="401319" y="237871"/>
                  </a:lnTo>
                  <a:lnTo>
                    <a:pt x="401019" y="236220"/>
                  </a:lnTo>
                  <a:lnTo>
                    <a:pt x="376174" y="236220"/>
                  </a:lnTo>
                  <a:lnTo>
                    <a:pt x="372744" y="235965"/>
                  </a:lnTo>
                  <a:lnTo>
                    <a:pt x="368300" y="234569"/>
                  </a:lnTo>
                  <a:close/>
                </a:path>
                <a:path w="455929" h="251460">
                  <a:moveTo>
                    <a:pt x="421773" y="162052"/>
                  </a:moveTo>
                  <a:lnTo>
                    <a:pt x="392429" y="162052"/>
                  </a:lnTo>
                  <a:lnTo>
                    <a:pt x="394842" y="162306"/>
                  </a:lnTo>
                  <a:lnTo>
                    <a:pt x="396748" y="162814"/>
                  </a:lnTo>
                  <a:lnTo>
                    <a:pt x="401700" y="168275"/>
                  </a:lnTo>
                  <a:lnTo>
                    <a:pt x="401454" y="172212"/>
                  </a:lnTo>
                  <a:lnTo>
                    <a:pt x="401042" y="173862"/>
                  </a:lnTo>
                  <a:lnTo>
                    <a:pt x="399796" y="178562"/>
                  </a:lnTo>
                  <a:lnTo>
                    <a:pt x="396748" y="188722"/>
                  </a:lnTo>
                  <a:lnTo>
                    <a:pt x="386841" y="222503"/>
                  </a:lnTo>
                  <a:lnTo>
                    <a:pt x="385270" y="227711"/>
                  </a:lnTo>
                  <a:lnTo>
                    <a:pt x="384175" y="230631"/>
                  </a:lnTo>
                  <a:lnTo>
                    <a:pt x="383539" y="231521"/>
                  </a:lnTo>
                  <a:lnTo>
                    <a:pt x="382269" y="233553"/>
                  </a:lnTo>
                  <a:lnTo>
                    <a:pt x="380746" y="234950"/>
                  </a:lnTo>
                  <a:lnTo>
                    <a:pt x="378840" y="235458"/>
                  </a:lnTo>
                  <a:lnTo>
                    <a:pt x="376174" y="236220"/>
                  </a:lnTo>
                  <a:lnTo>
                    <a:pt x="401019" y="236220"/>
                  </a:lnTo>
                  <a:lnTo>
                    <a:pt x="400881" y="235458"/>
                  </a:lnTo>
                  <a:lnTo>
                    <a:pt x="400877" y="234569"/>
                  </a:lnTo>
                  <a:lnTo>
                    <a:pt x="415163" y="184531"/>
                  </a:lnTo>
                  <a:lnTo>
                    <a:pt x="423559" y="176530"/>
                  </a:lnTo>
                  <a:lnTo>
                    <a:pt x="417449" y="176530"/>
                  </a:lnTo>
                  <a:lnTo>
                    <a:pt x="421773" y="162052"/>
                  </a:lnTo>
                  <a:close/>
                </a:path>
                <a:path w="455929" h="251460">
                  <a:moveTo>
                    <a:pt x="343771" y="134094"/>
                  </a:moveTo>
                  <a:lnTo>
                    <a:pt x="306720" y="152241"/>
                  </a:lnTo>
                  <a:lnTo>
                    <a:pt x="295259" y="190658"/>
                  </a:lnTo>
                  <a:lnTo>
                    <a:pt x="296459" y="199397"/>
                  </a:lnTo>
                  <a:lnTo>
                    <a:pt x="322706" y="227711"/>
                  </a:lnTo>
                  <a:lnTo>
                    <a:pt x="329828" y="229119"/>
                  </a:lnTo>
                  <a:lnTo>
                    <a:pt x="336724" y="228981"/>
                  </a:lnTo>
                  <a:lnTo>
                    <a:pt x="343406" y="227318"/>
                  </a:lnTo>
                  <a:lnTo>
                    <a:pt x="349885" y="224155"/>
                  </a:lnTo>
                  <a:lnTo>
                    <a:pt x="355909" y="219944"/>
                  </a:lnTo>
                  <a:lnTo>
                    <a:pt x="360082" y="216027"/>
                  </a:lnTo>
                  <a:lnTo>
                    <a:pt x="340232" y="216027"/>
                  </a:lnTo>
                  <a:lnTo>
                    <a:pt x="334517" y="214375"/>
                  </a:lnTo>
                  <a:lnTo>
                    <a:pt x="312270" y="182118"/>
                  </a:lnTo>
                  <a:lnTo>
                    <a:pt x="312343" y="179450"/>
                  </a:lnTo>
                  <a:lnTo>
                    <a:pt x="312840" y="172755"/>
                  </a:lnTo>
                  <a:lnTo>
                    <a:pt x="314960" y="163449"/>
                  </a:lnTo>
                  <a:lnTo>
                    <a:pt x="335515" y="163449"/>
                  </a:lnTo>
                  <a:lnTo>
                    <a:pt x="316611" y="157861"/>
                  </a:lnTo>
                  <a:lnTo>
                    <a:pt x="339725" y="139446"/>
                  </a:lnTo>
                  <a:lnTo>
                    <a:pt x="360685" y="139446"/>
                  </a:lnTo>
                  <a:lnTo>
                    <a:pt x="359130" y="138455"/>
                  </a:lnTo>
                  <a:lnTo>
                    <a:pt x="352298" y="135762"/>
                  </a:lnTo>
                  <a:lnTo>
                    <a:pt x="343771" y="134094"/>
                  </a:lnTo>
                  <a:close/>
                </a:path>
                <a:path w="455929" h="251460">
                  <a:moveTo>
                    <a:pt x="366267" y="201040"/>
                  </a:moveTo>
                  <a:lnTo>
                    <a:pt x="361061" y="207772"/>
                  </a:lnTo>
                  <a:lnTo>
                    <a:pt x="355980" y="212217"/>
                  </a:lnTo>
                  <a:lnTo>
                    <a:pt x="350774" y="213995"/>
                  </a:lnTo>
                  <a:lnTo>
                    <a:pt x="345693" y="215900"/>
                  </a:lnTo>
                  <a:lnTo>
                    <a:pt x="340232" y="216027"/>
                  </a:lnTo>
                  <a:lnTo>
                    <a:pt x="360082" y="216027"/>
                  </a:lnTo>
                  <a:lnTo>
                    <a:pt x="361029" y="215138"/>
                  </a:lnTo>
                  <a:lnTo>
                    <a:pt x="365244" y="209760"/>
                  </a:lnTo>
                  <a:lnTo>
                    <a:pt x="368553" y="203834"/>
                  </a:lnTo>
                  <a:lnTo>
                    <a:pt x="366267" y="201040"/>
                  </a:lnTo>
                  <a:close/>
                </a:path>
                <a:path w="455929" h="251460">
                  <a:moveTo>
                    <a:pt x="455306" y="173228"/>
                  </a:moveTo>
                  <a:lnTo>
                    <a:pt x="430911" y="173228"/>
                  </a:lnTo>
                  <a:lnTo>
                    <a:pt x="432053" y="173481"/>
                  </a:lnTo>
                  <a:lnTo>
                    <a:pt x="433450" y="173862"/>
                  </a:lnTo>
                  <a:lnTo>
                    <a:pt x="435101" y="175640"/>
                  </a:lnTo>
                  <a:lnTo>
                    <a:pt x="437261" y="178562"/>
                  </a:lnTo>
                  <a:lnTo>
                    <a:pt x="439292" y="181609"/>
                  </a:lnTo>
                  <a:lnTo>
                    <a:pt x="441451" y="183515"/>
                  </a:lnTo>
                  <a:lnTo>
                    <a:pt x="446024" y="184784"/>
                  </a:lnTo>
                  <a:lnTo>
                    <a:pt x="448182" y="184531"/>
                  </a:lnTo>
                  <a:lnTo>
                    <a:pt x="450341" y="183261"/>
                  </a:lnTo>
                  <a:lnTo>
                    <a:pt x="452500" y="182118"/>
                  </a:lnTo>
                  <a:lnTo>
                    <a:pt x="454025" y="180212"/>
                  </a:lnTo>
                  <a:lnTo>
                    <a:pt x="454787" y="177800"/>
                  </a:lnTo>
                  <a:lnTo>
                    <a:pt x="455375" y="175640"/>
                  </a:lnTo>
                  <a:lnTo>
                    <a:pt x="455306" y="173228"/>
                  </a:lnTo>
                  <a:close/>
                </a:path>
                <a:path w="455929" h="251460">
                  <a:moveTo>
                    <a:pt x="335515" y="163449"/>
                  </a:moveTo>
                  <a:lnTo>
                    <a:pt x="314960" y="163449"/>
                  </a:lnTo>
                  <a:lnTo>
                    <a:pt x="375285" y="181228"/>
                  </a:lnTo>
                  <a:lnTo>
                    <a:pt x="376866" y="173862"/>
                  </a:lnTo>
                  <a:lnTo>
                    <a:pt x="376977" y="173228"/>
                  </a:lnTo>
                  <a:lnTo>
                    <a:pt x="377108" y="169799"/>
                  </a:lnTo>
                  <a:lnTo>
                    <a:pt x="356997" y="169799"/>
                  </a:lnTo>
                  <a:lnTo>
                    <a:pt x="335515" y="163449"/>
                  </a:lnTo>
                  <a:close/>
                </a:path>
                <a:path w="455929" h="251460">
                  <a:moveTo>
                    <a:pt x="439701" y="163099"/>
                  </a:moveTo>
                  <a:lnTo>
                    <a:pt x="432942" y="165100"/>
                  </a:lnTo>
                  <a:lnTo>
                    <a:pt x="425517" y="169576"/>
                  </a:lnTo>
                  <a:lnTo>
                    <a:pt x="417449" y="176530"/>
                  </a:lnTo>
                  <a:lnTo>
                    <a:pt x="423559" y="176530"/>
                  </a:lnTo>
                  <a:lnTo>
                    <a:pt x="424179" y="176022"/>
                  </a:lnTo>
                  <a:lnTo>
                    <a:pt x="427736" y="174371"/>
                  </a:lnTo>
                  <a:lnTo>
                    <a:pt x="429513" y="173481"/>
                  </a:lnTo>
                  <a:lnTo>
                    <a:pt x="430911" y="173228"/>
                  </a:lnTo>
                  <a:lnTo>
                    <a:pt x="455306" y="173228"/>
                  </a:lnTo>
                  <a:lnTo>
                    <a:pt x="455167" y="172212"/>
                  </a:lnTo>
                  <a:lnTo>
                    <a:pt x="453516" y="169290"/>
                  </a:lnTo>
                  <a:lnTo>
                    <a:pt x="451865" y="166497"/>
                  </a:lnTo>
                  <a:lnTo>
                    <a:pt x="449325" y="164592"/>
                  </a:lnTo>
                  <a:lnTo>
                    <a:pt x="445769" y="163575"/>
                  </a:lnTo>
                  <a:lnTo>
                    <a:pt x="439701" y="163099"/>
                  </a:lnTo>
                  <a:close/>
                </a:path>
                <a:path w="455929" h="251460">
                  <a:moveTo>
                    <a:pt x="360685" y="139446"/>
                  </a:moveTo>
                  <a:lnTo>
                    <a:pt x="339725" y="139446"/>
                  </a:lnTo>
                  <a:lnTo>
                    <a:pt x="348361" y="141986"/>
                  </a:lnTo>
                  <a:lnTo>
                    <a:pt x="351409" y="144018"/>
                  </a:lnTo>
                  <a:lnTo>
                    <a:pt x="356488" y="149859"/>
                  </a:lnTo>
                  <a:lnTo>
                    <a:pt x="358013" y="153415"/>
                  </a:lnTo>
                  <a:lnTo>
                    <a:pt x="358578" y="157861"/>
                  </a:lnTo>
                  <a:lnTo>
                    <a:pt x="358692" y="158623"/>
                  </a:lnTo>
                  <a:lnTo>
                    <a:pt x="358790" y="160936"/>
                  </a:lnTo>
                  <a:lnTo>
                    <a:pt x="358393" y="164211"/>
                  </a:lnTo>
                  <a:lnTo>
                    <a:pt x="356997" y="169799"/>
                  </a:lnTo>
                  <a:lnTo>
                    <a:pt x="377108" y="169799"/>
                  </a:lnTo>
                  <a:lnTo>
                    <a:pt x="377234" y="166497"/>
                  </a:lnTo>
                  <a:lnTo>
                    <a:pt x="377169" y="165481"/>
                  </a:lnTo>
                  <a:lnTo>
                    <a:pt x="376106" y="159083"/>
                  </a:lnTo>
                  <a:lnTo>
                    <a:pt x="373506" y="152653"/>
                  </a:lnTo>
                  <a:lnTo>
                    <a:pt x="369746" y="146889"/>
                  </a:lnTo>
                  <a:lnTo>
                    <a:pt x="364950" y="142160"/>
                  </a:lnTo>
                  <a:lnTo>
                    <a:pt x="360685" y="139446"/>
                  </a:lnTo>
                  <a:close/>
                </a:path>
                <a:path w="455929" h="251460">
                  <a:moveTo>
                    <a:pt x="419353" y="155702"/>
                  </a:moveTo>
                  <a:lnTo>
                    <a:pt x="389763" y="158623"/>
                  </a:lnTo>
                  <a:lnTo>
                    <a:pt x="389636" y="162306"/>
                  </a:lnTo>
                  <a:lnTo>
                    <a:pt x="392429" y="162052"/>
                  </a:lnTo>
                  <a:lnTo>
                    <a:pt x="421773" y="162052"/>
                  </a:lnTo>
                  <a:lnTo>
                    <a:pt x="423290" y="156972"/>
                  </a:lnTo>
                  <a:lnTo>
                    <a:pt x="419353" y="15570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/>
          <p:nvPr/>
        </p:nvSpPr>
        <p:spPr>
          <a:xfrm>
            <a:off x="2865881" y="4819652"/>
            <a:ext cx="162307" cy="1623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903220" y="2081023"/>
            <a:ext cx="86995" cy="2743200"/>
          </a:xfrm>
          <a:custGeom>
            <a:avLst/>
            <a:gdLst/>
            <a:ahLst/>
            <a:cxnLst/>
            <a:rect l="l" t="t" r="r" b="b"/>
            <a:pathLst>
              <a:path w="86994" h="2743200">
                <a:moveTo>
                  <a:pt x="57912" y="2714244"/>
                </a:moveTo>
                <a:lnTo>
                  <a:pt x="28956" y="2714244"/>
                </a:lnTo>
                <a:lnTo>
                  <a:pt x="28956" y="2743200"/>
                </a:lnTo>
                <a:lnTo>
                  <a:pt x="57912" y="2743200"/>
                </a:lnTo>
                <a:lnTo>
                  <a:pt x="57912" y="2714244"/>
                </a:lnTo>
                <a:close/>
              </a:path>
              <a:path w="86994" h="2743200">
                <a:moveTo>
                  <a:pt x="57912" y="2656332"/>
                </a:moveTo>
                <a:lnTo>
                  <a:pt x="28956" y="2656332"/>
                </a:lnTo>
                <a:lnTo>
                  <a:pt x="28956" y="2685288"/>
                </a:lnTo>
                <a:lnTo>
                  <a:pt x="57912" y="2685288"/>
                </a:lnTo>
                <a:lnTo>
                  <a:pt x="57912" y="2656332"/>
                </a:lnTo>
                <a:close/>
              </a:path>
              <a:path w="86994" h="2743200">
                <a:moveTo>
                  <a:pt x="57912" y="2598420"/>
                </a:moveTo>
                <a:lnTo>
                  <a:pt x="28956" y="2598420"/>
                </a:lnTo>
                <a:lnTo>
                  <a:pt x="28956" y="2627376"/>
                </a:lnTo>
                <a:lnTo>
                  <a:pt x="57912" y="2627376"/>
                </a:lnTo>
                <a:lnTo>
                  <a:pt x="57912" y="2598420"/>
                </a:lnTo>
                <a:close/>
              </a:path>
              <a:path w="86994" h="2743200">
                <a:moveTo>
                  <a:pt x="57912" y="2540508"/>
                </a:moveTo>
                <a:lnTo>
                  <a:pt x="28956" y="2540508"/>
                </a:lnTo>
                <a:lnTo>
                  <a:pt x="28956" y="2569464"/>
                </a:lnTo>
                <a:lnTo>
                  <a:pt x="57912" y="2569464"/>
                </a:lnTo>
                <a:lnTo>
                  <a:pt x="57912" y="2540508"/>
                </a:lnTo>
                <a:close/>
              </a:path>
              <a:path w="86994" h="2743200">
                <a:moveTo>
                  <a:pt x="57912" y="2482596"/>
                </a:moveTo>
                <a:lnTo>
                  <a:pt x="28956" y="2482596"/>
                </a:lnTo>
                <a:lnTo>
                  <a:pt x="28956" y="2511552"/>
                </a:lnTo>
                <a:lnTo>
                  <a:pt x="57912" y="2511552"/>
                </a:lnTo>
                <a:lnTo>
                  <a:pt x="57912" y="2482596"/>
                </a:lnTo>
                <a:close/>
              </a:path>
              <a:path w="86994" h="2743200">
                <a:moveTo>
                  <a:pt x="57912" y="2424684"/>
                </a:moveTo>
                <a:lnTo>
                  <a:pt x="28956" y="2424684"/>
                </a:lnTo>
                <a:lnTo>
                  <a:pt x="28956" y="2453640"/>
                </a:lnTo>
                <a:lnTo>
                  <a:pt x="57912" y="2453640"/>
                </a:lnTo>
                <a:lnTo>
                  <a:pt x="57912" y="2424684"/>
                </a:lnTo>
                <a:close/>
              </a:path>
              <a:path w="86994" h="2743200">
                <a:moveTo>
                  <a:pt x="57912" y="2366772"/>
                </a:moveTo>
                <a:lnTo>
                  <a:pt x="28956" y="2366772"/>
                </a:lnTo>
                <a:lnTo>
                  <a:pt x="28956" y="2395728"/>
                </a:lnTo>
                <a:lnTo>
                  <a:pt x="57912" y="2395728"/>
                </a:lnTo>
                <a:lnTo>
                  <a:pt x="57912" y="2366772"/>
                </a:lnTo>
                <a:close/>
              </a:path>
              <a:path w="86994" h="2743200">
                <a:moveTo>
                  <a:pt x="57912" y="2308860"/>
                </a:moveTo>
                <a:lnTo>
                  <a:pt x="28956" y="2308860"/>
                </a:lnTo>
                <a:lnTo>
                  <a:pt x="28956" y="2337816"/>
                </a:lnTo>
                <a:lnTo>
                  <a:pt x="57912" y="2337816"/>
                </a:lnTo>
                <a:lnTo>
                  <a:pt x="57912" y="2308860"/>
                </a:lnTo>
                <a:close/>
              </a:path>
              <a:path w="86994" h="2743200">
                <a:moveTo>
                  <a:pt x="57912" y="2250947"/>
                </a:moveTo>
                <a:lnTo>
                  <a:pt x="28956" y="2250947"/>
                </a:lnTo>
                <a:lnTo>
                  <a:pt x="28956" y="2279904"/>
                </a:lnTo>
                <a:lnTo>
                  <a:pt x="57912" y="2279904"/>
                </a:lnTo>
                <a:lnTo>
                  <a:pt x="57912" y="2250947"/>
                </a:lnTo>
                <a:close/>
              </a:path>
              <a:path w="86994" h="2743200">
                <a:moveTo>
                  <a:pt x="57912" y="2193035"/>
                </a:moveTo>
                <a:lnTo>
                  <a:pt x="28956" y="2193035"/>
                </a:lnTo>
                <a:lnTo>
                  <a:pt x="28956" y="2221991"/>
                </a:lnTo>
                <a:lnTo>
                  <a:pt x="57912" y="2221991"/>
                </a:lnTo>
                <a:lnTo>
                  <a:pt x="57912" y="2193035"/>
                </a:lnTo>
                <a:close/>
              </a:path>
              <a:path w="86994" h="2743200">
                <a:moveTo>
                  <a:pt x="57912" y="2135123"/>
                </a:moveTo>
                <a:lnTo>
                  <a:pt x="28956" y="2135123"/>
                </a:lnTo>
                <a:lnTo>
                  <a:pt x="28956" y="2164079"/>
                </a:lnTo>
                <a:lnTo>
                  <a:pt x="57912" y="2164079"/>
                </a:lnTo>
                <a:lnTo>
                  <a:pt x="57912" y="2135123"/>
                </a:lnTo>
                <a:close/>
              </a:path>
              <a:path w="86994" h="2743200">
                <a:moveTo>
                  <a:pt x="57912" y="2077211"/>
                </a:moveTo>
                <a:lnTo>
                  <a:pt x="28956" y="2077211"/>
                </a:lnTo>
                <a:lnTo>
                  <a:pt x="28956" y="2106167"/>
                </a:lnTo>
                <a:lnTo>
                  <a:pt x="57912" y="2106167"/>
                </a:lnTo>
                <a:lnTo>
                  <a:pt x="57912" y="2077211"/>
                </a:lnTo>
                <a:close/>
              </a:path>
              <a:path w="86994" h="2743200">
                <a:moveTo>
                  <a:pt x="57912" y="2019300"/>
                </a:moveTo>
                <a:lnTo>
                  <a:pt x="28956" y="2019300"/>
                </a:lnTo>
                <a:lnTo>
                  <a:pt x="28956" y="2048255"/>
                </a:lnTo>
                <a:lnTo>
                  <a:pt x="57912" y="2048255"/>
                </a:lnTo>
                <a:lnTo>
                  <a:pt x="57912" y="2019300"/>
                </a:lnTo>
                <a:close/>
              </a:path>
              <a:path w="86994" h="2743200">
                <a:moveTo>
                  <a:pt x="57912" y="1961388"/>
                </a:moveTo>
                <a:lnTo>
                  <a:pt x="28956" y="1961388"/>
                </a:lnTo>
                <a:lnTo>
                  <a:pt x="28956" y="1990344"/>
                </a:lnTo>
                <a:lnTo>
                  <a:pt x="57912" y="1990344"/>
                </a:lnTo>
                <a:lnTo>
                  <a:pt x="57912" y="1961388"/>
                </a:lnTo>
                <a:close/>
              </a:path>
              <a:path w="86994" h="2743200">
                <a:moveTo>
                  <a:pt x="57912" y="1903476"/>
                </a:moveTo>
                <a:lnTo>
                  <a:pt x="28956" y="1903476"/>
                </a:lnTo>
                <a:lnTo>
                  <a:pt x="28956" y="1932432"/>
                </a:lnTo>
                <a:lnTo>
                  <a:pt x="57912" y="1932432"/>
                </a:lnTo>
                <a:lnTo>
                  <a:pt x="57912" y="1903476"/>
                </a:lnTo>
                <a:close/>
              </a:path>
              <a:path w="86994" h="2743200">
                <a:moveTo>
                  <a:pt x="57912" y="1845564"/>
                </a:moveTo>
                <a:lnTo>
                  <a:pt x="28956" y="1845564"/>
                </a:lnTo>
                <a:lnTo>
                  <a:pt x="28956" y="1874520"/>
                </a:lnTo>
                <a:lnTo>
                  <a:pt x="57912" y="1874520"/>
                </a:lnTo>
                <a:lnTo>
                  <a:pt x="57912" y="1845564"/>
                </a:lnTo>
                <a:close/>
              </a:path>
              <a:path w="86994" h="2743200">
                <a:moveTo>
                  <a:pt x="57912" y="1787652"/>
                </a:moveTo>
                <a:lnTo>
                  <a:pt x="28956" y="1787652"/>
                </a:lnTo>
                <a:lnTo>
                  <a:pt x="28956" y="1816608"/>
                </a:lnTo>
                <a:lnTo>
                  <a:pt x="57912" y="1816608"/>
                </a:lnTo>
                <a:lnTo>
                  <a:pt x="57912" y="1787652"/>
                </a:lnTo>
                <a:close/>
              </a:path>
              <a:path w="86994" h="2743200">
                <a:moveTo>
                  <a:pt x="57912" y="1729739"/>
                </a:moveTo>
                <a:lnTo>
                  <a:pt x="28956" y="1729739"/>
                </a:lnTo>
                <a:lnTo>
                  <a:pt x="28956" y="1758695"/>
                </a:lnTo>
                <a:lnTo>
                  <a:pt x="57912" y="1758695"/>
                </a:lnTo>
                <a:lnTo>
                  <a:pt x="57912" y="1729739"/>
                </a:lnTo>
                <a:close/>
              </a:path>
              <a:path w="86994" h="2743200">
                <a:moveTo>
                  <a:pt x="57912" y="1671827"/>
                </a:moveTo>
                <a:lnTo>
                  <a:pt x="28956" y="1671827"/>
                </a:lnTo>
                <a:lnTo>
                  <a:pt x="28956" y="1700783"/>
                </a:lnTo>
                <a:lnTo>
                  <a:pt x="57912" y="1700783"/>
                </a:lnTo>
                <a:lnTo>
                  <a:pt x="57912" y="1671827"/>
                </a:lnTo>
                <a:close/>
              </a:path>
              <a:path w="86994" h="2743200">
                <a:moveTo>
                  <a:pt x="57912" y="1613915"/>
                </a:moveTo>
                <a:lnTo>
                  <a:pt x="28956" y="1613915"/>
                </a:lnTo>
                <a:lnTo>
                  <a:pt x="28956" y="1642871"/>
                </a:lnTo>
                <a:lnTo>
                  <a:pt x="57912" y="1642871"/>
                </a:lnTo>
                <a:lnTo>
                  <a:pt x="57912" y="1613915"/>
                </a:lnTo>
                <a:close/>
              </a:path>
              <a:path w="86994" h="2743200">
                <a:moveTo>
                  <a:pt x="57912" y="1556003"/>
                </a:moveTo>
                <a:lnTo>
                  <a:pt x="28956" y="1556003"/>
                </a:lnTo>
                <a:lnTo>
                  <a:pt x="28956" y="1584959"/>
                </a:lnTo>
                <a:lnTo>
                  <a:pt x="57912" y="1584959"/>
                </a:lnTo>
                <a:lnTo>
                  <a:pt x="57912" y="1556003"/>
                </a:lnTo>
                <a:close/>
              </a:path>
              <a:path w="86994" h="2743200">
                <a:moveTo>
                  <a:pt x="57912" y="1498091"/>
                </a:moveTo>
                <a:lnTo>
                  <a:pt x="28956" y="1498091"/>
                </a:lnTo>
                <a:lnTo>
                  <a:pt x="28956" y="1527047"/>
                </a:lnTo>
                <a:lnTo>
                  <a:pt x="57912" y="1527047"/>
                </a:lnTo>
                <a:lnTo>
                  <a:pt x="57912" y="1498091"/>
                </a:lnTo>
                <a:close/>
              </a:path>
              <a:path w="86994" h="2743200">
                <a:moveTo>
                  <a:pt x="57912" y="1440179"/>
                </a:moveTo>
                <a:lnTo>
                  <a:pt x="28956" y="1440179"/>
                </a:lnTo>
                <a:lnTo>
                  <a:pt x="28956" y="1469136"/>
                </a:lnTo>
                <a:lnTo>
                  <a:pt x="57912" y="1469136"/>
                </a:lnTo>
                <a:lnTo>
                  <a:pt x="57912" y="1440179"/>
                </a:lnTo>
                <a:close/>
              </a:path>
              <a:path w="86994" h="2743200">
                <a:moveTo>
                  <a:pt x="57912" y="1382267"/>
                </a:moveTo>
                <a:lnTo>
                  <a:pt x="28956" y="1382267"/>
                </a:lnTo>
                <a:lnTo>
                  <a:pt x="28956" y="1411224"/>
                </a:lnTo>
                <a:lnTo>
                  <a:pt x="57912" y="1411224"/>
                </a:lnTo>
                <a:lnTo>
                  <a:pt x="57912" y="1382267"/>
                </a:lnTo>
                <a:close/>
              </a:path>
              <a:path w="86994" h="2743200">
                <a:moveTo>
                  <a:pt x="57912" y="1324355"/>
                </a:moveTo>
                <a:lnTo>
                  <a:pt x="28956" y="1324355"/>
                </a:lnTo>
                <a:lnTo>
                  <a:pt x="28956" y="1353312"/>
                </a:lnTo>
                <a:lnTo>
                  <a:pt x="57912" y="1353312"/>
                </a:lnTo>
                <a:lnTo>
                  <a:pt x="57912" y="1324355"/>
                </a:lnTo>
                <a:close/>
              </a:path>
              <a:path w="86994" h="2743200">
                <a:moveTo>
                  <a:pt x="57912" y="1266443"/>
                </a:moveTo>
                <a:lnTo>
                  <a:pt x="28956" y="1266443"/>
                </a:lnTo>
                <a:lnTo>
                  <a:pt x="28956" y="1295400"/>
                </a:lnTo>
                <a:lnTo>
                  <a:pt x="57912" y="1295400"/>
                </a:lnTo>
                <a:lnTo>
                  <a:pt x="57912" y="1266443"/>
                </a:lnTo>
                <a:close/>
              </a:path>
              <a:path w="86994" h="2743200">
                <a:moveTo>
                  <a:pt x="57912" y="1208531"/>
                </a:moveTo>
                <a:lnTo>
                  <a:pt x="28956" y="1208531"/>
                </a:lnTo>
                <a:lnTo>
                  <a:pt x="28956" y="1237488"/>
                </a:lnTo>
                <a:lnTo>
                  <a:pt x="57912" y="1237488"/>
                </a:lnTo>
                <a:lnTo>
                  <a:pt x="57912" y="1208531"/>
                </a:lnTo>
                <a:close/>
              </a:path>
              <a:path w="86994" h="2743200">
                <a:moveTo>
                  <a:pt x="57912" y="1150619"/>
                </a:moveTo>
                <a:lnTo>
                  <a:pt x="28956" y="1150619"/>
                </a:lnTo>
                <a:lnTo>
                  <a:pt x="28956" y="1179576"/>
                </a:lnTo>
                <a:lnTo>
                  <a:pt x="57912" y="1179576"/>
                </a:lnTo>
                <a:lnTo>
                  <a:pt x="57912" y="1150619"/>
                </a:lnTo>
                <a:close/>
              </a:path>
              <a:path w="86994" h="2743200">
                <a:moveTo>
                  <a:pt x="57912" y="1092707"/>
                </a:moveTo>
                <a:lnTo>
                  <a:pt x="28956" y="1092707"/>
                </a:lnTo>
                <a:lnTo>
                  <a:pt x="28956" y="1121664"/>
                </a:lnTo>
                <a:lnTo>
                  <a:pt x="57912" y="1121664"/>
                </a:lnTo>
                <a:lnTo>
                  <a:pt x="57912" y="1092707"/>
                </a:lnTo>
                <a:close/>
              </a:path>
              <a:path w="86994" h="2743200">
                <a:moveTo>
                  <a:pt x="57912" y="1034795"/>
                </a:moveTo>
                <a:lnTo>
                  <a:pt x="28956" y="1034795"/>
                </a:lnTo>
                <a:lnTo>
                  <a:pt x="28956" y="1063752"/>
                </a:lnTo>
                <a:lnTo>
                  <a:pt x="57912" y="1063752"/>
                </a:lnTo>
                <a:lnTo>
                  <a:pt x="57912" y="1034795"/>
                </a:lnTo>
                <a:close/>
              </a:path>
              <a:path w="86994" h="2743200">
                <a:moveTo>
                  <a:pt x="57912" y="976883"/>
                </a:moveTo>
                <a:lnTo>
                  <a:pt x="28956" y="976883"/>
                </a:lnTo>
                <a:lnTo>
                  <a:pt x="28956" y="1005839"/>
                </a:lnTo>
                <a:lnTo>
                  <a:pt x="57912" y="1005839"/>
                </a:lnTo>
                <a:lnTo>
                  <a:pt x="57912" y="976883"/>
                </a:lnTo>
                <a:close/>
              </a:path>
              <a:path w="86994" h="2743200">
                <a:moveTo>
                  <a:pt x="57912" y="918972"/>
                </a:moveTo>
                <a:lnTo>
                  <a:pt x="28956" y="918972"/>
                </a:lnTo>
                <a:lnTo>
                  <a:pt x="28956" y="947927"/>
                </a:lnTo>
                <a:lnTo>
                  <a:pt x="57912" y="947927"/>
                </a:lnTo>
                <a:lnTo>
                  <a:pt x="57912" y="918972"/>
                </a:lnTo>
                <a:close/>
              </a:path>
              <a:path w="86994" h="2743200">
                <a:moveTo>
                  <a:pt x="57912" y="861060"/>
                </a:moveTo>
                <a:lnTo>
                  <a:pt x="28956" y="861060"/>
                </a:lnTo>
                <a:lnTo>
                  <a:pt x="28956" y="890015"/>
                </a:lnTo>
                <a:lnTo>
                  <a:pt x="57912" y="890015"/>
                </a:lnTo>
                <a:lnTo>
                  <a:pt x="57912" y="861060"/>
                </a:lnTo>
                <a:close/>
              </a:path>
              <a:path w="86994" h="2743200">
                <a:moveTo>
                  <a:pt x="57912" y="803148"/>
                </a:moveTo>
                <a:lnTo>
                  <a:pt x="28956" y="803148"/>
                </a:lnTo>
                <a:lnTo>
                  <a:pt x="28956" y="832103"/>
                </a:lnTo>
                <a:lnTo>
                  <a:pt x="57912" y="832103"/>
                </a:lnTo>
                <a:lnTo>
                  <a:pt x="57912" y="803148"/>
                </a:lnTo>
                <a:close/>
              </a:path>
              <a:path w="86994" h="2743200">
                <a:moveTo>
                  <a:pt x="57912" y="745236"/>
                </a:moveTo>
                <a:lnTo>
                  <a:pt x="28956" y="745236"/>
                </a:lnTo>
                <a:lnTo>
                  <a:pt x="28956" y="774191"/>
                </a:lnTo>
                <a:lnTo>
                  <a:pt x="57912" y="774191"/>
                </a:lnTo>
                <a:lnTo>
                  <a:pt x="57912" y="745236"/>
                </a:lnTo>
                <a:close/>
              </a:path>
              <a:path w="86994" h="2743200">
                <a:moveTo>
                  <a:pt x="57912" y="687324"/>
                </a:moveTo>
                <a:lnTo>
                  <a:pt x="28956" y="687324"/>
                </a:lnTo>
                <a:lnTo>
                  <a:pt x="28956" y="716279"/>
                </a:lnTo>
                <a:lnTo>
                  <a:pt x="57912" y="716279"/>
                </a:lnTo>
                <a:lnTo>
                  <a:pt x="57912" y="687324"/>
                </a:lnTo>
                <a:close/>
              </a:path>
              <a:path w="86994" h="2743200">
                <a:moveTo>
                  <a:pt x="57912" y="629412"/>
                </a:moveTo>
                <a:lnTo>
                  <a:pt x="28956" y="629412"/>
                </a:lnTo>
                <a:lnTo>
                  <a:pt x="28956" y="658367"/>
                </a:lnTo>
                <a:lnTo>
                  <a:pt x="57912" y="658367"/>
                </a:lnTo>
                <a:lnTo>
                  <a:pt x="57912" y="629412"/>
                </a:lnTo>
                <a:close/>
              </a:path>
              <a:path w="86994" h="2743200">
                <a:moveTo>
                  <a:pt x="57912" y="571500"/>
                </a:moveTo>
                <a:lnTo>
                  <a:pt x="28956" y="571500"/>
                </a:lnTo>
                <a:lnTo>
                  <a:pt x="28956" y="600455"/>
                </a:lnTo>
                <a:lnTo>
                  <a:pt x="57912" y="600455"/>
                </a:lnTo>
                <a:lnTo>
                  <a:pt x="57912" y="571500"/>
                </a:lnTo>
                <a:close/>
              </a:path>
              <a:path w="86994" h="2743200">
                <a:moveTo>
                  <a:pt x="57912" y="513588"/>
                </a:moveTo>
                <a:lnTo>
                  <a:pt x="28956" y="513588"/>
                </a:lnTo>
                <a:lnTo>
                  <a:pt x="28956" y="542543"/>
                </a:lnTo>
                <a:lnTo>
                  <a:pt x="57912" y="542543"/>
                </a:lnTo>
                <a:lnTo>
                  <a:pt x="57912" y="513588"/>
                </a:lnTo>
                <a:close/>
              </a:path>
              <a:path w="86994" h="2743200">
                <a:moveTo>
                  <a:pt x="57912" y="455675"/>
                </a:moveTo>
                <a:lnTo>
                  <a:pt x="28956" y="455675"/>
                </a:lnTo>
                <a:lnTo>
                  <a:pt x="28956" y="484631"/>
                </a:lnTo>
                <a:lnTo>
                  <a:pt x="57912" y="484631"/>
                </a:lnTo>
                <a:lnTo>
                  <a:pt x="57912" y="455675"/>
                </a:lnTo>
                <a:close/>
              </a:path>
              <a:path w="86994" h="2743200">
                <a:moveTo>
                  <a:pt x="57912" y="397763"/>
                </a:moveTo>
                <a:lnTo>
                  <a:pt x="28956" y="397763"/>
                </a:lnTo>
                <a:lnTo>
                  <a:pt x="28956" y="426719"/>
                </a:lnTo>
                <a:lnTo>
                  <a:pt x="57912" y="426719"/>
                </a:lnTo>
                <a:lnTo>
                  <a:pt x="57912" y="397763"/>
                </a:lnTo>
                <a:close/>
              </a:path>
              <a:path w="86994" h="2743200">
                <a:moveTo>
                  <a:pt x="57912" y="339851"/>
                </a:moveTo>
                <a:lnTo>
                  <a:pt x="28956" y="339851"/>
                </a:lnTo>
                <a:lnTo>
                  <a:pt x="28956" y="368807"/>
                </a:lnTo>
                <a:lnTo>
                  <a:pt x="57912" y="368807"/>
                </a:lnTo>
                <a:lnTo>
                  <a:pt x="57912" y="339851"/>
                </a:lnTo>
                <a:close/>
              </a:path>
              <a:path w="86994" h="2743200">
                <a:moveTo>
                  <a:pt x="57912" y="281939"/>
                </a:moveTo>
                <a:lnTo>
                  <a:pt x="28956" y="281939"/>
                </a:lnTo>
                <a:lnTo>
                  <a:pt x="28956" y="310895"/>
                </a:lnTo>
                <a:lnTo>
                  <a:pt x="57912" y="310895"/>
                </a:lnTo>
                <a:lnTo>
                  <a:pt x="57912" y="281939"/>
                </a:lnTo>
                <a:close/>
              </a:path>
              <a:path w="86994" h="2743200">
                <a:moveTo>
                  <a:pt x="57912" y="224027"/>
                </a:moveTo>
                <a:lnTo>
                  <a:pt x="28956" y="224027"/>
                </a:lnTo>
                <a:lnTo>
                  <a:pt x="28956" y="252983"/>
                </a:lnTo>
                <a:lnTo>
                  <a:pt x="57912" y="252983"/>
                </a:lnTo>
                <a:lnTo>
                  <a:pt x="57912" y="224027"/>
                </a:lnTo>
                <a:close/>
              </a:path>
              <a:path w="86994" h="2743200">
                <a:moveTo>
                  <a:pt x="57912" y="166115"/>
                </a:moveTo>
                <a:lnTo>
                  <a:pt x="28956" y="166115"/>
                </a:lnTo>
                <a:lnTo>
                  <a:pt x="28956" y="195072"/>
                </a:lnTo>
                <a:lnTo>
                  <a:pt x="57912" y="195072"/>
                </a:lnTo>
                <a:lnTo>
                  <a:pt x="57912" y="166115"/>
                </a:lnTo>
                <a:close/>
              </a:path>
              <a:path w="86994" h="2743200">
                <a:moveTo>
                  <a:pt x="57912" y="108203"/>
                </a:moveTo>
                <a:lnTo>
                  <a:pt x="28956" y="108203"/>
                </a:lnTo>
                <a:lnTo>
                  <a:pt x="28956" y="137160"/>
                </a:lnTo>
                <a:lnTo>
                  <a:pt x="57912" y="137160"/>
                </a:lnTo>
                <a:lnTo>
                  <a:pt x="57912" y="108203"/>
                </a:lnTo>
                <a:close/>
              </a:path>
              <a:path w="86994" h="2743200">
                <a:moveTo>
                  <a:pt x="43434" y="0"/>
                </a:moveTo>
                <a:lnTo>
                  <a:pt x="0" y="86867"/>
                </a:lnTo>
                <a:lnTo>
                  <a:pt x="86868" y="86867"/>
                </a:lnTo>
                <a:lnTo>
                  <a:pt x="83058" y="79248"/>
                </a:lnTo>
                <a:lnTo>
                  <a:pt x="28956" y="79248"/>
                </a:lnTo>
                <a:lnTo>
                  <a:pt x="28956" y="72389"/>
                </a:lnTo>
                <a:lnTo>
                  <a:pt x="79629" y="72389"/>
                </a:lnTo>
                <a:lnTo>
                  <a:pt x="43434" y="0"/>
                </a:lnTo>
                <a:close/>
              </a:path>
              <a:path w="86994" h="2743200">
                <a:moveTo>
                  <a:pt x="57912" y="72389"/>
                </a:moveTo>
                <a:lnTo>
                  <a:pt x="28956" y="72389"/>
                </a:lnTo>
                <a:lnTo>
                  <a:pt x="28956" y="79248"/>
                </a:lnTo>
                <a:lnTo>
                  <a:pt x="57912" y="79248"/>
                </a:lnTo>
                <a:lnTo>
                  <a:pt x="57912" y="72389"/>
                </a:lnTo>
                <a:close/>
              </a:path>
              <a:path w="86994" h="2743200">
                <a:moveTo>
                  <a:pt x="79629" y="72389"/>
                </a:moveTo>
                <a:lnTo>
                  <a:pt x="57912" y="72389"/>
                </a:lnTo>
                <a:lnTo>
                  <a:pt x="57912" y="79248"/>
                </a:lnTo>
                <a:lnTo>
                  <a:pt x="83058" y="79248"/>
                </a:lnTo>
                <a:lnTo>
                  <a:pt x="79629" y="723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865881" y="1924052"/>
            <a:ext cx="162307" cy="162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162548" y="3545586"/>
            <a:ext cx="243656" cy="8102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851"/>
              </a:lnSpc>
            </a:pPr>
            <a:r>
              <a:rPr sz="1600" dirty="0">
                <a:latin typeface="Times New Roman"/>
                <a:cs typeface="Times New Roman"/>
              </a:rPr>
              <a:t>No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States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65" name="object 57"/>
          <p:cNvSpPr txBox="1"/>
          <p:nvPr/>
        </p:nvSpPr>
        <p:spPr>
          <a:xfrm>
            <a:off x="6322187" y="1230257"/>
            <a:ext cx="344424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591" marR="5080" indent="-342891">
              <a:spcBef>
                <a:spcPts val="100"/>
              </a:spcBef>
            </a:pPr>
            <a:r>
              <a:rPr lang="en-US" dirty="0">
                <a:latin typeface="Calibri"/>
                <a:cs typeface="Calibri"/>
              </a:rPr>
              <a:t>Goal: understand the physics of electron excitation and emission </a:t>
            </a:r>
            <a:endParaRPr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7" grpId="0" animBg="1"/>
      <p:bldP spid="48" grpId="0" animBg="1"/>
      <p:bldP spid="49" grpId="0" animBg="1"/>
      <p:bldP spid="52" grpId="0"/>
      <p:bldP spid="59" grpId="0" animBg="1"/>
      <p:bldP spid="60" grpId="0" animBg="1"/>
      <p:bldP spid="6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2777" y="1047496"/>
            <a:ext cx="2359660" cy="5105400"/>
          </a:xfrm>
          <a:custGeom>
            <a:avLst/>
            <a:gdLst/>
            <a:ahLst/>
            <a:cxnLst/>
            <a:rect l="l" t="t" r="r" b="b"/>
            <a:pathLst>
              <a:path w="2359660" h="5105400">
                <a:moveTo>
                  <a:pt x="0" y="5105400"/>
                </a:moveTo>
                <a:lnTo>
                  <a:pt x="2359152" y="5105400"/>
                </a:lnTo>
                <a:lnTo>
                  <a:pt x="2359152" y="0"/>
                </a:lnTo>
                <a:lnTo>
                  <a:pt x="0" y="0"/>
                </a:lnTo>
                <a:lnTo>
                  <a:pt x="0" y="5105400"/>
                </a:lnTo>
                <a:close/>
              </a:path>
            </a:pathLst>
          </a:custGeom>
          <a:solidFill>
            <a:srgbClr val="99CC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Rectangle 63"/>
          <p:cNvSpPr/>
          <p:nvPr/>
        </p:nvSpPr>
        <p:spPr>
          <a:xfrm>
            <a:off x="2133981" y="3465575"/>
            <a:ext cx="2355977" cy="11068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/>
          <p:nvPr/>
        </p:nvSpPr>
        <p:spPr>
          <a:xfrm>
            <a:off x="4493132" y="2667380"/>
            <a:ext cx="5080" cy="3429000"/>
          </a:xfrm>
          <a:custGeom>
            <a:avLst/>
            <a:gdLst/>
            <a:ahLst/>
            <a:cxnLst/>
            <a:rect l="l" t="t" r="r" b="b"/>
            <a:pathLst>
              <a:path w="5080" h="3429000">
                <a:moveTo>
                  <a:pt x="4572" y="3429000"/>
                </a:moveTo>
                <a:lnTo>
                  <a:pt x="0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5009" y="4213098"/>
            <a:ext cx="923329" cy="900431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2720"/>
              </a:lnSpc>
            </a:pPr>
            <a:r>
              <a:rPr sz="2400" dirty="0">
                <a:latin typeface="Times New Roman"/>
                <a:cs typeface="Times New Roman"/>
              </a:rPr>
              <a:t>Ene</a:t>
            </a:r>
            <a:r>
              <a:rPr sz="2400" spc="-4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gy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20341" y="6206236"/>
            <a:ext cx="105854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Medium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32679" y="6206236"/>
            <a:ext cx="102489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71" dirty="0">
                <a:latin typeface="Times New Roman"/>
                <a:cs typeface="Times New Roman"/>
              </a:rPr>
              <a:t>V</a:t>
            </a:r>
            <a:r>
              <a:rPr sz="2400" dirty="0">
                <a:latin typeface="Times New Roman"/>
                <a:cs typeface="Times New Roman"/>
              </a:rPr>
              <a:t>acuum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95880" y="990980"/>
            <a:ext cx="76200" cy="5334000"/>
          </a:xfrm>
          <a:custGeom>
            <a:avLst/>
            <a:gdLst/>
            <a:ahLst/>
            <a:cxnLst/>
            <a:rect l="l" t="t" r="r" b="b"/>
            <a:pathLst>
              <a:path w="76200" h="5334000">
                <a:moveTo>
                  <a:pt x="44450" y="63500"/>
                </a:moveTo>
                <a:lnTo>
                  <a:pt x="31750" y="63500"/>
                </a:lnTo>
                <a:lnTo>
                  <a:pt x="31750" y="5334000"/>
                </a:lnTo>
                <a:lnTo>
                  <a:pt x="44450" y="5334000"/>
                </a:lnTo>
                <a:lnTo>
                  <a:pt x="44450" y="63500"/>
                </a:lnTo>
                <a:close/>
              </a:path>
              <a:path w="76200" h="53340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53340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33981" y="4572380"/>
            <a:ext cx="2349500" cy="0"/>
          </a:xfrm>
          <a:custGeom>
            <a:avLst/>
            <a:gdLst/>
            <a:ahLst/>
            <a:cxnLst/>
            <a:rect l="l" t="t" r="r" b="b"/>
            <a:pathLst>
              <a:path w="2349500">
                <a:moveTo>
                  <a:pt x="0" y="0"/>
                </a:moveTo>
                <a:lnTo>
                  <a:pt x="2349246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93132" y="2667380"/>
            <a:ext cx="1295400" cy="0"/>
          </a:xfrm>
          <a:custGeom>
            <a:avLst/>
            <a:gdLst/>
            <a:ahLst/>
            <a:cxnLst/>
            <a:rect l="l" t="t" r="r" b="b"/>
            <a:pathLst>
              <a:path w="1295400">
                <a:moveTo>
                  <a:pt x="0" y="0"/>
                </a:moveTo>
                <a:lnTo>
                  <a:pt x="1295400" y="0"/>
                </a:lnTo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42081" y="5723381"/>
            <a:ext cx="162307" cy="1623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54781" y="5329428"/>
            <a:ext cx="162305" cy="162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26181" y="5024629"/>
            <a:ext cx="162305" cy="1623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07432" y="2667380"/>
            <a:ext cx="76200" cy="1905000"/>
          </a:xfrm>
          <a:custGeom>
            <a:avLst/>
            <a:gdLst/>
            <a:ahLst/>
            <a:cxnLst/>
            <a:rect l="l" t="t" r="r" b="b"/>
            <a:pathLst>
              <a:path w="76200" h="1905000">
                <a:moveTo>
                  <a:pt x="44450" y="63500"/>
                </a:moveTo>
                <a:lnTo>
                  <a:pt x="31750" y="63500"/>
                </a:lnTo>
                <a:lnTo>
                  <a:pt x="31750" y="1905000"/>
                </a:lnTo>
                <a:lnTo>
                  <a:pt x="44450" y="1905000"/>
                </a:lnTo>
                <a:lnTo>
                  <a:pt x="44450" y="63500"/>
                </a:lnTo>
                <a:close/>
              </a:path>
              <a:path w="76200" h="190500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190500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723893" y="2482215"/>
            <a:ext cx="1692911" cy="109908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3024" marR="5080" indent="-60958">
              <a:lnSpc>
                <a:spcPct val="157200"/>
              </a:lnSpc>
              <a:spcBef>
                <a:spcPts val="95"/>
              </a:spcBef>
            </a:pPr>
            <a:r>
              <a:rPr sz="2400" spc="-45" dirty="0">
                <a:latin typeface="Times New Roman"/>
                <a:cs typeface="Times New Roman"/>
              </a:rPr>
              <a:t>Vacuum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level  Φ</a:t>
            </a:r>
          </a:p>
        </p:txBody>
      </p:sp>
      <p:sp>
        <p:nvSpPr>
          <p:cNvPr id="33" name="object 33"/>
          <p:cNvSpPr/>
          <p:nvPr/>
        </p:nvSpPr>
        <p:spPr>
          <a:xfrm>
            <a:off x="4107181" y="1900429"/>
            <a:ext cx="162305" cy="162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268981" y="1900429"/>
            <a:ext cx="162305" cy="162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497581" y="1824229"/>
            <a:ext cx="162305" cy="162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341877" y="3236977"/>
            <a:ext cx="162305" cy="1623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392423" y="2026413"/>
            <a:ext cx="976631" cy="1237615"/>
          </a:xfrm>
          <a:custGeom>
            <a:avLst/>
            <a:gdLst/>
            <a:ahLst/>
            <a:cxnLst/>
            <a:rect l="l" t="t" r="r" b="b"/>
            <a:pathLst>
              <a:path w="976630" h="1237614">
                <a:moveTo>
                  <a:pt x="22859" y="0"/>
                </a:moveTo>
                <a:lnTo>
                  <a:pt x="0" y="17779"/>
                </a:lnTo>
                <a:lnTo>
                  <a:pt x="17906" y="40639"/>
                </a:lnTo>
                <a:lnTo>
                  <a:pt x="40639" y="22733"/>
                </a:lnTo>
                <a:lnTo>
                  <a:pt x="22859" y="0"/>
                </a:lnTo>
                <a:close/>
              </a:path>
              <a:path w="976630" h="1237614">
                <a:moveTo>
                  <a:pt x="58546" y="45465"/>
                </a:moveTo>
                <a:lnTo>
                  <a:pt x="35813" y="63373"/>
                </a:lnTo>
                <a:lnTo>
                  <a:pt x="53720" y="86105"/>
                </a:lnTo>
                <a:lnTo>
                  <a:pt x="76453" y="68199"/>
                </a:lnTo>
                <a:lnTo>
                  <a:pt x="58546" y="45465"/>
                </a:lnTo>
                <a:close/>
              </a:path>
              <a:path w="976630" h="1237614">
                <a:moveTo>
                  <a:pt x="94361" y="91059"/>
                </a:moveTo>
                <a:lnTo>
                  <a:pt x="71627" y="108965"/>
                </a:lnTo>
                <a:lnTo>
                  <a:pt x="89534" y="131699"/>
                </a:lnTo>
                <a:lnTo>
                  <a:pt x="112268" y="113791"/>
                </a:lnTo>
                <a:lnTo>
                  <a:pt x="94361" y="91059"/>
                </a:lnTo>
                <a:close/>
              </a:path>
              <a:path w="976630" h="1237614">
                <a:moveTo>
                  <a:pt x="130175" y="136525"/>
                </a:moveTo>
                <a:lnTo>
                  <a:pt x="107314" y="154432"/>
                </a:lnTo>
                <a:lnTo>
                  <a:pt x="125221" y="177164"/>
                </a:lnTo>
                <a:lnTo>
                  <a:pt x="148081" y="159385"/>
                </a:lnTo>
                <a:lnTo>
                  <a:pt x="130175" y="136525"/>
                </a:lnTo>
                <a:close/>
              </a:path>
              <a:path w="976630" h="1237614">
                <a:moveTo>
                  <a:pt x="165862" y="182117"/>
                </a:moveTo>
                <a:lnTo>
                  <a:pt x="143128" y="200025"/>
                </a:lnTo>
                <a:lnTo>
                  <a:pt x="161036" y="222758"/>
                </a:lnTo>
                <a:lnTo>
                  <a:pt x="183769" y="204850"/>
                </a:lnTo>
                <a:lnTo>
                  <a:pt x="165862" y="182117"/>
                </a:lnTo>
                <a:close/>
              </a:path>
              <a:path w="976630" h="1237614">
                <a:moveTo>
                  <a:pt x="201675" y="227711"/>
                </a:moveTo>
                <a:lnTo>
                  <a:pt x="178943" y="245490"/>
                </a:lnTo>
                <a:lnTo>
                  <a:pt x="196850" y="268350"/>
                </a:lnTo>
                <a:lnTo>
                  <a:pt x="219582" y="250443"/>
                </a:lnTo>
                <a:lnTo>
                  <a:pt x="201675" y="227711"/>
                </a:lnTo>
                <a:close/>
              </a:path>
              <a:path w="976630" h="1237614">
                <a:moveTo>
                  <a:pt x="237489" y="273176"/>
                </a:moveTo>
                <a:lnTo>
                  <a:pt x="214630" y="291084"/>
                </a:lnTo>
                <a:lnTo>
                  <a:pt x="232537" y="313816"/>
                </a:lnTo>
                <a:lnTo>
                  <a:pt x="255396" y="295910"/>
                </a:lnTo>
                <a:lnTo>
                  <a:pt x="237489" y="273176"/>
                </a:lnTo>
                <a:close/>
              </a:path>
              <a:path w="976630" h="1237614">
                <a:moveTo>
                  <a:pt x="273176" y="318770"/>
                </a:moveTo>
                <a:lnTo>
                  <a:pt x="250444" y="336676"/>
                </a:lnTo>
                <a:lnTo>
                  <a:pt x="268350" y="359410"/>
                </a:lnTo>
                <a:lnTo>
                  <a:pt x="291083" y="341502"/>
                </a:lnTo>
                <a:lnTo>
                  <a:pt x="273176" y="318770"/>
                </a:lnTo>
                <a:close/>
              </a:path>
              <a:path w="976630" h="1237614">
                <a:moveTo>
                  <a:pt x="308990" y="364236"/>
                </a:moveTo>
                <a:lnTo>
                  <a:pt x="286257" y="382142"/>
                </a:lnTo>
                <a:lnTo>
                  <a:pt x="304164" y="404875"/>
                </a:lnTo>
                <a:lnTo>
                  <a:pt x="326898" y="387096"/>
                </a:lnTo>
                <a:lnTo>
                  <a:pt x="308990" y="364236"/>
                </a:lnTo>
                <a:close/>
              </a:path>
              <a:path w="976630" h="1237614">
                <a:moveTo>
                  <a:pt x="344805" y="409828"/>
                </a:moveTo>
                <a:lnTo>
                  <a:pt x="322071" y="427736"/>
                </a:lnTo>
                <a:lnTo>
                  <a:pt x="339851" y="450468"/>
                </a:lnTo>
                <a:lnTo>
                  <a:pt x="362712" y="432562"/>
                </a:lnTo>
                <a:lnTo>
                  <a:pt x="344805" y="409828"/>
                </a:lnTo>
                <a:close/>
              </a:path>
              <a:path w="976630" h="1237614">
                <a:moveTo>
                  <a:pt x="380492" y="455422"/>
                </a:moveTo>
                <a:lnTo>
                  <a:pt x="357758" y="473201"/>
                </a:lnTo>
                <a:lnTo>
                  <a:pt x="375665" y="496062"/>
                </a:lnTo>
                <a:lnTo>
                  <a:pt x="398399" y="478154"/>
                </a:lnTo>
                <a:lnTo>
                  <a:pt x="380492" y="455422"/>
                </a:lnTo>
                <a:close/>
              </a:path>
              <a:path w="976630" h="1237614">
                <a:moveTo>
                  <a:pt x="416306" y="500888"/>
                </a:moveTo>
                <a:lnTo>
                  <a:pt x="393573" y="518795"/>
                </a:lnTo>
                <a:lnTo>
                  <a:pt x="411480" y="541527"/>
                </a:lnTo>
                <a:lnTo>
                  <a:pt x="434213" y="523621"/>
                </a:lnTo>
                <a:lnTo>
                  <a:pt x="416306" y="500888"/>
                </a:lnTo>
                <a:close/>
              </a:path>
              <a:path w="976630" h="1237614">
                <a:moveTo>
                  <a:pt x="452119" y="546480"/>
                </a:moveTo>
                <a:lnTo>
                  <a:pt x="429387" y="564388"/>
                </a:lnTo>
                <a:lnTo>
                  <a:pt x="447167" y="587121"/>
                </a:lnTo>
                <a:lnTo>
                  <a:pt x="470026" y="569213"/>
                </a:lnTo>
                <a:lnTo>
                  <a:pt x="452119" y="546480"/>
                </a:lnTo>
                <a:close/>
              </a:path>
              <a:path w="976630" h="1237614">
                <a:moveTo>
                  <a:pt x="487933" y="591947"/>
                </a:moveTo>
                <a:lnTo>
                  <a:pt x="465074" y="609853"/>
                </a:lnTo>
                <a:lnTo>
                  <a:pt x="482981" y="632587"/>
                </a:lnTo>
                <a:lnTo>
                  <a:pt x="505713" y="614807"/>
                </a:lnTo>
                <a:lnTo>
                  <a:pt x="487933" y="591947"/>
                </a:lnTo>
                <a:close/>
              </a:path>
              <a:path w="976630" h="1237614">
                <a:moveTo>
                  <a:pt x="523620" y="637539"/>
                </a:moveTo>
                <a:lnTo>
                  <a:pt x="500888" y="655447"/>
                </a:lnTo>
                <a:lnTo>
                  <a:pt x="518794" y="678179"/>
                </a:lnTo>
                <a:lnTo>
                  <a:pt x="541527" y="660273"/>
                </a:lnTo>
                <a:lnTo>
                  <a:pt x="523620" y="637539"/>
                </a:lnTo>
                <a:close/>
              </a:path>
              <a:path w="976630" h="1237614">
                <a:moveTo>
                  <a:pt x="559434" y="683005"/>
                </a:moveTo>
                <a:lnTo>
                  <a:pt x="536701" y="700913"/>
                </a:lnTo>
                <a:lnTo>
                  <a:pt x="554482" y="723773"/>
                </a:lnTo>
                <a:lnTo>
                  <a:pt x="577342" y="705865"/>
                </a:lnTo>
                <a:lnTo>
                  <a:pt x="559434" y="683005"/>
                </a:lnTo>
                <a:close/>
              </a:path>
              <a:path w="976630" h="1237614">
                <a:moveTo>
                  <a:pt x="595249" y="728599"/>
                </a:moveTo>
                <a:lnTo>
                  <a:pt x="572388" y="746505"/>
                </a:lnTo>
                <a:lnTo>
                  <a:pt x="590295" y="769238"/>
                </a:lnTo>
                <a:lnTo>
                  <a:pt x="613028" y="751332"/>
                </a:lnTo>
                <a:lnTo>
                  <a:pt x="595249" y="728599"/>
                </a:lnTo>
                <a:close/>
              </a:path>
              <a:path w="976630" h="1237614">
                <a:moveTo>
                  <a:pt x="630936" y="774191"/>
                </a:moveTo>
                <a:lnTo>
                  <a:pt x="608202" y="791972"/>
                </a:lnTo>
                <a:lnTo>
                  <a:pt x="626109" y="814832"/>
                </a:lnTo>
                <a:lnTo>
                  <a:pt x="648843" y="796925"/>
                </a:lnTo>
                <a:lnTo>
                  <a:pt x="630936" y="774191"/>
                </a:lnTo>
                <a:close/>
              </a:path>
              <a:path w="976630" h="1237614">
                <a:moveTo>
                  <a:pt x="666750" y="819658"/>
                </a:moveTo>
                <a:lnTo>
                  <a:pt x="644017" y="837564"/>
                </a:lnTo>
                <a:lnTo>
                  <a:pt x="661924" y="860298"/>
                </a:lnTo>
                <a:lnTo>
                  <a:pt x="684657" y="842517"/>
                </a:lnTo>
                <a:lnTo>
                  <a:pt x="666750" y="819658"/>
                </a:lnTo>
                <a:close/>
              </a:path>
              <a:path w="976630" h="1237614">
                <a:moveTo>
                  <a:pt x="702563" y="865251"/>
                </a:moveTo>
                <a:lnTo>
                  <a:pt x="679703" y="883158"/>
                </a:lnTo>
                <a:lnTo>
                  <a:pt x="697611" y="905890"/>
                </a:lnTo>
                <a:lnTo>
                  <a:pt x="720470" y="887984"/>
                </a:lnTo>
                <a:lnTo>
                  <a:pt x="702563" y="865251"/>
                </a:lnTo>
                <a:close/>
              </a:path>
              <a:path w="976630" h="1237614">
                <a:moveTo>
                  <a:pt x="738251" y="910716"/>
                </a:moveTo>
                <a:lnTo>
                  <a:pt x="715518" y="928624"/>
                </a:lnTo>
                <a:lnTo>
                  <a:pt x="733425" y="951484"/>
                </a:lnTo>
                <a:lnTo>
                  <a:pt x="756157" y="933576"/>
                </a:lnTo>
                <a:lnTo>
                  <a:pt x="738251" y="910716"/>
                </a:lnTo>
                <a:close/>
              </a:path>
              <a:path w="976630" h="1237614">
                <a:moveTo>
                  <a:pt x="774064" y="956310"/>
                </a:moveTo>
                <a:lnTo>
                  <a:pt x="751332" y="974216"/>
                </a:lnTo>
                <a:lnTo>
                  <a:pt x="769238" y="996950"/>
                </a:lnTo>
                <a:lnTo>
                  <a:pt x="791971" y="979042"/>
                </a:lnTo>
                <a:lnTo>
                  <a:pt x="774064" y="956310"/>
                </a:lnTo>
                <a:close/>
              </a:path>
              <a:path w="976630" h="1237614">
                <a:moveTo>
                  <a:pt x="809878" y="1001902"/>
                </a:moveTo>
                <a:lnTo>
                  <a:pt x="787019" y="1019683"/>
                </a:lnTo>
                <a:lnTo>
                  <a:pt x="804926" y="1042542"/>
                </a:lnTo>
                <a:lnTo>
                  <a:pt x="827786" y="1024636"/>
                </a:lnTo>
                <a:lnTo>
                  <a:pt x="809878" y="1001902"/>
                </a:lnTo>
                <a:close/>
              </a:path>
              <a:path w="976630" h="1237614">
                <a:moveTo>
                  <a:pt x="845565" y="1047368"/>
                </a:moveTo>
                <a:lnTo>
                  <a:pt x="822832" y="1065276"/>
                </a:lnTo>
                <a:lnTo>
                  <a:pt x="840739" y="1088009"/>
                </a:lnTo>
                <a:lnTo>
                  <a:pt x="863473" y="1070228"/>
                </a:lnTo>
                <a:lnTo>
                  <a:pt x="845565" y="1047368"/>
                </a:lnTo>
                <a:close/>
              </a:path>
              <a:path w="976630" h="1237614">
                <a:moveTo>
                  <a:pt x="881380" y="1092962"/>
                </a:moveTo>
                <a:lnTo>
                  <a:pt x="858646" y="1110868"/>
                </a:lnTo>
                <a:lnTo>
                  <a:pt x="876553" y="1133602"/>
                </a:lnTo>
                <a:lnTo>
                  <a:pt x="899287" y="1115695"/>
                </a:lnTo>
                <a:lnTo>
                  <a:pt x="881380" y="1092962"/>
                </a:lnTo>
                <a:close/>
              </a:path>
              <a:path w="976630" h="1237614">
                <a:moveTo>
                  <a:pt x="911526" y="1178283"/>
                </a:moveTo>
                <a:lnTo>
                  <a:pt x="888873" y="1196086"/>
                </a:lnTo>
                <a:lnTo>
                  <a:pt x="976630" y="1237614"/>
                </a:lnTo>
                <a:lnTo>
                  <a:pt x="964618" y="1179195"/>
                </a:lnTo>
                <a:lnTo>
                  <a:pt x="912240" y="1179195"/>
                </a:lnTo>
                <a:lnTo>
                  <a:pt x="911526" y="1178283"/>
                </a:lnTo>
                <a:close/>
              </a:path>
              <a:path w="976630" h="1237614">
                <a:moveTo>
                  <a:pt x="934359" y="1160340"/>
                </a:moveTo>
                <a:lnTo>
                  <a:pt x="911526" y="1178283"/>
                </a:lnTo>
                <a:lnTo>
                  <a:pt x="912240" y="1179195"/>
                </a:lnTo>
                <a:lnTo>
                  <a:pt x="935101" y="1161288"/>
                </a:lnTo>
                <a:lnTo>
                  <a:pt x="934359" y="1160340"/>
                </a:lnTo>
                <a:close/>
              </a:path>
              <a:path w="976630" h="1237614">
                <a:moveTo>
                  <a:pt x="957071" y="1142491"/>
                </a:moveTo>
                <a:lnTo>
                  <a:pt x="934359" y="1160340"/>
                </a:lnTo>
                <a:lnTo>
                  <a:pt x="935101" y="1161288"/>
                </a:lnTo>
                <a:lnTo>
                  <a:pt x="912240" y="1179195"/>
                </a:lnTo>
                <a:lnTo>
                  <a:pt x="964618" y="1179195"/>
                </a:lnTo>
                <a:lnTo>
                  <a:pt x="957071" y="1142491"/>
                </a:lnTo>
                <a:close/>
              </a:path>
              <a:path w="976630" h="1237614">
                <a:moveTo>
                  <a:pt x="917194" y="1138427"/>
                </a:moveTo>
                <a:lnTo>
                  <a:pt x="894333" y="1156335"/>
                </a:lnTo>
                <a:lnTo>
                  <a:pt x="911526" y="1178283"/>
                </a:lnTo>
                <a:lnTo>
                  <a:pt x="934359" y="1160340"/>
                </a:lnTo>
                <a:lnTo>
                  <a:pt x="917194" y="11384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335781" y="2433829"/>
            <a:ext cx="162305" cy="1623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228720" y="2029587"/>
            <a:ext cx="193675" cy="408940"/>
          </a:xfrm>
          <a:custGeom>
            <a:avLst/>
            <a:gdLst/>
            <a:ahLst/>
            <a:cxnLst/>
            <a:rect l="l" t="t" r="r" b="b"/>
            <a:pathLst>
              <a:path w="193675" h="408939">
                <a:moveTo>
                  <a:pt x="26669" y="0"/>
                </a:moveTo>
                <a:lnTo>
                  <a:pt x="0" y="11429"/>
                </a:lnTo>
                <a:lnTo>
                  <a:pt x="11556" y="38100"/>
                </a:lnTo>
                <a:lnTo>
                  <a:pt x="38100" y="26542"/>
                </a:lnTo>
                <a:lnTo>
                  <a:pt x="26669" y="0"/>
                </a:lnTo>
                <a:close/>
              </a:path>
              <a:path w="193675" h="408939">
                <a:moveTo>
                  <a:pt x="49656" y="53086"/>
                </a:moveTo>
                <a:lnTo>
                  <a:pt x="23113" y="64642"/>
                </a:lnTo>
                <a:lnTo>
                  <a:pt x="34543" y="91186"/>
                </a:lnTo>
                <a:lnTo>
                  <a:pt x="61087" y="79628"/>
                </a:lnTo>
                <a:lnTo>
                  <a:pt x="49656" y="53086"/>
                </a:lnTo>
                <a:close/>
              </a:path>
              <a:path w="193675" h="408939">
                <a:moveTo>
                  <a:pt x="72643" y="106299"/>
                </a:moveTo>
                <a:lnTo>
                  <a:pt x="46100" y="117728"/>
                </a:lnTo>
                <a:lnTo>
                  <a:pt x="57531" y="144272"/>
                </a:lnTo>
                <a:lnTo>
                  <a:pt x="84200" y="132841"/>
                </a:lnTo>
                <a:lnTo>
                  <a:pt x="72643" y="106299"/>
                </a:lnTo>
                <a:close/>
              </a:path>
              <a:path w="193675" h="408939">
                <a:moveTo>
                  <a:pt x="95631" y="159385"/>
                </a:moveTo>
                <a:lnTo>
                  <a:pt x="69087" y="170941"/>
                </a:lnTo>
                <a:lnTo>
                  <a:pt x="80644" y="197485"/>
                </a:lnTo>
                <a:lnTo>
                  <a:pt x="107187" y="185927"/>
                </a:lnTo>
                <a:lnTo>
                  <a:pt x="95631" y="159385"/>
                </a:lnTo>
                <a:close/>
              </a:path>
              <a:path w="193675" h="408939">
                <a:moveTo>
                  <a:pt x="118618" y="212471"/>
                </a:moveTo>
                <a:lnTo>
                  <a:pt x="92075" y="224027"/>
                </a:lnTo>
                <a:lnTo>
                  <a:pt x="103631" y="250571"/>
                </a:lnTo>
                <a:lnTo>
                  <a:pt x="130175" y="239140"/>
                </a:lnTo>
                <a:lnTo>
                  <a:pt x="118618" y="212471"/>
                </a:lnTo>
                <a:close/>
              </a:path>
              <a:path w="193675" h="408939">
                <a:moveTo>
                  <a:pt x="141731" y="265684"/>
                </a:moveTo>
                <a:lnTo>
                  <a:pt x="115062" y="277240"/>
                </a:lnTo>
                <a:lnTo>
                  <a:pt x="126618" y="303784"/>
                </a:lnTo>
                <a:lnTo>
                  <a:pt x="153162" y="292226"/>
                </a:lnTo>
                <a:lnTo>
                  <a:pt x="141731" y="265684"/>
                </a:lnTo>
                <a:close/>
              </a:path>
              <a:path w="193675" h="408939">
                <a:moveTo>
                  <a:pt x="140164" y="334923"/>
                </a:moveTo>
                <a:lnTo>
                  <a:pt x="113537" y="346455"/>
                </a:lnTo>
                <a:lnTo>
                  <a:pt x="187960" y="408939"/>
                </a:lnTo>
                <a:lnTo>
                  <a:pt x="191297" y="348234"/>
                </a:lnTo>
                <a:lnTo>
                  <a:pt x="145923" y="348234"/>
                </a:lnTo>
                <a:lnTo>
                  <a:pt x="140164" y="334923"/>
                </a:lnTo>
                <a:close/>
              </a:path>
              <a:path w="193675" h="408939">
                <a:moveTo>
                  <a:pt x="166717" y="323422"/>
                </a:moveTo>
                <a:lnTo>
                  <a:pt x="140164" y="334923"/>
                </a:lnTo>
                <a:lnTo>
                  <a:pt x="145923" y="348234"/>
                </a:lnTo>
                <a:lnTo>
                  <a:pt x="172466" y="336803"/>
                </a:lnTo>
                <a:lnTo>
                  <a:pt x="166717" y="323422"/>
                </a:lnTo>
                <a:close/>
              </a:path>
              <a:path w="193675" h="408939">
                <a:moveTo>
                  <a:pt x="193294" y="311912"/>
                </a:moveTo>
                <a:lnTo>
                  <a:pt x="166717" y="323422"/>
                </a:lnTo>
                <a:lnTo>
                  <a:pt x="172466" y="336803"/>
                </a:lnTo>
                <a:lnTo>
                  <a:pt x="145923" y="348234"/>
                </a:lnTo>
                <a:lnTo>
                  <a:pt x="191297" y="348234"/>
                </a:lnTo>
                <a:lnTo>
                  <a:pt x="193294" y="311912"/>
                </a:lnTo>
                <a:close/>
              </a:path>
              <a:path w="193675" h="408939">
                <a:moveTo>
                  <a:pt x="164719" y="318770"/>
                </a:moveTo>
                <a:lnTo>
                  <a:pt x="138175" y="330326"/>
                </a:lnTo>
                <a:lnTo>
                  <a:pt x="140164" y="334923"/>
                </a:lnTo>
                <a:lnTo>
                  <a:pt x="166717" y="323422"/>
                </a:lnTo>
                <a:lnTo>
                  <a:pt x="164719" y="3187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654551" y="1861567"/>
            <a:ext cx="838200" cy="86995"/>
          </a:xfrm>
          <a:custGeom>
            <a:avLst/>
            <a:gdLst/>
            <a:ahLst/>
            <a:cxnLst/>
            <a:rect l="l" t="t" r="r" b="b"/>
            <a:pathLst>
              <a:path w="838200" h="86994">
                <a:moveTo>
                  <a:pt x="28956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28956" y="57912"/>
                </a:lnTo>
                <a:lnTo>
                  <a:pt x="28956" y="28956"/>
                </a:lnTo>
                <a:close/>
              </a:path>
              <a:path w="838200" h="86994">
                <a:moveTo>
                  <a:pt x="86868" y="28956"/>
                </a:moveTo>
                <a:lnTo>
                  <a:pt x="57912" y="28956"/>
                </a:lnTo>
                <a:lnTo>
                  <a:pt x="57912" y="57912"/>
                </a:lnTo>
                <a:lnTo>
                  <a:pt x="86868" y="57912"/>
                </a:lnTo>
                <a:lnTo>
                  <a:pt x="86868" y="28956"/>
                </a:lnTo>
                <a:close/>
              </a:path>
              <a:path w="838200" h="86994">
                <a:moveTo>
                  <a:pt x="144780" y="28956"/>
                </a:moveTo>
                <a:lnTo>
                  <a:pt x="115824" y="28956"/>
                </a:lnTo>
                <a:lnTo>
                  <a:pt x="115824" y="57912"/>
                </a:lnTo>
                <a:lnTo>
                  <a:pt x="144780" y="57912"/>
                </a:lnTo>
                <a:lnTo>
                  <a:pt x="144780" y="28956"/>
                </a:lnTo>
                <a:close/>
              </a:path>
              <a:path w="838200" h="86994">
                <a:moveTo>
                  <a:pt x="202692" y="28956"/>
                </a:moveTo>
                <a:lnTo>
                  <a:pt x="173736" y="28956"/>
                </a:lnTo>
                <a:lnTo>
                  <a:pt x="173736" y="57912"/>
                </a:lnTo>
                <a:lnTo>
                  <a:pt x="202692" y="57912"/>
                </a:lnTo>
                <a:lnTo>
                  <a:pt x="202692" y="28956"/>
                </a:lnTo>
                <a:close/>
              </a:path>
              <a:path w="838200" h="86994">
                <a:moveTo>
                  <a:pt x="260604" y="28956"/>
                </a:moveTo>
                <a:lnTo>
                  <a:pt x="231648" y="28956"/>
                </a:lnTo>
                <a:lnTo>
                  <a:pt x="231648" y="57912"/>
                </a:lnTo>
                <a:lnTo>
                  <a:pt x="260604" y="57912"/>
                </a:lnTo>
                <a:lnTo>
                  <a:pt x="260604" y="28956"/>
                </a:lnTo>
                <a:close/>
              </a:path>
              <a:path w="838200" h="86994">
                <a:moveTo>
                  <a:pt x="318516" y="28956"/>
                </a:moveTo>
                <a:lnTo>
                  <a:pt x="289560" y="28956"/>
                </a:lnTo>
                <a:lnTo>
                  <a:pt x="289560" y="57912"/>
                </a:lnTo>
                <a:lnTo>
                  <a:pt x="318516" y="57912"/>
                </a:lnTo>
                <a:lnTo>
                  <a:pt x="318516" y="28956"/>
                </a:lnTo>
                <a:close/>
              </a:path>
              <a:path w="838200" h="86994">
                <a:moveTo>
                  <a:pt x="376428" y="28956"/>
                </a:moveTo>
                <a:lnTo>
                  <a:pt x="347472" y="28956"/>
                </a:lnTo>
                <a:lnTo>
                  <a:pt x="347472" y="57912"/>
                </a:lnTo>
                <a:lnTo>
                  <a:pt x="376428" y="57912"/>
                </a:lnTo>
                <a:lnTo>
                  <a:pt x="376428" y="28956"/>
                </a:lnTo>
                <a:close/>
              </a:path>
              <a:path w="838200" h="86994">
                <a:moveTo>
                  <a:pt x="434340" y="28956"/>
                </a:moveTo>
                <a:lnTo>
                  <a:pt x="405384" y="28956"/>
                </a:lnTo>
                <a:lnTo>
                  <a:pt x="405384" y="57912"/>
                </a:lnTo>
                <a:lnTo>
                  <a:pt x="434340" y="57912"/>
                </a:lnTo>
                <a:lnTo>
                  <a:pt x="434340" y="28956"/>
                </a:lnTo>
                <a:close/>
              </a:path>
              <a:path w="838200" h="86994">
                <a:moveTo>
                  <a:pt x="492252" y="28956"/>
                </a:moveTo>
                <a:lnTo>
                  <a:pt x="463296" y="28956"/>
                </a:lnTo>
                <a:lnTo>
                  <a:pt x="463296" y="57912"/>
                </a:lnTo>
                <a:lnTo>
                  <a:pt x="492252" y="57912"/>
                </a:lnTo>
                <a:lnTo>
                  <a:pt x="492252" y="28956"/>
                </a:lnTo>
                <a:close/>
              </a:path>
              <a:path w="838200" h="86994">
                <a:moveTo>
                  <a:pt x="550164" y="28956"/>
                </a:moveTo>
                <a:lnTo>
                  <a:pt x="521208" y="28956"/>
                </a:lnTo>
                <a:lnTo>
                  <a:pt x="521208" y="57912"/>
                </a:lnTo>
                <a:lnTo>
                  <a:pt x="550164" y="57912"/>
                </a:lnTo>
                <a:lnTo>
                  <a:pt x="550164" y="28956"/>
                </a:lnTo>
                <a:close/>
              </a:path>
              <a:path w="838200" h="86994">
                <a:moveTo>
                  <a:pt x="608076" y="28956"/>
                </a:moveTo>
                <a:lnTo>
                  <a:pt x="579120" y="28956"/>
                </a:lnTo>
                <a:lnTo>
                  <a:pt x="579120" y="57912"/>
                </a:lnTo>
                <a:lnTo>
                  <a:pt x="608076" y="57912"/>
                </a:lnTo>
                <a:lnTo>
                  <a:pt x="608076" y="28956"/>
                </a:lnTo>
                <a:close/>
              </a:path>
              <a:path w="838200" h="86994">
                <a:moveTo>
                  <a:pt x="665988" y="28956"/>
                </a:moveTo>
                <a:lnTo>
                  <a:pt x="637032" y="28956"/>
                </a:lnTo>
                <a:lnTo>
                  <a:pt x="637032" y="57912"/>
                </a:lnTo>
                <a:lnTo>
                  <a:pt x="665988" y="57912"/>
                </a:lnTo>
                <a:lnTo>
                  <a:pt x="665988" y="28956"/>
                </a:lnTo>
                <a:close/>
              </a:path>
              <a:path w="838200" h="86994">
                <a:moveTo>
                  <a:pt x="723900" y="28956"/>
                </a:moveTo>
                <a:lnTo>
                  <a:pt x="694944" y="28956"/>
                </a:lnTo>
                <a:lnTo>
                  <a:pt x="694944" y="57912"/>
                </a:lnTo>
                <a:lnTo>
                  <a:pt x="723900" y="57912"/>
                </a:lnTo>
                <a:lnTo>
                  <a:pt x="723900" y="28956"/>
                </a:lnTo>
                <a:close/>
              </a:path>
              <a:path w="838200" h="86994">
                <a:moveTo>
                  <a:pt x="751332" y="0"/>
                </a:moveTo>
                <a:lnTo>
                  <a:pt x="751332" y="86868"/>
                </a:lnTo>
                <a:lnTo>
                  <a:pt x="809244" y="57912"/>
                </a:lnTo>
                <a:lnTo>
                  <a:pt x="752856" y="57912"/>
                </a:lnTo>
                <a:lnTo>
                  <a:pt x="752856" y="28956"/>
                </a:lnTo>
                <a:lnTo>
                  <a:pt x="809244" y="28956"/>
                </a:lnTo>
                <a:lnTo>
                  <a:pt x="751332" y="0"/>
                </a:lnTo>
                <a:close/>
              </a:path>
              <a:path w="838200" h="86994">
                <a:moveTo>
                  <a:pt x="765810" y="28956"/>
                </a:moveTo>
                <a:lnTo>
                  <a:pt x="752856" y="28956"/>
                </a:lnTo>
                <a:lnTo>
                  <a:pt x="752856" y="57912"/>
                </a:lnTo>
                <a:lnTo>
                  <a:pt x="765810" y="57912"/>
                </a:lnTo>
                <a:lnTo>
                  <a:pt x="765810" y="28956"/>
                </a:lnTo>
                <a:close/>
              </a:path>
              <a:path w="838200" h="86994">
                <a:moveTo>
                  <a:pt x="809244" y="28956"/>
                </a:moveTo>
                <a:lnTo>
                  <a:pt x="765810" y="28956"/>
                </a:lnTo>
                <a:lnTo>
                  <a:pt x="765810" y="57912"/>
                </a:lnTo>
                <a:lnTo>
                  <a:pt x="809244" y="57912"/>
                </a:lnTo>
                <a:lnTo>
                  <a:pt x="838200" y="43434"/>
                </a:lnTo>
                <a:lnTo>
                  <a:pt x="809244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373374" y="2751584"/>
            <a:ext cx="162305" cy="162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178296" y="4739386"/>
            <a:ext cx="243656" cy="10388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851"/>
              </a:lnSpc>
            </a:pPr>
            <a:r>
              <a:rPr sz="1600" spc="-5" dirty="0">
                <a:latin typeface="Times New Roman"/>
                <a:cs typeface="Times New Roman"/>
              </a:rPr>
              <a:t>Filled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States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178296" y="1838706"/>
            <a:ext cx="243656" cy="110426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851"/>
              </a:lnSpc>
            </a:pPr>
            <a:r>
              <a:rPr sz="1600" dirty="0">
                <a:latin typeface="Times New Roman"/>
                <a:cs typeface="Times New Roman"/>
              </a:rPr>
              <a:t>Empty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States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637281" y="5177029"/>
            <a:ext cx="162307" cy="1623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637281" y="5647181"/>
            <a:ext cx="162307" cy="1623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964180" y="5329428"/>
            <a:ext cx="162307" cy="162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6629145" y="1363981"/>
            <a:ext cx="3417571" cy="24083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169" indent="-411470">
              <a:spcBef>
                <a:spcPts val="100"/>
              </a:spcBef>
              <a:buClr>
                <a:srgbClr val="FF3300"/>
              </a:buClr>
              <a:buAutoNum type="arabicParenR"/>
              <a:tabLst>
                <a:tab pos="423535" algn="l"/>
                <a:tab pos="424169" algn="l"/>
              </a:tabLst>
            </a:pPr>
            <a:r>
              <a:rPr sz="2400" spc="-15" dirty="0">
                <a:latin typeface="Calibri"/>
                <a:cs typeface="Calibri"/>
              </a:rPr>
              <a:t>Excitation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spc="-31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baseline="24305" dirty="0">
                <a:latin typeface="Calibri"/>
                <a:cs typeface="Calibri"/>
              </a:rPr>
              <a:t>-</a:t>
            </a:r>
          </a:p>
          <a:p>
            <a:pPr marL="469888">
              <a:spcBef>
                <a:spcPts val="45"/>
              </a:spcBef>
            </a:pPr>
            <a:r>
              <a:rPr spc="-11" dirty="0">
                <a:latin typeface="Calibri"/>
                <a:cs typeface="Calibri"/>
              </a:rPr>
              <a:t>Reflection,</a:t>
            </a:r>
            <a:r>
              <a:rPr spc="5" dirty="0">
                <a:latin typeface="Calibri"/>
                <a:cs typeface="Calibri"/>
              </a:rPr>
              <a:t> </a:t>
            </a:r>
            <a:r>
              <a:rPr spc="-15" dirty="0">
                <a:latin typeface="Calibri"/>
                <a:cs typeface="Calibri"/>
              </a:rPr>
              <a:t>Transmission</a:t>
            </a:r>
            <a:endParaRPr dirty="0">
              <a:latin typeface="Calibri"/>
              <a:cs typeface="Calibri"/>
            </a:endParaRPr>
          </a:p>
          <a:p>
            <a:pPr marL="469888">
              <a:lnSpc>
                <a:spcPts val="2140"/>
              </a:lnSpc>
            </a:pPr>
            <a:r>
              <a:rPr spc="-11" dirty="0">
                <a:latin typeface="Calibri"/>
                <a:cs typeface="Calibri"/>
              </a:rPr>
              <a:t>Energy </a:t>
            </a:r>
            <a:r>
              <a:rPr spc="-5" dirty="0">
                <a:latin typeface="Calibri"/>
                <a:cs typeface="Calibri"/>
              </a:rPr>
              <a:t>distribution of </a:t>
            </a:r>
            <a:r>
              <a:rPr spc="-15" dirty="0">
                <a:latin typeface="Calibri"/>
                <a:cs typeface="Calibri"/>
              </a:rPr>
              <a:t>excited</a:t>
            </a:r>
            <a:r>
              <a:rPr dirty="0">
                <a:latin typeface="Calibri"/>
                <a:cs typeface="Calibri"/>
              </a:rPr>
              <a:t> e</a:t>
            </a:r>
            <a:r>
              <a:rPr baseline="25462" dirty="0">
                <a:latin typeface="Calibri"/>
                <a:cs typeface="Calibri"/>
              </a:rPr>
              <a:t>-</a:t>
            </a:r>
          </a:p>
          <a:p>
            <a:pPr marL="327017" indent="-314317">
              <a:lnSpc>
                <a:spcPts val="2860"/>
              </a:lnSpc>
              <a:buClr>
                <a:srgbClr val="FF3300"/>
              </a:buClr>
              <a:buAutoNum type="arabicParenR" startAt="2"/>
              <a:tabLst>
                <a:tab pos="327652" algn="l"/>
              </a:tabLst>
            </a:pPr>
            <a:r>
              <a:rPr sz="2400" spc="-35" dirty="0">
                <a:latin typeface="Calibri"/>
                <a:cs typeface="Calibri"/>
              </a:rPr>
              <a:t>Transit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11" dirty="0">
                <a:latin typeface="Calibri"/>
                <a:cs typeface="Calibri"/>
              </a:rPr>
              <a:t>Surface</a:t>
            </a:r>
            <a:endParaRPr sz="2400" dirty="0">
              <a:latin typeface="Calibri"/>
              <a:cs typeface="Calibri"/>
            </a:endParaRPr>
          </a:p>
          <a:p>
            <a:pPr marL="469888" marR="1021054">
              <a:spcBef>
                <a:spcPts val="40"/>
              </a:spcBef>
            </a:pPr>
            <a:r>
              <a:rPr spc="-5" dirty="0">
                <a:latin typeface="Calibri"/>
                <a:cs typeface="Calibri"/>
              </a:rPr>
              <a:t>e</a:t>
            </a:r>
            <a:r>
              <a:rPr spc="-7" baseline="25462" dirty="0">
                <a:latin typeface="Calibri"/>
                <a:cs typeface="Calibri"/>
              </a:rPr>
              <a:t>-</a:t>
            </a:r>
            <a:r>
              <a:rPr spc="-5" dirty="0">
                <a:latin typeface="Calibri"/>
                <a:cs typeface="Calibri"/>
              </a:rPr>
              <a:t>-phonon</a:t>
            </a:r>
            <a:r>
              <a:rPr spc="-51" dirty="0">
                <a:latin typeface="Calibri"/>
                <a:cs typeface="Calibri"/>
              </a:rPr>
              <a:t> </a:t>
            </a:r>
            <a:r>
              <a:rPr spc="-11" dirty="0">
                <a:latin typeface="Calibri"/>
                <a:cs typeface="Calibri"/>
              </a:rPr>
              <a:t>scattering  e</a:t>
            </a:r>
            <a:r>
              <a:rPr spc="-15" baseline="25462" dirty="0">
                <a:latin typeface="Calibri"/>
                <a:cs typeface="Calibri"/>
              </a:rPr>
              <a:t>-</a:t>
            </a:r>
            <a:r>
              <a:rPr spc="-11" dirty="0">
                <a:latin typeface="Calibri"/>
                <a:cs typeface="Calibri"/>
              </a:rPr>
              <a:t>-defect scattering </a:t>
            </a:r>
            <a:endParaRPr lang="en-US" spc="-11" dirty="0">
              <a:latin typeface="Calibri"/>
              <a:cs typeface="Calibri"/>
            </a:endParaRPr>
          </a:p>
          <a:p>
            <a:pPr marL="469888" marR="1021054">
              <a:spcBef>
                <a:spcPts val="40"/>
              </a:spcBef>
            </a:pPr>
            <a:r>
              <a:rPr spc="-5" dirty="0">
                <a:latin typeface="Calibri"/>
                <a:cs typeface="Calibri"/>
              </a:rPr>
              <a:t>e</a:t>
            </a:r>
            <a:r>
              <a:rPr spc="-7" baseline="25462" dirty="0">
                <a:latin typeface="Calibri"/>
                <a:cs typeface="Calibri"/>
              </a:rPr>
              <a:t>-</a:t>
            </a:r>
            <a:r>
              <a:rPr spc="-5" dirty="0">
                <a:latin typeface="Calibri"/>
                <a:cs typeface="Calibri"/>
              </a:rPr>
              <a:t>-e</a:t>
            </a:r>
            <a:r>
              <a:rPr spc="-7" baseline="25462" dirty="0">
                <a:latin typeface="Calibri"/>
                <a:cs typeface="Calibri"/>
              </a:rPr>
              <a:t>- </a:t>
            </a:r>
            <a:r>
              <a:rPr spc="-11" dirty="0">
                <a:latin typeface="Calibri"/>
                <a:cs typeface="Calibri"/>
              </a:rPr>
              <a:t>scattering</a:t>
            </a:r>
            <a:endParaRPr lang="en-US" spc="-11" dirty="0">
              <a:latin typeface="Calibri"/>
              <a:cs typeface="Calibri"/>
            </a:endParaRPr>
          </a:p>
          <a:p>
            <a:pPr marL="469888" marR="1021054">
              <a:spcBef>
                <a:spcPts val="40"/>
              </a:spcBef>
            </a:pPr>
            <a:r>
              <a:rPr spc="-11" dirty="0">
                <a:latin typeface="Calibri"/>
                <a:cs typeface="Calibri"/>
              </a:rPr>
              <a:t>  </a:t>
            </a:r>
            <a:r>
              <a:rPr spc="-5" dirty="0">
                <a:latin typeface="Calibri"/>
                <a:cs typeface="Calibri"/>
              </a:rPr>
              <a:t>Random </a:t>
            </a:r>
            <a:r>
              <a:rPr spc="-15" dirty="0">
                <a:latin typeface="Calibri"/>
                <a:cs typeface="Calibri"/>
              </a:rPr>
              <a:t>Walk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865881" y="1924052"/>
            <a:ext cx="162307" cy="162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514601" y="1966723"/>
            <a:ext cx="337185" cy="86995"/>
          </a:xfrm>
          <a:custGeom>
            <a:avLst/>
            <a:gdLst/>
            <a:ahLst/>
            <a:cxnLst/>
            <a:rect l="l" t="t" r="r" b="b"/>
            <a:pathLst>
              <a:path w="337184" h="86994">
                <a:moveTo>
                  <a:pt x="336803" y="28955"/>
                </a:moveTo>
                <a:lnTo>
                  <a:pt x="307847" y="28955"/>
                </a:lnTo>
                <a:lnTo>
                  <a:pt x="307847" y="57912"/>
                </a:lnTo>
                <a:lnTo>
                  <a:pt x="336803" y="57912"/>
                </a:lnTo>
                <a:lnTo>
                  <a:pt x="336803" y="28955"/>
                </a:lnTo>
                <a:close/>
              </a:path>
              <a:path w="337184" h="86994">
                <a:moveTo>
                  <a:pt x="278891" y="28955"/>
                </a:moveTo>
                <a:lnTo>
                  <a:pt x="249936" y="28955"/>
                </a:lnTo>
                <a:lnTo>
                  <a:pt x="249936" y="57912"/>
                </a:lnTo>
                <a:lnTo>
                  <a:pt x="278891" y="57912"/>
                </a:lnTo>
                <a:lnTo>
                  <a:pt x="278891" y="28955"/>
                </a:lnTo>
                <a:close/>
              </a:path>
              <a:path w="337184" h="86994">
                <a:moveTo>
                  <a:pt x="220980" y="28955"/>
                </a:moveTo>
                <a:lnTo>
                  <a:pt x="192024" y="28955"/>
                </a:lnTo>
                <a:lnTo>
                  <a:pt x="192024" y="57912"/>
                </a:lnTo>
                <a:lnTo>
                  <a:pt x="220980" y="57912"/>
                </a:lnTo>
                <a:lnTo>
                  <a:pt x="220980" y="28955"/>
                </a:lnTo>
                <a:close/>
              </a:path>
              <a:path w="337184" h="86994">
                <a:moveTo>
                  <a:pt x="163068" y="28955"/>
                </a:moveTo>
                <a:lnTo>
                  <a:pt x="134112" y="28955"/>
                </a:lnTo>
                <a:lnTo>
                  <a:pt x="134112" y="57912"/>
                </a:lnTo>
                <a:lnTo>
                  <a:pt x="163068" y="57912"/>
                </a:lnTo>
                <a:lnTo>
                  <a:pt x="163068" y="28955"/>
                </a:lnTo>
                <a:close/>
              </a:path>
              <a:path w="337184" h="86994">
                <a:moveTo>
                  <a:pt x="86868" y="0"/>
                </a:moveTo>
                <a:lnTo>
                  <a:pt x="0" y="43433"/>
                </a:lnTo>
                <a:lnTo>
                  <a:pt x="86868" y="86867"/>
                </a:lnTo>
                <a:lnTo>
                  <a:pt x="86868" y="57912"/>
                </a:lnTo>
                <a:lnTo>
                  <a:pt x="76200" y="57912"/>
                </a:lnTo>
                <a:lnTo>
                  <a:pt x="76200" y="28955"/>
                </a:lnTo>
                <a:lnTo>
                  <a:pt x="86868" y="28955"/>
                </a:lnTo>
                <a:lnTo>
                  <a:pt x="86868" y="0"/>
                </a:lnTo>
                <a:close/>
              </a:path>
              <a:path w="337184" h="86994">
                <a:moveTo>
                  <a:pt x="86868" y="28955"/>
                </a:moveTo>
                <a:lnTo>
                  <a:pt x="76200" y="28955"/>
                </a:lnTo>
                <a:lnTo>
                  <a:pt x="76200" y="57912"/>
                </a:lnTo>
                <a:lnTo>
                  <a:pt x="86868" y="57912"/>
                </a:lnTo>
                <a:lnTo>
                  <a:pt x="86868" y="28955"/>
                </a:lnTo>
                <a:close/>
              </a:path>
              <a:path w="337184" h="86994">
                <a:moveTo>
                  <a:pt x="105156" y="28955"/>
                </a:moveTo>
                <a:lnTo>
                  <a:pt x="86868" y="28955"/>
                </a:lnTo>
                <a:lnTo>
                  <a:pt x="86868" y="57912"/>
                </a:lnTo>
                <a:lnTo>
                  <a:pt x="105156" y="57912"/>
                </a:lnTo>
                <a:lnTo>
                  <a:pt x="105156" y="289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162548" y="3545586"/>
            <a:ext cx="243656" cy="81026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851"/>
              </a:lnSpc>
            </a:pPr>
            <a:r>
              <a:rPr sz="1600" dirty="0">
                <a:latin typeface="Times New Roman"/>
                <a:cs typeface="Times New Roman"/>
              </a:rPr>
              <a:t>No</a:t>
            </a:r>
            <a:r>
              <a:rPr sz="1600" spc="-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States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29610" y="2248116"/>
            <a:ext cx="2355977" cy="407836"/>
            <a:chOff x="605609" y="2248114"/>
            <a:chExt cx="2355977" cy="407836"/>
          </a:xfrm>
        </p:grpSpPr>
        <p:sp>
          <p:nvSpPr>
            <p:cNvPr id="35" name="Rectangle 34"/>
            <p:cNvSpPr/>
            <p:nvPr/>
          </p:nvSpPr>
          <p:spPr>
            <a:xfrm>
              <a:off x="605609" y="2361878"/>
              <a:ext cx="2355977" cy="294072"/>
            </a:xfrm>
            <a:prstGeom prst="rect">
              <a:avLst/>
            </a:prstGeom>
            <a:solidFill>
              <a:schemeClr val="accent3">
                <a:alpha val="5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bject 18"/>
            <p:cNvSpPr txBox="1"/>
            <p:nvPr/>
          </p:nvSpPr>
          <p:spPr>
            <a:xfrm>
              <a:off x="605609" y="2248114"/>
              <a:ext cx="2326768" cy="39248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73024" marR="5080" indent="-60958" algn="ctr">
                <a:lnSpc>
                  <a:spcPct val="157200"/>
                </a:lnSpc>
                <a:spcBef>
                  <a:spcPts val="95"/>
                </a:spcBef>
              </a:pPr>
              <a:r>
                <a:rPr lang="en-US" spc="-45" dirty="0">
                  <a:latin typeface="Times New Roman"/>
                  <a:cs typeface="Times New Roman"/>
                </a:rPr>
                <a:t>Magic Window</a:t>
              </a:r>
              <a:endParaRPr dirty="0">
                <a:latin typeface="Times New Roman"/>
                <a:cs typeface="Times New Roman"/>
              </a:endParaRPr>
            </a:p>
          </p:txBody>
        </p:sp>
      </p:grpSp>
      <p:sp>
        <p:nvSpPr>
          <p:cNvPr id="11" name="object 19">
            <a:extLst>
              <a:ext uri="{FF2B5EF4-FFF2-40B4-BE49-F238E27FC236}">
                <a16:creationId xmlns:a16="http://schemas.microsoft.com/office/drawing/2014/main" id="{518FEB29-C437-6751-3BF0-9984BAC21ACD}"/>
              </a:ext>
            </a:extLst>
          </p:cNvPr>
          <p:cNvSpPr txBox="1">
            <a:spLocks/>
          </p:cNvSpPr>
          <p:nvPr/>
        </p:nvSpPr>
        <p:spPr>
          <a:xfrm>
            <a:off x="567184" y="595652"/>
            <a:ext cx="14071600" cy="455381"/>
          </a:xfrm>
          <a:prstGeom prst="rect">
            <a:avLst/>
          </a:prstGeom>
        </p:spPr>
        <p:txBody>
          <a:bodyPr vert="horz" wrap="square" lIns="0" tIns="12065" rIns="0" bIns="0" rtlCol="0" anchor="b" anchorCtr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Lato" panose="020F0502020204030203" pitchFamily="34" charset="77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en-US" spc="-15"/>
              <a:t>Three Step </a:t>
            </a:r>
            <a:r>
              <a:rPr lang="en-US" spc="-5"/>
              <a:t>Model of </a:t>
            </a:r>
            <a:r>
              <a:rPr lang="en-US" spc="-11"/>
              <a:t>Photoemission </a:t>
            </a:r>
            <a:r>
              <a:rPr lang="en-US" spc="-5"/>
              <a:t>-</a:t>
            </a:r>
            <a:r>
              <a:rPr lang="en-US" spc="140"/>
              <a:t> </a:t>
            </a:r>
            <a:r>
              <a:rPr lang="en-US" spc="-15"/>
              <a:t>Semiconductors</a:t>
            </a:r>
            <a:endParaRPr lang="en-US" spc="-15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552D6CE5-171F-D0EC-866D-604DDC15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4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"/>
</p:tagLst>
</file>

<file path=ppt/theme/theme1.xml><?xml version="1.0" encoding="utf-8"?>
<a:theme xmlns:a="http://schemas.openxmlformats.org/drawingml/2006/main" name="LCLS-II-HE Covers/Title Slides">
  <a:themeElements>
    <a:clrScheme name="SLAC LCLS-II-HE">
      <a:dk1>
        <a:sysClr val="windowText" lastClr="000000"/>
      </a:dk1>
      <a:lt1>
        <a:sysClr val="window" lastClr="FFFFFF"/>
      </a:lt1>
      <a:dk2>
        <a:srgbClr val="7F7F7F"/>
      </a:dk2>
      <a:lt2>
        <a:srgbClr val="D8D8D8"/>
      </a:lt2>
      <a:accent1>
        <a:srgbClr val="595959"/>
      </a:accent1>
      <a:accent2>
        <a:srgbClr val="C00000"/>
      </a:accent2>
      <a:accent3>
        <a:srgbClr val="375623"/>
      </a:accent3>
      <a:accent4>
        <a:srgbClr val="FFC000"/>
      </a:accent4>
      <a:accent5>
        <a:srgbClr val="0066FF"/>
      </a:accent5>
      <a:accent6>
        <a:srgbClr val="70AD47"/>
      </a:accent6>
      <a:hlink>
        <a:srgbClr val="0563C1"/>
      </a:hlink>
      <a:folHlink>
        <a:srgbClr val="023160"/>
      </a:folHlink>
    </a:clrScheme>
    <a:fontScheme name="LCLS-II-HE_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xt_heavy_template" id="{C19167A2-1C3F-BA4E-A9BB-930633BA4023}" vid="{EB900835-2674-E540-B0FC-4F6823D10BD0}"/>
    </a:ext>
  </a:extLst>
</a:theme>
</file>

<file path=ppt/theme/theme2.xml><?xml version="1.0" encoding="utf-8"?>
<a:theme xmlns:a="http://schemas.openxmlformats.org/drawingml/2006/main" name="Office Theme">
  <a:themeElements>
    <a:clrScheme name="LANL 1">
      <a:dk1>
        <a:srgbClr val="3C3C3B"/>
      </a:dk1>
      <a:lt1>
        <a:sysClr val="window" lastClr="FFFFFF"/>
      </a:lt1>
      <a:dk2>
        <a:srgbClr val="636463"/>
      </a:dk2>
      <a:lt2>
        <a:srgbClr val="EFEEED"/>
      </a:lt2>
      <a:accent1>
        <a:srgbClr val="130D1F"/>
      </a:accent1>
      <a:accent2>
        <a:srgbClr val="F8B617"/>
      </a:accent2>
      <a:accent3>
        <a:srgbClr val="2682CF"/>
      </a:accent3>
      <a:accent4>
        <a:srgbClr val="EA7820"/>
      </a:accent4>
      <a:accent5>
        <a:srgbClr val="F4482D"/>
      </a:accent5>
      <a:accent6>
        <a:srgbClr val="229357"/>
      </a:accent6>
      <a:hlink>
        <a:srgbClr val="385AC7"/>
      </a:hlink>
      <a:folHlink>
        <a:srgbClr val="4E13D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D023FD5C-0634-4581-ACDA-33407E81E54E}" vid="{75320BDF-6E3E-47CF-9684-3FA7584F5EA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lcf76f155ced4ddcb4097134ff3c332f xmlns="363b5816-6644-48ce-b83d-bc10a51c9d1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20F2862DBCEC4481A04EF1DA3DF06C" ma:contentTypeVersion="41" ma:contentTypeDescription="Create a new document." ma:contentTypeScope="" ma:versionID="f178e9bcd55137168bded983fa6e46ab">
  <xsd:schema xmlns:xsd="http://www.w3.org/2001/XMLSchema" xmlns:xs="http://www.w3.org/2001/XMLSchema" xmlns:p="http://schemas.microsoft.com/office/2006/metadata/properties" xmlns:ns2="363b5816-6644-48ce-b83d-bc10a51c9d15" xmlns:ns3="http://schemas.microsoft.com/sharepoint/v4" xmlns:ns4="891c90e7-7d13-43f3-b940-a07d68e13b76" targetNamespace="http://schemas.microsoft.com/office/2006/metadata/properties" ma:root="true" ma:fieldsID="0b61a417fa5adf9b9814fe0f368c9e00" ns2:_="" ns3:_="" ns4:_="">
    <xsd:import namespace="363b5816-6644-48ce-b83d-bc10a51c9d15"/>
    <xsd:import namespace="http://schemas.microsoft.com/sharepoint/v4"/>
    <xsd:import namespace="891c90e7-7d13-43f3-b940-a07d68e13b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IconOverlay" minOccurs="0"/>
                <xsd:element ref="ns4:SharedWithUsers" minOccurs="0"/>
                <xsd:element ref="ns4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3b5816-6644-48ce-b83d-bc10a51c9d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d420da9-6cce-460f-935b-b5e0b28d9e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6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1c90e7-7d13-43f3-b940-a07d68e13b7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9C0A3F-B970-457B-A59E-529584E48F65}">
  <ds:schemaRefs>
    <ds:schemaRef ds:uri="http://purl.org/dc/elements/1.1/"/>
    <ds:schemaRef ds:uri="http://schemas.microsoft.com/office/2006/metadata/properties"/>
    <ds:schemaRef ds:uri="http://www.w3.org/XML/1998/namespace"/>
    <ds:schemaRef ds:uri="363b5816-6644-48ce-b83d-bc10a51c9d15"/>
    <ds:schemaRef ds:uri="http://schemas.microsoft.com/sharepoint/v4"/>
    <ds:schemaRef ds:uri="http://purl.org/dc/dcmitype/"/>
    <ds:schemaRef ds:uri="http://schemas.microsoft.com/office/2006/documentManagement/types"/>
    <ds:schemaRef ds:uri="891c90e7-7d13-43f3-b940-a07d68e13b76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0AC228A-067F-4472-AB36-9A0D1BDB0B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3b5816-6644-48ce-b83d-bc10a51c9d15"/>
    <ds:schemaRef ds:uri="http://schemas.microsoft.com/sharepoint/v4"/>
    <ds:schemaRef ds:uri="891c90e7-7d13-43f3-b940-a07d68e13b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A1E500-3292-49AB-89A3-D43C53AFCB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5645</TotalTime>
  <Words>2326</Words>
  <Application>Microsoft Office PowerPoint</Application>
  <PresentationFormat>Widescreen</PresentationFormat>
  <Paragraphs>438</Paragraphs>
  <Slides>31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Times New Roman</vt:lpstr>
      <vt:lpstr>Cambria Math</vt:lpstr>
      <vt:lpstr>Symbol</vt:lpstr>
      <vt:lpstr>Lato</vt:lpstr>
      <vt:lpstr>Arial</vt:lpstr>
      <vt:lpstr>Source Sans Pro</vt:lpstr>
      <vt:lpstr>Calibri</vt:lpstr>
      <vt:lpstr>Helvetica</vt:lpstr>
      <vt:lpstr>Wingdings</vt:lpstr>
      <vt:lpstr>LCLS-II-HE Covers/Title Slides</vt:lpstr>
      <vt:lpstr>Office Theme</vt:lpstr>
      <vt:lpstr>PowerPoint Presentation</vt:lpstr>
      <vt:lpstr>Outline</vt:lpstr>
      <vt:lpstr>PowerPoint Presentation</vt:lpstr>
      <vt:lpstr>LCLS-II First Light</vt:lpstr>
      <vt:lpstr>Motivation for the Low Emittance Injector (LEI)</vt:lpstr>
      <vt:lpstr>What do we need from the cathode?</vt:lpstr>
      <vt:lpstr>Semiconductor Photocathodes</vt:lpstr>
      <vt:lpstr>Three Step Model of Photoemission - Semiconductors</vt:lpstr>
      <vt:lpstr>PowerPoint Presentation</vt:lpstr>
      <vt:lpstr>PowerPoint Presentation</vt:lpstr>
      <vt:lpstr>PowerPoint Presentation</vt:lpstr>
      <vt:lpstr>Maximum Achievable Brightness</vt:lpstr>
      <vt:lpstr>MTE limiting factors -Surface non-uniformities</vt:lpstr>
      <vt:lpstr>K2CsSb: A Good Candidate</vt:lpstr>
      <vt:lpstr>Traditional Sequential Deposition of K2CsSb High QE and Rough Surface</vt:lpstr>
      <vt:lpstr>In operando analysis during growth</vt:lpstr>
      <vt:lpstr>Experimental setup NSLS-II/ISR</vt:lpstr>
      <vt:lpstr>Experimental set up: K2CsSb cathode growth</vt:lpstr>
      <vt:lpstr>Reaction Dynamics</vt:lpstr>
      <vt:lpstr>PowerPoint Presentation</vt:lpstr>
      <vt:lpstr>PowerPoint Presentation</vt:lpstr>
      <vt:lpstr>Stoichiometry &amp; Structural Analysis</vt:lpstr>
      <vt:lpstr>Surface Roughness &amp; QE</vt:lpstr>
      <vt:lpstr>Co-deposition leads to efficient and ultra-smooth cathodes </vt:lpstr>
      <vt:lpstr>CsTe cathode Quantum efficiency</vt:lpstr>
      <vt:lpstr>Epitaxial Growth</vt:lpstr>
      <vt:lpstr>MHz MeV-UED to Enable Grand Challenge Science</vt:lpstr>
      <vt:lpstr>Conclusions and Thanks</vt:lpstr>
      <vt:lpstr>Cathodes for “High Charge” UED/UEM</vt:lpstr>
      <vt:lpstr>PowerPoint Presentation</vt:lpstr>
      <vt:lpstr>Trends and observations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LCLS-II-HE Presentation PowerPoint Template</dc:title>
  <dc:subject/>
  <dc:creator>Hast, Carsten</dc:creator>
  <cp:keywords/>
  <dc:description/>
  <cp:lastModifiedBy>Smedley, John</cp:lastModifiedBy>
  <cp:revision>77</cp:revision>
  <dcterms:created xsi:type="dcterms:W3CDTF">2022-05-02T20:58:08Z</dcterms:created>
  <dcterms:modified xsi:type="dcterms:W3CDTF">2023-11-07T16:54:31Z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0x0101008120F2862DBCEC4481A04EF1DA3DF06C</vt:lpwstr>
  </property>
  <property fmtid="{D5CDD505-2E9C-101B-9397-08002B2CF9AE}" pid="3" name="MediaServiceImageTags">
    <vt:lpwstr/>
  </property>
  <property fmtid="{D5CDD505-2E9C-101B-9397-08002B2CF9AE}" pid="4" name="TaxCatchAll">
    <vt:lpwstr/>
  </property>
  <property fmtid="{D5CDD505-2E9C-101B-9397-08002B2CF9AE}" pid="5" name="Collaborators">
    <vt:lpwstr/>
  </property>
  <property fmtid="{D5CDD505-2E9C-101B-9397-08002B2CF9AE}" pid="6" name="Associated Policy">
    <vt:lpwstr>--</vt:lpwstr>
  </property>
  <property fmtid="{D5CDD505-2E9C-101B-9397-08002B2CF9AE}" pid="7" name="CD Section">
    <vt:lpwstr>--</vt:lpwstr>
  </property>
  <property fmtid="{D5CDD505-2E9C-101B-9397-08002B2CF9AE}" pid="8" name="CDMS_Area">
    <vt:lpwstr>--</vt:lpwstr>
  </property>
  <property fmtid="{D5CDD505-2E9C-101B-9397-08002B2CF9AE}" pid="9" name="Lock and Tag">
    <vt:bool>false</vt:bool>
  </property>
  <property fmtid="{D5CDD505-2E9C-101B-9397-08002B2CF9AE}" pid="10" name="Retention Action">
    <vt:lpwstr>--</vt:lpwstr>
  </property>
  <property fmtid="{D5CDD505-2E9C-101B-9397-08002B2CF9AE}" pid="11" name="Utilization">
    <vt:lpwstr>Principal</vt:lpwstr>
  </property>
  <property fmtid="{D5CDD505-2E9C-101B-9397-08002B2CF9AE}" pid="12" name="Title1">
    <vt:lpwstr/>
  </property>
  <property fmtid="{D5CDD505-2E9C-101B-9397-08002B2CF9AE}" pid="13" name="Form">
    <vt:bool>false</vt:bool>
  </property>
  <property fmtid="{D5CDD505-2E9C-101B-9397-08002B2CF9AE}" pid="14" name="_dlc_DocIdItemGuid">
    <vt:lpwstr>1df54946-d11d-4e7a-9049-d27a4fc9d228</vt:lpwstr>
  </property>
  <property fmtid="{D5CDD505-2E9C-101B-9397-08002B2CF9AE}" pid="15" name="Document Specialists">
    <vt:lpwstr/>
  </property>
  <property fmtid="{D5CDD505-2E9C-101B-9397-08002B2CF9AE}" pid="16" name="DocType">
    <vt:lpwstr>Presentation</vt:lpwstr>
  </property>
  <property fmtid="{D5CDD505-2E9C-101B-9397-08002B2CF9AE}" pid="17" name="Plenary Agenda Item">
    <vt:lpwstr>7</vt:lpwstr>
  </property>
  <property fmtid="{D5CDD505-2E9C-101B-9397-08002B2CF9AE}" pid="18" name="Document Type">
    <vt:lpwstr>105;#Templates|09abdf3f-5dae-474d-8c44-157bf154b270</vt:lpwstr>
  </property>
  <property fmtid="{D5CDD505-2E9C-101B-9397-08002B2CF9AE}" pid="19" name="Organization Unit">
    <vt:lpwstr>12;#LCLS:LCLS-II-HE|f34a38a4-a388-47f5-830f-65abcb77da74</vt:lpwstr>
  </property>
  <property fmtid="{D5CDD505-2E9C-101B-9397-08002B2CF9AE}" pid="20" name="Document Sub Type">
    <vt:lpwstr>11;#Templates|09abdf3f-5dae-474d-8c44-157bf154b270</vt:lpwstr>
  </property>
  <property fmtid="{D5CDD505-2E9C-101B-9397-08002B2CF9AE}" pid="21" name="URL">
    <vt:lpwstr/>
  </property>
  <property fmtid="{D5CDD505-2E9C-101B-9397-08002B2CF9AE}" pid="22" name="Plenary Agenda">
    <vt:lpwstr>8</vt:lpwstr>
  </property>
  <property fmtid="{D5CDD505-2E9C-101B-9397-08002B2CF9AE}" pid="23" name="Other Collaborators">
    <vt:lpwstr/>
  </property>
  <property fmtid="{D5CDD505-2E9C-101B-9397-08002B2CF9AE}" pid="24" name="Reviewers">
    <vt:lpwstr/>
  </property>
  <property fmtid="{D5CDD505-2E9C-101B-9397-08002B2CF9AE}" pid="25" name="Rescinded">
    <vt:bool>false</vt:bool>
  </property>
  <property fmtid="{D5CDD505-2E9C-101B-9397-08002B2CF9AE}" pid="26" name="Tier">
    <vt:lpwstr>Tier 3</vt:lpwstr>
  </property>
  <property fmtid="{D5CDD505-2E9C-101B-9397-08002B2CF9AE}" pid="27" name="Formatting Updated">
    <vt:lpwstr>true</vt:lpwstr>
  </property>
</Properties>
</file>