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60" r:id="rId5"/>
  </p:sldMasterIdLst>
  <p:notesMasterIdLst>
    <p:notesMasterId r:id="rId30"/>
  </p:notesMasterIdLst>
  <p:handoutMasterIdLst>
    <p:handoutMasterId r:id="rId31"/>
  </p:handoutMasterIdLst>
  <p:sldIdLst>
    <p:sldId id="256" r:id="rId6"/>
    <p:sldId id="324" r:id="rId7"/>
    <p:sldId id="331" r:id="rId8"/>
    <p:sldId id="2454" r:id="rId9"/>
    <p:sldId id="2452" r:id="rId10"/>
    <p:sldId id="2463" r:id="rId11"/>
    <p:sldId id="2502" r:id="rId12"/>
    <p:sldId id="343" r:id="rId13"/>
    <p:sldId id="2455" r:id="rId14"/>
    <p:sldId id="2481" r:id="rId15"/>
    <p:sldId id="2486" r:id="rId16"/>
    <p:sldId id="2493" r:id="rId17"/>
    <p:sldId id="2485" r:id="rId18"/>
    <p:sldId id="2482" r:id="rId19"/>
    <p:sldId id="2489" r:id="rId20"/>
    <p:sldId id="2488" r:id="rId21"/>
    <p:sldId id="2492" r:id="rId22"/>
    <p:sldId id="2475" r:id="rId23"/>
    <p:sldId id="2506" r:id="rId24"/>
    <p:sldId id="2507" r:id="rId25"/>
    <p:sldId id="2499" r:id="rId26"/>
    <p:sldId id="2504" r:id="rId27"/>
    <p:sldId id="339" r:id="rId28"/>
    <p:sldId id="24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3564-5C55-1C5C-1CDB-F1082FD418A6}" name="Noakes, Tim (STFC,DL,AST)" initials="N(" userId="S::tim.noakes@stfc.ac.uk::91c0b7da-6d27-44b7-b91c-722de443b9d3" providerId="AD"/>
  <p188:author id="{22E070B8-4B44-2C74-65A9-79063BE645F7}" name="McKenzie, Julian (STFC,DL,AST)" initials="MJ(" userId="S::julian.mckenzie@stfc.ac.uk::746ba4d5-9aab-46d5-87f3-8e867f8bea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965040"/>
    <a:srgbClr val="923522"/>
    <a:srgbClr val="77036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enzie, Julian (STFC,DL,AST)" userId="746ba4d5-9aab-46d5-87f3-8e867f8bea97" providerId="ADAL" clId="{87E5CACB-800D-40B5-A238-04AB0D0DAAEE}"/>
    <pc:docChg chg="custSel delSld modSld delMainMaster">
      <pc:chgData name="McKenzie, Julian (STFC,DL,AST)" userId="746ba4d5-9aab-46d5-87f3-8e867f8bea97" providerId="ADAL" clId="{87E5CACB-800D-40B5-A238-04AB0D0DAAEE}" dt="2023-11-03T16:01:04.883" v="2" actId="47"/>
      <pc:docMkLst>
        <pc:docMk/>
      </pc:docMkLst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4266553123" sldId="257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4142333530" sldId="258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593051822" sldId="259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105636799" sldId="260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443694245" sldId="261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682217894" sldId="263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477386834" sldId="265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614410655" sldId="267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131177013" sldId="268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966282004" sldId="273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447752484" sldId="281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4095356741" sldId="282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4157850469" sldId="292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424104546" sldId="293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801078903" sldId="294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42288510" sldId="296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865942997" sldId="298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668655553" sldId="299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702318665" sldId="301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492881575" sldId="303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712174597" sldId="304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530625493" sldId="306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515634054" sldId="310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707278276" sldId="312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338247404" sldId="314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363995148" sldId="316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728834620" sldId="318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868587997" sldId="320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038829231" sldId="321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41538175" sldId="323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438838837" sldId="326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604290509" sldId="327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932546814" sldId="338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58081798" sldId="345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88061806" sldId="2456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535769429" sldId="2461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47928396" sldId="2465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480473904" sldId="2466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414666895" sldId="2467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966793851" sldId="2468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4127947898" sldId="2469"/>
        </pc:sldMkLst>
      </pc:sldChg>
      <pc:sldChg chg="del">
        <pc:chgData name="McKenzie, Julian (STFC,DL,AST)" userId="746ba4d5-9aab-46d5-87f3-8e867f8bea97" providerId="ADAL" clId="{87E5CACB-800D-40B5-A238-04AB0D0DAAEE}" dt="2023-11-03T16:01:04.883" v="2" actId="47"/>
        <pc:sldMkLst>
          <pc:docMk/>
          <pc:sldMk cId="2375396867" sldId="2470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657255874" sldId="2471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765966585" sldId="2472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4268911359" sldId="2473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478501276" sldId="2474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700542746" sldId="2476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67084301" sldId="2477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972446090" sldId="2478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050012434" sldId="2479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537394945" sldId="2480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832112624" sldId="2487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886894776" sldId="2490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468675035" sldId="2491"/>
        </pc:sldMkLst>
      </pc:sldChg>
      <pc:sldChg chg="delSp mod">
        <pc:chgData name="McKenzie, Julian (STFC,DL,AST)" userId="746ba4d5-9aab-46d5-87f3-8e867f8bea97" providerId="ADAL" clId="{87E5CACB-800D-40B5-A238-04AB0D0DAAEE}" dt="2023-11-03T16:00:48.799" v="0" actId="478"/>
        <pc:sldMkLst>
          <pc:docMk/>
          <pc:sldMk cId="3746266348" sldId="2493"/>
        </pc:sldMkLst>
        <pc:spChg chg="del">
          <ac:chgData name="McKenzie, Julian (STFC,DL,AST)" userId="746ba4d5-9aab-46d5-87f3-8e867f8bea97" providerId="ADAL" clId="{87E5CACB-800D-40B5-A238-04AB0D0DAAEE}" dt="2023-11-03T16:00:48.799" v="0" actId="478"/>
          <ac:spMkLst>
            <pc:docMk/>
            <pc:sldMk cId="3746266348" sldId="2493"/>
            <ac:spMk id="19" creationId="{00000000-0000-0000-0000-000000000000}"/>
          </ac:spMkLst>
        </pc:spChg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495399489" sldId="2494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840862948" sldId="2495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828000943" sldId="2501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949921734" sldId="2503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312021941" sldId="2505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492732957" sldId="2508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3992077741" sldId="2509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121312138" sldId="2510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115336951" sldId="2511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1265847129" sldId="2512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21679522" sldId="2513"/>
        </pc:sldMkLst>
      </pc:sldChg>
      <pc:sldChg chg="del">
        <pc:chgData name="McKenzie, Julian (STFC,DL,AST)" userId="746ba4d5-9aab-46d5-87f3-8e867f8bea97" providerId="ADAL" clId="{87E5CACB-800D-40B5-A238-04AB0D0DAAEE}" dt="2023-11-03T16:00:58.600" v="1" actId="47"/>
        <pc:sldMkLst>
          <pc:docMk/>
          <pc:sldMk cId="756615293" sldId="2514"/>
        </pc:sldMkLst>
      </pc:sldChg>
      <pc:sldMasterChg chg="del delSldLayout">
        <pc:chgData name="McKenzie, Julian (STFC,DL,AST)" userId="746ba4d5-9aab-46d5-87f3-8e867f8bea97" providerId="ADAL" clId="{87E5CACB-800D-40B5-A238-04AB0D0DAAEE}" dt="2023-11-03T16:00:58.600" v="1" actId="47"/>
        <pc:sldMasterMkLst>
          <pc:docMk/>
          <pc:sldMasterMk cId="2517722981" sldId="2147483688"/>
        </pc:sldMasterMkLst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1923633405" sldId="2147483689"/>
          </pc:sldLayoutMkLst>
        </pc:sldLayoutChg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1446631877" sldId="2147483690"/>
          </pc:sldLayoutMkLst>
        </pc:sldLayoutChg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1150794850" sldId="2147483691"/>
          </pc:sldLayoutMkLst>
        </pc:sldLayoutChg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1441955772" sldId="2147483692"/>
          </pc:sldLayoutMkLst>
        </pc:sldLayoutChg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2944100248" sldId="2147483693"/>
          </pc:sldLayoutMkLst>
        </pc:sldLayoutChg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756993916" sldId="2147483694"/>
          </pc:sldLayoutMkLst>
        </pc:sldLayoutChg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220830814" sldId="2147483695"/>
          </pc:sldLayoutMkLst>
        </pc:sldLayoutChg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439468851" sldId="2147483696"/>
          </pc:sldLayoutMkLst>
        </pc:sldLayoutChg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2994293150" sldId="2147483697"/>
          </pc:sldLayoutMkLst>
        </pc:sldLayoutChg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3242480681" sldId="2147483698"/>
          </pc:sldLayoutMkLst>
        </pc:sldLayoutChg>
        <pc:sldLayoutChg chg="del">
          <pc:chgData name="McKenzie, Julian (STFC,DL,AST)" userId="746ba4d5-9aab-46d5-87f3-8e867f8bea97" providerId="ADAL" clId="{87E5CACB-800D-40B5-A238-04AB0D0DAAEE}" dt="2023-11-03T16:00:58.600" v="1" actId="47"/>
          <pc:sldLayoutMkLst>
            <pc:docMk/>
            <pc:sldMasterMk cId="2517722981" sldId="2147483688"/>
            <pc:sldLayoutMk cId="340077913" sldId="214748369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8255A-3D4A-4FCE-8E7F-12A6BECF54A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CA232FE2-A0C5-41B7-ADA3-680001C5E422}">
      <dgm:prSet phldrT="[Text]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n-US" b="0">
              <a:solidFill>
                <a:schemeClr val="bg1"/>
              </a:solidFill>
              <a:effectLst/>
            </a:rPr>
            <a:t>2020 - Funding bid</a:t>
          </a:r>
        </a:p>
      </dgm:t>
    </dgm:pt>
    <dgm:pt modelId="{4A761B45-432C-4AA6-98D4-F54965521966}" type="parTrans" cxnId="{EFA66BAC-07D8-4B4B-AE71-99869DA8365A}">
      <dgm:prSet/>
      <dgm:spPr/>
      <dgm:t>
        <a:bodyPr/>
        <a:lstStyle/>
        <a:p>
          <a:endParaRPr lang="en-US"/>
        </a:p>
      </dgm:t>
    </dgm:pt>
    <dgm:pt modelId="{09DB41F8-FB52-48F2-AD63-9C43B11C30A2}" type="sibTrans" cxnId="{EFA66BAC-07D8-4B4B-AE71-99869DA8365A}">
      <dgm:prSet/>
      <dgm:spPr/>
      <dgm:t>
        <a:bodyPr/>
        <a:lstStyle/>
        <a:p>
          <a:endParaRPr lang="en-US"/>
        </a:p>
      </dgm:t>
    </dgm:pt>
    <dgm:pt modelId="{4B7F5AE6-3453-4BBA-85F2-A470F188D1A1}">
      <dgm:prSet phldrT="[Text]"/>
      <dgm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n-US" b="0">
              <a:solidFill>
                <a:schemeClr val="bg1"/>
              </a:solidFill>
              <a:effectLst/>
            </a:rPr>
            <a:t>2022 - Design stage</a:t>
          </a:r>
        </a:p>
      </dgm:t>
    </dgm:pt>
    <dgm:pt modelId="{4131BF98-834B-466B-AD20-9CCE92B631C8}" type="parTrans" cxnId="{6105C1C7-EBB1-4F20-BE68-AD7EDF83315A}">
      <dgm:prSet/>
      <dgm:spPr/>
      <dgm:t>
        <a:bodyPr/>
        <a:lstStyle/>
        <a:p>
          <a:endParaRPr lang="en-US"/>
        </a:p>
      </dgm:t>
    </dgm:pt>
    <dgm:pt modelId="{FFEF6EFF-A1A7-49F4-9118-5A49810BEA8B}" type="sibTrans" cxnId="{6105C1C7-EBB1-4F20-BE68-AD7EDF83315A}">
      <dgm:prSet/>
      <dgm:spPr/>
      <dgm:t>
        <a:bodyPr/>
        <a:lstStyle/>
        <a:p>
          <a:endParaRPr lang="en-US"/>
        </a:p>
      </dgm:t>
    </dgm:pt>
    <dgm:pt modelId="{B9498808-315B-435B-AC98-503E038B6EC0}">
      <dgm:prSet phldrT="[Text]"/>
      <dgm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n-US" b="0">
              <a:solidFill>
                <a:schemeClr val="bg1"/>
              </a:solidFill>
              <a:effectLst/>
            </a:rPr>
            <a:t>2023 - Bid for capital</a:t>
          </a:r>
        </a:p>
      </dgm:t>
    </dgm:pt>
    <dgm:pt modelId="{D015D969-3A05-429C-A612-CFF95C44CF3B}" type="parTrans" cxnId="{727F2A84-1ADC-48EF-AC26-D06E7172FF07}">
      <dgm:prSet/>
      <dgm:spPr/>
      <dgm:t>
        <a:bodyPr/>
        <a:lstStyle/>
        <a:p>
          <a:endParaRPr lang="en-US"/>
        </a:p>
      </dgm:t>
    </dgm:pt>
    <dgm:pt modelId="{B493559C-1D4A-41C8-884E-25136D5825B6}" type="sibTrans" cxnId="{727F2A84-1ADC-48EF-AC26-D06E7172FF07}">
      <dgm:prSet/>
      <dgm:spPr/>
      <dgm:t>
        <a:bodyPr/>
        <a:lstStyle/>
        <a:p>
          <a:endParaRPr lang="en-US"/>
        </a:p>
      </dgm:t>
    </dgm:pt>
    <dgm:pt modelId="{6636C699-3699-4215-857A-EF615B59B905}">
      <dgm:prSet phldrT="[Text]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b="0">
              <a:solidFill>
                <a:schemeClr val="bg1"/>
              </a:solidFill>
              <a:effectLst/>
            </a:rPr>
            <a:t>2025 - Construction</a:t>
          </a:r>
        </a:p>
      </dgm:t>
    </dgm:pt>
    <dgm:pt modelId="{99029678-8810-464F-973B-6A665C171BBB}" type="parTrans" cxnId="{C3884F2C-89B7-4BFB-9F9E-405BEA1E8FA3}">
      <dgm:prSet/>
      <dgm:spPr/>
      <dgm:t>
        <a:bodyPr/>
        <a:lstStyle/>
        <a:p>
          <a:endParaRPr lang="en-US"/>
        </a:p>
      </dgm:t>
    </dgm:pt>
    <dgm:pt modelId="{AE7EA8FC-941D-48DA-91EA-00CFCCFD11B4}" type="sibTrans" cxnId="{C3884F2C-89B7-4BFB-9F9E-405BEA1E8FA3}">
      <dgm:prSet/>
      <dgm:spPr/>
      <dgm:t>
        <a:bodyPr/>
        <a:lstStyle/>
        <a:p>
          <a:endParaRPr lang="en-US"/>
        </a:p>
      </dgm:t>
    </dgm:pt>
    <dgm:pt modelId="{DB5CC408-5C55-4CF9-87AA-655AE8AD3980}">
      <dgm:prSet phldrT="[Text]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b="0">
              <a:solidFill>
                <a:schemeClr val="bg1"/>
              </a:solidFill>
              <a:effectLst/>
            </a:rPr>
            <a:t>2030 - User facility</a:t>
          </a:r>
        </a:p>
      </dgm:t>
    </dgm:pt>
    <dgm:pt modelId="{BB79E084-24CA-4B01-99BB-92521BD2B50B}" type="parTrans" cxnId="{AB4AA7D5-8CF0-44D7-AD46-0F757E773FC5}">
      <dgm:prSet/>
      <dgm:spPr/>
      <dgm:t>
        <a:bodyPr/>
        <a:lstStyle/>
        <a:p>
          <a:endParaRPr lang="en-US"/>
        </a:p>
      </dgm:t>
    </dgm:pt>
    <dgm:pt modelId="{1F92E79D-2B94-4F18-BC97-5AEC5E466A35}" type="sibTrans" cxnId="{AB4AA7D5-8CF0-44D7-AD46-0F757E773FC5}">
      <dgm:prSet/>
      <dgm:spPr/>
      <dgm:t>
        <a:bodyPr/>
        <a:lstStyle/>
        <a:p>
          <a:endParaRPr lang="en-US"/>
        </a:p>
      </dgm:t>
    </dgm:pt>
    <dgm:pt modelId="{7DB0424C-67B5-47CC-963E-B665762C73D6}" type="pres">
      <dgm:prSet presAssocID="{4D58255A-3D4A-4FCE-8E7F-12A6BECF54AB}" presName="outerComposite" presStyleCnt="0">
        <dgm:presLayoutVars>
          <dgm:chMax val="5"/>
          <dgm:dir/>
          <dgm:resizeHandles val="exact"/>
        </dgm:presLayoutVars>
      </dgm:prSet>
      <dgm:spPr/>
    </dgm:pt>
    <dgm:pt modelId="{30FDC199-2283-410E-B7D0-1768E31E36EF}" type="pres">
      <dgm:prSet presAssocID="{4D58255A-3D4A-4FCE-8E7F-12A6BECF54AB}" presName="dummyMaxCanvas" presStyleCnt="0">
        <dgm:presLayoutVars/>
      </dgm:prSet>
      <dgm:spPr/>
    </dgm:pt>
    <dgm:pt modelId="{ABC7D8E5-BB57-4274-94DE-CB0CB35FAE4A}" type="pres">
      <dgm:prSet presAssocID="{4D58255A-3D4A-4FCE-8E7F-12A6BECF54AB}" presName="FiveNodes_1" presStyleLbl="node1" presStyleIdx="0" presStyleCnt="5">
        <dgm:presLayoutVars>
          <dgm:bulletEnabled val="1"/>
        </dgm:presLayoutVars>
      </dgm:prSet>
      <dgm:spPr/>
    </dgm:pt>
    <dgm:pt modelId="{84E999FA-780A-424A-B3D3-BE95278A7A18}" type="pres">
      <dgm:prSet presAssocID="{4D58255A-3D4A-4FCE-8E7F-12A6BECF54AB}" presName="FiveNodes_2" presStyleLbl="node1" presStyleIdx="1" presStyleCnt="5">
        <dgm:presLayoutVars>
          <dgm:bulletEnabled val="1"/>
        </dgm:presLayoutVars>
      </dgm:prSet>
      <dgm:spPr/>
    </dgm:pt>
    <dgm:pt modelId="{0DB172C4-2739-4446-9B30-87D60F0E9BFF}" type="pres">
      <dgm:prSet presAssocID="{4D58255A-3D4A-4FCE-8E7F-12A6BECF54AB}" presName="FiveNodes_3" presStyleLbl="node1" presStyleIdx="2" presStyleCnt="5">
        <dgm:presLayoutVars>
          <dgm:bulletEnabled val="1"/>
        </dgm:presLayoutVars>
      </dgm:prSet>
      <dgm:spPr/>
    </dgm:pt>
    <dgm:pt modelId="{0839B1A0-8D6A-4F23-9CE5-CB2DDD8B0601}" type="pres">
      <dgm:prSet presAssocID="{4D58255A-3D4A-4FCE-8E7F-12A6BECF54AB}" presName="FiveNodes_4" presStyleLbl="node1" presStyleIdx="3" presStyleCnt="5">
        <dgm:presLayoutVars>
          <dgm:bulletEnabled val="1"/>
        </dgm:presLayoutVars>
      </dgm:prSet>
      <dgm:spPr/>
    </dgm:pt>
    <dgm:pt modelId="{4C7C3B54-0114-4E26-823D-EAE556F24389}" type="pres">
      <dgm:prSet presAssocID="{4D58255A-3D4A-4FCE-8E7F-12A6BECF54AB}" presName="FiveNodes_5" presStyleLbl="node1" presStyleIdx="4" presStyleCnt="5">
        <dgm:presLayoutVars>
          <dgm:bulletEnabled val="1"/>
        </dgm:presLayoutVars>
      </dgm:prSet>
      <dgm:spPr/>
    </dgm:pt>
    <dgm:pt modelId="{4A423643-3AC2-4477-9879-895D7BB77004}" type="pres">
      <dgm:prSet presAssocID="{4D58255A-3D4A-4FCE-8E7F-12A6BECF54AB}" presName="FiveConn_1-2" presStyleLbl="fgAccFollowNode1" presStyleIdx="0" presStyleCnt="4">
        <dgm:presLayoutVars>
          <dgm:bulletEnabled val="1"/>
        </dgm:presLayoutVars>
      </dgm:prSet>
      <dgm:spPr/>
    </dgm:pt>
    <dgm:pt modelId="{41414545-88F6-424D-BAD0-C332736C04F4}" type="pres">
      <dgm:prSet presAssocID="{4D58255A-3D4A-4FCE-8E7F-12A6BECF54AB}" presName="FiveConn_2-3" presStyleLbl="fgAccFollowNode1" presStyleIdx="1" presStyleCnt="4">
        <dgm:presLayoutVars>
          <dgm:bulletEnabled val="1"/>
        </dgm:presLayoutVars>
      </dgm:prSet>
      <dgm:spPr/>
    </dgm:pt>
    <dgm:pt modelId="{75F436F3-BA5C-406F-83B8-08185FA3E254}" type="pres">
      <dgm:prSet presAssocID="{4D58255A-3D4A-4FCE-8E7F-12A6BECF54AB}" presName="FiveConn_3-4" presStyleLbl="fgAccFollowNode1" presStyleIdx="2" presStyleCnt="4">
        <dgm:presLayoutVars>
          <dgm:bulletEnabled val="1"/>
        </dgm:presLayoutVars>
      </dgm:prSet>
      <dgm:spPr/>
    </dgm:pt>
    <dgm:pt modelId="{67478EE7-1AD0-4DAF-8E70-EF1FE54ED26F}" type="pres">
      <dgm:prSet presAssocID="{4D58255A-3D4A-4FCE-8E7F-12A6BECF54AB}" presName="FiveConn_4-5" presStyleLbl="fgAccFollowNode1" presStyleIdx="3" presStyleCnt="4">
        <dgm:presLayoutVars>
          <dgm:bulletEnabled val="1"/>
        </dgm:presLayoutVars>
      </dgm:prSet>
      <dgm:spPr/>
    </dgm:pt>
    <dgm:pt modelId="{478BB74B-6B89-4CDC-A1FD-6D090AC1BBB9}" type="pres">
      <dgm:prSet presAssocID="{4D58255A-3D4A-4FCE-8E7F-12A6BECF54AB}" presName="FiveNodes_1_text" presStyleLbl="node1" presStyleIdx="4" presStyleCnt="5">
        <dgm:presLayoutVars>
          <dgm:bulletEnabled val="1"/>
        </dgm:presLayoutVars>
      </dgm:prSet>
      <dgm:spPr/>
    </dgm:pt>
    <dgm:pt modelId="{99CE94EE-EBA1-4652-927F-991C698F9987}" type="pres">
      <dgm:prSet presAssocID="{4D58255A-3D4A-4FCE-8E7F-12A6BECF54AB}" presName="FiveNodes_2_text" presStyleLbl="node1" presStyleIdx="4" presStyleCnt="5">
        <dgm:presLayoutVars>
          <dgm:bulletEnabled val="1"/>
        </dgm:presLayoutVars>
      </dgm:prSet>
      <dgm:spPr/>
    </dgm:pt>
    <dgm:pt modelId="{3D9EA207-8B11-4985-ACD6-E24CA958652F}" type="pres">
      <dgm:prSet presAssocID="{4D58255A-3D4A-4FCE-8E7F-12A6BECF54AB}" presName="FiveNodes_3_text" presStyleLbl="node1" presStyleIdx="4" presStyleCnt="5">
        <dgm:presLayoutVars>
          <dgm:bulletEnabled val="1"/>
        </dgm:presLayoutVars>
      </dgm:prSet>
      <dgm:spPr/>
    </dgm:pt>
    <dgm:pt modelId="{B182DBA4-9160-40E8-A859-5E4BFBFA72FD}" type="pres">
      <dgm:prSet presAssocID="{4D58255A-3D4A-4FCE-8E7F-12A6BECF54AB}" presName="FiveNodes_4_text" presStyleLbl="node1" presStyleIdx="4" presStyleCnt="5">
        <dgm:presLayoutVars>
          <dgm:bulletEnabled val="1"/>
        </dgm:presLayoutVars>
      </dgm:prSet>
      <dgm:spPr/>
    </dgm:pt>
    <dgm:pt modelId="{2DFEFAB9-C982-4019-BEE2-D9EC8444173C}" type="pres">
      <dgm:prSet presAssocID="{4D58255A-3D4A-4FCE-8E7F-12A6BECF54A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46ADF1C-32A4-45ED-AC4F-ED6808050815}" type="presOf" srcId="{09DB41F8-FB52-48F2-AD63-9C43B11C30A2}" destId="{4A423643-3AC2-4477-9879-895D7BB77004}" srcOrd="0" destOrd="0" presId="urn:microsoft.com/office/officeart/2005/8/layout/vProcess5"/>
    <dgm:cxn modelId="{C3884F2C-89B7-4BFB-9F9E-405BEA1E8FA3}" srcId="{4D58255A-3D4A-4FCE-8E7F-12A6BECF54AB}" destId="{6636C699-3699-4215-857A-EF615B59B905}" srcOrd="3" destOrd="0" parTransId="{99029678-8810-464F-973B-6A665C171BBB}" sibTransId="{AE7EA8FC-941D-48DA-91EA-00CFCCFD11B4}"/>
    <dgm:cxn modelId="{1F76C231-F6A4-4208-85B3-3A9B2323264A}" type="presOf" srcId="{4B7F5AE6-3453-4BBA-85F2-A470F188D1A1}" destId="{99CE94EE-EBA1-4652-927F-991C698F9987}" srcOrd="1" destOrd="0" presId="urn:microsoft.com/office/officeart/2005/8/layout/vProcess5"/>
    <dgm:cxn modelId="{E25C4237-8D62-4E98-B3A0-0D6AE7069435}" type="presOf" srcId="{B9498808-315B-435B-AC98-503E038B6EC0}" destId="{3D9EA207-8B11-4985-ACD6-E24CA958652F}" srcOrd="1" destOrd="0" presId="urn:microsoft.com/office/officeart/2005/8/layout/vProcess5"/>
    <dgm:cxn modelId="{B9E5425B-D41A-49A2-B00E-745D9D4EC9E0}" type="presOf" srcId="{4D58255A-3D4A-4FCE-8E7F-12A6BECF54AB}" destId="{7DB0424C-67B5-47CC-963E-B665762C73D6}" srcOrd="0" destOrd="0" presId="urn:microsoft.com/office/officeart/2005/8/layout/vProcess5"/>
    <dgm:cxn modelId="{8070315F-B783-467D-B0AA-54DC0E128C9D}" type="presOf" srcId="{B9498808-315B-435B-AC98-503E038B6EC0}" destId="{0DB172C4-2739-4446-9B30-87D60F0E9BFF}" srcOrd="0" destOrd="0" presId="urn:microsoft.com/office/officeart/2005/8/layout/vProcess5"/>
    <dgm:cxn modelId="{76306860-FAD6-4745-AF07-ED224C4BAA97}" type="presOf" srcId="{DB5CC408-5C55-4CF9-87AA-655AE8AD3980}" destId="{4C7C3B54-0114-4E26-823D-EAE556F24389}" srcOrd="0" destOrd="0" presId="urn:microsoft.com/office/officeart/2005/8/layout/vProcess5"/>
    <dgm:cxn modelId="{28C41542-CFE7-4261-8576-7577730D1092}" type="presOf" srcId="{B493559C-1D4A-41C8-884E-25136D5825B6}" destId="{75F436F3-BA5C-406F-83B8-08185FA3E254}" srcOrd="0" destOrd="0" presId="urn:microsoft.com/office/officeart/2005/8/layout/vProcess5"/>
    <dgm:cxn modelId="{684E9754-0622-462D-A7C1-5F2AD5D8A66C}" type="presOf" srcId="{AE7EA8FC-941D-48DA-91EA-00CFCCFD11B4}" destId="{67478EE7-1AD0-4DAF-8E70-EF1FE54ED26F}" srcOrd="0" destOrd="0" presId="urn:microsoft.com/office/officeart/2005/8/layout/vProcess5"/>
    <dgm:cxn modelId="{727F2A84-1ADC-48EF-AC26-D06E7172FF07}" srcId="{4D58255A-3D4A-4FCE-8E7F-12A6BECF54AB}" destId="{B9498808-315B-435B-AC98-503E038B6EC0}" srcOrd="2" destOrd="0" parTransId="{D015D969-3A05-429C-A612-CFF95C44CF3B}" sibTransId="{B493559C-1D4A-41C8-884E-25136D5825B6}"/>
    <dgm:cxn modelId="{6F8D3AA3-44C4-4041-9202-3D6F2B0D03DB}" type="presOf" srcId="{FFEF6EFF-A1A7-49F4-9118-5A49810BEA8B}" destId="{41414545-88F6-424D-BAD0-C332736C04F4}" srcOrd="0" destOrd="0" presId="urn:microsoft.com/office/officeart/2005/8/layout/vProcess5"/>
    <dgm:cxn modelId="{7CCAFEAB-4ED6-4F19-AA7F-E6705E680848}" type="presOf" srcId="{CA232FE2-A0C5-41B7-ADA3-680001C5E422}" destId="{ABC7D8E5-BB57-4274-94DE-CB0CB35FAE4A}" srcOrd="0" destOrd="0" presId="urn:microsoft.com/office/officeart/2005/8/layout/vProcess5"/>
    <dgm:cxn modelId="{EFA66BAC-07D8-4B4B-AE71-99869DA8365A}" srcId="{4D58255A-3D4A-4FCE-8E7F-12A6BECF54AB}" destId="{CA232FE2-A0C5-41B7-ADA3-680001C5E422}" srcOrd="0" destOrd="0" parTransId="{4A761B45-432C-4AA6-98D4-F54965521966}" sibTransId="{09DB41F8-FB52-48F2-AD63-9C43B11C30A2}"/>
    <dgm:cxn modelId="{9C59E9AF-1745-4B78-90B8-89EF286DB404}" type="presOf" srcId="{6636C699-3699-4215-857A-EF615B59B905}" destId="{B182DBA4-9160-40E8-A859-5E4BFBFA72FD}" srcOrd="1" destOrd="0" presId="urn:microsoft.com/office/officeart/2005/8/layout/vProcess5"/>
    <dgm:cxn modelId="{BAB235B4-8F3C-4D1C-BB45-4D7B2D12C82C}" type="presOf" srcId="{4B7F5AE6-3453-4BBA-85F2-A470F188D1A1}" destId="{84E999FA-780A-424A-B3D3-BE95278A7A18}" srcOrd="0" destOrd="0" presId="urn:microsoft.com/office/officeart/2005/8/layout/vProcess5"/>
    <dgm:cxn modelId="{6105C1C7-EBB1-4F20-BE68-AD7EDF83315A}" srcId="{4D58255A-3D4A-4FCE-8E7F-12A6BECF54AB}" destId="{4B7F5AE6-3453-4BBA-85F2-A470F188D1A1}" srcOrd="1" destOrd="0" parTransId="{4131BF98-834B-466B-AD20-9CCE92B631C8}" sibTransId="{FFEF6EFF-A1A7-49F4-9118-5A49810BEA8B}"/>
    <dgm:cxn modelId="{AB4AA7D5-8CF0-44D7-AD46-0F757E773FC5}" srcId="{4D58255A-3D4A-4FCE-8E7F-12A6BECF54AB}" destId="{DB5CC408-5C55-4CF9-87AA-655AE8AD3980}" srcOrd="4" destOrd="0" parTransId="{BB79E084-24CA-4B01-99BB-92521BD2B50B}" sibTransId="{1F92E79D-2B94-4F18-BC97-5AEC5E466A35}"/>
    <dgm:cxn modelId="{D75081D6-277D-467D-B8D5-A80A6E02C03A}" type="presOf" srcId="{6636C699-3699-4215-857A-EF615B59B905}" destId="{0839B1A0-8D6A-4F23-9CE5-CB2DDD8B0601}" srcOrd="0" destOrd="0" presId="urn:microsoft.com/office/officeart/2005/8/layout/vProcess5"/>
    <dgm:cxn modelId="{FAF11ADC-7BB2-4A74-A646-2099C1D25C8D}" type="presOf" srcId="{DB5CC408-5C55-4CF9-87AA-655AE8AD3980}" destId="{2DFEFAB9-C982-4019-BEE2-D9EC8444173C}" srcOrd="1" destOrd="0" presId="urn:microsoft.com/office/officeart/2005/8/layout/vProcess5"/>
    <dgm:cxn modelId="{3EEBE3FC-1E97-41F1-B274-3F43E0900D0D}" type="presOf" srcId="{CA232FE2-A0C5-41B7-ADA3-680001C5E422}" destId="{478BB74B-6B89-4CDC-A1FD-6D090AC1BBB9}" srcOrd="1" destOrd="0" presId="urn:microsoft.com/office/officeart/2005/8/layout/vProcess5"/>
    <dgm:cxn modelId="{BFEF777C-A67B-4741-8FDB-FDC34410DD3E}" type="presParOf" srcId="{7DB0424C-67B5-47CC-963E-B665762C73D6}" destId="{30FDC199-2283-410E-B7D0-1768E31E36EF}" srcOrd="0" destOrd="0" presId="urn:microsoft.com/office/officeart/2005/8/layout/vProcess5"/>
    <dgm:cxn modelId="{6F809690-88A6-4784-BE44-1186AB9444EC}" type="presParOf" srcId="{7DB0424C-67B5-47CC-963E-B665762C73D6}" destId="{ABC7D8E5-BB57-4274-94DE-CB0CB35FAE4A}" srcOrd="1" destOrd="0" presId="urn:microsoft.com/office/officeart/2005/8/layout/vProcess5"/>
    <dgm:cxn modelId="{B31A6E4C-8E76-4A6A-B1BF-0FE96CC32552}" type="presParOf" srcId="{7DB0424C-67B5-47CC-963E-B665762C73D6}" destId="{84E999FA-780A-424A-B3D3-BE95278A7A18}" srcOrd="2" destOrd="0" presId="urn:microsoft.com/office/officeart/2005/8/layout/vProcess5"/>
    <dgm:cxn modelId="{00BD7FC9-4F19-4718-8A7F-E4B9B031C2A4}" type="presParOf" srcId="{7DB0424C-67B5-47CC-963E-B665762C73D6}" destId="{0DB172C4-2739-4446-9B30-87D60F0E9BFF}" srcOrd="3" destOrd="0" presId="urn:microsoft.com/office/officeart/2005/8/layout/vProcess5"/>
    <dgm:cxn modelId="{F28FDCE6-984C-4510-B175-DF4F833AB3DB}" type="presParOf" srcId="{7DB0424C-67B5-47CC-963E-B665762C73D6}" destId="{0839B1A0-8D6A-4F23-9CE5-CB2DDD8B0601}" srcOrd="4" destOrd="0" presId="urn:microsoft.com/office/officeart/2005/8/layout/vProcess5"/>
    <dgm:cxn modelId="{7F3E9AC1-A1E8-41F2-9094-2A4DE29617FE}" type="presParOf" srcId="{7DB0424C-67B5-47CC-963E-B665762C73D6}" destId="{4C7C3B54-0114-4E26-823D-EAE556F24389}" srcOrd="5" destOrd="0" presId="urn:microsoft.com/office/officeart/2005/8/layout/vProcess5"/>
    <dgm:cxn modelId="{7AAD3648-169F-4774-9D1D-90820ED8E5D0}" type="presParOf" srcId="{7DB0424C-67B5-47CC-963E-B665762C73D6}" destId="{4A423643-3AC2-4477-9879-895D7BB77004}" srcOrd="6" destOrd="0" presId="urn:microsoft.com/office/officeart/2005/8/layout/vProcess5"/>
    <dgm:cxn modelId="{D35E6DB1-5C9B-420A-80CE-7CBFBB5B5C7E}" type="presParOf" srcId="{7DB0424C-67B5-47CC-963E-B665762C73D6}" destId="{41414545-88F6-424D-BAD0-C332736C04F4}" srcOrd="7" destOrd="0" presId="urn:microsoft.com/office/officeart/2005/8/layout/vProcess5"/>
    <dgm:cxn modelId="{9F6FA55E-1FAF-4453-9122-E9169E843455}" type="presParOf" srcId="{7DB0424C-67B5-47CC-963E-B665762C73D6}" destId="{75F436F3-BA5C-406F-83B8-08185FA3E254}" srcOrd="8" destOrd="0" presId="urn:microsoft.com/office/officeart/2005/8/layout/vProcess5"/>
    <dgm:cxn modelId="{425D34D6-EB62-4CC2-A7B9-D30D95A92270}" type="presParOf" srcId="{7DB0424C-67B5-47CC-963E-B665762C73D6}" destId="{67478EE7-1AD0-4DAF-8E70-EF1FE54ED26F}" srcOrd="9" destOrd="0" presId="urn:microsoft.com/office/officeart/2005/8/layout/vProcess5"/>
    <dgm:cxn modelId="{BB7D751C-D797-47B2-93F9-1D800B2C2746}" type="presParOf" srcId="{7DB0424C-67B5-47CC-963E-B665762C73D6}" destId="{478BB74B-6B89-4CDC-A1FD-6D090AC1BBB9}" srcOrd="10" destOrd="0" presId="urn:microsoft.com/office/officeart/2005/8/layout/vProcess5"/>
    <dgm:cxn modelId="{2F30CA33-9688-4501-8AC7-3A050E69D044}" type="presParOf" srcId="{7DB0424C-67B5-47CC-963E-B665762C73D6}" destId="{99CE94EE-EBA1-4652-927F-991C698F9987}" srcOrd="11" destOrd="0" presId="urn:microsoft.com/office/officeart/2005/8/layout/vProcess5"/>
    <dgm:cxn modelId="{085EF7D1-92DB-43F4-8FF7-727B6643B7E9}" type="presParOf" srcId="{7DB0424C-67B5-47CC-963E-B665762C73D6}" destId="{3D9EA207-8B11-4985-ACD6-E24CA958652F}" srcOrd="12" destOrd="0" presId="urn:microsoft.com/office/officeart/2005/8/layout/vProcess5"/>
    <dgm:cxn modelId="{EAFCDC0A-6EF0-4D29-9555-F5F268F8CC6C}" type="presParOf" srcId="{7DB0424C-67B5-47CC-963E-B665762C73D6}" destId="{B182DBA4-9160-40E8-A859-5E4BFBFA72FD}" srcOrd="13" destOrd="0" presId="urn:microsoft.com/office/officeart/2005/8/layout/vProcess5"/>
    <dgm:cxn modelId="{1A29122B-D522-4F13-B67B-DD12EDEAD599}" type="presParOf" srcId="{7DB0424C-67B5-47CC-963E-B665762C73D6}" destId="{2DFEFAB9-C982-4019-BEE2-D9EC844417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7D8E5-BB57-4274-94DE-CB0CB35FAE4A}">
      <dsp:nvSpPr>
        <dsp:cNvPr id="0" name=""/>
        <dsp:cNvSpPr/>
      </dsp:nvSpPr>
      <dsp:spPr>
        <a:xfrm>
          <a:off x="0" y="0"/>
          <a:ext cx="2112263" cy="38870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solidFill>
                <a:schemeClr val="bg1"/>
              </a:solidFill>
              <a:effectLst/>
            </a:rPr>
            <a:t>2020 - Funding bid</a:t>
          </a:r>
        </a:p>
      </dsp:txBody>
      <dsp:txXfrm>
        <a:off x="11385" y="11385"/>
        <a:ext cx="1647340" cy="365935"/>
      </dsp:txXfrm>
    </dsp:sp>
    <dsp:sp modelId="{84E999FA-780A-424A-B3D3-BE95278A7A18}">
      <dsp:nvSpPr>
        <dsp:cNvPr id="0" name=""/>
        <dsp:cNvSpPr/>
      </dsp:nvSpPr>
      <dsp:spPr>
        <a:xfrm>
          <a:off x="157733" y="442692"/>
          <a:ext cx="2112263" cy="38870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solidFill>
                <a:schemeClr val="bg1"/>
              </a:solidFill>
              <a:effectLst/>
            </a:rPr>
            <a:t>2022 - Design stage</a:t>
          </a:r>
        </a:p>
      </dsp:txBody>
      <dsp:txXfrm>
        <a:off x="169118" y="454077"/>
        <a:ext cx="1679100" cy="365935"/>
      </dsp:txXfrm>
    </dsp:sp>
    <dsp:sp modelId="{0DB172C4-2739-4446-9B30-87D60F0E9BFF}">
      <dsp:nvSpPr>
        <dsp:cNvPr id="0" name=""/>
        <dsp:cNvSpPr/>
      </dsp:nvSpPr>
      <dsp:spPr>
        <a:xfrm>
          <a:off x="315467" y="885385"/>
          <a:ext cx="2112263" cy="38870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solidFill>
                <a:schemeClr val="bg1"/>
              </a:solidFill>
              <a:effectLst/>
            </a:rPr>
            <a:t>2023 - Bid for capital</a:t>
          </a:r>
        </a:p>
      </dsp:txBody>
      <dsp:txXfrm>
        <a:off x="326852" y="896770"/>
        <a:ext cx="1679100" cy="365935"/>
      </dsp:txXfrm>
    </dsp:sp>
    <dsp:sp modelId="{0839B1A0-8D6A-4F23-9CE5-CB2DDD8B0601}">
      <dsp:nvSpPr>
        <dsp:cNvPr id="0" name=""/>
        <dsp:cNvSpPr/>
      </dsp:nvSpPr>
      <dsp:spPr>
        <a:xfrm>
          <a:off x="473201" y="1328078"/>
          <a:ext cx="2112263" cy="38870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solidFill>
                <a:schemeClr val="bg1"/>
              </a:solidFill>
              <a:effectLst/>
            </a:rPr>
            <a:t>2025 - Construction</a:t>
          </a:r>
        </a:p>
      </dsp:txBody>
      <dsp:txXfrm>
        <a:off x="484586" y="1339463"/>
        <a:ext cx="1679100" cy="365935"/>
      </dsp:txXfrm>
    </dsp:sp>
    <dsp:sp modelId="{4C7C3B54-0114-4E26-823D-EAE556F24389}">
      <dsp:nvSpPr>
        <dsp:cNvPr id="0" name=""/>
        <dsp:cNvSpPr/>
      </dsp:nvSpPr>
      <dsp:spPr>
        <a:xfrm>
          <a:off x="630935" y="1770771"/>
          <a:ext cx="2112263" cy="38870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solidFill>
                <a:schemeClr val="bg1"/>
              </a:solidFill>
              <a:effectLst/>
            </a:rPr>
            <a:t>2030 - User facility</a:t>
          </a:r>
        </a:p>
      </dsp:txBody>
      <dsp:txXfrm>
        <a:off x="642320" y="1782156"/>
        <a:ext cx="1679100" cy="365935"/>
      </dsp:txXfrm>
    </dsp:sp>
    <dsp:sp modelId="{4A423643-3AC2-4477-9879-895D7BB77004}">
      <dsp:nvSpPr>
        <dsp:cNvPr id="0" name=""/>
        <dsp:cNvSpPr/>
      </dsp:nvSpPr>
      <dsp:spPr>
        <a:xfrm>
          <a:off x="1859604" y="283971"/>
          <a:ext cx="252658" cy="252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916452" y="283971"/>
        <a:ext cx="138962" cy="190125"/>
      </dsp:txXfrm>
    </dsp:sp>
    <dsp:sp modelId="{41414545-88F6-424D-BAD0-C332736C04F4}">
      <dsp:nvSpPr>
        <dsp:cNvPr id="0" name=""/>
        <dsp:cNvSpPr/>
      </dsp:nvSpPr>
      <dsp:spPr>
        <a:xfrm>
          <a:off x="2017338" y="726664"/>
          <a:ext cx="252658" cy="252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074186" y="726664"/>
        <a:ext cx="138962" cy="190125"/>
      </dsp:txXfrm>
    </dsp:sp>
    <dsp:sp modelId="{75F436F3-BA5C-406F-83B8-08185FA3E254}">
      <dsp:nvSpPr>
        <dsp:cNvPr id="0" name=""/>
        <dsp:cNvSpPr/>
      </dsp:nvSpPr>
      <dsp:spPr>
        <a:xfrm>
          <a:off x="2175072" y="1162878"/>
          <a:ext cx="252658" cy="252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31920" y="1162878"/>
        <a:ext cx="138962" cy="190125"/>
      </dsp:txXfrm>
    </dsp:sp>
    <dsp:sp modelId="{67478EE7-1AD0-4DAF-8E70-EF1FE54ED26F}">
      <dsp:nvSpPr>
        <dsp:cNvPr id="0" name=""/>
        <dsp:cNvSpPr/>
      </dsp:nvSpPr>
      <dsp:spPr>
        <a:xfrm>
          <a:off x="2332806" y="1609890"/>
          <a:ext cx="252658" cy="252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89654" y="1609890"/>
        <a:ext cx="138962" cy="190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07E5CD-26B1-3FC6-4981-00FE9E9401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22279-DF26-A3EE-7C14-5748AE27B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4011C-BD0F-4B27-BAF7-1C63EAEA3CB5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621D9-E182-7CDF-8782-3F35D6709C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C9C5D-12FD-EB0C-4D46-9EBFA88E1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49C67-C5AF-4CBC-957E-B896482AB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73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EF4E-8C1B-4BE3-A2FC-F7C74FE51B9F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C5F34-BBFE-4BE7-8E56-81D6C2D43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90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C5F34-BBFE-4BE7-8E56-81D6C2D4391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4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5F34-BBFE-4BE7-8E56-81D6C2D4391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4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C5F34-BBFE-4BE7-8E56-81D6C2D4391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0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Physics &amp; Applications of High Brightness Beams, San Sebastian, 21/06/2023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4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2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02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1014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47FB-B62B-485D-8FF6-8F5E63AEDB17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4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3AE7-F109-43A1-902A-37809C8DD14E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1" y="6356350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1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2AA4-9FD5-4C95-ACC9-17E004410109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6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FC85-1DF3-437C-9C63-19A0849B7C9B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6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276-6F0B-4CFA-B7BC-6307CC7B0677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6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11C1-AA78-4EA2-8984-DCED338C9ED0}" type="datetime1">
              <a:rPr lang="en-US" smtClean="0"/>
              <a:t>10/31/2023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6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1" y="6356350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9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994F-4060-479E-A85D-4AB0666C3293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8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C5A-240E-45D9-A78F-2225627CD2F5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Physics &amp; Applications of High Brightness Beams, San Sebastian, 21/06/2023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53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754B-57E8-4748-BA79-FF8B9D23705D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Physics &amp; Applications of High Brightness Beams, San Sebastian, 21/06/2023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8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A674-3DC9-4A3E-AEEC-5A2DD0522C28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6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173-ECCE-4413-B728-F57E8F6D9762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20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665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42674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6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8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4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8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6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4394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78" y="6139761"/>
            <a:ext cx="1769728" cy="4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7069-8ECF-468B-B728-C65CC52DC5C8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086474"/>
            <a:ext cx="2111379" cy="539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13" y="6139761"/>
            <a:ext cx="1769728" cy="4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1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jpeg"/><Relationship Id="rId7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6.jpe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jpeg"/><Relationship Id="rId7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95542"/>
            <a:ext cx="9144000" cy="1775294"/>
          </a:xfrm>
        </p:spPr>
        <p:txBody>
          <a:bodyPr>
            <a:normAutofit fontScale="90000"/>
          </a:bodyPr>
          <a:lstStyle/>
          <a:p>
            <a:br>
              <a:rPr lang="en-GB" sz="4000"/>
            </a:br>
            <a:r>
              <a:rPr lang="en-GB" sz="4000"/>
              <a:t>+</a:t>
            </a:r>
            <a:br>
              <a:rPr lang="en-GB" sz="4000"/>
            </a:br>
            <a:r>
              <a:rPr lang="en-GB" sz="4000" i="1"/>
              <a:t>UED Beamline Design for</a:t>
            </a:r>
            <a:br>
              <a:rPr lang="en-GB" sz="4000" i="1"/>
            </a:br>
            <a:r>
              <a:rPr lang="en-GB" sz="4000" i="1"/>
              <a:t>Optimising Temporal Resolution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62910"/>
            <a:ext cx="9144000" cy="1979366"/>
          </a:xfrm>
        </p:spPr>
        <p:txBody>
          <a:bodyPr>
            <a:normAutofit/>
          </a:bodyPr>
          <a:lstStyle/>
          <a:p>
            <a:r>
              <a:rPr lang="en-GB"/>
              <a:t>Julian McKenzie</a:t>
            </a:r>
            <a:br>
              <a:rPr lang="en-GB"/>
            </a:br>
            <a:r>
              <a:rPr lang="en-GB" sz="2000" i="1"/>
              <a:t>(on behalf of the RUEDI team)</a:t>
            </a:r>
          </a:p>
          <a:p>
            <a:r>
              <a:rPr lang="en-GB" i="1"/>
              <a:t>UED Opportunities for Dynamical Imaging of Materials</a:t>
            </a:r>
          </a:p>
          <a:p>
            <a:r>
              <a:rPr lang="en-GB"/>
              <a:t>7</a:t>
            </a:r>
            <a:r>
              <a:rPr lang="en-GB" baseline="30000"/>
              <a:t>th</a:t>
            </a:r>
            <a:r>
              <a:rPr lang="en-GB"/>
              <a:t> November 2023</a:t>
            </a:r>
            <a:br>
              <a:rPr lang="en-GB"/>
            </a:br>
            <a:r>
              <a:rPr lang="en-GB"/>
              <a:t>Santa Fe, New Mexico, USA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E657AD-0BE2-4324-86C8-7D6C9B9C5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24" y="6229350"/>
            <a:ext cx="2013901" cy="450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1C46B7-C092-45EA-9CA8-AA08479BF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46" y="5950481"/>
            <a:ext cx="2590751" cy="907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AF66F9-CB5E-4B2A-ACD7-510D28830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25" y="6126991"/>
            <a:ext cx="1651214" cy="472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BD3970-D352-4746-9A21-8FF666A877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53" y="5935997"/>
            <a:ext cx="1229909" cy="66338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1566929"/>
            <a:ext cx="9144000" cy="555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b="0" i="1">
                <a:solidFill>
                  <a:schemeClr val="tx1">
                    <a:lumMod val="75000"/>
                  </a:schemeClr>
                </a:solidFill>
              </a:rPr>
              <a:t>Relativistic Ultrafast Electron Diffraction &amp; Imaging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66099"/>
            <a:ext cx="4047067" cy="9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74"/>
            <a:ext cx="10515600" cy="1325563"/>
          </a:xfrm>
        </p:spPr>
        <p:txBody>
          <a:bodyPr/>
          <a:lstStyle/>
          <a:p>
            <a:r>
              <a:rPr lang="en-GB"/>
              <a:t>UED beamline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09" y="4554284"/>
            <a:ext cx="10669809" cy="2175669"/>
          </a:xfrm>
        </p:spPr>
        <p:txBody>
          <a:bodyPr>
            <a:normAutofit/>
          </a:bodyPr>
          <a:lstStyle/>
          <a:p>
            <a:r>
              <a:rPr lang="en-GB" sz="2400"/>
              <a:t>Other talks this workshop are on optimising brightness</a:t>
            </a:r>
          </a:p>
          <a:p>
            <a:pPr lvl="1"/>
            <a:r>
              <a:rPr lang="en-GB" sz="1800" i="1"/>
              <a:t>(guns, cathodes </a:t>
            </a:r>
            <a:r>
              <a:rPr lang="en-GB" sz="1800" i="1" err="1"/>
              <a:t>etc</a:t>
            </a:r>
            <a:r>
              <a:rPr lang="en-GB" sz="1800" i="1"/>
              <a:t>)</a:t>
            </a:r>
            <a:endParaRPr lang="en-GB" sz="2000" i="1"/>
          </a:p>
          <a:p>
            <a:r>
              <a:rPr lang="en-GB" sz="2400"/>
              <a:t>So this talk will concentrate on minimising time resolution</a:t>
            </a:r>
          </a:p>
          <a:p>
            <a:pPr lvl="1"/>
            <a:r>
              <a:rPr lang="en-GB" sz="1800" i="1"/>
              <a:t>(whilst preserving beam brightness!)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8950" y="2040920"/>
            <a:ext cx="11917451" cy="2597067"/>
            <a:chOff x="302941" y="2370137"/>
            <a:chExt cx="11917451" cy="2597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78090" y="2917204"/>
                  <a:ext cx="7642302" cy="6560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𝐵𝑢𝑛𝑐h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𝑙𝑒𝑛𝑔𝑡h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𝐽𝑖𝑡𝑡𝑒𝑟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𝐿𝑎𝑠𝑒𝑟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𝑝𝑢𝑙𝑠𝑒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𝑙𝑒𝑛𝑔𝑡h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𝑣𝑒𝑙𝑜𝑐𝑖𝑡𝑦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𝑚𝑖𝑠𝑚𝑎𝑡𝑐h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8090" y="2917204"/>
                  <a:ext cx="7642302" cy="6560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/>
                <p:cNvSpPr txBox="1">
                  <a:spLocks/>
                </p:cNvSpPr>
                <p:nvPr/>
              </p:nvSpPr>
              <p:spPr>
                <a:xfrm>
                  <a:off x="1042640" y="2917204"/>
                  <a:ext cx="3204117" cy="119465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800" kern="120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kern="120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Wingding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640" y="2917204"/>
                  <a:ext cx="3204117" cy="1194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744844" y="2424699"/>
              <a:ext cx="7447156" cy="25425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4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0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GB" b="1">
                  <a:solidFill>
                    <a:schemeClr val="accent6">
                      <a:lumMod val="50000"/>
                    </a:schemeClr>
                  </a:solidFill>
                </a:rPr>
                <a:t>Minimise time resolution:</a:t>
              </a:r>
            </a:p>
            <a:p>
              <a:pPr lvl="2"/>
              <a:endParaRPr lang="en-GB"/>
            </a:p>
            <a:p>
              <a:pPr lvl="2"/>
              <a:endParaRPr lang="en-GB"/>
            </a:p>
            <a:p>
              <a:pPr lvl="2"/>
              <a:endParaRPr lang="en-GB"/>
            </a:p>
            <a:p>
              <a:pPr lvl="2"/>
              <a:r>
                <a:rPr lang="en-GB" i="1"/>
                <a:t>Minimise electron bunch length</a:t>
              </a:r>
            </a:p>
            <a:p>
              <a:pPr lvl="2"/>
              <a:r>
                <a:rPr lang="en-GB" i="1"/>
                <a:t>Minimise time jitter </a:t>
              </a:r>
              <a:r>
                <a:rPr lang="en-GB" sz="1400" i="1"/>
                <a:t>(between laser pump and electron probe)</a:t>
              </a:r>
            </a:p>
            <a:p>
              <a:pPr lvl="1"/>
              <a:endParaRPr lang="en-GB" i="1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2941" y="2370137"/>
              <a:ext cx="4782406" cy="2330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4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0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GB" b="1">
                  <a:solidFill>
                    <a:srgbClr val="C00000"/>
                  </a:solidFill>
                </a:rPr>
                <a:t>Maximum brightness</a:t>
              </a:r>
            </a:p>
            <a:p>
              <a:pPr lvl="1"/>
              <a:endParaRPr lang="en-GB"/>
            </a:p>
            <a:p>
              <a:pPr lvl="1"/>
              <a:endParaRPr lang="en-GB"/>
            </a:p>
            <a:p>
              <a:pPr lvl="1"/>
              <a:endParaRPr lang="en-GB"/>
            </a:p>
            <a:p>
              <a:pPr lvl="2"/>
              <a:r>
                <a:rPr lang="en-GB" i="1"/>
                <a:t>Maximise bunch charge</a:t>
              </a:r>
            </a:p>
            <a:p>
              <a:pPr lvl="2"/>
              <a:r>
                <a:rPr lang="en-GB" i="1"/>
                <a:t>Minimise emittance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15334" y="1377592"/>
            <a:ext cx="4506022" cy="746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1">
                <a:solidFill>
                  <a:schemeClr val="accent2">
                    <a:lumMod val="75000"/>
                  </a:schemeClr>
                </a:solidFill>
              </a:rPr>
              <a:t>What do we want?</a:t>
            </a:r>
          </a:p>
        </p:txBody>
      </p:sp>
    </p:spTree>
    <p:extLst>
      <p:ext uri="{BB962C8B-B14F-4D97-AF65-F5344CB8AC3E}">
        <p14:creationId xmlns:p14="http://schemas.microsoft.com/office/powerpoint/2010/main" val="59889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95" y="199421"/>
            <a:ext cx="10515600" cy="1325563"/>
          </a:xfrm>
        </p:spPr>
        <p:txBody>
          <a:bodyPr/>
          <a:lstStyle/>
          <a:p>
            <a:r>
              <a:rPr lang="en-GB"/>
              <a:t>UED Beamline Options: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87553" y="2247575"/>
            <a:ext cx="2964355" cy="820331"/>
            <a:chOff x="953190" y="2394366"/>
            <a:chExt cx="2964355" cy="820331"/>
          </a:xfrm>
        </p:grpSpPr>
        <p:cxnSp>
          <p:nvCxnSpPr>
            <p:cNvPr id="18" name="Straight Connector 17"/>
            <p:cNvCxnSpPr>
              <a:stCxn id="20" idx="2"/>
              <a:endCxn id="19" idx="0"/>
            </p:cNvCxnSpPr>
            <p:nvPr/>
          </p:nvCxnSpPr>
          <p:spPr>
            <a:xfrm flipV="1">
              <a:off x="1555879" y="2804532"/>
              <a:ext cx="1482404" cy="1"/>
            </a:xfrm>
            <a:prstGeom prst="line">
              <a:avLst/>
            </a:prstGeom>
            <a:noFill/>
            <a:ln w="28575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9" name="Oval 18"/>
            <p:cNvSpPr/>
            <p:nvPr/>
          </p:nvSpPr>
          <p:spPr>
            <a:xfrm rot="16200000">
              <a:off x="3067748" y="2364901"/>
              <a:ext cx="820331" cy="879262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1046329" y="2506096"/>
              <a:ext cx="422226" cy="59687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1817617" y="2603700"/>
              <a:ext cx="336324" cy="4016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2440221" y="2603700"/>
              <a:ext cx="336324" cy="4016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3190" y="2622825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Gun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38281" y="2628662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Sample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6695" y="1856174"/>
            <a:ext cx="47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Just gun </a:t>
            </a:r>
            <a:r>
              <a:rPr lang="en-GB" i="1"/>
              <a:t>(+ focussing) </a:t>
            </a:r>
            <a:r>
              <a:rPr lang="en-GB"/>
              <a:t>into sample chamber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A464F99-3AEA-8998-5A1C-148EC8906ED2}"/>
              </a:ext>
            </a:extLst>
          </p:cNvPr>
          <p:cNvSpPr txBox="1">
            <a:spLocks/>
          </p:cNvSpPr>
          <p:nvPr/>
        </p:nvSpPr>
        <p:spPr>
          <a:xfrm>
            <a:off x="467960" y="1260122"/>
            <a:ext cx="4224973" cy="135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/>
              <a:t>Gun only</a:t>
            </a:r>
          </a:p>
          <a:p>
            <a:pPr lvl="1">
              <a:lnSpc>
                <a:spcPct val="120000"/>
              </a:lnSpc>
            </a:pPr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29686" y="3109017"/>
            <a:ext cx="51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Limited control over bunch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314600" y="467019"/>
                <a:ext cx="3630512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𝐵𝑢𝑛𝑐h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𝑙𝑒𝑛𝑔𝑡h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𝐽𝑖𝑡𝑡𝑒𝑟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600" y="467019"/>
                <a:ext cx="3630512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7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30" y="94780"/>
            <a:ext cx="10515600" cy="1325563"/>
          </a:xfrm>
        </p:spPr>
        <p:txBody>
          <a:bodyPr/>
          <a:lstStyle/>
          <a:p>
            <a:r>
              <a:rPr lang="en-GB"/>
              <a:t>Bunch length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96" y="1526837"/>
            <a:ext cx="2047875" cy="628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195" y="2101020"/>
            <a:ext cx="3629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There are two contributions to </a:t>
            </a:r>
            <a:r>
              <a:rPr lang="en-GB" i="1"/>
              <a:t>R</a:t>
            </a:r>
            <a:r>
              <a:rPr lang="en-GB" sz="1200" i="1"/>
              <a:t>56</a:t>
            </a:r>
            <a:r>
              <a:rPr lang="en-GB"/>
              <a:t> (longitudinal dispersion) </a:t>
            </a:r>
            <a:endParaRPr lang="en-GB" i="1"/>
          </a:p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3375" y="3581019"/>
            <a:ext cx="57521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Different energy particles having different velocities 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/>
              <a:t> </a:t>
            </a:r>
          </a:p>
          <a:p>
            <a:endParaRPr lang="en-GB"/>
          </a:p>
          <a:p>
            <a:r>
              <a:rPr lang="en-GB"/>
              <a:t>Space-charge causes electrons to de-bunch</a:t>
            </a:r>
          </a:p>
          <a:p>
            <a:endParaRPr lang="en-GB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/>
              <a:t>For 4 MeV it is 10 fs/</a:t>
            </a:r>
            <a:r>
              <a:rPr lang="en-GB" dirty="0"/>
              <a:t>keV</a:t>
            </a:r>
            <a:r>
              <a:rPr lang="en-GB"/>
              <a:t> per metre travelled</a:t>
            </a:r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706" y="118876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Electron time of arrival is related to energy: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2009" y="4471896"/>
            <a:ext cx="4322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Can design a beamline to have fully tuneable </a:t>
            </a:r>
            <a:r>
              <a:rPr lang="en-GB" i="1"/>
              <a:t>R</a:t>
            </a:r>
            <a:r>
              <a:rPr lang="en-GB" sz="1400" i="1"/>
              <a:t>56</a:t>
            </a:r>
            <a:r>
              <a:rPr lang="en-GB"/>
              <a:t> (to both signs as well)</a:t>
            </a:r>
          </a:p>
          <a:p>
            <a:endParaRPr lang="en-GB"/>
          </a:p>
          <a:p>
            <a:r>
              <a:rPr lang="en-GB" err="1"/>
              <a:t>Sextupoles</a:t>
            </a:r>
            <a:r>
              <a:rPr lang="en-GB"/>
              <a:t> can be used to correct higher order (</a:t>
            </a:r>
            <a:r>
              <a:rPr lang="en-GB" i="1"/>
              <a:t>T</a:t>
            </a:r>
            <a:r>
              <a:rPr lang="en-GB" sz="1400" i="1"/>
              <a:t>566</a:t>
            </a:r>
            <a:r>
              <a:rPr lang="en-GB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9892" y="1919725"/>
            <a:ext cx="458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Different energy electrons travel different paths through a magnetic beamline</a:t>
            </a:r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A464F99-3AEA-8998-5A1C-148EC8906ED2}"/>
              </a:ext>
            </a:extLst>
          </p:cNvPr>
          <p:cNvSpPr txBox="1">
            <a:spLocks/>
          </p:cNvSpPr>
          <p:nvPr/>
        </p:nvSpPr>
        <p:spPr>
          <a:xfrm>
            <a:off x="463375" y="2975991"/>
            <a:ext cx="4224973" cy="77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/>
              <a:t>Velocity term</a:t>
            </a:r>
          </a:p>
          <a:p>
            <a:pPr lvl="1">
              <a:lnSpc>
                <a:spcPct val="120000"/>
              </a:lnSpc>
            </a:pPr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A464F99-3AEA-8998-5A1C-148EC8906ED2}"/>
              </a:ext>
            </a:extLst>
          </p:cNvPr>
          <p:cNvSpPr txBox="1">
            <a:spLocks/>
          </p:cNvSpPr>
          <p:nvPr/>
        </p:nvSpPr>
        <p:spPr>
          <a:xfrm>
            <a:off x="6484095" y="1218623"/>
            <a:ext cx="5315692" cy="678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/>
              <a:t>Path length term</a:t>
            </a:r>
          </a:p>
          <a:p>
            <a:pPr lvl="1">
              <a:lnSpc>
                <a:spcPct val="120000"/>
              </a:lnSpc>
            </a:pPr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517962" y="2496041"/>
            <a:ext cx="5025708" cy="1894452"/>
            <a:chOff x="6552649" y="2387986"/>
            <a:chExt cx="5025708" cy="1894452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26C51F06-CA13-0629-331F-DF5B79A89C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07" b="20019"/>
            <a:stretch/>
          </p:blipFill>
          <p:spPr bwMode="auto">
            <a:xfrm>
              <a:off x="6552649" y="2387986"/>
              <a:ext cx="4688611" cy="1894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0769601" y="3262644"/>
              <a:ext cx="808756" cy="10197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2752C97-65A2-796E-0E31-5C20FCCC2B52}"/>
              </a:ext>
            </a:extLst>
          </p:cNvPr>
          <p:cNvSpPr/>
          <p:nvPr/>
        </p:nvSpPr>
        <p:spPr>
          <a:xfrm rot="11797129">
            <a:off x="2373236" y="5153658"/>
            <a:ext cx="1319296" cy="6426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2A310-6E12-021E-DD35-7A7608F0AE28}"/>
              </a:ext>
            </a:extLst>
          </p:cNvPr>
          <p:cNvSpPr txBox="1"/>
          <p:nvPr/>
        </p:nvSpPr>
        <p:spPr>
          <a:xfrm>
            <a:off x="2657322" y="44718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4CEF5-8E6F-3BD8-2EE6-06CDF5094E0D}"/>
              </a:ext>
            </a:extLst>
          </p:cNvPr>
          <p:cNvSpPr txBox="1"/>
          <p:nvPr/>
        </p:nvSpPr>
        <p:spPr>
          <a:xfrm>
            <a:off x="3703122" y="5177941"/>
            <a:ext cx="22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DC62D0-D233-9235-2AED-9AE0E55CA8F1}"/>
              </a:ext>
            </a:extLst>
          </p:cNvPr>
          <p:cNvCxnSpPr/>
          <p:nvPr/>
        </p:nvCxnSpPr>
        <p:spPr>
          <a:xfrm flipV="1">
            <a:off x="2198891" y="5187891"/>
            <a:ext cx="1716232" cy="49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B37AFC-179B-571B-2754-4F73CB7B0957}"/>
              </a:ext>
            </a:extLst>
          </p:cNvPr>
          <p:cNvCxnSpPr>
            <a:cxnSpLocks/>
          </p:cNvCxnSpPr>
          <p:nvPr/>
        </p:nvCxnSpPr>
        <p:spPr>
          <a:xfrm flipH="1" flipV="1">
            <a:off x="2972996" y="4634682"/>
            <a:ext cx="22762" cy="103455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F77DB9E-59BB-7615-B4B7-8877D46ADEEE}"/>
              </a:ext>
            </a:extLst>
          </p:cNvPr>
          <p:cNvSpPr/>
          <p:nvPr/>
        </p:nvSpPr>
        <p:spPr>
          <a:xfrm rot="13421883">
            <a:off x="2660564" y="5166981"/>
            <a:ext cx="635720" cy="45719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F27074-D6CA-B0CD-9A45-77E249F82782}"/>
              </a:ext>
            </a:extLst>
          </p:cNvPr>
          <p:cNvCxnSpPr>
            <a:cxnSpLocks/>
          </p:cNvCxnSpPr>
          <p:nvPr/>
        </p:nvCxnSpPr>
        <p:spPr>
          <a:xfrm>
            <a:off x="3272153" y="5448248"/>
            <a:ext cx="35107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80C5A67-BB9E-940E-873B-656406841587}"/>
              </a:ext>
            </a:extLst>
          </p:cNvPr>
          <p:cNvCxnSpPr>
            <a:cxnSpLocks/>
          </p:cNvCxnSpPr>
          <p:nvPr/>
        </p:nvCxnSpPr>
        <p:spPr>
          <a:xfrm flipH="1">
            <a:off x="2343842" y="4943066"/>
            <a:ext cx="388979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26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8657" y="3572647"/>
            <a:ext cx="5929222" cy="2674189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95" y="199421"/>
            <a:ext cx="10515600" cy="1325563"/>
          </a:xfrm>
        </p:spPr>
        <p:txBody>
          <a:bodyPr/>
          <a:lstStyle/>
          <a:p>
            <a:r>
              <a:rPr lang="en-GB"/>
              <a:t>UED Beamline Options: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13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287553" y="2247575"/>
            <a:ext cx="2964355" cy="820331"/>
            <a:chOff x="953190" y="2394366"/>
            <a:chExt cx="2964355" cy="820331"/>
          </a:xfrm>
        </p:grpSpPr>
        <p:cxnSp>
          <p:nvCxnSpPr>
            <p:cNvPr id="33" name="Straight Connector 32"/>
            <p:cNvCxnSpPr>
              <a:stCxn id="35" idx="2"/>
              <a:endCxn id="34" idx="0"/>
            </p:cNvCxnSpPr>
            <p:nvPr/>
          </p:nvCxnSpPr>
          <p:spPr>
            <a:xfrm flipV="1">
              <a:off x="1555879" y="2804532"/>
              <a:ext cx="1482404" cy="1"/>
            </a:xfrm>
            <a:prstGeom prst="line">
              <a:avLst/>
            </a:prstGeom>
            <a:noFill/>
            <a:ln w="28575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4" name="Oval 33"/>
            <p:cNvSpPr/>
            <p:nvPr/>
          </p:nvSpPr>
          <p:spPr>
            <a:xfrm rot="16200000">
              <a:off x="3067748" y="2364901"/>
              <a:ext cx="820331" cy="879262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1046329" y="2506096"/>
              <a:ext cx="422226" cy="59687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1817617" y="2603700"/>
              <a:ext cx="336324" cy="4016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440221" y="2603700"/>
              <a:ext cx="336324" cy="4016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3190" y="2622825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Gun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38281" y="2628662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Sample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66695" y="1856174"/>
            <a:ext cx="47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Just gun </a:t>
            </a:r>
            <a:r>
              <a:rPr lang="en-GB" i="1"/>
              <a:t>(+ focussing) </a:t>
            </a:r>
            <a:r>
              <a:rPr lang="en-GB"/>
              <a:t>into sample chamber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A464F99-3AEA-8998-5A1C-148EC8906ED2}"/>
              </a:ext>
            </a:extLst>
          </p:cNvPr>
          <p:cNvSpPr txBox="1">
            <a:spLocks/>
          </p:cNvSpPr>
          <p:nvPr/>
        </p:nvSpPr>
        <p:spPr>
          <a:xfrm>
            <a:off x="467960" y="1260122"/>
            <a:ext cx="4224973" cy="135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/>
              <a:t>Gun only</a:t>
            </a:r>
          </a:p>
          <a:p>
            <a:pPr lvl="1">
              <a:lnSpc>
                <a:spcPct val="120000"/>
              </a:lnSpc>
            </a:pPr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29686" y="3109017"/>
            <a:ext cx="51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Limited control over bunch length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64391" y="4848125"/>
            <a:ext cx="3894070" cy="820331"/>
            <a:chOff x="672074" y="4388182"/>
            <a:chExt cx="3894070" cy="820331"/>
          </a:xfrm>
        </p:grpSpPr>
        <p:cxnSp>
          <p:nvCxnSpPr>
            <p:cNvPr id="46" name="Straight Connector 45"/>
            <p:cNvCxnSpPr>
              <a:stCxn id="52" idx="2"/>
              <a:endCxn id="51" idx="0"/>
            </p:cNvCxnSpPr>
            <p:nvPr/>
          </p:nvCxnSpPr>
          <p:spPr>
            <a:xfrm>
              <a:off x="1202195" y="4773584"/>
              <a:ext cx="2484687" cy="24764"/>
            </a:xfrm>
            <a:prstGeom prst="line">
              <a:avLst/>
            </a:prstGeom>
            <a:noFill/>
            <a:ln w="28575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50" name="Rectangle 49"/>
            <p:cNvSpPr/>
            <p:nvPr/>
          </p:nvSpPr>
          <p:spPr>
            <a:xfrm rot="16200000">
              <a:off x="2231824" y="4265165"/>
              <a:ext cx="422226" cy="1016837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 rot="16200000">
              <a:off x="3716347" y="4358717"/>
              <a:ext cx="820331" cy="879262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16200000">
              <a:off x="738990" y="4521492"/>
              <a:ext cx="422226" cy="50418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1463933" y="4572751"/>
              <a:ext cx="336324" cy="4016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3167853" y="4582914"/>
              <a:ext cx="336324" cy="4016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2074" y="4603191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Gun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87377" y="4619176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Sample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81916" y="4602468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err="1">
                  <a:solidFill>
                    <a:schemeClr val="bg1"/>
                  </a:solidFill>
                </a:rPr>
                <a:t>Buncher</a:t>
              </a:r>
              <a:endParaRPr lang="en-GB" sz="1600">
                <a:solidFill>
                  <a:schemeClr val="bg1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19932" y="4209312"/>
            <a:ext cx="547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Additional component to provide velocity bunching</a:t>
            </a:r>
          </a:p>
          <a:p>
            <a:r>
              <a:rPr lang="en-GB" i="1"/>
              <a:t>(RF cavity, or THz (R&amp;D))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2A464F99-3AEA-8998-5A1C-148EC8906ED2}"/>
              </a:ext>
            </a:extLst>
          </p:cNvPr>
          <p:cNvSpPr txBox="1">
            <a:spLocks/>
          </p:cNvSpPr>
          <p:nvPr/>
        </p:nvSpPr>
        <p:spPr>
          <a:xfrm>
            <a:off x="408487" y="3631608"/>
            <a:ext cx="4224973" cy="135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/>
              <a:t>Gun + (RF) </a:t>
            </a:r>
            <a:r>
              <a:rPr lang="en-GB" err="1"/>
              <a:t>buncher</a:t>
            </a:r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92715" y="5681635"/>
            <a:ext cx="426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Shorter bunches </a:t>
            </a:r>
            <a:r>
              <a:rPr lang="en-GB" b="1" i="1" u="sng"/>
              <a:t>but</a:t>
            </a:r>
            <a:r>
              <a:rPr lang="en-GB" i="1"/>
              <a:t> increases jitter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314600" y="467019"/>
                <a:ext cx="3630512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𝐵𝑢𝑛𝑐h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𝑙𝑒𝑛𝑔𝑡h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𝐽𝑖𝑡𝑡𝑒𝑟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600" y="467019"/>
                <a:ext cx="3630512" cy="656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A6DB77-9728-6E3F-9942-9014028B0956}"/>
              </a:ext>
            </a:extLst>
          </p:cNvPr>
          <p:cNvGrpSpPr/>
          <p:nvPr/>
        </p:nvGrpSpPr>
        <p:grpSpPr>
          <a:xfrm>
            <a:off x="6470216" y="4030588"/>
            <a:ext cx="5414352" cy="1896953"/>
            <a:chOff x="6421937" y="3771504"/>
            <a:chExt cx="5414352" cy="1896953"/>
          </a:xfrm>
        </p:grpSpPr>
        <p:pic>
          <p:nvPicPr>
            <p:cNvPr id="8" name="Picture 7" descr="A graph of a number of numbers&#10;&#10;Description automatically generated with medium confidence">
              <a:extLst>
                <a:ext uri="{FF2B5EF4-FFF2-40B4-BE49-F238E27FC236}">
                  <a16:creationId xmlns:a16="http://schemas.microsoft.com/office/drawing/2014/main" id="{5690300D-F3BD-1E61-0C02-810BBCF36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36"/>
            <a:stretch/>
          </p:blipFill>
          <p:spPr>
            <a:xfrm>
              <a:off x="6421937" y="4068263"/>
              <a:ext cx="5414352" cy="1600194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8153401" y="4144654"/>
              <a:ext cx="850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/>
                <a:t>80 fs</a:t>
              </a:r>
            </a:p>
            <a:p>
              <a:pPr algn="r"/>
              <a:r>
                <a:rPr lang="en-GB" sz="1200" dirty="0" err="1"/>
                <a:t>rms</a:t>
              </a:r>
              <a:r>
                <a:rPr lang="en-GB" sz="1200" dirty="0"/>
                <a:t> jitter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C60B20-E7F6-88E1-7135-B40ED6FCDEBF}"/>
                </a:ext>
              </a:extLst>
            </p:cNvPr>
            <p:cNvSpPr txBox="1"/>
            <p:nvPr/>
          </p:nvSpPr>
          <p:spPr>
            <a:xfrm>
              <a:off x="10905830" y="4144653"/>
              <a:ext cx="850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/>
                <a:t>120 fs</a:t>
              </a:r>
            </a:p>
            <a:p>
              <a:pPr algn="r"/>
              <a:r>
                <a:rPr lang="en-GB" sz="1200"/>
                <a:t>rms jitter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68507C-1F96-B3FF-A2D5-A89AC64248A4}"/>
                </a:ext>
              </a:extLst>
            </p:cNvPr>
            <p:cNvSpPr txBox="1"/>
            <p:nvPr/>
          </p:nvSpPr>
          <p:spPr>
            <a:xfrm>
              <a:off x="7573294" y="3791264"/>
              <a:ext cx="850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/>
                <a:t>Gun only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6C80AD-F13A-1FCD-7B54-56DB88C65E0D}"/>
                </a:ext>
              </a:extLst>
            </p:cNvPr>
            <p:cNvSpPr txBox="1"/>
            <p:nvPr/>
          </p:nvSpPr>
          <p:spPr>
            <a:xfrm>
              <a:off x="9913620" y="3771504"/>
              <a:ext cx="16349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/>
                <a:t>Gun + RF buncher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A633448-D03C-2F76-4577-478F5855098E}"/>
              </a:ext>
            </a:extLst>
          </p:cNvPr>
          <p:cNvSpPr txBox="1"/>
          <p:nvPr/>
        </p:nvSpPr>
        <p:spPr>
          <a:xfrm>
            <a:off x="7440085" y="207801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3F885-6072-EC9D-92A9-E9CFC6BA3986}"/>
              </a:ext>
            </a:extLst>
          </p:cNvPr>
          <p:cNvSpPr txBox="1"/>
          <p:nvPr/>
        </p:nvSpPr>
        <p:spPr>
          <a:xfrm>
            <a:off x="8492843" y="2779554"/>
            <a:ext cx="22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ECA677-51A8-998B-740D-963A995612A1}"/>
              </a:ext>
            </a:extLst>
          </p:cNvPr>
          <p:cNvCxnSpPr/>
          <p:nvPr/>
        </p:nvCxnSpPr>
        <p:spPr>
          <a:xfrm flipV="1">
            <a:off x="6988612" y="2789504"/>
            <a:ext cx="1716232" cy="49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F0442F-2806-38EB-9995-03D0985F4698}"/>
              </a:ext>
            </a:extLst>
          </p:cNvPr>
          <p:cNvCxnSpPr>
            <a:cxnSpLocks/>
          </p:cNvCxnSpPr>
          <p:nvPr/>
        </p:nvCxnSpPr>
        <p:spPr>
          <a:xfrm flipV="1">
            <a:off x="7778521" y="2217084"/>
            <a:ext cx="0" cy="107512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D5843AA-3FF0-BB27-6E7D-739B7E31D415}"/>
              </a:ext>
            </a:extLst>
          </p:cNvPr>
          <p:cNvSpPr/>
          <p:nvPr/>
        </p:nvSpPr>
        <p:spPr>
          <a:xfrm rot="19441336">
            <a:off x="7151809" y="2746569"/>
            <a:ext cx="1319296" cy="9696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5C7B2D-00DD-44B9-6F01-3ED0634BADF9}"/>
              </a:ext>
            </a:extLst>
          </p:cNvPr>
          <p:cNvCxnSpPr>
            <a:cxnSpLocks/>
          </p:cNvCxnSpPr>
          <p:nvPr/>
        </p:nvCxnSpPr>
        <p:spPr>
          <a:xfrm>
            <a:off x="7412319" y="3176986"/>
            <a:ext cx="35107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423EC9-364B-4037-6955-D76C51E8A2F9}"/>
              </a:ext>
            </a:extLst>
          </p:cNvPr>
          <p:cNvCxnSpPr>
            <a:cxnSpLocks/>
          </p:cNvCxnSpPr>
          <p:nvPr/>
        </p:nvCxnSpPr>
        <p:spPr>
          <a:xfrm flipH="1">
            <a:off x="7865921" y="2412083"/>
            <a:ext cx="38897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09AC45E-8082-5108-121E-A2EC0A506F56}"/>
              </a:ext>
            </a:extLst>
          </p:cNvPr>
          <p:cNvSpPr/>
          <p:nvPr/>
        </p:nvSpPr>
        <p:spPr>
          <a:xfrm rot="11797129">
            <a:off x="5359885" y="2775502"/>
            <a:ext cx="1319296" cy="6426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229AB8-D6D4-BC93-3F11-8700B1DBAB93}"/>
              </a:ext>
            </a:extLst>
          </p:cNvPr>
          <p:cNvSpPr txBox="1"/>
          <p:nvPr/>
        </p:nvSpPr>
        <p:spPr>
          <a:xfrm>
            <a:off x="5643971" y="20937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970B71-EBBB-37A7-8E93-C97ECDFEC574}"/>
              </a:ext>
            </a:extLst>
          </p:cNvPr>
          <p:cNvSpPr txBox="1"/>
          <p:nvPr/>
        </p:nvSpPr>
        <p:spPr>
          <a:xfrm>
            <a:off x="6689771" y="2799785"/>
            <a:ext cx="22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3133A0-2153-8B0C-8672-F12DF053DBBA}"/>
              </a:ext>
            </a:extLst>
          </p:cNvPr>
          <p:cNvCxnSpPr/>
          <p:nvPr/>
        </p:nvCxnSpPr>
        <p:spPr>
          <a:xfrm flipV="1">
            <a:off x="5185540" y="2809735"/>
            <a:ext cx="1716232" cy="49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3B9A038-0A2E-C338-E0E5-ABF4AC50A498}"/>
              </a:ext>
            </a:extLst>
          </p:cNvPr>
          <p:cNvCxnSpPr>
            <a:cxnSpLocks/>
          </p:cNvCxnSpPr>
          <p:nvPr/>
        </p:nvCxnSpPr>
        <p:spPr>
          <a:xfrm flipH="1" flipV="1">
            <a:off x="5959645" y="2256526"/>
            <a:ext cx="22762" cy="103455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38C616A-0C68-ADF3-1076-943DE876D3EF}"/>
              </a:ext>
            </a:extLst>
          </p:cNvPr>
          <p:cNvSpPr/>
          <p:nvPr/>
        </p:nvSpPr>
        <p:spPr>
          <a:xfrm rot="13421883">
            <a:off x="5647213" y="2788825"/>
            <a:ext cx="635720" cy="45719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71458E-5E72-E09F-57D6-1ACC993AC183}"/>
              </a:ext>
            </a:extLst>
          </p:cNvPr>
          <p:cNvCxnSpPr>
            <a:cxnSpLocks/>
          </p:cNvCxnSpPr>
          <p:nvPr/>
        </p:nvCxnSpPr>
        <p:spPr>
          <a:xfrm>
            <a:off x="6258802" y="3070092"/>
            <a:ext cx="35107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A2A104-40BF-FBD3-DD1F-D2F2CB3BEB9D}"/>
              </a:ext>
            </a:extLst>
          </p:cNvPr>
          <p:cNvCxnSpPr>
            <a:cxnSpLocks/>
          </p:cNvCxnSpPr>
          <p:nvPr/>
        </p:nvCxnSpPr>
        <p:spPr>
          <a:xfrm flipH="1">
            <a:off x="5330491" y="2564910"/>
            <a:ext cx="38897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DFAEC5B-90BC-BCC4-6A83-FFB38B472D53}"/>
              </a:ext>
            </a:extLst>
          </p:cNvPr>
          <p:cNvSpPr/>
          <p:nvPr/>
        </p:nvSpPr>
        <p:spPr>
          <a:xfrm rot="16200000">
            <a:off x="7427559" y="2744769"/>
            <a:ext cx="701924" cy="72854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17D7AC-9169-9C88-4D0D-6108AD54A713}"/>
              </a:ext>
            </a:extLst>
          </p:cNvPr>
          <p:cNvSpPr txBox="1"/>
          <p:nvPr/>
        </p:nvSpPr>
        <p:spPr>
          <a:xfrm>
            <a:off x="5426924" y="1753823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Gun only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A67F79-2ED2-C66A-2B31-FF60E76218DC}"/>
              </a:ext>
            </a:extLst>
          </p:cNvPr>
          <p:cNvSpPr txBox="1"/>
          <p:nvPr/>
        </p:nvSpPr>
        <p:spPr>
          <a:xfrm>
            <a:off x="6968028" y="1713716"/>
            <a:ext cx="193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Buncher flips chirp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A0E4507-55AA-C252-AD1A-1FA63D009A3F}"/>
              </a:ext>
            </a:extLst>
          </p:cNvPr>
          <p:cNvSpPr/>
          <p:nvPr/>
        </p:nvSpPr>
        <p:spPr>
          <a:xfrm>
            <a:off x="305268" y="1260121"/>
            <a:ext cx="4859608" cy="2238793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FD9D9-74CB-20DA-F081-B13288911806}"/>
              </a:ext>
            </a:extLst>
          </p:cNvPr>
          <p:cNvSpPr txBox="1"/>
          <p:nvPr/>
        </p:nvSpPr>
        <p:spPr>
          <a:xfrm>
            <a:off x="8639511" y="3675690"/>
            <a:ext cx="127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Jitter</a:t>
            </a:r>
          </a:p>
        </p:txBody>
      </p:sp>
      <p:pic>
        <p:nvPicPr>
          <p:cNvPr id="31" name="Picture 30" descr="A graph of an object&#10;&#10;Description automatically generated">
            <a:extLst>
              <a:ext uri="{FF2B5EF4-FFF2-40B4-BE49-F238E27FC236}">
                <a16:creationId xmlns:a16="http://schemas.microsoft.com/office/drawing/2014/main" id="{9DCBBA8B-FE5E-A633-6EEB-00DEE192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15" y="1158541"/>
            <a:ext cx="3199598" cy="24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2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42649C4-D3F6-4E24-1423-F431DF63CCC5}"/>
              </a:ext>
            </a:extLst>
          </p:cNvPr>
          <p:cNvSpPr/>
          <p:nvPr/>
        </p:nvSpPr>
        <p:spPr>
          <a:xfrm>
            <a:off x="5904386" y="1208022"/>
            <a:ext cx="6040726" cy="4842945"/>
          </a:xfrm>
          <a:prstGeom prst="roundRect">
            <a:avLst>
              <a:gd name="adj" fmla="val 9347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4" name="Group 133"/>
          <p:cNvGrpSpPr/>
          <p:nvPr/>
        </p:nvGrpSpPr>
        <p:grpSpPr>
          <a:xfrm>
            <a:off x="8905390" y="2637318"/>
            <a:ext cx="2172284" cy="1772119"/>
            <a:chOff x="9330261" y="2741223"/>
            <a:chExt cx="2172284" cy="1772119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9589140" y="3614228"/>
              <a:ext cx="0" cy="899114"/>
            </a:xfrm>
            <a:prstGeom prst="straightConnector1">
              <a:avLst/>
            </a:prstGeom>
            <a:ln>
              <a:solidFill>
                <a:srgbClr val="96504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9330261" y="2741223"/>
              <a:ext cx="2172284" cy="1772119"/>
              <a:chOff x="9330260" y="2741222"/>
              <a:chExt cx="2276205" cy="1856896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58704" y="2986655"/>
                <a:ext cx="1941497" cy="1611463"/>
              </a:xfrm>
              <a:prstGeom prst="rect">
                <a:avLst/>
              </a:prstGeom>
            </p:spPr>
          </p:pic>
          <p:sp>
            <p:nvSpPr>
              <p:cNvPr id="120" name="TextBox 119"/>
              <p:cNvSpPr txBox="1"/>
              <p:nvPr/>
            </p:nvSpPr>
            <p:spPr>
              <a:xfrm>
                <a:off x="9330260" y="2741222"/>
                <a:ext cx="4748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>
                    <a:solidFill>
                      <a:schemeClr val="bg1">
                        <a:lumMod val="50000"/>
                      </a:schemeClr>
                    </a:solidFill>
                  </a:rPr>
                  <a:t>Gun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0902426" y="4036218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>
                    <a:solidFill>
                      <a:schemeClr val="bg1">
                        <a:lumMod val="50000"/>
                      </a:schemeClr>
                    </a:solidFill>
                  </a:rPr>
                  <a:t>Sample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95" y="199421"/>
            <a:ext cx="10515600" cy="1325563"/>
          </a:xfrm>
        </p:spPr>
        <p:txBody>
          <a:bodyPr/>
          <a:lstStyle/>
          <a:p>
            <a:r>
              <a:rPr lang="en-GB"/>
              <a:t>UED Beamline Options: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14</a:t>
            </a:fld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1287553" y="2247575"/>
            <a:ext cx="2964355" cy="820331"/>
            <a:chOff x="953190" y="2394366"/>
            <a:chExt cx="2964355" cy="820331"/>
          </a:xfrm>
        </p:grpSpPr>
        <p:cxnSp>
          <p:nvCxnSpPr>
            <p:cNvPr id="44" name="Straight Connector 43"/>
            <p:cNvCxnSpPr>
              <a:stCxn id="47" idx="2"/>
              <a:endCxn id="45" idx="0"/>
            </p:cNvCxnSpPr>
            <p:nvPr/>
          </p:nvCxnSpPr>
          <p:spPr>
            <a:xfrm flipV="1">
              <a:off x="1555879" y="2804532"/>
              <a:ext cx="1482404" cy="1"/>
            </a:xfrm>
            <a:prstGeom prst="line">
              <a:avLst/>
            </a:prstGeom>
            <a:noFill/>
            <a:ln w="28575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5" name="Oval 44"/>
            <p:cNvSpPr/>
            <p:nvPr/>
          </p:nvSpPr>
          <p:spPr>
            <a:xfrm rot="16200000">
              <a:off x="3067748" y="2364901"/>
              <a:ext cx="820331" cy="879262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1046329" y="2506096"/>
              <a:ext cx="422226" cy="59687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1817617" y="2603700"/>
              <a:ext cx="336324" cy="4016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2440221" y="2603700"/>
              <a:ext cx="336324" cy="4016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53190" y="2622825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Gun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38281" y="2628662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Sample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6695" y="1856174"/>
            <a:ext cx="47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Just gun </a:t>
            </a:r>
            <a:r>
              <a:rPr lang="en-GB" i="1"/>
              <a:t>(+ focussing) </a:t>
            </a:r>
            <a:r>
              <a:rPr lang="en-GB"/>
              <a:t>into sample chamber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2A464F99-3AEA-8998-5A1C-148EC8906ED2}"/>
              </a:ext>
            </a:extLst>
          </p:cNvPr>
          <p:cNvSpPr txBox="1">
            <a:spLocks/>
          </p:cNvSpPr>
          <p:nvPr/>
        </p:nvSpPr>
        <p:spPr>
          <a:xfrm>
            <a:off x="5904883" y="1266498"/>
            <a:ext cx="4224973" cy="135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/>
              <a:t>Magnetic beamlines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2A464F99-3AEA-8998-5A1C-148EC8906ED2}"/>
              </a:ext>
            </a:extLst>
          </p:cNvPr>
          <p:cNvSpPr txBox="1">
            <a:spLocks/>
          </p:cNvSpPr>
          <p:nvPr/>
        </p:nvSpPr>
        <p:spPr>
          <a:xfrm>
            <a:off x="467960" y="1260122"/>
            <a:ext cx="4224973" cy="135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/>
              <a:t>Gun only</a:t>
            </a:r>
          </a:p>
          <a:p>
            <a:pPr lvl="1">
              <a:lnSpc>
                <a:spcPct val="120000"/>
              </a:lnSpc>
            </a:pPr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9792808" y="2753987"/>
            <a:ext cx="200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>
                <a:solidFill>
                  <a:schemeClr val="bg1">
                    <a:lumMod val="50000"/>
                  </a:schemeClr>
                </a:solidFill>
              </a:rPr>
              <a:t>Examples of potential beamlines with different topologies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9686" y="3109017"/>
            <a:ext cx="51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Limited control over bunch length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73948" y="2109475"/>
            <a:ext cx="2643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Many possible topologies</a:t>
            </a:r>
          </a:p>
          <a:p>
            <a:r>
              <a:rPr lang="en-GB" sz="1400" i="1"/>
              <a:t> - some allow 1 gun to feed multiple beamlines</a:t>
            </a:r>
          </a:p>
          <a:p>
            <a:endParaRPr lang="en-GB"/>
          </a:p>
          <a:p>
            <a:r>
              <a:rPr lang="en-GB"/>
              <a:t>More flexibility</a:t>
            </a:r>
          </a:p>
          <a:p>
            <a:endParaRPr lang="en-GB"/>
          </a:p>
          <a:p>
            <a:r>
              <a:rPr lang="en-GB"/>
              <a:t>Bends allow collimation of dark current</a:t>
            </a:r>
          </a:p>
          <a:p>
            <a:endParaRPr lang="en-GB"/>
          </a:p>
          <a:p>
            <a:r>
              <a:rPr lang="en-GB"/>
              <a:t>Possible to create very short bunches </a:t>
            </a:r>
            <a:r>
              <a:rPr lang="en-GB" b="1" i="1"/>
              <a:t>and </a:t>
            </a:r>
            <a:r>
              <a:rPr lang="en-GB"/>
              <a:t>simultaneously </a:t>
            </a:r>
            <a:r>
              <a:rPr lang="en-GB" b="1" u="sng"/>
              <a:t>suppress</a:t>
            </a:r>
            <a:r>
              <a:rPr lang="en-GB"/>
              <a:t> the jitter</a:t>
            </a:r>
            <a:r>
              <a:rPr lang="en-GB" b="1" i="1"/>
              <a:t> </a:t>
            </a:r>
          </a:p>
          <a:p>
            <a:endParaRPr lang="en-GB"/>
          </a:p>
          <a:p>
            <a:endParaRPr lang="en-GB"/>
          </a:p>
        </p:txBody>
      </p:sp>
      <p:grpSp>
        <p:nvGrpSpPr>
          <p:cNvPr id="125" name="Group 124"/>
          <p:cNvGrpSpPr/>
          <p:nvPr/>
        </p:nvGrpSpPr>
        <p:grpSpPr>
          <a:xfrm>
            <a:off x="8385923" y="1898076"/>
            <a:ext cx="3176211" cy="594603"/>
            <a:chOff x="8810794" y="2001981"/>
            <a:chExt cx="3176211" cy="594603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1864" y="2001981"/>
              <a:ext cx="2774813" cy="594603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8810794" y="2128390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Gun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1282966" y="2103896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Sample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521424" y="4446862"/>
            <a:ext cx="3216863" cy="1438034"/>
            <a:chOff x="8946295" y="4550767"/>
            <a:chExt cx="3216863" cy="1438034"/>
          </a:xfrm>
        </p:grpSpPr>
        <p:grpSp>
          <p:nvGrpSpPr>
            <p:cNvPr id="127" name="Group 126"/>
            <p:cNvGrpSpPr/>
            <p:nvPr/>
          </p:nvGrpSpPr>
          <p:grpSpPr>
            <a:xfrm>
              <a:off x="8946295" y="4550767"/>
              <a:ext cx="3216863" cy="1438034"/>
              <a:chOff x="8951249" y="4570797"/>
              <a:chExt cx="3216863" cy="1438034"/>
            </a:xfrm>
          </p:grpSpPr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2567" y="4795622"/>
                <a:ext cx="2901948" cy="1213209"/>
              </a:xfrm>
              <a:prstGeom prst="rect">
                <a:avLst/>
              </a:prstGeom>
            </p:spPr>
          </p:pic>
          <p:sp>
            <p:nvSpPr>
              <p:cNvPr id="121" name="TextBox 120"/>
              <p:cNvSpPr txBox="1"/>
              <p:nvPr/>
            </p:nvSpPr>
            <p:spPr>
              <a:xfrm>
                <a:off x="8951249" y="4570797"/>
                <a:ext cx="4748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>
                    <a:solidFill>
                      <a:schemeClr val="bg1">
                        <a:lumMod val="50000"/>
                      </a:schemeClr>
                    </a:solidFill>
                  </a:rPr>
                  <a:t>Gun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1464073" y="5475588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>
                    <a:solidFill>
                      <a:schemeClr val="bg1">
                        <a:lumMod val="50000"/>
                      </a:schemeClr>
                    </a:solidFill>
                  </a:rPr>
                  <a:t>Sample</a:t>
                </a:r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>
            <a:xfrm>
              <a:off x="9758226" y="4911246"/>
              <a:ext cx="725194" cy="0"/>
            </a:xfrm>
            <a:prstGeom prst="straightConnector1">
              <a:avLst/>
            </a:prstGeom>
            <a:ln>
              <a:solidFill>
                <a:srgbClr val="92352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8314600" y="467019"/>
                <a:ext cx="3630512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𝐵𝑢𝑛𝑐h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𝑙𝑒𝑛𝑔𝑡h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𝐽𝑖𝑡𝑡𝑒𝑟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600" y="467019"/>
                <a:ext cx="3630512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Group 136"/>
          <p:cNvGrpSpPr/>
          <p:nvPr/>
        </p:nvGrpSpPr>
        <p:grpSpPr>
          <a:xfrm>
            <a:off x="864391" y="4848125"/>
            <a:ext cx="3894070" cy="820331"/>
            <a:chOff x="672074" y="4388182"/>
            <a:chExt cx="3894070" cy="820331"/>
          </a:xfrm>
        </p:grpSpPr>
        <p:cxnSp>
          <p:nvCxnSpPr>
            <p:cNvPr id="138" name="Straight Connector 137"/>
            <p:cNvCxnSpPr>
              <a:stCxn id="141" idx="2"/>
              <a:endCxn id="140" idx="0"/>
            </p:cNvCxnSpPr>
            <p:nvPr/>
          </p:nvCxnSpPr>
          <p:spPr>
            <a:xfrm>
              <a:off x="1202195" y="4773584"/>
              <a:ext cx="2484687" cy="24764"/>
            </a:xfrm>
            <a:prstGeom prst="line">
              <a:avLst/>
            </a:prstGeom>
            <a:noFill/>
            <a:ln w="28575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39" name="Rectangle 138"/>
            <p:cNvSpPr/>
            <p:nvPr/>
          </p:nvSpPr>
          <p:spPr>
            <a:xfrm rot="16200000">
              <a:off x="2231824" y="4265165"/>
              <a:ext cx="422226" cy="1016837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 rot="16200000">
              <a:off x="3716347" y="4358717"/>
              <a:ext cx="820331" cy="879262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 rot="16200000">
              <a:off x="738990" y="4521492"/>
              <a:ext cx="422226" cy="50418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 rot="16200000">
              <a:off x="1463933" y="4572751"/>
              <a:ext cx="336324" cy="4016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 rot="16200000">
              <a:off x="3167853" y="4582914"/>
              <a:ext cx="336324" cy="40166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72074" y="4603191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Gun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687377" y="4619176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Sample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81916" y="4602468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err="1">
                  <a:solidFill>
                    <a:schemeClr val="bg1"/>
                  </a:solidFill>
                </a:rPr>
                <a:t>Buncher</a:t>
              </a:r>
              <a:endParaRPr lang="en-GB" sz="1600">
                <a:solidFill>
                  <a:schemeClr val="bg1"/>
                </a:solidFill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619932" y="4209312"/>
            <a:ext cx="547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Additional component to provide velocity bunching</a:t>
            </a:r>
          </a:p>
          <a:p>
            <a:r>
              <a:rPr lang="en-GB" i="1"/>
              <a:t>(RF cavity, or THz (R&amp;D))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2A464F99-3AEA-8998-5A1C-148EC8906ED2}"/>
              </a:ext>
            </a:extLst>
          </p:cNvPr>
          <p:cNvSpPr txBox="1">
            <a:spLocks/>
          </p:cNvSpPr>
          <p:nvPr/>
        </p:nvSpPr>
        <p:spPr>
          <a:xfrm>
            <a:off x="408487" y="3631608"/>
            <a:ext cx="4224973" cy="135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/>
              <a:t>Gun + (RF) </a:t>
            </a:r>
            <a:r>
              <a:rPr lang="en-GB" err="1"/>
              <a:t>buncher</a:t>
            </a:r>
            <a:endParaRPr lang="en-GB"/>
          </a:p>
        </p:txBody>
      </p:sp>
      <p:sp>
        <p:nvSpPr>
          <p:cNvPr id="149" name="TextBox 148"/>
          <p:cNvSpPr txBox="1"/>
          <p:nvPr/>
        </p:nvSpPr>
        <p:spPr>
          <a:xfrm>
            <a:off x="492715" y="5681635"/>
            <a:ext cx="426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Shorter bunches </a:t>
            </a:r>
            <a:r>
              <a:rPr lang="en-GB" b="1" i="1" u="sng"/>
              <a:t>but</a:t>
            </a:r>
            <a:r>
              <a:rPr lang="en-GB" i="1"/>
              <a:t> increases jitter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96ACD8-3225-28D0-78EC-35F0F7391A83}"/>
              </a:ext>
            </a:extLst>
          </p:cNvPr>
          <p:cNvSpPr/>
          <p:nvPr/>
        </p:nvSpPr>
        <p:spPr>
          <a:xfrm>
            <a:off x="201078" y="1260121"/>
            <a:ext cx="5593706" cy="4842944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60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57" y="270525"/>
            <a:ext cx="10515600" cy="1325563"/>
          </a:xfrm>
        </p:spPr>
        <p:txBody>
          <a:bodyPr/>
          <a:lstStyle/>
          <a:p>
            <a:r>
              <a:rPr lang="en-GB"/>
              <a:t>Jitter suppression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226" y="1724518"/>
                <a:ext cx="6151318" cy="4351338"/>
              </a:xfrm>
            </p:spPr>
            <p:txBody>
              <a:bodyPr>
                <a:normAutofit/>
              </a:bodyPr>
              <a:lstStyle/>
              <a:p>
                <a:r>
                  <a:rPr lang="en-GB" sz="2000"/>
                  <a:t>Gun jitters have a correlated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2000" b="0"/>
              </a:p>
              <a:p>
                <a:endParaRPr lang="en-GB" sz="2000"/>
              </a:p>
              <a:p>
                <a:endParaRPr lang="en-GB" sz="2000"/>
              </a:p>
              <a:p>
                <a:r>
                  <a:rPr lang="en-GB" sz="2000"/>
                  <a:t>Set magnetic R56 to the opposite of the gun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000"/>
                  <a:t> jitter to cancel it</a:t>
                </a:r>
              </a:p>
              <a:p>
                <a:endParaRPr lang="en-GB" sz="2000"/>
              </a:p>
              <a:p>
                <a:pPr>
                  <a:lnSpc>
                    <a:spcPct val="110000"/>
                  </a:lnSpc>
                </a:pPr>
                <a:r>
                  <a:rPr lang="en-GB" sz="2000"/>
                  <a:t>Set electron beam chirp </a:t>
                </a:r>
                <a:r>
                  <a:rPr lang="en-GB" sz="1600" i="1"/>
                  <a:t>(using space charge)</a:t>
                </a:r>
                <a:br>
                  <a:rPr lang="en-GB" sz="2000"/>
                </a:br>
                <a:r>
                  <a:rPr lang="en-GB" sz="2000"/>
                  <a:t>to enable simultaneous compression and jitter cancellation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sz="2000"/>
                  <a:t>Experimentally proven by KAERI</a:t>
                </a:r>
              </a:p>
              <a:p>
                <a:pPr>
                  <a:lnSpc>
                    <a:spcPct val="110000"/>
                  </a:lnSpc>
                </a:pPr>
                <a:endParaRPr lang="en-GB" sz="20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226" y="1724518"/>
                <a:ext cx="6151318" cy="4351338"/>
              </a:xfrm>
              <a:blipFill>
                <a:blip r:embed="rId2"/>
                <a:stretch>
                  <a:fillRect l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66826" y="5600976"/>
            <a:ext cx="4114800" cy="365125"/>
          </a:xfrm>
        </p:spPr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0851" y="6393520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519F56E-D63B-8E34-A7E1-BDB34D6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32" y="3973662"/>
            <a:ext cx="4092865" cy="210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4991AC-A55B-ED0C-E951-2E5100B5347A}"/>
              </a:ext>
            </a:extLst>
          </p:cNvPr>
          <p:cNvSpPr/>
          <p:nvPr/>
        </p:nvSpPr>
        <p:spPr>
          <a:xfrm>
            <a:off x="7238610" y="951949"/>
            <a:ext cx="4888376" cy="2664040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8EF158-0F09-10B8-0C0F-AE2624B2D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79" y="1320474"/>
            <a:ext cx="4224648" cy="20913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E2837-8D5D-CE19-0C09-E93D06840DE5}"/>
              </a:ext>
            </a:extLst>
          </p:cNvPr>
          <p:cNvSpPr txBox="1"/>
          <p:nvPr/>
        </p:nvSpPr>
        <p:spPr>
          <a:xfrm>
            <a:off x="8749081" y="95194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Jitter suppression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328AB-E2A5-CC7D-519F-280970E34889}"/>
              </a:ext>
            </a:extLst>
          </p:cNvPr>
          <p:cNvSpPr txBox="1"/>
          <p:nvPr/>
        </p:nvSpPr>
        <p:spPr>
          <a:xfrm>
            <a:off x="8749081" y="361598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Bunch compression</a:t>
            </a: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DCD74DDE-1874-4164-D21C-38D7A8AB41C3}"/>
              </a:ext>
            </a:extLst>
          </p:cNvPr>
          <p:cNvSpPr/>
          <p:nvPr/>
        </p:nvSpPr>
        <p:spPr>
          <a:xfrm>
            <a:off x="7246403" y="3615989"/>
            <a:ext cx="4888376" cy="244323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38F78-E08D-4E2D-C7BC-7ECFEC51111F}"/>
              </a:ext>
            </a:extLst>
          </p:cNvPr>
          <p:cNvSpPr txBox="1"/>
          <p:nvPr/>
        </p:nvSpPr>
        <p:spPr>
          <a:xfrm>
            <a:off x="425459" y="5860232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*H.W. Kim et al, "Towards jitter-free ultrafast electron diffraction</a:t>
            </a:r>
          </a:p>
          <a:p>
            <a:r>
              <a:rPr lang="en-GB" sz="1200"/>
              <a:t>technology", Nature Photonics, Vol. 14, Pages 245–249,</a:t>
            </a:r>
          </a:p>
          <a:p>
            <a:r>
              <a:rPr lang="en-GB" sz="1200"/>
              <a:t>2020.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688D578-8E6E-457A-B8A4-221689873693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72" y="3478050"/>
            <a:ext cx="2047875" cy="628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693BA6-CB9F-80CC-1CBB-0EC9EFCEB645}"/>
                  </a:ext>
                </a:extLst>
              </p:cNvPr>
              <p:cNvSpPr/>
              <p:nvPr/>
            </p:nvSpPr>
            <p:spPr>
              <a:xfrm>
                <a:off x="8331469" y="128786"/>
                <a:ext cx="3630512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𝐵𝑢𝑛𝑐h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𝑙𝑒𝑛𝑔𝑡h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𝐽𝑖𝑡𝑡𝑒𝑟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693BA6-CB9F-80CC-1CBB-0EC9EFCEB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469" y="128786"/>
                <a:ext cx="3630512" cy="6560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graph of a function&#10;&#10;Description automatically generated">
            <a:extLst>
              <a:ext uri="{FF2B5EF4-FFF2-40B4-BE49-F238E27FC236}">
                <a16:creationId xmlns:a16="http://schemas.microsoft.com/office/drawing/2014/main" id="{98B10C1B-0F13-46D4-500D-9B1967ACD4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49" y="1165649"/>
            <a:ext cx="2152010" cy="18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4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AF3D78FF-75C4-349B-FBAE-79928A337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6" b="-1"/>
          <a:stretch/>
        </p:blipFill>
        <p:spPr>
          <a:xfrm>
            <a:off x="6060605" y="1468152"/>
            <a:ext cx="5074930" cy="3033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506" y="67275"/>
            <a:ext cx="10515600" cy="1325563"/>
          </a:xfrm>
        </p:spPr>
        <p:txBody>
          <a:bodyPr/>
          <a:lstStyle/>
          <a:p>
            <a:r>
              <a:rPr lang="en-GB"/>
              <a:t>UED beamline choice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8845" y="2003347"/>
            <a:ext cx="5083395" cy="2807910"/>
            <a:chOff x="241876" y="2370137"/>
            <a:chExt cx="5083395" cy="280791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241876" y="3906794"/>
              <a:ext cx="5083395" cy="12712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4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0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GB" b="1">
                  <a:solidFill>
                    <a:schemeClr val="accent6">
                      <a:lumMod val="50000"/>
                    </a:schemeClr>
                  </a:solidFill>
                </a:rPr>
                <a:t>Minimise time resolution:</a:t>
              </a:r>
            </a:p>
            <a:p>
              <a:pPr lvl="2"/>
              <a:endParaRPr lang="en-GB"/>
            </a:p>
            <a:p>
              <a:pPr lvl="2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/>
                <p:cNvSpPr txBox="1">
                  <a:spLocks/>
                </p:cNvSpPr>
                <p:nvPr/>
              </p:nvSpPr>
              <p:spPr>
                <a:xfrm>
                  <a:off x="1042640" y="2917204"/>
                  <a:ext cx="3204117" cy="119465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800" kern="120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kern="120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Wingding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640" y="2917204"/>
                  <a:ext cx="3204117" cy="1194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2941" y="2370137"/>
              <a:ext cx="4782406" cy="2330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4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0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GB" b="1">
                  <a:solidFill>
                    <a:srgbClr val="C00000"/>
                  </a:solidFill>
                </a:rPr>
                <a:t>Maximum brightness</a:t>
              </a:r>
            </a:p>
            <a:p>
              <a:pPr lvl="1"/>
              <a:endParaRPr lang="en-GB"/>
            </a:p>
            <a:p>
              <a:pPr lvl="1"/>
              <a:endParaRPr lang="en-GB"/>
            </a:p>
            <a:p>
              <a:pPr lvl="1"/>
              <a:endParaRPr lang="en-GB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15334" y="1377592"/>
            <a:ext cx="4506022" cy="746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1">
                <a:solidFill>
                  <a:schemeClr val="accent2">
                    <a:lumMod val="75000"/>
                  </a:schemeClr>
                </a:solidFill>
              </a:rPr>
              <a:t>What do we want?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56465" y="4005540"/>
                <a:ext cx="3752602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𝐵𝑢𝑛𝑐h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𝑙𝑒𝑛𝑔𝑡h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𝐽𝑖𝑡𝑡𝑒𝑟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65" y="4005540"/>
                <a:ext cx="3752602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8465" y="4922029"/>
            <a:ext cx="7233162" cy="1434321"/>
          </a:xfrm>
        </p:spPr>
        <p:txBody>
          <a:bodyPr>
            <a:normAutofit/>
          </a:bodyPr>
          <a:lstStyle/>
          <a:p>
            <a:r>
              <a:rPr lang="en-GB"/>
              <a:t>Magnetic option has the potential for achieving both of these simultaneously</a:t>
            </a:r>
          </a:p>
          <a:p>
            <a:r>
              <a:rPr lang="en-GB" i="1"/>
              <a:t>And could remove a lot of dark current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3510" y="949456"/>
            <a:ext cx="2637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2">
                    <a:lumMod val="50000"/>
                  </a:schemeClr>
                </a:solidFill>
              </a:rPr>
              <a:t>All for 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10^6 </a:t>
            </a:r>
            <a:r>
              <a:rPr lang="en-GB" sz="1100">
                <a:solidFill>
                  <a:schemeClr val="bg2">
                    <a:lumMod val="50000"/>
                  </a:schemeClr>
                </a:solidFill>
              </a:rPr>
              <a:t>electrons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, after collimation </a:t>
            </a:r>
            <a:endParaRPr lang="en-GB" sz="11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1D9ED-8158-DA47-0999-076B1A806B3C}"/>
              </a:ext>
            </a:extLst>
          </p:cNvPr>
          <p:cNvSpPr txBox="1"/>
          <p:nvPr/>
        </p:nvSpPr>
        <p:spPr>
          <a:xfrm>
            <a:off x="7511627" y="2910253"/>
            <a:ext cx="27431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4 dipole arc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60C296-ECF9-8ED2-C9C8-088A37224DFB}"/>
              </a:ext>
            </a:extLst>
          </p:cNvPr>
          <p:cNvSpPr txBox="1"/>
          <p:nvPr/>
        </p:nvSpPr>
        <p:spPr>
          <a:xfrm>
            <a:off x="8956835" y="1755658"/>
            <a:ext cx="93275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RF buncher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C59F8E-08C4-3194-CEE4-916785F99DF7}"/>
              </a:ext>
            </a:extLst>
          </p:cNvPr>
          <p:cNvSpPr txBox="1"/>
          <p:nvPr/>
        </p:nvSpPr>
        <p:spPr>
          <a:xfrm>
            <a:off x="10094643" y="1886877"/>
            <a:ext cx="76092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Gun only</a:t>
            </a:r>
            <a:endParaRPr lang="en-US" sz="2400" dirty="0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4C33BD9A-7CAD-6086-A065-06528A1017AA}"/>
              </a:ext>
            </a:extLst>
          </p:cNvPr>
          <p:cNvSpPr/>
          <p:nvPr/>
        </p:nvSpPr>
        <p:spPr>
          <a:xfrm>
            <a:off x="7264344" y="2184010"/>
            <a:ext cx="698696" cy="572456"/>
          </a:xfrm>
          <a:prstGeom prst="star5">
            <a:avLst>
              <a:gd name="adj" fmla="val 30212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2A161-BA78-9814-B8EE-AD42DB49B1D7}"/>
              </a:ext>
            </a:extLst>
          </p:cNvPr>
          <p:cNvSpPr txBox="1"/>
          <p:nvPr/>
        </p:nvSpPr>
        <p:spPr>
          <a:xfrm>
            <a:off x="7407068" y="2306918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dirty="0">
                <a:cs typeface="Arial"/>
              </a:rPr>
              <a:t>TBA</a:t>
            </a:r>
            <a:endParaRPr lang="en-US" sz="8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E2CCCE2-24A6-B57B-B1EB-C440E825D38F}"/>
              </a:ext>
            </a:extLst>
          </p:cNvPr>
          <p:cNvSpPr/>
          <p:nvPr/>
        </p:nvSpPr>
        <p:spPr>
          <a:xfrm>
            <a:off x="7559494" y="2487954"/>
            <a:ext cx="68458" cy="6783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A61907DE-F07D-49E2-0CF8-1CE1F8C6FB59}"/>
              </a:ext>
            </a:extLst>
          </p:cNvPr>
          <p:cNvSpPr/>
          <p:nvPr/>
        </p:nvSpPr>
        <p:spPr>
          <a:xfrm rot="10800000">
            <a:off x="5911541" y="1750664"/>
            <a:ext cx="185482" cy="2330200"/>
          </a:xfrm>
          <a:prstGeom prst="downArrow">
            <a:avLst>
              <a:gd name="adj1" fmla="val 50000"/>
              <a:gd name="adj2" fmla="val 2473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AEC6319-7F5D-EB08-A5DF-9626BE9B15A9}"/>
              </a:ext>
            </a:extLst>
          </p:cNvPr>
          <p:cNvSpPr/>
          <p:nvPr/>
        </p:nvSpPr>
        <p:spPr>
          <a:xfrm rot="5400000">
            <a:off x="8864094" y="3617830"/>
            <a:ext cx="185482" cy="2330200"/>
          </a:xfrm>
          <a:prstGeom prst="downArrow">
            <a:avLst>
              <a:gd name="adj1" fmla="val 50000"/>
              <a:gd name="adj2" fmla="val 2473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41" y="1125689"/>
            <a:ext cx="2401327" cy="1800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3546"/>
            <a:ext cx="10515600" cy="1325563"/>
          </a:xfrm>
        </p:spPr>
        <p:txBody>
          <a:bodyPr/>
          <a:lstStyle/>
          <a:p>
            <a:r>
              <a:rPr lang="en-GB"/>
              <a:t>Example optics for a TBA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5012"/>
                <a:ext cx="4193875" cy="4351338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GB"/>
              </a:p>
              <a:p>
                <a:r>
                  <a:rPr lang="en-GB"/>
                  <a:t>400 </a:t>
                </a:r>
                <a:r>
                  <a:rPr lang="en-GB" err="1"/>
                  <a:t>fC</a:t>
                </a:r>
                <a:r>
                  <a:rPr lang="en-GB"/>
                  <a:t> from gun</a:t>
                </a:r>
              </a:p>
              <a:p>
                <a:r>
                  <a:rPr lang="en-GB"/>
                  <a:t>Collimate to 176 </a:t>
                </a:r>
                <a:r>
                  <a:rPr lang="en-GB" err="1"/>
                  <a:t>fC</a:t>
                </a:r>
                <a:endParaRPr lang="en-GB"/>
              </a:p>
              <a:p>
                <a:pPr lvl="1"/>
                <a:r>
                  <a:rPr lang="en-GB"/>
                  <a:t>After magnetic arc</a:t>
                </a:r>
              </a:p>
              <a:p>
                <a:pPr lvl="1"/>
                <a:r>
                  <a:rPr lang="en-GB" i="1"/>
                  <a:t>(10^6 electrons)</a:t>
                </a:r>
                <a:r>
                  <a:rPr lang="en-GB"/>
                  <a:t> </a:t>
                </a:r>
              </a:p>
              <a:p>
                <a:pPr lvl="1"/>
                <a:r>
                  <a:rPr lang="en-GB" i="1"/>
                  <a:t>Goal charge for single-shot</a:t>
                </a:r>
              </a:p>
              <a:p>
                <a:r>
                  <a:rPr lang="en-GB"/>
                  <a:t>Doubles the brightness (0.2 </a:t>
                </a:r>
                <a14:m>
                  <m:oMath xmlns:m="http://schemas.openxmlformats.org/officeDocument/2006/math">
                    <m:r>
                      <a:rPr lang="en-GB" b="0" i="1" dirty="0">
                        <a:latin typeface="Cambria Math" panose="02040503050406030204" pitchFamily="18" charset="0"/>
                      </a:rPr>
                      <m:t>𝑓𝐶</m:t>
                    </m:r>
                    <m:r>
                      <a:rPr lang="en-GB" b="0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GB" b="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dirty="0">
                            <a:latin typeface="Cambria Math" panose="02040503050406030204" pitchFamily="18" charset="0"/>
                          </a:rPr>
                          <m:t>𝑟𝑎𝑑</m:t>
                        </m:r>
                      </m:e>
                      <m:sup>
                        <m:r>
                          <a:rPr lang="en-GB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/>
                  <a:t>)</a:t>
                </a:r>
              </a:p>
              <a:p>
                <a:r>
                  <a:rPr lang="en-GB"/>
                  <a:t>Reduces the bunch length from 21 </a:t>
                </a:r>
                <a:r>
                  <a:rPr lang="en-GB">
                    <a:sym typeface="Wingdings" panose="05000000000000000000" pitchFamily="2" charset="2"/>
                  </a:rPr>
                  <a:t></a:t>
                </a:r>
                <a:r>
                  <a:rPr lang="en-GB"/>
                  <a:t> 14 fs FWHM</a:t>
                </a:r>
                <a:endParaRPr lang="en-GB" b="1"/>
              </a:p>
              <a:p>
                <a:r>
                  <a:rPr lang="en-GB"/>
                  <a:t>No residual dispersion</a:t>
                </a:r>
              </a:p>
              <a:p>
                <a:pPr marL="457200" lvl="1" indent="0">
                  <a:buNone/>
                </a:pPr>
                <a:r>
                  <a:rPr lang="en-GB" i="1"/>
                  <a:t>(which can dominate bunch length, space-charge induced)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5012"/>
                <a:ext cx="4193875" cy="4351338"/>
              </a:xfrm>
              <a:blipFill>
                <a:blip r:embed="rId3"/>
                <a:stretch>
                  <a:fillRect l="-2038" r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5267-83A0-42E5-B677-794C16709F22}" type="slidenum">
              <a:rPr lang="en-GB" smtClean="0"/>
              <a:t>17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804170" y="1302017"/>
            <a:ext cx="6130842" cy="4705783"/>
            <a:chOff x="5804170" y="1547905"/>
            <a:chExt cx="6130842" cy="47057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399" y="4001294"/>
              <a:ext cx="3003192" cy="22523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820" y="4001294"/>
              <a:ext cx="3003192" cy="22523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3" r="8991"/>
            <a:stretch/>
          </p:blipFill>
          <p:spPr>
            <a:xfrm>
              <a:off x="5804170" y="1547905"/>
              <a:ext cx="3029054" cy="23009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8" r="8334"/>
            <a:stretch/>
          </p:blipFill>
          <p:spPr>
            <a:xfrm>
              <a:off x="8833224" y="1622689"/>
              <a:ext cx="3027803" cy="2226157"/>
            </a:xfrm>
            <a:prstGeom prst="rect">
              <a:avLst/>
            </a:prstGeom>
          </p:spPr>
        </p:pic>
      </p:grp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38200" y="368437"/>
            <a:ext cx="2172284" cy="1804888"/>
            <a:chOff x="9330260" y="2741222"/>
            <a:chExt cx="2276205" cy="18912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63271" y="3020991"/>
              <a:ext cx="1941497" cy="161146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330260" y="2741222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Gun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02426" y="4036218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Sample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54265" y="824243"/>
            <a:ext cx="25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(Triple Bend </a:t>
            </a:r>
            <a:r>
              <a:rPr lang="en-GB" err="1"/>
              <a:t>Achromat</a:t>
            </a:r>
            <a:r>
              <a:rPr lang="en-GB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57025" y="1302017"/>
            <a:ext cx="85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/>
              <a:t>3 fs</a:t>
            </a:r>
          </a:p>
          <a:p>
            <a:pPr algn="r"/>
            <a:r>
              <a:rPr lang="en-GB" sz="1200" err="1"/>
              <a:t>rms</a:t>
            </a:r>
            <a:r>
              <a:rPr lang="en-GB" sz="1200"/>
              <a:t> jitter</a:t>
            </a:r>
          </a:p>
        </p:txBody>
      </p:sp>
    </p:spTree>
    <p:extLst>
      <p:ext uri="{BB962C8B-B14F-4D97-AF65-F5344CB8AC3E}">
        <p14:creationId xmlns:p14="http://schemas.microsoft.com/office/powerpoint/2010/main" val="40110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31" y="110479"/>
            <a:ext cx="10515600" cy="1325563"/>
          </a:xfrm>
        </p:spPr>
        <p:txBody>
          <a:bodyPr/>
          <a:lstStyle/>
          <a:p>
            <a:r>
              <a:rPr lang="en-GB" err="1"/>
              <a:t>Photoinjector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18</a:t>
            </a:fld>
            <a:endParaRPr lang="en-US"/>
          </a:p>
        </p:txBody>
      </p:sp>
      <p:sp>
        <p:nvSpPr>
          <p:cNvPr id="36" name="AutoShape 2" descr="data:image/png;base64,iVBORw0KGgoAAAANSUhEUgAAAjUAAAHACAYAAABaopmvAAAAOXRFWHRTb2Z0d2FyZQBNYXRwbG90bGliIHZlcnNpb24zLjUuMiwgaHR0cHM6Ly9tYXRwbG90bGliLm9yZy8qNh9FAAAACXBIWXMAAA9hAAAPYQGoP6dpAACH/klEQVR4nOzdeVxU1f/H8dfMAMMOAiKLC7jivme4m+aaWqYmWa4t9lPLzBa/VmqbZZmWle1om5qpZVqm5b6R4pr7viCIuIDszMz9/XFhBBUFBO4MfJ7fx33M3G3uZ+7XnLfnnnuPTlEUBSGEEEIIO6fXugAhhBBCiOIgoUYIIYQQZYKEGiGEEEKUCRJqhBBCCFEmSKgRQgghRJkgoUYIIYQQZYKEGiGEEEKUCRJqhBBCCFEmSKgRQgghRJkgoUYIIYQQZUK5DDUbNmygd+/eBAUFodPp+PXXX4v8WceOHcPDwwNvb+9iq08IIYQQhVcuQ01KSgqNGzfmk08+uavPycrKIiIignbt2hVTZUIIIYQoqnIZanr06MFbb71Fv379brk+MzOTl156ieDgYNzc3GjVqhXr1q27abtXX32VsLAwBg4cWMIVCyGEEOJOymWouZPhw4ezefNmFixYwN69exkwYADdu3fn6NGj1m3WrFnDokWL+PTTTzWsVAghhBA5JNTc4Pjx48yfP59FixbRrl07atSowYQJE2jbti2RkZEAXLp0iWHDhjF37lw8PT01rlgIIYQQAA5aF2Brdu7ciaIo1K5dO8/yjIwMfH19AXjyySd59NFHad++vRYlCiGEEOIWJNTcwGKxYDAYiI6OxmAw5Fnn7u4OqJeeli1bxgcffACAoihYLBYcHBz48ssvGTFiRKnXLYQQQpR3Empu0LRpU8xmM/Hx8fne1bR161bMZrN1/rfffuO9995jy5YtBAcHl1apQgghhMilXIaa5ORkjh07Zp0/efIku3fvxsfHh9q1azN48GCGDBnCjBkzaNq0KQkJCaxZs4aGDRvSs2dP6tatm+fzduzYgV6vp0GDBqX9VYQQQgiRrVyGmh07dtCpUyfr/Pjx4wEYOnQoc+fOJTIykrfeeosXXniBmJgYfH19CQ8Pp2fPnlqVLIQQQog70CmKomhdREHFxMTw8ssv8+eff5KWlkbt2rX55ptvaN68udalCSGEEEJjdtNSc+XKFdq0aUOnTp34888/8ff35/jx4zI8gRBCCCEAO2qpeeWVV9i8eTMbN27UuhQhhBBC2CC7CTX16tWjW7dunDt3jvXr1xMcHMz//d//8eSTT+a7T0ZGBhkZGdZ5i8XC5cuX8fX1RafTlUbZQgghhLhLiqJw7do1goKC0Otv89xgxU4YjUbFaDQqEydOVHbu3Kl8/vnnirOzszJv3rx895k8ebICyCSTTDLJJJNMZWA6e/bsbbOC3bTUODk50aJFC7Zs2WJd9uyzz7J9+3a2bt16y31ubKlJTEykatWqnD17VoY3EKIMWrRoEQMGDCjYxlfOwOetwWCEl46XbGG3sTlmMy+sf4FA10CW9F0irchC3EJSUhJVqlTh6tWreHl55bud3XQUDgwMpF69enmW1a1bl8WLF+e7j9FoxGg03rTc09NTQo0QZZCrq2vB/9t2rAxGHZAJrkZwuPnvitLQ0bUjLjtciLfEc0m5RHWv6prUIYQ9uFPot5sBLdu0acPhw4fzLDty5AjVqlXTqCIhhF0zelx/n56kWRkuDi60CGgBwKaYTZrVIURZYDeh5vnnn2fbtm288847HDt2jJ9++okvv/yS0aNHa12aEMIe6Q1gzG7VydAu1AC0CWoDSKgR4m7ZTahp2bIlS5cuZf78+TRo0IA333yTWbNmMXjwYK1LE0LYq5xQk35V0zLaVm4LwI4LO0jNStW0FiHsmd30qQF44IEHeOCBB0r8OGazmaysrBI/jhClwdHR8aYR50U2Z09IQtPLTwChnqEEuQVxPuU8Oy7soH3l9prWI4S9sqtQU9IURSEuLo6rV69qXYoQxcrb25uAgAC5s+ZGztl3UWh8+Umn09E2uC0/H/mZTTGbJNQIUUQSanLJCTT+/v64urrKD4Cwe4qikJqaSnx8PKDeRShysV5+StS2DqBNcBt+PvIzm2M2a12KEHZLQk02s9lsDTS+vr5alyNEsXFxcQEgPj4ef39/uRSVW05LjcaXnwBaBbbCQe/AmWtnOJN0hqqeVbUuSQi7YzcdhUtaTh8aV1dXjSsRovjl/LmWvmI3cLadlho3Rzea+TcD5C4oIYpKQs0N5JKTKIvkz3U+bOSW7hxtguXWbiHuhoQaIUT5ZUOXnwDaBqu3dm+P206GOeMOWwshbiShRtyVkJAQZs2aZZ3X6XT8+uuvpXKsoshd36lTp9DpdOzevfuuaxN2yoYuPwHU8q6Fv6s/6eZ0oi9Ea12OEHZHQk0ZsWXLFgwGA927d9e0jtjYWHr06AHYZmjIXV+VKlWIjY2lQYMGAKxbtw6dTnfTLf0dO3Zk3LhxpVypKBU2ckt3jpxbu0EuQQlRFBJqyohvv/2WsWPHsmnTJs6cOaNZHQEBAbccRNRW5K7PYDAQEBCAg0Pp3ASYmZlZKscRhWDMufx0VdMycssZMkFu7Rai8CTUlAEpKSn8/PPPPPPMMzzwwAPMnTs3z/qcFoi//vqLpk2b4uLiwn333Ud8fDx//vkndevWxdPTk4iICFJTrz+ivWPHjowZM4YxY8bg7e2Nr68vr776Koqi5FtL7ss7oaGhADRt2hSdTkfHjh2tn3tjy8eDDz7IsGHDrPPx8fH07t0bFxcXQkND+fHHH286VmJiIk899RT+/v54enpy3333sWfPntueq/wuP506dYpOnToBUKFCBXQ6HcOGDWPYsGGsX7+ejz76CJ1Oh06n49SpUwAcOHCAnj174u7uTqVKlXj88cdJSEi46fyNHz8ePz8/7r///tvWJjRgvfxkGy01APcG3YtBZ+BE4gnOJ5/Xuhwh7IqEmvwoCqSkaDPdJjTcysKFC6lTpw516tThscceIzIy8pbBY8qUKXzyySds2bKFs2fPMnDgQGbNmsVPP/3EihUrWL16NbNnz86zz7x583BwcCAqKoqPP/6YmTNn8vXXXxeorn///ReAv//+m9jYWJYsWVLg7zRs2DBOnTrFmjVr+OWXX/jss8+sD5AD9aFyvXr1Ii4ujj/++IPo6GiaNWtG586duXz5coGPk6NKlSosXrwYgMOHDxMbG8tHH33ERx99RHh4OE8++SSxsbHExsZaL1t16NCBJk2asGPHDlauXMmFCxcYOHBgns/NOX+bN2/miy++KHRdooRZOwrbRp8aAE8nTxpXbAzIJSghCksevpef1FRwd9fm2MnJ4OZW4M2/+eYbHnvsMQC6d+9OcnIy//zzD126dMmz3VtvvUWbNmrT9siRI5k4cSLHjx+nevXqAPTv35+1a9fy8ssvW/epUqUKM2fORKfTUadOHfbt28fMmTN58skn71hXxYoVAfD19SUgIKDA3+fIkSP8+eefbNu2jVatWlm/Y926da3brF27ln379hEfH2+9nPTBBx/w66+/8ssvv/DUU08V+HigXory8fEBwN/fH29vb+s6JycnXF1d83yHOXPm0KxZM9555x3rsm+//ZYqVapw5MgRateuDUDNmjWZPn16oWoRpch6S/c19R8TNnLre5vgNuyM38mmmE0MrDPwzjsIIQBpqbF7hw8f5t9//2XQoEEAODg48Mgjj/Dtt9/etG2jRo2s7ytVqoSrq6s10OQsy90aAnDvvffmecZJeHg4R48exWw2F/dXsTp48CAODg60aNHCuiwsLCxP0IiOjiY5ORlfX1/c3d2t08mTJzl+/HiJ1Zb7+GvXrs1z7LCwMIA8x8/9HYQNymmpUcyQmaJtLbnkdBaOio0iyywPTBSioKSlJj+urmqLiVbHLqBvvvkGk8lEcHCwdZmiKDg6OnLlyhUqVKhgXe7o6Gh9r9Pp8sznLLNYLHdReMHo9fqbLo/lftJtzrrbPTDOYrEQGBjIunXrblqXO/yUFIvFQu/evXnvvfduWpd7fCW3QrS4CQ04uoDeASwm9RKUUaPW2RuE+YTh4+zD5fTL7L64m5YBLbUuSQi7IKEmPzpdoS4BacFkMvHdd98xY8YMunbtmmfdww8/zI8//siYMWPu6hjbtm27ab5WrVoFGj/IyckJ4KZWnYoVKxIbG2udN5vN/Pfff9aOunXr1sVkMrFjxw7uueceQG2Ryn2rdbNmzYiLi8PBwYGQkJCifLUC1+vk5HTTsmbNmrF48WJCQkJK7e4pUQJ0OrW1JvVS9m3dwXfcpTTodXraBrdl2fFlbIzZKKFGiAKSy092bPny5Vy5coWRI0fSoEGDPFP//v355ptv7voYZ8+eZfz48Rw+fJj58+cze/ZsnnvuuQLt6+/vj4uLi7UTbWKi2hnzvvvuY8WKFaxYsYJDhw7xf//3f3kCS506dejevTtPPvkkUVFRREdH88QTT1gHZgTo0qUL4eHhPPjgg/z111+cOnWKLVu28Oqrr7Jjx44ifddq1aqh0+lYvnw5Fy9eJDm7pS4kJISoqChOnTpFQkICFouF0aNHc/nyZSIiIvj33385ceIEq1atYsSIESV6aU6UABsaqTs3ubVbiMKTUGPHvvnmG7p06YKXl9dN6x5++GF2797Nzp077+oYQ4YMIS0tjXvuuYfRo0czduzYAnfCdXBw4OOPP+aLL74gKCiIvn37AjBixAiGDh3KkCFD6NChA6GhodZWmhyRkZFUqVKFDh060K9fP+ut2zl0Oh1//PEH7du3Z8SIEdSuXZtBgwZx6tQpKlWqVKTvGhwczNSpU3nllVeoVKmStZVrwoQJGAwG6tWrR8WKFTlz5gxBQUFs3rwZs9lMt27daNCgAc899xxeXl7o9fKflV2xwdu6AVoHtUaHjiNXjnAh5YLW5QhhF3TK7R46UsYkJSXh5eVFYmIinp6eedalp6dz8uRJQkNDcXZ21qhC29KxY0eaNGly10MT2IqMjAycnZ1ZvXr1TXeGlXXl5c/3/PnziYiIKNxO83rDyQ3w8DfQsH/JFFZEg1cMZm/CXt5o/QYP1XpI63KE0Mztfr9zk39SinIhKSmJ+fPno9frrXcpCQHkuvx0VdMybiXnLqiNMRs1rkQI+yChRpQLkydP5uWXX+a9996jcuXKWpcjbImzt/pqY5efQH1eDcC289swWUwaVyOE7ZPbNkS+bnW7tL2aOXMmM2fO1LoMYYtsbKTu3Or71sfb6M3VjKvsS9hHU/+mWpckhE2TlhohRPlmfaqw7bXUGPQGwoPCAdh4Ti5BCXEnEmqEEOWbDY7/lFtOv5rN5+XWbiHuREKNEKJ8s9FbunO0DmoNwIFLB0hIS7jD1kKUbxJqhBDlW05LjQ1efgLwc/Gjro86mOvW81s1rkYI2yahRghRvuX0qUm7om0dtyG3dgtRMBJqhBDlm0/2SPWXT0BWura15CMn1Gw9vxWzRYbhECI/EmpEqTh16hQ6nY7du3cD6u3iOp0uz5hPd/uZtmLYsGE8+OCD1vmOHTsybtw4zeoRd+BVGdwqqiN1x+3TuppbalSxER6OHlzNuMqBSwe0LkcImyWhxs5NmzaNli1b4uHhgb+/Pw8++CCHDx8u8P6bN2/GwcGBJk2alFyR5cxHH33E3LlzrfNLlizhzTfftM6HhITcNPTE3Llz8fb2Lp0CRV46HQQ3V9/HRGtbSz4c9A7cG3QvAJtiNmlcjRC2S0KNnVu/fj2jR49m27ZtrF69GpPJRNeuXUlJSbnjvomJiQwZMoTOnTuXQqXlh5eXV56A4uPjg4eHR6kc22w2Y7FYSuVYZUpQM/XVRkMNXL8Etem8hBoh8iOhxs6tXLmSYcOGUb9+fRo3bkxkZCRnzpwhOvrOfzk//fTTPProo4SHhxfoWPv376dXr154enri4eFBu3btOH78uHV9ZGQkdevWxdnZmbCwMD777LMify9QR+KeM2cOPXr0wMXFhdDQUBYtWnTTdidOnKBTp064urrSuHFjtm69fofIpUuXiIiIoHLlyri6utKwYUPmz5+fZ/9ffvmFhg0b4uLigq+vL126dMkTCgv7vW53+aljx46cPn2a559/Hp1Oh06nY926dQwfPpzExETrsilTpgCQmZnJSy+9RHBwMG5ubrRq1SrPk55zWniWL19OvXr1MBqNnD59uoBnWFjltNScv7tR7UtSmyB1yIR9F/dx1QbHqRLCFkioyYeiKKRmmjSZ7mbg9MRE9QFiPj4+t90uMjKS48ePM3ny5AJ9bkxMDO3bt8fZ2Zk1a9YQHR3NiBEjMJnU8Wi++uorJk2axNtvv83Bgwd55513eO2115g3b16RvwvAa6+9xsMPP8yePXt47LHHiIiI4ODBg3m2mTRpEhMmTGD37t3Url2biIgIa13p6ek0b96c5cuX899///HUU0/x+OOPExUVBUBsbCwRERGMGDGCgwcPsm7dOvr162f9/6C4v9eSJUuoXLkyb7zxBrGxscTGxtK6dWtmzZqFp6enddmECRMAGD58OJs3b2bBggXs3buXAQMG0L17d44ePWr9zNTUVKZNm8bXX3/N/v378ff3L1Jt5VpQ9vADl45B2lVNS8lPJbdK1KpQCwWFrbFya7cQtyJjP+UjLctMvdf/0uTYB97ohqtT4f+vURSF8ePH07ZtWxo0aJDvdkePHuWVV15h48aNODgU7DiffvopXl5eLFiwAEdHRwBq165tXf/mm28yY8YM+vXrB0BoaCgHDhzgiy++YOjQoYX+LjkGDBjAE088YT3G6tWrmT17dp7WkgkTJtCrVy8Apk6dSv369Tl27BhhYWEEBwdbAwLA2LFjWblyJYsWLaJVq1bExsZiMpno168f1apVA6Bhw4Yl9r18fHwwGAx4eHgQEBBgXe7l5YVOp8uz7Pjx48yfP59z584RFBRk/a4rV64kMjKSd955B4CsrCw+++wzGjduXOh6RDY3X6gQAldOwfldUKOT1hXdUtvgthy9cpRNMZvoEdpD63KEsDkSasqQMWPGsHfvXjZtyv+au9ls5tFHH2Xq1Kl5Qsmd7N69m3bt2lkDTW4XL17k7NmzjBw5kieffNK63GQy4eXlVbgvcYMbL42Fh4ffdLdTo0aNrO8DAwMBiI+PJywsDLPZzLvvvsvChQuJiYkhIyODjIwM3NzcAGjcuDGdO3emYcOGdOvWja5du9K/f38qVKhQot+rIHbu3ImiKDf9/5SRkYGvr6913snJKc85EEUU1EwNNTHRthtqgtoS+V8km2M2Y1Es6HXS2C5EbhJq8uHiaODAG900O3ZhjR07lmXLlrFhwwYqV66c73bXrl1jx44d7Nq1izFjxgBgsVhQFAUHBwdWrVrFfffdd3NNLi75fmZOx9SvvvqKVq1a5VlnMBT+u9yJTqfLM587aOWsy6lpxowZzJw5k1mzZtGwYUPc3NwYN24cmZmZ1vpWr17Nli1bWLVqFbNnz2bSpElERUXh6upaqt/rRhaLBYPBQHR09E3Hc3d3t753cXG56ZyIIghuDvuXqC01Nqqpf1NcHVy5lH6Jw5cPU9e3rtYlCWFTJNTkQ6fTFekSUGlTFIWxY8eydOlS1q1bR2ho6G239/T0ZN++vM/i+Oyzz1izZg2//PJLvvs3atSIefPmkZWVdVNrTaVKlQgODubEiRMMHjz47r7QDbZt28aQIUPyzDdt2rTA+2/cuJG+ffvy2GOPAWpQOHr0KHXrXv8x0Ol0tGnThjZt2vD6669TrVo1li5dyvjx40vkezk5OWE2m++4rGnTppjNZuLj42nXrl2xHV/kw8Zv6wZwNDjSKrAVa8+uZVPMJgk1QtzA9n+1xW2NHj2an376id9++w0PDw/i4uIAtY9GTuvKxIkTiYmJ4bvvvkOv19/U38bf3x9nZ+fb9sMZM2YMs2fPZtCgQUycOBEvLy+2bdvGPffcQ506dZgyZQrPPvssnp6e9OjRg4yMDHbs2MGVK1cYP358kb/fokWLaNGiBW3btuXHH3/k33//5Ztvvinw/jVr1mTx4sVs2bKFChUq8OGHHxIXF2cNNVFRUfzzzz907doVf39/oqKiuHjxonV9SXyvkJAQNmzYwKBBgzAajfj5+RESEkJycjL//PMPjRs3xtXVldq1azN48GCGDBnCjBkzaNq0KQkJCaxZs4aGDRvSs2fPIh1f5COwEej0cC0Wks6DZ5DWFd1S2+C21lDzZKMn77yDEOWIXJC1c3PmzCExMZGOHTsSGBhonRYuXGjdJjY2ljNnztzVcXx9fVmzZg3Jycl06NCB5s2b89VXX1lbbZ544gm+/vpr5s6dS8OGDenQoQNz5869Y8vRnUydOpUFCxZYW4p+/PFH6tWrV+D9X3vtNZo1a0a3bt3o2LEjAQEBeW639vT0ZMOGDfTs2ZPatWvz6quvMmPGDHr06FFi3+uNN97g1KlT1KhRg4oVKwLQunVrRo0axSOPPELFihWZPn06oN6lNmTIEF544QXq1KlDnz59iIqKokqVKkU+vsiHkxv4Z//ZirHhW7uD1Vu791zcQ1KmbQ7CKYRWdMrd3D9sZ5KSkvDy8iIxMRFPT88869LT0zl58iShoaE4OztrVKHITafTsXTp0jwhxB5ERERgMBj44YcftC7Fqrz8+Z4/fz4RERFF/4DfxsCu76HteOhSsMcdaKHPr304mXiSDzt+yP3V7te6HCFK3O1+v3OTlhohionJZOLAgQNs3bqV+vXra12OKAo7eAgf5Hq6sAyZIEQeEmqEKCb//fcfLVq0oH79+owaNUrrckRRBOcMl7ALbHi4ibZBaqjZeG4jJotJ42qEsB3SUVjYLHu7MtqkSRNSU1O1LkPcDf964OAMGYlw+QT41dS6oltqEdCCCsYKXEy7yPpz6+lcVcZvEwKkpUYIIa4zOEJg9pOZbfjWbieDE/1qqU+5XnBogcbVCGE7JNQIIURuOSN223i/moF1BqJDx7bYbZxMPKl1OULYBAk1QgiRmx08hA8gyD2IDpU7APDz4Z81rkYI2yChRgghcsvpLBy7F0yZ2tZyB4PCBgHw27HfSM2S/lxCSKgRQojcfKqDsxeYMyD+gNbV3FZ4UDhVPapyLesaK06u0LocITQnoUYIIXLT6a73q7HxS1B6nZ5H6jwCqB2G7e2OQSGKm4QaUSpOnTqFTqdj9+7dAKxbtw6dTsfVq1eL7TNtxbBhw/I8Bbljx46MGzdOs3pEEdjJQ/gA+tbsi7PBmSNXjrAr3nZHGBeiNEiosXPTpk2jZcuWeHh44O/vz4MPPsjhw4dvu09OoLhxOnToUClVXbZ99NFHzJ071zq/ZMkS3nzzTet8SEgIs2bNyrPP3Llz8fb2Lp0CxZ1ZOwvbfqjxMnrRs7o6uOmCw3J7tyjf7DbUTJs2DZ1OV+7/Bbx+/XpGjx7Ntm3bWL16NSaTia5du5KSknLHfQ8fPkxsbKx1qlWrVilUXPZ5eXnlCSg+Pj54eHiUyrHNZjMWG34Srt3I6Sx88RBkJGtbSwEMqqN2GF59ejUJaQkaVyOEduwy1Gzfvp0vv/ySRo0aaV2K5lauXMmwYcOoX78+jRs3JjIykjNnzhAdfee+AP7+/gQEBFgng8Fw2+33799Pr1698PT0xMPDg3bt2nH8+HHr+sjISOrWrYuzszNhYWF89tlnd/XddDodc+bMoUePHri4uBAaGsqiRYtu2u7EiRN06tQJV1dXGjduzNatW63rLl26REREBJUrV8bV1ZWGDRsyf/78PPv/8ssvNGzYEBcXF3x9fenSpUueUFjY73W7y08dO3bk9OnTPP/889YWsnXr1jF8+HASExOty6ZMmQJAZmYmL730EsHBwbi5udGqVSvWrVtn/eycFp7ly5dTr149jEYjp0+fLuAZFvnyCADPYFAsELtH62ruqK5vXRpXbIzJYmLxkcValyOEZuwu1CQnJzN48GC++uorKlSoUHIHUhTITNFmuovOfomJiYDaOnAnTZs2JTAwkM6dO7N27drbbhsTE0P79u1xdnZmzZo1REdHM2LECEwmddyZr776ikmTJvH2229z8OBB3nnnHV577TXmzZtX5O8C8Nprr/Hwww+zZ88eHnvsMSIiIjh48GCebSZNmsSECRPYvXs3tWvXJiIiwlpXeno6zZs3Z/ny5fz333889dRTPP7440RFRQEQGxtLREQEI0aM4ODBg6xbt45+/fpZO1wW9/dasmQJlStX5o033rC2kLVu3ZpZs2bh6elpXTZhwgQAhg8fzubNm1mwYAF79+5lwIABdO/enaNHj1o/MzU1lWnTpvH111+zf/9+/P39i1SbuEFQU/XVDvrVwPXbuxcdWSTjQYlyy+7Gfho9ejS9evWiS5cuvPXWWyV3oKxUeCeo5D7/dv53HpzcCr2boiiMHz+etm3b0qBBg3y3CwwM5Msvv6R58+ZkZGTw/fff07lzZ9atW0f79u1vuc+nn36Kl5cXCxYswNHREYDatWtb17/55pvMmDGDfv3UR7eHhoZy4MABvvjiC4YOHVro75JjwIABPPHEE9ZjrF69mtmzZ+dpLZkwYQK9evUCYOrUqdSvX59jx44RFhZGcHCwNSAAjB07lpUrV7Jo0SJatWpFbGwsJpOJfv36Ua1aNQAaNmxYYt/Lx8cHg8GAh4cHAQEB1uVeXl7odLo8y44fP878+fM5d+4cQUFB1u+6cuVKIiMjeeeddwDIysris88+o3HjxoWuR9xGcHM4tNzm74DK0bVaV97f/j4XUi+w7uw6ulTronVJQpQ6uwo1CxYsIDo6mh07dhRo+4yMDDIyMqzzSUlJJVWaTRgzZgx79+5l06ZNt92uTp061KlTxzofHh7O2bNn+eCDD/INNbt376Zdu3bWQJPbxYsXOXv2LCNHjuTJJ5+0LjeZTHh5eRXx21yv7cb5G+92yn0ZMjAwEID4+HjCwsIwm828++67LFy4kJiYGOufCTc3NTQ2btyYzp0707BhQ7p160bXrl3p378/FSpUKNHvVRA7d+5EUZQ84RHUP9e+vr7WeScnJ7kUWxKC7eO27hw540F9ve9rFhxeIKFGlEt2E2rOnj3Lc889x6pVq3B2di7QPtOmTWPq1KlFO6Cjq9piogVH10LvMnbsWJYtW8aGDRuoXLlyofe/9957+eGHH/Jd7+Liku+6nI6pX331Fa1atcqz7k79dIpCp9Plmc8dtHLW5dQ0Y8YMZs6cyaxZs2jYsCFubm6MGzeOzMxMa32rV69my5YtrFq1itmzZzNp0iSioqJwdXUt1e91I4vFgsFgIDo6+qbjubu7W9+7uLjcdE5EMci5/HT1DKQkgJuftvUUwMDaA/n2v2+Jio3iROIJqntV17okIUqV3fSpiY6OJj4+nubNm+Pg4ICDgwPr16/n448/xsHBAbPZfNM+EydOJDEx0TqdPXu24AfU6dRLQFpMhfiBUhSFMWPGsGTJEtasWUNoaGjBv2Muu3btsrZy3EqjRo3YuHEjWVlZN62rVKkSwcHBnDhxgpo1a+aZilpPjm3btt00HxYWVuD9N27cSN++fXnsscdo3Lgx1atXz9MfBdQg1KZNG6ZOncquXbtwcnJi6dKlJfa9nJycbvrzeqtlTZs2xWw2Ex8ff9Pxc1+mEiXE2Qt8s+8ItINbuwEC3QOt40EtPLRQ42qEKH1201LTuXNn9u3bl2fZ8OHDCQsL4+WXX77lv5yNRiNGo7G0StTE6NGj+emnn/jtt9/w8PAgLi4OUPto5LSuTJw4kZiYGL777jsAZs2aRUhICPXr1yczM5MffviBxYsXs3hx/ndNjBkzhtmzZzNo0CAmTpyIl5cX27Zt45577qFOnTpMmTKFZ599Fk9PT3r06EFGRgY7duzgypUrjB8/vsjfb9GiRbRo0YK2bdvy448/8u+///LNN98UeP+aNWuyePFitmzZQoUKFfjwww+Ji4ujbt26AERFRfHPP//QtWtX/P39iYqK4uLFi9b1JfG9QkJC2LBhA4MGDcJoNOLn50dISAjJycn8888/NG7cGFdXV2rXrs3gwYMZMmQIM2bMoGnTpiQkJLBmzRoaNmxIz549i3R8UQjBzeHSUbWzcO2uWldTIIPCBrH27FqWHV/Gc82ew7UILb9C2Cu7aanx8PCgQYMGeSY3Nzd8fX1v2ym2rJszZw6JiYl07NiRwMBA67Rw4fV/pcXGxnLmzBnrfGZmJhMmTKBRo0a0a9eOTZs2sWLFCmtn2Fvx9fVlzZo1JCcn06FDB5o3b85XX31lvfTzxBNP8PXXXzN37lwaNmxIhw4dmDt37l231EydOpUFCxbQqFEj5s2bx48//ki9evUKvP9rr71Gs2bN6NatGx07diQgICDP7daenp5s2LCBnj17Urt2bV599VVmzJhBjx49Sux7vfHGG5w6dYoaNWpQsWJFAFq3bs2oUaN45JFHqFixItOnTwfU28mHDBnCCy+8QJ06dejTpw9RUVFUqVKlyMcXhWAnI3bndm/gvVTzrEZyVjLLTyzXuhwhSpVOsePBQjp27EiTJk1uejprfpKSkvDy8iIxMRFPT88869LT0zl58iShoaEF7rMjSpZOp2Pp0qV5Qog9iIiIwGAw3LaPUmkrL3++58+fT0RERPF94Lkd8HVncPWDF48V6tKwlr4/8D3Tt0+nVoVaLO69WPpcCbt3u9/v3OympeZW1q1bV+BAI0RJM5lMHDhwgK1bt1K/fn2tyxHFoVID0DtCaoLaYdhO9K3ZFxcHF45eOcrOePvoDyREcbDrUCOELfnvv/9o0aIF9evXZ9SoUVqXI4qDozNUyg6odnQJytPJk56h2eNBHZLxoET5YTcdhUX5Y29XRps0aUJqaqrWZYjiFtwcYnernYUb5N/vzNYMChvE4qOL+fv031xMvUhF14palyREiZOWGiGEuB3rQ/js6zJOmE8YTSo2waSY+OXoL1qXI0SpkFAjhBC3k3MH1PndYLn5eVi2LGc8qF8O/0KW5eZnTAlR1kioEUKI2/GrDU7ukJUCFw9rXU2h3F/tfnycfYhPi2fd2XValyNEiZNQI4QQt6M3QGAT9b2djNidw8ngxMO1Hgakw7AoHyTUCCHEndjZ4Ja5Dag9AL1Oz79x/3L86nGtyxGiREmoEaXi1KlT6HQ66wjb69atQ6fTcfXq1WL7TFsxbNiwPA8M7NixI+PGjdOsHlEM7DjUBLoH0rFyRwAWHpbxoETZJqHGzk2bNo2WLVvi4eGBv78/Dz74IIcP3/m6f0ZGBpMmTaJatWoYjUZq1KjBt99+WwoVl30fffQRc+fOtc4vWbKEN9980zofEhJy00Mj586di7e3d+kUKAovp7Pwhf2Qla5tLUWQ02F42fFlpGSlaFyNECVHQo2dW79+PaNHj2bbtm2sXr0ak8lE165dSUm5/V9cAwcO5J9//uGbb77h8OHDzJ8/v1CjX4v8eXl55QkoPj4+eHh4lMqxzWYzFoulVI5VrnhVUYdKsJggbt+dt7cx9wbeS4hnCClZKSw/LuNBibJLQo2dW7lyJcOGDaN+/fo0btyYyMhIzpw5Q3R0/s3kK1euZP369fzxxx906dKFkJAQ7rnnHlq3bn3bY+3fv59evXrh6emJh4cH7dq14/jx69foIyMjqVu3Ls7OzoSFhfHZZ5/d1XfT6XTMmTOHHj164OLiQmhoKIsWLbppuxMnTtCpUydcXV1p3LgxW7duta67dOkSERERVK5cGVdXVxo2bMj8+fPz7P/LL7/QsGFDXFxc8PX1pUuXLnlCYWG/1+0uP3Xs2JHTp0/z/PPPo9Pp0Ol0rFu3juHDh5OYmGhdNmXKFEAdfPSll14iODgYNzc3WrVqxbp166yfndPCs3z5curVq4fRaOT06dMFPMOiwHS6XLd221dnYVD/W8pprVlweIHdPdhSiIKSUFPGJCYmAmrrQH6WLVtGixYtmD59OsHBwdSuXZsJEyaQlpaW7z4xMTG0b98eZ2dn1qxZQ3R0NCNGjMBkMgHw1VdfMWnSJN5++20OHjzIO++8w2uvvca8efPu6vu89tprPPzww+zZs4fHHnuMiIgIDh48mGebSZMmMWHCBHbv3k3t2rWJiIiw1pWenk7z5s1Zvnw5//33H0899RSPP/44UVFRgDqCeUREBCNGjODgwYOsW7eOfv36Wf/SL+7vtWTJEipXrswbb7xBbGwssbGxtG7dmlmzZuHp6WldNmHCBACGDx/O5s2bWbBgAXv37mXAgAF0796do0ePWj8zNTWVadOm8fXXX7N//378/f2LVJu4AzvuVwPQu0ZvXBxcOHb1GDsu7NC6HCFKhlKOJCYmKoCSmJh407q0tDTlwIEDSlpamqIoimKxWJSUzBRNJovFUqTvZ7FYlN69eytt27a97XbdunVTjEaj0qtXLyUqKkpZsWKFUq1aNWX48OH57jNx4kQlNDRUyczMvOX6KlWqKD/99FOeZW+++aYSHh6uKIqinDx5UgGUXbt2KYqiKGvXrlUA5cqVK/keE1BGjRqVZ1mrVq2UZ555Js9nfv3119b1+/fvVwDl4MGD+X5uz549lRdeeEFRFEWJjo5WAOXUqVNF+l63MnToUKVv377W+Q4dOijPPfecdb5atWrKzJkz8+wTGRmpeHl55Vl27NgxRafTKTExMXmWd+7cWZk4caJ1P0DZvXt3vvUoys1/vsuqG/+/KlZHVinKZE9F+bh5yR2jhE3ZMkVpMLeB8sK6F7QuRYhCud3vd24y9lM+0kxptPqplSbHjno0CldH10LvN2bMGPbu3cumTZtuu53FYkGn0/Hjjz/i5eUFwIcffkj//v359NNPcXFxuWmf3bt3065dOxwdHW9ad/HiRc6ePcvIkSN58sknrctNJpP184sqPDz8pvkb73Zq1KiR9X1gYCAA8fHxhIWFYTabeffdd1m4cCExMTFkZGSQkZGBm5sbAI0bN6Zz5840bNiQbt260bVrV/r370+FChVK9HsVxM6dO1EUhdq1a+dZnpGRga+vr3XeyckpzzkQJSQou6Xm0lFIuwou3lpWUySD6gzilyO/8M/pf2Q8KFEmSagpI8aOHcuyZcvYsGEDlStXvu22gYGBBAcH5/lhrlu3LoqicO7cOWrVqnXTPrcKOjlyOqZ+9dVXtGqVNwgaDIbCfI0C0el0eeZzB62cdTk1zZgxg5kzZzJr1iwaNmyIm5sb48aNIzMz01rf6tWr2bJlC6tWrWL27NlMmjSJqKgoXF1dS/V73chisWAwGIiOjr7peO7u7tb3Li4uN50TUQLcfMG7Glw9rQ5wWb2j1hUVWh2fOjTzb8bO+J38cuQXnmnyjNYlCVGsJNTkw8XBhahHozQ7dkEpisLYsWNZunQp69atIzQ09I77tGnThkWLFpGcnGz9cTxy5Ah6vT7fQNSoUSPmzZtHVlbWTa01lSpVIjg4mBMnTjB48OAC114Q27ZtY8iQIXnmmzZtWuD9N27cSN++fXnssccANSgcPXqUunXrWrfR6XS0adOGNm3a8Prrr1OtWjWWLl3K+PHjS+R7OTk5YTab77isadOmmM1m4uPjadeuXbEdX9yF4OZqqImJtstQA/BInUfYGb+Tn4/8zND6Q4vUKiyErZKOwvnQ6XS4OrpqMhXmX92jR4/mhx9+4KeffsLDw4O4uDji4uLydPqdOHFinmDw6KOP4uvry/Dhwzlw4AAbNmzgxRdfZMSIEfm2yIwZM4akpCQGDRrEjh07OHr0KN9//731mThTpkxh2rRpfPTRRxw5coR9+/YRGRnJhx9+WMT/B1SLFi3i22+/5ciRI0yePJl///2XMWPGFHj/mjVrWltiDh48yNNPP01cXJx1fVRUFO+88w47duzgzJkzLFmyhIsXL1pDT0l8r5CQEDZs2EBMTAwJCQnWZcnJyfzzzz8kJCSQmppK7dq1GTx4MEOGDGHJkiWcPHmS7du389577/HHH38U+fjiLtjpiN253V/tfoLdg0lIS+CrfV9pXY4QxUpCjZ2bM2cOiYmJdOzYkcDAQOu0cOH1J4fGxsZy5swZ67y7uzurV6/m6tWrtGjRgsGDB9O7d28+/vjjfI/j6+vLmjVrSE5OpkOHDjRv3pyvvvrK2mrzxBNP8PXXXzN37lwaNmxIhw4dmDt3boFajm5n6tSpLFiwwNpS9OOPP1KvXr0C7//aa6/RrFkzunXrRseOHQkICMhzu7WnpycbNmygZ8+e1K5dm1dffZUZM2bQo0ePEvteb7zxBqdOnaJGjRpUrKj2aWjdujWjRo3ikUceoWLFikyfPh1QbycfMmQIL7zwAnXq1KFPnz5ERUVRpUqVIh9f3IWc27rtONQ4Ghx5qeVLAMzbP48zSWfusIcQ9kOnKOXngQVJSUl4eXmRmJiIp6dnnnXp6emcPHmS0NBQnJ2dNapQ5KbT6Vi6dGmeEGIPIiIiMBgM/PDDD1qXYlVe/nzPnz+fiIiIkjtAZgpMqwyKBcYfAs/AkjtWCVIUhWf+fobN5zfTvnJ7Pu38qdYlCXFbt/v9zk1aaoQoJiaTiQMHDrB161bq16+vdTmiJDi5QcXs/lh2+BC+HDqdjpfueQkHnQMbzm1gw7kNWpckRLGQUCNEMfnvv/9o0aIF9evXZ9SoUVqXI0qKnT+EL0d1r+o8Vk/tQP/ev++Rac7UuCIh7p6EGmGzFEWxq0tPTZo0ITU1lRUrVlChQgWtyxElpQx0Fs7xdKOn8XPx48y1M3x34DutyxHirkmoEUKIwsg9BpSdDx7q7uTO+ObjAfhy75dcSLmgcUVC3B0JNUIIURj+9cDBGdIT4fIJrau5aw9Uf4AmFZuQZkpjRvQMrcsR4q5IqLlBOboZTJQj8ue6GBkcISB7WAo77iycQ6fTMbHVRHTo+PPkn+yIk8Euhf2SUJMt53krqampGlciRPHL+XN9q7G7RBGUkc7COer51qN/7f4ATPt3GiaLSeOKhCgaGSYhm8FgwNvbm/j4eABcXQv3ZF8hbJGiKKSmphIfH4+3t3epjFlVLpSBh/DdaGzTsfx16i+OXDnCoiOLiAgrwef9CFFCJNTkEhAQAGANNkKUFd7e3tY/36IY5IzYHbcXzFnqJSk7V8G5AmOajuGdqHf4ZNcndA/pTgVnuYtP2BcJNbnodDoCAwPx9/cnKytL63KEKBaOjo7SQlPcfKqDs5faWTj+AAQ21rqiYjGg9gB+OfILR64cYfau2bwe/rrWJQlRKBJqbsFgMMiPgBAif3q92lpzYq3ar6aMhBoHvQMT75nI8L+G88uRX+hfuz/1fAs+1poQWpOOwkIIURRl6CF8ubUIaEGP0B4oKEyLmiZ3zgm7IqFGCCGKogx2Fs7xQvMXcHFwYffF3Sw/sVzrcoQoMAk1QghRFDmdhS8eVEfvLkMquVXiqUZPAfBh9IckZyZrXJEQBSOhRgghisIzEDyCQLFA7B6tqyl2Q+oNoapHVRLSEvhy75dalyNEgUioEUKIoipjD+HLzcngxMv3vAzA9we/52TiSY0rEuLOJNQIIURRldHOwjnaV25P+8rtMVlMvPfve9JpWNg8CTVCCFFUOZ2FT29WH8JXBr3c8mUc9Y5sPr+ZtWfXal2OELcloUYIIYqqaji4VYTkC7D/V62rKRFVPasytP5QAKZvn066KV3jioTIn4QaIYQoKgcj3KPeJcTW2VBGL8882fBJ/F39iUmOYe7+uVqXI0S+JNQIIcTdaDESHFzUO6BObdK6mhLh6ujKhBYTAPhm3zecTz6vcUVC3JqEGiGEuBtuvtAke0TrrZ9oW0sJ6h7SneaVmpNuTuf97e9Lp2FhkyTUCCHE3bp3NKCDIyvh4hGtqykROp2OifdMRK/T8/eZv1l4eKHWJQlxEwk1Qghxt/xqQp0e6vttn2pbSwmq41OHcc3GAfDev++xI26HtgUJcQMJNUIIURzCx6ivexZASoK2tZSgYfWH0SOkBybFxAvrXyAuJU7rkoSwklAjhBDFoVprCGoKpnTY/rXW1ZQYnU7H1DZTCfMJ43L6ZZ5b+5zc5i1shoQaIYQoDjrd9daaf7+CrDRt6ylBLg4ufNTpIyoYK3Dg0gGmbp0qHYeFTZBQI4QQxaXeg+BVBVITYG/Z7kgb5B7EBx0+wKAzsPzEcr4/8L3WJQkhoUYIIYqNwQFajVLfb/0ULBZt6ylh9wTew4stXwRgRvQMtp7fqnFForyTUCOEEMWp2RAwekLCETi2WutqStyjYY/Sp0YfLIqFFze8yLlr57QuSZRjEmqEEKI4OXuqwQbK9MP4cuh0Ol4Pf50Gvg1IzEjkubXPkZqVqnVZopySUCOEEMWt1SjQGeDkBojdq3U1Jc5oMDKz00x8nX05cuUIr21+TToOC03YTaiZNm0aLVu2xMPDA39/fx588EEOHz6sdVlCCHEz7ypQ/yH1fTlorQEIcAtgZqeZOOgdWHV6Fd/8943WJYlyyG5Czfr16xk9ejTbtm1j9erVmEwmunbtSkpKitalCSHEzcJHq6//LYbEGG1rKSVN/Zsy8Z6JAHy882M2ntuocUWivLGbULNy5UqGDRtG/fr1ady4MZGRkZw5c4bo6GitSxNCiJsFN4NqbcBign+/0LqaUjOwzkD61+6PgsLLG17mdNJprUsS5YjdhJobJSYmAuDj45PvNhkZGSQlJeWZhBCi1OQ8jG/HXMi4pmkppel/9/yPJhWbcC3rGs+ueZbkzGStSxLlhF2GGkVRGD9+PG3btqVBgwb5bjdt2jS8vLysU5UqVUqxSiFEuVe7O/jWhIxE2PWD1tWUGkeDIzM7zcTfxZ8TiSf436b/YVHK9jN7hG2wy1AzZswY9u7dy/z582+73cSJE0lMTLROZ8+eLaUKhRAC0Ovh3v9T32/7DMwmbespRX4ufszqNAtHvSNrz67liz3l5xKc0I7dhZqxY8eybNky1q5dS+XKlW+7rdFoxNPTM88khBClqnEEuPjA1TNw6HetqylVDSs25LV7XwPgsz2fsebMGo0rEmWd3YQaRVEYM2YMS5YsYc2aNYSGhmpdkhBC3JmTK7R8Qn2/5RMoZ89veajWQzwa9igAEzdO5PjV4xpXJMoyuwk1o0eP5ocffuCnn37Cw8ODuLg44uLiSEsruyPhCiHKiHueBIMRYnbA2Sitqyl1E1pOoGVAS1JNqYz5ZwyxybFalyTKKLsJNXPmzCExMZGOHTsSGBhonRYuLNsj4QohygB3f2g0UH2/Zba2tWjAUe/IBx0+INg9mHPJ53j8z8c5kXhC67JEGWQ3oUZRlFtOw4YN07o0IYS4s5zbuw+tgMvl7wfdx9mHud3nEuoVyoXUCwz7cxgHLh3QuixRxthNqBFCCLvmHwY17wcU2DZH62o0EeAWwNzuc6nnW48rGVcY+ddIoi/IA1RF8ZFQI4QQpaV1dmvNrh8g9bK2tWjEx9mHb7p+Q/NKzUnOSubp1U+z4dwGrcsSZYSEGiGEKC2hHaBSQ8hKhehIravRjLuTO593+Zz2lduTYc7guTXPsfLkSq3LEmWAhBohhCgtOt311pqoL8GUqW09GnJ2cGZWp1n0DO2JSTHx0oaXWHRkkdZlCTsnoUYIIUpT/X7gEQjJcfDfL1pXoylHvSPT2k3jkTqPoKDwxtY3+GbfN1qXJeyYhBohhChNDk7Q6mn1fTl8GN+N9Do9k1pN4omG6gMKZ+2cxazoWSjl/LyIopFQI4QQpa35MHB0g/j9cGKt1tVoTqfT8Vyz5xjffDwA3/z3DW9tewuzxaxxZcLeOBRko/Hjxxf6g1999VV8fHwKvZ8QQpR5LhWg2eMQ9Tls/BCqd1L725RzwxsMx8PJgze2vsHPR37mWuY13m73No56R61LE3aiQKFm1qxZhIeH4+TkVKAP3bRpE2PGjJFQI4QQ+bn3GdjxLZzaCJtmQrvC/+OxLOpfuz/uTu5M3DiRP0/9SXJWMjM6zsDFwUXr0oQdKFCoAVi6dCn+/v4F2tbDw6PIBQkhRLlQIQR6vg+/Pwdr3oTAxlCzs9ZV2YTuId1xd3Tn+bXPszFmI6NWj+KTzp/g4SS/LeL2CtSnJjIyEi8vrwJ/6BdffEGlSpWKXJQQQpQLzYdBs6GgWGDxSLhySuuKbEbb4LZ8cf8XuDu6szN+JyP/Gsnl9PL5wEJRcAUKNUOHDsVgMBT4Qx999FHc3NyKXJQQQpQbPd+H4OaQdgUWPgaZqVpXZDOaVWrGt92+xcfZh4OXDzLkzyEcvHRQ67KEDSvw3U+BgYFMmDCBgwflD5QQQhQbByMM/A5c/SBuHyx/vtzf5p1bXd+6zO0+l0C3QE4nnebRPx5l3v55WBSL1qUJG1TgUDN+/Hh+//13GjRoQHh4ON988w3JycklWZsQQpQPXpVhQCToDLB3AWz/WuuKbEqoVyg/P/Aznat2xmQx8cGODxi1ehQXUy9qXZqwMQUONRMnTuTw4cOsW7eOsLAwxo0bR2BgIMOHD2fz5s0lWaMQQpR9oe3h/jfU9ytfgdNbta3Hxng7ezOz40xeD38dZ4MzW2O38vCyh1l3dp3WpQkbUuiH77Vr147IyEji4uKYNWsWx44do127dtSpU4fp06eXRI1CCFFiFEUh+vQVNh9L0LoUCB+tDqNgMcGioZAUq3VFNkWn0zGg9gAW9l5ImE8YVzKuMHbNWN7a9hbppnStyxM2oMhPFHZzc2PkyJFs3LiR33//nYSEBCZOnFictQkhRIlbsjOGh+ds4c3lB7R/NL9OB30/Af96kHxBDTbleNDL/FT3qs6PPX9kaL2hACw8vJBBywdx+PJhjSsTWityqElNTSUyMpL27dvTp08ffH19efvtt4uzNiGEKHFd6lbCyUHPobhr7D2XqHU54OQGj/wARi84GwV//U/rimySk8GJCS0n8MX9X+Dn4sfxxONErIjghwM/aB9OhWYKHWo2btzIiBEjCAgIYMyYMYSGhrJ27VqOHDnCK6+8UhI1CiFEifFydaRngwAAFu44q3E12XxrwMNfqe+3fwW7f9K2HhvWOqg1i/sspmPljmRZsnhv+3s8888zJKTZwOVEUeoKHGreeecdateuTceOHdm/fz/vv/8+sbGxzJs3j/bt25dkjUIIUaIGtqwCwLLd50nNNGlcTbba3aBj9iX95c/D+d2almPLfJx9+Pi+j5nUahJGg5HNMZt5eNnDbDi3QevSRCkrcKiZOXMmvXr1Ys+ePURFRfH000/j6elZkrUJIUSpuDfUl2q+riRnmPhjX5zW5VzX/iWo3R1M6bDwcUi5pHVFNkun0zEobBALei2gdoXaXE6/zOh/RjMtahoZ5gytyxOlpMCh5vz588ycOZMGDRpYl6WnS29zIYT90+t1DGyhttYs3H5G42py0evhoS+gQigknoHFI8Bi1roqm1azQk1+6vUTj9V9DICfDv1ExIoIjl45qnFlojQUONQ4OqpDv1ssFt58802Cg4Nxd3fnxIkTALz22mt88803JVOlEEKUsP7NK6PXwfZTVzh+0YYeLOriDYN+BEdXOLFOHfxS3JbRYOTle17ms86f4ePsw9ErRxm4fCDv/fseiRk20BlclJhCdxR+6623mDt3LtOnT8fJycm6vGHDhnz9tTwFUwhhnyp5OtOpjj8AP2+3kQ7DOSrVhz6z1febZsKB37Stx060q9xO7URcpSMmi4kfDv5AzyU9+f7A92SZs7QuT5SAQoea7777ji+//JLBgwfnGeSyUaNGHDp0qFiLE0KI0vRIdofhxTvPkWW2sbGFGvaH8DHq+1//Dy7KM1kKws/Fj9n3zeaLLl9Q07smSZlJTN8+nQd/e5B/zvwjt3+XMYUONTExMdSsWfOm5RaLhawsSb5CCPvVKcwfP3cjCcmZ/HMwXutybtZlKoS0g8xkWDAY0pO0rshutA5uzS+9f2Fy+GR8nX05c+0M49aOY/hfw9l/ab/W5YliUuhQU79+fTZu3HjT8kWLFtG0adNiKUoIIbTgaNDTv3llAH62lWfW5GZwgP6R4BkMl47CL8Mhw4b6/9g4g95A/9r9WdFvBU81egqjwUj0hWgGLR/E/zb+j7gUG7rzTRRJoUPN5MmTGTNmDO+99x4Wi4UlS5bw5JNP8s477/D666+XRI1CCFFqBrZQQ826w/HEJdrgHZ7uFWHg92AwwrG/4Zv74fIJrauyK26OboxtOpblDy2nd/XeAPx+4nd6L+3N7F2zSc1K1bhCUVSFDjW9e/dm4cKF/PHHH+h0Ol5//XUOHjzI77//zv33318SNQohRKmpXtGde0J9sCjwS7QNttYAVG4OQ38H90oQfwC+7ATH12hdld0JcAvgnXbvsKDXApr5NyPdnM6Xe7+k19JeLD6yGLPcPm93dEo56iWVlJSEl5cXiYmJ8uBAIcqg+fPnExERcdefszj6HC8s2kMVHxfWT+iEXq8rhupKQNJ5WPgYxESDTq/2uWk9Vh0YUxSKoiisObOGGdEzOHtNDbO1KtRiQosJtA5qrXF1oqC/30Ue0FIIIcqqng0D8TA6cPZyGttO2PBTfD2DYNgf0OQxUCyw+jVY/ARkyuWTwtLpdHSu1pnf+v7GSy1fwtPJk6NXjvL06qd5evXTRMVGyZ1SdsChoBtWr169QNvlPIxPCCHslYuTgT5Ngvgx6gwLtp+ldU0/rUvKn6Mz9P0EgprAylfgv18g4TAM+gm8q2pdnd1xNDjyeL3H6VOjD5/v+ZwFhxaw5fwWtpzfQp0KdRhSfwg9QnrgaHDUulRxCwW+/KTX66lWrRqPPvoo/v7++W733HPPFVtxxU0uPwlRthXX5SeAfecS6f3JJpwc9Pz7v854uzrdeSetndoEPw+F1ARw9YUBcyFUBhy+G2eTzvLdge/47fhvpJnSAPXZNxFhEQysPRBvZ29tCywnCvr7XeBQ8/PPPxMZGcm6devo0aMHI0aMoGfPnuj19nMFS0KNEGVbcYYaRVHo+fEmDsYmMaV3PYa1CS2Wzy1xV8/CwsEQuwd0Buj2DrR6WvrZ3KXEjER+OfILPx38ifg09RlGzgZn+tTow2P1HiPUy07+fNipYu9TM3DgQP7880+OHTtG8+bNef7556lcuTKvvPIKR4/KQGFCiLJFp9MxKPsJwwu2n7Wf/hTeVWDEX9DoEVDMsPJl9QnEWTZ4e7od8TJ6MbLhSFY+vJJp7aZR16cu6eZ0fj7yM31+7cPof0ZLvxsbUOhmluDgYCZNmsTRo0eZP38+UVFRhIWFceXKlZKoTwghNPNgk2CcHPQcirvGvhg7GgjR0UUd3bvbO+pdUXt+gsjukHhO68rsnqPBkQeqP8DCBxYS2S2STlU6oUPHhnMbeGLVEwz4fQDLji+TsaU0UqRrR+np6fzwww9MnTqVqKgoBgwYgKura3HXJoQQmvJydaRHgwAAFtraIJd3otNB+Gh4bAm4VIDzu+DLjnB6q9aVlQk6nY4WAS34+L6P+f2h3xlUZxAuDi4cvnKYSZsm0XVxV77c+yVX0uUf/KWpUKEmKiqKp556ikqVKvHhhx/Sr18/YmJiWLBgAUajsaRqFEIIzTzSQr0EtWz3edIy7fBhbDU6wVProFIDSLkI8x6A7d+AXCYpNtU8qzHp3kms7r+acc3G4e/iT0JaArN3zabzos6MWzuO1adXk2HO0LrUMq/At3TXr1+f+Ph4Hn30UTZu3EijRo1Ksi4hhLAJ91b3paqPK2cup/LHvlgezh4byq5UCIGRq+C30bB/KawYD2ej4P43wCNA6+rKjJx+N0PqDeGv03/x/YHvOXDpAP+c+Yd/zvyDh6MHXap1oVf1XrSo1AKD3qB1yWVOoW7pdnNzw8HBAd1tetFfvny52IorbnL3kxBlW3He/ZTbJ2uO8sGqI9wT4sPPo8KL/fNLjaLA5lnw91RAAUdXCB8DbZ4Fo4fW1ZVJR64cYcWJFfxx8o88A2b6u/rTM7Qnvar3ok6FOrf9XRUlcEv3vHnzCnTgoUOHFqxCDUioEaJsK6lQE5eYTut3/8GiwJoXOlC9onuxH6NUnYmCVa/CuX/VebeK0PEVaDYU5KFyJcKiWIi+EM2KEytYdXoV1zKvWdfV8KpBr+q96Fm9J8HuwRpWabuKPdQcOXKE2rVrF1uBWpBQI0TZVlKhBmDE3O2sORTP0x2qM7FH3RI5RqlSFDi4DP6ecn2Ub9+a0GUKhD0gz7UpQZnmTDbGbGTFiRWsP7ueTEumdV1T/6b0Cu1Ft5Bu8mC/XIo91Li5uVG1alX69OnDgw8+SHi4/TXBSqgRomwryVDz1/44nv4+Gj93I1sn3oejwX4ePHpb5iyIngvr3lWfRAxQpRXc/yZUbaVpaeXBtcxr/H36b1acWMG/cf+ioP4kO+gcCA8Kp0PlDrSr3I4g9yCNK9VWsYea9PR0Vq9ezW+//cby5ctRFIUHHniAvn370rVrV5ydnYut+JIioUaIsq0kQ02W2UL4tDUkJGfwxePN6Va/jHWwTU+CLR/Dlk8gezgA6vaGzlPAr6ampZUXF1IusPLUSpafWM6hy4fyrKvhVYN2ldvRLrgdTf2blruxp4o91OSmKApbt25l2bJlLFu2jNOnT9OlSxf69u3LAw88cNuxobQkoUaIsq0kQw3AtD8P8sX6E9wX5s+3w1qW2HE0lXQe1k2DXT+oI3/rHaD5cOjwMrhX1Lq6cuP41eOsPbuWjec2svvibiyKxbrOzdGN8MBw2lVuR9vgtvi72uZvbnEq0VBzo6NHj7Js2TJ+++03oqKi+PDDDxk9evTdfmyxk1AjRNlW0qHm+MVkOs9Yj14HW17pTICX7bdQF9mFA2p/m6N/qfNO7tBmHIT/Hzi5aVlZuZOYkcjW81vZGLORTTGbuJye9y7jMJ8w2gW3o13ldjT0a4iDvsBPa7EbpRpqcrt06RKXL1+mVq1axfmxxUJCjRBlW0mHGoCBn2/l31OXmdC1NmPus72/54rdyQ2w6jWI3a3OuwdA+wnQaCA4e2laWnlkUSwcvHSQDTEb2HRuE/sS9ln74QB4OHnQJqgNbYLb0LxScyq7Vy4Tt4uXWKiZN28efn5+9OrVC4CXXnqJL7/8knr16jF//nyqVat2d5WXIAk1QpRtpRFqfok+x4RFe6jq48q6CR3R6+3/B+OOLBbYvwT+eQOunlaXObhA/Yeg2RCoeq/cLaWRy+mX2RyzmY0xG9kcs5mkzKQ86yu6VKRZpWY09W9K80rNqeVdyy4f+ldioaZOnTrMmTOH++67j61bt9K5c2dmzZrF8uXLcXBwYMmSJXddfEmRUCNE2VYaoSY100Srt//hWoaJn55oReuafiV6PJtiyoDoebD9a0g4fH25X2013DQaJP1uNGSymPgv4T82nNvAv3H/sv/SfkwWU55t3BzdaFKxiTXoNPRriLOD7V9GLbFQ4+rqyqFDh6hatSovv/wysbGxfPfdd+zfv5+OHTty8eLFuy6+pEioEaJsK41QA/C/pfv4KeoMfZsE8dGgpiV+PJujKHD2X9j5ndqCk5WqLtc7QlhPNeBU7wR22CJQlqSb0tmXsI9d8bvYeWEnuy/uJiUrJc82DnoH6vvWp1mlZjTzV4OOl9H2LisW9Pe70L2J3N3duXTpElWrVmXVqlU8//zzADg7O5OWllb0igvos88+4/333yc2Npb69esza9Ys2rVrV+LHFUKIHINaVuGnqDP8+V8cb6Rm4eVavm6vRadTn2FTtRV0nwb/LVYDzvmdcOA3dfKqAk0fgyaDwbuK1hWXS84OzrQMaEnLAPVOPbPFzJErR9gZv5OdF3ayM34nCWkJ7Lm4hz0X9xBJJADVvapTz7cedX3qUte3LmE+YXg42ccwGoUONffffz9PPPEETZs25ciRI9a+Nfv37yckJKS468tj4cKFjBs3js8++4w2bdrwxRdf0KNHDw4cOEDVqlVL9NhCCJGjYbAXYQEeHIq7xq+7YxjaOkTrkrTj7AkthqtT3D7Y+T3sXQCJZ9Vbw9e9CzU7q603tXuAg5PWFZdbBr2Bur5qUBlcdzCKonDu2jk15GQHnVNJpziReIITiSdYfmK5dd8qHlWsIaeeTz3CfMPwcfbR8NvcWqEvP129epVXX32Vs2fP8swzz9C9e3cAJk+ejJOTE5MmTSqRQgFatWpFs2bNmDNnjnVZ3bp1efDBB5k2bdod95fLT0KUbaV1+Qlg7uaTTPn9AHUDPfnj2bZl4g6TYpOVBgeXw855cGrj9eWuftCwP9TqCtXagKPt9+Uoby6lXWL/pf0cuHSAg5cOcvDyQWJTYm+5bSXXStdDjk8YdX3rUsm1Uon8t1CsfWr69evH3Llz8fT05LvvvmPgwIGl/gThzMxMXF1dWbRoEQ899JB1+XPPPcfu3btZv379HT9DQo0QZVtphpqrqZnc884/ZJos/D6mLQ0r214/BJtw6bj6IL/dP0LyhevLHV0htAPUul+dvKW13VZdTb/KwctqwDl06RAHLx/kVNKpW27r4+zD1NZT6VilY7HWUKx9apYvX05KSgqenp4MHz6cHj16lHqoSUhIwGw2U6lSpTzLK1WqRFxc3C33ycjIICMjwzqflJR0y+2EEKKwvF2d6FY/gN/3nOeHbad5r38jrUuyTb41oMtk6DQJjq2Gw3/A0dVwLRaO/KlOABXDsgNOV6hyr1ymsiHezt6EB4UTHnR9zMfkzGQOXznMocuH1Fadywc5cfUEl9Mv4+vsq1mtBQo1YWFhTJw4kU6dOqEoCgsXLsw3KQ0ZMqRYC7zRjc1aiqLk29Q1bdo0pk6detPyRYsW4erqWiL1CSG0ExMTw/z580vteJWuGQA3Fu44y/ETx+kTnI5jGRnnsuS0hsBwvH1iCEr5j8CU//BLO47+4iG4eAi2zCZLZyTOrS7n3RoQ61afNMcKWhct8qFHT4Ps/2U5ZHFRucju1bv5T/dfsR4nNTW1QNsV6PLTli1bGD9+PMePH+fy5ct4eHjcMkjodDouX758i0+4e0W5/HSrlpoqVarI5SchyqjSvPwE6j+qZq85xsy/j6AoEBbgwaeDm1Gjonup1VAmpF2B42vVFpxjqyHlhkeDVGqgtuJU7wTBzcBoH3fiiOJTYs+p0ev1xMXFaTJoZatWrWjevDmfffaZdVm9evXo27evdBQWQpR6qMmx6WgC4xbuIiE5E1cnA9P6NaRvk+BSr6NMsFjUIRmOroajqyAmGnINA4BOD/71oHILqNxSnXxrgV6ayMqyEgs1p0+fpmrVqpr09F+4cCGPP/44n3/+OeHh4Xz55Zd89dVX7N+/v0DDM0ioEaJs0yrUAMQnpfPsgl1sO6G2VkfcU5XJvevh7CgPoLsrKQlwfI0acE5vhaRzN29j9ILKza+HnODm4Gp7txuLoivWjsJ79+6lQYMG6PX6AoWH/fv3U6dOHRwcinek0EceeYRLly7xxhtvEBsbS4MGDfjjjz9serwpIUT54O/pzA8jW/HRP0f5ZO0x5v97ht1nr/LZ4GaE+smo1kXm5qcOntlooDqfdB7O7YBz29XX87sgI1ENPsfXXN/Pt2Z2yMlu0fGvB4Zy9pDEcqhALTUGg4G4uDgqVizYmB6enp7s3r2b6tWr33WBxUlaaoQo27Rsqcltw5GLPL9wN5dSMnFzMvDuw43o3ThI67LKJnMWxB+4HnLObYdLx27ezuCkXqbyD4OKdcE/e6oQIsM52IFibalRFIXXXnutwHcMZWZmFqxKIYQog9rXrsgfz7Vj7Pxd/HvyMmPn7yLq5CVe7SWXo4qdwRECG6tTyyfUZamX1b4457ZnT9Fqa078fnXKzcEZ/GrlDToVw8C7mvTTsUMFCjXt27fn8OHDd94wW3h4OC4uLkUuSggh7F0lT2d+eqIVM/8+wqdrj/PDtjPsOqNejqrmK5ejSpSrz/WH+oHa+TjxDMQfgosHr79ePAymdHV4h7h9eT/D0VUdfdy/rvpaIeT65FJBHf9K2JxCdxS2Z3L5SYiyzVYuP91o3eF4nl+4myupWXgYHXivfyN6NgzUuixhMcOVU+rzceIPZr8egoQjYM7Ifz+jF1SomjfoVAgB7xB18E4HY2lUX66U2N1P9kxCjRBlm62GGoDYxDTG/rSLHaevADA0vBr/61UXo4NcjrI5ZlN22Dmohp1Lx9X5K6cg+dZPsL9OB57BuYJOFfAIBM8g9dUjUG1JkpaeQpFQcwsSaoQo22w51ABkmS3MWHWEz9cfB6BRZS9mPtJEHtZnTzJT4eoZuHr6etDJPWUV4Mm3BiN4BOQNOp6BN4cfGfDTqlg7CgshhLh7jgY9r/QIo1WoD8//vJu95xLpPGM9zap606dxEL0aBVHRQy5d2DQnV/UOKv+wm9cpivo05Cs5geckJJ6Fa3GQFAvXzkPqJfXS1tXT6nQ7zt7qLe2ufuqr9X3F7Pe+ed/LLevSUiOEKDtsvaUmt/NX05i0dB/rjlwk529hvQ5a1/CjT+MgujUIwMtFfqTKHFOGOpjntTj1mTvXYrNf43K9j1U7MBdW7hDk6gsu3mqnZmdv9X1+r3YQhuTy0y1IqBGibLOnUJMjPimd5XtjWbbnPLvPXrUudzLo6VCnIn0aB9GlbiVcnKTvTbmhKJB+Fa5dgNQE9anKKRfVVp5bvU+7DIql6Mdzcr856Di5q2NsGT3A6A5GT/V9nuWe2es81LvFSrCfULFffvq///s/pk+fjru7eu33+++/56GHHrLOX716lUcffZQ//vjjLksXQojyw9/TmRFtQxnRNpTTl1L4fc95lu05z5ELyaw+cIHVBy7g6mSga71K9GkSRLtaFXE0yPNTyjSdTm1hcSng6OQWM6RdzQ472SEo9ZIajNKu5v+akaTun5msTrcagqLANevBKTvsPPgpVO9Y9M+6CwVuqTEYDMTGxloHsrzxqcEXLlwgKCgIs9lcctXeJWmpEaJss8eWmvwcikti2W414Jy7kmZd7u3qSI8GgfRpHESrUB/0ermLRhSRxQzpieoo6bkDT3oiZCRDxrXrU+a1vPPW9UnkGXAUYOjvENq+WEst9paaG7NPObpqJYQQpS4swJOw7p682K0Ou85eZdnu8yzfG0tCcgbz/z3D/H/P4G50oF6gJ/WDPWkQ5EX9YE9qVnTHQVpyREHoDert5Xcz+KeiQGaK2tKTE3J8axVfjYUkdz8JIYQN0+l0NKtagWZVK/Bqr7psO3GZZXti+PO/OK6lm/j31GX+PXXZur3RQU9YgAf1g73UoBPkSZ0ADxmeQZQMnS67X427epu6xiTUCCGEnXAw6Glby4+2tfx456GGHL+Ywn8xifx3PpH955M4cD6J5AwTe84lsudconU/g15HLX936meHnAbBXtTyd8fb1RGdPAROlCGFCjWvv/66dVDLzMxM3n77bby8vABITS3AA4eEEEIUCweDnjoBHtQJ8ODh5pUBsFgUzlxOtYac/2LU18spmRyKu8ahuGss3nn9M1wcDQR5OxNcwZVgb2eCvFwIruBCkLcLwd4uBHg5S6dkYVcKHGpuHNSydevWnDhx4qZthBBCaEOv1xHi50aInxsPNAoC1P6PcUnp/BeTxP7zifwXk8SB84mcT0wnLcvM8YspHL+YcsvP0+mgkoezNfgEeTsT7O2Cv4czPm5O+Lg54u3qhLeLo/TjETahwKFm3bp1JViGEEKIkqDT6Qj0ciHQy4X761WyLk/PMhOXmM75q2mcu5rG+ewp5moa56+mE3M1jUyThbikdOKS0tl55uptj+Pl4oiPmxPero74uDpRwc2JCq6OVHBzyjXvhJeLI25GA+5GB9yMDtISJIqV9KkRQohyyNnRYG3VuRVFUbiUkknMlRvDTioJyZlcScnkcmomiWlZKAokpmWRmJZV6DqcHPTZAceAm5ODNexYlxmvL3N1MuDsYMDoqMfoYMDZUY+zowFnRwNGh5z3epwdri+TW97LlwKFmvHjxxf4Az/88MMiFyOEEMI26HQ6/NyN+LkbaVzFO9/tzBaFxLQsLqdkciU1U31NyeRKatYN8+r7pHQTyRkmMk3qE3AzTRYumzK5fOsrYHfNyaC3hiAngw5HBz0Oeh2OBj1ODnocDXocDdnzBj0Oud47GvQ4Ouhw0Osx6HU46HUYck0Oeh1663I9Bh0YDOrnG3TXt9Pp1M7aep0OvU49tznv9bq863XZy3Le68h5UG/ueTWo5azTZa+D6w/1zb2ssBQFFBRyP7kl9zLFukxByV6Xs1RRoFYlD82G+ChQqNm1a1ee+ejoaMxmM3Xq1AHgyJEjGAwGmjdvXvwVCiGEsFkGvS67f41TofbLMltIyVADTkqGOfvVlGuZiZTM68uTM0ykZZrJMFlIzzJnTxbSTWYysixkmLLns8yYLNd/jTPNFjLNFq5hKu6vLvLxXffKtO/YWJNjFyjUrF271vr+ww8/xMPDg3nz5lGhgvoI5ytXrjB8+HDatWtXMlUKIYQoUxwNerWTsWvhwlBBmMwW0rPDT04IysiyYLJYyDJbyDQpZJnV+Zz3WWYLJrNCZvZ7dcpeZ7JgNpkxm0zZr2ZMJjMWswWTyYzZbMZstmAyWzDnniwKZosFi0VRJ0VByX61zisKZoXs9+qrRQFLdouIoig3tZLktIxY53MvQ2ddrlNy1lo3KDCdoqgtQSjZn5PzXj3O9WU52+asA+d4A2DDoSa3GTNmsGrVKmugAahQoQJvvfUWXbt25YUXXijWAoUQQtgxRQGTCbKy1Ckz8/r7u53PZ51DVhbuWVm4F9exbHj4n7ui04GTEzg63jzduLww8w3bavaVCh1qkpKSuHDhAvXr18+zPD4+nmvXrhVbYUIIIbIpys0/tCX1eqdlRXlfFjk43DoM3OoH/3bL73bbu/lMQ9l7ynShQ81DDz3E8OHDmTFjBvfeey8A27Zt48UXX6Rfv37FXqAQQhSrnICQmXnzdOPy280XZF1+299u21vtaypj/UEMhoL9i/9OP9h305pQlPnckzyJ2SYVeJTuHKmpqUyYMIFvv/2WrOwE7uDgwMiRI3n//fdxc7v17YG2QEbpFqIEmUzXf4QzMm4dGnJPBdmmkNOluDh83d3zDx5lKSA4OKg/ujk/vDe+v93rjdvnFxbudn1+83p5No0onIL+fhc61ORISUnh+PHjKIpCzZo1bTrM5JBQI+ya2Xw9CNzq9XbrbgwSBV1W0PeZmWCxaH2GiianX0HuKfePfn6h4U7rbhc0cv/IG40FCyK5Xx0cpKVAlCsF/f0u8OWnoKAg+vbtS58+fejcuTNubm40atSoWIoVwuaYTNeDQnr69fdFmXKHjsIsuzGs2FtnxZwfYKPx5tCQ37KcH/kb1xVkcnRk3datdLz//ttuc9OyMtivQIjyqsCh5qeffuL333/n2Wef5cKFC3Tr1o0+ffrQq1cvfHx8SrJGUV6YzdcDRGFf83uf3/o7BRZ7aHXIHQ6Mxrzvb1x2Y5C4cdsbl+WEixsDRkHmc4KDBi0JsWlp0KVLqR9XCGEbinT5af/+/SxbtozffvuNXbt2ER4ebm3FqVGjRknUWSzk8tNt5FzaSE/Pf7rd+lutu3FZfvM5r7baEqHXX/+BL44pd+DIb9nt5nNaHOTyw03mz59PRESE1mUIIYpZsV9+yq1+/frUr1+fiRMncuHCBZYtW8ayZcuYNGkS1atX57333qNXr15FLr7cysrK+6Oflla4+fyW3W55zmRrt13q9eDsrE5G4/XXnPc3zt9qmxuX3Wq+IOscZIg0IYSwB3f9t3WlSpV48sknefLJJ0lNTeWvv/7CaDQWR232Y8kSOH78enDI7/VO62ylpUKvBxeX6+HhVlPucFHUZbd7lSAhhBCikAr9y2EwGIiNjcXf3z/P8kuXLuHv74/ZVn6YS9Pnn8Pq1cX7mTeGgRtDRs680Zh33Z3CSO71N+6bM0mgEEIIYYcK/euVXxecjIwMnJyc7rogu3T//RAYeD0g5Pd6u3U3hg15joMQQghRKAUONR9//DGgDnn+9ddf4+7ubl1nNpvZsGEDYWFhxV+hPXjxRa0rEEIIIcq9AoeamTNnAmpLzeeff44h17MdnJycCAkJ4fPPPy/+CoUQQgghCqDAoebkyZMAdOrUiSVLluQZpVsIIYQQQmuF7lOzdu3akqhDCCGEEOKuFCjUjB8/vsAf+OGHHxa5GCGEEEKIoipQqNm1a1ee+ejoaMxmM3Xq1AHgyJEjGAwGmjdvXvwVCiGEEEIUQIFCTe5LTh9++CEeHh7MmzfP2q/mypUrDB8+nHbt2pVMlUIIIYQQd1Doh6HMmDGDadOm5ekoXKFCBd566y1mzJhRrMUJIYQQQhRUoUNNUlISFy5cuGl5fHw8165dK5aihBBCCCEKq9B3Pz300EMMHz6cGTNmcO+99wKwbds2XnzxRfr161fsBQr7oSgKmWYL6ZkW0k1m0rPMpGdZSM8yk5Z1fT7DZCbTZMFkUcgyW8gyZ7+aLGRlLzPlXp7rvcmsYFEUFEB9uLWCRVGPnbNM4fqTrxUFdfvsB2Eb9DocDDoc9Dr1vV6f/aqzrstZ7qDXYbBuq8fF0YCrkwEXJ/XV1cmAi6MDbsac5Q64OqrrjQ56dDKKthBClKpCh5rPP/+cCRMm8Nhjj5GVPbKzg4MDI0eO5P333y/2AkXJMFsUrqVnkZJpJiXDRHKGidQMM8kZJlIyTKRkmkjJyLUuez73+/TsoJKWE15MZvIZRaPc0evA1ckBFycDbk4GvF2d8HVzwtfdCR83I37uTvi4qZOfu9H63tnRcOcPF0IIcUuFDjWurq589tlnvP/++xw/fhxFUahZsyZubm4lUZ/Ih6IopGaauZKaSVKaiaT0LJLSskhMyyIp3URSWlb2MlP2MnX9tXR1PjnDVKL1GfQ6nB30ODsacHY0YHRUWzqcHdVWDCcHPQ56PU4OaquIo0GPo0GHo0GPg0GHk0FvfZ9nnV6HTqdDpwO9TocO0OlAhw5uXJa9XH2vtppYLAomi4LZYsl+VTCZs18tCiZzruW5tssyW0jLtJCWZSI100xqppm0TDOpmSb1NUtdlmmyqMdRIDk7EF4EuJRaoPPmbnTIFXac8HUzUsXHheoV3ale0Y0QXzcJPkIIkY8iD8fs5uZGo0aNirOWcktRFNKyzFxOyeRKShZXUjO5kpqpzqdmcSUlk8upmVy5YT7nB/RuODnocTeql1DcnBxwM6qTu9GAq5ODdd319+o6FycHXBwN2UFFbw0uztnLHA3lc0BOk9lCWlZO4DGTkqmGoMspmdYpITkj1/tMLqdkcCk5E5NFsQahM5dvHYJ0OgjycqF6RTdqZAedUD83qld0J9DTGb1eLnkJIcqvIocacWepmSYSrmVyMTmdi9cy1Ck5M9f7DBKuZZCQnEFGEQOKk0GPp4sjXi4OeLo44unseH0++72nsyNeLo545lrm5eKIh7NDuQ0fJcXBoMfDoMfD2bFQ+ymKQlK6icspmVxKzuBSdui5eC2DUwkpnEhI4cTFZJLSTcRcTSPmahobjybk+QxnRz2hfu5U93Ozhp7m1SpQxce1OL+iEELYLAk1xWDBv2c4EJtEQnLG9cByLYOUTHOhPsfJoMfHzQlvV0d83Jyo4OaEj6sTFVwd1fduTni7Zi9zc6SCqxOuTgbpkFoG6HQ6vLLDZqjfrS/lKorCpZRMTlxM4WRCMicupnD8YgonEpI5cymV9CwLB2OTOBiblGe/6n5utK9dkQ61K9Kqug+uTvKfvRCibJK/3YrBin2xN/2rOYezo56KHkYquhvVVw8jFd2d8fNwsi7L6SgqAUXcjk6nw89d/fNyT6hPnnVZZgvnrqRx4qIadk4kJHM47hp7ziWqrTwJKczdcgong557Qn1oX9uP9rUrUqeSh/yZE0KUGRJqisEDjQJpXNnbGlr8cgUYNwkqohQ4GvSE+qn9azrXvb48KT2LLccuseHoRdYfvkjM1TQ2HUtg07EE3vnjEJU8jbSvVZEOdSrStqYf3q5O2n0JIYS4SxJqisEjLatqXYIQt+Tp7Ej3BgF0bxCAoiicSEhh/eGLbDh6kW0nLnEhKYNF0edYFH0OvQ4aVfamQ+2KtK9dkaZVvKXjsRDCrkioEaKc0Ol01KjoTo2K7oxoG0p6lpntpy6z4chFNhxJ4PCFa+w+e5XdZ6/y0T9HqRvoydQ+9W+61CWEELbKLm59OXXqFCNHjiQ0NBQXFxdq1KjB5MmTyczM1Lo0IeyWs6OBdrUqMqlXPf56vj1bJ97H9Icb0atRIO5GBw7GJjHwi62M+Wkn56+maV2uEELckV201Bw6dAiLxcIXX3xBzZo1+e+//3jyySdJSUnhgw8+0Lo8IcqEQC8XBraswsCWVbicksmMVYf56d8zLN8by98HL/B/HWvyVPvq8vA/IYTN0imKfT7Y/v3332fOnDmcOHGiwPskJSXh5eVFYmIinp6eJVidEGXD/vOJTF12gH9PXQagcgUXXu1Vl271A2yyA/z8+fOJiIjQugwhRDEr6O+3XVx+upXExER8fORavxAlqX6QFwufvpfZEU0J9HLm3JU0Rv2wk8FfR3E47prW5QkhRB52GWqOHz/O7NmzGTVq1G23y8jIICkpKc8khCgcnU5H78ZB/PNCB569ryZODnq2HL9Ez483Mvm3/7iaKn3bhBC2QdNQM2XKlOzBCfOfduzYkWef8+fP0717dwYMGMATTzxx28+fNm0aXl5e1qlKlSol+XWEKNNcnRwY37UO/4zvQI8GAZgtCvO2nqbTB+v4YdtpzBa7vJIthChDNO1Tk5CQQELCrZ/EmyMkJARnZ2dADTSdOnWiVatWzJ07F73+9pksIyODjIwM63xSUhJVqlSRPjVCFIMtxxKY8vt+jlxIBqBuoCdTetejVXVfzWqSPjVClE0F7VOj6d1Pfn5++Pn5FWjbmJgYOnXqRPPmzYmMjLxjoAEwGo0Yjca7LVMIcQuta/rxx7Pt+DHqDDNWHeZgbBKPfLmNXo0CmfxAPfw9nbUuUQhRzthFn5rz58/TsWNHqlSpwgcffMDFixeJi4sjLi5O69KEKNccDHqGtg5h3YudGNyqKnodrNgby7DI7XI5SghR6uwi1KxatYpjx46xZs0aKleuTGBgoHUSQmjPx82Jtx9qyO9j2+Ll4siB2CR+ijqtdVlCiHLGLkLNsGHDUBTllpMQwnbUD/JiQtfaALz/12EuJWfcYQ8hhCg+dhFqhBD249FW1agb6ElSuokPVh3WuhwhRDkioUYIUawMeh1v9K0PwILtZ9l77qq2BQkhyg0JNUKIYtcyxIeHmgajKPD6b/uxSKdhIUQpkFAjhCgRE3uE4eZkYPfZq/yy85zW5QghygEJNUKIEuHv6cxzXWoB8N6fh0hMy9K4IiFEWSehRghRYoa1DqVGRTcupWQy6+8jWpcjhCjjJNQIIUqMk4OeKX3UTsPfbT3NoTgZVFYIUXIk1AghSlS7WhXpXl8dAHPyb/vl+VJCiBIjoUYIUeJefaAuRgc9UScv8/veWK3LEUKUURJqhBAlrnIFV0Z3qgnAOysOkpJh0rgiIURZJKFGCFEqnmpfnSo+LsQlpfPJ2mNalyOEKIMk1AghSoWzo4HXH1A7DX+98QQnLiZrXJEQoqyRUCOEKDVd6vrTsU5FsswKU38/IJ2GhRDFSkKNEKLU6HQ6Jveuj5NBz/ojF/n7YLzWJQkhyhAJNUKIUhXq58bIdqEAvLF8P+lZZo0rEkKUFRJqhBClbkynmgR4OnP2chpfrD+hdTlCiDJCQo0QotS5GR2Y1KsuAJ+tO8bZy6kaVySEKAsk1AghNPFAo0Dure5DhsnC2ysOal2OEKIMkFAjhNCETqdjSp/6GPQ6Vu6PY8ORi1qXJISwcxJqhBCaCQvwZEh4NQCm/L6fTJNF44qEEPZMQo0QQlPjutTGz92JExdTiNx8UutyhBB2TEKNEEJTXi6OvNQ9DICP/znKhaR0jSsSQtgrCTVCCM31b1aZJlW8Sck0M3P1Ea3LEULYKQk1QgjN6fU6nulYA4C95xI1rkYIYa8k1AghbIKXiyMA6SZ5wrAQomgk1AghbIKLowGA9EwJNUKIopFQI4SwCS5O2aFGbusWQhSRhBohhE1wdlBDTZq01AghikhCjRDCJjg7qX8dpZvMKIqicTVCCHskoUYIYROcs/vUKApkyCUoIUQRSKgRQtiEnI7CABlZEmqEEIUnoUYIYRMcDXoMeh0AaVnSr0YIUXgSaoQQNiOntUZCjRCiKCTUCCFshrNjdmdhCTVCiCKQUCOEsBnO0lIjhLgLEmqEEDbD+lRhCTVCiCKQUCOEsBnOEmqEEHdBQo0QwmZcb6mRW7qFEIUnoUYIYTOM2R2FZagEIURRSKgRQtgMuaVbCHE3JNQIIWyG9KkRQtwNCTVCCJshdz8JIe6GhBohhM1wcZKOwkKIopNQI4SwGdaOwtJSI4QoAgk1QgibIZefhBB3Q0KNEMJmyDAJQoi7IaFGCGEzclpqMqRPjRCiCCTUCCFshrP0qRFC3AUJNUIIm2G9/CRPFBZCFIGEGiGEzbB2FDZJqBFCFJ6EGiGEzZCWGiHE3bC7UJORkUGTJk3Q6XTs3r1b63KEEMUo5+F7GSbpKCyEKDy7CzUvvfQSQUFBWpchhCgBzg7SUiOEKDq7CjV//vknq1at4oMPPtC6FCFECXBxUv9Kkj41QoiicNC6gIK6cOECTz75JL/++iuurq4F2icjI4OMjAzrfFJSUkmVJ4QoBkZpqRFC3AW7aKlRFIVhw4YxatQoWrRoUeD9pk2bhpeXl3WqUqVKCVYphLhbufvUWCyKxtUIIeyNpqFmypQp6HS62047duxg9uzZJCUlMXHixEJ9/sSJE0lMTLROZ8+eLaFvIoQoDjm3dIN0FhZCFJ6ml5/GjBnDoEGDbrtNSEgIb731Ftu2bcNoNOZZ16JFCwYPHsy8efNuua/RaLxpHyGE7XLOFWrSsszWlhshhCgITUONn58ffn5+d9zu448/5q233rLOnz9/nm7durFw4UJatWpVkiUKIUqRQa/DyaAn02yRkbqFEIVmFx2Fq1atmmfe3d0dgBo1alC5cmUtShJClBCjoxpqZPwnIURh2UVHYSFE+WEdKkFCjRCikOyipeZGISEhKIrcGSFEWeQsoUYIUUTSUiOEsCku1vGf5O4nIUThSKgRQtgUZ8fspwpLS40QopAk1AghbIp1pG4JNUKIQpJQI4SwKTnPppGWGiFEYdllR2FRTmSmQspFdUqOh5R4SLsCTu7g7A0u3je/Ghy1rFgUg5yRuiXUCCEKS0KNKF0WC1w9BdcuZAeWeEjOeY3PFWAuQmZy4T/f0TX/wOPqA0HNoOq94ORWjF9KFKfrLTXSUVgIUTgSakTJykqDmJ1wZiucjVKn9MSC728wgrs/uFVUX10qqGEn7SqkX4W0RPU1I3sE9qxUdbp2Pv/P1DtC5RYQ2h5C2kHlluDofBdfUhSnnI7C0qdGCFFYEmpE8Uq+CGe3wZnsKXYPWLLybmMwgmcguPlfDyw5ocX66g/uFcHoCTrdnY9rMathKf1qrsBzw2tSLJzeAknn1JB1Ziusfw8cnKHKPRDSHkLbqa05Dk7FfGJEQclzaoQQRSWhRhSdokDCETW8nI1SQ8LlEzdv5x4AVVtBlXvVSz8BDYu/74veoF5ecvW5c81XTsLJjXByA5zaCMkX1PcnN8BawNFNrTO0nRp0AhuDQf5TKS1y95MQoqjkb2pROJkpcOA3OPi7GmbSLt+wgQ7860KVVlA1XA0z3tUK1tpSGnQ68KmuTs2HXg9mOQHn5Eb1Ox3/R51AbS2q1gZaDIdaXW3nu5RRMkyCEKKoJNSIO1MUNcDs/gH2/5q3A6+DCwQ3V1s2qt6r9k9x8daq0sLT6aBiHXW650m1I3P8gesh59RmyEiEI3+qU+WWcN+rENpBwk0JuR5qpKOwEKJwJNSI/CXGwJ75sPsnuHz8+nKf6tD4UahxHwQ2Klu3Uev1ENBAncL/T+2rE7sH9i+Bf7+Gc9vhu75qB+P7XlWDnChW1o7CmdJSI4QoHAk1Iq+sdDi8Anb9CCfWgpL9r2VHN6j/EDQdrF5WKi+tFHoDBDdTp/AxsPFDiI5UW3G+7QY1u0CnSep6USysHYVNEmqEEIUjoUaol5fO74LdP8K+X9Q7hXJUawNNBkO9vmB016xEm+ARAD2nQ+uxsOF99Xwd+1udwh6ATv+DSvW1rtLuWTsKS0uNEKKQJNSUZ8kXYe9C9cc5/sD15Z6VoUkENHlUvdQk8vKuAn0+hrbjYN176jk8tBwOrYAG/aDjRPCrpXWVdsvap8YkfWqEEIUjoaY8uhYHa99Rw4zFpC4zGKFub/XyUmgH9bKLuD2f6tDvC2j7PKybBgd+hf8Ww/6l0DgCOrwEFUK0rtLuWC8/SUuNEKKQJNSUJ5kpsOUT2PwRZKWoy4KaqUGmwcPq03pF4fmHwcB5ELtXDYtH/lQD496F0GwItJsAXsFaV2k3XJzkicJCiKKRUFMeWMzqj+yatyE5Tl0W3AK6vgXVwrWtrSwJbASPLoBzO2DNW2pH6x3fqp2uu74FrZ7SukK7IE8UFkIUlYSasu7Y37Dqtet9Zryrwf1Tod6D5ecOptJWuQUM+RVObVKD5Jkt8OeLkHoJOr4i5/0O5InCQoiiklBTVsXtU8PMibXqvLO32sej5RPgYNS0tHIjpC0M/wM2fABr34L170LaFej+rvo8HHFLOR2FM+The0KIQpJQU9YknVdbB3b/CChgcIJ7noL2E6TPjBZ0OujwovqU5T8mwL9fqLfM9/20bD20sBjltNRkmi2YLQoGvbRsCSEKRkJNWZFxTe0AvOUTMKWpy+r3g86vg0+otrUJdQgGZy9YOkrtQJyeBAMiwdFF68psTk5LDaj9atyM8teUEKJg5G8Le2c2wc556i3FKRfVZVXD1Y6plVtoW5vIq9FAdXDMRUPVO6R+6A8R88HZU+vKbIrR4fqluTQJNUKIQpAL+/bs1GaY0xpWjFcDjU8NeOQHGP6nBBpbVac7PLYYnDzg9CaY1xtSErSuyqbo9TprsJE7oIQQhSGhxh5ZLGrn03kPQMJhcPGBHu/D6Cj1AXpyd41tC2kLw5aDqy/E7obIHpB4TuuqbIqLk9zWLYQoPAk19ib1Mvw0ENa8qQ422fhReG63+gwU6XhqP4KawPCV6pAUCUfg2+6QcEzrqmyGs0PO+E9yB5QQouAk1NiTs9vh83ZwbDU4OEOfT+ChOWoHVGF/KtaGESvBtyYknlVH/Y7do3VVNsHaUiMjdQshCkFCjT1QFNj6GUR2h6Rzat+ZJ/6BZo9rXZm4W95V1BabgEaQmgBzH4DTW7SuSnM5fWpkpG4hRGFIqLF16Ynw8+Pw10R18Ml6D8JT6yCggdaVieLiXlHtY1OtDWQkwfcPwZFVWlelKelTI4QoCgk1tix2D3zRAQ7+DnpHtTPwgLlyC3BZ5Oyl3hVVqxuY0mFBBOz7ReuqNGPtUyOhRghRCBJqbJGiwI5I+Pp+uHISvKrCyL/UzsByZ1PZ5egCg36EhgPUVrnFT8D2r7WuShM5LTUyVIIQojDkqVa2JiMZlj8P+35W52t3hwfngKuPtnWJ0mFwhIe+VFtutn8NK14AdNBypNaVlSpnx+w+NdJSI4QoBGmpsSXxh+Cr+9RAozPA/W/AoPkSaMobvR56fgBtx6vzq1+HpFhtayplMlK3EKIoJNTYij0L4KtO6sP0PAJh2Apo85yM5lxe6XRw32tQuSVkJqvBphzJGf9JOgoLIQpDfjG1lpUGy56FpU9DVipU7whPb4Rq4VpXJrSm10PP9wGd2npXjm71lpYaIURRSKjRUmaqOqjhznmADjpOhMeWqLf4CgEQ1BSaDVHf//ESWMrHj3xOS410FBZCFIaEGq1kpcOCR9VBDY2e8PgS6PgK6A1aVyZsTefX1Y7DF/bBjm+1rqZUWDsKy8P3hBCFIKFGC6ZMWDQUTqwFRzcY/AvUuE/rqoStcvNT+9cArHkLUi5pW08pyLn8JMMkCCEKQ0JNaTObYPFIOLJSHb/p0YVQtZXWVQlb13w4VGoA6VfVwUzLOGufGmmpEUIUgoSa0mQxw6+j4OAyMDjBoJ8gtJ3WVQl7YHCAHtPV99Fz4fxuLaspcda7n0zSp0YIUXASakqLxQK/Pwv7FoHeAQZ+BzU7a12VsCchbaBBf0CBP15U/0yVUdaxn6SlRghRCBJqSoOiwB8TYNcPoNPDw99AnR5aVyXsUdc31X5Y5/6FvQu1rqbEyBOFhRBFIaGmpCkK/DUJdnwD6OChL6D+g1pXJeyVZxC0n6C+X/06pCdpW08JcZaH7wkhikBCTUlb8yZs+1R93+djaDRQ23qE/QsfDT41ICUe1r+ndTUlQh6+J4QoCgk1JWn9+7Bxhvq+5wfXH6ImxN1wMEKP7DAT9TlcPKxtPSXg+jAJZbffkBCi+EmoKSmbP4a1b6nvu74N9zypbT2ibKl1P9TuARYT/PmSepmzDJHLT0KIopBQUxKivoTV2Q9Lu+9VaD1G23pE2dT9HTAY4cQ6OPi71tUUKxnQUghRFBJqilv0PPjzRfV9uwnQ/kVt6xFll091aD1Wff/XJHUssTIiJ9SYLApZZrkEJYQoGAk1xWnPQvj9OfV9+Bi1lUaIktRuPHhWhsQzsPkjraspNkbH6381SWdhIURBSagpLvuXqk8LRoGWT0LXt0Cn07oqUdY5uUG37L5bm2fBlVNaVlNsjA56638+cglKCFFQdhVqVqxYQatWrXBxccHPz49+/fppXZLq0ApY/AQoFmj6uPo4ewk0orTUexBC2oEpXb0MVQbodDqcHXKeKiyXn4QQBWM3oWbx4sU8/vjjDB8+nD179rB582YeffRRrctSR9xeOVG9C6XhQOj9Eejt5rSKskCng57vg84Ah5bDsX+0rqhYWIdKkJG6hRAF5KB1AQVhMpl47rnneP/99xk5cqR1eZ06dTSsKpuDEwz5FbZ9Dt3eAb1B64pEeeRfF+55CqLmwJ8vwzNb1D+bdszZIXuoBBn/SQhRQHbRpLBz505iYmLQ6/U0bdqUwMBAevTowf79+7UuTeVTHXpOV0dSFkIrHV8BVz+4dFR9KJ+dc3aS27qFEIVjF7/CJ06cAGDKlCl8+OGHhISEMGPGDDp06MCRI0fw8fG55X4ZGRlkZGRY5xMTEwFISiqb4+WI8k4P4a/AHy/AX9MgpAd4VNK6qCJzMKdjyUgl4cpVkpIcC7RPamqq/PctRBmU89+1cqcHjSoamjx5sgLcdtq+fbvy448/KoDyxRdfWPdNT09X/Pz8lM8///yuPl8mmWSSSSaZZLKP6ezZs7fNFTpF0e756gkJCSQkJNx2m5CQELZu3cp9993Hxo0badu2rXVdq1at6NKlC2+//fYt972xpcZisXD58mV8fX3RFePdSUlJSVSpUoWzZ8/i6elZbJ9bFsm5Khw5XwUn56rg5FwVnJyrgivJc6UoCteuXSMoKAj9bW7G0fTyk5+fH35+fnfcrnnz5hiNRg4fPmwNNVlZWZw6dYpq1arlu5/RaMRoNOZZ5u3tfVc1346np6f8oS8gOVeFI+er4ORcFZycq4KTc1VwJXWuvLy87riNXfSp8fT0ZNSoUUyePJkqVapQrVo13n//fQAGDBigcXVCCCGEsAV2EWoA3n//fRwcHHj88cdJS0ujVatWrFmzhgoVKmhdmhBCCCFsgN2EGkdHRz744AM++OADrUu5idFoZPLkyTdd6hI3k3NVOHK+Ck7OVcHJuSo4OVcFZwvnStOOwkIIIYQQxcUuHr4nhBBCCHEnEmqEEEIIUSZIqBFCCCFEmSCh5i716dOHqlWr4uzsTGBgII8//jjnz5/Ps82ZM2fo3bs3bm5u+Pn58eyzz5KZmalRxdo4deoUI0eOJDQ0FBcXF2rUqMHkyZNvOg9yrlRvv/02rVu3xtXVNd9nK8m5uu6zzz4jNDQUZ2dnmjdvzsaNG7UuySZs2LCB3r17ExQUhE6n49dff82zXlEUpkyZQlBQEC4uLnTs2NF2xtQrRdOmTaNly5Z4eHjg7+/Pgw8+yOHDh/NsI+dKNWfOHBo1amR9Fk14eDh//vmndb3W50lCzV3q1KkTP//8M4cPH2bx4sUcP36c/v37W9ebzWZ69epFSkoKmzZtYsGCBSxevJgXXnhBw6pL36FDh7BYLHzxxRfs37+fmTNn8vnnn/O///3Puo2cq+syMzMZMGAAzzzzzC3Xy7m6buHChYwbN45Jkyaxa9cu2rVrR48ePThz5ozWpWkuJSWFxo0b88knn9xy/fTp0/nwww/55JNP2L59OwEBAdx///1cu3atlCvV1vr16xk9ejTbtm1j9erVmEwmunbtSkpKinUbOVeqypUr8+6777Jjxw527NjBfffdR9++fa3BRfPzdNcDOIk8fvvtN0Wn0ymZmZmKoijKH3/8oej1eiUmJsa6zfz58xWj0agkJiZqVaZNmD59uhIaGmqdl3N1s8jISMXLy+um5XKurrvnnnuUUaNG5VkWFhamvPLKKxpVZJsAZenSpdZ5i8WiBAQEKO+++651WXp6uuLl5XXbMfXKg/j4eAVQ1q9fryiKnKs7qVChgvL111/bxHmSlppidPnyZX788Udat26No6M6qvDWrVtp0KABQUFB1u26detGRkYG0dHRWpVqExITE/OMsC7nquDkXKkyMzOJjo6ma9eueZZ37dqVLVu2aFSVfTh58iRxcXF5zp3RaKRDhw7l/twlJiYCWP9+knN1a2azmQULFpCSkkJ4eLhNnCcJNcXg5Zdfxs3NDV9fX86cOcNvv/1mXRcXF0elSpXybF+hQgWcnJyIi4sr7VJtxvHjx5k9ezajRo2yLpNzVXByrlQJCQmYzeabzkWlSpXK1XkoipzzI+cuL0VRGD9+PG3btqVBgwaAnKsb7du3D3d3d4xGI6NGjWLp0qXUq1fPJs6ThJpbmDJlCjqd7rbTjh07rNu/+OKL7Nq1i1WrVmEwGBgyZAhKrmca3mpEcEVRinWkcK0U9lwBnD9/nu7duzNgwACeeOKJPOvkXO248wdlK8vnqrBu/M7l9TwUhZy7vMaMGcPevXuZP3/+TevkXKnq1KnD7t272bZtG8888wxDhw7lwIED1vVanie7GSahNI0ZM4ZBgwbddpuQkBDr+5zRxmvXrk3dunWpUqUK27ZtIzw8nICAAKKiovLse+XKFbKysm5Ks/aosOfq/PnzdOrUifDwcL788ss828m5ynuubqesn6uC8vPzw2Aw3PSvwPj4+HJ1HooiICAAUFshAgMDrcvL87kbO3Ysy5YtY8OGDVSuXNm6XM5VXk5OTtSsWROAFi1asH37dj766CNefvllQNvzJKHmFnJCSlHktNBkZGQAEB4ezttvv01sbKz1/+RVq1ZhNBpp3rx58RSsocKcq5iYGDp16kTz5s2JjIxEr8/bUCjnquDK+rkqKCcnJ5o3b87q1at56KGHrMtXr15N3759NazM9oWGhhIQEMDq1atp2rQpoPZRWr9+Pe+9957G1ZUuRVEYO3YsS5cuZd26dYSGhuZZL+fq9hRFISMjwzbOU6l0Ry6joqKilNmzZyu7du1STp06paxZs0Zp27atUqNGDSU9PV1RFEUxmUxKgwYNlM6dOys7d+5U/v77b6Vy5crKmDFjNK6+dMXExCg1a9ZU7rvvPuXcuXNKbGysdcoh5+q606dPK7t27VKmTp2quLu7K7t27VJ27dqlXLt2TVEUOVe5LViwQHF0dFS++eYb5cCBA8q4ceMUNzc35dSpU1qXprlr165Z/+wAyocffqjs2rVLOX36tKIoivLuu+8qXl5eypIlS5R9+/YpERERSmBgoJKUlKRx5aXrmWeeUby8vJR169bl+bspNTXVuo2cK9XEiROVDRs2KCdPnlT27t2r/O9//1P0er2yatUqRVG0P08Sau7C3r17lU6dOik+Pj6K0WhUQkJClFGjRinnzp3Ls93p06eVXr16KS4uLoqPj48yZswYa+gpLyIjIxXgllNucq5UQ4cOveW5Wrt2rXUbOVfXffrpp0q1atUUJycnpVmzZtZbccu7tWvX3vLP0dChQxVFUW9Vnjx5shIQEKAYjUalffv2yr59+7QtWgP5/d0UGRlp3UbOlWrEiBHW/9YqVqyodO7c2RpoFEX78ySjdAshhBCiTJC7n4QQQghRJkioEUIIIUSZIKFGCCGEEGWChBohhBBClAkSaoQQQghRJkioEUIIIUSZIKFGCCGEEGWChBohhBBClAkSaoQQxWLdunXodDquXr2qdSl5hISEWEdBv11tc+fOxdvbu9iPn3PskvhsIUReEmqEEAUybNgw6w+0o6Mj1atXZ8KECaSkpGhd2h298cYbxMbG4uXlVerHjo2NZdasWaV+XCHKIxmlWwhRYN27dycyMpKsrCw2btzIE088QUpKCnPmzNG6tNvy8PAgICBAk2MHBARoEqaEKI+kpUYIUWBGo5GAgACqVKnCo48+yuDBg/n111/zbBMdHU2LFi1wdXWldevWHD582Lru+PHj9O3bl0qVKuHu7k7Lli35+++/8+z/2WefUatWLZydnalUqRL9+/e3rlMUhenTp1O9enVcXFxo3Lgxv/zyS5G+y9y5c6latSqurq489NBDXLp06aZtfv/9d5o3b46zszPVq1dn6tSpmEwm6/pDhw7Rtm1bnJ2dqVevHn///Tc6ne6mcyKEKB0SaoQQRebi4kJWVlaeZZMmTWLGjBns2LEDBwcHRowYYV2XnJxMz549+fvvv9m1axfdunWjd+/enDlzBoAdO3bw7LPP8sYbb3D48GFWrlxJ+/btrfu/+uqrREZGMmfOHPbv38/zzz/PY489xvr16wtVd1RUFCNGjOD//u//2L17N506deKtt97Ks81ff/3FY489xrPPPsuBAwf44osvmDt3Lm+//TYAFouFBx98EFdXV6Kiovjyyy+ZNGlSoeoQQhSzUhsPXAhh14YOHar07dvXOh8VFaX4+voqAwcOVBRFUdauXasAyt9//23dZsWKFQqgpKWl5fu59erVU2bPnq0oiqIsXrxY8fT0VJKSkm7aLjk5WXF2dla2bNmSZ/nIkSOViIiIfD+/WrVqysyZM/Msi4iIULp3755n2SOPPKJ4eXlZ59u1a6e88847ebb5/vvvlcDAQEVRFOXPP/9UHBwclNjYWOv61atXK4CydOnSPPtFRkbm+WwhRMmQPjVCiAJbvnw57u7umEwmsrKy6Nu3L7Nnz86zTaNGjazvAwMDAYiPj6dq1aqkpKQwdepUli9fzvnz5zGZTKSlpVlbau6//36qVatG9erV6d69O927d+ehhx7C1dWVAwcOkJ6ezv3335/neJmZmTRt2rRQ3+PgwYM89NBDeZaFh4ezcuVK63x0dDTbt2+3tswAmM1m0tPTSU1N5fDhw1SpUiVPX5177rmnUHUIIYqXhBohRIF16tSJOXPm4OjoSFBQEI6Ojjdtk3uZTqcD1Es1AC+++CJ//fUXH3zwATVr1sTFxYX+/fuTmZkJqB16d+7cybp161i1ahWvv/46U6ZMYfv27dbPWLFiBcHBwXmOaTQaC/U9FEW54zYWi4WpU6fSr1+/m9Y5OzujKIr1+wkhbIOEGiFEgbm5uVGzZs0i779x40aGDRtmbSVJTk7m1KlTebZxcHCgS5cudOnShcmTJ+Pt7c2aNWu4//77MRqNnDlzhg4dOtzN16BevXps27Ytz7Ib55s1a8bhw4fz/b5hYWGcOXOGCxcuUKlSJQC2b99+V3UJIe6OhBohRKmpWbMmS5YsoXfv3uh0Ol577TVrCwyol7dOnDhB+/btqVChAn/88QcWi4U6derg4eHBhAkTeP7557FYLLRt25akpCS2bNmCu7s7Q4cOLXAdzz77LK1bt2b69Ok8+OCDrFq1Ks+lJ4DXX3+dBx54gCpVqjBgwAD0ej179+5l3759vPXWW9x///3UqFGDoUOHMn36dK5du2btKCwtOEJoQ+5+EkKUmpkzZ1KhQgVat25N79696datG82aNbOu9/b2ZsmSJdx3333UrVuXzz//nPnz51O/fn0A3nzzTV5//XWmTZtG3bp16datG7///juhoaGFquPee+/l66+/Zvbs2TRp0oRVq1bx6quv5tmmW7duLF++nNWrV9OyZUvuvfdePvzwQ6pVqwaAwWDg119/JTk5mZYtW/LEE09YP8PZ2fluTpMQooh0SkEuLgshhJ0KCQlh3LhxjBs3rsSPtXnzZtq2bcuxY8eoUaOGdfncuXMZN26czQ0hIURZI6FGCFGmhYSEEBsbi6OjIzExMcX6dN+lS5fi7u5OrVq1OHbsGM899xwVKlRg06ZN1m1y7hZzdnaWUCNECZM+NUKIMm39+vXWBwR6eHgU62dfu3aNl156ibNnz+Ln50eXLl2YMWNGnm12794NqJerhBAlS1pqhBBCCFEmSEfh/2+3DmQAAAAABvlb3+MrigCABakBABakBgBYkBoAYEFqAIAFqQEAFqQGAFiQGgBgQWoAgIUAqQTUHahf6f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AutoShape 4" descr="data:image/png;base64,iVBORw0KGgoAAAANSUhEUgAAAjUAAAHACAYAAABaopmvAAAAOXRFWHRTb2Z0d2FyZQBNYXRwbG90bGliIHZlcnNpb24zLjUuMiwgaHR0cHM6Ly9tYXRwbG90bGliLm9yZy8qNh9FAAAACXBIWXMAAA9hAAAPYQGoP6dpAACH/klEQVR4nOzdeVxU1f/H8dfMAMMOAiKLC7jivme4m+aaWqYmWa4t9lPLzBa/VmqbZZmWle1om5qpZVqm5b6R4pr7viCIuIDszMz9/XFhBBUFBO4MfJ7fx33M3G3uZ+7XnLfnnnuPTlEUBSGEEEIIO6fXugAhhBBCiOIgoUYIIYQQZYKEGiGEEEKUCRJqhBBCCFEmSKgRQgghRJkgoUYIIYQQZYKEGiGEEEKUCRJqhBBCCFEmSKgRQgghRJkgoUYIIYQQZUK5DDUbNmygd+/eBAUFodPp+PXXX4v8WceOHcPDwwNvb+9iq08IIYQQhVcuQ01KSgqNGzfmk08+uavPycrKIiIignbt2hVTZUIIIYQoqnIZanr06MFbb71Fv379brk+MzOTl156ieDgYNzc3GjVqhXr1q27abtXX32VsLAwBg4cWMIVCyGEEOJOymWouZPhw4ezefNmFixYwN69exkwYADdu3fn6NGj1m3WrFnDokWL+PTTTzWsVAghhBA5JNTc4Pjx48yfP59FixbRrl07atSowYQJE2jbti2RkZEAXLp0iWHDhjF37lw8PT01rlgIIYQQAA5aF2Brdu7ciaIo1K5dO8/yjIwMfH19AXjyySd59NFHad++vRYlCiGEEOIWJNTcwGKxYDAYiI6OxmAw5Fnn7u4OqJeeli1bxgcffACAoihYLBYcHBz48ssvGTFiRKnXLYQQQpR3Empu0LRpU8xmM/Hx8fne1bR161bMZrN1/rfffuO9995jy5YtBAcHl1apQgghhMilXIaa5ORkjh07Zp0/efIku3fvxsfHh9q1azN48GCGDBnCjBkzaNq0KQkJCaxZs4aGDRvSs2dP6tatm+fzduzYgV6vp0GDBqX9VYQQQgiRrVyGmh07dtCpUyfr/Pjx4wEYOnQoc+fOJTIykrfeeosXXniBmJgYfH19CQ8Pp2fPnlqVLIQQQog70CmKomhdREHFxMTw8ssv8+eff5KWlkbt2rX55ptvaN68udalCSGEEEJjdtNSc+XKFdq0aUOnTp34888/8ff35/jx4zI8gRBCCCEAO2qpeeWVV9i8eTMbN27UuhQhhBBC2CC7CTX16tWjW7dunDt3jvXr1xMcHMz//d//8eSTT+a7T0ZGBhkZGdZ5i8XC5cuX8fX1RafTlUbZQgghhLhLiqJw7do1goKC0Otv89xgxU4YjUbFaDQqEydOVHbu3Kl8/vnnirOzszJv3rx895k8ebICyCSTTDLJJJNMZWA6e/bsbbOC3bTUODk50aJFC7Zs2WJd9uyzz7J9+3a2bt16y31ubKlJTEykatWqnD17VoY3EKIMWrRoEQMGDCjYxlfOwOetwWCEl46XbGG3sTlmMy+sf4FA10CW9F0irchC3EJSUhJVqlTh6tWreHl55bud3XQUDgwMpF69enmW1a1bl8WLF+e7j9FoxGg03rTc09NTQo0QZZCrq2vB/9t2rAxGHZAJrkZwuPnvitLQ0bUjLjtciLfEc0m5RHWv6prUIYQ9uFPot5sBLdu0acPhw4fzLDty5AjVqlXTqCIhhF0zelx/n56kWRkuDi60CGgBwKaYTZrVIURZYDeh5vnnn2fbtm288847HDt2jJ9++okvv/yS0aNHa12aEMIe6Q1gzG7VydAu1AC0CWoDSKgR4m7ZTahp2bIlS5cuZf78+TRo0IA333yTWbNmMXjwYK1LE0LYq5xQk35V0zLaVm4LwI4LO0jNStW0FiHsmd30qQF44IEHeOCBB0r8OGazmaysrBI/jhClwdHR8aYR50U2Z09IQtPLTwChnqEEuQVxPuU8Oy7soH3l9prWI4S9sqtQU9IURSEuLo6rV69qXYoQxcrb25uAgAC5s+ZGztl3UWh8+Umn09E2uC0/H/mZTTGbJNQIUUQSanLJCTT+/v64urrKD4Cwe4qikJqaSnx8PKDeRShysV5+StS2DqBNcBt+PvIzm2M2a12KEHZLQk02s9lsDTS+vr5alyNEsXFxcQEgPj4ef39/uRSVW05LjcaXnwBaBbbCQe/AmWtnOJN0hqqeVbUuSQi7YzcdhUtaTh8aV1dXjSsRovjl/LmWvmI3cLadlho3Rzea+TcD5C4oIYpKQs0N5JKTKIvkz3U+bOSW7hxtguXWbiHuhoQaIUT5ZUOXnwDaBqu3dm+P206GOeMOWwshbiShRtyVkJAQZs2aZZ3X6XT8+uuvpXKsoshd36lTp9DpdOzevfuuaxN2yoYuPwHU8q6Fv6s/6eZ0oi9Ea12OEHZHQk0ZsWXLFgwGA927d9e0jtjYWHr06AHYZmjIXV+VKlWIjY2lQYMGAKxbtw6dTnfTLf0dO3Zk3LhxpVypKBU2ckt3jpxbu0EuQQlRFBJqyohvv/2WsWPHsmnTJs6cOaNZHQEBAbccRNRW5K7PYDAQEBCAg0Pp3ASYmZlZKscRhWDMufx0VdMycssZMkFu7Rai8CTUlAEpKSn8/PPPPPPMMzzwwAPMnTs3z/qcFoi//vqLpk2b4uLiwn333Ud8fDx//vkndevWxdPTk4iICFJTrz+ivWPHjowZM4YxY8bg7e2Nr68vr776Koqi5FtL7ss7oaGhADRt2hSdTkfHjh2tn3tjy8eDDz7IsGHDrPPx8fH07t0bFxcXQkND+fHHH286VmJiIk899RT+/v54enpy3333sWfPntueq/wuP506dYpOnToBUKFCBXQ6HcOGDWPYsGGsX7+ejz76CJ1Oh06n49SpUwAcOHCAnj174u7uTqVKlXj88cdJSEi46fyNHz8ePz8/7r///tvWJjRgvfxkGy01APcG3YtBZ+BE4gnOJ5/Xuhwh7IqEmvwoCqSkaDPdJjTcysKFC6lTpw516tThscceIzIy8pbBY8qUKXzyySds2bKFs2fPMnDgQGbNmsVPP/3EihUrWL16NbNnz86zz7x583BwcCAqKoqPP/6YmTNn8vXXXxeorn///ReAv//+m9jYWJYsWVLg7zRs2DBOnTrFmjVr+OWXX/jss8+sD5AD9aFyvXr1Ii4ujj/++IPo6GiaNWtG586duXz5coGPk6NKlSosXrwYgMOHDxMbG8tHH33ERx99RHh4OE8++SSxsbHExsZaL1t16NCBJk2asGPHDlauXMmFCxcYOHBgns/NOX+bN2/miy++KHRdooRZOwrbRp8aAE8nTxpXbAzIJSghCksevpef1FRwd9fm2MnJ4OZW4M2/+eYbHnvsMQC6d+9OcnIy//zzD126dMmz3VtvvUWbNmrT9siRI5k4cSLHjx+nevXqAPTv35+1a9fy8ssvW/epUqUKM2fORKfTUadOHfbt28fMmTN58skn71hXxYoVAfD19SUgIKDA3+fIkSP8+eefbNu2jVatWlm/Y926da3brF27ln379hEfH2+9nPTBBx/w66+/8ssvv/DUU08V+HigXory8fEBwN/fH29vb+s6JycnXF1d83yHOXPm0KxZM9555x3rsm+//ZYqVapw5MgRateuDUDNmjWZPn16oWoRpch6S/c19R8TNnLre5vgNuyM38mmmE0MrDPwzjsIIQBpqbF7hw8f5t9//2XQoEEAODg48Mgjj/Dtt9/etG2jRo2s7ytVqoSrq6s10OQsy90aAnDvvffmecZJeHg4R48exWw2F/dXsTp48CAODg60aNHCuiwsLCxP0IiOjiY5ORlfX1/c3d2t08mTJzl+/HiJ1Zb7+GvXrs1z7LCwMIA8x8/9HYQNymmpUcyQmaJtLbnkdBaOio0iyywPTBSioKSlJj+urmqLiVbHLqBvvvkGk8lEcHCwdZmiKDg6OnLlyhUqVKhgXe7o6Gh9r9Pp8sznLLNYLHdReMHo9fqbLo/lftJtzrrbPTDOYrEQGBjIunXrblqXO/yUFIvFQu/evXnvvfduWpd7fCW3QrS4CQ04uoDeASwm9RKUUaPW2RuE+YTh4+zD5fTL7L64m5YBLbUuSQi7IKEmPzpdoS4BacFkMvHdd98xY8YMunbtmmfdww8/zI8//siYMWPu6hjbtm27ab5WrVoFGj/IyckJ4KZWnYoVKxIbG2udN5vN/Pfff9aOunXr1sVkMrFjxw7uueceQG2Ryn2rdbNmzYiLi8PBwYGQkJCifLUC1+vk5HTTsmbNmrF48WJCQkJK7e4pUQJ0OrW1JvVS9m3dwXfcpTTodXraBrdl2fFlbIzZKKFGiAKSy092bPny5Vy5coWRI0fSoEGDPFP//v355ptv7voYZ8+eZfz48Rw+fJj58+cze/ZsnnvuuQLt6+/vj4uLi7UTbWKi2hnzvvvuY8WKFaxYsYJDhw7xf//3f3kCS506dejevTtPPvkkUVFRREdH88QTT1gHZgTo0qUL4eHhPPjgg/z111+cOnWKLVu28Oqrr7Jjx44ifddq1aqh0+lYvnw5Fy9eJDm7pS4kJISoqChOnTpFQkICFouF0aNHc/nyZSIiIvj33385ceIEq1atYsSIESV6aU6UABsaqTs3ubVbiMKTUGPHvvnmG7p06YKXl9dN6x5++GF2797Nzp077+oYQ4YMIS0tjXvuuYfRo0czduzYAnfCdXBw4OOPP+aLL74gKCiIvn37AjBixAiGDh3KkCFD6NChA6GhodZWmhyRkZFUqVKFDh060K9fP+ut2zl0Oh1//PEH7du3Z8SIEdSuXZtBgwZx6tQpKlWqVKTvGhwczNSpU3nllVeoVKmStZVrwoQJGAwG6tWrR8WKFTlz5gxBQUFs3rwZs9lMt27daNCgAc899xxeXl7o9fKflV2xwdu6AVoHtUaHjiNXjnAh5YLW5QhhF3TK7R46UsYkJSXh5eVFYmIinp6eedalp6dz8uRJQkNDcXZ21qhC29KxY0eaNGly10MT2IqMjAycnZ1ZvXr1TXeGlXXl5c/3/PnziYiIKNxO83rDyQ3w8DfQsH/JFFZEg1cMZm/CXt5o/QYP1XpI63KE0Mztfr9zk39SinIhKSmJ+fPno9frrXcpCQHkuvx0VdMybiXnLqiNMRs1rkQI+yChRpQLkydP5uWXX+a9996jcuXKWpcjbImzt/pqY5efQH1eDcC289swWUwaVyOE7ZPbNkS+bnW7tL2aOXMmM2fO1LoMYYtsbKTu3Or71sfb6M3VjKvsS9hHU/+mWpckhE2TlhohRPlmfaqw7bXUGPQGwoPCAdh4Ti5BCXEnEmqEEOWbDY7/lFtOv5rN5+XWbiHuREKNEKJ8s9FbunO0DmoNwIFLB0hIS7jD1kKUbxJqhBDlW05LjQ1efgLwc/Gjro86mOvW81s1rkYI2yahRghRvuX0qUm7om0dtyG3dgtRMBJqhBDlm0/2SPWXT0BWura15CMn1Gw9vxWzRYbhECI/EmpEqTh16hQ6nY7du3cD6u3iOp0uz5hPd/uZtmLYsGE8+OCD1vmOHTsybtw4zeoRd+BVGdwqqiN1x+3TuppbalSxER6OHlzNuMqBSwe0LkcImyWhxs5NmzaNli1b4uHhgb+/Pw8++CCHDx8u8P6bN2/GwcGBJk2alFyR5cxHH33E3LlzrfNLlizhzTfftM6HhITcNPTE3Llz8fb2Lp0CRV46HQQ3V9/HRGtbSz4c9A7cG3QvAJtiNmlcjRC2S0KNnVu/fj2jR49m27ZtrF69GpPJRNeuXUlJSbnjvomJiQwZMoTOnTuXQqXlh5eXV56A4uPjg4eHR6kc22w2Y7FYSuVYZUpQM/XVRkMNXL8Etem8hBoh8iOhxs6tXLmSYcOGUb9+fRo3bkxkZCRnzpwhOvrOfzk//fTTPProo4SHhxfoWPv376dXr154enri4eFBu3btOH78uHV9ZGQkdevWxdnZmbCwMD777LMify9QR+KeM2cOPXr0wMXFhdDQUBYtWnTTdidOnKBTp064urrSuHFjtm69fofIpUuXiIiIoHLlyri6utKwYUPmz5+fZ/9ffvmFhg0b4uLigq+vL126dMkTCgv7vW53+aljx46cPn2a559/Hp1Oh06nY926dQwfPpzExETrsilTpgCQmZnJSy+9RHBwMG5ubrRq1SrPk55zWniWL19OvXr1MBqNnD59uoBnWFjltNScv7tR7UtSmyB1yIR9F/dx1QbHqRLCFkioyYeiKKRmmjSZ7mbg9MRE9QFiPj4+t90uMjKS48ePM3ny5AJ9bkxMDO3bt8fZ2Zk1a9YQHR3NiBEjMJnU8Wi++uorJk2axNtvv83Bgwd55513eO2115g3b16RvwvAa6+9xsMPP8yePXt47LHHiIiI4ODBg3m2mTRpEhMmTGD37t3Url2biIgIa13p6ek0b96c5cuX899///HUU0/x+OOPExUVBUBsbCwRERGMGDGCgwcPsm7dOvr162f9/6C4v9eSJUuoXLkyb7zxBrGxscTGxtK6dWtmzZqFp6enddmECRMAGD58OJs3b2bBggXs3buXAQMG0L17d44ePWr9zNTUVKZNm8bXX3/N/v378ff3L1Jt5VpQ9vADl45B2lVNS8lPJbdK1KpQCwWFrbFya7cQtyJjP+UjLctMvdf/0uTYB97ohqtT4f+vURSF8ePH07ZtWxo0aJDvdkePHuWVV15h48aNODgU7DiffvopXl5eLFiwAEdHRwBq165tXf/mm28yY8YM+vXrB0BoaCgHDhzgiy++YOjQoYX+LjkGDBjAE088YT3G6tWrmT17dp7WkgkTJtCrVy8Apk6dSv369Tl27BhhYWEEBwdbAwLA2LFjWblyJYsWLaJVq1bExsZiMpno168f1apVA6Bhw4Yl9r18fHwwGAx4eHgQEBBgXe7l5YVOp8uz7Pjx48yfP59z584RFBRk/a4rV64kMjKSd955B4CsrCw+++wzGjduXOh6RDY3X6gQAldOwfldUKOT1hXdUtvgthy9cpRNMZvoEdpD63KEsDkSasqQMWPGsHfvXjZtyv+au9ls5tFHH2Xq1Kl5Qsmd7N69m3bt2lkDTW4XL17k7NmzjBw5kieffNK63GQy4eXlVbgvcYMbL42Fh4ffdLdTo0aNrO8DAwMBiI+PJywsDLPZzLvvvsvChQuJiYkhIyODjIwM3NzcAGjcuDGdO3emYcOGdOvWja5du9K/f38qVKhQot+rIHbu3ImiKDf9/5SRkYGvr6913snJKc85EEUU1EwNNTHRthtqgtoS+V8km2M2Y1Es6HXS2C5EbhJq8uHiaODAG900O3ZhjR07lmXLlrFhwwYqV66c73bXrl1jx44d7Nq1izFjxgBgsVhQFAUHBwdWrVrFfffdd3NNLi75fmZOx9SvvvqKVq1a5VlnMBT+u9yJTqfLM587aOWsy6lpxowZzJw5k1mzZtGwYUPc3NwYN24cmZmZ1vpWr17Nli1bWLVqFbNnz2bSpElERUXh6upaqt/rRhaLBYPBQHR09E3Hc3d3t753cXG56ZyIIghuDvuXqC01Nqqpf1NcHVy5lH6Jw5cPU9e3rtYlCWFTJNTkQ6fTFekSUGlTFIWxY8eydOlS1q1bR2ho6G239/T0ZN++vM/i+Oyzz1izZg2//PJLvvs3atSIefPmkZWVdVNrTaVKlQgODubEiRMMHjz47r7QDbZt28aQIUPyzDdt2rTA+2/cuJG+ffvy2GOPAWpQOHr0KHXrXv8x0Ol0tGnThjZt2vD6669TrVo1li5dyvjx40vkezk5OWE2m++4rGnTppjNZuLj42nXrl2xHV/kw8Zv6wZwNDjSKrAVa8+uZVPMJgk1QtzA9n+1xW2NHj2an376id9++w0PDw/i4uIAtY9GTuvKxIkTiYmJ4bvvvkOv19/U38bf3x9nZ+fb9sMZM2YMs2fPZtCgQUycOBEvLy+2bdvGPffcQ506dZgyZQrPPvssnp6e9OjRg4yMDHbs2MGVK1cYP358kb/fokWLaNGiBW3btuXHH3/k33//5Ztvvinw/jVr1mTx4sVs2bKFChUq8OGHHxIXF2cNNVFRUfzzzz907doVf39/oqKiuHjxonV9SXyvkJAQNmzYwKBBgzAajfj5+RESEkJycjL//PMPjRs3xtXVldq1azN48GCGDBnCjBkzaNq0KQkJCaxZs4aGDRvSs2fPIh1f5COwEej0cC0Wks6DZ5DWFd1S2+C21lDzZKMn77yDEOWIXJC1c3PmzCExMZGOHTsSGBhonRYuXGjdJjY2ljNnztzVcXx9fVmzZg3Jycl06NCB5s2b89VXX1lbbZ544gm+/vpr5s6dS8OGDenQoQNz5869Y8vRnUydOpUFCxZYW4p+/PFH6tWrV+D9X3vtNZo1a0a3bt3o2LEjAQEBeW639vT0ZMOGDfTs2ZPatWvz6quvMmPGDHr06FFi3+uNN97g1KlT1KhRg4oVKwLQunVrRo0axSOPPELFihWZPn06oN6lNmTIEF544QXq1KlDnz59iIqKokqVKkU+vsiHkxv4Z//ZirHhW7uD1Vu791zcQ1KmbQ7CKYRWdMrd3D9sZ5KSkvDy8iIxMRFPT88869LT0zl58iShoaE4OztrVKHITafTsXTp0jwhxB5ERERgMBj44YcftC7Fqrz8+Z4/fz4RERFF/4DfxsCu76HteOhSsMcdaKHPr304mXiSDzt+yP3V7te6HCFK3O1+v3OTlhohionJZOLAgQNs3bqV+vXra12OKAo7eAgf5Hq6sAyZIEQeEmqEKCb//fcfLVq0oH79+owaNUrrckRRBOcMl7ALbHi4ibZBaqjZeG4jJotJ42qEsB3SUVjYLHu7MtqkSRNSU1O1LkPcDf964OAMGYlw+QT41dS6oltqEdCCCsYKXEy7yPpz6+lcVcZvEwKkpUYIIa4zOEJg9pOZbfjWbieDE/1qqU+5XnBogcbVCGE7JNQIIURuOSN223i/moF1BqJDx7bYbZxMPKl1OULYBAk1QgiRmx08hA8gyD2IDpU7APDz4Z81rkYI2yChRgghcsvpLBy7F0yZ2tZyB4PCBgHw27HfSM2S/lxCSKgRQojcfKqDsxeYMyD+gNbV3FZ4UDhVPapyLesaK06u0LocITQnoUYIIXLT6a73q7HxS1B6nZ5H6jwCqB2G7e2OQSGKm4QaUSpOnTqFTqdj9+7dAKxbtw6dTsfVq1eL7TNtxbBhw/I8Bbljx46MGzdOs3pEEdjJQ/gA+tbsi7PBmSNXjrAr3nZHGBeiNEiosXPTpk2jZcuWeHh44O/vz4MPPsjhw4dvu09OoLhxOnToUClVXbZ99NFHzJ071zq/ZMkS3nzzTet8SEgIs2bNyrPP3Llz8fb2Lp0CxZ1ZOwvbfqjxMnrRs7o6uOmCw3J7tyjf7DbUTJs2DZ1OV+7/Bbx+/XpGjx7Ntm3bWL16NSaTia5du5KSknLHfQ8fPkxsbKx1qlWrVilUXPZ5eXnlCSg+Pj54eHiUyrHNZjMWG34Srt3I6Sx88RBkJGtbSwEMqqN2GF59ejUJaQkaVyOEduwy1Gzfvp0vv/ySRo0aaV2K5lauXMmwYcOoX78+jRs3JjIykjNnzhAdfee+AP7+/gQEBFgng8Fw2+33799Pr1698PT0xMPDg3bt2nH8+HHr+sjISOrWrYuzszNhYWF89tlnd/XddDodc+bMoUePHri4uBAaGsqiRYtu2u7EiRN06tQJV1dXGjduzNatW63rLl26REREBJUrV8bV1ZWGDRsyf/78PPv/8ssvNGzYEBcXF3x9fenSpUueUFjY73W7y08dO3bk9OnTPP/889YWsnXr1jF8+HASExOty6ZMmQJAZmYmL730EsHBwbi5udGqVSvWrVtn/eycFp7ly5dTr149jEYjp0+fLuAZFvnyCADPYFAsELtH62ruqK5vXRpXbIzJYmLxkcValyOEZuwu1CQnJzN48GC++uorKlSoUHIHUhTITNFmuovOfomJiYDaOnAnTZs2JTAwkM6dO7N27drbbhsTE0P79u1xdnZmzZo1REdHM2LECEwmddyZr776ikmTJvH2229z8OBB3nnnHV577TXmzZtX5O8C8Nprr/Hwww+zZ88eHnvsMSIiIjh48GCebSZNmsSECRPYvXs3tWvXJiIiwlpXeno6zZs3Z/ny5fz333889dRTPP7440RFRQEQGxtLREQEI0aM4ODBg6xbt45+/fpZO1wW9/dasmQJlStX5o033rC2kLVu3ZpZs2bh6elpXTZhwgQAhg8fzubNm1mwYAF79+5lwIABdO/enaNHj1o/MzU1lWnTpvH111+zf/9+/P39i1SbuEFQU/XVDvrVwPXbuxcdWSTjQYlyy+7Gfho9ejS9evWiS5cuvPXWWyV3oKxUeCeo5D7/dv53HpzcCr2boiiMHz+etm3b0qBBg3y3CwwM5Msvv6R58+ZkZGTw/fff07lzZ9atW0f79u1vuc+nn36Kl5cXCxYswNHREYDatWtb17/55pvMmDGDfv3UR7eHhoZy4MABvvjiC4YOHVro75JjwIABPPHEE9ZjrF69mtmzZ+dpLZkwYQK9evUCYOrUqdSvX59jx44RFhZGcHCwNSAAjB07lpUrV7Jo0SJatWpFbGwsJpOJfv36Ua1aNQAaNmxYYt/Lx8cHg8GAh4cHAQEB1uVeXl7odLo8y44fP878+fM5d+4cQUFB1u+6cuVKIiMjeeeddwDIysris88+o3HjxoWuR9xGcHM4tNzm74DK0bVaV97f/j4XUi+w7uw6ulTronVJQpQ6uwo1CxYsIDo6mh07dhRo+4yMDDIyMqzzSUlJJVWaTRgzZgx79+5l06ZNt92uTp061KlTxzofHh7O2bNn+eCDD/INNbt376Zdu3bWQJPbxYsXOXv2LCNHjuTJJ5+0LjeZTHh5eRXx21yv7cb5G+92yn0ZMjAwEID4+HjCwsIwm828++67LFy4kJiYGOufCTc3NTQ2btyYzp0707BhQ7p160bXrl3p378/FSpUKNHvVRA7d+5EUZQ84RHUP9e+vr7WeScnJ7kUWxKC7eO27hw540F9ve9rFhxeIKFGlEt2E2rOnj3Lc889x6pVq3B2di7QPtOmTWPq1KlFO6Cjq9piogVH10LvMnbsWJYtW8aGDRuoXLlyofe/9957+eGHH/Jd7+Liku+6nI6pX331Fa1atcqz7k79dIpCp9Plmc8dtHLW5dQ0Y8YMZs6cyaxZs2jYsCFubm6MGzeOzMxMa32rV69my5YtrFq1itmzZzNp0iSioqJwdXUt1e91I4vFgsFgIDo6+qbjubu7W9+7uLjcdE5EMci5/HT1DKQkgJuftvUUwMDaA/n2v2+Jio3iROIJqntV17okIUqV3fSpiY6OJj4+nubNm+Pg4ICDgwPr16/n448/xsHBAbPZfNM+EydOJDEx0TqdPXu24AfU6dRLQFpMhfiBUhSFMWPGsGTJEtasWUNoaGjBv2Muu3btsrZy3EqjRo3YuHEjWVlZN62rVKkSwcHBnDhxgpo1a+aZilpPjm3btt00HxYWVuD9N27cSN++fXnsscdo3Lgx1atXz9MfBdQg1KZNG6ZOncquXbtwcnJi6dKlJfa9nJycbvrzeqtlTZs2xWw2Ex8ff9Pxc1+mEiXE2Qt8s+8ItINbuwEC3QOt40EtPLRQ42qEKH1201LTuXNn9u3bl2fZ8OHDCQsL4+WXX77lv5yNRiNGo7G0StTE6NGj+emnn/jtt9/w8PAgLi4OUPto5LSuTJw4kZiYGL777jsAZs2aRUhICPXr1yczM5MffviBxYsXs3hx/ndNjBkzhtmzZzNo0CAmTpyIl5cX27Zt45577qFOnTpMmTKFZ599Fk9PT3r06EFGRgY7duzgypUrjB8/vsjfb9GiRbRo0YK2bdvy448/8u+///LNN98UeP+aNWuyePFitmzZQoUKFfjwww+Ji4ujbt26AERFRfHPP//QtWtX/P39iYqK4uLFi9b1JfG9QkJC2LBhA4MGDcJoNOLn50dISAjJycn8888/NG7cGFdXV2rXrs3gwYMZMmQIM2bMoGnTpiQkJLBmzRoaNmxIz549i3R8UQjBzeHSUbWzcO2uWldTIIPCBrH27FqWHV/Gc82ew7UILb9C2Cu7aanx8PCgQYMGeSY3Nzd8fX1v2ym2rJszZw6JiYl07NiRwMBA67Rw4fV/pcXGxnLmzBnrfGZmJhMmTKBRo0a0a9eOTZs2sWLFCmtn2Fvx9fVlzZo1JCcn06FDB5o3b85XX31lvfTzxBNP8PXXXzN37lwaNmxIhw4dmDt37l231EydOpUFCxbQqFEj5s2bx48//ki9evUKvP9rr71Gs2bN6NatGx07diQgICDP7daenp5s2LCBnj17Urt2bV599VVmzJhBjx49Sux7vfHGG5w6dYoaNWpQsWJFAFq3bs2oUaN45JFHqFixItOnTwfU28mHDBnCCy+8QJ06dejTpw9RUVFUqVKlyMcXhWAnI3bndm/gvVTzrEZyVjLLTyzXuhwhSpVOsePBQjp27EiTJk1uejprfpKSkvDy8iIxMRFPT88869LT0zl58iShoaEF7rMjSpZOp2Pp0qV5Qog9iIiIwGAw3LaPUmkrL3++58+fT0RERPF94Lkd8HVncPWDF48V6tKwlr4/8D3Tt0+nVoVaLO69WPpcCbt3u9/v3OympeZW1q1bV+BAI0RJM5lMHDhwgK1bt1K/fn2tyxHFoVID0DtCaoLaYdhO9K3ZFxcHF45eOcrOePvoDyREcbDrUCOELfnvv/9o0aIF9evXZ9SoUVqXI4qDozNUyg6odnQJytPJk56h2eNBHZLxoET5YTcdhUX5Y29XRps0aUJqaqrWZYjiFtwcYnernYUb5N/vzNYMChvE4qOL+fv031xMvUhF14palyREiZOWGiGEuB3rQ/js6zJOmE8YTSo2waSY+OXoL1qXI0SpkFAjhBC3k3MH1PndYLn5eVi2LGc8qF8O/0KW5eZnTAlR1kioEUKI2/GrDU7ukJUCFw9rXU2h3F/tfnycfYhPi2fd2XValyNEiZNQI4QQt6M3QGAT9b2djNidw8ngxMO1Hgakw7AoHyTUCCHEndjZ4Ja5Dag9AL1Oz79x/3L86nGtyxGiREmoEaXi1KlT6HQ66wjb69atQ6fTcfXq1WL7TFsxbNiwPA8M7NixI+PGjdOsHlEM7DjUBLoH0rFyRwAWHpbxoETZJqHGzk2bNo2WLVvi4eGBv78/Dz74IIcP3/m6f0ZGBpMmTaJatWoYjUZq1KjBt99+WwoVl30fffQRc+fOtc4vWbKEN9980zofEhJy00Mj586di7e3d+kUKAovp7Pwhf2Qla5tLUWQ02F42fFlpGSlaFyNECVHQo2dW79+PaNHj2bbtm2sXr0ak8lE165dSUm5/V9cAwcO5J9//uGbb77h8OHDzJ8/v1CjX4v8eXl55QkoPj4+eHh4lMqxzWYzFoulVI5VrnhVUYdKsJggbt+dt7cx9wbeS4hnCClZKSw/LuNBibJLQo2dW7lyJcOGDaN+/fo0btyYyMhIzpw5Q3R0/s3kK1euZP369fzxxx906dKFkJAQ7rnnHlq3bn3bY+3fv59evXrh6emJh4cH7dq14/jx69foIyMjqVu3Ls7OzoSFhfHZZ5/d1XfT6XTMmTOHHj164OLiQmhoKIsWLbppuxMnTtCpUydcXV1p3LgxW7duta67dOkSERERVK5cGVdXVxo2bMj8+fPz7P/LL7/QsGFDXFxc8PX1pUuXLnlCYWG/1+0uP3Xs2JHTp0/z/PPPo9Pp0Ol0rFu3juHDh5OYmGhdNmXKFEAdfPSll14iODgYNzc3WrVqxbp166yfndPCs3z5curVq4fRaOT06dMFPMOiwHS6XLd221dnYVD/W8pprVlweIHdPdhSiIKSUFPGJCYmAmrrQH6WLVtGixYtmD59OsHBwdSuXZsJEyaQlpaW7z4xMTG0b98eZ2dn1qxZQ3R0NCNGjMBkMgHw1VdfMWnSJN5++20OHjzIO++8w2uvvca8efPu6vu89tprPPzww+zZs4fHHnuMiIgIDh48mGebSZMmMWHCBHbv3k3t2rWJiIiw1pWenk7z5s1Zvnw5//33H0899RSPP/44UVFRgDqCeUREBCNGjODgwYOsW7eOfv36Wf/SL+7vtWTJEipXrswbb7xBbGwssbGxtG7dmlmzZuHp6WldNmHCBACGDx/O5s2bWbBgAXv37mXAgAF0796do0ePWj8zNTWVadOm8fXXX7N//378/f2LVJu4AzvuVwPQu0ZvXBxcOHb1GDsu7NC6HCFKhlKOJCYmKoCSmJh407q0tDTlwIEDSlpamqIoimKxWJSUzBRNJovFUqTvZ7FYlN69eytt27a97XbdunVTjEaj0qtXLyUqKkpZsWKFUq1aNWX48OH57jNx4kQlNDRUyczMvOX6KlWqKD/99FOeZW+++aYSHh6uKIqinDx5UgGUXbt2KYqiKGvXrlUA5cqVK/keE1BGjRqVZ1mrVq2UZ555Js9nfv3119b1+/fvVwDl4MGD+X5uz549lRdeeEFRFEWJjo5WAOXUqVNF+l63MnToUKVv377W+Q4dOijPPfecdb5atWrKzJkz8+wTGRmpeHl55Vl27NgxRafTKTExMXmWd+7cWZk4caJ1P0DZvXt3vvUoys1/vsuqG/+/KlZHVinKZE9F+bh5yR2jhE3ZMkVpMLeB8sK6F7QuRYhCud3vd24y9lM+0kxptPqplSbHjno0CldH10LvN2bMGPbu3cumTZtuu53FYkGn0/Hjjz/i5eUFwIcffkj//v359NNPcXFxuWmf3bt3065dOxwdHW9ad/HiRc6ePcvIkSN58sknrctNJpP184sqPDz8pvkb73Zq1KiR9X1gYCAA8fHxhIWFYTabeffdd1m4cCExMTFkZGSQkZGBm5sbAI0bN6Zz5840bNiQbt260bVrV/r370+FChVK9HsVxM6dO1EUhdq1a+dZnpGRga+vr3XeyckpzzkQJSQou6Xm0lFIuwou3lpWUySD6gzilyO/8M/pf2Q8KFEmSagpI8aOHcuyZcvYsGEDlStXvu22gYGBBAcH5/lhrlu3LoqicO7cOWrVqnXTPrcKOjlyOqZ+9dVXtGqVNwgaDIbCfI0C0el0eeZzB62cdTk1zZgxg5kzZzJr1iwaNmyIm5sb48aNIzMz01rf6tWr2bJlC6tWrWL27NlMmjSJqKgoXF1dS/V73chisWAwGIiOjr7peO7u7tb3Li4uN50TUQLcfMG7Glw9rQ5wWb2j1hUVWh2fOjTzb8bO+J38cuQXnmnyjNYlCVGsJNTkw8XBhahHozQ7dkEpisLYsWNZunQp69atIzQ09I77tGnThkWLFpGcnGz9cTxy5Ah6vT7fQNSoUSPmzZtHVlbWTa01lSpVIjg4mBMnTjB48OAC114Q27ZtY8iQIXnmmzZtWuD9N27cSN++fXnssccANSgcPXqUunXrWrfR6XS0adOGNm3a8Prrr1OtWjWWLl3K+PHjS+R7OTk5YTab77isadOmmM1m4uPjadeuXbEdX9yF4OZqqImJtstQA/BInUfYGb+Tn4/8zND6Q4vUKiyErZKOwvnQ6XS4OrpqMhXmX92jR4/mhx9+4KeffsLDw4O4uDji4uLydPqdOHFinmDw6KOP4uvry/Dhwzlw4AAbNmzgxRdfZMSIEfm2yIwZM4akpCQGDRrEjh07OHr0KN9//731mThTpkxh2rRpfPTRRxw5coR9+/YRGRnJhx9+WMT/B1SLFi3i22+/5ciRI0yePJl///2XMWPGFHj/mjVrWltiDh48yNNPP01cXJx1fVRUFO+88w47duzgzJkzLFmyhIsXL1pDT0l8r5CQEDZs2EBMTAwJCQnWZcnJyfzzzz8kJCSQmppK7dq1GTx4MEOGDGHJkiWcPHmS7du389577/HHH38U+fjiLtjpiN253V/tfoLdg0lIS+CrfV9pXY4QxUpCjZ2bM2cOiYmJdOzYkcDAQOu0cOH1J4fGxsZy5swZ67y7uzurV6/m6tWrtGjRgsGDB9O7d28+/vjjfI/j6+vLmjVrSE5OpkOHDjRv3pyvvvrK2mrzxBNP8PXXXzN37lwaNmxIhw4dmDt3boFajm5n6tSpLFiwwNpS9OOPP1KvXr0C7//aa6/RrFkzunXrRseOHQkICMhzu7WnpycbNmygZ8+e1K5dm1dffZUZM2bQo0ePEvteb7zxBqdOnaJGjRpUrKj2aWjdujWjRo3ikUceoWLFikyfPh1QbycfMmQIL7zwAnXq1KFPnz5ERUVRpUqVIh9f3IWc27rtONQ4Ghx5qeVLAMzbP48zSWfusIcQ9kOnKOXngQVJSUl4eXmRmJiIp6dnnnXp6emcPHmS0NBQnJ2dNapQ5KbT6Vi6dGmeEGIPIiIiMBgM/PDDD1qXYlVe/nzPnz+fiIiIkjtAZgpMqwyKBcYfAs/AkjtWCVIUhWf+fobN5zfTvnJ7Pu38qdYlCXFbt/v9zk1aaoQoJiaTiQMHDrB161bq16+vdTmiJDi5QcXs/lh2+BC+HDqdjpfueQkHnQMbzm1gw7kNWpckRLGQUCNEMfnvv/9o0aIF9evXZ9SoUVqXI0qKnT+EL0d1r+o8Vk/tQP/ev++Rac7UuCIh7p6EGmGzFEWxq0tPTZo0ITU1lRUrVlChQgWtyxElpQx0Fs7xdKOn8XPx48y1M3x34DutyxHirkmoEUKIwsg9BpSdDx7q7uTO+ObjAfhy75dcSLmgcUVC3B0JNUIIURj+9cDBGdIT4fIJrau5aw9Uf4AmFZuQZkpjRvQMrcsR4q5IqLlBOboZTJQj8ue6GBkcISB7WAo77iycQ6fTMbHVRHTo+PPkn+yIk8Euhf2SUJMt53krqampGlciRPHL+XN9q7G7RBGUkc7COer51qN/7f4ATPt3GiaLSeOKhCgaGSYhm8FgwNvbm/j4eABcXQv3ZF8hbJGiKKSmphIfH4+3t3epjFlVLpSBh/DdaGzTsfx16i+OXDnCoiOLiAgrwef9CFFCJNTkEhAQAGANNkKUFd7e3tY/36IY5IzYHbcXzFnqJSk7V8G5AmOajuGdqHf4ZNcndA/pTgVnuYtP2BcJNbnodDoCAwPx9/cnKytL63KEKBaOjo7SQlPcfKqDs5faWTj+AAQ21rqiYjGg9gB+OfILR64cYfau2bwe/rrWJQlRKBJqbsFgMMiPgBAif3q92lpzYq3ar6aMhBoHvQMT75nI8L+G88uRX+hfuz/1fAs+1poQWpOOwkIIURRl6CF8ubUIaEGP0B4oKEyLmiZ3zgm7IqFGCCGKogx2Fs7xQvMXcHFwYffF3Sw/sVzrcoQoMAk1QghRFDmdhS8eVEfvLkMquVXiqUZPAfBh9IckZyZrXJEQBSOhRgghisIzEDyCQLFA7B6tqyl2Q+oNoapHVRLSEvhy75dalyNEgUioEUKIoipjD+HLzcngxMv3vAzA9we/52TiSY0rEuLOJNQIIURRldHOwjnaV25P+8rtMVlMvPfve9JpWNg8CTVCCFFUOZ2FT29WH8JXBr3c8mUc9Y5sPr+ZtWfXal2OELcloUYIIYqqaji4VYTkC7D/V62rKRFVPasytP5QAKZvn066KV3jioTIn4QaIYQoKgcj3KPeJcTW2VBGL8882fBJ/F39iUmOYe7+uVqXI0S+JNQIIcTdaDESHFzUO6BObdK6mhLh6ujKhBYTAPhm3zecTz6vcUVC3JqEGiGEuBtuvtAke0TrrZ9oW0sJ6h7SneaVmpNuTuf97e9Lp2FhkyTUCCHE3bp3NKCDIyvh4hGtqykROp2OifdMRK/T8/eZv1l4eKHWJQlxEwk1Qghxt/xqQp0e6vttn2pbSwmq41OHcc3GAfDev++xI26HtgUJcQMJNUIIURzCx6ivexZASoK2tZSgYfWH0SOkBybFxAvrXyAuJU7rkoSwklAjhBDFoVprCGoKpnTY/rXW1ZQYnU7H1DZTCfMJ43L6ZZ5b+5zc5i1shoQaIYQoDjrd9daaf7+CrDRt6ylBLg4ufNTpIyoYK3Dg0gGmbp0qHYeFTZBQI4QQxaXeg+BVBVITYG/Z7kgb5B7EBx0+wKAzsPzEcr4/8L3WJQkhoUYIIYqNwQFajVLfb/0ULBZt6ylh9wTew4stXwRgRvQMtp7fqnFForyTUCOEEMWp2RAwekLCETi2WutqStyjYY/Sp0YfLIqFFze8yLlr57QuSZRjEmqEEKI4OXuqwQbK9MP4cuh0Ol4Pf50Gvg1IzEjkubXPkZqVqnVZopySUCOEEMWt1SjQGeDkBojdq3U1Jc5oMDKz00x8nX05cuUIr21+TToOC03YTaiZNm0aLVu2xMPDA39/fx588EEOHz6sdVlCCHEz7ypQ/yH1fTlorQEIcAtgZqeZOOgdWHV6Fd/8943WJYlyyG5Czfr16xk9ejTbtm1j9erVmEwmunbtSkpKitalCSHEzcJHq6//LYbEGG1rKSVN/Zsy8Z6JAHy882M2ntuocUWivLGbULNy5UqGDRtG/fr1ady4MZGRkZw5c4bo6GitSxNCiJsFN4NqbcBign+/0LqaUjOwzkD61+6PgsLLG17mdNJprUsS5YjdhJobJSYmAuDj45PvNhkZGSQlJeWZhBCi1OQ8jG/HXMi4pmkppel/9/yPJhWbcC3rGs+ueZbkzGStSxLlhF2GGkVRGD9+PG3btqVBgwb5bjdt2jS8vLysU5UqVUqxSiFEuVe7O/jWhIxE2PWD1tWUGkeDIzM7zcTfxZ8TiSf436b/YVHK9jN7hG2wy1AzZswY9u7dy/z582+73cSJE0lMTLROZ8+eLaUKhRAC0Ovh3v9T32/7DMwmbespRX4ufszqNAtHvSNrz67liz3l5xKc0I7dhZqxY8eybNky1q5dS+XKlW+7rdFoxNPTM88khBClqnEEuPjA1TNw6HetqylVDSs25LV7XwPgsz2fsebMGo0rEmWd3YQaRVEYM2YMS5YsYc2aNYSGhmpdkhBC3JmTK7R8Qn2/5RMoZ89veajWQzwa9igAEzdO5PjV4xpXJMoyuwk1o0eP5ocffuCnn37Cw8ODuLg44uLiSEsruyPhCiHKiHueBIMRYnbA2Sitqyl1E1pOoGVAS1JNqYz5ZwyxybFalyTKKLsJNXPmzCExMZGOHTsSGBhonRYuLNsj4QohygB3f2g0UH2/Zba2tWjAUe/IBx0+INg9mHPJ53j8z8c5kXhC67JEGWQ3oUZRlFtOw4YN07o0IYS4s5zbuw+tgMvl7wfdx9mHud3nEuoVyoXUCwz7cxgHLh3QuixRxthNqBFCCLvmHwY17wcU2DZH62o0EeAWwNzuc6nnW48rGVcY+ddIoi/IA1RF8ZFQI4QQpaV1dmvNrh8g9bK2tWjEx9mHb7p+Q/NKzUnOSubp1U+z4dwGrcsSZYSEGiGEKC2hHaBSQ8hKhehIravRjLuTO593+Zz2lduTYc7guTXPsfLkSq3LEmWAhBohhCgtOt311pqoL8GUqW09GnJ2cGZWp1n0DO2JSTHx0oaXWHRkkdZlCTsnoUYIIUpT/X7gEQjJcfDfL1pXoylHvSPT2k3jkTqPoKDwxtY3+GbfN1qXJeyYhBohhChNDk7Q6mn1fTl8GN+N9Do9k1pN4omG6gMKZ+2cxazoWSjl/LyIopFQI4QQpa35MHB0g/j9cGKt1tVoTqfT8Vyz5xjffDwA3/z3DW9tewuzxaxxZcLeOBRko/Hjxxf6g1999VV8fHwKvZ8QQpR5LhWg2eMQ9Tls/BCqd1L725RzwxsMx8PJgze2vsHPR37mWuY13m73No56R61LE3aiQKFm1qxZhIeH4+TkVKAP3bRpE2PGjJFQI4QQ+bn3GdjxLZzaCJtmQrvC/+OxLOpfuz/uTu5M3DiRP0/9SXJWMjM6zsDFwUXr0oQdKFCoAVi6dCn+/v4F2tbDw6PIBQkhRLlQIQR6vg+/Pwdr3oTAxlCzs9ZV2YTuId1xd3Tn+bXPszFmI6NWj+KTzp/g4SS/LeL2CtSnJjIyEi8vrwJ/6BdffEGlSpWKXJQQQpQLzYdBs6GgWGDxSLhySuuKbEbb4LZ8cf8XuDu6szN+JyP/Gsnl9PL5wEJRcAUKNUOHDsVgMBT4Qx999FHc3NyKXJQQQpQbPd+H4OaQdgUWPgaZqVpXZDOaVWrGt92+xcfZh4OXDzLkzyEcvHRQ67KEDSvw3U+BgYFMmDCBgwflD5QQQhQbByMM/A5c/SBuHyx/vtzf5p1bXd+6zO0+l0C3QE4nnebRPx5l3v55WBSL1qUJG1TgUDN+/Hh+//13GjRoQHh4ON988w3JycklWZsQQpQPXpVhQCToDLB3AWz/WuuKbEqoVyg/P/Aznat2xmQx8cGODxi1ehQXUy9qXZqwMQUONRMnTuTw4cOsW7eOsLAwxo0bR2BgIMOHD2fz5s0lWaMQQpR9oe3h/jfU9ytfgdNbta3Hxng7ezOz40xeD38dZ4MzW2O38vCyh1l3dp3WpQkbUuiH77Vr147IyEji4uKYNWsWx44do127dtSpU4fp06eXRI1CCFFiFEUh+vQVNh9L0LoUCB+tDqNgMcGioZAUq3VFNkWn0zGg9gAW9l5ImE8YVzKuMHbNWN7a9hbppnStyxM2oMhPFHZzc2PkyJFs3LiR33//nYSEBCZOnFictQkhRIlbsjOGh+ds4c3lB7R/NL9OB30/Af96kHxBDTbleNDL/FT3qs6PPX9kaL2hACw8vJBBywdx+PJhjSsTWityqElNTSUyMpL27dvTp08ffH19efvtt4uzNiGEKHFd6lbCyUHPobhr7D2XqHU54OQGj/wARi84GwV//U/rimySk8GJCS0n8MX9X+Dn4sfxxONErIjghwM/aB9OhWYKHWo2btzIiBEjCAgIYMyYMYSGhrJ27VqOHDnCK6+8UhI1CiFEifFydaRngwAAFu44q3E12XxrwMNfqe+3fwW7f9K2HhvWOqg1i/sspmPljmRZsnhv+3s8888zJKTZwOVEUeoKHGreeecdateuTceOHdm/fz/vv/8+sbGxzJs3j/bt25dkjUIIUaIGtqwCwLLd50nNNGlcTbba3aBj9iX95c/D+d2almPLfJx9+Pi+j5nUahJGg5HNMZt5eNnDbDi3QevSRCkrcKiZOXMmvXr1Ys+ePURFRfH000/j6elZkrUJIUSpuDfUl2q+riRnmPhjX5zW5VzX/iWo3R1M6bDwcUi5pHVFNkun0zEobBALei2gdoXaXE6/zOh/RjMtahoZ5gytyxOlpMCh5vz588ycOZMGDRpYl6WnS29zIYT90+t1DGyhttYs3H5G42py0evhoS+gQigknoHFI8Bi1roqm1azQk1+6vUTj9V9DICfDv1ExIoIjl45qnFlojQUONQ4OqpDv1ssFt58802Cg4Nxd3fnxIkTALz22mt88803JVOlEEKUsP7NK6PXwfZTVzh+0YYeLOriDYN+BEdXOLFOHfxS3JbRYOTle17ms86f4ePsw9ErRxm4fCDv/fseiRk20BlclJhCdxR+6623mDt3LtOnT8fJycm6vGHDhnz9tTwFUwhhnyp5OtOpjj8AP2+3kQ7DOSrVhz6z1febZsKB37Stx060q9xO7URcpSMmi4kfDv5AzyU9+f7A92SZs7QuT5SAQoea7777ji+//JLBgwfnGeSyUaNGHDp0qFiLE0KI0vRIdofhxTvPkWW2sbGFGvaH8DHq+1//Dy7KM1kKws/Fj9n3zeaLLl9Q07smSZlJTN8+nQd/e5B/zvwjt3+XMYUONTExMdSsWfOm5RaLhawsSb5CCPvVKcwfP3cjCcmZ/HMwXutybtZlKoS0g8xkWDAY0pO0rshutA5uzS+9f2Fy+GR8nX05c+0M49aOY/hfw9l/ab/W5YliUuhQU79+fTZu3HjT8kWLFtG0adNiKUoIIbTgaNDTv3llAH62lWfW5GZwgP6R4BkMl47CL8Mhw4b6/9g4g95A/9r9WdFvBU81egqjwUj0hWgGLR/E/zb+j7gUG7rzTRRJoUPN5MmTGTNmDO+99x4Wi4UlS5bw5JNP8s477/D666+XRI1CCFFqBrZQQ826w/HEJdrgHZ7uFWHg92AwwrG/4Zv74fIJrauyK26OboxtOpblDy2nd/XeAPx+4nd6L+3N7F2zSc1K1bhCUVSFDjW9e/dm4cKF/PHHH+h0Ol5//XUOHjzI77//zv33318SNQohRKmpXtGde0J9sCjwS7QNttYAVG4OQ38H90oQfwC+7ATH12hdld0JcAvgnXbvsKDXApr5NyPdnM6Xe7+k19JeLD6yGLPcPm93dEo56iWVlJSEl5cXiYmJ8uBAIcqg+fPnExERcdefszj6HC8s2kMVHxfWT+iEXq8rhupKQNJ5WPgYxESDTq/2uWk9Vh0YUxSKoiisObOGGdEzOHtNDbO1KtRiQosJtA5qrXF1oqC/30Ue0FIIIcqqng0D8TA6cPZyGttO2PBTfD2DYNgf0OQxUCyw+jVY/ARkyuWTwtLpdHSu1pnf+v7GSy1fwtPJk6NXjvL06qd5evXTRMVGyZ1SdsChoBtWr169QNvlPIxPCCHslYuTgT5Ngvgx6gwLtp+ldU0/rUvKn6Mz9P0EgprAylfgv18g4TAM+gm8q2pdnd1xNDjyeL3H6VOjD5/v+ZwFhxaw5fwWtpzfQp0KdRhSfwg9QnrgaHDUulRxCwW+/KTX66lWrRqPPvoo/v7++W733HPPFVtxxU0uPwlRthXX5SeAfecS6f3JJpwc9Pz7v854uzrdeSetndoEPw+F1ARw9YUBcyFUBhy+G2eTzvLdge/47fhvpJnSAPXZNxFhEQysPRBvZ29tCywnCvr7XeBQ8/PPPxMZGcm6devo0aMHI0aMoGfPnuj19nMFS0KNEGVbcYYaRVHo+fEmDsYmMaV3PYa1CS2Wzy1xV8/CwsEQuwd0Buj2DrR6WvrZ3KXEjER+OfILPx38ifg09RlGzgZn+tTow2P1HiPUy07+fNipYu9TM3DgQP7880+OHTtG8+bNef7556lcuTKvvPIKR4/KQGFCiLJFp9MxKPsJwwu2n7Wf/hTeVWDEX9DoEVDMsPJl9QnEWTZ4e7od8TJ6MbLhSFY+vJJp7aZR16cu6eZ0fj7yM31+7cPof0ZLvxsbUOhmluDgYCZNmsTRo0eZP38+UVFRhIWFceXKlZKoTwghNPNgk2CcHPQcirvGvhg7GgjR0UUd3bvbO+pdUXt+gsjukHhO68rsnqPBkQeqP8DCBxYS2S2STlU6oUPHhnMbeGLVEwz4fQDLji+TsaU0UqRrR+np6fzwww9MnTqVqKgoBgwYgKura3HXJoQQmvJydaRHgwAAFtraIJd3otNB+Gh4bAm4VIDzu+DLjnB6q9aVlQk6nY4WAS34+L6P+f2h3xlUZxAuDi4cvnKYSZsm0XVxV77c+yVX0uUf/KWpUKEmKiqKp556ikqVKvHhhx/Sr18/YmJiWLBgAUajsaRqFEIIzTzSQr0EtWz3edIy7fBhbDU6wVProFIDSLkI8x6A7d+AXCYpNtU8qzHp3kms7r+acc3G4e/iT0JaArN3zabzos6MWzuO1adXk2HO0LrUMq/At3TXr1+f+Ph4Hn30UTZu3EijRo1Ksi4hhLAJ91b3paqPK2cup/LHvlgezh4byq5UCIGRq+C30bB/KawYD2ej4P43wCNA6+rKjJx+N0PqDeGv03/x/YHvOXDpAP+c+Yd/zvyDh6MHXap1oVf1XrSo1AKD3qB1yWVOoW7pdnNzw8HBAd1tetFfvny52IorbnL3kxBlW3He/ZTbJ2uO8sGqI9wT4sPPo8KL/fNLjaLA5lnw91RAAUdXCB8DbZ4Fo4fW1ZVJR64cYcWJFfxx8o88A2b6u/rTM7Qnvar3ok6FOrf9XRUlcEv3vHnzCnTgoUOHFqxCDUioEaJsK6lQE5eYTut3/8GiwJoXOlC9onuxH6NUnYmCVa/CuX/VebeK0PEVaDYU5KFyJcKiWIi+EM2KEytYdXoV1zKvWdfV8KpBr+q96Fm9J8HuwRpWabuKPdQcOXKE2rVrF1uBWpBQI0TZVlKhBmDE3O2sORTP0x2qM7FH3RI5RqlSFDi4DP6ecn2Ub9+a0GUKhD0gz7UpQZnmTDbGbGTFiRWsP7ueTEumdV1T/6b0Cu1Ft5Bu8mC/XIo91Li5uVG1alX69OnDgw8+SHi4/TXBSqgRomwryVDz1/44nv4+Gj93I1sn3oejwX4ePHpb5iyIngvr3lWfRAxQpRXc/yZUbaVpaeXBtcxr/H36b1acWMG/cf+ioP4kO+gcCA8Kp0PlDrSr3I4g9yCNK9VWsYea9PR0Vq9ezW+//cby5ctRFIUHHniAvn370rVrV5ydnYut+JIioUaIsq0kQ02W2UL4tDUkJGfwxePN6Va/jHWwTU+CLR/Dlk8gezgA6vaGzlPAr6ampZUXF1IusPLUSpafWM6hy4fyrKvhVYN2ldvRLrgdTf2blruxp4o91OSmKApbt25l2bJlLFu2jNOnT9OlSxf69u3LAw88cNuxobQkoUaIsq0kQw3AtD8P8sX6E9wX5s+3w1qW2HE0lXQe1k2DXT+oI3/rHaD5cOjwMrhX1Lq6cuP41eOsPbuWjec2svvibiyKxbrOzdGN8MBw2lVuR9vgtvi72uZvbnEq0VBzo6NHj7Js2TJ+++03oqKi+PDDDxk9evTdfmyxk1AjRNlW0qHm+MVkOs9Yj14HW17pTICX7bdQF9mFA2p/m6N/qfNO7tBmHIT/Hzi5aVlZuZOYkcjW81vZGLORTTGbuJye9y7jMJ8w2gW3o13ldjT0a4iDvsBPa7EbpRpqcrt06RKXL1+mVq1axfmxxUJCjRBlW0mHGoCBn2/l31OXmdC1NmPus72/54rdyQ2w6jWI3a3OuwdA+wnQaCA4e2laWnlkUSwcvHSQDTEb2HRuE/sS9ln74QB4OHnQJqgNbYLb0LxScyq7Vy4Tt4uXWKiZN28efn5+9OrVC4CXXnqJL7/8knr16jF//nyqVat2d5WXIAk1QpRtpRFqfok+x4RFe6jq48q6CR3R6+3/B+OOLBbYvwT+eQOunlaXObhA/Yeg2RCoeq/cLaWRy+mX2RyzmY0xG9kcs5mkzKQ86yu6VKRZpWY09W9K80rNqeVdyy4f+ldioaZOnTrMmTOH++67j61bt9K5c2dmzZrF8uXLcXBwYMmSJXddfEmRUCNE2VYaoSY100Srt//hWoaJn55oReuafiV6PJtiyoDoebD9a0g4fH25X2013DQaJP1uNGSymPgv4T82nNvAv3H/sv/SfkwWU55t3BzdaFKxiTXoNPRriLOD7V9GLbFQ4+rqyqFDh6hatSovv/wysbGxfPfdd+zfv5+OHTty8eLFuy6+pEioEaJsK41QA/C/pfv4KeoMfZsE8dGgpiV+PJujKHD2X9j5ndqCk5WqLtc7QlhPNeBU7wR22CJQlqSb0tmXsI9d8bvYeWEnuy/uJiUrJc82DnoH6vvWp1mlZjTzV4OOl9H2LisW9Pe70L2J3N3duXTpElWrVmXVqlU8//zzADg7O5OWllb0igvos88+4/333yc2Npb69esza9Ys2rVrV+LHFUKIHINaVuGnqDP8+V8cb6Rm4eVavm6vRadTn2FTtRV0nwb/LVYDzvmdcOA3dfKqAk0fgyaDwbuK1hWXS84OzrQMaEnLAPVOPbPFzJErR9gZv5OdF3ayM34nCWkJ7Lm4hz0X9xBJJADVvapTz7cedX3qUte3LmE+YXg42ccwGoUONffffz9PPPEETZs25ciRI9a+Nfv37yckJKS468tj4cKFjBs3js8++4w2bdrwxRdf0KNHDw4cOEDVqlVL9NhCCJGjYbAXYQEeHIq7xq+7YxjaOkTrkrTj7AkthqtT3D7Y+T3sXQCJZ9Vbw9e9CzU7q603tXuAg5PWFZdbBr2Bur5qUBlcdzCKonDu2jk15GQHnVNJpziReIITiSdYfmK5dd8qHlWsIaeeTz3CfMPwcfbR8NvcWqEvP129epVXX32Vs2fP8swzz9C9e3cAJk+ejJOTE5MmTSqRQgFatWpFs2bNmDNnjnVZ3bp1efDBB5k2bdod95fLT0KUbaV1+Qlg7uaTTPn9AHUDPfnj2bZl4g6TYpOVBgeXw855cGrj9eWuftCwP9TqCtXagKPt9+Uoby6lXWL/pf0cuHSAg5cOcvDyQWJTYm+5bSXXStdDjk8YdX3rUsm1Uon8t1CsfWr69evH3Llz8fT05LvvvmPgwIGl/gThzMxMXF1dWbRoEQ899JB1+XPPPcfu3btZv379HT9DQo0QZVtphpqrqZnc884/ZJos/D6mLQ0r214/BJtw6bj6IL/dP0LyhevLHV0htAPUul+dvKW13VZdTb/KwctqwDl06RAHLx/kVNKpW27r4+zD1NZT6VilY7HWUKx9apYvX05KSgqenp4MHz6cHj16lHqoSUhIwGw2U6lSpTzLK1WqRFxc3C33ycjIICMjwzqflJR0y+2EEKKwvF2d6FY/gN/3nOeHbad5r38jrUuyTb41oMtk6DQJjq2Gw3/A0dVwLRaO/KlOABXDsgNOV6hyr1ymsiHezt6EB4UTHnR9zMfkzGQOXznMocuH1Fadywc5cfUEl9Mv4+vsq1mtBQo1YWFhTJw4kU6dOqEoCgsXLsw3KQ0ZMqRYC7zRjc1aiqLk29Q1bdo0pk6detPyRYsW4erqWiL1CSG0ExMTw/z580vteJWuGQA3Fu44y/ETx+kTnI5jGRnnsuS0hsBwvH1iCEr5j8CU//BLO47+4iG4eAi2zCZLZyTOrS7n3RoQ61afNMcKWhct8qFHT4Ps/2U5ZHFRucju1bv5T/dfsR4nNTW1QNsV6PLTli1bGD9+PMePH+fy5ct4eHjcMkjodDouX758i0+4e0W5/HSrlpoqVarI5SchyqjSvPwE6j+qZq85xsy/j6AoEBbgwaeDm1Gjonup1VAmpF2B42vVFpxjqyHlhkeDVGqgtuJU7wTBzcBoH3fiiOJTYs+p0ev1xMXFaTJoZatWrWjevDmfffaZdVm9evXo27evdBQWQpR6qMmx6WgC4xbuIiE5E1cnA9P6NaRvk+BSr6NMsFjUIRmOroajqyAmGnINA4BOD/71oHILqNxSnXxrgV6ayMqyEgs1p0+fpmrVqpr09F+4cCGPP/44n3/+OeHh4Xz55Zd89dVX7N+/v0DDM0ioEaJs0yrUAMQnpfPsgl1sO6G2VkfcU5XJvevh7CgPoLsrKQlwfI0acE5vhaRzN29j9ILKza+HnODm4Gp7txuLoivWjsJ79+6lQYMG6PX6AoWH/fv3U6dOHRwcinek0EceeYRLly7xxhtvEBsbS4MGDfjjjz9serwpIUT54O/pzA8jW/HRP0f5ZO0x5v97ht1nr/LZ4GaE+smo1kXm5qcOntlooDqfdB7O7YBz29XX87sgI1ENPsfXXN/Pt2Z2yMlu0fGvB4Zy9pDEcqhALTUGg4G4uDgqVizYmB6enp7s3r2b6tWr33WBxUlaaoQo27Rsqcltw5GLPL9wN5dSMnFzMvDuw43o3ThI67LKJnMWxB+4HnLObYdLx27ezuCkXqbyD4OKdcE/e6oQIsM52IFibalRFIXXXnutwHcMZWZmFqxKIYQog9rXrsgfz7Vj7Pxd/HvyMmPn7yLq5CVe7SWXo4qdwRECG6tTyyfUZamX1b4457ZnT9Fqa078fnXKzcEZ/GrlDToVw8C7mvTTsUMFCjXt27fn8OHDd94wW3h4OC4uLkUuSggh7F0lT2d+eqIVM/8+wqdrj/PDtjPsOqNejqrmK5ejSpSrz/WH+oHa+TjxDMQfgosHr79ePAymdHV4h7h9eT/D0VUdfdy/rvpaIeT65FJBHf9K2JxCdxS2Z3L5SYiyzVYuP91o3eF4nl+4myupWXgYHXivfyN6NgzUuixhMcOVU+rzceIPZr8egoQjYM7Ifz+jF1SomjfoVAgB7xB18E4HY2lUX66U2N1P9kxCjRBlm62GGoDYxDTG/rSLHaevADA0vBr/61UXo4NcjrI5ZlN22Dmohp1Lx9X5K6cg+dZPsL9OB57BuYJOFfAIBM8g9dUjUG1JkpaeQpFQcwsSaoQo22w51ABkmS3MWHWEz9cfB6BRZS9mPtJEHtZnTzJT4eoZuHr6etDJPWUV4Mm3BiN4BOQNOp6BN4cfGfDTqlg7CgshhLh7jgY9r/QIo1WoD8//vJu95xLpPGM9zap606dxEL0aBVHRQy5d2DQnV/UOKv+wm9cpivo05Cs5geckJJ6Fa3GQFAvXzkPqJfXS1tXT6nQ7zt7qLe2ufuqr9X3F7Pe+ed/LLevSUiOEKDtsvaUmt/NX05i0dB/rjlwk529hvQ5a1/CjT+MgujUIwMtFfqTKHFOGOpjntTj1mTvXYrNf43K9j1U7MBdW7hDk6gsu3mqnZmdv9X1+r3YQhuTy0y1IqBGibLOnUJMjPimd5XtjWbbnPLvPXrUudzLo6VCnIn0aB9GlbiVcnKTvTbmhKJB+Fa5dgNQE9anKKRfVVp5bvU+7DIql6Mdzcr856Di5q2NsGT3A6A5GT/V9nuWe2es81LvFSrCfULFffvq///s/pk+fjru7eu33+++/56GHHrLOX716lUcffZQ//vjjLksXQojyw9/TmRFtQxnRNpTTl1L4fc95lu05z5ELyaw+cIHVBy7g6mSga71K9GkSRLtaFXE0yPNTyjSdTm1hcSng6OQWM6RdzQ472SEo9ZIajNKu5v+akaTun5msTrcagqLANevBKTvsPPgpVO9Y9M+6CwVuqTEYDMTGxloHsrzxqcEXLlwgKCgIs9lcctXeJWmpEaJss8eWmvwcikti2W414Jy7kmZd7u3qSI8GgfRpHESrUB/0ermLRhSRxQzpieoo6bkDT3oiZCRDxrXrU+a1vPPW9UnkGXAUYOjvENq+WEst9paaG7NPObpqJYQQpS4swJOw7p682K0Ou85eZdnu8yzfG0tCcgbz/z3D/H/P4G50oF6gJ/WDPWkQ5EX9YE9qVnTHQVpyREHoDert5Xcz+KeiQGaK2tKTE3J8axVfjYUkdz8JIYQN0+l0NKtagWZVK/Bqr7psO3GZZXti+PO/OK6lm/j31GX+PXXZur3RQU9YgAf1g73UoBPkSZ0ADxmeQZQMnS67X427epu6xiTUCCGEnXAw6Glby4+2tfx456GGHL+Ywn8xifx3PpH955M4cD6J5AwTe84lsudconU/g15HLX936meHnAbBXtTyd8fb1RGdPAROlCGFCjWvv/66dVDLzMxM3n77bby8vABITS3AA4eEEEIUCweDnjoBHtQJ8ODh5pUBsFgUzlxOtYac/2LU18spmRyKu8ahuGss3nn9M1wcDQR5OxNcwZVgb2eCvFwIruBCkLcLwd4uBHg5S6dkYVcKHGpuHNSydevWnDhx4qZthBBCaEOv1xHi50aInxsPNAoC1P6PcUnp/BeTxP7zifwXk8SB84mcT0wnLcvM8YspHL+YcsvP0+mgkoezNfgEeTsT7O2Cv4czPm5O+Lg54u3qhLeLo/TjETahwKFm3bp1JViGEEKIkqDT6Qj0ciHQy4X761WyLk/PMhOXmM75q2mcu5rG+ewp5moa56+mE3M1jUyThbikdOKS0tl55uptj+Pl4oiPmxPero74uDpRwc2JCq6OVHBzyjXvhJeLI25GA+5GB9yMDtISJIqV9KkRQohyyNnRYG3VuRVFUbiUkknMlRvDTioJyZlcScnkcmomiWlZKAokpmWRmJZV6DqcHPTZAceAm5ODNexYlxmvL3N1MuDsYMDoqMfoYMDZUY+zowFnRwNGh5z3epwdri+TW97LlwKFmvHjxxf4Az/88MMiFyOEEMI26HQ6/NyN+LkbaVzFO9/tzBaFxLQsLqdkciU1U31NyeRKatYN8+r7pHQTyRkmMk3qE3AzTRYumzK5fOsrYHfNyaC3hiAngw5HBz0Oeh2OBj1ODnocDXocDdnzBj0Oud47GvQ4Ouhw0Osx6HU46HUYck0Oeh1663I9Bh0YDOrnG3TXt9Pp1M7aep0OvU49tznv9bq863XZy3Le68h5UG/ueTWo5azTZa+D6w/1zb2ssBQFFBRyP7kl9zLFukxByV6Xs1RRoFYlD82G+ChQqNm1a1ee+ejoaMxmM3Xq1AHgyJEjGAwGmjdvXvwVCiGEsFkGvS67f41TofbLMltIyVADTkqGOfvVlGuZiZTM68uTM0ykZZrJMFlIzzJnTxbSTWYysixkmLLns8yYLNd/jTPNFjLNFq5hKu6vLvLxXffKtO/YWJNjFyjUrF271vr+ww8/xMPDg3nz5lGhgvoI5ytXrjB8+HDatWtXMlUKIYQoUxwNerWTsWvhwlBBmMwW0rPDT04IysiyYLJYyDJbyDQpZJnV+Zz3WWYLJrNCZvZ7dcpeZ7JgNpkxm0zZr2ZMJjMWswWTyYzZbMZstmAyWzDnniwKZosFi0VRJ0VByX61zisKZoXs9+qrRQFLdouIoig3tZLktIxY53MvQ2ddrlNy1lo3KDCdoqgtQSjZn5PzXj3O9WU52+asA+d4A2DDoSa3GTNmsGrVKmugAahQoQJvvfUWXbt25YUXXijWAoUQQtgxRQGTCbKy1Ckz8/r7u53PZ51DVhbuWVm4F9exbHj4n7ui04GTEzg63jzduLww8w3bavaVCh1qkpKSuHDhAvXr18+zPD4+nmvXrhVbYUIIIbIpys0/tCX1eqdlRXlfFjk43DoM3OoH/3bL73bbu/lMQ9l7ynShQ81DDz3E8OHDmTFjBvfeey8A27Zt48UXX6Rfv37FXqAQQhSrnICQmXnzdOPy280XZF1+299u21vtaypj/UEMhoL9i/9OP9h305pQlPnckzyJ2SYVeJTuHKmpqUyYMIFvv/2WrOwE7uDgwMiRI3n//fdxc7v17YG2QEbpFqIEmUzXf4QzMm4dGnJPBdmmkNOluDh83d3zDx5lKSA4OKg/ujk/vDe+v93rjdvnFxbudn1+83p5No0onIL+fhc61ORISUnh+PHjKIpCzZo1bTrM5JBQI+ya2Xw9CNzq9XbrbgwSBV1W0PeZmWCxaH2GiianX0HuKfePfn6h4U7rbhc0cv/IG40FCyK5Xx0cpKVAlCsF/f0u8OWnoKAg+vbtS58+fejcuTNubm40atSoWIoVwuaYTNeDQnr69fdFmXKHjsIsuzGs2FtnxZwfYKPx5tCQ37KcH/kb1xVkcnRk3datdLz//ttuc9OyMtivQIjyqsCh5qeffuL333/n2Wef5cKFC3Tr1o0+ffrQq1cvfHx8SrJGUV6YzdcDRGFf83uf3/o7BRZ7aHXIHQ6Mxrzvb1x2Y5C4cdsbl+WEixsDRkHmc4KDBi0JsWlp0KVLqR9XCGEbinT5af/+/SxbtozffvuNXbt2ER4ebm3FqVGjRknUWSzk8tNt5FzaSE/Pf7rd+lutu3FZfvM5r7baEqHXX/+BL44pd+DIb9nt5nNaHOTyw03mz59PRESE1mUIIYpZsV9+yq1+/frUr1+fiRMncuHCBZYtW8ayZcuYNGkS1atX57333qNXr15FLr7cysrK+6Oflla4+fyW3W55zmRrt13q9eDsrE5G4/XXnPc3zt9qmxuX3Wq+IOscZIg0IYSwB3f9t3WlSpV48sknefLJJ0lNTeWvv/7CaDQWR232Y8kSOH78enDI7/VO62ylpUKvBxeX6+HhVlPucFHUZbd7lSAhhBCikAr9y2EwGIiNjcXf3z/P8kuXLuHv74/ZVn6YS9Pnn8Pq1cX7mTeGgRtDRs680Zh33Z3CSO71N+6bM0mgEEIIYYcK/euVXxecjIwMnJyc7rogu3T//RAYeD0g5Pd6u3U3hg15joMQQghRKAUONR9//DGgDnn+9ddf4+7ubl1nNpvZsGEDYWFhxV+hPXjxRa0rEEIIIcq9AoeamTNnAmpLzeeff44h17MdnJycCAkJ4fPPPy/+CoUQQgghCqDAoebkyZMAdOrUiSVLluQZpVsIIYQQQmuF7lOzdu3akqhDCCGEEOKuFCjUjB8/vsAf+OGHHxa5GCGEEEKIoipQqNm1a1ee+ejoaMxmM3Xq1AHgyJEjGAwGmjdvXvwVCiGEEEIUQIFCTe5LTh9++CEeHh7MmzfP2q/mypUrDB8+nHbt2pVMlUIIIYQQd1Doh6HMmDGDadOm5ekoXKFCBd566y1mzJhRrMUJIYQQQhRUoUNNUlISFy5cuGl5fHw8165dK5aihBBCCCEKq9B3Pz300EMMHz6cGTNmcO+99wKwbds2XnzxRfr161fsBQr7oSgKmWYL6ZkW0k1m0rPMpGdZSM8yk5Z1fT7DZCbTZMFkUcgyW8gyZ7+aLGRlLzPlXp7rvcmsYFEUFEB9uLWCRVGPnbNM4fqTrxUFdfvsB2Eb9DocDDoc9Dr1vV6f/aqzrstZ7qDXYbBuq8fF0YCrkwEXJ/XV1cmAi6MDbsac5Q64OqrrjQ56dDKKthBClKpCh5rPP/+cCRMm8Nhjj5GVPbKzg4MDI0eO5P333y/2AkXJMFsUrqVnkZJpJiXDRHKGidQMM8kZJlIyTKRkmkjJyLUuez73+/TsoJKWE15MZvIZRaPc0evA1ckBFycDbk4GvF2d8HVzwtfdCR83I37uTvi4qZOfu9H63tnRcOcPF0IIcUuFDjWurq589tlnvP/++xw/fhxFUahZsyZubm4lUZ/Ih6IopGaauZKaSVKaiaT0LJLSskhMyyIp3URSWlb2MlP2MnX9tXR1PjnDVKL1GfQ6nB30ODsacHY0YHRUWzqcHdVWDCcHPQ56PU4OaquIo0GPo0GHo0GPg0GHk0FvfZ9nnV6HTqdDpwO9TocO0OlAhw5uXJa9XH2vtppYLAomi4LZYsl+VTCZs18tCiZzruW5tssyW0jLtJCWZSI100xqppm0TDOpmSb1NUtdlmmyqMdRIDk7EF4EuJRaoPPmbnTIFXac8HUzUsXHheoV3ale0Y0QXzcJPkIIkY8iD8fs5uZGo0aNirOWcktRFNKyzFxOyeRKShZXUjO5kpqpzqdmcSUlk8upmVy5YT7nB/RuODnocTeql1DcnBxwM6qTu9GAq5ODdd319+o6FycHXBwN2UFFbw0uztnLHA3lc0BOk9lCWlZO4DGTkqmGoMspmdYpITkj1/tMLqdkcCk5E5NFsQahM5dvHYJ0OgjycqF6RTdqZAedUD83qld0J9DTGb1eLnkJIcqvIocacWepmSYSrmVyMTmdi9cy1Ck5M9f7DBKuZZCQnEFGEQOKk0GPp4sjXi4OeLo44unseH0++72nsyNeLo545lrm5eKIh7NDuQ0fJcXBoMfDoMfD2bFQ+ymKQlK6icspmVxKzuBSdui5eC2DUwkpnEhI4cTFZJLSTcRcTSPmahobjybk+QxnRz2hfu5U93Ozhp7m1SpQxce1OL+iEELYLAk1xWDBv2c4EJtEQnLG9cByLYOUTHOhPsfJoMfHzQlvV0d83Jyo4OaEj6sTFVwd1fduTni7Zi9zc6SCqxOuTgbpkFoG6HQ6vLLDZqjfrS/lKorCpZRMTlxM4WRCMicupnD8YgonEpI5cymV9CwLB2OTOBiblGe/6n5utK9dkQ61K9Kqug+uTvKfvRCibJK/3YrBin2xN/2rOYezo56KHkYquhvVVw8jFd2d8fNwsi7L6SgqAUXcjk6nw89d/fNyT6hPnnVZZgvnrqRx4qIadk4kJHM47hp7ziWqrTwJKczdcgong557Qn1oX9uP9rUrUqeSh/yZE0KUGRJqisEDjQJpXNnbGlr8cgUYNwkqohQ4GvSE+qn9azrXvb48KT2LLccuseHoRdYfvkjM1TQ2HUtg07EE3vnjEJU8jbSvVZEOdSrStqYf3q5O2n0JIYS4SxJqisEjLatqXYIQt+Tp7Ej3BgF0bxCAoiicSEhh/eGLbDh6kW0nLnEhKYNF0edYFH0OvQ4aVfamQ+2KtK9dkaZVvKXjsRDCrkioEaKc0Ol01KjoTo2K7oxoG0p6lpntpy6z4chFNhxJ4PCFa+w+e5XdZ6/y0T9HqRvoydQ+9W+61CWEELbKLm59OXXqFCNHjiQ0NBQXFxdq1KjB5MmTyczM1Lo0IeyWs6OBdrUqMqlXPf56vj1bJ97H9Icb0atRIO5GBw7GJjHwi62M+Wkn56+maV2uEELckV201Bw6dAiLxcIXX3xBzZo1+e+//3jyySdJSUnhgw8+0Lo8IcqEQC8XBraswsCWVbicksmMVYf56d8zLN8by98HL/B/HWvyVPvq8vA/IYTN0imKfT7Y/v3332fOnDmcOHGiwPskJSXh5eVFYmIinp6eJVidEGXD/vOJTF12gH9PXQagcgUXXu1Vl271A2yyA/z8+fOJiIjQugwhRDEr6O+3XVx+upXExER8fORavxAlqX6QFwufvpfZEU0J9HLm3JU0Rv2wk8FfR3E47prW5QkhRB52GWqOHz/O7NmzGTVq1G23y8jIICkpKc8khCgcnU5H78ZB/PNCB569ryZODnq2HL9Ez483Mvm3/7iaKn3bhBC2QdNQM2XKlOzBCfOfduzYkWef8+fP0717dwYMGMATTzxx28+fNm0aXl5e1qlKlSol+XWEKNNcnRwY37UO/4zvQI8GAZgtCvO2nqbTB+v4YdtpzBa7vJIthChDNO1Tk5CQQELCrZ/EmyMkJARnZ2dADTSdOnWiVatWzJ07F73+9pksIyODjIwM63xSUhJVqlSRPjVCFIMtxxKY8vt+jlxIBqBuoCdTetejVXVfzWqSPjVClE0F7VOj6d1Pfn5++Pn5FWjbmJgYOnXqRPPmzYmMjLxjoAEwGo0Yjca7LVMIcQuta/rxx7Pt+DHqDDNWHeZgbBKPfLmNXo0CmfxAPfw9nbUuUQhRzthFn5rz58/TsWNHqlSpwgcffMDFixeJi4sjLi5O69KEKNccDHqGtg5h3YudGNyqKnodrNgby7DI7XI5SghR6uwi1KxatYpjx46xZs0aKleuTGBgoHUSQmjPx82Jtx9qyO9j2+Ll4siB2CR+ijqtdVlCiHLGLkLNsGHDUBTllpMQwnbUD/JiQtfaALz/12EuJWfcYQ8hhCg+dhFqhBD249FW1agb6ElSuokPVh3WuhwhRDkioUYIUawMeh1v9K0PwILtZ9l77qq2BQkhyg0JNUKIYtcyxIeHmgajKPD6b/uxSKdhIUQpkFAjhCgRE3uE4eZkYPfZq/yy85zW5QghygEJNUKIEuHv6cxzXWoB8N6fh0hMy9K4IiFEWSehRghRYoa1DqVGRTcupWQy6+8jWpcjhCjjJNQIIUqMk4OeKX3UTsPfbT3NoTgZVFYIUXIk1AghSlS7WhXpXl8dAHPyb/vl+VJCiBIjoUYIUeJefaAuRgc9UScv8/veWK3LEUKUURJqhBAlrnIFV0Z3qgnAOysOkpJh0rgiIURZJKFGCFEqnmpfnSo+LsQlpfPJ2mNalyOEKIMk1AghSoWzo4HXH1A7DX+98QQnLiZrXJEQoqyRUCOEKDVd6vrTsU5FsswKU38/IJ2GhRDFSkKNEKLU6HQ6Jveuj5NBz/ojF/n7YLzWJQkhyhAJNUKIUhXq58bIdqEAvLF8P+lZZo0rEkKUFRJqhBClbkynmgR4OnP2chpfrD+hdTlCiDJCQo0QotS5GR2Y1KsuAJ+tO8bZy6kaVySEKAsk1AghNPFAo0Dure5DhsnC2ysOal2OEKIMkFAjhNCETqdjSp/6GPQ6Vu6PY8ORi1qXJISwcxJqhBCaCQvwZEh4NQCm/L6fTJNF44qEEPZMQo0QQlPjutTGz92JExdTiNx8UutyhBB2TEKNEEJTXi6OvNQ9DICP/znKhaR0jSsSQtgrCTVCCM31b1aZJlW8Sck0M3P1Ea3LEULYKQk1QgjN6fU6nulYA4C95xI1rkYIYa8k1AghbIKXiyMA6SZ5wrAQomgk1AghbIKLowGA9EwJNUKIopFQI4SwCS5O2aFGbusWQhSRhBohhE1wdlBDTZq01AghikhCjRDCJjg7qX8dpZvMKIqicTVCCHskoUYIYROcs/vUKApkyCUoIUQRSKgRQtiEnI7CABlZEmqEEIUnoUYIYRMcDXoMeh0AaVnSr0YIUXgSaoQQNiOntUZCjRCiKCTUCCFshrNjdmdhCTVCiCKQUCOEsBnO0lIjhLgLEmqEEDbD+lRhCTVCiCKQUCOEsBnOEmqEEHdBQo0QwmZcb6mRW7qFEIUnoUYIYTOM2R2FZagEIURRSKgRQtgMuaVbCHE3JNQIIWyG9KkRQtwNCTVCCJshdz8JIe6GhBohhM1wcZKOwkKIopNQI4SwGdaOwtJSI4QoAgk1QgibIZefhBB3Q0KNEMJmyDAJQoi7IaFGCGEzclpqMqRPjRCiCCTUCCFshrP0qRFC3AUJNUIIm2G9/CRPFBZCFIGEGiGEzbB2FDZJqBFCFJ6EGiGEzZCWGiHE3bC7UJORkUGTJk3Q6XTs3r1b63KEEMUo5+F7GSbpKCyEKDy7CzUvvfQSQUFBWpchhCgBzg7SUiOEKDq7CjV//vknq1at4oMPPtC6FCFECXBxUv9Kkj41QoiicNC6gIK6cOECTz75JL/++iuurq4F2icjI4OMjAzrfFJSUkmVJ4QoBkZpqRFC3AW7aKlRFIVhw4YxatQoWrRoUeD9pk2bhpeXl3WqUqVKCVYphLhbufvUWCyKxtUIIeyNpqFmypQp6HS62047duxg9uzZJCUlMXHixEJ9/sSJE0lMTLROZ8+eLaFvIoQoDjm3dIN0FhZCFJ6ml5/GjBnDoEGDbrtNSEgIb731Ftu2bcNoNOZZ16JFCwYPHsy8efNuua/RaLxpHyGE7XLOFWrSsszWlhshhCgITUONn58ffn5+d9zu448/5q233rLOnz9/nm7durFw4UJatWpVkiUKIUqRQa/DyaAn02yRkbqFEIVmFx2Fq1atmmfe3d0dgBo1alC5cmUtShJClBCjoxpqZPwnIURh2UVHYSFE+WEdKkFCjRCikOyipeZGISEhKIrcGSFEWeQsoUYIUUTSUiOEsCku1vGf5O4nIUThSKgRQtgUZ8fspwpLS40QopAk1AghbIp1pG4JNUKIQpJQI4SwKTnPppGWGiFEYdllR2FRTmSmQspFdUqOh5R4SLsCTu7g7A0u3je/Ghy1rFgUg5yRuiXUCCEKS0KNKF0WC1w9BdcuZAeWeEjOeY3PFWAuQmZy4T/f0TX/wOPqA0HNoOq94ORWjF9KFKfrLTXSUVgIUTgSakTJykqDmJ1wZiucjVKn9MSC728wgrs/uFVUX10qqGEn7SqkX4W0RPU1I3sE9qxUdbp2Pv/P1DtC5RYQ2h5C2kHlluDofBdfUhSnnI7C0qdGCFFYEmpE8Uq+CGe3wZnsKXYPWLLybmMwgmcguPlfDyw5ocX66g/uFcHoCTrdnY9rMathKf1qrsBzw2tSLJzeAknn1JB1Ziusfw8cnKHKPRDSHkLbqa05Dk7FfGJEQclzaoQQRSWhRhSdokDCETW8nI1SQ8LlEzdv5x4AVVtBlXvVSz8BDYu/74veoF5ecvW5c81XTsLJjXByA5zaCMkX1PcnN8BawNFNrTO0nRp0AhuDQf5TKS1y95MQoqjkb2pROJkpcOA3OPi7GmbSLt+wgQ7860KVVlA1XA0z3tUK1tpSGnQ68KmuTs2HXg9mOQHn5Eb1Ox3/R51AbS2q1gZaDIdaXW3nu5RRMkyCEKKoJNSIO1MUNcDs/gH2/5q3A6+DCwQ3V1s2qt6r9k9x8daq0sLT6aBiHXW650m1I3P8gesh59RmyEiEI3+qU+WWcN+rENpBwk0JuR5qpKOwEKJwJNSI/CXGwJ75sPsnuHz8+nKf6tD4UahxHwQ2Klu3Uev1ENBAncL/T+2rE7sH9i+Bf7+Gc9vhu75qB+P7XlWDnChW1o7CmdJSI4QoHAk1Iq+sdDi8Anb9CCfWgpL9r2VHN6j/EDQdrF5WKi+tFHoDBDdTp/AxsPFDiI5UW3G+7QY1u0CnSep6USysHYVNEmqEEIUjoUaol5fO74LdP8K+X9Q7hXJUawNNBkO9vmB016xEm+ARAD2nQ+uxsOF99Xwd+1udwh6ATv+DSvW1rtLuWTsKS0uNEKKQJNSUZ8kXYe9C9cc5/sD15Z6VoUkENHlUvdQk8vKuAn0+hrbjYN176jk8tBwOrYAG/aDjRPCrpXWVdsvap8YkfWqEEIUjoaY8uhYHa99Rw4zFpC4zGKFub/XyUmgH9bKLuD2f6tDvC2j7PKybBgd+hf8Ww/6l0DgCOrwEFUK0rtLuWC8/SUuNEKKQJNSUJ5kpsOUT2PwRZKWoy4KaqUGmwcPq03pF4fmHwcB5ELtXDYtH/lQD496F0GwItJsAXsFaV2k3XJzkicJCiKKRUFMeWMzqj+yatyE5Tl0W3AK6vgXVwrWtrSwJbASPLoBzO2DNW2pH6x3fqp2uu74FrZ7SukK7IE8UFkIUlYSasu7Y37Dqtet9Zryrwf1Tod6D5ecOptJWuQUM+RVObVKD5Jkt8OeLkHoJOr4i5/0O5InCQoiiklBTVsXtU8PMibXqvLO32sej5RPgYNS0tHIjpC0M/wM2fABr34L170LaFej+rvo8HHFLOR2FM+The0KIQpJQU9YknVdbB3b/CChgcIJ7noL2E6TPjBZ0OujwovqU5T8mwL9fqLfM9/20bD20sBjltNRkmi2YLQoGvbRsCSEKRkJNWZFxTe0AvOUTMKWpy+r3g86vg0+otrUJdQgGZy9YOkrtQJyeBAMiwdFF68psTk5LDaj9atyM8teUEKJg5G8Le2c2wc556i3FKRfVZVXD1Y6plVtoW5vIq9FAdXDMRUPVO6R+6A8R88HZU+vKbIrR4fqluTQJNUKIQpAL+/bs1GaY0xpWjFcDjU8NeOQHGP6nBBpbVac7PLYYnDzg9CaY1xtSErSuyqbo9TprsJE7oIQQhSGhxh5ZLGrn03kPQMJhcPGBHu/D6Cj1AXpyd41tC2kLw5aDqy/E7obIHpB4TuuqbIqLk9zWLYQoPAk19ib1Mvw0ENa8qQ422fhReG63+gwU6XhqP4KawPCV6pAUCUfg2+6QcEzrqmyGs0PO+E9yB5QQouAk1NiTs9vh83ZwbDU4OEOfT+ChOWoHVGF/KtaGESvBtyYknlVH/Y7do3VVNsHaUiMjdQshCkFCjT1QFNj6GUR2h6Rzat+ZJ/6BZo9rXZm4W95V1BabgEaQmgBzH4DTW7SuSnM5fWpkpG4hRGFIqLF16Ynw8+Pw10R18Ml6D8JT6yCggdaVieLiXlHtY1OtDWQkwfcPwZFVWlelKelTI4QoCgk1tix2D3zRAQ7+DnpHtTPwgLlyC3BZ5Oyl3hVVqxuY0mFBBOz7ReuqNGPtUyOhRghRCBJqbJGiwI5I+Pp+uHISvKrCyL/UzsByZ1PZ5egCg36EhgPUVrnFT8D2r7WuShM5LTUyVIIQojDkqVa2JiMZlj8P+35W52t3hwfngKuPtnWJ0mFwhIe+VFtutn8NK14AdNBypNaVlSpnx+w+NdJSI4QoBGmpsSXxh+Cr+9RAozPA/W/AoPkSaMobvR56fgBtx6vzq1+HpFhtayplMlK3EKIoJNTYij0L4KtO6sP0PAJh2Apo85yM5lxe6XRw32tQuSVkJqvBphzJGf9JOgoLIQpDfjG1lpUGy56FpU9DVipU7whPb4Rq4VpXJrSm10PP9wGd2npXjm71lpYaIURRSKjRUmaqOqjhznmADjpOhMeWqLf4CgEQ1BSaDVHf//ESWMrHj3xOS410FBZCFIaEGq1kpcOCR9VBDY2e8PgS6PgK6A1aVyZsTefX1Y7DF/bBjm+1rqZUWDsKy8P3hBCFIKFGC6ZMWDQUTqwFRzcY/AvUuE/rqoStcvNT+9cArHkLUi5pW08pyLn8JMMkCCEKQ0JNaTObYPFIOLJSHb/p0YVQtZXWVQlb13w4VGoA6VfVwUzLOGufGmmpEUIUgoSa0mQxw6+j4OAyMDjBoJ8gtJ3WVQl7YHCAHtPV99Fz4fxuLaspcda7n0zSp0YIUXASakqLxQK/Pwv7FoHeAQZ+BzU7a12VsCchbaBBf0CBP15U/0yVUdaxn6SlRghRCBJqSoOiwB8TYNcPoNPDw99AnR5aVyXsUdc31X5Y5/6FvQu1rqbEyBOFhRBFIaGmpCkK/DUJdnwD6OChL6D+g1pXJeyVZxC0n6C+X/06pCdpW08JcZaH7wkhikBCTUlb8yZs+1R93+djaDRQ23qE/QsfDT41ICUe1r+ndTUlQh6+J4QoCgk1JWn9+7Bxhvq+5wfXH6ImxN1wMEKP7DAT9TlcPKxtPSXg+jAJZbffkBCi+EmoKSmbP4a1b6nvu74N9zypbT2ibKl1P9TuARYT/PmSepmzDJHLT0KIopBQUxKivoTV2Q9Lu+9VaD1G23pE2dT9HTAY4cQ6OPi71tUUKxnQUghRFBJqilv0PPjzRfV9uwnQ/kVt6xFll091aD1Wff/XJHUssTIiJ9SYLApZZrkEJYQoGAk1xWnPQvj9OfV9+Bi1lUaIktRuPHhWhsQzsPkjraspNkbH6381SWdhIURBSagpLvuXqk8LRoGWT0LXt0Cn07oqUdY5uUG37L5bm2fBlVNaVlNsjA56638+cglKCFFQdhVqVqxYQatWrXBxccHPz49+/fppXZLq0ApY/AQoFmj6uPo4ewk0orTUexBC2oEpXb0MVQbodDqcHXKeKiyXn4QQBWM3oWbx4sU8/vjjDB8+nD179rB582YeffRRrctSR9xeOVG9C6XhQOj9Eejt5rSKskCng57vg84Ah5bDsX+0rqhYWIdKkJG6hRAF5KB1AQVhMpl47rnneP/99xk5cqR1eZ06dTSsKpuDEwz5FbZ9Dt3eAb1B64pEeeRfF+55CqLmwJ8vwzNb1D+bdszZIXuoBBn/SQhRQHbRpLBz505iYmLQ6/U0bdqUwMBAevTowf79+7UuTeVTHXpOV0dSFkIrHV8BVz+4dFR9KJ+dc3aS27qFEIVjF7/CJ06cAGDKlCl8+OGHhISEMGPGDDp06MCRI0fw8fG55X4ZGRlkZGRY5xMTEwFISiqb4+WI8k4P4a/AHy/AX9MgpAd4VNK6qCJzMKdjyUgl4cpVkpIcC7RPamqq/PctRBmU89+1cqcHjSoamjx5sgLcdtq+fbvy448/KoDyxRdfWPdNT09X/Pz8lM8///yuPl8mmWSSSSaZZLKP6ezZs7fNFTpF0e756gkJCSQkJNx2m5CQELZu3cp9993Hxo0badu2rXVdq1at6NKlC2+//fYt972xpcZisXD58mV8fX3RFePdSUlJSVSpUoWzZ8/i6elZbJ9bFsm5Khw5XwUn56rg5FwVnJyrgivJc6UoCteuXSMoKAj9bW7G0fTyk5+fH35+fnfcrnnz5hiNRg4fPmwNNVlZWZw6dYpq1arlu5/RaMRoNOZZ5u3tfVc1346np6f8oS8gOVeFI+er4ORcFZycq4KTc1VwJXWuvLy87riNXfSp8fT0ZNSoUUyePJkqVapQrVo13n//fQAGDBigcXVCCCGEsAV2EWoA3n//fRwcHHj88cdJS0ujVatWrFmzhgoVKmhdmhBCCCFsgN2EGkdHRz744AM++OADrUu5idFoZPLkyTdd6hI3k3NVOHK+Ck7OVcHJuSo4OVcFZwvnStOOwkIIIYQQxcUuHr4nhBBCCHEnEmqEEEIIUSZIqBFCCCFEmSCh5i716dOHqlWr4uzsTGBgII8//jjnz5/Ps82ZM2fo3bs3bm5u+Pn58eyzz5KZmalRxdo4deoUI0eOJDQ0FBcXF2rUqMHkyZNvOg9yrlRvv/02rVu3xtXVNd9nK8m5uu6zzz4jNDQUZ2dnmjdvzsaNG7UuySZs2LCB3r17ExQUhE6n49dff82zXlEUpkyZQlBQEC4uLnTs2NF2xtQrRdOmTaNly5Z4eHjg7+/Pgw8+yOHDh/NsI+dKNWfOHBo1amR9Fk14eDh//vmndb3W50lCzV3q1KkTP//8M4cPH2bx4sUcP36c/v37W9ebzWZ69epFSkoKmzZtYsGCBSxevJgXXnhBw6pL36FDh7BYLHzxxRfs37+fmTNn8vnnn/O///3Puo2cq+syMzMZMGAAzzzzzC3Xy7m6buHChYwbN45Jkyaxa9cu2rVrR48ePThz5ozWpWkuJSWFxo0b88knn9xy/fTp0/nwww/55JNP2L59OwEBAdx///1cu3atlCvV1vr16xk9ejTbtm1j9erVmEwmunbtSkpKinUbOVeqypUr8+6777Jjxw527NjBfffdR9++fa3BRfPzdNcDOIk8fvvtN0Wn0ymZmZmKoijKH3/8oej1eiUmJsa6zfz58xWj0agkJiZqVaZNmD59uhIaGmqdl3N1s8jISMXLy+um5XKurrvnnnuUUaNG5VkWFhamvPLKKxpVZJsAZenSpdZ5i8WiBAQEKO+++651WXp6uuLl5XXbMfXKg/j4eAVQ1q9fryiKnKs7qVChgvL111/bxHmSlppidPnyZX788Udat26No6M6qvDWrVtp0KABQUFB1u26detGRkYG0dHRWpVqExITE/OMsC7nquDkXKkyMzOJjo6ma9eueZZ37dqVLVu2aFSVfTh58iRxcXF5zp3RaKRDhw7l/twlJiYCWP9+knN1a2azmQULFpCSkkJ4eLhNnCcJNcXg5Zdfxs3NDV9fX86cOcNvv/1mXRcXF0elSpXybF+hQgWcnJyIi4sr7VJtxvHjx5k9ezajRo2yLpNzVXByrlQJCQmYzeabzkWlSpXK1XkoipzzI+cuL0VRGD9+PG3btqVBgwaAnKsb7du3D3d3d4xGI6NGjWLp0qXUq1fPJs6ThJpbmDJlCjqd7rbTjh07rNu/+OKL7Nq1i1WrVmEwGBgyZAhKrmca3mpEcEVRinWkcK0U9lwBnD9/nu7duzNgwACeeOKJPOvkXO248wdlK8vnqrBu/M7l9TwUhZy7vMaMGcPevXuZP3/+TevkXKnq1KnD7t272bZtG8888wxDhw7lwIED1vVanie7GSahNI0ZM4ZBgwbddpuQkBDr+5zRxmvXrk3dunWpUqUK27ZtIzw8nICAAKKiovLse+XKFbKysm5Ks/aosOfq/PnzdOrUifDwcL788ss828m5ynuubqesn6uC8vPzw2Aw3PSvwPj4+HJ1HooiICAAUFshAgMDrcvL87kbO3Ysy5YtY8OGDVSuXNm6XM5VXk5OTtSsWROAFi1asH37dj766CNefvllQNvzJKHmFnJCSlHktNBkZGQAEB4ezttvv01sbKz1/+RVq1ZhNBpp3rx58RSsocKcq5iYGDp16kTz5s2JjIxEr8/bUCjnquDK+rkqKCcnJ5o3b87q1at56KGHrMtXr15N3759NazM9oWGhhIQEMDq1atp2rQpoPZRWr9+Pe+9957G1ZUuRVEYO3YsS5cuZd26dYSGhuZZL+fq9hRFISMjwzbOU6l0Ry6joqKilNmzZyu7du1STp06paxZs0Zp27atUqNGDSU9PV1RFEUxmUxKgwYNlM6dOys7d+5U/v77b6Vy5crKmDFjNK6+dMXExCg1a9ZU7rvvPuXcuXNKbGysdcoh5+q606dPK7t27VKmTp2quLu7K7t27VJ27dqlXLt2TVEUOVe5LViwQHF0dFS++eYb5cCBA8q4ceMUNzc35dSpU1qXprlr165Z/+wAyocffqjs2rVLOX36tKIoivLuu+8qXl5eypIlS5R9+/YpERERSmBgoJKUlKRx5aXrmWeeUby8vJR169bl+bspNTXVuo2cK9XEiROVDRs2KCdPnlT27t2r/O9//1P0er2yatUqRVG0P08Sau7C3r17lU6dOik+Pj6K0WhUQkJClFGjRinnzp3Ls93p06eVXr16KS4uLoqPj48yZswYa+gpLyIjIxXgllNucq5UQ4cOveW5Wrt2rXUbOVfXffrpp0q1atUUJycnpVmzZtZbccu7tWvX3vLP0dChQxVFUW9Vnjx5shIQEKAYjUalffv2yr59+7QtWgP5/d0UGRlp3UbOlWrEiBHW/9YqVqyodO7c2RpoFEX78ySjdAshhBCiTJC7n4QQQghRJkioEUIIIUSZIKFGCCGEEGWChBohhBBClAkSaoQQQghRJkioEUIIIUSZIKFGCCGEEGWChBohhBBClAkSaoQQxWLdunXodDquXr2qdSl5hISEWEdBv11tc+fOxdvbu9iPn3PskvhsIUReEmqEEAUybNgw6w+0o6Mj1atXZ8KECaSkpGhd2h298cYbxMbG4uXlVerHjo2NZdasWaV+XCHKIxmlWwhRYN27dycyMpKsrCw2btzIE088QUpKCnPmzNG6tNvy8PAgICBAk2MHBARoEqaEKI+kpUYIUWBGo5GAgACqVKnCo48+yuDBg/n111/zbBMdHU2LFi1wdXWldevWHD582Lru+PHj9O3bl0qVKuHu7k7Lli35+++/8+z/2WefUatWLZydnalUqRL9+/e3rlMUhenTp1O9enVcXFxo3Lgxv/zyS5G+y9y5c6latSqurq489NBDXLp06aZtfv/9d5o3b46zszPVq1dn6tSpmEwm6/pDhw7Rtm1bnJ2dqVevHn///Tc6ne6mcyKEKB0SaoQQRebi4kJWVlaeZZMmTWLGjBns2LEDBwcHRowYYV2XnJxMz549+fvvv9m1axfdunWjd+/enDlzBoAdO3bw7LPP8sYbb3D48GFWrlxJ+/btrfu/+uqrREZGMmfOHPbv38/zzz/PY489xvr16wtVd1RUFCNGjOD//u//2L17N506deKtt97Ks81ff/3FY489xrPPPsuBAwf44osvmDt3Lm+//TYAFouFBx98EFdXV6Kiovjyyy+ZNGlSoeoQQhSzUhsPXAhh14YOHar07dvXOh8VFaX4+voqAwcOVBRFUdauXasAyt9//23dZsWKFQqgpKWl5fu59erVU2bPnq0oiqIsXrxY8fT0VJKSkm7aLjk5WXF2dla2bNmSZ/nIkSOViIiIfD+/WrVqysyZM/Msi4iIULp3755n2SOPPKJ4eXlZ59u1a6e88847ebb5/vvvlcDAQEVRFOXPP/9UHBwclNjYWOv61atXK4CydOnSPPtFRkbm+WwhRMmQPjVCiAJbvnw57u7umEwmsrKy6Nu3L7Nnz86zTaNGjazvAwMDAYiPj6dq1aqkpKQwdepUli9fzvnz5zGZTKSlpVlbau6//36qVatG9erV6d69O927d+ehhx7C1dWVAwcOkJ6ezv3335/neJmZmTRt2rRQ3+PgwYM89NBDeZaFh4ezcuVK63x0dDTbt2+3tswAmM1m0tPTSU1N5fDhw1SpUiVPX5177rmnUHUIIYqXhBohRIF16tSJOXPm4OjoSFBQEI6Ojjdtk3uZTqcD1Es1AC+++CJ//fUXH3zwATVr1sTFxYX+/fuTmZkJqB16d+7cybp161i1ahWvv/46U6ZMYfv27dbPWLFiBcHBwXmOaTQaC/U9FEW54zYWi4WpU6fSr1+/m9Y5OzujKIr1+wkhbIOEGiFEgbm5uVGzZs0i779x40aGDRtmbSVJTk7m1KlTebZxcHCgS5cudOnShcmTJ+Pt7c2aNWu4//77MRqNnDlzhg4dOtzN16BevXps27Ytz7Ib55s1a8bhw4fz/b5hYWGcOXOGCxcuUKlSJQC2b99+V3UJIe6OhBohRKmpWbMmS5YsoXfv3uh0Ol577TVrCwyol7dOnDhB+/btqVChAn/88QcWi4U6derg4eHBhAkTeP7557FYLLRt25akpCS2bNmCu7s7Q4cOLXAdzz77LK1bt2b69Ok8+OCDrFq1Ks+lJ4DXX3+dBx54gCpVqjBgwAD0ej179+5l3759vPXWW9x///3UqFGDoUOHMn36dK5du2btKCwtOEJoQ+5+EkKUmpkzZ1KhQgVat25N79696datG82aNbOu9/b2ZsmSJdx3333UrVuXzz//nPnz51O/fn0A3nzzTV5//XWmTZtG3bp16datG7///juhoaGFquPee+/l66+/Zvbs2TRp0oRVq1bx6quv5tmmW7duLF++nNWrV9OyZUvuvfdePvzwQ6pVqwaAwWDg119/JTk5mZYtW/LEE09YP8PZ2fluTpMQooh0SkEuLgshhJ0KCQlh3LhxjBs3rsSPtXnzZtq2bcuxY8eoUaOGdfncuXMZN26czQ0hIURZI6FGCFGmhYSEEBsbi6OjIzExMcX6dN+lS5fi7u5OrVq1OHbsGM899xwVKlRg06ZN1m1y7hZzdnaWUCNECZM+NUKIMm39+vXWBwR6eHgU62dfu3aNl156ibNnz+Ln50eXLl2YMWNGnm12794NqJerhBAlS1pqhBBCCFEmSEfh/2+3DmQAAAAABvlb3+MrigCABakBABakBgBYkBoAYEFqAIAFqQEAFqQGAFiQGgBgQWoAgIUAqQTUHahf6f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84" y="1307257"/>
            <a:ext cx="3578225" cy="1444146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5020423" y="559694"/>
            <a:ext cx="4323599" cy="66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2.4 cell S-band RF gun</a:t>
            </a:r>
          </a:p>
          <a:p>
            <a:r>
              <a:rPr lang="en-GB" sz="2000"/>
              <a:t>1 kHz repetition rate</a:t>
            </a:r>
          </a:p>
          <a:p>
            <a:r>
              <a:rPr lang="en-GB" sz="2000"/>
              <a:t>Side coupled RF input</a:t>
            </a:r>
          </a:p>
        </p:txBody>
      </p:sp>
    </p:spTree>
    <p:extLst>
      <p:ext uri="{BB962C8B-B14F-4D97-AF65-F5344CB8AC3E}">
        <p14:creationId xmlns:p14="http://schemas.microsoft.com/office/powerpoint/2010/main" val="34505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/>
          <p:cNvSpPr txBox="1">
            <a:spLocks/>
          </p:cNvSpPr>
          <p:nvPr/>
        </p:nvSpPr>
        <p:spPr>
          <a:xfrm>
            <a:off x="96838" y="2885141"/>
            <a:ext cx="5999162" cy="2210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2.4 instead of 1.4 cell:</a:t>
            </a:r>
          </a:p>
          <a:p>
            <a:pPr lvl="1"/>
            <a:r>
              <a:rPr lang="en-GB" sz="1800"/>
              <a:t>Beam dynamics studies:</a:t>
            </a:r>
          </a:p>
          <a:p>
            <a:pPr lvl="2"/>
            <a:r>
              <a:rPr lang="en-GB" sz="1600"/>
              <a:t>Main benefit of 1.4 cell was shorter bunch length</a:t>
            </a:r>
          </a:p>
          <a:p>
            <a:pPr lvl="2"/>
            <a:r>
              <a:rPr lang="en-GB" sz="1600"/>
              <a:t>But we have a compressor!</a:t>
            </a:r>
          </a:p>
          <a:p>
            <a:pPr lvl="2"/>
            <a:r>
              <a:rPr lang="en-GB" sz="1600"/>
              <a:t>We are down to cathode emittance limit anyway</a:t>
            </a:r>
            <a:endParaRPr lang="en-GB" sz="1600" dirty="0"/>
          </a:p>
          <a:p>
            <a:pPr lvl="1"/>
            <a:r>
              <a:rPr lang="en-GB" sz="2000" b="1" i="1" dirty="0"/>
              <a:t>Much</a:t>
            </a:r>
            <a:r>
              <a:rPr lang="en-GB" sz="2000" dirty="0"/>
              <a:t> lower field required </a:t>
            </a:r>
            <a:r>
              <a:rPr lang="en-GB" sz="1400" i="1" dirty="0"/>
              <a:t>(for same energy beam)</a:t>
            </a:r>
            <a:endParaRPr lang="en-GB" sz="2000" i="1" dirty="0"/>
          </a:p>
          <a:p>
            <a:pPr lvl="1"/>
            <a:r>
              <a:rPr lang="en-GB" sz="2000" b="1" i="1" dirty="0"/>
              <a:t>Much</a:t>
            </a:r>
            <a:r>
              <a:rPr lang="en-GB" sz="2000" b="1" dirty="0"/>
              <a:t> </a:t>
            </a:r>
            <a:r>
              <a:rPr lang="en-GB" sz="2000" dirty="0"/>
              <a:t>lower dark current produced</a:t>
            </a:r>
          </a:p>
          <a:p>
            <a:pPr lvl="1"/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31" y="110479"/>
            <a:ext cx="10515600" cy="1325563"/>
          </a:xfrm>
        </p:spPr>
        <p:txBody>
          <a:bodyPr/>
          <a:lstStyle/>
          <a:p>
            <a:r>
              <a:rPr lang="en-GB" err="1"/>
              <a:t>Photoinjector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19</a:t>
            </a:fld>
            <a:endParaRPr lang="en-US"/>
          </a:p>
        </p:txBody>
      </p:sp>
      <p:sp>
        <p:nvSpPr>
          <p:cNvPr id="36" name="AutoShape 2" descr="data:image/png;base64,iVBORw0KGgoAAAANSUhEUgAAAjUAAAHACAYAAABaopmvAAAAOXRFWHRTb2Z0d2FyZQBNYXRwbG90bGliIHZlcnNpb24zLjUuMiwgaHR0cHM6Ly9tYXRwbG90bGliLm9yZy8qNh9FAAAACXBIWXMAAA9hAAAPYQGoP6dpAACH/klEQVR4nOzdeVxU1f/H8dfMAMMOAiKLC7jivme4m+aaWqYmWa4t9lPLzBa/VmqbZZmWle1om5qpZVqm5b6R4pr7viCIuIDszMz9/XFhBBUFBO4MfJ7fx33M3G3uZ+7XnLfnnnuPTlEUBSGEEEIIO6fXugAhhBBCiOIgoUYIIYQQZYKEGiGEEEKUCRJqhBBCCFEmSKgRQgghRJkgoUYIIYQQZYKEGiGEEEKUCRJqhBBCCFEmSKgRQgghRJkgoUYIIYQQZUK5DDUbNmygd+/eBAUFodPp+PXXX4v8WceOHcPDwwNvb+9iq08IIYQQhVcuQ01KSgqNGzfmk08+uavPycrKIiIignbt2hVTZUIIIYQoqnIZanr06MFbb71Fv379brk+MzOTl156ieDgYNzc3GjVqhXr1q27abtXX32VsLAwBg4cWMIVCyGEEOJOymWouZPhw4ezefNmFixYwN69exkwYADdu3fn6NGj1m3WrFnDokWL+PTTTzWsVAghhBA5JNTc4Pjx48yfP59FixbRrl07atSowYQJE2jbti2RkZEAXLp0iWHDhjF37lw8PT01rlgIIYQQAA5aF2Brdu7ciaIo1K5dO8/yjIwMfH19AXjyySd59NFHad++vRYlCiGEEOIWJNTcwGKxYDAYiI6OxmAw5Fnn7u4OqJeeli1bxgcffACAoihYLBYcHBz48ssvGTFiRKnXLYQQQpR3Empu0LRpU8xmM/Hx8fne1bR161bMZrN1/rfffuO9995jy5YtBAcHl1apQgghhMilXIaa5ORkjh07Zp0/efIku3fvxsfHh9q1azN48GCGDBnCjBkzaNq0KQkJCaxZs4aGDRvSs2dP6tatm+fzduzYgV6vp0GDBqX9VYQQQgiRrVyGmh07dtCpUyfr/Pjx4wEYOnQoc+fOJTIykrfeeosXXniBmJgYfH19CQ8Pp2fPnlqVLIQQQog70CmKomhdREHFxMTw8ssv8+eff5KWlkbt2rX55ptvaN68udalCSGEEEJjdtNSc+XKFdq0aUOnTp34888/8ff35/jx4zI8gRBCCCEAO2qpeeWVV9i8eTMbN27UuhQhhBBC2CC7CTX16tWjW7dunDt3jvXr1xMcHMz//d//8eSTT+a7T0ZGBhkZGdZ5i8XC5cuX8fX1RafTlUbZQgghhLhLiqJw7do1goKC0Otv89xgxU4YjUbFaDQqEydOVHbu3Kl8/vnnirOzszJv3rx895k8ebICyCSTTDLJJJNMZWA6e/bsbbOC3bTUODk50aJFC7Zs2WJd9uyzz7J9+3a2bt16y31ubKlJTEykatWqnD17VoY3EKIMWrRoEQMGDCjYxlfOwOetwWCEl46XbGG3sTlmMy+sf4FA10CW9F0irchC3EJSUhJVqlTh6tWreHl55bud3XQUDgwMpF69enmW1a1bl8WLF+e7j9FoxGg03rTc09NTQo0QZZCrq2vB/9t2rAxGHZAJrkZwuPnvitLQ0bUjLjtciLfEc0m5RHWv6prUIYQ9uFPot5sBLdu0acPhw4fzLDty5AjVqlXTqCIhhF0zelx/n56kWRkuDi60CGgBwKaYTZrVIURZYDeh5vnnn2fbtm288847HDt2jJ9++okvv/yS0aNHa12aEMIe6Q1gzG7VydAu1AC0CWoDSKgR4m7ZTahp2bIlS5cuZf78+TRo0IA333yTWbNmMXjwYK1LE0LYq5xQk35V0zLaVm4LwI4LO0jNStW0FiHsmd30qQF44IEHeOCBB0r8OGazmaysrBI/jhClwdHR8aYR50U2Z09IQtPLTwChnqEEuQVxPuU8Oy7soH3l9prWI4S9sqtQU9IURSEuLo6rV69qXYoQxcrb25uAgAC5s+ZGztl3UWh8+Umn09E2uC0/H/mZTTGbJNQIUUQSanLJCTT+/v64urrKD4Cwe4qikJqaSnx8PKDeRShysV5+StS2DqBNcBt+PvIzm2M2a12KEHZLQk02s9lsDTS+vr5alyNEsXFxcQEgPj4ef39/uRSVW05LjcaXnwBaBbbCQe/AmWtnOJN0hqqeVbUuSQi7YzcdhUtaTh8aV1dXjSsRovjl/LmWvmI3cLadlho3Rzea+TcD5C4oIYpKQs0N5JKTKIvkz3U+bOSW7hxtguXWbiHuhoQaIUT5ZUOXnwDaBqu3dm+P206GOeMOWwshbiShRtyVkJAQZs2aZZ3X6XT8+uuvpXKsoshd36lTp9DpdOzevfuuaxN2yoYuPwHU8q6Fv6s/6eZ0oi9Ea12OEHZHQk0ZsWXLFgwGA927d9e0jtjYWHr06AHYZmjIXV+VKlWIjY2lQYMGAKxbtw6dTnfTLf0dO3Zk3LhxpVypKBU2ckt3jpxbu0EuQQlRFBJqyohvv/2WsWPHsmnTJs6cOaNZHQEBAbccRNRW5K7PYDAQEBCAg0Pp3ASYmZlZKscRhWDMufx0VdMycssZMkFu7Rai8CTUlAEpKSn8/PPPPPPMMzzwwAPMnTs3z/qcFoi//vqLpk2b4uLiwn333Ud8fDx//vkndevWxdPTk4iICFJTrz+ivWPHjowZM4YxY8bg7e2Nr68vr776Koqi5FtL7ss7oaGhADRt2hSdTkfHjh2tn3tjy8eDDz7IsGHDrPPx8fH07t0bFxcXQkND+fHHH286VmJiIk899RT+/v54enpy3333sWfPntueq/wuP506dYpOnToBUKFCBXQ6HcOGDWPYsGGsX7+ejz76CJ1Oh06n49SpUwAcOHCAnj174u7uTqVKlXj88cdJSEi46fyNHz8ePz8/7r///tvWJjRgvfxkGy01APcG3YtBZ+BE4gnOJ5/Xuhwh7IqEmvwoCqSkaDPdJjTcysKFC6lTpw516tThscceIzIy8pbBY8qUKXzyySds2bKFs2fPMnDgQGbNmsVPP/3EihUrWL16NbNnz86zz7x583BwcCAqKoqPP/6YmTNn8vXXXxeorn///ReAv//+m9jYWJYsWVLg7zRs2DBOnTrFmjVr+OWXX/jss8+sD5AD9aFyvXr1Ii4ujj/++IPo6GiaNWtG586duXz5coGPk6NKlSosXrwYgMOHDxMbG8tHH33ERx99RHh4OE8++SSxsbHExsZaL1t16NCBJk2asGPHDlauXMmFCxcYOHBgns/NOX+bN2/miy++KHRdooRZOwrbRp8aAE8nTxpXbAzIJSghCksevpef1FRwd9fm2MnJ4OZW4M2/+eYbHnvsMQC6d+9OcnIy//zzD126dMmz3VtvvUWbNmrT9siRI5k4cSLHjx+nevXqAPTv35+1a9fy8ssvW/epUqUKM2fORKfTUadOHfbt28fMmTN58skn71hXxYoVAfD19SUgIKDA3+fIkSP8+eefbNu2jVatWlm/Y926da3brF27ln379hEfH2+9nPTBBx/w66+/8ssvv/DUU08V+HigXory8fEBwN/fH29vb+s6JycnXF1d83yHOXPm0KxZM9555x3rsm+//ZYqVapw5MgRateuDUDNmjWZPn16oWoRpch6S/c19R8TNnLre5vgNuyM38mmmE0MrDPwzjsIIQBpqbF7hw8f5t9//2XQoEEAODg48Mgjj/Dtt9/etG2jRo2s7ytVqoSrq6s10OQsy90aAnDvvffmecZJeHg4R48exWw2F/dXsTp48CAODg60aNHCuiwsLCxP0IiOjiY5ORlfX1/c3d2t08mTJzl+/HiJ1Zb7+GvXrs1z7LCwMIA8x8/9HYQNymmpUcyQmaJtLbnkdBaOio0iyywPTBSioKSlJj+urmqLiVbHLqBvvvkGk8lEcHCwdZmiKDg6OnLlyhUqVKhgXe7o6Gh9r9Pp8sznLLNYLHdReMHo9fqbLo/lftJtzrrbPTDOYrEQGBjIunXrblqXO/yUFIvFQu/evXnvvfduWpd7fCW3QrS4CQ04uoDeASwm9RKUUaPW2RuE+YTh4+zD5fTL7L64m5YBLbUuSQi7IKEmPzpdoS4BacFkMvHdd98xY8YMunbtmmfdww8/zI8//siYMWPu6hjbtm27ab5WrVoFGj/IyckJ4KZWnYoVKxIbG2udN5vN/Pfff9aOunXr1sVkMrFjxw7uueceQG2Ryn2rdbNmzYiLi8PBwYGQkJCifLUC1+vk5HTTsmbNmrF48WJCQkJK7e4pUQJ0OrW1JvVS9m3dwXfcpTTodXraBrdl2fFlbIzZKKFGiAKSy092bPny5Vy5coWRI0fSoEGDPFP//v355ptv7voYZ8+eZfz48Rw+fJj58+cze/ZsnnvuuQLt6+/vj4uLi7UTbWKi2hnzvvvuY8WKFaxYsYJDhw7xf//3f3kCS506dejevTtPPvkkUVFRREdH88QTT1gHZgTo0qUL4eHhPPjgg/z111+cOnWKLVu28Oqrr7Jjx44ifddq1aqh0+lYvnw5Fy9eJDm7pS4kJISoqChOnTpFQkICFouF0aNHc/nyZSIiIvj33385ceIEq1atYsSIESV6aU6UABsaqTs3ubVbiMKTUGPHvvnmG7p06YKXl9dN6x5++GF2797Nzp077+oYQ4YMIS0tjXvuuYfRo0czduzYAnfCdXBw4OOPP+aLL74gKCiIvn37AjBixAiGDh3KkCFD6NChA6GhodZWmhyRkZFUqVKFDh060K9fP+ut2zl0Oh1//PEH7du3Z8SIEdSuXZtBgwZx6tQpKlWqVKTvGhwczNSpU3nllVeoVKmStZVrwoQJGAwG6tWrR8WKFTlz5gxBQUFs3rwZs9lMt27daNCgAc899xxeXl7o9fKflV2xwdu6AVoHtUaHjiNXjnAh5YLW5QhhF3TK7R46UsYkJSXh5eVFYmIinp6eedalp6dz8uRJQkNDcXZ21qhC29KxY0eaNGly10MT2IqMjAycnZ1ZvXr1TXeGlXXl5c/3/PnziYiIKNxO83rDyQ3w8DfQsH/JFFZEg1cMZm/CXt5o/QYP1XpI63KE0Mztfr9zk39SinIhKSmJ+fPno9frrXcpCQHkuvx0VdMybiXnLqiNMRs1rkQI+yChRpQLkydP5uWXX+a9996jcuXKWpcjbImzt/pqY5efQH1eDcC289swWUwaVyOE7ZPbNkS+bnW7tL2aOXMmM2fO1LoMYYtsbKTu3Or71sfb6M3VjKvsS9hHU/+mWpckhE2TlhohRPlmfaqw7bXUGPQGwoPCAdh4Ti5BCXEnEmqEEOWbDY7/lFtOv5rN5+XWbiHuREKNEKJ8s9FbunO0DmoNwIFLB0hIS7jD1kKUbxJqhBDlW05LjQ1efgLwc/Gjro86mOvW81s1rkYI2yahRghRvuX0qUm7om0dtyG3dgtRMBJqhBDlm0/2SPWXT0BWura15CMn1Gw9vxWzRYbhECI/EmpEqTh16hQ6nY7du3cD6u3iOp0uz5hPd/uZtmLYsGE8+OCD1vmOHTsybtw4zeoRd+BVGdwqqiN1x+3TuppbalSxER6OHlzNuMqBSwe0LkcImyWhxs5NmzaNli1b4uHhgb+/Pw8++CCHDx8u8P6bN2/GwcGBJk2alFyR5cxHH33E3LlzrfNLlizhzTfftM6HhITcNPTE3Llz8fb2Lp0CRV46HQQ3V9/HRGtbSz4c9A7cG3QvAJtiNmlcjRC2S0KNnVu/fj2jR49m27ZtrF69GpPJRNeuXUlJSbnjvomJiQwZMoTOnTuXQqXlh5eXV56A4uPjg4eHR6kc22w2Y7FYSuVYZUpQM/XVRkMNXL8Etem8hBoh8iOhxs6tXLmSYcOGUb9+fRo3bkxkZCRnzpwhOvrOfzk//fTTPProo4SHhxfoWPv376dXr154enri4eFBu3btOH78uHV9ZGQkdevWxdnZmbCwMD777LMify9QR+KeM2cOPXr0wMXFhdDQUBYtWnTTdidOnKBTp064urrSuHFjtm69fofIpUuXiIiIoHLlyri6utKwYUPmz5+fZ/9ffvmFhg0b4uLigq+vL126dMkTCgv7vW53+aljx46cPn2a559/Hp1Oh06nY926dQwfPpzExETrsilTpgCQmZnJSy+9RHBwMG5ubrRq1SrPk55zWniWL19OvXr1MBqNnD59uoBnWFjltNScv7tR7UtSmyB1yIR9F/dx1QbHqRLCFkioyYeiKKRmmjSZ7mbg9MRE9QFiPj4+t90uMjKS48ePM3ny5AJ9bkxMDO3bt8fZ2Zk1a9YQHR3NiBEjMJnU8Wi++uorJk2axNtvv83Bgwd55513eO2115g3b16RvwvAa6+9xsMPP8yePXt47LHHiIiI4ODBg3m2mTRpEhMmTGD37t3Url2biIgIa13p6ek0b96c5cuX899///HUU0/x+OOPExUVBUBsbCwRERGMGDGCgwcPsm7dOvr162f9/6C4v9eSJUuoXLkyb7zxBrGxscTGxtK6dWtmzZqFp6enddmECRMAGD58OJs3b2bBggXs3buXAQMG0L17d44ePWr9zNTUVKZNm8bXX3/N/v378ff3L1Jt5VpQ9vADl45B2lVNS8lPJbdK1KpQCwWFrbFya7cQtyJjP+UjLctMvdf/0uTYB97ohqtT4f+vURSF8ePH07ZtWxo0aJDvdkePHuWVV15h48aNODgU7DiffvopXl5eLFiwAEdHRwBq165tXf/mm28yY8YM+vXrB0BoaCgHDhzgiy++YOjQoYX+LjkGDBjAE088YT3G6tWrmT17dp7WkgkTJtCrVy8Apk6dSv369Tl27BhhYWEEBwdbAwLA2LFjWblyJYsWLaJVq1bExsZiMpno168f1apVA6Bhw4Yl9r18fHwwGAx4eHgQEBBgXe7l5YVOp8uz7Pjx48yfP59z584RFBRk/a4rV64kMjKSd955B4CsrCw+++wzGjduXOh6RDY3X6gQAldOwfldUKOT1hXdUtvgthy9cpRNMZvoEdpD63KEsDkSasqQMWPGsHfvXjZtyv+au9ls5tFHH2Xq1Kl5Qsmd7N69m3bt2lkDTW4XL17k7NmzjBw5kieffNK63GQy4eXlVbgvcYMbL42Fh4ffdLdTo0aNrO8DAwMBiI+PJywsDLPZzLvvvsvChQuJiYkhIyODjIwM3NzcAGjcuDGdO3emYcOGdOvWja5du9K/f38qVKhQot+rIHbu3ImiKDf9/5SRkYGvr6913snJKc85EEUU1EwNNTHRthtqgtoS+V8km2M2Y1Es6HXS2C5EbhJq8uHiaODAG900O3ZhjR07lmXLlrFhwwYqV66c73bXrl1jx44d7Nq1izFjxgBgsVhQFAUHBwdWrVrFfffdd3NNLi75fmZOx9SvvvqKVq1a5VlnMBT+u9yJTqfLM587aOWsy6lpxowZzJw5k1mzZtGwYUPc3NwYN24cmZmZ1vpWr17Nli1bWLVqFbNnz2bSpElERUXh6upaqt/rRhaLBYPBQHR09E3Hc3d3t753cXG56ZyIIghuDvuXqC01Nqqpf1NcHVy5lH6Jw5cPU9e3rtYlCWFTJNTkQ6fTFekSUGlTFIWxY8eydOlS1q1bR2ho6G239/T0ZN++vM/i+Oyzz1izZg2//PJLvvs3atSIefPmkZWVdVNrTaVKlQgODubEiRMMHjz47r7QDbZt28aQIUPyzDdt2rTA+2/cuJG+ffvy2GOPAWpQOHr0KHXrXv8x0Ol0tGnThjZt2vD6669TrVo1li5dyvjx40vkezk5OWE2m++4rGnTppjNZuLj42nXrl2xHV/kw8Zv6wZwNDjSKrAVa8+uZVPMJgk1QtzA9n+1xW2NHj2an376id9++w0PDw/i4uIAtY9GTuvKxIkTiYmJ4bvvvkOv19/U38bf3x9nZ+fb9sMZM2YMs2fPZtCgQUycOBEvLy+2bdvGPffcQ506dZgyZQrPPvssnp6e9OjRg4yMDHbs2MGVK1cYP358kb/fokWLaNGiBW3btuXHH3/k33//5Ztvvinw/jVr1mTx4sVs2bKFChUq8OGHHxIXF2cNNVFRUfzzzz907doVf39/oqKiuHjxonV9SXyvkJAQNmzYwKBBgzAajfj5+RESEkJycjL//PMPjRs3xtXVldq1azN48GCGDBnCjBkzaNq0KQkJCaxZs4aGDRvSs2fPIh1f5COwEej0cC0Wks6DZ5DWFd1S2+C21lDzZKMn77yDEOWIXJC1c3PmzCExMZGOHTsSGBhonRYuXGjdJjY2ljNnztzVcXx9fVmzZg3Jycl06NCB5s2b89VXX1lbbZ544gm+/vpr5s6dS8OGDenQoQNz5869Y8vRnUydOpUFCxZYW4p+/PFH6tWrV+D9X3vtNZo1a0a3bt3o2LEjAQEBeW639vT0ZMOGDfTs2ZPatWvz6quvMmPGDHr06FFi3+uNN97g1KlT1KhRg4oVKwLQunVrRo0axSOPPELFihWZPn06oN6lNmTIEF544QXq1KlDnz59iIqKokqVKkU+vsiHkxv4Z//ZirHhW7uD1Vu791zcQ1KmbQ7CKYRWdMrd3D9sZ5KSkvDy8iIxMRFPT88869LT0zl58iShoaE4OztrVKHITafTsXTp0jwhxB5ERERgMBj44YcftC7Fqrz8+Z4/fz4RERFF/4DfxsCu76HteOhSsMcdaKHPr304mXiSDzt+yP3V7te6HCFK3O1+v3OTlhohionJZOLAgQNs3bqV+vXra12OKAo7eAgf5Hq6sAyZIEQeEmqEKCb//fcfLVq0oH79+owaNUrrckRRBOcMl7ALbHi4ibZBaqjZeG4jJotJ42qEsB3SUVjYLHu7MtqkSRNSU1O1LkPcDf964OAMGYlw+QT41dS6oltqEdCCCsYKXEy7yPpz6+lcVcZvEwKkpUYIIa4zOEJg9pOZbfjWbieDE/1qqU+5XnBogcbVCGE7JNQIIURuOSN223i/moF1BqJDx7bYbZxMPKl1OULYBAk1QgiRmx08hA8gyD2IDpU7APDz4Z81rkYI2yChRgghcsvpLBy7F0yZ2tZyB4PCBgHw27HfSM2S/lxCSKgRQojcfKqDsxeYMyD+gNbV3FZ4UDhVPapyLesaK06u0LocITQnoUYIIXLT6a73q7HxS1B6nZ5H6jwCqB2G7e2OQSGKm4QaUSpOnTqFTqdj9+7dAKxbtw6dTsfVq1eL7TNtxbBhw/I8Bbljx46MGzdOs3pEEdjJQ/gA+tbsi7PBmSNXjrAr3nZHGBeiNEiosXPTpk2jZcuWeHh44O/vz4MPPsjhw4dvu09OoLhxOnToUClVXbZ99NFHzJ071zq/ZMkS3nzzTet8SEgIs2bNyrPP3Llz8fb2Lp0CxZ1ZOwvbfqjxMnrRs7o6uOmCw3J7tyjf7DbUTJs2DZ1OV+7/Bbx+/XpGjx7Ntm3bWL16NSaTia5du5KSknLHfQ8fPkxsbKx1qlWrVilUXPZ5eXnlCSg+Pj54eHiUyrHNZjMWG34Srt3I6Sx88RBkJGtbSwEMqqN2GF59ejUJaQkaVyOEduwy1Gzfvp0vv/ySRo0aaV2K5lauXMmwYcOoX78+jRs3JjIykjNnzhAdfee+AP7+/gQEBFgng8Fw2+33799Pr1698PT0xMPDg3bt2nH8+HHr+sjISOrWrYuzszNhYWF89tlnd/XddDodc+bMoUePHri4uBAaGsqiRYtu2u7EiRN06tQJV1dXGjduzNatW63rLl26REREBJUrV8bV1ZWGDRsyf/78PPv/8ssvNGzYEBcXF3x9fenSpUueUFjY73W7y08dO3bk9OnTPP/889YWsnXr1jF8+HASExOty6ZMmQJAZmYmL730EsHBwbi5udGqVSvWrVtn/eycFp7ly5dTr149jEYjp0+fLuAZFvnyCADPYFAsELtH62ruqK5vXRpXbIzJYmLxkcValyOEZuwu1CQnJzN48GC++uorKlSoUHIHUhTITNFmuovOfomJiYDaOnAnTZs2JTAwkM6dO7N27drbbhsTE0P79u1xdnZmzZo1REdHM2LECEwmddyZr776ikmTJvH2229z8OBB3nnnHV577TXmzZtX5O8C8Nprr/Hwww+zZ88eHnvsMSIiIjh48GCebSZNmsSECRPYvXs3tWvXJiIiwlpXeno6zZs3Z/ny5fz333889dRTPP7440RFRQEQGxtLREQEI0aM4ODBg6xbt45+/fpZO1wW9/dasmQJlStX5o033rC2kLVu3ZpZs2bh6elpXTZhwgQAhg8fzubNm1mwYAF79+5lwIABdO/enaNHj1o/MzU1lWnTpvH111+zf/9+/P39i1SbuEFQU/XVDvrVwPXbuxcdWSTjQYlyy+7Gfho9ejS9evWiS5cuvPXWWyV3oKxUeCeo5D7/dv53HpzcCr2boiiMHz+etm3b0qBBg3y3CwwM5Msvv6R58+ZkZGTw/fff07lzZ9atW0f79u1vuc+nn36Kl5cXCxYswNHREYDatWtb17/55pvMmDGDfv3UR7eHhoZy4MABvvjiC4YOHVro75JjwIABPPHEE9ZjrF69mtmzZ+dpLZkwYQK9evUCYOrUqdSvX59jx44RFhZGcHCwNSAAjB07lpUrV7Jo0SJatWpFbGwsJpOJfv36Ua1aNQAaNmxYYt/Lx8cHg8GAh4cHAQEB1uVeXl7odLo8y44fP878+fM5d+4cQUFB1u+6cuVKIiMjeeeddwDIysris88+o3HjxoWuR9xGcHM4tNzm74DK0bVaV97f/j4XUi+w7uw6ulTronVJQpQ6uwo1CxYsIDo6mh07dhRo+4yMDDIyMqzzSUlJJVWaTRgzZgx79+5l06ZNt92uTp061KlTxzofHh7O2bNn+eCDD/INNbt376Zdu3bWQJPbxYsXOXv2LCNHjuTJJ5+0LjeZTHh5eRXx21yv7cb5G+92yn0ZMjAwEID4+HjCwsIwm828++67LFy4kJiYGOufCTc3NTQ2btyYzp0707BhQ7p160bXrl3p378/FSpUKNHvVRA7d+5EUZQ84RHUP9e+vr7WeScnJ7kUWxKC7eO27hw540F9ve9rFhxeIKFGlEt2E2rOnj3Lc889x6pVq3B2di7QPtOmTWPq1KlFO6Cjq9piogVH10LvMnbsWJYtW8aGDRuoXLlyofe/9957+eGHH/Jd7+Liku+6nI6pX331Fa1atcqz7k79dIpCp9Plmc8dtHLW5dQ0Y8YMZs6cyaxZs2jYsCFubm6MGzeOzMxMa32rV69my5YtrFq1itmzZzNp0iSioqJwdXUt1e91I4vFgsFgIDo6+qbjubu7W9+7uLjcdE5EMci5/HT1DKQkgJuftvUUwMDaA/n2v2+Jio3iROIJqntV17okIUqV3fSpiY6OJj4+nubNm+Pg4ICDgwPr16/n448/xsHBAbPZfNM+EydOJDEx0TqdPXu24AfU6dRLQFpMhfiBUhSFMWPGsGTJEtasWUNoaGjBv2Muu3btsrZy3EqjRo3YuHEjWVlZN62rVKkSwcHBnDhxgpo1a+aZilpPjm3btt00HxYWVuD9N27cSN++fXnsscdo3Lgx1atXz9MfBdQg1KZNG6ZOncquXbtwcnJi6dKlJfa9nJycbvrzeqtlTZs2xWw2Ex8ff9Pxc1+mEiXE2Qt8s+8ItINbuwEC3QOt40EtPLRQ42qEKH1201LTuXNn9u3bl2fZ8OHDCQsL4+WXX77lv5yNRiNGo7G0StTE6NGj+emnn/jtt9/w8PAgLi4OUPto5LSuTJw4kZiYGL777jsAZs2aRUhICPXr1yczM5MffviBxYsXs3hx/ndNjBkzhtmzZzNo0CAmTpyIl5cX27Zt45577qFOnTpMmTKFZ599Fk9PT3r06EFGRgY7duzgypUrjB8/vsjfb9GiRbRo0YK2bdvy448/8u+///LNN98UeP+aNWuyePFitmzZQoUKFfjwww+Ji4ujbt26AERFRfHPP//QtWtX/P39iYqK4uLFi9b1JfG9QkJC2LBhA4MGDcJoNOLn50dISAjJycn8888/NG7cGFdXV2rXrs3gwYMZMmQIM2bMoGnTpiQkJLBmzRoaNmxIz549i3R8UQjBzeHSUbWzcO2uWldTIIPCBrH27FqWHV/Gc82ew7UILb9C2Cu7aanx8PCgQYMGeSY3Nzd8fX1v2ym2rJszZw6JiYl07NiRwMBA67Rw4fV/pcXGxnLmzBnrfGZmJhMmTKBRo0a0a9eOTZs2sWLFCmtn2Fvx9fVlzZo1JCcn06FDB5o3b85XX31lvfTzxBNP8PXXXzN37lwaNmxIhw4dmDt37l231EydOpUFCxbQqFEj5s2bx48//ki9evUKvP9rr71Gs2bN6NatGx07diQgICDP7daenp5s2LCBnj17Urt2bV599VVmzJhBjx49Sux7vfHGG5w6dYoaNWpQsWJFAFq3bs2oUaN45JFHqFixItOnTwfU28mHDBnCCy+8QJ06dejTpw9RUVFUqVKlyMcXhWAnI3bndm/gvVTzrEZyVjLLTyzXuhwhSpVOsePBQjp27EiTJk1uejprfpKSkvDy8iIxMRFPT88869LT0zl58iShoaEF7rMjSpZOp2Pp0qV5Qog9iIiIwGAw3LaPUmkrL3++58+fT0RERPF94Lkd8HVncPWDF48V6tKwlr4/8D3Tt0+nVoVaLO69WPpcCbt3u9/v3OympeZW1q1bV+BAI0RJM5lMHDhwgK1bt1K/fn2tyxHFoVID0DtCaoLaYdhO9K3ZFxcHF45eOcrOePvoDyREcbDrUCOELfnvv/9o0aIF9evXZ9SoUVqXI4qDozNUyg6odnQJytPJk56h2eNBHZLxoET5YTcdhUX5Y29XRps0aUJqaqrWZYjiFtwcYnernYUb5N/vzNYMChvE4qOL+fv031xMvUhF14palyREiZOWGiGEuB3rQ/js6zJOmE8YTSo2waSY+OXoL1qXI0SpkFAjhBC3k3MH1PndYLn5eVi2LGc8qF8O/0KW5eZnTAlR1kioEUKI2/GrDU7ukJUCFw9rXU2h3F/tfnycfYhPi2fd2XValyNEiZNQI4QQt6M3QGAT9b2djNidw8ngxMO1Hgakw7AoHyTUCCHEndjZ4Ja5Dag9AL1Oz79x/3L86nGtyxGiREmoEaXi1KlT6HQ66wjb69atQ6fTcfXq1WL7TFsxbNiwPA8M7NixI+PGjdOsHlEM7DjUBLoH0rFyRwAWHpbxoETZJqHGzk2bNo2WLVvi4eGBv78/Dz74IIcP3/m6f0ZGBpMmTaJatWoYjUZq1KjBt99+WwoVl30fffQRc+fOtc4vWbKEN9980zofEhJy00Mj586di7e3d+kUKAovp7Pwhf2Qla5tLUWQ02F42fFlpGSlaFyNECVHQo2dW79+PaNHj2bbtm2sXr0ak8lE165dSUm5/V9cAwcO5J9//uGbb77h8OHDzJ8/v1CjX4v8eXl55QkoPj4+eHh4lMqxzWYzFoulVI5VrnhVUYdKsJggbt+dt7cx9wbeS4hnCClZKSw/LuNBibJLQo2dW7lyJcOGDaN+/fo0btyYyMhIzpw5Q3R0/s3kK1euZP369fzxxx906dKFkJAQ7rnnHlq3bn3bY+3fv59evXrh6emJh4cH7dq14/jx69foIyMjqVu3Ls7OzoSFhfHZZ5/d1XfT6XTMmTOHHj164OLiQmhoKIsWLbppuxMnTtCpUydcXV1p3LgxW7duta67dOkSERERVK5cGVdXVxo2bMj8+fPz7P/LL7/QsGFDXFxc8PX1pUuXLnlCYWG/1+0uP3Xs2JHTp0/z/PPPo9Pp0Ol0rFu3juHDh5OYmGhdNmXKFEAdfPSll14iODgYNzc3WrVqxbp166yfndPCs3z5curVq4fRaOT06dMFPMOiwHS6XLd221dnYVD/W8pprVlweIHdPdhSiIKSUFPGJCYmAmrrQH6WLVtGixYtmD59OsHBwdSuXZsJEyaQlpaW7z4xMTG0b98eZ2dn1qxZQ3R0NCNGjMBkMgHw1VdfMWnSJN5++20OHjzIO++8w2uvvca8efPu6vu89tprPPzww+zZs4fHHnuMiIgIDh48mGebSZMmMWHCBHbv3k3t2rWJiIiw1pWenk7z5s1Zvnw5//33H0899RSPP/44UVFRgDqCeUREBCNGjODgwYOsW7eOfv36Wf/SL+7vtWTJEipXrswbb7xBbGwssbGxtG7dmlmzZuHp6WldNmHCBACGDx/O5s2bWbBgAXv37mXAgAF0796do0ePWj8zNTWVadOm8fXXX7N//378/f2LVJu4AzvuVwPQu0ZvXBxcOHb1GDsu7NC6HCFKhlKOJCYmKoCSmJh407q0tDTlwIEDSlpamqIoimKxWJSUzBRNJovFUqTvZ7FYlN69eytt27a97XbdunVTjEaj0qtXLyUqKkpZsWKFUq1aNWX48OH57jNx4kQlNDRUyczMvOX6KlWqKD/99FOeZW+++aYSHh6uKIqinDx5UgGUXbt2KYqiKGvXrlUA5cqVK/keE1BGjRqVZ1mrVq2UZ555Js9nfv3119b1+/fvVwDl4MGD+X5uz549lRdeeEFRFEWJjo5WAOXUqVNF+l63MnToUKVv377W+Q4dOijPPfecdb5atWrKzJkz8+wTGRmpeHl55Vl27NgxRafTKTExMXmWd+7cWZk4caJ1P0DZvXt3vvUoys1/vsuqG/+/KlZHVinKZE9F+bh5yR2jhE3ZMkVpMLeB8sK6F7QuRYhCud3vd24y9lM+0kxptPqplSbHjno0CldH10LvN2bMGPbu3cumTZtuu53FYkGn0/Hjjz/i5eUFwIcffkj//v359NNPcXFxuWmf3bt3065dOxwdHW9ad/HiRc6ePcvIkSN58sknrctNJpP184sqPDz8pvkb73Zq1KiR9X1gYCAA8fHxhIWFYTabeffdd1m4cCExMTFkZGSQkZGBm5sbAI0bN6Zz5840bNiQbt260bVrV/r370+FChVK9HsVxM6dO1EUhdq1a+dZnpGRga+vr3XeyckpzzkQJSQou6Xm0lFIuwou3lpWUySD6gzilyO/8M/pf2Q8KFEmSagpI8aOHcuyZcvYsGEDlStXvu22gYGBBAcH5/lhrlu3LoqicO7cOWrVqnXTPrcKOjlyOqZ+9dVXtGqVNwgaDIbCfI0C0el0eeZzB62cdTk1zZgxg5kzZzJr1iwaNmyIm5sb48aNIzMz01rf6tWr2bJlC6tWrWL27NlMmjSJqKgoXF1dS/V73chisWAwGIiOjr7peO7u7tb3Li4uN50TUQLcfMG7Glw9rQ5wWb2j1hUVWh2fOjTzb8bO+J38cuQXnmnyjNYlCVGsJNTkw8XBhahHozQ7dkEpisLYsWNZunQp69atIzQ09I77tGnThkWLFpGcnGz9cTxy5Ah6vT7fQNSoUSPmzZtHVlbWTa01lSpVIjg4mBMnTjB48OAC114Q27ZtY8iQIXnmmzZtWuD9N27cSN++fXnssccANSgcPXqUunXrWrfR6XS0adOGNm3a8Prrr1OtWjWWLl3K+PHjS+R7OTk5YTab77isadOmmM1m4uPjadeuXbEdX9yF4OZqqImJtstQA/BInUfYGb+Tn4/8zND6Q4vUKiyErZKOwvnQ6XS4OrpqMhXmX92jR4/mhx9+4KeffsLDw4O4uDji4uLydPqdOHFinmDw6KOP4uvry/Dhwzlw4AAbNmzgxRdfZMSIEfm2yIwZM4akpCQGDRrEjh07OHr0KN9//731mThTpkxh2rRpfPTRRxw5coR9+/YRGRnJhx9+WMT/B1SLFi3i22+/5ciRI0yePJl///2XMWPGFHj/mjVrWltiDh48yNNPP01cXJx1fVRUFO+88w47duzgzJkzLFmyhIsXL1pDT0l8r5CQEDZs2EBMTAwJCQnWZcnJyfzzzz8kJCSQmppK7dq1GTx4MEOGDGHJkiWcPHmS7du389577/HHH38U+fjiLtjpiN253V/tfoLdg0lIS+CrfV9pXY4QxUpCjZ2bM2cOiYmJdOzYkcDAQOu0cOH1J4fGxsZy5swZ67y7uzurV6/m6tWrtGjRgsGDB9O7d28+/vjjfI/j6+vLmjVrSE5OpkOHDjRv3pyvvvrK2mrzxBNP8PXXXzN37lwaNmxIhw4dmDt3boFajm5n6tSpLFiwwNpS9OOPP1KvXr0C7//aa6/RrFkzunXrRseOHQkICMhzu7WnpycbNmygZ8+e1K5dm1dffZUZM2bQo0ePEvteb7zxBqdOnaJGjRpUrKj2aWjdujWjRo3ikUceoWLFikyfPh1QbycfMmQIL7zwAnXq1KFPnz5ERUVRpUqVIh9f3IWc27rtONQ4Ghx5qeVLAMzbP48zSWfusIcQ9kOnKOXngQVJSUl4eXmRmJiIp6dnnnXp6emcPHmS0NBQnJ2dNapQ5KbT6Vi6dGmeEGIPIiIiMBgM/PDDD1qXYlVe/nzPnz+fiIiIkjtAZgpMqwyKBcYfAs/AkjtWCVIUhWf+fobN5zfTvnJ7Pu38qdYlCXFbt/v9zk1aaoQoJiaTiQMHDrB161bq16+vdTmiJDi5QcXs/lh2+BC+HDqdjpfueQkHnQMbzm1gw7kNWpckRLGQUCNEMfnvv/9o0aIF9evXZ9SoUVqXI0qKnT+EL0d1r+o8Vk/tQP/ev++Rac7UuCIh7p6EGmGzFEWxq0tPTZo0ITU1lRUrVlChQgWtyxElpQx0Fs7xdKOn8XPx48y1M3x34DutyxHirkmoEUKIwsg9BpSdDx7q7uTO+ObjAfhy75dcSLmgcUVC3B0JNUIIURj+9cDBGdIT4fIJrau5aw9Uf4AmFZuQZkpjRvQMrcsR4q5IqLlBOboZTJQj8ue6GBkcISB7WAo77iycQ6fTMbHVRHTo+PPkn+yIk8Euhf2SUJMt53krqampGlciRPHL+XN9q7G7RBGUkc7COer51qN/7f4ATPt3GiaLSeOKhCgaGSYhm8FgwNvbm/j4eABcXQv3ZF8hbJGiKKSmphIfH4+3t3epjFlVLpSBh/DdaGzTsfx16i+OXDnCoiOLiAgrwef9CFFCJNTkEhAQAGANNkKUFd7e3tY/36IY5IzYHbcXzFnqJSk7V8G5AmOajuGdqHf4ZNcndA/pTgVnuYtP2BcJNbnodDoCAwPx9/cnKytL63KEKBaOjo7SQlPcfKqDs5faWTj+AAQ21rqiYjGg9gB+OfILR64cYfau2bwe/rrWJQlRKBJqbsFgMMiPgBAif3q92lpzYq3ar6aMhBoHvQMT75nI8L+G88uRX+hfuz/1fAs+1poQWpOOwkIIURRl6CF8ubUIaEGP0B4oKEyLmiZ3zgm7IqFGCCGKogx2Fs7xQvMXcHFwYffF3Sw/sVzrcoQoMAk1QghRFDmdhS8eVEfvLkMquVXiqUZPAfBh9IckZyZrXJEQBSOhRgghisIzEDyCQLFA7B6tqyl2Q+oNoapHVRLSEvhy75dalyNEgUioEUKIoipjD+HLzcngxMv3vAzA9we/52TiSY0rEuLOJNQIIURRldHOwjnaV25P+8rtMVlMvPfve9JpWNg8CTVCCFFUOZ2FT29WH8JXBr3c8mUc9Y5sPr+ZtWfXal2OELcloUYIIYqqaji4VYTkC7D/V62rKRFVPasytP5QAKZvn066KV3jioTIn4QaIYQoKgcj3KPeJcTW2VBGL8882fBJ/F39iUmOYe7+uVqXI0S+JNQIIcTdaDESHFzUO6BObdK6mhLh6ujKhBYTAPhm3zecTz6vcUVC3JqEGiGEuBtuvtAke0TrrZ9oW0sJ6h7SneaVmpNuTuf97e9Lp2FhkyTUCCHE3bp3NKCDIyvh4hGtqykROp2OifdMRK/T8/eZv1l4eKHWJQlxEwk1Qghxt/xqQp0e6vttn2pbSwmq41OHcc3GAfDev++xI26HtgUJcQMJNUIIURzCx6ivexZASoK2tZSgYfWH0SOkBybFxAvrXyAuJU7rkoSwklAjhBDFoVprCGoKpnTY/rXW1ZQYnU7H1DZTCfMJ43L6ZZ5b+5zc5i1shoQaIYQoDjrd9daaf7+CrDRt6ylBLg4ufNTpIyoYK3Dg0gGmbp0qHYeFTZBQI4QQxaXeg+BVBVITYG/Z7kgb5B7EBx0+wKAzsPzEcr4/8L3WJQkhoUYIIYqNwQFajVLfb/0ULBZt6ylh9wTew4stXwRgRvQMtp7fqnFForyTUCOEEMWp2RAwekLCETi2WutqStyjYY/Sp0YfLIqFFze8yLlr57QuSZRjEmqEEKI4OXuqwQbK9MP4cuh0Ol4Pf50Gvg1IzEjkubXPkZqVqnVZopySUCOEEMWt1SjQGeDkBojdq3U1Jc5oMDKz00x8nX05cuUIr21+TToOC03YTaiZNm0aLVu2xMPDA39/fx588EEOHz6sdVlCCHEz7ypQ/yH1fTlorQEIcAtgZqeZOOgdWHV6Fd/8943WJYlyyG5Czfr16xk9ejTbtm1j9erVmEwmunbtSkpKitalCSHEzcJHq6//LYbEGG1rKSVN/Zsy8Z6JAHy882M2ntuocUWivLGbULNy5UqGDRtG/fr1ady4MZGRkZw5c4bo6GitSxNCiJsFN4NqbcBign+/0LqaUjOwzkD61+6PgsLLG17mdNJprUsS5YjdhJobJSYmAuDj45PvNhkZGSQlJeWZhBCi1OQ8jG/HXMi4pmkppel/9/yPJhWbcC3rGs+ueZbkzGStSxLlhF2GGkVRGD9+PG3btqVBgwb5bjdt2jS8vLysU5UqVUqxSiFEuVe7O/jWhIxE2PWD1tWUGkeDIzM7zcTfxZ8TiSf436b/YVHK9jN7hG2wy1AzZswY9u7dy/z582+73cSJE0lMTLROZ8+eLaUKhRAC0Ovh3v9T32/7DMwmbespRX4ufszqNAtHvSNrz67liz3l5xKc0I7dhZqxY8eybNky1q5dS+XKlW+7rdFoxNPTM88khBClqnEEuPjA1TNw6HetqylVDSs25LV7XwPgsz2fsebMGo0rEmWd3YQaRVEYM2YMS5YsYc2aNYSGhmpdkhBC3JmTK7R8Qn2/5RMoZ89veajWQzwa9igAEzdO5PjV4xpXJMoyuwk1o0eP5ocffuCnn37Cw8ODuLg44uLiSEsruyPhCiHKiHueBIMRYnbA2Sitqyl1E1pOoGVAS1JNqYz5ZwyxybFalyTKKLsJNXPmzCExMZGOHTsSGBhonRYuLNsj4QohygB3f2g0UH2/Zba2tWjAUe/IBx0+INg9mHPJ53j8z8c5kXhC67JEGWQ3oUZRlFtOw4YN07o0IYS4s5zbuw+tgMvl7wfdx9mHud3nEuoVyoXUCwz7cxgHLh3QuixRxthNqBFCCLvmHwY17wcU2DZH62o0EeAWwNzuc6nnW48rGVcY+ddIoi/IA1RF8ZFQI4QQpaV1dmvNrh8g9bK2tWjEx9mHb7p+Q/NKzUnOSubp1U+z4dwGrcsSZYSEGiGEKC2hHaBSQ8hKhehIravRjLuTO593+Zz2lduTYc7guTXPsfLkSq3LEmWAhBohhCgtOt311pqoL8GUqW09GnJ2cGZWp1n0DO2JSTHx0oaXWHRkkdZlCTsnoUYIIUpT/X7gEQjJcfDfL1pXoylHvSPT2k3jkTqPoKDwxtY3+GbfN1qXJeyYhBohhChNDk7Q6mn1fTl8GN+N9Do9k1pN4omG6gMKZ+2cxazoWSjl/LyIopFQI4QQpa35MHB0g/j9cGKt1tVoTqfT8Vyz5xjffDwA3/z3DW9tewuzxaxxZcLeOBRko/Hjxxf6g1999VV8fHwKvZ8QQpR5LhWg2eMQ9Tls/BCqd1L725RzwxsMx8PJgze2vsHPR37mWuY13m73No56R61LE3aiQKFm1qxZhIeH4+TkVKAP3bRpE2PGjJFQI4QQ+bn3GdjxLZzaCJtmQrvC/+OxLOpfuz/uTu5M3DiRP0/9SXJWMjM6zsDFwUXr0oQdKFCoAVi6dCn+/v4F2tbDw6PIBQkhRLlQIQR6vg+/Pwdr3oTAxlCzs9ZV2YTuId1xd3Tn+bXPszFmI6NWj+KTzp/g4SS/LeL2CtSnJjIyEi8vrwJ/6BdffEGlSpWKXJQQQpQLzYdBs6GgWGDxSLhySuuKbEbb4LZ8cf8XuDu6szN+JyP/Gsnl9PL5wEJRcAUKNUOHDsVgMBT4Qx999FHc3NyKXJQQQpQbPd+H4OaQdgUWPgaZqVpXZDOaVWrGt92+xcfZh4OXDzLkzyEcvHRQ67KEDSvw3U+BgYFMmDCBgwflD5QQQhQbByMM/A5c/SBuHyx/vtzf5p1bXd+6zO0+l0C3QE4nnebRPx5l3v55WBSL1qUJG1TgUDN+/Hh+//13GjRoQHh4ON988w3JycklWZsQQpQPXpVhQCToDLB3AWz/WuuKbEqoVyg/P/Aznat2xmQx8cGODxi1ehQXUy9qXZqwMQUONRMnTuTw4cOsW7eOsLAwxo0bR2BgIMOHD2fz5s0lWaMQQpR9oe3h/jfU9ytfgdNbta3Hxng7ezOz40xeD38dZ4MzW2O38vCyh1l3dp3WpQkbUuiH77Vr147IyEji4uKYNWsWx44do127dtSpU4fp06eXRI1CCFFiFEUh+vQVNh9L0LoUCB+tDqNgMcGioZAUq3VFNkWn0zGg9gAW9l5ImE8YVzKuMHbNWN7a9hbppnStyxM2oMhPFHZzc2PkyJFs3LiR33//nYSEBCZOnFictQkhRIlbsjOGh+ds4c3lB7R/NL9OB30/Af96kHxBDTbleNDL/FT3qs6PPX9kaL2hACw8vJBBywdx+PJhjSsTWityqElNTSUyMpL27dvTp08ffH19efvtt4uzNiGEKHFd6lbCyUHPobhr7D2XqHU54OQGj/wARi84GwV//U/rimySk8GJCS0n8MX9X+Dn4sfxxONErIjghwM/aB9OhWYKHWo2btzIiBEjCAgIYMyYMYSGhrJ27VqOHDnCK6+8UhI1CiFEifFydaRngwAAFu44q3E12XxrwMNfqe+3fwW7f9K2HhvWOqg1i/sspmPljmRZsnhv+3s8888zJKTZwOVEUeoKHGreeecdateuTceOHdm/fz/vv/8+sbGxzJs3j/bt25dkjUIIUaIGtqwCwLLd50nNNGlcTbba3aBj9iX95c/D+d2almPLfJx9+Pi+j5nUahJGg5HNMZt5eNnDbDi3QevSRCkrcKiZOXMmvXr1Ys+ePURFRfH000/j6elZkrUJIUSpuDfUl2q+riRnmPhjX5zW5VzX/iWo3R1M6bDwcUi5pHVFNkun0zEobBALei2gdoXaXE6/zOh/RjMtahoZ5gytyxOlpMCh5vz588ycOZMGDRpYl6WnS29zIYT90+t1DGyhttYs3H5G42py0evhoS+gQigknoHFI8Bi1roqm1azQk1+6vUTj9V9DICfDv1ExIoIjl45qnFlojQUONQ4OqpDv1ssFt58802Cg4Nxd3fnxIkTALz22mt88803JVOlEEKUsP7NK6PXwfZTVzh+0YYeLOriDYN+BEdXOLFOHfxS3JbRYOTle17ms86f4ePsw9ErRxm4fCDv/fseiRk20BlclJhCdxR+6623mDt3LtOnT8fJycm6vGHDhnz9tTwFUwhhnyp5OtOpjj8AP2+3kQ7DOSrVhz6z1febZsKB37Stx060q9xO7URcpSMmi4kfDv5AzyU9+f7A92SZs7QuT5SAQoea7777ji+//JLBgwfnGeSyUaNGHDp0qFiLE0KI0vRIdofhxTvPkWW2sbGFGvaH8DHq+1//Dy7KM1kKws/Fj9n3zeaLLl9Q07smSZlJTN8+nQd/e5B/zvwjt3+XMYUONTExMdSsWfOm5RaLhawsSb5CCPvVKcwfP3cjCcmZ/HMwXutybtZlKoS0g8xkWDAY0pO0rshutA5uzS+9f2Fy+GR8nX05c+0M49aOY/hfw9l/ab/W5YliUuhQU79+fTZu3HjT8kWLFtG0adNiKUoIIbTgaNDTv3llAH62lWfW5GZwgP6R4BkMl47CL8Mhw4b6/9g4g95A/9r9WdFvBU81egqjwUj0hWgGLR/E/zb+j7gUG7rzTRRJoUPN5MmTGTNmDO+99x4Wi4UlS5bw5JNP8s477/D666+XRI1CCFFqBrZQQ826w/HEJdrgHZ7uFWHg92AwwrG/4Zv74fIJrauyK26OboxtOpblDy2nd/XeAPx+4nd6L+3N7F2zSc1K1bhCUVSFDjW9e/dm4cKF/PHHH+h0Ol5//XUOHjzI77//zv33318SNQohRKmpXtGde0J9sCjwS7QNttYAVG4OQ38H90oQfwC+7ATH12hdld0JcAvgnXbvsKDXApr5NyPdnM6Xe7+k19JeLD6yGLPcPm93dEo56iWVlJSEl5cXiYmJ8uBAIcqg+fPnExERcdefszj6HC8s2kMVHxfWT+iEXq8rhupKQNJ5WPgYxESDTq/2uWk9Vh0YUxSKoiisObOGGdEzOHtNDbO1KtRiQosJtA5qrXF1oqC/30Ue0FIIIcqqng0D8TA6cPZyGttO2PBTfD2DYNgf0OQxUCyw+jVY/ARkyuWTwtLpdHSu1pnf+v7GSy1fwtPJk6NXjvL06qd5evXTRMVGyZ1SdsChoBtWr169QNvlPIxPCCHslYuTgT5Ngvgx6gwLtp+ldU0/rUvKn6Mz9P0EgprAylfgv18g4TAM+gm8q2pdnd1xNDjyeL3H6VOjD5/v+ZwFhxaw5fwWtpzfQp0KdRhSfwg9QnrgaHDUulRxCwW+/KTX66lWrRqPPvoo/v7++W733HPPFVtxxU0uPwlRthXX5SeAfecS6f3JJpwc9Pz7v854uzrdeSetndoEPw+F1ARw9YUBcyFUBhy+G2eTzvLdge/47fhvpJnSAPXZNxFhEQysPRBvZ29tCywnCvr7XeBQ8/PPPxMZGcm6devo0aMHI0aMoGfPnuj19nMFS0KNEGVbcYYaRVHo+fEmDsYmMaV3PYa1CS2Wzy1xV8/CwsEQuwd0Buj2DrR6WvrZ3KXEjER+OfILPx38ifg09RlGzgZn+tTow2P1HiPUy07+fNipYu9TM3DgQP7880+OHTtG8+bNef7556lcuTKvvPIKR4/KQGFCiLJFp9MxKPsJwwu2n7Wf/hTeVWDEX9DoEVDMsPJl9QnEWTZ4e7od8TJ6MbLhSFY+vJJp7aZR16cu6eZ0fj7yM31+7cPof0ZLvxsbUOhmluDgYCZNmsTRo0eZP38+UVFRhIWFceXKlZKoTwghNPNgk2CcHPQcirvGvhg7GgjR0UUd3bvbO+pdUXt+gsjukHhO68rsnqPBkQeqP8DCBxYS2S2STlU6oUPHhnMbeGLVEwz4fQDLji+TsaU0UqRrR+np6fzwww9MnTqVqKgoBgwYgKura3HXJoQQmvJydaRHgwAAFtraIJd3otNB+Gh4bAm4VIDzu+DLjnB6q9aVlQk6nY4WAS34+L6P+f2h3xlUZxAuDi4cvnKYSZsm0XVxV77c+yVX0uUf/KWpUKEmKiqKp556ikqVKvHhhx/Sr18/YmJiWLBgAUajsaRqFEIIzTzSQr0EtWz3edIy7fBhbDU6wVProFIDSLkI8x6A7d+AXCYpNtU8qzHp3kms7r+acc3G4e/iT0JaArN3zabzos6MWzuO1adXk2HO0LrUMq/At3TXr1+f+Ph4Hn30UTZu3EijRo1Ksi4hhLAJ91b3paqPK2cup/LHvlgezh4byq5UCIGRq+C30bB/KawYD2ej4P43wCNA6+rKjJx+N0PqDeGv03/x/YHvOXDpAP+c+Yd/zvyDh6MHXap1oVf1XrSo1AKD3qB1yWVOoW7pdnNzw8HBAd1tetFfvny52IorbnL3kxBlW3He/ZTbJ2uO8sGqI9wT4sPPo8KL/fNLjaLA5lnw91RAAUdXCB8DbZ4Fo4fW1ZVJR64cYcWJFfxx8o88A2b6u/rTM7Qnvar3ok6FOrf9XRUlcEv3vHnzCnTgoUOHFqxCDUioEaJsK6lQE5eYTut3/8GiwJoXOlC9onuxH6NUnYmCVa/CuX/VebeK0PEVaDYU5KFyJcKiWIi+EM2KEytYdXoV1zKvWdfV8KpBr+q96Fm9J8HuwRpWabuKPdQcOXKE2rVrF1uBWpBQI0TZVlKhBmDE3O2sORTP0x2qM7FH3RI5RqlSFDi4DP6ecn2Ub9+a0GUKhD0gz7UpQZnmTDbGbGTFiRWsP7ueTEumdV1T/6b0Cu1Ft5Bu8mC/XIo91Li5uVG1alX69OnDgw8+SHi4/TXBSqgRomwryVDz1/44nv4+Gj93I1sn3oejwX4ePHpb5iyIngvr3lWfRAxQpRXc/yZUbaVpaeXBtcxr/H36b1acWMG/cf+ioP4kO+gcCA8Kp0PlDrSr3I4g9yCNK9VWsYea9PR0Vq9ezW+//cby5ctRFIUHHniAvn370rVrV5ydnYut+JIioUaIsq0kQ02W2UL4tDUkJGfwxePN6Va/jHWwTU+CLR/Dlk8gezgA6vaGzlPAr6ampZUXF1IusPLUSpafWM6hy4fyrKvhVYN2ldvRLrgdTf2blruxp4o91OSmKApbt25l2bJlLFu2jNOnT9OlSxf69u3LAw88cNuxobQkoUaIsq0kQw3AtD8P8sX6E9wX5s+3w1qW2HE0lXQe1k2DXT+oI3/rHaD5cOjwMrhX1Lq6cuP41eOsPbuWjec2svvibiyKxbrOzdGN8MBw2lVuR9vgtvi72uZvbnEq0VBzo6NHj7Js2TJ+++03oqKi+PDDDxk9evTdfmyxk1AjRNlW0qHm+MVkOs9Yj14HW17pTICX7bdQF9mFA2p/m6N/qfNO7tBmHIT/Hzi5aVlZuZOYkcjW81vZGLORTTGbuJye9y7jMJ8w2gW3o13ldjT0a4iDvsBPa7EbpRpqcrt06RKXL1+mVq1axfmxxUJCjRBlW0mHGoCBn2/l31OXmdC1NmPus72/54rdyQ2w6jWI3a3OuwdA+wnQaCA4e2laWnlkUSwcvHSQDTEb2HRuE/sS9ln74QB4OHnQJqgNbYLb0LxScyq7Vy4Tt4uXWKiZN28efn5+9OrVC4CXXnqJL7/8knr16jF//nyqVat2d5WXIAk1QpRtpRFqfok+x4RFe6jq48q6CR3R6+3/B+OOLBbYvwT+eQOunlaXObhA/Yeg2RCoeq/cLaWRy+mX2RyzmY0xG9kcs5mkzKQ86yu6VKRZpWY09W9K80rNqeVdyy4f+ldioaZOnTrMmTOH++67j61bt9K5c2dmzZrF8uXLcXBwYMmSJXddfEmRUCNE2VYaoSY100Srt//hWoaJn55oReuafiV6PJtiyoDoebD9a0g4fH25X2013DQaJP1uNGSymPgv4T82nNvAv3H/sv/SfkwWU55t3BzdaFKxiTXoNPRriLOD7V9GLbFQ4+rqyqFDh6hatSovv/wysbGxfPfdd+zfv5+OHTty8eLFuy6+pEioEaJsK41QA/C/pfv4KeoMfZsE8dGgpiV+PJujKHD2X9j5ndqCk5WqLtc7QlhPNeBU7wR22CJQlqSb0tmXsI9d8bvYeWEnuy/uJiUrJc82DnoH6vvWp1mlZjTzV4OOl9H2LisW9Pe70L2J3N3duXTpElWrVmXVqlU8//zzADg7O5OWllb0igvos88+4/333yc2Npb69esza9Ys2rVrV+LHFUKIHINaVuGnqDP8+V8cb6Rm4eVavm6vRadTn2FTtRV0nwb/LVYDzvmdcOA3dfKqAk0fgyaDwbuK1hWXS84OzrQMaEnLAPVOPbPFzJErR9gZv5OdF3ayM34nCWkJ7Lm4hz0X9xBJJADVvapTz7cedX3qUte3LmE+YXg42ccwGoUONffffz9PPPEETZs25ciRI9a+Nfv37yckJKS468tj4cKFjBs3js8++4w2bdrwxRdf0KNHDw4cOEDVqlVL9NhCCJGjYbAXYQEeHIq7xq+7YxjaOkTrkrTj7AkthqtT3D7Y+T3sXQCJZ9Vbw9e9CzU7q603tXuAg5PWFZdbBr2Bur5qUBlcdzCKonDu2jk15GQHnVNJpziReIITiSdYfmK5dd8qHlWsIaeeTz3CfMPwcfbR8NvcWqEvP129epVXX32Vs2fP8swzz9C9e3cAJk+ejJOTE5MmTSqRQgFatWpFs2bNmDNnjnVZ3bp1efDBB5k2bdod95fLT0KUbaV1+Qlg7uaTTPn9AHUDPfnj2bZl4g6TYpOVBgeXw855cGrj9eWuftCwP9TqCtXagKPt9+Uoby6lXWL/pf0cuHSAg5cOcvDyQWJTYm+5bSXXStdDjk8YdX3rUsm1Uon8t1CsfWr69evH3Llz8fT05LvvvmPgwIGl/gThzMxMXF1dWbRoEQ899JB1+XPPPcfu3btZv379HT9DQo0QZVtphpqrqZnc884/ZJos/D6mLQ0r214/BJtw6bj6IL/dP0LyhevLHV0htAPUul+dvKW13VZdTb/KwctqwDl06RAHLx/kVNKpW27r4+zD1NZT6VilY7HWUKx9apYvX05KSgqenp4MHz6cHj16lHqoSUhIwGw2U6lSpTzLK1WqRFxc3C33ycjIICMjwzqflJR0y+2EEKKwvF2d6FY/gN/3nOeHbad5r38jrUuyTb41oMtk6DQJjq2Gw3/A0dVwLRaO/KlOABXDsgNOV6hyr1ymsiHezt6EB4UTHnR9zMfkzGQOXznMocuH1Fadywc5cfUEl9Mv4+vsq1mtBQo1YWFhTJw4kU6dOqEoCgsXLsw3KQ0ZMqRYC7zRjc1aiqLk29Q1bdo0pk6detPyRYsW4erqWiL1CSG0ExMTw/z580vteJWuGQA3Fu44y/ETx+kTnI5jGRnnsuS0hsBwvH1iCEr5j8CU//BLO47+4iG4eAi2zCZLZyTOrS7n3RoQ61afNMcKWhct8qFHT4Ps/2U5ZHFRucju1bv5T/dfsR4nNTW1QNsV6PLTli1bGD9+PMePH+fy5ct4eHjcMkjodDouX758i0+4e0W5/HSrlpoqVarI5SchyqjSvPwE6j+qZq85xsy/j6AoEBbgwaeDm1Gjonup1VAmpF2B42vVFpxjqyHlhkeDVGqgtuJU7wTBzcBoH3fiiOJTYs+p0ev1xMXFaTJoZatWrWjevDmfffaZdVm9evXo27evdBQWQpR6qMmx6WgC4xbuIiE5E1cnA9P6NaRvk+BSr6NMsFjUIRmOroajqyAmGnINA4BOD/71oHILqNxSnXxrgV6ayMqyEgs1p0+fpmrVqpr09F+4cCGPP/44n3/+OeHh4Xz55Zd89dVX7N+/v0DDM0ioEaJs0yrUAMQnpfPsgl1sO6G2VkfcU5XJvevh7CgPoLsrKQlwfI0acE5vhaRzN29j9ILKza+HnODm4Gp7txuLoivWjsJ79+6lQYMG6PX6AoWH/fv3U6dOHRwcinek0EceeYRLly7xxhtvEBsbS4MGDfjjjz9serwpIUT54O/pzA8jW/HRP0f5ZO0x5v97ht1nr/LZ4GaE+smo1kXm5qcOntlooDqfdB7O7YBz29XX87sgI1ENPsfXXN/Pt2Z2yMlu0fGvB4Zy9pDEcqhALTUGg4G4uDgqVizYmB6enp7s3r2b6tWr33WBxUlaaoQo27Rsqcltw5GLPL9wN5dSMnFzMvDuw43o3ThI67LKJnMWxB+4HnLObYdLx27ezuCkXqbyD4OKdcE/e6oQIsM52IFibalRFIXXXnutwHcMZWZmFqxKIYQog9rXrsgfz7Vj7Pxd/HvyMmPn7yLq5CVe7SWXo4qdwRECG6tTyyfUZamX1b4457ZnT9Fqa078fnXKzcEZ/GrlDToVw8C7mvTTsUMFCjXt27fn8OHDd94wW3h4OC4uLkUuSggh7F0lT2d+eqIVM/8+wqdrj/PDtjPsOqNejqrmK5ejSpSrz/WH+oHa+TjxDMQfgosHr79ePAymdHV4h7h9eT/D0VUdfdy/rvpaIeT65FJBHf9K2JxCdxS2Z3L5SYiyzVYuP91o3eF4nl+4myupWXgYHXivfyN6NgzUuixhMcOVU+rzceIPZr8egoQjYM7Ifz+jF1SomjfoVAgB7xB18E4HY2lUX66U2N1P9kxCjRBlm62GGoDYxDTG/rSLHaevADA0vBr/61UXo4NcjrI5ZlN22Dmohp1Lx9X5K6cg+dZPsL9OB57BuYJOFfAIBM8g9dUjUG1JkpaeQpFQcwsSaoQo22w51ABkmS3MWHWEz9cfB6BRZS9mPtJEHtZnTzJT4eoZuHr6etDJPWUV4Mm3BiN4BOQNOp6BN4cfGfDTqlg7CgshhLh7jgY9r/QIo1WoD8//vJu95xLpPGM9zap606dxEL0aBVHRQy5d2DQnV/UOKv+wm9cpivo05Cs5geckJJ6Fa3GQFAvXzkPqJfXS1tXT6nQ7zt7qLe2ufuqr9X3F7Pe+ed/LLevSUiOEKDtsvaUmt/NX05i0dB/rjlwk529hvQ5a1/CjT+MgujUIwMtFfqTKHFOGOpjntTj1mTvXYrNf43K9j1U7MBdW7hDk6gsu3mqnZmdv9X1+r3YQhuTy0y1IqBGibLOnUJMjPimd5XtjWbbnPLvPXrUudzLo6VCnIn0aB9GlbiVcnKTvTbmhKJB+Fa5dgNQE9anKKRfVVp5bvU+7DIql6Mdzcr856Di5q2NsGT3A6A5GT/V9nuWe2es81LvFSrCfULFffvq///s/pk+fjru7eu33+++/56GHHrLOX716lUcffZQ//vjjLksXQojyw9/TmRFtQxnRNpTTl1L4fc95lu05z5ELyaw+cIHVBy7g6mSga71K9GkSRLtaFXE0yPNTyjSdTm1hcSng6OQWM6RdzQ472SEo9ZIajNKu5v+akaTun5msTrcagqLANevBKTvsPPgpVO9Y9M+6CwVuqTEYDMTGxloHsrzxqcEXLlwgKCgIs9lcctXeJWmpEaJss8eWmvwcikti2W414Jy7kmZd7u3qSI8GgfRpHESrUB/0ermLRhSRxQzpieoo6bkDT3oiZCRDxrXrU+a1vPPW9UnkGXAUYOjvENq+WEst9paaG7NPObpqJYQQpS4swJOw7p682K0Ou85eZdnu8yzfG0tCcgbz/z3D/H/P4G50oF6gJ/WDPWkQ5EX9YE9qVnTHQVpyREHoDert5Xcz+KeiQGaK2tKTE3J8axVfjYUkdz8JIYQN0+l0NKtagWZVK/Bqr7psO3GZZXti+PO/OK6lm/j31GX+PXXZur3RQU9YgAf1g73UoBPkSZ0ADxmeQZQMnS67X427epu6xiTUCCGEnXAw6Glby4+2tfx456GGHL+Ywn8xifx3PpH955M4cD6J5AwTe84lsudconU/g15HLX936meHnAbBXtTyd8fb1RGdPAROlCGFCjWvv/66dVDLzMxM3n77bby8vABITS3AA4eEEEIUCweDnjoBHtQJ8ODh5pUBsFgUzlxOtYac/2LU18spmRyKu8ahuGss3nn9M1wcDQR5OxNcwZVgb2eCvFwIruBCkLcLwd4uBHg5S6dkYVcKHGpuHNSydevWnDhx4qZthBBCaEOv1xHi50aInxsPNAoC1P6PcUnp/BeTxP7zifwXk8SB84mcT0wnLcvM8YspHL+YcsvP0+mgkoezNfgEeTsT7O2Cv4czPm5O+Lg54u3qhLeLo/TjETahwKFm3bp1JViGEEKIkqDT6Qj0ciHQy4X761WyLk/PMhOXmM75q2mcu5rG+ewp5moa56+mE3M1jUyThbikdOKS0tl55uptj+Pl4oiPmxPero74uDpRwc2JCq6OVHBzyjXvhJeLI25GA+5GB9yMDtISJIqV9KkRQohyyNnRYG3VuRVFUbiUkknMlRvDTioJyZlcScnkcmomiWlZKAokpmWRmJZV6DqcHPTZAceAm5ODNexYlxmvL3N1MuDsYMDoqMfoYMDZUY+zowFnRwNGh5z3epwdri+TW97LlwKFmvHjxxf4Az/88MMiFyOEEMI26HQ6/NyN+LkbaVzFO9/tzBaFxLQsLqdkciU1U31NyeRKatYN8+r7pHQTyRkmMk3qE3AzTRYumzK5fOsrYHfNyaC3hiAngw5HBz0Oeh2OBj1ODnocDXocDdnzBj0Oud47GvQ4Ouhw0Osx6HU46HUYck0Oeh1663I9Bh0YDOrnG3TXt9Pp1M7aep0OvU49tznv9bq863XZy3Le68h5UG/ueTWo5azTZa+D6w/1zb2ssBQFFBRyP7kl9zLFukxByV6Xs1RRoFYlD82G+ChQqNm1a1ee+ejoaMxmM3Xq1AHgyJEjGAwGmjdvXvwVCiGEsFkGvS67f41TofbLMltIyVADTkqGOfvVlGuZiZTM68uTM0ykZZrJMFlIzzJnTxbSTWYysixkmLLns8yYLNd/jTPNFjLNFq5hKu6vLvLxXffKtO/YWJNjFyjUrF271vr+ww8/xMPDg3nz5lGhgvoI5ytXrjB8+HDatWtXMlUKIYQoUxwNerWTsWvhwlBBmMwW0rPDT04IysiyYLJYyDJbyDQpZJnV+Zz3WWYLJrNCZvZ7dcpeZ7JgNpkxm0zZr2ZMJjMWswWTyYzZbMZstmAyWzDnniwKZosFi0VRJ0VByX61zisKZoXs9+qrRQFLdouIoig3tZLktIxY53MvQ2ddrlNy1lo3KDCdoqgtQSjZn5PzXj3O9WU52+asA+d4A2DDoSa3GTNmsGrVKmugAahQoQJvvfUWXbt25YUXXijWAoUQQtgxRQGTCbKy1Ckz8/r7u53PZ51DVhbuWVm4F9exbHj4n7ui04GTEzg63jzduLww8w3bavaVCh1qkpKSuHDhAvXr18+zPD4+nmvXrhVbYUIIIbIpys0/tCX1eqdlRXlfFjk43DoM3OoH/3bL73bbu/lMQ9l7ynShQ81DDz3E8OHDmTFjBvfeey8A27Zt48UXX6Rfv37FXqAQQhSrnICQmXnzdOPy280XZF1+299u21vtaypj/UEMhoL9i/9OP9h305pQlPnckzyJ2SYVeJTuHKmpqUyYMIFvv/2WrOwE7uDgwMiRI3n//fdxc7v17YG2QEbpFqIEmUzXf4QzMm4dGnJPBdmmkNOluDh83d3zDx5lKSA4OKg/ujk/vDe+v93rjdvnFxbudn1+83p5No0onIL+fhc61ORISUnh+PHjKIpCzZo1bTrM5JBQI+ya2Xw9CNzq9XbrbgwSBV1W0PeZmWCxaH2GiianX0HuKfePfn6h4U7rbhc0cv/IG40FCyK5Xx0cpKVAlCsF/f0u8OWnoKAg+vbtS58+fejcuTNubm40atSoWIoVwuaYTNeDQnr69fdFmXKHjsIsuzGs2FtnxZwfYKPx5tCQ37KcH/kb1xVkcnRk3datdLz//ttuc9OyMtivQIjyqsCh5qeffuL333/n2Wef5cKFC3Tr1o0+ffrQq1cvfHx8SrJGUV6YzdcDRGFf83uf3/o7BRZ7aHXIHQ6Mxrzvb1x2Y5C4cdsbl+WEixsDRkHmc4KDBi0JsWlp0KVLqR9XCGEbinT5af/+/SxbtozffvuNXbt2ER4ebm3FqVGjRknUWSzk8tNt5FzaSE/Pf7rd+lutu3FZfvM5r7baEqHXX/+BL44pd+DIb9nt5nNaHOTyw03mz59PRESE1mUIIYpZsV9+yq1+/frUr1+fiRMncuHCBZYtW8ayZcuYNGkS1atX57333qNXr15FLr7cysrK+6Oflla4+fyW3W55zmRrt13q9eDsrE5G4/XXnPc3zt9qmxuX3Wq+IOscZIg0IYSwB3f9t3WlSpV48sknefLJJ0lNTeWvv/7CaDQWR232Y8kSOH78enDI7/VO62ylpUKvBxeX6+HhVlPucFHUZbd7lSAhhBCikAr9y2EwGIiNjcXf3z/P8kuXLuHv74/ZVn6YS9Pnn8Pq1cX7mTeGgRtDRs680Zh33Z3CSO71N+6bM0mgEEIIYYcK/euVXxecjIwMnJyc7rogu3T//RAYeD0g5Pd6u3U3hg15joMQQghRKAUONR9//DGgDnn+9ddf4+7ubl1nNpvZsGEDYWFhxV+hPXjxRa0rEEIIIcq9AoeamTNnAmpLzeeff44h17MdnJycCAkJ4fPPPy/+CoUQQgghCqDAoebkyZMAdOrUiSVLluQZpVsIIYQQQmuF7lOzdu3akqhDCCGEEOKuFCjUjB8/vsAf+OGHHxa5GCGEEEKIoipQqNm1a1ee+ejoaMxmM3Xq1AHgyJEjGAwGmjdvXvwVCiGEEEIUQIFCTe5LTh9++CEeHh7MmzfP2q/mypUrDB8+nHbt2pVMlUIIIYQQd1Doh6HMmDGDadOm5ekoXKFCBd566y1mzJhRrMUJIYQQQhRUoUNNUlISFy5cuGl5fHw8165dK5aihBBCCCEKq9B3Pz300EMMHz6cGTNmcO+99wKwbds2XnzxRfr161fsBQr7oSgKmWYL6ZkW0k1m0rPMpGdZSM8yk5Z1fT7DZCbTZMFkUcgyW8gyZ7+aLGRlLzPlXp7rvcmsYFEUFEB9uLWCRVGPnbNM4fqTrxUFdfvsB2Eb9DocDDoc9Dr1vV6f/aqzrstZ7qDXYbBuq8fF0YCrkwEXJ/XV1cmAi6MDbsac5Q64OqrrjQ56dDKKthBClKpCh5rPP/+cCRMm8Nhjj5GVPbKzg4MDI0eO5P333y/2AkXJMFsUrqVnkZJpJiXDRHKGidQMM8kZJlIyTKRkmkjJyLUuez73+/TsoJKWE15MZvIZRaPc0evA1ckBFycDbk4GvF2d8HVzwtfdCR83I37uTvi4qZOfu9H63tnRcOcPF0IIcUuFDjWurq589tlnvP/++xw/fhxFUahZsyZubm4lUZ/Ih6IopGaauZKaSVKaiaT0LJLSskhMyyIp3URSWlb2MlP2MnX9tXR1PjnDVKL1GfQ6nB30ODsacHY0YHRUWzqcHdVWDCcHPQ56PU4OaquIo0GPo0GHo0GPg0GHk0FvfZ9nnV6HTqdDpwO9TocO0OlAhw5uXJa9XH2vtppYLAomi4LZYsl+VTCZs18tCiZzruW5tssyW0jLtJCWZSI100xqppm0TDOpmSb1NUtdlmmyqMdRIDk7EF4EuJRaoPPmbnTIFXac8HUzUsXHheoV3ale0Y0QXzcJPkIIkY8iD8fs5uZGo0aNirOWcktRFNKyzFxOyeRKShZXUjO5kpqpzqdmcSUlk8upmVy5YT7nB/RuODnocTeql1DcnBxwM6qTu9GAq5ODdd319+o6FycHXBwN2UFFbw0uztnLHA3lc0BOk9lCWlZO4DGTkqmGoMspmdYpITkj1/tMLqdkcCk5E5NFsQahM5dvHYJ0OgjycqF6RTdqZAedUD83qld0J9DTGb1eLnkJIcqvIocacWepmSYSrmVyMTmdi9cy1Ck5M9f7DBKuZZCQnEFGEQOKk0GPp4sjXi4OeLo44unseH0++72nsyNeLo545lrm5eKIh7NDuQ0fJcXBoMfDoMfD2bFQ+ymKQlK6icspmVxKzuBSdui5eC2DUwkpnEhI4cTFZJLSTcRcTSPmahobjybk+QxnRz2hfu5U93Ozhp7m1SpQxce1OL+iEELYLAk1xWDBv2c4EJtEQnLG9cByLYOUTHOhPsfJoMfHzQlvV0d83Jyo4OaEj6sTFVwd1fduTni7Zi9zc6SCqxOuTgbpkFoG6HQ6vLLDZqjfrS/lKorCpZRMTlxM4WRCMicupnD8YgonEpI5cymV9CwLB2OTOBiblGe/6n5utK9dkQ61K9Kqug+uTvKfvRCibJK/3YrBin2xN/2rOYezo56KHkYquhvVVw8jFd2d8fNwsi7L6SgqAUXcjk6nw89d/fNyT6hPnnVZZgvnrqRx4qIadk4kJHM47hp7ziWqrTwJKczdcgong557Qn1oX9uP9rUrUqeSh/yZE0KUGRJqisEDjQJpXNnbGlr8cgUYNwkqohQ4GvSE+qn9azrXvb48KT2LLccuseHoRdYfvkjM1TQ2HUtg07EE3vnjEJU8jbSvVZEOdSrStqYf3q5O2n0JIYS4SxJqisEjLatqXYIQt+Tp7Ej3BgF0bxCAoiicSEhh/eGLbDh6kW0nLnEhKYNF0edYFH0OvQ4aVfamQ+2KtK9dkaZVvKXjsRDCrkioEaKc0Ol01KjoTo2K7oxoG0p6lpntpy6z4chFNhxJ4PCFa+w+e5XdZ6/y0T9HqRvoydQ+9W+61CWEELbKLm59OXXqFCNHjiQ0NBQXFxdq1KjB5MmTyczM1Lo0IeyWs6OBdrUqMqlXPf56vj1bJ97H9Icb0atRIO5GBw7GJjHwi62M+Wkn56+maV2uEELckV201Bw6dAiLxcIXX3xBzZo1+e+//3jyySdJSUnhgw8+0Lo8IcqEQC8XBraswsCWVbicksmMVYf56d8zLN8by98HL/B/HWvyVPvq8vA/IYTN0imKfT7Y/v3332fOnDmcOHGiwPskJSXh5eVFYmIinp6eJVidEGXD/vOJTF12gH9PXQagcgUXXu1Vl271A2yyA/z8+fOJiIjQugwhRDEr6O+3XVx+upXExER8fORavxAlqX6QFwufvpfZEU0J9HLm3JU0Rv2wk8FfR3E47prW5QkhRB52GWqOHz/O7NmzGTVq1G23y8jIICkpKc8khCgcnU5H78ZB/PNCB569ryZODnq2HL9Ez483Mvm3/7iaKn3bhBC2QdNQM2XKlOzBCfOfduzYkWef8+fP0717dwYMGMATTzxx28+fNm0aXl5e1qlKlSol+XWEKNNcnRwY37UO/4zvQI8GAZgtCvO2nqbTB+v4YdtpzBa7vJIthChDNO1Tk5CQQELCrZ/EmyMkJARnZ2dADTSdOnWiVatWzJ07F73+9pksIyODjIwM63xSUhJVqlSRPjVCFIMtxxKY8vt+jlxIBqBuoCdTetejVXVfzWqSPjVClE0F7VOj6d1Pfn5++Pn5FWjbmJgYOnXqRPPmzYmMjLxjoAEwGo0Yjca7LVMIcQuta/rxx7Pt+DHqDDNWHeZgbBKPfLmNXo0CmfxAPfw9nbUuUQhRzthFn5rz58/TsWNHqlSpwgcffMDFixeJi4sjLi5O69KEKNccDHqGtg5h3YudGNyqKnodrNgby7DI7XI5SghR6uwi1KxatYpjx46xZs0aKleuTGBgoHUSQmjPx82Jtx9qyO9j2+Ll4siB2CR+ijqtdVlCiHLGLkLNsGHDUBTllpMQwnbUD/JiQtfaALz/12EuJWfcYQ8hhCg+dhFqhBD249FW1agb6ElSuokPVh3WuhwhRDkioUYIUawMeh1v9K0PwILtZ9l77qq2BQkhyg0JNUKIYtcyxIeHmgajKPD6b/uxSKdhIUQpkFAjhCgRE3uE4eZkYPfZq/yy85zW5QghygEJNUKIEuHv6cxzXWoB8N6fh0hMy9K4IiFEWSehRghRYoa1DqVGRTcupWQy6+8jWpcjhCjjJNQIIUqMk4OeKX3UTsPfbT3NoTgZVFYIUXIk1AghSlS7WhXpXl8dAHPyb/vl+VJCiBIjoUYIUeJefaAuRgc9UScv8/veWK3LEUKUURJqhBAlrnIFV0Z3qgnAOysOkpJh0rgiIURZJKFGCFEqnmpfnSo+LsQlpfPJ2mNalyOEKIMk1AghSoWzo4HXH1A7DX+98QQnLiZrXJEQoqyRUCOEKDVd6vrTsU5FsswKU38/IJ2GhRDFSkKNEKLU6HQ6Jveuj5NBz/ojF/n7YLzWJQkhyhAJNUKIUhXq58bIdqEAvLF8P+lZZo0rEkKUFRJqhBClbkynmgR4OnP2chpfrD+hdTlCiDJCQo0QotS5GR2Y1KsuAJ+tO8bZy6kaVySEKAsk1AghNPFAo0Dure5DhsnC2ysOal2OEKIMkFAjhNCETqdjSp/6GPQ6Vu6PY8ORi1qXJISwcxJqhBCaCQvwZEh4NQCm/L6fTJNF44qEEPZMQo0QQlPjutTGz92JExdTiNx8UutyhBB2TEKNEEJTXi6OvNQ9DICP/znKhaR0jSsSQtgrCTVCCM31b1aZJlW8Sck0M3P1Ea3LEULYKQk1QgjN6fU6nulYA4C95xI1rkYIYa8k1AghbIKXiyMA6SZ5wrAQomgk1AghbIKLowGA9EwJNUKIopFQI4SwCS5O2aFGbusWQhSRhBohhE1wdlBDTZq01AghikhCjRDCJjg7qX8dpZvMKIqicTVCCHskoUYIYROcs/vUKApkyCUoIUQRSKgRQtiEnI7CABlZEmqEEIUnoUYIYRMcDXoMeh0AaVnSr0YIUXgSaoQQNiOntUZCjRCiKCTUCCFshrNjdmdhCTVCiCKQUCOEsBnO0lIjhLgLEmqEEDbD+lRhCTVCiCKQUCOEsBnOEmqEEHdBQo0QwmZcb6mRW7qFEIUnoUYIYTOM2R2FZagEIURRSKgRQtgMuaVbCHE3JNQIIWyG9KkRQtwNCTVCCJshdz8JIe6GhBohhM1wcZKOwkKIopNQI4SwGdaOwtJSI4QoAgk1QgibIZefhBB3Q0KNEMJmyDAJQoi7IaFGCGEzclpqMqRPjRCiCCTUCCFshrP0qRFC3AUJNUIIm2G9/CRPFBZCFIGEGiGEzbB2FDZJqBFCFJ6EGiGEzZCWGiHE3bC7UJORkUGTJk3Q6XTs3r1b63KEEMUo5+F7GSbpKCyEKDy7CzUvvfQSQUFBWpchhCgBzg7SUiOEKDq7CjV//vknq1at4oMPPtC6FCFECXBxUv9Kkj41QoiicNC6gIK6cOECTz75JL/++iuurq4F2icjI4OMjAzrfFJSUkmVJ4QoBkZpqRFC3AW7aKlRFIVhw4YxatQoWrRoUeD9pk2bhpeXl3WqUqVKCVYphLhbufvUWCyKxtUIIeyNpqFmypQp6HS62047duxg9uzZJCUlMXHixEJ9/sSJE0lMTLROZ8+eLaFvIoQoDjm3dIN0FhZCFJ6ml5/GjBnDoEGDbrtNSEgIb731Ftu2bcNoNOZZ16JFCwYPHsy8efNuua/RaLxpHyGE7XLOFWrSsszWlhshhCgITUONn58ffn5+d9zu448/5q233rLOnz9/nm7durFw4UJatWpVkiUKIUqRQa/DyaAn02yRkbqFEIVmFx2Fq1atmmfe3d0dgBo1alC5cmUtShJClBCjoxpqZPwnIURh2UVHYSFE+WEdKkFCjRCikOyipeZGISEhKIrcGSFEWeQsoUYIUUTSUiOEsCku1vGf5O4nIUThSKgRQtgUZ8fspwpLS40QopAk1AghbIp1pG4JNUKIQpJQI4SwKTnPppGWGiFEYdllR2FRTmSmQspFdUqOh5R4SLsCTu7g7A0u3je/Ghy1rFgUg5yRuiXUCCEKS0KNKF0WC1w9BdcuZAeWeEjOeY3PFWAuQmZy4T/f0TX/wOPqA0HNoOq94ORWjF9KFKfrLTXSUVgIUTgSakTJykqDmJ1wZiucjVKn9MSC728wgrs/uFVUX10qqGEn7SqkX4W0RPU1I3sE9qxUdbp2Pv/P1DtC5RYQ2h5C2kHlluDofBdfUhSnnI7C0qdGCFFYEmpE8Uq+CGe3wZnsKXYPWLLybmMwgmcguPlfDyw5ocX66g/uFcHoCTrdnY9rMathKf1qrsBzw2tSLJzeAknn1JB1Ziusfw8cnKHKPRDSHkLbqa05Dk7FfGJEQclzaoQQRSWhRhSdokDCETW8nI1SQ8LlEzdv5x4AVVtBlXvVSz8BDYu/74veoF5ecvW5c81XTsLJjXByA5zaCMkX1PcnN8BawNFNrTO0nRp0AhuDQf5TKS1y95MQoqjkb2pROJkpcOA3OPi7GmbSLt+wgQ7860KVVlA1XA0z3tUK1tpSGnQ68KmuTs2HXg9mOQHn5Eb1Ox3/R51AbS2q1gZaDIdaXW3nu5RRMkyCEKKoJNSIO1MUNcDs/gH2/5q3A6+DCwQ3V1s2qt6r9k9x8daq0sLT6aBiHXW650m1I3P8gesh59RmyEiEI3+qU+WWcN+rENpBwk0JuR5qpKOwEKJwJNSI/CXGwJ75sPsnuHz8+nKf6tD4UahxHwQ2Klu3Uev1ENBAncL/T+2rE7sH9i+Bf7+Gc9vhu75qB+P7XlWDnChW1o7CmdJSI4QoHAk1Iq+sdDi8Anb9CCfWgpL9r2VHN6j/EDQdrF5WKi+tFHoDBDdTp/AxsPFDiI5UW3G+7QY1u0CnSep6USysHYVNEmqEEIUjoUaol5fO74LdP8K+X9Q7hXJUawNNBkO9vmB016xEm+ARAD2nQ+uxsOF99Xwd+1udwh6ATv+DSvW1rtLuWTsKS0uNEKKQJNSUZ8kXYe9C9cc5/sD15Z6VoUkENHlUvdQk8vKuAn0+hrbjYN176jk8tBwOrYAG/aDjRPCrpXWVdsvap8YkfWqEEIUjoaY8uhYHa99Rw4zFpC4zGKFub/XyUmgH9bKLuD2f6tDvC2j7PKybBgd+hf8Ww/6l0DgCOrwEFUK0rtLuWC8/SUuNEKKQJNSUJ5kpsOUT2PwRZKWoy4KaqUGmwcPq03pF4fmHwcB5ELtXDYtH/lQD496F0GwItJsAXsFaV2k3XJzkicJCiKKRUFMeWMzqj+yatyE5Tl0W3AK6vgXVwrWtrSwJbASPLoBzO2DNW2pH6x3fqp2uu74FrZ7SukK7IE8UFkIUlYSasu7Y37Dqtet9Zryrwf1Tod6D5ecOptJWuQUM+RVObVKD5Jkt8OeLkHoJOr4i5/0O5InCQoiiklBTVsXtU8PMibXqvLO32sej5RPgYNS0tHIjpC0M/wM2fABr34L170LaFej+rvo8HHFLOR2FM+The0KIQpJQU9YknVdbB3b/CChgcIJ7noL2E6TPjBZ0OujwovqU5T8mwL9fqLfM9/20bD20sBjltNRkmi2YLQoGvbRsCSEKRkJNWZFxTe0AvOUTMKWpy+r3g86vg0+otrUJdQgGZy9YOkrtQJyeBAMiwdFF68psTk5LDaj9atyM8teUEKJg5G8Le2c2wc556i3FKRfVZVXD1Y6plVtoW5vIq9FAdXDMRUPVO6R+6A8R88HZU+vKbIrR4fqluTQJNUKIQpAL+/bs1GaY0xpWjFcDjU8NeOQHGP6nBBpbVac7PLYYnDzg9CaY1xtSErSuyqbo9TprsJE7oIQQhSGhxh5ZLGrn03kPQMJhcPGBHu/D6Cj1AXpyd41tC2kLw5aDqy/E7obIHpB4TuuqbIqLk9zWLYQoPAk19ib1Mvw0ENa8qQ422fhReG63+gwU6XhqP4KawPCV6pAUCUfg2+6QcEzrqmyGs0PO+E9yB5QQouAk1NiTs9vh83ZwbDU4OEOfT+ChOWoHVGF/KtaGESvBtyYknlVH/Y7do3VVNsHaUiMjdQshCkFCjT1QFNj6GUR2h6Rzat+ZJ/6BZo9rXZm4W95V1BabgEaQmgBzH4DTW7SuSnM5fWpkpG4hRGFIqLF16Ynw8+Pw10R18Ml6D8JT6yCggdaVieLiXlHtY1OtDWQkwfcPwZFVWlelKelTI4QoCgk1tix2D3zRAQ7+DnpHtTPwgLlyC3BZ5Oyl3hVVqxuY0mFBBOz7ReuqNGPtUyOhRghRCBJqbJGiwI5I+Pp+uHISvKrCyL/UzsByZ1PZ5egCg36EhgPUVrnFT8D2r7WuShM5LTUyVIIQojDkqVa2JiMZlj8P+35W52t3hwfngKuPtnWJ0mFwhIe+VFtutn8NK14AdNBypNaVlSpnx+w+NdJSI4QoBGmpsSXxh+Cr+9RAozPA/W/AoPkSaMobvR56fgBtx6vzq1+HpFhtayplMlK3EKIoJNTYij0L4KtO6sP0PAJh2Apo85yM5lxe6XRw32tQuSVkJqvBphzJGf9JOgoLIQpDfjG1lpUGy56FpU9DVipU7whPb4Rq4VpXJrSm10PP9wGd2npXjm71lpYaIURRSKjRUmaqOqjhznmADjpOhMeWqLf4CgEQ1BSaDVHf//ESWMrHj3xOS410FBZCFIaEGq1kpcOCR9VBDY2e8PgS6PgK6A1aVyZsTefX1Y7DF/bBjm+1rqZUWDsKy8P3hBCFIKFGC6ZMWDQUTqwFRzcY/AvUuE/rqoStcvNT+9cArHkLUi5pW08pyLn8JMMkCCEKQ0JNaTObYPFIOLJSHb/p0YVQtZXWVQlb13w4VGoA6VfVwUzLOGufGmmpEUIUgoSa0mQxw6+j4OAyMDjBoJ8gtJ3WVQl7YHCAHtPV99Fz4fxuLaspcda7n0zSp0YIUXASakqLxQK/Pwv7FoHeAQZ+BzU7a12VsCchbaBBf0CBP15U/0yVUdaxn6SlRghRCBJqSoOiwB8TYNcPoNPDw99AnR5aVyXsUdc31X5Y5/6FvQu1rqbEyBOFhRBFIaGmpCkK/DUJdnwD6OChL6D+g1pXJeyVZxC0n6C+X/06pCdpW08JcZaH7wkhikBCTUlb8yZs+1R93+djaDRQ23qE/QsfDT41ICUe1r+ndTUlQh6+J4QoCgk1JWn9+7Bxhvq+5wfXH6ImxN1wMEKP7DAT9TlcPKxtPSXg+jAJZbffkBCi+EmoKSmbP4a1b6nvu74N9zypbT2ibKl1P9TuARYT/PmSepmzDJHLT0KIopBQUxKivoTV2Q9Lu+9VaD1G23pE2dT9HTAY4cQ6OPi71tUUKxnQUghRFBJqilv0PPjzRfV9uwnQ/kVt6xFll091aD1Wff/XJHUssTIiJ9SYLApZZrkEJYQoGAk1xWnPQvj9OfV9+Bi1lUaIktRuPHhWhsQzsPkjraspNkbH6381SWdhIURBSagpLvuXqk8LRoGWT0LXt0Cn07oqUdY5uUG37L5bm2fBlVNaVlNsjA56638+cglKCFFQdhVqVqxYQatWrXBxccHPz49+/fppXZLq0ApY/AQoFmj6uPo4ewk0orTUexBC2oEpXb0MVQbodDqcHXKeKiyXn4QQBWM3oWbx4sU8/vjjDB8+nD179rB582YeffRRrctSR9xeOVG9C6XhQOj9Eejt5rSKskCng57vg84Ah5bDsX+0rqhYWIdKkJG6hRAF5KB1AQVhMpl47rnneP/99xk5cqR1eZ06dTSsKpuDEwz5FbZ9Dt3eAb1B64pEeeRfF+55CqLmwJ8vwzNb1D+bdszZIXuoBBn/SQhRQHbRpLBz505iYmLQ6/U0bdqUwMBAevTowf79+7UuTeVTHXpOV0dSFkIrHV8BVz+4dFR9KJ+dc3aS27qFEIVjF7/CJ06cAGDKlCl8+OGHhISEMGPGDDp06MCRI0fw8fG55X4ZGRlkZGRY5xMTEwFISiqb4+WI8k4P4a/AHy/AX9MgpAd4VNK6qCJzMKdjyUgl4cpVkpIcC7RPamqq/PctRBmU89+1cqcHjSoamjx5sgLcdtq+fbvy448/KoDyxRdfWPdNT09X/Pz8lM8///yuPl8mmWSSSSaZZLKP6ezZs7fNFTpF0e756gkJCSQkJNx2m5CQELZu3cp9993Hxo0badu2rXVdq1at6NKlC2+//fYt972xpcZisXD58mV8fX3RFePdSUlJSVSpUoWzZ8/i6elZbJ9bFsm5Khw5XwUn56rg5FwVnJyrgivJc6UoCteuXSMoKAj9bW7G0fTyk5+fH35+fnfcrnnz5hiNRg4fPmwNNVlZWZw6dYpq1arlu5/RaMRoNOZZ5u3tfVc1346np6f8oS8gOVeFI+er4ORcFZycq4KTc1VwJXWuvLy87riNXfSp8fT0ZNSoUUyePJkqVapQrVo13n//fQAGDBigcXVCCCGEsAV2EWoA3n//fRwcHHj88cdJS0ujVatWrFmzhgoVKmhdmhBCCCFsgN2EGkdHRz744AM++OADrUu5idFoZPLkyTdd6hI3k3NVOHK+Ck7OVcHJuSo4OVcFZwvnStOOwkIIIYQQxcUuHr4nhBBCCHEnEmqEEEIIUSZIqBFCCCFEmSCh5i716dOHqlWr4uzsTGBgII8//jjnz5/Ps82ZM2fo3bs3bm5u+Pn58eyzz5KZmalRxdo4deoUI0eOJDQ0FBcXF2rUqMHkyZNvOg9yrlRvv/02rVu3xtXVNd9nK8m5uu6zzz4jNDQUZ2dnmjdvzsaNG7UuySZs2LCB3r17ExQUhE6n49dff82zXlEUpkyZQlBQEC4uLnTs2NF2xtQrRdOmTaNly5Z4eHjg7+/Pgw8+yOHDh/NsI+dKNWfOHBo1amR9Fk14eDh//vmndb3W50lCzV3q1KkTP//8M4cPH2bx4sUcP36c/v37W9ebzWZ69epFSkoKmzZtYsGCBSxevJgXXnhBw6pL36FDh7BYLHzxxRfs37+fmTNn8vnnn/O///3Puo2cq+syMzMZMGAAzzzzzC3Xy7m6buHChYwbN45Jkyaxa9cu2rVrR48ePThz5ozWpWkuJSWFxo0b88knn9xy/fTp0/nwww/55JNP2L59OwEBAdx///1cu3atlCvV1vr16xk9ejTbtm1j9erVmEwmunbtSkpKinUbOVeqypUr8+6777Jjxw527NjBfffdR9++fa3BRfPzdNcDOIk8fvvtN0Wn0ymZmZmKoijKH3/8oej1eiUmJsa6zfz58xWj0agkJiZqVaZNmD59uhIaGmqdl3N1s8jISMXLy+um5XKurrvnnnuUUaNG5VkWFhamvPLKKxpVZJsAZenSpdZ5i8WiBAQEKO+++651WXp6uuLl5XXbMfXKg/j4eAVQ1q9fryiKnKs7qVChgvL111/bxHmSlppidPnyZX788Udat26No6M6qvDWrVtp0KABQUFB1u26detGRkYG0dHRWpVqExITE/OMsC7nquDkXKkyMzOJjo6ma9eueZZ37dqVLVu2aFSVfTh58iRxcXF5zp3RaKRDhw7l/twlJiYCWP9+knN1a2azmQULFpCSkkJ4eLhNnCcJNcXg5Zdfxs3NDV9fX86cOcNvv/1mXRcXF0elSpXybF+hQgWcnJyIi4sr7VJtxvHjx5k9ezajRo2yLpNzVXByrlQJCQmYzeabzkWlSpXK1XkoipzzI+cuL0VRGD9+PG3btqVBgwaAnKsb7du3D3d3d4xGI6NGjWLp0qXUq1fPJs6ThJpbmDJlCjqd7rbTjh07rNu/+OKL7Nq1i1WrVmEwGBgyZAhKrmca3mpEcEVRinWkcK0U9lwBnD9/nu7duzNgwACeeOKJPOvkXO248wdlK8vnqrBu/M7l9TwUhZy7vMaMGcPevXuZP3/+TevkXKnq1KnD7t272bZtG8888wxDhw7lwIED1vVanie7GSahNI0ZM4ZBgwbddpuQkBDr+5zRxmvXrk3dunWpUqUK27ZtIzw8nICAAKKiovLse+XKFbKysm5Ks/aosOfq/PnzdOrUifDwcL788ss828m5ynuubqesn6uC8vPzw2Aw3PSvwPj4+HJ1HooiICAAUFshAgMDrcvL87kbO3Ysy5YtY8OGDVSuXNm6XM5VXk5OTtSsWROAFi1asH37dj766CNefvllQNvzJKHmFnJCSlHktNBkZGQAEB4ezttvv01sbKz1/+RVq1ZhNBpp3rx58RSsocKcq5iYGDp16kTz5s2JjIxEr8/bUCjnquDK+rkqKCcnJ5o3b87q1at56KGHrMtXr15N3759NazM9oWGhhIQEMDq1atp2rQpoPZRWr9+Pe+9957G1ZUuRVEYO3YsS5cuZd26dYSGhuZZL+fq9hRFISMjwzbOU6l0Ry6joqKilNmzZyu7du1STp06paxZs0Zp27atUqNGDSU9PV1RFEUxmUxKgwYNlM6dOys7d+5U/v77b6Vy5crKmDFjNK6+dMXExCg1a9ZU7rvvPuXcuXNKbGysdcoh5+q606dPK7t27VKmTp2quLu7K7t27VJ27dqlXLt2TVEUOVe5LViwQHF0dFS++eYb5cCBA8q4ceMUNzc35dSpU1qXprlr165Z/+wAyocffqjs2rVLOX36tKIoivLuu+8qXl5eypIlS5R9+/YpERERSmBgoJKUlKRx5aXrmWeeUby8vJR169bl+bspNTXVuo2cK9XEiROVDRs2KCdPnlT27t2r/O9//1P0er2yatUqRVG0P08Sau7C3r17lU6dOik+Pj6K0WhUQkJClFGjRinnzp3Ls93p06eVXr16KS4uLoqPj48yZswYa+gpLyIjIxXgllNucq5UQ4cOveW5Wrt2rXUbOVfXffrpp0q1atUUJycnpVmzZtZbccu7tWvX3vLP0dChQxVFUW9Vnjx5shIQEKAYjUalffv2yr59+7QtWgP5/d0UGRlp3UbOlWrEiBHW/9YqVqyodO7c2RpoFEX78ySjdAshhBCiTJC7n4QQQghRJkioEUIIIUSZIKFGCCGEEGWChBohhBBClAkSaoQQQghRJkioEUIIIUSZIKFGCCGEEGWChBohhBBClAkSaoQQxWLdunXodDquXr2qdSl5hISEWEdBv11tc+fOxdvbu9iPn3PskvhsIUReEmqEEAUybNgw6w+0o6Mj1atXZ8KECaSkpGhd2h298cYbxMbG4uXlVerHjo2NZdasWaV+XCHKIxmlWwhRYN27dycyMpKsrCw2btzIE088QUpKCnPmzNG6tNvy8PAgICBAk2MHBARoEqaEKI+kpUYIUWBGo5GAgACqVKnCo48+yuDBg/n111/zbBMdHU2LFi1wdXWldevWHD582Lru+PHj9O3bl0qVKuHu7k7Lli35+++/8+z/2WefUatWLZydnalUqRL9+/e3rlMUhenTp1O9enVcXFxo3Lgxv/zyS5G+y9y5c6latSqurq489NBDXLp06aZtfv/9d5o3b46zszPVq1dn6tSpmEwm6/pDhw7Rtm1bnJ2dqVevHn///Tc6ne6mcyKEKB0SaoQQRebi4kJWVlaeZZMmTWLGjBns2LEDBwcHRowYYV2XnJxMz549+fvvv9m1axfdunWjd+/enDlzBoAdO3bw7LPP8sYbb3D48GFWrlxJ+/btrfu/+uqrREZGMmfOHPbv38/zzz/PY489xvr16wtVd1RUFCNGjOD//u//2L17N506deKtt97Ks81ff/3FY489xrPPPsuBAwf44osvmDt3Lm+//TYAFouFBx98EFdXV6Kiovjyyy+ZNGlSoeoQQhSzUhsPXAhh14YOHar07dvXOh8VFaX4+voqAwcOVBRFUdauXasAyt9//23dZsWKFQqgpKWl5fu59erVU2bPnq0oiqIsXrxY8fT0VJKSkm7aLjk5WXF2dla2bNmSZ/nIkSOViIiIfD+/WrVqysyZM/Msi4iIULp3755n2SOPPKJ4eXlZ59u1a6e88847ebb5/vvvlcDAQEVRFOXPP/9UHBwclNjYWOv61atXK4CydOnSPPtFRkbm+WwhRMmQPjVCiAJbvnw57u7umEwmsrKy6Nu3L7Nnz86zTaNGjazvAwMDAYiPj6dq1aqkpKQwdepUli9fzvnz5zGZTKSlpVlbau6//36qVatG9erV6d69O927d+ehhx7C1dWVAwcOkJ6ezv3335/neJmZmTRt2rRQ3+PgwYM89NBDeZaFh4ezcuVK63x0dDTbt2+3tswAmM1m0tPTSU1N5fDhw1SpUiVPX5177rmnUHUIIYqXhBohRIF16tSJOXPm4OjoSFBQEI6Ojjdtk3uZTqcD1Es1AC+++CJ//fUXH3zwATVr1sTFxYX+/fuTmZkJqB16d+7cybp161i1ahWvv/46U6ZMYfv27dbPWLFiBcHBwXmOaTQaC/U9FEW54zYWi4WpU6fSr1+/m9Y5OzujKIr1+wkhbIOEGiFEgbm5uVGzZs0i779x40aGDRtmbSVJTk7m1KlTebZxcHCgS5cudOnShcmTJ+Pt7c2aNWu4//77MRqNnDlzhg4dOtzN16BevXps27Ytz7Ib55s1a8bhw4fz/b5hYWGcOXOGCxcuUKlSJQC2b99+V3UJIe6OhBohRKmpWbMmS5YsoXfv3uh0Ol577TVrCwyol7dOnDhB+/btqVChAn/88QcWi4U6derg4eHBhAkTeP7557FYLLRt25akpCS2bNmCu7s7Q4cOLXAdzz77LK1bt2b69Ok8+OCDrFq1Ks+lJ4DXX3+dBx54gCpVqjBgwAD0ej179+5l3759vPXWW9x///3UqFGDoUOHMn36dK5du2btKCwtOEJoQ+5+EkKUmpkzZ1KhQgVat25N79696datG82aNbOu9/b2ZsmSJdx3333UrVuXzz//nPnz51O/fn0A3nzzTV5//XWmTZtG3bp16datG7///juhoaGFquPee+/l66+/Zvbs2TRp0oRVq1bx6quv5tmmW7duLF++nNWrV9OyZUvuvfdePvzwQ6pVqwaAwWDg119/JTk5mZYtW/LEE09YP8PZ2fluTpMQooh0SkEuLgshhJ0KCQlh3LhxjBs3rsSPtXnzZtq2bcuxY8eoUaOGdfncuXMZN26czQ0hIURZI6FGCFGmhYSEEBsbi6OjIzExMcX6dN+lS5fi7u5OrVq1OHbsGM899xwVKlRg06ZN1m1y7hZzdnaWUCNECZM+NUKIMm39+vXWBwR6eHgU62dfu3aNl156ibNnz+Ln50eXLl2YMWNGnm12794NqJerhBAlS1pqhBBCCFEmSEfh/2+3DmQAAAAABvlb3+MrigCABakBABakBgBYkBoAYEFqAIAFqQEAFqQGAFiQGgBgQWoAgIUAqQTUHahf6f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AutoShape 4" descr="data:image/png;base64,iVBORw0KGgoAAAANSUhEUgAAAjUAAAHACAYAAABaopmvAAAAOXRFWHRTb2Z0d2FyZQBNYXRwbG90bGliIHZlcnNpb24zLjUuMiwgaHR0cHM6Ly9tYXRwbG90bGliLm9yZy8qNh9FAAAACXBIWXMAAA9hAAAPYQGoP6dpAACH/klEQVR4nOzdeVxU1f/H8dfMAMMOAiKLC7jivme4m+aaWqYmWa4t9lPLzBa/VmqbZZmWle1om5qpZVqm5b6R4pr7viCIuIDszMz9/XFhBBUFBO4MfJ7fx33M3G3uZ+7XnLfnnnuPTlEUBSGEEEIIO6fXugAhhBBCiOIgoUYIIYQQZYKEGiGEEEKUCRJqhBBCCFEmSKgRQgghRJkgoUYIIYQQZYKEGiGEEEKUCRJqhBBCCFEmSKgRQgghRJkgoUYIIYQQZUK5DDUbNmygd+/eBAUFodPp+PXXX4v8WceOHcPDwwNvb+9iq08IIYQQhVcuQ01KSgqNGzfmk08+uavPycrKIiIignbt2hVTZUIIIYQoqnIZanr06MFbb71Fv379brk+MzOTl156ieDgYNzc3GjVqhXr1q27abtXX32VsLAwBg4cWMIVCyGEEOJOymWouZPhw4ezefNmFixYwN69exkwYADdu3fn6NGj1m3WrFnDokWL+PTTTzWsVAghhBA5JNTc4Pjx48yfP59FixbRrl07atSowYQJE2jbti2RkZEAXLp0iWHDhjF37lw8PT01rlgIIYQQAA5aF2Brdu7ciaIo1K5dO8/yjIwMfH19AXjyySd59NFHad++vRYlCiGEEOIWJNTcwGKxYDAYiI6OxmAw5Fnn7u4OqJeeli1bxgcffACAoihYLBYcHBz48ssvGTFiRKnXLYQQQpR3Empu0LRpU8xmM/Hx8fne1bR161bMZrN1/rfffuO9995jy5YtBAcHl1apQgghhMilXIaa5ORkjh07Zp0/efIku3fvxsfHh9q1azN48GCGDBnCjBkzaNq0KQkJCaxZs4aGDRvSs2dP6tatm+fzduzYgV6vp0GDBqX9VYQQQgiRrVyGmh07dtCpUyfr/Pjx4wEYOnQoc+fOJTIykrfeeosXXniBmJgYfH19CQ8Pp2fPnlqVLIQQQog70CmKomhdREHFxMTw8ssv8+eff5KWlkbt2rX55ptvaN68udalCSGEEEJjdtNSc+XKFdq0aUOnTp34888/8ff35/jx4zI8gRBCCCEAO2qpeeWVV9i8eTMbN27UuhQhhBBC2CC7CTX16tWjW7dunDt3jvXr1xMcHMz//d//8eSTT+a7T0ZGBhkZGdZ5i8XC5cuX8fX1RafTlUbZQgghhLhLiqJw7do1goKC0Otv89xgxU4YjUbFaDQqEydOVHbu3Kl8/vnnirOzszJv3rx895k8ebICyCSTTDLJJJNMZWA6e/bsbbOC3bTUODk50aJFC7Zs2WJd9uyzz7J9+3a2bt16y31ubKlJTEykatWqnD17VoY3EKIMWrRoEQMGDCjYxlfOwOetwWCEl46XbGG3sTlmMy+sf4FA10CW9F0irchC3EJSUhJVqlTh6tWreHl55bud3XQUDgwMpF69enmW1a1bl8WLF+e7j9FoxGg03rTc09NTQo0QZZCrq2vB/9t2rAxGHZAJrkZwuPnvitLQ0bUjLjtciLfEc0m5RHWv6prUIYQ9uFPot5sBLdu0acPhw4fzLDty5AjVqlXTqCIhhF0zelx/n56kWRkuDi60CGgBwKaYTZrVIURZYDeh5vnnn2fbtm288847HDt2jJ9++okvv/yS0aNHa12aEMIe6Q1gzG7VydAu1AC0CWoDSKgR4m7ZTahp2bIlS5cuZf78+TRo0IA333yTWbNmMXjwYK1LE0LYq5xQk35V0zLaVm4LwI4LO0jNStW0FiHsmd30qQF44IEHeOCBB0r8OGazmaysrBI/jhClwdHR8aYR50U2Z09IQtPLTwChnqEEuQVxPuU8Oy7soH3l9prWI4S9sqtQU9IURSEuLo6rV69qXYoQxcrb25uAgAC5s+ZGztl3UWh8+Umn09E2uC0/H/mZTTGbJNQIUUQSanLJCTT+/v64urrKD4Cwe4qikJqaSnx8PKDeRShysV5+StS2DqBNcBt+PvIzm2M2a12KEHZLQk02s9lsDTS+vr5alyNEsXFxcQEgPj4ef39/uRSVW05LjcaXnwBaBbbCQe/AmWtnOJN0hqqeVbUuSQi7YzcdhUtaTh8aV1dXjSsRovjl/LmWvmI3cLadlho3Rzea+TcD5C4oIYpKQs0N5JKTKIvkz3U+bOSW7hxtguXWbiHuhoQaIUT5ZUOXnwDaBqu3dm+P206GOeMOWwshbiShRtyVkJAQZs2aZZ3X6XT8+uuvpXKsoshd36lTp9DpdOzevfuuaxN2yoYuPwHU8q6Fv6s/6eZ0oi9Ea12OEHZHQk0ZsWXLFgwGA927d9e0jtjYWHr06AHYZmjIXV+VKlWIjY2lQYMGAKxbtw6dTnfTLf0dO3Zk3LhxpVypKBU2ckt3jpxbu0EuQQlRFBJqyohvv/2WsWPHsmnTJs6cOaNZHQEBAbccRNRW5K7PYDAQEBCAg0Pp3ASYmZlZKscRhWDMufx0VdMycssZMkFu7Rai8CTUlAEpKSn8/PPPPPPMMzzwwAPMnTs3z/qcFoi//vqLpk2b4uLiwn333Ud8fDx//vkndevWxdPTk4iICFJTrz+ivWPHjowZM4YxY8bg7e2Nr68vr776Koqi5FtL7ss7oaGhADRt2hSdTkfHjh2tn3tjy8eDDz7IsGHDrPPx8fH07t0bFxcXQkND+fHHH286VmJiIk899RT+/v54enpy3333sWfPntueq/wuP506dYpOnToBUKFCBXQ6HcOGDWPYsGGsX7+ejz76CJ1Oh06n49SpUwAcOHCAnj174u7uTqVKlXj88cdJSEi46fyNHz8ePz8/7r///tvWJjRgvfxkGy01APcG3YtBZ+BE4gnOJ5/Xuhwh7IqEmvwoCqSkaDPdJjTcysKFC6lTpw516tThscceIzIy8pbBY8qUKXzyySds2bKFs2fPMnDgQGbNmsVPP/3EihUrWL16NbNnz86zz7x583BwcCAqKoqPP/6YmTNn8vXXXxeorn///ReAv//+m9jYWJYsWVLg7zRs2DBOnTrFmjVr+OWXX/jss8+sD5AD9aFyvXr1Ii4ujj/++IPo6GiaNWtG586duXz5coGPk6NKlSosXrwYgMOHDxMbG8tHH33ERx99RHh4OE8++SSxsbHExsZaL1t16NCBJk2asGPHDlauXMmFCxcYOHBgns/NOX+bN2/miy++KHRdooRZOwrbRp8aAE8nTxpXbAzIJSghCksevpef1FRwd9fm2MnJ4OZW4M2/+eYbHnvsMQC6d+9OcnIy//zzD126dMmz3VtvvUWbNmrT9siRI5k4cSLHjx+nevXqAPTv35+1a9fy8ssvW/epUqUKM2fORKfTUadOHfbt28fMmTN58skn71hXxYoVAfD19SUgIKDA3+fIkSP8+eefbNu2jVatWlm/Y926da3brF27ln379hEfH2+9nPTBBx/w66+/8ssvv/DUU08V+HigXory8fEBwN/fH29vb+s6JycnXF1d83yHOXPm0KxZM9555x3rsm+//ZYqVapw5MgRateuDUDNmjWZPn16oWoRpch6S/c19R8TNnLre5vgNuyM38mmmE0MrDPwzjsIIQBpqbF7hw8f5t9//2XQoEEAODg48Mgjj/Dtt9/etG2jRo2s7ytVqoSrq6s10OQsy90aAnDvvffmecZJeHg4R48exWw2F/dXsTp48CAODg60aNHCuiwsLCxP0IiOjiY5ORlfX1/c3d2t08mTJzl+/HiJ1Zb7+GvXrs1z7LCwMIA8x8/9HYQNymmpUcyQmaJtLbnkdBaOio0iyywPTBSioKSlJj+urmqLiVbHLqBvvvkGk8lEcHCwdZmiKDg6OnLlyhUqVKhgXe7o6Gh9r9Pp8sznLLNYLHdReMHo9fqbLo/lftJtzrrbPTDOYrEQGBjIunXrblqXO/yUFIvFQu/evXnvvfduWpd7fCW3QrS4CQ04uoDeASwm9RKUUaPW2RuE+YTh4+zD5fTL7L64m5YBLbUuSQi7IKEmPzpdoS4BacFkMvHdd98xY8YMunbtmmfdww8/zI8//siYMWPu6hjbtm27ab5WrVoFGj/IyckJ4KZWnYoVKxIbG2udN5vN/Pfff9aOunXr1sVkMrFjxw7uueceQG2Ryn2rdbNmzYiLi8PBwYGQkJCifLUC1+vk5HTTsmbNmrF48WJCQkJK7e4pUQJ0OrW1JvVS9m3dwXfcpTTodXraBrdl2fFlbIzZKKFGiAKSy092bPny5Vy5coWRI0fSoEGDPFP//v355ptv7voYZ8+eZfz48Rw+fJj58+cze/ZsnnvuuQLt6+/vj4uLi7UTbWKi2hnzvvvuY8WKFaxYsYJDhw7xf//3f3kCS506dejevTtPPvkkUVFRREdH88QTT1gHZgTo0qUL4eHhPPjgg/z111+cOnWKLVu28Oqrr7Jjx44ifddq1aqh0+lYvnw5Fy9eJDm7pS4kJISoqChOnTpFQkICFouF0aNHc/nyZSIiIvj33385ceIEq1atYsSIESV6aU6UABsaqTs3ubVbiMKTUGPHvvnmG7p06YKXl9dN6x5++GF2797Nzp077+oYQ4YMIS0tjXvuuYfRo0czduzYAnfCdXBw4OOPP+aLL74gKCiIvn37AjBixAiGDh3KkCFD6NChA6GhodZWmhyRkZFUqVKFDh060K9fP+ut2zl0Oh1//PEH7du3Z8SIEdSuXZtBgwZx6tQpKlWqVKTvGhwczNSpU3nllVeoVKmStZVrwoQJGAwG6tWrR8WKFTlz5gxBQUFs3rwZs9lMt27daNCgAc899xxeXl7o9fKflV2xwdu6AVoHtUaHjiNXjnAh5YLW5QhhF3TK7R46UsYkJSXh5eVFYmIinp6eedalp6dz8uRJQkNDcXZ21qhC29KxY0eaNGly10MT2IqMjAycnZ1ZvXr1TXeGlXXl5c/3/PnziYiIKNxO83rDyQ3w8DfQsH/JFFZEg1cMZm/CXt5o/QYP1XpI63KE0Mztfr9zk39SinIhKSmJ+fPno9frrXcpCQHkuvx0VdMybiXnLqiNMRs1rkQI+yChRpQLkydP5uWXX+a9996jcuXKWpcjbImzt/pqY5efQH1eDcC289swWUwaVyOE7ZPbNkS+bnW7tL2aOXMmM2fO1LoMYYtsbKTu3Or71sfb6M3VjKvsS9hHU/+mWpckhE2TlhohRPlmfaqw7bXUGPQGwoPCAdh4Ti5BCXEnEmqEEOWbDY7/lFtOv5rN5+XWbiHuREKNEKJ8s9FbunO0DmoNwIFLB0hIS7jD1kKUbxJqhBDlW05LjQ1efgLwc/Gjro86mOvW81s1rkYI2yahRghRvuX0qUm7om0dtyG3dgtRMBJqhBDlm0/2SPWXT0BWura15CMn1Gw9vxWzRYbhECI/EmpEqTh16hQ6nY7du3cD6u3iOp0uz5hPd/uZtmLYsGE8+OCD1vmOHTsybtw4zeoRd+BVGdwqqiN1x+3TuppbalSxER6OHlzNuMqBSwe0LkcImyWhxs5NmzaNli1b4uHhgb+/Pw8++CCHDx8u8P6bN2/GwcGBJk2alFyR5cxHH33E3LlzrfNLlizhzTfftM6HhITcNPTE3Llz8fb2Lp0CRV46HQQ3V9/HRGtbSz4c9A7cG3QvAJtiNmlcjRC2S0KNnVu/fj2jR49m27ZtrF69GpPJRNeuXUlJSbnjvomJiQwZMoTOnTuXQqXlh5eXV56A4uPjg4eHR6kc22w2Y7FYSuVYZUpQM/XVRkMNXL8Etem8hBoh8iOhxs6tXLmSYcOGUb9+fRo3bkxkZCRnzpwhOvrOfzk//fTTPProo4SHhxfoWPv376dXr154enri4eFBu3btOH78uHV9ZGQkdevWxdnZmbCwMD777LMify9QR+KeM2cOPXr0wMXFhdDQUBYtWnTTdidOnKBTp064urrSuHFjtm69fofIpUuXiIiIoHLlyri6utKwYUPmz5+fZ/9ffvmFhg0b4uLigq+vL126dMkTCgv7vW53+aljx46cPn2a559/Hp1Oh06nY926dQwfPpzExETrsilTpgCQmZnJSy+9RHBwMG5ubrRq1SrPk55zWniWL19OvXr1MBqNnD59uoBnWFjltNScv7tR7UtSmyB1yIR9F/dx1QbHqRLCFkioyYeiKKRmmjSZ7mbg9MRE9QFiPj4+t90uMjKS48ePM3ny5AJ9bkxMDO3bt8fZ2Zk1a9YQHR3NiBEjMJnU8Wi++uorJk2axNtvv83Bgwd55513eO2115g3b16RvwvAa6+9xsMPP8yePXt47LHHiIiI4ODBg3m2mTRpEhMmTGD37t3Url2biIgIa13p6ek0b96c5cuX899///HUU0/x+OOPExUVBUBsbCwRERGMGDGCgwcPsm7dOvr162f9/6C4v9eSJUuoXLkyb7zxBrGxscTGxtK6dWtmzZqFp6enddmECRMAGD58OJs3b2bBggXs3buXAQMG0L17d44ePWr9zNTUVKZNm8bXX3/N/v378ff3L1Jt5VpQ9vADl45B2lVNS8lPJbdK1KpQCwWFrbFya7cQtyJjP+UjLctMvdf/0uTYB97ohqtT4f+vURSF8ePH07ZtWxo0aJDvdkePHuWVV15h48aNODgU7DiffvopXl5eLFiwAEdHRwBq165tXf/mm28yY8YM+vXrB0BoaCgHDhzgiy++YOjQoYX+LjkGDBjAE088YT3G6tWrmT17dp7WkgkTJtCrVy8Apk6dSv369Tl27BhhYWEEBwdbAwLA2LFjWblyJYsWLaJVq1bExsZiMpno168f1apVA6Bhw4Yl9r18fHwwGAx4eHgQEBBgXe7l5YVOp8uz7Pjx48yfP59z584RFBRk/a4rV64kMjKSd955B4CsrCw+++wzGjduXOh6RDY3X6gQAldOwfldUKOT1hXdUtvgthy9cpRNMZvoEdpD63KEsDkSasqQMWPGsHfvXjZtyv+au9ls5tFHH2Xq1Kl5Qsmd7N69m3bt2lkDTW4XL17k7NmzjBw5kieffNK63GQy4eXlVbgvcYMbL42Fh4ffdLdTo0aNrO8DAwMBiI+PJywsDLPZzLvvvsvChQuJiYkhIyODjIwM3NzcAGjcuDGdO3emYcOGdOvWja5du9K/f38qVKhQot+rIHbu3ImiKDf9/5SRkYGvr6913snJKc85EEUU1EwNNTHRthtqgtoS+V8km2M2Y1Es6HXS2C5EbhJq8uHiaODAG900O3ZhjR07lmXLlrFhwwYqV66c73bXrl1jx44d7Nq1izFjxgBgsVhQFAUHBwdWrVrFfffdd3NNLi75fmZOx9SvvvqKVq1a5VlnMBT+u9yJTqfLM587aOWsy6lpxowZzJw5k1mzZtGwYUPc3NwYN24cmZmZ1vpWr17Nli1bWLVqFbNnz2bSpElERUXh6upaqt/rRhaLBYPBQHR09E3Hc3d3t753cXG56ZyIIghuDvuXqC01Nqqpf1NcHVy5lH6Jw5cPU9e3rtYlCWFTJNTkQ6fTFekSUGlTFIWxY8eydOlS1q1bR2ho6G239/T0ZN++vM/i+Oyzz1izZg2//PJLvvs3atSIefPmkZWVdVNrTaVKlQgODubEiRMMHjz47r7QDbZt28aQIUPyzDdt2rTA+2/cuJG+ffvy2GOPAWpQOHr0KHXrXv8x0Ol0tGnThjZt2vD6669TrVo1li5dyvjx40vkezk5OWE2m++4rGnTppjNZuLj42nXrl2xHV/kw8Zv6wZwNDjSKrAVa8+uZVPMJgk1QtzA9n+1xW2NHj2an376id9++w0PDw/i4uIAtY9GTuvKxIkTiYmJ4bvvvkOv19/U38bf3x9nZ+fb9sMZM2YMs2fPZtCgQUycOBEvLy+2bdvGPffcQ506dZgyZQrPPvssnp6e9OjRg4yMDHbs2MGVK1cYP358kb/fokWLaNGiBW3btuXHH3/k33//5Ztvvinw/jVr1mTx4sVs2bKFChUq8OGHHxIXF2cNNVFRUfzzzz907doVf39/oqKiuHjxonV9SXyvkJAQNmzYwKBBgzAajfj5+RESEkJycjL//PMPjRs3xtXVldq1azN48GCGDBnCjBkzaNq0KQkJCaxZs4aGDRvSs2fPIh1f5COwEej0cC0Wks6DZ5DWFd1S2+C21lDzZKMn77yDEOWIXJC1c3PmzCExMZGOHTsSGBhonRYuXGjdJjY2ljNnztzVcXx9fVmzZg3Jycl06NCB5s2b89VXX1lbbZ544gm+/vpr5s6dS8OGDenQoQNz5869Y8vRnUydOpUFCxZYW4p+/PFH6tWrV+D9X3vtNZo1a0a3bt3o2LEjAQEBeW639vT0ZMOGDfTs2ZPatWvz6quvMmPGDHr06FFi3+uNN97g1KlT1KhRg4oVKwLQunVrRo0axSOPPELFihWZPn06oN6lNmTIEF544QXq1KlDnz59iIqKokqVKkU+vsiHkxv4Z//ZirHhW7uD1Vu791zcQ1KmbQ7CKYRWdMrd3D9sZ5KSkvDy8iIxMRFPT88869LT0zl58iShoaE4OztrVKHITafTsXTp0jwhxB5ERERgMBj44YcftC7Fqrz8+Z4/fz4RERFF/4DfxsCu76HteOhSsMcdaKHPr304mXiSDzt+yP3V7te6HCFK3O1+v3OTlhohionJZOLAgQNs3bqV+vXra12OKAo7eAgf5Hq6sAyZIEQeEmqEKCb//fcfLVq0oH79+owaNUrrckRRBOcMl7ALbHi4ibZBaqjZeG4jJotJ42qEsB3SUVjYLHu7MtqkSRNSU1O1LkPcDf964OAMGYlw+QT41dS6oltqEdCCCsYKXEy7yPpz6+lcVcZvEwKkpUYIIa4zOEJg9pOZbfjWbieDE/1qqU+5XnBogcbVCGE7JNQIIURuOSN223i/moF1BqJDx7bYbZxMPKl1OULYBAk1QgiRmx08hA8gyD2IDpU7APDz4Z81rkYI2yChRgghcsvpLBy7F0yZ2tZyB4PCBgHw27HfSM2S/lxCSKgRQojcfKqDsxeYMyD+gNbV3FZ4UDhVPapyLesaK06u0LocITQnoUYIIXLT6a73q7HxS1B6nZ5H6jwCqB2G7e2OQSGKm4QaUSpOnTqFTqdj9+7dAKxbtw6dTsfVq1eL7TNtxbBhw/I8Bbljx46MGzdOs3pEEdjJQ/gA+tbsi7PBmSNXjrAr3nZHGBeiNEiosXPTpk2jZcuWeHh44O/vz4MPPsjhw4dvu09OoLhxOnToUClVXbZ99NFHzJ071zq/ZMkS3nzzTet8SEgIs2bNyrPP3Llz8fb2Lp0CxZ1ZOwvbfqjxMnrRs7o6uOmCw3J7tyjf7DbUTJs2DZ1OV+7/Bbx+/XpGjx7Ntm3bWL16NSaTia5du5KSknLHfQ8fPkxsbKx1qlWrVilUXPZ5eXnlCSg+Pj54eHiUyrHNZjMWG34Srt3I6Sx88RBkJGtbSwEMqqN2GF59ejUJaQkaVyOEduwy1Gzfvp0vv/ySRo0aaV2K5lauXMmwYcOoX78+jRs3JjIykjNnzhAdfee+AP7+/gQEBFgng8Fw2+33799Pr1698PT0xMPDg3bt2nH8+HHr+sjISOrWrYuzszNhYWF89tlnd/XddDodc+bMoUePHri4uBAaGsqiRYtu2u7EiRN06tQJV1dXGjduzNatW63rLl26REREBJUrV8bV1ZWGDRsyf/78PPv/8ssvNGzYEBcXF3x9fenSpUueUFjY73W7y08dO3bk9OnTPP/889YWsnXr1jF8+HASExOty6ZMmQJAZmYmL730EsHBwbi5udGqVSvWrVtn/eycFp7ly5dTr149jEYjp0+fLuAZFvnyCADPYFAsELtH62ruqK5vXRpXbIzJYmLxkcValyOEZuwu1CQnJzN48GC++uorKlSoUHIHUhTITNFmuovOfomJiYDaOnAnTZs2JTAwkM6dO7N27drbbhsTE0P79u1xdnZmzZo1REdHM2LECEwmddyZr776ikmTJvH2229z8OBB3nnnHV577TXmzZtX5O8C8Nprr/Hwww+zZ88eHnvsMSIiIjh48GCebSZNmsSECRPYvXs3tWvXJiIiwlpXeno6zZs3Z/ny5fz333889dRTPP7440RFRQEQGxtLREQEI0aM4ODBg6xbt45+/fpZO1wW9/dasmQJlStX5o033rC2kLVu3ZpZs2bh6elpXTZhwgQAhg8fzubNm1mwYAF79+5lwIABdO/enaNHj1o/MzU1lWnTpvH111+zf/9+/P39i1SbuEFQU/XVDvrVwPXbuxcdWSTjQYlyy+7Gfho9ejS9evWiS5cuvPXWWyV3oKxUeCeo5D7/dv53HpzcCr2boiiMHz+etm3b0qBBg3y3CwwM5Msvv6R58+ZkZGTw/fff07lzZ9atW0f79u1vuc+nn36Kl5cXCxYswNHREYDatWtb17/55pvMmDGDfv3UR7eHhoZy4MABvvjiC4YOHVro75JjwIABPPHEE9ZjrF69mtmzZ+dpLZkwYQK9evUCYOrUqdSvX59jx44RFhZGcHCwNSAAjB07lpUrV7Jo0SJatWpFbGwsJpOJfv36Ua1aNQAaNmxYYt/Lx8cHg8GAh4cHAQEB1uVeXl7odLo8y44fP878+fM5d+4cQUFB1u+6cuVKIiMjeeeddwDIysris88+o3HjxoWuR9xGcHM4tNzm74DK0bVaV97f/j4XUi+w7uw6ulTronVJQpQ6uwo1CxYsIDo6mh07dhRo+4yMDDIyMqzzSUlJJVWaTRgzZgx79+5l06ZNt92uTp061KlTxzofHh7O2bNn+eCDD/INNbt376Zdu3bWQJPbxYsXOXv2LCNHjuTJJ5+0LjeZTHh5eRXx21yv7cb5G+92yn0ZMjAwEID4+HjCwsIwm828++67LFy4kJiYGOufCTc3NTQ2btyYzp0707BhQ7p160bXrl3p378/FSpUKNHvVRA7d+5EUZQ84RHUP9e+vr7WeScnJ7kUWxKC7eO27hw540F9ve9rFhxeIKFGlEt2E2rOnj3Lc889x6pVq3B2di7QPtOmTWPq1KlFO6Cjq9piogVH10LvMnbsWJYtW8aGDRuoXLlyofe/9957+eGHH/Jd7+Liku+6nI6pX331Fa1atcqz7k79dIpCp9Plmc8dtHLW5dQ0Y8YMZs6cyaxZs2jYsCFubm6MGzeOzMxMa32rV69my5YtrFq1itmzZzNp0iSioqJwdXUt1e91I4vFgsFgIDo6+qbjubu7W9+7uLjcdE5EMci5/HT1DKQkgJuftvUUwMDaA/n2v2+Jio3iROIJqntV17okIUqV3fSpiY6OJj4+nubNm+Pg4ICDgwPr16/n448/xsHBAbPZfNM+EydOJDEx0TqdPXu24AfU6dRLQFpMhfiBUhSFMWPGsGTJEtasWUNoaGjBv2Muu3btsrZy3EqjRo3YuHEjWVlZN62rVKkSwcHBnDhxgpo1a+aZilpPjm3btt00HxYWVuD9N27cSN++fXnsscdo3Lgx1atXz9MfBdQg1KZNG6ZOncquXbtwcnJi6dKlJfa9nJycbvrzeqtlTZs2xWw2Ex8ff9Pxc1+mEiXE2Qt8s+8ItINbuwEC3QOt40EtPLRQ42qEKH1201LTuXNn9u3bl2fZ8OHDCQsL4+WXX77lv5yNRiNGo7G0StTE6NGj+emnn/jtt9/w8PAgLi4OUPto5LSuTJw4kZiYGL777jsAZs2aRUhICPXr1yczM5MffviBxYsXs3hx/ndNjBkzhtmzZzNo0CAmTpyIl5cX27Zt45577qFOnTpMmTKFZ599Fk9PT3r06EFGRgY7duzgypUrjB8/vsjfb9GiRbRo0YK2bdvy448/8u+///LNN98UeP+aNWuyePFitmzZQoUKFfjwww+Ji4ujbt26AERFRfHPP//QtWtX/P39iYqK4uLFi9b1JfG9QkJC2LBhA4MGDcJoNOLn50dISAjJycn8888/NG7cGFdXV2rXrs3gwYMZMmQIM2bMoGnTpiQkJLBmzRoaNmxIz549i3R8UQjBzeHSUbWzcO2uWldTIIPCBrH27FqWHV/Gc82ew7UILb9C2Cu7aanx8PCgQYMGeSY3Nzd8fX1v2ym2rJszZw6JiYl07NiRwMBA67Rw4fV/pcXGxnLmzBnrfGZmJhMmTKBRo0a0a9eOTZs2sWLFCmtn2Fvx9fVlzZo1JCcn06FDB5o3b85XX31lvfTzxBNP8PXXXzN37lwaNmxIhw4dmDt37l231EydOpUFCxbQqFEj5s2bx48//ki9evUKvP9rr71Gs2bN6NatGx07diQgICDP7daenp5s2LCBnj17Urt2bV599VVmzJhBjx49Sux7vfHGG5w6dYoaNWpQsWJFAFq3bs2oUaN45JFHqFixItOnTwfU28mHDBnCCy+8QJ06dejTpw9RUVFUqVKlyMcXhWAnI3bndm/gvVTzrEZyVjLLTyzXuhwhSpVOsePBQjp27EiTJk1uejprfpKSkvDy8iIxMRFPT88869LT0zl58iShoaEF7rMjSpZOp2Pp0qV5Qog9iIiIwGAw3LaPUmkrL3++58+fT0RERPF94Lkd8HVncPWDF48V6tKwlr4/8D3Tt0+nVoVaLO69WPpcCbt3u9/v3OympeZW1q1bV+BAI0RJM5lMHDhwgK1bt1K/fn2tyxHFoVID0DtCaoLaYdhO9K3ZFxcHF45eOcrOePvoDyREcbDrUCOELfnvv/9o0aIF9evXZ9SoUVqXI4qDozNUyg6odnQJytPJk56h2eNBHZLxoET5YTcdhUX5Y29XRps0aUJqaqrWZYjiFtwcYnernYUb5N/vzNYMChvE4qOL+fv031xMvUhF14palyREiZOWGiGEuB3rQ/js6zJOmE8YTSo2waSY+OXoL1qXI0SpkFAjhBC3k3MH1PndYLn5eVi2LGc8qF8O/0KW5eZnTAlR1kioEUKI2/GrDU7ukJUCFw9rXU2h3F/tfnycfYhPi2fd2XValyNEiZNQI4QQt6M3QGAT9b2djNidw8ngxMO1Hgakw7AoHyTUCCHEndjZ4Ja5Dag9AL1Oz79x/3L86nGtyxGiREmoEaXi1KlT6HQ66wjb69atQ6fTcfXq1WL7TFsxbNiwPA8M7NixI+PGjdOsHlEM7DjUBLoH0rFyRwAWHpbxoETZJqHGzk2bNo2WLVvi4eGBv78/Dz74IIcP3/m6f0ZGBpMmTaJatWoYjUZq1KjBt99+WwoVl30fffQRc+fOtc4vWbKEN9980zofEhJy00Mj586di7e3d+kUKAovp7Pwhf2Qla5tLUWQ02F42fFlpGSlaFyNECVHQo2dW79+PaNHj2bbtm2sXr0ak8lE165dSUm5/V9cAwcO5J9//uGbb77h8OHDzJ8/v1CjX4v8eXl55QkoPj4+eHh4lMqxzWYzFoulVI5VrnhVUYdKsJggbt+dt7cx9wbeS4hnCClZKSw/LuNBibJLQo2dW7lyJcOGDaN+/fo0btyYyMhIzpw5Q3R0/s3kK1euZP369fzxxx906dKFkJAQ7rnnHlq3bn3bY+3fv59evXrh6emJh4cH7dq14/jx69foIyMjqVu3Ls7OzoSFhfHZZ5/d1XfT6XTMmTOHHj164OLiQmhoKIsWLbppuxMnTtCpUydcXV1p3LgxW7duta67dOkSERERVK5cGVdXVxo2bMj8+fPz7P/LL7/QsGFDXFxc8PX1pUuXLnlCYWG/1+0uP3Xs2JHTp0/z/PPPo9Pp0Ol0rFu3juHDh5OYmGhdNmXKFEAdfPSll14iODgYNzc3WrVqxbp166yfndPCs3z5curVq4fRaOT06dMFPMOiwHS6XLd221dnYVD/W8pprVlweIHdPdhSiIKSUFPGJCYmAmrrQH6WLVtGixYtmD59OsHBwdSuXZsJEyaQlpaW7z4xMTG0b98eZ2dn1qxZQ3R0NCNGjMBkMgHw1VdfMWnSJN5++20OHjzIO++8w2uvvca8efPu6vu89tprPPzww+zZs4fHHnuMiIgIDh48mGebSZMmMWHCBHbv3k3t2rWJiIiw1pWenk7z5s1Zvnw5//33H0899RSPP/44UVFRgDqCeUREBCNGjODgwYOsW7eOfv36Wf/SL+7vtWTJEipXrswbb7xBbGwssbGxtG7dmlmzZuHp6WldNmHCBACGDx/O5s2bWbBgAXv37mXAgAF0796do0ePWj8zNTWVadOm8fXXX7N//378/f2LVJu4AzvuVwPQu0ZvXBxcOHb1GDsu7NC6HCFKhlKOJCYmKoCSmJh407q0tDTlwIEDSlpamqIoimKxWJSUzBRNJovFUqTvZ7FYlN69eytt27a97XbdunVTjEaj0qtXLyUqKkpZsWKFUq1aNWX48OH57jNx4kQlNDRUyczMvOX6KlWqKD/99FOeZW+++aYSHh6uKIqinDx5UgGUXbt2KYqiKGvXrlUA5cqVK/keE1BGjRqVZ1mrVq2UZ555Js9nfv3119b1+/fvVwDl4MGD+X5uz549lRdeeEFRFEWJjo5WAOXUqVNF+l63MnToUKVv377W+Q4dOijPPfecdb5atWrKzJkz8+wTGRmpeHl55Vl27NgxRafTKTExMXmWd+7cWZk4caJ1P0DZvXt3vvUoys1/vsuqG/+/KlZHVinKZE9F+bh5yR2jhE3ZMkVpMLeB8sK6F7QuRYhCud3vd24y9lM+0kxptPqplSbHjno0CldH10LvN2bMGPbu3cumTZtuu53FYkGn0/Hjjz/i5eUFwIcffkj//v359NNPcXFxuWmf3bt3065dOxwdHW9ad/HiRc6ePcvIkSN58sknrctNJpP184sqPDz8pvkb73Zq1KiR9X1gYCAA8fHxhIWFYTabeffdd1m4cCExMTFkZGSQkZGBm5sbAI0bN6Zz5840bNiQbt260bVrV/r370+FChVK9HsVxM6dO1EUhdq1a+dZnpGRga+vr3XeyckpzzkQJSQou6Xm0lFIuwou3lpWUySD6gzilyO/8M/pf2Q8KFEmSagpI8aOHcuyZcvYsGEDlStXvu22gYGBBAcH5/lhrlu3LoqicO7cOWrVqnXTPrcKOjlyOqZ+9dVXtGqVNwgaDIbCfI0C0el0eeZzB62cdTk1zZgxg5kzZzJr1iwaNmyIm5sb48aNIzMz01rf6tWr2bJlC6tWrWL27NlMmjSJqKgoXF1dS/V73chisWAwGIiOjr7peO7u7tb3Li4uN50TUQLcfMG7Glw9rQ5wWb2j1hUVWh2fOjTzb8bO+J38cuQXnmnyjNYlCVGsJNTkw8XBhahHozQ7dkEpisLYsWNZunQp69atIzQ09I77tGnThkWLFpGcnGz9cTxy5Ah6vT7fQNSoUSPmzZtHVlbWTa01lSpVIjg4mBMnTjB48OAC114Q27ZtY8iQIXnmmzZtWuD9N27cSN++fXnssccANSgcPXqUunXrWrfR6XS0adOGNm3a8Prrr1OtWjWWLl3K+PHjS+R7OTk5YTab77isadOmmM1m4uPjadeuXbEdX9yF4OZqqImJtstQA/BInUfYGb+Tn4/8zND6Q4vUKiyErZKOwvnQ6XS4OrpqMhXmX92jR4/mhx9+4KeffsLDw4O4uDji4uLydPqdOHFinmDw6KOP4uvry/Dhwzlw4AAbNmzgxRdfZMSIEfm2yIwZM4akpCQGDRrEjh07OHr0KN9//731mThTpkxh2rRpfPTRRxw5coR9+/YRGRnJhx9+WMT/B1SLFi3i22+/5ciRI0yePJl///2XMWPGFHj/mjVrWltiDh48yNNPP01cXJx1fVRUFO+88w47duzgzJkzLFmyhIsXL1pDT0l8r5CQEDZs2EBMTAwJCQnWZcnJyfzzzz8kJCSQmppK7dq1GTx4MEOGDGHJkiWcPHmS7du389577/HHH38U+fjiLtjpiN253V/tfoLdg0lIS+CrfV9pXY4QxUpCjZ2bM2cOiYmJdOzYkcDAQOu0cOH1J4fGxsZy5swZ67y7uzurV6/m6tWrtGjRgsGDB9O7d28+/vjjfI/j6+vLmjVrSE5OpkOHDjRv3pyvvvrK2mrzxBNP8PXXXzN37lwaNmxIhw4dmDt3boFajm5n6tSpLFiwwNpS9OOPP1KvXr0C7//aa6/RrFkzunXrRseOHQkICMhzu7WnpycbNmygZ8+e1K5dm1dffZUZM2bQo0ePEvteb7zxBqdOnaJGjRpUrKj2aWjdujWjRo3ikUceoWLFikyfPh1QbycfMmQIL7zwAnXq1KFPnz5ERUVRpUqVIh9f3IWc27rtONQ4Ghx5qeVLAMzbP48zSWfusIcQ9kOnKOXngQVJSUl4eXmRmJiIp6dnnnXp6emcPHmS0NBQnJ2dNapQ5KbT6Vi6dGmeEGIPIiIiMBgM/PDDD1qXYlVe/nzPnz+fiIiIkjtAZgpMqwyKBcYfAs/AkjtWCVIUhWf+fobN5zfTvnJ7Pu38qdYlCXFbt/v9zk1aaoQoJiaTiQMHDrB161bq16+vdTmiJDi5QcXs/lh2+BC+HDqdjpfueQkHnQMbzm1gw7kNWpckRLGQUCNEMfnvv/9o0aIF9evXZ9SoUVqXI0qKnT+EL0d1r+o8Vk/tQP/ev++Rac7UuCIh7p6EGmGzFEWxq0tPTZo0ITU1lRUrVlChQgWtyxElpQx0Fs7xdKOn8XPx48y1M3x34DutyxHirkmoEUKIwsg9BpSdDx7q7uTO+ObjAfhy75dcSLmgcUVC3B0JNUIIURj+9cDBGdIT4fIJrau5aw9Uf4AmFZuQZkpjRvQMrcsR4q5IqLlBOboZTJQj8ue6GBkcISB7WAo77iycQ6fTMbHVRHTo+PPkn+yIk8Euhf2SUJMt53krqampGlciRPHL+XN9q7G7RBGUkc7COer51qN/7f4ATPt3GiaLSeOKhCgaGSYhm8FgwNvbm/j4eABcXQv3ZF8hbJGiKKSmphIfH4+3t3epjFlVLpSBh/DdaGzTsfx16i+OXDnCoiOLiAgrwef9CFFCJNTkEhAQAGANNkKUFd7e3tY/36IY5IzYHbcXzFnqJSk7V8G5AmOajuGdqHf4ZNcndA/pTgVnuYtP2BcJNbnodDoCAwPx9/cnKytL63KEKBaOjo7SQlPcfKqDs5faWTj+AAQ21rqiYjGg9gB+OfILR64cYfau2bwe/rrWJQlRKBJqbsFgMMiPgBAif3q92lpzYq3ar6aMhBoHvQMT75nI8L+G88uRX+hfuz/1fAs+1poQWpOOwkIIURRl6CF8ubUIaEGP0B4oKEyLmiZ3zgm7IqFGCCGKogx2Fs7xQvMXcHFwYffF3Sw/sVzrcoQoMAk1QghRFDmdhS8eVEfvLkMquVXiqUZPAfBh9IckZyZrXJEQBSOhRgghisIzEDyCQLFA7B6tqyl2Q+oNoapHVRLSEvhy75dalyNEgUioEUKIoipjD+HLzcngxMv3vAzA9we/52TiSY0rEuLOJNQIIURRldHOwjnaV25P+8rtMVlMvPfve9JpWNg8CTVCCFFUOZ2FT29WH8JXBr3c8mUc9Y5sPr+ZtWfXal2OELcloUYIIYqqaji4VYTkC7D/V62rKRFVPasytP5QAKZvn066KV3jioTIn4QaIYQoKgcj3KPeJcTW2VBGL8882fBJ/F39iUmOYe7+uVqXI0S+JNQIIcTdaDESHFzUO6BObdK6mhLh6ujKhBYTAPhm3zecTz6vcUVC3JqEGiGEuBtuvtAke0TrrZ9oW0sJ6h7SneaVmpNuTuf97e9Lp2FhkyTUCCHE3bp3NKCDIyvh4hGtqykROp2OifdMRK/T8/eZv1l4eKHWJQlxEwk1Qghxt/xqQp0e6vttn2pbSwmq41OHcc3GAfDev++xI26HtgUJcQMJNUIIURzCx6ivexZASoK2tZSgYfWH0SOkBybFxAvrXyAuJU7rkoSwklAjhBDFoVprCGoKpnTY/rXW1ZQYnU7H1DZTCfMJ43L6ZZ5b+5zc5i1shoQaIYQoDjrd9daaf7+CrDRt6ylBLg4ufNTpIyoYK3Dg0gGmbp0qHYeFTZBQI4QQxaXeg+BVBVITYG/Z7kgb5B7EBx0+wKAzsPzEcr4/8L3WJQkhoUYIIYqNwQFajVLfb/0ULBZt6ylh9wTew4stXwRgRvQMtp7fqnFForyTUCOEEMWp2RAwekLCETi2WutqStyjYY/Sp0YfLIqFFze8yLlr57QuSZRjEmqEEKI4OXuqwQbK9MP4cuh0Ol4Pf50Gvg1IzEjkubXPkZqVqnVZopySUCOEEMWt1SjQGeDkBojdq3U1Jc5oMDKz00x8nX05cuUIr21+TToOC03YTaiZNm0aLVu2xMPDA39/fx588EEOHz6sdVlCCHEz7ypQ/yH1fTlorQEIcAtgZqeZOOgdWHV6Fd/8943WJYlyyG5Czfr16xk9ejTbtm1j9erVmEwmunbtSkpKitalCSHEzcJHq6//LYbEGG1rKSVN/Zsy8Z6JAHy882M2ntuocUWivLGbULNy5UqGDRtG/fr1ady4MZGRkZw5c4bo6GitSxNCiJsFN4NqbcBign+/0LqaUjOwzkD61+6PgsLLG17mdNJprUsS5YjdhJobJSYmAuDj45PvNhkZGSQlJeWZhBCi1OQ8jG/HXMi4pmkppel/9/yPJhWbcC3rGs+ueZbkzGStSxLlhF2GGkVRGD9+PG3btqVBgwb5bjdt2jS8vLysU5UqVUqxSiFEuVe7O/jWhIxE2PWD1tWUGkeDIzM7zcTfxZ8TiSf436b/YVHK9jN7hG2wy1AzZswY9u7dy/z582+73cSJE0lMTLROZ8+eLaUKhRAC0Ovh3v9T32/7DMwmbespRX4ufszqNAtHvSNrz67liz3l5xKc0I7dhZqxY8eybNky1q5dS+XKlW+7rdFoxNPTM88khBClqnEEuPjA1TNw6HetqylVDSs25LV7XwPgsz2fsebMGo0rEmWd3YQaRVEYM2YMS5YsYc2aNYSGhmpdkhBC3JmTK7R8Qn2/5RMoZ89veajWQzwa9igAEzdO5PjV4xpXJMoyuwk1o0eP5ocffuCnn37Cw8ODuLg44uLiSEsruyPhCiHKiHueBIMRYnbA2Sitqyl1E1pOoGVAS1JNqYz5ZwyxybFalyTKKLsJNXPmzCExMZGOHTsSGBhonRYuLNsj4QohygB3f2g0UH2/Zba2tWjAUe/IBx0+INg9mHPJ53j8z8c5kXhC67JEGWQ3oUZRlFtOw4YN07o0IYS4s5zbuw+tgMvl7wfdx9mHud3nEuoVyoXUCwz7cxgHLh3QuixRxthNqBFCCLvmHwY17wcU2DZH62o0EeAWwNzuc6nnW48rGVcY+ddIoi/IA1RF8ZFQI4QQpaV1dmvNrh8g9bK2tWjEx9mHb7p+Q/NKzUnOSubp1U+z4dwGrcsSZYSEGiGEKC2hHaBSQ8hKhehIravRjLuTO593+Zz2lduTYc7guTXPsfLkSq3LEmWAhBohhCgtOt311pqoL8GUqW09GnJ2cGZWp1n0DO2JSTHx0oaXWHRkkdZlCTsnoUYIIUpT/X7gEQjJcfDfL1pXoylHvSPT2k3jkTqPoKDwxtY3+GbfN1qXJeyYhBohhChNDk7Q6mn1fTl8GN+N9Do9k1pN4omG6gMKZ+2cxazoWSjl/LyIopFQI4QQpa35MHB0g/j9cGKt1tVoTqfT8Vyz5xjffDwA3/z3DW9tewuzxaxxZcLeOBRko/Hjxxf6g1999VV8fHwKvZ8QQpR5LhWg2eMQ9Tls/BCqd1L725RzwxsMx8PJgze2vsHPR37mWuY13m73No56R61LE3aiQKFm1qxZhIeH4+TkVKAP3bRpE2PGjJFQI4QQ+bn3GdjxLZzaCJtmQrvC/+OxLOpfuz/uTu5M3DiRP0/9SXJWMjM6zsDFwUXr0oQdKFCoAVi6dCn+/v4F2tbDw6PIBQkhRLlQIQR6vg+/Pwdr3oTAxlCzs9ZV2YTuId1xd3Tn+bXPszFmI6NWj+KTzp/g4SS/LeL2CtSnJjIyEi8vrwJ/6BdffEGlSpWKXJQQQpQLzYdBs6GgWGDxSLhySuuKbEbb4LZ8cf8XuDu6szN+JyP/Gsnl9PL5wEJRcAUKNUOHDsVgMBT4Qx999FHc3NyKXJQQQpQbPd+H4OaQdgUWPgaZqVpXZDOaVWrGt92+xcfZh4OXDzLkzyEcvHRQ67KEDSvw3U+BgYFMmDCBgwflD5QQQhQbByMM/A5c/SBuHyx/vtzf5p1bXd+6zO0+l0C3QE4nnebRPx5l3v55WBSL1qUJG1TgUDN+/Hh+//13GjRoQHh4ON988w3JycklWZsQQpQPXpVhQCToDLB3AWz/WuuKbEqoVyg/P/Aznat2xmQx8cGODxi1ehQXUy9qXZqwMQUONRMnTuTw4cOsW7eOsLAwxo0bR2BgIMOHD2fz5s0lWaMQQpR9oe3h/jfU9ytfgdNbta3Hxng7ezOz40xeD38dZ4MzW2O38vCyh1l3dp3WpQkbUuiH77Vr147IyEji4uKYNWsWx44do127dtSpU4fp06eXRI1CCFFiFEUh+vQVNh9L0LoUCB+tDqNgMcGioZAUq3VFNkWn0zGg9gAW9l5ImE8YVzKuMHbNWN7a9hbppnStyxM2oMhPFHZzc2PkyJFs3LiR33//nYSEBCZOnFictQkhRIlbsjOGh+ds4c3lB7R/NL9OB30/Af96kHxBDTbleNDL/FT3qs6PPX9kaL2hACw8vJBBywdx+PJhjSsTWityqElNTSUyMpL27dvTp08ffH19efvtt4uzNiGEKHFd6lbCyUHPobhr7D2XqHU54OQGj/wARi84GwV//U/rimySk8GJCS0n8MX9X+Dn4sfxxONErIjghwM/aB9OhWYKHWo2btzIiBEjCAgIYMyYMYSGhrJ27VqOHDnCK6+8UhI1CiFEifFydaRngwAAFu44q3E12XxrwMNfqe+3fwW7f9K2HhvWOqg1i/sspmPljmRZsnhv+3s8888zJKTZwOVEUeoKHGreeecdateuTceOHdm/fz/vv/8+sbGxzJs3j/bt25dkjUIIUaIGtqwCwLLd50nNNGlcTbba3aBj9iX95c/D+d2almPLfJx9+Pi+j5nUahJGg5HNMZt5eNnDbDi3QevSRCkrcKiZOXMmvXr1Ys+ePURFRfH000/j6elZkrUJIUSpuDfUl2q+riRnmPhjX5zW5VzX/iWo3R1M6bDwcUi5pHVFNkun0zEobBALei2gdoXaXE6/zOh/RjMtahoZ5gytyxOlpMCh5vz588ycOZMGDRpYl6WnS29zIYT90+t1DGyhttYs3H5G42py0evhoS+gQigknoHFI8Bi1roqm1azQk1+6vUTj9V9DICfDv1ExIoIjl45qnFlojQUONQ4OqpDv1ssFt58802Cg4Nxd3fnxIkTALz22mt88803JVOlEEKUsP7NK6PXwfZTVzh+0YYeLOriDYN+BEdXOLFOHfxS3JbRYOTle17ms86f4ePsw9ErRxm4fCDv/fseiRk20BlclJhCdxR+6623mDt3LtOnT8fJycm6vGHDhnz9tTwFUwhhnyp5OtOpjj8AP2+3kQ7DOSrVhz6z1febZsKB37Stx060q9xO7URcpSMmi4kfDv5AzyU9+f7A92SZs7QuT5SAQoea7777ji+//JLBgwfnGeSyUaNGHDp0qFiLE0KI0vRIdofhxTvPkWW2sbGFGvaH8DHq+1//Dy7KM1kKws/Fj9n3zeaLLl9Q07smSZlJTN8+nQd/e5B/zvwjt3+XMYUONTExMdSsWfOm5RaLhawsSb5CCPvVKcwfP3cjCcmZ/HMwXutybtZlKoS0g8xkWDAY0pO0rshutA5uzS+9f2Fy+GR8nX05c+0M49aOY/hfw9l/ab/W5YliUuhQU79+fTZu3HjT8kWLFtG0adNiKUoIIbTgaNDTv3llAH62lWfW5GZwgP6R4BkMl47CL8Mhw4b6/9g4g95A/9r9WdFvBU81egqjwUj0hWgGLR/E/zb+j7gUG7rzTRRJoUPN5MmTGTNmDO+99x4Wi4UlS5bw5JNP8s477/D666+XRI1CCFFqBrZQQ826w/HEJdrgHZ7uFWHg92AwwrG/4Zv74fIJrauyK26OboxtOpblDy2nd/XeAPx+4nd6L+3N7F2zSc1K1bhCUVSFDjW9e/dm4cKF/PHHH+h0Ol5//XUOHjzI77//zv33318SNQohRKmpXtGde0J9sCjwS7QNttYAVG4OQ38H90oQfwC+7ATH12hdld0JcAvgnXbvsKDXApr5NyPdnM6Xe7+k19JeLD6yGLPcPm93dEo56iWVlJSEl5cXiYmJ8uBAIcqg+fPnExERcdefszj6HC8s2kMVHxfWT+iEXq8rhupKQNJ5WPgYxESDTq/2uWk9Vh0YUxSKoiisObOGGdEzOHtNDbO1KtRiQosJtA5qrXF1oqC/30Ue0FIIIcqqng0D8TA6cPZyGttO2PBTfD2DYNgf0OQxUCyw+jVY/ARkyuWTwtLpdHSu1pnf+v7GSy1fwtPJk6NXjvL06qd5evXTRMVGyZ1SdsChoBtWr169QNvlPIxPCCHslYuTgT5Ngvgx6gwLtp+ldU0/rUvKn6Mz9P0EgprAylfgv18g4TAM+gm8q2pdnd1xNDjyeL3H6VOjD5/v+ZwFhxaw5fwWtpzfQp0KdRhSfwg9QnrgaHDUulRxCwW+/KTX66lWrRqPPvoo/v7++W733HPPFVtxxU0uPwlRthXX5SeAfecS6f3JJpwc9Pz7v854uzrdeSetndoEPw+F1ARw9YUBcyFUBhy+G2eTzvLdge/47fhvpJnSAPXZNxFhEQysPRBvZ29tCywnCvr7XeBQ8/PPPxMZGcm6devo0aMHI0aMoGfPnuj19nMFS0KNEGVbcYYaRVHo+fEmDsYmMaV3PYa1CS2Wzy1xV8/CwsEQuwd0Buj2DrR6WvrZ3KXEjER+OfILPx38ifg09RlGzgZn+tTow2P1HiPUy07+fNipYu9TM3DgQP7880+OHTtG8+bNef7556lcuTKvvPIKR4/KQGFCiLJFp9MxKPsJwwu2n7Wf/hTeVWDEX9DoEVDMsPJl9QnEWTZ4e7od8TJ6MbLhSFY+vJJp7aZR16cu6eZ0fj7yM31+7cPof0ZLvxsbUOhmluDgYCZNmsTRo0eZP38+UVFRhIWFceXKlZKoTwghNPNgk2CcHPQcirvGvhg7GgjR0UUd3bvbO+pdUXt+gsjukHhO68rsnqPBkQeqP8DCBxYS2S2STlU6oUPHhnMbeGLVEwz4fQDLji+TsaU0UqRrR+np6fzwww9MnTqVqKgoBgwYgKura3HXJoQQmvJydaRHgwAAFtraIJd3otNB+Gh4bAm4VIDzu+DLjnB6q9aVlQk6nY4WAS34+L6P+f2h3xlUZxAuDi4cvnKYSZsm0XVxV77c+yVX0uUf/KWpUKEmKiqKp556ikqVKvHhhx/Sr18/YmJiWLBgAUajsaRqFEIIzTzSQr0EtWz3edIy7fBhbDU6wVProFIDSLkI8x6A7d+AXCYpNtU8qzHp3kms7r+acc3G4e/iT0JaArN3zabzos6MWzuO1adXk2HO0LrUMq/At3TXr1+f+Ph4Hn30UTZu3EijRo1Ksi4hhLAJ91b3paqPK2cup/LHvlgezh4byq5UCIGRq+C30bB/KawYD2ej4P43wCNA6+rKjJx+N0PqDeGv03/x/YHvOXDpAP+c+Yd/zvyDh6MHXap1oVf1XrSo1AKD3qB1yWVOoW7pdnNzw8HBAd1tetFfvny52IorbnL3kxBlW3He/ZTbJ2uO8sGqI9wT4sPPo8KL/fNLjaLA5lnw91RAAUdXCB8DbZ4Fo4fW1ZVJR64cYcWJFfxx8o88A2b6u/rTM7Qnvar3ok6FOrf9XRUlcEv3vHnzCnTgoUOHFqxCDUioEaJsK6lQE5eYTut3/8GiwJoXOlC9onuxH6NUnYmCVa/CuX/VebeK0PEVaDYU5KFyJcKiWIi+EM2KEytYdXoV1zKvWdfV8KpBr+q96Fm9J8HuwRpWabuKPdQcOXKE2rVrF1uBWpBQI0TZVlKhBmDE3O2sORTP0x2qM7FH3RI5RqlSFDi4DP6ecn2Ub9+a0GUKhD0gz7UpQZnmTDbGbGTFiRWsP7ueTEumdV1T/6b0Cu1Ft5Bu8mC/XIo91Li5uVG1alX69OnDgw8+SHi4/TXBSqgRomwryVDz1/44nv4+Gj93I1sn3oejwX4ePHpb5iyIngvr3lWfRAxQpRXc/yZUbaVpaeXBtcxr/H36b1acWMG/cf+ioP4kO+gcCA8Kp0PlDrSr3I4g9yCNK9VWsYea9PR0Vq9ezW+//cby5ctRFIUHHniAvn370rVrV5ydnYut+JIioUaIsq0kQ02W2UL4tDUkJGfwxePN6Va/jHWwTU+CLR/Dlk8gezgA6vaGzlPAr6ampZUXF1IusPLUSpafWM6hy4fyrKvhVYN2ldvRLrgdTf2blruxp4o91OSmKApbt25l2bJlLFu2jNOnT9OlSxf69u3LAw88cNuxobQkoUaIsq0kQw3AtD8P8sX6E9wX5s+3w1qW2HE0lXQe1k2DXT+oI3/rHaD5cOjwMrhX1Lq6cuP41eOsPbuWjec2svvibiyKxbrOzdGN8MBw2lVuR9vgtvi72uZvbnEq0VBzo6NHj7Js2TJ+++03oqKi+PDDDxk9evTdfmyxk1AjRNlW0qHm+MVkOs9Yj14HW17pTICX7bdQF9mFA2p/m6N/qfNO7tBmHIT/Hzi5aVlZuZOYkcjW81vZGLORTTGbuJye9y7jMJ8w2gW3o13ldjT0a4iDvsBPa7EbpRpqcrt06RKXL1+mVq1axfmxxUJCjRBlW0mHGoCBn2/l31OXmdC1NmPus72/54rdyQ2w6jWI3a3OuwdA+wnQaCA4e2laWnlkUSwcvHSQDTEb2HRuE/sS9ln74QB4OHnQJqgNbYLb0LxScyq7Vy4Tt4uXWKiZN28efn5+9OrVC4CXXnqJL7/8knr16jF//nyqVat2d5WXIAk1QpRtpRFqfok+x4RFe6jq48q6CR3R6+3/B+OOLBbYvwT+eQOunlaXObhA/Yeg2RCoeq/cLaWRy+mX2RyzmY0xG9kcs5mkzKQ86yu6VKRZpWY09W9K80rNqeVdyy4f+ldioaZOnTrMmTOH++67j61bt9K5c2dmzZrF8uXLcXBwYMmSJXddfEmRUCNE2VYaoSY100Srt//hWoaJn55oReuafiV6PJtiyoDoebD9a0g4fH25X2013DQaJP1uNGSymPgv4T82nNvAv3H/sv/SfkwWU55t3BzdaFKxiTXoNPRriLOD7V9GLbFQ4+rqyqFDh6hatSovv/wysbGxfPfdd+zfv5+OHTty8eLFuy6+pEioEaJsK41QA/C/pfv4KeoMfZsE8dGgpiV+PJujKHD2X9j5ndqCk5WqLtc7QlhPNeBU7wR22CJQlqSb0tmXsI9d8bvYeWEnuy/uJiUrJc82DnoH6vvWp1mlZjTzV4OOl9H2LisW9Pe70L2J3N3duXTpElWrVmXVqlU8//zzADg7O5OWllb0igvos88+4/333yc2Npb69esza9Ys2rVrV+LHFUKIHINaVuGnqDP8+V8cb6Rm4eVavm6vRadTn2FTtRV0nwb/LVYDzvmdcOA3dfKqAk0fgyaDwbuK1hWXS84OzrQMaEnLAPVOPbPFzJErR9gZv5OdF3ayM34nCWkJ7Lm4hz0X9xBJJADVvapTz7cedX3qUte3LmE+YXg42ccwGoUONffffz9PPPEETZs25ciRI9a+Nfv37yckJKS468tj4cKFjBs3js8++4w2bdrwxRdf0KNHDw4cOEDVqlVL9NhCCJGjYbAXYQEeHIq7xq+7YxjaOkTrkrTj7AkthqtT3D7Y+T3sXQCJZ9Vbw9e9CzU7q603tXuAg5PWFZdbBr2Bur5qUBlcdzCKonDu2jk15GQHnVNJpziReIITiSdYfmK5dd8qHlWsIaeeTz3CfMPwcfbR8NvcWqEvP129epVXX32Vs2fP8swzz9C9e3cAJk+ejJOTE5MmTSqRQgFatWpFs2bNmDNnjnVZ3bp1efDBB5k2bdod95fLT0KUbaV1+Qlg7uaTTPn9AHUDPfnj2bZl4g6TYpOVBgeXw855cGrj9eWuftCwP9TqCtXagKPt9+Uoby6lXWL/pf0cuHSAg5cOcvDyQWJTYm+5bSXXStdDjk8YdX3rUsm1Uon8t1CsfWr69evH3Llz8fT05LvvvmPgwIGl/gThzMxMXF1dWbRoEQ899JB1+XPPPcfu3btZv379HT9DQo0QZVtphpqrqZnc884/ZJos/D6mLQ0r214/BJtw6bj6IL/dP0LyhevLHV0htAPUul+dvKW13VZdTb/KwctqwDl06RAHLx/kVNKpW27r4+zD1NZT6VilY7HWUKx9apYvX05KSgqenp4MHz6cHj16lHqoSUhIwGw2U6lSpTzLK1WqRFxc3C33ycjIICMjwzqflJR0y+2EEKKwvF2d6FY/gN/3nOeHbad5r38jrUuyTb41oMtk6DQJjq2Gw3/A0dVwLRaO/KlOABXDsgNOV6hyr1ymsiHezt6EB4UTHnR9zMfkzGQOXznMocuH1Fadywc5cfUEl9Mv4+vsq1mtBQo1YWFhTJw4kU6dOqEoCgsXLsw3KQ0ZMqRYC7zRjc1aiqLk29Q1bdo0pk6detPyRYsW4erqWiL1CSG0ExMTw/z580vteJWuGQA3Fu44y/ETx+kTnI5jGRnnsuS0hsBwvH1iCEr5j8CU//BLO47+4iG4eAi2zCZLZyTOrS7n3RoQ61afNMcKWhct8qFHT4Ps/2U5ZHFRucju1bv5T/dfsR4nNTW1QNsV6PLTli1bGD9+PMePH+fy5ct4eHjcMkjodDouX758i0+4e0W5/HSrlpoqVarI5SchyqjSvPwE6j+qZq85xsy/j6AoEBbgwaeDm1Gjonup1VAmpF2B42vVFpxjqyHlhkeDVGqgtuJU7wTBzcBoH3fiiOJTYs+p0ev1xMXFaTJoZatWrWjevDmfffaZdVm9evXo27evdBQWQpR6qMmx6WgC4xbuIiE5E1cnA9P6NaRvk+BSr6NMsFjUIRmOroajqyAmGnINA4BOD/71oHILqNxSnXxrgV6ayMqyEgs1p0+fpmrVqpr09F+4cCGPP/44n3/+OeHh4Xz55Zd89dVX7N+/v0DDM0ioEaJs0yrUAMQnpfPsgl1sO6G2VkfcU5XJvevh7CgPoLsrKQlwfI0acE5vhaRzN29j9ILKza+HnODm4Gp7txuLoivWjsJ79+6lQYMG6PX6AoWH/fv3U6dOHRwcinek0EceeYRLly7xxhtvEBsbS4MGDfjjjz9serwpIUT54O/pzA8jW/HRP0f5ZO0x5v97ht1nr/LZ4GaE+smo1kXm5qcOntlooDqfdB7O7YBz29XX87sgI1ENPsfXXN/Pt2Z2yMlu0fGvB4Zy9pDEcqhALTUGg4G4uDgqVizYmB6enp7s3r2b6tWr33WBxUlaaoQo27Rsqcltw5GLPL9wN5dSMnFzMvDuw43o3ThI67LKJnMWxB+4HnLObYdLx27ezuCkXqbyD4OKdcE/e6oQIsM52IFibalRFIXXXnutwHcMZWZmFqxKIYQog9rXrsgfz7Vj7Pxd/HvyMmPn7yLq5CVe7SWXo4qdwRECG6tTyyfUZamX1b4457ZnT9Fqa078fnXKzcEZ/GrlDToVw8C7mvTTsUMFCjXt27fn8OHDd94wW3h4OC4uLkUuSggh7F0lT2d+eqIVM/8+wqdrj/PDtjPsOqNejqrmK5ejSpSrz/WH+oHa+TjxDMQfgosHr79ePAymdHV4h7h9eT/D0VUdfdy/rvpaIeT65FJBHf9K2JxCdxS2Z3L5SYiyzVYuP91o3eF4nl+4myupWXgYHXivfyN6NgzUuixhMcOVU+rzceIPZr8egoQjYM7Ifz+jF1SomjfoVAgB7xB18E4HY2lUX66U2N1P9kxCjRBlm62GGoDYxDTG/rSLHaevADA0vBr/61UXo4NcjrI5ZlN22Dmohp1Lx9X5K6cg+dZPsL9OB57BuYJOFfAIBM8g9dUjUG1JkpaeQpFQcwsSaoQo22w51ABkmS3MWHWEz9cfB6BRZS9mPtJEHtZnTzJT4eoZuHr6etDJPWUV4Mm3BiN4BOQNOp6BN4cfGfDTqlg7CgshhLh7jgY9r/QIo1WoD8//vJu95xLpPGM9zap606dxEL0aBVHRQy5d2DQnV/UOKv+wm9cpivo05Cs5geckJJ6Fa3GQFAvXzkPqJfXS1tXT6nQ7zt7qLe2ufuqr9X3F7Pe+ed/LLevSUiOEKDtsvaUmt/NX05i0dB/rjlwk529hvQ5a1/CjT+MgujUIwMtFfqTKHFOGOpjntTj1mTvXYrNf43K9j1U7MBdW7hDk6gsu3mqnZmdv9X1+r3YQhuTy0y1IqBGibLOnUJMjPimd5XtjWbbnPLvPXrUudzLo6VCnIn0aB9GlbiVcnKTvTbmhKJB+Fa5dgNQE9anKKRfVVp5bvU+7DIql6Mdzcr856Di5q2NsGT3A6A5GT/V9nuWe2es81LvFSrCfULFffvq///s/pk+fjru7eu33+++/56GHHrLOX716lUcffZQ//vjjLksXQojyw9/TmRFtQxnRNpTTl1L4fc95lu05z5ELyaw+cIHVBy7g6mSga71K9GkSRLtaFXE0yPNTyjSdTm1hcSng6OQWM6RdzQ472SEo9ZIajNKu5v+akaTun5msTrcagqLANevBKTvsPPgpVO9Y9M+6CwVuqTEYDMTGxloHsrzxqcEXLlwgKCgIs9lcctXeJWmpEaJss8eWmvwcikti2W414Jy7kmZd7u3qSI8GgfRpHESrUB/0ermLRhSRxQzpieoo6bkDT3oiZCRDxrXrU+a1vPPW9UnkGXAUYOjvENq+WEst9paaG7NPObpqJYQQpS4swJOw7p682K0Ou85eZdnu8yzfG0tCcgbz/z3D/H/P4G50oF6gJ/WDPWkQ5EX9YE9qVnTHQVpyREHoDert5Xcz+KeiQGaK2tKTE3J8axVfjYUkdz8JIYQN0+l0NKtagWZVK/Bqr7psO3GZZXti+PO/OK6lm/j31GX+PXXZur3RQU9YgAf1g73UoBPkSZ0ADxmeQZQMnS67X427epu6xiTUCCGEnXAw6Glby4+2tfx456GGHL+Ywn8xifx3PpH955M4cD6J5AwTe84lsudconU/g15HLX936meHnAbBXtTyd8fb1RGdPAROlCGFCjWvv/66dVDLzMxM3n77bby8vABITS3AA4eEEEIUCweDnjoBHtQJ8ODh5pUBsFgUzlxOtYac/2LU18spmRyKu8ahuGss3nn9M1wcDQR5OxNcwZVgb2eCvFwIruBCkLcLwd4uBHg5S6dkYVcKHGpuHNSydevWnDhx4qZthBBCaEOv1xHi50aInxsPNAoC1P6PcUnp/BeTxP7zifwXk8SB84mcT0wnLcvM8YspHL+YcsvP0+mgkoezNfgEeTsT7O2Cv4czPm5O+Lg54u3qhLeLo/TjETahwKFm3bp1JViGEEKIkqDT6Qj0ciHQy4X761WyLk/PMhOXmM75q2mcu5rG+ewp5moa56+mE3M1jUyThbikdOKS0tl55uptj+Pl4oiPmxPero74uDpRwc2JCq6OVHBzyjXvhJeLI25GA+5GB9yMDtISJIqV9KkRQohyyNnRYG3VuRVFUbiUkknMlRvDTioJyZlcScnkcmomiWlZKAokpmWRmJZV6DqcHPTZAceAm5ODNexYlxmvL3N1MuDsYMDoqMfoYMDZUY+zowFnRwNGh5z3epwdri+TW97LlwKFmvHjxxf4Az/88MMiFyOEEMI26HQ6/NyN+LkbaVzFO9/tzBaFxLQsLqdkciU1U31NyeRKatYN8+r7pHQTyRkmMk3qE3AzTRYumzK5fOsrYHfNyaC3hiAngw5HBz0Oeh2OBj1ODnocDXocDdnzBj0Oud47GvQ4Ouhw0Osx6HU46HUYck0Oeh1663I9Bh0YDOrnG3TXt9Pp1M7aep0OvU49tznv9bq863XZy3Le68h5UG/ueTWo5azTZa+D6w/1zb2ssBQFFBRyP7kl9zLFukxByV6Xs1RRoFYlD82G+ChQqNm1a1ee+ejoaMxmM3Xq1AHgyJEjGAwGmjdvXvwVCiGEsFkGvS67f41TofbLMltIyVADTkqGOfvVlGuZiZTM68uTM0ykZZrJMFlIzzJnTxbSTWYysixkmLLns8yYLNd/jTPNFjLNFq5hKu6vLvLxXffKtO/YWJNjFyjUrF271vr+ww8/xMPDg3nz5lGhgvoI5ytXrjB8+HDatWtXMlUKIYQoUxwNerWTsWvhwlBBmMwW0rPDT04IysiyYLJYyDJbyDQpZJnV+Zz3WWYLJrNCZvZ7dcpeZ7JgNpkxm0zZr2ZMJjMWswWTyYzZbMZstmAyWzDnniwKZosFi0VRJ0VByX61zisKZoXs9+qrRQFLdouIoig3tZLktIxY53MvQ2ddrlNy1lo3KDCdoqgtQSjZn5PzXj3O9WU52+asA+d4A2DDoSa3GTNmsGrVKmugAahQoQJvvfUWXbt25YUXXijWAoUQQtgxRQGTCbKy1Ckz8/r7u53PZ51DVhbuWVm4F9exbHj4n7ui04GTEzg63jzduLww8w3bavaVCh1qkpKSuHDhAvXr18+zPD4+nmvXrhVbYUIIIbIpys0/tCX1eqdlRXlfFjk43DoM3OoH/3bL73bbu/lMQ9l7ynShQ81DDz3E8OHDmTFjBvfeey8A27Zt48UXX6Rfv37FXqAQQhSrnICQmXnzdOPy280XZF1+299u21vtaypj/UEMhoL9i/9OP9h305pQlPnckzyJ2SYVeJTuHKmpqUyYMIFvv/2WrOwE7uDgwMiRI3n//fdxc7v17YG2QEbpFqIEmUzXf4QzMm4dGnJPBdmmkNOluDh83d3zDx5lKSA4OKg/ujk/vDe+v93rjdvnFxbudn1+83p5No0onIL+fhc61ORISUnh+PHjKIpCzZo1bTrM5JBQI+ya2Xw9CNzq9XbrbgwSBV1W0PeZmWCxaH2GiianX0HuKfePfn6h4U7rbhc0cv/IG40FCyK5Xx0cpKVAlCsF/f0u8OWnoKAg+vbtS58+fejcuTNubm40atSoWIoVwuaYTNeDQnr69fdFmXKHjsIsuzGs2FtnxZwfYKPx5tCQ37KcH/kb1xVkcnRk3datdLz//ttuc9OyMtivQIjyqsCh5qeffuL333/n2Wef5cKFC3Tr1o0+ffrQq1cvfHx8SrJGUV6YzdcDRGFf83uf3/o7BRZ7aHXIHQ6Mxrzvb1x2Y5C4cdsbl+WEixsDRkHmc4KDBi0JsWlp0KVLqR9XCGEbinT5af/+/SxbtozffvuNXbt2ER4ebm3FqVGjRknUWSzk8tNt5FzaSE/Pf7rd+lutu3FZfvM5r7baEqHXX/+BL44pd+DIb9nt5nNaHOTyw03mz59PRESE1mUIIYpZsV9+yq1+/frUr1+fiRMncuHCBZYtW8ayZcuYNGkS1atX57333qNXr15FLr7cysrK+6Oflla4+fyW3W55zmRrt13q9eDsrE5G4/XXnPc3zt9qmxuX3Wq+IOscZIg0IYSwB3f9t3WlSpV48sknefLJJ0lNTeWvv/7CaDQWR232Y8kSOH78enDI7/VO62ylpUKvBxeX6+HhVlPucFHUZbd7lSAhhBCikAr9y2EwGIiNjcXf3z/P8kuXLuHv74/ZVn6YS9Pnn8Pq1cX7mTeGgRtDRs680Zh33Z3CSO71N+6bM0mgEEIIYYcK/euVXxecjIwMnJyc7rogu3T//RAYeD0g5Pd6u3U3hg15joMQQghRKAUONR9//DGgDnn+9ddf4+7ubl1nNpvZsGEDYWFhxV+hPXjxRa0rEEIIIcq9AoeamTNnAmpLzeeff44h17MdnJycCAkJ4fPPPy/+CoUQQgghCqDAoebkyZMAdOrUiSVLluQZpVsIIYQQQmuF7lOzdu3akqhDCCGEEOKuFCjUjB8/vsAf+OGHHxa5GCGEEEKIoipQqNm1a1ee+ejoaMxmM3Xq1AHgyJEjGAwGmjdvXvwVCiGEEEIUQIFCTe5LTh9++CEeHh7MmzfP2q/mypUrDB8+nHbt2pVMlUIIIYQQd1Doh6HMmDGDadOm5ekoXKFCBd566y1mzJhRrMUJIYQQQhRUoUNNUlISFy5cuGl5fHw8165dK5aihBBCCCEKq9B3Pz300EMMHz6cGTNmcO+99wKwbds2XnzxRfr161fsBQr7oSgKmWYL6ZkW0k1m0rPMpGdZSM8yk5Z1fT7DZCbTZMFkUcgyW8gyZ7+aLGRlLzPlXp7rvcmsYFEUFEB9uLWCRVGPnbNM4fqTrxUFdfvsB2Eb9DocDDoc9Dr1vV6f/aqzrstZ7qDXYbBuq8fF0YCrkwEXJ/XV1cmAi6MDbsac5Q64OqrrjQ56dDKKthBClKpCh5rPP/+cCRMm8Nhjj5GVPbKzg4MDI0eO5P333y/2AkXJMFsUrqVnkZJpJiXDRHKGidQMM8kZJlIyTKRkmkjJyLUuez73+/TsoJKWE15MZvIZRaPc0evA1ckBFycDbk4GvF2d8HVzwtfdCR83I37uTvi4qZOfu9H63tnRcOcPF0IIcUuFDjWurq589tlnvP/++xw/fhxFUahZsyZubm4lUZ/Ih6IopGaauZKaSVKaiaT0LJLSskhMyyIp3URSWlb2MlP2MnX9tXR1PjnDVKL1GfQ6nB30ODsacHY0YHRUWzqcHdVWDCcHPQ56PU4OaquIo0GPo0GHo0GPg0GHk0FvfZ9nnV6HTqdDpwO9TocO0OlAhw5uXJa9XH2vtppYLAomi4LZYsl+VTCZs18tCiZzruW5tssyW0jLtJCWZSI100xqppm0TDOpmSb1NUtdlmmyqMdRIDk7EF4EuJRaoPPmbnTIFXac8HUzUsXHheoV3ale0Y0QXzcJPkIIkY8iD8fs5uZGo0aNirOWcktRFNKyzFxOyeRKShZXUjO5kpqpzqdmcSUlk8upmVy5YT7nB/RuODnocTeql1DcnBxwM6qTu9GAq5ODdd319+o6FycHXBwN2UFFbw0uztnLHA3lc0BOk9lCWlZO4DGTkqmGoMspmdYpITkj1/tMLqdkcCk5E5NFsQahM5dvHYJ0OgjycqF6RTdqZAedUD83qld0J9DTGb1eLnkJIcqvIocacWepmSYSrmVyMTmdi9cy1Ck5M9f7DBKuZZCQnEFGEQOKk0GPp4sjXi4OeLo44unseH0++72nsyNeLo545lrm5eKIh7NDuQ0fJcXBoMfDoMfD2bFQ+ymKQlK6icspmVxKzuBSdui5eC2DUwkpnEhI4cTFZJLSTcRcTSPmahobjybk+QxnRz2hfu5U93Ozhp7m1SpQxce1OL+iEELYLAk1xWDBv2c4EJtEQnLG9cByLYOUTHOhPsfJoMfHzQlvV0d83Jyo4OaEj6sTFVwd1fduTni7Zi9zc6SCqxOuTgbpkFoG6HQ6vLLDZqjfrS/lKorCpZRMTlxM4WRCMicupnD8YgonEpI5cymV9CwLB2OTOBiblGe/6n5utK9dkQ61K9Kqug+uTvKfvRCibJK/3YrBin2xN/2rOYezo56KHkYquhvVVw8jFd2d8fNwsi7L6SgqAUXcjk6nw89d/fNyT6hPnnVZZgvnrqRx4qIadk4kJHM47hp7ziWqrTwJKczdcgong557Qn1oX9uP9rUrUqeSh/yZE0KUGRJqisEDjQJpXNnbGlr8cgUYNwkqohQ4GvSE+qn9azrXvb48KT2LLccuseHoRdYfvkjM1TQ2HUtg07EE3vnjEJU8jbSvVZEOdSrStqYf3q5O2n0JIYS4SxJqisEjLatqXYIQt+Tp7Ej3BgF0bxCAoiicSEhh/eGLbDh6kW0nLnEhKYNF0edYFH0OvQ4aVfamQ+2KtK9dkaZVvKXjsRDCrkioEaKc0Ol01KjoTo2K7oxoG0p6lpntpy6z4chFNhxJ4PCFa+w+e5XdZ6/y0T9HqRvoydQ+9W+61CWEELbKLm59OXXqFCNHjiQ0NBQXFxdq1KjB5MmTyczM1Lo0IeyWs6OBdrUqMqlXPf56vj1bJ97H9Icb0atRIO5GBw7GJjHwi62M+Wkn56+maV2uEELckV201Bw6dAiLxcIXX3xBzZo1+e+//3jyySdJSUnhgw8+0Lo8IcqEQC8XBraswsCWVbicksmMVYf56d8zLN8by98HL/B/HWvyVPvq8vA/IYTN0imKfT7Y/v3332fOnDmcOHGiwPskJSXh5eVFYmIinp6eJVidEGXD/vOJTF12gH9PXQagcgUXXu1Vl271A2yyA/z8+fOJiIjQugwhRDEr6O+3XVx+upXExER8fORavxAlqX6QFwufvpfZEU0J9HLm3JU0Rv2wk8FfR3E47prW5QkhRB52GWqOHz/O7NmzGTVq1G23y8jIICkpKc8khCgcnU5H78ZB/PNCB569ryZODnq2HL9Ez483Mvm3/7iaKn3bhBC2QdNQM2XKlOzBCfOfduzYkWef8+fP0717dwYMGMATTzxx28+fNm0aXl5e1qlKlSol+XWEKNNcnRwY37UO/4zvQI8GAZgtCvO2nqbTB+v4YdtpzBa7vJIthChDNO1Tk5CQQELCrZ/EmyMkJARnZ2dADTSdOnWiVatWzJ07F73+9pksIyODjIwM63xSUhJVqlSRPjVCFIMtxxKY8vt+jlxIBqBuoCdTetejVXVfzWqSPjVClE0F7VOj6d1Pfn5++Pn5FWjbmJgYOnXqRPPmzYmMjLxjoAEwGo0Yjca7LVMIcQuta/rxx7Pt+DHqDDNWHeZgbBKPfLmNXo0CmfxAPfw9nbUuUQhRzthFn5rz58/TsWNHqlSpwgcffMDFixeJi4sjLi5O69KEKNccDHqGtg5h3YudGNyqKnodrNgby7DI7XI5SghR6uwi1KxatYpjx46xZs0aKleuTGBgoHUSQmjPx82Jtx9qyO9j2+Ll4siB2CR+ijqtdVlCiHLGLkLNsGHDUBTllpMQwnbUD/JiQtfaALz/12EuJWfcYQ8hhCg+dhFqhBD249FW1agb6ElSuokPVh3WuhwhRDkioUYIUawMeh1v9K0PwILtZ9l77qq2BQkhyg0JNUKIYtcyxIeHmgajKPD6b/uxSKdhIUQpkFAjhCgRE3uE4eZkYPfZq/yy85zW5QghygEJNUKIEuHv6cxzXWoB8N6fh0hMy9K4IiFEWSehRghRYoa1DqVGRTcupWQy6+8jWpcjhCjjJNQIIUqMk4OeKX3UTsPfbT3NoTgZVFYIUXIk1AghSlS7WhXpXl8dAHPyb/vl+VJCiBIjoUYIUeJefaAuRgc9UScv8/veWK3LEUKUURJqhBAlrnIFV0Z3qgnAOysOkpJh0rgiIURZJKFGCFEqnmpfnSo+LsQlpfPJ2mNalyOEKIMk1AghSoWzo4HXH1A7DX+98QQnLiZrXJEQoqyRUCOEKDVd6vrTsU5FsswKU38/IJ2GhRDFSkKNEKLU6HQ6Jveuj5NBz/ojF/n7YLzWJQkhyhAJNUKIUhXq58bIdqEAvLF8P+lZZo0rEkKUFRJqhBClbkynmgR4OnP2chpfrD+hdTlCiDJCQo0QotS5GR2Y1KsuAJ+tO8bZy6kaVySEKAsk1AghNPFAo0Dure5DhsnC2ysOal2OEKIMkFAjhNCETqdjSp/6GPQ6Vu6PY8ORi1qXJISwcxJqhBCaCQvwZEh4NQCm/L6fTJNF44qEEPZMQo0QQlPjutTGz92JExdTiNx8UutyhBB2TEKNEEJTXi6OvNQ9DICP/znKhaR0jSsSQtgrCTVCCM31b1aZJlW8Sck0M3P1Ea3LEULYKQk1QgjN6fU6nulYA4C95xI1rkYIYa8k1AghbIKXiyMA6SZ5wrAQomgk1AghbIKLowGA9EwJNUKIopFQI4SwCS5O2aFGbusWQhSRhBohhE1wdlBDTZq01AghikhCjRDCJjg7qX8dpZvMKIqicTVCCHskoUYIYROcs/vUKApkyCUoIUQRSKgRQtiEnI7CABlZEmqEEIUnoUYIYRMcDXoMeh0AaVnSr0YIUXgSaoQQNiOntUZCjRCiKCTUCCFshrNjdmdhCTVCiCKQUCOEsBnO0lIjhLgLEmqEEDbD+lRhCTVCiCKQUCOEsBnOEmqEEHdBQo0QwmZcb6mRW7qFEIUnoUYIYTOM2R2FZagEIURRSKgRQtgMuaVbCHE3JNQIIWyG9KkRQtwNCTVCCJshdz8JIe6GhBohhM1wcZKOwkKIopNQI4SwGdaOwtJSI4QoAgk1QgibIZefhBB3Q0KNEMJmyDAJQoi7IaFGCGEzclpqMqRPjRCiCCTUCCFshrP0qRFC3AUJNUIIm2G9/CRPFBZCFIGEGiGEzbB2FDZJqBFCFJ6EGiGEzZCWGiHE3bC7UJORkUGTJk3Q6XTs3r1b63KEEMUo5+F7GSbpKCyEKDy7CzUvvfQSQUFBWpchhCgBzg7SUiOEKDq7CjV//vknq1at4oMPPtC6FCFECXBxUv9Kkj41QoiicNC6gIK6cOECTz75JL/++iuurq4F2icjI4OMjAzrfFJSUkmVJ4QoBkZpqRFC3AW7aKlRFIVhw4YxatQoWrRoUeD9pk2bhpeXl3WqUqVKCVYphLhbufvUWCyKxtUIIeyNpqFmypQp6HS62047duxg9uzZJCUlMXHixEJ9/sSJE0lMTLROZ8+eLaFvIoQoDjm3dIN0FhZCFJ6ml5/GjBnDoEGDbrtNSEgIb731Ftu2bcNoNOZZ16JFCwYPHsy8efNuua/RaLxpHyGE7XLOFWrSsszWlhshhCgITUONn58ffn5+d9zu448/5q233rLOnz9/nm7durFw4UJatWpVkiUKIUqRQa/DyaAn02yRkbqFEIVmFx2Fq1atmmfe3d0dgBo1alC5cmUtShJClBCjoxpqZPwnIURh2UVHYSFE+WEdKkFCjRCikOyipeZGISEhKIrcGSFEWeQsoUYIUUTSUiOEsCku1vGf5O4nIUThSKgRQtgUZ8fspwpLS40QopAk1AghbIp1pG4JNUKIQpJQI4SwKTnPppGWGiFEYdllR2FRTmSmQspFdUqOh5R4SLsCTu7g7A0u3je/Ghy1rFgUg5yRuiXUCCEKS0KNKF0WC1w9BdcuZAeWeEjOeY3PFWAuQmZy4T/f0TX/wOPqA0HNoOq94ORWjF9KFKfrLTXSUVgIUTgSakTJykqDmJ1wZiucjVKn9MSC728wgrs/uFVUX10qqGEn7SqkX4W0RPU1I3sE9qxUdbp2Pv/P1DtC5RYQ2h5C2kHlluDofBdfUhSnnI7C0qdGCFFYEmpE8Uq+CGe3wZnsKXYPWLLybmMwgmcguPlfDyw5ocX66g/uFcHoCTrdnY9rMathKf1qrsBzw2tSLJzeAknn1JB1Ziusfw8cnKHKPRDSHkLbqa05Dk7FfGJEQclzaoQQRSWhRhSdokDCETW8nI1SQ8LlEzdv5x4AVVtBlXvVSz8BDYu/74veoF5ecvW5c81XTsLJjXByA5zaCMkX1PcnN8BawNFNrTO0nRp0AhuDQf5TKS1y95MQoqjkb2pROJkpcOA3OPi7GmbSLt+wgQ7860KVVlA1XA0z3tUK1tpSGnQ68KmuTs2HXg9mOQHn5Eb1Ox3/R51AbS2q1gZaDIdaXW3nu5RRMkyCEKKoJNSIO1MUNcDs/gH2/5q3A6+DCwQ3V1s2qt6r9k9x8daq0sLT6aBiHXW650m1I3P8gesh59RmyEiEI3+qU+WWcN+rENpBwk0JuR5qpKOwEKJwJNSI/CXGwJ75sPsnuHz8+nKf6tD4UahxHwQ2Klu3Uev1ENBAncL/T+2rE7sH9i+Bf7+Gc9vhu75qB+P7XlWDnChW1o7CmdJSI4QoHAk1Iq+sdDi8Anb9CCfWgpL9r2VHN6j/EDQdrF5WKi+tFHoDBDdTp/AxsPFDiI5UW3G+7QY1u0CnSep6USysHYVNEmqEEIUjoUaol5fO74LdP8K+X9Q7hXJUawNNBkO9vmB016xEm+ARAD2nQ+uxsOF99Xwd+1udwh6ATv+DSvW1rtLuWTsKS0uNEKKQJNSUZ8kXYe9C9cc5/sD15Z6VoUkENHlUvdQk8vKuAn0+hrbjYN176jk8tBwOrYAG/aDjRPCrpXWVdsvap8YkfWqEEIUjoaY8uhYHa99Rw4zFpC4zGKFub/XyUmgH9bKLuD2f6tDvC2j7PKybBgd+hf8Ww/6l0DgCOrwEFUK0rtLuWC8/SUuNEKKQJNSUJ5kpsOUT2PwRZKWoy4KaqUGmwcPq03pF4fmHwcB5ELtXDYtH/lQD496F0GwItJsAXsFaV2k3XJzkicJCiKKRUFMeWMzqj+yatyE5Tl0W3AK6vgXVwrWtrSwJbASPLoBzO2DNW2pH6x3fqp2uu74FrZ7SukK7IE8UFkIUlYSasu7Y37Dqtet9Zryrwf1Tod6D5ecOptJWuQUM+RVObVKD5Jkt8OeLkHoJOr4i5/0O5InCQoiiklBTVsXtU8PMibXqvLO32sej5RPgYNS0tHIjpC0M/wM2fABr34L170LaFej+rvo8HHFLOR2FM+The0KIQpJQU9YknVdbB3b/CChgcIJ7noL2E6TPjBZ0OujwovqU5T8mwL9fqLfM9/20bD20sBjltNRkmi2YLQoGvbRsCSEKRkJNWZFxTe0AvOUTMKWpy+r3g86vg0+otrUJdQgGZy9YOkrtQJyeBAMiwdFF68psTk5LDaj9atyM8teUEKJg5G8Le2c2wc556i3FKRfVZVXD1Y6plVtoW5vIq9FAdXDMRUPVO6R+6A8R88HZU+vKbIrR4fqluTQJNUKIQpAL+/bs1GaY0xpWjFcDjU8NeOQHGP6nBBpbVac7PLYYnDzg9CaY1xtSErSuyqbo9TprsJE7oIQQhSGhxh5ZLGrn03kPQMJhcPGBHu/D6Cj1AXpyd41tC2kLw5aDqy/E7obIHpB4TuuqbIqLk9zWLYQoPAk19ib1Mvw0ENa8qQ422fhReG63+gwU6XhqP4KawPCV6pAUCUfg2+6QcEzrqmyGs0PO+E9yB5QQouAk1NiTs9vh83ZwbDU4OEOfT+ChOWoHVGF/KtaGESvBtyYknlVH/Y7do3VVNsHaUiMjdQshCkFCjT1QFNj6GUR2h6Rzat+ZJ/6BZo9rXZm4W95V1BabgEaQmgBzH4DTW7SuSnM5fWpkpG4hRGFIqLF16Ynw8+Pw10R18Ml6D8JT6yCggdaVieLiXlHtY1OtDWQkwfcPwZFVWlelKelTI4QoCgk1tix2D3zRAQ7+DnpHtTPwgLlyC3BZ5Oyl3hVVqxuY0mFBBOz7ReuqNGPtUyOhRghRCBJqbJGiwI5I+Pp+uHISvKrCyL/UzsByZ1PZ5egCg36EhgPUVrnFT8D2r7WuShM5LTUyVIIQojDkqVa2JiMZlj8P+35W52t3hwfngKuPtnWJ0mFwhIe+VFtutn8NK14AdNBypNaVlSpnx+w+NdJSI4QoBGmpsSXxh+Cr+9RAozPA/W/AoPkSaMobvR56fgBtx6vzq1+HpFhtayplMlK3EKIoJNTYij0L4KtO6sP0PAJh2Apo85yM5lxe6XRw32tQuSVkJqvBphzJGf9JOgoLIQpDfjG1lpUGy56FpU9DVipU7whPb4Rq4VpXJrSm10PP9wGd2npXjm71lpYaIURRSKjRUmaqOqjhznmADjpOhMeWqLf4CgEQ1BSaDVHf//ESWMrHj3xOS410FBZCFIaEGq1kpcOCR9VBDY2e8PgS6PgK6A1aVyZsTefX1Y7DF/bBjm+1rqZUWDsKy8P3hBCFIKFGC6ZMWDQUTqwFRzcY/AvUuE/rqoStcvNT+9cArHkLUi5pW08pyLn8JMMkCCEKQ0JNaTObYPFIOLJSHb/p0YVQtZXWVQlb13w4VGoA6VfVwUzLOGufGmmpEUIUgoSa0mQxw6+j4OAyMDjBoJ8gtJ3WVQl7YHCAHtPV99Fz4fxuLaspcda7n0zSp0YIUXASakqLxQK/Pwv7FoHeAQZ+BzU7a12VsCchbaBBf0CBP15U/0yVUdaxn6SlRghRCBJqSoOiwB8TYNcPoNPDw99AnR5aVyXsUdc31X5Y5/6FvQu1rqbEyBOFhRBFIaGmpCkK/DUJdnwD6OChL6D+g1pXJeyVZxC0n6C+X/06pCdpW08JcZaH7wkhikBCTUlb8yZs+1R93+djaDRQ23qE/QsfDT41ICUe1r+ndTUlQh6+J4QoCgk1JWn9+7Bxhvq+5wfXH6ImxN1wMEKP7DAT9TlcPKxtPSXg+jAJZbffkBCi+EmoKSmbP4a1b6nvu74N9zypbT2ibKl1P9TuARYT/PmSepmzDJHLT0KIopBQUxKivoTV2Q9Lu+9VaD1G23pE2dT9HTAY4cQ6OPi71tUUKxnQUghRFBJqilv0PPjzRfV9uwnQ/kVt6xFll091aD1Wff/XJHUssTIiJ9SYLApZZrkEJYQoGAk1xWnPQvj9OfV9+Bi1lUaIktRuPHhWhsQzsPkjraspNkbH6381SWdhIURBSagpLvuXqk8LRoGWT0LXt0Cn07oqUdY5uUG37L5bm2fBlVNaVlNsjA56638+cglKCFFQdhVqVqxYQatWrXBxccHPz49+/fppXZLq0ApY/AQoFmj6uPo4ewk0orTUexBC2oEpXb0MVQbodDqcHXKeKiyXn4QQBWM3oWbx4sU8/vjjDB8+nD179rB582YeffRRrctSR9xeOVG9C6XhQOj9Eejt5rSKskCng57vg84Ah5bDsX+0rqhYWIdKkJG6hRAF5KB1AQVhMpl47rnneP/99xk5cqR1eZ06dTSsKpuDEwz5FbZ9Dt3eAb1B64pEeeRfF+55CqLmwJ8vwzNb1D+bdszZIXuoBBn/SQhRQHbRpLBz505iYmLQ6/U0bdqUwMBAevTowf79+7UuTeVTHXpOV0dSFkIrHV8BVz+4dFR9KJ+dc3aS27qFEIVjF7/CJ06cAGDKlCl8+OGHhISEMGPGDDp06MCRI0fw8fG55X4ZGRlkZGRY5xMTEwFISiqb4+WI8k4P4a/AHy/AX9MgpAd4VNK6qCJzMKdjyUgl4cpVkpIcC7RPamqq/PctRBmU89+1cqcHjSoamjx5sgLcdtq+fbvy448/KoDyxRdfWPdNT09X/Pz8lM8///yuPl8mmWSSSSaZZLKP6ezZs7fNFTpF0e756gkJCSQkJNx2m5CQELZu3cp9993Hxo0badu2rXVdq1at6NKlC2+//fYt972xpcZisXD58mV8fX3RFePdSUlJSVSpUoWzZ8/i6elZbJ9bFsm5Khw5XwUn56rg5FwVnJyrgivJc6UoCteuXSMoKAj9bW7G0fTyk5+fH35+fnfcrnnz5hiNRg4fPmwNNVlZWZw6dYpq1arlu5/RaMRoNOZZ5u3tfVc1346np6f8oS8gOVeFI+er4ORcFZycq4KTc1VwJXWuvLy87riNXfSp8fT0ZNSoUUyePJkqVapQrVo13n//fQAGDBigcXVCCCGEsAV2EWoA3n//fRwcHHj88cdJS0ujVatWrFmzhgoVKmhdmhBCCCFsgN2EGkdHRz744AM++OADrUu5idFoZPLkyTdd6hI3k3NVOHK+Ck7OVcHJuSo4OVcFZwvnStOOwkIIIYQQxcUuHr4nhBBCCHEnEmqEEEIIUSZIqBFCCCFEmSCh5i716dOHqlWr4uzsTGBgII8//jjnz5/Ps82ZM2fo3bs3bm5u+Pn58eyzz5KZmalRxdo4deoUI0eOJDQ0FBcXF2rUqMHkyZNvOg9yrlRvv/02rVu3xtXVNd9nK8m5uu6zzz4jNDQUZ2dnmjdvzsaNG7UuySZs2LCB3r17ExQUhE6n49dff82zXlEUpkyZQlBQEC4uLnTs2NF2xtQrRdOmTaNly5Z4eHjg7+/Pgw8+yOHDh/NsI+dKNWfOHBo1amR9Fk14eDh//vmndb3W50lCzV3q1KkTP//8M4cPH2bx4sUcP36c/v37W9ebzWZ69epFSkoKmzZtYsGCBSxevJgXXnhBw6pL36FDh7BYLHzxxRfs37+fmTNn8vnnn/O///3Puo2cq+syMzMZMGAAzzzzzC3Xy7m6buHChYwbN45Jkyaxa9cu2rVrR48ePThz5ozWpWkuJSWFxo0b88knn9xy/fTp0/nwww/55JNP2L59OwEBAdx///1cu3atlCvV1vr16xk9ejTbtm1j9erVmEwmunbtSkpKinUbOVeqypUr8+6777Jjxw527NjBfffdR9++fa3BRfPzdNcDOIk8fvvtN0Wn0ymZmZmKoijKH3/8oej1eiUmJsa6zfz58xWj0agkJiZqVaZNmD59uhIaGmqdl3N1s8jISMXLy+um5XKurrvnnnuUUaNG5VkWFhamvPLKKxpVZJsAZenSpdZ5i8WiBAQEKO+++651WXp6uuLl5XXbMfXKg/j4eAVQ1q9fryiKnKs7qVChgvL111/bxHmSlppidPnyZX788Udat26No6M6qvDWrVtp0KABQUFB1u26detGRkYG0dHRWpVqExITE/OMsC7nquDkXKkyMzOJjo6ma9eueZZ37dqVLVu2aFSVfTh58iRxcXF5zp3RaKRDhw7l/twlJiYCWP9+knN1a2azmQULFpCSkkJ4eLhNnCcJNcXg5Zdfxs3NDV9fX86cOcNvv/1mXRcXF0elSpXybF+hQgWcnJyIi4sr7VJtxvHjx5k9ezajRo2yLpNzVXByrlQJCQmYzeabzkWlSpXK1XkoipzzI+cuL0VRGD9+PG3btqVBgwaAnKsb7du3D3d3d4xGI6NGjWLp0qXUq1fPJs6ThJpbmDJlCjqd7rbTjh07rNu/+OKL7Nq1i1WrVmEwGBgyZAhKrmca3mpEcEVRinWkcK0U9lwBnD9/nu7duzNgwACeeOKJPOvkXO248wdlK8vnqrBu/M7l9TwUhZy7vMaMGcPevXuZP3/+TevkXKnq1KnD7t272bZtG8888wxDhw7lwIED1vVanie7GSahNI0ZM4ZBgwbddpuQkBDr+5zRxmvXrk3dunWpUqUK27ZtIzw8nICAAKKiovLse+XKFbKysm5Ks/aosOfq/PnzdOrUifDwcL788ss828m5ynuubqesn6uC8vPzw2Aw3PSvwPj4+HJ1HooiICAAUFshAgMDrcvL87kbO3Ysy5YtY8OGDVSuXNm6XM5VXk5OTtSsWROAFi1asH37dj766CNefvllQNvzJKHmFnJCSlHktNBkZGQAEB4ezttvv01sbKz1/+RVq1ZhNBpp3rx58RSsocKcq5iYGDp16kTz5s2JjIxEr8/bUCjnquDK+rkqKCcnJ5o3b87q1at56KGHrMtXr15N3759NazM9oWGhhIQEMDq1atp2rQpoPZRWr9+Pe+9957G1ZUuRVEYO3YsS5cuZd26dYSGhuZZL+fq9hRFISMjwzbOU6l0Ry6joqKilNmzZyu7du1STp06paxZs0Zp27atUqNGDSU9PV1RFEUxmUxKgwYNlM6dOys7d+5U/v77b6Vy5crKmDFjNK6+dMXExCg1a9ZU7rvvPuXcuXNKbGysdcoh5+q606dPK7t27VKmTp2quLu7K7t27VJ27dqlXLt2TVEUOVe5LViwQHF0dFS++eYb5cCBA8q4ceMUNzc35dSpU1qXprlr165Z/+wAyocffqjs2rVLOX36tKIoivLuu+8qXl5eypIlS5R9+/YpERERSmBgoJKUlKRx5aXrmWeeUby8vJR169bl+bspNTXVuo2cK9XEiROVDRs2KCdPnlT27t2r/O9//1P0er2yatUqRVG0P08Sau7C3r17lU6dOik+Pj6K0WhUQkJClFGjRinnzp3Ls93p06eVXr16KS4uLoqPj48yZswYa+gpLyIjIxXgllNucq5UQ4cOveW5Wrt2rXUbOVfXffrpp0q1atUUJycnpVmzZtZbccu7tWvX3vLP0dChQxVFUW9Vnjx5shIQEKAYjUalffv2yr59+7QtWgP5/d0UGRlp3UbOlWrEiBHW/9YqVqyodO7c2RpoFEX78ySjdAshhBCiTJC7n4QQQghRJkioEUIIIUSZIKFGCCGEEGWChBohhBBClAkSaoQQQghRJkioEUIIIUSZIKFGCCGEEGWChBohhBBClAkSaoQQxWLdunXodDquXr2qdSl5hISEWEdBv11tc+fOxdvbu9iPn3PskvhsIUReEmqEEAUybNgw6w+0o6Mj1atXZ8KECaSkpGhd2h298cYbxMbG4uXlVerHjo2NZdasWaV+XCHKIxmlWwhRYN27dycyMpKsrCw2btzIE088QUpKCnPmzNG6tNvy8PAgICBAk2MHBARoEqaEKI+kpUYIUWBGo5GAgACqVKnCo48+yuDBg/n111/zbBMdHU2LFi1wdXWldevWHD582Lru+PHj9O3bl0qVKuHu7k7Lli35+++/8+z/2WefUatWLZydnalUqRL9+/e3rlMUhenTp1O9enVcXFxo3Lgxv/zyS5G+y9y5c6latSqurq489NBDXLp06aZtfv/9d5o3b46zszPVq1dn6tSpmEwm6/pDhw7Rtm1bnJ2dqVevHn///Tc6ne6mcyKEKB0SaoQQRebi4kJWVlaeZZMmTWLGjBns2LEDBwcHRowYYV2XnJxMz549+fvvv9m1axfdunWjd+/enDlzBoAdO3bw7LPP8sYbb3D48GFWrlxJ+/btrfu/+uqrREZGMmfOHPbv38/zzz/PY489xvr16wtVd1RUFCNGjOD//u//2L17N506deKtt97Ks81ff/3FY489xrPPPsuBAwf44osvmDt3Lm+//TYAFouFBx98EFdXV6Kiovjyyy+ZNGlSoeoQQhSzUhsPXAhh14YOHar07dvXOh8VFaX4+voqAwcOVBRFUdauXasAyt9//23dZsWKFQqgpKWl5fu59erVU2bPnq0oiqIsXrxY8fT0VJKSkm7aLjk5WXF2dla2bNmSZ/nIkSOViIiIfD+/WrVqysyZM/Msi4iIULp3755n2SOPPKJ4eXlZ59u1a6e88847ebb5/vvvlcDAQEVRFOXPP/9UHBwclNjYWOv61atXK4CydOnSPPtFRkbm+WwhRMmQPjVCiAJbvnw57u7umEwmsrKy6Nu3L7Nnz86zTaNGjazvAwMDAYiPj6dq1aqkpKQwdepUli9fzvnz5zGZTKSlpVlbau6//36qVatG9erV6d69O927d+ehhx7C1dWVAwcOkJ6ezv3335/neJmZmTRt2rRQ3+PgwYM89NBDeZaFh4ezcuVK63x0dDTbt2+3tswAmM1m0tPTSU1N5fDhw1SpUiVPX5177rmnUHUIIYqXhBohRIF16tSJOXPm4OjoSFBQEI6Ojjdtk3uZTqcD1Es1AC+++CJ//fUXH3zwATVr1sTFxYX+/fuTmZkJqB16d+7cybp161i1ahWvv/46U6ZMYfv27dbPWLFiBcHBwXmOaTQaC/U9FEW54zYWi4WpU6fSr1+/m9Y5OzujKIr1+wkhbIOEGiFEgbm5uVGzZs0i779x40aGDRtmbSVJTk7m1KlTebZxcHCgS5cudOnShcmTJ+Pt7c2aNWu4//77MRqNnDlzhg4dOtzN16BevXps27Ytz7Ib55s1a8bhw4fz/b5hYWGcOXOGCxcuUKlSJQC2b99+V3UJIe6OhBohRKmpWbMmS5YsoXfv3uh0Ol577TVrCwyol7dOnDhB+/btqVChAn/88QcWi4U6derg4eHBhAkTeP7557FYLLRt25akpCS2bNmCu7s7Q4cOLXAdzz77LK1bt2b69Ok8+OCDrFq1Ks+lJ4DXX3+dBx54gCpVqjBgwAD0ej179+5l3759vPXWW9x///3UqFGDoUOHMn36dK5du2btKCwtOEJoQ+5+EkKUmpkzZ1KhQgVat25N79696datG82aNbOu9/b2ZsmSJdx3333UrVuXzz//nPnz51O/fn0A3nzzTV5//XWmTZtG3bp16datG7///juhoaGFquPee+/l66+/Zvbs2TRp0oRVq1bx6quv5tmmW7duLF++nNWrV9OyZUvuvfdePvzwQ6pVqwaAwWDg119/JTk5mZYtW/LEE09YP8PZ2fluTpMQooh0SkEuLgshhJ0KCQlh3LhxjBs3rsSPtXnzZtq2bcuxY8eoUaOGdfncuXMZN26czQ0hIURZI6FGCFGmhYSEEBsbi6OjIzExMcX6dN+lS5fi7u5OrVq1OHbsGM899xwVKlRg06ZN1m1y7hZzdnaWUCNECZM+NUKIMm39+vXWBwR6eHgU62dfu3aNl156ibNnz+Ln50eXLl2YMWNGnm12794NqJerhBAlS1pqhBBCCFEmSEfh/2+3DmQAAAAABvlb3+MrigCABakBABakBgBYkBoAYEFqAIAFqQEAFqQGAFiQGgBgQWoAgIUAqQTUHahf6f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84" y="1307257"/>
            <a:ext cx="3578225" cy="144414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64950"/>
              </p:ext>
            </p:extLst>
          </p:nvPr>
        </p:nvGraphicFramePr>
        <p:xfrm>
          <a:off x="371231" y="5113514"/>
          <a:ext cx="5386034" cy="975360"/>
        </p:xfrm>
        <a:graphic>
          <a:graphicData uri="http://schemas.openxmlformats.org/drawingml/2006/table">
            <a:tbl>
              <a:tblPr firstRow="1" firstCol="1" bandRow="1"/>
              <a:tblGrid>
                <a:gridCol w="3160038">
                  <a:extLst>
                    <a:ext uri="{9D8B030D-6E8A-4147-A177-3AD203B41FA5}">
                      <a16:colId xmlns:a16="http://schemas.microsoft.com/office/drawing/2014/main" val="4010650520"/>
                    </a:ext>
                  </a:extLst>
                </a:gridCol>
                <a:gridCol w="1076367">
                  <a:extLst>
                    <a:ext uri="{9D8B030D-6E8A-4147-A177-3AD203B41FA5}">
                      <a16:colId xmlns:a16="http://schemas.microsoft.com/office/drawing/2014/main" val="3038610639"/>
                    </a:ext>
                  </a:extLst>
                </a:gridCol>
                <a:gridCol w="1149629">
                  <a:extLst>
                    <a:ext uri="{9D8B030D-6E8A-4147-A177-3AD203B41FA5}">
                      <a16:colId xmlns:a16="http://schemas.microsoft.com/office/drawing/2014/main" val="2286436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Cell</a:t>
                      </a:r>
                      <a:endParaRPr lang="en-GB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Cell</a:t>
                      </a:r>
                      <a:endParaRPr lang="en-GB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7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 bunch length [fs]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3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41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 transverse emittance [nm rad]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49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field on cathode [MV/m]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3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81455"/>
                  </a:ext>
                </a:extLst>
              </a:tr>
            </a:tbl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5020423" y="559694"/>
            <a:ext cx="4323599" cy="66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2.4 cell S-band RF gun</a:t>
            </a:r>
          </a:p>
          <a:p>
            <a:r>
              <a:rPr lang="en-GB" sz="2000"/>
              <a:t>1 kHz repetition rate</a:t>
            </a:r>
          </a:p>
          <a:p>
            <a:r>
              <a:rPr lang="en-GB" sz="2000"/>
              <a:t>Side coupled RF input</a:t>
            </a:r>
          </a:p>
        </p:txBody>
      </p:sp>
    </p:spTree>
    <p:extLst>
      <p:ext uri="{BB962C8B-B14F-4D97-AF65-F5344CB8AC3E}">
        <p14:creationId xmlns:p14="http://schemas.microsoft.com/office/powerpoint/2010/main" val="380248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38AB-4421-AB92-95FC-37353420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E3DC-4830-671C-9FD6-92254B843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50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The RUEDI Facility Proposal</a:t>
            </a:r>
          </a:p>
          <a:p>
            <a:r>
              <a:rPr lang="en-GB"/>
              <a:t>RUEDI Imaging/Microscopy Line</a:t>
            </a:r>
          </a:p>
          <a:p>
            <a:r>
              <a:rPr lang="en-GB"/>
              <a:t>What do we want from a UED beamline?</a:t>
            </a:r>
          </a:p>
          <a:p>
            <a:pPr lvl="1"/>
            <a:r>
              <a:rPr lang="en-GB"/>
              <a:t>UED Beamline Options</a:t>
            </a:r>
          </a:p>
          <a:p>
            <a:pPr lvl="1"/>
            <a:r>
              <a:rPr lang="en-GB"/>
              <a:t>Bunch length control</a:t>
            </a:r>
          </a:p>
          <a:p>
            <a:pPr lvl="1"/>
            <a:r>
              <a:rPr lang="en-GB"/>
              <a:t>Jitter suppression</a:t>
            </a:r>
          </a:p>
          <a:p>
            <a:r>
              <a:rPr lang="en-GB" err="1"/>
              <a:t>Photoinjector</a:t>
            </a:r>
            <a:endParaRPr lang="en-GB"/>
          </a:p>
          <a:p>
            <a:pPr lvl="1"/>
            <a:r>
              <a:rPr lang="en-GB"/>
              <a:t>Dark current</a:t>
            </a:r>
          </a:p>
          <a:p>
            <a:r>
              <a:rPr lang="en-GB"/>
              <a:t>Post-sample beamline</a:t>
            </a:r>
          </a:p>
          <a:p>
            <a:pPr lvl="1"/>
            <a:r>
              <a:rPr lang="en-GB"/>
              <a:t>fs temporal diagnostics</a:t>
            </a:r>
          </a:p>
          <a:p>
            <a:pPr lvl="1"/>
            <a:r>
              <a:rPr lang="en-GB"/>
              <a:t>TEM style optics</a:t>
            </a:r>
          </a:p>
          <a:p>
            <a:r>
              <a:rPr lang="en-GB"/>
              <a:t>Summary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F2038-2395-4EFC-E147-6904AFBC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96DD0-D535-D081-76AE-1CAFF588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7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31" y="110479"/>
            <a:ext cx="10515600" cy="1325563"/>
          </a:xfrm>
        </p:spPr>
        <p:txBody>
          <a:bodyPr/>
          <a:lstStyle/>
          <a:p>
            <a:r>
              <a:rPr lang="en-GB" err="1"/>
              <a:t>Photoinjector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20</a:t>
            </a:fld>
            <a:endParaRPr lang="en-US"/>
          </a:p>
        </p:txBody>
      </p:sp>
      <p:sp>
        <p:nvSpPr>
          <p:cNvPr id="36" name="AutoShape 2" descr="data:image/png;base64,iVBORw0KGgoAAAANSUhEUgAAAjUAAAHACAYAAABaopmvAAAAOXRFWHRTb2Z0d2FyZQBNYXRwbG90bGliIHZlcnNpb24zLjUuMiwgaHR0cHM6Ly9tYXRwbG90bGliLm9yZy8qNh9FAAAACXBIWXMAAA9hAAAPYQGoP6dpAACH/klEQVR4nOzdeVxU1f/H8dfMAMMOAiKLC7jivme4m+aaWqYmWa4t9lPLzBa/VmqbZZmWle1om5qpZVqm5b6R4pr7viCIuIDszMz9/XFhBBUFBO4MfJ7fx33M3G3uZ+7XnLfnnnuPTlEUBSGEEEIIO6fXugAhhBBCiOIgoUYIIYQQZYKEGiGEEEKUCRJqhBBCCFEmSKgRQgghRJkgoUYIIYQQZYKEGiGEEEKUCRJqhBBCCFEmSKgRQgghRJkgoUYIIYQQZUK5DDUbNmygd+/eBAUFodPp+PXXX4v8WceOHcPDwwNvb+9iq08IIYQQhVcuQ01KSgqNGzfmk08+uavPycrKIiIignbt2hVTZUIIIYQoqnIZanr06MFbb71Fv379brk+MzOTl156ieDgYNzc3GjVqhXr1q27abtXX32VsLAwBg4cWMIVCyGEEOJOymWouZPhw4ezefNmFixYwN69exkwYADdu3fn6NGj1m3WrFnDokWL+PTTTzWsVAghhBA5JNTc4Pjx48yfP59FixbRrl07atSowYQJE2jbti2RkZEAXLp0iWHDhjF37lw8PT01rlgIIYQQAA5aF2Brdu7ciaIo1K5dO8/yjIwMfH19AXjyySd59NFHad++vRYlCiGEEOIWJNTcwGKxYDAYiI6OxmAw5Fnn7u4OqJeeli1bxgcffACAoihYLBYcHBz48ssvGTFiRKnXLYQQQpR3Empu0LRpU8xmM/Hx8fne1bR161bMZrN1/rfffuO9995jy5YtBAcHl1apQgghhMilXIaa5ORkjh07Zp0/efIku3fvxsfHh9q1azN48GCGDBnCjBkzaNq0KQkJCaxZs4aGDRvSs2dP6tatm+fzduzYgV6vp0GDBqX9VYQQQgiRrVyGmh07dtCpUyfr/Pjx4wEYOnQoc+fOJTIykrfeeosXXniBmJgYfH19CQ8Pp2fPnlqVLIQQQog70CmKomhdREHFxMTw8ssv8+eff5KWlkbt2rX55ptvaN68udalCSGEEEJjdtNSc+XKFdq0aUOnTp34888/8ff35/jx4zI8gRBCCCEAO2qpeeWVV9i8eTMbN27UuhQhhBBC2CC7CTX16tWjW7dunDt3jvXr1xMcHMz//d//8eSTT+a7T0ZGBhkZGdZ5i8XC5cuX8fX1RafTlUbZQgghhLhLiqJw7do1goKC0Otv89xgxU4YjUbFaDQqEydOVHbu3Kl8/vnnirOzszJv3rx895k8ebICyCSTTDLJJJNMZWA6e/bsbbOC3bTUODk50aJFC7Zs2WJd9uyzz7J9+3a2bt16y31ubKlJTEykatWqnD17VoY3EKIMWrRoEQMGDCjYxlfOwOetwWCEl46XbGG3sTlmMy+sf4FA10CW9F0irchC3EJSUhJVqlTh6tWreHl55bud3XQUDgwMpF69enmW1a1bl8WLF+e7j9FoxGg03rTc09NTQo0QZZCrq2vB/9t2rAxGHZAJrkZwuPnvitLQ0bUjLjtciLfEc0m5RHWv6prUIYQ9uFPot5sBLdu0acPhw4fzLDty5AjVqlXTqCIhhF0zelx/n56kWRkuDi60CGgBwKaYTZrVIURZYDeh5vnnn2fbtm288847HDt2jJ9++okvv/yS0aNHa12aEMIe6Q1gzG7VydAu1AC0CWoDSKgR4m7ZTahp2bIlS5cuZf78+TRo0IA333yTWbNmMXjwYK1LE0LYq5xQk35V0zLaVm4LwI4LO0jNStW0FiHsmd30qQF44IEHeOCBB0r8OGazmaysrBI/jhClwdHR8aYR50U2Z09IQtPLTwChnqEEuQVxPuU8Oy7soH3l9prWI4S9sqtQU9IURSEuLo6rV69qXYoQxcrb25uAgAC5s+ZGztl3UWh8+Umn09E2uC0/H/mZTTGbJNQIUUQSanLJCTT+/v64urrKD4Cwe4qikJqaSnx8PKDeRShysV5+StS2DqBNcBt+PvIzm2M2a12KEHZLQk02s9lsDTS+vr5alyNEsXFxcQEgPj4ef39/uRSVW05LjcaXnwBaBbbCQe/AmWtnOJN0hqqeVbUuSQi7YzcdhUtaTh8aV1dXjSsRovjl/LmWvmI3cLadlho3Rzea+TcD5C4oIYpKQs0N5JKTKIvkz3U+bOSW7hxtguXWbiHuhoQaIUT5ZUOXnwDaBqu3dm+P206GOeMOWwshbiShRtyVkJAQZs2aZZ3X6XT8+uuvpXKsoshd36lTp9DpdOzevfuuaxN2yoYuPwHU8q6Fv6s/6eZ0oi9Ea12OEHZHQk0ZsWXLFgwGA927d9e0jtjYWHr06AHYZmjIXV+VKlWIjY2lQYMGAKxbtw6dTnfTLf0dO3Zk3LhxpVypKBU2ckt3jpxbu0EuQQlRFBJqyohvv/2WsWPHsmnTJs6cOaNZHQEBAbccRNRW5K7PYDAQEBCAg0Pp3ASYmZlZKscRhWDMufx0VdMycssZMkFu7Rai8CTUlAEpKSn8/PPPPPPMMzzwwAPMnTs3z/qcFoi//vqLpk2b4uLiwn333Ud8fDx//vkndevWxdPTk4iICFJTrz+ivWPHjowZM4YxY8bg7e2Nr68vr776Koqi5FtL7ss7oaGhADRt2hSdTkfHjh2tn3tjy8eDDz7IsGHDrPPx8fH07t0bFxcXQkND+fHHH286VmJiIk899RT+/v54enpy3333sWfPntueq/wuP506dYpOnToBUKFCBXQ6HcOGDWPYsGGsX7+ejz76CJ1Oh06n49SpUwAcOHCAnj174u7uTqVKlXj88cdJSEi46fyNHz8ePz8/7r///tvWJjRgvfxkGy01APcG3YtBZ+BE4gnOJ5/Xuhwh7IqEmvwoCqSkaDPdJjTcysKFC6lTpw516tThscceIzIy8pbBY8qUKXzyySds2bKFs2fPMnDgQGbNmsVPP/3EihUrWL16NbNnz86zz7x583BwcCAqKoqPP/6YmTNn8vXXXxeorn///ReAv//+m9jYWJYsWVLg7zRs2DBOnTrFmjVr+OWXX/jss8+sD5AD9aFyvXr1Ii4ujj/++IPo6GiaNWtG586duXz5coGPk6NKlSosXrwYgMOHDxMbG8tHH33ERx99RHh4OE8++SSxsbHExsZaL1t16NCBJk2asGPHDlauXMmFCxcYOHBgns/NOX+bN2/miy++KHRdooRZOwrbRp8aAE8nTxpXbAzIJSghCksevpef1FRwd9fm2MnJ4OZW4M2/+eYbHnvsMQC6d+9OcnIy//zzD126dMmz3VtvvUWbNmrT9siRI5k4cSLHjx+nevXqAPTv35+1a9fy8ssvW/epUqUKM2fORKfTUadOHfbt28fMmTN58skn71hXxYoVAfD19SUgIKDA3+fIkSP8+eefbNu2jVatWlm/Y926da3brF27ln379hEfH2+9nPTBBx/w66+/8ssvv/DUU08V+HigXory8fEBwN/fH29vb+s6JycnXF1d83yHOXPm0KxZM9555x3rsm+//ZYqVapw5MgRateuDUDNmjWZPn16oWoRpch6S/c19R8TNnLre5vgNuyM38mmmE0MrDPwzjsIIQBpqbF7hw8f5t9//2XQoEEAODg48Mgjj/Dtt9/etG2jRo2s7ytVqoSrq6s10OQsy90aAnDvvffmecZJeHg4R48exWw2F/dXsTp48CAODg60aNHCuiwsLCxP0IiOjiY5ORlfX1/c3d2t08mTJzl+/HiJ1Zb7+GvXrs1z7LCwMIA8x8/9HYQNymmpUcyQmaJtLbnkdBaOio0iyywPTBSioKSlJj+urmqLiVbHLqBvvvkGk8lEcHCwdZmiKDg6OnLlyhUqVKhgXe7o6Gh9r9Pp8sznLLNYLHdReMHo9fqbLo/lftJtzrrbPTDOYrEQGBjIunXrblqXO/yUFIvFQu/evXnvvfduWpd7fCW3QrS4CQ04uoDeASwm9RKUUaPW2RuE+YTh4+zD5fTL7L64m5YBLbUuSQi7IKEmPzpdoS4BacFkMvHdd98xY8YMunbtmmfdww8/zI8//siYMWPu6hjbtm27ab5WrVoFGj/IyckJ4KZWnYoVKxIbG2udN5vN/Pfff9aOunXr1sVkMrFjxw7uueceQG2Ryn2rdbNmzYiLi8PBwYGQkJCifLUC1+vk5HTTsmbNmrF48WJCQkJK7e4pUQJ0OrW1JvVS9m3dwXfcpTTodXraBrdl2fFlbIzZKKFGiAKSy092bPny5Vy5coWRI0fSoEGDPFP//v355ptv7voYZ8+eZfz48Rw+fJj58+cze/ZsnnvuuQLt6+/vj4uLi7UTbWKi2hnzvvvuY8WKFaxYsYJDhw7xf//3f3kCS506dejevTtPPvkkUVFRREdH88QTT1gHZgTo0qUL4eHhPPjgg/z111+cOnWKLVu28Oqrr7Jjx44ifddq1aqh0+lYvnw5Fy9eJDm7pS4kJISoqChOnTpFQkICFouF0aNHc/nyZSIiIvj33385ceIEq1atYsSIESV6aU6UABsaqTs3ubVbiMKTUGPHvvnmG7p06YKXl9dN6x5++GF2797Nzp077+oYQ4YMIS0tjXvuuYfRo0czduzYAnfCdXBw4OOPP+aLL74gKCiIvn37AjBixAiGDh3KkCFD6NChA6GhodZWmhyRkZFUqVKFDh060K9fP+ut2zl0Oh1//PEH7du3Z8SIEdSuXZtBgwZx6tQpKlWqVKTvGhwczNSpU3nllVeoVKmStZVrwoQJGAwG6tWrR8WKFTlz5gxBQUFs3rwZs9lMt27daNCgAc899xxeXl7o9fKflV2xwdu6AVoHtUaHjiNXjnAh5YLW5QhhF3TK7R46UsYkJSXh5eVFYmIinp6eedalp6dz8uRJQkNDcXZ21qhC29KxY0eaNGly10MT2IqMjAycnZ1ZvXr1TXeGlXXl5c/3/PnziYiIKNxO83rDyQ3w8DfQsH/JFFZEg1cMZm/CXt5o/QYP1XpI63KE0Mztfr9zk39SinIhKSmJ+fPno9frrXcpCQHkuvx0VdMybiXnLqiNMRs1rkQI+yChRpQLkydP5uWXX+a9996jcuXKWpcjbImzt/pqY5efQH1eDcC289swWUwaVyOE7ZPbNkS+bnW7tL2aOXMmM2fO1LoMYYtsbKTu3Or71sfb6M3VjKvsS9hHU/+mWpckhE2TlhohRPlmfaqw7bXUGPQGwoPCAdh4Ti5BCXEnEmqEEOWbDY7/lFtOv5rN5+XWbiHuREKNEKJ8s9FbunO0DmoNwIFLB0hIS7jD1kKUbxJqhBDlW05LjQ1efgLwc/Gjro86mOvW81s1rkYI2yahRghRvuX0qUm7om0dtyG3dgtRMBJqhBDlm0/2SPWXT0BWura15CMn1Gw9vxWzRYbhECI/EmpEqTh16hQ6nY7du3cD6u3iOp0uz5hPd/uZtmLYsGE8+OCD1vmOHTsybtw4zeoRd+BVGdwqqiN1x+3TuppbalSxER6OHlzNuMqBSwe0LkcImyWhxs5NmzaNli1b4uHhgb+/Pw8++CCHDx8u8P6bN2/GwcGBJk2alFyR5cxHH33E3LlzrfNLlizhzTfftM6HhITcNPTE3Llz8fb2Lp0CRV46HQQ3V9/HRGtbSz4c9A7cG3QvAJtiNmlcjRC2S0KNnVu/fj2jR49m27ZtrF69GpPJRNeuXUlJSbnjvomJiQwZMoTOnTuXQqXlh5eXV56A4uPjg4eHR6kc22w2Y7FYSuVYZUpQM/XVRkMNXL8Etem8hBoh8iOhxs6tXLmSYcOGUb9+fRo3bkxkZCRnzpwhOvrOfzk//fTTPProo4SHhxfoWPv376dXr154enri4eFBu3btOH78uHV9ZGQkdevWxdnZmbCwMD777LMify9QR+KeM2cOPXr0wMXFhdDQUBYtWnTTdidOnKBTp064urrSuHFjtm69fofIpUuXiIiIoHLlyri6utKwYUPmz5+fZ/9ffvmFhg0b4uLigq+vL126dMkTCgv7vW53+aljx46cPn2a559/Hp1Oh06nY926dQwfPpzExETrsilTpgCQmZnJSy+9RHBwMG5ubrRq1SrPk55zWniWL19OvXr1MBqNnD59uoBnWFjltNScv7tR7UtSmyB1yIR9F/dx1QbHqRLCFkioyYeiKKRmmjSZ7mbg9MRE9QFiPj4+t90uMjKS48ePM3ny5AJ9bkxMDO3bt8fZ2Zk1a9YQHR3NiBEjMJnU8Wi++uorJk2axNtvv83Bgwd55513eO2115g3b16RvwvAa6+9xsMPP8yePXt47LHHiIiI4ODBg3m2mTRpEhMmTGD37t3Url2biIgIa13p6ek0b96c5cuX899///HUU0/x+OOPExUVBUBsbCwRERGMGDGCgwcPsm7dOvr162f9/6C4v9eSJUuoXLkyb7zxBrGxscTGxtK6dWtmzZqFp6enddmECRMAGD58OJs3b2bBggXs3buXAQMG0L17d44ePWr9zNTUVKZNm8bXX3/N/v378ff3L1Jt5VpQ9vADl45B2lVNS8lPJbdK1KpQCwWFrbFya7cQtyJjP+UjLctMvdf/0uTYB97ohqtT4f+vURSF8ePH07ZtWxo0aJDvdkePHuWVV15h48aNODgU7DiffvopXl5eLFiwAEdHRwBq165tXf/mm28yY8YM+vXrB0BoaCgHDhzgiy++YOjQoYX+LjkGDBjAE088YT3G6tWrmT17dp7WkgkTJtCrVy8Apk6dSv369Tl27BhhYWEEBwdbAwLA2LFjWblyJYsWLaJVq1bExsZiMpno168f1apVA6Bhw4Yl9r18fHwwGAx4eHgQEBBgXe7l5YVOp8uz7Pjx48yfP59z584RFBRk/a4rV64kMjKSd955B4CsrCw+++wzGjduXOh6RDY3X6gQAldOwfldUKOT1hXdUtvgthy9cpRNMZvoEdpD63KEsDkSasqQMWPGsHfvXjZtyv+au9ls5tFHH2Xq1Kl5Qsmd7N69m3bt2lkDTW4XL17k7NmzjBw5kieffNK63GQy4eXlVbgvcYMbL42Fh4ffdLdTo0aNrO8DAwMBiI+PJywsDLPZzLvvvsvChQuJiYkhIyODjIwM3NzcAGjcuDGdO3emYcOGdOvWja5du9K/f38qVKhQot+rIHbu3ImiKDf9/5SRkYGvr6913snJKc85EEUU1EwNNTHRthtqgtoS+V8km2M2Y1Es6HXS2C5EbhJq8uHiaODAG900O3ZhjR07lmXLlrFhwwYqV66c73bXrl1jx44d7Nq1izFjxgBgsVhQFAUHBwdWrVrFfffdd3NNLi75fmZOx9SvvvqKVq1a5VlnMBT+u9yJTqfLM587aOWsy6lpxowZzJw5k1mzZtGwYUPc3NwYN24cmZmZ1vpWr17Nli1bWLVqFbNnz2bSpElERUXh6upaqt/rRhaLBYPBQHR09E3Hc3d3t753cXG56ZyIIghuDvuXqC01Nqqpf1NcHVy5lH6Jw5cPU9e3rtYlCWFTJNTkQ6fTFekSUGlTFIWxY8eydOlS1q1bR2ho6G239/T0ZN++vM/i+Oyzz1izZg2//PJLvvs3atSIefPmkZWVdVNrTaVKlQgODubEiRMMHjz47r7QDbZt28aQIUPyzDdt2rTA+2/cuJG+ffvy2GOPAWpQOHr0KHXrXv8x0Ol0tGnThjZt2vD6669TrVo1li5dyvjx40vkezk5OWE2m++4rGnTppjNZuLj42nXrl2xHV/kw8Zv6wZwNDjSKrAVa8+uZVPMJgk1QtzA9n+1xW2NHj2an376id9++w0PDw/i4uIAtY9GTuvKxIkTiYmJ4bvvvkOv19/U38bf3x9nZ+fb9sMZM2YMs2fPZtCgQUycOBEvLy+2bdvGPffcQ506dZgyZQrPPvssnp6e9OjRg4yMDHbs2MGVK1cYP358kb/fokWLaNGiBW3btuXHH3/k33//5Ztvvinw/jVr1mTx4sVs2bKFChUq8OGHHxIXF2cNNVFRUfzzzz907doVf39/oqKiuHjxonV9SXyvkJAQNmzYwKBBgzAajfj5+RESEkJycjL//PMPjRs3xtXVldq1azN48GCGDBnCjBkzaNq0KQkJCaxZs4aGDRvSs2fPIh1f5COwEej0cC0Wks6DZ5DWFd1S2+C21lDzZKMn77yDEOWIXJC1c3PmzCExMZGOHTsSGBhonRYuXGjdJjY2ljNnztzVcXx9fVmzZg3Jycl06NCB5s2b89VXX1lbbZ544gm+/vpr5s6dS8OGDenQoQNz5869Y8vRnUydOpUFCxZYW4p+/PFH6tWrV+D9X3vtNZo1a0a3bt3o2LEjAQEBeW639vT0ZMOGDfTs2ZPatWvz6quvMmPGDHr06FFi3+uNN97g1KlT1KhRg4oVKwLQunVrRo0axSOPPELFihWZPn06oN6lNmTIEF544QXq1KlDnz59iIqKokqVKkU+vsiHkxv4Z//ZirHhW7uD1Vu791zcQ1KmbQ7CKYRWdMrd3D9sZ5KSkvDy8iIxMRFPT88869LT0zl58iShoaE4OztrVKHITafTsXTp0jwhxB5ERERgMBj44YcftC7Fqrz8+Z4/fz4RERFF/4DfxsCu76HteOhSsMcdaKHPr304mXiSDzt+yP3V7te6HCFK3O1+v3OTlhohionJZOLAgQNs3bqV+vXra12OKAo7eAgf5Hq6sAyZIEQeEmqEKCb//fcfLVq0oH79+owaNUrrckRRBOcMl7ALbHi4ibZBaqjZeG4jJotJ42qEsB3SUVjYLHu7MtqkSRNSU1O1LkPcDf964OAMGYlw+QT41dS6oltqEdCCCsYKXEy7yPpz6+lcVcZvEwKkpUYIIa4zOEJg9pOZbfjWbieDE/1qqU+5XnBogcbVCGE7JNQIIURuOSN223i/moF1BqJDx7bYbZxMPKl1OULYBAk1QgiRmx08hA8gyD2IDpU7APDz4Z81rkYI2yChRgghcsvpLBy7F0yZ2tZyB4PCBgHw27HfSM2S/lxCSKgRQojcfKqDsxeYMyD+gNbV3FZ4UDhVPapyLesaK06u0LocITQnoUYIIXLT6a73q7HxS1B6nZ5H6jwCqB2G7e2OQSGKm4QaUSpOnTqFTqdj9+7dAKxbtw6dTsfVq1eL7TNtxbBhw/I8Bbljx46MGzdOs3pEEdjJQ/gA+tbsi7PBmSNXjrAr3nZHGBeiNEiosXPTpk2jZcuWeHh44O/vz4MPPsjhw4dvu09OoLhxOnToUClVXbZ99NFHzJ071zq/ZMkS3nzzTet8SEgIs2bNyrPP3Llz8fb2Lp0CxZ1ZOwvbfqjxMnrRs7o6uOmCw3J7tyjf7DbUTJs2DZ1OV+7/Bbx+/XpGjx7Ntm3bWL16NSaTia5du5KSknLHfQ8fPkxsbKx1qlWrVilUXPZ5eXnlCSg+Pj54eHiUyrHNZjMWG34Srt3I6Sx88RBkJGtbSwEMqqN2GF59ejUJaQkaVyOEduwy1Gzfvp0vv/ySRo0aaV2K5lauXMmwYcOoX78+jRs3JjIykjNnzhAdfee+AP7+/gQEBFgng8Fw2+33799Pr1698PT0xMPDg3bt2nH8+HHr+sjISOrWrYuzszNhYWF89tlnd/XddDodc+bMoUePHri4uBAaGsqiRYtu2u7EiRN06tQJV1dXGjduzNatW63rLl26REREBJUrV8bV1ZWGDRsyf/78PPv/8ssvNGzYEBcXF3x9fenSpUueUFjY73W7y08dO3bk9OnTPP/889YWsnXr1jF8+HASExOty6ZMmQJAZmYmL730EsHBwbi5udGqVSvWrVtn/eycFp7ly5dTr149jEYjp0+fLuAZFvnyCADPYFAsELtH62ruqK5vXRpXbIzJYmLxkcValyOEZuwu1CQnJzN48GC++uorKlSoUHIHUhTITNFmuovOfomJiYDaOnAnTZs2JTAwkM6dO7N27drbbhsTE0P79u1xdnZmzZo1REdHM2LECEwmddyZr776ikmTJvH2229z8OBB3nnnHV577TXmzZtX5O8C8Nprr/Hwww+zZ88eHnvsMSIiIjh48GCebSZNmsSECRPYvXs3tWvXJiIiwlpXeno6zZs3Z/ny5fz333889dRTPP7440RFRQEQGxtLREQEI0aM4ODBg6xbt45+/fpZO1wW9/dasmQJlStX5o033rC2kLVu3ZpZs2bh6elpXTZhwgQAhg8fzubNm1mwYAF79+5lwIABdO/enaNHj1o/MzU1lWnTpvH111+zf/9+/P39i1SbuEFQU/XVDvrVwPXbuxcdWSTjQYlyy+7Gfho9ejS9evWiS5cuvPXWWyV3oKxUeCeo5D7/dv53HpzcCr2boiiMHz+etm3b0qBBg3y3CwwM5Msvv6R58+ZkZGTw/fff07lzZ9atW0f79u1vuc+nn36Kl5cXCxYswNHREYDatWtb17/55pvMmDGDfv3UR7eHhoZy4MABvvjiC4YOHVro75JjwIABPPHEE9ZjrF69mtmzZ+dpLZkwYQK9evUCYOrUqdSvX59jx44RFhZGcHCwNSAAjB07lpUrV7Jo0SJatWpFbGwsJpOJfv36Ua1aNQAaNmxYYt/Lx8cHg8GAh4cHAQEB1uVeXl7odLo8y44fP878+fM5d+4cQUFB1u+6cuVKIiMjeeeddwDIysris88+o3HjxoWuR9xGcHM4tNzm74DK0bVaV97f/j4XUi+w7uw6ulTronVJQpQ6uwo1CxYsIDo6mh07dhRo+4yMDDIyMqzzSUlJJVWaTRgzZgx79+5l06ZNt92uTp061KlTxzofHh7O2bNn+eCDD/INNbt376Zdu3bWQJPbxYsXOXv2LCNHjuTJJ5+0LjeZTHh5eRXx21yv7cb5G+92yn0ZMjAwEID4+HjCwsIwm828++67LFy4kJiYGOufCTc3NTQ2btyYzp0707BhQ7p160bXrl3p378/FSpUKNHvVRA7d+5EUZQ84RHUP9e+vr7WeScnJ7kUWxKC7eO27hw540F9ve9rFhxeIKFGlEt2E2rOnj3Lc889x6pVq3B2di7QPtOmTWPq1KlFO6Cjq9piogVH10LvMnbsWJYtW8aGDRuoXLlyofe/9957+eGHH/Jd7+Liku+6nI6pX331Fa1atcqz7k79dIpCp9Plmc8dtHLW5dQ0Y8YMZs6cyaxZs2jYsCFubm6MGzeOzMxMa32rV69my5YtrFq1itmzZzNp0iSioqJwdXUt1e91I4vFgsFgIDo6+qbjubu7W9+7uLjcdE5EMci5/HT1DKQkgJuftvUUwMDaA/n2v2+Jio3iROIJqntV17okIUqV3fSpiY6OJj4+nubNm+Pg4ICDgwPr16/n448/xsHBAbPZfNM+EydOJDEx0TqdPXu24AfU6dRLQFpMhfiBUhSFMWPGsGTJEtasWUNoaGjBv2Muu3btsrZy3EqjRo3YuHEjWVlZN62rVKkSwcHBnDhxgpo1a+aZilpPjm3btt00HxYWVuD9N27cSN++fXnsscdo3Lgx1atXz9MfBdQg1KZNG6ZOncquXbtwcnJi6dKlJfa9nJycbvrzeqtlTZs2xWw2Ex8ff9Pxc1+mEiXE2Qt8s+8ItINbuwEC3QOt40EtPLRQ42qEKH1201LTuXNn9u3bl2fZ8OHDCQsL4+WXX77lv5yNRiNGo7G0StTE6NGj+emnn/jtt9/w8PAgLi4OUPto5LSuTJw4kZiYGL777jsAZs2aRUhICPXr1yczM5MffviBxYsXs3hx/ndNjBkzhtmzZzNo0CAmTpyIl5cX27Zt45577qFOnTpMmTKFZ599Fk9PT3r06EFGRgY7duzgypUrjB8/vsjfb9GiRbRo0YK2bdvy448/8u+///LNN98UeP+aNWuyePFitmzZQoUKFfjwww+Ji4ujbt26AERFRfHPP//QtWtX/P39iYqK4uLFi9b1JfG9QkJC2LBhA4MGDcJoNOLn50dISAjJycn8888/NG7cGFdXV2rXrs3gwYMZMmQIM2bMoGnTpiQkJLBmzRoaNmxIz549i3R8UQjBzeHSUbWzcO2uWldTIIPCBrH27FqWHV/Gc82ew7UILb9C2Cu7aanx8PCgQYMGeSY3Nzd8fX1v2ym2rJszZw6JiYl07NiRwMBA67Rw4fV/pcXGxnLmzBnrfGZmJhMmTKBRo0a0a9eOTZs2sWLFCmtn2Fvx9fVlzZo1JCcn06FDB5o3b85XX31lvfTzxBNP8PXXXzN37lwaNmxIhw4dmDt37l231EydOpUFCxbQqFEj5s2bx48//ki9evUKvP9rr71Gs2bN6NatGx07diQgICDP7daenp5s2LCBnj17Urt2bV599VVmzJhBjx49Sux7vfHGG5w6dYoaNWpQsWJFAFq3bs2oUaN45JFHqFixItOnTwfU28mHDBnCCy+8QJ06dejTpw9RUVFUqVKlyMcXhWAnI3bndm/gvVTzrEZyVjLLTyzXuhwhSpVOsePBQjp27EiTJk1uejprfpKSkvDy8iIxMRFPT88869LT0zl58iShoaEF7rMjSpZOp2Pp0qV5Qog9iIiIwGAw3LaPUmkrL3++58+fT0RERPF94Lkd8HVncPWDF48V6tKwlr4/8D3Tt0+nVoVaLO69WPpcCbt3u9/v3OympeZW1q1bV+BAI0RJM5lMHDhwgK1bt1K/fn2tyxHFoVID0DtCaoLaYdhO9K3ZFxcHF45eOcrOePvoDyREcbDrUCOELfnvv/9o0aIF9evXZ9SoUVqXI4qDozNUyg6odnQJytPJk56h2eNBHZLxoET5YTcdhUX5Y29XRps0aUJqaqrWZYjiFtwcYnernYUb5N/vzNYMChvE4qOL+fv031xMvUhF14palyREiZOWGiGEuB3rQ/js6zJOmE8YTSo2waSY+OXoL1qXI0SpkFAjhBC3k3MH1PndYLn5eVi2LGc8qF8O/0KW5eZnTAlR1kioEUKI2/GrDU7ukJUCFw9rXU2h3F/tfnycfYhPi2fd2XValyNEiZNQI4QQt6M3QGAT9b2djNidw8ngxMO1Hgakw7AoHyTUCCHEndjZ4Ja5Dag9AL1Oz79x/3L86nGtyxGiREmoEaXi1KlT6HQ66wjb69atQ6fTcfXq1WL7TFsxbNiwPA8M7NixI+PGjdOsHlEM7DjUBLoH0rFyRwAWHpbxoETZJqHGzk2bNo2WLVvi4eGBv78/Dz74IIcP3/m6f0ZGBpMmTaJatWoYjUZq1KjBt99+WwoVl30fffQRc+fOtc4vWbKEN9980zofEhJy00Mj586di7e3d+kUKAovp7Pwhf2Qla5tLUWQ02F42fFlpGSlaFyNECVHQo2dW79+PaNHj2bbtm2sXr0ak8lE165dSUm5/V9cAwcO5J9//uGbb77h8OHDzJ8/v1CjX4v8eXl55QkoPj4+eHh4lMqxzWYzFoulVI5VrnhVUYdKsJggbt+dt7cx9wbeS4hnCClZKSw/LuNBibJLQo2dW7lyJcOGDaN+/fo0btyYyMhIzpw5Q3R0/s3kK1euZP369fzxxx906dKFkJAQ7rnnHlq3bn3bY+3fv59evXrh6emJh4cH7dq14/jx69foIyMjqVu3Ls7OzoSFhfHZZ5/d1XfT6XTMmTOHHj164OLiQmhoKIsWLbppuxMnTtCpUydcXV1p3LgxW7duta67dOkSERERVK5cGVdXVxo2bMj8+fPz7P/LL7/QsGFDXFxc8PX1pUuXLnlCYWG/1+0uP3Xs2JHTp0/z/PPPo9Pp0Ol0rFu3juHDh5OYmGhdNmXKFEAdfPSll14iODgYNzc3WrVqxbp166yfndPCs3z5curVq4fRaOT06dMFPMOiwHS6XLd221dnYVD/W8pprVlweIHdPdhSiIKSUFPGJCYmAmrrQH6WLVtGixYtmD59OsHBwdSuXZsJEyaQlpaW7z4xMTG0b98eZ2dn1qxZQ3R0NCNGjMBkMgHw1VdfMWnSJN5++20OHjzIO++8w2uvvca8efPu6vu89tprPPzww+zZs4fHHnuMiIgIDh48mGebSZMmMWHCBHbv3k3t2rWJiIiw1pWenk7z5s1Zvnw5//33H0899RSPP/44UVFRgDqCeUREBCNGjODgwYOsW7eOfv36Wf/SL+7vtWTJEipXrswbb7xBbGwssbGxtG7dmlmzZuHp6WldNmHCBACGDx/O5s2bWbBgAXv37mXAgAF0796do0ePWj8zNTWVadOm8fXXX7N//378/f2LVJu4AzvuVwPQu0ZvXBxcOHb1GDsu7NC6HCFKhlKOJCYmKoCSmJh407q0tDTlwIEDSlpamqIoimKxWJSUzBRNJovFUqTvZ7FYlN69eytt27a97XbdunVTjEaj0qtXLyUqKkpZsWKFUq1aNWX48OH57jNx4kQlNDRUyczMvOX6KlWqKD/99FOeZW+++aYSHh6uKIqinDx5UgGUXbt2KYqiKGvXrlUA5cqVK/keE1BGjRqVZ1mrVq2UZ555Js9nfv3119b1+/fvVwDl4MGD+X5uz549lRdeeEFRFEWJjo5WAOXUqVNF+l63MnToUKVv377W+Q4dOijPPfecdb5atWrKzJkz8+wTGRmpeHl55Vl27NgxRafTKTExMXmWd+7cWZk4caJ1P0DZvXt3vvUoys1/vsuqG/+/KlZHVinKZE9F+bh5yR2jhE3ZMkVpMLeB8sK6F7QuRYhCud3vd24y9lM+0kxptPqplSbHjno0CldH10LvN2bMGPbu3cumTZtuu53FYkGn0/Hjjz/i5eUFwIcffkj//v359NNPcXFxuWmf3bt3065dOxwdHW9ad/HiRc6ePcvIkSN58sknrctNJpP184sqPDz8pvkb73Zq1KiR9X1gYCAA8fHxhIWFYTabeffdd1m4cCExMTFkZGSQkZGBm5sbAI0bN6Zz5840bNiQbt260bVrV/r370+FChVK9HsVxM6dO1EUhdq1a+dZnpGRga+vr3XeyckpzzkQJSQou6Xm0lFIuwou3lpWUySD6gzilyO/8M/pf2Q8KFEmSagpI8aOHcuyZcvYsGEDlStXvu22gYGBBAcH5/lhrlu3LoqicO7cOWrVqnXTPrcKOjlyOqZ+9dVXtGqVNwgaDIbCfI0C0el0eeZzB62cdTk1zZgxg5kzZzJr1iwaNmyIm5sb48aNIzMz01rf6tWr2bJlC6tWrWL27NlMmjSJqKgoXF1dS/V73chisWAwGIiOjr7peO7u7tb3Li4uN50TUQLcfMG7Glw9rQ5wWb2j1hUVWh2fOjTzb8bO+J38cuQXnmnyjNYlCVGsJNTkw8XBhahHozQ7dkEpisLYsWNZunQp69atIzQ09I77tGnThkWLFpGcnGz9cTxy5Ah6vT7fQNSoUSPmzZtHVlbWTa01lSpVIjg4mBMnTjB48OAC114Q27ZtY8iQIXnmmzZtWuD9N27cSN++fXnssccANSgcPXqUunXrWrfR6XS0adOGNm3a8Prrr1OtWjWWLl3K+PHjS+R7OTk5YTab77isadOmmM1m4uPjadeuXbEdX9yF4OZqqImJtstQA/BInUfYGb+Tn4/8zND6Q4vUKiyErZKOwvnQ6XS4OrpqMhXmX92jR4/mhx9+4KeffsLDw4O4uDji4uLydPqdOHFinmDw6KOP4uvry/Dhwzlw4AAbNmzgxRdfZMSIEfm2yIwZM4akpCQGDRrEjh07OHr0KN9//731mThTpkxh2rRpfPTRRxw5coR9+/YRGRnJhx9+WMT/B1SLFi3i22+/5ciRI0yePJl///2XMWPGFHj/mjVrWltiDh48yNNPP01cXJx1fVRUFO+88w47duzgzJkzLFmyhIsXL1pDT0l8r5CQEDZs2EBMTAwJCQnWZcnJyfzzzz8kJCSQmppK7dq1GTx4MEOGDGHJkiWcPHmS7du389577/HHH38U+fjiLtjpiN253V/tfoLdg0lIS+CrfV9pXY4QxUpCjZ2bM2cOiYmJdOzYkcDAQOu0cOH1J4fGxsZy5swZ67y7uzurV6/m6tWrtGjRgsGDB9O7d28+/vjjfI/j6+vLmjVrSE5OpkOHDjRv3pyvvvrK2mrzxBNP8PXXXzN37lwaNmxIhw4dmDt3boFajm5n6tSpLFiwwNpS9OOPP1KvXr0C7//aa6/RrFkzunXrRseOHQkICMhzu7WnpycbNmygZ8+e1K5dm1dffZUZM2bQo0ePEvteb7zxBqdOnaJGjRpUrKj2aWjdujWjRo3ikUceoWLFikyfPh1QbycfMmQIL7zwAnXq1KFPnz5ERUVRpUqVIh9f3IWc27rtONQ4Ghx5qeVLAMzbP48zSWfusIcQ9kOnKOXngQVJSUl4eXmRmJiIp6dnnnXp6emcPHmS0NBQnJ2dNapQ5KbT6Vi6dGmeEGIPIiIiMBgM/PDDD1qXYlVe/nzPnz+fiIiIkjtAZgpMqwyKBcYfAs/AkjtWCVIUhWf+fobN5zfTvnJ7Pu38qdYlCXFbt/v9zk1aaoQoJiaTiQMHDrB161bq16+vdTmiJDi5QcXs/lh2+BC+HDqdjpfueQkHnQMbzm1gw7kNWpckRLGQUCNEMfnvv/9o0aIF9evXZ9SoUVqXI0qKnT+EL0d1r+o8Vk/tQP/ev++Rac7UuCIh7p6EGmGzFEWxq0tPTZo0ITU1lRUrVlChQgWtyxElpQx0Fs7xdKOn8XPx48y1M3x34DutyxHirkmoEUKIwsg9BpSdDx7q7uTO+ObjAfhy75dcSLmgcUVC3B0JNUIIURj+9cDBGdIT4fIJrau5aw9Uf4AmFZuQZkpjRvQMrcsR4q5IqLlBOboZTJQj8ue6GBkcISB7WAo77iycQ6fTMbHVRHTo+PPkn+yIk8Euhf2SUJMt53krqampGlciRPHL+XN9q7G7RBGUkc7COer51qN/7f4ATPt3GiaLSeOKhCgaGSYhm8FgwNvbm/j4eABcXQv3ZF8hbJGiKKSmphIfH4+3t3epjFlVLpSBh/DdaGzTsfx16i+OXDnCoiOLiAgrwef9CFFCJNTkEhAQAGANNkKUFd7e3tY/36IY5IzYHbcXzFnqJSk7V8G5AmOajuGdqHf4ZNcndA/pTgVnuYtP2BcJNbnodDoCAwPx9/cnKytL63KEKBaOjo7SQlPcfKqDs5faWTj+AAQ21rqiYjGg9gB+OfILR64cYfau2bwe/rrWJQlRKBJqbsFgMMiPgBAif3q92lpzYq3ar6aMhBoHvQMT75nI8L+G88uRX+hfuz/1fAs+1poQWpOOwkIIURRl6CF8ubUIaEGP0B4oKEyLmiZ3zgm7IqFGCCGKogx2Fs7xQvMXcHFwYffF3Sw/sVzrcoQoMAk1QghRFDmdhS8eVEfvLkMquVXiqUZPAfBh9IckZyZrXJEQBSOhRgghisIzEDyCQLFA7B6tqyl2Q+oNoapHVRLSEvhy75dalyNEgUioEUKIoipjD+HLzcngxMv3vAzA9we/52TiSY0rEuLOJNQIIURRldHOwjnaV25P+8rtMVlMvPfve9JpWNg8CTVCCFFUOZ2FT29WH8JXBr3c8mUc9Y5sPr+ZtWfXal2OELcloUYIIYqqaji4VYTkC7D/V62rKRFVPasytP5QAKZvn066KV3jioTIn4QaIYQoKgcj3KPeJcTW2VBGL8882fBJ/F39iUmOYe7+uVqXI0S+JNQIIcTdaDESHFzUO6BObdK6mhLh6ujKhBYTAPhm3zecTz6vcUVC3JqEGiGEuBtuvtAke0TrrZ9oW0sJ6h7SneaVmpNuTuf97e9Lp2FhkyTUCCHE3bp3NKCDIyvh4hGtqykROp2OifdMRK/T8/eZv1l4eKHWJQlxEwk1Qghxt/xqQp0e6vttn2pbSwmq41OHcc3GAfDev++xI26HtgUJcQMJNUIIURzCx6ivexZASoK2tZSgYfWH0SOkBybFxAvrXyAuJU7rkoSwklAjhBDFoVprCGoKpnTY/rXW1ZQYnU7H1DZTCfMJ43L6ZZ5b+5zc5i1shoQaIYQoDjrd9daaf7+CrDRt6ylBLg4ufNTpIyoYK3Dg0gGmbp0qHYeFTZBQI4QQxaXeg+BVBVITYG/Z7kgb5B7EBx0+wKAzsPzEcr4/8L3WJQkhoUYIIYqNwQFajVLfb/0ULBZt6ylh9wTew4stXwRgRvQMtp7fqnFForyTUCOEEMWp2RAwekLCETi2WutqStyjYY/Sp0YfLIqFFze8yLlr57QuSZRjEmqEEKI4OXuqwQbK9MP4cuh0Ol4Pf50Gvg1IzEjkubXPkZqVqnVZopySUCOEEMWt1SjQGeDkBojdq3U1Jc5oMDKz00x8nX05cuUIr21+TToOC03YTaiZNm0aLVu2xMPDA39/fx588EEOHz6sdVlCCHEz7ypQ/yH1fTlorQEIcAtgZqeZOOgdWHV6Fd/8943WJYlyyG5Czfr16xk9ejTbtm1j9erVmEwmunbtSkpKitalCSHEzcJHq6//LYbEGG1rKSVN/Zsy8Z6JAHy882M2ntuocUWivLGbULNy5UqGDRtG/fr1ady4MZGRkZw5c4bo6GitSxNCiJsFN4NqbcBign+/0LqaUjOwzkD61+6PgsLLG17mdNJprUsS5YjdhJobJSYmAuDj45PvNhkZGSQlJeWZhBCi1OQ8jG/HXMi4pmkppel/9/yPJhWbcC3rGs+ueZbkzGStSxLlhF2GGkVRGD9+PG3btqVBgwb5bjdt2jS8vLysU5UqVUqxSiFEuVe7O/jWhIxE2PWD1tWUGkeDIzM7zcTfxZ8TiSf436b/YVHK9jN7hG2wy1AzZswY9u7dy/z582+73cSJE0lMTLROZ8+eLaUKhRAC0Ovh3v9T32/7DMwmbespRX4ufszqNAtHvSNrz67liz3l5xKc0I7dhZqxY8eybNky1q5dS+XKlW+7rdFoxNPTM88khBClqnEEuPjA1TNw6HetqylVDSs25LV7XwPgsz2fsebMGo0rEmWd3YQaRVEYM2YMS5YsYc2aNYSGhmpdkhBC3JmTK7R8Qn2/5RMoZ89veajWQzwa9igAEzdO5PjV4xpXJMoyuwk1o0eP5ocffuCnn37Cw8ODuLg44uLiSEsruyPhCiHKiHueBIMRYnbA2Sitqyl1E1pOoGVAS1JNqYz5ZwyxybFalyTKKLsJNXPmzCExMZGOHTsSGBhonRYuLNsj4QohygB3f2g0UH2/Zba2tWjAUe/IBx0+INg9mHPJ53j8z8c5kXhC67JEGWQ3oUZRlFtOw4YN07o0IYS4s5zbuw+tgMvl7wfdx9mHud3nEuoVyoXUCwz7cxgHLh3QuixRxthNqBFCCLvmHwY17wcU2DZH62o0EeAWwNzuc6nnW48rGVcY+ddIoi/IA1RF8ZFQI4QQpaV1dmvNrh8g9bK2tWjEx9mHb7p+Q/NKzUnOSubp1U+z4dwGrcsSZYSEGiGEKC2hHaBSQ8hKhehIravRjLuTO593+Zz2lduTYc7guTXPsfLkSq3LEmWAhBohhCgtOt311pqoL8GUqW09GnJ2cGZWp1n0DO2JSTHx0oaXWHRkkdZlCTsnoUYIIUpT/X7gEQjJcfDfL1pXoylHvSPT2k3jkTqPoKDwxtY3+GbfN1qXJeyYhBohhChNDk7Q6mn1fTl8GN+N9Do9k1pN4omG6gMKZ+2cxazoWSjl/LyIopFQI4QQpa35MHB0g/j9cGKt1tVoTqfT8Vyz5xjffDwA3/z3DW9tewuzxaxxZcLeOBRko/Hjxxf6g1999VV8fHwKvZ8QQpR5LhWg2eMQ9Tls/BCqd1L725RzwxsMx8PJgze2vsHPR37mWuY13m73No56R61LE3aiQKFm1qxZhIeH4+TkVKAP3bRpE2PGjJFQI4QQ+bn3GdjxLZzaCJtmQrvC/+OxLOpfuz/uTu5M3DiRP0/9SXJWMjM6zsDFwUXr0oQdKFCoAVi6dCn+/v4F2tbDw6PIBQkhRLlQIQR6vg+/Pwdr3oTAxlCzs9ZV2YTuId1xd3Tn+bXPszFmI6NWj+KTzp/g4SS/LeL2CtSnJjIyEi8vrwJ/6BdffEGlSpWKXJQQQpQLzYdBs6GgWGDxSLhySuuKbEbb4LZ8cf8XuDu6szN+JyP/Gsnl9PL5wEJRcAUKNUOHDsVgMBT4Qx999FHc3NyKXJQQQpQbPd+H4OaQdgUWPgaZqVpXZDOaVWrGt92+xcfZh4OXDzLkzyEcvHRQ67KEDSvw3U+BgYFMmDCBgwflD5QQQhQbByMM/A5c/SBuHyx/vtzf5p1bXd+6zO0+l0C3QE4nnebRPx5l3v55WBSL1qUJG1TgUDN+/Hh+//13GjRoQHh4ON988w3JycklWZsQQpQPXpVhQCToDLB3AWz/WuuKbEqoVyg/P/Aznat2xmQx8cGODxi1ehQXUy9qXZqwMQUONRMnTuTw4cOsW7eOsLAwxo0bR2BgIMOHD2fz5s0lWaMQQpR9oe3h/jfU9ytfgdNbta3Hxng7ezOz40xeD38dZ4MzW2O38vCyh1l3dp3WpQkbUuiH77Vr147IyEji4uKYNWsWx44do127dtSpU4fp06eXRI1CCFFiFEUh+vQVNh9L0LoUCB+tDqNgMcGioZAUq3VFNkWn0zGg9gAW9l5ImE8YVzKuMHbNWN7a9hbppnStyxM2oMhPFHZzc2PkyJFs3LiR33//nYSEBCZOnFictQkhRIlbsjOGh+ds4c3lB7R/NL9OB30/Af96kHxBDTbleNDL/FT3qs6PPX9kaL2hACw8vJBBywdx+PJhjSsTWityqElNTSUyMpL27dvTp08ffH19efvtt4uzNiGEKHFd6lbCyUHPobhr7D2XqHU54OQGj/wARi84GwV//U/rimySk8GJCS0n8MX9X+Dn4sfxxONErIjghwM/aB9OhWYKHWo2btzIiBEjCAgIYMyYMYSGhrJ27VqOHDnCK6+8UhI1CiFEifFydaRngwAAFu44q3E12XxrwMNfqe+3fwW7f9K2HhvWOqg1i/sspmPljmRZsnhv+3s8888zJKTZwOVEUeoKHGreeecdateuTceOHdm/fz/vv/8+sbGxzJs3j/bt25dkjUIIUaIGtqwCwLLd50nNNGlcTbba3aBj9iX95c/D+d2almPLfJx9+Pi+j5nUahJGg5HNMZt5eNnDbDi3QevSRCkrcKiZOXMmvXr1Ys+ePURFRfH000/j6elZkrUJIUSpuDfUl2q+riRnmPhjX5zW5VzX/iWo3R1M6bDwcUi5pHVFNkun0zEobBALei2gdoXaXE6/zOh/RjMtahoZ5gytyxOlpMCh5vz588ycOZMGDRpYl6WnS29zIYT90+t1DGyhttYs3H5G42py0evhoS+gQigknoHFI8Bi1roqm1azQk1+6vUTj9V9DICfDv1ExIoIjl45qnFlojQUONQ4OqpDv1ssFt58802Cg4Nxd3fnxIkTALz22mt88803JVOlEEKUsP7NK6PXwfZTVzh+0YYeLOriDYN+BEdXOLFOHfxS3JbRYOTle17ms86f4ePsw9ErRxm4fCDv/fseiRk20BlclJhCdxR+6623mDt3LtOnT8fJycm6vGHDhnz9tTwFUwhhnyp5OtOpjj8AP2+3kQ7DOSrVhz6z1febZsKB37Stx060q9xO7URcpSMmi4kfDv5AzyU9+f7A92SZs7QuT5SAQoea7777ji+//JLBgwfnGeSyUaNGHDp0qFiLE0KI0vRIdofhxTvPkWW2sbGFGvaH8DHq+1//Dy7KM1kKws/Fj9n3zeaLLl9Q07smSZlJTN8+nQd/e5B/zvwjt3+XMYUONTExMdSsWfOm5RaLhawsSb5CCPvVKcwfP3cjCcmZ/HMwXutybtZlKoS0g8xkWDAY0pO0rshutA5uzS+9f2Fy+GR8nX05c+0M49aOY/hfw9l/ab/W5YliUuhQU79+fTZu3HjT8kWLFtG0adNiKUoIIbTgaNDTv3llAH62lWfW5GZwgP6R4BkMl47CL8Mhw4b6/9g4g95A/9r9WdFvBU81egqjwUj0hWgGLR/E/zb+j7gUG7rzTRRJoUPN5MmTGTNmDO+99x4Wi4UlS5bw5JNP8s477/D666+XRI1CCFFqBrZQQ826w/HEJdrgHZ7uFWHg92AwwrG/4Zv74fIJrauyK26OboxtOpblDy2nd/XeAPx+4nd6L+3N7F2zSc1K1bhCUVSFDjW9e/dm4cKF/PHHH+h0Ol5//XUOHjzI77//zv33318SNQohRKmpXtGde0J9sCjwS7QNttYAVG4OQ38H90oQfwC+7ATH12hdld0JcAvgnXbvsKDXApr5NyPdnM6Xe7+k19JeLD6yGLPcPm93dEo56iWVlJSEl5cXiYmJ8uBAIcqg+fPnExERcdefszj6HC8s2kMVHxfWT+iEXq8rhupKQNJ5WPgYxESDTq/2uWk9Vh0YUxSKoiisObOGGdEzOHtNDbO1KtRiQosJtA5qrXF1oqC/30Ue0FIIIcqqng0D8TA6cPZyGttO2PBTfD2DYNgf0OQxUCyw+jVY/ARkyuWTwtLpdHSu1pnf+v7GSy1fwtPJk6NXjvL06qd5evXTRMVGyZ1SdsChoBtWr169QNvlPIxPCCHslYuTgT5Ngvgx6gwLtp+ldU0/rUvKn6Mz9P0EgprAylfgv18g4TAM+gm8q2pdnd1xNDjyeL3H6VOjD5/v+ZwFhxaw5fwWtpzfQp0KdRhSfwg9QnrgaHDUulRxCwW+/KTX66lWrRqPPvoo/v7++W733HPPFVtxxU0uPwlRthXX5SeAfecS6f3JJpwc9Pz7v854uzrdeSetndoEPw+F1ARw9YUBcyFUBhy+G2eTzvLdge/47fhvpJnSAPXZNxFhEQysPRBvZ29tCywnCvr7XeBQ8/PPPxMZGcm6devo0aMHI0aMoGfPnuj19nMFS0KNEGVbcYYaRVHo+fEmDsYmMaV3PYa1CS2Wzy1xV8/CwsEQuwd0Buj2DrR6WvrZ3KXEjER+OfILPx38ifg09RlGzgZn+tTow2P1HiPUy07+fNipYu9TM3DgQP7880+OHTtG8+bNef7556lcuTKvvPIKR4/KQGFCiLJFp9MxKPsJwwu2n7Wf/hTeVWDEX9DoEVDMsPJl9QnEWTZ4e7od8TJ6MbLhSFY+vJJp7aZR16cu6eZ0fj7yM31+7cPof0ZLvxsbUOhmluDgYCZNmsTRo0eZP38+UVFRhIWFceXKlZKoTwghNPNgk2CcHPQcirvGvhg7GgjR0UUd3bvbO+pdUXt+gsjukHhO68rsnqPBkQeqP8DCBxYS2S2STlU6oUPHhnMbeGLVEwz4fQDLji+TsaU0UqRrR+np6fzwww9MnTqVqKgoBgwYgKura3HXJoQQmvJydaRHgwAAFtraIJd3otNB+Gh4bAm4VIDzu+DLjnB6q9aVlQk6nY4WAS34+L6P+f2h3xlUZxAuDi4cvnKYSZsm0XVxV77c+yVX0uUf/KWpUKEmKiqKp556ikqVKvHhhx/Sr18/YmJiWLBgAUajsaRqFEIIzTzSQr0EtWz3edIy7fBhbDU6wVProFIDSLkI8x6A7d+AXCYpNtU8qzHp3kms7r+acc3G4e/iT0JaArN3zabzos6MWzuO1adXk2HO0LrUMq/At3TXr1+f+Ph4Hn30UTZu3EijRo1Ksi4hhLAJ91b3paqPK2cup/LHvlgezh4byq5UCIGRq+C30bB/KawYD2ej4P43wCNA6+rKjJx+N0PqDeGv03/x/YHvOXDpAP+c+Yd/zvyDh6MHXap1oVf1XrSo1AKD3qB1yWVOoW7pdnNzw8HBAd1tetFfvny52IorbnL3kxBlW3He/ZTbJ2uO8sGqI9wT4sPPo8KL/fNLjaLA5lnw91RAAUdXCB8DbZ4Fo4fW1ZVJR64cYcWJFfxx8o88A2b6u/rTM7Qnvar3ok6FOrf9XRUlcEv3vHnzCnTgoUOHFqxCDUioEaJsK6lQE5eYTut3/8GiwJoXOlC9onuxH6NUnYmCVa/CuX/VebeK0PEVaDYU5KFyJcKiWIi+EM2KEytYdXoV1zKvWdfV8KpBr+q96Fm9J8HuwRpWabuKPdQcOXKE2rVrF1uBWpBQI0TZVlKhBmDE3O2sORTP0x2qM7FH3RI5RqlSFDi4DP6ecn2Ub9+a0GUKhD0gz7UpQZnmTDbGbGTFiRWsP7ueTEumdV1T/6b0Cu1Ft5Bu8mC/XIo91Li5uVG1alX69OnDgw8+SHi4/TXBSqgRomwryVDz1/44nv4+Gj93I1sn3oejwX4ePHpb5iyIngvr3lWfRAxQpRXc/yZUbaVpaeXBtcxr/H36b1acWMG/cf+ioP4kO+gcCA8Kp0PlDrSr3I4g9yCNK9VWsYea9PR0Vq9ezW+//cby5ctRFIUHHniAvn370rVrV5ydnYut+JIioUaIsq0kQ02W2UL4tDUkJGfwxePN6Va/jHWwTU+CLR/Dlk8gezgA6vaGzlPAr6ampZUXF1IusPLUSpafWM6hy4fyrKvhVYN2ldvRLrgdTf2blruxp4o91OSmKApbt25l2bJlLFu2jNOnT9OlSxf69u3LAw88cNuxobQkoUaIsq0kQw3AtD8P8sX6E9wX5s+3w1qW2HE0lXQe1k2DXT+oI3/rHaD5cOjwMrhX1Lq6cuP41eOsPbuWjec2svvibiyKxbrOzdGN8MBw2lVuR9vgtvi72uZvbnEq0VBzo6NHj7Js2TJ+++03oqKi+PDDDxk9evTdfmyxk1AjRNlW0qHm+MVkOs9Yj14HW17pTICX7bdQF9mFA2p/m6N/qfNO7tBmHIT/Hzi5aVlZuZOYkcjW81vZGLORTTGbuJye9y7jMJ8w2gW3o13ldjT0a4iDvsBPa7EbpRpqcrt06RKXL1+mVq1axfmxxUJCjRBlW0mHGoCBn2/l31OXmdC1NmPus72/54rdyQ2w6jWI3a3OuwdA+wnQaCA4e2laWnlkUSwcvHSQDTEb2HRuE/sS9ln74QB4OHnQJqgNbYLb0LxScyq7Vy4Tt4uXWKiZN28efn5+9OrVC4CXXnqJL7/8knr16jF//nyqVat2d5WXIAk1QpRtpRFqfok+x4RFe6jq48q6CR3R6+3/B+OOLBbYvwT+eQOunlaXObhA/Yeg2RCoeq/cLaWRy+mX2RyzmY0xG9kcs5mkzKQ86yu6VKRZpWY09W9K80rNqeVdyy4f+ldioaZOnTrMmTOH++67j61bt9K5c2dmzZrF8uXLcXBwYMmSJXddfEmRUCNE2VYaoSY100Srt//hWoaJn55oReuafiV6PJtiyoDoebD9a0g4fH25X2013DQaJP1uNGSymPgv4T82nNvAv3H/sv/SfkwWU55t3BzdaFKxiTXoNPRriLOD7V9GLbFQ4+rqyqFDh6hatSovv/wysbGxfPfdd+zfv5+OHTty8eLFuy6+pEioEaJsK41QA/C/pfv4KeoMfZsE8dGgpiV+PJujKHD2X9j5ndqCk5WqLtc7QlhPNeBU7wR22CJQlqSb0tmXsI9d8bvYeWEnuy/uJiUrJc82DnoH6vvWp1mlZjTzV4OOl9H2LisW9Pe70L2J3N3duXTpElWrVmXVqlU8//zzADg7O5OWllb0igvos88+4/333yc2Npb69esza9Ys2rVrV+LHFUKIHINaVuGnqDP8+V8cb6Rm4eVavm6vRadTn2FTtRV0nwb/LVYDzvmdcOA3dfKqAk0fgyaDwbuK1hWXS84OzrQMaEnLAPVOPbPFzJErR9gZv5OdF3ayM34nCWkJ7Lm4hz0X9xBJJADVvapTz7cedX3qUte3LmE+YXg42ccwGoUONffffz9PPPEETZs25ciRI9a+Nfv37yckJKS468tj4cKFjBs3js8++4w2bdrwxRdf0KNHDw4cOEDVqlVL9NhCCJGjYbAXYQEeHIq7xq+7YxjaOkTrkrTj7AkthqtT3D7Y+T3sXQCJZ9Vbw9e9CzU7q603tXuAg5PWFZdbBr2Bur5qUBlcdzCKonDu2jk15GQHnVNJpziReIITiSdYfmK5dd8qHlWsIaeeTz3CfMPwcfbR8NvcWqEvP129epVXX32Vs2fP8swzz9C9e3cAJk+ejJOTE5MmTSqRQgFatWpFs2bNmDNnjnVZ3bp1efDBB5k2bdod95fLT0KUbaV1+Qlg7uaTTPn9AHUDPfnj2bZl4g6TYpOVBgeXw855cGrj9eWuftCwP9TqCtXagKPt9+Uoby6lXWL/pf0cuHSAg5cOcvDyQWJTYm+5bSXXStdDjk8YdX3rUsm1Uon8t1CsfWr69evH3Llz8fT05LvvvmPgwIGl/gThzMxMXF1dWbRoEQ899JB1+XPPPcfu3btZv379HT9DQo0QZVtphpqrqZnc884/ZJos/D6mLQ0r214/BJtw6bj6IL/dP0LyhevLHV0htAPUul+dvKW13VZdTb/KwctqwDl06RAHLx/kVNKpW27r4+zD1NZT6VilY7HWUKx9apYvX05KSgqenp4MHz6cHj16lHqoSUhIwGw2U6lSpTzLK1WqRFxc3C33ycjIICMjwzqflJR0y+2EEKKwvF2d6FY/gN/3nOeHbad5r38jrUuyTb41oMtk6DQJjq2Gw3/A0dVwLRaO/KlOABXDsgNOV6hyr1ymsiHezt6EB4UTHnR9zMfkzGQOXznMocuH1Fadywc5cfUEl9Mv4+vsq1mtBQo1YWFhTJw4kU6dOqEoCgsXLsw3KQ0ZMqRYC7zRjc1aiqLk29Q1bdo0pk6detPyRYsW4erqWiL1CSG0ExMTw/z580vteJWuGQA3Fu44y/ETx+kTnI5jGRnnsuS0hsBwvH1iCEr5j8CU//BLO47+4iG4eAi2zCZLZyTOrS7n3RoQ61afNMcKWhct8qFHT4Ps/2U5ZHFRucju1bv5T/dfsR4nNTW1QNsV6PLTli1bGD9+PMePH+fy5ct4eHjcMkjodDouX758i0+4e0W5/HSrlpoqVarI5SchyqjSvPwE6j+qZq85xsy/j6AoEBbgwaeDm1Gjonup1VAmpF2B42vVFpxjqyHlhkeDVGqgtuJU7wTBzcBoH3fiiOJTYs+p0ev1xMXFaTJoZatWrWjevDmfffaZdVm9evXo27evdBQWQpR6qMmx6WgC4xbuIiE5E1cnA9P6NaRvk+BSr6NMsFjUIRmOroajqyAmGnINA4BOD/71oHILqNxSnXxrgV6ayMqyEgs1p0+fpmrVqpr09F+4cCGPP/44n3/+OeHh4Xz55Zd89dVX7N+/v0DDM0ioEaJs0yrUAMQnpfPsgl1sO6G2VkfcU5XJvevh7CgPoLsrKQlwfI0acE5vhaRzN29j9ILKza+HnODm4Gp7txuLoivWjsJ79+6lQYMG6PX6AoWH/fv3U6dOHRwcinek0EceeYRLly7xxhtvEBsbS4MGDfjjjz9serwpIUT54O/pzA8jW/HRP0f5ZO0x5v97ht1nr/LZ4GaE+smo1kXm5qcOntlooDqfdB7O7YBz29XX87sgI1ENPsfXXN/Pt2Z2yMlu0fGvB4Zy9pDEcqhALTUGg4G4uDgqVizYmB6enp7s3r2b6tWr33WBxUlaaoQo27Rsqcltw5GLPL9wN5dSMnFzMvDuw43o3ThI67LKJnMWxB+4HnLObYdLx27ezuCkXqbyD4OKdcE/e6oQIsM52IFibalRFIXXXnutwHcMZWZmFqxKIYQog9rXrsgfz7Vj7Pxd/HvyMmPn7yLq5CVe7SWXo4qdwRECG6tTyyfUZamX1b4457ZnT9Fqa078fnXKzcEZ/GrlDToVw8C7mvTTsUMFCjXt27fn8OHDd94wW3h4OC4uLkUuSggh7F0lT2d+eqIVM/8+wqdrj/PDtjPsOqNejqrmK5ejSpSrz/WH+oHa+TjxDMQfgosHr79ePAymdHV4h7h9eT/D0VUdfdy/rvpaIeT65FJBHf9K2JxCdxS2Z3L5SYiyzVYuP91o3eF4nl+4myupWXgYHXivfyN6NgzUuixhMcOVU+rzceIPZr8egoQjYM7Ifz+jF1SomjfoVAgB7xB18E4HY2lUX66U2N1P9kxCjRBlm62GGoDYxDTG/rSLHaevADA0vBr/61UXo4NcjrI5ZlN22Dmohp1Lx9X5K6cg+dZPsL9OB57BuYJOFfAIBM8g9dUjUG1JkpaeQpFQcwsSaoQo22w51ABkmS3MWHWEz9cfB6BRZS9mPtJEHtZnTzJT4eoZuHr6etDJPWUV4Mm3BiN4BOQNOp6BN4cfGfDTqlg7CgshhLh7jgY9r/QIo1WoD8//vJu95xLpPGM9zap606dxEL0aBVHRQy5d2DQnV/UOKv+wm9cpivo05Cs5geckJJ6Fa3GQFAvXzkPqJfXS1tXT6nQ7zt7qLe2ufuqr9X3F7Pe+ed/LLevSUiOEKDtsvaUmt/NX05i0dB/rjlwk529hvQ5a1/CjT+MgujUIwMtFfqTKHFOGOpjntTj1mTvXYrNf43K9j1U7MBdW7hDk6gsu3mqnZmdv9X1+r3YQhuTy0y1IqBGibLOnUJMjPimd5XtjWbbnPLvPXrUudzLo6VCnIn0aB9GlbiVcnKTvTbmhKJB+Fa5dgNQE9anKKRfVVp5bvU+7DIql6Mdzcr856Di5q2NsGT3A6A5GT/V9nuWe2es81LvFSrCfULFffvq///s/pk+fjru7eu33+++/56GHHrLOX716lUcffZQ//vjjLksXQojyw9/TmRFtQxnRNpTTl1L4fc95lu05z5ELyaw+cIHVBy7g6mSga71K9GkSRLtaFXE0yPNTyjSdTm1hcSng6OQWM6RdzQ472SEo9ZIajNKu5v+akaTun5msTrcagqLANevBKTvsPPgpVO9Y9M+6CwVuqTEYDMTGxloHsrzxqcEXLlwgKCgIs9lcctXeJWmpEaJss8eWmvwcikti2W414Jy7kmZd7u3qSI8GgfRpHESrUB/0ermLRhSRxQzpieoo6bkDT3oiZCRDxrXrU+a1vPPW9UnkGXAUYOjvENq+WEst9paaG7NPObpqJYQQpS4swJOw7p682K0Ou85eZdnu8yzfG0tCcgbz/z3D/H/P4G50oF6gJ/WDPWkQ5EX9YE9qVnTHQVpyREHoDert5Xcz+KeiQGaK2tKTE3J8axVfjYUkdz8JIYQN0+l0NKtagWZVK/Bqr7psO3GZZXti+PO/OK6lm/j31GX+PXXZur3RQU9YgAf1g73UoBPkSZ0ADxmeQZQMnS67X427epu6xiTUCCGEnXAw6Glby4+2tfx456GGHL+Ywn8xifx3PpH955M4cD6J5AwTe84lsudconU/g15HLX936meHnAbBXtTyd8fb1RGdPAROlCGFCjWvv/66dVDLzMxM3n77bby8vABITS3AA4eEEEIUCweDnjoBHtQJ8ODh5pUBsFgUzlxOtYac/2LU18spmRyKu8ahuGss3nn9M1wcDQR5OxNcwZVgb2eCvFwIruBCkLcLwd4uBHg5S6dkYVcKHGpuHNSydevWnDhx4qZthBBCaEOv1xHi50aInxsPNAoC1P6PcUnp/BeTxP7zifwXk8SB84mcT0wnLcvM8YspHL+YcsvP0+mgkoezNfgEeTsT7O2Cv4czPm5O+Lg54u3qhLeLo/TjETahwKFm3bp1JViGEEKIkqDT6Qj0ciHQy4X761WyLk/PMhOXmM75q2mcu5rG+ewp5moa56+mE3M1jUyThbikdOKS0tl55uptj+Pl4oiPmxPero74uDpRwc2JCq6OVHBzyjXvhJeLI25GA+5GB9yMDtISJIqV9KkRQohyyNnRYG3VuRVFUbiUkknMlRvDTioJyZlcScnkcmomiWlZKAokpmWRmJZV6DqcHPTZAceAm5ODNexYlxmvL3N1MuDsYMDoqMfoYMDZUY+zowFnRwNGh5z3epwdri+TW97LlwKFmvHjxxf4Az/88MMiFyOEEMI26HQ6/NyN+LkbaVzFO9/tzBaFxLQsLqdkciU1U31NyeRKatYN8+r7pHQTyRkmMk3qE3AzTRYumzK5fOsrYHfNyaC3hiAngw5HBz0Oeh2OBj1ODnocDXocDdnzBj0Oud47GvQ4Ouhw0Osx6HU46HUYck0Oeh1663I9Bh0YDOrnG3TXt9Pp1M7aep0OvU49tznv9bq863XZy3Le68h5UG/ueTWo5azTZa+D6w/1zb2ssBQFFBRyP7kl9zLFukxByV6Xs1RRoFYlD82G+ChQqNm1a1ee+ejoaMxmM3Xq1AHgyJEjGAwGmjdvXvwVCiGEsFkGvS67f41TofbLMltIyVADTkqGOfvVlGuZiZTM68uTM0ykZZrJMFlIzzJnTxbSTWYysixkmLLns8yYLNd/jTPNFjLNFq5hKu6vLvLxXffKtO/YWJNjFyjUrF271vr+ww8/xMPDg3nz5lGhgvoI5ytXrjB8+HDatWtXMlUKIYQoUxwNerWTsWvhwlBBmMwW0rPDT04IysiyYLJYyDJbyDQpZJnV+Zz3WWYLJrNCZvZ7dcpeZ7JgNpkxm0zZr2ZMJjMWswWTyYzZbMZstmAyWzDnniwKZosFi0VRJ0VByX61zisKZoXs9+qrRQFLdouIoig3tZLktIxY53MvQ2ddrlNy1lo3KDCdoqgtQSjZn5PzXj3O9WU52+asA+d4A2DDoSa3GTNmsGrVKmugAahQoQJvvfUWXbt25YUXXijWAoUQQtgxRQGTCbKy1Ckz8/r7u53PZ51DVhbuWVm4F9exbHj4n7ui04GTEzg63jzduLww8w3bavaVCh1qkpKSuHDhAvXr18+zPD4+nmvXrhVbYUIIIbIpys0/tCX1eqdlRXlfFjk43DoM3OoH/3bL73bbu/lMQ9l7ynShQ81DDz3E8OHDmTFjBvfeey8A27Zt48UXX6Rfv37FXqAQQhSrnICQmXnzdOPy280XZF1+299u21vtaypj/UEMhoL9i/9OP9h305pQlPnckzyJ2SYVeJTuHKmpqUyYMIFvv/2WrOwE7uDgwMiRI3n//fdxc7v17YG2QEbpFqIEmUzXf4QzMm4dGnJPBdmmkNOluDh83d3zDx5lKSA4OKg/ujk/vDe+v93rjdvnFxbudn1+83p5No0onIL+fhc61ORISUnh+PHjKIpCzZo1bTrM5JBQI+ya2Xw9CNzq9XbrbgwSBV1W0PeZmWCxaH2GiianX0HuKfePfn6h4U7rbhc0cv/IG40FCyK5Xx0cpKVAlCsF/f0u8OWnoKAg+vbtS58+fejcuTNubm40atSoWIoVwuaYTNeDQnr69fdFmXKHjsIsuzGs2FtnxZwfYKPx5tCQ37KcH/kb1xVkcnRk3datdLz//ttuc9OyMtivQIjyqsCh5qeffuL333/n2Wef5cKFC3Tr1o0+ffrQq1cvfHx8SrJGUV6YzdcDRGFf83uf3/o7BRZ7aHXIHQ6Mxrzvb1x2Y5C4cdsbl+WEixsDRkHmc4KDBi0JsWlp0KVLqR9XCGEbinT5af/+/SxbtozffvuNXbt2ER4ebm3FqVGjRknUWSzk8tNt5FzaSE/Pf7rd+lutu3FZfvM5r7baEqHXX/+BL44pd+DIb9nt5nNaHOTyw03mz59PRESE1mUIIYpZsV9+yq1+/frUr1+fiRMncuHCBZYtW8ayZcuYNGkS1atX57333qNXr15FLr7cysrK+6Oflla4+fyW3W55zmRrt13q9eDsrE5G4/XXnPc3zt9qmxuX3Wq+IOscZIg0IYSwB3f9t3WlSpV48sknefLJJ0lNTeWvv/7CaDQWR232Y8kSOH78enDI7/VO62ylpUKvBxeX6+HhVlPucFHUZbd7lSAhhBCikAr9y2EwGIiNjcXf3z/P8kuXLuHv74/ZVn6YS9Pnn8Pq1cX7mTeGgRtDRs680Zh33Z3CSO71N+6bM0mgEEIIYYcK/euVXxecjIwMnJyc7rogu3T//RAYeD0g5Pd6u3U3hg15joMQQghRKAUONR9//DGgDnn+9ddf4+7ubl1nNpvZsGEDYWFhxV+hPXjxRa0rEEIIIcq9AoeamTNnAmpLzeeff44h17MdnJycCAkJ4fPPPy/+CoUQQgghCqDAoebkyZMAdOrUiSVLluQZpVsIIYQQQmuF7lOzdu3akqhDCCGEEOKuFCjUjB8/vsAf+OGHHxa5GCGEEEKIoipQqNm1a1ee+ejoaMxmM3Xq1AHgyJEjGAwGmjdvXvwVCiGEEEIUQIFCTe5LTh9++CEeHh7MmzfP2q/mypUrDB8+nHbt2pVMlUIIIYQQd1Doh6HMmDGDadOm5ekoXKFCBd566y1mzJhRrMUJIYQQQhRUoUNNUlISFy5cuGl5fHw8165dK5aihBBCCCEKq9B3Pz300EMMHz6cGTNmcO+99wKwbds2XnzxRfr161fsBQr7oSgKmWYL6ZkW0k1m0rPMpGdZSM8yk5Z1fT7DZCbTZMFkUcgyW8gyZ7+aLGRlLzPlXp7rvcmsYFEUFEB9uLWCRVGPnbNM4fqTrxUFdfvsB2Eb9DocDDoc9Dr1vV6f/aqzrstZ7qDXYbBuq8fF0YCrkwEXJ/XV1cmAi6MDbsac5Q64OqrrjQ56dDKKthBClKpCh5rPP/+cCRMm8Nhjj5GVPbKzg4MDI0eO5P333y/2AkXJMFsUrqVnkZJpJiXDRHKGidQMM8kZJlIyTKRkmkjJyLUuez73+/TsoJKWE15MZvIZRaPc0evA1ckBFycDbk4GvF2d8HVzwtfdCR83I37uTvi4qZOfu9H63tnRcOcPF0IIcUuFDjWurq589tlnvP/++xw/fhxFUahZsyZubm4lUZ/Ih6IopGaauZKaSVKaiaT0LJLSskhMyyIp3URSWlb2MlP2MnX9tXR1PjnDVKL1GfQ6nB30ODsacHY0YHRUWzqcHdVWDCcHPQ56PU4OaquIo0GPo0GHo0GPg0GHk0FvfZ9nnV6HTqdDpwO9TocO0OlAhw5uXJa9XH2vtppYLAomi4LZYsl+VTCZs18tCiZzruW5tssyW0jLtJCWZSI100xqppm0TDOpmSb1NUtdlmmyqMdRIDk7EF4EuJRaoPPmbnTIFXac8HUzUsXHheoV3ale0Y0QXzcJPkIIkY8iD8fs5uZGo0aNirOWcktRFNKyzFxOyeRKShZXUjO5kpqpzqdmcSUlk8upmVy5YT7nB/RuODnocTeql1DcnBxwM6qTu9GAq5ODdd319+o6FycHXBwN2UFFbw0uztnLHA3lc0BOk9lCWlZO4DGTkqmGoMspmdYpITkj1/tMLqdkcCk5E5NFsQahM5dvHYJ0OgjycqF6RTdqZAedUD83qld0J9DTGb1eLnkJIcqvIocacWepmSYSrmVyMTmdi9cy1Ck5M9f7DBKuZZCQnEFGEQOKk0GPp4sjXi4OeLo44unseH0++72nsyNeLo545lrm5eKIh7NDuQ0fJcXBoMfDoMfD2bFQ+ymKQlK6icspmVxKzuBSdui5eC2DUwkpnEhI4cTFZJLSTcRcTSPmahobjybk+QxnRz2hfu5U93Ozhp7m1SpQxce1OL+iEELYLAk1xWDBv2c4EJtEQnLG9cByLYOUTHOhPsfJoMfHzQlvV0d83Jyo4OaEj6sTFVwd1fduTni7Zi9zc6SCqxOuTgbpkFoG6HQ6vLLDZqjfrS/lKorCpZRMTlxM4WRCMicupnD8YgonEpI5cymV9CwLB2OTOBiblGe/6n5utK9dkQ61K9Kqug+uTvKfvRCibJK/3YrBin2xN/2rOYezo56KHkYquhvVVw8jFd2d8fNwsi7L6SgqAUXcjk6nw89d/fNyT6hPnnVZZgvnrqRx4qIadk4kJHM47hp7ziWqrTwJKczdcgong557Qn1oX9uP9rUrUqeSh/yZE0KUGRJqisEDjQJpXNnbGlr8cgUYNwkqohQ4GvSE+qn9azrXvb48KT2LLccuseHoRdYfvkjM1TQ2HUtg07EE3vnjEJU8jbSvVZEOdSrStqYf3q5O2n0JIYS4SxJqisEjLatqXYIQt+Tp7Ej3BgF0bxCAoiicSEhh/eGLbDh6kW0nLnEhKYNF0edYFH0OvQ4aVfamQ+2KtK9dkaZVvKXjsRDCrkioEaKc0Ol01KjoTo2K7oxoG0p6lpntpy6z4chFNhxJ4PCFa+w+e5XdZ6/y0T9HqRvoydQ+9W+61CWEELbKLm59OXXqFCNHjiQ0NBQXFxdq1KjB5MmTyczM1Lo0IeyWs6OBdrUqMqlXPf56vj1bJ97H9Icb0atRIO5GBw7GJjHwi62M+Wkn56+maV2uEELckV201Bw6dAiLxcIXX3xBzZo1+e+//3jyySdJSUnhgw8+0Lo8IcqEQC8XBraswsCWVbicksmMVYf56d8zLN8by98HL/B/HWvyVPvq8vA/IYTN0imKfT7Y/v3332fOnDmcOHGiwPskJSXh5eVFYmIinp6eJVidEGXD/vOJTF12gH9PXQagcgUXXu1Vl271A2yyA/z8+fOJiIjQugwhRDEr6O+3XVx+upXExER8fORavxAlqX6QFwufvpfZEU0J9HLm3JU0Rv2wk8FfR3E47prW5QkhRB52GWqOHz/O7NmzGTVq1G23y8jIICkpKc8khCgcnU5H78ZB/PNCB569ryZODnq2HL9Ez483Mvm3/7iaKn3bhBC2QdNQM2XKlOzBCfOfduzYkWef8+fP0717dwYMGMATTzxx28+fNm0aXl5e1qlKlSol+XWEKNNcnRwY37UO/4zvQI8GAZgtCvO2nqbTB+v4YdtpzBa7vJIthChDNO1Tk5CQQELCrZ/EmyMkJARnZ2dADTSdOnWiVatWzJ07F73+9pksIyODjIwM63xSUhJVqlSRPjVCFIMtxxKY8vt+jlxIBqBuoCdTetejVXVfzWqSPjVClE0F7VOj6d1Pfn5++Pn5FWjbmJgYOnXqRPPmzYmMjLxjoAEwGo0Yjca7LVMIcQuta/rxx7Pt+DHqDDNWHeZgbBKPfLmNXo0CmfxAPfw9nbUuUQhRzthFn5rz58/TsWNHqlSpwgcffMDFixeJi4sjLi5O69KEKNccDHqGtg5h3YudGNyqKnodrNgby7DI7XI5SghR6uwi1KxatYpjx46xZs0aKleuTGBgoHUSQmjPx82Jtx9qyO9j2+Ll4siB2CR+ijqtdVlCiHLGLkLNsGHDUBTllpMQwnbUD/JiQtfaALz/12EuJWfcYQ8hhCg+dhFqhBD249FW1agb6ElSuokPVh3WuhwhRDkioUYIUawMeh1v9K0PwILtZ9l77qq2BQkhyg0JNUKIYtcyxIeHmgajKPD6b/uxSKdhIUQpkFAjhCgRE3uE4eZkYPfZq/yy85zW5QghygEJNUKIEuHv6cxzXWoB8N6fh0hMy9K4IiFEWSehRghRYoa1DqVGRTcupWQy6+8jWpcjhCjjJNQIIUqMk4OeKX3UTsPfbT3NoTgZVFYIUXIk1AghSlS7WhXpXl8dAHPyb/vl+VJCiBIjoUYIUeJefaAuRgc9UScv8/veWK3LEUKUURJqhBAlrnIFV0Z3qgnAOysOkpJh0rgiIURZJKFGCFEqnmpfnSo+LsQlpfPJ2mNalyOEKIMk1AghSoWzo4HXH1A7DX+98QQnLiZrXJEQoqyRUCOEKDVd6vrTsU5FsswKU38/IJ2GhRDFSkKNEKLU6HQ6Jveuj5NBz/ojF/n7YLzWJQkhyhAJNUKIUhXq58bIdqEAvLF8P+lZZo0rEkKUFRJqhBClbkynmgR4OnP2chpfrD+hdTlCiDJCQo0QotS5GR2Y1KsuAJ+tO8bZy6kaVySEKAsk1AghNPFAo0Dure5DhsnC2ysOal2OEKIMkFAjhNCETqdjSp/6GPQ6Vu6PY8ORi1qXJISwcxJqhBCaCQvwZEh4NQCm/L6fTJNF44qEEPZMQo0QQlPjutTGz92JExdTiNx8UutyhBB2TEKNEEJTXi6OvNQ9DICP/znKhaR0jSsSQtgrCTVCCM31b1aZJlW8Sck0M3P1Ea3LEULYKQk1QgjN6fU6nulYA4C95xI1rkYIYa8k1AghbIKXiyMA6SZ5wrAQomgk1AghbIKLowGA9EwJNUKIopFQI4SwCS5O2aFGbusWQhSRhBohhE1wdlBDTZq01AghikhCjRDCJjg7qX8dpZvMKIqicTVCCHskoUYIYROcs/vUKApkyCUoIUQRSKgRQtiEnI7CABlZEmqEEIUnoUYIYRMcDXoMeh0AaVnSr0YIUXgSaoQQNiOntUZCjRCiKCTUCCFshrNjdmdhCTVCiCKQUCOEsBnO0lIjhLgLEmqEEDbD+lRhCTVCiCKQUCOEsBnOEmqEEHdBQo0QwmZcb6mRW7qFEIUnoUYIYTOM2R2FZagEIURRSKgRQtgMuaVbCHE3JNQIIWyG9KkRQtwNCTVCCJshdz8JIe6GhBohhM1wcZKOwkKIopNQI4SwGdaOwtJSI4QoAgk1QgibIZefhBB3Q0KNEMJmyDAJQoi7IaFGCGEzclpqMqRPjRCiCCTUCCFshrP0qRFC3AUJNUIIm2G9/CRPFBZCFIGEGiGEzbB2FDZJqBFCFJ6EGiGEzZCWGiHE3bC7UJORkUGTJk3Q6XTs3r1b63KEEMUo5+F7GSbpKCyEKDy7CzUvvfQSQUFBWpchhCgBzg7SUiOEKDq7CjV//vknq1at4oMPPtC6FCFECXBxUv9Kkj41QoiicNC6gIK6cOECTz75JL/++iuurq4F2icjI4OMjAzrfFJSUkmVJ4QoBkZpqRFC3AW7aKlRFIVhw4YxatQoWrRoUeD9pk2bhpeXl3WqUqVKCVYphLhbufvUWCyKxtUIIeyNpqFmypQp6HS62047duxg9uzZJCUlMXHixEJ9/sSJE0lMTLROZ8+eLaFvIoQoDjm3dIN0FhZCFJ6ml5/GjBnDoEGDbrtNSEgIb731Ftu2bcNoNOZZ16JFCwYPHsy8efNuua/RaLxpHyGE7XLOFWrSsszWlhshhCgITUONn58ffn5+d9zu448/5q233rLOnz9/nm7durFw4UJatWpVkiUKIUqRQa/DyaAn02yRkbqFEIVmFx2Fq1atmmfe3d0dgBo1alC5cmUtShJClBCjoxpqZPwnIURh2UVHYSFE+WEdKkFCjRCikOyipeZGISEhKIrcGSFEWeQsoUYIUUTSUiOEsCku1vGf5O4nIUThSKgRQtgUZ8fspwpLS40QopAk1AghbIp1pG4JNUKIQpJQI4SwKTnPppGWGiFEYdllR2FRTmSmQspFdUqOh5R4SLsCTu7g7A0u3je/Ghy1rFgUg5yRuiXUCCEKS0KNKF0WC1w9BdcuZAeWeEjOeY3PFWAuQmZy4T/f0TX/wOPqA0HNoOq94ORWjF9KFKfrLTXSUVgIUTgSakTJykqDmJ1wZiucjVKn9MSC728wgrs/uFVUX10qqGEn7SqkX4W0RPU1I3sE9qxUdbp2Pv/P1DtC5RYQ2h5C2kHlluDofBdfUhSnnI7C0qdGCFFYEmpE8Uq+CGe3wZnsKXYPWLLybmMwgmcguPlfDyw5ocX66g/uFcHoCTrdnY9rMathKf1qrsBzw2tSLJzeAknn1JB1Ziusfw8cnKHKPRDSHkLbqa05Dk7FfGJEQclzaoQQRSWhRhSdokDCETW8nI1SQ8LlEzdv5x4AVVtBlXvVSz8BDYu/74veoF5ecvW5c81XTsLJjXByA5zaCMkX1PcnN8BawNFNrTO0nRp0AhuDQf5TKS1y95MQoqjkb2pROJkpcOA3OPi7GmbSLt+wgQ7860KVVlA1XA0z3tUK1tpSGnQ68KmuTs2HXg9mOQHn5Eb1Ox3/R51AbS2q1gZaDIdaXW3nu5RRMkyCEKKoJNSIO1MUNcDs/gH2/5q3A6+DCwQ3V1s2qt6r9k9x8daq0sLT6aBiHXW650m1I3P8gesh59RmyEiEI3+qU+WWcN+rENpBwk0JuR5qpKOwEKJwJNSI/CXGwJ75sPsnuHz8+nKf6tD4UahxHwQ2Klu3Uev1ENBAncL/T+2rE7sH9i+Bf7+Gc9vhu75qB+P7XlWDnChW1o7CmdJSI4QoHAk1Iq+sdDi8Anb9CCfWgpL9r2VHN6j/EDQdrF5WKi+tFHoDBDdTp/AxsPFDiI5UW3G+7QY1u0CnSep6USysHYVNEmqEEIUjoUaol5fO74LdP8K+X9Q7hXJUawNNBkO9vmB016xEm+ARAD2nQ+uxsOF99Xwd+1udwh6ATv+DSvW1rtLuWTsKS0uNEKKQJNSUZ8kXYe9C9cc5/sD15Z6VoUkENHlUvdQk8vKuAn0+hrbjYN176jk8tBwOrYAG/aDjRPCrpXWVdsvap8YkfWqEEIUjoaY8uhYHa99Rw4zFpC4zGKFub/XyUmgH9bKLuD2f6tDvC2j7PKybBgd+hf8Ww/6l0DgCOrwEFUK0rtLuWC8/SUuNEKKQJNSUJ5kpsOUT2PwRZKWoy4KaqUGmwcPq03pF4fmHwcB5ELtXDYtH/lQD496F0GwItJsAXsFaV2k3XJzkicJCiKKRUFMeWMzqj+yatyE5Tl0W3AK6vgXVwrWtrSwJbASPLoBzO2DNW2pH6x3fqp2uu74FrZ7SukK7IE8UFkIUlYSasu7Y37Dqtet9Zryrwf1Tod6D5ecOptJWuQUM+RVObVKD5Jkt8OeLkHoJOr4i5/0O5InCQoiiklBTVsXtU8PMibXqvLO32sej5RPgYNS0tHIjpC0M/wM2fABr34L170LaFej+rvo8HHFLOR2FM+The0KIQpJQU9YknVdbB3b/CChgcIJ7noL2E6TPjBZ0OujwovqU5T8mwL9fqLfM9/20bD20sBjltNRkmi2YLQoGvbRsCSEKRkJNWZFxTe0AvOUTMKWpy+r3g86vg0+otrUJdQgGZy9YOkrtQJyeBAMiwdFF68psTk5LDaj9atyM8teUEKJg5G8Le2c2wc556i3FKRfVZVXD1Y6plVtoW5vIq9FAdXDMRUPVO6R+6A8R88HZU+vKbIrR4fqluTQJNUKIQpAL+/bs1GaY0xpWjFcDjU8NeOQHGP6nBBpbVac7PLYYnDzg9CaY1xtSErSuyqbo9TprsJE7oIQQhSGhxh5ZLGrn03kPQMJhcPGBHu/D6Cj1AXpyd41tC2kLw5aDqy/E7obIHpB4TuuqbIqLk9zWLYQoPAk19ib1Mvw0ENa8qQ422fhReG63+gwU6XhqP4KawPCV6pAUCUfg2+6QcEzrqmyGs0PO+E9yB5QQouAk1NiTs9vh83ZwbDU4OEOfT+ChOWoHVGF/KtaGESvBtyYknlVH/Y7do3VVNsHaUiMjdQshCkFCjT1QFNj6GUR2h6Rzat+ZJ/6BZo9rXZm4W95V1BabgEaQmgBzH4DTW7SuSnM5fWpkpG4hRGFIqLF16Ynw8+Pw10R18Ml6D8JT6yCggdaVieLiXlHtY1OtDWQkwfcPwZFVWlelKelTI4QoCgk1tix2D3zRAQ7+DnpHtTPwgLlyC3BZ5Oyl3hVVqxuY0mFBBOz7ReuqNGPtUyOhRghRCBJqbJGiwI5I+Pp+uHISvKrCyL/UzsByZ1PZ5egCg36EhgPUVrnFT8D2r7WuShM5LTUyVIIQojDkqVa2JiMZlj8P+35W52t3hwfngKuPtnWJ0mFwhIe+VFtutn8NK14AdNBypNaVlSpnx+w+NdJSI4QoBGmpsSXxh+Cr+9RAozPA/W/AoPkSaMobvR56fgBtx6vzq1+HpFhtayplMlK3EKIoJNTYij0L4KtO6sP0PAJh2Apo85yM5lxe6XRw32tQuSVkJqvBphzJGf9JOgoLIQpDfjG1lpUGy56FpU9DVipU7whPb4Rq4VpXJrSm10PP9wGd2npXjm71lpYaIURRSKjRUmaqOqjhznmADjpOhMeWqLf4CgEQ1BSaDVHf//ESWMrHj3xOS410FBZCFIaEGq1kpcOCR9VBDY2e8PgS6PgK6A1aVyZsTefX1Y7DF/bBjm+1rqZUWDsKy8P3hBCFIKFGC6ZMWDQUTqwFRzcY/AvUuE/rqoStcvNT+9cArHkLUi5pW08pyLn8JMMkCCEKQ0JNaTObYPFIOLJSHb/p0YVQtZXWVQlb13w4VGoA6VfVwUzLOGufGmmpEUIUgoSa0mQxw6+j4OAyMDjBoJ8gtJ3WVQl7YHCAHtPV99Fz4fxuLaspcda7n0zSp0YIUXASakqLxQK/Pwv7FoHeAQZ+BzU7a12VsCchbaBBf0CBP15U/0yVUdaxn6SlRghRCBJqSoOiwB8TYNcPoNPDw99AnR5aVyXsUdc31X5Y5/6FvQu1rqbEyBOFhRBFIaGmpCkK/DUJdnwD6OChL6D+g1pXJeyVZxC0n6C+X/06pCdpW08JcZaH7wkhikBCTUlb8yZs+1R93+djaDRQ23qE/QsfDT41ICUe1r+ndTUlQh6+J4QoCgk1JWn9+7Bxhvq+5wfXH6ImxN1wMEKP7DAT9TlcPKxtPSXg+jAJZbffkBCi+EmoKSmbP4a1b6nvu74N9zypbT2ibKl1P9TuARYT/PmSepmzDJHLT0KIopBQUxKivoTV2Q9Lu+9VaD1G23pE2dT9HTAY4cQ6OPi71tUUKxnQUghRFBJqilv0PPjzRfV9uwnQ/kVt6xFll091aD1Wff/XJHUssTIiJ9SYLApZZrkEJYQoGAk1xWnPQvj9OfV9+Bi1lUaIktRuPHhWhsQzsPkjraspNkbH6381SWdhIURBSagpLvuXqk8LRoGWT0LXt0Cn07oqUdY5uUG37L5bm2fBlVNaVlNsjA56638+cglKCFFQdhVqVqxYQatWrXBxccHPz49+/fppXZLq0ApY/AQoFmj6uPo4ewk0orTUexBC2oEpXb0MVQbodDqcHXKeKiyXn4QQBWM3oWbx4sU8/vjjDB8+nD179rB582YeffRRrctSR9xeOVG9C6XhQOj9Eejt5rSKskCng57vg84Ah5bDsX+0rqhYWIdKkJG6hRAF5KB1AQVhMpl47rnneP/99xk5cqR1eZ06dTSsKpuDEwz5FbZ9Dt3eAb1B64pEeeRfF+55CqLmwJ8vwzNb1D+bdszZIXuoBBn/SQhRQHbRpLBz505iYmLQ6/U0bdqUwMBAevTowf79+7UuTeVTHXpOV0dSFkIrHV8BVz+4dFR9KJ+dc3aS27qFEIVjF7/CJ06cAGDKlCl8+OGHhISEMGPGDDp06MCRI0fw8fG55X4ZGRlkZGRY5xMTEwFISiqb4+WI8k4P4a/AHy/AX9MgpAd4VNK6qCJzMKdjyUgl4cpVkpIcC7RPamqq/PctRBmU89+1cqcHjSoamjx5sgLcdtq+fbvy448/KoDyxRdfWPdNT09X/Pz8lM8///yuPl8mmWSSSSaZZLKP6ezZs7fNFTpF0e756gkJCSQkJNx2m5CQELZu3cp9993Hxo0badu2rXVdq1at6NKlC2+//fYt972xpcZisXD58mV8fX3RFePdSUlJSVSpUoWzZ8/i6elZbJ9bFsm5Khw5XwUn56rg5FwVnJyrgivJc6UoCteuXSMoKAj9bW7G0fTyk5+fH35+fnfcrnnz5hiNRg4fPmwNNVlZWZw6dYpq1arlu5/RaMRoNOZZ5u3tfVc1346np6f8oS8gOVeFI+er4ORcFZycq4KTc1VwJXWuvLy87riNXfSp8fT0ZNSoUUyePJkqVapQrVo13n//fQAGDBigcXVCCCGEsAV2EWoA3n//fRwcHHj88cdJS0ujVatWrFmzhgoVKmhdmhBCCCFsgN2EGkdHRz744AM++OADrUu5idFoZPLkyTdd6hI3k3NVOHK+Ck7OVcHJuSo4OVcFZwvnStOOwkIIIYQQxcUuHr4nhBBCCHEnEmqEEEIIUSZIqBFCCCFEmSCh5i716dOHqlWr4uzsTGBgII8//jjnz5/Ps82ZM2fo3bs3bm5u+Pn58eyzz5KZmalRxdo4deoUI0eOJDQ0FBcXF2rUqMHkyZNvOg9yrlRvv/02rVu3xtXVNd9nK8m5uu6zzz4jNDQUZ2dnmjdvzsaNG7UuySZs2LCB3r17ExQUhE6n49dff82zXlEUpkyZQlBQEC4uLnTs2NF2xtQrRdOmTaNly5Z4eHjg7+/Pgw8+yOHDh/NsI+dKNWfOHBo1amR9Fk14eDh//vmndb3W50lCzV3q1KkTP//8M4cPH2bx4sUcP36c/v37W9ebzWZ69epFSkoKmzZtYsGCBSxevJgXXnhBw6pL36FDh7BYLHzxxRfs37+fmTNn8vnnn/O///3Puo2cq+syMzMZMGAAzzzzzC3Xy7m6buHChYwbN45Jkyaxa9cu2rVrR48ePThz5ozWpWkuJSWFxo0b88knn9xy/fTp0/nwww/55JNP2L59OwEBAdx///1cu3atlCvV1vr16xk9ejTbtm1j9erVmEwmunbtSkpKinUbOVeqypUr8+6777Jjxw527NjBfffdR9++fa3BRfPzdNcDOIk8fvvtN0Wn0ymZmZmKoijKH3/8oej1eiUmJsa6zfz58xWj0agkJiZqVaZNmD59uhIaGmqdl3N1s8jISMXLy+um5XKurrvnnnuUUaNG5VkWFhamvPLKKxpVZJsAZenSpdZ5i8WiBAQEKO+++651WXp6uuLl5XXbMfXKg/j4eAVQ1q9fryiKnKs7qVChgvL111/bxHmSlppidPnyZX788Udat26No6M6qvDWrVtp0KABQUFB1u26detGRkYG0dHRWpVqExITE/OMsC7nquDkXKkyMzOJjo6ma9eueZZ37dqVLVu2aFSVfTh58iRxcXF5zp3RaKRDhw7l/twlJiYCWP9+knN1a2azmQULFpCSkkJ4eLhNnCcJNcXg5Zdfxs3NDV9fX86cOcNvv/1mXRcXF0elSpXybF+hQgWcnJyIi4sr7VJtxvHjx5k9ezajRo2yLpNzVXByrlQJCQmYzeabzkWlSpXK1XkoipzzI+cuL0VRGD9+PG3btqVBgwaAnKsb7du3D3d3d4xGI6NGjWLp0qXUq1fPJs6ThJpbmDJlCjqd7rbTjh07rNu/+OKL7Nq1i1WrVmEwGBgyZAhKrmca3mpEcEVRinWkcK0U9lwBnD9/nu7duzNgwACeeOKJPOvkXO248wdlK8vnqrBu/M7l9TwUhZy7vMaMGcPevXuZP3/+TevkXKnq1KnD7t272bZtG8888wxDhw7lwIED1vVanie7GSahNI0ZM4ZBgwbddpuQkBDr+5zRxmvXrk3dunWpUqUK27ZtIzw8nICAAKKiovLse+XKFbKysm5Ks/aosOfq/PnzdOrUifDwcL788ss828m5ynuubqesn6uC8vPzw2Aw3PSvwPj4+HJ1HooiICAAUFshAgMDrcvL87kbO3Ysy5YtY8OGDVSuXNm6XM5VXk5OTtSsWROAFi1asH37dj766CNefvllQNvzJKHmFnJCSlHktNBkZGQAEB4ezttvv01sbKz1/+RVq1ZhNBpp3rx58RSsocKcq5iYGDp16kTz5s2JjIxEr8/bUCjnquDK+rkqKCcnJ5o3b87q1at56KGHrMtXr15N3759NazM9oWGhhIQEMDq1atp2rQpoPZRWr9+Pe+9957G1ZUuRVEYO3YsS5cuZd26dYSGhuZZL+fq9hRFISMjwzbOU6l0Ry6joqKilNmzZyu7du1STp06paxZs0Zp27atUqNGDSU9PV1RFEUxmUxKgwYNlM6dOys7d+5U/v77b6Vy5crKmDFjNK6+dMXExCg1a9ZU7rvvPuXcuXNKbGysdcoh5+q606dPK7t27VKmTp2quLu7K7t27VJ27dqlXLt2TVEUOVe5LViwQHF0dFS++eYb5cCBA8q4ceMUNzc35dSpU1qXprlr165Z/+wAyocffqjs2rVLOX36tKIoivLuu+8qXl5eypIlS5R9+/YpERERSmBgoJKUlKRx5aXrmWeeUby8vJR169bl+bspNTXVuo2cK9XEiROVDRs2KCdPnlT27t2r/O9//1P0er2yatUqRVG0P08Sau7C3r17lU6dOik+Pj6K0WhUQkJClFGjRinnzp3Ls93p06eVXr16KS4uLoqPj48yZswYa+gpLyIjIxXgllNucq5UQ4cOveW5Wrt2rXUbOVfXffrpp0q1atUUJycnpVmzZtZbccu7tWvX3vLP0dChQxVFUW9Vnjx5shIQEKAYjUalffv2yr59+7QtWgP5/d0UGRlp3UbOlWrEiBHW/9YqVqyodO7c2RpoFEX78ySjdAshhBCiTJC7n4QQQghRJkioEUIIIUSZIKFGCCGEEGWChBohhBBClAkSaoQQQghRJkioEUIIIUSZIKFGCCGEEGWChBohhBBClAkSaoQQxWLdunXodDquXr2qdSl5hISEWEdBv11tc+fOxdvbu9iPn3PskvhsIUReEmqEEAUybNgw6w+0o6Mj1atXZ8KECaSkpGhd2h298cYbxMbG4uXlVerHjo2NZdasWaV+XCHKIxmlWwhRYN27dycyMpKsrCw2btzIE088QUpKCnPmzNG6tNvy8PAgICBAk2MHBARoEqaEKI+kpUYIUWBGo5GAgACqVKnCo48+yuDBg/n111/zbBMdHU2LFi1wdXWldevWHD582Lru+PHj9O3bl0qVKuHu7k7Lli35+++/8+z/2WefUatWLZydnalUqRL9+/e3rlMUhenTp1O9enVcXFxo3Lgxv/zyS5G+y9y5c6latSqurq489NBDXLp06aZtfv/9d5o3b46zszPVq1dn6tSpmEwm6/pDhw7Rtm1bnJ2dqVevHn///Tc6ne6mcyKEKB0SaoQQRebi4kJWVlaeZZMmTWLGjBns2LEDBwcHRowYYV2XnJxMz549+fvvv9m1axfdunWjd+/enDlzBoAdO3bw7LPP8sYbb3D48GFWrlxJ+/btrfu/+uqrREZGMmfOHPbv38/zzz/PY489xvr16wtVd1RUFCNGjOD//u//2L17N506deKtt97Ks81ff/3FY489xrPPPsuBAwf44osvmDt3Lm+//TYAFouFBx98EFdXV6Kiovjyyy+ZNGlSoeoQQhSzUhsPXAhh14YOHar07dvXOh8VFaX4+voqAwcOVBRFUdauXasAyt9//23dZsWKFQqgpKWl5fu59erVU2bPnq0oiqIsXrxY8fT0VJKSkm7aLjk5WXF2dla2bNmSZ/nIkSOViIiIfD+/WrVqysyZM/Msi4iIULp3755n2SOPPKJ4eXlZ59u1a6e88847ebb5/vvvlcDAQEVRFOXPP/9UHBwclNjYWOv61atXK4CydOnSPPtFRkbm+WwhRMmQPjVCiAJbvnw57u7umEwmsrKy6Nu3L7Nnz86zTaNGjazvAwMDAYiPj6dq1aqkpKQwdepUli9fzvnz5zGZTKSlpVlbau6//36qVatG9erV6d69O927d+ehhx7C1dWVAwcOkJ6ezv3335/neJmZmTRt2rRQ3+PgwYM89NBDeZaFh4ezcuVK63x0dDTbt2+3tswAmM1m0tPTSU1N5fDhw1SpUiVPX5177rmnUHUIIYqXhBohRIF16tSJOXPm4OjoSFBQEI6Ojjdtk3uZTqcD1Es1AC+++CJ//fUXH3zwATVr1sTFxYX+/fuTmZkJqB16d+7cybp161i1ahWvv/46U6ZMYfv27dbPWLFiBcHBwXmOaTQaC/U9FEW54zYWi4WpU6fSr1+/m9Y5OzujKIr1+wkhbIOEGiFEgbm5uVGzZs0i779x40aGDRtmbSVJTk7m1KlTebZxcHCgS5cudOnShcmTJ+Pt7c2aNWu4//77MRqNnDlzhg4dOtzN16BevXps27Ytz7Ib55s1a8bhw4fz/b5hYWGcOXOGCxcuUKlSJQC2b99+V3UJIe6OhBohRKmpWbMmS5YsoXfv3uh0Ol577TVrCwyol7dOnDhB+/btqVChAn/88QcWi4U6derg4eHBhAkTeP7557FYLLRt25akpCS2bNmCu7s7Q4cOLXAdzz77LK1bt2b69Ok8+OCDrFq1Ks+lJ4DXX3+dBx54gCpVqjBgwAD0ej179+5l3759vPXWW9x///3UqFGDoUOHMn36dK5du2btKCwtOEJoQ+5+EkKUmpkzZ1KhQgVat25N79696datG82aNbOu9/b2ZsmSJdx3333UrVuXzz//nPnz51O/fn0A3nzzTV5//XWmTZtG3bp16datG7///juhoaGFquPee+/l66+/Zvbs2TRp0oRVq1bx6quv5tmmW7duLF++nNWrV9OyZUvuvfdePvzwQ6pVqwaAwWDg119/JTk5mZYtW/LEE09YP8PZ2fluTpMQooh0SkEuLgshhJ0KCQlh3LhxjBs3rsSPtXnzZtq2bcuxY8eoUaOGdfncuXMZN26czQ0hIURZI6FGCFGmhYSEEBsbi6OjIzExMcX6dN+lS5fi7u5OrVq1OHbsGM899xwVKlRg06ZN1m1y7hZzdnaWUCNECZM+NUKIMm39+vXWBwR6eHgU62dfu3aNl156ibNnz+Ln50eXLl2YMWNGnm12794NqJerhBAlS1pqhBBCCFEmSEfh/2+3DmQAAAAABvlb3+MrigCABakBABakBgBYkBoAYEFqAIAFqQEAFqQGAFiQGgBgQWoAgIUAqQTUHahf6f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AutoShape 4" descr="data:image/png;base64,iVBORw0KGgoAAAANSUhEUgAAAjUAAAHACAYAAABaopmvAAAAOXRFWHRTb2Z0d2FyZQBNYXRwbG90bGliIHZlcnNpb24zLjUuMiwgaHR0cHM6Ly9tYXRwbG90bGliLm9yZy8qNh9FAAAACXBIWXMAAA9hAAAPYQGoP6dpAACH/klEQVR4nOzdeVxU1f/H8dfMAMMOAiKLC7jivme4m+aaWqYmWa4t9lPLzBa/VmqbZZmWle1om5qpZVqm5b6R4pr7viCIuIDszMz9/XFhBBUFBO4MfJ7fx33M3G3uZ+7XnLfnnnuPTlEUBSGEEEIIO6fXugAhhBBCiOIgoUYIIYQQZYKEGiGEEEKUCRJqhBBCCFEmSKgRQgghRJkgoUYIIYQQZYKEGiGEEEKUCRJqhBBCCFEmSKgRQgghRJkgoUYIIYQQZUK5DDUbNmygd+/eBAUFodPp+PXXX4v8WceOHcPDwwNvb+9iq08IIYQQhVcuQ01KSgqNGzfmk08+uavPycrKIiIignbt2hVTZUIIIYQoqnIZanr06MFbb71Fv379brk+MzOTl156ieDgYNzc3GjVqhXr1q27abtXX32VsLAwBg4cWMIVCyGEEOJOymWouZPhw4ezefNmFixYwN69exkwYADdu3fn6NGj1m3WrFnDokWL+PTTTzWsVAghhBA5JNTc4Pjx48yfP59FixbRrl07atSowYQJE2jbti2RkZEAXLp0iWHDhjF37lw8PT01rlgIIYQQAA5aF2Brdu7ciaIo1K5dO8/yjIwMfH19AXjyySd59NFHad++vRYlCiGEEOIWJNTcwGKxYDAYiI6OxmAw5Fnn7u4OqJeeli1bxgcffACAoihYLBYcHBz48ssvGTFiRKnXLYQQQpR3Empu0LRpU8xmM/Hx8fne1bR161bMZrN1/rfffuO9995jy5YtBAcHl1apQgghhMilXIaa5ORkjh07Zp0/efIku3fvxsfHh9q1azN48GCGDBnCjBkzaNq0KQkJCaxZs4aGDRvSs2dP6tatm+fzduzYgV6vp0GDBqX9VYQQQgiRrVyGmh07dtCpUyfr/Pjx4wEYOnQoc+fOJTIykrfeeosXXniBmJgYfH19CQ8Pp2fPnlqVLIQQQog70CmKomhdREHFxMTw8ssv8+eff5KWlkbt2rX55ptvaN68udalCSGEEEJjdtNSc+XKFdq0aUOnTp34888/8ff35/jx4zI8gRBCCCEAO2qpeeWVV9i8eTMbN27UuhQhhBBC2CC7CTX16tWjW7dunDt3jvXr1xMcHMz//d//8eSTT+a7T0ZGBhkZGdZ5i8XC5cuX8fX1RafTlUbZQgghhLhLiqJw7do1goKC0Otv89xgxU4YjUbFaDQqEydOVHbu3Kl8/vnnirOzszJv3rx895k8ebICyCSTTDLJJJNMZWA6e/bsbbOC3bTUODk50aJFC7Zs2WJd9uyzz7J9+3a2bt16y31ubKlJTEykatWqnD17VoY3EKIMWrRoEQMGDCjYxlfOwOetwWCEl46XbGG3sTlmMy+sf4FA10CW9F0irchC3EJSUhJVqlTh6tWreHl55bud3XQUDgwMpF69enmW1a1bl8WLF+e7j9FoxGg03rTc09NTQo0QZZCrq2vB/9t2rAxGHZAJrkZwuPnvitLQ0bUjLjtciLfEc0m5RHWv6prUIYQ9uFPot5sBLdu0acPhw4fzLDty5AjVqlXTqCIhhF0zelx/n56kWRkuDi60CGgBwKaYTZrVIURZYDeh5vnnn2fbtm288847HDt2jJ9++okvv/yS0aNHa12aEMIe6Q1gzG7VydAu1AC0CWoDSKgR4m7ZTahp2bIlS5cuZf78+TRo0IA333yTWbNmMXjwYK1LE0LYq5xQk35V0zLaVm4LwI4LO0jNStW0FiHsmd30qQF44IEHeOCBB0r8OGazmaysrBI/jhClwdHR8aYR50U2Z09IQtPLTwChnqEEuQVxPuU8Oy7soH3l9prWI4S9sqtQU9IURSEuLo6rV69qXYoQxcrb25uAgAC5s+ZGztl3UWh8+Umn09E2uC0/H/mZTTGbJNQIUUQSanLJCTT+/v64urrKD4Cwe4qikJqaSnx8PKDeRShysV5+StS2DqBNcBt+PvIzm2M2a12KEHZLQk02s9lsDTS+vr5alyNEsXFxcQEgPj4ef39/uRSVW05LjcaXnwBaBbbCQe/AmWtnOJN0hqqeVbUuSQi7YzcdhUtaTh8aV1dXjSsRovjl/LmWvmI3cLadlho3Rzea+TcD5C4oIYpKQs0N5JKTKIvkz3U+bOSW7hxtguXWbiHuhoQaIUT5ZUOXnwDaBqu3dm+P206GOeMOWwshbiShRtyVkJAQZs2aZZ3X6XT8+uuvpXKsoshd36lTp9DpdOzevfuuaxN2yoYuPwHU8q6Fv6s/6eZ0oi9Ea12OEHZHQk0ZsWXLFgwGA927d9e0jtjYWHr06AHYZmjIXV+VKlWIjY2lQYMGAKxbtw6dTnfTLf0dO3Zk3LhxpVypKBU2ckt3jpxbu0EuQQlRFBJqyohvv/2WsWPHsmnTJs6cOaNZHQEBAbccRNRW5K7PYDAQEBCAg0Pp3ASYmZlZKscRhWDMufx0VdMycssZMkFu7Rai8CTUlAEpKSn8/PPPPPPMMzzwwAPMnTs3z/qcFoi//vqLpk2b4uLiwn333Ud8fDx//vkndevWxdPTk4iICFJTrz+ivWPHjowZM4YxY8bg7e2Nr68vr776Koqi5FtL7ss7oaGhADRt2hSdTkfHjh2tn3tjy8eDDz7IsGHDrPPx8fH07t0bFxcXQkND+fHHH286VmJiIk899RT+/v54enpy3333sWfPntueq/wuP506dYpOnToBUKFCBXQ6HcOGDWPYsGGsX7+ejz76CJ1Oh06n49SpUwAcOHCAnj174u7uTqVKlXj88cdJSEi46fyNHz8ePz8/7r///tvWJjRgvfxkGy01APcG3YtBZ+BE4gnOJ5/Xuhwh7IqEmvwoCqSkaDPdJjTcysKFC6lTpw516tThscceIzIy8pbBY8qUKXzyySds2bKFs2fPMnDgQGbNmsVPP/3EihUrWL16NbNnz86zz7x583BwcCAqKoqPP/6YmTNn8vXXXxeorn///ReAv//+m9jYWJYsWVLg7zRs2DBOnTrFmjVr+OWXX/jss8+sD5AD9aFyvXr1Ii4ujj/++IPo6GiaNWtG586duXz5coGPk6NKlSosXrwYgMOHDxMbG8tHH33ERx99RHh4OE8++SSxsbHExsZaL1t16NCBJk2asGPHDlauXMmFCxcYOHBgns/NOX+bN2/miy++KHRdooRZOwrbRp8aAE8nTxpXbAzIJSghCksevpef1FRwd9fm2MnJ4OZW4M2/+eYbHnvsMQC6d+9OcnIy//zzD126dMmz3VtvvUWbNmrT9siRI5k4cSLHjx+nevXqAPTv35+1a9fy8ssvW/epUqUKM2fORKfTUadOHfbt28fMmTN58skn71hXxYoVAfD19SUgIKDA3+fIkSP8+eefbNu2jVatWlm/Y926da3brF27ln379hEfH2+9nPTBBx/w66+/8ssvv/DUU08V+HigXory8fEBwN/fH29vb+s6JycnXF1d83yHOXPm0KxZM9555x3rsm+//ZYqVapw5MgRateuDUDNmjWZPn16oWoRpch6S/c19R8TNnLre5vgNuyM38mmmE0MrDPwzjsIIQBpqbF7hw8f5t9//2XQoEEAODg48Mgjj/Dtt9/etG2jRo2s7ytVqoSrq6s10OQsy90aAnDvvffmecZJeHg4R48exWw2F/dXsTp48CAODg60aNHCuiwsLCxP0IiOjiY5ORlfX1/c3d2t08mTJzl+/HiJ1Zb7+GvXrs1z7LCwMIA8x8/9HYQNymmpUcyQmaJtLbnkdBaOio0iyywPTBSioKSlJj+urmqLiVbHLqBvvvkGk8lEcHCwdZmiKDg6OnLlyhUqVKhgXe7o6Gh9r9Pp8sznLLNYLHdReMHo9fqbLo/lftJtzrrbPTDOYrEQGBjIunXrblqXO/yUFIvFQu/evXnvvfduWpd7fCW3QrS4CQ04uoDeASwm9RKUUaPW2RuE+YTh4+zD5fTL7L64m5YBLbUuSQi7IKEmPzpdoS4BacFkMvHdd98xY8YMunbtmmfdww8/zI8//siYMWPu6hjbtm27ab5WrVoFGj/IyckJ4KZWnYoVKxIbG2udN5vN/Pfff9aOunXr1sVkMrFjxw7uueceQG2Ryn2rdbNmzYiLi8PBwYGQkJCifLUC1+vk5HTTsmbNmrF48WJCQkJK7e4pUQJ0OrW1JvVS9m3dwXfcpTTodXraBrdl2fFlbIzZKKFGiAKSy092bPny5Vy5coWRI0fSoEGDPFP//v355ptv7voYZ8+eZfz48Rw+fJj58+cze/ZsnnvuuQLt6+/vj4uLi7UTbWKi2hnzvvvuY8WKFaxYsYJDhw7xf//3f3kCS506dejevTtPPvkkUVFRREdH88QTT1gHZgTo0qUL4eHhPPjgg/z111+cOnWKLVu28Oqrr7Jjx44ifddq1aqh0+lYvnw5Fy9eJDm7pS4kJISoqChOnTpFQkICFouF0aNHc/nyZSIiIvj33385ceIEq1atYsSIESV6aU6UABsaqTs3ubVbiMKTUGPHvvnmG7p06YKXl9dN6x5++GF2797Nzp077+oYQ4YMIS0tjXvuuYfRo0czduzYAnfCdXBw4OOPP+aLL74gKCiIvn37AjBixAiGDh3KkCFD6NChA6GhodZWmhyRkZFUqVKFDh060K9fP+ut2zl0Oh1//PEH7du3Z8SIEdSuXZtBgwZx6tQpKlWqVKTvGhwczNSpU3nllVeoVKmStZVrwoQJGAwG6tWrR8WKFTlz5gxBQUFs3rwZs9lMt27daNCgAc899xxeXl7o9fKflV2xwdu6AVoHtUaHjiNXjnAh5YLW5QhhF3TK7R46UsYkJSXh5eVFYmIinp6eedalp6dz8uRJQkNDcXZ21qhC29KxY0eaNGly10MT2IqMjAycnZ1ZvXr1TXeGlXXl5c/3/PnziYiIKNxO83rDyQ3w8DfQsH/JFFZEg1cMZm/CXt5o/QYP1XpI63KE0Mztfr9zk39SinIhKSmJ+fPno9frrXcpCQHkuvx0VdMybiXnLqiNMRs1rkQI+yChRpQLkydP5uWXX+a9996jcuXKWpcjbImzt/pqY5efQH1eDcC289swWUwaVyOE7ZPbNkS+bnW7tL2aOXMmM2fO1LoMYYtsbKTu3Or71sfb6M3VjKvsS9hHU/+mWpckhE2TlhohRPlmfaqw7bXUGPQGwoPCAdh4Ti5BCXEnEmqEEOWbDY7/lFtOv5rN5+XWbiHuREKNEKJ8s9FbunO0DmoNwIFLB0hIS7jD1kKUbxJqhBDlW05LjQ1efgLwc/Gjro86mOvW81s1rkYI2yahRghRvuX0qUm7om0dtyG3dgtRMBJqhBDlm0/2SPWXT0BWura15CMn1Gw9vxWzRYbhECI/EmpEqTh16hQ6nY7du3cD6u3iOp0uz5hPd/uZtmLYsGE8+OCD1vmOHTsybtw4zeoRd+BVGdwqqiN1x+3TuppbalSxER6OHlzNuMqBSwe0LkcImyWhxs5NmzaNli1b4uHhgb+/Pw8++CCHDx8u8P6bN2/GwcGBJk2alFyR5cxHH33E3LlzrfNLlizhzTfftM6HhITcNPTE3Llz8fb2Lp0CRV46HQQ3V9/HRGtbSz4c9A7cG3QvAJtiNmlcjRC2S0KNnVu/fj2jR49m27ZtrF69GpPJRNeuXUlJSbnjvomJiQwZMoTOnTuXQqXlh5eXV56A4uPjg4eHR6kc22w2Y7FYSuVYZUpQM/XVRkMNXL8Etem8hBoh8iOhxs6tXLmSYcOGUb9+fRo3bkxkZCRnzpwhOvrOfzk//fTTPProo4SHhxfoWPv376dXr154enri4eFBu3btOH78uHV9ZGQkdevWxdnZmbCwMD777LMify9QR+KeM2cOPXr0wMXFhdDQUBYtWnTTdidOnKBTp064urrSuHFjtm69fofIpUuXiIiIoHLlyri6utKwYUPmz5+fZ/9ffvmFhg0b4uLigq+vL126dMkTCgv7vW53+aljx46cPn2a559/Hp1Oh06nY926dQwfPpzExETrsilTpgCQmZnJSy+9RHBwMG5ubrRq1SrPk55zWniWL19OvXr1MBqNnD59uoBnWFjltNScv7tR7UtSmyB1yIR9F/dx1QbHqRLCFkioyYeiKKRmmjSZ7mbg9MRE9QFiPj4+t90uMjKS48ePM3ny5AJ9bkxMDO3bt8fZ2Zk1a9YQHR3NiBEjMJnU8Wi++uorJk2axNtvv83Bgwd55513eO2115g3b16RvwvAa6+9xsMPP8yePXt47LHHiIiI4ODBg3m2mTRpEhMmTGD37t3Url2biIgIa13p6ek0b96c5cuX899///HUU0/x+OOPExUVBUBsbCwRERGMGDGCgwcPsm7dOvr162f9/6C4v9eSJUuoXLkyb7zxBrGxscTGxtK6dWtmzZqFp6enddmECRMAGD58OJs3b2bBggXs3buXAQMG0L17d44ePWr9zNTUVKZNm8bXX3/N/v378ff3L1Jt5VpQ9vADl45B2lVNS8lPJbdK1KpQCwWFrbFya7cQtyJjP+UjLctMvdf/0uTYB97ohqtT4f+vURSF8ePH07ZtWxo0aJDvdkePHuWVV15h48aNODgU7DiffvopXl5eLFiwAEdHRwBq165tXf/mm28yY8YM+vXrB0BoaCgHDhzgiy++YOjQoYX+LjkGDBjAE088YT3G6tWrmT17dp7WkgkTJtCrVy8Apk6dSv369Tl27BhhYWEEBwdbAwLA2LFjWblyJYsWLaJVq1bExsZiMpno168f1apVA6Bhw4Yl9r18fHwwGAx4eHgQEBBgXe7l5YVOp8uz7Pjx48yfP59z584RFBRk/a4rV64kMjKSd955B4CsrCw+++wzGjduXOh6RDY3X6gQAldOwfldUKOT1hXdUtvgthy9cpRNMZvoEdpD63KEsDkSasqQMWPGsHfvXjZtyv+au9ls5tFHH2Xq1Kl5Qsmd7N69m3bt2lkDTW4XL17k7NmzjBw5kieffNK63GQy4eXlVbgvcYMbL42Fh4ffdLdTo0aNrO8DAwMBiI+PJywsDLPZzLvvvsvChQuJiYkhIyODjIwM3NzcAGjcuDGdO3emYcOGdOvWja5du9K/f38qVKhQot+rIHbu3ImiKDf9/5SRkYGvr6913snJKc85EEUU1EwNNTHRthtqgtoS+V8km2M2Y1Es6HXS2C5EbhJq8uHiaODAG900O3ZhjR07lmXLlrFhwwYqV66c73bXrl1jx44d7Nq1izFjxgBgsVhQFAUHBwdWrVrFfffdd3NNLi75fmZOx9SvvvqKVq1a5VlnMBT+u9yJTqfLM587aOWsy6lpxowZzJw5k1mzZtGwYUPc3NwYN24cmZmZ1vpWr17Nli1bWLVqFbNnz2bSpElERUXh6upaqt/rRhaLBYPBQHR09E3Hc3d3t753cXG56ZyIIghuDvuXqC01Nqqpf1NcHVy5lH6Jw5cPU9e3rtYlCWFTJNTkQ6fTFekSUGlTFIWxY8eydOlS1q1bR2ho6G239/T0ZN++vM/i+Oyzz1izZg2//PJLvvs3atSIefPmkZWVdVNrTaVKlQgODubEiRMMHjz47r7QDbZt28aQIUPyzDdt2rTA+2/cuJG+ffvy2GOPAWpQOHr0KHXrXv8x0Ol0tGnThjZt2vD6669TrVo1li5dyvjx40vkezk5OWE2m++4rGnTppjNZuLj42nXrl2xHV/kw8Zv6wZwNDjSKrAVa8+uZVPMJgk1QtzA9n+1xW2NHj2an376id9++w0PDw/i4uIAtY9GTuvKxIkTiYmJ4bvvvkOv19/U38bf3x9nZ+fb9sMZM2YMs2fPZtCgQUycOBEvLy+2bdvGPffcQ506dZgyZQrPPvssnp6e9OjRg4yMDHbs2MGVK1cYP358kb/fokWLaNGiBW3btuXHH3/k33//5Ztvvinw/jVr1mTx4sVs2bKFChUq8OGHHxIXF2cNNVFRUfzzzz907doVf39/oqKiuHjxonV9SXyvkJAQNmzYwKBBgzAajfj5+RESEkJycjL//PMPjRs3xtXVldq1azN48GCGDBnCjBkzaNq0KQkJCaxZs4aGDRvSs2fPIh1f5COwEej0cC0Wks6DZ5DWFd1S2+C21lDzZKMn77yDEOWIXJC1c3PmzCExMZGOHTsSGBhonRYuXGjdJjY2ljNnztzVcXx9fVmzZg3Jycl06NCB5s2b89VXX1lbbZ544gm+/vpr5s6dS8OGDenQoQNz5869Y8vRnUydOpUFCxZYW4p+/PFH6tWrV+D9X3vtNZo1a0a3bt3o2LEjAQEBeW639vT0ZMOGDfTs2ZPatWvz6quvMmPGDHr06FFi3+uNN97g1KlT1KhRg4oVKwLQunVrRo0axSOPPELFihWZPn06oN6lNmTIEF544QXq1KlDnz59iIqKokqVKkU+vsiHkxv4Z//ZirHhW7uD1Vu791zcQ1KmbQ7CKYRWdMrd3D9sZ5KSkvDy8iIxMRFPT88869LT0zl58iShoaE4OztrVKHITafTsXTp0jwhxB5ERERgMBj44YcftC7Fqrz8+Z4/fz4RERFF/4DfxsCu76HteOhSsMcdaKHPr304mXiSDzt+yP3V7te6HCFK3O1+v3OTlhohionJZOLAgQNs3bqV+vXra12OKAo7eAgf5Hq6sAyZIEQeEmqEKCb//fcfLVq0oH79+owaNUrrckRRBOcMl7ALbHi4ibZBaqjZeG4jJotJ42qEsB3SUVjYLHu7MtqkSRNSU1O1LkPcDf964OAMGYlw+QT41dS6oltqEdCCCsYKXEy7yPpz6+lcVcZvEwKkpUYIIa4zOEJg9pOZbfjWbieDE/1qqU+5XnBogcbVCGE7JNQIIURuOSN223i/moF1BqJDx7bYbZxMPKl1OULYBAk1QgiRmx08hA8gyD2IDpU7APDz4Z81rkYI2yChRgghcsvpLBy7F0yZ2tZyB4PCBgHw27HfSM2S/lxCSKgRQojcfKqDsxeYMyD+gNbV3FZ4UDhVPapyLesaK06u0LocITQnoUYIIXLT6a73q7HxS1B6nZ5H6jwCqB2G7e2OQSGKm4QaUSpOnTqFTqdj9+7dAKxbtw6dTsfVq1eL7TNtxbBhw/I8Bbljx46MGzdOs3pEEdjJQ/gA+tbsi7PBmSNXjrAr3nZHGBeiNEiosXPTpk2jZcuWeHh44O/vz4MPPsjhw4dvu09OoLhxOnToUClVXbZ99NFHzJ071zq/ZMkS3nzzTet8SEgIs2bNyrPP3Llz8fb2Lp0CxZ1ZOwvbfqjxMnrRs7o6uOmCw3J7tyjf7DbUTJs2DZ1OV+7/Bbx+/XpGjx7Ntm3bWL16NSaTia5du5KSknLHfQ8fPkxsbKx1qlWrVilUXPZ5eXnlCSg+Pj54eHiUyrHNZjMWG34Srt3I6Sx88RBkJGtbSwEMqqN2GF59ejUJaQkaVyOEduwy1Gzfvp0vv/ySRo0aaV2K5lauXMmwYcOoX78+jRs3JjIykjNnzhAdfee+AP7+/gQEBFgng8Fw2+33799Pr1698PT0xMPDg3bt2nH8+HHr+sjISOrWrYuzszNhYWF89tlnd/XddDodc+bMoUePHri4uBAaGsqiRYtu2u7EiRN06tQJV1dXGjduzNatW63rLl26REREBJUrV8bV1ZWGDRsyf/78PPv/8ssvNGzYEBcXF3x9fenSpUueUFjY73W7y08dO3bk9OnTPP/889YWsnXr1jF8+HASExOty6ZMmQJAZmYmL730EsHBwbi5udGqVSvWrVtn/eycFp7ly5dTr149jEYjp0+fLuAZFvnyCADPYFAsELtH62ruqK5vXRpXbIzJYmLxkcValyOEZuwu1CQnJzN48GC++uorKlSoUHIHUhTITNFmuovOfomJiYDaOnAnTZs2JTAwkM6dO7N27drbbhsTE0P79u1xdnZmzZo1REdHM2LECEwmddyZr776ikmTJvH2229z8OBB3nnnHV577TXmzZtX5O8C8Nprr/Hwww+zZ88eHnvsMSIiIjh48GCebSZNmsSECRPYvXs3tWvXJiIiwlpXeno6zZs3Z/ny5fz333889dRTPP7440RFRQEQGxtLREQEI0aM4ODBg6xbt45+/fpZO1wW9/dasmQJlStX5o033rC2kLVu3ZpZs2bh6elpXTZhwgQAhg8fzubNm1mwYAF79+5lwIABdO/enaNHj1o/MzU1lWnTpvH111+zf/9+/P39i1SbuEFQU/XVDvrVwPXbuxcdWSTjQYlyy+7Gfho9ejS9evWiS5cuvPXWWyV3oKxUeCeo5D7/dv53HpzcCr2boiiMHz+etm3b0qBBg3y3CwwM5Msvv6R58+ZkZGTw/fff07lzZ9atW0f79u1vuc+nn36Kl5cXCxYswNHREYDatWtb17/55pvMmDGDfv3UR7eHhoZy4MABvvjiC4YOHVro75JjwIABPPHEE9ZjrF69mtmzZ+dpLZkwYQK9evUCYOrUqdSvX59jx44RFhZGcHCwNSAAjB07lpUrV7Jo0SJatWpFbGwsJpOJfv36Ua1aNQAaNmxYYt/Lx8cHg8GAh4cHAQEB1uVeXl7odLo8y44fP878+fM5d+4cQUFB1u+6cuVKIiMjeeeddwDIysris88+o3HjxoWuR9xGcHM4tNzm74DK0bVaV97f/j4XUi+w7uw6ulTronVJQpQ6uwo1CxYsIDo6mh07dhRo+4yMDDIyMqzzSUlJJVWaTRgzZgx79+5l06ZNt92uTp061KlTxzofHh7O2bNn+eCDD/INNbt376Zdu3bWQJPbxYsXOXv2LCNHjuTJJ5+0LjeZTHh5eRXx21yv7cb5G+92yn0ZMjAwEID4+HjCwsIwm828++67LFy4kJiYGOufCTc3NTQ2btyYzp0707BhQ7p160bXrl3p378/FSpUKNHvVRA7d+5EUZQ84RHUP9e+vr7WeScnJ7kUWxKC7eO27hw540F9ve9rFhxeIKFGlEt2E2rOnj3Lc889x6pVq3B2di7QPtOmTWPq1KlFO6Cjq9piogVH10LvMnbsWJYtW8aGDRuoXLlyofe/9957+eGHH/Jd7+Liku+6nI6pX331Fa1atcqz7k79dIpCp9Plmc8dtHLW5dQ0Y8YMZs6cyaxZs2jYsCFubm6MGzeOzMxMa32rV69my5YtrFq1itmzZzNp0iSioqJwdXUt1e91I4vFgsFgIDo6+qbjubu7W9+7uLjcdE5EMci5/HT1DKQkgJuftvUUwMDaA/n2v2+Jio3iROIJqntV17okIUqV3fSpiY6OJj4+nubNm+Pg4ICDgwPr16/n448/xsHBAbPZfNM+EydOJDEx0TqdPXu24AfU6dRLQFpMhfiBUhSFMWPGsGTJEtasWUNoaGjBv2Muu3btsrZy3EqjRo3YuHEjWVlZN62rVKkSwcHBnDhxgpo1a+aZilpPjm3btt00HxYWVuD9N27cSN++fXnsscdo3Lgx1atXz9MfBdQg1KZNG6ZOncquXbtwcnJi6dKlJfa9nJycbvrzeqtlTZs2xWw2Ex8ff9Pxc1+mEiXE2Qt8s+8ItINbuwEC3QOt40EtPLRQ42qEKH1201LTuXNn9u3bl2fZ8OHDCQsL4+WXX77lv5yNRiNGo7G0StTE6NGj+emnn/jtt9/w8PAgLi4OUPto5LSuTJw4kZiYGL777jsAZs2aRUhICPXr1yczM5MffviBxYsXs3hx/ndNjBkzhtmzZzNo0CAmTpyIl5cX27Zt45577qFOnTpMmTKFZ599Fk9PT3r06EFGRgY7duzgypUrjB8/vsjfb9GiRbRo0YK2bdvy448/8u+///LNN98UeP+aNWuyePFitmzZQoUKFfjwww+Ji4ujbt26AERFRfHPP//QtWtX/P39iYqK4uLFi9b1JfG9QkJC2LBhA4MGDcJoNOLn50dISAjJycn8888/NG7cGFdXV2rXrs3gwYMZMmQIM2bMoGnTpiQkJLBmzRoaNmxIz549i3R8UQjBzeHSUbWzcO2uWldTIIPCBrH27FqWHV/Gc82ew7UILb9C2Cu7aanx8PCgQYMGeSY3Nzd8fX1v2ym2rJszZw6JiYl07NiRwMBA67Rw4fV/pcXGxnLmzBnrfGZmJhMmTKBRo0a0a9eOTZs2sWLFCmtn2Fvx9fVlzZo1JCcn06FDB5o3b85XX31lvfTzxBNP8PXXXzN37lwaNmxIhw4dmDt37l231EydOpUFCxbQqFEj5s2bx48//ki9evUKvP9rr71Gs2bN6NatGx07diQgICDP7daenp5s2LCBnj17Urt2bV599VVmzJhBjx49Sux7vfHGG5w6dYoaNWpQsWJFAFq3bs2oUaN45JFHqFixItOnTwfU28mHDBnCCy+8QJ06dejTpw9RUVFUqVKlyMcXhWAnI3bndm/gvVTzrEZyVjLLTyzXuhwhSpVOsePBQjp27EiTJk1uejprfpKSkvDy8iIxMRFPT88869LT0zl58iShoaEF7rMjSpZOp2Pp0qV5Qog9iIiIwGAw3LaPUmkrL3++58+fT0RERPF94Lkd8HVncPWDF48V6tKwlr4/8D3Tt0+nVoVaLO69WPpcCbt3u9/v3OympeZW1q1bV+BAI0RJM5lMHDhwgK1bt1K/fn2tyxHFoVID0DtCaoLaYdhO9K3ZFxcHF45eOcrOePvoDyREcbDrUCOELfnvv/9o0aIF9evXZ9SoUVqXI4qDozNUyg6odnQJytPJk56h2eNBHZLxoET5YTcdhUX5Y29XRps0aUJqaqrWZYjiFtwcYnernYUb5N/vzNYMChvE4qOL+fv031xMvUhF14palyREiZOWGiGEuB3rQ/js6zJOmE8YTSo2waSY+OXoL1qXI0SpkFAjhBC3k3MH1PndYLn5eVi2LGc8qF8O/0KW5eZnTAlR1kioEUKI2/GrDU7ukJUCFw9rXU2h3F/tfnycfYhPi2fd2XValyNEiZNQI4QQt6M3QGAT9b2djNidw8ngxMO1Hgakw7AoHyTUCCHEndjZ4Ja5Dag9AL1Oz79x/3L86nGtyxGiREmoEaXi1KlT6HQ66wjb69atQ6fTcfXq1WL7TFsxbNiwPA8M7NixI+PGjdOsHlEM7DjUBLoH0rFyRwAWHpbxoETZJqHGzk2bNo2WLVvi4eGBv78/Dz74IIcP3/m6f0ZGBpMmTaJatWoYjUZq1KjBt99+WwoVl30fffQRc+fOtc4vWbKEN9980zofEhJy00Mj586di7e3d+kUKAovp7Pwhf2Qla5tLUWQ02F42fFlpGSlaFyNECVHQo2dW79+PaNHj2bbtm2sXr0ak8lE165dSUm5/V9cAwcO5J9//uGbb77h8OHDzJ8/v1CjX4v8eXl55QkoPj4+eHh4lMqxzWYzFoulVI5VrnhVUYdKsJggbt+dt7cx9wbeS4hnCClZKSw/LuNBibJLQo2dW7lyJcOGDaN+/fo0btyYyMhIzpw5Q3R0/s3kK1euZP369fzxxx906dKFkJAQ7rnnHlq3bn3bY+3fv59evXrh6emJh4cH7dq14/jx69foIyMjqVu3Ls7OzoSFhfHZZ5/d1XfT6XTMmTOHHj164OLiQmhoKIsWLbppuxMnTtCpUydcXV1p3LgxW7duta67dOkSERERVK5cGVdXVxo2bMj8+fPz7P/LL7/QsGFDXFxc8PX1pUuXLnlCYWG/1+0uP3Xs2JHTp0/z/PPPo9Pp0Ol0rFu3juHDh5OYmGhdNmXKFEAdfPSll14iODgYNzc3WrVqxbp166yfndPCs3z5curVq4fRaOT06dMFPMOiwHS6XLd221dnYVD/W8pprVlweIHdPdhSiIKSUFPGJCYmAmrrQH6WLVtGixYtmD59OsHBwdSuXZsJEyaQlpaW7z4xMTG0b98eZ2dn1qxZQ3R0NCNGjMBkMgHw1VdfMWnSJN5++20OHjzIO++8w2uvvca8efPu6vu89tprPPzww+zZs4fHHnuMiIgIDh48mGebSZMmMWHCBHbv3k3t2rWJiIiw1pWenk7z5s1Zvnw5//33H0899RSPP/44UVFRgDqCeUREBCNGjODgwYOsW7eOfv36Wf/SL+7vtWTJEipXrswbb7xBbGwssbGxtG7dmlmzZuHp6WldNmHCBACGDx/O5s2bWbBgAXv37mXAgAF0796do0ePWj8zNTWVadOm8fXXX7N//378/f2LVJu4AzvuVwPQu0ZvXBxcOHb1GDsu7NC6HCFKhlKOJCYmKoCSmJh407q0tDTlwIEDSlpamqIoimKxWJSUzBRNJovFUqTvZ7FYlN69eytt27a97XbdunVTjEaj0qtXLyUqKkpZsWKFUq1aNWX48OH57jNx4kQlNDRUyczMvOX6KlWqKD/99FOeZW+++aYSHh6uKIqinDx5UgGUXbt2KYqiKGvXrlUA5cqVK/keE1BGjRqVZ1mrVq2UZ555Js9nfv3119b1+/fvVwDl4MGD+X5uz549lRdeeEFRFEWJjo5WAOXUqVNF+l63MnToUKVv377W+Q4dOijPPfecdb5atWrKzJkz8+wTGRmpeHl55Vl27NgxRafTKTExMXmWd+7cWZk4caJ1P0DZvXt3vvUoys1/vsuqG/+/KlZHVinKZE9F+bh5yR2jhE3ZMkVpMLeB8sK6F7QuRYhCud3vd24y9lM+0kxptPqplSbHjno0CldH10LvN2bMGPbu3cumTZtuu53FYkGn0/Hjjz/i5eUFwIcffkj//v359NNPcXFxuWmf3bt3065dOxwdHW9ad/HiRc6ePcvIkSN58sknrctNJpP184sqPDz8pvkb73Zq1KiR9X1gYCAA8fHxhIWFYTabeffdd1m4cCExMTFkZGSQkZGBm5sbAI0bN6Zz5840bNiQbt260bVrV/r370+FChVK9HsVxM6dO1EUhdq1a+dZnpGRga+vr3XeyckpzzkQJSQou6Xm0lFIuwou3lpWUySD6gzilyO/8M/pf2Q8KFEmSagpI8aOHcuyZcvYsGEDlStXvu22gYGBBAcH5/lhrlu3LoqicO7cOWrVqnXTPrcKOjlyOqZ+9dVXtGqVNwgaDIbCfI0C0el0eeZzB62cdTk1zZgxg5kzZzJr1iwaNmyIm5sb48aNIzMz01rf6tWr2bJlC6tWrWL27NlMmjSJqKgoXF1dS/V73chisWAwGIiOjr7peO7u7tb3Li4uN50TUQLcfMG7Glw9rQ5wWb2j1hUVWh2fOjTzb8bO+J38cuQXnmnyjNYlCVGsJNTkw8XBhahHozQ7dkEpisLYsWNZunQp69atIzQ09I77tGnThkWLFpGcnGz9cTxy5Ah6vT7fQNSoUSPmzZtHVlbWTa01lSpVIjg4mBMnTjB48OAC114Q27ZtY8iQIXnmmzZtWuD9N27cSN++fXnssccANSgcPXqUunXrWrfR6XS0adOGNm3a8Prrr1OtWjWWLl3K+PHjS+R7OTk5YTab77isadOmmM1m4uPjadeuXbEdX9yF4OZqqImJtstQA/BInUfYGb+Tn4/8zND6Q4vUKiyErZKOwvnQ6XS4OrpqMhXmX92jR4/mhx9+4KeffsLDw4O4uDji4uLydPqdOHFinmDw6KOP4uvry/Dhwzlw4AAbNmzgxRdfZMSIEfm2yIwZM4akpCQGDRrEjh07OHr0KN9//731mThTpkxh2rRpfPTRRxw5coR9+/YRGRnJhx9+WMT/B1SLFi3i22+/5ciRI0yePJl///2XMWPGFHj/mjVrWltiDh48yNNPP01cXJx1fVRUFO+88w47duzgzJkzLFmyhIsXL1pDT0l8r5CQEDZs2EBMTAwJCQnWZcnJyfzzzz8kJCSQmppK7dq1GTx4MEOGDGHJkiWcPHmS7du389577/HHH38U+fjiLtjpiN253V/tfoLdg0lIS+CrfV9pXY4QxUpCjZ2bM2cOiYmJdOzYkcDAQOu0cOH1J4fGxsZy5swZ67y7uzurV6/m6tWrtGjRgsGDB9O7d28+/vjjfI/j6+vLmjVrSE5OpkOHDjRv3pyvvvrK2mrzxBNP8PXXXzN37lwaNmxIhw4dmDt3boFajm5n6tSpLFiwwNpS9OOPP1KvXr0C7//aa6/RrFkzunXrRseOHQkICMhzu7WnpycbNmygZ8+e1K5dm1dffZUZM2bQo0ePEvteb7zxBqdOnaJGjRpUrKj2aWjdujWjRo3ikUceoWLFikyfPh1QbycfMmQIL7zwAnXq1KFPnz5ERUVRpUqVIh9f3IWc27rtONQ4Ghx5qeVLAMzbP48zSWfusIcQ9kOnKOXngQVJSUl4eXmRmJiIp6dnnnXp6emcPHmS0NBQnJ2dNapQ5KbT6Vi6dGmeEGIPIiIiMBgM/PDDD1qXYlVe/nzPnz+fiIiIkjtAZgpMqwyKBcYfAs/AkjtWCVIUhWf+fobN5zfTvnJ7Pu38qdYlCXFbt/v9zk1aaoQoJiaTiQMHDrB161bq16+vdTmiJDi5QcXs/lh2+BC+HDqdjpfueQkHnQMbzm1gw7kNWpckRLGQUCNEMfnvv/9o0aIF9evXZ9SoUVqXI0qKnT+EL0d1r+o8Vk/tQP/ev++Rac7UuCIh7p6EGmGzFEWxq0tPTZo0ITU1lRUrVlChQgWtyxElpQx0Fs7xdKOn8XPx48y1M3x34DutyxHirkmoEUKIwsg9BpSdDx7q7uTO+ObjAfhy75dcSLmgcUVC3B0JNUIIURj+9cDBGdIT4fIJrau5aw9Uf4AmFZuQZkpjRvQMrcsR4q5IqLlBOboZTJQj8ue6GBkcISB7WAo77iycQ6fTMbHVRHTo+PPkn+yIk8Euhf2SUJMt53krqampGlciRPHL+XN9q7G7RBGUkc7COer51qN/7f4ATPt3GiaLSeOKhCgaGSYhm8FgwNvbm/j4eABcXQv3ZF8hbJGiKKSmphIfH4+3t3epjFlVLpSBh/DdaGzTsfx16i+OXDnCoiOLiAgrwef9CFFCJNTkEhAQAGANNkKUFd7e3tY/36IY5IzYHbcXzFnqJSk7V8G5AmOajuGdqHf4ZNcndA/pTgVnuYtP2BcJNbnodDoCAwPx9/cnKytL63KEKBaOjo7SQlPcfKqDs5faWTj+AAQ21rqiYjGg9gB+OfILR64cYfau2bwe/rrWJQlRKBJqbsFgMMiPgBAif3q92lpzYq3ar6aMhBoHvQMT75nI8L+G88uRX+hfuz/1fAs+1poQWpOOwkIIURRl6CF8ubUIaEGP0B4oKEyLmiZ3zgm7IqFGCCGKogx2Fs7xQvMXcHFwYffF3Sw/sVzrcoQoMAk1QghRFDmdhS8eVEfvLkMquVXiqUZPAfBh9IckZyZrXJEQBSOhRgghisIzEDyCQLFA7B6tqyl2Q+oNoapHVRLSEvhy75dalyNEgUioEUKIoipjD+HLzcngxMv3vAzA9we/52TiSY0rEuLOJNQIIURRldHOwjnaV25P+8rtMVlMvPfve9JpWNg8CTVCCFFUOZ2FT29WH8JXBr3c8mUc9Y5sPr+ZtWfXal2OELcloUYIIYqqaji4VYTkC7D/V62rKRFVPasytP5QAKZvn066KV3jioTIn4QaIYQoKgcj3KPeJcTW2VBGL8882fBJ/F39iUmOYe7+uVqXI0S+JNQIIcTdaDESHFzUO6BObdK6mhLh6ujKhBYTAPhm3zecTz6vcUVC3JqEGiGEuBtuvtAke0TrrZ9oW0sJ6h7SneaVmpNuTuf97e9Lp2FhkyTUCCHE3bp3NKCDIyvh4hGtqykROp2OifdMRK/T8/eZv1l4eKHWJQlxEwk1Qghxt/xqQp0e6vttn2pbSwmq41OHcc3GAfDev++xI26HtgUJcQMJNUIIURzCx6ivexZASoK2tZSgYfWH0SOkBybFxAvrXyAuJU7rkoSwklAjhBDFoVprCGoKpnTY/rXW1ZQYnU7H1DZTCfMJ43L6ZZ5b+5zc5i1shoQaIYQoDjrd9daaf7+CrDRt6ylBLg4ufNTpIyoYK3Dg0gGmbp0qHYeFTZBQI4QQxaXeg+BVBVITYG/Z7kgb5B7EBx0+wKAzsPzEcr4/8L3WJQkhoUYIIYqNwQFajVLfb/0ULBZt6ylh9wTew4stXwRgRvQMtp7fqnFForyTUCOEEMWp2RAwekLCETi2WutqStyjYY/Sp0YfLIqFFze8yLlr57QuSZRjEmqEEKI4OXuqwQbK9MP4cuh0Ol4Pf50Gvg1IzEjkubXPkZqVqnVZopySUCOEEMWt1SjQGeDkBojdq3U1Jc5oMDKz00x8nX05cuUIr21+TToOC03YTaiZNm0aLVu2xMPDA39/fx588EEOHz6sdVlCCHEz7ypQ/yH1fTlorQEIcAtgZqeZOOgdWHV6Fd/8943WJYlyyG5Czfr16xk9ejTbtm1j9erVmEwmunbtSkpKitalCSHEzcJHq6//LYbEGG1rKSVN/Zsy8Z6JAHy882M2ntuocUWivLGbULNy5UqGDRtG/fr1ady4MZGRkZw5c4bo6GitSxNCiJsFN4NqbcBign+/0LqaUjOwzkD61+6PgsLLG17mdNJprUsS5YjdhJobJSYmAuDj45PvNhkZGSQlJeWZhBCi1OQ8jG/HXMi4pmkppel/9/yPJhWbcC3rGs+ueZbkzGStSxLlhF2GGkVRGD9+PG3btqVBgwb5bjdt2jS8vLysU5UqVUqxSiFEuVe7O/jWhIxE2PWD1tWUGkeDIzM7zcTfxZ8TiSf436b/YVHK9jN7hG2wy1AzZswY9u7dy/z582+73cSJE0lMTLROZ8+eLaUKhRAC0Ovh3v9T32/7DMwmbespRX4ufszqNAtHvSNrz67liz3l5xKc0I7dhZqxY8eybNky1q5dS+XKlW+7rdFoxNPTM88khBClqnEEuPjA1TNw6HetqylVDSs25LV7XwPgsz2fsebMGo0rEmWd3YQaRVEYM2YMS5YsYc2aNYSGhmpdkhBC3JmTK7R8Qn2/5RMoZ89veajWQzwa9igAEzdO5PjV4xpXJMoyuwk1o0eP5ocffuCnn37Cw8ODuLg44uLiSEsruyPhCiHKiHueBIMRYnbA2Sitqyl1E1pOoGVAS1JNqYz5ZwyxybFalyTKKLsJNXPmzCExMZGOHTsSGBhonRYuLNsj4QohygB3f2g0UH2/Zba2tWjAUe/IBx0+INg9mHPJ53j8z8c5kXhC67JEGWQ3oUZRlFtOw4YN07o0IYS4s5zbuw+tgMvl7wfdx9mHud3nEuoVyoXUCwz7cxgHLh3QuixRxthNqBFCCLvmHwY17wcU2DZH62o0EeAWwNzuc6nnW48rGVcY+ddIoi/IA1RF8ZFQI4QQpaV1dmvNrh8g9bK2tWjEx9mHb7p+Q/NKzUnOSubp1U+z4dwGrcsSZYSEGiGEKC2hHaBSQ8hKhehIravRjLuTO593+Zz2lduTYc7guTXPsfLkSq3LEmWAhBohhCgtOt311pqoL8GUqW09GnJ2cGZWp1n0DO2JSTHx0oaXWHRkkdZlCTsnoUYIIUpT/X7gEQjJcfDfL1pXoylHvSPT2k3jkTqPoKDwxtY3+GbfN1qXJeyYhBohhChNDk7Q6mn1fTl8GN+N9Do9k1pN4omG6gMKZ+2cxazoWSjl/LyIopFQI4QQpa35MHB0g/j9cGKt1tVoTqfT8Vyz5xjffDwA3/z3DW9tewuzxaxxZcLeOBRko/Hjxxf6g1999VV8fHwKvZ8QQpR5LhWg2eMQ9Tls/BCqd1L725RzwxsMx8PJgze2vsHPR37mWuY13m73No56R61LE3aiQKFm1qxZhIeH4+TkVKAP3bRpE2PGjJFQI4QQ+bn3GdjxLZzaCJtmQrvC/+OxLOpfuz/uTu5M3DiRP0/9SXJWMjM6zsDFwUXr0oQdKFCoAVi6dCn+/v4F2tbDw6PIBQkhRLlQIQR6vg+/Pwdr3oTAxlCzs9ZV2YTuId1xd3Tn+bXPszFmI6NWj+KTzp/g4SS/LeL2CtSnJjIyEi8vrwJ/6BdffEGlSpWKXJQQQpQLzYdBs6GgWGDxSLhySuuKbEbb4LZ8cf8XuDu6szN+JyP/Gsnl9PL5wEJRcAUKNUOHDsVgMBT4Qx999FHc3NyKXJQQQpQbPd+H4OaQdgUWPgaZqVpXZDOaVWrGt92+xcfZh4OXDzLkzyEcvHRQ67KEDSvw3U+BgYFMmDCBgwflD5QQQhQbByMM/A5c/SBuHyx/vtzf5p1bXd+6zO0+l0C3QE4nnebRPx5l3v55WBSL1qUJG1TgUDN+/Hh+//13GjRoQHh4ON988w3JycklWZsQQpQPXpVhQCToDLB3AWz/WuuKbEqoVyg/P/Aznat2xmQx8cGODxi1ehQXUy9qXZqwMQUONRMnTuTw4cOsW7eOsLAwxo0bR2BgIMOHD2fz5s0lWaMQQpR9oe3h/jfU9ytfgdNbta3Hxng7ezOz40xeD38dZ4MzW2O38vCyh1l3dp3WpQkbUuiH77Vr147IyEji4uKYNWsWx44do127dtSpU4fp06eXRI1CCFFiFEUh+vQVNh9L0LoUCB+tDqNgMcGioZAUq3VFNkWn0zGg9gAW9l5ImE8YVzKuMHbNWN7a9hbppnStyxM2oMhPFHZzc2PkyJFs3LiR33//nYSEBCZOnFictQkhRIlbsjOGh+ds4c3lB7R/NL9OB30/Af96kHxBDTbleNDL/FT3qs6PPX9kaL2hACw8vJBBywdx+PJhjSsTWityqElNTSUyMpL27dvTp08ffH19efvtt4uzNiGEKHFd6lbCyUHPobhr7D2XqHU54OQGj/wARi84GwV//U/rimySk8GJCS0n8MX9X+Dn4sfxxONErIjghwM/aB9OhWYKHWo2btzIiBEjCAgIYMyYMYSGhrJ27VqOHDnCK6+8UhI1CiFEifFydaRngwAAFu44q3E12XxrwMNfqe+3fwW7f9K2HhvWOqg1i/sspmPljmRZsnhv+3s8888zJKTZwOVEUeoKHGreeecdateuTceOHdm/fz/vv/8+sbGxzJs3j/bt25dkjUIIUaIGtqwCwLLd50nNNGlcTbba3aBj9iX95c/D+d2almPLfJx9+Pi+j5nUahJGg5HNMZt5eNnDbDi3QevSRCkrcKiZOXMmvXr1Ys+ePURFRfH000/j6elZkrUJIUSpuDfUl2q+riRnmPhjX5zW5VzX/iWo3R1M6bDwcUi5pHVFNkun0zEobBALei2gdoXaXE6/zOh/RjMtahoZ5gytyxOlpMCh5vz588ycOZMGDRpYl6WnS29zIYT90+t1DGyhttYs3H5G42py0evhoS+gQigknoHFI8Bi1roqm1azQk1+6vUTj9V9DICfDv1ExIoIjl45qnFlojQUONQ4OqpDv1ssFt58802Cg4Nxd3fnxIkTALz22mt88803JVOlEEKUsP7NK6PXwfZTVzh+0YYeLOriDYN+BEdXOLFOHfxS3JbRYOTle17ms86f4ePsw9ErRxm4fCDv/fseiRk20BlclJhCdxR+6623mDt3LtOnT8fJycm6vGHDhnz9tTwFUwhhnyp5OtOpjj8AP2+3kQ7DOSrVhz6z1febZsKB37Stx060q9xO7URcpSMmi4kfDv5AzyU9+f7A92SZs7QuT5SAQoea7777ji+//JLBgwfnGeSyUaNGHDp0qFiLE0KI0vRIdofhxTvPkWW2sbGFGvaH8DHq+1//Dy7KM1kKws/Fj9n3zeaLLl9Q07smSZlJTN8+nQd/e5B/zvwjt3+XMYUONTExMdSsWfOm5RaLhawsSb5CCPvVKcwfP3cjCcmZ/HMwXutybtZlKoS0g8xkWDAY0pO0rshutA5uzS+9f2Fy+GR8nX05c+0M49aOY/hfw9l/ab/W5YliUuhQU79+fTZu3HjT8kWLFtG0adNiKUoIIbTgaNDTv3llAH62lWfW5GZwgP6R4BkMl47CL8Mhw4b6/9g4g95A/9r9WdFvBU81egqjwUj0hWgGLR/E/zb+j7gUG7rzTRRJoUPN5MmTGTNmDO+99x4Wi4UlS5bw5JNP8s477/D666+XRI1CCFFqBrZQQ826w/HEJdrgHZ7uFWHg92AwwrG/4Zv74fIJrauyK26OboxtOpblDy2nd/XeAPx+4nd6L+3N7F2zSc1K1bhCUVSFDjW9e/dm4cKF/PHHH+h0Ol5//XUOHjzI77//zv33318SNQohRKmpXtGde0J9sCjwS7QNttYAVG4OQ38H90oQfwC+7ATH12hdld0JcAvgnXbvsKDXApr5NyPdnM6Xe7+k19JeLD6yGLPcPm93dEo56iWVlJSEl5cXiYmJ8uBAIcqg+fPnExERcdefszj6HC8s2kMVHxfWT+iEXq8rhupKQNJ5WPgYxESDTq/2uWk9Vh0YUxSKoiisObOGGdEzOHtNDbO1KtRiQosJtA5qrXF1oqC/30Ue0FIIIcqqng0D8TA6cPZyGttO2PBTfD2DYNgf0OQxUCyw+jVY/ARkyuWTwtLpdHSu1pnf+v7GSy1fwtPJk6NXjvL06qd5evXTRMVGyZ1SdsChoBtWr169QNvlPIxPCCHslYuTgT5Ngvgx6gwLtp+ldU0/rUvKn6Mz9P0EgprAylfgv18g4TAM+gm8q2pdnd1xNDjyeL3H6VOjD5/v+ZwFhxaw5fwWtpzfQp0KdRhSfwg9QnrgaHDUulRxCwW+/KTX66lWrRqPPvoo/v7++W733HPPFVtxxU0uPwlRthXX5SeAfecS6f3JJpwc9Pz7v854uzrdeSetndoEPw+F1ARw9YUBcyFUBhy+G2eTzvLdge/47fhvpJnSAPXZNxFhEQysPRBvZ29tCywnCvr7XeBQ8/PPPxMZGcm6devo0aMHI0aMoGfPnuj19nMFS0KNEGVbcYYaRVHo+fEmDsYmMaV3PYa1CS2Wzy1xV8/CwsEQuwd0Buj2DrR6WvrZ3KXEjER+OfILPx38ifg09RlGzgZn+tTow2P1HiPUy07+fNipYu9TM3DgQP7880+OHTtG8+bNef7556lcuTKvvPIKR4/KQGFCiLJFp9MxKPsJwwu2n7Wf/hTeVWDEX9DoEVDMsPJl9QnEWTZ4e7od8TJ6MbLhSFY+vJJp7aZR16cu6eZ0fj7yM31+7cPof0ZLvxsbUOhmluDgYCZNmsTRo0eZP38+UVFRhIWFceXKlZKoTwghNPNgk2CcHPQcirvGvhg7GgjR0UUd3bvbO+pdUXt+gsjukHhO68rsnqPBkQeqP8DCBxYS2S2STlU6oUPHhnMbeGLVEwz4fQDLji+TsaU0UqRrR+np6fzwww9MnTqVqKgoBgwYgKura3HXJoQQmvJydaRHgwAAFtraIJd3otNB+Gh4bAm4VIDzu+DLjnB6q9aVlQk6nY4WAS34+L6P+f2h3xlUZxAuDi4cvnKYSZsm0XVxV77c+yVX0uUf/KWpUKEmKiqKp556ikqVKvHhhx/Sr18/YmJiWLBgAUajsaRqFEIIzTzSQr0EtWz3edIy7fBhbDU6wVProFIDSLkI8x6A7d+AXCYpNtU8qzHp3kms7r+acc3G4e/iT0JaArN3zabzos6MWzuO1adXk2HO0LrUMq/At3TXr1+f+Ph4Hn30UTZu3EijRo1Ksi4hhLAJ91b3paqPK2cup/LHvlgezh4byq5UCIGRq+C30bB/KawYD2ej4P43wCNA6+rKjJx+N0PqDeGv03/x/YHvOXDpAP+c+Yd/zvyDh6MHXap1oVf1XrSo1AKD3qB1yWVOoW7pdnNzw8HBAd1tetFfvny52IorbnL3kxBlW3He/ZTbJ2uO8sGqI9wT4sPPo8KL/fNLjaLA5lnw91RAAUdXCB8DbZ4Fo4fW1ZVJR64cYcWJFfxx8o88A2b6u/rTM7Qnvar3ok6FOrf9XRUlcEv3vHnzCnTgoUOHFqxCDUioEaJsK6lQE5eYTut3/8GiwJoXOlC9onuxH6NUnYmCVa/CuX/VebeK0PEVaDYU5KFyJcKiWIi+EM2KEytYdXoV1zKvWdfV8KpBr+q96Fm9J8HuwRpWabuKPdQcOXKE2rVrF1uBWpBQI0TZVlKhBmDE3O2sORTP0x2qM7FH3RI5RqlSFDi4DP6ecn2Ub9+a0GUKhD0gz7UpQZnmTDbGbGTFiRWsP7ueTEumdV1T/6b0Cu1Ft5Bu8mC/XIo91Li5uVG1alX69OnDgw8+SHi4/TXBSqgRomwryVDz1/44nv4+Gj93I1sn3oejwX4ePHpb5iyIngvr3lWfRAxQpRXc/yZUbaVpaeXBtcxr/H36b1acWMG/cf+ioP4kO+gcCA8Kp0PlDrSr3I4g9yCNK9VWsYea9PR0Vq9ezW+//cby5ctRFIUHHniAvn370rVrV5ydnYut+JIioUaIsq0kQ02W2UL4tDUkJGfwxePN6Va/jHWwTU+CLR/Dlk8gezgA6vaGzlPAr6ampZUXF1IusPLUSpafWM6hy4fyrKvhVYN2ldvRLrgdTf2blruxp4o91OSmKApbt25l2bJlLFu2jNOnT9OlSxf69u3LAw88cNuxobQkoUaIsq0kQw3AtD8P8sX6E9wX5s+3w1qW2HE0lXQe1k2DXT+oI3/rHaD5cOjwMrhX1Lq6cuP41eOsPbuWjec2svvibiyKxbrOzdGN8MBw2lVuR9vgtvi72uZvbnEq0VBzo6NHj7Js2TJ+++03oqKi+PDDDxk9evTdfmyxk1AjRNlW0qHm+MVkOs9Yj14HW17pTICX7bdQF9mFA2p/m6N/qfNO7tBmHIT/Hzi5aVlZuZOYkcjW81vZGLORTTGbuJye9y7jMJ8w2gW3o13ldjT0a4iDvsBPa7EbpRpqcrt06RKXL1+mVq1axfmxxUJCjRBlW0mHGoCBn2/l31OXmdC1NmPus72/54rdyQ2w6jWI3a3OuwdA+wnQaCA4e2laWnlkUSwcvHSQDTEb2HRuE/sS9ln74QB4OHnQJqgNbYLb0LxScyq7Vy4Tt4uXWKiZN28efn5+9OrVC4CXXnqJL7/8knr16jF//nyqVat2d5WXIAk1QpRtpRFqfok+x4RFe6jq48q6CR3R6+3/B+OOLBbYvwT+eQOunlaXObhA/Yeg2RCoeq/cLaWRy+mX2RyzmY0xG9kcs5mkzKQ86yu6VKRZpWY09W9K80rNqeVdyy4f+ldioaZOnTrMmTOH++67j61bt9K5c2dmzZrF8uXLcXBwYMmSJXddfEmRUCNE2VYaoSY100Srt//hWoaJn55oReuafiV6PJtiyoDoebD9a0g4fH25X2013DQaJP1uNGSymPgv4T82nNvAv3H/sv/SfkwWU55t3BzdaFKxiTXoNPRriLOD7V9GLbFQ4+rqyqFDh6hatSovv/wysbGxfPfdd+zfv5+OHTty8eLFuy6+pEioEaJsK41QA/C/pfv4KeoMfZsE8dGgpiV+PJujKHD2X9j5ndqCk5WqLtc7QlhPNeBU7wR22CJQlqSb0tmXsI9d8bvYeWEnuy/uJiUrJc82DnoH6vvWp1mlZjTzV4OOl9H2LisW9Pe70L2J3N3duXTpElWrVmXVqlU8//zzADg7O5OWllb0igvos88+4/333yc2Npb69esza9Ys2rVrV+LHFUKIHINaVuGnqDP8+V8cb6Rm4eVavm6vRadTn2FTtRV0nwb/LVYDzvmdcOA3dfKqAk0fgyaDwbuK1hWXS84OzrQMaEnLAPVOPbPFzJErR9gZv5OdF3ayM34nCWkJ7Lm4hz0X9xBJJADVvapTz7cedX3qUte3LmE+YXg42ccwGoUONffffz9PPPEETZs25ciRI9a+Nfv37yckJKS468tj4cKFjBs3js8++4w2bdrwxRdf0KNHDw4cOEDVqlVL9NhCCJGjYbAXYQEeHIq7xq+7YxjaOkTrkrTj7AkthqtT3D7Y+T3sXQCJZ9Vbw9e9CzU7q603tXuAg5PWFZdbBr2Bur5qUBlcdzCKonDu2jk15GQHnVNJpziReIITiSdYfmK5dd8qHlWsIaeeTz3CfMPwcfbR8NvcWqEvP129epVXX32Vs2fP8swzz9C9e3cAJk+ejJOTE5MmTSqRQgFatWpFs2bNmDNnjnVZ3bp1efDBB5k2bdod95fLT0KUbaV1+Qlg7uaTTPn9AHUDPfnj2bZl4g6TYpOVBgeXw855cGrj9eWuftCwP9TqCtXagKPt9+Uoby6lXWL/pf0cuHSAg5cOcvDyQWJTYm+5bSXXStdDjk8YdX3rUsm1Uon8t1CsfWr69evH3Llz8fT05LvvvmPgwIGl/gThzMxMXF1dWbRoEQ899JB1+XPPPcfu3btZv379HT9DQo0QZVtphpqrqZnc884/ZJos/D6mLQ0r214/BJtw6bj6IL/dP0LyhevLHV0htAPUul+dvKW13VZdTb/KwctqwDl06RAHLx/kVNKpW27r4+zD1NZT6VilY7HWUKx9apYvX05KSgqenp4MHz6cHj16lHqoSUhIwGw2U6lSpTzLK1WqRFxc3C33ycjIICMjwzqflJR0y+2EEKKwvF2d6FY/gN/3nOeHbad5r38jrUuyTb41oMtk6DQJjq2Gw3/A0dVwLRaO/KlOABXDsgNOV6hyr1ymsiHezt6EB4UTHnR9zMfkzGQOXznMocuH1Fadywc5cfUEl9Mv4+vsq1mtBQo1YWFhTJw4kU6dOqEoCgsXLsw3KQ0ZMqRYC7zRjc1aiqLk29Q1bdo0pk6detPyRYsW4erqWiL1CSG0ExMTw/z580vteJWuGQA3Fu44y/ETx+kTnI5jGRnnsuS0hsBwvH1iCEr5j8CU//BLO47+4iG4eAi2zCZLZyTOrS7n3RoQ61afNMcKWhct8qFHT4Ps/2U5ZHFRucju1bv5T/dfsR4nNTW1QNsV6PLTli1bGD9+PMePH+fy5ct4eHjcMkjodDouX758i0+4e0W5/HSrlpoqVarI5SchyqjSvPwE6j+qZq85xsy/j6AoEBbgwaeDm1Gjonup1VAmpF2B42vVFpxjqyHlhkeDVGqgtuJU7wTBzcBoH3fiiOJTYs+p0ev1xMXFaTJoZatWrWjevDmfffaZdVm9evXo27evdBQWQpR6qMmx6WgC4xbuIiE5E1cnA9P6NaRvk+BSr6NMsFjUIRmOroajqyAmGnINA4BOD/71oHILqNxSnXxrgV6ayMqyEgs1p0+fpmrVqpr09F+4cCGPP/44n3/+OeHh4Xz55Zd89dVX7N+/v0DDM0ioEaJs0yrUAMQnpfPsgl1sO6G2VkfcU5XJvevh7CgPoLsrKQlwfI0acE5vhaRzN29j9ILKza+HnODm4Gp7txuLoivWjsJ79+6lQYMG6PX6AoWH/fv3U6dOHRwcinek0EceeYRLly7xxhtvEBsbS4MGDfjjjz9serwpIUT54O/pzA8jW/HRP0f5ZO0x5v97ht1nr/LZ4GaE+smo1kXm5qcOntlooDqfdB7O7YBz29XX87sgI1ENPsfXXN/Pt2Z2yMlu0fGvB4Zy9pDEcqhALTUGg4G4uDgqVizYmB6enp7s3r2b6tWr33WBxUlaaoQo27Rsqcltw5GLPL9wN5dSMnFzMvDuw43o3ThI67LKJnMWxB+4HnLObYdLx27ezuCkXqbyD4OKdcE/e6oQIsM52IFibalRFIXXXnutwHcMZWZmFqxKIYQog9rXrsgfz7Vj7Pxd/HvyMmPn7yLq5CVe7SWXo4qdwRECG6tTyyfUZamX1b4457ZnT9Fqa078fnXKzcEZ/GrlDToVw8C7mvTTsUMFCjXt27fn8OHDd94wW3h4OC4uLkUuSggh7F0lT2d+eqIVM/8+wqdrj/PDtjPsOqNejqrmK5ejSpSrz/WH+oHa+TjxDMQfgosHr79ePAymdHV4h7h9eT/D0VUdfdy/rvpaIeT65FJBHf9K2JxCdxS2Z3L5SYiyzVYuP91o3eF4nl+4myupWXgYHXivfyN6NgzUuixhMcOVU+rzceIPZr8egoQjYM7Ifz+jF1SomjfoVAgB7xB18E4HY2lUX66U2N1P9kxCjRBlm62GGoDYxDTG/rSLHaevADA0vBr/61UXo4NcjrI5ZlN22Dmohp1Lx9X5K6cg+dZPsL9OB57BuYJOFfAIBM8g9dUjUG1JkpaeQpFQcwsSaoQo22w51ABkmS3MWHWEz9cfB6BRZS9mPtJEHtZnTzJT4eoZuHr6etDJPWUV4Mm3BiN4BOQNOp6BN4cfGfDTqlg7CgshhLh7jgY9r/QIo1WoD8//vJu95xLpPGM9zap606dxEL0aBVHRQy5d2DQnV/UOKv+wm9cpivo05Cs5geckJJ6Fa3GQFAvXzkPqJfXS1tXT6nQ7zt7qLe2ufuqr9X3F7Pe+ed/LLevSUiOEKDtsvaUmt/NX05i0dB/rjlwk529hvQ5a1/CjT+MgujUIwMtFfqTKHFOGOpjntTj1mTvXYrNf43K9j1U7MBdW7hDk6gsu3mqnZmdv9X1+r3YQhuTy0y1IqBGibLOnUJMjPimd5XtjWbbnPLvPXrUudzLo6VCnIn0aB9GlbiVcnKTvTbmhKJB+Fa5dgNQE9anKKRfVVp5bvU+7DIql6Mdzcr856Di5q2NsGT3A6A5GT/V9nuWe2es81LvFSrCfULFffvq///s/pk+fjru7eu33+++/56GHHrLOX716lUcffZQ//vjjLksXQojyw9/TmRFtQxnRNpTTl1L4fc95lu05z5ELyaw+cIHVBy7g6mSga71K9GkSRLtaFXE0yPNTyjSdTm1hcSng6OQWM6RdzQ472SEo9ZIajNKu5v+akaTun5msTrcagqLANevBKTvsPPgpVO9Y9M+6CwVuqTEYDMTGxloHsrzxqcEXLlwgKCgIs9lcctXeJWmpEaJss8eWmvwcikti2W414Jy7kmZd7u3qSI8GgfRpHESrUB/0ermLRhSRxQzpieoo6bkDT3oiZCRDxrXrU+a1vPPW9UnkGXAUYOjvENq+WEst9paaG7NPObpqJYQQpS4swJOw7p682K0Ou85eZdnu8yzfG0tCcgbz/z3D/H/P4G50oF6gJ/WDPWkQ5EX9YE9qVnTHQVpyREHoDert5Xcz+KeiQGaK2tKTE3J8axVfjYUkdz8JIYQN0+l0NKtagWZVK/Bqr7psO3GZZXti+PO/OK6lm/j31GX+PXXZur3RQU9YgAf1g73UoBPkSZ0ADxmeQZQMnS67X427epu6xiTUCCGEnXAw6Glby4+2tfx456GGHL+Ywn8xifx3PpH955M4cD6J5AwTe84lsudconU/g15HLX936meHnAbBXtTyd8fb1RGdPAROlCGFCjWvv/66dVDLzMxM3n77bby8vABITS3AA4eEEEIUCweDnjoBHtQJ8ODh5pUBsFgUzlxOtYac/2LU18spmRyKu8ahuGss3nn9M1wcDQR5OxNcwZVgb2eCvFwIruBCkLcLwd4uBHg5S6dkYVcKHGpuHNSydevWnDhx4qZthBBCaEOv1xHi50aInxsPNAoC1P6PcUnp/BeTxP7zifwXk8SB84mcT0wnLcvM8YspHL+YcsvP0+mgkoezNfgEeTsT7O2Cv4czPm5O+Lg54u3qhLeLo/TjETahwKFm3bp1JViGEEKIkqDT6Qj0ciHQy4X761WyLk/PMhOXmM75q2mcu5rG+ewp5moa56+mE3M1jUyThbikdOKS0tl55uptj+Pl4oiPmxPero74uDpRwc2JCq6OVHBzyjXvhJeLI25GA+5GB9yMDtISJIqV9KkRQohyyNnRYG3VuRVFUbiUkknMlRvDTioJyZlcScnkcmomiWlZKAokpmWRmJZV6DqcHPTZAceAm5ODNexYlxmvL3N1MuDsYMDoqMfoYMDZUY+zowFnRwNGh5z3epwdri+TW97LlwKFmvHjxxf4Az/88MMiFyOEEMI26HQ6/NyN+LkbaVzFO9/tzBaFxLQsLqdkciU1U31NyeRKatYN8+r7pHQTyRkmMk3qE3AzTRYumzK5fOsrYHfNyaC3hiAngw5HBz0Oeh2OBj1ODnocDXocDdnzBj0Oud47GvQ4Ouhw0Osx6HU46HUYck0Oeh1663I9Bh0YDOrnG3TXt9Pp1M7aep0OvU49tznv9bq863XZy3Le68h5UG/ueTWo5azTZa+D6w/1zb2ssBQFFBRyP7kl9zLFukxByV6Xs1RRoFYlD82G+ChQqNm1a1ee+ejoaMxmM3Xq1AHgyJEjGAwGmjdvXvwVCiGEsFkGvS67f41TofbLMltIyVADTkqGOfvVlGuZiZTM68uTM0ykZZrJMFlIzzJnTxbSTWYysixkmLLns8yYLNd/jTPNFjLNFq5hKu6vLvLxXffKtO/YWJNjFyjUrF271vr+ww8/xMPDg3nz5lGhgvoI5ytXrjB8+HDatWtXMlUKIYQoUxwNerWTsWvhwlBBmMwW0rPDT04IysiyYLJYyDJbyDQpZJnV+Zz3WWYLJrNCZvZ7dcpeZ7JgNpkxm0zZr2ZMJjMWswWTyYzZbMZstmAyWzDnniwKZosFi0VRJ0VByX61zisKZoXs9+qrRQFLdouIoig3tZLktIxY53MvQ2ddrlNy1lo3KDCdoqgtQSjZn5PzXj3O9WU52+asA+d4A2DDoSa3GTNmsGrVKmugAahQoQJvvfUWXbt25YUXXijWAoUQQtgxRQGTCbKy1Ckz8/r7u53PZ51DVhbuWVm4F9exbHj4n7ui04GTEzg63jzduLww8w3bavaVCh1qkpKSuHDhAvXr18+zPD4+nmvXrhVbYUIIIbIpys0/tCX1eqdlRXlfFjk43DoM3OoH/3bL73bbu/lMQ9l7ynShQ81DDz3E8OHDmTFjBvfeey8A27Zt48UXX6Rfv37FXqAQQhSrnICQmXnzdOPy280XZF1+299u21vtaypj/UEMhoL9i/9OP9h305pQlPnckzyJ2SYVeJTuHKmpqUyYMIFvv/2WrOwE7uDgwMiRI3n//fdxc7v17YG2QEbpFqIEmUzXf4QzMm4dGnJPBdmmkNOluDh83d3zDx5lKSA4OKg/ujk/vDe+v93rjdvnFxbudn1+83p5No0onIL+fhc61ORISUnh+PHjKIpCzZo1bTrM5JBQI+ya2Xw9CNzq9XbrbgwSBV1W0PeZmWCxaH2GiianX0HuKfePfn6h4U7rbhc0cv/IG40FCyK5Xx0cpKVAlCsF/f0u8OWnoKAg+vbtS58+fejcuTNubm40atSoWIoVwuaYTNeDQnr69fdFmXKHjsIsuzGs2FtnxZwfYKPx5tCQ37KcH/kb1xVkcnRk3datdLz//ttuc9OyMtivQIjyqsCh5qeffuL333/n2Wef5cKFC3Tr1o0+ffrQq1cvfHx8SrJGUV6YzdcDRGFf83uf3/o7BRZ7aHXIHQ6Mxrzvb1x2Y5C4cdsbl+WEixsDRkHmc4KDBi0JsWlp0KVLqR9XCGEbinT5af/+/SxbtozffvuNXbt2ER4ebm3FqVGjRknUWSzk8tNt5FzaSE/Pf7rd+lutu3FZfvM5r7baEqHXX/+BL44pd+DIb9nt5nNaHOTyw03mz59PRESE1mUIIYpZsV9+yq1+/frUr1+fiRMncuHCBZYtW8ayZcuYNGkS1atX57333qNXr15FLr7cysrK+6Oflla4+fyW3W55zmRrt13q9eDsrE5G4/XXnPc3zt9qmxuX3Wq+IOscZIg0IYSwB3f9t3WlSpV48sknefLJJ0lNTeWvv/7CaDQWR232Y8kSOH78enDI7/VO62ylpUKvBxeX6+HhVlPucFHUZbd7lSAhhBCikAr9y2EwGIiNjcXf3z/P8kuXLuHv74/ZVn6YS9Pnn8Pq1cX7mTeGgRtDRs680Zh33Z3CSO71N+6bM0mgEEIIYYcK/euVXxecjIwMnJyc7rogu3T//RAYeD0g5Pd6u3U3hg15joMQQghRKAUONR9//DGgDnn+9ddf4+7ubl1nNpvZsGEDYWFhxV+hPXjxRa0rEEIIIcq9AoeamTNnAmpLzeeff44h17MdnJycCAkJ4fPPPy/+CoUQQgghCqDAoebkyZMAdOrUiSVLluQZpVsIIYQQQmuF7lOzdu3akqhDCCGEEOKuFCjUjB8/vsAf+OGHHxa5GCGEEEKIoipQqNm1a1ee+ejoaMxmM3Xq1AHgyJEjGAwGmjdvXvwVCiGEEEIUQIFCTe5LTh9++CEeHh7MmzfP2q/mypUrDB8+nHbt2pVMlUIIIYQQd1Doh6HMmDGDadOm5ekoXKFCBd566y1mzJhRrMUJIYQQQhRUoUNNUlISFy5cuGl5fHw8165dK5aihBBCCCEKq9B3Pz300EMMHz6cGTNmcO+99wKwbds2XnzxRfr161fsBQr7oSgKmWYL6ZkW0k1m0rPMpGdZSM8yk5Z1fT7DZCbTZMFkUcgyW8gyZ7+aLGRlLzPlXp7rvcmsYFEUFEB9uLWCRVGPnbNM4fqTrxUFdfvsB2Eb9DocDDoc9Dr1vV6f/aqzrstZ7qDXYbBuq8fF0YCrkwEXJ/XV1cmAi6MDbsac5Q64OqrrjQ56dDKKthBClKpCh5rPP/+cCRMm8Nhjj5GVPbKzg4MDI0eO5P333y/2AkXJMFsUrqVnkZJpJiXDRHKGidQMM8kZJlIyTKRkmkjJyLUuez73+/TsoJKWE15MZvIZRaPc0evA1ckBFycDbk4GvF2d8HVzwtfdCR83I37uTvi4qZOfu9H63tnRcOcPF0IIcUuFDjWurq589tlnvP/++xw/fhxFUahZsyZubm4lUZ/Ih6IopGaauZKaSVKaiaT0LJLSskhMyyIp3URSWlb2MlP2MnX9tXR1PjnDVKL1GfQ6nB30ODsacHY0YHRUWzqcHdVWDCcHPQ56PU4OaquIo0GPo0GHo0GPg0GHk0FvfZ9nnV6HTqdDpwO9TocO0OlAhw5uXJa9XH2vtppYLAomi4LZYsl+VTCZs18tCiZzruW5tssyW0jLtJCWZSI100xqppm0TDOpmSb1NUtdlmmyqMdRIDk7EF4EuJRaoPPmbnTIFXac8HUzUsXHheoV3ale0Y0QXzcJPkIIkY8iD8fs5uZGo0aNirOWcktRFNKyzFxOyeRKShZXUjO5kpqpzqdmcSUlk8upmVy5YT7nB/RuODnocTeql1DcnBxwM6qTu9GAq5ODdd319+o6FycHXBwN2UFFbw0uztnLHA3lc0BOk9lCWlZO4DGTkqmGoMspmdYpITkj1/tMLqdkcCk5E5NFsQahM5dvHYJ0OgjycqF6RTdqZAedUD83qld0J9DTGb1eLnkJIcqvIocacWepmSYSrmVyMTmdi9cy1Ck5M9f7DBKuZZCQnEFGEQOKk0GPp4sjXi4OeLo44unseH0++72nsyNeLo545lrm5eKIh7NDuQ0fJcXBoMfDoMfD2bFQ+ymKQlK6icspmVxKzuBSdui5eC2DUwkpnEhI4cTFZJLSTcRcTSPmahobjybk+QxnRz2hfu5U93Ozhp7m1SpQxce1OL+iEELYLAk1xWDBv2c4EJtEQnLG9cByLYOUTHOhPsfJoMfHzQlvV0d83Jyo4OaEj6sTFVwd1fduTni7Zi9zc6SCqxOuTgbpkFoG6HQ6vLLDZqjfrS/lKorCpZRMTlxM4WRCMicupnD8YgonEpI5cymV9CwLB2OTOBiblGe/6n5utK9dkQ61K9Kqug+uTvKfvRCibJK/3YrBin2xN/2rOYezo56KHkYquhvVVw8jFd2d8fNwsi7L6SgqAUXcjk6nw89d/fNyT6hPnnVZZgvnrqRx4qIadk4kJHM47hp7ziWqrTwJKczdcgong557Qn1oX9uP9rUrUqeSh/yZE0KUGRJqisEDjQJpXNnbGlr8cgUYNwkqohQ4GvSE+qn9azrXvb48KT2LLccuseHoRdYfvkjM1TQ2HUtg07EE3vnjEJU8jbSvVZEOdSrStqYf3q5O2n0JIYS4SxJqisEjLatqXYIQt+Tp7Ej3BgF0bxCAoiicSEhh/eGLbDh6kW0nLnEhKYNF0edYFH0OvQ4aVfamQ+2KtK9dkaZVvKXjsRDCrkioEaKc0Ol01KjoTo2K7oxoG0p6lpntpy6z4chFNhxJ4PCFa+w+e5XdZ6/y0T9HqRvoydQ+9W+61CWEELbKLm59OXXqFCNHjiQ0NBQXFxdq1KjB5MmTyczM1Lo0IeyWs6OBdrUqMqlXPf56vj1bJ97H9Icb0atRIO5GBw7GJjHwi62M+Wkn56+maV2uEELckV201Bw6dAiLxcIXX3xBzZo1+e+//3jyySdJSUnhgw8+0Lo8IcqEQC8XBraswsCWVbicksmMVYf56d8zLN8by98HL/B/HWvyVPvq8vA/IYTN0imKfT7Y/v3332fOnDmcOHGiwPskJSXh5eVFYmIinp6eJVidEGXD/vOJTF12gH9PXQagcgUXXu1Vl271A2yyA/z8+fOJiIjQugwhRDEr6O+3XVx+upXExER8fORavxAlqX6QFwufvpfZEU0J9HLm3JU0Rv2wk8FfR3E47prW5QkhRB52GWqOHz/O7NmzGTVq1G23y8jIICkpKc8khCgcnU5H78ZB/PNCB569ryZODnq2HL9Ez483Mvm3/7iaKn3bhBC2QdNQM2XKlOzBCfOfduzYkWef8+fP0717dwYMGMATTzxx28+fNm0aXl5e1qlKlSol+XWEKNNcnRwY37UO/4zvQI8GAZgtCvO2nqbTB+v4YdtpzBa7vJIthChDNO1Tk5CQQELCrZ/EmyMkJARnZ2dADTSdOnWiVatWzJ07F73+9pksIyODjIwM63xSUhJVqlSRPjVCFIMtxxKY8vt+jlxIBqBuoCdTetejVXVfzWqSPjVClE0F7VOj6d1Pfn5++Pn5FWjbmJgYOnXqRPPmzYmMjLxjoAEwGo0Yjca7LVMIcQuta/rxx7Pt+DHqDDNWHeZgbBKPfLmNXo0CmfxAPfw9nbUuUQhRzthFn5rz58/TsWNHqlSpwgcffMDFixeJi4sjLi5O69KEKNccDHqGtg5h3YudGNyqKnodrNgby7DI7XI5SghR6uwi1KxatYpjx46xZs0aKleuTGBgoHUSQmjPx82Jtx9qyO9j2+Ll4siB2CR+ijqtdVlCiHLGLkLNsGHDUBTllpMQwnbUD/JiQtfaALz/12EuJWfcYQ8hhCg+dhFqhBD249FW1agb6ElSuokPVh3WuhwhRDkioUYIUawMeh1v9K0PwILtZ9l77qq2BQkhyg0JNUKIYtcyxIeHmgajKPD6b/uxSKdhIUQpkFAjhCgRE3uE4eZkYPfZq/yy85zW5QghygEJNUKIEuHv6cxzXWoB8N6fh0hMy9K4IiFEWSehRghRYoa1DqVGRTcupWQy6+8jWpcjhCjjJNQIIUqMk4OeKX3UTsPfbT3NoTgZVFYIUXIk1AghSlS7WhXpXl8dAHPyb/vl+VJCiBIjoUYIUeJefaAuRgc9UScv8/veWK3LEUKUURJqhBAlrnIFV0Z3qgnAOysOkpJh0rgiIURZJKFGCFEqnmpfnSo+LsQlpfPJ2mNalyOEKIMk1AghSoWzo4HXH1A7DX+98QQnLiZrXJEQoqyRUCOEKDVd6vrTsU5FsswKU38/IJ2GhRDFSkKNEKLU6HQ6Jveuj5NBz/ojF/n7YLzWJQkhyhAJNUKIUhXq58bIdqEAvLF8P+lZZo0rEkKUFRJqhBClbkynmgR4OnP2chpfrD+hdTlCiDJCQo0QotS5GR2Y1KsuAJ+tO8bZy6kaVySEKAsk1AghNPFAo0Dure5DhsnC2ysOal2OEKIMkFAjhNCETqdjSp/6GPQ6Vu6PY8ORi1qXJISwcxJqhBCaCQvwZEh4NQCm/L6fTJNF44qEEPZMQo0QQlPjutTGz92JExdTiNx8UutyhBB2TEKNEEJTXi6OvNQ9DICP/znKhaR0jSsSQtgrCTVCCM31b1aZJlW8Sck0M3P1Ea3LEULYKQk1QgjN6fU6nulYA4C95xI1rkYIYa8k1AghbIKXiyMA6SZ5wrAQomgk1AghbIKLowGA9EwJNUKIopFQI4SwCS5O2aFGbusWQhSRhBohhE1wdlBDTZq01AghikhCjRDCJjg7qX8dpZvMKIqicTVCCHskoUYIYROcs/vUKApkyCUoIUQRSKgRQtiEnI7CABlZEmqEEIUnoUYIYRMcDXoMeh0AaVnSr0YIUXgSaoQQNiOntUZCjRCiKCTUCCFshrNjdmdhCTVCiCKQUCOEsBnO0lIjhLgLEmqEEDbD+lRhCTVCiCKQUCOEsBnOEmqEEHdBQo0QwmZcb6mRW7qFEIUnoUYIYTOM2R2FZagEIURRSKgRQtgMuaVbCHE3JNQIIWyG9KkRQtwNCTVCCJshdz8JIe6GhBohhM1wcZKOwkKIopNQI4SwGdaOwtJSI4QoAgk1QgibIZefhBB3Q0KNEMJmyDAJQoi7IaFGCGEzclpqMqRPjRCiCCTUCCFshrP0qRFC3AUJNUIIm2G9/CRPFBZCFIGEGiGEzbB2FDZJqBFCFJ6EGiGEzZCWGiHE3bC7UJORkUGTJk3Q6XTs3r1b63KEEMUo5+F7GSbpKCyEKDy7CzUvvfQSQUFBWpchhCgBzg7SUiOEKDq7CjV//vknq1at4oMPPtC6FCFECXBxUv9Kkj41QoiicNC6gIK6cOECTz75JL/++iuurq4F2icjI4OMjAzrfFJSUkmVJ4QoBkZpqRFC3AW7aKlRFIVhw4YxatQoWrRoUeD9pk2bhpeXl3WqUqVKCVYphLhbufvUWCyKxtUIIeyNpqFmypQp6HS62047duxg9uzZJCUlMXHixEJ9/sSJE0lMTLROZ8+eLaFvIoQoDjm3dIN0FhZCFJ6ml5/GjBnDoEGDbrtNSEgIb731Ftu2bcNoNOZZ16JFCwYPHsy8efNuua/RaLxpHyGE7XLOFWrSsszWlhshhCgITUONn58ffn5+d9zu448/5q233rLOnz9/nm7durFw4UJatWpVkiUKIUqRQa/DyaAn02yRkbqFEIVmFx2Fq1atmmfe3d0dgBo1alC5cmUtShJClBCjoxpqZPwnIURh2UVHYSFE+WEdKkFCjRCikOyipeZGISEhKIrcGSFEWeQsoUYIUUTSUiOEsCku1vGf5O4nIUThSKgRQtgUZ8fspwpLS40QopAk1AghbIp1pG4JNUKIQpJQI4SwKTnPppGWGiFEYdllR2FRTmSmQspFdUqOh5R4SLsCTu7g7A0u3je/Ghy1rFgUg5yRuiXUCCEKS0KNKF0WC1w9BdcuZAeWeEjOeY3PFWAuQmZy4T/f0TX/wOPqA0HNoOq94ORWjF9KFKfrLTXSUVgIUTgSakTJykqDmJ1wZiucjVKn9MSC728wgrs/uFVUX10qqGEn7SqkX4W0RPU1I3sE9qxUdbp2Pv/P1DtC5RYQ2h5C2kHlluDofBdfUhSnnI7C0qdGCFFYEmpE8Uq+CGe3wZnsKXYPWLLybmMwgmcguPlfDyw5ocX66g/uFcHoCTrdnY9rMathKf1qrsBzw2tSLJzeAknn1JB1Ziusfw8cnKHKPRDSHkLbqa05Dk7FfGJEQclzaoQQRSWhRhSdokDCETW8nI1SQ8LlEzdv5x4AVVtBlXvVSz8BDYu/74veoF5ecvW5c81XTsLJjXByA5zaCMkX1PcnN8BawNFNrTO0nRp0AhuDQf5TKS1y95MQoqjkb2pROJkpcOA3OPi7GmbSLt+wgQ7860KVVlA1XA0z3tUK1tpSGnQ68KmuTs2HXg9mOQHn5Eb1Ox3/R51AbS2q1gZaDIdaXW3nu5RRMkyCEKKoJNSIO1MUNcDs/gH2/5q3A6+DCwQ3V1s2qt6r9k9x8daq0sLT6aBiHXW650m1I3P8gesh59RmyEiEI3+qU+WWcN+rENpBwk0JuR5qpKOwEKJwJNSI/CXGwJ75sPsnuHz8+nKf6tD4UahxHwQ2Klu3Uev1ENBAncL/T+2rE7sH9i+Bf7+Gc9vhu75qB+P7XlWDnChW1o7CmdJSI4QoHAk1Iq+sdDi8Anb9CCfWgpL9r2VHN6j/EDQdrF5WKi+tFHoDBDdTp/AxsPFDiI5UW3G+7QY1u0CnSep6USysHYVNEmqEEIUjoUaol5fO74LdP8K+X9Q7hXJUawNNBkO9vmB016xEm+ARAD2nQ+uxsOF99Xwd+1udwh6ATv+DSvW1rtLuWTsKS0uNEKKQJNSUZ8kXYe9C9cc5/sD15Z6VoUkENHlUvdQk8vKuAn0+hrbjYN176jk8tBwOrYAG/aDjRPCrpXWVdsvap8YkfWqEEIUjoaY8uhYHa99Rw4zFpC4zGKFub/XyUmgH9bKLuD2f6tDvC2j7PKybBgd+hf8Ww/6l0DgCOrwEFUK0rtLuWC8/SUuNEKKQJNSUJ5kpsOUT2PwRZKWoy4KaqUGmwcPq03pF4fmHwcB5ELtXDYtH/lQD496F0GwItJsAXsFaV2k3XJzkicJCiKKRUFMeWMzqj+yatyE5Tl0W3AK6vgXVwrWtrSwJbASPLoBzO2DNW2pH6x3fqp2uu74FrZ7SukK7IE8UFkIUlYSasu7Y37Dqtet9Zryrwf1Tod6D5ecOptJWuQUM+RVObVKD5Jkt8OeLkHoJOr4i5/0O5InCQoiiklBTVsXtU8PMibXqvLO32sej5RPgYNS0tHIjpC0M/wM2fABr34L170LaFej+rvo8HHFLOR2FM+The0KIQpJQU9YknVdbB3b/CChgcIJ7noL2E6TPjBZ0OujwovqU5T8mwL9fqLfM9/20bD20sBjltNRkmi2YLQoGvbRsCSEKRkJNWZFxTe0AvOUTMKWpy+r3g86vg0+otrUJdQgGZy9YOkrtQJyeBAMiwdFF68psTk5LDaj9atyM8teUEKJg5G8Le2c2wc556i3FKRfVZVXD1Y6plVtoW5vIq9FAdXDMRUPVO6R+6A8R88HZU+vKbIrR4fqluTQJNUKIQpAL+/bs1GaY0xpWjFcDjU8NeOQHGP6nBBpbVac7PLYYnDzg9CaY1xtSErSuyqbo9TprsJE7oIQQhSGhxh5ZLGrn03kPQMJhcPGBHu/D6Cj1AXpyd41tC2kLw5aDqy/E7obIHpB4TuuqbIqLk9zWLYQoPAk19ib1Mvw0ENa8qQ422fhReG63+gwU6XhqP4KawPCV6pAUCUfg2+6QcEzrqmyGs0PO+E9yB5QQouAk1NiTs9vh83ZwbDU4OEOfT+ChOWoHVGF/KtaGESvBtyYknlVH/Y7do3VVNsHaUiMjdQshCkFCjT1QFNj6GUR2h6Rzat+ZJ/6BZo9rXZm4W95V1BabgEaQmgBzH4DTW7SuSnM5fWpkpG4hRGFIqLF16Ynw8+Pw10R18Ml6D8JT6yCggdaVieLiXlHtY1OtDWQkwfcPwZFVWlelKelTI4QoCgk1tix2D3zRAQ7+DnpHtTPwgLlyC3BZ5Oyl3hVVqxuY0mFBBOz7ReuqNGPtUyOhRghRCBJqbJGiwI5I+Pp+uHISvKrCyL/UzsByZ1PZ5egCg36EhgPUVrnFT8D2r7WuShM5LTUyVIIQojDkqVa2JiMZlj8P+35W52t3hwfngKuPtnWJ0mFwhIe+VFtutn8NK14AdNBypNaVlSpnx+w+NdJSI4QoBGmpsSXxh+Cr+9RAozPA/W/AoPkSaMobvR56fgBtx6vzq1+HpFhtayplMlK3EKIoJNTYij0L4KtO6sP0PAJh2Apo85yM5lxe6XRw32tQuSVkJqvBphzJGf9JOgoLIQpDfjG1lpUGy56FpU9DVipU7whPb4Rq4VpXJrSm10PP9wGd2npXjm71lpYaIURRSKjRUmaqOqjhznmADjpOhMeWqLf4CgEQ1BSaDVHf//ESWMrHj3xOS410FBZCFIaEGq1kpcOCR9VBDY2e8PgS6PgK6A1aVyZsTefX1Y7DF/bBjm+1rqZUWDsKy8P3hBCFIKFGC6ZMWDQUTqwFRzcY/AvUuE/rqoStcvNT+9cArHkLUi5pW08pyLn8JMMkCCEKQ0JNaTObYPFIOLJSHb/p0YVQtZXWVQlb13w4VGoA6VfVwUzLOGufGmmpEUIUgoSa0mQxw6+j4OAyMDjBoJ8gtJ3WVQl7YHCAHtPV99Fz4fxuLaspcda7n0zSp0YIUXASakqLxQK/Pwv7FoHeAQZ+BzU7a12VsCchbaBBf0CBP15U/0yVUdaxn6SlRghRCBJqSoOiwB8TYNcPoNPDw99AnR5aVyXsUdc31X5Y5/6FvQu1rqbEyBOFhRBFIaGmpCkK/DUJdnwD6OChL6D+g1pXJeyVZxC0n6C+X/06pCdpW08JcZaH7wkhikBCTUlb8yZs+1R93+djaDRQ23qE/QsfDT41ICUe1r+ndTUlQh6+J4QoCgk1JWn9+7Bxhvq+5wfXH6ImxN1wMEKP7DAT9TlcPKxtPSXg+jAJZbffkBCi+EmoKSmbP4a1b6nvu74N9zypbT2ibKl1P9TuARYT/PmSepmzDJHLT0KIopBQUxKivoTV2Q9Lu+9VaD1G23pE2dT9HTAY4cQ6OPi71tUUKxnQUghRFBJqilv0PPjzRfV9uwnQ/kVt6xFll091aD1Wff/XJHUssTIiJ9SYLApZZrkEJYQoGAk1xWnPQvj9OfV9+Bi1lUaIktRuPHhWhsQzsPkjraspNkbH6381SWdhIURBSagpLvuXqk8LRoGWT0LXt0Cn07oqUdY5uUG37L5bm2fBlVNaVlNsjA56638+cglKCFFQdhVqVqxYQatWrXBxccHPz49+/fppXZLq0ApY/AQoFmj6uPo4ewk0orTUexBC2oEpXb0MVQbodDqcHXKeKiyXn4QQBWM3oWbx4sU8/vjjDB8+nD179rB582YeffRRrctSR9xeOVG9C6XhQOj9Eejt5rSKskCng57vg84Ah5bDsX+0rqhYWIdKkJG6hRAF5KB1AQVhMpl47rnneP/99xk5cqR1eZ06dTSsKpuDEwz5FbZ9Dt3eAb1B64pEeeRfF+55CqLmwJ8vwzNb1D+bdszZIXuoBBn/SQhRQHbRpLBz505iYmLQ6/U0bdqUwMBAevTowf79+7UuTeVTHXpOV0dSFkIrHV8BVz+4dFR9KJ+dc3aS27qFEIVjF7/CJ06cAGDKlCl8+OGHhISEMGPGDDp06MCRI0fw8fG55X4ZGRlkZGRY5xMTEwFISiqb4+WI8k4P4a/AHy/AX9MgpAd4VNK6qCJzMKdjyUgl4cpVkpIcC7RPamqq/PctRBmU89+1cqcHjSoamjx5sgLcdtq+fbvy448/KoDyxRdfWPdNT09X/Pz8lM8///yuPl8mmWSSSSaZZLKP6ezZs7fNFTpF0e756gkJCSQkJNx2m5CQELZu3cp9993Hxo0badu2rXVdq1at6NKlC2+//fYt972xpcZisXD58mV8fX3RFePdSUlJSVSpUoWzZ8/i6elZbJ9bFsm5Khw5XwUn56rg5FwVnJyrgivJc6UoCteuXSMoKAj9bW7G0fTyk5+fH35+fnfcrnnz5hiNRg4fPmwNNVlZWZw6dYpq1arlu5/RaMRoNOZZ5u3tfVc1346np6f8oS8gOVeFI+er4ORcFZycq4KTc1VwJXWuvLy87riNXfSp8fT0ZNSoUUyePJkqVapQrVo13n//fQAGDBigcXVCCCGEsAV2EWoA3n//fRwcHHj88cdJS0ujVatWrFmzhgoVKmhdmhBCCCFsgN2EGkdHRz744AM++OADrUu5idFoZPLkyTdd6hI3k3NVOHK+Ck7OVcHJuSo4OVcFZwvnStOOwkIIIYQQxcUuHr4nhBBCCHEnEmqEEEIIUSZIqBFCCCFEmSCh5i716dOHqlWr4uzsTGBgII8//jjnz5/Ps82ZM2fo3bs3bm5u+Pn58eyzz5KZmalRxdo4deoUI0eOJDQ0FBcXF2rUqMHkyZNvOg9yrlRvv/02rVu3xtXVNd9nK8m5uu6zzz4jNDQUZ2dnmjdvzsaNG7UuySZs2LCB3r17ExQUhE6n49dff82zXlEUpkyZQlBQEC4uLnTs2NF2xtQrRdOmTaNly5Z4eHjg7+/Pgw8+yOHDh/NsI+dKNWfOHBo1amR9Fk14eDh//vmndb3W50lCzV3q1KkTP//8M4cPH2bx4sUcP36c/v37W9ebzWZ69epFSkoKmzZtYsGCBSxevJgXXnhBw6pL36FDh7BYLHzxxRfs37+fmTNn8vnnn/O///3Puo2cq+syMzMZMGAAzzzzzC3Xy7m6buHChYwbN45Jkyaxa9cu2rVrR48ePThz5ozWpWkuJSWFxo0b88knn9xy/fTp0/nwww/55JNP2L59OwEBAdx///1cu3atlCvV1vr16xk9ejTbtm1j9erVmEwmunbtSkpKinUbOVeqypUr8+6777Jjxw527NjBfffdR9++fa3BRfPzdNcDOIk8fvvtN0Wn0ymZmZmKoijKH3/8oej1eiUmJsa6zfz58xWj0agkJiZqVaZNmD59uhIaGmqdl3N1s8jISMXLy+um5XKurrvnnnuUUaNG5VkWFhamvPLKKxpVZJsAZenSpdZ5i8WiBAQEKO+++651WXp6uuLl5XXbMfXKg/j4eAVQ1q9fryiKnKs7qVChgvL111/bxHmSlppidPnyZX788Udat26No6M6qvDWrVtp0KABQUFB1u26detGRkYG0dHRWpVqExITE/OMsC7nquDkXKkyMzOJjo6ma9eueZZ37dqVLVu2aFSVfTh58iRxcXF5zp3RaKRDhw7l/twlJiYCWP9+knN1a2azmQULFpCSkkJ4eLhNnCcJNcXg5Zdfxs3NDV9fX86cOcNvv/1mXRcXF0elSpXybF+hQgWcnJyIi4sr7VJtxvHjx5k9ezajRo2yLpNzVXByrlQJCQmYzeabzkWlSpXK1XkoipzzI+cuL0VRGD9+PG3btqVBgwaAnKsb7du3D3d3d4xGI6NGjWLp0qXUq1fPJs6ThJpbmDJlCjqd7rbTjh07rNu/+OKL7Nq1i1WrVmEwGBgyZAhKrmca3mpEcEVRinWkcK0U9lwBnD9/nu7duzNgwACeeOKJPOvkXO248wdlK8vnqrBu/M7l9TwUhZy7vMaMGcPevXuZP3/+TevkXKnq1KnD7t272bZtG8888wxDhw7lwIED1vVanie7GSahNI0ZM4ZBgwbddpuQkBDr+5zRxmvXrk3dunWpUqUK27ZtIzw8nICAAKKiovLse+XKFbKysm5Ks/aosOfq/PnzdOrUifDwcL788ss828m5ynuubqesn6uC8vPzw2Aw3PSvwPj4+HJ1HooiICAAUFshAgMDrcvL87kbO3Ysy5YtY8OGDVSuXNm6XM5VXk5OTtSsWROAFi1asH37dj766CNefvllQNvzJKHmFnJCSlHktNBkZGQAEB4ezttvv01sbKz1/+RVq1ZhNBpp3rx58RSsocKcq5iYGDp16kTz5s2JjIxEr8/bUCjnquDK+rkqKCcnJ5o3b87q1at56KGHrMtXr15N3759NazM9oWGhhIQEMDq1atp2rQpoPZRWr9+Pe+9957G1ZUuRVEYO3YsS5cuZd26dYSGhuZZL+fq9hRFISMjwzbOU6l0Ry6joqKilNmzZyu7du1STp06paxZs0Zp27atUqNGDSU9PV1RFEUxmUxKgwYNlM6dOys7d+5U/v77b6Vy5crKmDFjNK6+dMXExCg1a9ZU7rvvPuXcuXNKbGysdcoh5+q606dPK7t27VKmTp2quLu7K7t27VJ27dqlXLt2TVEUOVe5LViwQHF0dFS++eYb5cCBA8q4ceMUNzc35dSpU1qXprlr165Z/+wAyocffqjs2rVLOX36tKIoivLuu+8qXl5eypIlS5R9+/YpERERSmBgoJKUlKRx5aXrmWeeUby8vJR169bl+bspNTXVuo2cK9XEiROVDRs2KCdPnlT27t2r/O9//1P0er2yatUqRVG0P08Sau7C3r17lU6dOik+Pj6K0WhUQkJClFGjRinnzp3Ls93p06eVXr16KS4uLoqPj48yZswYa+gpLyIjIxXgllNucq5UQ4cOveW5Wrt2rXUbOVfXffrpp0q1atUUJycnpVmzZtZbccu7tWvX3vLP0dChQxVFUW9Vnjx5shIQEKAYjUalffv2yr59+7QtWgP5/d0UGRlp3UbOlWrEiBHW/9YqVqyodO7c2RpoFEX78ySjdAshhBCiTJC7n4QQQghRJkioEUIIIUSZIKFGCCGEEGWChBohhBBClAkSaoQQQghRJkioEUIIIUSZIKFGCCGEEGWChBohhBBClAkSaoQQxWLdunXodDquXr2qdSl5hISEWEdBv11tc+fOxdvbu9iPn3PskvhsIUReEmqEEAUybNgw6w+0o6Mj1atXZ8KECaSkpGhd2h298cYbxMbG4uXlVerHjo2NZdasWaV+XCHKIxmlWwhRYN27dycyMpKsrCw2btzIE088QUpKCnPmzNG6tNvy8PAgICBAk2MHBARoEqaEKI+kpUYIUWBGo5GAgACqVKnCo48+yuDBg/n111/zbBMdHU2LFi1wdXWldevWHD582Lru+PHj9O3bl0qVKuHu7k7Lli35+++/8+z/2WefUatWLZydnalUqRL9+/e3rlMUhenTp1O9enVcXFxo3Lgxv/zyS5G+y9y5c6latSqurq489NBDXLp06aZtfv/9d5o3b46zszPVq1dn6tSpmEwm6/pDhw7Rtm1bnJ2dqVevHn///Tc6ne6mcyKEKB0SaoQQRebi4kJWVlaeZZMmTWLGjBns2LEDBwcHRowYYV2XnJxMz549+fvvv9m1axfdunWjd+/enDlzBoAdO3bw7LPP8sYbb3D48GFWrlxJ+/btrfu/+uqrREZGMmfOHPbv38/zzz/PY489xvr16wtVd1RUFCNGjOD//u//2L17N506deKtt97Ks81ff/3FY489xrPPPsuBAwf44osvmDt3Lm+//TYAFouFBx98EFdXV6Kiovjyyy+ZNGlSoeoQQhSzUhsPXAhh14YOHar07dvXOh8VFaX4+voqAwcOVBRFUdauXasAyt9//23dZsWKFQqgpKWl5fu59erVU2bPnq0oiqIsXrxY8fT0VJKSkm7aLjk5WXF2dla2bNmSZ/nIkSOViIiIfD+/WrVqysyZM/Msi4iIULp3755n2SOPPKJ4eXlZ59u1a6e88847ebb5/vvvlcDAQEVRFOXPP/9UHBwclNjYWOv61atXK4CydOnSPPtFRkbm+WwhRMmQPjVCiAJbvnw57u7umEwmsrKy6Nu3L7Nnz86zTaNGjazvAwMDAYiPj6dq1aqkpKQwdepUli9fzvnz5zGZTKSlpVlbau6//36qVatG9erV6d69O927d+ehhx7C1dWVAwcOkJ6ezv3335/neJmZmTRt2rRQ3+PgwYM89NBDeZaFh4ezcuVK63x0dDTbt2+3tswAmM1m0tPTSU1N5fDhw1SpUiVPX5177rmnUHUIIYqXhBohRIF16tSJOXPm4OjoSFBQEI6Ojjdtk3uZTqcD1Es1AC+++CJ//fUXH3zwATVr1sTFxYX+/fuTmZkJqB16d+7cybp161i1ahWvv/46U6ZMYfv27dbPWLFiBcHBwXmOaTQaC/U9FEW54zYWi4WpU6fSr1+/m9Y5OzujKIr1+wkhbIOEGiFEgbm5uVGzZs0i779x40aGDRtmbSVJTk7m1KlTebZxcHCgS5cudOnShcmTJ+Pt7c2aNWu4//77MRqNnDlzhg4dOtzN16BevXps27Ytz7Ib55s1a8bhw4fz/b5hYWGcOXOGCxcuUKlSJQC2b99+V3UJIe6OhBohRKmpWbMmS5YsoXfv3uh0Ol577TVrCwyol7dOnDhB+/btqVChAn/88QcWi4U6derg4eHBhAkTeP7557FYLLRt25akpCS2bNmCu7s7Q4cOLXAdzz77LK1bt2b69Ok8+OCDrFq1Ks+lJ4DXX3+dBx54gCpVqjBgwAD0ej179+5l3759vPXWW9x///3UqFGDoUOHMn36dK5du2btKCwtOEJoQ+5+EkKUmpkzZ1KhQgVat25N79696datG82aNbOu9/b2ZsmSJdx3333UrVuXzz//nPnz51O/fn0A3nzzTV5//XWmTZtG3bp16datG7///juhoaGFquPee+/l66+/Zvbs2TRp0oRVq1bx6quv5tmmW7duLF++nNWrV9OyZUvuvfdePvzwQ6pVqwaAwWDg119/JTk5mZYtW/LEE09YP8PZ2fluTpMQooh0SkEuLgshhJ0KCQlh3LhxjBs3rsSPtXnzZtq2bcuxY8eoUaOGdfncuXMZN26czQ0hIURZI6FGCFGmhYSEEBsbi6OjIzExMcX6dN+lS5fi7u5OrVq1OHbsGM899xwVKlRg06ZN1m1y7hZzdnaWUCNECZM+NUKIMm39+vXWBwR6eHgU62dfu3aNl156ibNnz+Ln50eXLl2YMWNGnm12794NqJerhBAlS1pqhBBCCFEmSEfh/2+3DmQAAAAABvlb3+MrigCABakBABakBgBYkBoAYEFqAIAFqQEAFqQGAFiQGgBgQWoAgIUAqQTUHahf6f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84" y="1307257"/>
            <a:ext cx="3578225" cy="144414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932537"/>
              </p:ext>
            </p:extLst>
          </p:nvPr>
        </p:nvGraphicFramePr>
        <p:xfrm>
          <a:off x="371231" y="5113514"/>
          <a:ext cx="5386034" cy="975360"/>
        </p:xfrm>
        <a:graphic>
          <a:graphicData uri="http://schemas.openxmlformats.org/drawingml/2006/table">
            <a:tbl>
              <a:tblPr firstRow="1" firstCol="1" bandRow="1"/>
              <a:tblGrid>
                <a:gridCol w="3160038">
                  <a:extLst>
                    <a:ext uri="{9D8B030D-6E8A-4147-A177-3AD203B41FA5}">
                      <a16:colId xmlns:a16="http://schemas.microsoft.com/office/drawing/2014/main" val="4010650520"/>
                    </a:ext>
                  </a:extLst>
                </a:gridCol>
                <a:gridCol w="1076367">
                  <a:extLst>
                    <a:ext uri="{9D8B030D-6E8A-4147-A177-3AD203B41FA5}">
                      <a16:colId xmlns:a16="http://schemas.microsoft.com/office/drawing/2014/main" val="3038610639"/>
                    </a:ext>
                  </a:extLst>
                </a:gridCol>
                <a:gridCol w="1149629">
                  <a:extLst>
                    <a:ext uri="{9D8B030D-6E8A-4147-A177-3AD203B41FA5}">
                      <a16:colId xmlns:a16="http://schemas.microsoft.com/office/drawing/2014/main" val="2286436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Cell</a:t>
                      </a:r>
                      <a:endParaRPr lang="en-GB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Cell</a:t>
                      </a:r>
                      <a:endParaRPr lang="en-GB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7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 bunch length [fs]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3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41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 transverse emittance [nm rad]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49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field on cathode [MV/m]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3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81455"/>
                  </a:ext>
                </a:extLst>
              </a:tr>
            </a:tbl>
          </a:graphicData>
        </a:graphic>
      </p:graphicFrame>
      <p:sp>
        <p:nvSpPr>
          <p:cNvPr id="57" name="Content Placeholder 2"/>
          <p:cNvSpPr txBox="1">
            <a:spLocks/>
          </p:cNvSpPr>
          <p:nvPr/>
        </p:nvSpPr>
        <p:spPr>
          <a:xfrm>
            <a:off x="5629031" y="3705503"/>
            <a:ext cx="3586780" cy="2028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Half-cell length optimised so that effect of phase/amplitude jitter the same – so </a:t>
            </a:r>
            <a:r>
              <a:rPr lang="en-GB" sz="2000" b="1" i="1"/>
              <a:t>both</a:t>
            </a:r>
            <a:r>
              <a:rPr lang="en-GB" sz="2000"/>
              <a:t> can be supressed with same R56 beamline</a:t>
            </a:r>
            <a:endParaRPr lang="en-GB" sz="1600"/>
          </a:p>
        </p:txBody>
      </p:sp>
      <p:grpSp>
        <p:nvGrpSpPr>
          <p:cNvPr id="10" name="Group 9"/>
          <p:cNvGrpSpPr/>
          <p:nvPr/>
        </p:nvGrpSpPr>
        <p:grpSpPr>
          <a:xfrm>
            <a:off x="8864680" y="3385622"/>
            <a:ext cx="3327320" cy="2638448"/>
            <a:chOff x="8864680" y="3351116"/>
            <a:chExt cx="3327320" cy="26384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680" y="3351116"/>
              <a:ext cx="3297722" cy="2507643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1570898" y="3417529"/>
              <a:ext cx="5751" cy="21836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386851" y="5651010"/>
              <a:ext cx="805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Operating phase</a:t>
              </a: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5020423" y="559694"/>
            <a:ext cx="4323599" cy="66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2.4 cell S-band RF gun</a:t>
            </a:r>
          </a:p>
          <a:p>
            <a:r>
              <a:rPr lang="en-GB" sz="2000"/>
              <a:t>1 kHz repetition rate</a:t>
            </a:r>
          </a:p>
          <a:p>
            <a:r>
              <a:rPr lang="en-GB" sz="2000"/>
              <a:t>Side coupled RF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0CF79-10D8-E587-7367-5623778A491C}"/>
              </a:ext>
            </a:extLst>
          </p:cNvPr>
          <p:cNvSpPr txBox="1">
            <a:spLocks/>
          </p:cNvSpPr>
          <p:nvPr/>
        </p:nvSpPr>
        <p:spPr>
          <a:xfrm>
            <a:off x="96838" y="2885141"/>
            <a:ext cx="5999162" cy="2210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2.4 instead of 1.4 cell:</a:t>
            </a:r>
          </a:p>
          <a:p>
            <a:pPr lvl="1"/>
            <a:r>
              <a:rPr lang="en-GB" sz="1800" dirty="0"/>
              <a:t>Beam dynamics studies:</a:t>
            </a:r>
          </a:p>
          <a:p>
            <a:pPr lvl="2"/>
            <a:r>
              <a:rPr lang="en-GB" sz="1600" dirty="0"/>
              <a:t>Main benefit of 1.4 cell was shorter bunch length</a:t>
            </a:r>
          </a:p>
          <a:p>
            <a:pPr lvl="2"/>
            <a:r>
              <a:rPr lang="en-GB" sz="1600" dirty="0"/>
              <a:t>But we have a compressor!</a:t>
            </a:r>
          </a:p>
          <a:p>
            <a:pPr lvl="2"/>
            <a:r>
              <a:rPr lang="en-GB" sz="1600" dirty="0"/>
              <a:t>We are down to cathode emittance limit anyway</a:t>
            </a:r>
          </a:p>
          <a:p>
            <a:pPr lvl="1"/>
            <a:r>
              <a:rPr lang="en-GB" sz="2000" b="1" i="1" dirty="0"/>
              <a:t>Much</a:t>
            </a:r>
            <a:r>
              <a:rPr lang="en-GB" sz="2000" dirty="0"/>
              <a:t> lower field required </a:t>
            </a:r>
            <a:r>
              <a:rPr lang="en-GB" sz="1400" i="1" dirty="0"/>
              <a:t>(for same energy beam)</a:t>
            </a:r>
            <a:endParaRPr lang="en-GB" sz="2000" i="1" dirty="0"/>
          </a:p>
          <a:p>
            <a:pPr lvl="1"/>
            <a:r>
              <a:rPr lang="en-GB" sz="2000" b="1" i="1" dirty="0"/>
              <a:t>Much</a:t>
            </a:r>
            <a:r>
              <a:rPr lang="en-GB" sz="2000" b="1" dirty="0"/>
              <a:t> </a:t>
            </a:r>
            <a:r>
              <a:rPr lang="en-GB" sz="2000" dirty="0"/>
              <a:t>lower dark current produced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2627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31" y="110479"/>
            <a:ext cx="10515600" cy="1325563"/>
          </a:xfrm>
        </p:spPr>
        <p:txBody>
          <a:bodyPr/>
          <a:lstStyle/>
          <a:p>
            <a:r>
              <a:rPr lang="en-GB" err="1"/>
              <a:t>Photoinjector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21</a:t>
            </a:fld>
            <a:endParaRPr lang="en-US"/>
          </a:p>
        </p:txBody>
      </p:sp>
      <p:sp>
        <p:nvSpPr>
          <p:cNvPr id="36" name="AutoShape 2" descr="data:image/png;base64,iVBORw0KGgoAAAANSUhEUgAAAjUAAAHACAYAAABaopmvAAAAOXRFWHRTb2Z0d2FyZQBNYXRwbG90bGliIHZlcnNpb24zLjUuMiwgaHR0cHM6Ly9tYXRwbG90bGliLm9yZy8qNh9FAAAACXBIWXMAAA9hAAAPYQGoP6dpAACH/klEQVR4nOzdeVxU1f/H8dfMAMMOAiKLC7jivme4m+aaWqYmWa4t9lPLzBa/VmqbZZmWle1om5qpZVqm5b6R4pr7viCIuIDszMz9/XFhBBUFBO4MfJ7fx33M3G3uZ+7XnLfnnnuPTlEUBSGEEEIIO6fXugAhhBBCiOIgoUYIIYQQZYKEGiGEEEKUCRJqhBBCCFEmSKgRQgghRJkgoUYIIYQQZYKEGiGEEEKUCRJqhBBCCFEmSKgRQgghRJkgoUYIIYQQZUK5DDUbNmygd+/eBAUFodPp+PXXX4v8WceOHcPDwwNvb+9iq08IIYQQhVcuQ01KSgqNGzfmk08+uavPycrKIiIignbt2hVTZUIIIYQoqnIZanr06MFbb71Fv379brk+MzOTl156ieDgYNzc3GjVqhXr1q27abtXX32VsLAwBg4cWMIVCyGEEOJOymWouZPhw4ezefNmFixYwN69exkwYADdu3fn6NGj1m3WrFnDokWL+PTTTzWsVAghhBA5JNTc4Pjx48yfP59FixbRrl07atSowYQJE2jbti2RkZEAXLp0iWHDhjF37lw8PT01rlgIIYQQAA5aF2Brdu7ciaIo1K5dO8/yjIwMfH19AXjyySd59NFHad++vRYlCiGEEOIWJNTcwGKxYDAYiI6OxmAw5Fnn7u4OqJeeli1bxgcffACAoihYLBYcHBz48ssvGTFiRKnXLYQQQpR3Empu0LRpU8xmM/Hx8fne1bR161bMZrN1/rfffuO9995jy5YtBAcHl1apQgghhMilXIaa5ORkjh07Zp0/efIku3fvxsfHh9q1azN48GCGDBnCjBkzaNq0KQkJCaxZs4aGDRvSs2dP6tatm+fzduzYgV6vp0GDBqX9VYQQQgiRrVyGmh07dtCpUyfr/Pjx4wEYOnQoc+fOJTIykrfeeosXXniBmJgYfH19CQ8Pp2fPnlqVLIQQQog70CmKomhdREHFxMTw8ssv8+eff5KWlkbt2rX55ptvaN68udalCSGEEEJjdtNSc+XKFdq0aUOnTp34888/8ff35/jx4zI8gRBCCCEAO2qpeeWVV9i8eTMbN27UuhQhhBBC2CC7CTX16tWjW7dunDt3jvXr1xMcHMz//d//8eSTT+a7T0ZGBhkZGdZ5i8XC5cuX8fX1RafTlUbZQgghhLhLiqJw7do1goKC0Otv89xgxU4YjUbFaDQqEydOVHbu3Kl8/vnnirOzszJv3rx895k8ebICyCSTTDLJJJNMZWA6e/bsbbOC3bTUODk50aJFC7Zs2WJd9uyzz7J9+3a2bt16y31ubKlJTEykatWqnD17VoY3EKIMWrRoEQMGDCjYxlfOwOetwWCEl46XbGG3sTlmMy+sf4FA10CW9F0irchC3EJSUhJVqlTh6tWreHl55bud3XQUDgwMpF69enmW1a1bl8WLF+e7j9FoxGg03rTc09NTQo0QZZCrq2vB/9t2rAxGHZAJrkZwuPnvitLQ0bUjLjtciLfEc0m5RHWv6prUIYQ9uFPot5sBLdu0acPhw4fzLDty5AjVqlXTqCIhhF0zelx/n56kWRkuDi60CGgBwKaYTZrVIURZYDeh5vnnn2fbtm288847HDt2jJ9++okvv/yS0aNHa12aEMIe6Q1gzG7VydAu1AC0CWoDSKgR4m7ZTahp2bIlS5cuZf78+TRo0IA333yTWbNmMXjwYK1LE0LYq5xQk35V0zLaVm4LwI4LO0jNStW0FiHsmd30qQF44IEHeOCBB0r8OGazmaysrBI/jhClwdHR8aYR50U2Z09IQtPLTwChnqEEuQVxPuU8Oy7soH3l9prWI4S9sqtQU9IURSEuLo6rV69qXYoQxcrb25uAgAC5s+ZGztl3UWh8+Umn09E2uC0/H/mZTTGbJNQIUUQSanLJCTT+/v64urrKD4Cwe4qikJqaSnx8PKDeRShysV5+StS2DqBNcBt+PvIzm2M2a12KEHZLQk02s9lsDTS+vr5alyNEsXFxcQEgPj4ef39/uRSVW05LjcaXnwBaBbbCQe/AmWtnOJN0hqqeVbUuSQi7YzcdhUtaTh8aV1dXjSsRovjl/LmWvmI3cLadlho3Rzea+TcD5C4oIYpKQs0N5JKTKIvkz3U+bOSW7hxtguXWbiHuhoQaIUT5ZUOXnwDaBqu3dm+P206GOeMOWwshbiShRtyVkJAQZs2aZZ3X6XT8+uuvpXKsoshd36lTp9DpdOzevfuuaxN2yoYuPwHU8q6Fv6s/6eZ0oi9Ea12OEHZHQk0ZsWXLFgwGA927d9e0jtjYWHr06AHYZmjIXV+VKlWIjY2lQYMGAKxbtw6dTnfTLf0dO3Zk3LhxpVypKBU2ckt3jpxbu0EuQQlRFBJqyohvv/2WsWPHsmnTJs6cOaNZHQEBAbccRNRW5K7PYDAQEBCAg0Pp3ASYmZlZKscRhWDMufx0VdMycssZMkFu7Rai8CTUlAEpKSn8/PPPPPPMMzzwwAPMnTs3z/qcFoi//vqLpk2b4uLiwn333Ud8fDx//vkndevWxdPTk4iICFJTrz+ivWPHjowZM4YxY8bg7e2Nr68vr776Koqi5FtL7ss7oaGhADRt2hSdTkfHjh2tn3tjy8eDDz7IsGHDrPPx8fH07t0bFxcXQkND+fHHH286VmJiIk899RT+/v54enpy3333sWfPntueq/wuP506dYpOnToBUKFCBXQ6HcOGDWPYsGGsX7+ejz76CJ1Oh06n49SpUwAcOHCAnj174u7uTqVKlXj88cdJSEi46fyNHz8ePz8/7r///tvWJjRgvfxkGy01APcG3YtBZ+BE4gnOJ5/Xuhwh7IqEmvwoCqSkaDPdJjTcysKFC6lTpw516tThscceIzIy8pbBY8qUKXzyySds2bKFs2fPMnDgQGbNmsVPP/3EihUrWL16NbNnz86zz7x583BwcCAqKoqPP/6YmTNn8vXXXxeorn///ReAv//+m9jYWJYsWVLg7zRs2DBOnTrFmjVr+OWXX/jss8+sD5AD9aFyvXr1Ii4ujj/++IPo6GiaNWtG586duXz5coGPk6NKlSosXrwYgMOHDxMbG8tHH33ERx99RHh4OE8++SSxsbHExsZaL1t16NCBJk2asGPHDlauXMmFCxcYOHBgns/NOX+bN2/miy++KHRdooRZOwrbRp8aAE8nTxpXbAzIJSghCksevpef1FRwd9fm2MnJ4OZW4M2/+eYbHnvsMQC6d+9OcnIy//zzD126dMmz3VtvvUWbNmrT9siRI5k4cSLHjx+nevXqAPTv35+1a9fy8ssvW/epUqUKM2fORKfTUadOHfbt28fMmTN58skn71hXxYoVAfD19SUgIKDA3+fIkSP8+eefbNu2jVatWlm/Y926da3brF27ln379hEfH2+9nPTBBx/w66+/8ssvv/DUU08V+HigXory8fEBwN/fH29vb+s6JycnXF1d83yHOXPm0KxZM9555x3rsm+//ZYqVapw5MgRateuDUDNmjWZPn16oWoRpch6S/c19R8TNnLre5vgNuyM38mmmE0MrDPwzjsIIQBpqbF7hw8f5t9//2XQoEEAODg48Mgjj/Dtt9/etG2jRo2s7ytVqoSrq6s10OQsy90aAnDvvffmecZJeHg4R48exWw2F/dXsTp48CAODg60aNHCuiwsLCxP0IiOjiY5ORlfX1/c3d2t08mTJzl+/HiJ1Zb7+GvXrs1z7LCwMIA8x8/9HYQNymmpUcyQmaJtLbnkdBaOio0iyywPTBSioKSlJj+urmqLiVbHLqBvvvkGk8lEcHCwdZmiKDg6OnLlyhUqVKhgXe7o6Gh9r9Pp8sznLLNYLHdReMHo9fqbLo/lftJtzrrbPTDOYrEQGBjIunXrblqXO/yUFIvFQu/evXnvvfduWpd7fCW3QrS4CQ04uoDeASwm9RKUUaPW2RuE+YTh4+zD5fTL7L64m5YBLbUuSQi7IKEmPzpdoS4BacFkMvHdd98xY8YMunbtmmfdww8/zI8//siYMWPu6hjbtm27ab5WrVoFGj/IyckJ4KZWnYoVKxIbG2udN5vN/Pfff9aOunXr1sVkMrFjxw7uueceQG2Ryn2rdbNmzYiLi8PBwYGQkJCifLUC1+vk5HTTsmbNmrF48WJCQkJK7e4pUQJ0OrW1JvVS9m3dwXfcpTTodXraBrdl2fFlbIzZKKFGiAKSy092bPny5Vy5coWRI0fSoEGDPFP//v355ptv7voYZ8+eZfz48Rw+fJj58+cze/ZsnnvuuQLt6+/vj4uLi7UTbWKi2hnzvvvuY8WKFaxYsYJDhw7xf//3f3kCS506dejevTtPPvkkUVFRREdH88QTT1gHZgTo0qUL4eHhPPjgg/z111+cOnWKLVu28Oqrr7Jjx44ifddq1aqh0+lYvnw5Fy9eJDm7pS4kJISoqChOnTpFQkICFouF0aNHc/nyZSIiIvj33385ceIEq1atYsSIESV6aU6UABsaqTs3ubVbiMKTUGPHvvnmG7p06YKXl9dN6x5++GF2797Nzp077+oYQ4YMIS0tjXvuuYfRo0czduzYAnfCdXBw4OOPP+aLL74gKCiIvn37AjBixAiGDh3KkCFD6NChA6GhodZWmhyRkZFUqVKFDh060K9fP+ut2zl0Oh1//PEH7du3Z8SIEdSuXZtBgwZx6tQpKlWqVKTvGhwczNSpU3nllVeoVKmStZVrwoQJGAwG6tWrR8WKFTlz5gxBQUFs3rwZs9lMt27daNCgAc899xxeXl7o9fKflV2xwdu6AVoHtUaHjiNXjnAh5YLW5QhhF3TK7R46UsYkJSXh5eVFYmIinp6eedalp6dz8uRJQkNDcXZ21qhC29KxY0eaNGly10MT2IqMjAycnZ1ZvXr1TXeGlXXl5c/3/PnziYiIKNxO83rDyQ3w8DfQsH/JFFZEg1cMZm/CXt5o/QYP1XpI63KE0Mztfr9zk39SinIhKSmJ+fPno9frrXcpCQHkuvx0VdMybiXnLqiNMRs1rkQI+yChRpQLkydP5uWXX+a9996jcuXKWpcjbImzt/pqY5efQH1eDcC289swWUwaVyOE7ZPbNkS+bnW7tL2aOXMmM2fO1LoMYYtsbKTu3Or71sfb6M3VjKvsS9hHU/+mWpckhE2TlhohRPlmfaqw7bXUGPQGwoPCAdh4Ti5BCXEnEmqEEOWbDY7/lFtOv5rN5+XWbiHuREKNEKJ8s9FbunO0DmoNwIFLB0hIS7jD1kKUbxJqhBDlW05LjQ1efgLwc/Gjro86mOvW81s1rkYI2yahRghRvuX0qUm7om0dtyG3dgtRMBJqhBDlm0/2SPWXT0BWura15CMn1Gw9vxWzRYbhECI/EmpEqTh16hQ6nY7du3cD6u3iOp0uz5hPd/uZtmLYsGE8+OCD1vmOHTsybtw4zeoRd+BVGdwqqiN1x+3TuppbalSxER6OHlzNuMqBSwe0LkcImyWhxs5NmzaNli1b4uHhgb+/Pw8++CCHDx8u8P6bN2/GwcGBJk2alFyR5cxHH33E3LlzrfNLlizhzTfftM6HhITcNPTE3Llz8fb2Lp0CRV46HQQ3V9/HRGtbSz4c9A7cG3QvAJtiNmlcjRC2S0KNnVu/fj2jR49m27ZtrF69GpPJRNeuXUlJSbnjvomJiQwZMoTOnTuXQqXlh5eXV56A4uPjg4eHR6kc22w2Y7FYSuVYZUpQM/XVRkMNXL8Etem8hBoh8iOhxs6tXLmSYcOGUb9+fRo3bkxkZCRnzpwhOvrOfzk//fTTPProo4SHhxfoWPv376dXr154enri4eFBu3btOH78uHV9ZGQkdevWxdnZmbCwMD777LMify9QR+KeM2cOPXr0wMXFhdDQUBYtWnTTdidOnKBTp064urrSuHFjtm69fofIpUuXiIiIoHLlyri6utKwYUPmz5+fZ/9ffvmFhg0b4uLigq+vL126dMkTCgv7vW53+aljx46cPn2a559/Hp1Oh06nY926dQwfPpzExETrsilTpgCQmZnJSy+9RHBwMG5ubrRq1SrPk55zWniWL19OvXr1MBqNnD59uoBnWFjltNScv7tR7UtSmyB1yIR9F/dx1QbHqRLCFkioyYeiKKRmmjSZ7mbg9MRE9QFiPj4+t90uMjKS48ePM3ny5AJ9bkxMDO3bt8fZ2Zk1a9YQHR3NiBEjMJnU8Wi++uorJk2axNtvv83Bgwd55513eO2115g3b16RvwvAa6+9xsMPP8yePXt47LHHiIiI4ODBg3m2mTRpEhMmTGD37t3Url2biIgIa13p6ek0b96c5cuX899///HUU0/x+OOPExUVBUBsbCwRERGMGDGCgwcPsm7dOvr162f9/6C4v9eSJUuoXLkyb7zxBrGxscTGxtK6dWtmzZqFp6enddmECRMAGD58OJs3b2bBggXs3buXAQMG0L17d44ePWr9zNTUVKZNm8bXX3/N/v378ff3L1Jt5VpQ9vADl45B2lVNS8lPJbdK1KpQCwWFrbFya7cQtyJjP+UjLctMvdf/0uTYB97ohqtT4f+vURSF8ePH07ZtWxo0aJDvdkePHuWVV15h48aNODgU7DiffvopXl5eLFiwAEdHRwBq165tXf/mm28yY8YM+vXrB0BoaCgHDhzgiy++YOjQoYX+LjkGDBjAE088YT3G6tWrmT17dp7WkgkTJtCrVy8Apk6dSv369Tl27BhhYWEEBwdbAwLA2LFjWblyJYsWLaJVq1bExsZiMpno168f1apVA6Bhw4Yl9r18fHwwGAx4eHgQEBBgXe7l5YVOp8uz7Pjx48yfP59z584RFBRk/a4rV64kMjKSd955B4CsrCw+++wzGjduXOh6RDY3X6gQAldOwfldUKOT1hXdUtvgthy9cpRNMZvoEdpD63KEsDkSasqQMWPGsHfvXjZtyv+au9ls5tFHH2Xq1Kl5Qsmd7N69m3bt2lkDTW4XL17k7NmzjBw5kieffNK63GQy4eXlVbgvcYMbL42Fh4ffdLdTo0aNrO8DAwMBiI+PJywsDLPZzLvvvsvChQuJiYkhIyODjIwM3NzcAGjcuDGdO3emYcOGdOvWja5du9K/f38qVKhQot+rIHbu3ImiKDf9/5SRkYGvr6913snJKc85EEUU1EwNNTHRthtqgtoS+V8km2M2Y1Es6HXS2C5EbhJq8uHiaODAG900O3ZhjR07lmXLlrFhwwYqV66c73bXrl1jx44d7Nq1izFjxgBgsVhQFAUHBwdWrVrFfffdd3NNLi75fmZOx9SvvvqKVq1a5VlnMBT+u9yJTqfLM587aOWsy6lpxowZzJw5k1mzZtGwYUPc3NwYN24cmZmZ1vpWr17Nli1bWLVqFbNnz2bSpElERUXh6upaqt/rRhaLBYPBQHR09E3Hc3d3t753cXG56ZyIIghuDvuXqC01Nqqpf1NcHVy5lH6Jw5cPU9e3rtYlCWFTJNTkQ6fTFekSUGlTFIWxY8eydOlS1q1bR2ho6G239/T0ZN++vM/i+Oyzz1izZg2//PJLvvs3atSIefPmkZWVdVNrTaVKlQgODubEiRMMHjz47r7QDbZt28aQIUPyzDdt2rTA+2/cuJG+ffvy2GOPAWpQOHr0KHXrXv8x0Ol0tGnThjZt2vD6669TrVo1li5dyvjx40vkezk5OWE2m++4rGnTppjNZuLj42nXrl2xHV/kw8Zv6wZwNDjSKrAVa8+uZVPMJgk1QtzA9n+1xW2NHj2an376id9++w0PDw/i4uIAtY9GTuvKxIkTiYmJ4bvvvkOv19/U38bf3x9nZ+fb9sMZM2YMs2fPZtCgQUycOBEvLy+2bdvGPffcQ506dZgyZQrPPvssnp6e9OjRg4yMDHbs2MGVK1cYP358kb/fokWLaNGiBW3btuXHH3/k33//5Ztvvinw/jVr1mTx4sVs2bKFChUq8OGHHxIXF2cNNVFRUfzzzz907doVf39/oqKiuHjxonV9SXyvkJAQNmzYwKBBgzAajfj5+RESEkJycjL//PMPjRs3xtXVldq1azN48GCGDBnCjBkzaNq0KQkJCaxZs4aGDRvSs2fPIh1f5COwEej0cC0Wks6DZ5DWFd1S2+C21lDzZKMn77yDEOWIXJC1c3PmzCExMZGOHTsSGBhonRYuXGjdJjY2ljNnztzVcXx9fVmzZg3Jycl06NCB5s2b89VXX1lbbZ544gm+/vpr5s6dS8OGDenQoQNz5869Y8vRnUydOpUFCxZYW4p+/PFH6tWrV+D9X3vtNZo1a0a3bt3o2LEjAQEBeW639vT0ZMOGDfTs2ZPatWvz6quvMmPGDHr06FFi3+uNN97g1KlT1KhRg4oVKwLQunVrRo0axSOPPELFihWZPn06oN6lNmTIEF544QXq1KlDnz59iIqKokqVKkU+vsiHkxv4Z//ZirHhW7uD1Vu791zcQ1KmbQ7CKYRWdMrd3D9sZ5KSkvDy8iIxMRFPT88869LT0zl58iShoaE4OztrVKHITafTsXTp0jwhxB5ERERgMBj44YcftC7Fqrz8+Z4/fz4RERFF/4DfxsCu76HteOhSsMcdaKHPr304mXiSDzt+yP3V7te6HCFK3O1+v3OTlhohionJZOLAgQNs3bqV+vXra12OKAo7eAgf5Hq6sAyZIEQeEmqEKCb//fcfLVq0oH79+owaNUrrckRRBOcMl7ALbHi4ibZBaqjZeG4jJotJ42qEsB3SUVjYLHu7MtqkSRNSU1O1LkPcDf964OAMGYlw+QT41dS6oltqEdCCCsYKXEy7yPpz6+lcVcZvEwKkpUYIIa4zOEJg9pOZbfjWbieDE/1qqU+5XnBogcbVCGE7JNQIIURuOSN223i/moF1BqJDx7bYbZxMPKl1OULYBAk1QgiRmx08hA8gyD2IDpU7APDz4Z81rkYI2yChRgghcsvpLBy7F0yZ2tZyB4PCBgHw27HfSM2S/lxCSKgRQojcfKqDsxeYMyD+gNbV3FZ4UDhVPapyLesaK06u0LocITQnoUYIIXLT6a73q7HxS1B6nZ5H6jwCqB2G7e2OQSGKm4QaUSpOnTqFTqdj9+7dAKxbtw6dTsfVq1eL7TNtxbBhw/I8Bbljx46MGzdOs3pEEdjJQ/gA+tbsi7PBmSNXjrAr3nZHGBeiNEiosXPTpk2jZcuWeHh44O/vz4MPPsjhw4dvu09OoLhxOnToUClVXbZ99NFHzJ071zq/ZMkS3nzzTet8SEgIs2bNyrPP3Llz8fb2Lp0CxZ1ZOwvbfqjxMnrRs7o6uOmCw3J7tyjf7DbUTJs2DZ1OV+7/Bbx+/XpGjx7Ntm3bWL16NSaTia5du5KSknLHfQ8fPkxsbKx1qlWrVilUXPZ5eXnlCSg+Pj54eHiUyrHNZjMWG34Srt3I6Sx88RBkJGtbSwEMqqN2GF59ejUJaQkaVyOEduwy1Gzfvp0vv/ySRo0aaV2K5lauXMmwYcOoX78+jRs3JjIykjNnzhAdfee+AP7+/gQEBFgng8Fw2+33799Pr1698PT0xMPDg3bt2nH8+HHr+sjISOrWrYuzszNhYWF89tlnd/XddDodc+bMoUePHri4uBAaGsqiRYtu2u7EiRN06tQJV1dXGjduzNatW63rLl26REREBJUrV8bV1ZWGDRsyf/78PPv/8ssvNGzYEBcXF3x9fenSpUueUFjY73W7y08dO3bk9OnTPP/889YWsnXr1jF8+HASExOty6ZMmQJAZmYmL730EsHBwbi5udGqVSvWrVtn/eycFp7ly5dTr149jEYjp0+fLuAZFvnyCADPYFAsELtH62ruqK5vXRpXbIzJYmLxkcValyOEZuwu1CQnJzN48GC++uorKlSoUHIHUhTITNFmuovOfomJiYDaOnAnTZs2JTAwkM6dO7N27drbbhsTE0P79u1xdnZmzZo1REdHM2LECEwmddyZr776ikmTJvH2229z8OBB3nnnHV577TXmzZtX5O8C8Nprr/Hwww+zZ88eHnvsMSIiIjh48GCebSZNmsSECRPYvXs3tWvXJiIiwlpXeno6zZs3Z/ny5fz333889dRTPP7440RFRQEQGxtLREQEI0aM4ODBg6xbt45+/fpZO1wW9/dasmQJlStX5o033rC2kLVu3ZpZs2bh6elpXTZhwgQAhg8fzubNm1mwYAF79+5lwIABdO/enaNHj1o/MzU1lWnTpvH111+zf/9+/P39i1SbuEFQU/XVDvrVwPXbuxcdWSTjQYlyy+7Gfho9ejS9evWiS5cuvPXWWyV3oKxUeCeo5D7/dv53HpzcCr2boiiMHz+etm3b0qBBg3y3CwwM5Msvv6R58+ZkZGTw/fff07lzZ9atW0f79u1vuc+nn36Kl5cXCxYswNHREYDatWtb17/55pvMmDGDfv3UR7eHhoZy4MABvvjiC4YOHVro75JjwIABPPHEE9ZjrF69mtmzZ+dpLZkwYQK9evUCYOrUqdSvX59jx44RFhZGcHCwNSAAjB07lpUrV7Jo0SJatWpFbGwsJpOJfv36Ua1aNQAaNmxYYt/Lx8cHg8GAh4cHAQEB1uVeXl7odLo8y44fP878+fM5d+4cQUFB1u+6cuVKIiMjeeeddwDIysris88+o3HjxoWuR9xGcHM4tNzm74DK0bVaV97f/j4XUi+w7uw6ulTronVJQpQ6uwo1CxYsIDo6mh07dhRo+4yMDDIyMqzzSUlJJVWaTRgzZgx79+5l06ZNt92uTp061KlTxzofHh7O2bNn+eCDD/INNbt376Zdu3bWQJPbxYsXOXv2LCNHjuTJJ5+0LjeZTHh5eRXx21yv7cb5G+92yn0ZMjAwEID4+HjCwsIwm828++67LFy4kJiYGOufCTc3NTQ2btyYzp0707BhQ7p160bXrl3p378/FSpUKNHvVRA7d+5EUZQ84RHUP9e+vr7WeScnJ7kUWxKC7eO27hw540F9ve9rFhxeIKFGlEt2E2rOnj3Lc889x6pVq3B2di7QPtOmTWPq1KlFO6Cjq9piogVH10LvMnbsWJYtW8aGDRuoXLlyofe/9957+eGHH/Jd7+Liku+6nI6pX331Fa1atcqz7k79dIpCp9Plmc8dtHLW5dQ0Y8YMZs6cyaxZs2jYsCFubm6MGzeOzMxMa32rV69my5YtrFq1itmzZzNp0iSioqJwdXUt1e91I4vFgsFgIDo6+qbjubu7W9+7uLjcdE5EMci5/HT1DKQkgJuftvUUwMDaA/n2v2+Jio3iROIJqntV17okIUqV3fSpiY6OJj4+nubNm+Pg4ICDgwPr16/n448/xsHBAbPZfNM+EydOJDEx0TqdPXu24AfU6dRLQFpMhfiBUhSFMWPGsGTJEtasWUNoaGjBv2Muu3btsrZy3EqjRo3YuHEjWVlZN62rVKkSwcHBnDhxgpo1a+aZilpPjm3btt00HxYWVuD9N27cSN++fXnsscdo3Lgx1atXz9MfBdQg1KZNG6ZOncquXbtwcnJi6dKlJfa9nJycbvrzeqtlTZs2xWw2Ex8ff9Pxc1+mEiXE2Qt8s+8ItINbuwEC3QOt40EtPLRQ42qEKH1201LTuXNn9u3bl2fZ8OHDCQsL4+WXX77lv5yNRiNGo7G0StTE6NGj+emnn/jtt9/w8PAgLi4OUPto5LSuTJw4kZiYGL777jsAZs2aRUhICPXr1yczM5MffviBxYsXs3hx/ndNjBkzhtmzZzNo0CAmTpyIl5cX27Zt45577qFOnTpMmTKFZ599Fk9PT3r06EFGRgY7duzgypUrjB8/vsjfb9GiRbRo0YK2bdvy448/8u+///LNN98UeP+aNWuyePFitmzZQoUKFfjwww+Ji4ujbt26AERFRfHPP//QtWtX/P39iYqK4uLFi9b1JfG9QkJC2LBhA4MGDcJoNOLn50dISAjJycn8888/NG7cGFdXV2rXrs3gwYMZMmQIM2bMoGnTpiQkJLBmzRoaNmxIz549i3R8UQjBzeHSUbWzcO2uWldTIIPCBrH27FqWHV/Gc82ew7UILb9C2Cu7aanx8PCgQYMGeSY3Nzd8fX1v2ym2rJszZw6JiYl07NiRwMBA67Rw4fV/pcXGxnLmzBnrfGZmJhMmTKBRo0a0a9eOTZs2sWLFCmtn2Fvx9fVlzZo1JCcn06FDB5o3b85XX31lvfTzxBNP8PXXXzN37lwaNmxIhw4dmDt37l231EydOpUFCxbQqFEj5s2bx48//ki9evUKvP9rr71Gs2bN6NatGx07diQgICDP7daenp5s2LCBnj17Urt2bV599VVmzJhBjx49Sux7vfHGG5w6dYoaNWpQsWJFAFq3bs2oUaN45JFHqFixItOnTwfU28mHDBnCCy+8QJ06dejTpw9RUVFUqVKlyMcXhWAnI3bndm/gvVTzrEZyVjLLTyzXuhwhSpVOsePBQjp27EiTJk1uejprfpKSkvDy8iIxMRFPT88869LT0zl58iShoaEF7rMjSpZOp2Pp0qV5Qog9iIiIwGAw3LaPUmkrL3++58+fT0RERPF94Lkd8HVncPWDF48V6tKwlr4/8D3Tt0+nVoVaLO69WPpcCbt3u9/v3OympeZW1q1bV+BAI0RJM5lMHDhwgK1bt1K/fn2tyxHFoVID0DtCaoLaYdhO9K3ZFxcHF45eOcrOePvoDyREcbDrUCOELfnvv/9o0aIF9evXZ9SoUVqXI4qDozNUyg6odnQJytPJk56h2eNBHZLxoET5YTcdhUX5Y29XRps0aUJqaqrWZYjiFtwcYnernYUb5N/vzNYMChvE4qOL+fv031xMvUhF14palyREiZOWGiGEuB3rQ/js6zJOmE8YTSo2waSY+OXoL1qXI0SpkFAjhBC3k3MH1PndYLn5eVi2LGc8qF8O/0KW5eZnTAlR1kioEUKI2/GrDU7ukJUCFw9rXU2h3F/tfnycfYhPi2fd2XValyNEiZNQI4QQt6M3QGAT9b2djNidw8ngxMO1Hgakw7AoHyTUCCHEndjZ4Ja5Dag9AL1Oz79x/3L86nGtyxGiREmoEaXi1KlT6HQ66wjb69atQ6fTcfXq1WL7TFsxbNiwPA8M7NixI+PGjdOsHlEM7DjUBLoH0rFyRwAWHpbxoETZJqHGzk2bNo2WLVvi4eGBv78/Dz74IIcP3/m6f0ZGBpMmTaJatWoYjUZq1KjBt99+WwoVl30fffQRc+fOtc4vWbKEN9980zofEhJy00Mj586di7e3d+kUKAovp7Pwhf2Qla5tLUWQ02F42fFlpGSlaFyNECVHQo2dW79+PaNHj2bbtm2sXr0ak8lE165dSUm5/V9cAwcO5J9//uGbb77h8OHDzJ8/v1CjX4v8eXl55QkoPj4+eHh4lMqxzWYzFoulVI5VrnhVUYdKsJggbt+dt7cx9wbeS4hnCClZKSw/LuNBibJLQo2dW7lyJcOGDaN+/fo0btyYyMhIzpw5Q3R0/s3kK1euZP369fzxxx906dKFkJAQ7rnnHlq3bn3bY+3fv59evXrh6emJh4cH7dq14/jx69foIyMjqVu3Ls7OzoSFhfHZZ5/d1XfT6XTMmTOHHj164OLiQmhoKIsWLbppuxMnTtCpUydcXV1p3LgxW7duta67dOkSERERVK5cGVdXVxo2bMj8+fPz7P/LL7/QsGFDXFxc8PX1pUuXLnlCYWG/1+0uP3Xs2JHTp0/z/PPPo9Pp0Ol0rFu3juHDh5OYmGhdNmXKFEAdfPSll14iODgYNzc3WrVqxbp166yfndPCs3z5curVq4fRaOT06dMFPMOiwHS6XLd221dnYVD/W8pprVlweIHdPdhSiIKSUFPGJCYmAmrrQH6WLVtGixYtmD59OsHBwdSuXZsJEyaQlpaW7z4xMTG0b98eZ2dn1qxZQ3R0NCNGjMBkMgHw1VdfMWnSJN5++20OHjzIO++8w2uvvca8efPu6vu89tprPPzww+zZs4fHHnuMiIgIDh48mGebSZMmMWHCBHbv3k3t2rWJiIiw1pWenk7z5s1Zvnw5//33H0899RSPP/44UVFRgDqCeUREBCNGjODgwYOsW7eOfv36Wf/SL+7vtWTJEipXrswbb7xBbGwssbGxtG7dmlmzZuHp6WldNmHCBACGDx/O5s2bWbBgAXv37mXAgAF0796do0ePWj8zNTWVadOm8fXXX7N//378/f2LVJu4AzvuVwPQu0ZvXBxcOHb1GDsu7NC6HCFKhlKOJCYmKoCSmJh407q0tDTlwIEDSlpamqIoimKxWJSUzBRNJovFUqTvZ7FYlN69eytt27a97XbdunVTjEaj0qtXLyUqKkpZsWKFUq1aNWX48OH57jNx4kQlNDRUyczMvOX6KlWqKD/99FOeZW+++aYSHh6uKIqinDx5UgGUXbt2KYqiKGvXrlUA5cqVK/keE1BGjRqVZ1mrVq2UZ555Js9nfv3119b1+/fvVwDl4MGD+X5uz549lRdeeEFRFEWJjo5WAOXUqVNF+l63MnToUKVv377W+Q4dOijPPfecdb5atWrKzJkz8+wTGRmpeHl55Vl27NgxRafTKTExMXmWd+7cWZk4caJ1P0DZvXt3vvUoys1/vsuqG/+/KlZHVinKZE9F+bh5yR2jhE3ZMkVpMLeB8sK6F7QuRYhCud3vd24y9lM+0kxptPqplSbHjno0CldH10LvN2bMGPbu3cumTZtuu53FYkGn0/Hjjz/i5eUFwIcffkj//v359NNPcXFxuWmf3bt3065dOxwdHW9ad/HiRc6ePcvIkSN58sknrctNJpP184sqPDz8pvkb73Zq1KiR9X1gYCAA8fHxhIWFYTabeffdd1m4cCExMTFkZGSQkZGBm5sbAI0bN6Zz5840bNiQbt260bVrV/r370+FChVK9HsVxM6dO1EUhdq1a+dZnpGRga+vr3XeyckpzzkQJSQou6Xm0lFIuwou3lpWUySD6gzilyO/8M/pf2Q8KFEmSagpI8aOHcuyZcvYsGEDlStXvu22gYGBBAcH5/lhrlu3LoqicO7cOWrVqnXTPrcKOjlyOqZ+9dVXtGqVNwgaDIbCfI0C0el0eeZzB62cdTk1zZgxg5kzZzJr1iwaNmyIm5sb48aNIzMz01rf6tWr2bJlC6tWrWL27NlMmjSJqKgoXF1dS/V73chisWAwGIiOjr7peO7u7tb3Li4uN50TUQLcfMG7Glw9rQ5wWb2j1hUVWh2fOjTzb8bO+J38cuQXnmnyjNYlCVGsJNTkw8XBhahHozQ7dkEpisLYsWNZunQp69atIzQ09I77tGnThkWLFpGcnGz9cTxy5Ah6vT7fQNSoUSPmzZtHVlbWTa01lSpVIjg4mBMnTjB48OAC114Q27ZtY8iQIXnmmzZtWuD9N27cSN++fXnssccANSgcPXqUunXrWrfR6XS0adOGNm3a8Prrr1OtWjWWLl3K+PHjS+R7OTk5YTab77isadOmmM1m4uPjadeuXbEdX9yF4OZqqImJtstQA/BInUfYGb+Tn4/8zND6Q4vUKiyErZKOwvnQ6XS4OrpqMhXmX92jR4/mhx9+4KeffsLDw4O4uDji4uLydPqdOHFinmDw6KOP4uvry/Dhwzlw4AAbNmzgxRdfZMSIEfm2yIwZM4akpCQGDRrEjh07OHr0KN9//731mThTpkxh2rRpfPTRRxw5coR9+/YRGRnJhx9+WMT/B1SLFi3i22+/5ciRI0yePJl///2XMWPGFHj/mjVrWltiDh48yNNPP01cXJx1fVRUFO+88w47duzgzJkzLFmyhIsXL1pDT0l8r5CQEDZs2EBMTAwJCQnWZcnJyfzzzz8kJCSQmppK7dq1GTx4MEOGDGHJkiWcPHmS7du389577/HHH38U+fjiLtjpiN253V/tfoLdg0lIS+CrfV9pXY4QxUpCjZ2bM2cOiYmJdOzYkcDAQOu0cOH1J4fGxsZy5swZ67y7uzurV6/m6tWrtGjRgsGDB9O7d28+/vjjfI/j6+vLmjVrSE5OpkOHDjRv3pyvvvrK2mrzxBNP8PXXXzN37lwaNmxIhw4dmDt3boFajm5n6tSpLFiwwNpS9OOPP1KvXr0C7//aa6/RrFkzunXrRseOHQkICMhzu7WnpycbNmygZ8+e1K5dm1dffZUZM2bQo0ePEvteb7zxBqdOnaJGjRpUrKj2aWjdujWjRo3ikUceoWLFikyfPh1QbycfMmQIL7zwAnXq1KFPnz5ERUVRpUqVIh9f3IWc27rtONQ4Ghx5qeVLAMzbP48zSWfusIcQ9kOnKOXngQVJSUl4eXmRmJiIp6dnnnXp6emcPHmS0NBQnJ2dNapQ5KbT6Vi6dGmeEGIPIiIiMBgM/PDDD1qXYlVe/nzPnz+fiIiIkjtAZgpMqwyKBcYfAs/AkjtWCVIUhWf+fobN5zfTvnJ7Pu38qdYlCXFbt/v9zk1aaoQoJiaTiQMHDrB161bq16+vdTmiJDi5QcXs/lh2+BC+HDqdjpfueQkHnQMbzm1gw7kNWpckRLGQUCNEMfnvv/9o0aIF9evXZ9SoUVqXI0qKnT+EL0d1r+o8Vk/tQP/ev++Rac7UuCIh7p6EGmGzFEWxq0tPTZo0ITU1lRUrVlChQgWtyxElpQx0Fs7xdKOn8XPx48y1M3x34DutyxHirkmoEUKIwsg9BpSdDx7q7uTO+ObjAfhy75dcSLmgcUVC3B0JNUIIURj+9cDBGdIT4fIJrau5aw9Uf4AmFZuQZkpjRvQMrcsR4q5IqLlBOboZTJQj8ue6GBkcISB7WAo77iycQ6fTMbHVRHTo+PPkn+yIk8Euhf2SUJMt53krqampGlciRPHL+XN9q7G7RBGUkc7COer51qN/7f4ATPt3GiaLSeOKhCgaGSYhm8FgwNvbm/j4eABcXQv3ZF8hbJGiKKSmphIfH4+3t3epjFlVLpSBh/DdaGzTsfx16i+OXDnCoiOLiAgrwef9CFFCJNTkEhAQAGANNkKUFd7e3tY/36IY5IzYHbcXzFnqJSk7V8G5AmOajuGdqHf4ZNcndA/pTgVnuYtP2BcJNbnodDoCAwPx9/cnKytL63KEKBaOjo7SQlPcfKqDs5faWTj+AAQ21rqiYjGg9gB+OfILR64cYfau2bwe/rrWJQlRKBJqbsFgMMiPgBAif3q92lpzYq3ar6aMhBoHvQMT75nI8L+G88uRX+hfuz/1fAs+1poQWpOOwkIIURRl6CF8ubUIaEGP0B4oKEyLmiZ3zgm7IqFGCCGKogx2Fs7xQvMXcHFwYffF3Sw/sVzrcoQoMAk1QghRFDmdhS8eVEfvLkMquVXiqUZPAfBh9IckZyZrXJEQBSOhRgghisIzEDyCQLFA7B6tqyl2Q+oNoapHVRLSEvhy75dalyNEgUioEUKIoipjD+HLzcngxMv3vAzA9we/52TiSY0rEuLOJNQIIURRldHOwjnaV25P+8rtMVlMvPfve9JpWNg8CTVCCFFUOZ2FT29WH8JXBr3c8mUc9Y5sPr+ZtWfXal2OELcloUYIIYqqaji4VYTkC7D/V62rKRFVPasytP5QAKZvn066KV3jioTIn4QaIYQoKgcj3KPeJcTW2VBGL8882fBJ/F39iUmOYe7+uVqXI0S+JNQIIcTdaDESHFzUO6BObdK6mhLh6ujKhBYTAPhm3zecTz6vcUVC3JqEGiGEuBtuvtAke0TrrZ9oW0sJ6h7SneaVmpNuTuf97e9Lp2FhkyTUCCHE3bp3NKCDIyvh4hGtqykROp2OifdMRK/T8/eZv1l4eKHWJQlxEwk1Qghxt/xqQp0e6vttn2pbSwmq41OHcc3GAfDev++xI26HtgUJcQMJNUIIURzCx6ivexZASoK2tZSgYfWH0SOkBybFxAvrXyAuJU7rkoSwklAjhBDFoVprCGoKpnTY/rXW1ZQYnU7H1DZTCfMJ43L6ZZ5b+5zc5i1shoQaIYQoDjrd9daaf7+CrDRt6ylBLg4ufNTpIyoYK3Dg0gGmbp0qHYeFTZBQI4QQxaXeg+BVBVITYG/Z7kgb5B7EBx0+wKAzsPzEcr4/8L3WJQkhoUYIIYqNwQFajVLfb/0ULBZt6ylh9wTew4stXwRgRvQMtp7fqnFForyTUCOEEMWp2RAwekLCETi2WutqStyjYY/Sp0YfLIqFFze8yLlr57QuSZRjEmqEEKI4OXuqwQbK9MP4cuh0Ol4Pf50Gvg1IzEjkubXPkZqVqnVZopySUCOEEMWt1SjQGeDkBojdq3U1Jc5oMDKz00x8nX05cuUIr21+TToOC03YTaiZNm0aLVu2xMPDA39/fx588EEOHz6sdVlCCHEz7ypQ/yH1fTlorQEIcAtgZqeZOOgdWHV6Fd/8943WJYlyyG5Czfr16xk9ejTbtm1j9erVmEwmunbtSkpKitalCSHEzcJHq6//LYbEGG1rKSVN/Zsy8Z6JAHy882M2ntuocUWivLGbULNy5UqGDRtG/fr1ady4MZGRkZw5c4bo6GitSxNCiJsFN4NqbcBign+/0LqaUjOwzkD61+6PgsLLG17mdNJprUsS5YjdhJobJSYmAuDj45PvNhkZGSQlJeWZhBCi1OQ8jG/HXMi4pmkppel/9/yPJhWbcC3rGs+ueZbkzGStSxLlhF2GGkVRGD9+PG3btqVBgwb5bjdt2jS8vLysU5UqVUqxSiFEuVe7O/jWhIxE2PWD1tWUGkeDIzM7zcTfxZ8TiSf436b/YVHK9jN7hG2wy1AzZswY9u7dy/z582+73cSJE0lMTLROZ8+eLaUKhRAC0Ovh3v9T32/7DMwmbespRX4ufszqNAtHvSNrz67liz3l5xKc0I7dhZqxY8eybNky1q5dS+XKlW+7rdFoxNPTM88khBClqnEEuPjA1TNw6HetqylVDSs25LV7XwPgsz2fsebMGo0rEmWd3YQaRVEYM2YMS5YsYc2aNYSGhmpdkhBC3JmTK7R8Qn2/5RMoZ89veajWQzwa9igAEzdO5PjV4xpXJMoyuwk1o0eP5ocffuCnn37Cw8ODuLg44uLiSEsruyPhCiHKiHueBIMRYnbA2Sitqyl1E1pOoGVAS1JNqYz5ZwyxybFalyTKKLsJNXPmzCExMZGOHTsSGBhonRYuLNsj4QohygB3f2g0UH2/Zba2tWjAUe/IBx0+INg9mHPJ53j8z8c5kXhC67JEGWQ3oUZRlFtOw4YN07o0IYS4s5zbuw+tgMvl7wfdx9mHud3nEuoVyoXUCwz7cxgHLh3QuixRxthNqBFCCLvmHwY17wcU2DZH62o0EeAWwNzuc6nnW48rGVcY+ddIoi/IA1RF8ZFQI4QQpaV1dmvNrh8g9bK2tWjEx9mHb7p+Q/NKzUnOSubp1U+z4dwGrcsSZYSEGiGEKC2hHaBSQ8hKhehIravRjLuTO593+Zz2lduTYc7guTXPsfLkSq3LEmWAhBohhCgtOt311pqoL8GUqW09GnJ2cGZWp1n0DO2JSTHx0oaXWHRkkdZlCTsnoUYIIUpT/X7gEQjJcfDfL1pXoylHvSPT2k3jkTqPoKDwxtY3+GbfN1qXJeyYhBohhChNDk7Q6mn1fTl8GN+N9Do9k1pN4omG6gMKZ+2cxazoWSjl/LyIopFQI4QQpa35MHB0g/j9cGKt1tVoTqfT8Vyz5xjffDwA3/z3DW9tewuzxaxxZcLeOBRko/Hjxxf6g1999VV8fHwKvZ8QQpR5LhWg2eMQ9Tls/BCqd1L725RzwxsMx8PJgze2vsHPR37mWuY13m73No56R61LE3aiQKFm1qxZhIeH4+TkVKAP3bRpE2PGjJFQI4QQ+bn3GdjxLZzaCJtmQrvC/+OxLOpfuz/uTu5M3DiRP0/9SXJWMjM6zsDFwUXr0oQdKFCoAVi6dCn+/v4F2tbDw6PIBQkhRLlQIQR6vg+/Pwdr3oTAxlCzs9ZV2YTuId1xd3Tn+bXPszFmI6NWj+KTzp/g4SS/LeL2CtSnJjIyEi8vrwJ/6BdffEGlSpWKXJQQQpQLzYdBs6GgWGDxSLhySuuKbEbb4LZ8cf8XuDu6szN+JyP/Gsnl9PL5wEJRcAUKNUOHDsVgMBT4Qx999FHc3NyKXJQQQpQbPd+H4OaQdgUWPgaZqVpXZDOaVWrGt92+xcfZh4OXDzLkzyEcvHRQ67KEDSvw3U+BgYFMmDCBgwflD5QQQhQbByMM/A5c/SBuHyx/vtzf5p1bXd+6zO0+l0C3QE4nnebRPx5l3v55WBSL1qUJG1TgUDN+/Hh+//13GjRoQHh4ON988w3JycklWZsQQpQPXpVhQCToDLB3AWz/WuuKbEqoVyg/P/Aznat2xmQx8cGODxi1ehQXUy9qXZqwMQUONRMnTuTw4cOsW7eOsLAwxo0bR2BgIMOHD2fz5s0lWaMQQpR9oe3h/jfU9ytfgdNbta3Hxng7ezOz40xeD38dZ4MzW2O38vCyh1l3dp3WpQkbUuiH77Vr147IyEji4uKYNWsWx44do127dtSpU4fp06eXRI1CCFFiFEUh+vQVNh9L0LoUCB+tDqNgMcGioZAUq3VFNkWn0zGg9gAW9l5ImE8YVzKuMHbNWN7a9hbppnStyxM2oMhPFHZzc2PkyJFs3LiR33//nYSEBCZOnFictQkhRIlbsjOGh+ds4c3lB7R/NL9OB30/Af96kHxBDTbleNDL/FT3qs6PPX9kaL2hACw8vJBBywdx+PJhjSsTWityqElNTSUyMpL27dvTp08ffH19efvtt4uzNiGEKHFd6lbCyUHPobhr7D2XqHU54OQGj/wARi84GwV//U/rimySk8GJCS0n8MX9X+Dn4sfxxONErIjghwM/aB9OhWYKHWo2btzIiBEjCAgIYMyYMYSGhrJ27VqOHDnCK6+8UhI1CiFEifFydaRngwAAFu44q3E12XxrwMNfqe+3fwW7f9K2HhvWOqg1i/sspmPljmRZsnhv+3s8888zJKTZwOVEUeoKHGreeecdateuTceOHdm/fz/vv/8+sbGxzJs3j/bt25dkjUIIUaIGtqwCwLLd50nNNGlcTbba3aBj9iX95c/D+d2almPLfJx9+Pi+j5nUahJGg5HNMZt5eNnDbDi3QevSRCkrcKiZOXMmvXr1Ys+ePURFRfH000/j6elZkrUJIUSpuDfUl2q+riRnmPhjX5zW5VzX/iWo3R1M6bDwcUi5pHVFNkun0zEobBALei2gdoXaXE6/zOh/RjMtahoZ5gytyxOlpMCh5vz588ycOZMGDRpYl6WnS29zIYT90+t1DGyhttYs3H5G42py0evhoS+gQigknoHFI8Bi1roqm1azQk1+6vUTj9V9DICfDv1ExIoIjl45qnFlojQUONQ4OqpDv1ssFt58802Cg4Nxd3fnxIkTALz22mt88803JVOlEEKUsP7NK6PXwfZTVzh+0YYeLOriDYN+BEdXOLFOHfxS3JbRYOTle17ms86f4ePsw9ErRxm4fCDv/fseiRk20BlclJhCdxR+6623mDt3LtOnT8fJycm6vGHDhnz9tTwFUwhhnyp5OtOpjj8AP2+3kQ7DOSrVhz6z1febZsKB37Stx060q9xO7URcpSMmi4kfDv5AzyU9+f7A92SZs7QuT5SAQoea7777ji+//JLBgwfnGeSyUaNGHDp0qFiLE0KI0vRIdofhxTvPkWW2sbGFGvaH8DHq+1//Dy7KM1kKws/Fj9n3zeaLLl9Q07smSZlJTN8+nQd/e5B/zvwjt3+XMYUONTExMdSsWfOm5RaLhawsSb5CCPvVKcwfP3cjCcmZ/HMwXutybtZlKoS0g8xkWDAY0pO0rshutA5uzS+9f2Fy+GR8nX05c+0M49aOY/hfw9l/ab/W5YliUuhQU79+fTZu3HjT8kWLFtG0adNiKUoIIbTgaNDTv3llAH62lWfW5GZwgP6R4BkMl47CL8Mhw4b6/9g4g95A/9r9WdFvBU81egqjwUj0hWgGLR/E/zb+j7gUG7rzTRRJoUPN5MmTGTNmDO+99x4Wi4UlS5bw5JNP8s477/D666+XRI1CCFFqBrZQQ826w/HEJdrgHZ7uFWHg92AwwrG/4Zv74fIJrauyK26OboxtOpblDy2nd/XeAPx+4nd6L+3N7F2zSc1K1bhCUVSFDjW9e/dm4cKF/PHHH+h0Ol5//XUOHjzI77//zv33318SNQohRKmpXtGde0J9sCjwS7QNttYAVG4OQ38H90oQfwC+7ATH12hdld0JcAvgnXbvsKDXApr5NyPdnM6Xe7+k19JeLD6yGLPcPm93dEo56iWVlJSEl5cXiYmJ8uBAIcqg+fPnExERcdefszj6HC8s2kMVHxfWT+iEXq8rhupKQNJ5WPgYxESDTq/2uWk9Vh0YUxSKoiisObOGGdEzOHtNDbO1KtRiQosJtA5qrXF1oqC/30Ue0FIIIcqqng0D8TA6cPZyGttO2PBTfD2DYNgf0OQxUCyw+jVY/ARkyuWTwtLpdHSu1pnf+v7GSy1fwtPJk6NXjvL06qd5evXTRMVGyZ1SdsChoBtWr169QNvlPIxPCCHslYuTgT5Ngvgx6gwLtp+ldU0/rUvKn6Mz9P0EgprAylfgv18g4TAM+gm8q2pdnd1xNDjyeL3H6VOjD5/v+ZwFhxaw5fwWtpzfQp0KdRhSfwg9QnrgaHDUulRxCwW+/KTX66lWrRqPPvoo/v7++W733HPPFVtxxU0uPwlRthXX5SeAfecS6f3JJpwc9Pz7v854uzrdeSetndoEPw+F1ARw9YUBcyFUBhy+G2eTzvLdge/47fhvpJnSAPXZNxFhEQysPRBvZ29tCywnCvr7XeBQ8/PPPxMZGcm6devo0aMHI0aMoGfPnuj19nMFS0KNEGVbcYYaRVHo+fEmDsYmMaV3PYa1CS2Wzy1xV8/CwsEQuwd0Buj2DrR6WvrZ3KXEjER+OfILPx38ifg09RlGzgZn+tTow2P1HiPUy07+fNipYu9TM3DgQP7880+OHTtG8+bNef7556lcuTKvvPIKR4/KQGFCiLJFp9MxKPsJwwu2n7Wf/hTeVWDEX9DoEVDMsPJl9QnEWTZ4e7od8TJ6MbLhSFY+vJJp7aZR16cu6eZ0fj7yM31+7cPof0ZLvxsbUOhmluDgYCZNmsTRo0eZP38+UVFRhIWFceXKlZKoTwghNPNgk2CcHPQcirvGvhg7GgjR0UUd3bvbO+pdUXt+gsjukHhO68rsnqPBkQeqP8DCBxYS2S2STlU6oUPHhnMbeGLVEwz4fQDLji+TsaU0UqRrR+np6fzwww9MnTqVqKgoBgwYgKura3HXJoQQmvJydaRHgwAAFtraIJd3otNB+Gh4bAm4VIDzu+DLjnB6q9aVlQk6nY4WAS34+L6P+f2h3xlUZxAuDi4cvnKYSZsm0XVxV77c+yVX0uUf/KWpUKEmKiqKp556ikqVKvHhhx/Sr18/YmJiWLBgAUajsaRqFEIIzTzSQr0EtWz3edIy7fBhbDU6wVProFIDSLkI8x6A7d+AXCYpNtU8qzHp3kms7r+acc3G4e/iT0JaArN3zabzos6MWzuO1adXk2HO0LrUMq/At3TXr1+f+Ph4Hn30UTZu3EijRo1Ksi4hhLAJ91b3paqPK2cup/LHvlgezh4byq5UCIGRq+C30bB/KawYD2ej4P43wCNA6+rKjJx+N0PqDeGv03/x/YHvOXDpAP+c+Yd/zvyDh6MHXap1oVf1XrSo1AKD3qB1yWVOoW7pdnNzw8HBAd1tetFfvny52IorbnL3kxBlW3He/ZTbJ2uO8sGqI9wT4sPPo8KL/fNLjaLA5lnw91RAAUdXCB8DbZ4Fo4fW1ZVJR64cYcWJFfxx8o88A2b6u/rTM7Qnvar3ok6FOrf9XRUlcEv3vHnzCnTgoUOHFqxCDUioEaJsK6lQE5eYTut3/8GiwJoXOlC9onuxH6NUnYmCVa/CuX/VebeK0PEVaDYU5KFyJcKiWIi+EM2KEytYdXoV1zKvWdfV8KpBr+q96Fm9J8HuwRpWabuKPdQcOXKE2rVrF1uBWpBQI0TZVlKhBmDE3O2sORTP0x2qM7FH3RI5RqlSFDi4DP6ecn2Ub9+a0GUKhD0gz7UpQZnmTDbGbGTFiRWsP7ueTEumdV1T/6b0Cu1Ft5Bu8mC/XIo91Li5uVG1alX69OnDgw8+SHi4/TXBSqgRomwryVDz1/44nv4+Gj93I1sn3oejwX4ePHpb5iyIngvr3lWfRAxQpRXc/yZUbaVpaeXBtcxr/H36b1acWMG/cf+ioP4kO+gcCA8Kp0PlDrSr3I4g9yCNK9VWsYea9PR0Vq9ezW+//cby5ctRFIUHHniAvn370rVrV5ydnYut+JIioUaIsq0kQ02W2UL4tDUkJGfwxePN6Va/jHWwTU+CLR/Dlk8gezgA6vaGzlPAr6ampZUXF1IusPLUSpafWM6hy4fyrKvhVYN2ldvRLrgdTf2blruxp4o91OSmKApbt25l2bJlLFu2jNOnT9OlSxf69u3LAw88cNuxobQkoUaIsq0kQw3AtD8P8sX6E9wX5s+3w1qW2HE0lXQe1k2DXT+oI3/rHaD5cOjwMrhX1Lq6cuP41eOsPbuWjec2svvibiyKxbrOzdGN8MBw2lVuR9vgtvi72uZvbnEq0VBzo6NHj7Js2TJ+++03oqKi+PDDDxk9evTdfmyxk1AjRNlW0qHm+MVkOs9Yj14HW17pTICX7bdQF9mFA2p/m6N/qfNO7tBmHIT/Hzi5aVlZuZOYkcjW81vZGLORTTGbuJye9y7jMJ8w2gW3o13ldjT0a4iDvsBPa7EbpRpqcrt06RKXL1+mVq1axfmxxUJCjRBlW0mHGoCBn2/l31OXmdC1NmPus72/54rdyQ2w6jWI3a3OuwdA+wnQaCA4e2laWnlkUSwcvHSQDTEb2HRuE/sS9ln74QB4OHnQJqgNbYLb0LxScyq7Vy4Tt4uXWKiZN28efn5+9OrVC4CXXnqJL7/8knr16jF//nyqVat2d5WXIAk1QpRtpRFqfok+x4RFe6jq48q6CR3R6+3/B+OOLBbYvwT+eQOunlaXObhA/Yeg2RCoeq/cLaWRy+mX2RyzmY0xG9kcs5mkzKQ86yu6VKRZpWY09W9K80rNqeVdyy4f+ldioaZOnTrMmTOH++67j61bt9K5c2dmzZrF8uXLcXBwYMmSJXddfEmRUCNE2VYaoSY100Srt//hWoaJn55oReuafiV6PJtiyoDoebD9a0g4fH25X2013DQaJP1uNGSymPgv4T82nNvAv3H/sv/SfkwWU55t3BzdaFKxiTXoNPRriLOD7V9GLbFQ4+rqyqFDh6hatSovv/wysbGxfPfdd+zfv5+OHTty8eLFuy6+pEioEaJsK41QA/C/pfv4KeoMfZsE8dGgpiV+PJujKHD2X9j5ndqCk5WqLtc7QlhPNeBU7wR22CJQlqSb0tmXsI9d8bvYeWEnuy/uJiUrJc82DnoH6vvWp1mlZjTzV4OOl9H2LisW9Pe70L2J3N3duXTpElWrVmXVqlU8//zzADg7O5OWllb0igvos88+4/333yc2Npb69esza9Ys2rVrV+LHFUKIHINaVuGnqDP8+V8cb6Rm4eVavm6vRadTn2FTtRV0nwb/LVYDzvmdcOA3dfKqAk0fgyaDwbuK1hWXS84OzrQMaEnLAPVOPbPFzJErR9gZv5OdF3ayM34nCWkJ7Lm4hz0X9xBJJADVvapTz7cedX3qUte3LmE+YXg42ccwGoUONffffz9PPPEETZs25ciRI9a+Nfv37yckJKS468tj4cKFjBs3js8++4w2bdrwxRdf0KNHDw4cOEDVqlVL9NhCCJGjYbAXYQEeHIq7xq+7YxjaOkTrkrTj7AkthqtT3D7Y+T3sXQCJZ9Vbw9e9CzU7q603tXuAg5PWFZdbBr2Bur5qUBlcdzCKonDu2jk15GQHnVNJpziReIITiSdYfmK5dd8qHlWsIaeeTz3CfMPwcfbR8NvcWqEvP129epVXX32Vs2fP8swzz9C9e3cAJk+ejJOTE5MmTSqRQgFatWpFs2bNmDNnjnVZ3bp1efDBB5k2bdod95fLT0KUbaV1+Qlg7uaTTPn9AHUDPfnj2bZl4g6TYpOVBgeXw855cGrj9eWuftCwP9TqCtXagKPt9+Uoby6lXWL/pf0cuHSAg5cOcvDyQWJTYm+5bSXXStdDjk8YdX3rUsm1Uon8t1CsfWr69evH3Llz8fT05LvvvmPgwIGl/gThzMxMXF1dWbRoEQ899JB1+XPPPcfu3btZv379HT9DQo0QZVtphpqrqZnc884/ZJos/D6mLQ0r214/BJtw6bj6IL/dP0LyhevLHV0htAPUul+dvKW13VZdTb/KwctqwDl06RAHLx/kVNKpW27r4+zD1NZT6VilY7HWUKx9apYvX05KSgqenp4MHz6cHj16lHqoSUhIwGw2U6lSpTzLK1WqRFxc3C33ycjIICMjwzqflJR0y+2EEKKwvF2d6FY/gN/3nOeHbad5r38jrUuyTb41oMtk6DQJjq2Gw3/A0dVwLRaO/KlOABXDsgNOV6hyr1ymsiHezt6EB4UTHnR9zMfkzGQOXznMocuH1Fadywc5cfUEl9Mv4+vsq1mtBQo1YWFhTJw4kU6dOqEoCgsXLsw3KQ0ZMqRYC7zRjc1aiqLk29Q1bdo0pk6detPyRYsW4erqWiL1CSG0ExMTw/z580vteJWuGQA3Fu44y/ETx+kTnI5jGRnnsuS0hsBwvH1iCEr5j8CU//BLO47+4iG4eAi2zCZLZyTOrS7n3RoQ61afNMcKWhct8qFHT4Ps/2U5ZHFRucju1bv5T/dfsR4nNTW1QNsV6PLTli1bGD9+PMePH+fy5ct4eHjcMkjodDouX758i0+4e0W5/HSrlpoqVarI5SchyqjSvPwE6j+qZq85xsy/j6AoEBbgwaeDm1Gjonup1VAmpF2B42vVFpxjqyHlhkeDVGqgtuJU7wTBzcBoH3fiiOJTYs+p0ev1xMXFaTJoZatWrWjevDmfffaZdVm9evXo27evdBQWQpR6qMmx6WgC4xbuIiE5E1cnA9P6NaRvk+BSr6NMsFjUIRmOroajqyAmGnINA4BOD/71oHILqNxSnXxrgV6ayMqyEgs1p0+fpmrVqpr09F+4cCGPP/44n3/+OeHh4Xz55Zd89dVX7N+/v0DDM0ioEaJs0yrUAMQnpfPsgl1sO6G2VkfcU5XJvevh7CgPoLsrKQlwfI0acE5vhaRzN29j9ILKza+HnODm4Gp7txuLoivWjsJ79+6lQYMG6PX6AoWH/fv3U6dOHRwcinek0EceeYRLly7xxhtvEBsbS4MGDfjjjz9serwpIUT54O/pzA8jW/HRP0f5ZO0x5v97ht1nr/LZ4GaE+smo1kXm5qcOntlooDqfdB7O7YBz29XX87sgI1ENPsfXXN/Pt2Z2yMlu0fGvB4Zy9pDEcqhALTUGg4G4uDgqVizYmB6enp7s3r2b6tWr33WBxUlaaoQo27Rsqcltw5GLPL9wN5dSMnFzMvDuw43o3ThI67LKJnMWxB+4HnLObYdLx27ezuCkXqbyD4OKdcE/e6oQIsM52IFibalRFIXXXnutwHcMZWZmFqxKIYQog9rXrsgfz7Vj7Pxd/HvyMmPn7yLq5CVe7SWXo4qdwRECG6tTyyfUZamX1b4457ZnT9Fqa078fnXKzcEZ/GrlDToVw8C7mvTTsUMFCjXt27fn8OHDd94wW3h4OC4uLkUuSggh7F0lT2d+eqIVM/8+wqdrj/PDtjPsOqNejqrmK5ejSpSrz/WH+oHa+TjxDMQfgosHr79ePAymdHV4h7h9eT/D0VUdfdy/rvpaIeT65FJBHf9K2JxCdxS2Z3L5SYiyzVYuP91o3eF4nl+4myupWXgYHXivfyN6NgzUuixhMcOVU+rzceIPZr8egoQjYM7Ifz+jF1SomjfoVAgB7xB18E4HY2lUX66U2N1P9kxCjRBlm62GGoDYxDTG/rSLHaevADA0vBr/61UXo4NcjrI5ZlN22Dmohp1Lx9X5K6cg+dZPsL9OB57BuYJOFfAIBM8g9dUjUG1JkpaeQpFQcwsSaoQo22w51ABkmS3MWHWEz9cfB6BRZS9mPtJEHtZnTzJT4eoZuHr6etDJPWUV4Mm3BiN4BOQNOp6BN4cfGfDTqlg7CgshhLh7jgY9r/QIo1WoD8//vJu95xLpPGM9zap606dxEL0aBVHRQy5d2DQnV/UOKv+wm9cpivo05Cs5geckJJ6Fa3GQFAvXzkPqJfXS1tXT6nQ7zt7qLe2ufuqr9X3F7Pe+ed/LLevSUiOEKDtsvaUmt/NX05i0dB/rjlwk529hvQ5a1/CjT+MgujUIwMtFfqTKHFOGOpjntTj1mTvXYrNf43K9j1U7MBdW7hDk6gsu3mqnZmdv9X1+r3YQhuTy0y1IqBGibLOnUJMjPimd5XtjWbbnPLvPXrUudzLo6VCnIn0aB9GlbiVcnKTvTbmhKJB+Fa5dgNQE9anKKRfVVp5bvU+7DIql6Mdzcr856Di5q2NsGT3A6A5GT/V9nuWe2es81LvFSrCfULFffvq///s/pk+fjru7eu33+++/56GHHrLOX716lUcffZQ//vjjLksXQojyw9/TmRFtQxnRNpTTl1L4fc95lu05z5ELyaw+cIHVBy7g6mSga71K9GkSRLtaFXE0yPNTyjSdTm1hcSng6OQWM6RdzQ472SEo9ZIajNKu5v+akaTun5msTrcagqLANevBKTvsPPgpVO9Y9M+6CwVuqTEYDMTGxloHsrzxqcEXLlwgKCgIs9lcctXeJWmpEaJss8eWmvwcikti2W414Jy7kmZd7u3qSI8GgfRpHESrUB/0ermLRhSRxQzpieoo6bkDT3oiZCRDxrXrU+a1vPPW9UnkGXAUYOjvENq+WEst9paaG7NPObpqJYQQpS4swJOw7p682K0Ou85eZdnu8yzfG0tCcgbz/z3D/H/P4G50oF6gJ/WDPWkQ5EX9YE9qVnTHQVpyREHoDert5Xcz+KeiQGaK2tKTE3J8axVfjYUkdz8JIYQN0+l0NKtagWZVK/Bqr7psO3GZZXti+PO/OK6lm/j31GX+PXXZur3RQU9YgAf1g73UoBPkSZ0ADxmeQZQMnS67X427epu6xiTUCCGEnXAw6Glby4+2tfx456GGHL+Ywn8xifx3PpH955M4cD6J5AwTe84lsudconU/g15HLX936meHnAbBXtTyd8fb1RGdPAROlCGFCjWvv/66dVDLzMxM3n77bby8vABITS3AA4eEEEIUCweDnjoBHtQJ8ODh5pUBsFgUzlxOtYac/2LU18spmRyKu8ahuGss3nn9M1wcDQR5OxNcwZVgb2eCvFwIruBCkLcLwd4uBHg5S6dkYVcKHGpuHNSydevWnDhx4qZthBBCaEOv1xHi50aInxsPNAoC1P6PcUnp/BeTxP7zifwXk8SB84mcT0wnLcvM8YspHL+YcsvP0+mgkoezNfgEeTsT7O2Cv4czPm5O+Lg54u3qhLeLo/TjETahwKFm3bp1JViGEEKIkqDT6Qj0ciHQy4X761WyLk/PMhOXmM75q2mcu5rG+ewp5moa56+mE3M1jUyThbikdOKS0tl55uptj+Pl4oiPmxPero74uDpRwc2JCq6OVHBzyjXvhJeLI25GA+5GB9yMDtISJIqV9KkRQohyyNnRYG3VuRVFUbiUkknMlRvDTioJyZlcScnkcmomiWlZKAokpmWRmJZV6DqcHPTZAceAm5ODNexYlxmvL3N1MuDsYMDoqMfoYMDZUY+zowFnRwNGh5z3epwdri+TW97LlwKFmvHjxxf4Az/88MMiFyOEEMI26HQ6/NyN+LkbaVzFO9/tzBaFxLQsLqdkciU1U31NyeRKatYN8+r7pHQTyRkmMk3qE3AzTRYumzK5fOsrYHfNyaC3hiAngw5HBz0Oeh2OBj1ODnocDXocDdnzBj0Oud47GvQ4Ouhw0Osx6HU46HUYck0Oeh1663I9Bh0YDOrnG3TXt9Pp1M7aep0OvU49tznv9bq863XZy3Le68h5UG/ueTWo5azTZa+D6w/1zb2ssBQFFBRyP7kl9zLFukxByV6Xs1RRoFYlD82G+ChQqNm1a1ee+ejoaMxmM3Xq1AHgyJEjGAwGmjdvXvwVCiGEsFkGvS67f41TofbLMltIyVADTkqGOfvVlGuZiZTM68uTM0ykZZrJMFlIzzJnTxbSTWYysixkmLLns8yYLNd/jTPNFjLNFq5hKu6vLvLxXffKtO/YWJNjFyjUrF271vr+ww8/xMPDg3nz5lGhgvoI5ytXrjB8+HDatWtXMlUKIYQoUxwNerWTsWvhwlBBmMwW0rPDT04IysiyYLJYyDJbyDQpZJnV+Zz3WWYLJrNCZvZ7dcpeZ7JgNpkxm0zZr2ZMJjMWswWTyYzZbMZstmAyWzDnniwKZosFi0VRJ0VByX61zisKZoXs9+qrRQFLdouIoig3tZLktIxY53MvQ2ddrlNy1lo3KDCdoqgtQSjZn5PzXj3O9WU52+asA+d4A2DDoSa3GTNmsGrVKmugAahQoQJvvfUWXbt25YUXXijWAoUQQtgxRQGTCbKy1Ckz8/r7u53PZ51DVhbuWVm4F9exbHj4n7ui04GTEzg63jzduLww8w3bavaVCh1qkpKSuHDhAvXr18+zPD4+nmvXrhVbYUIIIbIpys0/tCX1eqdlRXlfFjk43DoM3OoH/3bL73bbu/lMQ9l7ynShQ81DDz3E8OHDmTFjBvfeey8A27Zt48UXX6Rfv37FXqAQQhSrnICQmXnzdOPy280XZF1+299u21vtaypj/UEMhoL9i/9OP9h305pQlPnckzyJ2SYVeJTuHKmpqUyYMIFvv/2WrOwE7uDgwMiRI3n//fdxc7v17YG2QEbpFqIEmUzXf4QzMm4dGnJPBdmmkNOluDh83d3zDx5lKSA4OKg/ujk/vDe+v93rjdvnFxbudn1+83p5No0onIL+fhc61ORISUnh+PHjKIpCzZo1bTrM5JBQI+ya2Xw9CNzq9XbrbgwSBV1W0PeZmWCxaH2GiianX0HuKfePfn6h4U7rbhc0cv/IG40FCyK5Xx0cpKVAlCsF/f0u8OWnoKAg+vbtS58+fejcuTNubm40atSoWIoVwuaYTNeDQnr69fdFmXKHjsIsuzGs2FtnxZwfYKPx5tCQ37KcH/kb1xVkcnRk3datdLz//ttuc9OyMtivQIjyqsCh5qeffuL333/n2Wef5cKFC3Tr1o0+ffrQq1cvfHx8SrJGUV6YzdcDRGFf83uf3/o7BRZ7aHXIHQ6Mxrzvb1x2Y5C4cdsbl+WEixsDRkHmc4KDBi0JsWlp0KVLqR9XCGEbinT5af/+/SxbtozffvuNXbt2ER4ebm3FqVGjRknUWSzk8tNt5FzaSE/Pf7rd+lutu3FZfvM5r7baEqHXX/+BL44pd+DIb9nt5nNaHOTyw03mz59PRESE1mUIIYpZsV9+yq1+/frUr1+fiRMncuHCBZYtW8ayZcuYNGkS1atX57333qNXr15FLr7cysrK+6Oflla4+fyW3W55zmRrt13q9eDsrE5G4/XXnPc3zt9qmxuX3Wq+IOscZIg0IYSwB3f9t3WlSpV48sknefLJJ0lNTeWvv/7CaDQWR232Y8kSOH78enDI7/VO62ylpUKvBxeX6+HhVlPucFHUZbd7lSAhhBCikAr9y2EwGIiNjcXf3z/P8kuXLuHv74/ZVn6YS9Pnn8Pq1cX7mTeGgRtDRs680Zh33Z3CSO71N+6bM0mgEEIIYYcK/euVXxecjIwMnJyc7rogu3T//RAYeD0g5Pd6u3U3hg15joMQQghRKAUONR9//DGgDnn+9ddf4+7ubl1nNpvZsGEDYWFhxV+hPXjxRa0rEEIIIcq9AoeamTNnAmpLzeeff44h17MdnJycCAkJ4fPPPy/+CoUQQgghCqDAoebkyZMAdOrUiSVLluQZpVsIIYQQQmuF7lOzdu3akqhDCCGEEOKuFCjUjB8/vsAf+OGHHxa5GCGEEEKIoipQqNm1a1ee+ejoaMxmM3Xq1AHgyJEjGAwGmjdvXvwVCiGEEEIUQIFCTe5LTh9++CEeHh7MmzfP2q/mypUrDB8+nHbt2pVMlUIIIYQQd1Doh6HMmDGDadOm5ekoXKFCBd566y1mzJhRrMUJIYQQQhRUoUNNUlISFy5cuGl5fHw8165dK5aihBBCCCEKq9B3Pz300EMMHz6cGTNmcO+99wKwbds2XnzxRfr161fsBQr7oSgKmWYL6ZkW0k1m0rPMpGdZSM8yk5Z1fT7DZCbTZMFkUcgyW8gyZ7+aLGRlLzPlXp7rvcmsYFEUFEB9uLWCRVGPnbNM4fqTrxUFdfvsB2Eb9DocDDoc9Dr1vV6f/aqzrstZ7qDXYbBuq8fF0YCrkwEXJ/XV1cmAi6MDbsac5Q64OqrrjQ56dDKKthBClKpCh5rPP/+cCRMm8Nhjj5GVPbKzg4MDI0eO5P333y/2AkXJMFsUrqVnkZJpJiXDRHKGidQMM8kZJlIyTKRkmkjJyLUuez73+/TsoJKWE15MZvIZRaPc0evA1ckBFycDbk4GvF2d8HVzwtfdCR83I37uTvi4qZOfu9H63tnRcOcPF0IIcUuFDjWurq589tlnvP/++xw/fhxFUahZsyZubm4lUZ/Ih6IopGaauZKaSVKaiaT0LJLSskhMyyIp3URSWlb2MlP2MnX9tXR1PjnDVKL1GfQ6nB30ODsacHY0YHRUWzqcHdVWDCcHPQ56PU4OaquIo0GPo0GHo0GPg0GHk0FvfZ9nnV6HTqdDpwO9TocO0OlAhw5uXJa9XH2vtppYLAomi4LZYsl+VTCZs18tCiZzruW5tssyW0jLtJCWZSI100xqppm0TDOpmSb1NUtdlmmyqMdRIDk7EF4EuJRaoPPmbnTIFXac8HUzUsXHheoV3ale0Y0QXzcJPkIIkY8iD8fs5uZGo0aNirOWcktRFNKyzFxOyeRKShZXUjO5kpqpzqdmcSUlk8upmVy5YT7nB/RuODnocTeql1DcnBxwM6qTu9GAq5ODdd319+o6FycHXBwN2UFFbw0uztnLHA3lc0BOk9lCWlZO4DGTkqmGoMspmdYpITkj1/tMLqdkcCk5E5NFsQahM5dvHYJ0OgjycqF6RTdqZAedUD83qld0J9DTGb1eLnkJIcqvIocacWepmSYSrmVyMTmdi9cy1Ck5M9f7DBKuZZCQnEFGEQOKk0GPp4sjXi4OeLo44unseH0++72nsyNeLo545lrm5eKIh7NDuQ0fJcXBoMfDoMfD2bFQ+ymKQlK6icspmVxKzuBSdui5eC2DUwkpnEhI4cTFZJLSTcRcTSPmahobjybk+QxnRz2hfu5U93Ozhp7m1SpQxce1OL+iEELYLAk1xWDBv2c4EJtEQnLG9cByLYOUTHOhPsfJoMfHzQlvV0d83Jyo4OaEj6sTFVwd1fduTni7Zi9zc6SCqxOuTgbpkFoG6HQ6vLLDZqjfrS/lKorCpZRMTlxM4WRCMicupnD8YgonEpI5cymV9CwLB2OTOBiblGe/6n5utK9dkQ61K9Kqug+uTvKfvRCibJK/3YrBin2xN/2rOYezo56KHkYquhvVVw8jFd2d8fNwsi7L6SgqAUXcjk6nw89d/fNyT6hPnnVZZgvnrqRx4qIadk4kJHM47hp7ziWqrTwJKczdcgong557Qn1oX9uP9rUrUqeSh/yZE0KUGRJqisEDjQJpXNnbGlr8cgUYNwkqohQ4GvSE+qn9azrXvb48KT2LLccuseHoRdYfvkjM1TQ2HUtg07EE3vnjEJU8jbSvVZEOdSrStqYf3q5O2n0JIYS4SxJqisEjLatqXYIQt+Tp7Ej3BgF0bxCAoiicSEhh/eGLbDh6kW0nLnEhKYNF0edYFH0OvQ4aVfamQ+2KtK9dkaZVvKXjsRDCrkioEaKc0Ol01KjoTo2K7oxoG0p6lpntpy6z4chFNhxJ4PCFa+w+e5XdZ6/y0T9HqRvoydQ+9W+61CWEELbKLm59OXXqFCNHjiQ0NBQXFxdq1KjB5MmTyczM1Lo0IeyWs6OBdrUqMqlXPf56vj1bJ97H9Icb0atRIO5GBw7GJjHwi62M+Wkn56+maV2uEELckV201Bw6dAiLxcIXX3xBzZo1+e+//3jyySdJSUnhgw8+0Lo8IcqEQC8XBraswsCWVbicksmMVYf56d8zLN8by98HL/B/HWvyVPvq8vA/IYTN0imKfT7Y/v3332fOnDmcOHGiwPskJSXh5eVFYmIinp6eJVidEGXD/vOJTF12gH9PXQagcgUXXu1Vl271A2yyA/z8+fOJiIjQugwhRDEr6O+3XVx+upXExER8fORavxAlqX6QFwufvpfZEU0J9HLm3JU0Rv2wk8FfR3E47prW5QkhRB52GWqOHz/O7NmzGTVq1G23y8jIICkpKc8khCgcnU5H78ZB/PNCB569ryZODnq2HL9Ez483Mvm3/7iaKn3bhBC2QdNQM2XKlOzBCfOfduzYkWef8+fP0717dwYMGMATTzxx28+fNm0aXl5e1qlKlSol+XWEKNNcnRwY37UO/4zvQI8GAZgtCvO2nqbTB+v4YdtpzBa7vJIthChDNO1Tk5CQQELCrZ/EmyMkJARnZ2dADTSdOnWiVatWzJ07F73+9pksIyODjIwM63xSUhJVqlSRPjVCFIMtxxKY8vt+jlxIBqBuoCdTetejVXVfzWqSPjVClE0F7VOj6d1Pfn5++Pn5FWjbmJgYOnXqRPPmzYmMjLxjoAEwGo0Yjca7LVMIcQuta/rxx7Pt+DHqDDNWHeZgbBKPfLmNXo0CmfxAPfw9nbUuUQhRzthFn5rz58/TsWNHqlSpwgcffMDFixeJi4sjLi5O69KEKNccDHqGtg5h3YudGNyqKnodrNgby7DI7XI5SghR6uwi1KxatYpjx46xZs0aKleuTGBgoHUSQmjPx82Jtx9qyO9j2+Ll4siB2CR+ijqtdVlCiHLGLkLNsGHDUBTllpMQwnbUD/JiQtfaALz/12EuJWfcYQ8hhCg+dhFqhBD249FW1agb6ElSuokPVh3WuhwhRDkioUYIUawMeh1v9K0PwILtZ9l77qq2BQkhyg0JNUKIYtcyxIeHmgajKPD6b/uxSKdhIUQpkFAjhCgRE3uE4eZkYPfZq/yy85zW5QghygEJNUKIEuHv6cxzXWoB8N6fh0hMy9K4IiFEWSehRghRYoa1DqVGRTcupWQy6+8jWpcjhCjjJNQIIUqMk4OeKX3UTsPfbT3NoTgZVFYIUXIk1AghSlS7WhXpXl8dAHPyb/vl+VJCiBIjoUYIUeJefaAuRgc9UScv8/veWK3LEUKUURJqhBAlrnIFV0Z3qgnAOysOkpJh0rgiIURZJKFGCFEqnmpfnSo+LsQlpfPJ2mNalyOEKIMk1AghSoWzo4HXH1A7DX+98QQnLiZrXJEQoqyRUCOEKDVd6vrTsU5FsswKU38/IJ2GhRDFSkKNEKLU6HQ6Jveuj5NBz/ojF/n7YLzWJQkhyhAJNUKIUhXq58bIdqEAvLF8P+lZZo0rEkKUFRJqhBClbkynmgR4OnP2chpfrD+hdTlCiDJCQo0QotS5GR2Y1KsuAJ+tO8bZy6kaVySEKAsk1AghNPFAo0Dure5DhsnC2ysOal2OEKIMkFAjhNCETqdjSp/6GPQ6Vu6PY8ORi1qXJISwcxJqhBCaCQvwZEh4NQCm/L6fTJNF44qEEPZMQo0QQlPjutTGz92JExdTiNx8UutyhBB2TEKNEEJTXi6OvNQ9DICP/znKhaR0jSsSQtgrCTVCCM31b1aZJlW8Sck0M3P1Ea3LEULYKQk1QgjN6fU6nulYA4C95xI1rkYIYa8k1AghbIKXiyMA6SZ5wrAQomgk1AghbIKLowGA9EwJNUKIopFQI4SwCS5O2aFGbusWQhSRhBohhE1wdlBDTZq01AghikhCjRDCJjg7qX8dpZvMKIqicTVCCHskoUYIYROcs/vUKApkyCUoIUQRSKgRQtiEnI7CABlZEmqEEIUnoUYIYRMcDXoMeh0AaVnSr0YIUXgSaoQQNiOntUZCjRCiKCTUCCFshrNjdmdhCTVCiCKQUCOEsBnO0lIjhLgLEmqEEDbD+lRhCTVCiCKQUCOEsBnOEmqEEHdBQo0QwmZcb6mRW7qFEIUnoUYIYTOM2R2FZagEIURRSKgRQtgMuaVbCHE3JNQIIWyG9KkRQtwNCTVCCJshdz8JIe6GhBohhM1wcZKOwkKIopNQI4SwGdaOwtJSI4QoAgk1QgibIZefhBB3Q0KNEMJmyDAJQoi7IaFGCGEzclpqMqRPjRCiCCTUCCFshrP0qRFC3AUJNUIIm2G9/CRPFBZCFIGEGiGEzbB2FDZJqBFCFJ6EGiGEzZCWGiHE3bC7UJORkUGTJk3Q6XTs3r1b63KEEMUo5+F7GSbpKCyEKDy7CzUvvfQSQUFBWpchhCgBzg7SUiOEKDq7CjV//vknq1at4oMPPtC6FCFECXBxUv9Kkj41QoiicNC6gIK6cOECTz75JL/++iuurq4F2icjI4OMjAzrfFJSUkmVJ4QoBkZpqRFC3AW7aKlRFIVhw4YxatQoWrRoUeD9pk2bhpeXl3WqUqVKCVYphLhbufvUWCyKxtUIIeyNpqFmypQp6HS62047duxg9uzZJCUlMXHixEJ9/sSJE0lMTLROZ8+eLaFvIoQoDjm3dIN0FhZCFJ6ml5/GjBnDoEGDbrtNSEgIb731Ftu2bcNoNOZZ16JFCwYPHsy8efNuua/RaLxpHyGE7XLOFWrSsszWlhshhCgITUONn58ffn5+d9zu448/5q233rLOnz9/nm7durFw4UJatWpVkiUKIUqRQa/DyaAn02yRkbqFEIVmFx2Fq1atmmfe3d0dgBo1alC5cmUtShJClBCjoxpqZPwnIURh2UVHYSFE+WEdKkFCjRCikOyipeZGISEhKIrcGSFEWeQsoUYIUUTSUiOEsCku1vGf5O4nIUThSKgRQtgUZ8fspwpLS40QopAk1AghbIp1pG4JNUKIQpJQI4SwKTnPppGWGiFEYdllR2FRTmSmQspFdUqOh5R4SLsCTu7g7A0u3je/Ghy1rFgUg5yRuiXUCCEKS0KNKF0WC1w9BdcuZAeWeEjOeY3PFWAuQmZy4T/f0TX/wOPqA0HNoOq94ORWjF9KFKfrLTXSUVgIUTgSakTJykqDmJ1wZiucjVKn9MSC728wgrs/uFVUX10qqGEn7SqkX4W0RPU1I3sE9qxUdbp2Pv/P1DtC5RYQ2h5C2kHlluDofBdfUhSnnI7C0qdGCFFYEmpE8Uq+CGe3wZnsKXYPWLLybmMwgmcguPlfDyw5ocX66g/uFcHoCTrdnY9rMathKf1qrsBzw2tSLJzeAknn1JB1Ziusfw8cnKHKPRDSHkLbqa05Dk7FfGJEQclzaoQQRSWhRhSdokDCETW8nI1SQ8LlEzdv5x4AVVtBlXvVSz8BDYu/74veoF5ecvW5c81XTsLJjXByA5zaCMkX1PcnN8BawNFNrTO0nRp0AhuDQf5TKS1y95MQoqjkb2pROJkpcOA3OPi7GmbSLt+wgQ7860KVVlA1XA0z3tUK1tpSGnQ68KmuTs2HXg9mOQHn5Eb1Ox3/R51AbS2q1gZaDIdaXW3nu5RRMkyCEKKoJNSIO1MUNcDs/gH2/5q3A6+DCwQ3V1s2qt6r9k9x8daq0sLT6aBiHXW650m1I3P8gesh59RmyEiEI3+qU+WWcN+rENpBwk0JuR5qpKOwEKJwJNSI/CXGwJ75sPsnuHz8+nKf6tD4UahxHwQ2Klu3Uev1ENBAncL/T+2rE7sH9i+Bf7+Gc9vhu75qB+P7XlWDnChW1o7CmdJSI4QoHAk1Iq+sdDi8Anb9CCfWgpL9r2VHN6j/EDQdrF5WKi+tFHoDBDdTp/AxsPFDiI5UW3G+7QY1u0CnSep6USysHYVNEmqEEIUjoUaol5fO74LdP8K+X9Q7hXJUawNNBkO9vmB016xEm+ARAD2nQ+uxsOF99Xwd+1udwh6ATv+DSvW1rtLuWTsKS0uNEKKQJNSUZ8kXYe9C9cc5/sD15Z6VoUkENHlUvdQk8vKuAn0+hrbjYN176jk8tBwOrYAG/aDjRPCrpXWVdsvap8YkfWqEEIUjoaY8uhYHa99Rw4zFpC4zGKFub/XyUmgH9bKLuD2f6tDvC2j7PKybBgd+hf8Ww/6l0DgCOrwEFUK0rtLuWC8/SUuNEKKQJNSUJ5kpsOUT2PwRZKWoy4KaqUGmwcPq03pF4fmHwcB5ELtXDYtH/lQD496F0GwItJsAXsFaV2k3XJzkicJCiKKRUFMeWMzqj+yatyE5Tl0W3AK6vgXVwrWtrSwJbASPLoBzO2DNW2pH6x3fqp2uu74FrZ7SukK7IE8UFkIUlYSasu7Y37Dqtet9Zryrwf1Tod6D5ecOptJWuQUM+RVObVKD5Jkt8OeLkHoJOr4i5/0O5InCQoiiklBTVsXtU8PMibXqvLO32sej5RPgYNS0tHIjpC0M/wM2fABr34L170LaFej+rvo8HHFLOR2FM+The0KIQpJQU9YknVdbB3b/CChgcIJ7noL2E6TPjBZ0OujwovqU5T8mwL9fqLfM9/20bD20sBjltNRkmi2YLQoGvbRsCSEKRkJNWZFxTe0AvOUTMKWpy+r3g86vg0+otrUJdQgGZy9YOkrtQJyeBAMiwdFF68psTk5LDaj9atyM8teUEKJg5G8Le2c2wc556i3FKRfVZVXD1Y6plVtoW5vIq9FAdXDMRUPVO6R+6A8R88HZU+vKbIrR4fqluTQJNUKIQpAL+/bs1GaY0xpWjFcDjU8NeOQHGP6nBBpbVac7PLYYnDzg9CaY1xtSErSuyqbo9TprsJE7oIQQhSGhxh5ZLGrn03kPQMJhcPGBHu/D6Cj1AXpyd41tC2kLw5aDqy/E7obIHpB4TuuqbIqLk9zWLYQoPAk19ib1Mvw0ENa8qQ422fhReG63+gwU6XhqP4KawPCV6pAUCUfg2+6QcEzrqmyGs0PO+E9yB5QQouAk1NiTs9vh83ZwbDU4OEOfT+ChOWoHVGF/KtaGESvBtyYknlVH/Y7do3VVNsHaUiMjdQshCkFCjT1QFNj6GUR2h6Rzat+ZJ/6BZo9rXZm4W95V1BabgEaQmgBzH4DTW7SuSnM5fWpkpG4hRGFIqLF16Ynw8+Pw10R18Ml6D8JT6yCggdaVieLiXlHtY1OtDWQkwfcPwZFVWlelKelTI4QoCgk1tix2D3zRAQ7+DnpHtTPwgLlyC3BZ5Oyl3hVVqxuY0mFBBOz7ReuqNGPtUyOhRghRCBJqbJGiwI5I+Pp+uHISvKrCyL/UzsByZ1PZ5egCg36EhgPUVrnFT8D2r7WuShM5LTUyVIIQojDkqVa2JiMZlj8P+35W52t3hwfngKuPtnWJ0mFwhIe+VFtutn8NK14AdNBypNaVlSpnx+w+NdJSI4QoBGmpsSXxh+Cr+9RAozPA/W/AoPkSaMobvR56fgBtx6vzq1+HpFhtayplMlK3EKIoJNTYij0L4KtO6sP0PAJh2Apo85yM5lxe6XRw32tQuSVkJqvBphzJGf9JOgoLIQpDfjG1lpUGy56FpU9DVipU7whPb4Rq4VpXJrSm10PP9wGd2npXjm71lpYaIURRSKjRUmaqOqjhznmADjpOhMeWqLf4CgEQ1BSaDVHf//ESWMrHj3xOS410FBZCFIaEGq1kpcOCR9VBDY2e8PgS6PgK6A1aVyZsTefX1Y7DF/bBjm+1rqZUWDsKy8P3hBCFIKFGC6ZMWDQUTqwFRzcY/AvUuE/rqoStcvNT+9cArHkLUi5pW08pyLn8JMMkCCEKQ0JNaTObYPFIOLJSHb/p0YVQtZXWVQlb13w4VGoA6VfVwUzLOGufGmmpEUIUgoSa0mQxw6+j4OAyMDjBoJ8gtJ3WVQl7YHCAHtPV99Fz4fxuLaspcda7n0zSp0YIUXASakqLxQK/Pwv7FoHeAQZ+BzU7a12VsCchbaBBf0CBP15U/0yVUdaxn6SlRghRCBJqSoOiwB8TYNcPoNPDw99AnR5aVyXsUdc31X5Y5/6FvQu1rqbEyBOFhRBFIaGmpCkK/DUJdnwD6OChL6D+g1pXJeyVZxC0n6C+X/06pCdpW08JcZaH7wkhikBCTUlb8yZs+1R93+djaDRQ23qE/QsfDT41ICUe1r+ndTUlQh6+J4QoCgk1JWn9+7Bxhvq+5wfXH6ImxN1wMEKP7DAT9TlcPKxtPSXg+jAJZbffkBCi+EmoKSmbP4a1b6nvu74N9zypbT2ibKl1P9TuARYT/PmSepmzDJHLT0KIopBQUxKivoTV2Q9Lu+9VaD1G23pE2dT9HTAY4cQ6OPi71tUUKxnQUghRFBJqilv0PPjzRfV9uwnQ/kVt6xFll091aD1Wff/XJHUssTIiJ9SYLApZZrkEJYQoGAk1xWnPQvj9OfV9+Bi1lUaIktRuPHhWhsQzsPkjraspNkbH6381SWdhIURBSagpLvuXqk8LRoGWT0LXt0Cn07oqUdY5uUG37L5bm2fBlVNaVlNsjA56638+cglKCFFQdhVqVqxYQatWrXBxccHPz49+/fppXZLq0ApY/AQoFmj6uPo4ewk0orTUexBC2oEpXb0MVQbodDqcHXKeKiyXn4QQBWM3oWbx4sU8/vjjDB8+nD179rB582YeffRRrctSR9xeOVG9C6XhQOj9Eejt5rSKskCng57vg84Ah5bDsX+0rqhYWIdKkJG6hRAF5KB1AQVhMpl47rnneP/99xk5cqR1eZ06dTSsKpuDEwz5FbZ9Dt3eAb1B64pEeeRfF+55CqLmwJ8vwzNb1D+bdszZIXuoBBn/SQhRQHbRpLBz505iYmLQ6/U0bdqUwMBAevTowf79+7UuTeVTHXpOV0dSFkIrHV8BVz+4dFR9KJ+dc3aS27qFEIVjF7/CJ06cAGDKlCl8+OGHhISEMGPGDDp06MCRI0fw8fG55X4ZGRlkZGRY5xMTEwFISiqb4+WI8k4P4a/AHy/AX9MgpAd4VNK6qCJzMKdjyUgl4cpVkpIcC7RPamqq/PctRBmU89+1cqcHjSoamjx5sgLcdtq+fbvy448/KoDyxRdfWPdNT09X/Pz8lM8///yuPl8mmWSSSSaZZLKP6ezZs7fNFTpF0e756gkJCSQkJNx2m5CQELZu3cp9993Hxo0badu2rXVdq1at6NKlC2+//fYt972xpcZisXD58mV8fX3RFePdSUlJSVSpUoWzZ8/i6elZbJ9bFsm5Khw5XwUn56rg5FwVnJyrgivJc6UoCteuXSMoKAj9bW7G0fTyk5+fH35+fnfcrnnz5hiNRg4fPmwNNVlZWZw6dYpq1arlu5/RaMRoNOZZ5u3tfVc1346np6f8oS8gOVeFI+er4ORcFZycq4KTc1VwJXWuvLy87riNXfSp8fT0ZNSoUUyePJkqVapQrVo13n//fQAGDBigcXVCCCGEsAV2EWoA3n//fRwcHHj88cdJS0ujVatWrFmzhgoVKmhdmhBCCCFsgN2EGkdHRz744AM++OADrUu5idFoZPLkyTdd6hI3k3NVOHK+Ck7OVcHJuSo4OVcFZwvnStOOwkIIIYQQxcUuHr4nhBBCCHEnEmqEEEIIUSZIqBFCCCFEmSCh5i716dOHqlWr4uzsTGBgII8//jjnz5/Ps82ZM2fo3bs3bm5u+Pn58eyzz5KZmalRxdo4deoUI0eOJDQ0FBcXF2rUqMHkyZNvOg9yrlRvv/02rVu3xtXVNd9nK8m5uu6zzz4jNDQUZ2dnmjdvzsaNG7UuySZs2LCB3r17ExQUhE6n49dff82zXlEUpkyZQlBQEC4uLnTs2NF2xtQrRdOmTaNly5Z4eHjg7+/Pgw8+yOHDh/NsI+dKNWfOHBo1amR9Fk14eDh//vmndb3W50lCzV3q1KkTP//8M4cPH2bx4sUcP36c/v37W9ebzWZ69epFSkoKmzZtYsGCBSxevJgXXnhBw6pL36FDh7BYLHzxxRfs37+fmTNn8vnnn/O///3Puo2cq+syMzMZMGAAzzzzzC3Xy7m6buHChYwbN45Jkyaxa9cu2rVrR48ePThz5ozWpWkuJSWFxo0b88knn9xy/fTp0/nwww/55JNP2L59OwEBAdx///1cu3atlCvV1vr16xk9ejTbtm1j9erVmEwmunbtSkpKinUbOVeqypUr8+6777Jjxw527NjBfffdR9++fa3BRfPzdNcDOIk8fvvtN0Wn0ymZmZmKoijKH3/8oej1eiUmJsa6zfz58xWj0agkJiZqVaZNmD59uhIaGmqdl3N1s8jISMXLy+um5XKurrvnnnuUUaNG5VkWFhamvPLKKxpVZJsAZenSpdZ5i8WiBAQEKO+++651WXp6uuLl5XXbMfXKg/j4eAVQ1q9fryiKnKs7qVChgvL111/bxHmSlppidPnyZX788Udat26No6M6qvDWrVtp0KABQUFB1u26detGRkYG0dHRWpVqExITE/OMsC7nquDkXKkyMzOJjo6ma9eueZZ37dqVLVu2aFSVfTh58iRxcXF5zp3RaKRDhw7l/twlJiYCWP9+knN1a2azmQULFpCSkkJ4eLhNnCcJNcXg5Zdfxs3NDV9fX86cOcNvv/1mXRcXF0elSpXybF+hQgWcnJyIi4sr7VJtxvHjx5k9ezajRo2yLpNzVXByrlQJCQmYzeabzkWlSpXK1XkoipzzI+cuL0VRGD9+PG3btqVBgwaAnKsb7du3D3d3d4xGI6NGjWLp0qXUq1fPJs6ThJpbmDJlCjqd7rbTjh07rNu/+OKL7Nq1i1WrVmEwGBgyZAhKrmca3mpEcEVRinWkcK0U9lwBnD9/nu7duzNgwACeeOKJPOvkXO248wdlK8vnqrBu/M7l9TwUhZy7vMaMGcPevXuZP3/+TevkXKnq1KnD7t272bZtG8888wxDhw7lwIED1vVanie7GSahNI0ZM4ZBgwbddpuQkBDr+5zRxmvXrk3dunWpUqUK27ZtIzw8nICAAKKiovLse+XKFbKysm5Ks/aosOfq/PnzdOrUifDwcL788ss828m5ynuubqesn6uC8vPzw2Aw3PSvwPj4+HJ1HooiICAAUFshAgMDrcvL87kbO3Ysy5YtY8OGDVSuXNm6XM5VXk5OTtSsWROAFi1asH37dj766CNefvllQNvzJKHmFnJCSlHktNBkZGQAEB4ezttvv01sbKz1/+RVq1ZhNBpp3rx58RSsocKcq5iYGDp16kTz5s2JjIxEr8/bUCjnquDK+rkqKCcnJ5o3b87q1at56KGHrMtXr15N3759NazM9oWGhhIQEMDq1atp2rQpoPZRWr9+Pe+9957G1ZUuRVEYO3YsS5cuZd26dYSGhuZZL+fq9hRFISMjwzbOU6l0Ry6joqKilNmzZyu7du1STp06paxZs0Zp27atUqNGDSU9PV1RFEUxmUxKgwYNlM6dOys7d+5U/v77b6Vy5crKmDFjNK6+dMXExCg1a9ZU7rvvPuXcuXNKbGysdcoh5+q606dPK7t27VKmTp2quLu7K7t27VJ27dqlXLt2TVEUOVe5LViwQHF0dFS++eYb5cCBA8q4ceMUNzc35dSpU1qXprlr165Z/+wAyocffqjs2rVLOX36tKIoivLuu+8qXl5eypIlS5R9+/YpERERSmBgoJKUlKRx5aXrmWeeUby8vJR169bl+bspNTXVuo2cK9XEiROVDRs2KCdPnlT27t2r/O9//1P0er2yatUqRVG0P08Sau7C3r17lU6dOik+Pj6K0WhUQkJClFGjRinnzp3Ls93p06eVXr16KS4uLoqPj48yZswYa+gpLyIjIxXgllNucq5UQ4cOveW5Wrt2rXUbOVfXffrpp0q1atUUJycnpVmzZtZbccu7tWvX3vLP0dChQxVFUW9Vnjx5shIQEKAYjUalffv2yr59+7QtWgP5/d0UGRlp3UbOlWrEiBHW/9YqVqyodO7c2RpoFEX78ySjdAshhBCiTJC7n4QQQghRJkioEUIIIUSZIKFGCCGEEGWChBohhBBClAkSaoQQQghRJkioEUIIIUSZIKFGCCGEEGWChBohhBBClAkSaoQQxWLdunXodDquXr2qdSl5hISEWEdBv11tc+fOxdvbu9iPn3PskvhsIUReEmqEEAUybNgw6w+0o6Mj1atXZ8KECaSkpGhd2h298cYbxMbG4uXlVerHjo2NZdasWaV+XCHKIxmlWwhRYN27dycyMpKsrCw2btzIE088QUpKCnPmzNG6tNvy8PAgICBAk2MHBARoEqaEKI+kpUYIUWBGo5GAgACqVKnCo48+yuDBg/n111/zbBMdHU2LFi1wdXWldevWHD582Lru+PHj9O3bl0qVKuHu7k7Lli35+++/8+z/2WefUatWLZydnalUqRL9+/e3rlMUhenTp1O9enVcXFxo3Lgxv/zyS5G+y9y5c6latSqurq489NBDXLp06aZtfv/9d5o3b46zszPVq1dn6tSpmEwm6/pDhw7Rtm1bnJ2dqVevHn///Tc6ne6mcyKEKB0SaoQQRebi4kJWVlaeZZMmTWLGjBns2LEDBwcHRowYYV2XnJxMz549+fvvv9m1axfdunWjd+/enDlzBoAdO3bw7LPP8sYbb3D48GFWrlxJ+/btrfu/+uqrREZGMmfOHPbv38/zzz/PY489xvr16wtVd1RUFCNGjOD//u//2L17N506deKtt97Ks81ff/3FY489xrPPPsuBAwf44osvmDt3Lm+//TYAFouFBx98EFdXV6Kiovjyyy+ZNGlSoeoQQhSzUhsPXAhh14YOHar07dvXOh8VFaX4+voqAwcOVBRFUdauXasAyt9//23dZsWKFQqgpKWl5fu59erVU2bPnq0oiqIsXrxY8fT0VJKSkm7aLjk5WXF2dla2bNmSZ/nIkSOViIiIfD+/WrVqysyZM/Msi4iIULp3755n2SOPPKJ4eXlZ59u1a6e88847ebb5/vvvlcDAQEVRFOXPP/9UHBwclNjYWOv61atXK4CydOnSPPtFRkbm+WwhRMmQPjVCiAJbvnw57u7umEwmsrKy6Nu3L7Nnz86zTaNGjazvAwMDAYiPj6dq1aqkpKQwdepUli9fzvnz5zGZTKSlpVlbau6//36qVatG9erV6d69O927d+ehhx7C1dWVAwcOkJ6ezv3335/neJmZmTRt2rRQ3+PgwYM89NBDeZaFh4ezcuVK63x0dDTbt2+3tswAmM1m0tPTSU1N5fDhw1SpUiVPX5177rmnUHUIIYqXhBohRIF16tSJOXPm4OjoSFBQEI6Ojjdtk3uZTqcD1Es1AC+++CJ//fUXH3zwATVr1sTFxYX+/fuTmZkJqB16d+7cybp161i1ahWvv/46U6ZMYfv27dbPWLFiBcHBwXmOaTQaC/U9FEW54zYWi4WpU6fSr1+/m9Y5OzujKIr1+wkhbIOEGiFEgbm5uVGzZs0i779x40aGDRtmbSVJTk7m1KlTebZxcHCgS5cudOnShcmTJ+Pt7c2aNWu4//77MRqNnDlzhg4dOtzN16BevXps27Ytz7Ib55s1a8bhw4fz/b5hYWGcOXOGCxcuUKlSJQC2b99+V3UJIe6OhBohRKmpWbMmS5YsoXfv3uh0Ol577TVrCwyol7dOnDhB+/btqVChAn/88QcWi4U6derg4eHBhAkTeP7557FYLLRt25akpCS2bNmCu7s7Q4cOLXAdzz77LK1bt2b69Ok8+OCDrFq1Ks+lJ4DXX3+dBx54gCpVqjBgwAD0ej179+5l3759vPXWW9x///3UqFGDoUOHMn36dK5du2btKCwtOEJoQ+5+EkKUmpkzZ1KhQgVat25N79696datG82aNbOu9/b2ZsmSJdx3333UrVuXzz//nPnz51O/fn0A3nzzTV5//XWmTZtG3bp16datG7///juhoaGFquPee+/l66+/Zvbs2TRp0oRVq1bx6quv5tmmW7duLF++nNWrV9OyZUvuvfdePvzwQ6pVqwaAwWDg119/JTk5mZYtW/LEE09YP8PZ2fluTpMQooh0SkEuLgshhJ0KCQlh3LhxjBs3rsSPtXnzZtq2bcuxY8eoUaOGdfncuXMZN26czQ0hIURZI6FGCFGmhYSEEBsbi6OjIzExMcX6dN+lS5fi7u5OrVq1OHbsGM899xwVKlRg06ZN1m1y7hZzdnaWUCNECZM+NUKIMm39+vXWBwR6eHgU62dfu3aNl156ibNnz+Ln50eXLl2YMWNGnm12794NqJerhBAlS1pqhBBCCFEmSEfh/2+3DmQAAAAABvlb3+MrigCABakBABakBgBYkBoAYEFqAIAFqQEAFqQGAFiQGgBgQWoAgIUAqQTUHahf6f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AutoShape 4" descr="data:image/png;base64,iVBORw0KGgoAAAANSUhEUgAAAjUAAAHACAYAAABaopmvAAAAOXRFWHRTb2Z0d2FyZQBNYXRwbG90bGliIHZlcnNpb24zLjUuMiwgaHR0cHM6Ly9tYXRwbG90bGliLm9yZy8qNh9FAAAACXBIWXMAAA9hAAAPYQGoP6dpAACH/klEQVR4nOzdeVxU1f/H8dfMAMMOAiKLC7jivme4m+aaWqYmWa4t9lPLzBa/VmqbZZmWle1om5qpZVqm5b6R4pr7viCIuIDszMz9/XFhBBUFBO4MfJ7fx33M3G3uZ+7XnLfnnnuPTlEUBSGEEEIIO6fXugAhhBBCiOIgoUYIIYQQZYKEGiGEEEKUCRJqhBBCCFEmSKgRQgghRJkgoUYIIYQQZYKEGiGEEEKUCRJqhBBCCFEmSKgRQgghRJkgoUYIIYQQZUK5DDUbNmygd+/eBAUFodPp+PXXX4v8WceOHcPDwwNvb+9iq08IIYQQhVcuQ01KSgqNGzfmk08+uavPycrKIiIignbt2hVTZUIIIYQoqnIZanr06MFbb71Fv379brk+MzOTl156ieDgYNzc3GjVqhXr1q27abtXX32VsLAwBg4cWMIVCyGEEOJOymWouZPhw4ezefNmFixYwN69exkwYADdu3fn6NGj1m3WrFnDokWL+PTTTzWsVAghhBA5JNTc4Pjx48yfP59FixbRrl07atSowYQJE2jbti2RkZEAXLp0iWHDhjF37lw8PT01rlgIIYQQAA5aF2Brdu7ciaIo1K5dO8/yjIwMfH19AXjyySd59NFHad++vRYlCiGEEOIWJNTcwGKxYDAYiI6OxmAw5Fnn7u4OqJeeli1bxgcffACAoihYLBYcHBz48ssvGTFiRKnXLYQQQpR3Empu0LRpU8xmM/Hx8fne1bR161bMZrN1/rfffuO9995jy5YtBAcHl1apQgghhMilXIaa5ORkjh07Zp0/efIku3fvxsfHh9q1azN48GCGDBnCjBkzaNq0KQkJCaxZs4aGDRvSs2dP6tatm+fzduzYgV6vp0GDBqX9VYQQQgiRrVyGmh07dtCpUyfr/Pjx4wEYOnQoc+fOJTIykrfeeosXXniBmJgYfH19CQ8Pp2fPnlqVLIQQQog70CmKomhdREHFxMTw8ssv8+eff5KWlkbt2rX55ptvaN68udalCSGEEEJjdtNSc+XKFdq0aUOnTp34888/8ff35/jx4zI8gRBCCCEAO2qpeeWVV9i8eTMbN27UuhQhhBBC2CC7CTX16tWjW7dunDt3jvXr1xMcHMz//d//8eSTT+a7T0ZGBhkZGdZ5i8XC5cuX8fX1RafTlUbZQgghhLhLiqJw7do1goKC0Otv89xgxU4YjUbFaDQqEydOVHbu3Kl8/vnnirOzszJv3rx895k8ebICyCSTTDLJJJNMZWA6e/bsbbOC3bTUODk50aJFC7Zs2WJd9uyzz7J9+3a2bt16y31ubKlJTEykatWqnD17VoY3EKIMWrRoEQMGDCjYxlfOwOetwWCEl46XbGG3sTlmMy+sf4FA10CW9F0irchC3EJSUhJVqlTh6tWreHl55bud3XQUDgwMpF69enmW1a1bl8WLF+e7j9FoxGg03rTc09NTQo0QZZCrq2vB/9t2rAxGHZAJrkZwuPnvitLQ0bUjLjtciLfEc0m5RHWv6prUIYQ9uFPot5sBLdu0acPhw4fzLDty5AjVqlXTqCIhhF0zelx/n56kWRkuDi60CGgBwKaYTZrVIURZYDeh5vnnn2fbtm288847HDt2jJ9++okvv/yS0aNHa12aEMIe6Q1gzG7VydAu1AC0CWoDSKgR4m7ZTahp2bIlS5cuZf78+TRo0IA333yTWbNmMXjwYK1LE0LYq5xQk35V0zLaVm4LwI4LO0jNStW0FiHsmd30qQF44IEHeOCBB0r8OGazmaysrBI/jhClwdHR8aYR50U2Z09IQtPLTwChnqEEuQVxPuU8Oy7soH3l9prWI4S9sqtQU9IURSEuLo6rV69qXYoQxcrb25uAgAC5s+ZGztl3UWh8+Umn09E2uC0/H/mZTTGbJNQIUUQSanLJCTT+/v64urrKD4Cwe4qikJqaSnx8PKDeRShysV5+StS2DqBNcBt+PvIzm2M2a12KEHZLQk02s9lsDTS+vr5alyNEsXFxcQEgPj4ef39/uRSVW05LjcaXnwBaBbbCQe/AmWtnOJN0hqqeVbUuSQi7YzcdhUtaTh8aV1dXjSsRovjl/LmWvmI3cLadlho3Rzea+TcD5C4oIYpKQs0N5JKTKIvkz3U+bOSW7hxtguXWbiHuhoQaIUT5ZUOXnwDaBqu3dm+P206GOeMOWwshbiShRtyVkJAQZs2aZZ3X6XT8+uuvpXKsoshd36lTp9DpdOzevfuuaxN2yoYuPwHU8q6Fv6s/6eZ0oi9Ea12OEHZHQk0ZsWXLFgwGA927d9e0jtjYWHr06AHYZmjIXV+VKlWIjY2lQYMGAKxbtw6dTnfTLf0dO3Zk3LhxpVypKBU2ckt3jpxbu0EuQQlRFBJqyohvv/2WsWPHsmnTJs6cOaNZHQEBAbccRNRW5K7PYDAQEBCAg0Pp3ASYmZlZKscRhWDMufx0VdMycssZMkFu7Rai8CTUlAEpKSn8/PPPPPPMMzzwwAPMnTs3z/qcFoi//vqLpk2b4uLiwn333Ud8fDx//vkndevWxdPTk4iICFJTrz+ivWPHjowZM4YxY8bg7e2Nr68vr776Koqi5FtL7ss7oaGhADRt2hSdTkfHjh2tn3tjy8eDDz7IsGHDrPPx8fH07t0bFxcXQkND+fHHH286VmJiIk899RT+/v54enpy3333sWfPntueq/wuP506dYpOnToBUKFCBXQ6HcOGDWPYsGGsX7+ejz76CJ1Oh06n49SpUwAcOHCAnj174u7uTqVKlXj88cdJSEi46fyNHz8ePz8/7r///tvWJjRgvfxkGy01APcG3YtBZ+BE4gnOJ5/Xuhwh7IqEmvwoCqSkaDPdJjTcysKFC6lTpw516tThscceIzIy8pbBY8qUKXzyySds2bKFs2fPMnDgQGbNmsVPP/3EihUrWL16NbNnz86zz7x583BwcCAqKoqPP/6YmTNn8vXXXxeorn///ReAv//+m9jYWJYsWVLg7zRs2DBOnTrFmjVr+OWXX/jss8+sD5AD9aFyvXr1Ii4ujj/++IPo6GiaNWtG586duXz5coGPk6NKlSosXrwYgMOHDxMbG8tHH33ERx99RHh4OE8++SSxsbHExsZaL1t16NCBJk2asGPHDlauXMmFCxcYOHBgns/NOX+bN2/miy++KHRdooRZOwrbRp8aAE8nTxpXbAzIJSghCksevpef1FRwd9fm2MnJ4OZW4M2/+eYbHnvsMQC6d+9OcnIy//zzD126dMmz3VtvvUWbNmrT9siRI5k4cSLHjx+nevXqAPTv35+1a9fy8ssvW/epUqUKM2fORKfTUadOHfbt28fMmTN58skn71hXxYoVAfD19SUgIKDA3+fIkSP8+eefbNu2jVatWlm/Y926da3brF27ln379hEfH2+9nPTBBx/w66+/8ssvv/DUU08V+HigXory8fEBwN/fH29vb+s6JycnXF1d83yHOXPm0KxZM9555x3rsm+//ZYqVapw5MgRateuDUDNmjWZPn16oWoRpch6S/c19R8TNnLre5vgNuyM38mmmE0MrDPwzjsIIQBpqbF7hw8f5t9//2XQoEEAODg48Mgjj/Dtt9/etG2jRo2s7ytVqoSrq6s10OQsy90aAnDvvffmecZJeHg4R48exWw2F/dXsTp48CAODg60aNHCuiwsLCxP0IiOjiY5ORlfX1/c3d2t08mTJzl+/HiJ1Zb7+GvXrs1z7LCwMIA8x8/9HYQNymmpUcyQmaJtLbnkdBaOio0iyywPTBSioKSlJj+urmqLiVbHLqBvvvkGk8lEcHCwdZmiKDg6OnLlyhUqVKhgXe7o6Gh9r9Pp8sznLLNYLHdReMHo9fqbLo/lftJtzrrbPTDOYrEQGBjIunXrblqXO/yUFIvFQu/evXnvvfduWpd7fCW3QrS4CQ04uoDeASwm9RKUUaPW2RuE+YTh4+zD5fTL7L64m5YBLbUuSQi7IKEmPzpdoS4BacFkMvHdd98xY8YMunbtmmfdww8/zI8//siYMWPu6hjbtm27ab5WrVoFGj/IyckJ4KZWnYoVKxIbG2udN5vN/Pfff9aOunXr1sVkMrFjxw7uueceQG2Ryn2rdbNmzYiLi8PBwYGQkJCifLUC1+vk5HTTsmbNmrF48WJCQkJK7e4pUQJ0OrW1JvVS9m3dwXfcpTTodXraBrdl2fFlbIzZKKFGiAKSy092bPny5Vy5coWRI0fSoEGDPFP//v355ptv7voYZ8+eZfz48Rw+fJj58+cze/ZsnnvuuQLt6+/vj4uLi7UTbWKi2hnzvvvuY8WKFaxYsYJDhw7xf//3f3kCS506dejevTtPPvkkUVFRREdH88QTT1gHZgTo0qUL4eHhPPjgg/z111+cOnWKLVu28Oqrr7Jjx44ifddq1aqh0+lYvnw5Fy9eJDm7pS4kJISoqChOnTpFQkICFouF0aNHc/nyZSIiIvj33385ceIEq1atYsSIESV6aU6UABsaqTs3ubVbiMKTUGPHvvnmG7p06YKXl9dN6x5++GF2797Nzp077+oYQ4YMIS0tjXvuuYfRo0czduzYAnfCdXBw4OOPP+aLL74gKCiIvn37AjBixAiGDh3KkCFD6NChA6GhodZWmhyRkZFUqVKFDh060K9fP+ut2zl0Oh1//PEH7du3Z8SIEdSuXZtBgwZx6tQpKlWqVKTvGhwczNSpU3nllVeoVKmStZVrwoQJGAwG6tWrR8WKFTlz5gxBQUFs3rwZs9lMt27daNCgAc899xxeXl7o9fKflV2xwdu6AVoHtUaHjiNXjnAh5YLW5QhhF3TK7R46UsYkJSXh5eVFYmIinp6eedalp6dz8uRJQkNDcXZ21qhC29KxY0eaNGly10MT2IqMjAycnZ1ZvXr1TXeGlXXl5c/3/PnziYiIKNxO83rDyQ3w8DfQsH/JFFZEg1cMZm/CXt5o/QYP1XpI63KE0Mztfr9zk39SinIhKSmJ+fPno9frrXcpCQHkuvx0VdMybiXnLqiNMRs1rkQI+yChRpQLkydP5uWXX+a9996jcuXKWpcjbImzt/pqY5efQH1eDcC289swWUwaVyOE7ZPbNkS+bnW7tL2aOXMmM2fO1LoMYYtsbKTu3Or71sfb6M3VjKvsS9hHU/+mWpckhE2TlhohRPlmfaqw7bXUGPQGwoPCAdh4Ti5BCXEnEmqEEOWbDY7/lFtOv5rN5+XWbiHuREKNEKJ8s9FbunO0DmoNwIFLB0hIS7jD1kKUbxJqhBDlW05LjQ1efgLwc/Gjro86mOvW81s1rkYI2yahRghRvuX0qUm7om0dtyG3dgtRMBJqhBDlm0/2SPWXT0BWura15CMn1Gw9vxWzRYbhECI/EmpEqTh16hQ6nY7du3cD6u3iOp0uz5hPd/uZtmLYsGE8+OCD1vmOHTsybtw4zeoRd+BVGdwqqiN1x+3TuppbalSxER6OHlzNuMqBSwe0LkcImyWhxs5NmzaNli1b4uHhgb+/Pw8++CCHDx8u8P6bN2/GwcGBJk2alFyR5cxHH33E3LlzrfNLlizhzTfftM6HhITcNPTE3Llz8fb2Lp0CRV46HQQ3V9/HRGtbSz4c9A7cG3QvAJtiNmlcjRC2S0KNnVu/fj2jR49m27ZtrF69GpPJRNeuXUlJSbnjvomJiQwZMoTOnTuXQqXlh5eXV56A4uPjg4eHR6kc22w2Y7FYSuVYZUpQM/XVRkMNXL8Etem8hBoh8iOhxs6tXLmSYcOGUb9+fRo3bkxkZCRnzpwhOvrOfzk//fTTPProo4SHhxfoWPv376dXr154enri4eFBu3btOH78uHV9ZGQkdevWxdnZmbCwMD777LMify9QR+KeM2cOPXr0wMXFhdDQUBYtWnTTdidOnKBTp064urrSuHFjtm69fofIpUuXiIiIoHLlyri6utKwYUPmz5+fZ/9ffvmFhg0b4uLigq+vL126dMkTCgv7vW53+aljx46cPn2a559/Hp1Oh06nY926dQwfPpzExETrsilTpgCQmZnJSy+9RHBwMG5ubrRq1SrPk55zWniWL19OvXr1MBqNnD59uoBnWFjltNScv7tR7UtSmyB1yIR9F/dx1QbHqRLCFkioyYeiKKRmmjSZ7mbg9MRE9QFiPj4+t90uMjKS48ePM3ny5AJ9bkxMDO3bt8fZ2Zk1a9YQHR3NiBEjMJnU8Wi++uorJk2axNtvv83Bgwd55513eO2115g3b16RvwvAa6+9xsMPP8yePXt47LHHiIiI4ODBg3m2mTRpEhMmTGD37t3Url2biIgIa13p6ek0b96c5cuX899///HUU0/x+OOPExUVBUBsbCwRERGMGDGCgwcPsm7dOvr162f9/6C4v9eSJUuoXLkyb7zxBrGxscTGxtK6dWtmzZqFp6enddmECRMAGD58OJs3b2bBggXs3buXAQMG0L17d44ePWr9zNTUVKZNm8bXX3/N/v378ff3L1Jt5VpQ9vADl45B2lVNS8lPJbdK1KpQCwWFrbFya7cQtyJjP+UjLctMvdf/0uTYB97ohqtT4f+vURSF8ePH07ZtWxo0aJDvdkePHuWVV15h48aNODgU7DiffvopXl5eLFiwAEdHRwBq165tXf/mm28yY8YM+vXrB0BoaCgHDhzgiy++YOjQoYX+LjkGDBjAE088YT3G6tWrmT17dp7WkgkTJtCrVy8Apk6dSv369Tl27BhhYWEEBwdbAwLA2LFjWblyJYsWLaJVq1bExsZiMpno168f1apVA6Bhw4Yl9r18fHwwGAx4eHgQEBBgXe7l5YVOp8uz7Pjx48yfP59z584RFBRk/a4rV64kMjKSd955B4CsrCw+++wzGjduXOh6RDY3X6gQAldOwfldUKOT1hXdUtvgthy9cpRNMZvoEdpD63KEsDkSasqQMWPGsHfvXjZtyv+au9ls5tFHH2Xq1Kl5Qsmd7N69m3bt2lkDTW4XL17k7NmzjBw5kieffNK63GQy4eXlVbgvcYMbL42Fh4ffdLdTo0aNrO8DAwMBiI+PJywsDLPZzLvvvsvChQuJiYkhIyODjIwM3NzcAGjcuDGdO3emYcOGdOvWja5du9K/f38qVKhQot+rIHbu3ImiKDf9/5SRkYGvr6913snJKc85EEUU1EwNNTHRthtqgtoS+V8km2M2Y1Es6HXS2C5EbhJq8uHiaODAG900O3ZhjR07lmXLlrFhwwYqV66c73bXrl1jx44d7Nq1izFjxgBgsVhQFAUHBwdWrVrFfffdd3NNLi75fmZOx9SvvvqKVq1a5VlnMBT+u9yJTqfLM587aOWsy6lpxowZzJw5k1mzZtGwYUPc3NwYN24cmZmZ1vpWr17Nli1bWLVqFbNnz2bSpElERUXh6upaqt/rRhaLBYPBQHR09E3Hc3d3t753cXG56ZyIIghuDvuXqC01Nqqpf1NcHVy5lH6Jw5cPU9e3rtYlCWFTJNTkQ6fTFekSUGlTFIWxY8eydOlS1q1bR2ho6G239/T0ZN++vM/i+Oyzz1izZg2//PJLvvs3atSIefPmkZWVdVNrTaVKlQgODubEiRMMHjz47r7QDbZt28aQIUPyzDdt2rTA+2/cuJG+ffvy2GOPAWpQOHr0KHXrXv8x0Ol0tGnThjZt2vD6669TrVo1li5dyvjx40vkezk5OWE2m++4rGnTppjNZuLj42nXrl2xHV/kw8Zv6wZwNDjSKrAVa8+uZVPMJgk1QtzA9n+1xW2NHj2an376id9++w0PDw/i4uIAtY9GTuvKxIkTiYmJ4bvvvkOv19/U38bf3x9nZ+fb9sMZM2YMs2fPZtCgQUycOBEvLy+2bdvGPffcQ506dZgyZQrPPvssnp6e9OjRg4yMDHbs2MGVK1cYP358kb/fokWLaNGiBW3btuXHH3/k33//5Ztvvinw/jVr1mTx4sVs2bKFChUq8OGHHxIXF2cNNVFRUfzzzz907doVf39/oqKiuHjxonV9SXyvkJAQNmzYwKBBgzAajfj5+RESEkJycjL//PMPjRs3xtXVldq1azN48GCGDBnCjBkzaNq0KQkJCaxZs4aGDRvSs2fPIh1f5COwEej0cC0Wks6DZ5DWFd1S2+C21lDzZKMn77yDEOWIXJC1c3PmzCExMZGOHTsSGBhonRYuXGjdJjY2ljNnztzVcXx9fVmzZg3Jycl06NCB5s2b89VXX1lbbZ544gm+/vpr5s6dS8OGDenQoQNz5869Y8vRnUydOpUFCxZYW4p+/PFH6tWrV+D9X3vtNZo1a0a3bt3o2LEjAQEBeW639vT0ZMOGDfTs2ZPatWvz6quvMmPGDHr06FFi3+uNN97g1KlT1KhRg4oVKwLQunVrRo0axSOPPELFihWZPn06oN6lNmTIEF544QXq1KlDnz59iIqKokqVKkU+vsiHkxv4Z//ZirHhW7uD1Vu791zcQ1KmbQ7CKYRWdMrd3D9sZ5KSkvDy8iIxMRFPT88869LT0zl58iShoaE4OztrVKHITafTsXTp0jwhxB5ERERgMBj44YcftC7Fqrz8+Z4/fz4RERFF/4DfxsCu76HteOhSsMcdaKHPr304mXiSDzt+yP3V7te6HCFK3O1+v3OTlhohionJZOLAgQNs3bqV+vXra12OKAo7eAgf5Hq6sAyZIEQeEmqEKCb//fcfLVq0oH79+owaNUrrckRRBOcMl7ALbHi4ibZBaqjZeG4jJotJ42qEsB3SUVjYLHu7MtqkSRNSU1O1LkPcDf964OAMGYlw+QT41dS6oltqEdCCCsYKXEy7yPpz6+lcVcZvEwKkpUYIIa4zOEJg9pOZbfjWbieDE/1qqU+5XnBogcbVCGE7JNQIIURuOSN223i/moF1BqJDx7bYbZxMPKl1OULYBAk1QgiRmx08hA8gyD2IDpU7APDz4Z81rkYI2yChRgghcsvpLBy7F0yZ2tZyB4PCBgHw27HfSM2S/lxCSKgRQojcfKqDsxeYMyD+gNbV3FZ4UDhVPapyLesaK06u0LocITQnoUYIIXLT6a73q7HxS1B6nZ5H6jwCqB2G7e2OQSGKm4QaUSpOnTqFTqdj9+7dAKxbtw6dTsfVq1eL7TNtxbBhw/I8Bbljx46MGzdOs3pEEdjJQ/gA+tbsi7PBmSNXjrAr3nZHGBeiNEiosXPTpk2jZcuWeHh44O/vz4MPPsjhw4dvu09OoLhxOnToUClVXbZ99NFHzJ071zq/ZMkS3nzzTet8SEgIs2bNyrPP3Llz8fb2Lp0CxZ1ZOwvbfqjxMnrRs7o6uOmCw3J7tyjf7DbUTJs2DZ1OV+7/Bbx+/XpGjx7Ntm3bWL16NSaTia5du5KSknLHfQ8fPkxsbKx1qlWrVilUXPZ5eXnlCSg+Pj54eHiUyrHNZjMWG34Srt3I6Sx88RBkJGtbSwEMqqN2GF59ejUJaQkaVyOEduwy1Gzfvp0vv/ySRo0aaV2K5lauXMmwYcOoX78+jRs3JjIykjNnzhAdfee+AP7+/gQEBFgng8Fw2+33799Pr1698PT0xMPDg3bt2nH8+HHr+sjISOrWrYuzszNhYWF89tlnd/XddDodc+bMoUePHri4uBAaGsqiRYtu2u7EiRN06tQJV1dXGjduzNatW63rLl26REREBJUrV8bV1ZWGDRsyf/78PPv/8ssvNGzYEBcXF3x9fenSpUueUFjY73W7y08dO3bk9OnTPP/889YWsnXr1jF8+HASExOty6ZMmQJAZmYmL730EsHBwbi5udGqVSvWrVtn/eycFp7ly5dTr149jEYjp0+fLuAZFvnyCADPYFAsELtH62ruqK5vXRpXbIzJYmLxkcValyOEZuwu1CQnJzN48GC++uorKlSoUHIHUhTITNFmuovOfomJiYDaOnAnTZs2JTAwkM6dO7N27drbbhsTE0P79u1xdnZmzZo1REdHM2LECEwmddyZr776ikmTJvH2229z8OBB3nnnHV577TXmzZtX5O8C8Nprr/Hwww+zZ88eHnvsMSIiIjh48GCebSZNmsSECRPYvXs3tWvXJiIiwlpXeno6zZs3Z/ny5fz333889dRTPP7440RFRQEQGxtLREQEI0aM4ODBg6xbt45+/fpZO1wW9/dasmQJlStX5o033rC2kLVu3ZpZs2bh6elpXTZhwgQAhg8fzubNm1mwYAF79+5lwIABdO/enaNHj1o/MzU1lWnTpvH111+zf/9+/P39i1SbuEFQU/XVDvrVwPXbuxcdWSTjQYlyy+7Gfho9ejS9evWiS5cuvPXWWyV3oKxUeCeo5D7/dv53HpzcCr2boiiMHz+etm3b0qBBg3y3CwwM5Msvv6R58+ZkZGTw/fff07lzZ9atW0f79u1vuc+nn36Kl5cXCxYswNHREYDatWtb17/55pvMmDGDfv3UR7eHhoZy4MABvvjiC4YOHVro75JjwIABPPHEE9ZjrF69mtmzZ+dpLZkwYQK9evUCYOrUqdSvX59jx44RFhZGcHCwNSAAjB07lpUrV7Jo0SJatWpFbGwsJpOJfv36Ua1aNQAaNmxYYt/Lx8cHg8GAh4cHAQEB1uVeXl7odLo8y44fP878+fM5d+4cQUFB1u+6cuVKIiMjeeeddwDIysris88+o3HjxoWuR9xGcHM4tNzm74DK0bVaV97f/j4XUi+w7uw6ulTronVJQpQ6uwo1CxYsIDo6mh07dhRo+4yMDDIyMqzzSUlJJVWaTRgzZgx79+5l06ZNt92uTp061KlTxzofHh7O2bNn+eCDD/INNbt376Zdu3bWQJPbxYsXOXv2LCNHjuTJJ5+0LjeZTHh5eRXx21yv7cb5G+92yn0ZMjAwEID4+HjCwsIwm828++67LFy4kJiYGOufCTc3NTQ2btyYzp0707BhQ7p160bXrl3p378/FSpUKNHvVRA7d+5EUZQ84RHUP9e+vr7WeScnJ7kUWxKC7eO27hw540F9ve9rFhxeIKFGlEt2E2rOnj3Lc889x6pVq3B2di7QPtOmTWPq1KlFO6Cjq9piogVH10LvMnbsWJYtW8aGDRuoXLlyofe/9957+eGHH/Jd7+Liku+6nI6pX331Fa1atcqz7k79dIpCp9Plmc8dtHLW5dQ0Y8YMZs6cyaxZs2jYsCFubm6MGzeOzMxMa32rV69my5YtrFq1itmzZzNp0iSioqJwdXUt1e91I4vFgsFgIDo6+qbjubu7W9+7uLjcdE5EMci5/HT1DKQkgJuftvUUwMDaA/n2v2+Jio3iROIJqntV17okIUqV3fSpiY6OJj4+nubNm+Pg4ICDgwPr16/n448/xsHBAbPZfNM+EydOJDEx0TqdPXu24AfU6dRLQFpMhfiBUhSFMWPGsGTJEtasWUNoaGjBv2Muu3btsrZy3EqjRo3YuHEjWVlZN62rVKkSwcHBnDhxgpo1a+aZilpPjm3btt00HxYWVuD9N27cSN++fXnsscdo3Lgx1atXz9MfBdQg1KZNG6ZOncquXbtwcnJi6dKlJfa9nJycbvrzeqtlTZs2xWw2Ex8ff9Pxc1+mEiXE2Qt8s+8ItINbuwEC3QOt40EtPLRQ42qEKH1201LTuXNn9u3bl2fZ8OHDCQsL4+WXX77lv5yNRiNGo7G0StTE6NGj+emnn/jtt9/w8PAgLi4OUPto5LSuTJw4kZiYGL777jsAZs2aRUhICPXr1yczM5MffviBxYsXs3hx/ndNjBkzhtmzZzNo0CAmTpyIl5cX27Zt45577qFOnTpMmTKFZ599Fk9PT3r06EFGRgY7duzgypUrjB8/vsjfb9GiRbRo0YK2bdvy448/8u+///LNN98UeP+aNWuyePFitmzZQoUKFfjwww+Ji4ujbt26AERFRfHPP//QtWtX/P39iYqK4uLFi9b1JfG9QkJC2LBhA4MGDcJoNOLn50dISAjJycn8888/NG7cGFdXV2rXrs3gwYMZMmQIM2bMoGnTpiQkJLBmzRoaNmxIz549i3R8UQjBzeHSUbWzcO2uWldTIIPCBrH27FqWHV/Gc82ew7UILb9C2Cu7aanx8PCgQYMGeSY3Nzd8fX1v2ym2rJszZw6JiYl07NiRwMBA67Rw4fV/pcXGxnLmzBnrfGZmJhMmTKBRo0a0a9eOTZs2sWLFCmtn2Fvx9fVlzZo1JCcn06FDB5o3b85XX31lvfTzxBNP8PXXXzN37lwaNmxIhw4dmDt37l231EydOpUFCxbQqFEj5s2bx48//ki9evUKvP9rr71Gs2bN6NatGx07diQgICDP7daenp5s2LCBnj17Urt2bV599VVmzJhBjx49Sux7vfHGG5w6dYoaNWpQsWJFAFq3bs2oUaN45JFHqFixItOnTwfU28mHDBnCCy+8QJ06dejTpw9RUVFUqVKlyMcXhWAnI3bndm/gvVTzrEZyVjLLTyzXuhwhSpVOsePBQjp27EiTJk1uejprfpKSkvDy8iIxMRFPT88869LT0zl58iShoaEF7rMjSpZOp2Pp0qV5Qog9iIiIwGAw3LaPUmkrL3++58+fT0RERPF94Lkd8HVncPWDF48V6tKwlr4/8D3Tt0+nVoVaLO69WPpcCbt3u9/v3OympeZW1q1bV+BAI0RJM5lMHDhwgK1bt1K/fn2tyxHFoVID0DtCaoLaYdhO9K3ZFxcHF45eOcrOePvoDyREcbDrUCOELfnvv/9o0aIF9evXZ9SoUVqXI4qDozNUyg6odnQJytPJk56h2eNBHZLxoET5YTcdhUX5Y29XRps0aUJqaqrWZYjiFtwcYnernYUb5N/vzNYMChvE4qOL+fv031xMvUhF14palyREiZOWGiGEuB3rQ/js6zJOmE8YTSo2waSY+OXoL1qXI0SpkFAjhBC3k3MH1PndYLn5eVi2LGc8qF8O/0KW5eZnTAlR1kioEUKI2/GrDU7ukJUCFw9rXU2h3F/tfnycfYhPi2fd2XValyNEiZNQI4QQt6M3QGAT9b2djNidw8ngxMO1Hgakw7AoHyTUCCHEndjZ4Ja5Dag9AL1Oz79x/3L86nGtyxGiREmoEaXi1KlT6HQ66wjb69atQ6fTcfXq1WL7TFsxbNiwPA8M7NixI+PGjdOsHlEM7DjUBLoH0rFyRwAWHpbxoETZJqHGzk2bNo2WLVvi4eGBv78/Dz74IIcP3/m6f0ZGBpMmTaJatWoYjUZq1KjBt99+WwoVl30fffQRc+fOtc4vWbKEN9980zofEhJy00Mj586di7e3d+kUKAovp7Pwhf2Qla5tLUWQ02F42fFlpGSlaFyNECVHQo2dW79+PaNHj2bbtm2sXr0ak8lE165dSUm5/V9cAwcO5J9//uGbb77h8OHDzJ8/v1CjX4v8eXl55QkoPj4+eHh4lMqxzWYzFoulVI5VrnhVUYdKsJggbt+dt7cx9wbeS4hnCClZKSw/LuNBibJLQo2dW7lyJcOGDaN+/fo0btyYyMhIzpw5Q3R0/s3kK1euZP369fzxxx906dKFkJAQ7rnnHlq3bn3bY+3fv59evXrh6emJh4cH7dq14/jx69foIyMjqVu3Ls7OzoSFhfHZZ5/d1XfT6XTMmTOHHj164OLiQmhoKIsWLbppuxMnTtCpUydcXV1p3LgxW7duta67dOkSERERVK5cGVdXVxo2bMj8+fPz7P/LL7/QsGFDXFxc8PX1pUuXLnlCYWG/1+0uP3Xs2JHTp0/z/PPPo9Pp0Ol0rFu3juHDh5OYmGhdNmXKFEAdfPSll14iODgYNzc3WrVqxbp166yfndPCs3z5curVq4fRaOT06dMFPMOiwHS6XLd221dnYVD/W8pprVlweIHdPdhSiIKSUFPGJCYmAmrrQH6WLVtGixYtmD59OsHBwdSuXZsJEyaQlpaW7z4xMTG0b98eZ2dn1qxZQ3R0NCNGjMBkMgHw1VdfMWnSJN5++20OHjzIO++8w2uvvca8efPu6vu89tprPPzww+zZs4fHHnuMiIgIDh48mGebSZMmMWHCBHbv3k3t2rWJiIiw1pWenk7z5s1Zvnw5//33H0899RSPP/44UVFRgDqCeUREBCNGjODgwYOsW7eOfv36Wf/SL+7vtWTJEipXrswbb7xBbGwssbGxtG7dmlmzZuHp6WldNmHCBACGDx/O5s2bWbBgAXv37mXAgAF0796do0ePWj8zNTWVadOm8fXXX7N//378/f2LVJu4AzvuVwPQu0ZvXBxcOHb1GDsu7NC6HCFKhlKOJCYmKoCSmJh407q0tDTlwIEDSlpamqIoimKxWJSUzBRNJovFUqTvZ7FYlN69eytt27a97XbdunVTjEaj0qtXLyUqKkpZsWKFUq1aNWX48OH57jNx4kQlNDRUyczMvOX6KlWqKD/99FOeZW+++aYSHh6uKIqinDx5UgGUXbt2KYqiKGvXrlUA5cqVK/keE1BGjRqVZ1mrVq2UZ555Js9nfv3119b1+/fvVwDl4MGD+X5uz549lRdeeEFRFEWJjo5WAOXUqVNF+l63MnToUKVv377W+Q4dOijPPfecdb5atWrKzJkz8+wTGRmpeHl55Vl27NgxRafTKTExMXmWd+7cWZk4caJ1P0DZvXt3vvUoys1/vsuqG/+/KlZHVinKZE9F+bh5yR2jhE3ZMkVpMLeB8sK6F7QuRYhCud3vd24y9lM+0kxptPqplSbHjno0CldH10LvN2bMGPbu3cumTZtuu53FYkGn0/Hjjz/i5eUFwIcffkj//v359NNPcXFxuWmf3bt3065dOxwdHW9ad/HiRc6ePcvIkSN58sknrctNJpP184sqPDz8pvkb73Zq1KiR9X1gYCAA8fHxhIWFYTabeffdd1m4cCExMTFkZGSQkZGBm5sbAI0bN6Zz5840bNiQbt260bVrV/r370+FChVK9HsVxM6dO1EUhdq1a+dZnpGRga+vr3XeyckpzzkQJSQou6Xm0lFIuwou3lpWUySD6gzilyO/8M/pf2Q8KFEmSagpI8aOHcuyZcvYsGEDlStXvu22gYGBBAcH5/lhrlu3LoqicO7cOWrVqnXTPrcKOjlyOqZ+9dVXtGqVNwgaDIbCfI0C0el0eeZzB62cdTk1zZgxg5kzZzJr1iwaNmyIm5sb48aNIzMz01rf6tWr2bJlC6tWrWL27NlMmjSJqKgoXF1dS/V73chisWAwGIiOjr7peO7u7tb3Li4uN50TUQLcfMG7Glw9rQ5wWb2j1hUVWh2fOjTzb8bO+J38cuQXnmnyjNYlCVGsJNTkw8XBhahHozQ7dkEpisLYsWNZunQp69atIzQ09I77tGnThkWLFpGcnGz9cTxy5Ah6vT7fQNSoUSPmzZtHVlbWTa01lSpVIjg4mBMnTjB48OAC114Q27ZtY8iQIXnmmzZtWuD9N27cSN++fXnssccANSgcPXqUunXrWrfR6XS0adOGNm3a8Prrr1OtWjWWLl3K+PHjS+R7OTk5YTab77isadOmmM1m4uPjadeuXbEdX9yF4OZqqImJtstQA/BInUfYGb+Tn4/8zND6Q4vUKiyErZKOwvnQ6XS4OrpqMhXmX92jR4/mhx9+4KeffsLDw4O4uDji4uLydPqdOHFinmDw6KOP4uvry/Dhwzlw4AAbNmzgxRdfZMSIEfm2yIwZM4akpCQGDRrEjh07OHr0KN9//731mThTpkxh2rRpfPTRRxw5coR9+/YRGRnJhx9+WMT/B1SLFi3i22+/5ciRI0yePJl///2XMWPGFHj/mjVrWltiDh48yNNPP01cXJx1fVRUFO+88w47duzgzJkzLFmyhIsXL1pDT0l8r5CQEDZs2EBMTAwJCQnWZcnJyfzzzz8kJCSQmppK7dq1GTx4MEOGDGHJkiWcPHmS7du389577/HHH38U+fjiLtjpiN253V/tfoLdg0lIS+CrfV9pXY4QxUpCjZ2bM2cOiYmJdOzYkcDAQOu0cOH1J4fGxsZy5swZ67y7uzurV6/m6tWrtGjRgsGDB9O7d28+/vjjfI/j6+vLmjVrSE5OpkOHDjRv3pyvvvrK2mrzxBNP8PXXXzN37lwaNmxIhw4dmDt3boFajm5n6tSpLFiwwNpS9OOPP1KvXr0C7//aa6/RrFkzunXrRseOHQkICMhzu7WnpycbNmygZ8+e1K5dm1dffZUZM2bQo0ePEvteb7zxBqdOnaJGjRpUrKj2aWjdujWjRo3ikUceoWLFikyfPh1QbycfMmQIL7zwAnXq1KFPnz5ERUVRpUqVIh9f3IWc27rtONQ4Ghx5qeVLAMzbP48zSWfusIcQ9kOnKOXngQVJSUl4eXmRmJiIp6dnnnXp6emcPHmS0NBQnJ2dNapQ5KbT6Vi6dGmeEGIPIiIiMBgM/PDDD1qXYlVe/nzPnz+fiIiIkjtAZgpMqwyKBcYfAs/AkjtWCVIUhWf+fobN5zfTvnJ7Pu38qdYlCXFbt/v9zk1aaoQoJiaTiQMHDrB161bq16+vdTmiJDi5QcXs/lh2+BC+HDqdjpfueQkHnQMbzm1gw7kNWpckRLGQUCNEMfnvv/9o0aIF9evXZ9SoUVqXI0qKnT+EL0d1r+o8Vk/tQP/ev++Rac7UuCIh7p6EGmGzFEWxq0tPTZo0ITU1lRUrVlChQgWtyxElpQx0Fs7xdKOn8XPx48y1M3x34DutyxHirkmoEUKIwsg9BpSdDx7q7uTO+ObjAfhy75dcSLmgcUVC3B0JNUIIURj+9cDBGdIT4fIJrau5aw9Uf4AmFZuQZkpjRvQMrcsR4q5IqLlBOboZTJQj8ue6GBkcISB7WAo77iycQ6fTMbHVRHTo+PPkn+yIk8Euhf2SUJMt53krqampGlciRPHL+XN9q7G7RBGUkc7COer51qN/7f4ATPt3GiaLSeOKhCgaGSYhm8FgwNvbm/j4eABcXQv3ZF8hbJGiKKSmphIfH4+3t3epjFlVLpSBh/DdaGzTsfx16i+OXDnCoiOLiAgrwef9CFFCJNTkEhAQAGANNkKUFd7e3tY/36IY5IzYHbcXzFnqJSk7V8G5AmOajuGdqHf4ZNcndA/pTgVnuYtP2BcJNbnodDoCAwPx9/cnKytL63KEKBaOjo7SQlPcfKqDs5faWTj+AAQ21rqiYjGg9gB+OfILR64cYfau2bwe/rrWJQlRKBJqbsFgMMiPgBAif3q92lpzYq3ar6aMhBoHvQMT75nI8L+G88uRX+hfuz/1fAs+1poQWpOOwkIIURRl6CF8ubUIaEGP0B4oKEyLmiZ3zgm7IqFGCCGKogx2Fs7xQvMXcHFwYffF3Sw/sVzrcoQoMAk1QghRFDmdhS8eVEfvLkMquVXiqUZPAfBh9IckZyZrXJEQBSOhRgghisIzEDyCQLFA7B6tqyl2Q+oNoapHVRLSEvhy75dalyNEgUioEUKIoipjD+HLzcngxMv3vAzA9we/52TiSY0rEuLOJNQIIURRldHOwjnaV25P+8rtMVlMvPfve9JpWNg8CTVCCFFUOZ2FT29WH8JXBr3c8mUc9Y5sPr+ZtWfXal2OELcloUYIIYqqaji4VYTkC7D/V62rKRFVPasytP5QAKZvn066KV3jioTIn4QaIYQoKgcj3KPeJcTW2VBGL8882fBJ/F39iUmOYe7+uVqXI0S+JNQIIcTdaDESHFzUO6BObdK6mhLh6ujKhBYTAPhm3zecTz6vcUVC3JqEGiGEuBtuvtAke0TrrZ9oW0sJ6h7SneaVmpNuTuf97e9Lp2FhkyTUCCHE3bp3NKCDIyvh4hGtqykROp2OifdMRK/T8/eZv1l4eKHWJQlxEwk1Qghxt/xqQp0e6vttn2pbSwmq41OHcc3GAfDev++xI26HtgUJcQMJNUIIURzCx6ivexZASoK2tZSgYfWH0SOkBybFxAvrXyAuJU7rkoSwklAjhBDFoVprCGoKpnTY/rXW1ZQYnU7H1DZTCfMJ43L6ZZ5b+5zc5i1shoQaIYQoDjrd9daaf7+CrDRt6ylBLg4ufNTpIyoYK3Dg0gGmbp0qHYeFTZBQI4QQxaXeg+BVBVITYG/Z7kgb5B7EBx0+wKAzsPzEcr4/8L3WJQkhoUYIIYqNwQFajVLfb/0ULBZt6ylh9wTew4stXwRgRvQMtp7fqnFForyTUCOEEMWp2RAwekLCETi2WutqStyjYY/Sp0YfLIqFFze8yLlr57QuSZRjEmqEEKI4OXuqwQbK9MP4cuh0Ol4Pf50Gvg1IzEjkubXPkZqVqnVZopySUCOEEMWt1SjQGeDkBojdq3U1Jc5oMDKz00x8nX05cuUIr21+TToOC03YTaiZNm0aLVu2xMPDA39/fx588EEOHz6sdVlCCHEz7ypQ/yH1fTlorQEIcAtgZqeZOOgdWHV6Fd/8943WJYlyyG5Czfr16xk9ejTbtm1j9erVmEwmunbtSkpKitalCSHEzcJHq6//LYbEGG1rKSVN/Zsy8Z6JAHy882M2ntuocUWivLGbULNy5UqGDRtG/fr1ady4MZGRkZw5c4bo6GitSxNCiJsFN4NqbcBign+/0LqaUjOwzkD61+6PgsLLG17mdNJprUsS5YjdhJobJSYmAuDj45PvNhkZGSQlJeWZhBCi1OQ8jG/HXMi4pmkppel/9/yPJhWbcC3rGs+ueZbkzGStSxLlhF2GGkVRGD9+PG3btqVBgwb5bjdt2jS8vLysU5UqVUqxSiFEuVe7O/jWhIxE2PWD1tWUGkeDIzM7zcTfxZ8TiSf436b/YVHK9jN7hG2wy1AzZswY9u7dy/z582+73cSJE0lMTLROZ8+eLaUKhRAC0Ovh3v9T32/7DMwmbespRX4ufszqNAtHvSNrz67liz3l5xKc0I7dhZqxY8eybNky1q5dS+XKlW+7rdFoxNPTM88khBClqnEEuPjA1TNw6HetqylVDSs25LV7XwPgsz2fsebMGo0rEmWd3YQaRVEYM2YMS5YsYc2aNYSGhmpdkhBC3JmTK7R8Qn2/5RMoZ89veajWQzwa9igAEzdO5PjV4xpXJMoyuwk1o0eP5ocffuCnn37Cw8ODuLg44uLiSEsruyPhCiHKiHueBIMRYnbA2Sitqyl1E1pOoGVAS1JNqYz5ZwyxybFalyTKKLsJNXPmzCExMZGOHTsSGBhonRYuLNsj4QohygB3f2g0UH2/Zba2tWjAUe/IBx0+INg9mHPJ53j8z8c5kXhC67JEGWQ3oUZRlFtOw4YN07o0IYS4s5zbuw+tgMvl7wfdx9mHud3nEuoVyoXUCwz7cxgHLh3QuixRxthNqBFCCLvmHwY17wcU2DZH62o0EeAWwNzuc6nnW48rGVcY+ddIoi/IA1RF8ZFQI4QQpaV1dmvNrh8g9bK2tWjEx9mHb7p+Q/NKzUnOSubp1U+z4dwGrcsSZYSEGiGEKC2hHaBSQ8hKhehIravRjLuTO593+Zz2lduTYc7guTXPsfLkSq3LEmWAhBohhCgtOt311pqoL8GUqW09GnJ2cGZWp1n0DO2JSTHx0oaXWHRkkdZlCTsnoUYIIUpT/X7gEQjJcfDfL1pXoylHvSPT2k3jkTqPoKDwxtY3+GbfN1qXJeyYhBohhChNDk7Q6mn1fTl8GN+N9Do9k1pN4omG6gMKZ+2cxazoWSjl/LyIopFQI4QQpa35MHB0g/j9cGKt1tVoTqfT8Vyz5xjffDwA3/z3DW9tewuzxaxxZcLeOBRko/Hjxxf6g1999VV8fHwKvZ8QQpR5LhWg2eMQ9Tls/BCqd1L725RzwxsMx8PJgze2vsHPR37mWuY13m73No56R61LE3aiQKFm1qxZhIeH4+TkVKAP3bRpE2PGjJFQI4QQ+bn3GdjxLZzaCJtmQrvC/+OxLOpfuz/uTu5M3DiRP0/9SXJWMjM6zsDFwUXr0oQdKFCoAVi6dCn+/v4F2tbDw6PIBQkhRLlQIQR6vg+/Pwdr3oTAxlCzs9ZV2YTuId1xd3Tn+bXPszFmI6NWj+KTzp/g4SS/LeL2CtSnJjIyEi8vrwJ/6BdffEGlSpWKXJQQQpQLzYdBs6GgWGDxSLhySuuKbEbb4LZ8cf8XuDu6szN+JyP/Gsnl9PL5wEJRcAUKNUOHDsVgMBT4Qx999FHc3NyKXJQQQpQbPd+H4OaQdgUWPgaZqVpXZDOaVWrGt92+xcfZh4OXDzLkzyEcvHRQ67KEDSvw3U+BgYFMmDCBgwflD5QQQhQbByMM/A5c/SBuHyx/vtzf5p1bXd+6zO0+l0C3QE4nnebRPx5l3v55WBSL1qUJG1TgUDN+/Hh+//13GjRoQHh4ON988w3JycklWZsQQpQPXpVhQCToDLB3AWz/WuuKbEqoVyg/P/Aznat2xmQx8cGODxi1ehQXUy9qXZqwMQUONRMnTuTw4cOsW7eOsLAwxo0bR2BgIMOHD2fz5s0lWaMQQpR9oe3h/jfU9ytfgdNbta3Hxng7ezOz40xeD38dZ4MzW2O38vCyh1l3dp3WpQkbUuiH77Vr147IyEji4uKYNWsWx44do127dtSpU4fp06eXRI1CCFFiFEUh+vQVNh9L0LoUCB+tDqNgMcGioZAUq3VFNkWn0zGg9gAW9l5ImE8YVzKuMHbNWN7a9hbppnStyxM2oMhPFHZzc2PkyJFs3LiR33//nYSEBCZOnFictQkhRIlbsjOGh+ds4c3lB7R/NL9OB30/Af96kHxBDTbleNDL/FT3qs6PPX9kaL2hACw8vJBBywdx+PJhjSsTWityqElNTSUyMpL27dvTp08ffH19efvtt4uzNiGEKHFd6lbCyUHPobhr7D2XqHU54OQGj/wARi84GwV//U/rimySk8GJCS0n8MX9X+Dn4sfxxONErIjghwM/aB9OhWYKHWo2btzIiBEjCAgIYMyYMYSGhrJ27VqOHDnCK6+8UhI1CiFEifFydaRngwAAFu44q3E12XxrwMNfqe+3fwW7f9K2HhvWOqg1i/sspmPljmRZsnhv+3s8888zJKTZwOVEUeoKHGreeecdateuTceOHdm/fz/vv/8+sbGxzJs3j/bt25dkjUIIUaIGtqwCwLLd50nNNGlcTbba3aBj9iX95c/D+d2almPLfJx9+Pi+j5nUahJGg5HNMZt5eNnDbDi3QevSRCkrcKiZOXMmvXr1Ys+ePURFRfH000/j6elZkrUJIUSpuDfUl2q+riRnmPhjX5zW5VzX/iWo3R1M6bDwcUi5pHVFNkun0zEobBALei2gdoXaXE6/zOh/RjMtahoZ5gytyxOlpMCh5vz588ycOZMGDRpYl6WnS29zIYT90+t1DGyhttYs3H5G42py0evhoS+gQigknoHFI8Bi1roqm1azQk1+6vUTj9V9DICfDv1ExIoIjl45qnFlojQUONQ4OqpDv1ssFt58802Cg4Nxd3fnxIkTALz22mt88803JVOlEEKUsP7NK6PXwfZTVzh+0YYeLOriDYN+BEdXOLFOHfxS3JbRYOTle17ms86f4ePsw9ErRxm4fCDv/fseiRk20BlclJhCdxR+6623mDt3LtOnT8fJycm6vGHDhnz9tTwFUwhhnyp5OtOpjj8AP2+3kQ7DOSrVhz6z1febZsKB37Stx060q9xO7URcpSMmi4kfDv5AzyU9+f7A92SZs7QuT5SAQoea7777ji+//JLBgwfnGeSyUaNGHDp0qFiLE0KI0vRIdofhxTvPkWW2sbGFGvaH8DHq+1//Dy7KM1kKws/Fj9n3zeaLLl9Q07smSZlJTN8+nQd/e5B/zvwjt3+XMYUONTExMdSsWfOm5RaLhawsSb5CCPvVKcwfP3cjCcmZ/HMwXutybtZlKoS0g8xkWDAY0pO0rshutA5uzS+9f2Fy+GR8nX05c+0M49aOY/hfw9l/ab/W5YliUuhQU79+fTZu3HjT8kWLFtG0adNiKUoIIbTgaNDTv3llAH62lWfW5GZwgP6R4BkMl47CL8Mhw4b6/9g4g95A/9r9WdFvBU81egqjwUj0hWgGLR/E/zb+j7gUG7rzTRRJoUPN5MmTGTNmDO+99x4Wi4UlS5bw5JNP8s477/D666+XRI1CCFFqBrZQQ826w/HEJdrgHZ7uFWHg92AwwrG/4Zv74fIJrauyK26OboxtOpblDy2nd/XeAPx+4nd6L+3N7F2zSc1K1bhCUVSFDjW9e/dm4cKF/PHHH+h0Ol5//XUOHjzI77//zv33318SNQohRKmpXtGde0J9sCjwS7QNttYAVG4OQ38H90oQfwC+7ATH12hdld0JcAvgnXbvsKDXApr5NyPdnM6Xe7+k19JeLD6yGLPcPm93dEo56iWVlJSEl5cXiYmJ8uBAIcqg+fPnExERcdefszj6HC8s2kMVHxfWT+iEXq8rhupKQNJ5WPgYxESDTq/2uWk9Vh0YUxSKoiisObOGGdEzOHtNDbO1KtRiQosJtA5qrXF1oqC/30Ue0FIIIcqqng0D8TA6cPZyGttO2PBTfD2DYNgf0OQxUCyw+jVY/ARkyuWTwtLpdHSu1pnf+v7GSy1fwtPJk6NXjvL06qd5evXTRMVGyZ1SdsChoBtWr169QNvlPIxPCCHslYuTgT5Ngvgx6gwLtp+ldU0/rUvKn6Mz9P0EgprAylfgv18g4TAM+gm8q2pdnd1xNDjyeL3H6VOjD5/v+ZwFhxaw5fwWtpzfQp0KdRhSfwg9QnrgaHDUulRxCwW+/KTX66lWrRqPPvoo/v7++W733HPPFVtxxU0uPwlRthXX5SeAfecS6f3JJpwc9Pz7v854uzrdeSetndoEPw+F1ARw9YUBcyFUBhy+G2eTzvLdge/47fhvpJnSAPXZNxFhEQysPRBvZ29tCywnCvr7XeBQ8/PPPxMZGcm6devo0aMHI0aMoGfPnuj19nMFS0KNEGVbcYYaRVHo+fEmDsYmMaV3PYa1CS2Wzy1xV8/CwsEQuwd0Buj2DrR6WvrZ3KXEjER+OfILPx38ifg09RlGzgZn+tTow2P1HiPUy07+fNipYu9TM3DgQP7880+OHTtG8+bNef7556lcuTKvvPIKR4/KQGFCiLJFp9MxKPsJwwu2n7Wf/hTeVWDEX9DoEVDMsPJl9QnEWTZ4e7od8TJ6MbLhSFY+vJJp7aZR16cu6eZ0fj7yM31+7cPof0ZLvxsbUOhmluDgYCZNmsTRo0eZP38+UVFRhIWFceXKlZKoTwghNPNgk2CcHPQcirvGvhg7GgjR0UUd3bvbO+pdUXt+gsjukHhO68rsnqPBkQeqP8DCBxYS2S2STlU6oUPHhnMbeGLVEwz4fQDLji+TsaU0UqRrR+np6fzwww9MnTqVqKgoBgwYgKura3HXJoQQmvJydaRHgwAAFtraIJd3otNB+Gh4bAm4VIDzu+DLjnB6q9aVlQk6nY4WAS34+L6P+f2h3xlUZxAuDi4cvnKYSZsm0XVxV77c+yVX0uUf/KWpUKEmKiqKp556ikqVKvHhhx/Sr18/YmJiWLBgAUajsaRqFEIIzTzSQr0EtWz3edIy7fBhbDU6wVProFIDSLkI8x6A7d+AXCYpNtU8qzHp3kms7r+acc3G4e/iT0JaArN3zabzos6MWzuO1adXk2HO0LrUMq/At3TXr1+f+Ph4Hn30UTZu3EijRo1Ksi4hhLAJ91b3paqPK2cup/LHvlgezh4byq5UCIGRq+C30bB/KawYD2ej4P43wCNA6+rKjJx+N0PqDeGv03/x/YHvOXDpAP+c+Yd/zvyDh6MHXap1oVf1XrSo1AKD3qB1yWVOoW7pdnNzw8HBAd1tetFfvny52IorbnL3kxBlW3He/ZTbJ2uO8sGqI9wT4sPPo8KL/fNLjaLA5lnw91RAAUdXCB8DbZ4Fo4fW1ZVJR64cYcWJFfxx8o88A2b6u/rTM7Qnvar3ok6FOrf9XRUlcEv3vHnzCnTgoUOHFqxCDUioEaJsK6lQE5eYTut3/8GiwJoXOlC9onuxH6NUnYmCVa/CuX/VebeK0PEVaDYU5KFyJcKiWIi+EM2KEytYdXoV1zKvWdfV8KpBr+q96Fm9J8HuwRpWabuKPdQcOXKE2rVrF1uBWpBQI0TZVlKhBmDE3O2sORTP0x2qM7FH3RI5RqlSFDi4DP6ecn2Ub9+a0GUKhD0gz7UpQZnmTDbGbGTFiRWsP7ueTEumdV1T/6b0Cu1Ft5Bu8mC/XIo91Li5uVG1alX69OnDgw8+SHi4/TXBSqgRomwryVDz1/44nv4+Gj93I1sn3oejwX4ePHpb5iyIngvr3lWfRAxQpRXc/yZUbaVpaeXBtcxr/H36b1acWMG/cf+ioP4kO+gcCA8Kp0PlDrSr3I4g9yCNK9VWsYea9PR0Vq9ezW+//cby5ctRFIUHHniAvn370rVrV5ydnYut+JIioUaIsq0kQ02W2UL4tDUkJGfwxePN6Va/jHWwTU+CLR/Dlk8gezgA6vaGzlPAr6ampZUXF1IusPLUSpafWM6hy4fyrKvhVYN2ldvRLrgdTf2blruxp4o91OSmKApbt25l2bJlLFu2jNOnT9OlSxf69u3LAw88cNuxobQkoUaIsq0kQw3AtD8P8sX6E9wX5s+3w1qW2HE0lXQe1k2DXT+oI3/rHaD5cOjwMrhX1Lq6cuP41eOsPbuWjec2svvibiyKxbrOzdGN8MBw2lVuR9vgtvi72uZvbnEq0VBzo6NHj7Js2TJ+++03oqKi+PDDDxk9evTdfmyxk1AjRNlW0qHm+MVkOs9Yj14HW17pTICX7bdQF9mFA2p/m6N/qfNO7tBmHIT/Hzi5aVlZuZOYkcjW81vZGLORTTGbuJye9y7jMJ8w2gW3o13ldjT0a4iDvsBPa7EbpRpqcrt06RKXL1+mVq1axfmxxUJCjRBlW0mHGoCBn2/l31OXmdC1NmPus72/54rdyQ2w6jWI3a3OuwdA+wnQaCA4e2laWnlkUSwcvHSQDTEb2HRuE/sS9ln74QB4OHnQJqgNbYLb0LxScyq7Vy4Tt4uXWKiZN28efn5+9OrVC4CXXnqJL7/8knr16jF//nyqVat2d5WXIAk1QpRtpRFqfok+x4RFe6jq48q6CR3R6+3/B+OOLBbYvwT+eQOunlaXObhA/Yeg2RCoeq/cLaWRy+mX2RyzmY0xG9kcs5mkzKQ86yu6VKRZpWY09W9K80rNqeVdyy4f+ldioaZOnTrMmTOH++67j61bt9K5c2dmzZrF8uXLcXBwYMmSJXddfEmRUCNE2VYaoSY100Srt//hWoaJn55oReuafiV6PJtiyoDoebD9a0g4fH25X2013DQaJP1uNGSymPgv4T82nNvAv3H/sv/SfkwWU55t3BzdaFKxiTXoNPRriLOD7V9GLbFQ4+rqyqFDh6hatSovv/wysbGxfPfdd+zfv5+OHTty8eLFuy6+pEioEaJsK41QA/C/pfv4KeoMfZsE8dGgpiV+PJujKHD2X9j5ndqCk5WqLtc7QlhPNeBU7wR22CJQlqSb0tmXsI9d8bvYeWEnuy/uJiUrJc82DnoH6vvWp1mlZjTzV4OOl9H2LisW9Pe70L2J3N3duXTpElWrVmXVqlU8//zzADg7O5OWllb0igvos88+4/333yc2Npb69esza9Ys2rVrV+LHFUKIHINaVuGnqDP8+V8cb6Rm4eVavm6vRadTn2FTtRV0nwb/LVYDzvmdcOA3dfKqAk0fgyaDwbuK1hWXS84OzrQMaEnLAPVOPbPFzJErR9gZv5OdF3ayM34nCWkJ7Lm4hz0X9xBJJADVvapTz7cedX3qUte3LmE+YXg42ccwGoUONffffz9PPPEETZs25ciRI9a+Nfv37yckJKS468tj4cKFjBs3js8++4w2bdrwxRdf0KNHDw4cOEDVqlVL9NhCCJGjYbAXYQEeHIq7xq+7YxjaOkTrkrTj7AkthqtT3D7Y+T3sXQCJZ9Vbw9e9CzU7q603tXuAg5PWFZdbBr2Bur5qUBlcdzCKonDu2jk15GQHnVNJpziReIITiSdYfmK5dd8qHlWsIaeeTz3CfMPwcfbR8NvcWqEvP129epVXX32Vs2fP8swzz9C9e3cAJk+ejJOTE5MmTSqRQgFatWpFs2bNmDNnjnVZ3bp1efDBB5k2bdod95fLT0KUbaV1+Qlg7uaTTPn9AHUDPfnj2bZl4g6TYpOVBgeXw855cGrj9eWuftCwP9TqCtXagKPt9+Uoby6lXWL/pf0cuHSAg5cOcvDyQWJTYm+5bSXXStdDjk8YdX3rUsm1Uon8t1CsfWr69evH3Llz8fT05LvvvmPgwIGl/gThzMxMXF1dWbRoEQ899JB1+XPPPcfu3btZv379HT9DQo0QZVtphpqrqZnc884/ZJos/D6mLQ0r214/BJtw6bj6IL/dP0LyhevLHV0htAPUul+dvKW13VZdTb/KwctqwDl06RAHLx/kVNKpW27r4+zD1NZT6VilY7HWUKx9apYvX05KSgqenp4MHz6cHj16lHqoSUhIwGw2U6lSpTzLK1WqRFxc3C33ycjIICMjwzqflJR0y+2EEKKwvF2d6FY/gN/3nOeHbad5r38jrUuyTb41oMtk6DQJjq2Gw3/A0dVwLRaO/KlOABXDsgNOV6hyr1ymsiHezt6EB4UTHnR9zMfkzGQOXznMocuH1Fadywc5cfUEl9Mv4+vsq1mtBQo1YWFhTJw4kU6dOqEoCgsXLsw3KQ0ZMqRYC7zRjc1aiqLk29Q1bdo0pk6detPyRYsW4erqWiL1CSG0ExMTw/z580vteJWuGQA3Fu44y/ETx+kTnI5jGRnnsuS0hsBwvH1iCEr5j8CU//BLO47+4iG4eAi2zCZLZyTOrS7n3RoQ61afNMcKWhct8qFHT4Ps/2U5ZHFRucju1bv5T/dfsR4nNTW1QNsV6PLTli1bGD9+PMePH+fy5ct4eHjcMkjodDouX758i0+4e0W5/HSrlpoqVarI5SchyqjSvPwE6j+qZq85xsy/j6AoEBbgwaeDm1Gjonup1VAmpF2B42vVFpxjqyHlhkeDVGqgtuJU7wTBzcBoH3fiiOJTYs+p0ev1xMXFaTJoZatWrWjevDmfffaZdVm9evXo27evdBQWQpR6qMmx6WgC4xbuIiE5E1cnA9P6NaRvk+BSr6NMsFjUIRmOroajqyAmGnINA4BOD/71oHILqNxSnXxrgV6ayMqyEgs1p0+fpmrVqpr09F+4cCGPP/44n3/+OeHh4Xz55Zd89dVX7N+/v0DDM0ioEaJs0yrUAMQnpfPsgl1sO6G2VkfcU5XJvevh7CgPoLsrKQlwfI0acE5vhaRzN29j9ILKza+HnODm4Gp7txuLoivWjsJ79+6lQYMG6PX6AoWH/fv3U6dOHRwcinek0EceeYRLly7xxhtvEBsbS4MGDfjjjz9serwpIUT54O/pzA8jW/HRP0f5ZO0x5v97ht1nr/LZ4GaE+smo1kXm5qcOntlooDqfdB7O7YBz29XX87sgI1ENPsfXXN/Pt2Z2yMlu0fGvB4Zy9pDEcqhALTUGg4G4uDgqVizYmB6enp7s3r2b6tWr33WBxUlaaoQo27Rsqcltw5GLPL9wN5dSMnFzMvDuw43o3ThI67LKJnMWxB+4HnLObYdLx27ezuCkXqbyD4OKdcE/e6oQIsM52IFibalRFIXXXnutwHcMZWZmFqxKIYQog9rXrsgfz7Vj7Pxd/HvyMmPn7yLq5CVe7SWXo4qdwRECG6tTyyfUZamX1b4457ZnT9Fqa078fnXKzcEZ/GrlDToVw8C7mvTTsUMFCjXt27fn8OHDd94wW3h4OC4uLkUuSggh7F0lT2d+eqIVM/8+wqdrj/PDtjPsOqNejqrmK5ejSpSrz/WH+oHa+TjxDMQfgosHr79ePAymdHV4h7h9eT/D0VUdfdy/rvpaIeT65FJBHf9K2JxCdxS2Z3L5SYiyzVYuP91o3eF4nl+4myupWXgYHXivfyN6NgzUuixhMcOVU+rzceIPZr8egoQjYM7Ifz+jF1SomjfoVAgB7xB18E4HY2lUX66U2N1P9kxCjRBlm62GGoDYxDTG/rSLHaevADA0vBr/61UXo4NcjrI5ZlN22Dmohp1Lx9X5K6cg+dZPsL9OB57BuYJOFfAIBM8g9dUjUG1JkpaeQpFQcwsSaoQo22w51ABkmS3MWHWEz9cfB6BRZS9mPtJEHtZnTzJT4eoZuHr6etDJPWUV4Mm3BiN4BOQNOp6BN4cfGfDTqlg7CgshhLh7jgY9r/QIo1WoD8//vJu95xLpPGM9zap606dxEL0aBVHRQy5d2DQnV/UOKv+wm9cpivo05Cs5geckJJ6Fa3GQFAvXzkPqJfXS1tXT6nQ7zt7qLe2ufuqr9X3F7Pe+ed/LLevSUiOEKDtsvaUmt/NX05i0dB/rjlwk529hvQ5a1/CjT+MgujUIwMtFfqTKHFOGOpjntTj1mTvXYrNf43K9j1U7MBdW7hDk6gsu3mqnZmdv9X1+r3YQhuTy0y1IqBGibLOnUJMjPimd5XtjWbbnPLvPXrUudzLo6VCnIn0aB9GlbiVcnKTvTbmhKJB+Fa5dgNQE9anKKRfVVp5bvU+7DIql6Mdzcr856Di5q2NsGT3A6A5GT/V9nuWe2es81LvFSrCfULFffvq///s/pk+fjru7eu33+++/56GHHrLOX716lUcffZQ//vjjLksXQojyw9/TmRFtQxnRNpTTl1L4fc95lu05z5ELyaw+cIHVBy7g6mSga71K9GkSRLtaFXE0yPNTyjSdTm1hcSng6OQWM6RdzQ472SEo9ZIajNKu5v+akaTun5msTrcagqLANevBKTvsPPgpVO9Y9M+6CwVuqTEYDMTGxloHsrzxqcEXLlwgKCgIs9lcctXeJWmpEaJss8eWmvwcikti2W414Jy7kmZd7u3qSI8GgfRpHESrUB/0ermLRhSRxQzpieoo6bkDT3oiZCRDxrXrU+a1vPPW9UnkGXAUYOjvENq+WEst9paaG7NPObpqJYQQpS4swJOw7p682K0Ou85eZdnu8yzfG0tCcgbz/z3D/H/P4G50oF6gJ/WDPWkQ5EX9YE9qVnTHQVpyREHoDert5Xcz+KeiQGaK2tKTE3J8axVfjYUkdz8JIYQN0+l0NKtagWZVK/Bqr7psO3GZZXti+PO/OK6lm/j31GX+PXXZur3RQU9YgAf1g73UoBPkSZ0ADxmeQZQMnS67X427epu6xiTUCCGEnXAw6Glby4+2tfx456GGHL+Ywn8xifx3PpH955M4cD6J5AwTe84lsudconU/g15HLX936meHnAbBXtTyd8fb1RGdPAROlCGFCjWvv/66dVDLzMxM3n77bby8vABITS3AA4eEEEIUCweDnjoBHtQJ8ODh5pUBsFgUzlxOtYac/2LU18spmRyKu8ahuGss3nn9M1wcDQR5OxNcwZVgb2eCvFwIruBCkLcLwd4uBHg5S6dkYVcKHGpuHNSydevWnDhx4qZthBBCaEOv1xHi50aInxsPNAoC1P6PcUnp/BeTxP7zifwXk8SB84mcT0wnLcvM8YspHL+YcsvP0+mgkoezNfgEeTsT7O2Cv4czPm5O+Lg54u3qhLeLo/TjETahwKFm3bp1JViGEEKIkqDT6Qj0ciHQy4X761WyLk/PMhOXmM75q2mcu5rG+ewp5moa56+mE3M1jUyThbikdOKS0tl55uptj+Pl4oiPmxPero74uDpRwc2JCq6OVHBzyjXvhJeLI25GA+5GB9yMDtISJIqV9KkRQohyyNnRYG3VuRVFUbiUkknMlRvDTioJyZlcScnkcmomiWlZKAokpmWRmJZV6DqcHPTZAceAm5ODNexYlxmvL3N1MuDsYMDoqMfoYMDZUY+zowFnRwNGh5z3epwdri+TW97LlwKFmvHjxxf4Az/88MMiFyOEEMI26HQ6/NyN+LkbaVzFO9/tzBaFxLQsLqdkciU1U31NyeRKatYN8+r7pHQTyRkmMk3qE3AzTRYumzK5fOsrYHfNyaC3hiAngw5HBz0Oeh2OBj1ODnocDXocDdnzBj0Oud47GvQ4Ouhw0Osx6HU46HUYck0Oeh1663I9Bh0YDOrnG3TXt9Pp1M7aep0OvU49tznv9bq863XZy3Le68h5UG/ueTWo5azTZa+D6w/1zb2ssBQFFBRyP7kl9zLFukxByV6Xs1RRoFYlD82G+ChQqNm1a1ee+ejoaMxmM3Xq1AHgyJEjGAwGmjdvXvwVCiGEsFkGvS67f41TofbLMltIyVADTkqGOfvVlGuZiZTM68uTM0ykZZrJMFlIzzJnTxbSTWYysixkmLLns8yYLNd/jTPNFjLNFq5hKu6vLvLxXffKtO/YWJNjFyjUrF271vr+ww8/xMPDg3nz5lGhgvoI5ytXrjB8+HDatWtXMlUKIYQoUxwNerWTsWvhwlBBmMwW0rPDT04IysiyYLJYyDJbyDQpZJnV+Zz3WWYLJrNCZvZ7dcpeZ7JgNpkxm0zZr2ZMJjMWswWTyYzZbMZstmAyWzDnniwKZosFi0VRJ0VByX61zisKZoXs9+qrRQFLdouIoig3tZLktIxY53MvQ2ddrlNy1lo3KDCdoqgtQSjZn5PzXj3O9WU52+asA+d4A2DDoSa3GTNmsGrVKmugAahQoQJvvfUWXbt25YUXXijWAoUQQtgxRQGTCbKy1Ckz8/r7u53PZ51DVhbuWVm4F9exbHj4n7ui04GTEzg63jzduLww8w3bavaVCh1qkpKSuHDhAvXr18+zPD4+nmvXrhVbYUIIIbIpys0/tCX1eqdlRXlfFjk43DoM3OoH/3bL73bbu/lMQ9l7ynShQ81DDz3E8OHDmTFjBvfeey8A27Zt48UXX6Rfv37FXqAQQhSrnICQmXnzdOPy280XZF1+299u21vtaypj/UEMhoL9i/9OP9h305pQlPnckzyJ2SYVeJTuHKmpqUyYMIFvv/2WrOwE7uDgwMiRI3n//fdxc7v17YG2QEbpFqIEmUzXf4QzMm4dGnJPBdmmkNOluDh83d3zDx5lKSA4OKg/ujk/vDe+v93rjdvnFxbudn1+83p5No0onIL+fhc61ORISUnh+PHjKIpCzZo1bTrM5JBQI+ya2Xw9CNzq9XbrbgwSBV1W0PeZmWCxaH2GiianX0HuKfePfn6h4U7rbhc0cv/IG40FCyK5Xx0cpKVAlCsF/f0u8OWnoKAg+vbtS58+fejcuTNubm40atSoWIoVwuaYTNeDQnr69fdFmXKHjsIsuzGs2FtnxZwfYKPx5tCQ37KcH/kb1xVkcnRk3datdLz//ttuc9OyMtivQIjyqsCh5qeffuL333/n2Wef5cKFC3Tr1o0+ffrQq1cvfHx8SrJGUV6YzdcDRGFf83uf3/o7BRZ7aHXIHQ6Mxrzvb1x2Y5C4cdsbl+WEixsDRkHmc4KDBi0JsWlp0KVLqR9XCGEbinT5af/+/SxbtozffvuNXbt2ER4ebm3FqVGjRknUWSzk8tNt5FzaSE/Pf7rd+lutu3FZfvM5r7baEqHXX/+BL44pd+DIb9nt5nNaHOTyw03mz59PRESE1mUIIYpZsV9+yq1+/frUr1+fiRMncuHCBZYtW8ayZcuYNGkS1atX57333qNXr15FLr7cysrK+6Oflla4+fyW3W55zmRrt13q9eDsrE5G4/XXnPc3zt9qmxuX3Wq+IOscZIg0IYSwB3f9t3WlSpV48sknefLJJ0lNTeWvv/7CaDQWR232Y8kSOH78enDI7/VO62ylpUKvBxeX6+HhVlPucFHUZbd7lSAhhBCikAr9y2EwGIiNjcXf3z/P8kuXLuHv74/ZVn6YS9Pnn8Pq1cX7mTeGgRtDRs680Zh33Z3CSO71N+6bM0mgEEIIYYcK/euVXxecjIwMnJyc7rogu3T//RAYeD0g5Pd6u3U3hg15joMQQghRKAUONR9//DGgDnn+9ddf4+7ubl1nNpvZsGEDYWFhxV+hPXjxRa0rEEIIIcq9AoeamTNnAmpLzeeff44h17MdnJycCAkJ4fPPPy/+CoUQQgghCqDAoebkyZMAdOrUiSVLluQZpVsIIYQQQmuF7lOzdu3akqhDCCGEEOKuFCjUjB8/vsAf+OGHHxa5GCGEEEKIoipQqNm1a1ee+ejoaMxmM3Xq1AHgyJEjGAwGmjdvXvwVCiGEEEIUQIFCTe5LTh9++CEeHh7MmzfP2q/mypUrDB8+nHbt2pVMlUIIIYQQd1Doh6HMmDGDadOm5ekoXKFCBd566y1mzJhRrMUJIYQQQhRUoUNNUlISFy5cuGl5fHw8165dK5aihBBCCCEKq9B3Pz300EMMHz6cGTNmcO+99wKwbds2XnzxRfr161fsBQr7oSgKmWYL6ZkW0k1m0rPMpGdZSM8yk5Z1fT7DZCbTZMFkUcgyW8gyZ7+aLGRlLzPlXp7rvcmsYFEUFEB9uLWCRVGPnbNM4fqTrxUFdfvsB2Eb9DocDDoc9Dr1vV6f/aqzrstZ7qDXYbBuq8fF0YCrkwEXJ/XV1cmAi6MDbsac5Q64OqrrjQ56dDKKthBClKpCh5rPP/+cCRMm8Nhjj5GVPbKzg4MDI0eO5P333y/2AkXJMFsUrqVnkZJpJiXDRHKGidQMM8kZJlIyTKRkmkjJyLUuez73+/TsoJKWE15MZvIZRaPc0evA1ckBFycDbk4GvF2d8HVzwtfdCR83I37uTvi4qZOfu9H63tnRcOcPF0IIcUuFDjWurq589tlnvP/++xw/fhxFUahZsyZubm4lUZ/Ih6IopGaauZKaSVKaiaT0LJLSskhMyyIp3URSWlb2MlP2MnX9tXR1PjnDVKL1GfQ6nB30ODsacHY0YHRUWzqcHdVWDCcHPQ56PU4OaquIo0GPo0GHo0GPg0GHk0FvfZ9nnV6HTqdDpwO9TocO0OlAhw5uXJa9XH2vtppYLAomi4LZYsl+VTCZs18tCiZzruW5tssyW0jLtJCWZSI100xqppm0TDOpmSb1NUtdlmmyqMdRIDk7EF4EuJRaoPPmbnTIFXac8HUzUsXHheoV3ale0Y0QXzcJPkIIkY8iD8fs5uZGo0aNirOWcktRFNKyzFxOyeRKShZXUjO5kpqpzqdmcSUlk8upmVy5YT7nB/RuODnocTeql1DcnBxwM6qTu9GAq5ODdd319+o6FycHXBwN2UFFbw0uztnLHA3lc0BOk9lCWlZO4DGTkqmGoMspmdYpITkj1/tMLqdkcCk5E5NFsQahM5dvHYJ0OgjycqF6RTdqZAedUD83qld0J9DTGb1eLnkJIcqvIocacWepmSYSrmVyMTmdi9cy1Ck5M9f7DBKuZZCQnEFGEQOKk0GPp4sjXi4OeLo44unseH0++72nsyNeLo545lrm5eKIh7NDuQ0fJcXBoMfDoMfD2bFQ+ymKQlK6icspmVxKzuBSdui5eC2DUwkpnEhI4cTFZJLSTcRcTSPmahobjybk+QxnRz2hfu5U93Ozhp7m1SpQxce1OL+iEELYLAk1xWDBv2c4EJtEQnLG9cByLYOUTHOhPsfJoMfHzQlvV0d83Jyo4OaEj6sTFVwd1fduTni7Zi9zc6SCqxOuTgbpkFoG6HQ6vLLDZqjfrS/lKorCpZRMTlxM4WRCMicupnD8YgonEpI5cymV9CwLB2OTOBiblGe/6n5utK9dkQ61K9Kqug+uTvKfvRCibJK/3YrBin2xN/2rOYezo56KHkYquhvVVw8jFd2d8fNwsi7L6SgqAUXcjk6nw89d/fNyT6hPnnVZZgvnrqRx4qIadk4kJHM47hp7ziWqrTwJKczdcgong557Qn1oX9uP9rUrUqeSh/yZE0KUGRJqisEDjQJpXNnbGlr8cgUYNwkqohQ4GvSE+qn9azrXvb48KT2LLccuseHoRdYfvkjM1TQ2HUtg07EE3vnjEJU8jbSvVZEOdSrStqYf3q5O2n0JIYS4SxJqisEjLatqXYIQt+Tp7Ej3BgF0bxCAoiicSEhh/eGLbDh6kW0nLnEhKYNF0edYFH0OvQ4aVfamQ+2KtK9dkaZVvKXjsRDCrkioEaKc0Ol01KjoTo2K7oxoG0p6lpntpy6z4chFNhxJ4PCFa+w+e5XdZ6/y0T9HqRvoydQ+9W+61CWEELbKLm59OXXqFCNHjiQ0NBQXFxdq1KjB5MmTyczM1Lo0IeyWs6OBdrUqMqlXPf56vj1bJ97H9Icb0atRIO5GBw7GJjHwi62M+Wkn56+maV2uEELckV201Bw6dAiLxcIXX3xBzZo1+e+//3jyySdJSUnhgw8+0Lo8IcqEQC8XBraswsCWVbicksmMVYf56d8zLN8by98HL/B/HWvyVPvq8vA/IYTN0imKfT7Y/v3332fOnDmcOHGiwPskJSXh5eVFYmIinp6eJVidEGXD/vOJTF12gH9PXQagcgUXXu1Vl271A2yyA/z8+fOJiIjQugwhRDEr6O+3XVx+upXExER8fORavxAlqX6QFwufvpfZEU0J9HLm3JU0Rv2wk8FfR3E47prW5QkhRB52GWqOHz/O7NmzGTVq1G23y8jIICkpKc8khCgcnU5H78ZB/PNCB569ryZODnq2HL9Ez483Mvm3/7iaKn3bhBC2QdNQM2XKlOzBCfOfduzYkWef8+fP0717dwYMGMATTzxx28+fNm0aXl5e1qlKlSol+XWEKNNcnRwY37UO/4zvQI8GAZgtCvO2nqbTB+v4YdtpzBa7vJIthChDNO1Tk5CQQELCrZ/EmyMkJARnZ2dADTSdOnWiVatWzJ07F73+9pksIyODjIwM63xSUhJVqlSRPjVCFIMtxxKY8vt+jlxIBqBuoCdTetejVXVfzWqSPjVClE0F7VOj6d1Pfn5++Pn5FWjbmJgYOnXqRPPmzYmMjLxjoAEwGo0Yjca7LVMIcQuta/rxx7Pt+DHqDDNWHeZgbBKPfLmNXo0CmfxAPfw9nbUuUQhRzthFn5rz58/TsWNHqlSpwgcffMDFixeJi4sjLi5O69KEKNccDHqGtg5h3YudGNyqKnodrNgby7DI7XI5SghR6uwi1KxatYpjx46xZs0aKleuTGBgoHUSQmjPx82Jtx9qyO9j2+Ll4siB2CR+ijqtdVlCiHLGLkLNsGHDUBTllpMQwnbUD/JiQtfaALz/12EuJWfcYQ8hhCg+dhFqhBD249FW1agb6ElSuokPVh3WuhwhRDkioUYIUawMeh1v9K0PwILtZ9l77qq2BQkhyg0JNUKIYtcyxIeHmgajKPD6b/uxSKdhIUQpkFAjhCgRE3uE4eZkYPfZq/yy85zW5QghygEJNUKIEuHv6cxzXWoB8N6fh0hMy9K4IiFEWSehRghRYoa1DqVGRTcupWQy6+8jWpcjhCjjJNQIIUqMk4OeKX3UTsPfbT3NoTgZVFYIUXIk1AghSlS7WhXpXl8dAHPyb/vl+VJCiBIjoUYIUeJefaAuRgc9UScv8/veWK3LEUKUURJqhBAlrnIFV0Z3qgnAOysOkpJh0rgiIURZJKFGCFEqnmpfnSo+LsQlpfPJ2mNalyOEKIMk1AghSoWzo4HXH1A7DX+98QQnLiZrXJEQoqyRUCOEKDVd6vrTsU5FsswKU38/IJ2GhRDFSkKNEKLU6HQ6Jveuj5NBz/ojF/n7YLzWJQkhyhAJNUKIUhXq58bIdqEAvLF8P+lZZo0rEkKUFRJqhBClbkynmgR4OnP2chpfrD+hdTlCiDJCQo0QotS5GR2Y1KsuAJ+tO8bZy6kaVySEKAsk1AghNPFAo0Dure5DhsnC2ysOal2OEKIMkFAjhNCETqdjSp/6GPQ6Vu6PY8ORi1qXJISwcxJqhBCaCQvwZEh4NQCm/L6fTJNF44qEEPZMQo0QQlPjutTGz92JExdTiNx8UutyhBB2TEKNEEJTXi6OvNQ9DICP/znKhaR0jSsSQtgrCTVCCM31b1aZJlW8Sck0M3P1Ea3LEULYKQk1QgjN6fU6nulYA4C95xI1rkYIYa8k1AghbIKXiyMA6SZ5wrAQomgk1AghbIKLowGA9EwJNUKIopFQI4SwCS5O2aFGbusWQhSRhBohhE1wdlBDTZq01AghikhCjRDCJjg7qX8dpZvMKIqicTVCCHskoUYIYROcs/vUKApkyCUoIUQRSKgRQtiEnI7CABlZEmqEEIUnoUYIYRMcDXoMeh0AaVnSr0YIUXgSaoQQNiOntUZCjRCiKCTUCCFshrNjdmdhCTVCiCKQUCOEsBnO0lIjhLgLEmqEEDbD+lRhCTVCiCKQUCOEsBnOEmqEEHdBQo0QwmZcb6mRW7qFEIUnoUYIYTOM2R2FZagEIURRSKgRQtgMuaVbCHE3JNQIIWyG9KkRQtwNCTVCCJshdz8JIe6GhBohhM1wcZKOwkKIopNQI4SwGdaOwtJSI4QoAgk1QgibIZefhBB3Q0KNEMJmyDAJQoi7IaFGCGEzclpqMqRPjRCiCCTUCCFshrP0qRFC3AUJNUIIm2G9/CRPFBZCFIGEGiGEzbB2FDZJqBFCFJ6EGiGEzZCWGiHE3bC7UJORkUGTJk3Q6XTs3r1b63KEEMUo5+F7GSbpKCyEKDy7CzUvvfQSQUFBWpchhCgBzg7SUiOEKDq7CjV//vknq1at4oMPPtC6FCFECXBxUv9Kkj41QoiicNC6gIK6cOECTz75JL/++iuurq4F2icjI4OMjAzrfFJSUkmVJ4QoBkZpqRFC3AW7aKlRFIVhw4YxatQoWrRoUeD9pk2bhpeXl3WqUqVKCVYphLhbufvUWCyKxtUIIeyNpqFmypQp6HS62047duxg9uzZJCUlMXHixEJ9/sSJE0lMTLROZ8+eLaFvIoQoDjm3dIN0FhZCFJ6ml5/GjBnDoEGDbrtNSEgIb731Ftu2bcNoNOZZ16JFCwYPHsy8efNuua/RaLxpHyGE7XLOFWrSsszWlhshhCgITUONn58ffn5+d9zu448/5q233rLOnz9/nm7durFw4UJatWpVkiUKIUqRQa/DyaAn02yRkbqFEIVmFx2Fq1atmmfe3d0dgBo1alC5cmUtShJClBCjoxpqZPwnIURh2UVHYSFE+WEdKkFCjRCikOyipeZGISEhKIrcGSFEWeQsoUYIUUTSUiOEsCku1vGf5O4nIUThSKgRQtgUZ8fspwpLS40QopAk1AghbIp1pG4JNUKIQpJQI4SwKTnPppGWGiFEYdllR2FRTmSmQspFdUqOh5R4SLsCTu7g7A0u3je/Ghy1rFgUg5yRuiXUCCEKS0KNKF0WC1w9BdcuZAeWeEjOeY3PFWAuQmZy4T/f0TX/wOPqA0HNoOq94ORWjF9KFKfrLTXSUVgIUTgSakTJykqDmJ1wZiucjVKn9MSC728wgrs/uFVUX10qqGEn7SqkX4W0RPU1I3sE9qxUdbp2Pv/P1DtC5RYQ2h5C2kHlluDofBdfUhSnnI7C0qdGCFFYEmpE8Uq+CGe3wZnsKXYPWLLybmMwgmcguPlfDyw5ocX66g/uFcHoCTrdnY9rMathKf1qrsBzw2tSLJzeAknn1JB1Ziusfw8cnKHKPRDSHkLbqa05Dk7FfGJEQclzaoQQRSWhRhSdokDCETW8nI1SQ8LlEzdv5x4AVVtBlXvVSz8BDYu/74veoF5ecvW5c81XTsLJjXByA5zaCMkX1PcnN8BawNFNrTO0nRp0AhuDQf5TKS1y95MQoqjkb2pROJkpcOA3OPi7GmbSLt+wgQ7860KVVlA1XA0z3tUK1tpSGnQ68KmuTs2HXg9mOQHn5Eb1Ox3/R51AbS2q1gZaDIdaXW3nu5RRMkyCEKKoJNSIO1MUNcDs/gH2/5q3A6+DCwQ3V1s2qt6r9k9x8daq0sLT6aBiHXW650m1I3P8gesh59RmyEiEI3+qU+WWcN+rENpBwk0JuR5qpKOwEKJwJNSI/CXGwJ75sPsnuHz8+nKf6tD4UahxHwQ2Klu3Uev1ENBAncL/T+2rE7sH9i+Bf7+Gc9vhu75qB+P7XlWDnChW1o7CmdJSI4QoHAk1Iq+sdDi8Anb9CCfWgpL9r2VHN6j/EDQdrF5WKi+tFHoDBDdTp/AxsPFDiI5UW3G+7QY1u0CnSep6USysHYVNEmqEEIUjoUaol5fO74LdP8K+X9Q7hXJUawNNBkO9vmB016xEm+ARAD2nQ+uxsOF99Xwd+1udwh6ATv+DSvW1rtLuWTsKS0uNEKKQJNSUZ8kXYe9C9cc5/sD15Z6VoUkENHlUvdQk8vKuAn0+hrbjYN176jk8tBwOrYAG/aDjRPCrpXWVdsvap8YkfWqEEIUjoaY8uhYHa99Rw4zFpC4zGKFub/XyUmgH9bKLuD2f6tDvC2j7PKybBgd+hf8Ww/6l0DgCOrwEFUK0rtLuWC8/SUuNEKKQJNSUJ5kpsOUT2PwRZKWoy4KaqUGmwcPq03pF4fmHwcB5ELtXDYtH/lQD496F0GwItJsAXsFaV2k3XJzkicJCiKKRUFMeWMzqj+yatyE5Tl0W3AK6vgXVwrWtrSwJbASPLoBzO2DNW2pH6x3fqp2uu74FrZ7SukK7IE8UFkIUlYSasu7Y37Dqtet9Zryrwf1Tod6D5ecOptJWuQUM+RVObVKD5Jkt8OeLkHoJOr4i5/0O5InCQoiiklBTVsXtU8PMibXqvLO32sej5RPgYNS0tHIjpC0M/wM2fABr34L170LaFej+rvo8HHFLOR2FM+The0KIQpJQU9YknVdbB3b/CChgcIJ7noL2E6TPjBZ0OujwovqU5T8mwL9fqLfM9/20bD20sBjltNRkmi2YLQoGvbRsCSEKRkJNWZFxTe0AvOUTMKWpy+r3g86vg0+otrUJdQgGZy9YOkrtQJyeBAMiwdFF68psTk5LDaj9atyM8teUEKJg5G8Le2c2wc556i3FKRfVZVXD1Y6plVtoW5vIq9FAdXDMRUPVO6R+6A8R88HZU+vKbIrR4fqluTQJNUKIQpAL+/bs1GaY0xpWjFcDjU8NeOQHGP6nBBpbVac7PLYYnDzg9CaY1xtSErSuyqbo9TprsJE7oIQQhSGhxh5ZLGrn03kPQMJhcPGBHu/D6Cj1AXpyd41tC2kLw5aDqy/E7obIHpB4TuuqbIqLk9zWLYQoPAk19ib1Mvw0ENa8qQ422fhReG63+gwU6XhqP4KawPCV6pAUCUfg2+6QcEzrqmyGs0PO+E9yB5QQouAk1NiTs9vh83ZwbDU4OEOfT+ChOWoHVGF/KtaGESvBtyYknlVH/Y7do3VVNsHaUiMjdQshCkFCjT1QFNj6GUR2h6Rzat+ZJ/6BZo9rXZm4W95V1BabgEaQmgBzH4DTW7SuSnM5fWpkpG4hRGFIqLF16Ynw8+Pw10R18Ml6D8JT6yCggdaVieLiXlHtY1OtDWQkwfcPwZFVWlelKelTI4QoCgk1tix2D3zRAQ7+DnpHtTPwgLlyC3BZ5Oyl3hVVqxuY0mFBBOz7ReuqNGPtUyOhRghRCBJqbJGiwI5I+Pp+uHISvKrCyL/UzsByZ1PZ5egCg36EhgPUVrnFT8D2r7WuShM5LTUyVIIQojDkqVa2JiMZlj8P+35W52t3hwfngKuPtnWJ0mFwhIe+VFtutn8NK14AdNBypNaVlSpnx+w+NdJSI4QoBGmpsSXxh+Cr+9RAozPA/W/AoPkSaMobvR56fgBtx6vzq1+HpFhtayplMlK3EKIoJNTYij0L4KtO6sP0PAJh2Apo85yM5lxe6XRw32tQuSVkJqvBphzJGf9JOgoLIQpDfjG1lpUGy56FpU9DVipU7whPb4Rq4VpXJrSm10PP9wGd2npXjm71lpYaIURRSKjRUmaqOqjhznmADjpOhMeWqLf4CgEQ1BSaDVHf//ESWMrHj3xOS410FBZCFIaEGq1kpcOCR9VBDY2e8PgS6PgK6A1aVyZsTefX1Y7DF/bBjm+1rqZUWDsKy8P3hBCFIKFGC6ZMWDQUTqwFRzcY/AvUuE/rqoStcvNT+9cArHkLUi5pW08pyLn8JMMkCCEKQ0JNaTObYPFIOLJSHb/p0YVQtZXWVQlb13w4VGoA6VfVwUzLOGufGmmpEUIUgoSa0mQxw6+j4OAyMDjBoJ8gtJ3WVQl7YHCAHtPV99Fz4fxuLaspcda7n0zSp0YIUXASakqLxQK/Pwv7FoHeAQZ+BzU7a12VsCchbaBBf0CBP15U/0yVUdaxn6SlRghRCBJqSoOiwB8TYNcPoNPDw99AnR5aVyXsUdc31X5Y5/6FvQu1rqbEyBOFhRBFIaGmpCkK/DUJdnwD6OChL6D+g1pXJeyVZxC0n6C+X/06pCdpW08JcZaH7wkhikBCTUlb8yZs+1R93+djaDRQ23qE/QsfDT41ICUe1r+ndTUlQh6+J4QoCgk1JWn9+7Bxhvq+5wfXH6ImxN1wMEKP7DAT9TlcPKxtPSXg+jAJZbffkBCi+EmoKSmbP4a1b6nvu74N9zypbT2ibKl1P9TuARYT/PmSepmzDJHLT0KIopBQUxKivoTV2Q9Lu+9VaD1G23pE2dT9HTAY4cQ6OPi71tUUKxnQUghRFBJqilv0PPjzRfV9uwnQ/kVt6xFll091aD1Wff/XJHUssTIiJ9SYLApZZrkEJYQoGAk1xWnPQvj9OfV9+Bi1lUaIktRuPHhWhsQzsPkjraspNkbH6381SWdhIURBSagpLvuXqk8LRoGWT0LXt0Cn07oqUdY5uUG37L5bm2fBlVNaVlNsjA56638+cglKCFFQdhVqVqxYQatWrXBxccHPz49+/fppXZLq0ApY/AQoFmj6uPo4ewk0orTUexBC2oEpXb0MVQbodDqcHXKeKiyXn4QQBWM3oWbx4sU8/vjjDB8+nD179rB582YeffRRrctSR9xeOVG9C6XhQOj9Eejt5rSKskCng57vg84Ah5bDsX+0rqhYWIdKkJG6hRAF5KB1AQVhMpl47rnneP/99xk5cqR1eZ06dTSsKpuDEwz5FbZ9Dt3eAb1B64pEeeRfF+55CqLmwJ8vwzNb1D+bdszZIXuoBBn/SQhRQHbRpLBz505iYmLQ6/U0bdqUwMBAevTowf79+7UuTeVTHXpOV0dSFkIrHV8BVz+4dFR9KJ+dc3aS27qFEIVjF7/CJ06cAGDKlCl8+OGHhISEMGPGDDp06MCRI0fw8fG55X4ZGRlkZGRY5xMTEwFISiqb4+WI8k4P4a/AHy/AX9MgpAd4VNK6qCJzMKdjyUgl4cpVkpIcC7RPamqq/PctRBmU89+1cqcHjSoamjx5sgLcdtq+fbvy448/KoDyxRdfWPdNT09X/Pz8lM8///yuPl8mmWSSSSaZZLKP6ezZs7fNFTpF0e756gkJCSQkJNx2m5CQELZu3cp9993Hxo0badu2rXVdq1at6NKlC2+//fYt972xpcZisXD58mV8fX3RFePdSUlJSVSpUoWzZ8/i6elZbJ9bFsm5Khw5XwUn56rg5FwVnJyrgivJc6UoCteuXSMoKAj9bW7G0fTyk5+fH35+fnfcrnnz5hiNRg4fPmwNNVlZWZw6dYpq1arlu5/RaMRoNOZZ5u3tfVc1346np6f8oS8gOVeFI+er4ORcFZycq4KTc1VwJXWuvLy87riNXfSp8fT0ZNSoUUyePJkqVapQrVo13n//fQAGDBigcXVCCCGEsAV2EWoA3n//fRwcHHj88cdJS0ujVatWrFmzhgoVKmhdmhBCCCFsgN2EGkdHRz744AM++OADrUu5idFoZPLkyTdd6hI3k3NVOHK+Ck7OVcHJuSo4OVcFZwvnStOOwkIIIYQQxcUuHr4nhBBCCHEnEmqEEEIIUSZIqBFCCCFEmSCh5i716dOHqlWr4uzsTGBgII8//jjnz5/Ps82ZM2fo3bs3bm5u+Pn58eyzz5KZmalRxdo4deoUI0eOJDQ0FBcXF2rUqMHkyZNvOg9yrlRvv/02rVu3xtXVNd9nK8m5uu6zzz4jNDQUZ2dnmjdvzsaNG7UuySZs2LCB3r17ExQUhE6n49dff82zXlEUpkyZQlBQEC4uLnTs2NF2xtQrRdOmTaNly5Z4eHjg7+/Pgw8+yOHDh/NsI+dKNWfOHBo1amR9Fk14eDh//vmndb3W50lCzV3q1KkTP//8M4cPH2bx4sUcP36c/v37W9ebzWZ69epFSkoKmzZtYsGCBSxevJgXXnhBw6pL36FDh7BYLHzxxRfs37+fmTNn8vnnn/O///3Puo2cq+syMzMZMGAAzzzzzC3Xy7m6buHChYwbN45Jkyaxa9cu2rVrR48ePThz5ozWpWkuJSWFxo0b88knn9xy/fTp0/nwww/55JNP2L59OwEBAdx///1cu3atlCvV1vr16xk9ejTbtm1j9erVmEwmunbtSkpKinUbOVeqypUr8+6777Jjxw527NjBfffdR9++fa3BRfPzdNcDOIk8fvvtN0Wn0ymZmZmKoijKH3/8oej1eiUmJsa6zfz58xWj0agkJiZqVaZNmD59uhIaGmqdl3N1s8jISMXLy+um5XKurrvnnnuUUaNG5VkWFhamvPLKKxpVZJsAZenSpdZ5i8WiBAQEKO+++651WXp6uuLl5XXbMfXKg/j4eAVQ1q9fryiKnKs7qVChgvL111/bxHmSlppidPnyZX788Udat26No6M6qvDWrVtp0KABQUFB1u26detGRkYG0dHRWpVqExITE/OMsC7nquDkXKkyMzOJjo6ma9eueZZ37dqVLVu2aFSVfTh58iRxcXF5zp3RaKRDhw7l/twlJiYCWP9+knN1a2azmQULFpCSkkJ4eLhNnCcJNcXg5Zdfxs3NDV9fX86cOcNvv/1mXRcXF0elSpXybF+hQgWcnJyIi4sr7VJtxvHjx5k9ezajRo2yLpNzVXByrlQJCQmYzeabzkWlSpXK1XkoipzzI+cuL0VRGD9+PG3btqVBgwaAnKsb7du3D3d3d4xGI6NGjWLp0qXUq1fPJs6ThJpbmDJlCjqd7rbTjh07rNu/+OKL7Nq1i1WrVmEwGBgyZAhKrmca3mpEcEVRinWkcK0U9lwBnD9/nu7duzNgwACeeOKJPOvkXO248wdlK8vnqrBu/M7l9TwUhZy7vMaMGcPevXuZP3/+TevkXKnq1KnD7t272bZtG8888wxDhw7lwIED1vVanie7GSahNI0ZM4ZBgwbddpuQkBDr+5zRxmvXrk3dunWpUqUK27ZtIzw8nICAAKKiovLse+XKFbKysm5Ks/aosOfq/PnzdOrUifDwcL788ss828m5ynuubqesn6uC8vPzw2Aw3PSvwPj4+HJ1HooiICAAUFshAgMDrcvL87kbO3Ysy5YtY8OGDVSuXNm6XM5VXk5OTtSsWROAFi1asH37dj766CNefvllQNvzJKHmFnJCSlHktNBkZGQAEB4ezttvv01sbKz1/+RVq1ZhNBpp3rx58RSsocKcq5iYGDp16kTz5s2JjIxEr8/bUCjnquDK+rkqKCcnJ5o3b87q1at56KGHrMtXr15N3759NazM9oWGhhIQEMDq1atp2rQpoPZRWr9+Pe+9957G1ZUuRVEYO3YsS5cuZd26dYSGhuZZL+fq9hRFISMjwzbOU6l0Ry6joqKilNmzZyu7du1STp06paxZs0Zp27atUqNGDSU9PV1RFEUxmUxKgwYNlM6dOys7d+5U/v77b6Vy5crKmDFjNK6+dMXExCg1a9ZU7rvvPuXcuXNKbGysdcoh5+q606dPK7t27VKmTp2quLu7K7t27VJ27dqlXLt2TVEUOVe5LViwQHF0dFS++eYb5cCBA8q4ceMUNzc35dSpU1qXprlr165Z/+wAyocffqjs2rVLOX36tKIoivLuu+8qXl5eypIlS5R9+/YpERERSmBgoJKUlKRx5aXrmWeeUby8vJR169bl+bspNTXVuo2cK9XEiROVDRs2KCdPnlT27t2r/O9//1P0er2yatUqRVG0P08Sau7C3r17lU6dOik+Pj6K0WhUQkJClFGjRinnzp3Ls93p06eVXr16KS4uLoqPj48yZswYa+gpLyIjIxXgllNucq5UQ4cOveW5Wrt2rXUbOVfXffrpp0q1atUUJycnpVmzZtZbccu7tWvX3vLP0dChQxVFUW9Vnjx5shIQEKAYjUalffv2yr59+7QtWgP5/d0UGRlp3UbOlWrEiBHW/9YqVqyodO7c2RpoFEX78ySjdAshhBCiTJC7n4QQQghRJkioEUIIIUSZIKFGCCGEEGWChBohhBBClAkSaoQQQghRJkioEUIIIUSZIKFGCCGEEGWChBohhBBClAkSaoQQxWLdunXodDquXr2qdSl5hISEWEdBv11tc+fOxdvbu9iPn3PskvhsIUReEmqEEAUybNgw6w+0o6Mj1atXZ8KECaSkpGhd2h298cYbxMbG4uXlVerHjo2NZdasWaV+XCHKIxmlWwhRYN27dycyMpKsrCw2btzIE088QUpKCnPmzNG6tNvy8PAgICBAk2MHBARoEqaEKI+kpUYIUWBGo5GAgACqVKnCo48+yuDBg/n111/zbBMdHU2LFi1wdXWldevWHD582Lru+PHj9O3bl0qVKuHu7k7Lli35+++/8+z/2WefUatWLZydnalUqRL9+/e3rlMUhenTp1O9enVcXFxo3Lgxv/zyS5G+y9y5c6latSqurq489NBDXLp06aZtfv/9d5o3b46zszPVq1dn6tSpmEwm6/pDhw7Rtm1bnJ2dqVevHn///Tc6ne6mcyKEKB0SaoQQRebi4kJWVlaeZZMmTWLGjBns2LEDBwcHRowYYV2XnJxMz549+fvvv9m1axfdunWjd+/enDlzBoAdO3bw7LPP8sYbb3D48GFWrlxJ+/btrfu/+uqrREZGMmfOHPbv38/zzz/PY489xvr16wtVd1RUFCNGjOD//u//2L17N506deKtt97Ks81ff/3FY489xrPPPsuBAwf44osvmDt3Lm+//TYAFouFBx98EFdXV6Kiovjyyy+ZNGlSoeoQQhSzUhsPXAhh14YOHar07dvXOh8VFaX4+voqAwcOVBRFUdauXasAyt9//23dZsWKFQqgpKWl5fu59erVU2bPnq0oiqIsXrxY8fT0VJKSkm7aLjk5WXF2dla2bNmSZ/nIkSOViIiIfD+/WrVqysyZM/Msi4iIULp3755n2SOPPKJ4eXlZ59u1a6e88847ebb5/vvvlcDAQEVRFOXPP/9UHBwclNjYWOv61atXK4CydOnSPPtFRkbm+WwhRMmQPjVCiAJbvnw57u7umEwmsrKy6Nu3L7Nnz86zTaNGjazvAwMDAYiPj6dq1aqkpKQwdepUli9fzvnz5zGZTKSlpVlbau6//36qVatG9erV6d69O927d+ehhx7C1dWVAwcOkJ6ezv3335/neJmZmTRt2rRQ3+PgwYM89NBDeZaFh4ezcuVK63x0dDTbt2+3tswAmM1m0tPTSU1N5fDhw1SpUiVPX5177rmnUHUIIYqXhBohRIF16tSJOXPm4OjoSFBQEI6Ojjdtk3uZTqcD1Es1AC+++CJ//fUXH3zwATVr1sTFxYX+/fuTmZkJqB16d+7cybp161i1ahWvv/46U6ZMYfv27dbPWLFiBcHBwXmOaTQaC/U9FEW54zYWi4WpU6fSr1+/m9Y5OzujKIr1+wkhbIOEGiFEgbm5uVGzZs0i779x40aGDRtmbSVJTk7m1KlTebZxcHCgS5cudOnShcmTJ+Pt7c2aNWu4//77MRqNnDlzhg4dOtzN16BevXps27Ytz7Ib55s1a8bhw4fz/b5hYWGcOXOGCxcuUKlSJQC2b99+V3UJIe6OhBohRKmpWbMmS5YsoXfv3uh0Ol577TVrCwyol7dOnDhB+/btqVChAn/88QcWi4U6derg4eHBhAkTeP7557FYLLRt25akpCS2bNmCu7s7Q4cOLXAdzz77LK1bt2b69Ok8+OCDrFq1Ks+lJ4DXX3+dBx54gCpVqjBgwAD0ej179+5l3759vPXWW9x///3UqFGDoUOHMn36dK5du2btKCwtOEJoQ+5+EkKUmpkzZ1KhQgVat25N79696datG82aNbOu9/b2ZsmSJdx3333UrVuXzz//nPnz51O/fn0A3nzzTV5//XWmTZtG3bp16datG7///juhoaGFquPee+/l66+/Zvbs2TRp0oRVq1bx6quv5tmmW7duLF++nNWrV9OyZUvuvfdePvzwQ6pVqwaAwWDg119/JTk5mZYtW/LEE09YP8PZ2fluTpMQooh0SkEuLgshhJ0KCQlh3LhxjBs3rsSPtXnzZtq2bcuxY8eoUaOGdfncuXMZN26czQ0hIURZI6FGCFGmhYSEEBsbi6OjIzExMcX6dN+lS5fi7u5OrVq1OHbsGM899xwVKlRg06ZN1m1y7hZzdnaWUCNECZM+NUKIMm39+vXWBwR6eHgU62dfu3aNl156ibNnz+Ln50eXLl2YMWNGnm12794NqJerhBAlS1pqhBBCCFEmSEfh/2+3DmQAAAAABvlb3+MrigCABakBABakBgBYkBoAYEFqAIAFqQEAFqQGAFiQGgBgQWoAgIUAqQTUHahf6f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84" y="1307257"/>
            <a:ext cx="3578225" cy="14441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64091" y="207300"/>
            <a:ext cx="2676283" cy="1670892"/>
            <a:chOff x="9625979" y="108353"/>
            <a:chExt cx="2218263" cy="1384935"/>
          </a:xfrm>
        </p:grpSpPr>
        <p:pic>
          <p:nvPicPr>
            <p:cNvPr id="39" name="Picture 38" title="Inserting image...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74"/>
            <a:stretch/>
          </p:blipFill>
          <p:spPr>
            <a:xfrm>
              <a:off x="9929419" y="108353"/>
              <a:ext cx="1914823" cy="138493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9625979" y="283039"/>
              <a:ext cx="353943" cy="92429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sz="1100"/>
                <a:t>Normal pulse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77132" y="1746637"/>
            <a:ext cx="2794965" cy="1670892"/>
            <a:chOff x="9541759" y="1461221"/>
            <a:chExt cx="2316633" cy="1384935"/>
          </a:xfrm>
        </p:grpSpPr>
        <p:pic>
          <p:nvPicPr>
            <p:cNvPr id="40" name="Picture 39" title="Inserting image...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84"/>
            <a:stretch/>
          </p:blipFill>
          <p:spPr>
            <a:xfrm>
              <a:off x="9915271" y="1461221"/>
              <a:ext cx="1943121" cy="138493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541759" y="1497518"/>
              <a:ext cx="523220" cy="11132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1100" err="1"/>
                <a:t>Overcoupled</a:t>
              </a:r>
              <a:r>
                <a:rPr lang="en-GB" sz="1100"/>
                <a:t> with step down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53543"/>
              </p:ext>
            </p:extLst>
          </p:nvPr>
        </p:nvGraphicFramePr>
        <p:xfrm>
          <a:off x="371231" y="5113514"/>
          <a:ext cx="5386034" cy="975360"/>
        </p:xfrm>
        <a:graphic>
          <a:graphicData uri="http://schemas.openxmlformats.org/drawingml/2006/table">
            <a:tbl>
              <a:tblPr firstRow="1" firstCol="1" bandRow="1"/>
              <a:tblGrid>
                <a:gridCol w="3160038">
                  <a:extLst>
                    <a:ext uri="{9D8B030D-6E8A-4147-A177-3AD203B41FA5}">
                      <a16:colId xmlns:a16="http://schemas.microsoft.com/office/drawing/2014/main" val="4010650520"/>
                    </a:ext>
                  </a:extLst>
                </a:gridCol>
                <a:gridCol w="1076367">
                  <a:extLst>
                    <a:ext uri="{9D8B030D-6E8A-4147-A177-3AD203B41FA5}">
                      <a16:colId xmlns:a16="http://schemas.microsoft.com/office/drawing/2014/main" val="3038610639"/>
                    </a:ext>
                  </a:extLst>
                </a:gridCol>
                <a:gridCol w="1149629">
                  <a:extLst>
                    <a:ext uri="{9D8B030D-6E8A-4147-A177-3AD203B41FA5}">
                      <a16:colId xmlns:a16="http://schemas.microsoft.com/office/drawing/2014/main" val="2286436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Cell</a:t>
                      </a:r>
                      <a:endParaRPr lang="en-GB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Cell</a:t>
                      </a:r>
                      <a:endParaRPr lang="en-GB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7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 bunch length [fs]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3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41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 transverse emittance [nm rad]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49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field on cathode [MV/m]</a:t>
                      </a:r>
                      <a:endParaRPr lang="en-GB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3B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81455"/>
                  </a:ext>
                </a:extLst>
              </a:tr>
            </a:tbl>
          </a:graphicData>
        </a:graphic>
      </p:graphicFrame>
      <p:sp>
        <p:nvSpPr>
          <p:cNvPr id="55" name="Content Placeholder 2"/>
          <p:cNvSpPr txBox="1">
            <a:spLocks/>
          </p:cNvSpPr>
          <p:nvPr/>
        </p:nvSpPr>
        <p:spPr>
          <a:xfrm>
            <a:off x="5020423" y="1790429"/>
            <a:ext cx="4121518" cy="1296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Short RF pulse via over-coupling, and stepped RF pulse</a:t>
            </a:r>
          </a:p>
          <a:p>
            <a:r>
              <a:rPr lang="en-GB" sz="2000" dirty="0"/>
              <a:t>Reduces RF pulse length by 2 to get lower overall dark current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5629031" y="3705503"/>
            <a:ext cx="3586780" cy="2028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Half-cell length optimised so that effect of phase/amplitude jitter the same – so </a:t>
            </a:r>
            <a:r>
              <a:rPr lang="en-GB" sz="2000" b="1" i="1"/>
              <a:t>both</a:t>
            </a:r>
            <a:r>
              <a:rPr lang="en-GB" sz="2000"/>
              <a:t> can be supressed with same R56 beamline</a:t>
            </a:r>
            <a:endParaRPr lang="en-GB" sz="1600"/>
          </a:p>
        </p:txBody>
      </p:sp>
      <p:grpSp>
        <p:nvGrpSpPr>
          <p:cNvPr id="10" name="Group 9"/>
          <p:cNvGrpSpPr/>
          <p:nvPr/>
        </p:nvGrpSpPr>
        <p:grpSpPr>
          <a:xfrm>
            <a:off x="8864680" y="3385622"/>
            <a:ext cx="3327320" cy="2638448"/>
            <a:chOff x="8864680" y="3351116"/>
            <a:chExt cx="3327320" cy="26384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680" y="3351116"/>
              <a:ext cx="3297722" cy="2507643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1570898" y="3417529"/>
              <a:ext cx="5751" cy="21836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386851" y="5651010"/>
              <a:ext cx="805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Operating phase</a:t>
              </a: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5020423" y="559694"/>
            <a:ext cx="4323599" cy="66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2.4 cell S-band RF gun</a:t>
            </a:r>
          </a:p>
          <a:p>
            <a:r>
              <a:rPr lang="en-GB" sz="2000"/>
              <a:t>1 kHz repetition rate</a:t>
            </a:r>
          </a:p>
          <a:p>
            <a:r>
              <a:rPr lang="en-GB" sz="2000"/>
              <a:t>Side coupled RF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0D4F2-E9D6-45DA-C5D9-8400BB6E3C2B}"/>
              </a:ext>
            </a:extLst>
          </p:cNvPr>
          <p:cNvSpPr txBox="1">
            <a:spLocks/>
          </p:cNvSpPr>
          <p:nvPr/>
        </p:nvSpPr>
        <p:spPr>
          <a:xfrm>
            <a:off x="96838" y="2885141"/>
            <a:ext cx="5999162" cy="2210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2.4 instead of 1.4 cell:</a:t>
            </a:r>
          </a:p>
          <a:p>
            <a:pPr lvl="1"/>
            <a:r>
              <a:rPr lang="en-GB" sz="1800" dirty="0"/>
              <a:t>Beam dynamics studies:</a:t>
            </a:r>
          </a:p>
          <a:p>
            <a:pPr lvl="2"/>
            <a:r>
              <a:rPr lang="en-GB" sz="1600" dirty="0"/>
              <a:t>Main benefit of 1.4 cell was shorter bunch length</a:t>
            </a:r>
          </a:p>
          <a:p>
            <a:pPr lvl="2"/>
            <a:r>
              <a:rPr lang="en-GB" sz="1600" dirty="0"/>
              <a:t>But we have a compressor!</a:t>
            </a:r>
          </a:p>
          <a:p>
            <a:pPr lvl="2"/>
            <a:r>
              <a:rPr lang="en-GB" sz="1600" dirty="0"/>
              <a:t>We are down to cathode emittance limit anyway</a:t>
            </a:r>
          </a:p>
          <a:p>
            <a:pPr lvl="1"/>
            <a:r>
              <a:rPr lang="en-GB" sz="2000" b="1" i="1" dirty="0"/>
              <a:t>Much</a:t>
            </a:r>
            <a:r>
              <a:rPr lang="en-GB" sz="2000" dirty="0"/>
              <a:t> lower field required </a:t>
            </a:r>
            <a:r>
              <a:rPr lang="en-GB" sz="1400" i="1" dirty="0"/>
              <a:t>(for same energy beam)</a:t>
            </a:r>
            <a:endParaRPr lang="en-GB" sz="2000" i="1" dirty="0"/>
          </a:p>
          <a:p>
            <a:pPr lvl="1"/>
            <a:r>
              <a:rPr lang="en-GB" sz="2000" b="1" i="1" dirty="0"/>
              <a:t>Much</a:t>
            </a:r>
            <a:r>
              <a:rPr lang="en-GB" sz="2000" b="1" dirty="0"/>
              <a:t> </a:t>
            </a:r>
            <a:r>
              <a:rPr lang="en-GB" sz="2000" dirty="0"/>
              <a:t>lower dark current produced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8506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62" y="-221076"/>
            <a:ext cx="10515600" cy="1325563"/>
          </a:xfrm>
        </p:spPr>
        <p:txBody>
          <a:bodyPr/>
          <a:lstStyle/>
          <a:p>
            <a:r>
              <a:rPr lang="en-GB"/>
              <a:t>Post-sample beamline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" b="49884"/>
          <a:stretch/>
        </p:blipFill>
        <p:spPr bwMode="auto">
          <a:xfrm>
            <a:off x="7616594" y="4250625"/>
            <a:ext cx="1603605" cy="1609046"/>
          </a:xfrm>
          <a:prstGeom prst="rect">
            <a:avLst/>
          </a:prstGeom>
          <a:noFill/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176637" y="63646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AAB195-B577-5546-8349-9DDA93B612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58CF7D-6810-85C3-CB00-C9151A4A82C7}"/>
              </a:ext>
            </a:extLst>
          </p:cNvPr>
          <p:cNvSpPr txBox="1">
            <a:spLocks/>
          </p:cNvSpPr>
          <p:nvPr/>
        </p:nvSpPr>
        <p:spPr>
          <a:xfrm>
            <a:off x="277931" y="4050189"/>
            <a:ext cx="5877029" cy="2314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/>
              <a:t>Post-sample lenses similar to a UEM:</a:t>
            </a:r>
          </a:p>
          <a:p>
            <a:pPr lvl="1">
              <a:lnSpc>
                <a:spcPct val="110000"/>
              </a:lnSpc>
            </a:pPr>
            <a:r>
              <a:rPr lang="en-GB" sz="2000"/>
              <a:t>Variable magnification</a:t>
            </a:r>
          </a:p>
          <a:p>
            <a:pPr lvl="1">
              <a:lnSpc>
                <a:spcPct val="110000"/>
              </a:lnSpc>
            </a:pPr>
            <a:r>
              <a:rPr lang="en-GB" sz="2000"/>
              <a:t>Increase camera length</a:t>
            </a:r>
          </a:p>
          <a:p>
            <a:pPr lvl="1">
              <a:lnSpc>
                <a:spcPct val="110000"/>
              </a:lnSpc>
            </a:pPr>
            <a:r>
              <a:rPr lang="en-GB" sz="2000"/>
              <a:t>Correct for pre-sample optics</a:t>
            </a:r>
            <a:endParaRPr lang="en-GB" sz="2000" dirty="0"/>
          </a:p>
          <a:p>
            <a:pPr lvl="1">
              <a:lnSpc>
                <a:spcPct val="110000"/>
              </a:lnSpc>
            </a:pPr>
            <a:r>
              <a:rPr lang="en-GB" sz="2000" dirty="0"/>
              <a:t>Correct for space-charge</a:t>
            </a:r>
            <a:endParaRPr lang="en-GB" sz="2000"/>
          </a:p>
          <a:p>
            <a:pPr lvl="1">
              <a:lnSpc>
                <a:spcPct val="110000"/>
              </a:lnSpc>
            </a:pPr>
            <a:endParaRPr lang="en-GB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FE70D-6A6D-8B1C-17B8-1601F9E7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5062" y="6497552"/>
            <a:ext cx="4114800" cy="365125"/>
          </a:xfrm>
        </p:spPr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A5326-F259-72E7-65CB-02347045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22</a:t>
            </a:fld>
            <a:endParaRPr lang="en-US"/>
          </a:p>
        </p:txBody>
      </p:sp>
      <p:pic>
        <p:nvPicPr>
          <p:cNvPr id="188" name="Content Placeholder 4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19933" r="48693" b="20372"/>
          <a:stretch/>
        </p:blipFill>
        <p:spPr>
          <a:xfrm>
            <a:off x="9314157" y="4250267"/>
            <a:ext cx="1954150" cy="1821216"/>
          </a:xfrm>
          <a:prstGeom prst="rect">
            <a:avLst/>
          </a:prstGeom>
        </p:spPr>
      </p:pic>
      <p:sp>
        <p:nvSpPr>
          <p:cNvPr id="189" name="Content Placeholder 2">
            <a:extLst>
              <a:ext uri="{FF2B5EF4-FFF2-40B4-BE49-F238E27FC236}">
                <a16:creationId xmlns:a16="http://schemas.microsoft.com/office/drawing/2014/main" id="{5FCC11EB-7931-E79B-AE1E-AF9582BA41C2}"/>
              </a:ext>
            </a:extLst>
          </p:cNvPr>
          <p:cNvSpPr txBox="1">
            <a:spLocks/>
          </p:cNvSpPr>
          <p:nvPr/>
        </p:nvSpPr>
        <p:spPr>
          <a:xfrm>
            <a:off x="7522636" y="378944"/>
            <a:ext cx="4669363" cy="3871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/>
              <a:t>Temporal properties:</a:t>
            </a:r>
          </a:p>
          <a:p>
            <a:pPr lvl="1">
              <a:lnSpc>
                <a:spcPct val="110000"/>
              </a:lnSpc>
            </a:pPr>
            <a:r>
              <a:rPr lang="en-GB" sz="2000"/>
              <a:t>Time of arrival</a:t>
            </a:r>
          </a:p>
          <a:p>
            <a:pPr lvl="1">
              <a:lnSpc>
                <a:spcPct val="110000"/>
              </a:lnSpc>
            </a:pPr>
            <a:r>
              <a:rPr lang="en-GB" sz="2000"/>
              <a:t>Bunch length</a:t>
            </a:r>
          </a:p>
          <a:p>
            <a:pPr>
              <a:lnSpc>
                <a:spcPct val="110000"/>
              </a:lnSpc>
            </a:pPr>
            <a:r>
              <a:rPr lang="en-GB" sz="2400"/>
              <a:t>Diagnostic suite:</a:t>
            </a:r>
          </a:p>
          <a:p>
            <a:pPr lvl="1">
              <a:lnSpc>
                <a:spcPct val="110000"/>
              </a:lnSpc>
            </a:pPr>
            <a:r>
              <a:rPr lang="en-GB" sz="1800"/>
              <a:t>RF Beam Arrival Monitors</a:t>
            </a:r>
          </a:p>
          <a:p>
            <a:pPr lvl="1">
              <a:lnSpc>
                <a:spcPct val="110000"/>
              </a:lnSpc>
            </a:pPr>
            <a:r>
              <a:rPr lang="en-GB" sz="1800"/>
              <a:t>RF TDC</a:t>
            </a:r>
          </a:p>
          <a:p>
            <a:pPr lvl="1">
              <a:lnSpc>
                <a:spcPct val="110000"/>
              </a:lnSpc>
            </a:pPr>
            <a:r>
              <a:rPr lang="en-GB" sz="1800"/>
              <a:t>THz at sample position</a:t>
            </a:r>
          </a:p>
          <a:p>
            <a:pPr lvl="2">
              <a:lnSpc>
                <a:spcPct val="110000"/>
              </a:lnSpc>
            </a:pPr>
            <a:r>
              <a:rPr lang="en-GB" sz="1400" dirty="0"/>
              <a:t>For bunch length and calibration</a:t>
            </a:r>
          </a:p>
          <a:p>
            <a:pPr lvl="1">
              <a:lnSpc>
                <a:spcPct val="110000"/>
              </a:lnSpc>
            </a:pPr>
            <a:r>
              <a:rPr lang="en-GB" sz="1800"/>
              <a:t>THz post-detector</a:t>
            </a:r>
            <a:endParaRPr lang="en-GB" sz="1800" dirty="0"/>
          </a:p>
          <a:p>
            <a:pPr lvl="2">
              <a:lnSpc>
                <a:spcPct val="110000"/>
              </a:lnSpc>
            </a:pPr>
            <a:r>
              <a:rPr lang="en-GB" sz="1400" dirty="0"/>
              <a:t>For shot-by-shot measurements</a:t>
            </a:r>
          </a:p>
          <a:p>
            <a:pPr lvl="1">
              <a:lnSpc>
                <a:spcPct val="110000"/>
              </a:lnSpc>
            </a:pPr>
            <a:r>
              <a:rPr lang="en-GB" sz="1800"/>
              <a:t>Spectrometer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F9D019-0C08-4D69-1CE7-1AE9D62C397E}"/>
              </a:ext>
            </a:extLst>
          </p:cNvPr>
          <p:cNvGrpSpPr/>
          <p:nvPr/>
        </p:nvGrpSpPr>
        <p:grpSpPr>
          <a:xfrm>
            <a:off x="554107" y="1090653"/>
            <a:ext cx="6328681" cy="2841368"/>
            <a:chOff x="554107" y="1090653"/>
            <a:chExt cx="6328681" cy="284136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107" y="1090653"/>
              <a:ext cx="6328681" cy="28413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7133" y="1282850"/>
              <a:ext cx="1455655" cy="923667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1103C7-DACB-1901-1348-61D28519920D}"/>
                </a:ext>
              </a:extLst>
            </p:cNvPr>
            <p:cNvSpPr/>
            <p:nvPr/>
          </p:nvSpPr>
          <p:spPr>
            <a:xfrm>
              <a:off x="4946971" y="2443884"/>
              <a:ext cx="815724" cy="24336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>
                  <a:solidFill>
                    <a:schemeClr val="bg1">
                      <a:lumMod val="95000"/>
                    </a:schemeClr>
                  </a:solidFill>
                </a:rPr>
                <a:t>Detector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49E890A-26E0-1AFF-5EE2-C999F4C851C3}"/>
                </a:ext>
              </a:extLst>
            </p:cNvPr>
            <p:cNvCxnSpPr/>
            <p:nvPr/>
          </p:nvCxnSpPr>
          <p:spPr>
            <a:xfrm>
              <a:off x="5302207" y="2687247"/>
              <a:ext cx="0" cy="244104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FD99927-2B08-EAAE-F1B7-77B8393C41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1530" y="3147077"/>
              <a:ext cx="189676" cy="392111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530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33B1-B2FF-0E0A-196C-8133848A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05660-BBA0-7F36-9321-052AA627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RUEDI is a proposed UK National User Facility</a:t>
            </a:r>
          </a:p>
          <a:p>
            <a:pPr lvl="1"/>
            <a:r>
              <a:rPr lang="en-GB"/>
              <a:t>Ultrafast Electron Diffraction &amp; Imaging</a:t>
            </a:r>
          </a:p>
          <a:p>
            <a:pPr lvl="1"/>
            <a:r>
              <a:rPr lang="en-GB"/>
              <a:t>Large variety of sample environments </a:t>
            </a:r>
          </a:p>
          <a:p>
            <a:pPr lvl="1"/>
            <a:r>
              <a:rPr lang="en-GB"/>
              <a:t>Wide range of laser pumps, including 10fs</a:t>
            </a:r>
            <a:r>
              <a:rPr lang="en-GB" dirty="0"/>
              <a:t> HCF</a:t>
            </a:r>
            <a:r>
              <a:rPr lang="en-GB"/>
              <a:t>, THz, TW</a:t>
            </a:r>
            <a:r>
              <a:rPr lang="en-GB" dirty="0"/>
              <a:t> </a:t>
            </a:r>
            <a:endParaRPr lang="en-GB"/>
          </a:p>
          <a:p>
            <a:pPr lvl="1"/>
            <a:r>
              <a:rPr lang="en-GB"/>
              <a:t>Capital funding decision expected end of this year</a:t>
            </a:r>
          </a:p>
          <a:p>
            <a:r>
              <a:rPr lang="en-GB"/>
              <a:t>UED Beamline Design</a:t>
            </a:r>
          </a:p>
          <a:p>
            <a:pPr lvl="1"/>
            <a:r>
              <a:rPr lang="en-GB"/>
              <a:t>Magnetic beamlines have a lot of potential</a:t>
            </a:r>
          </a:p>
          <a:p>
            <a:pPr lvl="1"/>
            <a:r>
              <a:rPr lang="en-GB"/>
              <a:t>Ultra-short bunches </a:t>
            </a:r>
            <a:r>
              <a:rPr lang="en-GB" b="1" i="1" dirty="0"/>
              <a:t>with</a:t>
            </a:r>
            <a:r>
              <a:rPr lang="en-GB"/>
              <a:t> jitter suppression</a:t>
            </a:r>
          </a:p>
          <a:p>
            <a:pPr lvl="1"/>
            <a:r>
              <a:rPr lang="en-GB"/>
              <a:t>Preserves gun brightness</a:t>
            </a:r>
          </a:p>
          <a:p>
            <a:r>
              <a:rPr lang="en-GB"/>
              <a:t>Importance of post-sample diagnostics and lenses</a:t>
            </a:r>
          </a:p>
          <a:p>
            <a:pPr lvl="1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71941-158A-77E2-73E1-AF8CE3B5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39A2E-9100-C0B0-3420-E75098D1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0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838200" y="1445529"/>
            <a:ext cx="3460750" cy="3469498"/>
          </a:xfrm>
        </p:spPr>
        <p:txBody>
          <a:bodyPr numCol="2">
            <a:normAutofit fontScale="55000" lnSpcReduction="20000"/>
          </a:bodyPr>
          <a:lstStyle/>
          <a:p>
            <a:r>
              <a:rPr lang="en-GB"/>
              <a:t>Nigel Browning</a:t>
            </a:r>
          </a:p>
          <a:p>
            <a:r>
              <a:rPr lang="en-GB"/>
              <a:t>Angus Kirkland</a:t>
            </a:r>
          </a:p>
          <a:p>
            <a:r>
              <a:rPr lang="en-GB"/>
              <a:t>Yoshie Murooka</a:t>
            </a:r>
          </a:p>
          <a:p>
            <a:r>
              <a:rPr lang="en-GB"/>
              <a:t>Jan Nugara</a:t>
            </a:r>
          </a:p>
          <a:p>
            <a:r>
              <a:rPr lang="en-GB"/>
              <a:t>Will Bryan</a:t>
            </a:r>
          </a:p>
          <a:p>
            <a:r>
              <a:rPr lang="en-GB"/>
              <a:t>Simon Maskell</a:t>
            </a:r>
          </a:p>
          <a:p>
            <a:r>
              <a:rPr lang="en-GB"/>
              <a:t>B. Layla Mehdi</a:t>
            </a:r>
          </a:p>
          <a:p>
            <a:r>
              <a:rPr lang="en-GB"/>
              <a:t>Sven Schroeder</a:t>
            </a:r>
          </a:p>
          <a:p>
            <a:r>
              <a:rPr lang="en-GB"/>
              <a:t>Carsten Welsch</a:t>
            </a:r>
          </a:p>
          <a:p>
            <a:r>
              <a:rPr lang="en-GB"/>
              <a:t>Oznur Apsimon</a:t>
            </a:r>
          </a:p>
          <a:p>
            <a:r>
              <a:rPr lang="en-GB"/>
              <a:t>Gwyndaf Evans</a:t>
            </a:r>
          </a:p>
          <a:p>
            <a:r>
              <a:rPr lang="en-GB"/>
              <a:t>Dwayne Miller</a:t>
            </a:r>
          </a:p>
          <a:p>
            <a:r>
              <a:rPr lang="en-GB"/>
              <a:t>Ian Robinson</a:t>
            </a:r>
          </a:p>
          <a:p>
            <a:r>
              <a:rPr lang="en-GB"/>
              <a:t>Jasper Van Thor</a:t>
            </a:r>
          </a:p>
          <a:p>
            <a:r>
              <a:rPr lang="en-GB">
                <a:latin typeface="+mn-lt"/>
                <a:cs typeface="Calibri" panose="020F0502020204030204" pitchFamily="34" charset="0"/>
              </a:rPr>
              <a:t>Lee Kelsall</a:t>
            </a:r>
          </a:p>
          <a:p>
            <a:r>
              <a:rPr lang="en-GB"/>
              <a:t>Alberto Acuto</a:t>
            </a:r>
          </a:p>
          <a:p>
            <a:r>
              <a:rPr lang="en-GB"/>
              <a:t>Maulik Patel</a:t>
            </a:r>
          </a:p>
          <a:p>
            <a:r>
              <a:rPr lang="en-GB"/>
              <a:t>and more…</a:t>
            </a:r>
          </a:p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52" y="185513"/>
            <a:ext cx="10515600" cy="1325563"/>
          </a:xfrm>
        </p:spPr>
        <p:txBody>
          <a:bodyPr/>
          <a:lstStyle/>
          <a:p>
            <a:r>
              <a:rPr lang="en-GB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000" y="1523617"/>
            <a:ext cx="5172600" cy="4351338"/>
          </a:xfrm>
        </p:spPr>
        <p:txBody>
          <a:bodyPr numCol="3">
            <a:normAutofit fontScale="55000" lnSpcReduction="20000"/>
          </a:bodyPr>
          <a:lstStyle/>
          <a:p>
            <a:r>
              <a:rPr lang="en-GB"/>
              <a:t>Alex Bainbridge</a:t>
            </a:r>
          </a:p>
          <a:p>
            <a:r>
              <a:rPr lang="en-GB"/>
              <a:t>James Bebbington</a:t>
            </a:r>
          </a:p>
          <a:p>
            <a:r>
              <a:rPr lang="en-GB"/>
              <a:t>Rachael Buckley</a:t>
            </a:r>
          </a:p>
          <a:p>
            <a:r>
              <a:rPr lang="en-GB"/>
              <a:t>Jim Clarke</a:t>
            </a:r>
          </a:p>
          <a:p>
            <a:r>
              <a:rPr lang="en-GB"/>
              <a:t>Louise Cowie</a:t>
            </a:r>
          </a:p>
          <a:p>
            <a:r>
              <a:rPr lang="en-GB"/>
              <a:t>Graham Cox</a:t>
            </a:r>
          </a:p>
          <a:p>
            <a:r>
              <a:rPr lang="en-GB"/>
              <a:t>Joe Crone</a:t>
            </a:r>
          </a:p>
          <a:p>
            <a:r>
              <a:rPr lang="en-GB"/>
              <a:t>Mike Ellis</a:t>
            </a:r>
          </a:p>
          <a:p>
            <a:r>
              <a:rPr lang="en-GB"/>
              <a:t>Aaron Farricker</a:t>
            </a:r>
          </a:p>
          <a:p>
            <a:r>
              <a:rPr lang="en-GB"/>
              <a:t>Omair Ghafur</a:t>
            </a:r>
          </a:p>
          <a:p>
            <a:r>
              <a:rPr lang="en-GB"/>
              <a:t>Anthony Gilfellon</a:t>
            </a:r>
          </a:p>
          <a:p>
            <a:r>
              <a:rPr lang="en-GB"/>
              <a:t>Clive Hill</a:t>
            </a:r>
          </a:p>
          <a:p>
            <a:r>
              <a:rPr lang="en-GB"/>
              <a:t>Phil Hornickel</a:t>
            </a:r>
          </a:p>
          <a:p>
            <a:r>
              <a:rPr lang="en-GB"/>
              <a:t>Ben Hounsell</a:t>
            </a:r>
          </a:p>
          <a:p>
            <a:r>
              <a:rPr lang="en-GB"/>
              <a:t>Frank Jackson</a:t>
            </a:r>
          </a:p>
          <a:p>
            <a:r>
              <a:rPr lang="en-GB"/>
              <a:t>James Jones</a:t>
            </a:r>
          </a:p>
          <a:p>
            <a:r>
              <a:rPr lang="en-GB"/>
              <a:t>Nirav Joshi</a:t>
            </a:r>
          </a:p>
          <a:p>
            <a:r>
              <a:rPr lang="en-GB"/>
              <a:t>Daniel Lake</a:t>
            </a:r>
          </a:p>
          <a:p>
            <a:r>
              <a:rPr lang="en-GB"/>
              <a:t>Storm Mathisen</a:t>
            </a:r>
          </a:p>
          <a:p>
            <a:r>
              <a:rPr lang="en-GB"/>
              <a:t>Russell McLean</a:t>
            </a:r>
          </a:p>
          <a:p>
            <a:r>
              <a:rPr lang="en-GB"/>
              <a:t>Boris Militsyn</a:t>
            </a:r>
          </a:p>
          <a:p>
            <a:r>
              <a:rPr lang="en-GB"/>
              <a:t>Bruno Muratori</a:t>
            </a:r>
          </a:p>
          <a:p>
            <a:r>
              <a:rPr lang="en-GB"/>
              <a:t>Tim Noakes</a:t>
            </a:r>
          </a:p>
          <a:p>
            <a:r>
              <a:rPr lang="en-GB"/>
              <a:t>Tom Pacey</a:t>
            </a:r>
          </a:p>
          <a:p>
            <a:r>
              <a:rPr lang="en-GB"/>
              <a:t>Suzanna Percival</a:t>
            </a:r>
          </a:p>
          <a:p>
            <a:r>
              <a:rPr lang="en-GB"/>
              <a:t>Lewis Reid</a:t>
            </a:r>
          </a:p>
          <a:p>
            <a:r>
              <a:rPr lang="en-GB"/>
              <a:t>Mark Roper</a:t>
            </a:r>
          </a:p>
          <a:p>
            <a:r>
              <a:rPr lang="en-GB"/>
              <a:t>Yuri Saveliev</a:t>
            </a:r>
          </a:p>
          <a:p>
            <a:r>
              <a:rPr lang="en-GB"/>
              <a:t>Ben Shepherd</a:t>
            </a:r>
          </a:p>
          <a:p>
            <a:r>
              <a:rPr lang="en-GB"/>
              <a:t>Rob Smith</a:t>
            </a:r>
          </a:p>
          <a:p>
            <a:r>
              <a:rPr lang="en-GB"/>
              <a:t>Calum Tollervey</a:t>
            </a:r>
          </a:p>
          <a:p>
            <a:r>
              <a:rPr lang="en-GB"/>
              <a:t>Andrew Vick</a:t>
            </a:r>
          </a:p>
          <a:p>
            <a:r>
              <a:rPr lang="en-GB"/>
              <a:t>Alan Wheelhouse</a:t>
            </a:r>
          </a:p>
          <a:p>
            <a:r>
              <a:rPr lang="en-GB"/>
              <a:t>Fatih Yaman</a:t>
            </a:r>
          </a:p>
          <a:p>
            <a:r>
              <a:rPr lang="en-GB"/>
              <a:t>and more…</a:t>
            </a:r>
          </a:p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6637" y="6364631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C46B7-C092-45EA-9CA8-AA08479BF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75" y="2851066"/>
            <a:ext cx="2590751" cy="907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F66F9-CB5E-4B2A-ACD7-510D28830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39" y="4962783"/>
            <a:ext cx="1651214" cy="472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D3970-D352-4746-9A21-8FF666A87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32" y="4172247"/>
            <a:ext cx="1229909" cy="663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64" y="3660924"/>
            <a:ext cx="1857874" cy="465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425" y="3758585"/>
            <a:ext cx="1853698" cy="476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1" y="5595187"/>
            <a:ext cx="1213050" cy="436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41" y="5713247"/>
            <a:ext cx="1002392" cy="555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67" y="5105595"/>
            <a:ext cx="1326984" cy="3475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46" y="5713247"/>
            <a:ext cx="1168977" cy="3429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7C63C-1ABB-830E-6BF4-25830BD9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8ADFB-667E-B710-776B-F08090FF81F6}"/>
              </a:ext>
            </a:extLst>
          </p:cNvPr>
          <p:cNvSpPr txBox="1"/>
          <p:nvPr/>
        </p:nvSpPr>
        <p:spPr>
          <a:xfrm>
            <a:off x="9461709" y="4180714"/>
            <a:ext cx="2160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Daresbury Laboratory</a:t>
            </a:r>
          </a:p>
        </p:txBody>
      </p:sp>
    </p:spTree>
    <p:extLst>
      <p:ext uri="{BB962C8B-B14F-4D97-AF65-F5344CB8AC3E}">
        <p14:creationId xmlns:p14="http://schemas.microsoft.com/office/powerpoint/2010/main" val="391604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0AF13A9-8F5C-E62B-60D2-A41C2E054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49" y="5854200"/>
            <a:ext cx="1475751" cy="778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75" y="4166515"/>
            <a:ext cx="3286409" cy="1924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3F30BC-AA8B-C88F-04E6-63579A5F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12" y="59200"/>
            <a:ext cx="10515600" cy="1325563"/>
          </a:xfrm>
        </p:spPr>
        <p:txBody>
          <a:bodyPr/>
          <a:lstStyle/>
          <a:p>
            <a:r>
              <a:rPr lang="en-GB"/>
              <a:t>The RUEDI Facility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393B3-00A3-3B1E-6A2A-24B23FD2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039" y="1099655"/>
            <a:ext cx="8237960" cy="2076389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A new UK National User Facility at Daresbury Laboratory</a:t>
            </a:r>
          </a:p>
          <a:p>
            <a:r>
              <a:rPr lang="en-GB" sz="2200" dirty="0"/>
              <a:t>Relativistic Ultrafast Electron Diffraction &amp; Imaging</a:t>
            </a:r>
          </a:p>
          <a:p>
            <a:r>
              <a:rPr lang="en-GB" sz="2200" dirty="0"/>
              <a:t>MeV UED </a:t>
            </a:r>
            <a:r>
              <a:rPr lang="en-GB" sz="2200" b="1" i="1" dirty="0"/>
              <a:t>and</a:t>
            </a:r>
            <a:r>
              <a:rPr lang="en-GB" sz="2200" dirty="0"/>
              <a:t> UEM</a:t>
            </a:r>
          </a:p>
          <a:p>
            <a:r>
              <a:rPr lang="en-GB" sz="2200" dirty="0"/>
              <a:t>Time-resolved pump-probe experiments in both real </a:t>
            </a:r>
            <a:r>
              <a:rPr lang="en-GB" sz="2200" b="1" i="1" dirty="0"/>
              <a:t>and</a:t>
            </a:r>
            <a:r>
              <a:rPr lang="en-GB" sz="2200" dirty="0"/>
              <a:t> reciprocal space</a:t>
            </a:r>
          </a:p>
          <a:p>
            <a:r>
              <a:rPr lang="en-GB" sz="2200" dirty="0"/>
              <a:t>With a large variety of </a:t>
            </a:r>
            <a:r>
              <a:rPr lang="en-GB" sz="2200" b="1" dirty="0"/>
              <a:t>pumps</a:t>
            </a:r>
            <a:r>
              <a:rPr lang="en-GB" sz="2200" dirty="0"/>
              <a:t> and sample </a:t>
            </a:r>
            <a:r>
              <a:rPr lang="en-GB" sz="2200" b="1" dirty="0"/>
              <a:t>environments</a:t>
            </a: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43F6D-39DE-8A50-87A0-2757FB14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043" y="196804"/>
            <a:ext cx="2736098" cy="159633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661364-1E8A-0C96-DF20-D75DC706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6788" y="6267571"/>
            <a:ext cx="4114800" cy="365125"/>
          </a:xfrm>
        </p:spPr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59E3B6-6365-51C7-D9C0-BEA2A8021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52" y="5915755"/>
            <a:ext cx="2620078" cy="8976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10615D-FB97-F9CB-996A-150313E713AA}"/>
              </a:ext>
            </a:extLst>
          </p:cNvPr>
          <p:cNvSpPr txBox="1"/>
          <p:nvPr/>
        </p:nvSpPr>
        <p:spPr>
          <a:xfrm>
            <a:off x="92242" y="6463419"/>
            <a:ext cx="2160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Daresbury Laboratory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C63232-BA53-C895-AC54-F5412F1C49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3" y="6078988"/>
            <a:ext cx="1773715" cy="446237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097722840"/>
              </p:ext>
            </p:extLst>
          </p:nvPr>
        </p:nvGraphicFramePr>
        <p:xfrm>
          <a:off x="9239528" y="1951318"/>
          <a:ext cx="2743199" cy="215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2F603-4000-7C4B-F94F-570EB283CFC6}"/>
              </a:ext>
            </a:extLst>
          </p:cNvPr>
          <p:cNvSpPr txBox="1">
            <a:spLocks/>
          </p:cNvSpPr>
          <p:nvPr/>
        </p:nvSpPr>
        <p:spPr>
          <a:xfrm>
            <a:off x="2517947" y="3472550"/>
            <a:ext cx="2494951" cy="138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400" dirty="0"/>
              <a:t>Wide variety of laser wavelengths</a:t>
            </a:r>
          </a:p>
          <a:p>
            <a:pPr lvl="1"/>
            <a:r>
              <a:rPr lang="en-GB" sz="1400" dirty="0"/>
              <a:t>THz, TW, HCF</a:t>
            </a:r>
          </a:p>
          <a:p>
            <a:pPr lvl="1"/>
            <a:r>
              <a:rPr lang="en-GB" sz="1400" i="1" dirty="0"/>
              <a:t>(keV ion source)</a:t>
            </a:r>
            <a:endParaRPr lang="en-GB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199161-2D53-44DF-8BF4-FAC2DE0BF9EF}"/>
              </a:ext>
            </a:extLst>
          </p:cNvPr>
          <p:cNvSpPr txBox="1">
            <a:spLocks/>
          </p:cNvSpPr>
          <p:nvPr/>
        </p:nvSpPr>
        <p:spPr>
          <a:xfrm>
            <a:off x="5106673" y="3299701"/>
            <a:ext cx="334143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400" dirty="0"/>
              <a:t>Solid</a:t>
            </a:r>
          </a:p>
          <a:p>
            <a:pPr lvl="1"/>
            <a:r>
              <a:rPr lang="en-GB" sz="1400" dirty="0"/>
              <a:t>Liquid cells</a:t>
            </a:r>
          </a:p>
          <a:p>
            <a:pPr lvl="1"/>
            <a:r>
              <a:rPr lang="en-GB" sz="1400" dirty="0"/>
              <a:t>Liquid/gas jets</a:t>
            </a:r>
          </a:p>
          <a:p>
            <a:pPr lvl="1"/>
            <a:r>
              <a:rPr lang="en-GB" sz="1400" dirty="0"/>
              <a:t>Plasmas</a:t>
            </a:r>
          </a:p>
          <a:p>
            <a:pPr lvl="1"/>
            <a:r>
              <a:rPr lang="en-GB" sz="1400" dirty="0"/>
              <a:t>Cryogenic (down to </a:t>
            </a:r>
            <a:r>
              <a:rPr lang="en-GB" sz="1400" dirty="0" err="1"/>
              <a:t>mK</a:t>
            </a:r>
            <a:r>
              <a:rPr lang="en-GB" sz="1400" dirty="0"/>
              <a:t> level)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0AE9967-18E7-EB74-1F92-596F2DC6D358}"/>
              </a:ext>
            </a:extLst>
          </p:cNvPr>
          <p:cNvSpPr/>
          <p:nvPr/>
        </p:nvSpPr>
        <p:spPr>
          <a:xfrm rot="5400000">
            <a:off x="3828934" y="2940015"/>
            <a:ext cx="276516" cy="74459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BA8D089-BE23-CCB5-37A6-0192D2056FF5}"/>
              </a:ext>
            </a:extLst>
          </p:cNvPr>
          <p:cNvSpPr/>
          <p:nvPr/>
        </p:nvSpPr>
        <p:spPr>
          <a:xfrm rot="5400000">
            <a:off x="6545852" y="2885901"/>
            <a:ext cx="276516" cy="74459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996835-5369-3BEB-CF17-9473319DC63E}"/>
              </a:ext>
            </a:extLst>
          </p:cNvPr>
          <p:cNvGrpSpPr/>
          <p:nvPr/>
        </p:nvGrpSpPr>
        <p:grpSpPr>
          <a:xfrm>
            <a:off x="1101006" y="4928714"/>
            <a:ext cx="3826440" cy="1025951"/>
            <a:chOff x="2039990" y="5088877"/>
            <a:chExt cx="3899793" cy="102595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7857C50-EA3A-05E0-F899-6121B1EA49E0}"/>
                </a:ext>
              </a:extLst>
            </p:cNvPr>
            <p:cNvSpPr/>
            <p:nvPr/>
          </p:nvSpPr>
          <p:spPr>
            <a:xfrm>
              <a:off x="2039990" y="5088877"/>
              <a:ext cx="3899793" cy="1025951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BE41E792-9607-6F03-7898-AFFDBDBA75A5}"/>
                </a:ext>
              </a:extLst>
            </p:cNvPr>
            <p:cNvSpPr txBox="1">
              <a:spLocks/>
            </p:cNvSpPr>
            <p:nvPr/>
          </p:nvSpPr>
          <p:spPr>
            <a:xfrm>
              <a:off x="2221760" y="5270677"/>
              <a:ext cx="3522340" cy="8383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4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0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/>
                <a:t>Dynamics of Chemical Change</a:t>
              </a:r>
            </a:p>
            <a:p>
              <a:r>
                <a:rPr lang="en-GB" sz="1600" dirty="0"/>
                <a:t>Quantum Materials &amp; Processes</a:t>
              </a:r>
            </a:p>
            <a:p>
              <a:endParaRPr lang="en-GB" sz="16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C0EDCF-9524-C8DB-BC98-A063048671B7}"/>
              </a:ext>
            </a:extLst>
          </p:cNvPr>
          <p:cNvGrpSpPr/>
          <p:nvPr/>
        </p:nvGrpSpPr>
        <p:grpSpPr>
          <a:xfrm>
            <a:off x="5081807" y="4717510"/>
            <a:ext cx="3547206" cy="1199644"/>
            <a:chOff x="5477702" y="4979148"/>
            <a:chExt cx="3547206" cy="119964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289D38D-7DE1-7E8F-459A-95665B1B1D45}"/>
                </a:ext>
              </a:extLst>
            </p:cNvPr>
            <p:cNvSpPr/>
            <p:nvPr/>
          </p:nvSpPr>
          <p:spPr>
            <a:xfrm>
              <a:off x="5477702" y="4979148"/>
              <a:ext cx="3478297" cy="119964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888FA301-417D-F34D-9FD8-86CE7BE5F671}"/>
                </a:ext>
              </a:extLst>
            </p:cNvPr>
            <p:cNvSpPr txBox="1">
              <a:spLocks/>
            </p:cNvSpPr>
            <p:nvPr/>
          </p:nvSpPr>
          <p:spPr>
            <a:xfrm>
              <a:off x="5502568" y="5020172"/>
              <a:ext cx="3522340" cy="8383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4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0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GB" sz="1600" dirty="0"/>
                <a:t>Biosciences</a:t>
              </a:r>
            </a:p>
            <a:p>
              <a:pPr>
                <a:lnSpc>
                  <a:spcPct val="80000"/>
                </a:lnSpc>
              </a:pPr>
              <a:r>
                <a:rPr lang="en-GB" sz="1600" dirty="0"/>
                <a:t>Materials in Extremes</a:t>
              </a:r>
            </a:p>
            <a:p>
              <a:pPr>
                <a:lnSpc>
                  <a:spcPct val="80000"/>
                </a:lnSpc>
              </a:pPr>
              <a:r>
                <a:rPr lang="en-GB" sz="1600" dirty="0"/>
                <a:t>Energy Generation, Conservation, and Storage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1AAE239-5211-F3A8-0633-CC260233AA17}"/>
              </a:ext>
            </a:extLst>
          </p:cNvPr>
          <p:cNvSpPr txBox="1">
            <a:spLocks/>
          </p:cNvSpPr>
          <p:nvPr/>
        </p:nvSpPr>
        <p:spPr>
          <a:xfrm>
            <a:off x="718039" y="4574042"/>
            <a:ext cx="8237960" cy="324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To enable a large range of science:</a:t>
            </a:r>
          </a:p>
        </p:txBody>
      </p:sp>
    </p:spTree>
    <p:extLst>
      <p:ext uri="{BB962C8B-B14F-4D97-AF65-F5344CB8AC3E}">
        <p14:creationId xmlns:p14="http://schemas.microsoft.com/office/powerpoint/2010/main" val="168289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63" y="306502"/>
            <a:ext cx="7662328" cy="64149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9" y="-93247"/>
            <a:ext cx="3196582" cy="2006184"/>
          </a:xfrm>
        </p:spPr>
        <p:txBody>
          <a:bodyPr/>
          <a:lstStyle/>
          <a:p>
            <a:r>
              <a:rPr lang="en-GB"/>
              <a:t>Facility concept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6965" y="3513988"/>
            <a:ext cx="645459" cy="141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hord 10"/>
          <p:cNvSpPr/>
          <p:nvPr/>
        </p:nvSpPr>
        <p:spPr>
          <a:xfrm rot="15184705">
            <a:off x="7495045" y="1697673"/>
            <a:ext cx="1972236" cy="5755341"/>
          </a:xfrm>
          <a:prstGeom prst="chord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088297" y="3976481"/>
            <a:ext cx="338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Microscopy/</a:t>
            </a:r>
          </a:p>
          <a:p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line</a:t>
            </a:r>
          </a:p>
        </p:txBody>
      </p:sp>
      <p:sp>
        <p:nvSpPr>
          <p:cNvPr id="12" name="Chord 11"/>
          <p:cNvSpPr/>
          <p:nvPr/>
        </p:nvSpPr>
        <p:spPr>
          <a:xfrm rot="4627459">
            <a:off x="4851592" y="-1685906"/>
            <a:ext cx="1972236" cy="5755341"/>
          </a:xfrm>
          <a:prstGeom prst="chord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837902" y="581604"/>
            <a:ext cx="221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Ultrafast diffraction 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BB1F1-FB5D-7D17-3220-E9136479FAC9}"/>
              </a:ext>
            </a:extLst>
          </p:cNvPr>
          <p:cNvSpPr txBox="1"/>
          <p:nvPr/>
        </p:nvSpPr>
        <p:spPr>
          <a:xfrm>
            <a:off x="306859" y="5129761"/>
            <a:ext cx="26169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S-band photoinjector</a:t>
            </a:r>
            <a:br>
              <a:rPr lang="en-GB" sz="28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>
                <a:solidFill>
                  <a:schemeClr val="bg1">
                    <a:lumMod val="50000"/>
                  </a:schemeClr>
                </a:solidFill>
              </a:rPr>
              <a:t>4 MeV</a:t>
            </a:r>
          </a:p>
          <a:p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10s of nm rad emittance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B4AC3D-551C-8B66-7D2F-240ED7AACC5F}"/>
              </a:ext>
            </a:extLst>
          </p:cNvPr>
          <p:cNvSpPr txBox="1"/>
          <p:nvPr/>
        </p:nvSpPr>
        <p:spPr>
          <a:xfrm>
            <a:off x="482016" y="3058656"/>
            <a:ext cx="2616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2">
                    <a:lumMod val="50000"/>
                  </a:schemeClr>
                </a:solidFill>
              </a:rPr>
              <a:t>Current</a:t>
            </a:r>
            <a:r>
              <a:rPr lang="en-GB">
                <a:solidFill>
                  <a:schemeClr val="bg2">
                    <a:lumMod val="50000"/>
                  </a:schemeClr>
                </a:solidFill>
              </a:rPr>
              <a:t> concept is one gun feeding two separately shielded  beamlines</a:t>
            </a:r>
          </a:p>
          <a:p>
            <a:endParaRPr lang="en-GB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>
                <a:solidFill>
                  <a:schemeClr val="bg2">
                    <a:lumMod val="50000"/>
                  </a:schemeClr>
                </a:solidFill>
              </a:rPr>
              <a:t>Exploring different options!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8A302BCB-97FF-FE10-C141-321C88CD7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1" t="52570" r="36456" b="27982"/>
          <a:stretch/>
        </p:blipFill>
        <p:spPr>
          <a:xfrm>
            <a:off x="4837902" y="5532544"/>
            <a:ext cx="630866" cy="1247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E782EA-F2CB-55B1-30EF-771F156A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78" y="6139761"/>
            <a:ext cx="1769728" cy="433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5D0C9-2E21-2E8E-F565-515FEB3D04AA}"/>
              </a:ext>
            </a:extLst>
          </p:cNvPr>
          <p:cNvSpPr txBox="1"/>
          <p:nvPr/>
        </p:nvSpPr>
        <p:spPr>
          <a:xfrm>
            <a:off x="6914379" y="5372609"/>
            <a:ext cx="313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err="1">
                <a:solidFill>
                  <a:schemeClr val="bg2">
                    <a:lumMod val="50000"/>
                  </a:schemeClr>
                </a:solidFill>
              </a:rPr>
              <a:t>ps</a:t>
            </a:r>
            <a:r>
              <a:rPr lang="en-GB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n-GB">
                <a:solidFill>
                  <a:schemeClr val="bg2">
                    <a:lumMod val="50000"/>
                  </a:schemeClr>
                </a:solidFill>
              </a:rPr>
              <a:t>scale</a:t>
            </a:r>
          </a:p>
          <a:p>
            <a:pPr algn="r"/>
            <a:r>
              <a:rPr lang="en-GB">
                <a:solidFill>
                  <a:schemeClr val="bg2">
                    <a:lumMod val="50000"/>
                  </a:schemeClr>
                </a:solidFill>
              </a:rPr>
              <a:t>200fC </a:t>
            </a:r>
            <a:r>
              <a:rPr lang="en-GB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- 20pC</a:t>
            </a:r>
          </a:p>
          <a:p>
            <a:pPr algn="r"/>
            <a:r>
              <a:rPr lang="en-GB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Stroboscopic + Single-shot</a:t>
            </a:r>
            <a:endParaRPr lang="en-GB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en-GB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98FFE-378A-EC2C-3EC9-EB3488477970}"/>
              </a:ext>
            </a:extLst>
          </p:cNvPr>
          <p:cNvSpPr txBox="1"/>
          <p:nvPr/>
        </p:nvSpPr>
        <p:spPr>
          <a:xfrm>
            <a:off x="1357069" y="1953834"/>
            <a:ext cx="313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2">
                    <a:lumMod val="50000"/>
                  </a:schemeClr>
                </a:solidFill>
              </a:rPr>
              <a:t>10-100s </a:t>
            </a:r>
            <a:r>
              <a:rPr lang="en-GB" b="1">
                <a:solidFill>
                  <a:schemeClr val="bg2">
                    <a:lumMod val="50000"/>
                  </a:schemeClr>
                </a:solidFill>
              </a:rPr>
              <a:t>fs</a:t>
            </a:r>
            <a:r>
              <a:rPr lang="en-GB">
                <a:solidFill>
                  <a:schemeClr val="bg2">
                    <a:lumMod val="50000"/>
                  </a:schemeClr>
                </a:solidFill>
              </a:rPr>
              <a:t> scale</a:t>
            </a:r>
          </a:p>
          <a:p>
            <a:r>
              <a:rPr lang="en-GB">
                <a:solidFill>
                  <a:schemeClr val="bg2">
                    <a:lumMod val="50000"/>
                  </a:schemeClr>
                </a:solidFill>
              </a:rPr>
              <a:t>Up to 400 </a:t>
            </a:r>
            <a:r>
              <a:rPr lang="en-GB" err="1">
                <a:solidFill>
                  <a:schemeClr val="bg2">
                    <a:lumMod val="50000"/>
                  </a:schemeClr>
                </a:solidFill>
              </a:rPr>
              <a:t>fC</a:t>
            </a:r>
            <a:endParaRPr lang="en-GB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GB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Stroboscopic + Single-shot</a:t>
            </a:r>
            <a:endParaRPr lang="en-GB">
              <a:solidFill>
                <a:schemeClr val="bg2">
                  <a:lumMod val="50000"/>
                </a:schemeClr>
              </a:solidFill>
            </a:endParaRPr>
          </a:p>
          <a:p>
            <a:endParaRPr lang="en-GB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34F2B-F428-AE51-928F-BB945B34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2294" y="6470993"/>
            <a:ext cx="4114800" cy="365125"/>
          </a:xfrm>
        </p:spPr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5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25" y="306502"/>
            <a:ext cx="7662328" cy="6414973"/>
          </a:xfr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4C8B806D-A886-0118-EF52-B79D37D5B517}"/>
              </a:ext>
            </a:extLst>
          </p:cNvPr>
          <p:cNvSpPr/>
          <p:nvPr/>
        </p:nvSpPr>
        <p:spPr>
          <a:xfrm rot="5044250">
            <a:off x="4093802" y="-2386026"/>
            <a:ext cx="5083775" cy="7737455"/>
          </a:xfrm>
          <a:prstGeom prst="chord">
            <a:avLst>
              <a:gd name="adj1" fmla="val 1936554"/>
              <a:gd name="adj2" fmla="val 15948462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23" y="358036"/>
            <a:ext cx="3093900" cy="1325563"/>
          </a:xfrm>
        </p:spPr>
        <p:txBody>
          <a:bodyPr>
            <a:normAutofit fontScale="90000"/>
          </a:bodyPr>
          <a:lstStyle/>
          <a:p>
            <a:r>
              <a:rPr lang="en-GB"/>
              <a:t>Best spatial resolution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6965" y="3513988"/>
            <a:ext cx="645459" cy="141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hord 10"/>
          <p:cNvSpPr/>
          <p:nvPr/>
        </p:nvSpPr>
        <p:spPr>
          <a:xfrm rot="15184705">
            <a:off x="7495045" y="1697673"/>
            <a:ext cx="1972236" cy="5755341"/>
          </a:xfrm>
          <a:prstGeom prst="chord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088297" y="3976481"/>
            <a:ext cx="338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Microscopy/</a:t>
            </a:r>
          </a:p>
          <a:p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7902" y="581604"/>
            <a:ext cx="221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Ultrafast diffraction line</a:t>
            </a:r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D37BB088-D1CF-901C-8DE3-77F2E8A21DE8}"/>
              </a:ext>
            </a:extLst>
          </p:cNvPr>
          <p:cNvSpPr/>
          <p:nvPr/>
        </p:nvSpPr>
        <p:spPr>
          <a:xfrm rot="15559789">
            <a:off x="5738746" y="832590"/>
            <a:ext cx="5097610" cy="6416679"/>
          </a:xfrm>
          <a:prstGeom prst="chord">
            <a:avLst>
              <a:gd name="adj1" fmla="val 1936554"/>
              <a:gd name="adj2" fmla="val 16724299"/>
            </a:avLst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1F588-6327-D3F3-02E0-64D7A7195E76}"/>
              </a:ext>
            </a:extLst>
          </p:cNvPr>
          <p:cNvSpPr txBox="1"/>
          <p:nvPr/>
        </p:nvSpPr>
        <p:spPr>
          <a:xfrm>
            <a:off x="355022" y="5280836"/>
            <a:ext cx="26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S-band photoinjector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CF60DA-157E-22A3-D5D9-620C2E495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78" y="6139761"/>
            <a:ext cx="1769728" cy="433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7F6760-3598-9FAA-947B-D22F9F01C778}"/>
              </a:ext>
            </a:extLst>
          </p:cNvPr>
          <p:cNvSpPr txBox="1"/>
          <p:nvPr/>
        </p:nvSpPr>
        <p:spPr>
          <a:xfrm>
            <a:off x="6914379" y="5372609"/>
            <a:ext cx="313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err="1">
                <a:solidFill>
                  <a:schemeClr val="bg2">
                    <a:lumMod val="50000"/>
                  </a:schemeClr>
                </a:solidFill>
              </a:rPr>
              <a:t>ps</a:t>
            </a:r>
            <a:r>
              <a:rPr lang="en-GB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n-GB">
                <a:solidFill>
                  <a:schemeClr val="bg2">
                    <a:lumMod val="50000"/>
                  </a:schemeClr>
                </a:solidFill>
              </a:rPr>
              <a:t>scale</a:t>
            </a:r>
          </a:p>
          <a:p>
            <a:pPr algn="r"/>
            <a:r>
              <a:rPr lang="en-GB">
                <a:solidFill>
                  <a:schemeClr val="bg2">
                    <a:lumMod val="50000"/>
                  </a:schemeClr>
                </a:solidFill>
              </a:rPr>
              <a:t>200fC </a:t>
            </a:r>
            <a:r>
              <a:rPr lang="en-GB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- 20pC</a:t>
            </a:r>
          </a:p>
          <a:p>
            <a:pPr algn="r"/>
            <a:r>
              <a:rPr lang="en-GB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Stroboscopic + Single-shot</a:t>
            </a:r>
            <a:endParaRPr lang="en-GB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en-GB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AE22EE-0929-5D8D-97D4-083A878A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2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29"/>
          <p:cNvSpPr>
            <a:spLocks noGrp="1"/>
          </p:cNvSpPr>
          <p:nvPr>
            <p:ph type="title"/>
          </p:nvPr>
        </p:nvSpPr>
        <p:spPr>
          <a:xfrm>
            <a:off x="1095497" y="-58513"/>
            <a:ext cx="5039637" cy="1325563"/>
          </a:xfrm>
        </p:spPr>
        <p:txBody>
          <a:bodyPr/>
          <a:lstStyle/>
          <a:p>
            <a:pPr algn="ctr"/>
            <a:r>
              <a:rPr lang="en-GB" u="sng"/>
              <a:t>Imaging Beamline</a:t>
            </a:r>
          </a:p>
        </p:txBody>
      </p:sp>
      <p:sp>
        <p:nvSpPr>
          <p:cNvPr id="1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6637" y="6364631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F5150-B5E0-764C-6990-C9BB32D5C953}"/>
              </a:ext>
            </a:extLst>
          </p:cNvPr>
          <p:cNvSpPr txBox="1"/>
          <p:nvPr/>
        </p:nvSpPr>
        <p:spPr>
          <a:xfrm>
            <a:off x="1549417" y="3619586"/>
            <a:ext cx="3352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/>
              <a:t>Imaging lens system</a:t>
            </a:r>
          </a:p>
          <a:p>
            <a:r>
              <a:rPr lang="en-GB"/>
              <a:t>Series of magnetic lenses</a:t>
            </a:r>
          </a:p>
          <a:p>
            <a:r>
              <a:rPr lang="en-GB"/>
              <a:t>Aiming for </a:t>
            </a:r>
            <a:r>
              <a:rPr lang="en-GB" b="1"/>
              <a:t>6500x</a:t>
            </a:r>
            <a:r>
              <a:rPr lang="en-GB"/>
              <a:t> magnification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A291AC6-01E1-FA1B-AF1E-B10AD52F24AB}"/>
              </a:ext>
            </a:extLst>
          </p:cNvPr>
          <p:cNvSpPr/>
          <p:nvPr/>
        </p:nvSpPr>
        <p:spPr>
          <a:xfrm rot="7119829">
            <a:off x="4281582" y="2148879"/>
            <a:ext cx="138358" cy="1453223"/>
          </a:xfrm>
          <a:prstGeom prst="downArrow">
            <a:avLst>
              <a:gd name="adj1" fmla="val 50000"/>
              <a:gd name="adj2" fmla="val 9493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04116-6407-3EA0-1F15-B8DE2D0834F1}"/>
              </a:ext>
            </a:extLst>
          </p:cNvPr>
          <p:cNvSpPr txBox="1"/>
          <p:nvPr/>
        </p:nvSpPr>
        <p:spPr>
          <a:xfrm>
            <a:off x="4579530" y="3035823"/>
            <a:ext cx="2134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       </a:t>
            </a:r>
            <a:r>
              <a:rPr lang="en-GB" b="1" u="sng"/>
              <a:t>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16-64 </a:t>
            </a:r>
            <a:r>
              <a:rPr lang="en-GB" sz="1400" err="1"/>
              <a:t>MegaPixel</a:t>
            </a: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direct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~6.5um pixel size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9CB465-F33C-A2C5-B2B3-9F77A971BDE3}"/>
              </a:ext>
            </a:extLst>
          </p:cNvPr>
          <p:cNvSpPr txBox="1"/>
          <p:nvPr/>
        </p:nvSpPr>
        <p:spPr>
          <a:xfrm>
            <a:off x="131213" y="3598434"/>
            <a:ext cx="14414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/>
              <a:t>Dechirper</a:t>
            </a:r>
            <a:r>
              <a:rPr lang="en-GB"/>
              <a:t> cavity</a:t>
            </a:r>
            <a:r>
              <a:rPr lang="en-GB" sz="1600"/>
              <a:t> reduces energy spread</a:t>
            </a:r>
          </a:p>
          <a:p>
            <a:r>
              <a:rPr lang="en-GB" sz="1400" i="1"/>
              <a:t>(see next slide)</a:t>
            </a:r>
          </a:p>
        </p:txBody>
      </p:sp>
      <p:sp>
        <p:nvSpPr>
          <p:cNvPr id="1244" name="Rectangle 1243">
            <a:extLst>
              <a:ext uri="{FF2B5EF4-FFF2-40B4-BE49-F238E27FC236}">
                <a16:creationId xmlns:a16="http://schemas.microsoft.com/office/drawing/2014/main" id="{CFF316F7-F574-CBA0-B347-E843D4A012E3}"/>
              </a:ext>
            </a:extLst>
          </p:cNvPr>
          <p:cNvSpPr/>
          <p:nvPr/>
        </p:nvSpPr>
        <p:spPr>
          <a:xfrm>
            <a:off x="2317922" y="3105292"/>
            <a:ext cx="627878" cy="41236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C537A8E6-728A-B509-2EA7-6E5C617838EA}"/>
              </a:ext>
            </a:extLst>
          </p:cNvPr>
          <p:cNvSpPr/>
          <p:nvPr/>
        </p:nvSpPr>
        <p:spPr>
          <a:xfrm rot="10800000">
            <a:off x="1095498" y="3011203"/>
            <a:ext cx="2585481" cy="587230"/>
          </a:xfrm>
          <a:prstGeom prst="downArrow">
            <a:avLst>
              <a:gd name="adj1" fmla="val 62692"/>
              <a:gd name="adj2" fmla="val 40000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22000">
                <a:schemeClr val="accent6">
                  <a:lumMod val="20000"/>
                  <a:lumOff val="80000"/>
                </a:schemeClr>
              </a:gs>
              <a:gs pos="93000">
                <a:schemeClr val="accent6">
                  <a:lumMod val="10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A1A46D7-3606-5E82-0562-10352B1A7E33}"/>
              </a:ext>
            </a:extLst>
          </p:cNvPr>
          <p:cNvSpPr/>
          <p:nvPr/>
        </p:nvSpPr>
        <p:spPr>
          <a:xfrm rot="13981516">
            <a:off x="1124843" y="2287269"/>
            <a:ext cx="155119" cy="1533660"/>
          </a:xfrm>
          <a:prstGeom prst="downArrow">
            <a:avLst>
              <a:gd name="adj1" fmla="val 50000"/>
              <a:gd name="adj2" fmla="val 13938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A3507-6F69-70BC-3E10-DE77152AF16F}"/>
              </a:ext>
            </a:extLst>
          </p:cNvPr>
          <p:cNvSpPr txBox="1"/>
          <p:nvPr/>
        </p:nvSpPr>
        <p:spPr>
          <a:xfrm>
            <a:off x="3066822" y="2777862"/>
            <a:ext cx="122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lens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A94891D-8BB9-63B1-A5CB-207DF9303BC2}"/>
              </a:ext>
            </a:extLst>
          </p:cNvPr>
          <p:cNvSpPr/>
          <p:nvPr/>
        </p:nvSpPr>
        <p:spPr>
          <a:xfrm rot="7255379">
            <a:off x="2706464" y="2525010"/>
            <a:ext cx="221759" cy="481268"/>
          </a:xfrm>
          <a:prstGeom prst="downArrow">
            <a:avLst>
              <a:gd name="adj1" fmla="val 43693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D7C716-FC10-803B-C156-96B48404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0020" y="6462685"/>
            <a:ext cx="4114800" cy="365125"/>
          </a:xfrm>
        </p:spPr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8" y="1150992"/>
            <a:ext cx="4826303" cy="15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818" y="1209711"/>
            <a:ext cx="4884466" cy="3256310"/>
          </a:xfrm>
          <a:prstGeom prst="rect">
            <a:avLst/>
          </a:prstGeom>
        </p:spPr>
      </p:pic>
      <p:sp>
        <p:nvSpPr>
          <p:cNvPr id="130" name="Title 129"/>
          <p:cNvSpPr>
            <a:spLocks noGrp="1"/>
          </p:cNvSpPr>
          <p:nvPr>
            <p:ph type="title"/>
          </p:nvPr>
        </p:nvSpPr>
        <p:spPr>
          <a:xfrm>
            <a:off x="1095497" y="-58513"/>
            <a:ext cx="5039637" cy="1325563"/>
          </a:xfrm>
        </p:spPr>
        <p:txBody>
          <a:bodyPr/>
          <a:lstStyle/>
          <a:p>
            <a:pPr algn="ctr"/>
            <a:r>
              <a:rPr lang="en-GB" u="sng"/>
              <a:t>Imaging Beamline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792795" y="223644"/>
            <a:ext cx="48260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/>
              <a:t>Objective lens</a:t>
            </a:r>
          </a:p>
          <a:p>
            <a:pPr algn="ctr"/>
            <a:r>
              <a:rPr lang="en-GB"/>
              <a:t>The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en-GB"/>
              <a:t> to the whole system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834104" y="4460511"/>
            <a:ext cx="4916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Samples inserted into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Multiple pump laser entry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Compatible with commercial TEM sample stages </a:t>
            </a:r>
            <a:r>
              <a:rPr lang="en-GB" i="1" dirty="0"/>
              <a:t>(enabling experiments in solid, liquid, cryogenic, heating etc)</a:t>
            </a:r>
          </a:p>
          <a:p>
            <a:endParaRPr lang="en-GB"/>
          </a:p>
        </p:txBody>
      </p:sp>
      <p:sp>
        <p:nvSpPr>
          <p:cNvPr id="1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6637" y="6364631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F5150-B5E0-764C-6990-C9BB32D5C953}"/>
              </a:ext>
            </a:extLst>
          </p:cNvPr>
          <p:cNvSpPr txBox="1"/>
          <p:nvPr/>
        </p:nvSpPr>
        <p:spPr>
          <a:xfrm>
            <a:off x="1549417" y="3619586"/>
            <a:ext cx="3352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/>
              <a:t>Imaging lens system</a:t>
            </a:r>
          </a:p>
          <a:p>
            <a:r>
              <a:rPr lang="en-GB"/>
              <a:t>Series of magnetic lenses</a:t>
            </a:r>
          </a:p>
          <a:p>
            <a:r>
              <a:rPr lang="en-GB"/>
              <a:t>Aiming for </a:t>
            </a:r>
            <a:r>
              <a:rPr lang="en-GB" b="1"/>
              <a:t>6500x</a:t>
            </a:r>
            <a:r>
              <a:rPr lang="en-GB"/>
              <a:t> magnification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A291AC6-01E1-FA1B-AF1E-B10AD52F24AB}"/>
              </a:ext>
            </a:extLst>
          </p:cNvPr>
          <p:cNvSpPr/>
          <p:nvPr/>
        </p:nvSpPr>
        <p:spPr>
          <a:xfrm rot="7119829">
            <a:off x="4281582" y="2148879"/>
            <a:ext cx="138358" cy="1453223"/>
          </a:xfrm>
          <a:prstGeom prst="downArrow">
            <a:avLst>
              <a:gd name="adj1" fmla="val 50000"/>
              <a:gd name="adj2" fmla="val 9493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04116-6407-3EA0-1F15-B8DE2D0834F1}"/>
              </a:ext>
            </a:extLst>
          </p:cNvPr>
          <p:cNvSpPr txBox="1"/>
          <p:nvPr/>
        </p:nvSpPr>
        <p:spPr>
          <a:xfrm>
            <a:off x="4579530" y="3035823"/>
            <a:ext cx="2134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       </a:t>
            </a:r>
            <a:r>
              <a:rPr lang="en-GB" b="1" u="sng"/>
              <a:t>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16-64 </a:t>
            </a:r>
            <a:r>
              <a:rPr lang="en-GB" sz="1400" err="1"/>
              <a:t>MegaPixel</a:t>
            </a: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direct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~6.5um pixel size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9CB465-F33C-A2C5-B2B3-9F77A971BDE3}"/>
              </a:ext>
            </a:extLst>
          </p:cNvPr>
          <p:cNvSpPr txBox="1"/>
          <p:nvPr/>
        </p:nvSpPr>
        <p:spPr>
          <a:xfrm>
            <a:off x="131213" y="3598434"/>
            <a:ext cx="14414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/>
              <a:t>Dechirper</a:t>
            </a:r>
            <a:r>
              <a:rPr lang="en-GB"/>
              <a:t> cavity</a:t>
            </a:r>
            <a:r>
              <a:rPr lang="en-GB" sz="1600"/>
              <a:t> reduces energy spread</a:t>
            </a:r>
          </a:p>
          <a:p>
            <a:r>
              <a:rPr lang="en-GB" sz="1400" i="1"/>
              <a:t>(see next slide)</a:t>
            </a:r>
          </a:p>
        </p:txBody>
      </p:sp>
      <p:sp>
        <p:nvSpPr>
          <p:cNvPr id="1244" name="Rectangle 1243">
            <a:extLst>
              <a:ext uri="{FF2B5EF4-FFF2-40B4-BE49-F238E27FC236}">
                <a16:creationId xmlns:a16="http://schemas.microsoft.com/office/drawing/2014/main" id="{CFF316F7-F574-CBA0-B347-E843D4A012E3}"/>
              </a:ext>
            </a:extLst>
          </p:cNvPr>
          <p:cNvSpPr/>
          <p:nvPr/>
        </p:nvSpPr>
        <p:spPr>
          <a:xfrm>
            <a:off x="2317922" y="3105292"/>
            <a:ext cx="627878" cy="41236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C537A8E6-728A-B509-2EA7-6E5C617838EA}"/>
              </a:ext>
            </a:extLst>
          </p:cNvPr>
          <p:cNvSpPr/>
          <p:nvPr/>
        </p:nvSpPr>
        <p:spPr>
          <a:xfrm rot="10800000">
            <a:off x="1095498" y="3011203"/>
            <a:ext cx="2585481" cy="587230"/>
          </a:xfrm>
          <a:prstGeom prst="downArrow">
            <a:avLst>
              <a:gd name="adj1" fmla="val 62692"/>
              <a:gd name="adj2" fmla="val 40000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22000">
                <a:schemeClr val="accent6">
                  <a:lumMod val="20000"/>
                  <a:lumOff val="80000"/>
                </a:schemeClr>
              </a:gs>
              <a:gs pos="93000">
                <a:schemeClr val="accent6">
                  <a:lumMod val="10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A1A46D7-3606-5E82-0562-10352B1A7E33}"/>
              </a:ext>
            </a:extLst>
          </p:cNvPr>
          <p:cNvSpPr/>
          <p:nvPr/>
        </p:nvSpPr>
        <p:spPr>
          <a:xfrm rot="13981516">
            <a:off x="1124843" y="2287269"/>
            <a:ext cx="155119" cy="1533660"/>
          </a:xfrm>
          <a:prstGeom prst="downArrow">
            <a:avLst>
              <a:gd name="adj1" fmla="val 50000"/>
              <a:gd name="adj2" fmla="val 13938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A3507-6F69-70BC-3E10-DE77152AF16F}"/>
              </a:ext>
            </a:extLst>
          </p:cNvPr>
          <p:cNvSpPr txBox="1"/>
          <p:nvPr/>
        </p:nvSpPr>
        <p:spPr>
          <a:xfrm>
            <a:off x="3066822" y="2777862"/>
            <a:ext cx="122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lens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A94891D-8BB9-63B1-A5CB-207DF9303BC2}"/>
              </a:ext>
            </a:extLst>
          </p:cNvPr>
          <p:cNvSpPr/>
          <p:nvPr/>
        </p:nvSpPr>
        <p:spPr>
          <a:xfrm rot="7255379">
            <a:off x="2706464" y="2525010"/>
            <a:ext cx="221759" cy="481268"/>
          </a:xfrm>
          <a:prstGeom prst="downArrow">
            <a:avLst>
              <a:gd name="adj1" fmla="val 43693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D8F13F-C7B6-C2CC-CF3D-CFFEE004E724}"/>
              </a:ext>
            </a:extLst>
          </p:cNvPr>
          <p:cNvCxnSpPr>
            <a:cxnSpLocks/>
          </p:cNvCxnSpPr>
          <p:nvPr/>
        </p:nvCxnSpPr>
        <p:spPr>
          <a:xfrm>
            <a:off x="6541884" y="788362"/>
            <a:ext cx="0" cy="369785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D7C716-FC10-803B-C156-96B48404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0020" y="6462685"/>
            <a:ext cx="4114800" cy="365125"/>
          </a:xfrm>
        </p:spPr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48" y="1150992"/>
            <a:ext cx="4826303" cy="155131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3EF5150-B5E0-764C-6990-C9BB32D5C953}"/>
              </a:ext>
            </a:extLst>
          </p:cNvPr>
          <p:cNvSpPr txBox="1"/>
          <p:nvPr/>
        </p:nvSpPr>
        <p:spPr>
          <a:xfrm>
            <a:off x="1548237" y="4691881"/>
            <a:ext cx="50105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Comparing round lenses </a:t>
            </a:r>
            <a:r>
              <a:rPr lang="en-GB" sz="1600" i="1"/>
              <a:t>(solenoids)</a:t>
            </a:r>
          </a:p>
          <a:p>
            <a:r>
              <a:rPr lang="en-GB"/>
              <a:t>vs quadrupole quintuplets</a:t>
            </a:r>
          </a:p>
          <a:p>
            <a:endParaRPr lang="en-GB"/>
          </a:p>
          <a:p>
            <a:r>
              <a:rPr lang="en-GB"/>
              <a:t>Quadrupoles have worse aberrations</a:t>
            </a:r>
          </a:p>
          <a:p>
            <a:endParaRPr lang="en-GB"/>
          </a:p>
          <a:p>
            <a:r>
              <a:rPr lang="en-GB"/>
              <a:t>Round lens limited to 2 MeV beam energy at 1.7 T peak field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D8F13F-C7B6-C2CC-CF3D-CFFEE004E724}"/>
              </a:ext>
            </a:extLst>
          </p:cNvPr>
          <p:cNvCxnSpPr>
            <a:cxnSpLocks/>
          </p:cNvCxnSpPr>
          <p:nvPr/>
        </p:nvCxnSpPr>
        <p:spPr>
          <a:xfrm flipV="1">
            <a:off x="1572698" y="4661084"/>
            <a:ext cx="4886500" cy="1805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3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B582AC-C6F6-474F-8E1E-8BEE3DA92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756" y="3951010"/>
            <a:ext cx="3372771" cy="215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8791"/>
            <a:ext cx="10515600" cy="1325563"/>
          </a:xfrm>
        </p:spPr>
        <p:txBody>
          <a:bodyPr/>
          <a:lstStyle/>
          <a:p>
            <a:r>
              <a:rPr lang="en-GB"/>
              <a:t>Microscopy Resolution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F399D0-3979-4AA7-B6B5-109B7D2DE6E6}"/>
              </a:ext>
            </a:extLst>
          </p:cNvPr>
          <p:cNvGrpSpPr/>
          <p:nvPr/>
        </p:nvGrpSpPr>
        <p:grpSpPr>
          <a:xfrm>
            <a:off x="8080062" y="1892681"/>
            <a:ext cx="3264157" cy="2045538"/>
            <a:chOff x="7328180" y="1372525"/>
            <a:chExt cx="3264157" cy="204553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237EF3-9D6D-4FE8-857D-7CF458894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8180" y="1372525"/>
              <a:ext cx="3264157" cy="204553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854872" y="1791188"/>
              <a:ext cx="170110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/>
                <a:t>Blue – pre-</a:t>
              </a:r>
              <a:r>
                <a:rPr lang="en-GB" sz="1050" b="1" err="1"/>
                <a:t>dechirper</a:t>
              </a:r>
              <a:endParaRPr lang="en-GB" sz="1050" b="1"/>
            </a:p>
            <a:p>
              <a:pPr algn="r"/>
              <a:r>
                <a:rPr lang="en-GB" sz="1050" b="1"/>
                <a:t>Yellow – post-</a:t>
              </a:r>
              <a:r>
                <a:rPr lang="en-GB" sz="1050" b="1" err="1"/>
                <a:t>dechirper</a:t>
              </a:r>
              <a:endParaRPr lang="en-GB" sz="1050" b="1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83566" y="1146803"/>
            <a:ext cx="5410200" cy="50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Resolution limit simplified…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25304" y="1128573"/>
            <a:ext cx="5835705" cy="212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RF </a:t>
            </a:r>
            <a:r>
              <a:rPr lang="en-GB" sz="2400" err="1"/>
              <a:t>dechirper</a:t>
            </a:r>
            <a:r>
              <a:rPr lang="en-GB" sz="2400"/>
              <a:t> cavity</a:t>
            </a:r>
          </a:p>
          <a:p>
            <a:pPr lvl="1"/>
            <a:r>
              <a:rPr lang="en-GB" sz="2000"/>
              <a:t>Also used to decelerate from 4 to 2 MeV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7207" y="3226679"/>
            <a:ext cx="6046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/>
              <a:t>For 1nm resolution, need &lt;10</a:t>
            </a:r>
            <a:r>
              <a:rPr lang="en-GB" b="1" i="1" baseline="30000"/>
              <a:t>-4</a:t>
            </a:r>
            <a:r>
              <a:rPr lang="en-GB" b="1" i="1"/>
              <a:t> relative energy spread</a:t>
            </a:r>
            <a:endParaRPr lang="en-GB" b="1" i="1" baseline="30000"/>
          </a:p>
          <a:p>
            <a:endParaRPr lang="en-GB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76637" y="63646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AAB195-B577-5546-8349-9DDA93B612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DB79BC2-3B9A-49E0-9638-52ECFCD39BCE}"/>
              </a:ext>
            </a:extLst>
          </p:cNvPr>
          <p:cNvSpPr txBox="1">
            <a:spLocks/>
          </p:cNvSpPr>
          <p:nvPr/>
        </p:nvSpPr>
        <p:spPr>
          <a:xfrm>
            <a:off x="427207" y="3612222"/>
            <a:ext cx="4754393" cy="2752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000"/>
              <a:t>Also need ~10s </a:t>
            </a:r>
            <a:r>
              <a:rPr lang="en-GB" sz="2000" b="1"/>
              <a:t>nm rad</a:t>
            </a:r>
            <a:r>
              <a:rPr lang="en-GB" sz="2000"/>
              <a:t> level emittance to be able to focus beam down to ~10µm samples</a:t>
            </a:r>
          </a:p>
          <a:p>
            <a:pPr>
              <a:lnSpc>
                <a:spcPct val="120000"/>
              </a:lnSpc>
            </a:pPr>
            <a:r>
              <a:rPr lang="en-GB" sz="2000"/>
              <a:t>Stroboscopic mode (10^6 electrons) has potential to reach down to 1nm resolution</a:t>
            </a:r>
          </a:p>
          <a:p>
            <a:pPr lvl="1">
              <a:lnSpc>
                <a:spcPct val="120000"/>
              </a:lnSpc>
            </a:pPr>
            <a:endParaRPr lang="en-GB" sz="1600"/>
          </a:p>
          <a:p>
            <a:pPr>
              <a:lnSpc>
                <a:spcPct val="120000"/>
              </a:lnSpc>
            </a:pPr>
            <a:r>
              <a:rPr lang="en-GB" sz="2000"/>
              <a:t>Single-shot mode (10^8 electrons (20pC)) has resolution limited to 50 – 100 nm range, and hard to focus beam onto small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9AE5B3-90B7-8768-CB4D-439E220AF53B}"/>
                  </a:ext>
                </a:extLst>
              </p:cNvPr>
              <p:cNvSpPr txBox="1"/>
              <p:nvPr/>
            </p:nvSpPr>
            <p:spPr>
              <a:xfrm>
                <a:off x="745531" y="1525560"/>
                <a:ext cx="5410200" cy="5926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𝛿𝛾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9AE5B3-90B7-8768-CB4D-439E220AF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31" y="1525560"/>
                <a:ext cx="5410200" cy="5926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EF5D87E-FE05-6DF9-6EC4-9D0C879D0D65}"/>
              </a:ext>
            </a:extLst>
          </p:cNvPr>
          <p:cNvSpPr txBox="1"/>
          <p:nvPr/>
        </p:nvSpPr>
        <p:spPr>
          <a:xfrm>
            <a:off x="1215104" y="2122485"/>
            <a:ext cx="4334819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GB" sz="1600" b="1" i="1" baseline="-2500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GB" sz="1600" b="1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 </a:t>
            </a: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= Spherical aberration (&lt;10mm @ 2 MeV)</a:t>
            </a:r>
          </a:p>
          <a:p>
            <a:pPr algn="l"/>
            <a:r>
              <a:rPr lang="en-GB" sz="1600" b="1" i="0" u="none" strike="noStrike" baseline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 = </a:t>
            </a:r>
            <a:r>
              <a:rPr lang="en-GB" sz="1600" b="0" i="0" u="none" strike="noStrike" baseline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objective aperture collection semi-angle</a:t>
            </a:r>
          </a:p>
          <a:p>
            <a:r>
              <a:rPr lang="en-GB" sz="1600" b="1" i="1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GB" sz="1600" b="1" i="1" baseline="-2500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GB" sz="160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 = Chromatic aberration (&lt;10mm @ 2 MeV)</a:t>
            </a:r>
            <a:endParaRPr lang="en-GB" sz="160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GB" sz="1600" b="1" i="0" u="none" strike="noStrike" baseline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𝛿𝛾/𝛾 </a:t>
            </a:r>
            <a:r>
              <a:rPr lang="en-GB" sz="1600" b="0" i="0" u="none" strike="noStrike" baseline="0">
                <a:solidFill>
                  <a:schemeClr val="bg1">
                    <a:lumMod val="50000"/>
                  </a:schemeClr>
                </a:solidFill>
                <a:latin typeface="NewTXMI"/>
              </a:rPr>
              <a:t>=</a:t>
            </a:r>
            <a:r>
              <a:rPr lang="en-GB" sz="1600" b="0" i="0" u="none" strike="noStrike" baseline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 relative beam energy spread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94FF68B-B1DB-DCAD-130C-6C5539CD1864}"/>
              </a:ext>
            </a:extLst>
          </p:cNvPr>
          <p:cNvSpPr/>
          <p:nvPr/>
        </p:nvSpPr>
        <p:spPr>
          <a:xfrm rot="17804737">
            <a:off x="5709457" y="2330003"/>
            <a:ext cx="1529195" cy="251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1CF629A6-36E5-DDA7-C105-82B8C4030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334" y="3682041"/>
            <a:ext cx="2773217" cy="2597140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2CB9729C-74F3-FE41-DCF7-D6B02934E3F9}"/>
              </a:ext>
            </a:extLst>
          </p:cNvPr>
          <p:cNvSpPr/>
          <p:nvPr/>
        </p:nvSpPr>
        <p:spPr>
          <a:xfrm rot="339448">
            <a:off x="3854676" y="5137455"/>
            <a:ext cx="2443135" cy="166095"/>
          </a:xfrm>
          <a:prstGeom prst="rightArrow">
            <a:avLst>
              <a:gd name="adj1" fmla="val 50000"/>
              <a:gd name="adj2" fmla="val 175125"/>
            </a:avLst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FE7B1-CB0A-BEAD-B729-40D73C48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D5EB8-5951-73F2-B66B-412534D9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3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25" y="306502"/>
            <a:ext cx="7662328" cy="6414973"/>
          </a:xfr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41E29505-1332-3606-1A5D-8240F53AA12B}"/>
              </a:ext>
            </a:extLst>
          </p:cNvPr>
          <p:cNvSpPr/>
          <p:nvPr/>
        </p:nvSpPr>
        <p:spPr>
          <a:xfrm rot="4627459">
            <a:off x="4851592" y="-1685906"/>
            <a:ext cx="1972236" cy="5755341"/>
          </a:xfrm>
          <a:prstGeom prst="chord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66965" y="3513988"/>
            <a:ext cx="645459" cy="141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088297" y="3976481"/>
            <a:ext cx="338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Microscopy/</a:t>
            </a:r>
          </a:p>
          <a:p>
            <a:r>
              <a:rPr lang="en-GB" sz="28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0412D-7680-663D-9B25-3A4591133519}"/>
              </a:ext>
            </a:extLst>
          </p:cNvPr>
          <p:cNvSpPr txBox="1"/>
          <p:nvPr/>
        </p:nvSpPr>
        <p:spPr>
          <a:xfrm>
            <a:off x="355022" y="5280836"/>
            <a:ext cx="26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S-band photoinjector</a:t>
            </a:r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CB1A3C9B-A87F-EAEE-D1E9-4453E9DCD1F0}"/>
              </a:ext>
            </a:extLst>
          </p:cNvPr>
          <p:cNvSpPr/>
          <p:nvPr/>
        </p:nvSpPr>
        <p:spPr>
          <a:xfrm rot="15559789">
            <a:off x="5738746" y="832590"/>
            <a:ext cx="5097610" cy="6416679"/>
          </a:xfrm>
          <a:prstGeom prst="chord">
            <a:avLst>
              <a:gd name="adj1" fmla="val 1936554"/>
              <a:gd name="adj2" fmla="val 16724299"/>
            </a:avLst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9D4D04-B513-D7B8-9AB7-803EC863D75E}"/>
              </a:ext>
            </a:extLst>
          </p:cNvPr>
          <p:cNvSpPr/>
          <p:nvPr/>
        </p:nvSpPr>
        <p:spPr>
          <a:xfrm rot="19996146">
            <a:off x="3629638" y="1410032"/>
            <a:ext cx="7004764" cy="1554265"/>
          </a:xfrm>
          <a:prstGeom prst="round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50C84A-FC0C-E86F-9177-8BAD1BBA7E9A}"/>
              </a:ext>
            </a:extLst>
          </p:cNvPr>
          <p:cNvSpPr txBox="1"/>
          <p:nvPr/>
        </p:nvSpPr>
        <p:spPr>
          <a:xfrm>
            <a:off x="4837902" y="581604"/>
            <a:ext cx="221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Ultrafast diffraction line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BA93B05-194F-1EB4-5C19-DCD879FF3BD0}"/>
              </a:ext>
            </a:extLst>
          </p:cNvPr>
          <p:cNvSpPr txBox="1">
            <a:spLocks/>
          </p:cNvSpPr>
          <p:nvPr/>
        </p:nvSpPr>
        <p:spPr>
          <a:xfrm>
            <a:off x="273170" y="227186"/>
            <a:ext cx="3255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Best temporal resolution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5EF188-825A-AC3D-5CC3-A1209E989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78" y="6139761"/>
            <a:ext cx="1769728" cy="433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E24DD-367F-E5E1-9288-83F9C4A953E8}"/>
              </a:ext>
            </a:extLst>
          </p:cNvPr>
          <p:cNvSpPr txBox="1"/>
          <p:nvPr/>
        </p:nvSpPr>
        <p:spPr>
          <a:xfrm>
            <a:off x="1320738" y="1931967"/>
            <a:ext cx="313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2">
                    <a:lumMod val="50000"/>
                  </a:schemeClr>
                </a:solidFill>
              </a:rPr>
              <a:t>10-100s </a:t>
            </a:r>
            <a:r>
              <a:rPr lang="en-GB" b="1">
                <a:solidFill>
                  <a:schemeClr val="bg2">
                    <a:lumMod val="50000"/>
                  </a:schemeClr>
                </a:solidFill>
              </a:rPr>
              <a:t>fs</a:t>
            </a:r>
            <a:r>
              <a:rPr lang="en-GB">
                <a:solidFill>
                  <a:schemeClr val="bg2">
                    <a:lumMod val="50000"/>
                  </a:schemeClr>
                </a:solidFill>
              </a:rPr>
              <a:t> scale</a:t>
            </a:r>
          </a:p>
          <a:p>
            <a:r>
              <a:rPr lang="en-GB">
                <a:solidFill>
                  <a:schemeClr val="bg2">
                    <a:lumMod val="50000"/>
                  </a:schemeClr>
                </a:solidFill>
              </a:rPr>
              <a:t>Up to 400 </a:t>
            </a:r>
            <a:r>
              <a:rPr lang="en-GB" err="1">
                <a:solidFill>
                  <a:schemeClr val="bg2">
                    <a:lumMod val="50000"/>
                  </a:schemeClr>
                </a:solidFill>
              </a:rPr>
              <a:t>fC</a:t>
            </a:r>
            <a:endParaRPr lang="en-GB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GB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Stroboscopic + Single-shot</a:t>
            </a:r>
            <a:endParaRPr lang="en-GB">
              <a:solidFill>
                <a:schemeClr val="bg2">
                  <a:lumMod val="50000"/>
                </a:schemeClr>
              </a:solidFill>
            </a:endParaRPr>
          </a:p>
          <a:p>
            <a:endParaRPr lang="en-GB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56DEA5-86AB-2D3F-1E1D-BB474624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Julian McKenzie, UED Opportunities for Dynamical Materials, Santa Fe, 07/11/2023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17778"/>
      </p:ext>
    </p:extLst>
  </p:cSld>
  <p:clrMapOvr>
    <a:masterClrMapping/>
  </p:clrMapOvr>
</p:sld>
</file>

<file path=ppt/theme/theme1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9a5072a-c90b-4bd3-a68a-b7abbd4b55f2">
      <UserInfo>
        <DisplayName>Muratori, Bruno (STFC,DL,AST)</DisplayName>
        <AccountId>26</AccountId>
        <AccountType/>
      </UserInfo>
      <UserInfo>
        <DisplayName>Hill, Clive (STFC,DL,TECH)</DisplayName>
        <AccountId>24</AccountId>
        <AccountType/>
      </UserInfo>
    </SharedWithUsers>
    <_activity xmlns="e8785e35-4af9-43d1-8745-88b55cf0d4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EA2CBFAE5464D8B590CB0FE9FDF74" ma:contentTypeVersion="16" ma:contentTypeDescription="Create a new document." ma:contentTypeScope="" ma:versionID="e7dbe394f60b371d806f85c66958bf18">
  <xsd:schema xmlns:xsd="http://www.w3.org/2001/XMLSchema" xmlns:xs="http://www.w3.org/2001/XMLSchema" xmlns:p="http://schemas.microsoft.com/office/2006/metadata/properties" xmlns:ns3="19a5072a-c90b-4bd3-a68a-b7abbd4b55f2" xmlns:ns4="e8785e35-4af9-43d1-8745-88b55cf0d46b" targetNamespace="http://schemas.microsoft.com/office/2006/metadata/properties" ma:root="true" ma:fieldsID="9905a476b5cdbc247c3aa48408415eb7" ns3:_="" ns4:_="">
    <xsd:import namespace="19a5072a-c90b-4bd3-a68a-b7abbd4b55f2"/>
    <xsd:import namespace="e8785e35-4af9-43d1-8745-88b55cf0d4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072a-c90b-4bd3-a68a-b7abbd4b55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85e35-4af9-43d1-8745-88b55cf0d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5C1E1-1793-4945-9FE3-2DAAA4062AE9}">
  <ds:schemaRefs>
    <ds:schemaRef ds:uri="19a5072a-c90b-4bd3-a68a-b7abbd4b55f2"/>
    <ds:schemaRef ds:uri="e8785e35-4af9-43d1-8745-88b55cf0d4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66304E-A92A-483D-92F7-19D16FDBB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3127A-B7C2-4C17-88CB-19CF59D0B80B}">
  <ds:schemaRefs>
    <ds:schemaRef ds:uri="19a5072a-c90b-4bd3-a68a-b7abbd4b55f2"/>
    <ds:schemaRef ds:uri="e8785e35-4af9-43d1-8745-88b55cf0d4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2078</Words>
  <Application>Microsoft Office PowerPoint</Application>
  <PresentationFormat>Widescreen</PresentationFormat>
  <Paragraphs>491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NewTXMI</vt:lpstr>
      <vt:lpstr>TeXGyreTermes-Regular</vt:lpstr>
      <vt:lpstr>Wingdings</vt:lpstr>
      <vt:lpstr>1_Font and logo master</vt:lpstr>
      <vt:lpstr>Font and logo master</vt:lpstr>
      <vt:lpstr> + UED Beamline Design for Optimising Temporal Resolution</vt:lpstr>
      <vt:lpstr>Contents</vt:lpstr>
      <vt:lpstr>The RUEDI Facility Proposal</vt:lpstr>
      <vt:lpstr>Facility concept</vt:lpstr>
      <vt:lpstr>Best spatial resolution</vt:lpstr>
      <vt:lpstr>Imaging Beamline</vt:lpstr>
      <vt:lpstr>Imaging Beamline</vt:lpstr>
      <vt:lpstr>Microscopy Resolution </vt:lpstr>
      <vt:lpstr>PowerPoint Presentation</vt:lpstr>
      <vt:lpstr>UED beamline design</vt:lpstr>
      <vt:lpstr>UED Beamline Options:</vt:lpstr>
      <vt:lpstr>Bunch length control</vt:lpstr>
      <vt:lpstr>UED Beamline Options:</vt:lpstr>
      <vt:lpstr>UED Beamline Options:</vt:lpstr>
      <vt:lpstr>Jitter suppression</vt:lpstr>
      <vt:lpstr>UED beamline choice</vt:lpstr>
      <vt:lpstr>Example optics for a TBA</vt:lpstr>
      <vt:lpstr>Photoinjector</vt:lpstr>
      <vt:lpstr>Photoinjector</vt:lpstr>
      <vt:lpstr>Photoinjector</vt:lpstr>
      <vt:lpstr>Photoinjector</vt:lpstr>
      <vt:lpstr>Post-sample beamline</vt:lpstr>
      <vt:lpstr>Summary</vt:lpstr>
      <vt:lpstr>Acknowledgements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McKenzie, Julian (STFC,DL,AST)</dc:creator>
  <cp:lastModifiedBy>McKenzie, Julian (STFC,DL,AST)</cp:lastModifiedBy>
  <cp:revision>1</cp:revision>
  <dcterms:created xsi:type="dcterms:W3CDTF">2021-08-20T13:53:38Z</dcterms:created>
  <dcterms:modified xsi:type="dcterms:W3CDTF">2023-11-03T16:01:08Z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0x010100BD8EA2CBFAE5464D8B590CB0FE9FDF74</vt:lpwstr>
  </property>
</Properties>
</file>