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3" r:id="rId2"/>
  </p:sldMasterIdLst>
  <p:notesMasterIdLst>
    <p:notesMasterId r:id="rId23"/>
  </p:notesMasterIdLst>
  <p:sldIdLst>
    <p:sldId id="307" r:id="rId3"/>
    <p:sldId id="324" r:id="rId4"/>
    <p:sldId id="372" r:id="rId5"/>
    <p:sldId id="289" r:id="rId6"/>
    <p:sldId id="374" r:id="rId7"/>
    <p:sldId id="376" r:id="rId8"/>
    <p:sldId id="391" r:id="rId9"/>
    <p:sldId id="386" r:id="rId10"/>
    <p:sldId id="369" r:id="rId11"/>
    <p:sldId id="388" r:id="rId12"/>
    <p:sldId id="291" r:id="rId13"/>
    <p:sldId id="292" r:id="rId14"/>
    <p:sldId id="263" r:id="rId15"/>
    <p:sldId id="274" r:id="rId16"/>
    <p:sldId id="325" r:id="rId17"/>
    <p:sldId id="339" r:id="rId18"/>
    <p:sldId id="340" r:id="rId19"/>
    <p:sldId id="342" r:id="rId20"/>
    <p:sldId id="343" r:id="rId21"/>
    <p:sldId id="384" r:id="rId22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8AB"/>
    <a:srgbClr val="6A7741"/>
    <a:srgbClr val="EB0F1E"/>
    <a:srgbClr val="000F7E"/>
    <a:srgbClr val="09198D"/>
    <a:srgbClr val="FF9129"/>
    <a:srgbClr val="00AA64"/>
    <a:srgbClr val="1A70B8"/>
    <a:srgbClr val="0A19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79"/>
    <p:restoredTop sz="94953"/>
  </p:normalViewPr>
  <p:slideViewPr>
    <p:cSldViewPr snapToGrid="0" snapToObjects="1" showGuides="1">
      <p:cViewPr varScale="1">
        <p:scale>
          <a:sx n="88" d="100"/>
          <a:sy n="88" d="100"/>
        </p:scale>
        <p:origin x="600" y="64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B3F264E-8066-E947-B6B5-B5BD434D7B6B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240 um and 7.24 </a:t>
            </a:r>
            <a:r>
              <a:rPr lang="en-US" dirty="0" err="1"/>
              <a:t>ps</a:t>
            </a:r>
            <a:r>
              <a:rPr lang="en-US" dirty="0"/>
              <a:t> give 94 ns of rf emittance</a:t>
            </a:r>
          </a:p>
          <a:p>
            <a:r>
              <a:rPr lang="en-US" dirty="0"/>
              <a:t>12 nm of emittance comes from Intrinsic value</a:t>
            </a:r>
          </a:p>
          <a:p>
            <a:r>
              <a:rPr lang="en-US" dirty="0"/>
              <a:t>If we add them in quadrature then 67 nm of emittance comes from space charge then!</a:t>
            </a:r>
          </a:p>
          <a:p>
            <a:r>
              <a:rPr lang="en-US" dirty="0"/>
              <a:t>For 100 </a:t>
            </a:r>
            <a:r>
              <a:rPr lang="en-US" dirty="0" err="1"/>
              <a:t>pC</a:t>
            </a:r>
            <a:r>
              <a:rPr lang="en-US" dirty="0"/>
              <a:t> case</a:t>
            </a:r>
          </a:p>
          <a:p>
            <a:r>
              <a:rPr lang="en-US" dirty="0"/>
              <a:t>151 um and 5.8 </a:t>
            </a:r>
            <a:r>
              <a:rPr lang="en-US" dirty="0" err="1"/>
              <a:t>ps</a:t>
            </a:r>
            <a:r>
              <a:rPr lang="en-US" dirty="0"/>
              <a:t> give 30 nm of rf emittance</a:t>
            </a:r>
          </a:p>
          <a:p>
            <a:r>
              <a:rPr lang="en-US" dirty="0"/>
              <a:t>7.6 nm of emittances that comes from intrinsic value</a:t>
            </a:r>
          </a:p>
          <a:p>
            <a:r>
              <a:rPr lang="en-US" dirty="0"/>
              <a:t>46.7 nm of space charge emittance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61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11/7/2023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67DFD-8D1A-4FED-849D-014592A11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2666" y="4539363"/>
            <a:ext cx="776034" cy="55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87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11/7/2023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E9668F-554A-0F4B-80F7-13B7BAD0A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143" t="9719" r="31261" b="20370"/>
          <a:stretch/>
        </p:blipFill>
        <p:spPr>
          <a:xfrm>
            <a:off x="4572000" y="345440"/>
            <a:ext cx="4572000" cy="479806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11/7/2023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C4B54-5885-0F4D-A67B-4761A905B25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09" r:id="rId15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11/7/2023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50.png"/><Relationship Id="rId4" Type="http://schemas.openxmlformats.org/officeDocument/2006/relationships/image" Target="../media/image3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06A23-C489-B947-95B8-7103B2EB7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4" y="1486403"/>
            <a:ext cx="6673676" cy="1169551"/>
          </a:xfrm>
        </p:spPr>
        <p:txBody>
          <a:bodyPr/>
          <a:lstStyle/>
          <a:p>
            <a:r>
              <a:rPr lang="en-US" dirty="0"/>
              <a:t>LANL’s CARIE MeV photoinjector test facility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2B937D6-B72A-BF46-B2FB-5C6208FB5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295986"/>
            <a:ext cx="7482468" cy="11132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Evgenya Simakov, Anna Alexander, Petr Anisimov, Walter C. Barkley, W. Brian Haynes, Enrique Henestroza, Sergey </a:t>
            </a:r>
            <a:r>
              <a:rPr lang="en-US" dirty="0" err="1"/>
              <a:t>Kurennoy</a:t>
            </a:r>
            <a:r>
              <a:rPr lang="en-US" dirty="0"/>
              <a:t>, Deepak Rai, S. Sosa, Tsuyoshi Tajima, Janardan Upadhyay, Haoran Xu, MD Zuboraj</a:t>
            </a:r>
            <a:br>
              <a:rPr lang="en-US" dirty="0"/>
            </a:br>
            <a:endParaRPr lang="en-US" dirty="0"/>
          </a:p>
          <a:p>
            <a:r>
              <a:rPr lang="en-US" dirty="0"/>
              <a:t>Los Alamos National Laboratory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26EAD2-9939-0641-ADA2-7BC0DD57C2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024390"/>
            <a:ext cx="2714105" cy="243609"/>
          </a:xfrm>
        </p:spPr>
        <p:txBody>
          <a:bodyPr/>
          <a:lstStyle/>
          <a:p>
            <a:r>
              <a:rPr lang="en-US" dirty="0"/>
              <a:t>11/8/2023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F7C7E-E968-2445-9DAD-8F129886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5F4B6B-D3FE-3144-AB8B-F13CFE1EE013}"/>
              </a:ext>
            </a:extLst>
          </p:cNvPr>
          <p:cNvSpPr txBox="1"/>
          <p:nvPr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2581458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A69A-00D8-B75D-DBCC-AD0DA9273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CARIE vault facility lineout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07A12-60F8-720B-148D-90370116F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316" y="1054822"/>
            <a:ext cx="6061803" cy="346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8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CCEDD-65B8-D823-223B-069A8D778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RF photoinjector design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617534-4E3B-CB32-7D15-3D159B6960E7}"/>
              </a:ext>
            </a:extLst>
          </p:cNvPr>
          <p:cNvGrpSpPr/>
          <p:nvPr/>
        </p:nvGrpSpPr>
        <p:grpSpPr>
          <a:xfrm>
            <a:off x="809602" y="2256579"/>
            <a:ext cx="2344707" cy="2802249"/>
            <a:chOff x="6946489" y="2318926"/>
            <a:chExt cx="4230722" cy="4038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BB0630-9ABC-8B52-5BB2-B921DC82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6489" y="2318926"/>
              <a:ext cx="3950159" cy="403833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06FAC0-50F6-883B-B0C1-95A1BDCB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37656" y="2418736"/>
              <a:ext cx="339555" cy="22320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ED080B-0A24-56C8-2AB4-4FD8DFB0D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7751" y="2418736"/>
              <a:ext cx="387545" cy="2230868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5EFC465-05F4-7B6A-17A4-604F909A6889}"/>
              </a:ext>
            </a:extLst>
          </p:cNvPr>
          <p:cNvSpPr/>
          <p:nvPr/>
        </p:nvSpPr>
        <p:spPr>
          <a:xfrm>
            <a:off x="356008" y="888423"/>
            <a:ext cx="769721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start with an all-copper injector with no cathode plug.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1.6 cell photoinjector. Two waveguides couple the half-cell and the full cell with 180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phase advance.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cath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240 MV/m is about 8 MW.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F7B35-1558-7488-1FD9-7CA2860C8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796" y="2256579"/>
            <a:ext cx="2972367" cy="2487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E5948C-657D-C728-9008-A4AF2B3AB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291" y="2146445"/>
            <a:ext cx="1471441" cy="265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3CCEDD-65B8-D823-223B-069A8D778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RF photoinjector fabrication and testing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FC465-05F4-7B6A-17A4-604F909A6889}"/>
              </a:ext>
            </a:extLst>
          </p:cNvPr>
          <p:cNvSpPr/>
          <p:nvPr/>
        </p:nvSpPr>
        <p:spPr>
          <a:xfrm>
            <a:off x="356008" y="1013904"/>
            <a:ext cx="488438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photoinjector was fabricated by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Dymenso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LLC 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Initial tuning was successful.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Tuning of the injector will be completed next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D15CA7-ED49-0803-20F7-3E8A6A66F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437" y="995208"/>
            <a:ext cx="3224552" cy="1457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42E-304B-F1EC-59E3-5FE26CD47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1" t="8148" r="8148" b="15741"/>
          <a:stretch/>
        </p:blipFill>
        <p:spPr>
          <a:xfrm rot="5400000">
            <a:off x="6870158" y="2928834"/>
            <a:ext cx="2288681" cy="1716511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F6D832A7-A1CE-C1EB-E674-6FE9FBA5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520" y="2642749"/>
            <a:ext cx="3861709" cy="243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522E98-0ACA-5E3F-194A-799290AEAB24}"/>
              </a:ext>
            </a:extLst>
          </p:cNvPr>
          <p:cNvSpPr/>
          <p:nvPr/>
        </p:nvSpPr>
        <p:spPr>
          <a:xfrm>
            <a:off x="387161" y="2593965"/>
            <a:ext cx="265920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Tuned frequency 5711.29 MHz in air (5712.15 MHz in vacuum).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Measured Q-factor 11949 (computed Q-factor 11934).</a:t>
            </a:r>
          </a:p>
        </p:txBody>
      </p:sp>
    </p:spTree>
    <p:extLst>
      <p:ext uri="{BB962C8B-B14F-4D97-AF65-F5344CB8AC3E}">
        <p14:creationId xmlns:p14="http://schemas.microsoft.com/office/powerpoint/2010/main" val="1685689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ADE69-3FFF-A94F-83AE-B0C40B897F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Photocathode deposition and characterization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0DF185-1760-85F8-36CB-ABEAA25F5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48" y="1217431"/>
            <a:ext cx="4380521" cy="3292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67E97B-D121-7387-E49C-9A97E265B67E}"/>
              </a:ext>
            </a:extLst>
          </p:cNvPr>
          <p:cNvSpPr/>
          <p:nvPr/>
        </p:nvSpPr>
        <p:spPr>
          <a:xfrm>
            <a:off x="273631" y="945485"/>
            <a:ext cx="37645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Applied Cathode Enhancement and Robustness Technology (ACERT) test facility is a multi-disciplinary capability.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combines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cathode growing chamber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cathode characterization chamber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a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momentatron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a single vacuum envelope.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Available diagnostics: in-situ QE measurements and spectral response, ellipsometry, XPS, and Auger.</a:t>
            </a:r>
          </a:p>
        </p:txBody>
      </p:sp>
    </p:spTree>
    <p:extLst>
      <p:ext uri="{BB962C8B-B14F-4D97-AF65-F5344CB8AC3E}">
        <p14:creationId xmlns:p14="http://schemas.microsoft.com/office/powerpoint/2010/main" val="324714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E2B8BE-3940-8D30-0460-EC16C5E76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RF photoinjector beam physics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88D4182-7C20-B7CD-5E0D-480C7381799E}"/>
                  </a:ext>
                </a:extLst>
              </p:cNvPr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4579073" y="3973598"/>
                <a:ext cx="4415883" cy="714716"/>
              </a:xfrm>
            </p:spPr>
            <p:txBody>
              <a:bodyPr/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The axis magnetic field profile of the solenoid is </a:t>
                </a:r>
                <a:br>
                  <a:rPr lang="en-US" sz="120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Tanh</m:t>
                        </m:r>
                        <m:d>
                          <m:dPr>
                            <m:ctrlP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120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Tanh</m:t>
                        </m:r>
                        <m:d>
                          <m:d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d>
                                  <m:dPr>
                                    <m:ctrlPr>
                                      <a:rPr lang="en-US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.</a:t>
                </a:r>
                <a:br>
                  <a:rPr lang="en-US" sz="1200" dirty="0">
                    <a:solidFill>
                      <a:schemeClr val="tx1"/>
                    </a:solidFill>
                  </a:rPr>
                </a:br>
                <a:endParaRPr lang="en-US" sz="12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88D4182-7C20-B7CD-5E0D-480C738179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4579073" y="3973598"/>
                <a:ext cx="4415883" cy="714716"/>
              </a:xfrm>
              <a:blipFill>
                <a:blip r:embed="rId2"/>
                <a:stretch>
                  <a:fillRect l="-1931" t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21BFB7D1-D410-CCAD-6736-CFFA20622B02}"/>
              </a:ext>
            </a:extLst>
          </p:cNvPr>
          <p:cNvGrpSpPr/>
          <p:nvPr/>
        </p:nvGrpSpPr>
        <p:grpSpPr>
          <a:xfrm>
            <a:off x="4376043" y="1126356"/>
            <a:ext cx="4415883" cy="2683747"/>
            <a:chOff x="4728117" y="1126352"/>
            <a:chExt cx="4415883" cy="26837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6F95617-01BC-C63E-5D85-D5E76EA864EB}"/>
                </a:ext>
              </a:extLst>
            </p:cNvPr>
            <p:cNvGrpSpPr/>
            <p:nvPr/>
          </p:nvGrpSpPr>
          <p:grpSpPr>
            <a:xfrm>
              <a:off x="4728117" y="1126352"/>
              <a:ext cx="4415883" cy="2683747"/>
              <a:chOff x="1770652" y="34697304"/>
              <a:chExt cx="7452360" cy="4145488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4EF42DE3-C438-D7CF-0D1A-BDBF3A61C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0652" y="34697304"/>
                <a:ext cx="7452360" cy="4145488"/>
              </a:xfrm>
              <a:prstGeom prst="rect">
                <a:avLst/>
              </a:prstGeom>
              <a:solidFill>
                <a:schemeClr val="bg1"/>
              </a:solidFill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3FB7D7C-FFAC-BED1-0C90-89D95693FF07}"/>
                      </a:ext>
                    </a:extLst>
                  </p:cNvPr>
                  <p:cNvSpPr txBox="1"/>
                  <p:nvPr/>
                </p:nvSpPr>
                <p:spPr>
                  <a:xfrm>
                    <a:off x="2700919" y="34921192"/>
                    <a:ext cx="2387346" cy="75451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 xmlns:m="http://schemas.openxmlformats.org/officeDocument/2006/math">
                        <m:nary>
                          <m:nary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, 0</m:t>
                                </m:r>
                              </m:e>
                            </m:d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ⅆ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nary>
                      </m:oMath>
                    </a14:m>
                    <a:r>
                      <a:rPr lang="en-US" sz="1400" i="1" dirty="0">
                        <a:latin typeface="Cambria Math" panose="02040503050406030204" pitchFamily="18" charset="0"/>
                      </a:rPr>
                      <a:t>=</a:t>
                    </a:r>
                    <a:br>
                      <a:rPr lang="en-US" sz="1400" i="1" dirty="0">
                        <a:latin typeface="Cambria Math" panose="02040503050406030204" pitchFamily="18" charset="0"/>
                      </a:rPr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  0.047154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3FB7D7C-FFAC-BED1-0C90-89D95693FF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0919" y="34921192"/>
                    <a:ext cx="2387346" cy="7545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6549" t="-84615" b="-871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F60E9F-BC19-A52F-DC9E-E9742B8C42B0}"/>
                </a:ext>
              </a:extLst>
            </p:cNvPr>
            <p:cNvGrpSpPr/>
            <p:nvPr/>
          </p:nvGrpSpPr>
          <p:grpSpPr>
            <a:xfrm>
              <a:off x="5250426" y="2658799"/>
              <a:ext cx="1101344" cy="618233"/>
              <a:chOff x="5250426" y="2658799"/>
              <a:chExt cx="1101344" cy="61823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CD00DE9-FD8A-9E81-1AB7-633743C2480E}"/>
                  </a:ext>
                </a:extLst>
              </p:cNvPr>
              <p:cNvSpPr/>
              <p:nvPr/>
            </p:nvSpPr>
            <p:spPr>
              <a:xfrm>
                <a:off x="5250426" y="3011561"/>
                <a:ext cx="73152" cy="265471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6A1731A-1141-50F9-92DB-9B56EE1531D8}"/>
                  </a:ext>
                </a:extLst>
              </p:cNvPr>
              <p:cNvSpPr txBox="1"/>
              <p:nvPr/>
            </p:nvSpPr>
            <p:spPr>
              <a:xfrm>
                <a:off x="5496279" y="2658799"/>
                <a:ext cx="8554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RF </a:t>
                </a:r>
                <a:r>
                  <a:rPr lang="en-US" sz="1200" dirty="0" err="1">
                    <a:solidFill>
                      <a:srgbClr val="FF0000"/>
                    </a:solidFill>
                  </a:rPr>
                  <a:t>TopGun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A1ECC4B-9690-4A7D-DAF6-7CE075E0191F}"/>
                  </a:ext>
                </a:extLst>
              </p:cNvPr>
              <p:cNvCxnSpPr/>
              <p:nvPr/>
            </p:nvCxnSpPr>
            <p:spPr>
              <a:xfrm flipH="1">
                <a:off x="5323578" y="2845851"/>
                <a:ext cx="253621" cy="2984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952546-383B-31C6-5517-8806F2075266}"/>
                </a:ext>
              </a:extLst>
            </p:cNvPr>
            <p:cNvGrpSpPr/>
            <p:nvPr/>
          </p:nvGrpSpPr>
          <p:grpSpPr>
            <a:xfrm>
              <a:off x="6588337" y="2746089"/>
              <a:ext cx="1088136" cy="530352"/>
              <a:chOff x="6588337" y="2746089"/>
              <a:chExt cx="1088136" cy="53035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4FBC3E9-0C0A-E1A7-4741-157718F0658D}"/>
                  </a:ext>
                </a:extLst>
              </p:cNvPr>
              <p:cNvSpPr/>
              <p:nvPr/>
            </p:nvSpPr>
            <p:spPr>
              <a:xfrm>
                <a:off x="6588337" y="2746089"/>
                <a:ext cx="1088136" cy="530352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E3D00A-C705-2925-1C6A-3ED306D15A91}"/>
                  </a:ext>
                </a:extLst>
              </p:cNvPr>
              <p:cNvSpPr txBox="1"/>
              <p:nvPr/>
            </p:nvSpPr>
            <p:spPr>
              <a:xfrm>
                <a:off x="6773974" y="2890696"/>
                <a:ext cx="7168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solenoid</a:t>
                </a:r>
              </a:p>
            </p:txBody>
          </p:sp>
        </p:grpSp>
      </p:grp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03286B2E-4845-C480-A5A0-FA3BF83B5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14" y="1108422"/>
            <a:ext cx="2806561" cy="2571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9F8762-D2BB-CCCB-A33C-02C14CCD7336}"/>
              </a:ext>
            </a:extLst>
          </p:cNvPr>
          <p:cNvSpPr txBox="1"/>
          <p:nvPr/>
        </p:nvSpPr>
        <p:spPr>
          <a:xfrm>
            <a:off x="457200" y="3973598"/>
            <a:ext cx="3755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RF </a:t>
            </a:r>
            <a:r>
              <a:rPr lang="en-US" sz="1400" dirty="0" err="1">
                <a:solidFill>
                  <a:srgbClr val="FF0000"/>
                </a:solidFill>
              </a:rPr>
              <a:t>TopGun</a:t>
            </a:r>
            <a:r>
              <a:rPr lang="en-US" sz="1400" dirty="0">
                <a:solidFill>
                  <a:srgbClr val="FF0000"/>
                </a:solidFill>
              </a:rPr>
              <a:t>:</a:t>
            </a:r>
            <a:r>
              <a:rPr lang="en-US" sz="1400" dirty="0"/>
              <a:t> Photoinjector design done in collaboration with UCLA (J. Rosenzweig).</a:t>
            </a:r>
          </a:p>
        </p:txBody>
      </p:sp>
    </p:spTree>
    <p:extLst>
      <p:ext uri="{BB962C8B-B14F-4D97-AF65-F5344CB8AC3E}">
        <p14:creationId xmlns:p14="http://schemas.microsoft.com/office/powerpoint/2010/main" val="3534124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1D3E6C-2965-57E8-706F-2998333D3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Space-Charge Emittance Compensation Optimization for </a:t>
            </a:r>
            <a:br>
              <a:rPr lang="en-US" dirty="0"/>
            </a:br>
            <a:r>
              <a:rPr lang="en-US" dirty="0"/>
              <a:t>250 </a:t>
            </a:r>
            <a:r>
              <a:rPr lang="en-US" dirty="0" err="1"/>
              <a:t>pC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717B32-B72C-048C-DE01-0FFA6B9E34FF}"/>
                  </a:ext>
                </a:extLst>
              </p:cNvPr>
              <p:cNvSpPr>
                <a:spLocks noGrp="1"/>
              </p:cNvSpPr>
              <p:nvPr>
                <p:ph type="body" sz="quarter" idx="19"/>
              </p:nvPr>
            </p:nvSpPr>
            <p:spPr>
              <a:xfrm>
                <a:off x="457200" y="1172498"/>
                <a:ext cx="8229600" cy="3195638"/>
              </a:xfrm>
            </p:spPr>
            <p:txBody>
              <a:bodyPr/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-mode, the minimum projected normalized emittance can be optimized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116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for </a:t>
                </a:r>
                <a:br>
                  <a:rPr lang="en-US" sz="140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2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=7.24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with 0.58 T solenoid field. This is 1.26x brightness gain. </a:t>
                </a:r>
              </a:p>
              <a:p>
                <a:r>
                  <a:rPr lang="en-US" sz="1400" dirty="0">
                    <a:solidFill>
                      <a:schemeClr val="tx1"/>
                    </a:solidFill>
                  </a:rPr>
                  <a:t>These optimized values are slightly different (</a:t>
                </a:r>
                <a:r>
                  <a:rPr lang="en-US" sz="1400" dirty="0"/>
                  <a:t>1</a:t>
                </a:r>
                <a:r>
                  <a:rPr lang="en-US" sz="1400" dirty="0">
                    <a:solidFill>
                      <a:schemeClr val="tx1"/>
                    </a:solidFill>
                  </a:rPr>
                  <a:t>.26x volume) from the scaled values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205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7.87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ps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) that produces a slightly larger emittance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vs.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16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nm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here.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D717B32-B72C-048C-DE01-0FFA6B9E34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9"/>
              </p:nvPr>
            </p:nvSpPr>
            <p:spPr>
              <a:xfrm>
                <a:off x="457200" y="1172498"/>
                <a:ext cx="8229600" cy="3195638"/>
              </a:xfrm>
              <a:blipFill>
                <a:blip r:embed="rId3"/>
                <a:stretch>
                  <a:fillRect l="-1389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501D0F6-4A39-F4DC-DBDF-EE4C24C4EC41}"/>
              </a:ext>
            </a:extLst>
          </p:cNvPr>
          <p:cNvSpPr txBox="1"/>
          <p:nvPr/>
        </p:nvSpPr>
        <p:spPr>
          <a:xfrm>
            <a:off x="3619936" y="4723551"/>
            <a:ext cx="1922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2.07x emittance growth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34019F-EF62-FF14-9966-40C25F09DA47}"/>
              </a:ext>
            </a:extLst>
          </p:cNvPr>
          <p:cNvGrpSpPr/>
          <p:nvPr/>
        </p:nvGrpSpPr>
        <p:grpSpPr>
          <a:xfrm>
            <a:off x="612790" y="2225064"/>
            <a:ext cx="7713317" cy="2548294"/>
            <a:chOff x="612790" y="2225064"/>
            <a:chExt cx="7713317" cy="2548294"/>
          </a:xfrm>
        </p:grpSpPr>
        <p:pic>
          <p:nvPicPr>
            <p:cNvPr id="10" name="Picture 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B5E6CD5-EB68-215B-3524-8B49084E8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7071" y="2225064"/>
              <a:ext cx="3749036" cy="2482531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869DF50-D32F-FD3A-615B-874C5A778C8C}"/>
                    </a:ext>
                  </a:extLst>
                </p:cNvPr>
                <p:cNvSpPr txBox="1"/>
                <p:nvPr/>
              </p:nvSpPr>
              <p:spPr>
                <a:xfrm>
                  <a:off x="6474622" y="4552626"/>
                  <a:ext cx="821700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laser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ps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869DF50-D32F-FD3A-615B-874C5A778C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4622" y="4552626"/>
                  <a:ext cx="821700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3030" r="-6061" b="-4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E04762B3-BEB0-5823-EAC9-F2C60F12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2143" y="2225065"/>
              <a:ext cx="3749037" cy="2548293"/>
            </a:xfrm>
            <a:prstGeom prst="rect">
              <a:avLst/>
            </a:prstGeom>
            <a:solidFill>
              <a:schemeClr val="bg1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C17B80-3CC1-E891-E7AF-6FC5AD619C3A}"/>
                    </a:ext>
                  </a:extLst>
                </p:cNvPr>
                <p:cNvSpPr txBox="1"/>
                <p:nvPr/>
              </p:nvSpPr>
              <p:spPr>
                <a:xfrm>
                  <a:off x="2318080" y="4552626"/>
                  <a:ext cx="897682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laser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μm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2C17B80-3CC1-E891-E7AF-6FC5AD619C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080" y="4552626"/>
                  <a:ext cx="89768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2778" r="-5556" b="-4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2C933C0-E89D-5A22-348C-6171FF3BDE49}"/>
                    </a:ext>
                  </a:extLst>
                </p:cNvPr>
                <p:cNvSpPr txBox="1"/>
                <p:nvPr/>
              </p:nvSpPr>
              <p:spPr>
                <a:xfrm rot="16200000">
                  <a:off x="359259" y="3211089"/>
                  <a:ext cx="768672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nm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2C933C0-E89D-5A22-348C-6171FF3BDE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59259" y="3211089"/>
                  <a:ext cx="768672" cy="261610"/>
                </a:xfrm>
                <a:prstGeom prst="rect">
                  <a:avLst/>
                </a:prstGeom>
                <a:blipFill>
                  <a:blip r:embed="rId8"/>
                  <a:stretch>
                    <a:fillRect t="-6452" r="-33333" b="-1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7C72DF-BD49-8E25-49F9-4BEB599A47A7}"/>
                </a:ext>
              </a:extLst>
            </p:cNvPr>
            <p:cNvSpPr txBox="1"/>
            <p:nvPr/>
          </p:nvSpPr>
          <p:spPr>
            <a:xfrm>
              <a:off x="2272131" y="2304433"/>
              <a:ext cx="1736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116 = 12ca:94rf:67sc </a:t>
              </a:r>
              <a:br>
                <a:rPr lang="en-US" sz="1400" dirty="0"/>
              </a:br>
              <a:r>
                <a:rPr lang="en-US" sz="1400" dirty="0"/>
                <a:t>            in quadrature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C9301CE-294E-E80E-8489-155CCE97DFEF}"/>
                    </a:ext>
                  </a:extLst>
                </p:cNvPr>
                <p:cNvSpPr txBox="1"/>
                <p:nvPr/>
              </p:nvSpPr>
              <p:spPr>
                <a:xfrm rot="16200000">
                  <a:off x="4258255" y="3211089"/>
                  <a:ext cx="768672" cy="2616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nm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C9301CE-294E-E80E-8489-155CCE97DF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258255" y="3211089"/>
                  <a:ext cx="768672" cy="261610"/>
                </a:xfrm>
                <a:prstGeom prst="rect">
                  <a:avLst/>
                </a:prstGeom>
                <a:blipFill>
                  <a:blip r:embed="rId9"/>
                  <a:stretch>
                    <a:fillRect t="-6452" r="-33333" b="-1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43323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C6806-27CF-D258-3242-FFB666D14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GPT simulations (250 </a:t>
            </a:r>
            <a:r>
              <a:rPr lang="en-US" dirty="0" err="1"/>
              <a:t>pC</a:t>
            </a:r>
            <a:r>
              <a:rPr lang="en-US" dirty="0"/>
              <a:t>): beam current, slice emittance and brightness at emittance minimum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447D3-077D-824E-82E3-06D43F3D3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8" y="1417284"/>
            <a:ext cx="4550292" cy="2993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A5916-34C6-5482-36C2-94F6D44F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177" y="1417284"/>
            <a:ext cx="4550292" cy="29938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01C3CA-DD42-139E-9818-02CBAC8C4DAE}"/>
              </a:ext>
            </a:extLst>
          </p:cNvPr>
          <p:cNvSpPr txBox="1"/>
          <p:nvPr/>
        </p:nvSpPr>
        <p:spPr>
          <a:xfrm>
            <a:off x="6356412" y="1766652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238 </a:t>
            </a:r>
            <a:r>
              <a:rPr lang="en-US" sz="1400" dirty="0" err="1"/>
              <a:t>pC</a:t>
            </a:r>
            <a:r>
              <a:rPr lang="en-US" sz="1400" dirty="0"/>
              <a:t> 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1D5F3-A249-C951-BAC3-882C890CFFF8}"/>
              </a:ext>
            </a:extLst>
          </p:cNvPr>
          <p:cNvSpPr txBox="1"/>
          <p:nvPr/>
        </p:nvSpPr>
        <p:spPr>
          <a:xfrm>
            <a:off x="853723" y="2263973"/>
            <a:ext cx="1662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projected emittance</a:t>
            </a:r>
          </a:p>
          <a:p>
            <a:r>
              <a:rPr lang="en-US" sz="1400" dirty="0"/>
              <a:t>131.5 nm rad</a:t>
            </a:r>
          </a:p>
        </p:txBody>
      </p:sp>
    </p:spTree>
    <p:extLst>
      <p:ext uri="{BB962C8B-B14F-4D97-AF65-F5344CB8AC3E}">
        <p14:creationId xmlns:p14="http://schemas.microsoft.com/office/powerpoint/2010/main" val="447399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6C6806-27CF-D258-3242-FFB666D14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GPT simulations (250 </a:t>
            </a:r>
            <a:r>
              <a:rPr lang="en-US" dirty="0" err="1"/>
              <a:t>pC</a:t>
            </a:r>
            <a:r>
              <a:rPr lang="en-US" dirty="0"/>
              <a:t>): beam current, slice emittance and brightness at emittance minimum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4686F-5BFD-FBD2-7FCD-71CC2559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4" y="1882066"/>
            <a:ext cx="4548837" cy="26692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AEBCA4-A761-0E21-B16C-BCFF2F873A68}"/>
              </a:ext>
            </a:extLst>
          </p:cNvPr>
          <p:cNvSpPr txBox="1">
            <a:spLocks/>
          </p:cNvSpPr>
          <p:nvPr/>
        </p:nvSpPr>
        <p:spPr>
          <a:xfrm>
            <a:off x="572692" y="1232383"/>
            <a:ext cx="3868340" cy="617934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0">
              <a:buNone/>
            </a:pPr>
            <a:r>
              <a:rPr lang="en-US" sz="1400" dirty="0"/>
              <a:t>131 nm rad projected emittance vs</a:t>
            </a:r>
            <a:br>
              <a:rPr lang="en-US" sz="1400" dirty="0"/>
            </a:br>
            <a:r>
              <a:rPr lang="en-US" sz="1400" dirty="0"/>
              <a:t>86 nm rad current averaged slice emittance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9BDA8-5D37-B169-82B3-431B522B6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756" y="1770415"/>
            <a:ext cx="4527616" cy="2961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E84891-D2B5-8C02-8B6B-34046172F272}"/>
                  </a:ext>
                </a:extLst>
              </p:cNvPr>
              <p:cNvSpPr txBox="1"/>
              <p:nvPr/>
            </p:nvSpPr>
            <p:spPr>
              <a:xfrm>
                <a:off x="1733454" y="4481002"/>
                <a:ext cx="123815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800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800" i="1" dirty="0" smtClean="0">
                          <a:latin typeface="Cambria Math" panose="02040503050406030204" pitchFamily="18" charset="0"/>
                        </a:rPr>
                        <m:t>[−400 </m:t>
                      </m:r>
                      <m:r>
                        <m:rPr>
                          <m:sty m:val="p"/>
                        </m:rPr>
                        <a:rPr lang="en-US" sz="800" b="0" i="0" dirty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80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800" i="1" dirty="0" smtClean="0">
                          <a:latin typeface="Cambria Math" panose="02040503050406030204" pitchFamily="18" charset="0"/>
                        </a:rPr>
                        <m:t>, 400 </m:t>
                      </m:r>
                      <m:r>
                        <m:rPr>
                          <m:sty m:val="p"/>
                        </m:rPr>
                        <a:rPr lang="en-US" sz="800" b="0" i="0" dirty="0" smtClean="0">
                          <a:latin typeface="Cambria Math" panose="02040503050406030204" pitchFamily="18" charset="0"/>
                        </a:rPr>
                        <m:t>μ</m:t>
                      </m:r>
                      <m:r>
                        <m:rPr>
                          <m:sty m:val="p"/>
                        </m:rPr>
                        <a:rPr lang="en-US" sz="800" i="0" dirty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80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E84891-D2B5-8C02-8B6B-34046172F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54" y="4481002"/>
                <a:ext cx="1238159" cy="215444"/>
              </a:xfrm>
              <a:prstGeom prst="rect">
                <a:avLst/>
              </a:prstGeom>
              <a:blipFill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A15F0B-C498-F929-DA26-93564727758E}"/>
                  </a:ext>
                </a:extLst>
              </p:cNvPr>
              <p:cNvSpPr txBox="1"/>
              <p:nvPr/>
            </p:nvSpPr>
            <p:spPr>
              <a:xfrm rot="16200000">
                <a:off x="-297775" y="3101383"/>
                <a:ext cx="140025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8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80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80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800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800" i="1" dirty="0" smtClean="0">
                          <a:latin typeface="Cambria Math" panose="02040503050406030204" pitchFamily="18" charset="0"/>
                        </a:rPr>
                        <m:t>[−1.6 </m:t>
                      </m:r>
                      <m:r>
                        <m:rPr>
                          <m:sty m:val="p"/>
                        </m:rPr>
                        <a:rPr lang="en-US" sz="800" i="0" dirty="0" err="1" smtClean="0">
                          <a:latin typeface="Cambria Math" panose="02040503050406030204" pitchFamily="18" charset="0"/>
                        </a:rPr>
                        <m:t>mrad</m:t>
                      </m:r>
                      <m:r>
                        <a:rPr lang="en-US" sz="800" i="1" dirty="0" smtClean="0">
                          <a:latin typeface="Cambria Math" panose="02040503050406030204" pitchFamily="18" charset="0"/>
                        </a:rPr>
                        <m:t>, 1.6 </m:t>
                      </m:r>
                      <m:r>
                        <m:rPr>
                          <m:sty m:val="p"/>
                        </m:rPr>
                        <a:rPr lang="en-US" sz="800" i="0" dirty="0" err="1" smtClean="0">
                          <a:latin typeface="Cambria Math" panose="02040503050406030204" pitchFamily="18" charset="0"/>
                        </a:rPr>
                        <m:t>mrad</m:t>
                      </m:r>
                      <m:r>
                        <a:rPr lang="en-US" sz="80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A15F0B-C498-F929-DA26-935647277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97775" y="3101383"/>
                <a:ext cx="1400255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CCA5F3B-CAD2-7E9C-1C76-889C7F19BF97}"/>
              </a:ext>
            </a:extLst>
          </p:cNvPr>
          <p:cNvSpPr txBox="1"/>
          <p:nvPr/>
        </p:nvSpPr>
        <p:spPr>
          <a:xfrm>
            <a:off x="684078" y="1882066"/>
            <a:ext cx="335380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macroparticle distribution colored by beam coordinate:</a:t>
            </a:r>
            <a:br>
              <a:rPr lang="en-US" sz="1100" dirty="0"/>
            </a:br>
            <a:r>
              <a:rPr lang="en-US" sz="1100" dirty="0"/>
              <a:t>head (red) and tail (blue) are space charge dominated</a:t>
            </a:r>
            <a:br>
              <a:rPr lang="en-US" sz="1100" dirty="0"/>
            </a:br>
            <a:r>
              <a:rPr lang="en-US" sz="1100" dirty="0"/>
              <a:t>core (green) has a hook shape!?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01D5BE-106E-2B9D-F41D-88904B1AD53C}"/>
              </a:ext>
            </a:extLst>
          </p:cNvPr>
          <p:cNvCxnSpPr/>
          <p:nvPr/>
        </p:nvCxnSpPr>
        <p:spPr>
          <a:xfrm flipH="1">
            <a:off x="2011680" y="2536874"/>
            <a:ext cx="329875" cy="672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432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0890DC-E0CD-1723-C277-3EDFD21954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78005"/>
            <a:ext cx="8229600" cy="669156"/>
          </a:xfrm>
        </p:spPr>
        <p:txBody>
          <a:bodyPr/>
          <a:lstStyle/>
          <a:p>
            <a:r>
              <a:rPr lang="en-US" dirty="0"/>
              <a:t>Optimization of LANL’s Injector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08D6EE-C0D5-7D41-466E-5AF3D6D9C102}"/>
              </a:ext>
            </a:extLst>
          </p:cNvPr>
          <p:cNvGrpSpPr/>
          <p:nvPr/>
        </p:nvGrpSpPr>
        <p:grpSpPr>
          <a:xfrm>
            <a:off x="277448" y="1355215"/>
            <a:ext cx="4651773" cy="3475291"/>
            <a:chOff x="457200" y="1126356"/>
            <a:chExt cx="4651773" cy="34752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7F2A4-3FE8-10FD-CEAF-AEADC0D774B7}"/>
                </a:ext>
              </a:extLst>
            </p:cNvPr>
            <p:cNvGrpSpPr/>
            <p:nvPr/>
          </p:nvGrpSpPr>
          <p:grpSpPr>
            <a:xfrm>
              <a:off x="457200" y="1126356"/>
              <a:ext cx="4651773" cy="3475291"/>
              <a:chOff x="293190" y="1248996"/>
              <a:chExt cx="4651773" cy="347529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24C3595-041F-64CA-0861-0E897A08E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3190" y="1257035"/>
                <a:ext cx="4651773" cy="3459213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343D270-AE09-E1FF-F576-CC954037E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190" y="1248996"/>
                <a:ext cx="4651773" cy="3475291"/>
              </a:xfrm>
              <a:prstGeom prst="rect">
                <a:avLst/>
              </a:prstGeom>
            </p:spPr>
          </p:pic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207B8D-59A2-6510-AAD2-E71EC128E7E8}"/>
                </a:ext>
              </a:extLst>
            </p:cNvPr>
            <p:cNvSpPr/>
            <p:nvPr/>
          </p:nvSpPr>
          <p:spPr>
            <a:xfrm>
              <a:off x="4360985" y="3297115"/>
              <a:ext cx="123092" cy="149470"/>
            </a:xfrm>
            <a:prstGeom prst="ellipse">
              <a:avLst/>
            </a:pr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153BFE7-0C6F-78A5-430F-C0B508D04CB2}"/>
                </a:ext>
              </a:extLst>
            </p:cNvPr>
            <p:cNvCxnSpPr/>
            <p:nvPr/>
          </p:nvCxnSpPr>
          <p:spPr>
            <a:xfrm flipH="1">
              <a:off x="1802423" y="2740819"/>
              <a:ext cx="316523" cy="31011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D069E2-CDCE-46AB-9295-9C2E8584E705}"/>
                </a:ext>
              </a:extLst>
            </p:cNvPr>
            <p:cNvSpPr txBox="1"/>
            <p:nvPr/>
          </p:nvSpPr>
          <p:spPr>
            <a:xfrm>
              <a:off x="1837594" y="2879420"/>
              <a:ext cx="727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aperture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0">
                <a:extLst>
                  <a:ext uri="{FF2B5EF4-FFF2-40B4-BE49-F238E27FC236}">
                    <a16:creationId xmlns:a16="http://schemas.microsoft.com/office/drawing/2014/main" id="{ABE39F64-944A-0C10-EC38-99528B091B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6291388"/>
                  </p:ext>
                </p:extLst>
              </p:nvPr>
            </p:nvGraphicFramePr>
            <p:xfrm>
              <a:off x="5108973" y="692547"/>
              <a:ext cx="3959517" cy="397700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61915">
                      <a:extLst>
                        <a:ext uri="{9D8B030D-6E8A-4147-A177-3AD203B41FA5}">
                          <a16:colId xmlns:a16="http://schemas.microsoft.com/office/drawing/2014/main" val="437176502"/>
                        </a:ext>
                      </a:extLst>
                    </a:gridCol>
                    <a:gridCol w="1318401">
                      <a:extLst>
                        <a:ext uri="{9D8B030D-6E8A-4147-A177-3AD203B41FA5}">
                          <a16:colId xmlns:a16="http://schemas.microsoft.com/office/drawing/2014/main" val="3203500400"/>
                        </a:ext>
                      </a:extLst>
                    </a:gridCol>
                    <a:gridCol w="1379201">
                      <a:extLst>
                        <a:ext uri="{9D8B030D-6E8A-4147-A177-3AD203B41FA5}">
                          <a16:colId xmlns:a16="http://schemas.microsoft.com/office/drawing/2014/main" val="3990475207"/>
                        </a:ext>
                      </a:extLst>
                    </a:gridCol>
                  </a:tblGrid>
                  <a:tr h="152982">
                    <a:tc>
                      <a:txBody>
                        <a:bodyPr/>
                        <a:lstStyle/>
                        <a:p>
                          <a:pPr algn="r"/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Baseline </a:t>
                          </a:r>
                        </a:p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(LANL)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>
                              <a:solidFill>
                                <a:schemeClr val="tx1"/>
                              </a:solidFill>
                            </a:rPr>
                            <a:t>Clipped Genetic </a:t>
                          </a:r>
                        </a:p>
                        <a:p>
                          <a:pPr algn="r"/>
                          <a:r>
                            <a:rPr lang="en-US" sz="1100" dirty="0">
                              <a:solidFill>
                                <a:schemeClr val="tx1"/>
                              </a:solidFill>
                            </a:rPr>
                            <a:t>optimization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4779608"/>
                      </a:ext>
                    </a:extLst>
                  </a:tr>
                  <a:tr h="1776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t distribution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Uniform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Supergauss, </a:t>
                          </a:r>
                        </a:p>
                        <a:p>
                          <a:pPr algn="r"/>
                          <a:r>
                            <a:rPr lang="en-US" sz="1100" dirty="0"/>
                            <a:t>p =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oMath>
                          </a14:m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1307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b="0" dirty="0"/>
                            <a:t>Initial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oMath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8.18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100" b="0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=2.36</m:t>
                              </m:r>
                            </m:oMath>
                          </a14:m>
                          <a:r>
                            <a:rPr lang="en-US" sz="1100" dirty="0"/>
                            <a:t> ps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8 </m:t>
                              </m:r>
                            </m:oMath>
                          </a14:m>
                          <a:r>
                            <a:rPr lang="en-US" sz="1100" dirty="0"/>
                            <a:t>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7039458"/>
                      </a:ext>
                    </a:extLst>
                  </a:tr>
                  <a:tr h="11917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r distribution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Cutoff Gaussian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Cutoff Gaussian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4363378"/>
                      </a:ext>
                    </a:extLst>
                  </a:tr>
                  <a:tr h="13148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Cutoff radius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1.0 </m:t>
                                  </m:r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  <m: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92</m:t>
                              </m:r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956788"/>
                      </a:ext>
                    </a:extLst>
                  </a:tr>
                  <a:tr h="12717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b="0" dirty="0"/>
                            <a:t>Initial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123.1 </m:t>
                              </m:r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100" dirty="0"/>
                            <a:t>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257</m:t>
                              </m:r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100" dirty="0"/>
                            <a:t>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356768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−250</m:t>
                              </m:r>
                            </m:oMath>
                          </a14:m>
                          <a:r>
                            <a:rPr lang="en-US" sz="1100" dirty="0"/>
                            <a:t> pC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−250</m:t>
                              </m:r>
                            </m:oMath>
                          </a14:m>
                          <a:r>
                            <a:rPr lang="en-US" sz="1100" dirty="0"/>
                            <a:t> pC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883756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momentum</a:t>
                          </a:r>
                        </a:p>
                        <a:p>
                          <a:pPr algn="r"/>
                          <a:r>
                            <a:rPr lang="en-US" sz="1100" dirty="0"/>
                            <a:t>dist.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Spherical Shell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Gaussian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67195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𝑀𝑇𝐸</m:t>
                              </m:r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en-US" sz="1100" dirty="0"/>
                            <a:t>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r>
                            <a:rPr lang="en-US" sz="1100" dirty="0"/>
                            <a:t> </a:t>
                          </a:r>
                          <a:r>
                            <a:rPr lang="en-US" sz="1100" dirty="0" err="1"/>
                            <a:t>meV</a:t>
                          </a:r>
                          <a:endParaRPr lang="en-US" sz="11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5834625"/>
                      </a:ext>
                    </a:extLst>
                  </a:tr>
                  <a:tr h="157731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 err="1"/>
                            <a:t>fracSol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0.9606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1.015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54221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 err="1"/>
                            <a:t>phiG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0.0</m:t>
                                  </m:r>
                                </m:e>
                                <m:sup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1100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9068292"/>
                      </a:ext>
                    </a:extLst>
                  </a:tr>
                  <a:tr h="182349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100" b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1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smtClean="0">
                                  <a:latin typeface="Cambria Math" panose="02040503050406030204" pitchFamily="18" charset="0"/>
                                </a:rPr>
                                <m:t>137 </m:t>
                              </m:r>
                            </m:oMath>
                          </a14:m>
                          <a:r>
                            <a:rPr lang="en-US" sz="1100" dirty="0"/>
                            <a:t>nm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i="0" smtClean="0">
                                  <a:latin typeface="Cambria Math" panose="02040503050406030204" pitchFamily="18" charset="0"/>
                                </a:rPr>
                                <m:t>97</m:t>
                              </m:r>
                            </m:oMath>
                          </a14:m>
                          <a:r>
                            <a:rPr lang="en-US" sz="1100" dirty="0"/>
                            <a:t> 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234009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oMath>
                          </a14:m>
                          <a:r>
                            <a:rPr lang="en-US" sz="1100" dirty="0"/>
                            <a:t> of min</a:t>
                          </a:r>
                          <a:r>
                            <a:rPr lang="en-US" sz="11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1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baseline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100" b="0" i="1" baseline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100" b="0" i="1" baseline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1.15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0.55</m:t>
                              </m:r>
                            </m:oMath>
                          </a14:m>
                          <a:r>
                            <a:rPr lang="en-US" sz="1100" dirty="0"/>
                            <a:t> 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9907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0">
                <a:extLst>
                  <a:ext uri="{FF2B5EF4-FFF2-40B4-BE49-F238E27FC236}">
                    <a16:creationId xmlns:a16="http://schemas.microsoft.com/office/drawing/2014/main" id="{ABE39F64-944A-0C10-EC38-99528B091B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6291388"/>
                  </p:ext>
                </p:extLst>
              </p:nvPr>
            </p:nvGraphicFramePr>
            <p:xfrm>
              <a:off x="5108973" y="692547"/>
              <a:ext cx="3959517" cy="3977005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261915">
                      <a:extLst>
                        <a:ext uri="{9D8B030D-6E8A-4147-A177-3AD203B41FA5}">
                          <a16:colId xmlns:a16="http://schemas.microsoft.com/office/drawing/2014/main" val="437176502"/>
                        </a:ext>
                      </a:extLst>
                    </a:gridCol>
                    <a:gridCol w="1318401">
                      <a:extLst>
                        <a:ext uri="{9D8B030D-6E8A-4147-A177-3AD203B41FA5}">
                          <a16:colId xmlns:a16="http://schemas.microsoft.com/office/drawing/2014/main" val="3203500400"/>
                        </a:ext>
                      </a:extLst>
                    </a:gridCol>
                    <a:gridCol w="1379201">
                      <a:extLst>
                        <a:ext uri="{9D8B030D-6E8A-4147-A177-3AD203B41FA5}">
                          <a16:colId xmlns:a16="http://schemas.microsoft.com/office/drawing/2014/main" val="3990475207"/>
                        </a:ext>
                      </a:extLst>
                    </a:gridCol>
                  </a:tblGrid>
                  <a:tr h="426720">
                    <a:tc>
                      <a:txBody>
                        <a:bodyPr/>
                        <a:lstStyle/>
                        <a:p>
                          <a:pPr algn="r"/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Baseline </a:t>
                          </a:r>
                        </a:p>
                        <a:p>
                          <a:pPr marL="0" marR="0" lvl="0" indent="0" algn="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FF0000"/>
                              </a:solidFill>
                            </a:rPr>
                            <a:t>(LANL)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>
                              <a:solidFill>
                                <a:schemeClr val="tx1"/>
                              </a:solidFill>
                            </a:rPr>
                            <a:t>Clipped Genetic </a:t>
                          </a:r>
                        </a:p>
                        <a:p>
                          <a:pPr algn="r"/>
                          <a:r>
                            <a:rPr lang="en-US" sz="1100" dirty="0">
                              <a:solidFill>
                                <a:schemeClr val="tx1"/>
                              </a:solidFill>
                            </a:rPr>
                            <a:t>optimization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4779608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t distribution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Uniform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101429" r="-1770" b="-74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7130703"/>
                      </a:ext>
                    </a:extLst>
                  </a:tr>
                  <a:tr h="3387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3" t="-251786" r="-215942" b="-8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5853" t="-251786" r="-105991" b="-82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251786" r="-1770" b="-8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703945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r distribution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Cutoff Gaussian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Cutoff Gaussian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4363378"/>
                      </a:ext>
                    </a:extLst>
                  </a:tr>
                  <a:tr h="27228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Cutoff radius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5853" t="-545455" r="-105991" b="-856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545455" r="-1770" b="-856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956788"/>
                      </a:ext>
                    </a:extLst>
                  </a:tr>
                  <a:tr h="2722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3" t="-631111" r="-215942" b="-73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5853" t="-631111" r="-105991" b="-73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631111" r="-1770" b="-73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356768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3" t="-765116" r="-215942" b="-6720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5853" t="-765116" r="-105991" b="-6720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765116" r="-1770" b="-6720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8837563"/>
                      </a:ext>
                    </a:extLst>
                  </a:tr>
                  <a:tr h="42672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momentum</a:t>
                          </a:r>
                        </a:p>
                        <a:p>
                          <a:pPr algn="r"/>
                          <a:r>
                            <a:rPr lang="en-US" sz="1100" dirty="0"/>
                            <a:t>dist.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Spherical Shell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Gaussian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6719574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3" t="-1027907" r="-215942" b="-4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5853" t="-1027907" r="-105991" b="-4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1027907" r="-1770" b="-409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583462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 err="1"/>
                            <a:t>fracSol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0.9606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1.015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2542219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 err="1"/>
                            <a:t>phiG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5853" t="-1225581" r="-105991" b="-2116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1225581" r="-1770" b="-2116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9068292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3" t="-1357143" r="-215942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95853" t="-1357143" r="-105991" b="-1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1357143" r="-1770" b="-1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234009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83" t="-1423256" r="-215942" b="-139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100" dirty="0"/>
                            <a:t>1.15 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88053" t="-1423256" r="-1770" b="-139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3999076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FB7E3B7-C788-03CF-230E-97A68E7ED38E}"/>
              </a:ext>
            </a:extLst>
          </p:cNvPr>
          <p:cNvSpPr txBox="1"/>
          <p:nvPr/>
        </p:nvSpPr>
        <p:spPr>
          <a:xfrm>
            <a:off x="436268" y="955200"/>
            <a:ext cx="42402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collaboration with Cornell University (J. Maxson).</a:t>
            </a:r>
          </a:p>
        </p:txBody>
      </p:sp>
    </p:spTree>
    <p:extLst>
      <p:ext uri="{BB962C8B-B14F-4D97-AF65-F5344CB8AC3E}">
        <p14:creationId xmlns:p14="http://schemas.microsoft.com/office/powerpoint/2010/main" val="502002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A75F50-5BCE-9E34-5736-BB58B6F294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Effect of field asymmetry in LANL injector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66E5A6-379F-191A-58D9-8EA6C92A6E05}"/>
              </a:ext>
            </a:extLst>
          </p:cNvPr>
          <p:cNvGrpSpPr/>
          <p:nvPr/>
        </p:nvGrpSpPr>
        <p:grpSpPr>
          <a:xfrm>
            <a:off x="1032354" y="3019153"/>
            <a:ext cx="6792061" cy="2124347"/>
            <a:chOff x="768783" y="380736"/>
            <a:chExt cx="9746049" cy="30482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86613F-0317-2058-4C4B-8C2FCE65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42437" y="380736"/>
              <a:ext cx="4572395" cy="30482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B32168-C86C-F159-1C4A-DBDC4477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8783" y="380736"/>
              <a:ext cx="4572395" cy="30482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BB6738-CCA2-AF98-86B1-6ACC7C1A7A97}"/>
              </a:ext>
            </a:extLst>
          </p:cNvPr>
          <p:cNvGrpSpPr/>
          <p:nvPr/>
        </p:nvGrpSpPr>
        <p:grpSpPr>
          <a:xfrm>
            <a:off x="1032354" y="923435"/>
            <a:ext cx="6792060" cy="2124347"/>
            <a:chOff x="768783" y="380736"/>
            <a:chExt cx="9746050" cy="30482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BC3198-9400-71C9-238F-0463BBF87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2437" y="380736"/>
              <a:ext cx="4572396" cy="30482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4DB903-0AE2-420E-EC37-473B4B3A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3" y="380736"/>
              <a:ext cx="4572396" cy="304826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5E40B1F-DBED-9AB6-36BD-19C5D1C47D85}"/>
              </a:ext>
            </a:extLst>
          </p:cNvPr>
          <p:cNvSpPr txBox="1"/>
          <p:nvPr/>
        </p:nvSpPr>
        <p:spPr>
          <a:xfrm rot="16200000">
            <a:off x="-129205" y="2705812"/>
            <a:ext cx="2102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490 </a:t>
            </a:r>
            <a:r>
              <a:rPr lang="en-US" sz="1400" dirty="0" err="1"/>
              <a:t>pC</a:t>
            </a:r>
            <a:r>
              <a:rPr lang="en-US" sz="1400" dirty="0"/>
              <a:t>, 440 nm emittance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DACD5-9062-9E09-7108-53271D729937}"/>
              </a:ext>
            </a:extLst>
          </p:cNvPr>
          <p:cNvSpPr txBox="1"/>
          <p:nvPr/>
        </p:nvSpPr>
        <p:spPr>
          <a:xfrm rot="5400000">
            <a:off x="6431182" y="2705812"/>
            <a:ext cx="3496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250 </a:t>
            </a:r>
            <a:r>
              <a:rPr lang="en-US" sz="1400" dirty="0" err="1"/>
              <a:t>pC</a:t>
            </a:r>
            <a:r>
              <a:rPr lang="en-US" sz="1400" dirty="0"/>
              <a:t>, 97 nm emittance is reduced to 40 nm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4940A46-37AA-A94D-5C75-D15B352A1AD1}"/>
              </a:ext>
            </a:extLst>
          </p:cNvPr>
          <p:cNvSpPr/>
          <p:nvPr/>
        </p:nvSpPr>
        <p:spPr>
          <a:xfrm>
            <a:off x="4218874" y="2264021"/>
            <a:ext cx="552418" cy="11913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9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this talk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258954" y="1196728"/>
            <a:ext cx="85167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and LANL C-band project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activities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CERF-NM: High gradient C-band test stand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CARIE: new high gradient RF injector test facility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LANL thoughts on using C-band capabilities for the MeV UED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743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04"/>
            <a:ext cx="8229600" cy="340416"/>
          </a:xfrm>
          <a:noFill/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dirty="0"/>
              <a:t>LANL has plans for using CARIE as a base for a future MeV UED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B5B8F-F380-AD41-3078-A7C4B83FB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374" y="2665430"/>
            <a:ext cx="6942647" cy="2108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CAD424-4B1E-D8F1-FEA2-E609D76BF263}"/>
              </a:ext>
            </a:extLst>
          </p:cNvPr>
          <p:cNvSpPr txBox="1"/>
          <p:nvPr/>
        </p:nvSpPr>
        <p:spPr>
          <a:xfrm>
            <a:off x="2712357" y="798240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Parameters of Preliminary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511AF-2D4C-37D9-F4BA-E18A3CA6EE02}"/>
              </a:ext>
            </a:extLst>
          </p:cNvPr>
          <p:cNvSpPr txBox="1"/>
          <p:nvPr/>
        </p:nvSpPr>
        <p:spPr>
          <a:xfrm>
            <a:off x="457200" y="1220582"/>
            <a:ext cx="3887621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CARIE C-Band 1.6 Cell 5.712 GHz photoinjector plus emittance compensation solenoid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6.6 MeV extracted beam at 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240 MV/m</a:t>
            </a:r>
            <a:endParaRPr lang="en-US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160 fC (1M electrons)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25 fs , 150 </a:t>
            </a:r>
            <a:r>
              <a:rPr lang="en-US" sz="1350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m spot size laser</a:t>
            </a:r>
          </a:p>
          <a:p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    Minimum </a:t>
            </a:r>
            <a:r>
              <a:rPr lang="en-US" sz="1350" b="1" dirty="0">
                <a:solidFill>
                  <a:srgbClr val="000000"/>
                </a:solidFill>
                <a:latin typeface="inherit"/>
              </a:rPr>
              <a:t>spot size of 25x25 </a:t>
            </a:r>
            <a:r>
              <a:rPr lang="en-US" sz="1350" b="1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1350" b="1" dirty="0">
                <a:solidFill>
                  <a:srgbClr val="000000"/>
                </a:solidFill>
                <a:latin typeface="inherit"/>
              </a:rPr>
              <a:t>m (rms)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66604-7C13-9321-2B40-7287B765DA0C}"/>
              </a:ext>
            </a:extLst>
          </p:cNvPr>
          <p:cNvSpPr txBox="1"/>
          <p:nvPr/>
        </p:nvSpPr>
        <p:spPr>
          <a:xfrm>
            <a:off x="4459698" y="1220582"/>
            <a:ext cx="4004807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0000"/>
                </a:solidFill>
                <a:latin typeface="inherit"/>
              </a:rPr>
              <a:t>Bunch length ~30 fs (rms) at minimum beam spot size</a:t>
            </a:r>
          </a:p>
          <a:p>
            <a:r>
              <a:rPr lang="en-US" sz="1350" dirty="0"/>
              <a:t>Shorter bunches &lt; 10 fs obtained by: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Magnetic compression (isochronous dogleg to minimize timing jitter problems)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RF compression (see figure below)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Machine learning for control &amp; data analysis</a:t>
            </a:r>
          </a:p>
        </p:txBody>
      </p:sp>
    </p:spTree>
    <p:extLst>
      <p:ext uri="{BB962C8B-B14F-4D97-AF65-F5344CB8AC3E}">
        <p14:creationId xmlns:p14="http://schemas.microsoft.com/office/powerpoint/2010/main" val="4121367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LANL must develop accelerators for various national security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5956"/>
            <a:ext cx="8229600" cy="3328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/>
              <a:t>LANSCE accelerator upgrades:</a:t>
            </a:r>
          </a:p>
          <a:p>
            <a:pPr marL="0" indent="0">
              <a:buNone/>
            </a:pPr>
            <a:r>
              <a:rPr lang="en-US" sz="1600" b="1" i="1" dirty="0"/>
              <a:t>	</a:t>
            </a:r>
            <a:r>
              <a:rPr lang="en-US" sz="1600" dirty="0"/>
              <a:t>Applications such as </a:t>
            </a:r>
            <a:r>
              <a:rPr lang="en-US" sz="1600" dirty="0" err="1"/>
              <a:t>pRad</a:t>
            </a:r>
            <a:r>
              <a:rPr lang="en-US" sz="1600" dirty="0"/>
              <a:t> desire higher proton beam energy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ym typeface="Wingdings" panose="05000000000000000000" pitchFamily="2" charset="2"/>
              </a:rPr>
              <a:t> add a booster to current LANSCE </a:t>
            </a:r>
            <a:r>
              <a:rPr lang="en-US" sz="1600" dirty="0" err="1">
                <a:sym typeface="Wingdings" panose="05000000000000000000" pitchFamily="2" charset="2"/>
              </a:rPr>
              <a:t>linac</a:t>
            </a:r>
            <a:r>
              <a:rPr lang="en-US" sz="1600" dirty="0">
                <a:sym typeface="Wingdings" panose="05000000000000000000" pitchFamily="2" charset="2"/>
              </a:rPr>
              <a:t> to increase beam energy to 3-5 GeV</a:t>
            </a:r>
            <a:endParaRPr lang="en-US" sz="1600" dirty="0"/>
          </a:p>
          <a:p>
            <a:pPr marL="0" indent="0">
              <a:buNone/>
            </a:pPr>
            <a:endParaRPr lang="en-US" sz="1600" b="1" i="1" dirty="0"/>
          </a:p>
          <a:p>
            <a:pPr marL="0" indent="0">
              <a:buNone/>
            </a:pPr>
            <a:r>
              <a:rPr lang="en-US" sz="1600" b="1" dirty="0"/>
              <a:t>New capabilities:  improve accessibility</a:t>
            </a:r>
          </a:p>
          <a:p>
            <a:pPr marL="0" indent="0">
              <a:buNone/>
            </a:pPr>
            <a:r>
              <a:rPr lang="en-US" sz="1600" dirty="0"/>
              <a:t>	Material science at LANL will benefit from powerful directional high repetition      	rate X-ray sources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43 </a:t>
            </a:r>
            <a:r>
              <a:rPr lang="en-US" sz="1600" dirty="0" err="1">
                <a:sym typeface="Wingdings" panose="05000000000000000000" pitchFamily="2" charset="2"/>
              </a:rPr>
              <a:t>keV</a:t>
            </a:r>
            <a:r>
              <a:rPr lang="en-US" sz="1600" dirty="0">
                <a:sym typeface="Wingdings" panose="05000000000000000000" pitchFamily="2" charset="2"/>
              </a:rPr>
              <a:t> photons can be produced with 42 MeV electron beam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43 </a:t>
            </a:r>
            <a:r>
              <a:rPr lang="en-US" sz="1600" dirty="0" err="1">
                <a:sym typeface="Wingdings" panose="05000000000000000000" pitchFamily="2" charset="2"/>
              </a:rPr>
              <a:t>keV</a:t>
            </a:r>
            <a:r>
              <a:rPr lang="en-US" sz="1600" dirty="0">
                <a:sym typeface="Wingdings" panose="05000000000000000000" pitchFamily="2" charset="2"/>
              </a:rPr>
              <a:t> photons are DMMSC relevant</a:t>
            </a:r>
          </a:p>
          <a:p>
            <a:pPr marL="0" indent="0"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b="1" dirty="0">
                <a:sym typeface="Wingdings" panose="05000000000000000000" pitchFamily="2" charset="2"/>
              </a:rPr>
              <a:t>Compact Accelerators: enabling feasibility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Achieving high gradient performance (low breakdown rates, low field emission, 	new materials for HOM absorption, etc.) is a material science problem. </a:t>
            </a:r>
          </a:p>
          <a:p>
            <a:pPr marL="0" indent="0">
              <a:buNone/>
            </a:pPr>
            <a:r>
              <a:rPr lang="en-US" sz="1600" dirty="0">
                <a:sym typeface="Wingdings" panose="05000000000000000000" pitchFamily="2" charset="2"/>
              </a:rPr>
              <a:t>	LANL is, at core, a material science laboratory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8428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B66C51-1C94-0840-8511-BA0A6CCBA3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CARIE: Cathodes And Rf Interactions in Extremes test facility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785CD9F-6A5F-00F6-E55B-2623AF2869C4}"/>
              </a:ext>
            </a:extLst>
          </p:cNvPr>
          <p:cNvSpPr txBox="1">
            <a:spLocks/>
          </p:cNvSpPr>
          <p:nvPr/>
        </p:nvSpPr>
        <p:spPr>
          <a:xfrm>
            <a:off x="383712" y="1371420"/>
            <a:ext cx="8372712" cy="3877819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75000"/>
              <a:defRPr/>
            </a:pPr>
            <a:r>
              <a:rPr lang="en-US" sz="1600" dirty="0"/>
              <a:t>We aim to develop a C-band accelerator test facility for advanced cathode, accelerator, and material studies.</a:t>
            </a:r>
          </a:p>
          <a:p>
            <a:pPr marL="285750" indent="-285750">
              <a:buSzPct val="75000"/>
              <a:defRPr/>
            </a:pPr>
            <a:endParaRPr lang="en-US" sz="800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5451BA-6BAD-373B-1DBF-1E245FC304B1}"/>
              </a:ext>
            </a:extLst>
          </p:cNvPr>
          <p:cNvSpPr/>
          <p:nvPr/>
        </p:nvSpPr>
        <p:spPr>
          <a:xfrm>
            <a:off x="379848" y="1986807"/>
            <a:ext cx="505240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CARIE will be the technology test bed for the future UED, ICS, and other imaging capabilities for LANSCE.</a:t>
            </a:r>
          </a:p>
          <a:p>
            <a:pPr marL="285750" indent="-285750">
              <a:buSzPct val="75000"/>
              <a:buFont typeface="Arial" panose="020B0604020202020204" pitchFamily="34" charset="0"/>
              <a:buChar char="•"/>
              <a:defRPr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1: LANSCE will benefit from getting 100 keV photon bursts for material studies.</a:t>
            </a:r>
          </a:p>
          <a:p>
            <a:pPr marL="285750" indent="-285750">
              <a:buSzPct val="75000"/>
              <a:buFont typeface="Arial" panose="020B0604020202020204" pitchFamily="34" charset="0"/>
              <a:buChar char="•"/>
              <a:defRPr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2: LANL has various material science needs for an MeV UED facility. </a:t>
            </a:r>
          </a:p>
          <a:p>
            <a:pPr marL="285750" indent="-285750">
              <a:buSzPct val="75000"/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75000"/>
              <a:buFont typeface="Wingdings" panose="05000000000000000000" pitchFamily="2" charset="2"/>
              <a:buNone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C7FCC-3CF9-D317-D8AE-79D5138C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95" y="1746779"/>
            <a:ext cx="2851330" cy="285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988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8402AB-C075-C74B-9783-E3AF572C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34"/>
            <a:ext cx="8229600" cy="666276"/>
          </a:xfrm>
        </p:spPr>
        <p:txBody>
          <a:bodyPr>
            <a:normAutofit/>
          </a:bodyPr>
          <a:lstStyle/>
          <a:p>
            <a:r>
              <a:rPr lang="en-US" dirty="0"/>
              <a:t>LANL C-band Engineering Research Facility (CERF-NM)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3" y="2755902"/>
            <a:ext cx="2941905" cy="1915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16664" r="17334" b="18418"/>
          <a:stretch/>
        </p:blipFill>
        <p:spPr>
          <a:xfrm rot="5400000">
            <a:off x="3409786" y="1659557"/>
            <a:ext cx="3457529" cy="2369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079" y="806741"/>
            <a:ext cx="3715947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CERF-NM was built with $3M of LANL’s internal infrastructure investment.</a:t>
            </a:r>
          </a:p>
          <a:p>
            <a:endParaRPr lang="en-US" sz="9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Powered with a C-band Canon klystron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Conditioned to 50 MW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Frequency 5.712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300 ns – 1 µs pulse length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Rep rate up to 200 Hz (typical 100 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Nominal bandwidth 5.707-5.717 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813F562-EAA1-4FF6-93FF-EC1488186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494" y="1547507"/>
            <a:ext cx="3457529" cy="25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98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F9B697-34E1-4BEE-ABAE-8A3341A6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116" y="1760682"/>
            <a:ext cx="4036484" cy="2785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first two high gradient cavities were tested at CERF-NM in FY21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47" y="2380430"/>
            <a:ext cx="2431846" cy="1823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9C2521-4779-46DB-8BD1-1D1FFE33D42B}"/>
              </a:ext>
            </a:extLst>
          </p:cNvPr>
          <p:cNvSpPr txBox="1"/>
          <p:nvPr/>
        </p:nvSpPr>
        <p:spPr>
          <a:xfrm>
            <a:off x="312564" y="1264001"/>
            <a:ext cx="803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C-band high gradient test facility is nationally unique. The first cavities tested at CERF-NM were manufactured at SLAC.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B96DC2B-74D9-D974-FB2C-9EF48C740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989" y="1585164"/>
            <a:ext cx="2315630" cy="1736722"/>
          </a:xfrm>
          <a:prstGeom prst="rect">
            <a:avLst/>
          </a:prstGeo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F15AB84-1F9D-C327-0D9D-BE5F4F617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257" y="3321886"/>
            <a:ext cx="2305411" cy="17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131F-5ED2-0204-C2F6-05E157F7A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6527924" cy="666276"/>
          </a:xfrm>
        </p:spPr>
        <p:txBody>
          <a:bodyPr>
            <a:normAutofit fontScale="90000"/>
          </a:bodyPr>
          <a:lstStyle/>
          <a:p>
            <a:r>
              <a:rPr lang="en-US" dirty="0"/>
              <a:t>Prototype booster cell for LANSCE upgrade tested in FY23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B3192-A516-DB94-A942-D57056BC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862" y="2118677"/>
            <a:ext cx="1940110" cy="29202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E5153-8340-5AC7-0335-3E196298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48" y="1948486"/>
            <a:ext cx="2100687" cy="2660678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8D755DF-9DED-26F9-34A4-DCDAF2B8F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28" y="1288806"/>
            <a:ext cx="5629640" cy="3439689"/>
          </a:xfrm>
        </p:spPr>
        <p:txBody>
          <a:bodyPr>
            <a:normAutofit/>
          </a:bodyPr>
          <a:lstStyle/>
          <a:p>
            <a:pPr marL="7938" indent="0">
              <a:spcAft>
                <a:spcPts val="1000"/>
              </a:spcAft>
              <a:buNone/>
            </a:pPr>
            <a:r>
              <a:rPr lang="en-US" sz="1600" dirty="0"/>
              <a:t>The goal of this experiment was to measure the breakdown rates at accelerating gradients up to 100 MV/m.</a:t>
            </a:r>
            <a:endParaRPr lang="en-US" sz="1600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922F17-B67F-D878-5B35-B6A1E2FFA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802" y="298465"/>
            <a:ext cx="2037380" cy="1650021"/>
          </a:xfrm>
          <a:prstGeom prst="rect">
            <a:avLst/>
          </a:prstGeom>
        </p:spPr>
      </p:pic>
      <p:pic>
        <p:nvPicPr>
          <p:cNvPr id="4" name="Picture 3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8868A931-3BC8-3BB1-1D1A-E87F4BBB7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468" y="1824376"/>
            <a:ext cx="4172468" cy="26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9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CARIE: Cathodes And Rf Interactions in Extremes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A4104-0B2A-1E83-B20B-43B5A4171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99748"/>
            <a:ext cx="3302000" cy="36242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A2A903-AE82-29D6-275F-88D88B44E3AB}"/>
              </a:ext>
            </a:extLst>
          </p:cNvPr>
          <p:cNvSpPr/>
          <p:nvPr/>
        </p:nvSpPr>
        <p:spPr>
          <a:xfrm>
            <a:off x="228032" y="1072952"/>
            <a:ext cx="507421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new three-year project was funded at LANL to demonstrate operation of high-quantum-efficiency cathodes in a high-gradient RF injector.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Project builds upon LANL’s expertise in high-gradient C-band and high-QE photocathodes.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proposed </a:t>
            </a:r>
            <a:r>
              <a:rPr lang="en-US" altLang="en-US" sz="16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heterostructured</a:t>
            </a:r>
            <a:r>
              <a:rPr lang="en-US" alt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cathode will include multiple layers to ensure atomic flatness of the surface, high QE, and the ability to withstand high electric fields with no breakdown.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 beam parameters: 250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0.1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m*rad,   B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5D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project started in October of 2022.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7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CARIE vault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4B89B4-7938-E843-AC6F-48E389EDC26C}"/>
              </a:ext>
            </a:extLst>
          </p:cNvPr>
          <p:cNvSpPr/>
          <p:nvPr/>
        </p:nvSpPr>
        <p:spPr>
          <a:xfrm>
            <a:off x="380431" y="1515548"/>
            <a:ext cx="905796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vault was cleaned for the new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50 MW C-band klystron is under commission and waveguide line assembly is to follow.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7FC251-D2ED-16A1-C9B4-0332A4630618}"/>
              </a:ext>
            </a:extLst>
          </p:cNvPr>
          <p:cNvSpPr/>
          <p:nvPr/>
        </p:nvSpPr>
        <p:spPr>
          <a:xfrm>
            <a:off x="380431" y="963076"/>
            <a:ext cx="8531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location was identified on LANSCE mesa that can accommodate a 20 kW electron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Co-located with a cathode fabrication and characterization facility (ACERT).</a:t>
            </a: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A596A08-07A1-D093-8828-172A99DC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74" y="2490946"/>
            <a:ext cx="3326009" cy="2494981"/>
          </a:xfrm>
          <a:prstGeom prst="rect">
            <a:avLst/>
          </a:prstGeom>
        </p:spPr>
      </p:pic>
      <p:pic>
        <p:nvPicPr>
          <p:cNvPr id="7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32EEB8F-4C1A-3D32-895F-9651D24B9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90946"/>
            <a:ext cx="3326009" cy="249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17372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27161</TotalTime>
  <Words>1310</Words>
  <Application>Microsoft Office PowerPoint</Application>
  <PresentationFormat>On-screen Show (16:9)</PresentationFormat>
  <Paragraphs>178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Acumin Pro</vt:lpstr>
      <vt:lpstr>Arial</vt:lpstr>
      <vt:lpstr>Calibri</vt:lpstr>
      <vt:lpstr>Cambria Math</vt:lpstr>
      <vt:lpstr>inherit</vt:lpstr>
      <vt:lpstr>Symbol</vt:lpstr>
      <vt:lpstr>System Font Regular</vt:lpstr>
      <vt:lpstr>Wingdings</vt:lpstr>
      <vt:lpstr>Main</vt:lpstr>
      <vt:lpstr>Custom Design</vt:lpstr>
      <vt:lpstr>LANL’s CARIE MeV photoinjector test facility</vt:lpstr>
      <vt:lpstr>Outline of this talk</vt:lpstr>
      <vt:lpstr>LANL must develop accelerators for various national security needs</vt:lpstr>
      <vt:lpstr>PowerPoint Presentation</vt:lpstr>
      <vt:lpstr>LANL C-band Engineering Research Facility (CERF-NM)</vt:lpstr>
      <vt:lpstr>The first two high gradient cavities were tested at CERF-NM in FY21</vt:lpstr>
      <vt:lpstr>Prototype booster cell for LANSCE upgrade tested in FY23</vt:lpstr>
      <vt:lpstr>CARIE: Cathodes And Rf Interactions in Extremes</vt:lpstr>
      <vt:lpstr>CARIE vault</vt:lpstr>
      <vt:lpstr>CARIE vault facility lineout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LANL has plans for using CARIE as a base for a future MeV UED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Simakov, Evgenya Ivanovna</cp:lastModifiedBy>
  <cp:revision>266</cp:revision>
  <cp:lastPrinted>2023-11-06T22:32:42Z</cp:lastPrinted>
  <dcterms:created xsi:type="dcterms:W3CDTF">2020-12-17T00:35:24Z</dcterms:created>
  <dcterms:modified xsi:type="dcterms:W3CDTF">2023-11-07T21:00:29Z</dcterms:modified>
</cp:coreProperties>
</file>