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4" r:id="rId2"/>
  </p:sldMasterIdLst>
  <p:notesMasterIdLst>
    <p:notesMasterId r:id="rId9"/>
  </p:notesMasterIdLst>
  <p:sldIdLst>
    <p:sldId id="256" r:id="rId3"/>
    <p:sldId id="294" r:id="rId4"/>
    <p:sldId id="296" r:id="rId5"/>
    <p:sldId id="295" r:id="rId6"/>
    <p:sldId id="260" r:id="rId7"/>
    <p:sldId id="293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Lato" panose="020F0502020204030203" pitchFamily="34" charset="0"/>
      <p:regular r:id="rId14"/>
      <p:bold r:id="rId15"/>
      <p:italic r:id="rId16"/>
      <p:boldItalic r:id="rId17"/>
    </p:embeddedFont>
    <p:embeddedFont>
      <p:font typeface="Lato Black" panose="020F0502020204030204" pitchFamily="34" charset="0"/>
      <p:bold r:id="rId18"/>
      <p:italic r:id="rId19"/>
      <p:boldItalic r:id="rId20"/>
    </p:embeddedFont>
    <p:embeddedFont>
      <p:font typeface="Montserrat" pitchFamily="2" charset="77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2D24"/>
    <a:srgbClr val="E04F39"/>
    <a:srgbClr val="8C1515"/>
    <a:srgbClr val="B83A4B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20"/>
    <p:restoredTop sz="96327"/>
  </p:normalViewPr>
  <p:slideViewPr>
    <p:cSldViewPr snapToGrid="0" snapToObjects="1" showGuides="1">
      <p:cViewPr varScale="1">
        <p:scale>
          <a:sx n="123" d="100"/>
          <a:sy n="123" d="100"/>
        </p:scale>
        <p:origin x="1136" y="192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7/13/23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Median idle cores </a:t>
            </a:r>
            <a:r>
              <a:rPr lang="en-US"/>
              <a:t>= 1330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64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34eceae873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34eceae873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325" tIns="90325" rIns="90325" bIns="903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FLOPS significantly less than high end supercomputers, but storage will be very large by any standard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CPU dominated by LCLS-II, storage (and real estate) dominated by USDF (Rubin)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343" name="Google Shape;343;g134eceae873_0_1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0325" tIns="90325" rIns="90325" bIns="90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400"/>
              <a:t>5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900845b419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1900845b419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g1900845b419_0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5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5.png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9BAECB2-1BD6-F541-B86F-086745C0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ED1B33-7460-3149-A78A-7698175D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690AB61-2B56-084E-A578-D98682139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1_Text Slide - 1 Column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32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7" name="Google Shape;297;p32"/>
          <p:cNvSpPr txBox="1">
            <a:spLocks noGrp="1"/>
          </p:cNvSpPr>
          <p:nvPr>
            <p:ph type="sldNum" idx="12"/>
          </p:nvPr>
        </p:nvSpPr>
        <p:spPr>
          <a:xfrm>
            <a:off x="9246367" y="57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26262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8" name="Google Shape;298;p32"/>
          <p:cNvSpPr txBox="1">
            <a:spLocks noGrp="1"/>
          </p:cNvSpPr>
          <p:nvPr>
            <p:ph type="subTitle" idx="1"/>
          </p:nvPr>
        </p:nvSpPr>
        <p:spPr>
          <a:xfrm>
            <a:off x="800325" y="1090100"/>
            <a:ext cx="5174700" cy="4416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rtl="0"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32"/>
          <p:cNvSpPr txBox="1">
            <a:spLocks noGrp="1"/>
          </p:cNvSpPr>
          <p:nvPr>
            <p:ph type="subTitle" idx="2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50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00" name="Google Shape;300;p32"/>
          <p:cNvSpPr txBox="1">
            <a:spLocks noGrp="1"/>
          </p:cNvSpPr>
          <p:nvPr>
            <p:ph type="body" idx="3"/>
          </p:nvPr>
        </p:nvSpPr>
        <p:spPr>
          <a:xfrm>
            <a:off x="808768" y="1516425"/>
            <a:ext cx="11180700" cy="47664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rtl="0"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1pPr>
            <a:lvl2pPr marL="914400" lvl="1" indent="-342392" rtl="0"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Char char="•"/>
              <a:defRPr/>
            </a:lvl2pPr>
            <a:lvl3pPr marL="1371600" lvl="2" indent="-340360" rtl="0">
              <a:spcBef>
                <a:spcPts val="500"/>
              </a:spcBef>
              <a:spcAft>
                <a:spcPts val="0"/>
              </a:spcAft>
              <a:buSzPts val="1760"/>
              <a:buChar char="•"/>
              <a:defRPr/>
            </a:lvl3pPr>
            <a:lvl4pPr marL="1828800" lvl="3" indent="-328167" rtl="0">
              <a:spcBef>
                <a:spcPts val="500"/>
              </a:spcBef>
              <a:spcAft>
                <a:spcPts val="0"/>
              </a:spcAft>
              <a:buSzPts val="1568"/>
              <a:buChar char="•"/>
              <a:defRPr/>
            </a:lvl4pPr>
            <a:lvl5pPr marL="2286000" lvl="4" indent="-328167" rtl="0">
              <a:spcBef>
                <a:spcPts val="500"/>
              </a:spcBef>
              <a:spcAft>
                <a:spcPts val="0"/>
              </a:spcAft>
              <a:buSzPts val="1568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9141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">
  <p:cSld name="Blank Layou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1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34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29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  <p:sldLayoutId id="2147483692" r:id="rId16"/>
    <p:sldLayoutId id="2147483693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3df.slac.stanford.ed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43810C-D8F0-C401-A8C1-1CD019AE8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S3DF – SLAC’s new shared computing facility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0F273-0E63-4B40-DDEE-74B055000E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3612" y="1247133"/>
            <a:ext cx="5700779" cy="48107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Successor to SDF (~Aug 2023 EOL)</a:t>
            </a:r>
          </a:p>
          <a:p>
            <a:pPr marL="752475" lvl="1" indent="-285750"/>
            <a:r>
              <a:rPr lang="en-US" sz="1800" dirty="0"/>
              <a:t>PFLOPS of CPU and 10s of PFLOPS of GPU</a:t>
            </a:r>
          </a:p>
          <a:p>
            <a:pPr marL="752475" lvl="1" indent="-285750"/>
            <a:r>
              <a:rPr lang="en-US" sz="1800" dirty="0"/>
              <a:t>Emphasis on high throughput interconnects</a:t>
            </a:r>
          </a:p>
          <a:p>
            <a:pPr marL="752475" lvl="1" indent="-285750"/>
            <a:r>
              <a:rPr lang="en-US" sz="1800" dirty="0"/>
              <a:t>Up to 6 MW and 300 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Groups “buy in”: either CPU, GPU, or storage</a:t>
            </a:r>
          </a:p>
          <a:p>
            <a:pPr marL="752475" lvl="1" indent="-285750"/>
            <a:r>
              <a:rPr lang="en-US" sz="1800" dirty="0"/>
              <a:t>Get corresponding access to cluster resources for lifetime of hardware (≥5 years)</a:t>
            </a:r>
          </a:p>
          <a:p>
            <a:pPr marL="752475" lvl="1" indent="-285750"/>
            <a:r>
              <a:rPr lang="en-US" sz="1800" dirty="0"/>
              <a:t>3 “stances”: Dedicated, priority, no priority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Interactive, batch, and service compute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Facility support for code compilation/install</a:t>
            </a:r>
          </a:p>
          <a:p>
            <a:pPr marL="752475" lvl="1" indent="-285750"/>
            <a:r>
              <a:rPr lang="en-US" sz="1800" dirty="0"/>
              <a:t>Not guaranteed</a:t>
            </a:r>
          </a:p>
          <a:p>
            <a:pPr marL="285750" indent="-285750"/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95C5E-9672-F427-6164-06FB8867D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26" name="Picture 2" descr="SRCF-II">
            <a:extLst>
              <a:ext uri="{FF2B5EF4-FFF2-40B4-BE49-F238E27FC236}">
                <a16:creationId xmlns:a16="http://schemas.microsoft.com/office/drawing/2014/main" id="{2E6395C6-9C9E-B244-7F36-7F09F2033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843" y="3894111"/>
            <a:ext cx="6089373" cy="21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7D667-4C8F-AABA-BAB6-6E2EAD14F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843" y="1247133"/>
            <a:ext cx="6174545" cy="258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44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41D766-E469-361F-A0A4-E9372BE1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‘menu’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FD480-2B96-79FF-C02E-2B9D2D960B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3821697"/>
          </a:xfrm>
        </p:spPr>
        <p:txBody>
          <a:bodyPr numCol="2"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Compute node, $40k</a:t>
            </a:r>
          </a:p>
          <a:p>
            <a:pPr marL="752475" lvl="1" indent="-285750">
              <a:lnSpc>
                <a:spcPct val="100000"/>
              </a:lnSpc>
            </a:pPr>
            <a:r>
              <a:rPr lang="en-US" sz="1800" dirty="0"/>
              <a:t>2x AMD EPYC Milan, 64 core</a:t>
            </a:r>
          </a:p>
          <a:p>
            <a:pPr marL="752475" lvl="1" indent="-285750">
              <a:lnSpc>
                <a:spcPct val="100000"/>
              </a:lnSpc>
            </a:pPr>
            <a:r>
              <a:rPr lang="en-US" sz="1800" dirty="0"/>
              <a:t>512 GB RAM</a:t>
            </a:r>
          </a:p>
          <a:p>
            <a:pPr marL="752475" lvl="1" indent="-285750">
              <a:lnSpc>
                <a:spcPct val="100000"/>
              </a:lnSpc>
            </a:pPr>
            <a:r>
              <a:rPr lang="en-US" sz="1800" dirty="0"/>
              <a:t>1 TB </a:t>
            </a:r>
            <a:r>
              <a:rPr lang="en-US" sz="1800" dirty="0" err="1"/>
              <a:t>NVMe</a:t>
            </a:r>
            <a:endParaRPr lang="en-US" sz="1800" dirty="0"/>
          </a:p>
          <a:p>
            <a:pPr marL="752475" lvl="1" indent="-285750">
              <a:lnSpc>
                <a:spcPct val="100000"/>
              </a:lnSpc>
            </a:pPr>
            <a:r>
              <a:rPr lang="en-US" sz="1800" b="1" dirty="0"/>
              <a:t>Roughly corresponds to 5.6 million core-hours over 5 years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err="1"/>
              <a:t>NVMe</a:t>
            </a:r>
            <a:r>
              <a:rPr lang="en-US" sz="1800" dirty="0"/>
              <a:t> storage server, $40k</a:t>
            </a:r>
          </a:p>
          <a:p>
            <a:pPr marL="752475" lvl="1" indent="-285750">
              <a:lnSpc>
                <a:spcPct val="100000"/>
              </a:lnSpc>
            </a:pPr>
            <a:r>
              <a:rPr lang="en-US" sz="1800" dirty="0"/>
              <a:t>270 TB </a:t>
            </a:r>
            <a:r>
              <a:rPr lang="en-US" sz="1800" dirty="0" err="1"/>
              <a:t>NVMe</a:t>
            </a:r>
            <a:endParaRPr lang="en-US" sz="1800" dirty="0"/>
          </a:p>
          <a:p>
            <a:pPr>
              <a:lnSpc>
                <a:spcPct val="100000"/>
              </a:lnSpc>
            </a:pPr>
            <a:endParaRPr lang="en-US" sz="18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JBOD storage server, $52k</a:t>
            </a:r>
          </a:p>
          <a:p>
            <a:pPr marL="752475" lvl="1" indent="-285750">
              <a:lnSpc>
                <a:spcPct val="100000"/>
              </a:lnSpc>
            </a:pPr>
            <a:r>
              <a:rPr lang="en-US" sz="1800" dirty="0"/>
              <a:t>900 TB HDD</a:t>
            </a:r>
          </a:p>
          <a:p>
            <a:pPr lvl="1" indent="0">
              <a:lnSpc>
                <a:spcPct val="100000"/>
              </a:lnSpc>
              <a:buNone/>
            </a:pPr>
            <a:endParaRPr lang="en-US" sz="18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GPU node, $40-60k (highly variable)</a:t>
            </a:r>
          </a:p>
          <a:p>
            <a:pPr marL="752475" lvl="1" indent="-285750">
              <a:lnSpc>
                <a:spcPct val="100000"/>
              </a:lnSpc>
            </a:pPr>
            <a:r>
              <a:rPr lang="en-US" sz="1800" dirty="0"/>
              <a:t>4x A100 </a:t>
            </a:r>
          </a:p>
          <a:p>
            <a:pPr marL="752475" lvl="1" indent="-285750">
              <a:lnSpc>
                <a:spcPct val="100000"/>
              </a:lnSpc>
            </a:pPr>
            <a:r>
              <a:rPr lang="en-US" sz="1800" b="1" dirty="0"/>
              <a:t>No supply until at least 2024 though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EFB36-8010-CBA0-2803-5161498FB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334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41D766-E469-361F-A0A4-E9372BE1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Suitability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FD480-2B96-79FF-C02E-2B9D2D960B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0501" y="1000031"/>
            <a:ext cx="7552081" cy="3060317"/>
          </a:xfrm>
        </p:spPr>
        <p:txBody>
          <a:bodyPr numCol="1"/>
          <a:lstStyle/>
          <a:p>
            <a:pPr>
              <a:lnSpc>
                <a:spcPct val="100000"/>
              </a:lnSpc>
            </a:pPr>
            <a:r>
              <a:rPr lang="en-US" sz="1800" b="1" dirty="0"/>
              <a:t>Compute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If initial effort is 100k CPU-hours, minimum buy-in seems excessive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Could attempt to run on free resources</a:t>
            </a:r>
          </a:p>
          <a:p>
            <a:pPr marL="752475" lvl="1" indent="-285750">
              <a:lnSpc>
                <a:spcPct val="100000"/>
              </a:lnSpc>
            </a:pPr>
            <a:r>
              <a:rPr lang="en-US" sz="1800" dirty="0"/>
              <a:t>(Guessing!) Could probably get this much compute over a year</a:t>
            </a:r>
          </a:p>
          <a:p>
            <a:pPr marL="1149350" lvl="2" indent="-285750">
              <a:lnSpc>
                <a:spcPct val="100000"/>
              </a:lnSpc>
            </a:pPr>
            <a:r>
              <a:rPr lang="en-US" sz="1800" dirty="0"/>
              <a:t>~0.1% total cluster CPU time</a:t>
            </a:r>
          </a:p>
          <a:p>
            <a:pPr marL="752475" lvl="1" indent="-285750">
              <a:lnSpc>
                <a:spcPct val="100000"/>
              </a:lnSpc>
            </a:pPr>
            <a:r>
              <a:rPr lang="en-US" sz="1800" dirty="0"/>
              <a:t>Short, small jobs preferred</a:t>
            </a:r>
          </a:p>
          <a:p>
            <a:pPr marL="1149350" lvl="2" indent="-285750">
              <a:lnSpc>
                <a:spcPct val="100000"/>
              </a:lnSpc>
            </a:pPr>
            <a:r>
              <a:rPr lang="en-US" sz="1800" dirty="0"/>
              <a:t>Shorter queue times and less chance of preemption</a:t>
            </a:r>
          </a:p>
          <a:p>
            <a:pPr marL="752475" lvl="1" indent="-285750">
              <a:lnSpc>
                <a:spcPct val="100000"/>
              </a:lnSpc>
            </a:pPr>
            <a:r>
              <a:rPr lang="en-US" sz="1800" dirty="0"/>
              <a:t>Need to be tolerant of delays outside our control</a:t>
            </a:r>
          </a:p>
          <a:p>
            <a:pPr marL="752475" lvl="1" indent="-285750"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EFB36-8010-CBA0-2803-5161498FB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8578900-3B64-F6F2-0382-CBBEFB45B593}"/>
              </a:ext>
            </a:extLst>
          </p:cNvPr>
          <p:cNvSpPr txBox="1">
            <a:spLocks/>
          </p:cNvSpPr>
          <p:nvPr/>
        </p:nvSpPr>
        <p:spPr>
          <a:xfrm>
            <a:off x="7633253" y="1000031"/>
            <a:ext cx="4558748" cy="4789016"/>
          </a:xfrm>
          <a:prstGeom prst="rect">
            <a:avLst/>
          </a:prstGeom>
        </p:spPr>
        <p:txBody>
          <a:bodyPr vert="horz" lIns="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1" dirty="0"/>
              <a:t>Storage / Simulation database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FACET appears to have been allocated 10 TB (</a:t>
            </a:r>
            <a:r>
              <a:rPr lang="en-US" sz="1800" dirty="0" err="1"/>
              <a:t>NVMe</a:t>
            </a:r>
            <a:r>
              <a:rPr lang="en-US" sz="1800" dirty="0"/>
              <a:t>, auto backup) for startup</a:t>
            </a:r>
          </a:p>
          <a:p>
            <a:pPr marL="752475" lvl="1" indent="-285750">
              <a:lnSpc>
                <a:spcPct val="100000"/>
              </a:lnSpc>
            </a:pPr>
            <a:r>
              <a:rPr lang="en-US" sz="1800" dirty="0"/>
              <a:t>Cluster has plenty of free space though; could potentially </a:t>
            </a:r>
            <a:r>
              <a:rPr lang="en-US" sz="1800"/>
              <a:t>request more</a:t>
            </a:r>
            <a:endParaRPr lang="en-US" sz="18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External users need a SLAC account</a:t>
            </a:r>
          </a:p>
          <a:p>
            <a:pPr marL="752475" lvl="1" indent="-285750">
              <a:lnSpc>
                <a:spcPct val="100000"/>
              </a:lnSpc>
            </a:pPr>
            <a:r>
              <a:rPr lang="en-US" sz="1800" dirty="0"/>
              <a:t>They are trying to introduce federated access this year so external users could use home institution credentials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Content can be served publicly with HTTP</a:t>
            </a:r>
          </a:p>
          <a:p>
            <a:pPr marL="752475" lvl="1" indent="-285750">
              <a:lnSpc>
                <a:spcPct val="100000"/>
              </a:lnSpc>
            </a:pPr>
            <a:r>
              <a:rPr lang="en-US" sz="1800" dirty="0"/>
              <a:t>Could be useful for linking from relational database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4719A4-AAC0-0360-4FBD-C6F4562C9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562" y="5944893"/>
            <a:ext cx="5462438" cy="67586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F21ED5-422B-CC1B-8742-D2ED72DA26F0}"/>
              </a:ext>
            </a:extLst>
          </p:cNvPr>
          <p:cNvGrpSpPr/>
          <p:nvPr/>
        </p:nvGrpSpPr>
        <p:grpSpPr>
          <a:xfrm>
            <a:off x="1793557" y="3844609"/>
            <a:ext cx="4531416" cy="3013391"/>
            <a:chOff x="2146851" y="3844609"/>
            <a:chExt cx="4531416" cy="3013391"/>
          </a:xfrm>
        </p:grpSpPr>
        <p:pic>
          <p:nvPicPr>
            <p:cNvPr id="20" name="Picture 19" descr="A graph of blue lines&#10;&#10;Description automatically generated">
              <a:extLst>
                <a:ext uri="{FF2B5EF4-FFF2-40B4-BE49-F238E27FC236}">
                  <a16:creationId xmlns:a16="http://schemas.microsoft.com/office/drawing/2014/main" id="{19578067-679C-C748-BC1E-2EE006D16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6851" y="3844609"/>
              <a:ext cx="4531415" cy="301339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9A2E3F-B567-8434-A8E1-4AA665067EA7}"/>
                </a:ext>
              </a:extLst>
            </p:cNvPr>
            <p:cNvSpPr txBox="1"/>
            <p:nvPr/>
          </p:nvSpPr>
          <p:spPr>
            <a:xfrm>
              <a:off x="5508323" y="5789047"/>
              <a:ext cx="11699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Mean idle cores</a:t>
              </a:r>
            </a:p>
            <a:p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= 1700</a:t>
              </a:r>
            </a:p>
          </p:txBody>
        </p:sp>
      </p:grp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E974897-4FB6-C314-D188-D44A679121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>
            <a:off x="0" y="1828800"/>
            <a:ext cx="7268863" cy="39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50C14F-0749-B184-8D92-511C70069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 from S3DF presentation: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46173-2A77-689F-7AF9-04D763D597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/presentation/d/1255ekxq8dscz7vvOAbgQ_tI4o13lOO-IMPMLm2A7gtg/</a:t>
            </a:r>
            <a:r>
              <a:rPr lang="en-US" dirty="0" err="1"/>
              <a:t>edit?usp</a:t>
            </a:r>
            <a:r>
              <a:rPr lang="en-US" dirty="0"/>
              <a:t>=sharing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F9135-AABA-733F-039B-E7123834B1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SECTION TITLE AND/OR DEPARTMENT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E38DC-FB53-CF3A-5264-27CADF355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18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S3DF/USDF Projections for compute/storage needs</a:t>
            </a:r>
            <a:endParaRPr/>
          </a:p>
        </p:txBody>
      </p:sp>
      <p:sp>
        <p:nvSpPr>
          <p:cNvPr id="346" name="Google Shape;346;p38"/>
          <p:cNvSpPr txBox="1">
            <a:spLocks noGrp="1"/>
          </p:cNvSpPr>
          <p:nvPr>
            <p:ph type="sldNum" idx="12"/>
          </p:nvPr>
        </p:nvSpPr>
        <p:spPr>
          <a:xfrm>
            <a:off x="9246367" y="5782824"/>
            <a:ext cx="2743200" cy="365100"/>
          </a:xfrm>
          <a:prstGeom prst="rect">
            <a:avLst/>
          </a:prstGeom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347" name="Google Shape;347;p38" title="Chart"/>
          <p:cNvPicPr preferRelativeResize="0"/>
          <p:nvPr/>
        </p:nvPicPr>
        <p:blipFill rotWithShape="1">
          <a:blip r:embed="rId3">
            <a:alphaModFix/>
          </a:blip>
          <a:srcRect t="4495" b="10369"/>
          <a:stretch/>
        </p:blipFill>
        <p:spPr>
          <a:xfrm>
            <a:off x="6635833" y="3655834"/>
            <a:ext cx="4818204" cy="253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8" title="Chart"/>
          <p:cNvPicPr preferRelativeResize="0"/>
          <p:nvPr/>
        </p:nvPicPr>
        <p:blipFill rotWithShape="1">
          <a:blip r:embed="rId4">
            <a:alphaModFix/>
          </a:blip>
          <a:srcRect b="9255"/>
          <a:stretch/>
        </p:blipFill>
        <p:spPr>
          <a:xfrm>
            <a:off x="840900" y="3583850"/>
            <a:ext cx="4619001" cy="259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8" title="Chart"/>
          <p:cNvPicPr preferRelativeResize="0"/>
          <p:nvPr/>
        </p:nvPicPr>
        <p:blipFill rotWithShape="1">
          <a:blip r:embed="rId5">
            <a:alphaModFix/>
          </a:blip>
          <a:srcRect b="9950"/>
          <a:stretch/>
        </p:blipFill>
        <p:spPr>
          <a:xfrm>
            <a:off x="872933" y="1088950"/>
            <a:ext cx="4554933" cy="253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8" title="Chart"/>
          <p:cNvPicPr preferRelativeResize="0"/>
          <p:nvPr/>
        </p:nvPicPr>
        <p:blipFill rotWithShape="1">
          <a:blip r:embed="rId6">
            <a:alphaModFix/>
          </a:blip>
          <a:srcRect b="10168"/>
          <a:stretch/>
        </p:blipFill>
        <p:spPr>
          <a:xfrm>
            <a:off x="6761913" y="1088933"/>
            <a:ext cx="4566051" cy="2536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8"/>
          <p:cNvSpPr txBox="1"/>
          <p:nvPr/>
        </p:nvSpPr>
        <p:spPr>
          <a:xfrm>
            <a:off x="0" y="6352007"/>
            <a:ext cx="12192000" cy="539700"/>
          </a:xfrm>
          <a:prstGeom prst="rect">
            <a:avLst/>
          </a:prstGeom>
          <a:solidFill>
            <a:srgbClr val="A40A1D"/>
          </a:solidFill>
          <a:ln>
            <a:noFill/>
          </a:ln>
        </p:spPr>
        <p:txBody>
          <a:bodyPr spcFirstLastPara="1" wrap="square" lIns="0" tIns="60925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lt1"/>
                </a:solidFill>
              </a:rPr>
              <a:t>CPU dominated by LCLS-II, storage (and space) dominated by USDF (Rubin), GPU by ML</a:t>
            </a:r>
            <a:endParaRPr sz="1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71"/>
          <p:cNvSpPr txBox="1">
            <a:spLocks noGrp="1"/>
          </p:cNvSpPr>
          <p:nvPr>
            <p:ph type="title"/>
          </p:nvPr>
        </p:nvSpPr>
        <p:spPr>
          <a:xfrm>
            <a:off x="519550" y="731125"/>
            <a:ext cx="5809500" cy="5593500"/>
          </a:xfrm>
          <a:prstGeom prst="rect">
            <a:avLst/>
          </a:prstGeom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Go to: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hlinkClick r:id="rId3"/>
              </a:rPr>
              <a:t>https://s3df.slac.stanford.edu</a:t>
            </a:r>
            <a:r>
              <a:rPr lang="en-US" sz="1600"/>
              <a:t> 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(Status &amp; Outages-&gt;Roadmap)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34343"/>
                </a:solidFill>
              </a:rPr>
              <a:t>Key Milestones:</a:t>
            </a:r>
            <a:br>
              <a:rPr lang="en-US" sz="1800">
                <a:solidFill>
                  <a:srgbClr val="434343"/>
                </a:solidFill>
              </a:rPr>
            </a:br>
            <a:endParaRPr sz="1800"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-US" sz="1800">
                <a:solidFill>
                  <a:srgbClr val="434343"/>
                </a:solidFill>
              </a:rPr>
              <a:t>1/2023: Open S3DF to all users</a:t>
            </a:r>
            <a:endParaRPr sz="1800"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-US" sz="1800">
                <a:solidFill>
                  <a:srgbClr val="434343"/>
                </a:solidFill>
              </a:rPr>
              <a:t>2/2023: First hardware deployment in SRCF-II (without backup power)</a:t>
            </a:r>
            <a:endParaRPr sz="1800"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-US" sz="1800">
                <a:solidFill>
                  <a:srgbClr val="434343"/>
                </a:solidFill>
              </a:rPr>
              <a:t>3/2023: Export S3DF filesystems via NFS v4</a:t>
            </a:r>
            <a:endParaRPr sz="1800"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-US" sz="1800">
                <a:solidFill>
                  <a:srgbClr val="434343"/>
                </a:solidFill>
              </a:rPr>
              <a:t>8/2023: Retire all B050 legacy clusters</a:t>
            </a:r>
            <a:endParaRPr sz="1800"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-US" sz="1800">
                <a:solidFill>
                  <a:srgbClr val="434343"/>
                </a:solidFill>
              </a:rPr>
              <a:t>10/2023: Federated Identity (IAM)</a:t>
            </a:r>
            <a:endParaRPr sz="1800">
              <a:solidFill>
                <a:srgbClr val="434343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800"/>
              <a:buChar char="●"/>
            </a:pPr>
            <a:r>
              <a:rPr lang="en-US" sz="1800">
                <a:solidFill>
                  <a:srgbClr val="434343"/>
                </a:solidFill>
              </a:rPr>
              <a:t>11/2023: Retire AFS and GPFS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882" name="Google Shape;88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8775" y="72813"/>
            <a:ext cx="5244052" cy="671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1120</TotalTime>
  <Words>470</Words>
  <Application>Microsoft Macintosh PowerPoint</Application>
  <PresentationFormat>Widescreen</PresentationFormat>
  <Paragraphs>74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Calibri</vt:lpstr>
      <vt:lpstr>Lato</vt:lpstr>
      <vt:lpstr>Arial</vt:lpstr>
      <vt:lpstr>Montserrat</vt:lpstr>
      <vt:lpstr>Lato Black</vt:lpstr>
      <vt:lpstr>SLAC Covers/Title Slides</vt:lpstr>
      <vt:lpstr>SLAC Interior Slides</vt:lpstr>
      <vt:lpstr>S3DF – SLAC’s new shared computing facility </vt:lpstr>
      <vt:lpstr>Current ‘menu’</vt:lpstr>
      <vt:lpstr>Suitability</vt:lpstr>
      <vt:lpstr>Slides from S3DF presentation: </vt:lpstr>
      <vt:lpstr>S3DF/USDF Projections for compute/storage needs</vt:lpstr>
      <vt:lpstr>Go to: https://s3df.slac.stanford.edu  (Status &amp; Outages-&gt;Roadmap)   Key Milestones:  1/2023: Open S3DF to all users 2/2023: First hardware deployment in SRCF-II (without backup power) 3/2023: Export S3DF filesystems via NFS v4 8/2023: Retire all B050 legacy clusters 10/2023: Federated Identity (IAM) 11/2023: Retire AFS and GPFS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S3DF – SLAC’s new shared computing resource </dc:title>
  <dc:subject/>
  <dc:creator>Majernik, Nathan</dc:creator>
  <cp:keywords/>
  <dc:description/>
  <cp:lastModifiedBy>Majernik, Nathan</cp:lastModifiedBy>
  <cp:revision>53</cp:revision>
  <dcterms:created xsi:type="dcterms:W3CDTF">2023-06-07T17:57:47Z</dcterms:created>
  <dcterms:modified xsi:type="dcterms:W3CDTF">2023-07-13T16:03:09Z</dcterms:modified>
  <cp:category/>
</cp:coreProperties>
</file>