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0" r:id="rId3"/>
    <p:sldId id="271" r:id="rId4"/>
    <p:sldId id="264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" y="2733709"/>
            <a:ext cx="8702536" cy="1373070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D795-F8ED-43AD-AD00-580DFDCC763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126C2D50-CBEA-D351-5367-F31A2B7737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669" y="3075905"/>
            <a:ext cx="1851199" cy="58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1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D795-F8ED-43AD-AD00-580DFDCC763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0C3F45E-EFCE-4CD7-961E-83C909DB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4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D795-F8ED-43AD-AD00-580DFDCC763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0C3F45E-EFCE-4CD7-961E-83C909DB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30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D795-F8ED-43AD-AD00-580DFDCC763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0C3F45E-EFCE-4CD7-961E-83C909DB36E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6123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D795-F8ED-43AD-AD00-580DFDCC763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0C3F45E-EFCE-4CD7-961E-83C909DB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24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D795-F8ED-43AD-AD00-580DFDCC763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F45E-EFCE-4CD7-961E-83C909DB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61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D795-F8ED-43AD-AD00-580DFDCC763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F45E-EFCE-4CD7-961E-83C909DB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68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D795-F8ED-43AD-AD00-580DFDCC763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F45E-EFCE-4CD7-961E-83C909DB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94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D6CD795-F8ED-43AD-AD00-580DFDCC763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0C3F45E-EFCE-4CD7-961E-83C909DB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" y="1427363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69" y="1427363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74008" y="6912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31746" y="6912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97" y="212758"/>
            <a:ext cx="9899547" cy="1080938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D795-F8ED-43AD-AD00-580DFDCC763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BF5809C-F211-A484-7572-A0FEAA9540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549" y="535198"/>
            <a:ext cx="1371389" cy="4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3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D795-F8ED-43AD-AD00-580DFDCC763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0C3F45E-EFCE-4CD7-961E-83C909DB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6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D795-F8ED-43AD-AD00-580DFDCC763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F45E-EFCE-4CD7-961E-83C909DB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D795-F8ED-43AD-AD00-580DFDCC763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F45E-EFCE-4CD7-961E-83C909DB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0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D795-F8ED-43AD-AD00-580DFDCC763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F45E-EFCE-4CD7-961E-83C909DB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9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D795-F8ED-43AD-AD00-580DFDCC763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F45E-EFCE-4CD7-961E-83C909DB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D795-F8ED-43AD-AD00-580DFDCC763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F45E-EFCE-4CD7-961E-83C909DB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4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D795-F8ED-43AD-AD00-580DFDCC763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F45E-EFCE-4CD7-961E-83C909DB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1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CD795-F8ED-43AD-AD00-580DFDCC763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3F45E-EFCE-4CD7-961E-83C909DB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31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9188-9891-37FE-4AF0-F6D3EECFA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63" y="2733709"/>
            <a:ext cx="8658993" cy="1373070"/>
          </a:xfrm>
        </p:spPr>
        <p:txBody>
          <a:bodyPr/>
          <a:lstStyle/>
          <a:p>
            <a:r>
              <a:rPr lang="en-US" sz="4800" dirty="0"/>
              <a:t>FACET-II E300 Meeting: </a:t>
            </a:r>
            <a:r>
              <a:rPr lang="en-US" sz="4800" dirty="0" err="1"/>
              <a:t>QuickPIC</a:t>
            </a:r>
            <a:r>
              <a:rPr lang="en-US" sz="4800" dirty="0"/>
              <a:t>/QPAD comparison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4F2F0F-E639-2373-DCE9-052FDB6E81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Lance Hildebrand, </a:t>
            </a:r>
            <a:r>
              <a:rPr lang="en-US" sz="2400" dirty="0" err="1">
                <a:solidFill>
                  <a:srgbClr val="FFFFFF"/>
                </a:solidFill>
              </a:rPr>
              <a:t>Thamine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Dalichaouch</a:t>
            </a:r>
            <a:r>
              <a:rPr lang="en-US" sz="2400" dirty="0">
                <a:solidFill>
                  <a:srgbClr val="FFFFFF"/>
                </a:solidFill>
              </a:rPr>
              <a:t>, Qianqian </a:t>
            </a:r>
            <a:r>
              <a:rPr lang="en-US" sz="2400" dirty="0" err="1">
                <a:solidFill>
                  <a:srgbClr val="FFFFFF"/>
                </a:solidFill>
              </a:rPr>
              <a:t>Su</a:t>
            </a:r>
            <a:r>
              <a:rPr lang="en-US" sz="2400" dirty="0">
                <a:solidFill>
                  <a:srgbClr val="FFFFFF"/>
                </a:solidFill>
              </a:rPr>
              <a:t>, Warren Mori</a:t>
            </a:r>
          </a:p>
          <a:p>
            <a:r>
              <a:rPr lang="en-US" sz="2400" dirty="0">
                <a:solidFill>
                  <a:srgbClr val="FFFFFF"/>
                </a:solidFill>
              </a:rPr>
              <a:t>July 13, 2023</a:t>
            </a:r>
          </a:p>
        </p:txBody>
      </p:sp>
    </p:spTree>
    <p:extLst>
      <p:ext uri="{BB962C8B-B14F-4D97-AF65-F5344CB8AC3E}">
        <p14:creationId xmlns:p14="http://schemas.microsoft.com/office/powerpoint/2010/main" val="56949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8B2A4-536A-1E9A-BB50-9DFC79F61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7" y="212758"/>
            <a:ext cx="9841011" cy="1080938"/>
          </a:xfrm>
        </p:spPr>
        <p:txBody>
          <a:bodyPr>
            <a:normAutofit fontScale="90000"/>
          </a:bodyPr>
          <a:lstStyle/>
          <a:p>
            <a:r>
              <a:rPr lang="en-US" dirty="0"/>
              <a:t>Accuracy of QPAD compared to </a:t>
            </a:r>
            <a:r>
              <a:rPr lang="en-US" dirty="0" err="1"/>
              <a:t>QuickPIC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95745-F3A9-31FE-46F4-B4C17C808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37" y="1629342"/>
            <a:ext cx="5972863" cy="5015900"/>
          </a:xfrm>
        </p:spPr>
        <p:txBody>
          <a:bodyPr>
            <a:normAutofit/>
          </a:bodyPr>
          <a:lstStyle/>
          <a:p>
            <a:r>
              <a:rPr lang="en-US" dirty="0"/>
              <a:t>Using the Gaussian model from </a:t>
            </a:r>
            <a:r>
              <a:rPr lang="en-US" dirty="0" err="1"/>
              <a:t>Chaojie</a:t>
            </a:r>
            <a:r>
              <a:rPr lang="en-US" dirty="0"/>
              <a:t> with hosing, the problem I showed last meeting.</a:t>
            </a:r>
          </a:p>
          <a:p>
            <a:r>
              <a:rPr lang="en-US" dirty="0"/>
              <a:t>There are still some issues when running </a:t>
            </a:r>
            <a:r>
              <a:rPr lang="en-US" dirty="0" err="1"/>
              <a:t>QuickPIC</a:t>
            </a:r>
            <a:r>
              <a:rPr lang="en-US" dirty="0"/>
              <a:t> with field ionization (haven’t been actively using this branch), so we will use pre-ionized plasma</a:t>
            </a:r>
          </a:p>
          <a:p>
            <a:r>
              <a:rPr lang="en-US" dirty="0"/>
              <a:t>There are some small differences between </a:t>
            </a:r>
            <a:r>
              <a:rPr lang="en-US" dirty="0" err="1"/>
              <a:t>QuickPIC</a:t>
            </a:r>
            <a:r>
              <a:rPr lang="en-US" dirty="0"/>
              <a:t> and QPAD, e.g. QPAD uses open boundaries while </a:t>
            </a:r>
            <a:r>
              <a:rPr lang="en-US" dirty="0" err="1"/>
              <a:t>QuickPIC</a:t>
            </a:r>
            <a:r>
              <a:rPr lang="en-US" dirty="0"/>
              <a:t> uses conducting boundaries.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6E9108-3E5D-BD4A-E56E-7892C4A8E96B}"/>
              </a:ext>
            </a:extLst>
          </p:cNvPr>
          <p:cNvGrpSpPr/>
          <p:nvPr/>
        </p:nvGrpSpPr>
        <p:grpSpPr>
          <a:xfrm>
            <a:off x="6249825" y="3878026"/>
            <a:ext cx="3688281" cy="2882893"/>
            <a:chOff x="868364" y="2771775"/>
            <a:chExt cx="11430001" cy="9151939"/>
          </a:xfrm>
        </p:grpSpPr>
        <p:pic>
          <p:nvPicPr>
            <p:cNvPr id="5" name="Image" descr="Image">
              <a:extLst>
                <a:ext uri="{FF2B5EF4-FFF2-40B4-BE49-F238E27FC236}">
                  <a16:creationId xmlns:a16="http://schemas.microsoft.com/office/drawing/2014/main" id="{8B78DBCA-A294-B6F6-F4EF-D097356F7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64" y="2771775"/>
              <a:ext cx="11430001" cy="915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6" name="27.1 kA">
              <a:extLst>
                <a:ext uri="{FF2B5EF4-FFF2-40B4-BE49-F238E27FC236}">
                  <a16:creationId xmlns:a16="http://schemas.microsoft.com/office/drawing/2014/main" id="{6D3426C9-55FD-F202-C6AB-75B6DF21F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9364" y="3749676"/>
              <a:ext cx="2795042" cy="1376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tIns="91439" bIns="91439">
              <a:spAutoFit/>
            </a:bodyPr>
            <a:lstStyle/>
            <a:p>
              <a:pPr eaLnBrk="1">
                <a:spcBef>
                  <a:spcPts val="3200"/>
                </a:spcBef>
              </a:pPr>
              <a:r>
                <a:rPr lang="en-US" altLang="en-US" sz="2000" dirty="0"/>
                <a:t>27.1 kA</a:t>
              </a:r>
            </a:p>
          </p:txBody>
        </p:sp>
        <p:sp>
          <p:nvSpPr>
            <p:cNvPr id="7" name="1.2 kA">
              <a:extLst>
                <a:ext uri="{FF2B5EF4-FFF2-40B4-BE49-F238E27FC236}">
                  <a16:creationId xmlns:a16="http://schemas.microsoft.com/office/drawing/2014/main" id="{8E20C216-F38E-AEC2-8CFA-F7EC3219B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4722" y="9192056"/>
              <a:ext cx="2453765" cy="1376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tIns="91439" bIns="91439">
              <a:spAutoFit/>
            </a:bodyPr>
            <a:lstStyle/>
            <a:p>
              <a:pPr eaLnBrk="1">
                <a:spcBef>
                  <a:spcPts val="3200"/>
                </a:spcBef>
              </a:pPr>
              <a:r>
                <a:rPr lang="en-US" altLang="en-US" sz="2000" dirty="0"/>
                <a:t>1.2 kA</a:t>
              </a:r>
            </a:p>
          </p:txBody>
        </p:sp>
        <p:sp>
          <p:nvSpPr>
            <p:cNvPr id="8" name="11.6 kA">
              <a:extLst>
                <a:ext uri="{FF2B5EF4-FFF2-40B4-BE49-F238E27FC236}">
                  <a16:creationId xmlns:a16="http://schemas.microsoft.com/office/drawing/2014/main" id="{7F93AE96-537B-7BAD-E9C2-B6DE5B9C09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0402" y="6259455"/>
              <a:ext cx="2790773" cy="1376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tIns="91439" bIns="91439">
              <a:spAutoFit/>
            </a:bodyPr>
            <a:lstStyle/>
            <a:p>
              <a:pPr algn="r" eaLnBrk="1">
                <a:spcBef>
                  <a:spcPts val="3200"/>
                </a:spcBef>
              </a:pPr>
              <a:r>
                <a:rPr lang="en-US" altLang="en-US" sz="2000" dirty="0"/>
                <a:t>11.6 kA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881768A-500B-4C68-42C3-75522DD595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585"/>
          <a:stretch/>
        </p:blipFill>
        <p:spPr>
          <a:xfrm>
            <a:off x="9843112" y="4229230"/>
            <a:ext cx="2200973" cy="2180487"/>
          </a:xfrm>
          <a:prstGeom prst="rect">
            <a:avLst/>
          </a:prstGeom>
        </p:spPr>
      </p:pic>
      <p:pic>
        <p:nvPicPr>
          <p:cNvPr id="10" name="e300_hose">
            <a:hlinkClick r:id="" action="ppaction://media"/>
            <a:extLst>
              <a:ext uri="{FF2B5EF4-FFF2-40B4-BE49-F238E27FC236}">
                <a16:creationId xmlns:a16="http://schemas.microsoft.com/office/drawing/2014/main" id="{E97AA4D2-AB5A-4F78-9CF1-F9C5CBEB41E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4924" t="3103" r="1393" b="5196"/>
          <a:stretch/>
        </p:blipFill>
        <p:spPr>
          <a:xfrm>
            <a:off x="6620067" y="1574272"/>
            <a:ext cx="4993668" cy="242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1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6E9A4-072E-5597-3FEB-6FDF62798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Accuracy of QPAD compared to </a:t>
            </a:r>
            <a:r>
              <a:rPr lang="en-US" dirty="0" err="1"/>
              <a:t>QuickPIC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D9816-0B60-AC47-78C5-2D5826EBD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97" y="1629342"/>
            <a:ext cx="10182843" cy="3599316"/>
          </a:xfrm>
        </p:spPr>
        <p:txBody>
          <a:bodyPr/>
          <a:lstStyle/>
          <a:p>
            <a:r>
              <a:rPr lang="en-US" dirty="0"/>
              <a:t>We can see even in this problem with moderate asymmetry, strong agreement even with just m=1. </a:t>
            </a:r>
          </a:p>
          <a:p>
            <a:r>
              <a:rPr lang="en-US" dirty="0"/>
              <a:t>There are some discrepancies in the </a:t>
            </a:r>
            <a:r>
              <a:rPr lang="en-US" dirty="0" err="1"/>
              <a:t>downramp</a:t>
            </a:r>
            <a:r>
              <a:rPr lang="en-US" dirty="0"/>
              <a:t> when the beam particles leave the bubble.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DB321E-1A3F-BDCE-1F56-43713649C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581" y="3429000"/>
            <a:ext cx="3838144" cy="306661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E013FC2-6EC9-E9B9-D0A4-A50AD4F5495A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8332150" y="4507289"/>
            <a:ext cx="667861" cy="42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F8F4521-3CB5-E26C-FCB3-CF19A869BDC2}"/>
              </a:ext>
            </a:extLst>
          </p:cNvPr>
          <p:cNvSpPr txBox="1"/>
          <p:nvPr/>
        </p:nvSpPr>
        <p:spPr>
          <a:xfrm>
            <a:off x="9000011" y="4270158"/>
            <a:ext cx="1002373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Some particles leave the bubble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46373B-E973-33AB-CD6B-D1AFA4747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03" y="3387790"/>
            <a:ext cx="3916419" cy="314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7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C25A-9D40-12D7-3830-5D16D5B7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QPAD vs </a:t>
            </a:r>
            <a:r>
              <a:rPr lang="en-US" dirty="0" err="1"/>
              <a:t>QuickPIC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F3031-CFBD-7C65-811E-A1F4CF92E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98" y="1555821"/>
            <a:ext cx="6884168" cy="52124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test over 50 3D timesteps for the hosing problem for various number of total modes used in QPAD on a fixed number of </a:t>
            </a:r>
            <a:r>
              <a:rPr lang="en-US" dirty="0" err="1"/>
              <a:t>cpus</a:t>
            </a:r>
            <a:r>
              <a:rPr lang="en-US" dirty="0"/>
              <a:t> (128 on Perlmutter).</a:t>
            </a:r>
          </a:p>
          <a:p>
            <a:r>
              <a:rPr lang="en-US" dirty="0"/>
              <a:t>Drive has 2.1+0.5 million particles and witness has 2.1 million particles. </a:t>
            </a:r>
          </a:p>
          <a:p>
            <a:pPr lvl="1"/>
            <a:r>
              <a:rPr lang="en-US" dirty="0"/>
              <a:t>QPAD uses cartesian initialization to match </a:t>
            </a:r>
            <a:r>
              <a:rPr lang="en-US" dirty="0" err="1"/>
              <a:t>QuickPIC</a:t>
            </a:r>
            <a:endParaRPr lang="en-US" dirty="0"/>
          </a:p>
          <a:p>
            <a:r>
              <a:rPr lang="en-US" dirty="0"/>
              <a:t>QPAD uses a 512x1024 r-z grid and </a:t>
            </a:r>
            <a:r>
              <a:rPr lang="en-US" dirty="0" err="1"/>
              <a:t>QuickPIC</a:t>
            </a:r>
            <a:r>
              <a:rPr lang="en-US" dirty="0"/>
              <a:t> uses a 1024x1024x1024 grid</a:t>
            </a:r>
          </a:p>
          <a:p>
            <a:r>
              <a:rPr lang="en-US" dirty="0"/>
              <a:t>QPAD runs fastest with many stages, 32 stages used here with 4 MPI tasks per stage (no OpenMP)</a:t>
            </a:r>
          </a:p>
          <a:p>
            <a:r>
              <a:rPr lang="en-US" dirty="0" err="1"/>
              <a:t>QuickPIC</a:t>
            </a:r>
            <a:r>
              <a:rPr lang="en-US" dirty="0"/>
              <a:t> was fastest with 2 stages and 64 MPI tasks per stage (OpenMP available but found to not speed up this run)</a:t>
            </a:r>
          </a:p>
          <a:p>
            <a:r>
              <a:rPr lang="en-US" dirty="0"/>
              <a:t>QPAD has significant speed up even with many modes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42D4E3-304F-B6D7-76BE-D76B7AE92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465" y="2162086"/>
            <a:ext cx="5107536" cy="37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09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56234-73CA-5EC6-CE2E-D4616C326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Wakefield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24BCB-548E-F91E-2590-26EC07EC8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97" y="1629342"/>
            <a:ext cx="9613861" cy="3599316"/>
          </a:xfrm>
        </p:spPr>
        <p:txBody>
          <a:bodyPr/>
          <a:lstStyle/>
          <a:p>
            <a:r>
              <a:rPr lang="en-US" dirty="0" err="1"/>
              <a:t>Wakefields</a:t>
            </a:r>
            <a:r>
              <a:rPr lang="en-US" dirty="0"/>
              <a:t> from previous runs, halfway through simulation</a:t>
            </a:r>
          </a:p>
          <a:p>
            <a:r>
              <a:rPr lang="en-US" dirty="0"/>
              <a:t>Small discrepancy probably based on boundaries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C592D0-7431-DDC5-D522-7237D4B37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958" y="3429000"/>
            <a:ext cx="4233543" cy="3104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5209C0-C748-50E6-7F41-40AB7C355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54" y="3269750"/>
            <a:ext cx="4233544" cy="3136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086C93-15D5-A696-7504-A76244C21C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99" t="2776" r="4345" b="14643"/>
          <a:stretch/>
        </p:blipFill>
        <p:spPr>
          <a:xfrm>
            <a:off x="4380329" y="3120888"/>
            <a:ext cx="2041883" cy="1494358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882B31-98D9-DB27-067B-FB524B3484E2}"/>
              </a:ext>
            </a:extLst>
          </p:cNvPr>
          <p:cNvCxnSpPr>
            <a:cxnSpLocks/>
          </p:cNvCxnSpPr>
          <p:nvPr/>
        </p:nvCxnSpPr>
        <p:spPr>
          <a:xfrm flipH="1">
            <a:off x="3597779" y="3137463"/>
            <a:ext cx="782550" cy="14943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F86483-B7F4-96F0-4C2D-61B6A47248BA}"/>
              </a:ext>
            </a:extLst>
          </p:cNvPr>
          <p:cNvCxnSpPr>
            <a:cxnSpLocks/>
          </p:cNvCxnSpPr>
          <p:nvPr/>
        </p:nvCxnSpPr>
        <p:spPr>
          <a:xfrm flipH="1">
            <a:off x="4110527" y="4631821"/>
            <a:ext cx="2311685" cy="4559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B43283B-6CB0-07B1-00E9-4195BE7835B4}"/>
              </a:ext>
            </a:extLst>
          </p:cNvPr>
          <p:cNvSpPr/>
          <p:nvPr/>
        </p:nvSpPr>
        <p:spPr>
          <a:xfrm>
            <a:off x="3597779" y="4631821"/>
            <a:ext cx="512748" cy="4559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4EDC1-B42E-EF58-A415-FB8C1014D021}"/>
              </a:ext>
            </a:extLst>
          </p:cNvPr>
          <p:cNvSpPr txBox="1"/>
          <p:nvPr/>
        </p:nvSpPr>
        <p:spPr>
          <a:xfrm>
            <a:off x="8041593" y="3137463"/>
            <a:ext cx="247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Slice at the beam tail</a:t>
            </a:r>
          </a:p>
        </p:txBody>
      </p:sp>
    </p:spTree>
    <p:extLst>
      <p:ext uri="{BB962C8B-B14F-4D97-AF65-F5344CB8AC3E}">
        <p14:creationId xmlns:p14="http://schemas.microsoft.com/office/powerpoint/2010/main" val="84569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76BC-DC2F-3667-14B1-566295AA3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Imported beam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91ABF-DE14-AC72-3F0F-C25C19314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97" y="1738669"/>
            <a:ext cx="7301445" cy="4781774"/>
          </a:xfrm>
        </p:spPr>
        <p:txBody>
          <a:bodyPr/>
          <a:lstStyle/>
          <a:p>
            <a:r>
              <a:rPr lang="en-US" dirty="0"/>
              <a:t>We can see significant differences in charge and the focusing force if we use less modes</a:t>
            </a:r>
          </a:p>
          <a:p>
            <a:r>
              <a:rPr lang="en-US" dirty="0" err="1"/>
              <a:t>Ez</a:t>
            </a:r>
            <a:r>
              <a:rPr lang="en-US" dirty="0"/>
              <a:t> is the same, dominated by m=0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FDDF4-0A6C-69CA-1E62-ADC1C5183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745" y="3906694"/>
            <a:ext cx="3599998" cy="2951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6DBD2E-BE74-B8E5-E3C2-C034DFD8C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78" y="3876296"/>
            <a:ext cx="3486972" cy="284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D8245E-E1A5-8811-214B-C0C127AC5FEB}"/>
              </a:ext>
            </a:extLst>
          </p:cNvPr>
          <p:cNvSpPr txBox="1"/>
          <p:nvPr/>
        </p:nvSpPr>
        <p:spPr>
          <a:xfrm>
            <a:off x="1324455" y="3506964"/>
            <a:ext cx="69220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m=2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6D787-3A85-ABC4-F14A-549950D60A1A}"/>
              </a:ext>
            </a:extLst>
          </p:cNvPr>
          <p:cNvSpPr txBox="1"/>
          <p:nvPr/>
        </p:nvSpPr>
        <p:spPr>
          <a:xfrm>
            <a:off x="4973095" y="3506964"/>
            <a:ext cx="69220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m=6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88450B-E25D-59CF-A527-B0F15F6C7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337" y="4129556"/>
            <a:ext cx="3505468" cy="26262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2B7777-0BD1-9641-E9CC-3ED3011B954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9051" y="1546406"/>
            <a:ext cx="3486973" cy="25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2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07E20-40EA-BF7A-0ED0-1D96C704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0B673-CD9F-0193-9CA9-C21432A9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97" y="1629342"/>
            <a:ext cx="9613861" cy="3599316"/>
          </a:xfrm>
        </p:spPr>
        <p:txBody>
          <a:bodyPr/>
          <a:lstStyle/>
          <a:p>
            <a:r>
              <a:rPr lang="en-US" dirty="0"/>
              <a:t>QPAD seems to be accurate enough for these problems and comes with significant speedup</a:t>
            </a:r>
          </a:p>
          <a:p>
            <a:pPr lvl="1"/>
            <a:r>
              <a:rPr lang="en-US" dirty="0"/>
              <a:t>Might want to do a few more tests with asymmetric beams</a:t>
            </a:r>
          </a:p>
          <a:p>
            <a:r>
              <a:rPr lang="en-US" dirty="0"/>
              <a:t>Still need to compare imported beam runs with </a:t>
            </a:r>
            <a:r>
              <a:rPr lang="en-US" dirty="0" err="1"/>
              <a:t>QuickPIC</a:t>
            </a:r>
            <a:endParaRPr lang="en-US" dirty="0"/>
          </a:p>
          <a:p>
            <a:r>
              <a:rPr lang="en-US" dirty="0"/>
              <a:t>Based on preliminary simulations, there seems to be some issues with using these imported beams with the ramp from </a:t>
            </a:r>
            <a:r>
              <a:rPr lang="en-US" dirty="0" err="1"/>
              <a:t>Chaojie</a:t>
            </a:r>
            <a:r>
              <a:rPr lang="en-US" dirty="0"/>
              <a:t>.</a:t>
            </a:r>
          </a:p>
          <a:p>
            <a:r>
              <a:rPr lang="en-US" dirty="0"/>
              <a:t>Probably will have to do more runs to understand the physics.</a:t>
            </a:r>
          </a:p>
          <a:p>
            <a:pPr lvl="1"/>
            <a:r>
              <a:rPr lang="en-US" dirty="0"/>
              <a:t>QPAD can run many scans with few modes, </a:t>
            </a:r>
            <a:r>
              <a:rPr lang="en-US" dirty="0" err="1"/>
              <a:t>QuickPIC</a:t>
            </a:r>
            <a:r>
              <a:rPr lang="en-US" dirty="0"/>
              <a:t> can be used to check results.</a:t>
            </a:r>
          </a:p>
        </p:txBody>
      </p:sp>
    </p:spTree>
    <p:extLst>
      <p:ext uri="{BB962C8B-B14F-4D97-AF65-F5344CB8AC3E}">
        <p14:creationId xmlns:p14="http://schemas.microsoft.com/office/powerpoint/2010/main" val="1080927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Custom 3">
      <a:dk1>
        <a:sysClr val="windowText" lastClr="000000"/>
      </a:dk1>
      <a:lt1>
        <a:srgbClr val="000000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">
      <a:majorFont>
        <a:latin typeface="CMU Serif"/>
        <a:ea typeface=""/>
        <a:cs typeface=""/>
      </a:majorFont>
      <a:minorFont>
        <a:latin typeface="CMU Serif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1933</TotalTime>
  <Words>408</Words>
  <Application>Microsoft Office PowerPoint</Application>
  <PresentationFormat>Widescreen</PresentationFormat>
  <Paragraphs>38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CMU Serif</vt:lpstr>
      <vt:lpstr>Berlin</vt:lpstr>
      <vt:lpstr>FACET-II E300 Meeting: QuickPIC/QPAD comparison</vt:lpstr>
      <vt:lpstr>Accuracy of QPAD compared to QuickPIC </vt:lpstr>
      <vt:lpstr>Accuracy of QPAD compared to QuickPIC </vt:lpstr>
      <vt:lpstr>Timing QPAD vs QuickPIC</vt:lpstr>
      <vt:lpstr>Wakefield comparison</vt:lpstr>
      <vt:lpstr>Imported beam comparison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FACET-II E300 June slides</dc:title>
  <dc:creator>Lance Hildebrand</dc:creator>
  <cp:lastModifiedBy>Lance Hildebrand</cp:lastModifiedBy>
  <cp:revision>25</cp:revision>
  <dcterms:created xsi:type="dcterms:W3CDTF">2023-06-05T04:05:04Z</dcterms:created>
  <dcterms:modified xsi:type="dcterms:W3CDTF">2023-07-13T17:54:25Z</dcterms:modified>
</cp:coreProperties>
</file>