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6"/>
  </p:normalViewPr>
  <p:slideViewPr>
    <p:cSldViewPr snapToGrid="0">
      <p:cViewPr varScale="1">
        <p:scale>
          <a:sx n="90" d="100"/>
          <a:sy n="90" d="100"/>
        </p:scale>
        <p:origin x="2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C187-52F5-B6A3-55F4-1EC114820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428E8-C840-EB8D-ED49-A3D73649E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3A25B-2143-5640-7EC5-0532782C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B8FFC-370A-037D-A8E4-2A4205D1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A4063-2F24-2455-ECE3-8B9B6778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8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DDC50-3B74-91F8-E878-3DF7F9B6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59C3F-AE53-B5E8-BB02-7C7D7E30E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B438C-7C9E-E74C-E9EA-7867108C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44A2B-DC1C-9778-BF78-D4C6DF1B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702B6-FC27-0DF2-6417-BBD322CC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F0B4C-9AB4-30ED-2CF2-FDAC1B5F4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FD088-F2F8-DA32-A923-5F7DBF009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B785F-ACC6-05ED-F43A-27B388FE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4B00A-093E-8A44-5099-464AF5F6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9A33-7EF0-CAB8-E6EE-D6395134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80EB-1107-601E-0DFF-BEE7F7A3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78FA-73EA-F8AF-7080-43F35FE31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itchFamily="2" charset="2"/>
              <a:buChar char="q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itchFamily="2" charset="2"/>
              <a:buChar char="q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itchFamily="2" charset="2"/>
              <a:buChar char="q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itchFamily="2" charset="2"/>
              <a:buChar char="q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Wingdings" pitchFamily="2" charset="2"/>
              <a:buChar char="q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2AAA0-E89A-4D2A-5400-AEB56D43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A030-6633-6CB4-3BE5-78C713A1C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00467-914E-8DD1-E007-32E9CE8E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E2E45-8BAA-0ACB-5B6B-4C155F240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108EB-109A-E65E-FCE1-20AF41065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24C12-0153-F432-A207-8BEAD098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4DE92-E6FB-D37E-8EF7-E07603ED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5566C-EEA3-7E57-DD65-258B4619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1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AF0E-8F35-5FB9-7594-AE9A585E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9061-B262-DACD-0C98-C8F7F4F45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7CCB8-EAA4-1C81-61A7-677C4A2B5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76781-993B-5DD0-8E56-E2768BB0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2D15C-5595-7016-8DAA-6D63F9F1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F9FFC-0A35-6C4D-0601-E3747687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2AC9-5385-4F0E-EA07-48DEE70B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12397-9901-464A-D1D2-1E01862E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21D75-FE8E-15A7-B0F0-40FB79FA7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853EA-5A73-DA17-A945-FD5548079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0D435-1521-8B22-A5DB-9D3343BA1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6CE90C-26DF-8BB1-0E01-3974C83F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A7B89-30DF-7A2D-8636-CC7BDEC7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4C4A2-13D1-CFBA-2097-972DF233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B40B-806A-009C-3D49-3BFA0E49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37803-0726-F5AF-FD32-1E6B92B7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DB57C-ECA7-4A51-17C4-B7FECE27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2FAB5-90FB-082A-6626-565919F1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1B76E-926E-B447-D188-B9114E3C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D6C68-D128-C8D3-DF6A-E7C6DCC1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06283-8BAA-21B9-434B-EC3CCD3B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42D7-4A18-927F-CA3E-B4F37DFE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917E-AF6A-D0F6-4259-200C03F98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D3589-D74C-8C18-FCFD-4E66650F4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94AE2-5D7D-00BD-149C-8F5A8D2A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5DAB9-6784-3E58-660F-CB7DE9A4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0977D-D939-E50F-FA7C-2FA8D8CF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8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C84B-3220-E3E4-E5DF-E37FCD4E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76085-CE8F-C4B7-A64C-D75409624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72131-4D60-BD48-4DCF-EF79C3E70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56F0C-3B85-F314-A99C-2C1F036DC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A88C4-B1B7-93C2-4D3F-8E07B952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BD6FD-1A73-EF9B-4901-1F479739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08A94-898B-21C3-D997-9BC13DAF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0F963-C391-FE31-BDF1-E4E532AB0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BB123-477C-457B-FE9D-6E37A0F42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0FC2-442A-8C4F-B0ED-081B64BF2CF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AF68-6BA6-FAFC-998A-736E25622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634E0-BA3D-0730-1EF0-759DE277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07AF-0709-5241-9490-00E07DD7F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>
            <a:extLst>
              <a:ext uri="{FF2B5EF4-FFF2-40B4-BE49-F238E27FC236}">
                <a16:creationId xmlns:a16="http://schemas.microsoft.com/office/drawing/2014/main" id="{ADF25D86-220E-0DA4-45EF-F4F7F0912E66}"/>
              </a:ext>
            </a:extLst>
          </p:cNvPr>
          <p:cNvSpPr txBox="1">
            <a:spLocks/>
          </p:cNvSpPr>
          <p:nvPr/>
        </p:nvSpPr>
        <p:spPr>
          <a:xfrm>
            <a:off x="838200" y="417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0D9C62E1-52FB-68EC-8DDE-7F2C3EF5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3251071"/>
            <a:ext cx="10515600" cy="1325563"/>
          </a:xfrm>
        </p:spPr>
        <p:txBody>
          <a:bodyPr/>
          <a:lstStyle/>
          <a:p>
            <a:r>
              <a:rPr lang="en-US" dirty="0"/>
              <a:t>Ren-yuan</a:t>
            </a:r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5DF4D1E2-AC54-878A-0AC9-6331AB5C7DA9}"/>
              </a:ext>
            </a:extLst>
          </p:cNvPr>
          <p:cNvSpPr txBox="1">
            <a:spLocks/>
          </p:cNvSpPr>
          <p:nvPr/>
        </p:nvSpPr>
        <p:spPr>
          <a:xfrm>
            <a:off x="538162" y="414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Minfang</a:t>
            </a:r>
            <a:r>
              <a:rPr lang="en-US" dirty="0"/>
              <a:t>: scale-up calorimeter</a:t>
            </a:r>
            <a:br>
              <a:rPr lang="en-US" dirty="0"/>
            </a:b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6559F7F-DEF7-05A1-FB8A-A31D099C1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3203"/>
            <a:ext cx="10515600" cy="1893759"/>
          </a:xfrm>
        </p:spPr>
        <p:txBody>
          <a:bodyPr/>
          <a:lstStyle/>
          <a:p>
            <a:r>
              <a:rPr lang="en-US" dirty="0"/>
              <a:t>Inorganic scintillators with different parameter optimization </a:t>
            </a:r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840AE76-BF45-56B7-694D-750D00F29B6E}"/>
              </a:ext>
            </a:extLst>
          </p:cNvPr>
          <p:cNvSpPr txBox="1">
            <a:spLocks/>
          </p:cNvSpPr>
          <p:nvPr/>
        </p:nvSpPr>
        <p:spPr>
          <a:xfrm>
            <a:off x="538162" y="1525797"/>
            <a:ext cx="10515600" cy="1893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q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q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q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q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Cost-effective scale-up calorimeter using liquid scintillators (&lt;1$/Kg) </a:t>
            </a:r>
          </a:p>
          <a:p>
            <a:r>
              <a:rPr lang="en-US" dirty="0"/>
              <a:t>Water-based liquid scintillator with direct Cherenkov and scintillation detection capabilities. Capability of loading heavy metal at ~10%.</a:t>
            </a:r>
          </a:p>
          <a:p>
            <a:r>
              <a:rPr lang="en-US" dirty="0" err="1"/>
              <a:t>LiquidO</a:t>
            </a:r>
            <a:r>
              <a:rPr lang="en-US" dirty="0"/>
              <a:t>: photon random walk (self-confinement)</a:t>
            </a:r>
          </a:p>
        </p:txBody>
      </p:sp>
    </p:spTree>
    <p:extLst>
      <p:ext uri="{BB962C8B-B14F-4D97-AF65-F5344CB8AC3E}">
        <p14:creationId xmlns:p14="http://schemas.microsoft.com/office/powerpoint/2010/main" val="350126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B5367-ACFC-DE73-F0CE-7899E0FA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Bob </a:t>
            </a:r>
            <a:r>
              <a:rPr lang="en-US" dirty="0" err="1"/>
              <a:t>Hirosky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A35C0-A9EF-4F38-4382-F50999B35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Signal collection/active volume/granularity: </a:t>
            </a:r>
          </a:p>
          <a:p>
            <a:pPr lvl="1"/>
            <a:r>
              <a:rPr lang="en-US" dirty="0"/>
              <a:t>direct integration with (in)organic scintillator block fabrication</a:t>
            </a:r>
          </a:p>
          <a:p>
            <a:pPr lvl="1"/>
            <a:r>
              <a:rPr lang="en-US" dirty="0"/>
              <a:t>Effectively large area </a:t>
            </a:r>
            <a:r>
              <a:rPr lang="en-US" dirty="0" err="1"/>
              <a:t>seensors</a:t>
            </a:r>
            <a:endParaRPr lang="en-US" dirty="0"/>
          </a:p>
          <a:p>
            <a:pPr lvl="1"/>
            <a:r>
              <a:rPr lang="en-US" dirty="0"/>
              <a:t>Thin film electronics.  OLED displays</a:t>
            </a:r>
          </a:p>
          <a:p>
            <a:r>
              <a:rPr lang="en-US" dirty="0"/>
              <a:t>Dynamic range for </a:t>
            </a:r>
            <a:r>
              <a:rPr lang="en-US" dirty="0" err="1"/>
              <a:t>ecal</a:t>
            </a:r>
            <a:r>
              <a:rPr lang="en-US" dirty="0"/>
              <a:t>: 10MeV-100GeV, readout and sensor integration</a:t>
            </a:r>
          </a:p>
          <a:p>
            <a:r>
              <a:rPr lang="en-US" dirty="0"/>
              <a:t>Fight tyranny of FPGA resource limits: fast, controlled-latency interfaces to CPU/GPU for L1 trigger. </a:t>
            </a:r>
          </a:p>
          <a:p>
            <a:r>
              <a:rPr lang="en-US" dirty="0"/>
              <a:t>Calibration: embedding calibration hardware at cell level</a:t>
            </a:r>
          </a:p>
          <a:p>
            <a:r>
              <a:rPr lang="en-US" dirty="0"/>
              <a:t>Synergies: choose optimization for a specific application, exploiting specific capabilities</a:t>
            </a:r>
          </a:p>
        </p:txBody>
      </p:sp>
    </p:spTree>
    <p:extLst>
      <p:ext uri="{BB962C8B-B14F-4D97-AF65-F5344CB8AC3E}">
        <p14:creationId xmlns:p14="http://schemas.microsoft.com/office/powerpoint/2010/main" val="85571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8ED374-945E-CBC1-2B43-893F3272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R&amp;D drivers: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9BD210-E6D7-9281-C46F-0C55DB4B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New materials for calorimetry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how they can be tailored to a specific application (including prospects from nanotechnology); </a:t>
            </a:r>
            <a:r>
              <a:rPr lang="en-US" sz="2800" b="0" i="0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develop industrial partners</a:t>
            </a:r>
          </a:p>
          <a:p>
            <a:pPr lvl="1" indent="-457200">
              <a:spcBef>
                <a:spcPts val="0"/>
              </a:spcBef>
              <a:buFont typeface="+mj-lt"/>
              <a:buAutoNum type="alphaL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Scale-up material (liquid scintillators)</a:t>
            </a:r>
          </a:p>
          <a:p>
            <a:pPr lvl="1" indent="-457200">
              <a:spcBef>
                <a:spcPts val="0"/>
              </a:spcBef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Inorganic scintillators</a:t>
            </a:r>
          </a:p>
          <a:p>
            <a:pPr lvl="2" indent="-457200"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Bright, fast, rad hard</a:t>
            </a:r>
          </a:p>
          <a:p>
            <a:pPr lvl="2" indent="-457200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Ultrafast inorganic (quantum dots may help to break the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timing barrier) [also medical industry]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LuO:Yb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can be o</a:t>
            </a:r>
          </a:p>
          <a:p>
            <a:pPr lvl="2" indent="-457200">
              <a:spcBef>
                <a:spcPts val="0"/>
              </a:spcBef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Dense-UV transparent, cost-effective  heavy inorganic scintillator [water-based liquid scintillator] (HHCAL)</a:t>
            </a:r>
          </a:p>
          <a:p>
            <a:pPr lvl="1" indent="-457200">
              <a:spcBef>
                <a:spcPts val="0"/>
              </a:spcBef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Maps for cost-effective large scale structures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Wavelength shifters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to match scintillator (quantum dots,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pTP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flavenols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Photon detectors: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SiPM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2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FA50-D94D-8816-608D-FA9A7F97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R&amp;D drivers: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03DC2-BBC1-C40A-188E-9AA4E93F2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Front-end electronics needs for high energy resolution:</a:t>
            </a:r>
          </a:p>
          <a:p>
            <a:pPr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</a:rPr>
              <a:t>High dynamic range [14 bits]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Front-end electronics needs for picosecond timing calorimetry:</a:t>
            </a:r>
          </a:p>
          <a:p>
            <a:pPr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Waveform sampling  and feature extraction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System aspects (mechanical): low mass support &amp; cooling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System aspects (electronics): powering scheme &amp; interconnections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System aspects (data processing): “intelligent calorimeter”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Concepts from the above lines of investigation that can be adapted to hadron identification (time-of-flight, RICH…)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Simulation: speed improvement with respect to 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EANT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686EC-ABD7-30EF-D599-33C878D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RaDiCal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Ruchti</a:t>
            </a:r>
            <a:r>
              <a:rPr lang="en-US" dirty="0">
                <a:sym typeface="Wingdings" pitchFamily="2" charset="2"/>
              </a:rPr>
              <a:t>/Wetzel)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CED5-25AD-A8AE-D9F8-AA106DC8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Radical: point specific aspects of readout at the front and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6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B0C1-C19A-1705-FF94-146CB5E0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for calorimetry (</a:t>
            </a:r>
            <a:r>
              <a:rPr lang="en-US" dirty="0" err="1"/>
              <a:t>Brau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62CA-3E50-4DAA-2E4C-970C3820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detector performance with low-cost material</a:t>
            </a:r>
          </a:p>
          <a:p>
            <a:r>
              <a:rPr lang="en-US" dirty="0"/>
              <a:t>MAPS for tracking and calorimetry are feasible and can be cost effective (standard CMOS foundry, low resistivity, no bump bonding)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3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8EAF-B67F-B9B1-30BE-931C40D1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Andy White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D87A3-5616-AB84-D576-F3024573B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AI </a:t>
            </a:r>
          </a:p>
        </p:txBody>
      </p:sp>
    </p:spTree>
    <p:extLst>
      <p:ext uri="{BB962C8B-B14F-4D97-AF65-F5344CB8AC3E}">
        <p14:creationId xmlns:p14="http://schemas.microsoft.com/office/powerpoint/2010/main" val="112307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385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Ren-yuan</vt:lpstr>
      <vt:lpstr>Bob Hirosky</vt:lpstr>
      <vt:lpstr>R&amp;D drivers:</vt:lpstr>
      <vt:lpstr>R&amp;D drivers:</vt:lpstr>
      <vt:lpstr>RaDiCal (Ruchti/Wetzel)</vt:lpstr>
      <vt:lpstr>Maps for calorimetry (Brau)</vt:lpstr>
      <vt:lpstr>Andy White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Initiatives</dc:title>
  <dc:creator>Marina Artuso</dc:creator>
  <cp:lastModifiedBy>Marina Artuso</cp:lastModifiedBy>
  <cp:revision>2</cp:revision>
  <dcterms:created xsi:type="dcterms:W3CDTF">2023-11-10T00:10:27Z</dcterms:created>
  <dcterms:modified xsi:type="dcterms:W3CDTF">2023-11-10T01:04:27Z</dcterms:modified>
</cp:coreProperties>
</file>