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259F6-9A25-4B46-B54B-60FCCCA5828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F3905-57FC-E04E-93F0-26A520F1D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69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24341-57FC-51D0-7C75-46B9AC40C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CBF0DA-D40B-0320-2C1E-93717C85A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E3D34-BAA7-59D0-3AF5-186A7D01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6BAC-2348-714B-A684-FA7E3B316E7C}" type="datetime1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20E5E-3C91-5A74-67D1-70F82526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CC2E6-8909-90FF-7E29-85E677C4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5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1706-892F-FBFC-3CCD-DCCB666BF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66ACA-59DC-A8E5-6258-424E1A9AA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3E4B4-06F1-8323-DE19-FC87DE65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D004-0B92-2041-9B5D-9D797E4A8930}" type="datetime1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BDCF4-35EC-BABC-0CA1-65C91EC45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B21CF-573C-6209-D3C3-7E5FB020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4962E-DEAA-9C6A-9AFA-33C91DD5A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D0631-756D-1D26-E1E6-060BE249B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4C5FB-14D8-603C-33DD-5C1E6F8D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FDDB-B42B-0448-ADEC-2C1B56A69812}" type="datetime1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294F1-0457-27C7-BF57-0AAD72BA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CDEA9-C52C-BC06-5726-AAF76635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4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136E-9C52-6558-F8F0-966648A7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66E89-805F-3C76-1A2A-21B1B68DB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7ED04-1BDD-5CCA-4DEE-73A76106A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4665-667B-5744-A9C8-73261E64C661}" type="datetime1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4A070-C56C-A727-A35B-EE9DA9DB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D9156-AE9F-BF85-0277-8E22F91E5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6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F6BD-85EE-899F-B647-99B48E4D8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70A60-34E1-73CD-1266-AAD685231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CB5DC-CCDB-F6B2-9BD0-A591D80F0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F6E-D138-934C-B44F-486DDE2BEF6D}" type="datetime1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F15F3-815A-2A3B-A3B9-184478EE9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207CF-DED8-C5B9-2743-6D63493F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0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1BFEE-2DB8-C27C-1773-4F8622BB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0F1BB-CD6C-BB44-022C-1EA104001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94C70-0889-B898-317C-4291B902B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B3652-2C2E-F313-C8A3-93E2E60F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67A9-3572-E246-BDF2-ABEDF9106459}" type="datetime1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771A3-A9B3-1CFD-B963-BAA4C8B0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BB026-CB1E-B2EC-EDBC-AC21504B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5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538D-B672-D7E5-4C06-0CE224B3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BA4A3-214F-3DB1-9C10-E6F3D250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5FB45-CE35-765E-F9B8-670281613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E82232-88AD-B733-D38B-84F9D3A06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09710A-586B-0D0E-1202-6438F81AC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EC5E6D-F911-19BD-DE19-EAFA08A5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6EA0-C539-B947-9ED9-E4759E8090F2}" type="datetime1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AD914F-2047-E3A9-4E76-6390F771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15C20-9E9E-1F57-4235-D18491D7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3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0CD3-4EE4-C8F6-492D-C3FD2FFD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56EB19-1C74-E6AC-2549-4C355627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30D-398E-E74E-8E49-DDC899EC74FC}" type="datetime1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2117C-E6D3-3163-06CF-66B79949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FD6123-2FB3-4A7A-96C3-6E692666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3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AACE31-E512-CCC6-037A-F2B37FDA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2447-0C41-364A-A37C-7303901D7484}" type="datetime1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0049B7-5484-4553-B857-A287CE69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C66D8-1025-F71E-3A2C-8D92E414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9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D011C-5683-A399-B3AC-4E8F6B3B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BA483-9443-BEAE-BEBB-68CC01F0C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23976-A73C-5EB3-993E-5DF032E4F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DE44E-D7A6-859F-6F12-3C04295D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5864-2580-B847-929B-045C1AB104B9}" type="datetime1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6E509-7139-5D9E-11BF-6D3A7B66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532D4-67E3-148A-DBEC-EC5FF7DE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4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768C1-E8E9-DF3E-0D97-5CC2343D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B30AD-0069-BF16-E6FA-89A44C15D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4FD2D-755C-8E94-D199-86A229B80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6370F-2238-E992-6B20-4123D511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17C-9E5D-304F-A476-5463CD00479D}" type="datetime1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283D7-521A-E3D7-F38F-C2CB4CDF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40383-49B6-153C-D0EE-94BD949A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6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D0931-138B-30BA-2C79-0F71D4C6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ED42F-BC14-9A0A-5123-E402E839F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AD369-88BD-55A4-4B7B-A03FA776F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2F04-E1A3-9744-8AA5-AEE0BC41C1A9}" type="datetime1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9E249-A1FF-8E45-0BAA-68F1728A8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RADiCAL Contribution - CPAD9 Round Table - 9 Nov 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A9E6E-D0C8-5520-2512-BA369188A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FFFD-B987-364C-8FE8-B4426989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6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EFA04-4196-E9C1-720D-88CAAB986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9369"/>
            <a:ext cx="10515600" cy="723936"/>
          </a:xfrm>
        </p:spPr>
        <p:txBody>
          <a:bodyPr>
            <a:normAutofit/>
          </a:bodyPr>
          <a:lstStyle/>
          <a:p>
            <a:r>
              <a:rPr lang="en-US" dirty="0" err="1"/>
              <a:t>RADiCAL</a:t>
            </a:r>
            <a:r>
              <a:rPr lang="en-US" dirty="0"/>
              <a:t> Input - Methodology for Discussion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65680-8064-73FB-AB8F-12DEE7932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890055"/>
            <a:ext cx="5157787" cy="529954"/>
          </a:xfrm>
        </p:spPr>
        <p:txBody>
          <a:bodyPr/>
          <a:lstStyle/>
          <a:p>
            <a:r>
              <a:rPr lang="en-US" dirty="0"/>
              <a:t>Design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E2229-414E-A26C-7C7F-CE8E32BCC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1527690"/>
            <a:ext cx="5157787" cy="491614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Ultracompact, RAD Hard EM CAL</a:t>
            </a:r>
          </a:p>
          <a:p>
            <a:pPr lvl="1"/>
            <a:r>
              <a:rPr lang="en-US" dirty="0"/>
              <a:t>Modules scaled by Moliere Radius (13.7mm)</a:t>
            </a:r>
          </a:p>
          <a:p>
            <a:pPr lvl="1"/>
            <a:r>
              <a:rPr lang="en-US" dirty="0"/>
              <a:t>Localization at Shower max scaled by Radiation Length (4.5mm)</a:t>
            </a:r>
          </a:p>
          <a:p>
            <a:r>
              <a:rPr lang="en-US" dirty="0"/>
              <a:t>Energy resolution</a:t>
            </a:r>
          </a:p>
          <a:p>
            <a:pPr lvl="1"/>
            <a:r>
              <a:rPr lang="en-US" dirty="0"/>
              <a:t>~ 10% / Sqrt (E), &lt; 1% constant term</a:t>
            </a:r>
          </a:p>
          <a:p>
            <a:pPr lvl="1"/>
            <a:r>
              <a:rPr lang="en-US" dirty="0"/>
              <a:t>Current values: 16%, 0.9%</a:t>
            </a:r>
          </a:p>
          <a:p>
            <a:pPr lvl="1"/>
            <a:r>
              <a:rPr lang="en-US" dirty="0"/>
              <a:t>Improve by increasing sampling fraction overall.  Current sampling fraction (17%)</a:t>
            </a:r>
          </a:p>
          <a:p>
            <a:r>
              <a:rPr lang="en-US" dirty="0"/>
              <a:t>Timing resolution</a:t>
            </a:r>
          </a:p>
          <a:p>
            <a:pPr lvl="1"/>
            <a:r>
              <a:rPr lang="en-US" dirty="0"/>
              <a:t>~ 10 </a:t>
            </a:r>
            <a:r>
              <a:rPr lang="en-US" dirty="0" err="1"/>
              <a:t>ps</a:t>
            </a:r>
            <a:r>
              <a:rPr lang="en-US" dirty="0"/>
              <a:t> at high energy</a:t>
            </a:r>
          </a:p>
          <a:p>
            <a:pPr lvl="1"/>
            <a:r>
              <a:rPr lang="en-US" dirty="0"/>
              <a:t>Current values: 27ps at 150 GeV,  with ~ 18ps at HE limit</a:t>
            </a:r>
          </a:p>
          <a:p>
            <a:pPr lvl="1"/>
            <a:r>
              <a:rPr lang="en-US" dirty="0"/>
              <a:t>Improve by increasing sampling fraction at Shower maximum</a:t>
            </a:r>
          </a:p>
          <a:p>
            <a:r>
              <a:rPr lang="en-US" dirty="0"/>
              <a:t>Shower position localization</a:t>
            </a:r>
          </a:p>
          <a:p>
            <a:pPr lvl="1"/>
            <a:r>
              <a:rPr lang="en-US" dirty="0"/>
              <a:t>Few mm at Shower maximum, independent of tracking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52B3F-37DF-BFA5-B900-9D3D600A4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890055"/>
            <a:ext cx="5183188" cy="529954"/>
          </a:xfrm>
        </p:spPr>
        <p:txBody>
          <a:bodyPr/>
          <a:lstStyle/>
          <a:p>
            <a:r>
              <a:rPr lang="en-US" dirty="0"/>
              <a:t>Compact Modular Structure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FE09840-B95B-8BD8-6F39-488E7EF6341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473566" y="1586705"/>
            <a:ext cx="4678992" cy="4381239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CF53C3-71D8-B8D0-DFA2-8E6097D0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6ABF3A-EB8B-82C4-4A02-D765CCED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3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1C874-480F-ABDA-55E4-DF7E63B1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en-US" dirty="0"/>
              <a:t>Features of Shower Max measurement for timing and spatial localization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C12D5-F2B4-625B-1186-3DEB719D5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527587"/>
            <a:ext cx="5157787" cy="8239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Simulation of EM shower distribution for 50 GeV at Shower Max.  Note nearby EM showers can be identified within a single module.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341DC00-C9F4-C840-D018-A62E532D29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63952" y="2505075"/>
            <a:ext cx="4309459" cy="36845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9EE15-D22A-7CE9-AB89-5A8637A21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594485"/>
            <a:ext cx="5183188" cy="56780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RADiCAL</a:t>
            </a:r>
            <a:r>
              <a:rPr lang="en-US" dirty="0"/>
              <a:t> WLS Capillaries are read out from both upstream and downstream ends.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12198-6A43-05C3-8B65-0FC6DAE7B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5" y="2209241"/>
            <a:ext cx="5183188" cy="2486473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Upstream readout:</a:t>
            </a:r>
          </a:p>
          <a:p>
            <a:pPr lvl="1"/>
            <a:r>
              <a:rPr lang="en-US" sz="1800" dirty="0"/>
              <a:t>WLS light from timing filament</a:t>
            </a:r>
          </a:p>
          <a:p>
            <a:r>
              <a:rPr lang="en-US" sz="1800" dirty="0"/>
              <a:t>Downstream readout:</a:t>
            </a:r>
          </a:p>
          <a:p>
            <a:pPr lvl="1"/>
            <a:r>
              <a:rPr lang="en-US" sz="1800" dirty="0"/>
              <a:t>WLS light from timing filament</a:t>
            </a:r>
          </a:p>
          <a:p>
            <a:pPr lvl="1"/>
            <a:r>
              <a:rPr lang="en-US" sz="1800" dirty="0"/>
              <a:t>Cherenkov light from quartz-fill of capillary</a:t>
            </a:r>
          </a:p>
          <a:p>
            <a:r>
              <a:rPr lang="en-US" sz="1800" dirty="0"/>
              <a:t>Placement of WLS filaments can be used for timing, shower localization, and shower depth profile.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01498-C8C6-8D81-4A6E-699CBA556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C1D92-26E1-050D-073D-BF278FCA8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FBB912-0BD0-D8B4-C533-CD6765E6D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011" y="4406107"/>
            <a:ext cx="57150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6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4A51-3073-0083-E2A1-19D6AC0C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R&amp;D Connections to other groups and for collaboration…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C33B7-C822-E93D-6A42-16907FE98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13397"/>
          </a:xfrm>
        </p:spPr>
        <p:txBody>
          <a:bodyPr/>
          <a:lstStyle/>
          <a:p>
            <a:r>
              <a:rPr lang="en-US" dirty="0"/>
              <a:t>Inform collaboration on: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C65C2-EC20-298C-BB45-E8FC589108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Scintillators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Wavelength Shifters </a:t>
            </a:r>
            <a:r>
              <a:rPr lang="en-US" u="sng" dirty="0"/>
              <a:t>to match scintillators.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Capillary Structures.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SiPM</a:t>
            </a:r>
            <a:r>
              <a:rPr lang="en-US" dirty="0"/>
              <a:t> Readout (upstream and downstream).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Fast front end sampling with </a:t>
            </a:r>
            <a:r>
              <a:rPr lang="en-US" dirty="0" err="1"/>
              <a:t>ps</a:t>
            </a:r>
            <a:r>
              <a:rPr lang="en-US" dirty="0"/>
              <a:t> time resolution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Optimization/compatibility with additional calorimetry for excellent hadron measurement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EDEB1-F6D3-7CF9-2B55-840589749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0648"/>
            <a:ext cx="5183188" cy="823912"/>
          </a:xfrm>
        </p:spPr>
        <p:txBody>
          <a:bodyPr/>
          <a:lstStyle/>
          <a:p>
            <a:r>
              <a:rPr lang="en-US" dirty="0"/>
              <a:t>Some ideas for R&amp;D: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86E21-0EE9-6083-C56B-6944109CD0E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</a:rPr>
              <a:t>LYSO:Ce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LuAG:Ce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/Ca</a:t>
            </a:r>
            <a:r>
              <a:rPr lang="en-US" dirty="0"/>
              <a:t>,                      </a:t>
            </a:r>
            <a:r>
              <a:rPr lang="en-US" dirty="0" err="1">
                <a:solidFill>
                  <a:srgbClr val="C00000"/>
                </a:solidFill>
              </a:rPr>
              <a:t>LuAG:Pr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LuO:Yb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DSB1, </a:t>
            </a:r>
            <a:r>
              <a:rPr lang="en-US" dirty="0" err="1">
                <a:solidFill>
                  <a:srgbClr val="0070C0"/>
                </a:solidFill>
              </a:rPr>
              <a:t>LuAG:Ce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Quantum Dots</a:t>
            </a:r>
            <a:r>
              <a:rPr lang="en-US" dirty="0">
                <a:solidFill>
                  <a:srgbClr val="0070C0"/>
                </a:solidFill>
              </a:rPr>
              <a:t>,            </a:t>
            </a:r>
            <a:r>
              <a:rPr lang="en-US" dirty="0" err="1">
                <a:solidFill>
                  <a:srgbClr val="C00000"/>
                </a:solidFill>
              </a:rPr>
              <a:t>pTP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Flavenols</a:t>
            </a:r>
            <a:r>
              <a:rPr lang="en-US" dirty="0"/>
              <a:t>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Structure optimization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</a:t>
            </a:r>
            <a:r>
              <a:rPr lang="en-US" dirty="0" err="1"/>
              <a:t>SiPM</a:t>
            </a:r>
            <a:r>
              <a:rPr lang="en-US" dirty="0"/>
              <a:t> R&amp;D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multiple channels.   High gain, Low gain,  </a:t>
            </a:r>
            <a:r>
              <a:rPr lang="en-US" dirty="0" err="1"/>
              <a:t>ps</a:t>
            </a:r>
            <a:r>
              <a:rPr lang="en-US" dirty="0"/>
              <a:t> sampling.  Collaborative development of  Frontends and DAQ.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Simulation and Beam Testing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15E25A-7B13-FC8F-24E1-0912568FC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5B8897-9F8C-D8E1-B2AD-81573733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8EAB7B8-2FCF-9BE6-708E-651455AC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821"/>
          </a:xfrm>
        </p:spPr>
        <p:txBody>
          <a:bodyPr>
            <a:normAutofit fontScale="90000"/>
          </a:bodyPr>
          <a:lstStyle/>
          <a:p>
            <a:r>
              <a:rPr lang="en-US" dirty="0"/>
              <a:t>Comments: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5807389-DD6A-C045-87C5-D040656A2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4862"/>
            <a:ext cx="10515600" cy="4351338"/>
          </a:xfrm>
        </p:spPr>
        <p:txBody>
          <a:bodyPr/>
          <a:lstStyle/>
          <a:p>
            <a:r>
              <a:rPr lang="en-US" dirty="0"/>
              <a:t>Many of the techniques  described for </a:t>
            </a:r>
            <a:r>
              <a:rPr lang="en-US" dirty="0" err="1"/>
              <a:t>RADiCAL</a:t>
            </a:r>
            <a:r>
              <a:rPr lang="en-US" dirty="0"/>
              <a:t> application could benefit developments across other calorimetry approaches.</a:t>
            </a:r>
          </a:p>
          <a:p>
            <a:r>
              <a:rPr lang="en-US" dirty="0"/>
              <a:t>We would hope to build upon a broad knowledge base to benefit this technique as well as others to build a strong collaboration.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Thanks to DOE for support under DE-SC0017810.009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668318B-F3A0-D68A-8310-D88F188A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RADiCAL Contribution - CPAD9 Round Table - 9 Nov 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CA97A55-0E50-79F1-4857-26471D6A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FFFD-B987-364C-8FE8-B442698959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1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414</Words>
  <Application>Microsoft Macintosh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RADiCAL Input - Methodology for Discussion </vt:lpstr>
      <vt:lpstr>Features of Shower Max measurement for timing and spatial localization</vt:lpstr>
      <vt:lpstr>R&amp;D Connections to other groups and for collaboration…</vt:lpstr>
      <vt:lpstr>Comments: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 - Methodology </dc:title>
  <dc:creator>Microsoft Office User</dc:creator>
  <cp:lastModifiedBy>Microsoft Office User</cp:lastModifiedBy>
  <cp:revision>6</cp:revision>
  <dcterms:created xsi:type="dcterms:W3CDTF">2023-11-09T15:34:14Z</dcterms:created>
  <dcterms:modified xsi:type="dcterms:W3CDTF">2023-11-09T21:13:21Z</dcterms:modified>
</cp:coreProperties>
</file>