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450" r:id="rId2"/>
    <p:sldId id="467" r:id="rId3"/>
    <p:sldId id="256" r:id="rId4"/>
    <p:sldId id="3682" r:id="rId5"/>
    <p:sldId id="485" r:id="rId6"/>
    <p:sldId id="487" r:id="rId7"/>
    <p:sldId id="488" r:id="rId8"/>
    <p:sldId id="489" r:id="rId9"/>
    <p:sldId id="3679" r:id="rId10"/>
    <p:sldId id="3680" r:id="rId11"/>
    <p:sldId id="3681" r:id="rId12"/>
    <p:sldId id="681" r:id="rId13"/>
    <p:sldId id="709" r:id="rId14"/>
    <p:sldId id="699" r:id="rId15"/>
    <p:sldId id="4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1DE32BB-78F8-1F4E-A1FA-E52CE4A71A5E}">
          <p14:sldIdLst/>
        </p14:section>
        <p14:section name="Sophisticated Business" id="{58BEDF31-0425-40C4-87B2-EBC1798A92EE}">
          <p14:sldIdLst>
            <p14:sldId id="450"/>
            <p14:sldId id="467"/>
            <p14:sldId id="256"/>
            <p14:sldId id="3682"/>
            <p14:sldId id="485"/>
            <p14:sldId id="487"/>
            <p14:sldId id="488"/>
            <p14:sldId id="489"/>
            <p14:sldId id="3679"/>
            <p14:sldId id="3680"/>
            <p14:sldId id="3681"/>
            <p14:sldId id="681"/>
            <p14:sldId id="709"/>
            <p14:sldId id="699"/>
            <p14:sldId id="47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CFF2"/>
    <a:srgbClr val="B73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/>
    <p:restoredTop sz="96281"/>
  </p:normalViewPr>
  <p:slideViewPr>
    <p:cSldViewPr snapToGrid="0">
      <p:cViewPr>
        <p:scale>
          <a:sx n="85" d="100"/>
          <a:sy n="85" d="100"/>
        </p:scale>
        <p:origin x="1312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4D369A-39A3-F44B-9CB3-4CC9320740BD}" type="datetimeFigureOut">
              <a:rPr lang="en-US" smtClean="0"/>
              <a:t>11/6/23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8175F-434E-9246-966B-12D77B215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52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B534B-AA0D-8B46-9040-14D1B9AAC7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392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Crucial to have everything under the same 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33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D31DB-155C-E613-F492-5F1F8B711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F51319-56AC-E56C-2C49-96A29518D0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5CCFF-FC20-4AF0-A94E-7298B6B39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CF9A-4879-5944-A6C9-7DB442EDF958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3D941-A0BE-32B5-B5E8-A8BB6D09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B156F-220C-0732-22F6-7B0420380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2F3C-510E-8C4D-B47D-C85FD598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3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C41AA-B34D-B6E8-64EB-B23092582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A5B67-83F1-6322-24DA-D6CF49757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4B9C6-9573-234A-EE68-C75FDFF6D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CF9A-4879-5944-A6C9-7DB442EDF958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29D97-8A87-9B69-40CC-14D31D5A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1EF2C-6868-3FCE-E59D-6FC0B75A7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2F3C-510E-8C4D-B47D-C85FD598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041020-89D7-CB72-BD39-EDEE04DFD6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8718F2-7E63-5304-23A1-476ACBE71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D89BE-B33C-89AD-D045-7E5EAEC97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CF9A-4879-5944-A6C9-7DB442EDF958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6E2FED-F63E-BCD3-C81A-77CA51C26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434F3-4099-009E-4F77-1E7BED944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2F3C-510E-8C4D-B47D-C85FD598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717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3"/>
          <p:cNvSpPr>
            <a:spLocks noGrp="1"/>
          </p:cNvSpPr>
          <p:nvPr>
            <p:ph sz="quarter" idx="16"/>
          </p:nvPr>
        </p:nvSpPr>
        <p:spPr>
          <a:xfrm>
            <a:off x="419631" y="2150534"/>
            <a:ext cx="11329987" cy="3615267"/>
          </a:xfrm>
        </p:spPr>
        <p:txBody>
          <a:bodyPr/>
          <a:lstStyle>
            <a:lvl1pPr>
              <a:defRPr>
                <a:latin typeface="+mn-lt"/>
                <a:cs typeface="Myriad Pro"/>
              </a:defRPr>
            </a:lvl1pPr>
            <a:lvl2pPr>
              <a:defRPr>
                <a:latin typeface="+mn-lt"/>
                <a:cs typeface="Myriad Pro"/>
              </a:defRPr>
            </a:lvl2pPr>
            <a:lvl3pPr>
              <a:defRPr sz="1600">
                <a:latin typeface="+mn-lt"/>
                <a:cs typeface="Myriad Pro"/>
              </a:defRPr>
            </a:lvl3pPr>
            <a:lvl4pPr>
              <a:defRPr sz="1600">
                <a:latin typeface="+mn-lt"/>
                <a:cs typeface="Myriad Pro"/>
              </a:defRPr>
            </a:lvl4pPr>
            <a:lvl5pPr>
              <a:defRPr sz="1600">
                <a:latin typeface="+mn-lt"/>
                <a:cs typeface="Myriad Pro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2" y="6643320"/>
            <a:ext cx="474684" cy="1554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bg1">
                    <a:lumMod val="75000"/>
                  </a:schemeClr>
                </a:solidFill>
                <a:latin typeface="+mn-lt"/>
                <a:cs typeface="Myriad Pro"/>
              </a:defRPr>
            </a:lvl1pPr>
          </a:lstStyle>
          <a:p>
            <a:fld id="{60D4F70A-A669-3540-8175-CEEA6DC573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47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C59A3-59C6-A55C-E01F-25676ED48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E8D1B-54A3-C2AB-85F7-3C73C7A9D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EAF69-ADFF-98D6-83F7-EAA4790A5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CF9A-4879-5944-A6C9-7DB442EDF958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46E91-CC56-5986-CA22-870FA2486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711FE-535B-ADDF-307C-7E48019EF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2F3C-510E-8C4D-B47D-C85FD598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1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7E441-F602-645A-F791-D6AAA3407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74F491-9B83-56FA-675E-1A67B3DF9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E1317-EA86-76D3-6572-FCB691F28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CF9A-4879-5944-A6C9-7DB442EDF958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90627-8A15-A25B-7213-213D38DAC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B2DA2-67FF-8EEF-7578-FFA033F75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2F3C-510E-8C4D-B47D-C85FD598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958ED-7607-947C-4D3C-33669901F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F3124-BC31-41E9-7196-0D5A8C78AE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03E75C-BCAF-8A04-EED5-F9DCE8E31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05863-8357-6F18-7AC7-591911657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CF9A-4879-5944-A6C9-7DB442EDF958}" type="datetimeFigureOut">
              <a:rPr lang="en-US" smtClean="0"/>
              <a:t>11/6/23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E75FD0-BCB1-A782-B5CE-6CF9BB40A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17363-B472-00D0-14B6-A7F6988E3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2F3C-510E-8C4D-B47D-C85FD598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2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AEE-CD98-CFF8-A402-A28F7D022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414995-9CAE-2FF5-3071-BE79C7072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90AD97-40F6-734F-96CE-5EA778D6F0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A47275-528B-19E6-CC10-A0CB67D3AF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795C01-D0BC-5C43-E7F3-A8B4E9E8A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2E0AB2-25BE-9285-7FA5-5882876A5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CF9A-4879-5944-A6C9-7DB442EDF958}" type="datetimeFigureOut">
              <a:rPr lang="en-US" smtClean="0"/>
              <a:t>11/6/23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C76333-07EE-4169-63E3-AD9822148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026ABE-1295-3FE7-6D93-86F9DAAF9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2F3C-510E-8C4D-B47D-C85FD598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77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B6F1C-1E18-2C9C-0AFF-C1425338B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850482-6B3E-251B-78B0-C3DC62B92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CF9A-4879-5944-A6C9-7DB442EDF958}" type="datetimeFigureOut">
              <a:rPr lang="en-US" smtClean="0"/>
              <a:t>11/6/23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9DDF6-872F-12B6-A25C-4E0C753DE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3C60F0-44B8-5279-EA3F-2BB6E7ACC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2F3C-510E-8C4D-B47D-C85FD598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08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B1C522-BEEA-5347-5B66-CC35D289C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CF9A-4879-5944-A6C9-7DB442EDF958}" type="datetimeFigureOut">
              <a:rPr lang="en-US" smtClean="0"/>
              <a:t>11/6/23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00C6EE-F8DF-9AF0-B0AE-BAEA15237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C4DDD6-AB7B-98FC-71B6-CE1F109DA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2F3C-510E-8C4D-B47D-C85FD598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5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5858D-099A-E238-E3A2-DC6338137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7D51C-74DA-8A4C-84B8-9A8B16D88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689772-B944-1F23-3638-5346E6F50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FE7D7E-D9E9-0C55-80F9-CE481832E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CF9A-4879-5944-A6C9-7DB442EDF958}" type="datetimeFigureOut">
              <a:rPr lang="en-US" smtClean="0"/>
              <a:t>11/6/23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254BB-0D1A-C094-2701-BAB91E59E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F677DA-19D1-8115-3758-2D77D287C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2F3C-510E-8C4D-B47D-C85FD598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72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C1919-C6A2-75D0-4824-615118F09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0731DD-8EDF-5919-0894-5F69DF1D4E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AE281D-E8B8-2FCB-9737-1D6597932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8B454-195D-88DC-CA24-99D3C80CD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5CF9A-4879-5944-A6C9-7DB442EDF958}" type="datetimeFigureOut">
              <a:rPr lang="en-US" smtClean="0"/>
              <a:t>11/6/23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AA932-31A8-CA48-D462-157490CC0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C56F9-D0D3-20C6-3420-AEA67A921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32F3C-510E-8C4D-B47D-C85FD598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06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C0825E-1512-0AB6-BDCD-DB136F1C8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DA6446-D408-6F55-B9EC-0FB26205D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FBB64-61BC-EA58-3947-39E3F81BE6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5CF9A-4879-5944-A6C9-7DB442EDF958}" type="datetimeFigureOut">
              <a:rPr lang="en-US" smtClean="0"/>
              <a:t>11/6/23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2ED32-E502-AA17-8AD2-3AB924056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60998-4DA5-66C8-A483-81A3C66495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32F3C-510E-8C4D-B47D-C85FD5980B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69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4638841" y="-345143"/>
            <a:ext cx="7700537" cy="7341552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720" y="1"/>
            <a:ext cx="2997200" cy="461010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583345" y="1541700"/>
            <a:ext cx="593609" cy="2871593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646197" y="1645253"/>
            <a:ext cx="593609" cy="2871593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39803" y="2529689"/>
            <a:ext cx="3078767" cy="2448924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96069" y="2114485"/>
            <a:ext cx="1438625" cy="1070767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22026" y="2073779"/>
            <a:ext cx="1438625" cy="1070767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334888" y="1645251"/>
            <a:ext cx="1438625" cy="1070767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4178651" y="1549840"/>
            <a:ext cx="179325" cy="636075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-87087" y="3728036"/>
            <a:ext cx="7785544" cy="3129965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7480" y="3405889"/>
            <a:ext cx="2319885" cy="3395667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-168575" y="-23287"/>
            <a:ext cx="2206665" cy="3889731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892922" y="-23287"/>
            <a:ext cx="2460413" cy="4059064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Up Arrow 15"/>
          <p:cNvSpPr/>
          <p:nvPr/>
        </p:nvSpPr>
        <p:spPr>
          <a:xfrm>
            <a:off x="2920583" y="2971653"/>
            <a:ext cx="544293" cy="737639"/>
          </a:xfrm>
          <a:prstGeom prst="upArrow">
            <a:avLst/>
          </a:prstGeom>
          <a:solidFill>
            <a:srgbClr val="000000"/>
          </a:solidFill>
          <a:ln>
            <a:solidFill>
              <a:srgbClr val="000000"/>
            </a:solidFill>
          </a:ln>
          <a:scene3d>
            <a:camera prst="perspectiveHeroicExtremeLeftFacing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210875" y="2185915"/>
            <a:ext cx="0" cy="785739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351988" y="1763891"/>
            <a:ext cx="592667" cy="1792111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351988" y="1368778"/>
            <a:ext cx="982899" cy="2339623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78622" y="2073669"/>
            <a:ext cx="233477" cy="163473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239803" y="1623712"/>
            <a:ext cx="872295" cy="2084688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933798" y="4703299"/>
            <a:ext cx="4652241" cy="92333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FFFF"/>
                </a:solidFill>
                <a:latin typeface="Helvetica"/>
                <a:cs typeface="Helvetica"/>
              </a:rPr>
              <a:t>Sinéad</a:t>
            </a:r>
            <a:r>
              <a:rPr lang="en-US" dirty="0">
                <a:solidFill>
                  <a:srgbClr val="FFFFFF"/>
                </a:solidFill>
                <a:latin typeface="Helvetica"/>
                <a:cs typeface="Helvetica"/>
              </a:rPr>
              <a:t> M. Griffin</a:t>
            </a:r>
          </a:p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LBNL</a:t>
            </a:r>
          </a:p>
          <a:p>
            <a:pPr algn="ctr"/>
            <a:endParaRPr lang="en-US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2D4D21-D443-5569-6C09-AC5A2236336D}"/>
              </a:ext>
            </a:extLst>
          </p:cNvPr>
          <p:cNvSpPr txBox="1"/>
          <p:nvPr/>
        </p:nvSpPr>
        <p:spPr>
          <a:xfrm>
            <a:off x="-331538" y="4641517"/>
            <a:ext cx="65" cy="3282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lIns="0" tIns="0" rIns="0" bIns="0" rtlCol="0">
            <a:spAutoFit/>
          </a:bodyPr>
          <a:lstStyle/>
          <a:p>
            <a:endParaRPr lang="en-US" sz="2133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B4941CF-3FDA-1055-1CCC-325C0D52D6C5}"/>
              </a:ext>
            </a:extLst>
          </p:cNvPr>
          <p:cNvSpPr txBox="1"/>
          <p:nvPr/>
        </p:nvSpPr>
        <p:spPr>
          <a:xfrm>
            <a:off x="5492910" y="1082041"/>
            <a:ext cx="5721684" cy="26266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733" b="1" dirty="0">
                <a:solidFill>
                  <a:schemeClr val="bg1"/>
                </a:solidFill>
                <a:latin typeface="Helvetica" pitchFamily="2" charset="0"/>
                <a:ea typeface="Palatino" pitchFamily="2" charset="77"/>
                <a:cs typeface="Arial"/>
              </a:rPr>
              <a:t>Quo </a:t>
            </a:r>
            <a:r>
              <a:rPr lang="en-US" sz="3733" b="1" dirty="0" err="1">
                <a:solidFill>
                  <a:schemeClr val="bg1"/>
                </a:solidFill>
                <a:latin typeface="Helvetica" pitchFamily="2" charset="0"/>
                <a:ea typeface="Palatino" pitchFamily="2" charset="77"/>
                <a:cs typeface="Arial"/>
              </a:rPr>
              <a:t>vadis</a:t>
            </a:r>
            <a:r>
              <a:rPr lang="en-US" sz="3733" b="1" dirty="0">
                <a:solidFill>
                  <a:schemeClr val="bg1"/>
                </a:solidFill>
                <a:latin typeface="Helvetica" pitchFamily="2" charset="0"/>
                <a:ea typeface="Palatino" pitchFamily="2" charset="77"/>
                <a:cs typeface="Arial"/>
              </a:rPr>
              <a:t>, </a:t>
            </a:r>
            <a:r>
              <a:rPr lang="en-US" sz="3733" b="1" dirty="0" err="1">
                <a:solidFill>
                  <a:schemeClr val="bg1"/>
                </a:solidFill>
                <a:latin typeface="Helvetica" pitchFamily="2" charset="0"/>
                <a:ea typeface="Palatino" pitchFamily="2" charset="77"/>
                <a:cs typeface="Arial"/>
              </a:rPr>
              <a:t>materiae</a:t>
            </a:r>
            <a:r>
              <a:rPr lang="en-US" sz="3733" b="1" dirty="0">
                <a:solidFill>
                  <a:schemeClr val="bg1"/>
                </a:solidFill>
                <a:latin typeface="Helvetica" pitchFamily="2" charset="0"/>
                <a:ea typeface="Palatino" pitchFamily="2" charset="77"/>
                <a:cs typeface="Arial"/>
              </a:rPr>
              <a:t>?</a:t>
            </a:r>
          </a:p>
          <a:p>
            <a:pPr algn="ctr"/>
            <a:endParaRPr lang="en-US" sz="2667" dirty="0">
              <a:solidFill>
                <a:schemeClr val="bg1"/>
              </a:solidFill>
              <a:latin typeface="Helvetica" pitchFamily="2" charset="0"/>
              <a:ea typeface="Palatino" pitchFamily="2" charset="77"/>
              <a:cs typeface="Arial"/>
            </a:endParaRPr>
          </a:p>
          <a:p>
            <a:pPr algn="ctr"/>
            <a:r>
              <a:rPr lang="en-US" sz="2667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Palatino" pitchFamily="2" charset="77"/>
                <a:cs typeface="Arial"/>
              </a:rPr>
              <a:t>Why you should care about materials for detectors and sensors </a:t>
            </a:r>
          </a:p>
          <a:p>
            <a:pPr algn="ctr"/>
            <a:r>
              <a:rPr lang="en-US" sz="2667" i="1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  <a:ea typeface="Palatino" pitchFamily="2" charset="77"/>
                <a:cs typeface="Arial"/>
              </a:rPr>
              <a:t>(and why you should talk to your solid-state physics friends)</a:t>
            </a:r>
          </a:p>
        </p:txBody>
      </p:sp>
    </p:spTree>
    <p:extLst>
      <p:ext uri="{BB962C8B-B14F-4D97-AF65-F5344CB8AC3E}">
        <p14:creationId xmlns:p14="http://schemas.microsoft.com/office/powerpoint/2010/main" val="2757306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7039B9-5DD3-AD43-9419-0FDD1266753E}"/>
              </a:ext>
            </a:extLst>
          </p:cNvPr>
          <p:cNvSpPr txBox="1"/>
          <p:nvPr/>
        </p:nvSpPr>
        <p:spPr>
          <a:xfrm>
            <a:off x="678511" y="26516"/>
            <a:ext cx="108349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1"/>
                </a:solidFill>
                <a:latin typeface="Avenir Book" panose="02000503020000020003" pitchFamily="2" charset="0"/>
              </a:rPr>
              <a:t>Materials Origin of Superconducting Circuit Decoherence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106606BD-6F02-0E4D-A0FA-3B26B4B4C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93" y="593698"/>
            <a:ext cx="1080200" cy="138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AD311BD6-423F-7F41-8EC3-EC5DAC92C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132" y="992874"/>
            <a:ext cx="1871795" cy="176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5F320668-827A-A643-9404-A01A9CD9C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893" y="992874"/>
            <a:ext cx="2799036" cy="190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A295B5-8BBB-424A-AFDF-9AF6207947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7204" y="722822"/>
            <a:ext cx="4601921" cy="284329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0EE75EB-072F-3349-804F-34B8A8005748}"/>
              </a:ext>
            </a:extLst>
          </p:cNvPr>
          <p:cNvSpPr txBox="1"/>
          <p:nvPr/>
        </p:nvSpPr>
        <p:spPr>
          <a:xfrm>
            <a:off x="337483" y="2041877"/>
            <a:ext cx="1076011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33" dirty="0">
                <a:solidFill>
                  <a:srgbClr val="000000"/>
                </a:solidFill>
                <a:latin typeface="Arial"/>
                <a:cs typeface="Arial"/>
              </a:rPr>
              <a:t>D. F. Ogletree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A77AFB-BAF0-944F-9217-41360E367EF3}"/>
              </a:ext>
            </a:extLst>
          </p:cNvPr>
          <p:cNvSpPr txBox="1"/>
          <p:nvPr/>
        </p:nvSpPr>
        <p:spPr>
          <a:xfrm>
            <a:off x="282438" y="2414387"/>
            <a:ext cx="1181911" cy="328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67" b="1" dirty="0">
                <a:solidFill>
                  <a:schemeClr val="accent6"/>
                </a:solidFill>
                <a:latin typeface="Arial"/>
                <a:cs typeface="Arial"/>
              </a:rPr>
              <a:t>Siddiqi</a:t>
            </a:r>
            <a:r>
              <a:rPr lang="en-US" sz="1067" dirty="0">
                <a:solidFill>
                  <a:schemeClr val="accent6"/>
                </a:solidFill>
                <a:latin typeface="Arial"/>
                <a:cs typeface="Arial"/>
              </a:rPr>
              <a:t> (UCB/LBL)</a:t>
            </a:r>
          </a:p>
          <a:p>
            <a:r>
              <a:rPr lang="en-US" sz="1067" b="1" dirty="0">
                <a:solidFill>
                  <a:schemeClr val="accent6"/>
                </a:solidFill>
                <a:latin typeface="Arial"/>
                <a:cs typeface="Arial"/>
              </a:rPr>
              <a:t>Santiago</a:t>
            </a:r>
            <a:r>
              <a:rPr lang="en-US" sz="1067" dirty="0">
                <a:solidFill>
                  <a:schemeClr val="accent6"/>
                </a:solidFill>
                <a:latin typeface="Arial"/>
                <a:cs typeface="Arial"/>
              </a:rPr>
              <a:t> (LBL)</a:t>
            </a:r>
          </a:p>
        </p:txBody>
      </p:sp>
    </p:spTree>
    <p:extLst>
      <p:ext uri="{BB962C8B-B14F-4D97-AF65-F5344CB8AC3E}">
        <p14:creationId xmlns:p14="http://schemas.microsoft.com/office/powerpoint/2010/main" val="383927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106606BD-6F02-0E4D-A0FA-3B26B4B4C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93" y="593698"/>
            <a:ext cx="1080200" cy="138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E010A1-23E9-5249-B080-B6CB4ABDA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680" y="3566114"/>
            <a:ext cx="5614209" cy="2363877"/>
          </a:xfrm>
          <a:prstGeom prst="rect">
            <a:avLst/>
          </a:prstGeom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AD311BD6-423F-7F41-8EC3-EC5DAC92C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132" y="992874"/>
            <a:ext cx="1871795" cy="176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>
            <a:extLst>
              <a:ext uri="{FF2B5EF4-FFF2-40B4-BE49-F238E27FC236}">
                <a16:creationId xmlns:a16="http://schemas.microsoft.com/office/drawing/2014/main" id="{5F320668-827A-A643-9404-A01A9CD9C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893" y="992874"/>
            <a:ext cx="2799036" cy="190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A295B5-8BBB-424A-AFDF-9AF6207947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7204" y="722822"/>
            <a:ext cx="4601921" cy="284329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0EE75EB-072F-3349-804F-34B8A8005748}"/>
              </a:ext>
            </a:extLst>
          </p:cNvPr>
          <p:cNvSpPr txBox="1"/>
          <p:nvPr/>
        </p:nvSpPr>
        <p:spPr>
          <a:xfrm>
            <a:off x="337483" y="2041877"/>
            <a:ext cx="1076011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33" dirty="0">
                <a:solidFill>
                  <a:srgbClr val="000000"/>
                </a:solidFill>
                <a:latin typeface="Arial"/>
                <a:cs typeface="Arial"/>
              </a:rPr>
              <a:t>D. F. Ogletree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451DF3-6E77-4A43-AD6C-FB66BF09A0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49" y="4020105"/>
            <a:ext cx="5227984" cy="14558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1C3F2E-32F6-B646-A6E4-B1AD473585C0}"/>
              </a:ext>
            </a:extLst>
          </p:cNvPr>
          <p:cNvSpPr txBox="1"/>
          <p:nvPr/>
        </p:nvSpPr>
        <p:spPr>
          <a:xfrm>
            <a:off x="282438" y="2414387"/>
            <a:ext cx="1181911" cy="328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67" b="1" dirty="0">
                <a:solidFill>
                  <a:schemeClr val="accent6"/>
                </a:solidFill>
                <a:latin typeface="Arial"/>
                <a:cs typeface="Arial"/>
              </a:rPr>
              <a:t>Siddiqi</a:t>
            </a:r>
            <a:r>
              <a:rPr lang="en-US" sz="1067" dirty="0">
                <a:solidFill>
                  <a:schemeClr val="accent6"/>
                </a:solidFill>
                <a:latin typeface="Arial"/>
                <a:cs typeface="Arial"/>
              </a:rPr>
              <a:t> (UCB/LBL)</a:t>
            </a:r>
          </a:p>
          <a:p>
            <a:r>
              <a:rPr lang="en-US" sz="1067" b="1" dirty="0">
                <a:solidFill>
                  <a:schemeClr val="accent6"/>
                </a:solidFill>
                <a:latin typeface="Arial"/>
                <a:cs typeface="Arial"/>
              </a:rPr>
              <a:t>Santiago</a:t>
            </a:r>
            <a:r>
              <a:rPr lang="en-US" sz="1067" dirty="0">
                <a:solidFill>
                  <a:schemeClr val="accent6"/>
                </a:solidFill>
                <a:latin typeface="Arial"/>
                <a:cs typeface="Arial"/>
              </a:rPr>
              <a:t> (LBL)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984EA3-E39B-3F47-8F7D-A04A2F6E9902}"/>
              </a:ext>
            </a:extLst>
          </p:cNvPr>
          <p:cNvSpPr txBox="1"/>
          <p:nvPr/>
        </p:nvSpPr>
        <p:spPr>
          <a:xfrm>
            <a:off x="151674" y="6258977"/>
            <a:ext cx="5587116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33" dirty="0">
                <a:solidFill>
                  <a:schemeClr val="accent6"/>
                </a:solidFill>
                <a:latin typeface="Arial"/>
                <a:cs typeface="Arial"/>
              </a:rPr>
              <a:t>DOE BES “Superconducting Coherence Structures for QIS”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DCC968-7672-9144-841B-CE424EE95898}"/>
              </a:ext>
            </a:extLst>
          </p:cNvPr>
          <p:cNvSpPr txBox="1"/>
          <p:nvPr/>
        </p:nvSpPr>
        <p:spPr>
          <a:xfrm>
            <a:off x="678511" y="26516"/>
            <a:ext cx="108349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1"/>
                </a:solidFill>
                <a:latin typeface="Avenir Book" panose="02000503020000020003" pitchFamily="2" charset="0"/>
              </a:rPr>
              <a:t>Materials Origin of Superconducting Circuit Decoherence</a:t>
            </a:r>
          </a:p>
        </p:txBody>
      </p:sp>
    </p:spTree>
    <p:extLst>
      <p:ext uri="{BB962C8B-B14F-4D97-AF65-F5344CB8AC3E}">
        <p14:creationId xmlns:p14="http://schemas.microsoft.com/office/powerpoint/2010/main" val="1529514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125591-66B7-A643-8CD5-D6C142A125F0}"/>
              </a:ext>
            </a:extLst>
          </p:cNvPr>
          <p:cNvSpPr txBox="1"/>
          <p:nvPr/>
        </p:nvSpPr>
        <p:spPr>
          <a:xfrm>
            <a:off x="2285746" y="206854"/>
            <a:ext cx="7592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Avenir Book" panose="0200050302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Axion Detection in Multiferroics</a:t>
            </a:r>
            <a:endParaRPr lang="en-US" sz="2800" b="1" dirty="0">
              <a:solidFill>
                <a:schemeClr val="tx2"/>
              </a:solidFill>
              <a:latin typeface="Avenir Book" panose="0200050302000002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362" name="Picture 2" descr="Exploring 0.1-10 eV axions with a new helioscope concept.">
            <a:extLst>
              <a:ext uri="{FF2B5EF4-FFF2-40B4-BE49-F238E27FC236}">
                <a16:creationId xmlns:a16="http://schemas.microsoft.com/office/drawing/2014/main" id="{CC5F1EB4-EE3C-4C49-B17E-E8E21691F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995466"/>
            <a:ext cx="4559429" cy="255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92DD91-BB50-2B49-85E8-B4B398EFB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84" y="2416011"/>
            <a:ext cx="5132486" cy="9157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1C2EAE-58CA-0B4E-8320-DCD1A4A4A874}"/>
              </a:ext>
            </a:extLst>
          </p:cNvPr>
          <p:cNvSpPr txBox="1"/>
          <p:nvPr/>
        </p:nvSpPr>
        <p:spPr>
          <a:xfrm>
            <a:off x="772884" y="1527235"/>
            <a:ext cx="6074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Axions – proposed to solve CP violation</a:t>
            </a:r>
          </a:p>
          <a:p>
            <a:r>
              <a:rPr lang="en-US" dirty="0">
                <a:latin typeface="Avenir Book" panose="02000503020000020003" pitchFamily="2" charset="0"/>
              </a:rPr>
              <a:t>Axion in large B field causes E field oscillation + photons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DBCF84-8293-7F48-9382-3B1502E847E9}"/>
              </a:ext>
            </a:extLst>
          </p:cNvPr>
          <p:cNvSpPr txBox="1"/>
          <p:nvPr/>
        </p:nvSpPr>
        <p:spPr>
          <a:xfrm>
            <a:off x="258469" y="1124385"/>
            <a:ext cx="616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Avenir Book" panose="02000503020000020003" pitchFamily="2" charset="0"/>
              </a:rPr>
              <a:t>Axion-field coupling in cavity searches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A3A775-7D3A-9441-AFF4-7E73E6EA2927}"/>
              </a:ext>
            </a:extLst>
          </p:cNvPr>
          <p:cNvSpPr txBox="1"/>
          <p:nvPr/>
        </p:nvSpPr>
        <p:spPr>
          <a:xfrm>
            <a:off x="108857" y="6466480"/>
            <a:ext cx="450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rXiv:2102.10171v2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44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125591-66B7-A643-8CD5-D6C142A125F0}"/>
              </a:ext>
            </a:extLst>
          </p:cNvPr>
          <p:cNvSpPr txBox="1"/>
          <p:nvPr/>
        </p:nvSpPr>
        <p:spPr>
          <a:xfrm>
            <a:off x="2285746" y="206854"/>
            <a:ext cx="7592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Avenir Book" panose="0200050302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Axion Detection in Multiferroics</a:t>
            </a:r>
            <a:endParaRPr lang="en-US" sz="2800" b="1" dirty="0">
              <a:solidFill>
                <a:schemeClr val="tx2"/>
              </a:solidFill>
              <a:latin typeface="Avenir Book" panose="0200050302000002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362" name="Picture 2" descr="Exploring 0.1-10 eV axions with a new helioscope concept.">
            <a:extLst>
              <a:ext uri="{FF2B5EF4-FFF2-40B4-BE49-F238E27FC236}">
                <a16:creationId xmlns:a16="http://schemas.microsoft.com/office/drawing/2014/main" id="{CC5F1EB4-EE3C-4C49-B17E-E8E21691F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687" y="778528"/>
            <a:ext cx="4559429" cy="255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92DD91-BB50-2B49-85E8-B4B398EFB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84" y="2416011"/>
            <a:ext cx="5132486" cy="9157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1C2EAE-58CA-0B4E-8320-DCD1A4A4A874}"/>
              </a:ext>
            </a:extLst>
          </p:cNvPr>
          <p:cNvSpPr txBox="1"/>
          <p:nvPr/>
        </p:nvSpPr>
        <p:spPr>
          <a:xfrm>
            <a:off x="772884" y="1527235"/>
            <a:ext cx="6074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Axions – proposed to solve CP violation</a:t>
            </a:r>
          </a:p>
          <a:p>
            <a:r>
              <a:rPr lang="en-US" dirty="0">
                <a:latin typeface="Avenir Book" panose="02000503020000020003" pitchFamily="2" charset="0"/>
              </a:rPr>
              <a:t>Axion in large B field causes E field oscillation + photons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DBCF84-8293-7F48-9382-3B1502E847E9}"/>
              </a:ext>
            </a:extLst>
          </p:cNvPr>
          <p:cNvSpPr txBox="1"/>
          <p:nvPr/>
        </p:nvSpPr>
        <p:spPr>
          <a:xfrm>
            <a:off x="258469" y="1124385"/>
            <a:ext cx="616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Avenir Book" panose="02000503020000020003" pitchFamily="2" charset="0"/>
              </a:rPr>
              <a:t>Axion-field coupling in cavity searches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A3A775-7D3A-9441-AFF4-7E73E6EA2927}"/>
              </a:ext>
            </a:extLst>
          </p:cNvPr>
          <p:cNvSpPr txBox="1"/>
          <p:nvPr/>
        </p:nvSpPr>
        <p:spPr>
          <a:xfrm>
            <a:off x="108857" y="6466480"/>
            <a:ext cx="450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rXiv:2102.10171v2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0F9C73-F346-6353-DF68-78E2E860D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985" y="3952751"/>
            <a:ext cx="4710515" cy="13838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7CD18E-17A4-43DA-D33F-1E7B1D37D1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8170" y="5481339"/>
            <a:ext cx="2997200" cy="533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146489-BCA9-2CBE-9735-9359BFDAF7B8}"/>
              </a:ext>
            </a:extLst>
          </p:cNvPr>
          <p:cNvSpPr txBox="1"/>
          <p:nvPr/>
        </p:nvSpPr>
        <p:spPr>
          <a:xfrm>
            <a:off x="249274" y="5424874"/>
            <a:ext cx="2849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E.B term in material causes and axion-induced E field: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327781-56FA-D751-7257-3E3539491A19}"/>
              </a:ext>
            </a:extLst>
          </p:cNvPr>
          <p:cNvSpPr/>
          <p:nvPr/>
        </p:nvSpPr>
        <p:spPr>
          <a:xfrm>
            <a:off x="108857" y="3864429"/>
            <a:ext cx="5900057" cy="231865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C05284-716F-8E3B-FD2A-AD7707EB5A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4672" y="3541127"/>
            <a:ext cx="4909457" cy="312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00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125591-66B7-A643-8CD5-D6C142A125F0}"/>
              </a:ext>
            </a:extLst>
          </p:cNvPr>
          <p:cNvSpPr txBox="1"/>
          <p:nvPr/>
        </p:nvSpPr>
        <p:spPr>
          <a:xfrm>
            <a:off x="2285746" y="206854"/>
            <a:ext cx="7592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Avenir Book" panose="0200050302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Axion Detection in Multiferroics</a:t>
            </a:r>
            <a:endParaRPr lang="en-US" sz="2800" b="1" dirty="0">
              <a:solidFill>
                <a:schemeClr val="tx2"/>
              </a:solidFill>
              <a:latin typeface="Avenir Book" panose="0200050302000002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76EB40-A762-604C-93A8-9EA46268C848}"/>
              </a:ext>
            </a:extLst>
          </p:cNvPr>
          <p:cNvSpPr txBox="1"/>
          <p:nvPr/>
        </p:nvSpPr>
        <p:spPr>
          <a:xfrm>
            <a:off x="457198" y="5548949"/>
            <a:ext cx="616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Book" panose="02000503020000020003" pitchFamily="2" charset="0"/>
              </a:rPr>
              <a:t>E.B term in material causes and axion-induced E field</a:t>
            </a:r>
          </a:p>
        </p:txBody>
      </p:sp>
      <p:pic>
        <p:nvPicPr>
          <p:cNvPr id="15362" name="Picture 2" descr="Exploring 0.1-10 eV axions with a new helioscope concept.">
            <a:extLst>
              <a:ext uri="{FF2B5EF4-FFF2-40B4-BE49-F238E27FC236}">
                <a16:creationId xmlns:a16="http://schemas.microsoft.com/office/drawing/2014/main" id="{CC5F1EB4-EE3C-4C49-B17E-E8E21691F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995466"/>
            <a:ext cx="4559429" cy="255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92DD91-BB50-2B49-85E8-B4B398EFB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884" y="2416011"/>
            <a:ext cx="5132486" cy="9157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56FD47-9806-9649-91FF-6813EB736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858" y="4491269"/>
            <a:ext cx="3368221" cy="8056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2DEDC0-C7A7-3E4A-87E7-85426F563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4662" y="3807253"/>
            <a:ext cx="2641415" cy="28438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71C2EAE-58CA-0B4E-8320-DCD1A4A4A874}"/>
              </a:ext>
            </a:extLst>
          </p:cNvPr>
          <p:cNvSpPr txBox="1"/>
          <p:nvPr/>
        </p:nvSpPr>
        <p:spPr>
          <a:xfrm>
            <a:off x="772884" y="1527235"/>
            <a:ext cx="6074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venir Book" panose="02000503020000020003" pitchFamily="2" charset="0"/>
              </a:rPr>
              <a:t>Axions – proposed to solve CP violation</a:t>
            </a:r>
          </a:p>
          <a:p>
            <a:r>
              <a:rPr lang="en-US" dirty="0">
                <a:latin typeface="Avenir Book" panose="02000503020000020003" pitchFamily="2" charset="0"/>
              </a:rPr>
              <a:t>Axion in large B field causes E field oscillation + photons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BCED55-6DEB-C94E-8BC0-AD557BB229AA}"/>
              </a:ext>
            </a:extLst>
          </p:cNvPr>
          <p:cNvSpPr txBox="1"/>
          <p:nvPr/>
        </p:nvSpPr>
        <p:spPr>
          <a:xfrm>
            <a:off x="457198" y="4156722"/>
            <a:ext cx="616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Avenir Book" panose="02000503020000020003" pitchFamily="2" charset="0"/>
              </a:rPr>
              <a:t>Axion-matter coupling in magnetoelectrics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DBCF84-8293-7F48-9382-3B1502E847E9}"/>
              </a:ext>
            </a:extLst>
          </p:cNvPr>
          <p:cNvSpPr txBox="1"/>
          <p:nvPr/>
        </p:nvSpPr>
        <p:spPr>
          <a:xfrm>
            <a:off x="258469" y="1124385"/>
            <a:ext cx="616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Avenir Book" panose="02000503020000020003" pitchFamily="2" charset="0"/>
              </a:rPr>
              <a:t>Axion-field coupling in cavity searches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A3A775-7D3A-9441-AFF4-7E73E6EA2927}"/>
              </a:ext>
            </a:extLst>
          </p:cNvPr>
          <p:cNvSpPr txBox="1"/>
          <p:nvPr/>
        </p:nvSpPr>
        <p:spPr>
          <a:xfrm>
            <a:off x="108857" y="6466480"/>
            <a:ext cx="450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rXiv:2102.10171v2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898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2A6F5B-5714-B94C-B1B2-FCC8937FD1B1}"/>
              </a:ext>
            </a:extLst>
          </p:cNvPr>
          <p:cNvSpPr txBox="1"/>
          <p:nvPr/>
        </p:nvSpPr>
        <p:spPr>
          <a:xfrm>
            <a:off x="489857" y="223798"/>
            <a:ext cx="1098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venir Book" panose="02000503020000020003" pitchFamily="2" charset="0"/>
              </a:rPr>
              <a:t>Non-controversial hot-takes</a:t>
            </a:r>
            <a:endParaRPr lang="en-US" sz="2400" dirty="0">
              <a:latin typeface="Avenir Book" panose="02000503020000020003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CA4D70-549C-E143-94F0-DDBDAAEF4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36" y="1294148"/>
            <a:ext cx="2646508" cy="26328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502764-CC8D-6B4C-B774-16A7086226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92" r="59306"/>
          <a:stretch/>
        </p:blipFill>
        <p:spPr>
          <a:xfrm>
            <a:off x="3537858" y="1051196"/>
            <a:ext cx="1752600" cy="3118769"/>
          </a:xfrm>
          <a:prstGeom prst="rect">
            <a:avLst/>
          </a:prstGeom>
        </p:spPr>
      </p:pic>
      <p:sp>
        <p:nvSpPr>
          <p:cNvPr id="10" name="Right Arrow 9">
            <a:extLst>
              <a:ext uri="{FF2B5EF4-FFF2-40B4-BE49-F238E27FC236}">
                <a16:creationId xmlns:a16="http://schemas.microsoft.com/office/drawing/2014/main" id="{17115E09-6665-E94F-992D-DC06FE51505D}"/>
              </a:ext>
            </a:extLst>
          </p:cNvPr>
          <p:cNvSpPr/>
          <p:nvPr/>
        </p:nvSpPr>
        <p:spPr>
          <a:xfrm rot="10800000">
            <a:off x="2856862" y="1927508"/>
            <a:ext cx="511628" cy="336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CC0EC345-CEC1-674F-8FE1-7D30BDA164EF}"/>
              </a:ext>
            </a:extLst>
          </p:cNvPr>
          <p:cNvSpPr/>
          <p:nvPr/>
        </p:nvSpPr>
        <p:spPr>
          <a:xfrm>
            <a:off x="2916734" y="2897589"/>
            <a:ext cx="511628" cy="33672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F4BA7E-D40F-164C-AA13-D016FF785DDC}"/>
              </a:ext>
            </a:extLst>
          </p:cNvPr>
          <p:cNvSpPr txBox="1"/>
          <p:nvPr/>
        </p:nvSpPr>
        <p:spPr>
          <a:xfrm>
            <a:off x="2607129" y="3167390"/>
            <a:ext cx="1017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Avenir Book" panose="02000503020000020003" pitchFamily="2" charset="0"/>
              </a:rPr>
              <a:t>Designer 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0335E3-96A4-934E-A84B-05061EA301CD}"/>
              </a:ext>
            </a:extLst>
          </p:cNvPr>
          <p:cNvSpPr txBox="1"/>
          <p:nvPr/>
        </p:nvSpPr>
        <p:spPr>
          <a:xfrm>
            <a:off x="5525140" y="1051196"/>
            <a:ext cx="6705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Avenir Book" panose="02000503020000020003" pitchFamily="2" charset="0"/>
              </a:rPr>
              <a:t>Materials-specific calculations are needed for next-generation detectors and experiments and for QC</a:t>
            </a:r>
          </a:p>
          <a:p>
            <a:pPr marL="342900" indent="-342900">
              <a:buAutoNum type="arabicPeriod"/>
            </a:pPr>
            <a:endParaRPr lang="en-US" dirty="0">
              <a:latin typeface="Avenir Book" panose="02000503020000020003" pitchFamily="2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Avenir Book" panose="02000503020000020003" pitchFamily="2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Avenir Book" panose="02000503020000020003" pitchFamily="2" charset="0"/>
              </a:rPr>
              <a:t>Methodology for systems discovery from solid-state physics, chemistry and materials science can accelerate hardware improvements in HEP and QC</a:t>
            </a:r>
          </a:p>
          <a:p>
            <a:pPr marL="342900" indent="-342900">
              <a:buAutoNum type="arabicPeriod"/>
            </a:pPr>
            <a:endParaRPr lang="en-US" dirty="0">
              <a:latin typeface="Avenir Book" panose="02000503020000020003" pitchFamily="2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Avenir Book" panose="02000503020000020003" pitchFamily="2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Avenir Book" panose="02000503020000020003" pitchFamily="2" charset="0"/>
              </a:rPr>
              <a:t>Facilitate using contemporary discoveries in quantum materials (e.g. topological and entangled systems) for applications in HEP/QC</a:t>
            </a:r>
          </a:p>
          <a:p>
            <a:pPr marL="342900" indent="-342900">
              <a:buAutoNum type="arabicPeriod"/>
            </a:pPr>
            <a:endParaRPr lang="en-US" dirty="0">
              <a:latin typeface="Avenir Book" panose="02000503020000020003" pitchFamily="2" charset="0"/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C0386CA-6C63-D34A-B60C-36BD08452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36" y="4903878"/>
            <a:ext cx="3687290" cy="206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Molecular Foundry">
            <a:extLst>
              <a:ext uri="{FF2B5EF4-FFF2-40B4-BE49-F238E27FC236}">
                <a16:creationId xmlns:a16="http://schemas.microsoft.com/office/drawing/2014/main" id="{C769CC78-721B-E148-8EA2-0E3885010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673" y="5100417"/>
            <a:ext cx="3304288" cy="1652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Lawrence Berkeley National Laboratory (LBNL) | Federal Labs">
            <a:extLst>
              <a:ext uri="{FF2B5EF4-FFF2-40B4-BE49-F238E27FC236}">
                <a16:creationId xmlns:a16="http://schemas.microsoft.com/office/drawing/2014/main" id="{C07C1606-7E5D-454C-A79C-BC615B3AD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48" y="5561970"/>
            <a:ext cx="1455964" cy="124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29BDB9B-FE2E-FB46-9EBE-E3ECD48895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4158" y="6501039"/>
            <a:ext cx="2913622" cy="3011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BCE7413-0FBB-4646-8D37-9AD72EC34E81}"/>
              </a:ext>
            </a:extLst>
          </p:cNvPr>
          <p:cNvSpPr txBox="1"/>
          <p:nvPr/>
        </p:nvSpPr>
        <p:spPr>
          <a:xfrm>
            <a:off x="9879838" y="5936319"/>
            <a:ext cx="2883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QuantISED</a:t>
            </a:r>
            <a:endParaRPr lang="en-US" sz="2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89ABB9-6335-A444-9011-FA5CF0045A90}"/>
              </a:ext>
            </a:extLst>
          </p:cNvPr>
          <p:cNvSpPr txBox="1"/>
          <p:nvPr/>
        </p:nvSpPr>
        <p:spPr>
          <a:xfrm>
            <a:off x="10248" y="4039773"/>
            <a:ext cx="58129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Griffin, </a:t>
            </a:r>
            <a:r>
              <a:rPr lang="en-US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Staar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, </a:t>
            </a:r>
            <a:r>
              <a:rPr lang="en-US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Schulthess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, Troyer, Spaldin. PRB </a:t>
            </a:r>
            <a:r>
              <a:rPr lang="en-US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93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, 075115 (2015)</a:t>
            </a:r>
          </a:p>
          <a:p>
            <a:endParaRPr lang="en-US" sz="1500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959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2A6F5B-5714-B94C-B1B2-FCC8937FD1B1}"/>
              </a:ext>
            </a:extLst>
          </p:cNvPr>
          <p:cNvSpPr txBox="1"/>
          <p:nvPr/>
        </p:nvSpPr>
        <p:spPr>
          <a:xfrm>
            <a:off x="1894114" y="435428"/>
            <a:ext cx="343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What Theorists Want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07147A-0AEC-B74E-801D-FCD7BD0A41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20"/>
          <a:stretch/>
        </p:blipFill>
        <p:spPr>
          <a:xfrm>
            <a:off x="967014" y="1306286"/>
            <a:ext cx="4873862" cy="2373086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DE9CF48-FD57-5647-8244-ECC71EBA5FC4}"/>
              </a:ext>
            </a:extLst>
          </p:cNvPr>
          <p:cNvSpPr txBox="1"/>
          <p:nvPr/>
        </p:nvSpPr>
        <p:spPr>
          <a:xfrm>
            <a:off x="81642" y="6512902"/>
            <a:ext cx="7777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M.V.P.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Altoé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 et al. arXiv.2012.07604 (2020)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B00E12-BF1E-10EF-EACE-987D6043056D}"/>
              </a:ext>
            </a:extLst>
          </p:cNvPr>
          <p:cNvSpPr txBox="1"/>
          <p:nvPr/>
        </p:nvSpPr>
        <p:spPr>
          <a:xfrm>
            <a:off x="1742009" y="-41006"/>
            <a:ext cx="8707981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3" b="1" dirty="0">
                <a:solidFill>
                  <a:schemeClr val="accent1"/>
                </a:solidFill>
                <a:latin typeface="Avenir Book" panose="02000503020000020003" pitchFamily="2" charset="0"/>
              </a:rPr>
              <a:t>The Trouble with Materials</a:t>
            </a:r>
          </a:p>
        </p:txBody>
      </p:sp>
    </p:spTree>
    <p:extLst>
      <p:ext uri="{BB962C8B-B14F-4D97-AF65-F5344CB8AC3E}">
        <p14:creationId xmlns:p14="http://schemas.microsoft.com/office/powerpoint/2010/main" val="666171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2A6F5B-5714-B94C-B1B2-FCC8937FD1B1}"/>
              </a:ext>
            </a:extLst>
          </p:cNvPr>
          <p:cNvSpPr txBox="1"/>
          <p:nvPr/>
        </p:nvSpPr>
        <p:spPr>
          <a:xfrm>
            <a:off x="1894114" y="435428"/>
            <a:ext cx="343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What Theorists Want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A93424B-8453-CB4A-BEBB-68A5748E68B0}"/>
              </a:ext>
            </a:extLst>
          </p:cNvPr>
          <p:cNvSpPr txBox="1"/>
          <p:nvPr/>
        </p:nvSpPr>
        <p:spPr>
          <a:xfrm>
            <a:off x="8207828" y="435427"/>
            <a:ext cx="3439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What We Get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07147A-0AEC-B74E-801D-FCD7BD0A41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20"/>
          <a:stretch/>
        </p:blipFill>
        <p:spPr>
          <a:xfrm>
            <a:off x="967014" y="1306286"/>
            <a:ext cx="4873862" cy="23730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60FBC1-5A63-2544-BDA9-AB9A8765F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414" y="1270001"/>
            <a:ext cx="5257800" cy="23876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BDE9CF48-FD57-5647-8244-ECC71EBA5FC4}"/>
              </a:ext>
            </a:extLst>
          </p:cNvPr>
          <p:cNvSpPr txBox="1"/>
          <p:nvPr/>
        </p:nvSpPr>
        <p:spPr>
          <a:xfrm>
            <a:off x="81642" y="6512902"/>
            <a:ext cx="7777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M.V.P. </a:t>
            </a:r>
            <a:r>
              <a:rPr lang="en-US" sz="16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Altoé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 et al. arXiv.2012.07604 (2020)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2686EF-4800-2824-78AE-FD26D30CECE4}"/>
              </a:ext>
            </a:extLst>
          </p:cNvPr>
          <p:cNvSpPr txBox="1"/>
          <p:nvPr/>
        </p:nvSpPr>
        <p:spPr>
          <a:xfrm>
            <a:off x="1742009" y="-41006"/>
            <a:ext cx="8707981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33" b="1" dirty="0">
                <a:solidFill>
                  <a:schemeClr val="accent1"/>
                </a:solidFill>
                <a:latin typeface="Avenir Book" panose="02000503020000020003" pitchFamily="2" charset="0"/>
              </a:rPr>
              <a:t>The Trouble with Materials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F8F463-B4C3-5BA0-E580-1364A2F10CB3}"/>
              </a:ext>
            </a:extLst>
          </p:cNvPr>
          <p:cNvSpPr txBox="1"/>
          <p:nvPr/>
        </p:nvSpPr>
        <p:spPr>
          <a:xfrm>
            <a:off x="544286" y="4923316"/>
            <a:ext cx="10700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latin typeface="Avenir Book" panose="02000503020000020003" pitchFamily="2" charset="0"/>
              </a:rPr>
              <a:t>Real materials are messy</a:t>
            </a:r>
          </a:p>
          <a:p>
            <a:pPr marL="342900" indent="-342900">
              <a:buAutoNum type="arabicPeriod"/>
            </a:pPr>
            <a:endParaRPr lang="en-US" dirty="0">
              <a:latin typeface="Avenir Book" panose="02000503020000020003" pitchFamily="2" charset="0"/>
            </a:endParaRPr>
          </a:p>
          <a:p>
            <a:pPr marL="342900" indent="-342900">
              <a:buAutoNum type="arabicPeriod"/>
            </a:pPr>
            <a:r>
              <a:rPr lang="en-US" dirty="0">
                <a:latin typeface="Avenir Book" panose="02000503020000020003" pitchFamily="2" charset="0"/>
              </a:rPr>
              <a:t>We find a Hamiltonian that is good enough to describe them (and integrate out everything else)</a:t>
            </a:r>
          </a:p>
          <a:p>
            <a:pPr marL="342900" indent="-342900">
              <a:buAutoNum type="arabicPeriod"/>
            </a:pPr>
            <a:endParaRPr lang="en-US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448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125591-66B7-A643-8CD5-D6C142A125F0}"/>
              </a:ext>
            </a:extLst>
          </p:cNvPr>
          <p:cNvSpPr txBox="1"/>
          <p:nvPr/>
        </p:nvSpPr>
        <p:spPr>
          <a:xfrm>
            <a:off x="2285746" y="206854"/>
            <a:ext cx="7592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Avenir Book" panose="0200050302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New materials for detectors and sensors</a:t>
            </a:r>
            <a:endParaRPr lang="en-US" sz="2800" b="1" dirty="0">
              <a:solidFill>
                <a:schemeClr val="tx2"/>
              </a:solidFill>
              <a:latin typeface="Avenir Book" panose="0200050302000002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17F06E-C002-3E13-5559-3E280C8D82D1}"/>
              </a:ext>
            </a:extLst>
          </p:cNvPr>
          <p:cNvSpPr txBox="1"/>
          <p:nvPr/>
        </p:nvSpPr>
        <p:spPr>
          <a:xfrm>
            <a:off x="772883" y="1527235"/>
            <a:ext cx="973522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>
                <a:latin typeface="Avenir Book" panose="02000503020000020003" pitchFamily="2" charset="0"/>
              </a:rPr>
              <a:t>State-of-the-art in materials discovery</a:t>
            </a:r>
          </a:p>
          <a:p>
            <a:pPr marL="342900" indent="-342900">
              <a:buAutoNum type="arabicPeriod"/>
            </a:pPr>
            <a:endParaRPr lang="en-US" sz="2800" dirty="0">
              <a:latin typeface="Avenir Book" panose="02000503020000020003" pitchFamily="2" charset="0"/>
            </a:endParaRPr>
          </a:p>
          <a:p>
            <a:pPr marL="342900" indent="-342900">
              <a:buAutoNum type="arabicPeriod"/>
            </a:pPr>
            <a:endParaRPr lang="en-US" sz="2800" dirty="0">
              <a:latin typeface="Avenir Book" panose="02000503020000020003" pitchFamily="2" charset="0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Avenir Book" panose="02000503020000020003" pitchFamily="2" charset="0"/>
              </a:rPr>
              <a:t>Superconducting qubits losses</a:t>
            </a:r>
          </a:p>
          <a:p>
            <a:pPr marL="342900" indent="-342900">
              <a:buAutoNum type="arabicPeriod"/>
            </a:pPr>
            <a:endParaRPr lang="en-US" sz="2800" dirty="0">
              <a:latin typeface="Avenir Book" panose="02000503020000020003" pitchFamily="2" charset="0"/>
            </a:endParaRPr>
          </a:p>
          <a:p>
            <a:pPr marL="342900" indent="-342900">
              <a:buAutoNum type="arabicPeriod"/>
            </a:pPr>
            <a:endParaRPr lang="en-US" sz="2800" dirty="0">
              <a:latin typeface="Avenir Book" panose="02000503020000020003" pitchFamily="2" charset="0"/>
            </a:endParaRPr>
          </a:p>
          <a:p>
            <a:pPr marL="342900" indent="-342900">
              <a:buAutoNum type="arabicPeriod"/>
            </a:pPr>
            <a:r>
              <a:rPr lang="en-US" sz="2800" dirty="0">
                <a:latin typeface="Avenir Book" panose="02000503020000020003" pitchFamily="2" charset="0"/>
              </a:rPr>
              <a:t>Designer Hamiltonians for dark matter detection</a:t>
            </a:r>
          </a:p>
        </p:txBody>
      </p:sp>
    </p:spTree>
    <p:extLst>
      <p:ext uri="{BB962C8B-B14F-4D97-AF65-F5344CB8AC3E}">
        <p14:creationId xmlns:p14="http://schemas.microsoft.com/office/powerpoint/2010/main" val="410224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-3479" y="6577520"/>
            <a:ext cx="474684" cy="155448"/>
          </a:xfrm>
          <a:prstGeom prst="rect">
            <a:avLst/>
          </a:prstGeom>
        </p:spPr>
        <p:txBody>
          <a:bodyPr/>
          <a:lstStyle/>
          <a:p>
            <a:fld id="{60D4F70A-A669-3540-8175-CEEA6DC5730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6FC495-4E5C-7E40-87D0-463E7486A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011" y="535826"/>
            <a:ext cx="8915207" cy="57964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2868E0-8E16-2741-85CE-39254F237E4A}"/>
              </a:ext>
            </a:extLst>
          </p:cNvPr>
          <p:cNvSpPr txBox="1"/>
          <p:nvPr/>
        </p:nvSpPr>
        <p:spPr>
          <a:xfrm>
            <a:off x="115615" y="43383"/>
            <a:ext cx="12192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latin typeface="Avenir Book" panose="0200050302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The Landscape of Quantum Materials Theory &amp; Calculations</a:t>
            </a:r>
            <a:endParaRPr lang="en-US" sz="2133" b="1" dirty="0">
              <a:latin typeface="Avenir Book" panose="0200050302000002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DE4E8D-3B68-4645-9DB3-28C56E93A375}"/>
              </a:ext>
            </a:extLst>
          </p:cNvPr>
          <p:cNvSpPr/>
          <p:nvPr/>
        </p:nvSpPr>
        <p:spPr>
          <a:xfrm>
            <a:off x="8523514" y="2764972"/>
            <a:ext cx="2351315" cy="1578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13C1A1-A316-4441-96CE-C6860A48A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3514" y="2642536"/>
            <a:ext cx="2873829" cy="8452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2540AB-6EC2-FF4E-B065-7C632E7A2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774" y="5977631"/>
            <a:ext cx="2710452" cy="6776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2D9DBD-D3AD-7948-BB58-CB5D4DD3B1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022" y="1572908"/>
            <a:ext cx="1595989" cy="149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84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-3479" y="6577520"/>
            <a:ext cx="474684" cy="155448"/>
          </a:xfrm>
          <a:prstGeom prst="rect">
            <a:avLst/>
          </a:prstGeom>
        </p:spPr>
        <p:txBody>
          <a:bodyPr/>
          <a:lstStyle/>
          <a:p>
            <a:fld id="{60D4F70A-A669-3540-8175-CEEA6DC5730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6FC495-4E5C-7E40-87D0-463E7486A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011" y="535826"/>
            <a:ext cx="8915207" cy="57964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2868E0-8E16-2741-85CE-39254F237E4A}"/>
              </a:ext>
            </a:extLst>
          </p:cNvPr>
          <p:cNvSpPr txBox="1"/>
          <p:nvPr/>
        </p:nvSpPr>
        <p:spPr>
          <a:xfrm>
            <a:off x="115615" y="43383"/>
            <a:ext cx="12192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latin typeface="Avenir Book" panose="0200050302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The Landscape of Quantum Materials Theory &amp; Calculations</a:t>
            </a:r>
            <a:endParaRPr lang="en-US" sz="2133" b="1" dirty="0">
              <a:latin typeface="Avenir Book" panose="0200050302000002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DE4E8D-3B68-4645-9DB3-28C56E93A375}"/>
              </a:ext>
            </a:extLst>
          </p:cNvPr>
          <p:cNvSpPr/>
          <p:nvPr/>
        </p:nvSpPr>
        <p:spPr>
          <a:xfrm>
            <a:off x="8523514" y="2764972"/>
            <a:ext cx="2351315" cy="1578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13C1A1-A316-4441-96CE-C6860A48A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3514" y="2642536"/>
            <a:ext cx="2873829" cy="8452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2540AB-6EC2-FF4E-B065-7C632E7A2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774" y="5977631"/>
            <a:ext cx="2710452" cy="6776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F8E0B0-C272-A345-ADB1-FD7370FD1E25}"/>
              </a:ext>
            </a:extLst>
          </p:cNvPr>
          <p:cNvSpPr txBox="1"/>
          <p:nvPr/>
        </p:nvSpPr>
        <p:spPr>
          <a:xfrm>
            <a:off x="115615" y="1456455"/>
            <a:ext cx="1941786" cy="2031325"/>
          </a:xfrm>
          <a:prstGeom prst="rect">
            <a:avLst/>
          </a:prstGeom>
          <a:solidFill>
            <a:srgbClr val="EADEF8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Expansion of classical calculations to larger and more complex systems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Application of QC to many-body systems e.g. strongly-correlated materials</a:t>
            </a:r>
          </a:p>
        </p:txBody>
      </p:sp>
    </p:spTree>
    <p:extLst>
      <p:ext uri="{BB962C8B-B14F-4D97-AF65-F5344CB8AC3E}">
        <p14:creationId xmlns:p14="http://schemas.microsoft.com/office/powerpoint/2010/main" val="206086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-3479" y="6577520"/>
            <a:ext cx="474684" cy="155448"/>
          </a:xfrm>
          <a:prstGeom prst="rect">
            <a:avLst/>
          </a:prstGeom>
        </p:spPr>
        <p:txBody>
          <a:bodyPr/>
          <a:lstStyle/>
          <a:p>
            <a:fld id="{60D4F70A-A669-3540-8175-CEEA6DC5730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6FC495-4E5C-7E40-87D0-463E7486A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011" y="535826"/>
            <a:ext cx="8915207" cy="57964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2868E0-8E16-2741-85CE-39254F237E4A}"/>
              </a:ext>
            </a:extLst>
          </p:cNvPr>
          <p:cNvSpPr txBox="1"/>
          <p:nvPr/>
        </p:nvSpPr>
        <p:spPr>
          <a:xfrm>
            <a:off x="115615" y="43383"/>
            <a:ext cx="12192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latin typeface="Avenir Book" panose="0200050302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The Landscape of Quantum Materials Theory &amp; Calculations</a:t>
            </a:r>
            <a:endParaRPr lang="en-US" sz="2133" b="1" dirty="0">
              <a:latin typeface="Avenir Book" panose="0200050302000002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DE4E8D-3B68-4645-9DB3-28C56E93A375}"/>
              </a:ext>
            </a:extLst>
          </p:cNvPr>
          <p:cNvSpPr/>
          <p:nvPr/>
        </p:nvSpPr>
        <p:spPr>
          <a:xfrm>
            <a:off x="8523514" y="2764972"/>
            <a:ext cx="2351315" cy="1578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13C1A1-A316-4441-96CE-C6860A48A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3514" y="2642536"/>
            <a:ext cx="2873829" cy="8452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2540AB-6EC2-FF4E-B065-7C632E7A2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774" y="5977631"/>
            <a:ext cx="2710452" cy="6776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F8E0B0-C272-A345-ADB1-FD7370FD1E25}"/>
              </a:ext>
            </a:extLst>
          </p:cNvPr>
          <p:cNvSpPr txBox="1"/>
          <p:nvPr/>
        </p:nvSpPr>
        <p:spPr>
          <a:xfrm>
            <a:off x="115615" y="1456455"/>
            <a:ext cx="1941786" cy="2031325"/>
          </a:xfrm>
          <a:prstGeom prst="rect">
            <a:avLst/>
          </a:prstGeom>
          <a:solidFill>
            <a:srgbClr val="EADEF8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Expansion of classical calculations to larger and more complex systems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Application of QC to many-body systems e.g. strongly-correlated materials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6ABE78-D59F-5B46-9C03-45D67C2F1D8C}"/>
              </a:ext>
            </a:extLst>
          </p:cNvPr>
          <p:cNvSpPr txBox="1"/>
          <p:nvPr/>
        </p:nvSpPr>
        <p:spPr>
          <a:xfrm>
            <a:off x="8523514" y="3610216"/>
            <a:ext cx="2873829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Expertise from solid-state physics and chemistry specifically focused on HEP and QC challenges</a:t>
            </a:r>
          </a:p>
        </p:txBody>
      </p:sp>
    </p:spTree>
    <p:extLst>
      <p:ext uri="{BB962C8B-B14F-4D97-AF65-F5344CB8AC3E}">
        <p14:creationId xmlns:p14="http://schemas.microsoft.com/office/powerpoint/2010/main" val="3625246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-3479" y="6577520"/>
            <a:ext cx="474684" cy="155448"/>
          </a:xfrm>
          <a:prstGeom prst="rect">
            <a:avLst/>
          </a:prstGeom>
        </p:spPr>
        <p:txBody>
          <a:bodyPr/>
          <a:lstStyle/>
          <a:p>
            <a:fld id="{60D4F70A-A669-3540-8175-CEEA6DC5730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6FC495-4E5C-7E40-87D0-463E7486A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011" y="535826"/>
            <a:ext cx="8915207" cy="579645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2868E0-8E16-2741-85CE-39254F237E4A}"/>
              </a:ext>
            </a:extLst>
          </p:cNvPr>
          <p:cNvSpPr txBox="1"/>
          <p:nvPr/>
        </p:nvSpPr>
        <p:spPr>
          <a:xfrm>
            <a:off x="115615" y="43383"/>
            <a:ext cx="12192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200" b="1" dirty="0">
                <a:latin typeface="Avenir Book" panose="02000503020000020003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The Landscape of Quantum Materials Theory &amp; Calculations</a:t>
            </a:r>
            <a:endParaRPr lang="en-US" sz="2133" b="1" dirty="0">
              <a:latin typeface="Avenir Book" panose="02000503020000020003" pitchFamily="2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DE4E8D-3B68-4645-9DB3-28C56E93A375}"/>
              </a:ext>
            </a:extLst>
          </p:cNvPr>
          <p:cNvSpPr/>
          <p:nvPr/>
        </p:nvSpPr>
        <p:spPr>
          <a:xfrm>
            <a:off x="8523514" y="2764972"/>
            <a:ext cx="2351315" cy="15784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13C1A1-A316-4441-96CE-C6860A48A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3514" y="2642536"/>
            <a:ext cx="2873829" cy="8452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2540AB-6EC2-FF4E-B065-7C632E7A2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774" y="5977631"/>
            <a:ext cx="2710452" cy="6776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BF8E0B0-C272-A345-ADB1-FD7370FD1E25}"/>
              </a:ext>
            </a:extLst>
          </p:cNvPr>
          <p:cNvSpPr txBox="1"/>
          <p:nvPr/>
        </p:nvSpPr>
        <p:spPr>
          <a:xfrm>
            <a:off x="115615" y="1456455"/>
            <a:ext cx="1941786" cy="2031325"/>
          </a:xfrm>
          <a:prstGeom prst="rect">
            <a:avLst/>
          </a:prstGeom>
          <a:solidFill>
            <a:srgbClr val="EADEF8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Expansion of classical calculations to larger and more complex systems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Application of QC to many-body systems e.g. strongly-correlated materials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D0C1C5-6000-1840-A55F-5B4F1AAD8725}"/>
              </a:ext>
            </a:extLst>
          </p:cNvPr>
          <p:cNvSpPr txBox="1"/>
          <p:nvPr/>
        </p:nvSpPr>
        <p:spPr>
          <a:xfrm>
            <a:off x="7478485" y="5342543"/>
            <a:ext cx="2090057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Materials informatics and databases for accelerated discovery and inverse design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6ABE78-D59F-5B46-9C03-45D67C2F1D8C}"/>
              </a:ext>
            </a:extLst>
          </p:cNvPr>
          <p:cNvSpPr txBox="1"/>
          <p:nvPr/>
        </p:nvSpPr>
        <p:spPr>
          <a:xfrm>
            <a:off x="8523514" y="3610216"/>
            <a:ext cx="2873829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venir Book" panose="02000503020000020003" pitchFamily="2" charset="0"/>
              </a:rPr>
              <a:t>Expertise from solid-state physics and chemistry specifically focused on HEP and QC challenges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320C22-D3B1-134B-ADC7-65D2CE267BE3}"/>
              </a:ext>
            </a:extLst>
          </p:cNvPr>
          <p:cNvSpPr txBox="1"/>
          <p:nvPr/>
        </p:nvSpPr>
        <p:spPr>
          <a:xfrm>
            <a:off x="2522809" y="6262932"/>
            <a:ext cx="2283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venir Book" panose="02000503020000020003" pitchFamily="2" charset="0"/>
              </a:rPr>
              <a:t>e.g. Quantum Defect Genome for Si (quantum comms.)</a:t>
            </a:r>
          </a:p>
        </p:txBody>
      </p:sp>
    </p:spTree>
    <p:extLst>
      <p:ext uri="{BB962C8B-B14F-4D97-AF65-F5344CB8AC3E}">
        <p14:creationId xmlns:p14="http://schemas.microsoft.com/office/powerpoint/2010/main" val="1503360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106606BD-6F02-0E4D-A0FA-3B26B4B4C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93" y="593698"/>
            <a:ext cx="1080200" cy="138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A295B5-8BBB-424A-AFDF-9AF620794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204" y="722822"/>
            <a:ext cx="4601921" cy="284329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0EE75EB-072F-3349-804F-34B8A8005748}"/>
              </a:ext>
            </a:extLst>
          </p:cNvPr>
          <p:cNvSpPr txBox="1"/>
          <p:nvPr/>
        </p:nvSpPr>
        <p:spPr>
          <a:xfrm>
            <a:off x="337483" y="2041877"/>
            <a:ext cx="1076011" cy="205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33" dirty="0">
                <a:solidFill>
                  <a:srgbClr val="000000"/>
                </a:solidFill>
                <a:latin typeface="Arial"/>
                <a:cs typeface="Arial"/>
              </a:rPr>
              <a:t>D. F. Ogletree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B6F0B4-5142-C14A-A6EF-05EC9CBE30FC}"/>
              </a:ext>
            </a:extLst>
          </p:cNvPr>
          <p:cNvSpPr txBox="1"/>
          <p:nvPr/>
        </p:nvSpPr>
        <p:spPr>
          <a:xfrm>
            <a:off x="282438" y="2414387"/>
            <a:ext cx="1181911" cy="32842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067" b="1" dirty="0">
                <a:solidFill>
                  <a:schemeClr val="accent6"/>
                </a:solidFill>
                <a:latin typeface="Arial"/>
                <a:cs typeface="Arial"/>
              </a:rPr>
              <a:t>Siddiqi</a:t>
            </a:r>
            <a:r>
              <a:rPr lang="en-US" sz="1067" dirty="0">
                <a:solidFill>
                  <a:schemeClr val="accent6"/>
                </a:solidFill>
                <a:latin typeface="Arial"/>
                <a:cs typeface="Arial"/>
              </a:rPr>
              <a:t> (UCB/LBL)</a:t>
            </a:r>
          </a:p>
          <a:p>
            <a:r>
              <a:rPr lang="en-US" sz="1067" b="1" dirty="0">
                <a:solidFill>
                  <a:schemeClr val="accent6"/>
                </a:solidFill>
                <a:latin typeface="Arial"/>
                <a:cs typeface="Arial"/>
              </a:rPr>
              <a:t>Santiago</a:t>
            </a:r>
            <a:r>
              <a:rPr lang="en-US" sz="1067" dirty="0">
                <a:solidFill>
                  <a:schemeClr val="accent6"/>
                </a:solidFill>
                <a:latin typeface="Arial"/>
                <a:cs typeface="Arial"/>
              </a:rPr>
              <a:t> (LBL)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8CAEBB-A4CD-3348-8F2E-625A83DF5D29}"/>
              </a:ext>
            </a:extLst>
          </p:cNvPr>
          <p:cNvSpPr txBox="1"/>
          <p:nvPr/>
        </p:nvSpPr>
        <p:spPr>
          <a:xfrm>
            <a:off x="678511" y="26516"/>
            <a:ext cx="108349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chemeClr val="accent1"/>
                </a:solidFill>
                <a:latin typeface="Avenir Book" panose="02000503020000020003" pitchFamily="2" charset="0"/>
              </a:rPr>
              <a:t>Materials Origin of Superconducting Circuit Decoherence</a:t>
            </a:r>
          </a:p>
        </p:txBody>
      </p:sp>
    </p:spTree>
    <p:extLst>
      <p:ext uri="{BB962C8B-B14F-4D97-AF65-F5344CB8AC3E}">
        <p14:creationId xmlns:p14="http://schemas.microsoft.com/office/powerpoint/2010/main" val="239952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2190</TotalTime>
  <Words>549</Words>
  <Application>Microsoft Macintosh PowerPoint</Application>
  <PresentationFormat>Widescreen</PresentationFormat>
  <Paragraphs>90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Avenir Book</vt:lpstr>
      <vt:lpstr>Calibri</vt:lpstr>
      <vt:lpstr>Calibri Light</vt:lpstr>
      <vt:lpstr>Futura Medium</vt:lpstr>
      <vt:lpstr>Helvetica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Sinéad Griffin</dc:creator>
  <cp:lastModifiedBy>Sinéad Griffin</cp:lastModifiedBy>
  <cp:revision>35</cp:revision>
  <dcterms:created xsi:type="dcterms:W3CDTF">2022-09-01T06:59:38Z</dcterms:created>
  <dcterms:modified xsi:type="dcterms:W3CDTF">2023-11-08T19:30:28Z</dcterms:modified>
</cp:coreProperties>
</file>