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0" r:id="rId4"/>
    <p:sldId id="271" r:id="rId5"/>
    <p:sldId id="269" r:id="rId6"/>
    <p:sldId id="261" r:id="rId7"/>
    <p:sldId id="270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CCEF-525E-4A45-91A1-E8B69A823EC8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55B3-27A9-434B-8355-BDE96B83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8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55B3-27A9-434B-8355-BDE96B831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EDC9-EF83-5CBD-B44C-FD5A02B8F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FC3FB-C468-E0AC-715C-924E9C9F3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E9592-3C4A-79DB-3706-BEA6A1E3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D3DC-2054-5B94-F3F1-3E14EE3C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D585-FB25-A060-FF03-FBCC4061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D04E-8D63-B071-D195-C3BBF305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AC013-C2CF-9854-C3A3-8E139FB46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23789-53C9-0A88-3B65-CE90CC79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227F-AB00-8F0E-855A-5E82FD08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01A1F-5480-0FD2-10FE-2D8AF4B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2A976-D98B-117C-133B-2551129C7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9F8A0-7FC2-6A6C-5191-4A4E3CCCB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B559E-84AD-CB1F-9ED3-F96858D7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6574-9CAC-F5EE-C3EE-09FD2EC2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2017-42D4-BC29-21F8-5C476878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C2DF-7337-5816-5DDE-6C9E26DE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B9EC-7A44-F5D7-8C42-272873D19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A90-D82F-CC6B-275F-3063C63F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DCF3-700C-36B3-ADE0-B0CF4A84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99AD1-3F06-2E70-3960-F730C609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1515-9BB5-75B5-D3A0-3E9387B7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73518-044F-E966-983A-2DD07A49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E9EA-43FB-D167-6B81-B8A33A92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7BF7F-A634-6B6C-A000-7BC25E9F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5F7E-B37D-ED7A-65C3-56C4278A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7587-4D5D-A6D4-4E2A-20E919F7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996C-5BA9-41E9-F038-15FB8D00F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52CC9-B517-FE44-7BCC-3B272096A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2A7AD-DFF5-905E-00A9-459F503C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4F4DB-DCC2-2E43-249A-ACC81B4D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7D03A-AAAA-A8E1-E082-87754E89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65EF-0683-C966-6CA0-2A2D815A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1F49-F4FA-25B7-A541-9D9765DF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29A17-B1E1-DE52-9DFF-EAE4682D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66705-873C-602F-DB0B-CDC86C7C9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2DD40-2E25-5142-2AD7-F0DB848A0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4D986-61DA-501B-8AF9-87CF9588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C275F-77DA-2606-6091-18929747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80417-C2A2-C02D-E132-F81623F0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A378-1B5B-65BD-0ECE-A88DDBA7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3C360-A71E-3F54-04A5-D8C1ACDE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8E103-DCEC-D947-A655-34364632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2CCD6-68E1-34FF-51BB-71E3708D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CAAAC-4F6A-7421-F8A3-A98BDD87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B7E40-28AD-47C1-CE80-165F3459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053ED-DD68-C56E-54A9-CE4FB739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DCEA-B115-5DDC-CF28-DA36D87A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EC53-68CE-0E4B-F7F0-3A4CE611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1029-9322-AB26-CDD0-863D5C9F1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F482-2E67-5C2A-E2B9-CCD653B1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FB119-8EB2-FF43-9F50-9A918130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8ECE0-EFF0-7DC0-D5BD-5F91B96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50B8-D292-BE8C-DDCF-0ADD86C1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11390-71A0-6160-EA71-C3296F2AF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243D1-5721-56A8-0577-06B93370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C6EB1-ED9D-5CBE-5F86-546B2034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2D4AB-CE7C-802D-B242-DF85BE70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909F-0F1D-52C2-1CCF-2B5BB82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9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A40CD-3FA1-13B0-D751-6A95510A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85B93-C8FA-A79C-9AF5-4D4B0D798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A591-A8F5-6D6A-7283-B407357A6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55DC-7418-354F-B05C-48D9468FFE83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42D23-EF25-BF2E-54D1-CECCC078B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E109D-DB95-0E1A-71DF-C18A091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A595-31EB-1846-B469-72AF17E7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151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fnal.gov/event/6176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osti.gov/grants/FOAs/-/media/grants/pdf/foas/2023/DE-FOA-0003177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7E4AE6A-5F31-E71F-BE9E-924D636FD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62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07E9-AB0C-B769-262D-97281A8B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59" y="-676207"/>
            <a:ext cx="3772929" cy="2895600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CPAD RDC 5: Trigger and DAQ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128D2-6BFA-4AFA-99EF-AC74A685D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6265" y="5715001"/>
            <a:ext cx="4065104" cy="788502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Zeynep Demiragli (Boston University)</a:t>
            </a:r>
          </a:p>
          <a:p>
            <a:pPr algn="l"/>
            <a:r>
              <a:rPr lang="en-US" sz="1800" dirty="0" err="1">
                <a:solidFill>
                  <a:srgbClr val="FFFFFF"/>
                </a:solidFill>
              </a:rPr>
              <a:t>Jinlong</a:t>
            </a:r>
            <a:r>
              <a:rPr lang="en-US" sz="1800" dirty="0">
                <a:solidFill>
                  <a:srgbClr val="FFFFFF"/>
                </a:solidFill>
              </a:rPr>
              <a:t> Zhang (Argonne National Lab)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6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B632-057D-F4EA-AE89-8A3990F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50032"/>
            <a:ext cx="11638929" cy="984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RDC 5 Timeline (So-Far):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EF03-9CD4-D7C1-2420-A97F7474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28" y="1234282"/>
            <a:ext cx="11638928" cy="52035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First meeting (09/29)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To discuss key R&amp;D areas and survey questions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Kick-off meeting (early Oct):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  <a:hlinkClick r:id="rId3"/>
              </a:rPr>
              <a:t>https://indico.fnal.gov/event/61511/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To identify and organize subgroups/subareas through survey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To understand relevant teams, existing activities, facilities/infrastructures</a:t>
            </a:r>
          </a:p>
          <a:p>
            <a:pPr lvl="1"/>
            <a:endParaRPr lang="en-US" dirty="0">
              <a:solidFill>
                <a:schemeClr val="bg2">
                  <a:lumMod val="90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Second meeting (late Oct):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  <a:hlinkClick r:id="rId4"/>
              </a:rPr>
              <a:t>https://indico.fnal.gov/event/61763/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To formulate and discuss work packages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CPAD workshop at SLAC (Nov 7-10) =&gt; </a:t>
            </a:r>
            <a:r>
              <a:rPr lang="en-US" dirty="0">
                <a:highlight>
                  <a:srgbClr val="FFFF00"/>
                </a:highlight>
                <a:latin typeface="+mj-lt"/>
              </a:rPr>
              <a:t>You are HERE</a:t>
            </a:r>
          </a:p>
          <a:p>
            <a:pPr lvl="1"/>
            <a:r>
              <a:rPr lang="en-US" dirty="0">
                <a:latin typeface="+mj-lt"/>
              </a:rPr>
              <a:t>https://</a:t>
            </a:r>
            <a:r>
              <a:rPr lang="en-US" dirty="0" err="1">
                <a:latin typeface="+mj-lt"/>
              </a:rPr>
              <a:t>indico.slac.stanford.edu</a:t>
            </a:r>
            <a:r>
              <a:rPr lang="en-US" dirty="0">
                <a:latin typeface="+mj-lt"/>
              </a:rPr>
              <a:t>/event/8288/registrations/539/</a:t>
            </a:r>
          </a:p>
          <a:p>
            <a:pPr lvl="1"/>
            <a:r>
              <a:rPr lang="en-US" dirty="0">
                <a:latin typeface="+mj-lt"/>
              </a:rPr>
              <a:t>Present RDC 5 status at CPAD</a:t>
            </a:r>
          </a:p>
          <a:p>
            <a:pPr lvl="1"/>
            <a:r>
              <a:rPr lang="en-US" dirty="0">
                <a:latin typeface="+mj-lt"/>
              </a:rPr>
              <a:t>In-person discussion to advance our preparation for proposal(s)</a:t>
            </a:r>
          </a:p>
        </p:txBody>
      </p:sp>
    </p:spTree>
    <p:extLst>
      <p:ext uri="{BB962C8B-B14F-4D97-AF65-F5344CB8AC3E}">
        <p14:creationId xmlns:p14="http://schemas.microsoft.com/office/powerpoint/2010/main" val="385596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B632-057D-F4EA-AE89-8A3990F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50032"/>
            <a:ext cx="11638929" cy="984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Snapshots from the Meetings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78C9C-93F6-0125-BB39-75D29062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7" y="1334293"/>
            <a:ext cx="7772400" cy="2148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0E5BA-F0D2-B708-7B55-7472F9E95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204" y="3942080"/>
            <a:ext cx="9791971" cy="21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36A7A-FBB5-3F39-BC08-059A5CB0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7" y="1039947"/>
            <a:ext cx="7772400" cy="2119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9B632-057D-F4EA-AE89-8A3990F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50032"/>
            <a:ext cx="11638929" cy="984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Snapshots from the Meetings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A7A4B-1166-B716-375F-BF6DF3C6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5" y="3117272"/>
            <a:ext cx="7772400" cy="3405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F3ED6-EEA0-89F2-B2CA-05FA33098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3" y="1061791"/>
            <a:ext cx="7772400" cy="2097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25B82-47F0-E978-C33D-707A3CEF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3429000"/>
            <a:ext cx="7772400" cy="2711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A50D7A-B0FC-C432-2815-FE83BCBDA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27" y="2546845"/>
            <a:ext cx="74295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B632-057D-F4EA-AE89-8A3990F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50032"/>
            <a:ext cx="11638929" cy="984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Ideas for Work Packages (based on BRN Report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EF03-9CD4-D7C1-2420-A97F7474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28" y="1234282"/>
            <a:ext cx="11638928" cy="5203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+mj-lt"/>
              </a:rPr>
              <a:t>PRD 21</a:t>
            </a:r>
          </a:p>
          <a:p>
            <a:r>
              <a:rPr lang="en-US" dirty="0">
                <a:latin typeface="+mj-lt"/>
              </a:rPr>
              <a:t>Real-time / low-latency data reduction and feature extraction</a:t>
            </a:r>
          </a:p>
          <a:p>
            <a:r>
              <a:rPr lang="en-US" dirty="0">
                <a:latin typeface="+mj-lt"/>
              </a:rPr>
              <a:t>Fast artificial intelligence and neuromorphic computing on real-time hardware</a:t>
            </a:r>
          </a:p>
          <a:p>
            <a:r>
              <a:rPr lang="en-US" dirty="0">
                <a:latin typeface="+mj-lt"/>
              </a:rPr>
              <a:t>High-bandwidth, rad-hard, low-power optical link (&gt;50Gbps)</a:t>
            </a:r>
          </a:p>
          <a:p>
            <a:r>
              <a:rPr lang="en-US" dirty="0">
                <a:latin typeface="+mj-lt"/>
              </a:rPr>
              <a:t>Wireless readout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u="sng" dirty="0">
                <a:latin typeface="+mj-lt"/>
              </a:rPr>
              <a:t>PRD 22</a:t>
            </a:r>
          </a:p>
          <a:p>
            <a:r>
              <a:rPr lang="en-US" dirty="0">
                <a:latin typeface="+mj-lt"/>
              </a:rPr>
              <a:t>Intergrading modern computing architecture and emerging technologies</a:t>
            </a:r>
          </a:p>
          <a:p>
            <a:r>
              <a:rPr lang="en-US" dirty="0">
                <a:latin typeface="+mj-lt"/>
              </a:rPr>
              <a:t>Self-running DAQ system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u="sng" dirty="0">
                <a:latin typeface="+mj-lt"/>
              </a:rPr>
              <a:t>PRD 23</a:t>
            </a:r>
          </a:p>
          <a:p>
            <a:r>
              <a:rPr lang="en-US" dirty="0">
                <a:latin typeface="+mj-lt"/>
              </a:rPr>
              <a:t>Timing distribution with picosecond synchronization (1ps over 1km)</a:t>
            </a:r>
          </a:p>
        </p:txBody>
      </p:sp>
    </p:spTree>
    <p:extLst>
      <p:ext uri="{BB962C8B-B14F-4D97-AF65-F5344CB8AC3E}">
        <p14:creationId xmlns:p14="http://schemas.microsoft.com/office/powerpoint/2010/main" val="54338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B632-057D-F4EA-AE89-8A3990F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50032"/>
            <a:ext cx="11638929" cy="984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Connection with the ECFA Road Map (2021)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A2DB6-E8B0-8969-F4DC-566D0F95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2"/>
          <a:stretch/>
        </p:blipFill>
        <p:spPr>
          <a:xfrm>
            <a:off x="1485900" y="1234282"/>
            <a:ext cx="8894990" cy="54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5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6854C-561E-F04D-ED17-BD9AEFF9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53"/>
          <a:stretch/>
        </p:blipFill>
        <p:spPr>
          <a:xfrm>
            <a:off x="492470" y="271462"/>
            <a:ext cx="5603530" cy="633869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8D6B3C-46D3-3B95-1253-00B2FB86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75" y="1943100"/>
            <a:ext cx="5384455" cy="408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In ECFA Electronics and Data processing is combined Task Force (DRDT 7)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This also highlights that the coordination between RDC4 (Readout and ASICs) &amp; RDC5 groups is crucial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55BF2B-8286-CF0E-A409-F750A1D8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75" y="250031"/>
            <a:ext cx="5584481" cy="14501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Summary of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57781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B632-057D-F4EA-AE89-8A3990F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50032"/>
            <a:ext cx="11638929" cy="984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Notes on the funding Opportunities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B308D4-9A1C-2A7D-D8A2-0387C463F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28" y="1234282"/>
            <a:ext cx="11638928" cy="52035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During this year, the FOA of interest is: </a:t>
            </a:r>
            <a:r>
              <a:rPr lang="en-US" dirty="0">
                <a:latin typeface="+mj-lt"/>
                <a:hlinkClick r:id="rId2"/>
              </a:rPr>
              <a:t>https://science.osti.gov/grants/FOAs/-/media/grants/pdf/foas/2023/DE-FOA-0003177.pdf</a:t>
            </a:r>
            <a:r>
              <a:rPr lang="en-US" dirty="0">
                <a:latin typeface="+mj-lt"/>
              </a:rPr>
              <a:t> (specifically section 5F, page 63 for multi-institutional projects).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>
                <a:latin typeface="+mj-lt"/>
              </a:rPr>
              <a:t>Content: </a:t>
            </a:r>
            <a:r>
              <a:rPr lang="en-US" dirty="0">
                <a:latin typeface="+mj-lt"/>
              </a:rPr>
              <a:t>Blue Sky Proposals. Ideally teams working together!  =&gt; Collaboration Proposals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We propose we pull together a few multi-institutional proposals for submission Blue Skies or non-experiment specific general R&amp;D (aligned with BRN)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5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B632-057D-F4EA-AE89-8A3990F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50032"/>
            <a:ext cx="11638929" cy="984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3277F-EBF3-EF6F-E255-3E8A26AE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8" y="1123762"/>
            <a:ext cx="11614685" cy="2619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32FBF-5E7D-5550-3B74-14B946D7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7" y="3743326"/>
            <a:ext cx="11614685" cy="2619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02EBE-DD32-9645-9905-2AE8189A82BA}"/>
              </a:ext>
            </a:extLst>
          </p:cNvPr>
          <p:cNvSpPr txBox="1"/>
          <p:nvPr/>
        </p:nvSpPr>
        <p:spPr>
          <a:xfrm>
            <a:off x="850106" y="104961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Tuesday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7C902-820E-EFF1-5330-C9C8D577BE78}"/>
              </a:ext>
            </a:extLst>
          </p:cNvPr>
          <p:cNvSpPr txBox="1"/>
          <p:nvPr/>
        </p:nvSpPr>
        <p:spPr>
          <a:xfrm>
            <a:off x="850106" y="372798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3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363</Words>
  <Application>Microsoft Macintosh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CPAD RDC 5: Trigger and DAQ</vt:lpstr>
      <vt:lpstr>RDC 5 Timeline (So-Far):</vt:lpstr>
      <vt:lpstr>Snapshots from the Meetings</vt:lpstr>
      <vt:lpstr>Snapshots from the Meetings</vt:lpstr>
      <vt:lpstr>Ideas for Work Packages (based on BRN Report 2019)</vt:lpstr>
      <vt:lpstr>Connection with the ECFA Road Map (2021)</vt:lpstr>
      <vt:lpstr>Summary of the Recommendations</vt:lpstr>
      <vt:lpstr>Notes on the funding Opportunities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CPAD RDC 5: Trigger and DAQ</dc:title>
  <dc:creator>Demiragli, Zeynep</dc:creator>
  <cp:lastModifiedBy>Demiragli, Zeynep</cp:lastModifiedBy>
  <cp:revision>7</cp:revision>
  <dcterms:created xsi:type="dcterms:W3CDTF">2023-10-25T13:52:30Z</dcterms:created>
  <dcterms:modified xsi:type="dcterms:W3CDTF">2023-11-07T22:11:50Z</dcterms:modified>
</cp:coreProperties>
</file>