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9" r:id="rId3"/>
    <p:sldId id="256" r:id="rId4"/>
    <p:sldId id="284" r:id="rId5"/>
    <p:sldId id="287" r:id="rId6"/>
    <p:sldId id="292" r:id="rId7"/>
    <p:sldId id="290" r:id="rId8"/>
    <p:sldId id="293" r:id="rId9"/>
    <p:sldId id="294" r:id="rId10"/>
    <p:sldId id="283" r:id="rId11"/>
    <p:sldId id="28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3300"/>
    <a:srgbClr val="FFFFCC"/>
    <a:srgbClr val="0000CC"/>
    <a:srgbClr val="4F81BD"/>
    <a:srgbClr val="CC00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>
      <p:cViewPr varScale="1">
        <p:scale>
          <a:sx n="62" d="100"/>
          <a:sy n="62" d="100"/>
        </p:scale>
        <p:origin x="15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B733F-34ED-45DD-AD8F-0DC21476E82A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3CF4B-35A9-4002-BD4B-A893A2980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01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CC98-7D8B-46C4-BF32-BD4A44958553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A16D-BB29-4BB4-B5E4-9F41AF292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65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CC98-7D8B-46C4-BF32-BD4A44958553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A16D-BB29-4BB4-B5E4-9F41AF292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96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CC98-7D8B-46C4-BF32-BD4A44958553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A16D-BB29-4BB4-B5E4-9F41AF292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98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CC98-7D8B-46C4-BF32-BD4A44958553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A16D-BB29-4BB4-B5E4-9F41AF292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44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CC98-7D8B-46C4-BF32-BD4A44958553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A16D-BB29-4BB4-B5E4-9F41AF292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40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CC98-7D8B-46C4-BF32-BD4A44958553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A16D-BB29-4BB4-B5E4-9F41AF292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49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CC98-7D8B-46C4-BF32-BD4A44958553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A16D-BB29-4BB4-B5E4-9F41AF292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50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CC98-7D8B-46C4-BF32-BD4A44958553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A16D-BB29-4BB4-B5E4-9F41AF292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97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CC98-7D8B-46C4-BF32-BD4A44958553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A16D-BB29-4BB4-B5E4-9F41AF292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26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CC98-7D8B-46C4-BF32-BD4A44958553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A16D-BB29-4BB4-B5E4-9F41AF292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48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CC98-7D8B-46C4-BF32-BD4A44958553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A16D-BB29-4BB4-B5E4-9F41AF292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25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CC98-7D8B-46C4-BF32-BD4A44958553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A16D-BB29-4BB4-B5E4-9F41AF292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00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pdf/1806.09955.pdf" TargetMode="Externa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ernbox.cern.ch/s/ZLUOEzRBJ7sdhVA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398840" y="6176566"/>
            <a:ext cx="2133600" cy="365125"/>
          </a:xfrm>
        </p:spPr>
        <p:txBody>
          <a:bodyPr/>
          <a:lstStyle/>
          <a:p>
            <a:fld id="{B7F6A16D-BB29-4BB4-B5E4-9F41AF2923F5}" type="slidenum">
              <a:rPr lang="fr-FR" smtClean="0"/>
              <a:t>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" y="-27384"/>
            <a:ext cx="9144000" cy="6893405"/>
          </a:xfrm>
          <a:prstGeom prst="rect">
            <a:avLst/>
          </a:prstGeom>
        </p:spPr>
      </p:pic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4755503" y="2900632"/>
            <a:ext cx="43299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 b="1" kern="0" dirty="0" smtClean="0">
              <a:solidFill>
                <a:srgbClr val="FCF933"/>
              </a:solidFill>
              <a:effectLst>
                <a:outerShdw blurRad="38100" dist="38100" dir="2700000">
                  <a:srgbClr val="000000"/>
                </a:outerShdw>
              </a:effectLst>
              <a:latin typeface="ArialM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kern="0" dirty="0" err="1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Overview</a:t>
            </a:r>
            <a:r>
              <a:rPr lang="fr-FR" sz="28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 and </a:t>
            </a:r>
            <a:r>
              <a:rPr lang="fr-FR" sz="2800" b="1" kern="0" dirty="0" err="1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Status</a:t>
            </a:r>
            <a:r>
              <a:rPr lang="fr-FR" sz="28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 of the DRD1 Collaboration </a:t>
            </a:r>
            <a:endParaRPr lang="en-GB" sz="2800" b="1" kern="0" dirty="0" smtClean="0">
              <a:solidFill>
                <a:srgbClr val="FCF933"/>
              </a:solidFill>
              <a:effectLst>
                <a:outerShdw blurRad="38100" dist="38100" dir="2700000">
                  <a:srgbClr val="000000"/>
                </a:outerShdw>
              </a:effectLst>
              <a:latin typeface="Arial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5771" y="4206158"/>
            <a:ext cx="41240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bg1"/>
                </a:solidFill>
                <a:latin typeface="ArialMT"/>
              </a:rPr>
              <a:t>Maxim TITOV, </a:t>
            </a:r>
            <a:br>
              <a:rPr lang="fr-FR" sz="2000" b="1" i="1" dirty="0" smtClean="0">
                <a:solidFill>
                  <a:schemeClr val="bg1"/>
                </a:solidFill>
                <a:latin typeface="ArialMT"/>
              </a:rPr>
            </a:br>
            <a:r>
              <a:rPr lang="fr-FR" sz="2000" b="1" i="1" dirty="0" smtClean="0">
                <a:solidFill>
                  <a:schemeClr val="bg1"/>
                </a:solidFill>
                <a:latin typeface="ArialMT"/>
              </a:rPr>
              <a:t>CEA Saclay, France</a:t>
            </a:r>
          </a:p>
          <a:p>
            <a:pPr algn="ctr"/>
            <a:endParaRPr lang="fr-FR" b="1" i="1" dirty="0" smtClean="0">
              <a:solidFill>
                <a:schemeClr val="bg1"/>
              </a:solidFill>
              <a:latin typeface="ArialMT"/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ArialMT"/>
              </a:rPr>
              <a:t>(on </a:t>
            </a:r>
            <a:r>
              <a:rPr lang="fr-FR" b="1" dirty="0" err="1" smtClean="0">
                <a:solidFill>
                  <a:schemeClr val="bg1"/>
                </a:solidFill>
                <a:latin typeface="ArialMT"/>
              </a:rPr>
              <a:t>behalf</a:t>
            </a:r>
            <a:r>
              <a:rPr lang="fr-FR" b="1" dirty="0" smtClean="0">
                <a:solidFill>
                  <a:schemeClr val="bg1"/>
                </a:solidFill>
                <a:latin typeface="ArialMT"/>
              </a:rPr>
              <a:t> of the TF1 </a:t>
            </a:r>
            <a:r>
              <a:rPr lang="fr-FR" b="1" dirty="0" err="1" smtClean="0">
                <a:solidFill>
                  <a:schemeClr val="bg1"/>
                </a:solidFill>
                <a:latin typeface="ArialMT"/>
              </a:rPr>
              <a:t>Conveners</a:t>
            </a:r>
            <a:r>
              <a:rPr lang="fr-FR" b="1" dirty="0" smtClean="0">
                <a:solidFill>
                  <a:schemeClr val="bg1"/>
                </a:solidFill>
                <a:latin typeface="ArialMT"/>
              </a:rPr>
              <a:t> &amp; DRD1 </a:t>
            </a:r>
            <a:r>
              <a:rPr lang="fr-FR" b="1" dirty="0" err="1" smtClean="0">
                <a:solidFill>
                  <a:schemeClr val="bg1"/>
                </a:solidFill>
                <a:latin typeface="ArialMT"/>
              </a:rPr>
              <a:t>Implementation</a:t>
            </a:r>
            <a:r>
              <a:rPr lang="fr-FR" b="1" dirty="0" smtClean="0">
                <a:solidFill>
                  <a:schemeClr val="bg1"/>
                </a:solidFill>
                <a:latin typeface="ArialMT"/>
              </a:rPr>
              <a:t> Team)</a:t>
            </a:r>
            <a:endParaRPr lang="fr-FR" sz="2000" b="1" dirty="0" smtClean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6551240" y="63289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F6A16D-BB29-4BB4-B5E4-9F41AF2923F5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680520" y="61653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CPAD Instrumentation Frontier Workshop, SLAC, USA, </a:t>
            </a:r>
            <a:r>
              <a:rPr lang="fr-FR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7-10, 2023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08" y="44624"/>
            <a:ext cx="4571508" cy="6688094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71" y="80535"/>
            <a:ext cx="4180725" cy="284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1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65085"/>
          </a:xfrm>
          <a:prstGeom prst="rect">
            <a:avLst/>
          </a:prstGeom>
        </p:spPr>
      </p:pic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461475" y="519062"/>
            <a:ext cx="44698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DRD1 Collaborations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Interplay &amp; US Participation</a:t>
            </a:r>
            <a:endParaRPr lang="en-GB" sz="2400" b="1" kern="0" dirty="0">
              <a:solidFill>
                <a:srgbClr val="336699"/>
              </a:solidFill>
              <a:effectLst>
                <a:outerShdw blurRad="38100" dist="38100" dir="2700000">
                  <a:srgbClr val="000000"/>
                </a:outerShdw>
              </a:effectLst>
              <a:latin typeface="ArialM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999BCD6-0332-8683-EE3E-67FCE8F772D1}"/>
              </a:ext>
            </a:extLst>
          </p:cNvPr>
          <p:cNvSpPr txBox="1"/>
          <p:nvPr/>
        </p:nvSpPr>
        <p:spPr>
          <a:xfrm>
            <a:off x="151664" y="1772816"/>
            <a:ext cx="52844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US institutes and/or </a:t>
            </a:r>
            <a:r>
              <a:rPr lang="fr-FR" sz="1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laboratories</a:t>
            </a:r>
            <a:r>
              <a:rPr lang="fr-FR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r>
              <a:rPr lang="fr-FR" sz="1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the </a:t>
            </a:r>
            <a:r>
              <a:rPr lang="fr-FR" sz="1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FR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fr-FR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DRD1 </a:t>
            </a:r>
            <a:r>
              <a:rPr lang="fr-FR" sz="1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fr-FR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(v. 1.3 – 31/10/2023)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IT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agreed to act as DRD1 </a:t>
            </a:r>
            <a:r>
              <a:rPr lang="en-IT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T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</a:t>
            </a:r>
            <a:r>
              <a:rPr lang="en-IT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other DRD areas</a:t>
            </a:r>
            <a:r>
              <a:rPr lang="en-IT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6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DRD2 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detectors - Diego Gonzalez </a:t>
            </a: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fr-FR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DRD4 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photon and PID -  Fulvio </a:t>
            </a:r>
            <a:r>
              <a:rPr lang="fr-FR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Tessarotto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DRD5 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quantum technologies -  Florian </a:t>
            </a:r>
            <a:r>
              <a:rPr lang="fr-FR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Brunbauer</a:t>
            </a:r>
            <a:endParaRPr lang="fr-FR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DRD6 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calorimetry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Imad </a:t>
            </a:r>
            <a:r>
              <a:rPr lang="fr-FR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Laktineh</a:t>
            </a:r>
            <a:endParaRPr lang="fr-FR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DRD7 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fr-FR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Sorin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Martoiu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Marco </a:t>
            </a:r>
            <a:r>
              <a:rPr lang="fr-FR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Bregant</a:t>
            </a:r>
            <a:endParaRPr lang="fr-FR" sz="16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US-CPAD: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fr-FR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Titov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fr-FR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Vahsen</a:t>
            </a:r>
            <a:endParaRPr lang="fr-FR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US-FCC/ILC: 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Hohlmann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fr-FR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Iakovidis</a:t>
            </a:r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692" y="154778"/>
            <a:ext cx="3567681" cy="22490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387956"/>
            <a:ext cx="3569277" cy="42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65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76672"/>
            <a:ext cx="4258952" cy="6264696"/>
          </a:xfrm>
          <a:prstGeom prst="rect">
            <a:avLst/>
          </a:prstGeom>
        </p:spPr>
      </p:pic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-306288" y="-68977"/>
            <a:ext cx="97565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Next Steps with DRDC &amp; Towards Forming the DRD1 Collaboration</a:t>
            </a:r>
            <a:endParaRPr lang="en-GB" sz="2200" b="1" kern="0" dirty="0">
              <a:solidFill>
                <a:srgbClr val="336699"/>
              </a:solidFill>
              <a:effectLst>
                <a:outerShdw blurRad="38100" dist="38100" dir="2700000">
                  <a:srgbClr val="000000"/>
                </a:outerShdw>
              </a:effectLst>
              <a:latin typeface="Arial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196752"/>
            <a:ext cx="4104456" cy="36004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532513" y="620688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with DRDC:</a:t>
            </a:r>
            <a:endParaRPr lang="en-GB" sz="1600" b="1" u="sng" dirty="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15, 2023</a:t>
            </a:r>
            <a:endParaRPr lang="en-GB" sz="16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to CERN Directorate and Research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</a:p>
          <a:p>
            <a:pPr marL="742950" lvl="1" indent="-285750">
              <a:buFontTx/>
              <a:buChar char="-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DRDC-Requested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  <a:p>
            <a:pPr marL="742950" lvl="1" indent="-285750">
              <a:buFontTx/>
              <a:buChar char="-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Publicly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4, 2023</a:t>
            </a:r>
          </a:p>
          <a:p>
            <a:pPr marL="742950" lvl="1" indent="-285750">
              <a:buFontTx/>
              <a:buChar char="-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DRDC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  <a:p>
            <a:pPr marL="742950" lvl="1" indent="-285750">
              <a:buFontTx/>
              <a:buChar char="-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Representatives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DRD Collaborations Present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</a:p>
          <a:p>
            <a:pPr marL="742950" lvl="1" indent="-285750">
              <a:buFontTx/>
              <a:buChar char="-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6, 2023</a:t>
            </a:r>
          </a:p>
          <a:p>
            <a:pPr marL="742950" lvl="1" indent="-285750">
              <a:buFontTx/>
              <a:buChar char="-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</a:p>
          <a:p>
            <a:pPr marL="742950" lvl="1" indent="-285750">
              <a:buFontTx/>
              <a:buChar char="-"/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CERN Research Board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7952" y="4371488"/>
            <a:ext cx="462656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owards DRD1 Collaboration:</a:t>
            </a:r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Oct-Nov </a:t>
            </a:r>
            <a:r>
              <a:rPr lang="en-GB" sz="1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2023: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DRD1 Search Committee seeks Spokespersons and CB Chair nominations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2023 – Jan </a:t>
            </a:r>
            <a:r>
              <a:rPr lang="en-GB" sz="1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2024: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open meeting where candidates for Spokespersons and CB Chair present their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statements. Electronic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 campaign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Jan-Feb 2024: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DRD1 Collaboration Meeting at CERN, announce election results, and establish collaboration bodies.</a:t>
            </a:r>
          </a:p>
        </p:txBody>
      </p:sp>
    </p:spTree>
    <p:extLst>
      <p:ext uri="{BB962C8B-B14F-4D97-AF65-F5344CB8AC3E}">
        <p14:creationId xmlns:p14="http://schemas.microsoft.com/office/powerpoint/2010/main" val="20682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65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65085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2" y="1378899"/>
            <a:ext cx="9005018" cy="42103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251107"/>
            <a:ext cx="3096344" cy="14970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04" y="3129002"/>
            <a:ext cx="1991039" cy="59574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75120" y="3123693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2008: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75795" y="2921219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9487" y="5208820"/>
            <a:ext cx="3796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https://arxiv.org/pdf/1806.09955.pdf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210732" y="-65112"/>
            <a:ext cx="93422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CERN-RD51 Collaboration &amp; MPGD Technology Advances</a:t>
            </a:r>
            <a:endParaRPr lang="en-GB" sz="2400" b="1" kern="0" dirty="0">
              <a:solidFill>
                <a:srgbClr val="336699"/>
              </a:solidFill>
              <a:effectLst>
                <a:outerShdw blurRad="38100" dist="38100" dir="2700000">
                  <a:srgbClr val="000000"/>
                </a:outerShdw>
              </a:effectLst>
              <a:latin typeface="ArialMT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179512" y="655965"/>
            <a:ext cx="895629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RD51</a:t>
            </a:r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CERN-based </a:t>
            </a:r>
            <a:r>
              <a:rPr lang="en-US" b="1" i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“TECHNOLOGY - DRIVEN R&amp;D COLLABORATION”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</a:p>
          <a:p>
            <a:pPr algn="ctr">
              <a:spcAft>
                <a:spcPts val="300"/>
              </a:spcAft>
            </a:pPr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established to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MPGD concepts and associated electronics readout systems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515" y="5643820"/>
            <a:ext cx="8534957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Renewed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 the CERN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Research Board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the 3</a:t>
            </a:r>
            <a:r>
              <a:rPr lang="en-US" sz="16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rd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term 2019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 2023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Beyond 2023, RD51 will serve as a nuclei of the new DRD1 (“all gas detectors”) </a:t>
            </a: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collaboration, anchored at CERN, as part of the ECFA Detector R&amp;D Roadmap implementation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650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65085"/>
          </a:xfrm>
          <a:prstGeom prst="rect">
            <a:avLst/>
          </a:prstGeom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11672" y="-65112"/>
            <a:ext cx="802076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CERN-RD51 Collaboration Legacy and “RD51” Model</a:t>
            </a:r>
            <a:endParaRPr lang="en-GB" sz="2400" b="1" kern="0" dirty="0">
              <a:solidFill>
                <a:srgbClr val="336699"/>
              </a:solidFill>
              <a:effectLst>
                <a:outerShdw blurRad="38100" dist="38100" dir="2700000">
                  <a:srgbClr val="000000"/>
                </a:outerShdw>
              </a:effectLst>
              <a:latin typeface="ArialM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57" y="1556792"/>
            <a:ext cx="4488356" cy="26661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10" y="4396770"/>
            <a:ext cx="4456050" cy="22829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430" y="2120022"/>
            <a:ext cx="1947040" cy="115276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58619" y="1426711"/>
            <a:ext cx="2692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fr-FR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Expertize</a:t>
            </a:r>
            <a:endParaRPr lang="fr-FR" sz="16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(RD51 Scientific Network)</a:t>
            </a:r>
            <a:endParaRPr lang="fr-FR" sz="1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29" y="4005064"/>
            <a:ext cx="4321461" cy="11112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629" y="5517232"/>
            <a:ext cx="4321461" cy="116252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932040" y="3356992"/>
            <a:ext cx="340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FFFF00"/>
                </a:solidFill>
                <a:latin typeface="ArialMT"/>
                <a:cs typeface="Arial" panose="020B0604020202020204" pitchFamily="34" charset="0"/>
              </a:rPr>
              <a:t>MPGD </a:t>
            </a:r>
            <a:r>
              <a:rPr lang="fr-FR" sz="1600" b="1" i="1" dirty="0" err="1" smtClean="0">
                <a:solidFill>
                  <a:srgbClr val="FFFF00"/>
                </a:solidFill>
                <a:latin typeface="ArialMT"/>
                <a:cs typeface="Arial" panose="020B0604020202020204" pitchFamily="34" charset="0"/>
              </a:rPr>
              <a:t>Technology</a:t>
            </a:r>
            <a:r>
              <a:rPr lang="fr-FR" sz="1600" b="1" i="1" dirty="0" smtClean="0">
                <a:solidFill>
                  <a:srgbClr val="FFFF00"/>
                </a:solidFill>
                <a:latin typeface="ArialMT"/>
                <a:cs typeface="Arial" panose="020B0604020202020204" pitchFamily="34" charset="0"/>
              </a:rPr>
              <a:t> </a:t>
            </a:r>
            <a:r>
              <a:rPr lang="fr-FR" sz="1600" b="1" i="1" dirty="0" err="1" smtClean="0">
                <a:solidFill>
                  <a:srgbClr val="FFFF00"/>
                </a:solidFill>
                <a:latin typeface="ArialMT"/>
                <a:cs typeface="Arial" panose="020B0604020202020204" pitchFamily="34" charset="0"/>
              </a:rPr>
              <a:t>Development</a:t>
            </a:r>
            <a:r>
              <a:rPr lang="fr-FR" sz="1600" b="1" i="1" dirty="0" smtClean="0">
                <a:solidFill>
                  <a:srgbClr val="FFFF00"/>
                </a:solidFill>
                <a:latin typeface="ArialMT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1600" b="1" i="1" dirty="0" smtClean="0">
                <a:solidFill>
                  <a:srgbClr val="FFFF00"/>
                </a:solidFill>
                <a:latin typeface="ArialMT"/>
                <a:cs typeface="Arial" panose="020B0604020202020204" pitchFamily="34" charset="0"/>
              </a:rPr>
              <a:t>&amp; </a:t>
            </a:r>
            <a:r>
              <a:rPr lang="fr-FR" sz="1600" b="1" i="1" dirty="0" err="1" smtClean="0">
                <a:solidFill>
                  <a:srgbClr val="FFFF00"/>
                </a:solidFill>
                <a:latin typeface="ArialMT"/>
                <a:cs typeface="Arial" panose="020B0604020202020204" pitchFamily="34" charset="0"/>
              </a:rPr>
              <a:t>Dissemination</a:t>
            </a:r>
            <a:endParaRPr lang="fr-FR" sz="1600" b="1" i="1" dirty="0">
              <a:solidFill>
                <a:srgbClr val="FFFF00"/>
              </a:solidFill>
              <a:latin typeface="ArialMT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58619" y="5178678"/>
            <a:ext cx="4033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Tools, </a:t>
            </a:r>
            <a:r>
              <a:rPr lang="fr-FR" sz="1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fr-FR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Infrastructure</a:t>
            </a:r>
            <a:endParaRPr lang="fr-FR" sz="1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 rot="21148751">
            <a:off x="7796441" y="1434251"/>
            <a:ext cx="1210588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RD51:</a:t>
            </a:r>
          </a:p>
          <a:p>
            <a:pPr algn="ctr"/>
            <a:endParaRPr lang="en-GB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MAJOR</a:t>
            </a:r>
          </a:p>
          <a:p>
            <a:pPr algn="ctr"/>
            <a:r>
              <a:rPr lang="en-GB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80" y="462170"/>
            <a:ext cx="8967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The </a:t>
            </a:r>
            <a:r>
              <a:rPr lang="en-US" sz="1400" b="1" i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success of the </a:t>
            </a:r>
            <a:r>
              <a:rPr lang="en-US" sz="1400" b="1" i="1" dirty="0" smtClean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RD51 </a:t>
            </a:r>
            <a:r>
              <a:rPr lang="en-US" sz="1400" b="1" i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is related to the</a:t>
            </a:r>
            <a:r>
              <a:rPr lang="en-US" sz="1400" b="1" i="1" u="sng" dirty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 </a:t>
            </a:r>
            <a:r>
              <a:rPr lang="en-US" sz="1400" b="1" i="1" u="sng" dirty="0" smtClean="0">
                <a:solidFill>
                  <a:srgbClr val="FFFF00"/>
                </a:solidFill>
                <a:latin typeface="ArialMT"/>
                <a:ea typeface="Calibri" panose="020F0502020204030204" pitchFamily="34" charset="0"/>
              </a:rPr>
              <a:t>“RD51 model”</a:t>
            </a:r>
            <a:r>
              <a:rPr lang="en-US" sz="1400" b="1" i="1" dirty="0" smtClean="0">
                <a:solidFill>
                  <a:srgbClr val="FFFF00"/>
                </a:solidFill>
                <a:latin typeface="ArialMT"/>
                <a:ea typeface="Calibri" panose="020F0502020204030204" pitchFamily="34" charset="0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inperforming</a:t>
            </a:r>
            <a:r>
              <a:rPr lang="en-US" sz="1400" b="1" i="1" dirty="0" smtClean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R&amp;D: combination of generic and focused R&amp;D with bottom-up decision </a:t>
            </a:r>
            <a:r>
              <a:rPr lang="en-US" sz="1400" b="1" i="1" dirty="0" smtClean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processes, full </a:t>
            </a:r>
            <a:r>
              <a:rPr lang="en-US" sz="1400" b="1" i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sharing of experience, “know-how”, and common infrastructure, which </a:t>
            </a:r>
            <a:r>
              <a:rPr lang="en-US" sz="1400" b="1" i="1" u="sng" dirty="0">
                <a:solidFill>
                  <a:srgbClr val="FFFF00"/>
                </a:solidFill>
                <a:latin typeface="ArialMT"/>
                <a:ea typeface="Calibri" panose="020F0502020204030204" pitchFamily="34" charset="0"/>
              </a:rPr>
              <a:t>allows to build community with continuity and institutional </a:t>
            </a:r>
            <a:r>
              <a:rPr lang="en-US" sz="1400" b="1" i="1" u="sng" dirty="0" smtClean="0">
                <a:solidFill>
                  <a:srgbClr val="FFFF00"/>
                </a:solidFill>
                <a:latin typeface="ArialMT"/>
                <a:ea typeface="Calibri" panose="020F0502020204030204" pitchFamily="34" charset="0"/>
              </a:rPr>
              <a:t>memory</a:t>
            </a:r>
            <a:r>
              <a:rPr lang="en-US" sz="1400" b="1" i="1" dirty="0" smtClean="0">
                <a:solidFill>
                  <a:srgbClr val="FFFF00"/>
                </a:solidFill>
                <a:latin typeface="ArialMT"/>
                <a:ea typeface="Calibri" panose="020F0502020204030204" pitchFamily="34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and enhances the </a:t>
            </a:r>
            <a:r>
              <a:rPr lang="en-US" sz="1400" b="1" i="1" dirty="0" smtClean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training </a:t>
            </a:r>
            <a:r>
              <a:rPr lang="en-US" sz="1400" b="1" i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</a:rPr>
              <a:t>of younger generation instrumentalists. </a:t>
            </a:r>
            <a:endParaRPr lang="fr-FR" sz="1400" b="1" i="1" dirty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385329" y="1646961"/>
            <a:ext cx="2021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  <a:latin typeface="ArialMT"/>
              </a:rPr>
              <a:t>MPGD</a:t>
            </a:r>
            <a:r>
              <a:rPr lang="fr-FR" sz="1600" b="1" i="1" dirty="0">
                <a:solidFill>
                  <a:srgbClr val="FF0000"/>
                </a:solidFill>
                <a:latin typeface="ArialMT"/>
              </a:rPr>
              <a:t> </a:t>
            </a:r>
            <a:r>
              <a:rPr lang="fr-FR" sz="1600" b="1" i="1" dirty="0" err="1" smtClean="0">
                <a:solidFill>
                  <a:srgbClr val="FF0000"/>
                </a:solidFill>
                <a:latin typeface="ArialMT"/>
              </a:rPr>
              <a:t>community</a:t>
            </a:r>
            <a:r>
              <a:rPr lang="fr-FR" sz="1600" b="1" i="1" dirty="0" smtClean="0">
                <a:solidFill>
                  <a:srgbClr val="FF0000"/>
                </a:solidFill>
                <a:latin typeface="ArialMT"/>
              </a:rPr>
              <a:t>:</a:t>
            </a:r>
          </a:p>
          <a:p>
            <a:r>
              <a:rPr lang="fr-FR" sz="1600" b="1" i="1" dirty="0" smtClean="0">
                <a:solidFill>
                  <a:srgbClr val="FF0000"/>
                </a:solidFill>
                <a:latin typeface="ArialMT"/>
              </a:rPr>
              <a:t>~ 90 institutes</a:t>
            </a:r>
          </a:p>
          <a:p>
            <a:r>
              <a:rPr lang="fr-FR" sz="1600" b="1" i="1" dirty="0" smtClean="0">
                <a:solidFill>
                  <a:srgbClr val="FF0000"/>
                </a:solidFill>
                <a:latin typeface="ArialMT"/>
              </a:rPr>
              <a:t>~ 500 </a:t>
            </a:r>
            <a:r>
              <a:rPr lang="fr-FR" sz="1600" b="1" i="1" dirty="0" err="1" smtClean="0">
                <a:solidFill>
                  <a:srgbClr val="FF0000"/>
                </a:solidFill>
                <a:latin typeface="ArialMT"/>
              </a:rPr>
              <a:t>members</a:t>
            </a:r>
            <a:endParaRPr lang="fr-FR" sz="1600" b="1" i="1" dirty="0">
              <a:solidFill>
                <a:srgbClr val="FF0000"/>
              </a:solidFill>
              <a:latin typeface="ArialMT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1763801" y="3811995"/>
            <a:ext cx="3404852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MT"/>
              </a:rPr>
              <a:t>Updated </a:t>
            </a:r>
            <a:r>
              <a:rPr lang="en-US" sz="1600" b="1" i="1" dirty="0">
                <a:solidFill>
                  <a:schemeClr val="bg1"/>
                </a:solidFill>
                <a:latin typeface="ArialMT"/>
              </a:rPr>
              <a:t>RD51 website -</a:t>
            </a:r>
            <a:r>
              <a:rPr lang="en-US" sz="1600" b="1" i="1" dirty="0">
                <a:solidFill>
                  <a:srgbClr val="FFFF00"/>
                </a:solidFill>
                <a:latin typeface="ArialMT"/>
              </a:rPr>
              <a:t>https://rd51-public.web.cern.ch/ </a:t>
            </a:r>
            <a:endParaRPr lang="en-US" sz="1600" b="1" i="1" dirty="0" smtClean="0">
              <a:solidFill>
                <a:srgbClr val="FFFF00"/>
              </a:solidFill>
              <a:latin typeface="Arial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9538" y="-1447637"/>
            <a:ext cx="4403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hlinkClick r:id="rId8"/>
              </a:rPr>
              <a:t>https://cernbox.cern.ch/s/ZLUOEzRBJ7sdhVA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7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65085"/>
          </a:xfrm>
          <a:prstGeom prst="rect">
            <a:avLst/>
          </a:prstGeom>
        </p:spPr>
      </p:pic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1223629" y="-53062"/>
            <a:ext cx="669674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Overview of DRD Collaborations in Europe</a:t>
            </a:r>
            <a:endParaRPr lang="en-GB" sz="2400" b="1" kern="0" dirty="0">
              <a:solidFill>
                <a:srgbClr val="336699"/>
              </a:solidFill>
              <a:effectLst>
                <a:outerShdw blurRad="38100" dist="38100" dir="2700000">
                  <a:srgbClr val="000000"/>
                </a:outerShdw>
              </a:effectLst>
              <a:latin typeface="ArialM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2" y="2165909"/>
            <a:ext cx="8860334" cy="45754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62" y="526868"/>
            <a:ext cx="3243710" cy="17500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232" y="520520"/>
            <a:ext cx="3467584" cy="1757608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179512" y="2132856"/>
            <a:ext cx="2809599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MT"/>
              </a:rPr>
              <a:t>See Thomas </a:t>
            </a:r>
            <a:r>
              <a:rPr lang="en-US" sz="1600" b="1" i="1" dirty="0" err="1" smtClean="0">
                <a:solidFill>
                  <a:schemeClr val="bg1"/>
                </a:solidFill>
                <a:latin typeface="ArialMT"/>
              </a:rPr>
              <a:t>Bergauer</a:t>
            </a:r>
            <a:r>
              <a:rPr lang="en-US" sz="1600" b="1" i="1" dirty="0" smtClean="0">
                <a:solidFill>
                  <a:schemeClr val="bg1"/>
                </a:solidFill>
                <a:latin typeface="ArialMT"/>
              </a:rPr>
              <a:t> talk,  CPAD Plenary, Nov. 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264" y="524565"/>
            <a:ext cx="3374232" cy="17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65085"/>
          </a:xfrm>
          <a:prstGeom prst="rect">
            <a:avLst/>
          </a:prstGeom>
        </p:spPr>
      </p:pic>
      <p:sp>
        <p:nvSpPr>
          <p:cNvPr id="3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9568070" y="6638381"/>
            <a:ext cx="319458" cy="150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75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3901">
              <a:spcBef>
                <a:spcPts val="33"/>
              </a:spcBef>
            </a:pPr>
            <a:fld id="{81D60167-4931-47E6-BA6A-407CBD079E47}" type="slidenum">
              <a:rPr lang="en-IT" smtClean="0">
                <a:solidFill>
                  <a:srgbClr val="000000"/>
                </a:solidFill>
              </a:rPr>
              <a:pPr marL="93901">
                <a:spcBef>
                  <a:spcPts val="33"/>
                </a:spcBef>
              </a:pPr>
              <a:t>5</a:t>
            </a:fld>
            <a:endParaRPr spc="-20" dirty="0">
              <a:solidFill>
                <a:srgbClr val="000000"/>
              </a:solidFill>
            </a:endParaRPr>
          </a:p>
        </p:txBody>
      </p:sp>
      <p:sp>
        <p:nvSpPr>
          <p:cNvPr id="13" name="Rectangle 1027"/>
          <p:cNvSpPr txBox="1">
            <a:spLocks noChangeArrowheads="1"/>
          </p:cNvSpPr>
          <p:nvPr/>
        </p:nvSpPr>
        <p:spPr bwMode="auto">
          <a:xfrm>
            <a:off x="899592" y="-19332"/>
            <a:ext cx="81332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DRD1 Collaboration Proposal Submitted to DRDC</a:t>
            </a:r>
            <a:endParaRPr lang="en-GB" sz="2400" b="1" kern="0" dirty="0">
              <a:solidFill>
                <a:srgbClr val="336699"/>
              </a:solidFill>
              <a:effectLst>
                <a:outerShdw blurRad="38100" dist="38100" dir="2700000">
                  <a:srgbClr val="000000"/>
                </a:outerShdw>
              </a:effectLst>
              <a:latin typeface="ArialMT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" y="571023"/>
            <a:ext cx="4602413" cy="295960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571023"/>
            <a:ext cx="4316843" cy="61703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71457" y="2699628"/>
            <a:ext cx="4761402" cy="830997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FF00"/>
                </a:solidFill>
                <a:latin typeface="ArialMT"/>
              </a:rPr>
              <a:t>Latest DRD1 Proposal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MT"/>
              </a:rPr>
              <a:t>(v1.3, re-submitted to DRDC, 31/10/2023):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  <a:latin typeface="ArialMT"/>
              </a:rPr>
              <a:t>https://</a:t>
            </a:r>
            <a:r>
              <a:rPr lang="en-US" sz="1600" b="1" i="1" dirty="0" smtClean="0">
                <a:solidFill>
                  <a:schemeClr val="bg1"/>
                </a:solidFill>
                <a:latin typeface="ArialMT"/>
              </a:rPr>
              <a:t>cernbox.cern.ch/s/ZLUOEzRBJ7sdhVA</a:t>
            </a:r>
            <a:endParaRPr lang="en-US" sz="1600" b="1" i="1" dirty="0">
              <a:solidFill>
                <a:schemeClr val="bg1"/>
              </a:solidFill>
              <a:latin typeface="ArialMT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" y="3583923"/>
            <a:ext cx="4635906" cy="3174628"/>
          </a:xfrm>
          <a:prstGeom prst="rect">
            <a:avLst/>
          </a:prstGeom>
        </p:spPr>
      </p:pic>
      <p:sp>
        <p:nvSpPr>
          <p:cNvPr id="22" name="TextBox 19"/>
          <p:cNvSpPr txBox="1"/>
          <p:nvPr/>
        </p:nvSpPr>
        <p:spPr>
          <a:xfrm>
            <a:off x="467544" y="4003908"/>
            <a:ext cx="3457248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MT"/>
              </a:rPr>
              <a:t>Expression of interest form 153 institutes from 31 countries 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668791" y="3068960"/>
            <a:ext cx="3046620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FF00"/>
                </a:solidFill>
                <a:latin typeface="ArialMT"/>
              </a:rPr>
              <a:t>DRD1 Collaboration </a:t>
            </a:r>
            <a:r>
              <a:rPr lang="fr-FR" sz="1600" b="1" i="1" dirty="0" err="1" smtClean="0">
                <a:solidFill>
                  <a:srgbClr val="FFFF00"/>
                </a:solidFill>
                <a:latin typeface="ArialMT"/>
              </a:rPr>
              <a:t>Website</a:t>
            </a:r>
            <a:r>
              <a:rPr lang="fr-FR" sz="1600" b="1" i="1" dirty="0" smtClean="0">
                <a:solidFill>
                  <a:srgbClr val="FFFF00"/>
                </a:solidFill>
                <a:latin typeface="ArialMT"/>
              </a:rPr>
              <a:t>: </a:t>
            </a:r>
          </a:p>
          <a:p>
            <a:r>
              <a:rPr lang="en-IT" sz="1600" b="1" i="1" dirty="0" smtClean="0">
                <a:solidFill>
                  <a:schemeClr val="bg1"/>
                </a:solidFill>
                <a:latin typeface="ArialMT"/>
              </a:rPr>
              <a:t>https</a:t>
            </a:r>
            <a:r>
              <a:rPr lang="en-IT" sz="1600" b="1" i="1" dirty="0">
                <a:solidFill>
                  <a:schemeClr val="bg1"/>
                </a:solidFill>
                <a:latin typeface="ArialMT"/>
              </a:rPr>
              <a:t>://drd1.web.cern.ch/</a:t>
            </a:r>
          </a:p>
        </p:txBody>
      </p:sp>
    </p:spTree>
    <p:extLst>
      <p:ext uri="{BB962C8B-B14F-4D97-AF65-F5344CB8AC3E}">
        <p14:creationId xmlns:p14="http://schemas.microsoft.com/office/powerpoint/2010/main" val="23695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650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0688"/>
            <a:ext cx="3248478" cy="48393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728941"/>
            <a:ext cx="3244487" cy="4049840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48B9DD5A-A206-8809-C488-C339D89782C8}"/>
              </a:ext>
            </a:extLst>
          </p:cNvPr>
          <p:cNvSpPr txBox="1"/>
          <p:nvPr/>
        </p:nvSpPr>
        <p:spPr>
          <a:xfrm>
            <a:off x="3427991" y="620688"/>
            <a:ext cx="5716010" cy="2128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7815" indent="-285115" algn="just">
              <a:lnSpc>
                <a:spcPct val="105000"/>
              </a:lnSpc>
              <a:spcBef>
                <a:spcPts val="87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GB" sz="1400" b="1" i="1" dirty="0" smtClean="0">
                <a:solidFill>
                  <a:srgbClr val="FFFF00"/>
                </a:solidFill>
                <a:latin typeface="Arial"/>
                <a:cs typeface="Arial"/>
              </a:rPr>
              <a:t>Collaboration</a:t>
            </a:r>
            <a:r>
              <a:rPr lang="en-GB" sz="1400" b="1" i="1" spc="-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1400" b="1" i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lang="en-GB" sz="1400" b="1" i="1" dirty="0" smtClean="0">
                <a:solidFill>
                  <a:srgbClr val="FFFF00"/>
                </a:solidFill>
                <a:latin typeface="Arial"/>
                <a:cs typeface="Arial"/>
              </a:rPr>
              <a:t>ype</a:t>
            </a:r>
            <a:r>
              <a:rPr lang="en-GB" sz="1400" b="1" i="1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r>
              <a:rPr lang="en-GB" sz="1400" b="1" i="1" spc="-10" dirty="0">
                <a:solidFill>
                  <a:srgbClr val="FFFF00"/>
                </a:solidFill>
                <a:latin typeface="Arial"/>
                <a:cs typeface="Arial"/>
              </a:rPr>
              <a:t> Community-</a:t>
            </a:r>
            <a:r>
              <a:rPr lang="en-GB" sz="1400" b="1" i="1" dirty="0">
                <a:solidFill>
                  <a:srgbClr val="FFFF00"/>
                </a:solidFill>
                <a:latin typeface="Arial"/>
                <a:cs typeface="Arial"/>
              </a:rPr>
              <a:t>driven</a:t>
            </a:r>
            <a:r>
              <a:rPr lang="en-GB" sz="1400" b="1" i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1400" b="1" i="1" spc="-10" dirty="0" smtClean="0">
                <a:solidFill>
                  <a:srgbClr val="FFFF00"/>
                </a:solidFill>
                <a:latin typeface="Arial"/>
                <a:cs typeface="Arial"/>
              </a:rPr>
              <a:t>(“bottom-up”) </a:t>
            </a:r>
            <a:r>
              <a:rPr lang="en-GB" sz="1400" i="1" dirty="0" smtClean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lang="en-GB" sz="1400" i="1" spc="-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400" i="1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n-GB" sz="1400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400" i="1" spc="-5" dirty="0" smtClean="0">
                <a:solidFill>
                  <a:schemeClr val="bg1"/>
                </a:solidFill>
                <a:latin typeface="Arial"/>
                <a:cs typeface="Arial"/>
              </a:rPr>
              <a:t>cross-disciplinary </a:t>
            </a:r>
            <a:r>
              <a:rPr lang="en-GB" sz="1400" i="1" dirty="0" smtClean="0">
                <a:solidFill>
                  <a:schemeClr val="bg1"/>
                </a:solidFill>
                <a:latin typeface="Arial"/>
                <a:cs typeface="Arial"/>
              </a:rPr>
              <a:t>R&amp;D</a:t>
            </a:r>
            <a:r>
              <a:rPr lang="en-GB" sz="1400" i="1" spc="-1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400" i="1" dirty="0" smtClean="0">
                <a:solidFill>
                  <a:schemeClr val="bg1"/>
                </a:solidFill>
                <a:latin typeface="Arial"/>
                <a:cs typeface="Arial"/>
              </a:rPr>
              <a:t>environment &amp; exchange: </a:t>
            </a:r>
            <a:r>
              <a:rPr lang="en-GB" sz="1400" i="1" dirty="0">
                <a:solidFill>
                  <a:schemeClr val="bg1"/>
                </a:solidFill>
                <a:latin typeface="Arial"/>
                <a:cs typeface="Arial"/>
              </a:rPr>
              <a:t>common</a:t>
            </a:r>
            <a:r>
              <a:rPr lang="en-GB" sz="1400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400" i="1" dirty="0">
                <a:solidFill>
                  <a:schemeClr val="bg1"/>
                </a:solidFill>
                <a:latin typeface="Arial"/>
                <a:cs typeface="Arial"/>
              </a:rPr>
              <a:t>infrastructures (labs, workshops)</a:t>
            </a:r>
            <a:r>
              <a:rPr lang="en-GB" sz="1400" i="1" spc="-5" dirty="0">
                <a:solidFill>
                  <a:schemeClr val="bg1"/>
                </a:solidFill>
                <a:latin typeface="Arial"/>
                <a:cs typeface="Arial"/>
              </a:rPr>
              <a:t>, common </a:t>
            </a:r>
            <a:r>
              <a:rPr lang="en-GB" sz="1400" i="1" dirty="0">
                <a:solidFill>
                  <a:schemeClr val="bg1"/>
                </a:solidFill>
                <a:latin typeface="Arial"/>
                <a:cs typeface="Arial"/>
              </a:rPr>
              <a:t>R&amp;D</a:t>
            </a:r>
            <a:r>
              <a:rPr lang="en-GB" sz="1400" i="1" spc="-5" dirty="0">
                <a:solidFill>
                  <a:schemeClr val="bg1"/>
                </a:solidFill>
                <a:latin typeface="Arial"/>
                <a:cs typeface="Arial"/>
              </a:rPr>
              <a:t> tools (software and </a:t>
            </a:r>
            <a:r>
              <a:rPr lang="en-GB" sz="1400" i="1" spc="-5" dirty="0" smtClean="0">
                <a:solidFill>
                  <a:schemeClr val="bg1"/>
                </a:solidFill>
                <a:latin typeface="Arial"/>
                <a:cs typeface="Arial"/>
              </a:rPr>
              <a:t>electronics</a:t>
            </a:r>
            <a:r>
              <a:rPr lang="en-GB" sz="1400" i="1" spc="-10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en-GB" sz="1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just">
              <a:lnSpc>
                <a:spcPct val="105000"/>
              </a:lnSpc>
              <a:spcBef>
                <a:spcPts val="35"/>
              </a:spcBef>
              <a:buFont typeface="Arial"/>
              <a:buChar char="•"/>
            </a:pPr>
            <a:endParaRPr lang="en-GB" sz="1400" i="1" dirty="0">
              <a:latin typeface="Arial"/>
              <a:cs typeface="Arial"/>
            </a:endParaRPr>
          </a:p>
          <a:p>
            <a:pPr marL="297815" marR="145415" indent="-285115" algn="just">
              <a:lnSpc>
                <a:spcPct val="105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GB" sz="1400" b="1" i="1" dirty="0">
                <a:solidFill>
                  <a:srgbClr val="FFFF00"/>
                </a:solidFill>
                <a:latin typeface="Arial"/>
                <a:cs typeface="Arial"/>
              </a:rPr>
              <a:t>Scientific</a:t>
            </a:r>
            <a:r>
              <a:rPr lang="en-GB" sz="1400" b="1" i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1400" b="1" i="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lang="en-GB" sz="1400" b="1" i="1" dirty="0" smtClean="0">
                <a:solidFill>
                  <a:srgbClr val="FFFF00"/>
                </a:solidFill>
                <a:latin typeface="Arial"/>
                <a:cs typeface="Arial"/>
              </a:rPr>
              <a:t>rganization </a:t>
            </a:r>
            <a:r>
              <a:rPr lang="en-GB" sz="1400" b="1" i="1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lang="en-GB" sz="1400" b="1" i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1400" b="1" i="1" dirty="0">
                <a:solidFill>
                  <a:srgbClr val="FFFF00"/>
                </a:solidFill>
                <a:latin typeface="Arial"/>
                <a:cs typeface="Arial"/>
              </a:rPr>
              <a:t>Working</a:t>
            </a:r>
            <a:r>
              <a:rPr lang="en-GB" sz="1400" b="1" i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sz="1400" b="1" i="1" dirty="0" smtClean="0">
                <a:solidFill>
                  <a:srgbClr val="FFFF00"/>
                </a:solidFill>
                <a:latin typeface="Arial"/>
                <a:cs typeface="Arial"/>
              </a:rPr>
              <a:t>Groups (WG)</a:t>
            </a:r>
            <a:r>
              <a:rPr lang="en-GB" sz="1400" b="1" i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en-GB" sz="1400" b="1" i="1" spc="-1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</a:rPr>
              <a:t>provides a platform for sharing knowledge, </a:t>
            </a:r>
            <a:r>
              <a:rPr lang="en-GB" sz="14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expertise &amp; efforts by supporting 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</a:rPr>
              <a:t>strategic detector R&amp;D directions, facilitating the establishment of joint projects between institutes. </a:t>
            </a:r>
            <a:endParaRPr lang="en-GB" sz="1400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579214" y="-65112"/>
            <a:ext cx="81332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DRD1: Scientific Organization &amp; Implementation Team</a:t>
            </a:r>
            <a:endParaRPr lang="en-GB" sz="2400" b="1" kern="0" dirty="0">
              <a:solidFill>
                <a:srgbClr val="336699"/>
              </a:solidFill>
              <a:effectLst>
                <a:outerShdw blurRad="38100" dist="38100" dir="2700000">
                  <a:srgbClr val="000000"/>
                </a:outerShdw>
              </a:effectLst>
              <a:latin typeface="ArialMT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9E4609D-DB15-1229-99AB-188A6DBF112C}"/>
              </a:ext>
            </a:extLst>
          </p:cNvPr>
          <p:cNvSpPr txBox="1"/>
          <p:nvPr/>
        </p:nvSpPr>
        <p:spPr>
          <a:xfrm>
            <a:off x="5544616" y="2986494"/>
            <a:ext cx="349188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Work </a:t>
            </a:r>
            <a:r>
              <a:rPr lang="en-GB" sz="1400" b="1" i="1" dirty="0">
                <a:solidFill>
                  <a:srgbClr val="FFFF00"/>
                </a:solidFill>
                <a:latin typeface="Arial" panose="020B0604020202020204" pitchFamily="34" charset="0"/>
              </a:rPr>
              <a:t>Packages (WP)</a:t>
            </a:r>
            <a:r>
              <a:rPr lang="en-GB" sz="1400" b="1" i="1" dirty="0">
                <a:solidFill>
                  <a:srgbClr val="0432FF"/>
                </a:solidFill>
                <a:latin typeface="Arial" panose="020B0604020202020204" pitchFamily="34" charset="0"/>
              </a:rPr>
              <a:t>: 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</a:rPr>
              <a:t>long-term projects addressing strategic R&amp;D goals, 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outlined in the ECFA Detector R&amp;D roadmap 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</a:rPr>
              <a:t>with dedicated funding lines. 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endParaRPr lang="en-GB" sz="1400" i="1" dirty="0">
              <a:latin typeface="Arial" panose="020B0604020202020204" pitchFamily="34" charset="0"/>
            </a:endParaRP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FFFF00"/>
                </a:solidFill>
                <a:latin typeface="Arial" panose="020B0604020202020204" pitchFamily="34" charset="0"/>
              </a:rPr>
              <a:t>Common Projects (CP): </a:t>
            </a:r>
            <a:r>
              <a:rPr lang="en-GB" sz="1400" b="1" i="1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hort-term blue-sky R&amp;D or common tool development with limited time and resources, supported by the Collaboration Common funds. </a:t>
            </a:r>
            <a:endParaRPr lang="en-GB" sz="1400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32172" indent="-232172" algn="just">
              <a:buFont typeface="Arial" panose="020B0604020202020204" pitchFamily="34" charset="0"/>
              <a:buChar char="•"/>
            </a:pPr>
            <a:endParaRPr lang="en-GB" sz="1400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Big </a:t>
            </a:r>
            <a:r>
              <a:rPr lang="en-US" sz="1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APPRECIATION</a:t>
            </a:r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to the DRD1 </a:t>
            </a:r>
            <a:r>
              <a:rPr lang="en-US" sz="1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COMMUNITY</a:t>
            </a:r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for great </a:t>
            </a:r>
            <a:r>
              <a:rPr lang="en-US" sz="1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TEAMWORK, </a:t>
            </a:r>
            <a:r>
              <a:rPr lang="en-US" sz="1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which allowed to shape the </a:t>
            </a:r>
            <a:r>
              <a:rPr lang="en-US" sz="1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“legacy document” </a:t>
            </a:r>
            <a:r>
              <a:rPr lang="en-US" sz="1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for gaseous detectors domain </a:t>
            </a:r>
            <a:r>
              <a:rPr lang="en-US" sz="1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for decades to come </a:t>
            </a:r>
            <a:endParaRPr lang="en-GB" sz="1400" b="1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146" y="1916832"/>
            <a:ext cx="3275844" cy="65379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65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757" y="607328"/>
            <a:ext cx="90362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FFFF00"/>
                </a:solidFill>
                <a:latin typeface="ArialMT"/>
              </a:rPr>
              <a:t>DRD1 Working </a:t>
            </a:r>
            <a:r>
              <a:rPr lang="en-US" sz="1600" b="1" i="1" dirty="0">
                <a:solidFill>
                  <a:srgbClr val="FFFF00"/>
                </a:solidFill>
                <a:latin typeface="ArialMT"/>
              </a:rPr>
              <a:t>Groups </a:t>
            </a:r>
            <a:r>
              <a:rPr lang="en-US" sz="1600" dirty="0" smtClean="0">
                <a:solidFill>
                  <a:schemeClr val="bg1"/>
                </a:solidFill>
                <a:latin typeface="ArialMT"/>
              </a:rPr>
              <a:t>structure</a:t>
            </a:r>
            <a:r>
              <a:rPr lang="en-US" sz="1600" b="1" i="1" dirty="0" smtClean="0">
                <a:solidFill>
                  <a:srgbClr val="FFFF00"/>
                </a:solidFill>
                <a:latin typeface="ArialMT"/>
              </a:rPr>
              <a:t>, similar to RD51</a:t>
            </a:r>
            <a:r>
              <a:rPr lang="en-US" sz="1600" dirty="0" smtClean="0">
                <a:solidFill>
                  <a:schemeClr val="bg1"/>
                </a:solidFill>
                <a:latin typeface="ArialMT"/>
              </a:rPr>
              <a:t>, but with </a:t>
            </a:r>
            <a:r>
              <a:rPr lang="en-US" sz="1600" b="1" i="1" dirty="0">
                <a:solidFill>
                  <a:srgbClr val="FFFF00"/>
                </a:solidFill>
                <a:latin typeface="ArialMT"/>
              </a:rPr>
              <a:t>mixed </a:t>
            </a:r>
            <a:r>
              <a:rPr lang="en-US" sz="1600" b="1" i="1" dirty="0" smtClean="0">
                <a:solidFill>
                  <a:srgbClr val="FFFF00"/>
                </a:solidFill>
                <a:latin typeface="ArialMT"/>
              </a:rPr>
              <a:t>technologies </a:t>
            </a:r>
            <a:r>
              <a:rPr lang="en-US" sz="1600" dirty="0" smtClean="0">
                <a:solidFill>
                  <a:schemeClr val="bg1"/>
                </a:solidFill>
                <a:latin typeface="ArialMT"/>
              </a:rPr>
              <a:t>(MPGD, RPC; TPC, Wire, </a:t>
            </a:r>
            <a:r>
              <a:rPr lang="en-US" sz="1600" dirty="0" err="1" smtClean="0">
                <a:solidFill>
                  <a:schemeClr val="bg1"/>
                </a:solidFill>
                <a:latin typeface="ArialMT"/>
              </a:rPr>
              <a:t>etc</a:t>
            </a:r>
            <a:r>
              <a:rPr lang="en-US" sz="1600" dirty="0" smtClean="0">
                <a:solidFill>
                  <a:schemeClr val="bg1"/>
                </a:solidFill>
                <a:latin typeface="ArialMT"/>
              </a:rPr>
              <a:t> …),  </a:t>
            </a:r>
            <a:r>
              <a:rPr lang="en-US" sz="1600" dirty="0">
                <a:solidFill>
                  <a:schemeClr val="bg1"/>
                </a:solidFill>
                <a:latin typeface="ArialMT"/>
              </a:rPr>
              <a:t>flexibility, and possible parallel </a:t>
            </a:r>
            <a:r>
              <a:rPr lang="fr-FR" sz="1600" dirty="0" smtClean="0">
                <a:solidFill>
                  <a:schemeClr val="bg1"/>
                </a:solidFill>
                <a:latin typeface="ArialMT"/>
              </a:rPr>
              <a:t>configurations, </a:t>
            </a:r>
            <a:r>
              <a:rPr lang="fr-FR" sz="1600" b="1" i="1" dirty="0" err="1" smtClean="0">
                <a:solidFill>
                  <a:srgbClr val="FFFF00"/>
                </a:solidFill>
                <a:latin typeface="ArialMT"/>
              </a:rPr>
              <a:t>is</a:t>
            </a:r>
            <a:r>
              <a:rPr lang="fr-FR" sz="1600" b="1" i="1" dirty="0" smtClean="0">
                <a:solidFill>
                  <a:srgbClr val="FFFF00"/>
                </a:solidFill>
                <a:latin typeface="ArialMT"/>
              </a:rPr>
              <a:t> </a:t>
            </a:r>
            <a:r>
              <a:rPr lang="fr-FR" sz="1600" b="1" i="1" dirty="0" err="1" smtClean="0">
                <a:solidFill>
                  <a:srgbClr val="FFFF00"/>
                </a:solidFill>
                <a:latin typeface="ArialMT"/>
              </a:rPr>
              <a:t>defining</a:t>
            </a:r>
            <a:r>
              <a:rPr lang="fr-FR" sz="1600" b="1" i="1" dirty="0" smtClean="0">
                <a:solidFill>
                  <a:srgbClr val="FFFF00"/>
                </a:solidFill>
                <a:latin typeface="ArialMT"/>
              </a:rPr>
              <a:t> the </a:t>
            </a:r>
            <a:r>
              <a:rPr lang="fr-FR" sz="1600" b="1" i="1" dirty="0" err="1" smtClean="0">
                <a:solidFill>
                  <a:srgbClr val="FFFF00"/>
                </a:solidFill>
                <a:latin typeface="ArialMT"/>
              </a:rPr>
              <a:t>platform</a:t>
            </a:r>
            <a:r>
              <a:rPr lang="fr-FR" sz="1600" b="1" i="1" dirty="0" smtClean="0">
                <a:solidFill>
                  <a:srgbClr val="FFFF00"/>
                </a:solidFill>
                <a:latin typeface="ArialMT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ArialMT"/>
              </a:rPr>
              <a:t>for:</a:t>
            </a:r>
            <a:br>
              <a:rPr lang="fr-FR" sz="1600" dirty="0" smtClean="0">
                <a:solidFill>
                  <a:schemeClr val="bg1"/>
                </a:solidFill>
                <a:latin typeface="ArialMT"/>
              </a:rPr>
            </a:br>
            <a:endParaRPr lang="fr-FR" sz="1600" dirty="0" smtClean="0">
              <a:solidFill>
                <a:schemeClr val="bg1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FFFF00"/>
                </a:solidFill>
                <a:latin typeface="ArialMT"/>
              </a:rPr>
              <a:t>Sharing experience</a:t>
            </a:r>
            <a:r>
              <a:rPr lang="en-US" sz="1400" b="1" i="1" dirty="0" smtClean="0">
                <a:solidFill>
                  <a:schemeClr val="bg1"/>
                </a:solidFill>
                <a:latin typeface="ArialMT"/>
              </a:rPr>
              <a:t>: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Work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Packages (WPs), Common Projects(CPs), Experiments, Blue Sky and generic R&amp;D, and detector physics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studies</a:t>
            </a:r>
            <a:endParaRPr lang="en-US" sz="1400" b="1" dirty="0">
              <a:solidFill>
                <a:schemeClr val="bg1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FFFF00"/>
                </a:solidFill>
                <a:latin typeface="ArialMT"/>
              </a:rPr>
              <a:t>Identifying directions for the future strategic detector </a:t>
            </a:r>
            <a:r>
              <a:rPr lang="en-US" sz="1400" b="1" i="1" dirty="0" smtClean="0">
                <a:solidFill>
                  <a:srgbClr val="FFFF00"/>
                </a:solidFill>
                <a:latin typeface="ArialMT"/>
              </a:rPr>
              <a:t>R&amp;D: </a:t>
            </a:r>
            <a:r>
              <a:rPr lang="en-US" sz="1400" b="1" i="1" dirty="0" smtClean="0">
                <a:latin typeface="ArialMT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by assisting in the establishment of Work Packages (WPs) and Common Projects (CPs)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FFFF00"/>
                </a:solidFill>
                <a:latin typeface="ArialMT"/>
              </a:rPr>
              <a:t>Maintaining an R&amp;D environment for developing gaseous detector </a:t>
            </a:r>
            <a:r>
              <a:rPr lang="en-US" sz="1400" b="1" i="1" dirty="0" smtClean="0">
                <a:solidFill>
                  <a:srgbClr val="FFFF00"/>
                </a:solidFill>
                <a:latin typeface="ArialMT"/>
              </a:rPr>
              <a:t>technologies:</a:t>
            </a:r>
            <a:r>
              <a:rPr lang="en-US" sz="1400" b="1" dirty="0" smtClean="0">
                <a:solidFill>
                  <a:srgbClr val="FFFF00"/>
                </a:solidFill>
                <a:latin typeface="ArialMT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gas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and material studies, 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link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to the novel technologies;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software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tools and detector physics;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electronics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for gaseous detectors;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detector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production;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infrastructure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for detector R&amp;D;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training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and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dissemination</a:t>
            </a:r>
            <a:endParaRPr lang="en-US" sz="1400" b="1" dirty="0">
              <a:solidFill>
                <a:schemeClr val="bg1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807777" y="-27384"/>
            <a:ext cx="76808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DRD1 Scientific Organization: </a:t>
            </a:r>
            <a:r>
              <a:rPr lang="en-GB" sz="2400" b="1" u="sng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Working Groups</a:t>
            </a:r>
            <a:endParaRPr lang="en-GB" sz="2400" b="1" u="sng" kern="0" dirty="0">
              <a:solidFill>
                <a:srgbClr val="336699"/>
              </a:solidFill>
              <a:effectLst>
                <a:outerShdw blurRad="38100" dist="38100" dir="2700000">
                  <a:srgbClr val="000000"/>
                </a:outerShdw>
              </a:effectLst>
              <a:latin typeface="ArialM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96952"/>
            <a:ext cx="7868679" cy="3772449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7238686" y="3723035"/>
            <a:ext cx="1645442" cy="338554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MT"/>
              </a:rPr>
              <a:t>A. </a:t>
            </a:r>
            <a:r>
              <a:rPr lang="en-US" sz="1600" b="1" i="1" dirty="0" err="1" smtClean="0">
                <a:solidFill>
                  <a:schemeClr val="bg1"/>
                </a:solidFill>
                <a:latin typeface="ArialMT"/>
              </a:rPr>
              <a:t>Colaleo</a:t>
            </a:r>
            <a:endParaRPr lang="en-US" sz="1600" b="1" i="1" dirty="0" smtClean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7646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65085"/>
          </a:xfrm>
          <a:prstGeom prst="rect">
            <a:avLst/>
          </a:prstGeom>
        </p:spPr>
      </p:pic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35496" y="-65112"/>
            <a:ext cx="91440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DRD1 Scientific Organization: </a:t>
            </a:r>
            <a:r>
              <a:rPr lang="en-GB" sz="2200" b="1" u="sng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Common Projects &amp; Work Packages</a:t>
            </a:r>
            <a:endParaRPr lang="en-GB" sz="2200" b="1" u="sng" kern="0" dirty="0">
              <a:solidFill>
                <a:srgbClr val="336699"/>
              </a:solidFill>
              <a:effectLst>
                <a:outerShdw blurRad="38100" dist="38100" dir="2700000">
                  <a:srgbClr val="000000"/>
                </a:outerShdw>
              </a:effectLst>
              <a:latin typeface="Arial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697" y="1101762"/>
            <a:ext cx="4572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500" b="1" dirty="0" smtClean="0">
                <a:solidFill>
                  <a:srgbClr val="FFFF00"/>
                </a:solidFill>
                <a:latin typeface="ArialMT"/>
              </a:rPr>
              <a:t>”</a:t>
            </a:r>
            <a:r>
              <a:rPr lang="en-IT" sz="1400" b="1" dirty="0" smtClean="0">
                <a:solidFill>
                  <a:srgbClr val="FFFF00"/>
                </a:solidFill>
                <a:latin typeface="ArialMT"/>
              </a:rPr>
              <a:t>Blue-sky</a:t>
            </a:r>
            <a:r>
              <a:rPr lang="en-IT" sz="1400" b="1" dirty="0">
                <a:solidFill>
                  <a:srgbClr val="FFFF00"/>
                </a:solidFill>
                <a:latin typeface="ArialMT"/>
              </a:rPr>
              <a:t>” </a:t>
            </a:r>
            <a:r>
              <a:rPr lang="en-IT" sz="1400" b="1" dirty="0" smtClean="0">
                <a:solidFill>
                  <a:srgbClr val="FFFF00"/>
                </a:solidFill>
                <a:latin typeface="ArialMT"/>
              </a:rPr>
              <a:t>R&amp;D </a:t>
            </a:r>
            <a:r>
              <a:rPr lang="fr-FR" sz="1400" b="1" dirty="0" smtClean="0">
                <a:solidFill>
                  <a:srgbClr val="FFFF00"/>
                </a:solidFill>
                <a:latin typeface="ArialMT"/>
              </a:rPr>
              <a:t>: </a:t>
            </a:r>
            <a:r>
              <a:rPr lang="en-IT" sz="1400" b="1" dirty="0" smtClean="0">
                <a:solidFill>
                  <a:schemeClr val="bg1"/>
                </a:solidFill>
                <a:latin typeface="ArialMT"/>
              </a:rPr>
              <a:t>competitive</a:t>
            </a:r>
            <a:r>
              <a:rPr lang="en-IT" sz="1400" b="1" dirty="0">
                <a:solidFill>
                  <a:schemeClr val="bg1"/>
                </a:solidFill>
                <a:latin typeface="ArialMT"/>
              </a:rPr>
              <a:t>, </a:t>
            </a:r>
            <a:r>
              <a:rPr lang="en-IT" sz="1400" b="1" dirty="0" smtClean="0">
                <a:solidFill>
                  <a:schemeClr val="bg1"/>
                </a:solidFill>
                <a:latin typeface="ArialMT"/>
              </a:rPr>
              <a:t>short-term </a:t>
            </a:r>
            <a:r>
              <a:rPr lang="en-IT" sz="1400" b="1" dirty="0">
                <a:solidFill>
                  <a:schemeClr val="bg1"/>
                </a:solidFill>
                <a:latin typeface="ArialMT"/>
              </a:rPr>
              <a:t>responsive grants, nationally </a:t>
            </a:r>
            <a:r>
              <a:rPr lang="en-IT" sz="1400" b="1" dirty="0" smtClean="0">
                <a:solidFill>
                  <a:schemeClr val="bg1"/>
                </a:solidFill>
                <a:latin typeface="ArialMT"/>
              </a:rPr>
              <a:t>organised</a:t>
            </a:r>
            <a:endParaRPr lang="fr-FR" sz="1400" b="1" dirty="0" smtClean="0">
              <a:solidFill>
                <a:schemeClr val="bg1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400" b="1" dirty="0">
              <a:solidFill>
                <a:schemeClr val="bg1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FFFF00"/>
                </a:solidFill>
                <a:latin typeface="ArialMT"/>
              </a:rPr>
              <a:t>”Strategic R&amp;D”: 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organized in </a:t>
            </a:r>
            <a:r>
              <a:rPr lang="en-US" sz="1400" b="1" dirty="0">
                <a:solidFill>
                  <a:srgbClr val="FFFF00"/>
                </a:solidFill>
                <a:latin typeface="ArialMT"/>
              </a:rPr>
              <a:t>Work Packages,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by grouping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activities of the Institutes with shared research interests around Applications with a focus on specific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Detector </a:t>
            </a:r>
            <a:r>
              <a:rPr lang="en-US" sz="1400" b="1" dirty="0">
                <a:solidFill>
                  <a:schemeClr val="bg1"/>
                </a:solidFill>
                <a:latin typeface="ArialMT"/>
              </a:rPr>
              <a:t>R&amp;D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Theme (DRDTs) challenges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D4D7341-6855-1B05-7F51-CF0784E6C1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594600" y="6495418"/>
            <a:ext cx="2311400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12" descr="A diagram of a software package&#10;&#10;Description automatically generated">
            <a:extLst>
              <a:ext uri="{FF2B5EF4-FFF2-40B4-BE49-F238E27FC236}">
                <a16:creationId xmlns:a16="http://schemas.microsoft.com/office/drawing/2014/main" id="{C9091BE1-B6E2-11B5-4002-C80A2C046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" y="2996952"/>
            <a:ext cx="6210772" cy="31831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7605" y="6027823"/>
            <a:ext cx="8636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i="1" dirty="0">
              <a:solidFill>
                <a:srgbClr val="FFFF00"/>
              </a:solidFill>
              <a:effectLst>
                <a:outerShdw blurRad="317500" dist="20320" dir="4800000" rotWithShape="0">
                  <a:srgbClr val="000000">
                    <a:alpha val="40000"/>
                  </a:srgbClr>
                </a:outerShdw>
              </a:effectLst>
              <a:latin typeface="ArialMT"/>
            </a:endParaRPr>
          </a:p>
          <a:p>
            <a:pPr algn="ctr"/>
            <a:r>
              <a:rPr lang="en-US" sz="2000" dirty="0" smtClean="0">
                <a:ln w="12700">
                  <a:solidFill>
                    <a:srgbClr val="C00000"/>
                  </a:solidFill>
                </a:ln>
                <a:effectLst>
                  <a:outerShdw blurRad="317500" dist="20320" dir="4800000" rotWithShape="0">
                    <a:srgbClr val="000000">
                      <a:alpha val="40000"/>
                    </a:srgbClr>
                  </a:outerShdw>
                </a:effectLst>
                <a:latin typeface="ArialMT"/>
              </a:rPr>
              <a:t>There is no obligation to participate in the WP to be a member of DRD1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84163" y="3211447"/>
            <a:ext cx="285127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i="1" dirty="0" err="1" smtClean="0">
                <a:solidFill>
                  <a:srgbClr val="FFFF00"/>
                </a:solidFill>
                <a:latin typeface="ArialMT"/>
              </a:rPr>
              <a:t>Current</a:t>
            </a:r>
            <a:r>
              <a:rPr lang="fr-FR" sz="1600" b="1" i="1" dirty="0" smtClean="0">
                <a:solidFill>
                  <a:srgbClr val="FFFF00"/>
                </a:solidFill>
                <a:latin typeface="ArialMT"/>
              </a:rPr>
              <a:t> </a:t>
            </a:r>
            <a:r>
              <a:rPr lang="fr-FR" sz="1600" b="1" i="1" dirty="0" err="1" smtClean="0">
                <a:solidFill>
                  <a:srgbClr val="FFFF00"/>
                </a:solidFill>
                <a:latin typeface="ArialMT"/>
              </a:rPr>
              <a:t>Work</a:t>
            </a:r>
            <a:r>
              <a:rPr lang="fr-FR" sz="1600" b="1" i="1" dirty="0" smtClean="0">
                <a:solidFill>
                  <a:srgbClr val="FFFF00"/>
                </a:solidFill>
                <a:latin typeface="ArialMT"/>
              </a:rPr>
              <a:t> </a:t>
            </a:r>
            <a:r>
              <a:rPr lang="fr-FR" sz="1600" b="1" i="1" dirty="0">
                <a:solidFill>
                  <a:srgbClr val="FFFF00"/>
                </a:solidFill>
                <a:latin typeface="ArialMT"/>
              </a:rPr>
              <a:t>Packages </a:t>
            </a:r>
            <a:r>
              <a:rPr lang="fr-FR" sz="1600" b="1" i="1" dirty="0" smtClean="0">
                <a:solidFill>
                  <a:srgbClr val="FFFF00"/>
                </a:solidFill>
                <a:latin typeface="ArialMT"/>
              </a:rPr>
              <a:t/>
            </a:r>
            <a:br>
              <a:rPr lang="fr-FR" sz="1600" b="1" i="1" dirty="0" smtClean="0">
                <a:solidFill>
                  <a:srgbClr val="FFFF00"/>
                </a:solidFill>
                <a:latin typeface="ArialMT"/>
              </a:rPr>
            </a:br>
            <a:r>
              <a:rPr lang="fr-FR" sz="1600" b="1" i="1" dirty="0" smtClean="0">
                <a:solidFill>
                  <a:srgbClr val="FFFF00"/>
                </a:solidFill>
                <a:latin typeface="ArialMT"/>
              </a:rPr>
              <a:t>in </a:t>
            </a:r>
            <a:r>
              <a:rPr lang="fr-FR" sz="1600" b="1" i="1" dirty="0">
                <a:solidFill>
                  <a:srgbClr val="FFFF00"/>
                </a:solidFill>
                <a:latin typeface="ArialMT"/>
              </a:rPr>
              <a:t>the </a:t>
            </a:r>
            <a:r>
              <a:rPr lang="fr-FR" sz="1600" b="1" i="1" dirty="0" smtClean="0">
                <a:solidFill>
                  <a:srgbClr val="FFFF00"/>
                </a:solidFill>
                <a:latin typeface="ArialMT"/>
              </a:rPr>
              <a:t>DRD1 </a:t>
            </a:r>
            <a:r>
              <a:rPr lang="fr-FR" sz="1600" b="1" i="1" dirty="0" err="1" smtClean="0">
                <a:solidFill>
                  <a:srgbClr val="FFFF00"/>
                </a:solidFill>
                <a:latin typeface="ArialMT"/>
              </a:rPr>
              <a:t>proposal</a:t>
            </a:r>
            <a:r>
              <a:rPr lang="fr-FR" sz="1600" b="1" i="1" dirty="0" smtClean="0">
                <a:solidFill>
                  <a:srgbClr val="FFFF00"/>
                </a:solidFill>
                <a:latin typeface="ArialMT"/>
              </a:rPr>
              <a:t>:</a:t>
            </a:r>
            <a:br>
              <a:rPr lang="fr-FR" sz="1600" b="1" i="1" dirty="0" smtClean="0">
                <a:solidFill>
                  <a:srgbClr val="FFFF00"/>
                </a:solidFill>
                <a:latin typeface="ArialMT"/>
              </a:rPr>
            </a:br>
            <a:endParaRPr lang="fr-FR" sz="1600" b="1" i="1" dirty="0">
              <a:solidFill>
                <a:srgbClr val="FFFF00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MT"/>
              </a:rPr>
              <a:t>WP1: </a:t>
            </a:r>
            <a:r>
              <a:rPr lang="fr-FR" sz="1400" b="1" dirty="0" err="1">
                <a:solidFill>
                  <a:schemeClr val="bg1"/>
                </a:solidFill>
                <a:latin typeface="ArialMT"/>
              </a:rPr>
              <a:t>trackers</a:t>
            </a:r>
            <a:r>
              <a:rPr lang="fr-FR" sz="1400" b="1" dirty="0">
                <a:solidFill>
                  <a:schemeClr val="bg1"/>
                </a:solidFill>
                <a:latin typeface="ArialMT"/>
              </a:rPr>
              <a:t>/hodoscopes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MT"/>
              </a:rPr>
              <a:t>WP2: Drift Chambers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MT"/>
              </a:rPr>
              <a:t>WP3: </a:t>
            </a:r>
            <a:r>
              <a:rPr lang="fr-FR" sz="1400" b="1" dirty="0" err="1">
                <a:solidFill>
                  <a:schemeClr val="bg1"/>
                </a:solidFill>
                <a:latin typeface="ArialMT"/>
              </a:rPr>
              <a:t>Straw</a:t>
            </a:r>
            <a:r>
              <a:rPr lang="fr-FR" sz="1400" b="1" dirty="0">
                <a:solidFill>
                  <a:schemeClr val="bg1"/>
                </a:solidFill>
                <a:latin typeface="ArialMT"/>
              </a:rPr>
              <a:t> Chambers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MT"/>
              </a:rPr>
              <a:t>WP4: </a:t>
            </a:r>
            <a:r>
              <a:rPr lang="fr-FR" sz="1400" b="1" dirty="0" err="1">
                <a:solidFill>
                  <a:schemeClr val="bg1"/>
                </a:solidFill>
                <a:latin typeface="ArialMT"/>
              </a:rPr>
              <a:t>Tracking</a:t>
            </a:r>
            <a:r>
              <a:rPr lang="fr-FR" sz="1400" b="1" dirty="0">
                <a:solidFill>
                  <a:schemeClr val="bg1"/>
                </a:solidFill>
                <a:latin typeface="ArialMT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ArialMT"/>
              </a:rPr>
              <a:t>TPCs</a:t>
            </a:r>
            <a:endParaRPr lang="fr-FR" sz="1400" b="1" dirty="0">
              <a:solidFill>
                <a:schemeClr val="bg1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MT"/>
              </a:rPr>
              <a:t>WP5: </a:t>
            </a:r>
            <a:r>
              <a:rPr lang="fr-FR" sz="1400" b="1" dirty="0" err="1">
                <a:solidFill>
                  <a:schemeClr val="bg1"/>
                </a:solidFill>
                <a:latin typeface="ArialMT"/>
              </a:rPr>
              <a:t>Calorimetry</a:t>
            </a:r>
            <a:endParaRPr lang="fr-FR" sz="1400" b="1" dirty="0">
              <a:solidFill>
                <a:schemeClr val="bg1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MT"/>
              </a:rPr>
              <a:t>WP6: Photon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MT"/>
              </a:rPr>
              <a:t>WP7: Timing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MT"/>
              </a:rPr>
              <a:t>WP8: </a:t>
            </a:r>
            <a:r>
              <a:rPr lang="fr-FR" sz="1400" b="1" dirty="0" err="1">
                <a:solidFill>
                  <a:schemeClr val="bg1"/>
                </a:solidFill>
                <a:latin typeface="ArialMT"/>
              </a:rPr>
              <a:t>Reaction</a:t>
            </a:r>
            <a:r>
              <a:rPr lang="fr-FR" sz="1400" b="1" dirty="0">
                <a:solidFill>
                  <a:schemeClr val="bg1"/>
                </a:solidFill>
                <a:latin typeface="ArialMT"/>
              </a:rPr>
              <a:t>/</a:t>
            </a:r>
            <a:r>
              <a:rPr lang="fr-FR" sz="1400" b="1" dirty="0" err="1">
                <a:solidFill>
                  <a:schemeClr val="bg1"/>
                </a:solidFill>
                <a:latin typeface="ArialMT"/>
              </a:rPr>
              <a:t>Decay</a:t>
            </a:r>
            <a:r>
              <a:rPr lang="fr-FR" sz="1400" b="1" dirty="0">
                <a:solidFill>
                  <a:schemeClr val="bg1"/>
                </a:solidFill>
                <a:latin typeface="ArialMT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ArialMT"/>
              </a:rPr>
              <a:t>TPCs</a:t>
            </a:r>
            <a:endParaRPr lang="fr-FR" sz="1400" b="1" dirty="0">
              <a:solidFill>
                <a:schemeClr val="bg1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MT"/>
              </a:rPr>
              <a:t>WP9: </a:t>
            </a:r>
            <a:r>
              <a:rPr lang="fr-FR" sz="1400" b="1" dirty="0" err="1">
                <a:solidFill>
                  <a:schemeClr val="bg1"/>
                </a:solidFill>
                <a:latin typeface="ArialMT"/>
              </a:rPr>
              <a:t>Beyonf</a:t>
            </a:r>
            <a:r>
              <a:rPr lang="fr-FR" sz="1400" b="1" dirty="0">
                <a:solidFill>
                  <a:schemeClr val="bg1"/>
                </a:solidFill>
                <a:latin typeface="ArialMT"/>
              </a:rPr>
              <a:t> HEP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392" y="1065358"/>
            <a:ext cx="4258816" cy="128075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26082" y="570166"/>
            <a:ext cx="2909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ArialMT"/>
              </a:rPr>
              <a:t>Two</a:t>
            </a:r>
            <a:r>
              <a:rPr lang="fr-FR" sz="1600" b="1" dirty="0" smtClean="0">
                <a:solidFill>
                  <a:schemeClr val="bg1"/>
                </a:solidFill>
                <a:latin typeface="ArialMT"/>
              </a:rPr>
              <a:t> Areas of Detector R&amp;D:</a:t>
            </a:r>
            <a:endParaRPr lang="fr-FR" sz="1600" b="1" dirty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177434" y="603581"/>
            <a:ext cx="342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ArialMT"/>
              </a:rPr>
              <a:t>Detector R&amp;D </a:t>
            </a:r>
            <a:r>
              <a:rPr lang="fr-FR" sz="1600" b="1" dirty="0" err="1" smtClean="0">
                <a:solidFill>
                  <a:schemeClr val="bg1"/>
                </a:solidFill>
                <a:latin typeface="ArialMT"/>
              </a:rPr>
              <a:t>developments</a:t>
            </a:r>
            <a:r>
              <a:rPr lang="fr-FR" sz="1600" b="1" dirty="0" smtClean="0">
                <a:solidFill>
                  <a:schemeClr val="bg1"/>
                </a:solidFill>
                <a:latin typeface="ArialMT"/>
              </a:rPr>
              <a:t> via: </a:t>
            </a:r>
            <a:endParaRPr lang="fr-FR" sz="1600" b="1" dirty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95004" y="2421099"/>
            <a:ext cx="4148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*</a:t>
            </a:r>
            <a:r>
              <a:rPr lang="fr-FR" sz="1200" b="1" dirty="0" err="1" smtClean="0">
                <a:solidFill>
                  <a:schemeClr val="bg1"/>
                </a:solidFill>
                <a:latin typeface="ArialMT"/>
              </a:rPr>
              <a:t>some</a:t>
            </a: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fr-FR" sz="1200" b="1" dirty="0">
                <a:solidFill>
                  <a:schemeClr val="bg1"/>
                </a:solidFill>
                <a:latin typeface="ArialMT"/>
              </a:rPr>
              <a:t>C</a:t>
            </a: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ommon </a:t>
            </a:r>
            <a:r>
              <a:rPr lang="fr-FR" sz="1200" b="1" dirty="0" err="1">
                <a:solidFill>
                  <a:schemeClr val="bg1"/>
                </a:solidFill>
                <a:latin typeface="ArialMT"/>
              </a:rPr>
              <a:t>P</a:t>
            </a:r>
            <a:r>
              <a:rPr lang="fr-FR" sz="1200" b="1" dirty="0" err="1" smtClean="0">
                <a:solidFill>
                  <a:schemeClr val="bg1"/>
                </a:solidFill>
                <a:latin typeface="ArialMT"/>
              </a:rPr>
              <a:t>rojects</a:t>
            </a: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  <a:latin typeface="ArialMT"/>
              </a:rPr>
              <a:t>may</a:t>
            </a: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  <a:latin typeface="ArialMT"/>
              </a:rPr>
              <a:t>reach</a:t>
            </a: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  <a:latin typeface="ArialMT"/>
              </a:rPr>
              <a:t>sufficient</a:t>
            </a: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  <a:latin typeface="ArialMT"/>
              </a:rPr>
              <a:t>maturity</a:t>
            </a:r>
            <a:endParaRPr lang="fr-FR" sz="1200" b="1" dirty="0" smtClean="0">
              <a:solidFill>
                <a:schemeClr val="bg1"/>
              </a:solidFill>
              <a:latin typeface="ArialMT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MT"/>
              </a:rPr>
              <a:t>t</a:t>
            </a: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o </a:t>
            </a:r>
            <a:r>
              <a:rPr lang="fr-FR" sz="1200" b="1" dirty="0" err="1" smtClean="0">
                <a:solidFill>
                  <a:schemeClr val="bg1"/>
                </a:solidFill>
                <a:latin typeface="ArialMT"/>
              </a:rPr>
              <a:t>become</a:t>
            </a: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fr-FR" sz="1200" b="1" dirty="0" err="1">
                <a:solidFill>
                  <a:schemeClr val="bg1"/>
                </a:solidFill>
                <a:latin typeface="ArialMT"/>
              </a:rPr>
              <a:t>W</a:t>
            </a:r>
            <a:r>
              <a:rPr lang="fr-FR" sz="1200" b="1" dirty="0" err="1" smtClean="0">
                <a:solidFill>
                  <a:schemeClr val="bg1"/>
                </a:solidFill>
                <a:latin typeface="ArialMT"/>
              </a:rPr>
              <a:t>ork</a:t>
            </a: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 Packages in the future</a:t>
            </a:r>
            <a:endParaRPr lang="fr-FR" sz="1200" b="1" dirty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323528" y="5004315"/>
            <a:ext cx="1645442" cy="338554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MT"/>
              </a:rPr>
              <a:t>A. </a:t>
            </a:r>
            <a:r>
              <a:rPr lang="en-US" sz="1600" b="1" i="1" dirty="0" err="1" smtClean="0">
                <a:solidFill>
                  <a:schemeClr val="bg1"/>
                </a:solidFill>
                <a:latin typeface="ArialMT"/>
              </a:rPr>
              <a:t>Colaleo</a:t>
            </a:r>
            <a:endParaRPr lang="en-US" sz="1600" b="1" i="1" dirty="0" smtClean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403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65085"/>
          </a:xfrm>
          <a:prstGeom prst="rect">
            <a:avLst/>
          </a:prstGeom>
        </p:spPr>
      </p:pic>
      <p:sp>
        <p:nvSpPr>
          <p:cNvPr id="13" name="Rectangle 1027"/>
          <p:cNvSpPr txBox="1">
            <a:spLocks noChangeArrowheads="1"/>
          </p:cNvSpPr>
          <p:nvPr/>
        </p:nvSpPr>
        <p:spPr bwMode="auto">
          <a:xfrm>
            <a:off x="124225" y="-27384"/>
            <a:ext cx="934431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b="1" kern="0" dirty="0" smtClean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MT"/>
              </a:rPr>
              <a:t>DRD1 WP Proposal: Milestones/Deliverables, Infrastructure, Funding</a:t>
            </a:r>
            <a:endParaRPr lang="en-GB" sz="2100" b="1" u="sng" kern="0" dirty="0">
              <a:solidFill>
                <a:srgbClr val="336699"/>
              </a:solidFill>
              <a:effectLst>
                <a:outerShdw blurRad="38100" dist="38100" dir="2700000">
                  <a:srgbClr val="000000"/>
                </a:outerShdw>
              </a:effectLst>
              <a:latin typeface="ArialMT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32700"/>
            <a:ext cx="4574599" cy="602628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184" y="2877718"/>
            <a:ext cx="4223958" cy="37812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84" y="632701"/>
            <a:ext cx="4201304" cy="3544343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107504" y="4653136"/>
            <a:ext cx="8879638" cy="107721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bg1"/>
                </a:solidFill>
                <a:latin typeface="ArialMT"/>
              </a:rPr>
              <a:t>In addition to the DRD1 public </a:t>
            </a:r>
            <a:r>
              <a:rPr lang="en-US" sz="1600" b="1" i="1" dirty="0" smtClean="0">
                <a:solidFill>
                  <a:schemeClr val="bg1"/>
                </a:solidFill>
                <a:latin typeface="ArialMT"/>
              </a:rPr>
              <a:t>proposal, </a:t>
            </a:r>
            <a:r>
              <a:rPr lang="en-US" sz="1600" b="1" i="1" dirty="0" smtClean="0">
                <a:solidFill>
                  <a:srgbClr val="FFFF00"/>
                </a:solidFill>
                <a:latin typeface="ArialMT"/>
              </a:rPr>
              <a:t>supporting</a:t>
            </a:r>
            <a:r>
              <a:rPr lang="en-US" sz="1600" b="1" i="1" dirty="0" smtClean="0">
                <a:solidFill>
                  <a:srgbClr val="FFFF00"/>
                </a:solidFill>
                <a:latin typeface="ArialMT"/>
              </a:rPr>
              <a:t> </a:t>
            </a:r>
            <a:r>
              <a:rPr lang="en-US" sz="1600" b="1" i="1" dirty="0" smtClean="0">
                <a:solidFill>
                  <a:srgbClr val="FFFF00"/>
                </a:solidFill>
                <a:latin typeface="ArialMT"/>
              </a:rPr>
              <a:t>DRD1 document (over 300 pages) </a:t>
            </a:r>
            <a:r>
              <a:rPr lang="en-US" sz="1600" b="1" i="1" dirty="0" smtClean="0">
                <a:solidFill>
                  <a:schemeClr val="bg1"/>
                </a:solidFill>
                <a:latin typeface="ArialMT"/>
              </a:rPr>
              <a:t>exists containing </a:t>
            </a:r>
            <a:r>
              <a:rPr lang="en-US" sz="1600" b="1" i="1" dirty="0">
                <a:solidFill>
                  <a:schemeClr val="bg1"/>
                </a:solidFill>
                <a:latin typeface="ArialMT"/>
              </a:rPr>
              <a:t>a detailed </a:t>
            </a:r>
            <a:r>
              <a:rPr lang="en-US" sz="1600" b="1" i="1" dirty="0">
                <a:solidFill>
                  <a:srgbClr val="FFFF00"/>
                </a:solidFill>
                <a:latin typeface="ArialMT"/>
              </a:rPr>
              <a:t>description of WPs along with the required resources.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b="1" i="1" dirty="0">
              <a:solidFill>
                <a:srgbClr val="FFFF00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FFFF00"/>
                </a:solidFill>
                <a:latin typeface="ArialMT"/>
              </a:rPr>
              <a:t>The stripped part will be public soon and used in the future for the </a:t>
            </a:r>
            <a:r>
              <a:rPr lang="en-US" sz="1600" b="1" i="1" dirty="0" err="1">
                <a:solidFill>
                  <a:srgbClr val="FFFF00"/>
                </a:solidFill>
                <a:latin typeface="ArialMT"/>
              </a:rPr>
              <a:t>MoU</a:t>
            </a:r>
            <a:r>
              <a:rPr lang="en-US" sz="1600" b="1" i="1" dirty="0">
                <a:solidFill>
                  <a:srgbClr val="FFFF00"/>
                </a:solidFill>
                <a:latin typeface="ArialMT"/>
              </a:rPr>
              <a:t> </a:t>
            </a:r>
            <a:r>
              <a:rPr lang="en-US" sz="1600" b="1" i="1" dirty="0" smtClean="0">
                <a:solidFill>
                  <a:srgbClr val="FFFF00"/>
                </a:solidFill>
                <a:latin typeface="ArialMT"/>
              </a:rPr>
              <a:t>(WP) Annexes.</a:t>
            </a:r>
          </a:p>
        </p:txBody>
      </p:sp>
    </p:spTree>
    <p:extLst>
      <p:ext uri="{BB962C8B-B14F-4D97-AF65-F5344CB8AC3E}">
        <p14:creationId xmlns:p14="http://schemas.microsoft.com/office/powerpoint/2010/main" val="35808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1009</Words>
  <Application>Microsoft Office PowerPoint</Application>
  <PresentationFormat>Affichage à l'écran (4:3)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ArialMT</vt:lpstr>
      <vt:lpstr>Calibri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TITOV Maksym</dc:creator>
  <cp:lastModifiedBy>TITOV Maksym</cp:lastModifiedBy>
  <cp:revision>287</cp:revision>
  <dcterms:created xsi:type="dcterms:W3CDTF">2014-10-28T06:43:35Z</dcterms:created>
  <dcterms:modified xsi:type="dcterms:W3CDTF">2023-11-09T22:24:23Z</dcterms:modified>
</cp:coreProperties>
</file>