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Helvetica Neu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iRrSKgOIiJdrG7A7aEtQAkLY0w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HelveticaNeue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very much Shiva! I’m Molly, an undergrad working under Dr. Kaitlin Hellier and Prof. Abbaszadeh in the Radiological Instrumentation Laboratory at UC Santa. Cruz.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Unfortunately Kaitlin can’t join us today due to presenting at the IEEE NSS-MIC conference in Vancouver, so I will be presenting for her today on our work on alloying amorphous selenium for photo and X-ray detection. </a:t>
            </a:r>
            <a:endParaRPr/>
          </a:p>
        </p:txBody>
      </p:sp>
      <p:sp>
        <p:nvSpPr>
          <p:cNvPr id="89" name="Google Shape;8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began by studying thin films of selenium-tellurium, which were fabricated from pre-alloyed pellets by our provider at 10%, 20%, and 30% tellurium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resulting films often ended up deficient in tellurium, likely due to a slightly higher melting point of tellurium relative to selenium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you can see on the left, the films undergo a visible change in color, indicative of the lowering of the band gap that we extract from PDS measurements, seen on the right.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note the decrease in slope for the selenium-tellurium over pure selenium, (slide change)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gives a higher Urbach energy and disorder in the materials, as you can see on the right in the blue triangles.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tellurium up to 12% results in a drop of the optical bandgap from 1.87 to 1.66 eV, similar to results previously reported.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device measurements, films of 15 um were deposited on ITO, then a 100 nm top contact of gold was deposited on top.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TOF studies showed that increasing the tellurium content resulted in a drop in both hole and electron mobilities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plot on the left, we see a significant drop in both with just a small addition of tellurium, in line with previous studies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also biased our samples at higher fields, as you see on the right, and observed an exponential increase in the mobilities with increasing field across all samples. </a:t>
            </a:r>
            <a:endParaRPr/>
          </a:p>
        </p:txBody>
      </p:sp>
      <p:sp>
        <p:nvSpPr>
          <p:cNvPr id="426" name="Google Shape;42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mobilities in hand, we turned to our conversion efficiency to evaluate performance as a photodetector.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 low fields, we saw as expected; the alloyed samples did not perform as well as the stabilized selenium.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However, as we went to higher fields – up to 30 V/um, which in previous studies had not been explored – we discovered that the alloyed samples increased in efficiency to within error of the stabilized Se sample.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After much discussion and modeling with the established Onsager mechanism for amorphous selenium, we established that this was due to a field dependent thermalization length, likely induced by energy barriers too great to surmount at low fields. </a:t>
            </a:r>
            <a:endParaRPr/>
          </a:p>
        </p:txBody>
      </p:sp>
      <p:sp>
        <p:nvSpPr>
          <p:cNvPr id="444" name="Google Shape;44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we analyzed the behavior of the devices at longer wavelengths, seen on the left. At shorter wavelengths, the Te-alloys behave similarly as the stabilized Se. As we increase our wavelength, we see an improved response from the alloyed samples, with an increase of 0.05 to 1.5 % at 635 nm and a response, </a:t>
            </a:r>
            <a:r>
              <a:rPr lang="en-US"/>
              <a:t>albeit</a:t>
            </a:r>
            <a:r>
              <a:rPr lang="en-US"/>
              <a:t> small, at 880 nm from the Te alloys where the stabilized sample signal was minimal.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probe higher alloy levels, we fabricated additional samples at 10, 15, and 20%. We specifically probed them at 533 nm, close to the emission wavelength of ahigh performing scintillator. We see dark current densities increase slightly but remain low, and see a large increase in external quantum efficiency with the 10 % alloy, increasing from 21 to 58%. As the Te concentrations increase past this, we see a lower EQE, possibly due to too many deep traps induced. </a:t>
            </a:r>
            <a:endParaRPr/>
          </a:p>
        </p:txBody>
      </p:sp>
      <p:sp>
        <p:nvSpPr>
          <p:cNvPr id="457" name="Google Shape;45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recently, we have also begun investigating the alloying of Ge into a-Se.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attempted fabrication of a 10% Ge sample from pre-alloyed material by evaporation; At best we were able to fabricate a 0.4% Ge sample at 6 um thick. Unfortunately, we ran into issues of large melting point differences between Se and Ge, 220 C and 938 C respectively, which resulted in spitting of the material and germanium remaining in the crucible post deposition.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 mobilities were reduced compared to pure or stabilized a-Se, as expected at low Ge level., however exhibited some unusual behavior, first decreasing then increasing with field.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order to address this and move further with our system, we must convert to co-deposition.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doing so allowing for Ge to reach its melting point to evaporate our desired Ge content alloy</a:t>
            </a:r>
            <a:endParaRPr/>
          </a:p>
        </p:txBody>
      </p:sp>
      <p:sp>
        <p:nvSpPr>
          <p:cNvPr id="479" name="Google Shape;47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joining me today, I am happy to answer your questions if I'm able!</a:t>
            </a:r>
            <a:endParaRPr/>
          </a:p>
        </p:txBody>
      </p:sp>
      <p:sp>
        <p:nvSpPr>
          <p:cNvPr id="516" name="Google Shape;51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applications of photodetection are popping up every day, including in particle detection and low photon counting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of these applications require detectors with higher sensitivity and resolution, low noise levels, large area coverage, and therefore low cost for fabrication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Several applications, such as noble element detectors, require stability at low temperatures and unique architecture for charge collection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meet these needs , we must revisit materials with a new eye for our evolving applications</a:t>
            </a:r>
            <a:endParaRPr/>
          </a:p>
        </p:txBody>
      </p:sp>
      <p:sp>
        <p:nvSpPr>
          <p:cNvPr id="105" name="Google Shape;10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Radiological Instrumentation Laboratory strongly focuses on amorphous selenium for both photo and X-ray detection.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Amorphous selenium has found applications in </a:t>
            </a:r>
            <a:endParaRPr/>
          </a:p>
          <a:p>
            <a:pPr indent="-219074" lvl="0" marL="465138" rtl="0" algn="l"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✔"/>
            </a:pPr>
            <a:r>
              <a:rPr lang="en-US"/>
              <a:t>Medical Imaging</a:t>
            </a:r>
            <a:endParaRPr/>
          </a:p>
          <a:p>
            <a:pPr indent="-219074" lvl="0" marL="465138" rtl="0" algn="l"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✔"/>
            </a:pPr>
            <a:r>
              <a:rPr lang="en-US"/>
              <a:t> Bio Sensors</a:t>
            </a:r>
            <a:endParaRPr/>
          </a:p>
          <a:p>
            <a:pPr indent="-219074" lvl="0" marL="465138" rtl="0" algn="l"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✔"/>
            </a:pPr>
            <a:r>
              <a:rPr lang="en-US"/>
              <a:t> Crystallography</a:t>
            </a:r>
            <a:endParaRPr/>
          </a:p>
          <a:p>
            <a:pPr indent="-219074" lvl="0" marL="465138" rtl="0" algn="l"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✔"/>
            </a:pPr>
            <a:r>
              <a:rPr lang="en-US"/>
              <a:t> High Energy Physics</a:t>
            </a:r>
            <a:endParaRPr/>
          </a:p>
          <a:p>
            <a:pPr indent="-219074" lvl="0" marL="465138" rtl="0" algn="l"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✔"/>
            </a:pPr>
            <a:r>
              <a:rPr lang="en-US"/>
              <a:t> Threat Detection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exhibits an intrinsic high resistance, and when paired with blocking layers has very low leakage currents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has a high absorption coefficient above the band gap, from visible to VUV to X-rays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semiconductor has minimal charge spreading in the material, leading to high resolution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addition, it is capable of impact ionization, with a low threshold for avalanche at approximately 65 to 70 V/um, making it ideal for high sensitivity needs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can be deposited uniformly across large areas by thermal evaporation, leading to low costs of the photoconductor layers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 interest to this talk, it is easily doped and alloyed, leading to tunable properties to target specific applications</a:t>
            </a:r>
            <a:endParaRPr/>
          </a:p>
        </p:txBody>
      </p:sp>
      <p:sp>
        <p:nvSpPr>
          <p:cNvPr id="115" name="Google Shape;11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Doping or alloying a-Se with group 4, 5 and 6 elements has been under study for over 50 years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can change the properties of the material such as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Band gap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Leakage currents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Carrier transport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Sensitivity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Structure &amp; coordina</a:t>
            </a:r>
            <a:r>
              <a:rPr lang="en-US"/>
              <a:t>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Crystallization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Stability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a-Se is a group 6 chalcogenide, and as a film in a pure form tends towards a ring-like molecular structure, with frequent coordination defects and dangling bonds.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Studies have largely included Metals and Metalloids, though there has been some work with transition metals and halogens</a:t>
            </a:r>
            <a:endParaRPr/>
          </a:p>
        </p:txBody>
      </p:sp>
      <p:sp>
        <p:nvSpPr>
          <p:cNvPr id="261" name="Google Shape;26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The most commonly used elements are arsenic and chlorine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Films of a-Se naturally tend towards crystallization over time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Doping with arsenic at 0.1-0.5% helps in stabilize a-Se, preventing tendency to crystallize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However, induces deep traps lowering hole carrier lifetimes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This can be mitigated with very small amounts of chlorine about 10-40ppm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Thus filling the deep hole traps from As and improving carrier lifetimes and having minor effect on carrier mobilities with additional shallow traps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As transport in a-Se is trap assisted, the addition of a small number of shallow traps is not detrimental to device performance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see that even these small amounts of dopants can make a big impact on material performance</a:t>
            </a:r>
            <a:endParaRPr/>
          </a:p>
        </p:txBody>
      </p:sp>
      <p:sp>
        <p:nvSpPr>
          <p:cNvPr id="284" name="Google Shape;28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Our particular interests lie in altering properties to increase the device responsivity at longer wavelengths, improve transport, and modify the impact ionization field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Tellurium has been shown to decrease the band gap of a-Se, though induces shallow and deep trap states resulting in reduced mobility and lifetimes of charge carriers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Increasing tellurium content increases the conductivity of the film, resulting in greater leakage currents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but also raises the crystallization temperature of the amorphous film, though at a threshold of 30% Te content, the alloy tends back towards a crystalline structure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Germanium has a more complicated relationship with a-Se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Increasing Ge content first raises the bandgap of a-Se, until beginning to decrease at high levels of Ge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It also initially reduces electron mobility, until at roughly 10% beginning to increase it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This is in large part due to the structural changes induced by the molecular coordination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also see this as the thermal stability increases then lowers as Ge increases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Selenium-tellurium is already in use as a photo absorbing layer in a-Se detectors, particularly high-gain avalanche rushing amorphous photodetectors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Germanium-selenium is of high interest for ovanic threshold switching devices for memory applications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But what if we could harness the advantages of these alloys without all of the downsides?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To that end, we have begun studying tellurium and germanium alloying, taking a deeper look for our specific applications in photodetection.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1" name="Google Shape;30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fabricate our devices in house, varying from single pixel detectors to large area flat panels, CMOS chips, and interdigitated electrode devices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is done via a </a:t>
            </a:r>
            <a:r>
              <a:rPr lang="en-US" sz="1200"/>
              <a:t>custom-built, dedicated selenium thermal evaporator paired to an electron-beam evaporator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These systems are capable of multi-material depositions, designed to be able to deposit each layer of detector; we also utilize a clean room for some blocking layers.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We believe this to be one of the few or only US research facilities cable of full detector fabrication, with uniform areas up to 5”x5”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characterize our devices by various means, including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Transient photocurrent time of flight, which allows us to extract carrier transit times, giving mobility and trap state information,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and photocurrent measurement for leakage current, quantum conversion efficiencies, and lag in our material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Photothermal deflection spectroscopy, commonly referred to as PDS, for analyzing optical band edge and sub-gap absorption,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energy dispersive X-ray spectroscopy and X-ray diffraction to analyze composition and structure (or lack there of)</a:t>
            </a:r>
            <a:endParaRPr/>
          </a:p>
        </p:txBody>
      </p:sp>
      <p:sp>
        <p:nvSpPr>
          <p:cNvPr id="333" name="Google Shape;33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>
            <a:off x="838200" y="101599"/>
            <a:ext cx="10515600" cy="986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3591565" y="-1442721"/>
            <a:ext cx="5008871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29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" type="body"/>
          </p:nvPr>
        </p:nvSpPr>
        <p:spPr>
          <a:xfrm>
            <a:off x="838200" y="1310644"/>
            <a:ext cx="10515600" cy="5008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" name="Google Shape;25;p20"/>
          <p:cNvCxnSpPr/>
          <p:nvPr/>
        </p:nvCxnSpPr>
        <p:spPr>
          <a:xfrm>
            <a:off x="335280" y="1074151"/>
            <a:ext cx="11521440" cy="0"/>
          </a:xfrm>
          <a:prstGeom prst="straightConnector1">
            <a:avLst/>
          </a:prstGeom>
          <a:noFill/>
          <a:ln cap="flat" cmpd="sng" w="76200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/>
          <p:nvPr>
            <p:ph type="title"/>
          </p:nvPr>
        </p:nvSpPr>
        <p:spPr>
          <a:xfrm>
            <a:off x="838200" y="101599"/>
            <a:ext cx="10515600" cy="986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" type="body"/>
          </p:nvPr>
        </p:nvSpPr>
        <p:spPr>
          <a:xfrm>
            <a:off x="838200" y="1330960"/>
            <a:ext cx="5181600" cy="4846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2" type="body"/>
          </p:nvPr>
        </p:nvSpPr>
        <p:spPr>
          <a:xfrm>
            <a:off x="6172200" y="1330960"/>
            <a:ext cx="5181600" cy="4846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2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" name="Google Shape;39;p22"/>
          <p:cNvCxnSpPr/>
          <p:nvPr/>
        </p:nvCxnSpPr>
        <p:spPr>
          <a:xfrm>
            <a:off x="335280" y="1074151"/>
            <a:ext cx="11521440" cy="0"/>
          </a:xfrm>
          <a:prstGeom prst="straightConnector1">
            <a:avLst/>
          </a:prstGeom>
          <a:noFill/>
          <a:ln cap="flat" cmpd="sng" w="76200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idx="1" type="body"/>
          </p:nvPr>
        </p:nvSpPr>
        <p:spPr>
          <a:xfrm>
            <a:off x="839788" y="1152367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23"/>
          <p:cNvSpPr txBox="1"/>
          <p:nvPr>
            <p:ph idx="2" type="body"/>
          </p:nvPr>
        </p:nvSpPr>
        <p:spPr>
          <a:xfrm>
            <a:off x="839788" y="2046698"/>
            <a:ext cx="5157787" cy="4142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3" type="body"/>
          </p:nvPr>
        </p:nvSpPr>
        <p:spPr>
          <a:xfrm>
            <a:off x="6172200" y="1152367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23"/>
          <p:cNvSpPr txBox="1"/>
          <p:nvPr>
            <p:ph idx="4" type="body"/>
          </p:nvPr>
        </p:nvSpPr>
        <p:spPr>
          <a:xfrm>
            <a:off x="6172200" y="2046698"/>
            <a:ext cx="5183188" cy="4142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3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" name="Google Shape;48;p23"/>
          <p:cNvCxnSpPr/>
          <p:nvPr/>
        </p:nvCxnSpPr>
        <p:spPr>
          <a:xfrm>
            <a:off x="335280" y="1074151"/>
            <a:ext cx="11521440" cy="0"/>
          </a:xfrm>
          <a:prstGeom prst="straightConnector1">
            <a:avLst/>
          </a:prstGeom>
          <a:noFill/>
          <a:ln cap="flat" cmpd="sng" w="76200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23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type="title"/>
          </p:nvPr>
        </p:nvSpPr>
        <p:spPr>
          <a:xfrm>
            <a:off x="838200" y="101599"/>
            <a:ext cx="10515600" cy="986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4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p24"/>
          <p:cNvCxnSpPr/>
          <p:nvPr/>
        </p:nvCxnSpPr>
        <p:spPr>
          <a:xfrm>
            <a:off x="335280" y="1074151"/>
            <a:ext cx="11521440" cy="0"/>
          </a:xfrm>
          <a:prstGeom prst="straightConnector1">
            <a:avLst/>
          </a:prstGeom>
          <a:noFill/>
          <a:ln cap="flat" cmpd="sng" w="76200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25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26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8"/>
          <p:cNvSpPr txBox="1"/>
          <p:nvPr>
            <p:ph type="title"/>
          </p:nvPr>
        </p:nvSpPr>
        <p:spPr>
          <a:xfrm>
            <a:off x="838200" y="101599"/>
            <a:ext cx="10515600" cy="986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8"/>
          <p:cNvSpPr txBox="1"/>
          <p:nvPr>
            <p:ph idx="1" type="body"/>
          </p:nvPr>
        </p:nvSpPr>
        <p:spPr>
          <a:xfrm>
            <a:off x="838200" y="1310644"/>
            <a:ext cx="10515600" cy="5008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0.png"/><Relationship Id="rId5" Type="http://schemas.openxmlformats.org/officeDocument/2006/relationships/image" Target="../media/image18.png"/><Relationship Id="rId6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8.jp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33.png"/><Relationship Id="rId5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Relationship Id="rId8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5" Type="http://schemas.openxmlformats.org/officeDocument/2006/relationships/image" Target="../media/image17.jpg"/><Relationship Id="rId6" Type="http://schemas.openxmlformats.org/officeDocument/2006/relationships/image" Target="../media/image38.jpg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9.jp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0" y="6512916"/>
            <a:ext cx="12191999" cy="37630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015759" y="2726899"/>
            <a:ext cx="8577527" cy="1365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Kaitlin Hellier,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Molly McGrath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Shiva Abbaszadeh</a:t>
            </a:r>
            <a:endParaRPr/>
          </a:p>
          <a:p>
            <a:pPr indent="0" lvl="0" marL="0" marR="0" rtl="0" algn="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Radiological Instrumentation Laboratory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Electrical and Computer Engineering, University of California, Santa Cruz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ril.soe.ucsc.edu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>
            <p:ph type="ctrTitle"/>
          </p:nvPr>
        </p:nvSpPr>
        <p:spPr>
          <a:xfrm>
            <a:off x="991640" y="380078"/>
            <a:ext cx="10222460" cy="17421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Improving the Performance of Amorphous Selenium Photodetectors by Alloying for Indirect X-ray Imaging</a:t>
            </a:r>
            <a:endParaRPr b="1" sz="4000"/>
          </a:p>
        </p:txBody>
      </p:sp>
      <p:cxnSp>
        <p:nvCxnSpPr>
          <p:cNvPr id="94" name="Google Shape;94;p1"/>
          <p:cNvCxnSpPr/>
          <p:nvPr/>
        </p:nvCxnSpPr>
        <p:spPr>
          <a:xfrm>
            <a:off x="335280" y="2291537"/>
            <a:ext cx="11521440" cy="0"/>
          </a:xfrm>
          <a:prstGeom prst="straightConnector1">
            <a:avLst/>
          </a:prstGeom>
          <a:noFill/>
          <a:ln cap="flat" cmpd="sng" w="76200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1"/>
          <p:cNvCxnSpPr/>
          <p:nvPr/>
        </p:nvCxnSpPr>
        <p:spPr>
          <a:xfrm>
            <a:off x="335280" y="176315"/>
            <a:ext cx="11521440" cy="0"/>
          </a:xfrm>
          <a:prstGeom prst="straightConnector1">
            <a:avLst/>
          </a:prstGeom>
          <a:noFill/>
          <a:ln cap="flat" cmpd="sng" w="76200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6" name="Google Shape;96;p1"/>
          <p:cNvGrpSpPr/>
          <p:nvPr/>
        </p:nvGrpSpPr>
        <p:grpSpPr>
          <a:xfrm>
            <a:off x="701771" y="4488218"/>
            <a:ext cx="10788458" cy="2300077"/>
            <a:chOff x="22992" y="4899288"/>
            <a:chExt cx="9006840" cy="1920240"/>
          </a:xfrm>
        </p:grpSpPr>
        <p:sp>
          <p:nvSpPr>
            <p:cNvPr id="97" name="Google Shape;97;p1"/>
            <p:cNvSpPr/>
            <p:nvPr/>
          </p:nvSpPr>
          <p:spPr>
            <a:xfrm>
              <a:off x="22992" y="4899288"/>
              <a:ext cx="9006840" cy="1920240"/>
            </a:xfrm>
            <a:prstGeom prst="rect">
              <a:avLst/>
            </a:prstGeom>
            <a:solidFill>
              <a:srgbClr val="203864"/>
            </a:solidFill>
            <a:ln cap="flat" cmpd="sng" w="9525">
              <a:solidFill>
                <a:srgbClr val="222A3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" dir="5400000" dist="254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" name="Google Shape;98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2080" y="4984313"/>
              <a:ext cx="4095126" cy="1769586"/>
            </a:xfrm>
            <a:prstGeom prst="rect">
              <a:avLst/>
            </a:prstGeom>
            <a:noFill/>
            <a:ln cap="flat" cmpd="sng" w="9525">
              <a:solidFill>
                <a:srgbClr val="222A35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99" name="Google Shape;99;p1"/>
            <p:cNvPicPr preferRelativeResize="0"/>
            <p:nvPr/>
          </p:nvPicPr>
          <p:blipFill rotWithShape="1">
            <a:blip r:embed="rId4">
              <a:alphaModFix/>
            </a:blip>
            <a:srcRect b="0" l="7875" r="7875" t="0"/>
            <a:stretch/>
          </p:blipFill>
          <p:spPr>
            <a:xfrm>
              <a:off x="4272327" y="4984966"/>
              <a:ext cx="2373560" cy="1767528"/>
            </a:xfrm>
            <a:prstGeom prst="rect">
              <a:avLst/>
            </a:prstGeom>
            <a:noFill/>
            <a:ln cap="flat" cmpd="sng" w="9525">
              <a:solidFill>
                <a:srgbClr val="222A35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0" name="Google Shape;100;p1"/>
            <p:cNvPicPr preferRelativeResize="0"/>
            <p:nvPr/>
          </p:nvPicPr>
          <p:blipFill rotWithShape="1">
            <a:blip r:embed="rId5">
              <a:alphaModFix/>
            </a:blip>
            <a:srcRect b="0" l="0" r="0" t="12697"/>
            <a:stretch/>
          </p:blipFill>
          <p:spPr>
            <a:xfrm>
              <a:off x="6721008" y="4984314"/>
              <a:ext cx="2229736" cy="1768180"/>
            </a:xfrm>
            <a:prstGeom prst="rect">
              <a:avLst/>
            </a:prstGeom>
            <a:noFill/>
            <a:ln cap="flat" cmpd="sng" w="9525">
              <a:solidFill>
                <a:srgbClr val="222A35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01" name="Google Shape;101;p1"/>
          <p:cNvPicPr preferRelativeResize="0"/>
          <p:nvPr/>
        </p:nvPicPr>
        <p:blipFill rotWithShape="1">
          <a:blip r:embed="rId6">
            <a:alphaModFix/>
          </a:blip>
          <a:srcRect b="-309" l="0" r="8273" t="-101"/>
          <a:stretch/>
        </p:blipFill>
        <p:spPr>
          <a:xfrm>
            <a:off x="1123835" y="2471574"/>
            <a:ext cx="1891924" cy="1938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Alloying of a-Se</a:t>
            </a:r>
            <a:r>
              <a:rPr baseline="-25000" i="1" lang="en-US"/>
              <a:t>1-x</a:t>
            </a:r>
            <a:r>
              <a:rPr lang="en-US"/>
              <a:t>Te</a:t>
            </a:r>
            <a:r>
              <a:rPr baseline="-25000" i="1" lang="en-US"/>
              <a:t>x</a:t>
            </a:r>
            <a:endParaRPr/>
          </a:p>
        </p:txBody>
      </p:sp>
      <p:sp>
        <p:nvSpPr>
          <p:cNvPr id="395" name="Google Shape;395;p10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396" name="Google Shape;396;p10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7" name="Google Shape;397;p10"/>
          <p:cNvGrpSpPr/>
          <p:nvPr/>
        </p:nvGrpSpPr>
        <p:grpSpPr>
          <a:xfrm>
            <a:off x="624443" y="1544785"/>
            <a:ext cx="5005646" cy="4250803"/>
            <a:chOff x="11105642" y="16212392"/>
            <a:chExt cx="5624241" cy="4776114"/>
          </a:xfrm>
        </p:grpSpPr>
        <p:grpSp>
          <p:nvGrpSpPr>
            <p:cNvPr id="398" name="Google Shape;398;p10"/>
            <p:cNvGrpSpPr/>
            <p:nvPr/>
          </p:nvGrpSpPr>
          <p:grpSpPr>
            <a:xfrm>
              <a:off x="11105642" y="16212392"/>
              <a:ext cx="5624241" cy="4776114"/>
              <a:chOff x="14402328" y="10265208"/>
              <a:chExt cx="4860912" cy="4127893"/>
            </a:xfrm>
          </p:grpSpPr>
          <p:pic>
            <p:nvPicPr>
              <p:cNvPr descr="A picture containing painted&#10;&#10;Description automatically generated" id="399" name="Google Shape;399;p1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4402328" y="11738665"/>
                <a:ext cx="4860912" cy="26544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0" name="Google Shape;400;p1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169284" y="10265208"/>
                <a:ext cx="1346200" cy="1193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01" name="Google Shape;401;p10"/>
            <p:cNvSpPr txBox="1"/>
            <p:nvPr/>
          </p:nvSpPr>
          <p:spPr>
            <a:xfrm>
              <a:off x="11656384" y="16407423"/>
              <a:ext cx="1545057" cy="795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Increasing Te Content</a:t>
              </a:r>
              <a:endParaRPr/>
            </a:p>
          </p:txBody>
        </p:sp>
      </p:grpSp>
      <p:pic>
        <p:nvPicPr>
          <p:cNvPr id="402" name="Google Shape;402;p10"/>
          <p:cNvPicPr preferRelativeResize="0"/>
          <p:nvPr/>
        </p:nvPicPr>
        <p:blipFill rotWithShape="1">
          <a:blip r:embed="rId5">
            <a:alphaModFix/>
          </a:blip>
          <a:srcRect b="0" l="0" r="52611" t="0"/>
          <a:stretch/>
        </p:blipFill>
        <p:spPr>
          <a:xfrm>
            <a:off x="6174378" y="1860378"/>
            <a:ext cx="5100078" cy="418277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0"/>
          <p:cNvSpPr/>
          <p:nvPr/>
        </p:nvSpPr>
        <p:spPr>
          <a:xfrm>
            <a:off x="5995851" y="1750423"/>
            <a:ext cx="653143" cy="5617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0"/>
          <p:cNvSpPr txBox="1"/>
          <p:nvPr/>
        </p:nvSpPr>
        <p:spPr>
          <a:xfrm>
            <a:off x="8803315" y="6266223"/>
            <a:ext cx="33886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Hellier et. al,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ACS AEM (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2023), v 5, 5, p 2678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1"/>
          <p:cNvPicPr preferRelativeResize="0"/>
          <p:nvPr/>
        </p:nvPicPr>
        <p:blipFill rotWithShape="1">
          <a:blip r:embed="rId3">
            <a:alphaModFix/>
          </a:blip>
          <a:srcRect b="0" l="49229" r="0" t="0"/>
          <a:stretch/>
        </p:blipFill>
        <p:spPr>
          <a:xfrm>
            <a:off x="6345898" y="1860378"/>
            <a:ext cx="5463977" cy="418277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1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Alloying of a-Se</a:t>
            </a:r>
            <a:r>
              <a:rPr baseline="-25000" i="1" lang="en-US"/>
              <a:t>1-x</a:t>
            </a:r>
            <a:r>
              <a:rPr lang="en-US"/>
              <a:t>Te</a:t>
            </a:r>
            <a:r>
              <a:rPr baseline="-25000" i="1" lang="en-US"/>
              <a:t>x</a:t>
            </a:r>
            <a:endParaRPr/>
          </a:p>
        </p:txBody>
      </p:sp>
      <p:sp>
        <p:nvSpPr>
          <p:cNvPr id="412" name="Google Shape;412;p11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413" name="Google Shape;413;p11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4" name="Google Shape;414;p11"/>
          <p:cNvSpPr/>
          <p:nvPr/>
        </p:nvSpPr>
        <p:spPr>
          <a:xfrm>
            <a:off x="5995851" y="1750423"/>
            <a:ext cx="653143" cy="5617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1"/>
          <p:cNvSpPr txBox="1"/>
          <p:nvPr/>
        </p:nvSpPr>
        <p:spPr>
          <a:xfrm>
            <a:off x="8803315" y="6266223"/>
            <a:ext cx="33886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Hellier et. al,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ACS AEM (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2023), v 5, 5, p 2678</a:t>
            </a:r>
            <a:endParaRPr/>
          </a:p>
        </p:txBody>
      </p:sp>
      <p:grpSp>
        <p:nvGrpSpPr>
          <p:cNvPr id="416" name="Google Shape;416;p11"/>
          <p:cNvGrpSpPr/>
          <p:nvPr/>
        </p:nvGrpSpPr>
        <p:grpSpPr>
          <a:xfrm>
            <a:off x="624443" y="1544785"/>
            <a:ext cx="5005646" cy="4250803"/>
            <a:chOff x="11105642" y="16212392"/>
            <a:chExt cx="5624241" cy="4776114"/>
          </a:xfrm>
        </p:grpSpPr>
        <p:grpSp>
          <p:nvGrpSpPr>
            <p:cNvPr id="417" name="Google Shape;417;p11"/>
            <p:cNvGrpSpPr/>
            <p:nvPr/>
          </p:nvGrpSpPr>
          <p:grpSpPr>
            <a:xfrm>
              <a:off x="11105642" y="16212392"/>
              <a:ext cx="5624241" cy="4776114"/>
              <a:chOff x="14402328" y="10265208"/>
              <a:chExt cx="4860912" cy="4127893"/>
            </a:xfrm>
          </p:grpSpPr>
          <p:pic>
            <p:nvPicPr>
              <p:cNvPr descr="A picture containing painted&#10;&#10;Description automatically generated" id="418" name="Google Shape;418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4402328" y="11738665"/>
                <a:ext cx="4860912" cy="26544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9" name="Google Shape;419;p1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169284" y="10265208"/>
                <a:ext cx="1346200" cy="1193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0" name="Google Shape;420;p11"/>
            <p:cNvSpPr txBox="1"/>
            <p:nvPr/>
          </p:nvSpPr>
          <p:spPr>
            <a:xfrm>
              <a:off x="11656384" y="16407423"/>
              <a:ext cx="1545057" cy="795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Increasing Te Content</a:t>
              </a:r>
              <a:endParaRPr/>
            </a:p>
          </p:txBody>
        </p:sp>
      </p:grpSp>
      <p:sp>
        <p:nvSpPr>
          <p:cNvPr id="421" name="Google Shape;421;p11"/>
          <p:cNvSpPr/>
          <p:nvPr/>
        </p:nvSpPr>
        <p:spPr>
          <a:xfrm rot="10800000">
            <a:off x="8304757" y="2661396"/>
            <a:ext cx="263047" cy="20233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432FF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1"/>
          <p:cNvSpPr/>
          <p:nvPr/>
        </p:nvSpPr>
        <p:spPr>
          <a:xfrm rot="-3518488">
            <a:off x="8797050" y="3034289"/>
            <a:ext cx="263047" cy="20233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2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Alloying of a-Se</a:t>
            </a:r>
            <a:r>
              <a:rPr baseline="-25000" i="1" lang="en-US"/>
              <a:t>1-x</a:t>
            </a:r>
            <a:r>
              <a:rPr lang="en-US"/>
              <a:t>Te</a:t>
            </a:r>
            <a:r>
              <a:rPr baseline="-25000" i="1" lang="en-US"/>
              <a:t>x</a:t>
            </a:r>
            <a:endParaRPr/>
          </a:p>
        </p:txBody>
      </p:sp>
      <p:sp>
        <p:nvSpPr>
          <p:cNvPr id="429" name="Google Shape;429;p12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430" name="Google Shape;430;p12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1" name="Google Shape;4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5167" y="1423743"/>
            <a:ext cx="4354456" cy="500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2"/>
          <p:cNvSpPr txBox="1"/>
          <p:nvPr/>
        </p:nvSpPr>
        <p:spPr>
          <a:xfrm>
            <a:off x="-11167" y="6266223"/>
            <a:ext cx="33886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Hellier et. al,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ACS AEM (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2023), v 5, 5, p 2678</a:t>
            </a:r>
            <a:endParaRPr/>
          </a:p>
        </p:txBody>
      </p:sp>
      <p:pic>
        <p:nvPicPr>
          <p:cNvPr id="433" name="Google Shape;43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2077" y="2820737"/>
            <a:ext cx="4296428" cy="339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2"/>
          <p:cNvSpPr/>
          <p:nvPr/>
        </p:nvSpPr>
        <p:spPr>
          <a:xfrm rot="-10342440">
            <a:off x="2525820" y="3861586"/>
            <a:ext cx="2398540" cy="708511"/>
          </a:xfrm>
          <a:prstGeom prst="arc">
            <a:avLst>
              <a:gd fmla="val 15106643" name="adj1"/>
              <a:gd fmla="val 21409194" name="adj2"/>
            </a:avLst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2"/>
          <p:cNvSpPr txBox="1"/>
          <p:nvPr/>
        </p:nvSpPr>
        <p:spPr>
          <a:xfrm>
            <a:off x="4960765" y="3969469"/>
            <a:ext cx="6444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Hole</a:t>
            </a:r>
            <a:endParaRPr/>
          </a:p>
        </p:txBody>
      </p:sp>
      <p:sp>
        <p:nvSpPr>
          <p:cNvPr id="436" name="Google Shape;436;p12"/>
          <p:cNvSpPr txBox="1"/>
          <p:nvPr/>
        </p:nvSpPr>
        <p:spPr>
          <a:xfrm>
            <a:off x="4572001" y="5251433"/>
            <a:ext cx="10646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</a:t>
            </a:r>
            <a:endParaRPr/>
          </a:p>
        </p:txBody>
      </p:sp>
      <p:cxnSp>
        <p:nvCxnSpPr>
          <p:cNvPr id="437" name="Google Shape;437;p12"/>
          <p:cNvCxnSpPr/>
          <p:nvPr/>
        </p:nvCxnSpPr>
        <p:spPr>
          <a:xfrm flipH="1" rot="10800000">
            <a:off x="8268140" y="2986178"/>
            <a:ext cx="2063932" cy="359228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A picture containing text&#10;&#10;Description automatically generated" id="438" name="Google Shape;438;p12"/>
          <p:cNvPicPr preferRelativeResize="0"/>
          <p:nvPr/>
        </p:nvPicPr>
        <p:blipFill rotWithShape="1">
          <a:blip r:embed="rId5">
            <a:alphaModFix/>
          </a:blip>
          <a:srcRect b="49999" l="6736" r="12500" t="8056"/>
          <a:stretch/>
        </p:blipFill>
        <p:spPr>
          <a:xfrm>
            <a:off x="2764713" y="1423744"/>
            <a:ext cx="2628355" cy="102487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2"/>
          <p:cNvSpPr txBox="1"/>
          <p:nvPr/>
        </p:nvSpPr>
        <p:spPr>
          <a:xfrm>
            <a:off x="1195192" y="1597736"/>
            <a:ext cx="16392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a-Se</a:t>
            </a:r>
            <a:r>
              <a:rPr baseline="-25000"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0.90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baseline="-25000"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0.10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sample</a:t>
            </a:r>
            <a:endParaRPr/>
          </a:p>
        </p:txBody>
      </p:sp>
      <p:sp>
        <p:nvSpPr>
          <p:cNvPr id="440" name="Google Shape;440;p12"/>
          <p:cNvSpPr txBox="1"/>
          <p:nvPr/>
        </p:nvSpPr>
        <p:spPr>
          <a:xfrm>
            <a:off x="2234711" y="2858015"/>
            <a:ext cx="7484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V/um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3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Alloying of a-Se</a:t>
            </a:r>
            <a:r>
              <a:rPr baseline="-25000" i="1" lang="en-US"/>
              <a:t>1-x</a:t>
            </a:r>
            <a:r>
              <a:rPr lang="en-US"/>
              <a:t>Te</a:t>
            </a:r>
            <a:r>
              <a:rPr baseline="-25000" i="1" lang="en-US"/>
              <a:t>x</a:t>
            </a:r>
            <a:endParaRPr/>
          </a:p>
        </p:txBody>
      </p:sp>
      <p:sp>
        <p:nvSpPr>
          <p:cNvPr id="447" name="Google Shape;447;p13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448" name="Google Shape;448;p13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9" name="Google Shape;4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2794" y="1661357"/>
            <a:ext cx="5746411" cy="444040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3"/>
          <p:cNvSpPr txBox="1"/>
          <p:nvPr/>
        </p:nvSpPr>
        <p:spPr>
          <a:xfrm>
            <a:off x="8826313" y="5773305"/>
            <a:ext cx="2527487" cy="57259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9564" l="-2499" r="-1499" t="-652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51" name="Google Shape;451;p13"/>
          <p:cNvSpPr/>
          <p:nvPr/>
        </p:nvSpPr>
        <p:spPr>
          <a:xfrm>
            <a:off x="6425852" y="1903956"/>
            <a:ext cx="1766170" cy="9895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3"/>
          <p:cNvSpPr/>
          <p:nvPr/>
        </p:nvSpPr>
        <p:spPr>
          <a:xfrm>
            <a:off x="5649239" y="2505205"/>
            <a:ext cx="446761" cy="9895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3"/>
          <p:cNvSpPr txBox="1"/>
          <p:nvPr/>
        </p:nvSpPr>
        <p:spPr>
          <a:xfrm>
            <a:off x="-11167" y="6266223"/>
            <a:ext cx="33886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Hellier et. al,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ACS AEM (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2023), v 5, 5, p 2678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4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Alloying of a-Se</a:t>
            </a:r>
            <a:r>
              <a:rPr baseline="-25000" i="1" lang="en-US"/>
              <a:t>1-x</a:t>
            </a:r>
            <a:r>
              <a:rPr lang="en-US"/>
              <a:t>Te</a:t>
            </a:r>
            <a:r>
              <a:rPr baseline="-25000" i="1" lang="en-US"/>
              <a:t>x</a:t>
            </a:r>
            <a:endParaRPr/>
          </a:p>
        </p:txBody>
      </p:sp>
      <p:sp>
        <p:nvSpPr>
          <p:cNvPr id="460" name="Google Shape;460;p14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461" name="Google Shape;461;p14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2" name="Google Shape;4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89" y="1115753"/>
            <a:ext cx="5267895" cy="3704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14"/>
          <p:cNvCxnSpPr/>
          <p:nvPr/>
        </p:nvCxnSpPr>
        <p:spPr>
          <a:xfrm rot="10800000">
            <a:off x="3084668" y="2290188"/>
            <a:ext cx="0" cy="1021409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4" name="Google Shape;464;p14"/>
          <p:cNvSpPr/>
          <p:nvPr/>
        </p:nvSpPr>
        <p:spPr>
          <a:xfrm>
            <a:off x="4436914" y="3104538"/>
            <a:ext cx="371508" cy="545057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4"/>
          <p:cNvSpPr txBox="1"/>
          <p:nvPr/>
        </p:nvSpPr>
        <p:spPr>
          <a:xfrm>
            <a:off x="1150956" y="3705612"/>
            <a:ext cx="90550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15 V/um</a:t>
            </a:r>
            <a:endParaRPr/>
          </a:p>
        </p:txBody>
      </p:sp>
      <p:grpSp>
        <p:nvGrpSpPr>
          <p:cNvPr id="466" name="Google Shape;466;p14"/>
          <p:cNvGrpSpPr/>
          <p:nvPr/>
        </p:nvGrpSpPr>
        <p:grpSpPr>
          <a:xfrm>
            <a:off x="6251305" y="2453782"/>
            <a:ext cx="5576907" cy="4115427"/>
            <a:chOff x="6953669" y="2945598"/>
            <a:chExt cx="5576907" cy="4115427"/>
          </a:xfrm>
        </p:grpSpPr>
        <p:grpSp>
          <p:nvGrpSpPr>
            <p:cNvPr id="467" name="Google Shape;467;p14"/>
            <p:cNvGrpSpPr/>
            <p:nvPr/>
          </p:nvGrpSpPr>
          <p:grpSpPr>
            <a:xfrm>
              <a:off x="6953669" y="2945598"/>
              <a:ext cx="5576907" cy="4115427"/>
              <a:chOff x="6933605" y="3551787"/>
              <a:chExt cx="3951349" cy="2915861"/>
            </a:xfrm>
          </p:grpSpPr>
          <p:pic>
            <p:nvPicPr>
              <p:cNvPr id="468" name="Google Shape;468;p1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933605" y="3744763"/>
                <a:ext cx="3951349" cy="27228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9" name="Google Shape;469;p14"/>
              <p:cNvSpPr txBox="1"/>
              <p:nvPr/>
            </p:nvSpPr>
            <p:spPr>
              <a:xfrm>
                <a:off x="7802955" y="3551787"/>
                <a:ext cx="222849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Leakage &amp; QE @ 533 nm</a:t>
                </a:r>
                <a:endParaRPr/>
              </a:p>
            </p:txBody>
          </p:sp>
        </p:grpSp>
        <p:sp>
          <p:nvSpPr>
            <p:cNvPr id="470" name="Google Shape;470;p14"/>
            <p:cNvSpPr txBox="1"/>
            <p:nvPr/>
          </p:nvSpPr>
          <p:spPr>
            <a:xfrm>
              <a:off x="7886055" y="3379992"/>
              <a:ext cx="905504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40 V/um</a:t>
              </a:r>
              <a:endParaRPr/>
            </a:p>
          </p:txBody>
        </p:sp>
      </p:grpSp>
      <p:sp>
        <p:nvSpPr>
          <p:cNvPr id="471" name="Google Shape;471;p14"/>
          <p:cNvSpPr txBox="1"/>
          <p:nvPr/>
        </p:nvSpPr>
        <p:spPr>
          <a:xfrm>
            <a:off x="5377899" y="1330083"/>
            <a:ext cx="664438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from 0.05% to 1.5% with Te at 635 nm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(Small) response at 880 nm from Te alloys, minimal from Se</a:t>
            </a:r>
            <a:endParaRPr/>
          </a:p>
        </p:txBody>
      </p:sp>
      <p:sp>
        <p:nvSpPr>
          <p:cNvPr id="472" name="Google Shape;472;p14"/>
          <p:cNvSpPr txBox="1"/>
          <p:nvPr/>
        </p:nvSpPr>
        <p:spPr>
          <a:xfrm>
            <a:off x="496582" y="5050848"/>
            <a:ext cx="588751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samples with blocking layer at higher concentrations show increasing but low leakage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 large EQE response from 10% alloy, though response decreases at higher Te</a:t>
            </a:r>
            <a:endParaRPr/>
          </a:p>
        </p:txBody>
      </p:sp>
      <p:sp>
        <p:nvSpPr>
          <p:cNvPr id="473" name="Google Shape;473;p14"/>
          <p:cNvSpPr/>
          <p:nvPr/>
        </p:nvSpPr>
        <p:spPr>
          <a:xfrm rot="8039212">
            <a:off x="8595210" y="4339359"/>
            <a:ext cx="2154173" cy="892335"/>
          </a:xfrm>
          <a:prstGeom prst="arc">
            <a:avLst>
              <a:gd fmla="val 11610945" name="adj1"/>
              <a:gd fmla="val 21135125" name="adj2"/>
            </a:avLst>
          </a:prstGeom>
          <a:noFill/>
          <a:ln cap="flat" cmpd="sng" w="57150">
            <a:solidFill>
              <a:srgbClr val="0432FF"/>
            </a:solidFill>
            <a:prstDash val="solid"/>
            <a:miter lim="800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4" name="Google Shape;474;p14"/>
          <p:cNvCxnSpPr/>
          <p:nvPr/>
        </p:nvCxnSpPr>
        <p:spPr>
          <a:xfrm flipH="1" rot="10800000">
            <a:off x="7478300" y="3606687"/>
            <a:ext cx="1221790" cy="1040991"/>
          </a:xfrm>
          <a:prstGeom prst="straightConnector1">
            <a:avLst/>
          </a:prstGeom>
          <a:noFill/>
          <a:ln cap="flat" cmpd="sng" w="57150">
            <a:solidFill>
              <a:srgbClr val="66CC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5" name="Google Shape;475;p14"/>
          <p:cNvCxnSpPr/>
          <p:nvPr/>
        </p:nvCxnSpPr>
        <p:spPr>
          <a:xfrm>
            <a:off x="9510106" y="3606687"/>
            <a:ext cx="1310294" cy="1040991"/>
          </a:xfrm>
          <a:prstGeom prst="straightConnector1">
            <a:avLst/>
          </a:prstGeom>
          <a:noFill/>
          <a:ln cap="flat" cmpd="sng" w="57150">
            <a:solidFill>
              <a:srgbClr val="66CC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15"/>
          <p:cNvGrpSpPr/>
          <p:nvPr/>
        </p:nvGrpSpPr>
        <p:grpSpPr>
          <a:xfrm>
            <a:off x="7731780" y="1536110"/>
            <a:ext cx="3944986" cy="4666908"/>
            <a:chOff x="930147" y="1644865"/>
            <a:chExt cx="3944986" cy="4666908"/>
          </a:xfrm>
        </p:grpSpPr>
        <p:pic>
          <p:nvPicPr>
            <p:cNvPr id="482" name="Google Shape;482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0147" y="1644865"/>
              <a:ext cx="3573558" cy="4367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15"/>
            <p:cNvSpPr txBox="1"/>
            <p:nvPr/>
          </p:nvSpPr>
          <p:spPr>
            <a:xfrm>
              <a:off x="2783542" y="1936376"/>
              <a:ext cx="7216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Heater</a:t>
              </a:r>
              <a:endParaRPr/>
            </a:p>
          </p:txBody>
        </p:sp>
        <p:sp>
          <p:nvSpPr>
            <p:cNvPr id="484" name="Google Shape;484;p15"/>
            <p:cNvSpPr txBox="1"/>
            <p:nvPr/>
          </p:nvSpPr>
          <p:spPr>
            <a:xfrm>
              <a:off x="3834463" y="2554399"/>
              <a:ext cx="7922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Sample</a:t>
              </a:r>
              <a:endParaRPr/>
            </a:p>
          </p:txBody>
        </p:sp>
        <p:sp>
          <p:nvSpPr>
            <p:cNvPr id="485" name="Google Shape;485;p15"/>
            <p:cNvSpPr txBox="1"/>
            <p:nvPr/>
          </p:nvSpPr>
          <p:spPr>
            <a:xfrm>
              <a:off x="1031421" y="2172536"/>
              <a:ext cx="7922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Sample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shutter</a:t>
              </a:r>
              <a:endParaRPr/>
            </a:p>
          </p:txBody>
        </p:sp>
        <p:sp>
          <p:nvSpPr>
            <p:cNvPr id="486" name="Google Shape;486;p15"/>
            <p:cNvSpPr txBox="1"/>
            <p:nvPr/>
          </p:nvSpPr>
          <p:spPr>
            <a:xfrm>
              <a:off x="3834463" y="3479206"/>
              <a:ext cx="104067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Thickness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monitor</a:t>
              </a:r>
              <a:endParaRPr/>
            </a:p>
          </p:txBody>
        </p:sp>
        <p:sp>
          <p:nvSpPr>
            <p:cNvPr id="487" name="Google Shape;487;p15"/>
            <p:cNvSpPr txBox="1"/>
            <p:nvPr/>
          </p:nvSpPr>
          <p:spPr>
            <a:xfrm>
              <a:off x="2383659" y="6003996"/>
              <a:ext cx="8418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Crucible</a:t>
              </a:r>
              <a:endParaRPr/>
            </a:p>
          </p:txBody>
        </p:sp>
        <p:sp>
          <p:nvSpPr>
            <p:cNvPr id="488" name="Google Shape;488;p15"/>
            <p:cNvSpPr txBox="1"/>
            <p:nvPr/>
          </p:nvSpPr>
          <p:spPr>
            <a:xfrm>
              <a:off x="1154241" y="4060648"/>
              <a:ext cx="4459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</a:t>
              </a:r>
              <a:endParaRPr/>
            </a:p>
          </p:txBody>
        </p:sp>
        <p:cxnSp>
          <p:nvCxnSpPr>
            <p:cNvPr id="489" name="Google Shape;489;p15"/>
            <p:cNvCxnSpPr/>
            <p:nvPr/>
          </p:nvCxnSpPr>
          <p:spPr>
            <a:xfrm flipH="1">
              <a:off x="2783542" y="2244153"/>
              <a:ext cx="209024" cy="207693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90" name="Google Shape;490;p15"/>
            <p:cNvCxnSpPr/>
            <p:nvPr/>
          </p:nvCxnSpPr>
          <p:spPr>
            <a:xfrm>
              <a:off x="1558519" y="2745860"/>
              <a:ext cx="192469" cy="3126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91" name="Google Shape;491;p15"/>
            <p:cNvCxnSpPr>
              <a:stCxn id="484" idx="1"/>
            </p:cNvCxnSpPr>
            <p:nvPr/>
          </p:nvCxnSpPr>
          <p:spPr>
            <a:xfrm flipH="1">
              <a:off x="2783563" y="2708288"/>
              <a:ext cx="1050900" cy="121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92" name="Google Shape;492;p15"/>
            <p:cNvCxnSpPr/>
            <p:nvPr/>
          </p:nvCxnSpPr>
          <p:spPr>
            <a:xfrm rot="10800000">
              <a:off x="2992566" y="3118618"/>
              <a:ext cx="841897" cy="666093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93" name="Google Shape;493;p15"/>
            <p:cNvCxnSpPr>
              <a:stCxn id="488" idx="3"/>
            </p:cNvCxnSpPr>
            <p:nvPr/>
          </p:nvCxnSpPr>
          <p:spPr>
            <a:xfrm flipH="1" rot="10800000">
              <a:off x="1600197" y="3892514"/>
              <a:ext cx="591900" cy="352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94" name="Google Shape;494;p15"/>
            <p:cNvCxnSpPr>
              <a:stCxn id="487" idx="0"/>
            </p:cNvCxnSpPr>
            <p:nvPr/>
          </p:nvCxnSpPr>
          <p:spPr>
            <a:xfrm rot="10800000">
              <a:off x="2383708" y="5513796"/>
              <a:ext cx="420900" cy="490200"/>
            </a:xfrm>
            <a:prstGeom prst="straightConnector1">
              <a:avLst/>
            </a:prstGeom>
            <a:noFill/>
            <a:ln cap="flat" cmpd="sng" w="9525">
              <a:solidFill>
                <a:srgbClr val="D0CECE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495" name="Google Shape;495;p15"/>
            <p:cNvSpPr txBox="1"/>
            <p:nvPr/>
          </p:nvSpPr>
          <p:spPr>
            <a:xfrm>
              <a:off x="3939098" y="4403164"/>
              <a:ext cx="4058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</a:t>
              </a:r>
              <a:endParaRPr/>
            </a:p>
          </p:txBody>
        </p:sp>
        <p:cxnSp>
          <p:nvCxnSpPr>
            <p:cNvPr id="496" name="Google Shape;496;p15"/>
            <p:cNvCxnSpPr>
              <a:stCxn id="495" idx="1"/>
            </p:cNvCxnSpPr>
            <p:nvPr/>
          </p:nvCxnSpPr>
          <p:spPr>
            <a:xfrm rot="10800000">
              <a:off x="3505298" y="4181630"/>
              <a:ext cx="433800" cy="406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97" name="Google Shape;497;p15"/>
            <p:cNvCxnSpPr>
              <a:stCxn id="487" idx="0"/>
            </p:cNvCxnSpPr>
            <p:nvPr/>
          </p:nvCxnSpPr>
          <p:spPr>
            <a:xfrm flipH="1" rot="10800000">
              <a:off x="2804608" y="5513796"/>
              <a:ext cx="427500" cy="490200"/>
            </a:xfrm>
            <a:prstGeom prst="straightConnector1">
              <a:avLst/>
            </a:prstGeom>
            <a:noFill/>
            <a:ln cap="flat" cmpd="sng" w="9525">
              <a:solidFill>
                <a:srgbClr val="D0CECE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498" name="Google Shape;498;p15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Alloying of a-Ge</a:t>
            </a:r>
            <a:r>
              <a:rPr baseline="-25000" i="1" lang="en-US"/>
              <a:t>x</a:t>
            </a:r>
            <a:r>
              <a:rPr lang="en-US"/>
              <a:t>Se</a:t>
            </a:r>
            <a:r>
              <a:rPr baseline="-25000" i="1" lang="en-US"/>
              <a:t>1-x</a:t>
            </a:r>
            <a:endParaRPr/>
          </a:p>
        </p:txBody>
      </p:sp>
      <p:sp>
        <p:nvSpPr>
          <p:cNvPr id="499" name="Google Shape;499;p15"/>
          <p:cNvSpPr txBox="1"/>
          <p:nvPr>
            <p:ph idx="1" type="body"/>
          </p:nvPr>
        </p:nvSpPr>
        <p:spPr>
          <a:xfrm>
            <a:off x="631523" y="1365129"/>
            <a:ext cx="6151323" cy="5008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Evaporated alloy of Ge</a:t>
            </a:r>
            <a:r>
              <a:rPr baseline="-25000" lang="en-US"/>
              <a:t>0.1</a:t>
            </a:r>
            <a:r>
              <a:rPr lang="en-US"/>
              <a:t>Se</a:t>
            </a:r>
            <a:r>
              <a:rPr baseline="-25000" lang="en-US"/>
              <a:t>0.9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	🡪 Fabricated Ge</a:t>
            </a:r>
            <a:r>
              <a:rPr baseline="-25000" lang="en-US"/>
              <a:t>0.004</a:t>
            </a:r>
            <a:r>
              <a:rPr lang="en-US"/>
              <a:t>Se</a:t>
            </a:r>
            <a:r>
              <a:rPr baseline="-25000" lang="en-US"/>
              <a:t>0.996</a:t>
            </a:r>
            <a:r>
              <a:rPr lang="en-US"/>
              <a:t>, only 6 um thick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Issue: Se melting temperature is 220 C, Ge is 938 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Se is evaporating, leaving behind solid 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Overall drop in electron mobility, however the limited thickness may have resulted in slew rate issues for TOF</a:t>
            </a:r>
            <a:endParaRPr/>
          </a:p>
          <a:p>
            <a:pPr indent="-496888" lvl="0" marL="496888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🡪 Requires co-deposition of Se and Ge to achieve high quality, uniform films</a:t>
            </a:r>
            <a:endParaRPr/>
          </a:p>
        </p:txBody>
      </p:sp>
      <p:sp>
        <p:nvSpPr>
          <p:cNvPr id="500" name="Google Shape;500;p15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501" name="Google Shape;501;p15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2" name="Google Shape;5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9835" y="3082138"/>
            <a:ext cx="4874600" cy="335011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5"/>
          <p:cNvSpPr txBox="1"/>
          <p:nvPr/>
        </p:nvSpPr>
        <p:spPr>
          <a:xfrm>
            <a:off x="10118126" y="3372457"/>
            <a:ext cx="145905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a- Ge</a:t>
            </a:r>
            <a:r>
              <a:rPr baseline="-25000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0.004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</a:t>
            </a:r>
            <a:r>
              <a:rPr baseline="-25000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0.996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4" name="Google Shape;504;p15"/>
          <p:cNvPicPr preferRelativeResize="0"/>
          <p:nvPr/>
        </p:nvPicPr>
        <p:blipFill rotWithShape="1">
          <a:blip r:embed="rId5">
            <a:alphaModFix/>
          </a:blip>
          <a:srcRect b="0" l="887" r="887" t="0"/>
          <a:stretch/>
        </p:blipFill>
        <p:spPr>
          <a:xfrm>
            <a:off x="8229156" y="1536110"/>
            <a:ext cx="3305940" cy="128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6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Summary &amp; Future Development</a:t>
            </a:r>
            <a:endParaRPr/>
          </a:p>
        </p:txBody>
      </p:sp>
      <p:sp>
        <p:nvSpPr>
          <p:cNvPr id="510" name="Google Shape;510;p16"/>
          <p:cNvSpPr txBox="1"/>
          <p:nvPr>
            <p:ph idx="1" type="body"/>
          </p:nvPr>
        </p:nvSpPr>
        <p:spPr>
          <a:xfrm>
            <a:off x="838200" y="1217394"/>
            <a:ext cx="10515600" cy="525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In Summary:</a:t>
            </a:r>
            <a:endParaRPr/>
          </a:p>
          <a:p>
            <a:pPr indent="-223838" lvl="0" marL="46037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We’ve fabricated a-Se alloyed with Te up to 20%</a:t>
            </a:r>
            <a:endParaRPr/>
          </a:p>
          <a:p>
            <a:pPr indent="-223837" lvl="1" marL="91757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Found photodetector performance meets that of stabilized a-Se at fields &gt; 15 V/um</a:t>
            </a:r>
            <a:endParaRPr/>
          </a:p>
          <a:p>
            <a:pPr indent="-223837" lvl="1" marL="91757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At higher fields &amp; concentrations, found 10% Te to give the best response</a:t>
            </a:r>
            <a:endParaRPr/>
          </a:p>
          <a:p>
            <a:pPr indent="-223838" lvl="0" marL="46037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Begun studies on Ge-Se</a:t>
            </a:r>
            <a:endParaRPr/>
          </a:p>
          <a:p>
            <a:pPr indent="-223837" lvl="1" marL="91757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Resolving issues in deposition techniques by transitioning to a co-deposition setup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Next Steps:</a:t>
            </a:r>
            <a:endParaRPr/>
          </a:p>
          <a:p>
            <a:pPr indent="-220663" lvl="0" marL="46355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Continue studying material properties of Se-Te systems</a:t>
            </a:r>
            <a:endParaRPr/>
          </a:p>
          <a:p>
            <a:pPr indent="-220662" lvl="1" marL="92075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Impact ionization, crystallization, X-ray performance, and mutli-pixel devices</a:t>
            </a:r>
            <a:endParaRPr/>
          </a:p>
          <a:p>
            <a:pPr indent="-220663" lvl="0" marL="46355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Develop additional evaporation source for co-deposition of Ge-Se, then optimize composition for best properties</a:t>
            </a:r>
            <a:endParaRPr/>
          </a:p>
          <a:p>
            <a:pPr indent="-220663" lvl="0" marL="46355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Investigate a combined Ge-Se-Te system, utilizing co-deposition and pre-alloyed pellets, and optimize for responsivity, charge transport, and impact ionization</a:t>
            </a:r>
            <a:endParaRPr/>
          </a:p>
          <a:p>
            <a:pPr indent="-87629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511" name="Google Shape;511;p16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512" name="Google Shape;512;p16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7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519" name="Google Shape;519;p17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0" name="Google Shape;520;p17"/>
          <p:cNvSpPr txBox="1"/>
          <p:nvPr/>
        </p:nvSpPr>
        <p:spPr>
          <a:xfrm>
            <a:off x="197805" y="200852"/>
            <a:ext cx="109728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Radiological Instrumentation Laboratory (RIL)</a:t>
            </a:r>
            <a:endParaRPr/>
          </a:p>
        </p:txBody>
      </p:sp>
      <p:sp>
        <p:nvSpPr>
          <p:cNvPr id="521" name="Google Shape;521;p17"/>
          <p:cNvSpPr txBox="1"/>
          <p:nvPr/>
        </p:nvSpPr>
        <p:spPr>
          <a:xfrm>
            <a:off x="384208" y="2513429"/>
            <a:ext cx="3003862" cy="3897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Postdoctoral Scholars</a:t>
            </a:r>
            <a:endParaRPr/>
          </a:p>
          <a:p>
            <a:pPr indent="0" lvl="1" marL="400050" marR="0" rtl="0" algn="l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Kaitlin Hellier</a:t>
            </a:r>
            <a:endParaRPr/>
          </a:p>
          <a:p>
            <a:pPr indent="0" lvl="1" marL="400050" marR="0" rtl="0" algn="l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Emily Enlow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00050" marR="0" rtl="0" algn="l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Jennifer Ott (SCIPP)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Graduate Students</a:t>
            </a:r>
            <a:endParaRPr/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Gregory Romancheck (UIUC)</a:t>
            </a:r>
            <a:endParaRPr/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Akyl Swaby</a:t>
            </a:r>
            <a:endParaRPr/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Mariana Huerta</a:t>
            </a:r>
            <a:endParaRPr/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Greyson Shoop</a:t>
            </a:r>
            <a:endParaRPr/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Daniel Fiallo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Kimia Gholemi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Mohammadreza Mohseni Ferezghi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Parissa Aghaei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00050" marR="0" rtl="0" algn="l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Hamid Mirzanezhad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Undergraduate Students</a:t>
            </a:r>
            <a:endParaRPr/>
          </a:p>
          <a:p>
            <a:pPr indent="0" lvl="1" marL="400050" marR="0" rtl="0" algn="l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Molly McGrath</a:t>
            </a:r>
            <a:endParaRPr/>
          </a:p>
          <a:p>
            <a:pPr indent="0" lvl="1" marL="400050" marR="0" rtl="0" algn="l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 Teichera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17"/>
          <p:cNvPicPr preferRelativeResize="0"/>
          <p:nvPr/>
        </p:nvPicPr>
        <p:blipFill rotWithShape="1">
          <a:blip r:embed="rId3">
            <a:alphaModFix/>
          </a:blip>
          <a:srcRect b="3251" l="0" r="8337" t="11871"/>
          <a:stretch/>
        </p:blipFill>
        <p:spPr>
          <a:xfrm>
            <a:off x="3578865" y="1526414"/>
            <a:ext cx="5116630" cy="355342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7"/>
          <p:cNvSpPr txBox="1"/>
          <p:nvPr/>
        </p:nvSpPr>
        <p:spPr>
          <a:xfrm>
            <a:off x="9709" y="1380117"/>
            <a:ext cx="337836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Shiva Abbaszadeh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sabbasza@ucsc.edu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7"/>
          <p:cNvSpPr txBox="1"/>
          <p:nvPr/>
        </p:nvSpPr>
        <p:spPr>
          <a:xfrm>
            <a:off x="9142427" y="1374446"/>
            <a:ext cx="24561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Funding Provided by:</a:t>
            </a:r>
            <a:endParaRPr/>
          </a:p>
        </p:txBody>
      </p:sp>
      <p:pic>
        <p:nvPicPr>
          <p:cNvPr descr="Baskin Engineering Brand | Communications Support" id="525" name="Google Shape;52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4771" y="5521399"/>
            <a:ext cx="2511212" cy="67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7"/>
          <p:cNvPicPr preferRelativeResize="0"/>
          <p:nvPr/>
        </p:nvPicPr>
        <p:blipFill rotWithShape="1">
          <a:blip r:embed="rId5">
            <a:alphaModFix/>
          </a:blip>
          <a:srcRect b="-5316" l="0" r="8273" t="-101"/>
          <a:stretch/>
        </p:blipFill>
        <p:spPr>
          <a:xfrm>
            <a:off x="10790181" y="142975"/>
            <a:ext cx="1145074" cy="1231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.S. Department of Energy (DoE) | Drought.gov" id="527" name="Google Shape;52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08420" y="3551977"/>
            <a:ext cx="1352614" cy="1338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stern Digital logo - Secure Networkers" id="528" name="Google Shape;528;p17"/>
          <p:cNvPicPr preferRelativeResize="0"/>
          <p:nvPr/>
        </p:nvPicPr>
        <p:blipFill rotWithShape="1">
          <a:blip r:embed="rId7">
            <a:alphaModFix/>
          </a:blip>
          <a:srcRect b="0" l="0" r="54250" t="0"/>
          <a:stretch/>
        </p:blipFill>
        <p:spPr>
          <a:xfrm>
            <a:off x="10428051" y="5376780"/>
            <a:ext cx="1602268" cy="965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IBIB (@NIBIBgov) | Twitter" id="529" name="Google Shape;529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28051" y="1859266"/>
            <a:ext cx="1602268" cy="160226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7"/>
          <p:cNvSpPr txBox="1"/>
          <p:nvPr/>
        </p:nvSpPr>
        <p:spPr>
          <a:xfrm>
            <a:off x="8803532" y="5377098"/>
            <a:ext cx="18601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Western Digital Corporation</a:t>
            </a:r>
            <a:endParaRPr/>
          </a:p>
        </p:txBody>
      </p:sp>
      <p:sp>
        <p:nvSpPr>
          <p:cNvPr id="531" name="Google Shape;531;p17"/>
          <p:cNvSpPr txBox="1"/>
          <p:nvPr/>
        </p:nvSpPr>
        <p:spPr>
          <a:xfrm>
            <a:off x="10428051" y="3614365"/>
            <a:ext cx="1770434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Energy High Energy Physics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DE-SC0022343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7"/>
          <p:cNvSpPr txBox="1"/>
          <p:nvPr/>
        </p:nvSpPr>
        <p:spPr>
          <a:xfrm>
            <a:off x="8753054" y="2043743"/>
            <a:ext cx="2035288" cy="1277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Institute of Health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R01EB033466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17"/>
          <p:cNvPicPr preferRelativeResize="0"/>
          <p:nvPr/>
        </p:nvPicPr>
        <p:blipFill rotWithShape="1">
          <a:blip r:embed="rId9">
            <a:alphaModFix/>
          </a:blip>
          <a:srcRect b="40697" l="17018" r="14811" t="37748"/>
          <a:stretch/>
        </p:blipFill>
        <p:spPr>
          <a:xfrm>
            <a:off x="3341794" y="5511770"/>
            <a:ext cx="2645436" cy="64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>
            <p:ph type="title"/>
          </p:nvPr>
        </p:nvSpPr>
        <p:spPr>
          <a:xfrm>
            <a:off x="0" y="101604"/>
            <a:ext cx="121920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Improving detector performance</a:t>
            </a:r>
            <a:endParaRPr/>
          </a:p>
        </p:txBody>
      </p:sp>
      <p:sp>
        <p:nvSpPr>
          <p:cNvPr id="108" name="Google Shape;108;p2"/>
          <p:cNvSpPr txBox="1"/>
          <p:nvPr>
            <p:ph idx="1" type="body"/>
          </p:nvPr>
        </p:nvSpPr>
        <p:spPr>
          <a:xfrm>
            <a:off x="767442" y="1713317"/>
            <a:ext cx="7734301" cy="4786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New applications for photodetection are on the rise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Need higher sensitivity and resolution, low noise, large area, and low cost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Several applications require stability at low temperatures, unique architectures for charge collection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Investigating new and old materials for specific applications is essential for advancing field of detection</a:t>
            </a:r>
            <a:endParaRPr/>
          </a:p>
        </p:txBody>
      </p:sp>
      <p:sp>
        <p:nvSpPr>
          <p:cNvPr id="109" name="Google Shape;109;p2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110" name="Google Shape;110;p2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1743" y="3576566"/>
            <a:ext cx="3291687" cy="271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Why a-Se?</a:t>
            </a:r>
            <a:endParaRPr/>
          </a:p>
        </p:txBody>
      </p:sp>
      <p:sp>
        <p:nvSpPr>
          <p:cNvPr id="118" name="Google Shape;118;p3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119" name="Google Shape;119;p3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3380" y="1245093"/>
            <a:ext cx="1879422" cy="203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4822" y="3429000"/>
            <a:ext cx="2818579" cy="2293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4097107" y="5799033"/>
            <a:ext cx="255270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Abbaszadeh et al. IEEE Trans. on Elec. Dev. (2012) DOI:10.1109/TED.2012.2204998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7354357" y="1420911"/>
            <a:ext cx="4728785" cy="4632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resistance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 DC Dark Currents (high SNR)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attenuation coefficients from visible (E</a:t>
            </a:r>
            <a:r>
              <a:rPr b="0" baseline="-2500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~2 eV) to X-ray (&lt;70 keV) 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resolution, minimal spread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threshold for avalanche multiplication (&gt;65 V/um)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Low-cost, large area fabrication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Tunable properties through doping/alloying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307296" y="1639184"/>
            <a:ext cx="3981995" cy="4093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Applications in:</a:t>
            </a:r>
            <a:endParaRPr/>
          </a:p>
          <a:p>
            <a:pPr indent="-219074" lvl="0" marL="4651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Medical Imaging</a:t>
            </a:r>
            <a:endParaRPr/>
          </a:p>
          <a:p>
            <a:pPr indent="-219074" lvl="0" marL="4651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Bio Sensors</a:t>
            </a:r>
            <a:endParaRPr/>
          </a:p>
          <a:p>
            <a:pPr indent="-219074" lvl="0" marL="4651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Crystallography</a:t>
            </a:r>
            <a:endParaRPr/>
          </a:p>
          <a:p>
            <a:pPr indent="-219074" lvl="0" marL="4651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High Energy Physics</a:t>
            </a:r>
            <a:endParaRPr/>
          </a:p>
          <a:p>
            <a:pPr indent="-219074" lvl="0" marL="465138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Threat Detection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Doping and Alloying with Group IV, V, &amp; VI elements</a:t>
            </a:r>
            <a:endParaRPr/>
          </a:p>
        </p:txBody>
      </p:sp>
      <p:sp>
        <p:nvSpPr>
          <p:cNvPr id="131" name="Google Shape;131;p4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132" name="Google Shape;132;p4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5630302" y="1754483"/>
            <a:ext cx="6933177" cy="939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change properties such as:</a:t>
            </a:r>
            <a:endParaRPr/>
          </a:p>
        </p:txBody>
      </p:sp>
      <p:grpSp>
        <p:nvGrpSpPr>
          <p:cNvPr id="134" name="Google Shape;134;p4"/>
          <p:cNvGrpSpPr/>
          <p:nvPr/>
        </p:nvGrpSpPr>
        <p:grpSpPr>
          <a:xfrm>
            <a:off x="538977" y="1326010"/>
            <a:ext cx="5000470" cy="4977206"/>
            <a:chOff x="65010" y="1290855"/>
            <a:chExt cx="5000470" cy="4977206"/>
          </a:xfrm>
        </p:grpSpPr>
        <p:grpSp>
          <p:nvGrpSpPr>
            <p:cNvPr id="135" name="Google Shape;135;p4"/>
            <p:cNvGrpSpPr/>
            <p:nvPr/>
          </p:nvGrpSpPr>
          <p:grpSpPr>
            <a:xfrm>
              <a:off x="1842437" y="1821520"/>
              <a:ext cx="2828032" cy="2574326"/>
              <a:chOff x="2133299" y="1686874"/>
              <a:chExt cx="3801182" cy="3460173"/>
            </a:xfrm>
          </p:grpSpPr>
          <p:grpSp>
            <p:nvGrpSpPr>
              <p:cNvPr id="136" name="Google Shape;136;p4"/>
              <p:cNvGrpSpPr/>
              <p:nvPr/>
            </p:nvGrpSpPr>
            <p:grpSpPr>
              <a:xfrm>
                <a:off x="3182826" y="1686874"/>
                <a:ext cx="2751655" cy="3460173"/>
                <a:chOff x="3182826" y="1686874"/>
                <a:chExt cx="2751655" cy="3460173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 rot="-2541081">
                  <a:off x="3255883" y="3060828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 rot="2100645">
                  <a:off x="3767926" y="3041476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 rot="-259422">
                  <a:off x="3495878" y="2212432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 rot="3100206">
                  <a:off x="4164688" y="2424101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4"/>
                <p:cNvSpPr/>
                <p:nvPr/>
              </p:nvSpPr>
              <p:spPr>
                <a:xfrm rot="2116566">
                  <a:off x="4514680" y="1948488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4"/>
                <p:cNvSpPr/>
                <p:nvPr/>
              </p:nvSpPr>
              <p:spPr>
                <a:xfrm rot="-2390064">
                  <a:off x="4630691" y="245496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4"/>
                <p:cNvSpPr/>
                <p:nvPr/>
              </p:nvSpPr>
              <p:spPr>
                <a:xfrm rot="-3485029">
                  <a:off x="5183398" y="2563467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4"/>
                <p:cNvSpPr/>
                <p:nvPr/>
              </p:nvSpPr>
              <p:spPr>
                <a:xfrm rot="948938">
                  <a:off x="4714163" y="278233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 rot="2166538">
                  <a:off x="3240675" y="3485281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 rot="3574269">
                  <a:off x="4201671" y="3521802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4"/>
                <p:cNvSpPr/>
                <p:nvPr/>
              </p:nvSpPr>
              <p:spPr>
                <a:xfrm rot="3803556">
                  <a:off x="4921674" y="3653159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 rot="3175246">
                  <a:off x="4504034" y="4087867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 rot="2699938">
                  <a:off x="3810758" y="3950155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 rot="-1850018">
                  <a:off x="3729700" y="4342679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 rot="2543701">
                  <a:off x="3090319" y="4229416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4"/>
                <p:cNvSpPr/>
                <p:nvPr/>
              </p:nvSpPr>
              <p:spPr>
                <a:xfrm rot="4340416">
                  <a:off x="4156861" y="4495657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4"/>
                <p:cNvSpPr/>
                <p:nvPr/>
              </p:nvSpPr>
              <p:spPr>
                <a:xfrm rot="818836">
                  <a:off x="4353696" y="4279030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 rot="-1147486">
                  <a:off x="3844855" y="4908692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 rot="4446836">
                  <a:off x="5107315" y="4359972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 rot="7275641">
                  <a:off x="4246581" y="2952738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 rot="-10009966">
                  <a:off x="4446302" y="332888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3290391" y="3183373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4"/>
                <p:cNvSpPr/>
                <p:nvPr/>
              </p:nvSpPr>
              <p:spPr>
                <a:xfrm>
                  <a:off x="3780586" y="277802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4"/>
                <p:cNvSpPr/>
                <p:nvPr/>
              </p:nvSpPr>
              <p:spPr>
                <a:xfrm>
                  <a:off x="4270780" y="209929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4"/>
                <p:cNvSpPr/>
                <p:nvPr/>
              </p:nvSpPr>
              <p:spPr>
                <a:xfrm>
                  <a:off x="5194607" y="212757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5067607" y="3287593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5340984" y="2787973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5350411" y="3834348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4"/>
                <p:cNvSpPr/>
                <p:nvPr/>
              </p:nvSpPr>
              <p:spPr>
                <a:xfrm>
                  <a:off x="4605694" y="371180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4"/>
                <p:cNvSpPr/>
                <p:nvPr/>
              </p:nvSpPr>
              <p:spPr>
                <a:xfrm>
                  <a:off x="3851549" y="3626959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4"/>
                <p:cNvSpPr/>
                <p:nvPr/>
              </p:nvSpPr>
              <p:spPr>
                <a:xfrm>
                  <a:off x="5048753" y="4286835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4"/>
                <p:cNvSpPr/>
                <p:nvPr/>
              </p:nvSpPr>
              <p:spPr>
                <a:xfrm>
                  <a:off x="4520852" y="4711041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169;p4"/>
                <p:cNvSpPr/>
                <p:nvPr/>
              </p:nvSpPr>
              <p:spPr>
                <a:xfrm>
                  <a:off x="3719574" y="4447091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4"/>
                <p:cNvSpPr/>
                <p:nvPr/>
              </p:nvSpPr>
              <p:spPr>
                <a:xfrm>
                  <a:off x="4338830" y="3170740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4"/>
                <p:cNvSpPr/>
                <p:nvPr/>
              </p:nvSpPr>
              <p:spPr>
                <a:xfrm>
                  <a:off x="4668768" y="2614558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4"/>
                <p:cNvSpPr/>
                <p:nvPr/>
              </p:nvSpPr>
              <p:spPr>
                <a:xfrm>
                  <a:off x="4348256" y="4113420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3" name="Google Shape;173;p4"/>
              <p:cNvSpPr txBox="1"/>
              <p:nvPr/>
            </p:nvSpPr>
            <p:spPr>
              <a:xfrm>
                <a:off x="2133299" y="3675131"/>
                <a:ext cx="1876784" cy="622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&lt;r&gt; = 2.40</a:t>
                </a:r>
                <a:endParaRPr/>
              </a:p>
            </p:txBody>
          </p:sp>
        </p:grpSp>
        <p:grpSp>
          <p:nvGrpSpPr>
            <p:cNvPr id="174" name="Google Shape;174;p4"/>
            <p:cNvGrpSpPr/>
            <p:nvPr/>
          </p:nvGrpSpPr>
          <p:grpSpPr>
            <a:xfrm>
              <a:off x="620588" y="3721829"/>
              <a:ext cx="3266552" cy="2546233"/>
              <a:chOff x="5737987" y="1619852"/>
              <a:chExt cx="4390601" cy="3422413"/>
            </a:xfrm>
          </p:grpSpPr>
          <p:grpSp>
            <p:nvGrpSpPr>
              <p:cNvPr id="175" name="Google Shape;175;p4"/>
              <p:cNvGrpSpPr/>
              <p:nvPr/>
            </p:nvGrpSpPr>
            <p:grpSpPr>
              <a:xfrm>
                <a:off x="5737987" y="1619852"/>
                <a:ext cx="3190402" cy="3422413"/>
                <a:chOff x="5737987" y="1619852"/>
                <a:chExt cx="3190402" cy="3422413"/>
              </a:xfrm>
            </p:grpSpPr>
            <p:sp>
              <p:nvSpPr>
                <p:cNvPr id="176" name="Google Shape;176;p4"/>
                <p:cNvSpPr/>
                <p:nvPr/>
              </p:nvSpPr>
              <p:spPr>
                <a:xfrm rot="2023555">
                  <a:off x="5683771" y="3059649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4"/>
                <p:cNvSpPr/>
                <p:nvPr/>
              </p:nvSpPr>
              <p:spPr>
                <a:xfrm rot="-3483209">
                  <a:off x="5862134" y="3674952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 rot="-2828364">
                  <a:off x="6332256" y="3102191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4"/>
                <p:cNvSpPr/>
                <p:nvPr/>
              </p:nvSpPr>
              <p:spPr>
                <a:xfrm rot="-503860">
                  <a:off x="6589786" y="2249792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 rot="3254784">
                  <a:off x="7267270" y="2396401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181;p4"/>
                <p:cNvSpPr/>
                <p:nvPr/>
              </p:nvSpPr>
              <p:spPr>
                <a:xfrm rot="2410756">
                  <a:off x="7606391" y="1910765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4"/>
                <p:cNvSpPr/>
                <p:nvPr/>
              </p:nvSpPr>
              <p:spPr>
                <a:xfrm rot="-2380139">
                  <a:off x="7702198" y="2453559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 rot="1032147">
                  <a:off x="7710001" y="2788266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 rot="-3789753">
                  <a:off x="7314885" y="2985280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 rot="2010252">
                  <a:off x="6832629" y="306671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4"/>
                <p:cNvSpPr/>
                <p:nvPr/>
              </p:nvSpPr>
              <p:spPr>
                <a:xfrm rot="2403739">
                  <a:off x="6431435" y="3539814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4"/>
                <p:cNvSpPr/>
                <p:nvPr/>
              </p:nvSpPr>
              <p:spPr>
                <a:xfrm rot="-2803528">
                  <a:off x="6878420" y="3485954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4"/>
                <p:cNvSpPr/>
                <p:nvPr/>
              </p:nvSpPr>
              <p:spPr>
                <a:xfrm rot="2548119">
                  <a:off x="6917687" y="3943383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4"/>
                <p:cNvSpPr/>
                <p:nvPr/>
              </p:nvSpPr>
              <p:spPr>
                <a:xfrm rot="-3375518">
                  <a:off x="7962693" y="3130428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4"/>
                <p:cNvSpPr/>
                <p:nvPr/>
              </p:nvSpPr>
              <p:spPr>
                <a:xfrm rot="824639">
                  <a:off x="7467712" y="333016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4"/>
                <p:cNvSpPr/>
                <p:nvPr/>
              </p:nvSpPr>
              <p:spPr>
                <a:xfrm rot="3647543">
                  <a:off x="7936744" y="3687079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4"/>
                <p:cNvSpPr/>
                <p:nvPr/>
              </p:nvSpPr>
              <p:spPr>
                <a:xfrm rot="-2963536">
                  <a:off x="7640233" y="3617237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4"/>
                <p:cNvSpPr/>
                <p:nvPr/>
              </p:nvSpPr>
              <p:spPr>
                <a:xfrm rot="3266759">
                  <a:off x="7570129" y="4114368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4"/>
                <p:cNvSpPr/>
                <p:nvPr/>
              </p:nvSpPr>
              <p:spPr>
                <a:xfrm rot="901727">
                  <a:off x="7438412" y="4292180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4"/>
                <p:cNvSpPr/>
                <p:nvPr/>
              </p:nvSpPr>
              <p:spPr>
                <a:xfrm rot="-1838537">
                  <a:off x="6767429" y="4358161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4"/>
                <p:cNvSpPr/>
                <p:nvPr/>
              </p:nvSpPr>
              <p:spPr>
                <a:xfrm rot="-4808404">
                  <a:off x="6512985" y="4142527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4"/>
                <p:cNvSpPr/>
                <p:nvPr/>
              </p:nvSpPr>
              <p:spPr>
                <a:xfrm rot="-503860">
                  <a:off x="6834705" y="4886751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4"/>
                <p:cNvSpPr/>
                <p:nvPr/>
              </p:nvSpPr>
              <p:spPr>
                <a:xfrm rot="3776981">
                  <a:off x="8209982" y="4394617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4"/>
                <p:cNvSpPr/>
                <p:nvPr/>
              </p:nvSpPr>
              <p:spPr>
                <a:xfrm rot="4293618">
                  <a:off x="7214133" y="4514875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4"/>
                <p:cNvSpPr/>
                <p:nvPr/>
              </p:nvSpPr>
              <p:spPr>
                <a:xfrm>
                  <a:off x="7339467" y="2109243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4"/>
                <p:cNvSpPr/>
                <p:nvPr/>
              </p:nvSpPr>
              <p:spPr>
                <a:xfrm>
                  <a:off x="8263293" y="2137523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4"/>
                <p:cNvSpPr/>
                <p:nvPr/>
              </p:nvSpPr>
              <p:spPr>
                <a:xfrm>
                  <a:off x="6849272" y="2787972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4"/>
                <p:cNvSpPr/>
                <p:nvPr/>
              </p:nvSpPr>
              <p:spPr>
                <a:xfrm>
                  <a:off x="8404695" y="2797399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4"/>
                <p:cNvSpPr/>
                <p:nvPr/>
              </p:nvSpPr>
              <p:spPr>
                <a:xfrm>
                  <a:off x="7688258" y="3730652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4"/>
                <p:cNvSpPr/>
                <p:nvPr/>
              </p:nvSpPr>
              <p:spPr>
                <a:xfrm>
                  <a:off x="8366988" y="388148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4"/>
                <p:cNvSpPr/>
                <p:nvPr/>
              </p:nvSpPr>
              <p:spPr>
                <a:xfrm>
                  <a:off x="8121891" y="429626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4"/>
                <p:cNvSpPr/>
                <p:nvPr/>
              </p:nvSpPr>
              <p:spPr>
                <a:xfrm>
                  <a:off x="7603417" y="4720467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4"/>
                <p:cNvSpPr/>
                <p:nvPr/>
              </p:nvSpPr>
              <p:spPr>
                <a:xfrm>
                  <a:off x="6783284" y="4447089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4"/>
                <p:cNvSpPr/>
                <p:nvPr/>
              </p:nvSpPr>
              <p:spPr>
                <a:xfrm>
                  <a:off x="6422153" y="3265008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210;p4"/>
                <p:cNvSpPr/>
                <p:nvPr/>
              </p:nvSpPr>
              <p:spPr>
                <a:xfrm>
                  <a:off x="6940627" y="3679788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211;p4"/>
                <p:cNvSpPr/>
                <p:nvPr/>
              </p:nvSpPr>
              <p:spPr>
                <a:xfrm>
                  <a:off x="7411967" y="4132275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8090697" y="3340424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213;p4"/>
                <p:cNvSpPr/>
                <p:nvPr/>
              </p:nvSpPr>
              <p:spPr>
                <a:xfrm>
                  <a:off x="7430821" y="3189596"/>
                  <a:ext cx="201167" cy="201167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4"/>
                <p:cNvSpPr/>
                <p:nvPr/>
              </p:nvSpPr>
              <p:spPr>
                <a:xfrm>
                  <a:off x="7713626" y="2614560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5" name="Google Shape;215;p4"/>
              <p:cNvSpPr txBox="1"/>
              <p:nvPr/>
            </p:nvSpPr>
            <p:spPr>
              <a:xfrm>
                <a:off x="8251803" y="3205145"/>
                <a:ext cx="1876785" cy="622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&lt;r&gt; = 2.80</a:t>
                </a:r>
                <a:endParaRPr/>
              </a:p>
            </p:txBody>
          </p:sp>
        </p:grpSp>
        <p:grpSp>
          <p:nvGrpSpPr>
            <p:cNvPr id="216" name="Google Shape;216;p4"/>
            <p:cNvGrpSpPr/>
            <p:nvPr/>
          </p:nvGrpSpPr>
          <p:grpSpPr>
            <a:xfrm>
              <a:off x="65010" y="1290855"/>
              <a:ext cx="2932291" cy="2569064"/>
              <a:chOff x="238850" y="1605619"/>
              <a:chExt cx="3941316" cy="3453100"/>
            </a:xfrm>
          </p:grpSpPr>
          <p:grpSp>
            <p:nvGrpSpPr>
              <p:cNvPr id="217" name="Google Shape;217;p4"/>
              <p:cNvGrpSpPr/>
              <p:nvPr/>
            </p:nvGrpSpPr>
            <p:grpSpPr>
              <a:xfrm>
                <a:off x="238850" y="1605619"/>
                <a:ext cx="2570868" cy="3453100"/>
                <a:chOff x="238850" y="1605619"/>
                <a:chExt cx="2570868" cy="3453100"/>
              </a:xfrm>
            </p:grpSpPr>
            <p:sp>
              <p:nvSpPr>
                <p:cNvPr id="218" name="Google Shape;218;p4"/>
                <p:cNvSpPr/>
                <p:nvPr/>
              </p:nvSpPr>
              <p:spPr>
                <a:xfrm rot="-503860">
                  <a:off x="545291" y="2155873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4"/>
                <p:cNvSpPr/>
                <p:nvPr/>
              </p:nvSpPr>
              <p:spPr>
                <a:xfrm rot="3220483">
                  <a:off x="1271158" y="2372689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4"/>
                <p:cNvSpPr/>
                <p:nvPr/>
              </p:nvSpPr>
              <p:spPr>
                <a:xfrm rot="3091980">
                  <a:off x="319048" y="2504664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4"/>
                <p:cNvSpPr/>
                <p:nvPr/>
              </p:nvSpPr>
              <p:spPr>
                <a:xfrm rot="-2746527">
                  <a:off x="385036" y="2985431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4"/>
                <p:cNvSpPr/>
                <p:nvPr/>
              </p:nvSpPr>
              <p:spPr>
                <a:xfrm rot="2324565">
                  <a:off x="406807" y="3419039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4"/>
                <p:cNvSpPr/>
                <p:nvPr/>
              </p:nvSpPr>
              <p:spPr>
                <a:xfrm rot="-3601112">
                  <a:off x="1299916" y="2873168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4"/>
                <p:cNvSpPr/>
                <p:nvPr/>
              </p:nvSpPr>
              <p:spPr>
                <a:xfrm rot="859758">
                  <a:off x="1767710" y="2692024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p4"/>
                <p:cNvSpPr/>
                <p:nvPr/>
              </p:nvSpPr>
              <p:spPr>
                <a:xfrm rot="-2515258">
                  <a:off x="1695361" y="2372687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226;p4"/>
                <p:cNvSpPr/>
                <p:nvPr/>
              </p:nvSpPr>
              <p:spPr>
                <a:xfrm rot="2081996">
                  <a:off x="1560839" y="1863640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 rot="-3641864">
                  <a:off x="2035112" y="3031922"/>
                  <a:ext cx="73152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 rot="4058408">
                  <a:off x="1261729" y="3437917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 rot="3677549">
                  <a:off x="1988732" y="356900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 rot="-4867277">
                  <a:off x="507581" y="4060086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 rot="3047885">
                  <a:off x="1544531" y="4022379"/>
                  <a:ext cx="93391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 rot="-6400698">
                  <a:off x="2166699" y="4210915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 rot="-2393099">
                  <a:off x="1548012" y="4519863"/>
                  <a:ext cx="822960" cy="8779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4"/>
                <p:cNvSpPr/>
                <p:nvPr/>
              </p:nvSpPr>
              <p:spPr>
                <a:xfrm rot="-2387416">
                  <a:off x="158791" y="4682254"/>
                  <a:ext cx="93391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4"/>
                <p:cNvSpPr/>
                <p:nvPr/>
              </p:nvSpPr>
              <p:spPr>
                <a:xfrm rot="-790934">
                  <a:off x="944697" y="4812095"/>
                  <a:ext cx="822960" cy="87790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5000">
                      <a:srgbClr val="000000"/>
                    </a:gs>
                    <a:gs pos="75000">
                      <a:srgbClr val="FFFFFF"/>
                    </a:gs>
                    <a:gs pos="100000">
                      <a:srgbClr val="FFFFFF"/>
                    </a:gs>
                  </a:gsLst>
                  <a:lin ang="1080000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4"/>
                <p:cNvSpPr/>
                <p:nvPr/>
              </p:nvSpPr>
              <p:spPr>
                <a:xfrm>
                  <a:off x="874947" y="2701828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4"/>
                <p:cNvSpPr/>
                <p:nvPr/>
              </p:nvSpPr>
              <p:spPr>
                <a:xfrm>
                  <a:off x="2248467" y="2041427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2384894" y="2711255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121467" y="3202227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1410091" y="3053231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423125" y="3767836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1668980" y="3654715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905409" y="3551020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377508" y="3126814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4"/>
                <p:cNvSpPr/>
                <p:nvPr/>
              </p:nvSpPr>
              <p:spPr>
                <a:xfrm>
                  <a:off x="782860" y="4361726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4"/>
                <p:cNvSpPr/>
                <p:nvPr/>
              </p:nvSpPr>
              <p:spPr>
                <a:xfrm>
                  <a:off x="2102614" y="4210895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4"/>
                <p:cNvSpPr/>
                <p:nvPr/>
              </p:nvSpPr>
              <p:spPr>
                <a:xfrm>
                  <a:off x="1584141" y="4625675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4"/>
                <p:cNvSpPr/>
                <p:nvPr/>
              </p:nvSpPr>
              <p:spPr>
                <a:xfrm>
                  <a:off x="1718178" y="2539144"/>
                  <a:ext cx="201168" cy="201168"/>
                </a:xfrm>
                <a:prstGeom prst="ellipse">
                  <a:avLst/>
                </a:prstGeom>
                <a:gradFill>
                  <a:gsLst>
                    <a:gs pos="0">
                      <a:srgbClr val="A0C94A"/>
                    </a:gs>
                    <a:gs pos="100000">
                      <a:srgbClr val="DBFF9C"/>
                    </a:gs>
                  </a:gsLst>
                  <a:lin ang="16200000" scaled="0"/>
                </a:gradFill>
                <a:ln cap="flat" cmpd="sng" w="9525">
                  <a:solidFill>
                    <a:srgbClr val="97B85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459120" y="2135521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1330226" y="2022573"/>
                  <a:ext cx="254000" cy="254000"/>
                </a:xfrm>
                <a:prstGeom prst="ellipse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00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Calibri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1" name="Google Shape;251;p4"/>
              <p:cNvSpPr txBox="1"/>
              <p:nvPr/>
            </p:nvSpPr>
            <p:spPr>
              <a:xfrm>
                <a:off x="2303382" y="2159008"/>
                <a:ext cx="1876784" cy="622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&lt;r&gt; = 2.13</a:t>
                </a:r>
                <a:endParaRPr/>
              </a:p>
            </p:txBody>
          </p:sp>
        </p:grpSp>
        <p:grpSp>
          <p:nvGrpSpPr>
            <p:cNvPr id="252" name="Google Shape;252;p4"/>
            <p:cNvGrpSpPr/>
            <p:nvPr/>
          </p:nvGrpSpPr>
          <p:grpSpPr>
            <a:xfrm>
              <a:off x="4318235" y="4982776"/>
              <a:ext cx="747245" cy="739799"/>
              <a:chOff x="2657959" y="4979694"/>
              <a:chExt cx="1004377" cy="994369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2657959" y="5037360"/>
                <a:ext cx="254000" cy="254000"/>
              </a:xfrm>
              <a:prstGeom prst="ellipse">
                <a:avLst/>
              </a:pr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00" scaled="0"/>
              </a:gradFill>
              <a:ln cap="flat" cmpd="sng" w="9525">
                <a:solidFill>
                  <a:srgbClr val="4A7DBA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2684375" y="5436087"/>
                <a:ext cx="201168" cy="201168"/>
              </a:xfrm>
              <a:prstGeom prst="ellipse">
                <a:avLst/>
              </a:prstGeom>
              <a:gradFill>
                <a:gsLst>
                  <a:gs pos="0">
                    <a:srgbClr val="A0C94A"/>
                  </a:gs>
                  <a:gs pos="100000">
                    <a:srgbClr val="DBFF9C"/>
                  </a:gs>
                </a:gsLst>
                <a:lin ang="16200000" scaled="0"/>
              </a:gradFill>
              <a:ln cap="flat" cmpd="sng" w="9525">
                <a:solidFill>
                  <a:srgbClr val="97B85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4"/>
              <p:cNvSpPr txBox="1"/>
              <p:nvPr/>
            </p:nvSpPr>
            <p:spPr>
              <a:xfrm>
                <a:off x="2960750" y="4979694"/>
                <a:ext cx="701586" cy="622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</a:t>
                </a:r>
                <a:endParaRPr/>
              </a:p>
            </p:txBody>
          </p:sp>
          <p:sp>
            <p:nvSpPr>
              <p:cNvPr id="256" name="Google Shape;256;p4"/>
              <p:cNvSpPr txBox="1"/>
              <p:nvPr/>
            </p:nvSpPr>
            <p:spPr>
              <a:xfrm>
                <a:off x="2949174" y="5352003"/>
                <a:ext cx="533699" cy="622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X</a:t>
                </a:r>
                <a:endParaRPr/>
              </a:p>
            </p:txBody>
          </p:sp>
        </p:grpSp>
      </p:grpSp>
      <p:sp>
        <p:nvSpPr>
          <p:cNvPr id="257" name="Google Shape;257;p4"/>
          <p:cNvSpPr txBox="1"/>
          <p:nvPr/>
        </p:nvSpPr>
        <p:spPr>
          <a:xfrm>
            <a:off x="6652555" y="2345720"/>
            <a:ext cx="6933177" cy="3395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Band gap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Leakage currents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Carrier transport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Sensitivity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Structure &amp; coordination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Crystallization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Stability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Doping and Alloying with Group IV, V, &amp; VI elements</a:t>
            </a:r>
            <a:endParaRPr/>
          </a:p>
        </p:txBody>
      </p:sp>
      <p:sp>
        <p:nvSpPr>
          <p:cNvPr id="264" name="Google Shape;264;p5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265" name="Google Shape;265;p5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olor Periodic Table For Kids - 2017 Edition" id="266" name="Google Shape;266;p5"/>
          <p:cNvPicPr preferRelativeResize="0"/>
          <p:nvPr/>
        </p:nvPicPr>
        <p:blipFill rotWithShape="1">
          <a:blip r:embed="rId3">
            <a:alphaModFix/>
          </a:blip>
          <a:srcRect b="4864" l="0" r="0" t="5576"/>
          <a:stretch/>
        </p:blipFill>
        <p:spPr>
          <a:xfrm>
            <a:off x="2153455" y="1133535"/>
            <a:ext cx="7885090" cy="545649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"/>
          <p:cNvSpPr/>
          <p:nvPr/>
        </p:nvSpPr>
        <p:spPr>
          <a:xfrm>
            <a:off x="7753082" y="2331076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7753082" y="2859110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7753082" y="3387144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8178084" y="3902299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8178084" y="2859110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8178084" y="3387144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6490952" y="3387143"/>
            <a:ext cx="425003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7340958" y="2859109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"/>
          <p:cNvSpPr/>
          <p:nvPr/>
        </p:nvSpPr>
        <p:spPr>
          <a:xfrm>
            <a:off x="7340958" y="3902298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9002332" y="2343954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9002332" y="3374263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8577329" y="3387144"/>
            <a:ext cx="425003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8577329" y="2343955"/>
            <a:ext cx="425003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8590208" y="2871989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Doping and Alloying with Group IV, V, &amp; VI elements</a:t>
            </a:r>
            <a:endParaRPr/>
          </a:p>
        </p:txBody>
      </p:sp>
      <p:sp>
        <p:nvSpPr>
          <p:cNvPr id="287" name="Google Shape;287;p6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288" name="Google Shape;288;p6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olor Periodic Table For Kids - 2017 Edition" id="289" name="Google Shape;289;p6"/>
          <p:cNvPicPr preferRelativeResize="0"/>
          <p:nvPr/>
        </p:nvPicPr>
        <p:blipFill rotWithShape="1">
          <a:blip r:embed="rId3">
            <a:alphaModFix/>
          </a:blip>
          <a:srcRect b="4864" l="0" r="0" t="5576"/>
          <a:stretch/>
        </p:blipFill>
        <p:spPr>
          <a:xfrm>
            <a:off x="2153455" y="1133535"/>
            <a:ext cx="7885090" cy="545649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6"/>
          <p:cNvSpPr/>
          <p:nvPr/>
        </p:nvSpPr>
        <p:spPr>
          <a:xfrm>
            <a:off x="8590208" y="2871989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6"/>
          <p:cNvSpPr/>
          <p:nvPr/>
        </p:nvSpPr>
        <p:spPr>
          <a:xfrm>
            <a:off x="8178084" y="2859110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6"/>
          <p:cNvSpPr/>
          <p:nvPr/>
        </p:nvSpPr>
        <p:spPr>
          <a:xfrm>
            <a:off x="9002332" y="2343954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"/>
          <p:cNvSpPr txBox="1"/>
          <p:nvPr/>
        </p:nvSpPr>
        <p:spPr>
          <a:xfrm>
            <a:off x="209650" y="2146548"/>
            <a:ext cx="2035245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Doped at 0.1 – 0.5 %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Stabilizes, preventing crystallization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Introduces deep hole trap states, lowering carrier lifetime</a:t>
            </a:r>
            <a:endParaRPr/>
          </a:p>
        </p:txBody>
      </p:sp>
      <p:sp>
        <p:nvSpPr>
          <p:cNvPr id="294" name="Google Shape;294;p6"/>
          <p:cNvSpPr txBox="1"/>
          <p:nvPr/>
        </p:nvSpPr>
        <p:spPr>
          <a:xfrm>
            <a:off x="537509" y="1717832"/>
            <a:ext cx="8855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Arsenic</a:t>
            </a:r>
            <a:endParaRPr/>
          </a:p>
        </p:txBody>
      </p:sp>
      <p:sp>
        <p:nvSpPr>
          <p:cNvPr id="295" name="Google Shape;295;p6"/>
          <p:cNvSpPr txBox="1"/>
          <p:nvPr/>
        </p:nvSpPr>
        <p:spPr>
          <a:xfrm>
            <a:off x="10006793" y="2146548"/>
            <a:ext cx="2185207" cy="2339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10-40 ppm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Mitigates deep hole traps from As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Improves carrier lifetimes, with minimal effect on mobilities</a:t>
            </a:r>
            <a:endParaRPr/>
          </a:p>
        </p:txBody>
      </p:sp>
      <p:sp>
        <p:nvSpPr>
          <p:cNvPr id="296" name="Google Shape;296;p6"/>
          <p:cNvSpPr txBox="1"/>
          <p:nvPr/>
        </p:nvSpPr>
        <p:spPr>
          <a:xfrm>
            <a:off x="10334652" y="1717832"/>
            <a:ext cx="9861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Chlorine</a:t>
            </a:r>
            <a:endParaRPr/>
          </a:p>
        </p:txBody>
      </p:sp>
      <p:sp>
        <p:nvSpPr>
          <p:cNvPr id="297" name="Google Shape;297;p6"/>
          <p:cNvSpPr txBox="1"/>
          <p:nvPr/>
        </p:nvSpPr>
        <p:spPr>
          <a:xfrm>
            <a:off x="0" y="5539870"/>
            <a:ext cx="2330467" cy="1031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Kasap et. al,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JMS Mat. in Elec. (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2000), v 11, 3, p 179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Kasap et. al,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Semiconductors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 37, 7, p 789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or Periodic Table For Kids - 2017 Edition" id="303" name="Google Shape;303;p7"/>
          <p:cNvPicPr preferRelativeResize="0"/>
          <p:nvPr/>
        </p:nvPicPr>
        <p:blipFill rotWithShape="1">
          <a:blip r:embed="rId3">
            <a:alphaModFix/>
          </a:blip>
          <a:srcRect b="4864" l="0" r="0" t="5576"/>
          <a:stretch/>
        </p:blipFill>
        <p:spPr>
          <a:xfrm>
            <a:off x="2153455" y="1133535"/>
            <a:ext cx="7885090" cy="545649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7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Doping and Alloying with Group IV, V, &amp; VI elements</a:t>
            </a:r>
            <a:endParaRPr/>
          </a:p>
        </p:txBody>
      </p:sp>
      <p:sp>
        <p:nvSpPr>
          <p:cNvPr id="305" name="Google Shape;305;p7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306" name="Google Shape;306;p7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8590208" y="2871989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"/>
          <p:cNvSpPr/>
          <p:nvPr/>
        </p:nvSpPr>
        <p:spPr>
          <a:xfrm>
            <a:off x="8577329" y="3387144"/>
            <a:ext cx="425003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"/>
          <p:cNvSpPr/>
          <p:nvPr/>
        </p:nvSpPr>
        <p:spPr>
          <a:xfrm>
            <a:off x="7753082" y="2859110"/>
            <a:ext cx="411480" cy="515155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7"/>
          <p:cNvSpPr txBox="1"/>
          <p:nvPr/>
        </p:nvSpPr>
        <p:spPr>
          <a:xfrm>
            <a:off x="209650" y="2146548"/>
            <a:ext cx="203524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Te decreases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-25000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Induces traps, lowering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µ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𝜏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Increases conductivity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Increases crystallization temperature</a:t>
            </a:r>
            <a:endParaRPr/>
          </a:p>
        </p:txBody>
      </p:sp>
      <p:sp>
        <p:nvSpPr>
          <p:cNvPr id="311" name="Google Shape;311;p7"/>
          <p:cNvSpPr txBox="1"/>
          <p:nvPr/>
        </p:nvSpPr>
        <p:spPr>
          <a:xfrm>
            <a:off x="537509" y="1717832"/>
            <a:ext cx="10784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Tellurium</a:t>
            </a:r>
            <a:endParaRPr/>
          </a:p>
        </p:txBody>
      </p:sp>
      <p:sp>
        <p:nvSpPr>
          <p:cNvPr id="312" name="Google Shape;312;p7"/>
          <p:cNvSpPr txBox="1"/>
          <p:nvPr/>
        </p:nvSpPr>
        <p:spPr>
          <a:xfrm>
            <a:off x="10006793" y="2146548"/>
            <a:ext cx="2035245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Ge first raises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</a:t>
            </a:r>
            <a:r>
              <a:rPr baseline="-25000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then lowers it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Lowers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µ</a:t>
            </a:r>
            <a:r>
              <a:rPr baseline="-25000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then increases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increases thermal stability, then lowers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content dependent</a:t>
            </a:r>
            <a:endParaRPr/>
          </a:p>
        </p:txBody>
      </p:sp>
      <p:sp>
        <p:nvSpPr>
          <p:cNvPr id="313" name="Google Shape;313;p7"/>
          <p:cNvSpPr txBox="1"/>
          <p:nvPr/>
        </p:nvSpPr>
        <p:spPr>
          <a:xfrm>
            <a:off x="10334652" y="1717832"/>
            <a:ext cx="13211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Germanium</a:t>
            </a:r>
            <a:endParaRPr/>
          </a:p>
        </p:txBody>
      </p:sp>
      <p:sp>
        <p:nvSpPr>
          <p:cNvPr id="314" name="Google Shape;314;p7"/>
          <p:cNvSpPr txBox="1"/>
          <p:nvPr/>
        </p:nvSpPr>
        <p:spPr>
          <a:xfrm>
            <a:off x="2185207" y="3063978"/>
            <a:ext cx="7821586" cy="1200329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74300" lIns="182875" spcFirstLastPara="1" rIns="182875" wrap="square" tIns="1828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find the right compositions to harness the benefits while mitigating the downsides for our applications?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Fabrication</a:t>
            </a:r>
            <a:endParaRPr/>
          </a:p>
        </p:txBody>
      </p:sp>
      <p:sp>
        <p:nvSpPr>
          <p:cNvPr id="321" name="Google Shape;321;p8"/>
          <p:cNvSpPr txBox="1"/>
          <p:nvPr>
            <p:ph idx="1" type="body"/>
          </p:nvPr>
        </p:nvSpPr>
        <p:spPr>
          <a:xfrm>
            <a:off x="8600661" y="1696281"/>
            <a:ext cx="3442849" cy="4479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34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Custom-built, dedicated selenium thermal evaporator and e-beam deposition systems</a:t>
            </a:r>
            <a:endParaRPr/>
          </a:p>
          <a:p>
            <a:pPr indent="-222250" lvl="0" marL="23495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Capable of multi-material depositions, including all layers for detector architecture</a:t>
            </a:r>
            <a:endParaRPr/>
          </a:p>
          <a:p>
            <a:pPr indent="-222250" lvl="0" marL="23495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One of the few or only U.S. research facilities capable of uniform, large area a-Se detector fabrication </a:t>
            </a:r>
            <a:endParaRPr/>
          </a:p>
        </p:txBody>
      </p:sp>
      <p:pic>
        <p:nvPicPr>
          <p:cNvPr id="322" name="Google Shape;3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90" y="1354852"/>
            <a:ext cx="8332902" cy="3600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8"/>
          <p:cNvGrpSpPr/>
          <p:nvPr/>
        </p:nvGrpSpPr>
        <p:grpSpPr>
          <a:xfrm>
            <a:off x="1143897" y="5146108"/>
            <a:ext cx="6342089" cy="1313070"/>
            <a:chOff x="1241801" y="5146108"/>
            <a:chExt cx="6342089" cy="1313070"/>
          </a:xfrm>
        </p:grpSpPr>
        <p:pic>
          <p:nvPicPr>
            <p:cNvPr descr="A picture containing text, yellow&#10;&#10;Description automatically generated" id="324" name="Google Shape;324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41801" y="5146108"/>
              <a:ext cx="1367737" cy="1313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indoor, oven, close, griddle&#10;&#10;Description automatically generated" id="325" name="Google Shape;325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72097" y="5146108"/>
              <a:ext cx="1273913" cy="1313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green&#10;&#10;Description automatically generated" id="326" name="Google Shape;326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08569" y="5146108"/>
              <a:ext cx="1294419" cy="1313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exible-250x249.jpg" id="327" name="Google Shape;327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265547" y="5146108"/>
              <a:ext cx="1318343" cy="1313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8" name="Google Shape;328;p8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329" name="Google Shape;329;p8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 txBox="1"/>
          <p:nvPr>
            <p:ph type="title"/>
          </p:nvPr>
        </p:nvSpPr>
        <p:spPr>
          <a:xfrm>
            <a:off x="838200" y="101604"/>
            <a:ext cx="10515600" cy="972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Characterization</a:t>
            </a:r>
            <a:endParaRPr/>
          </a:p>
        </p:txBody>
      </p:sp>
      <p:sp>
        <p:nvSpPr>
          <p:cNvPr id="336" name="Google Shape;336;p9"/>
          <p:cNvSpPr txBox="1"/>
          <p:nvPr>
            <p:ph idx="11" type="ftr"/>
          </p:nvPr>
        </p:nvSpPr>
        <p:spPr>
          <a:xfrm>
            <a:off x="0" y="6590030"/>
            <a:ext cx="41148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K. Hellier | 2023 CPAD @ SLAC | khellier@ucsc.edu</a:t>
            </a:r>
            <a:endParaRPr/>
          </a:p>
        </p:txBody>
      </p:sp>
      <p:sp>
        <p:nvSpPr>
          <p:cNvPr id="337" name="Google Shape;337;p9"/>
          <p:cNvSpPr txBox="1"/>
          <p:nvPr>
            <p:ph idx="12" type="sldNum"/>
          </p:nvPr>
        </p:nvSpPr>
        <p:spPr>
          <a:xfrm>
            <a:off x="9448800" y="6590030"/>
            <a:ext cx="27432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8" name="Google Shape;338;p9"/>
          <p:cNvCxnSpPr/>
          <p:nvPr/>
        </p:nvCxnSpPr>
        <p:spPr>
          <a:xfrm>
            <a:off x="535577" y="3709552"/>
            <a:ext cx="11321143" cy="5836"/>
          </a:xfrm>
          <a:prstGeom prst="straightConnector1">
            <a:avLst/>
          </a:prstGeom>
          <a:noFill/>
          <a:ln cap="flat" cmpd="sng" w="28575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9"/>
          <p:cNvCxnSpPr/>
          <p:nvPr/>
        </p:nvCxnSpPr>
        <p:spPr>
          <a:xfrm>
            <a:off x="5213495" y="3715388"/>
            <a:ext cx="0" cy="2652388"/>
          </a:xfrm>
          <a:prstGeom prst="straightConnector1">
            <a:avLst/>
          </a:prstGeom>
          <a:noFill/>
          <a:ln cap="flat" cmpd="sng" w="28575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0" name="Google Shape;3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394" y="4352914"/>
            <a:ext cx="3364548" cy="21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2133" y="1313390"/>
            <a:ext cx="4792323" cy="239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969" y="3946837"/>
            <a:ext cx="4424219" cy="2650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9"/>
          <p:cNvGrpSpPr/>
          <p:nvPr/>
        </p:nvGrpSpPr>
        <p:grpSpPr>
          <a:xfrm>
            <a:off x="7546629" y="1439137"/>
            <a:ext cx="3816029" cy="1981452"/>
            <a:chOff x="108371" y="1076555"/>
            <a:chExt cx="8264828" cy="4178837"/>
          </a:xfrm>
        </p:grpSpPr>
        <p:sp>
          <p:nvSpPr>
            <p:cNvPr id="344" name="Google Shape;344;p9"/>
            <p:cNvSpPr/>
            <p:nvPr/>
          </p:nvSpPr>
          <p:spPr>
            <a:xfrm>
              <a:off x="2528206" y="1703317"/>
              <a:ext cx="205482" cy="3451105"/>
            </a:xfrm>
            <a:prstGeom prst="rect">
              <a:avLst/>
            </a:prstGeom>
            <a:solidFill>
              <a:srgbClr val="DDEAF6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7274868" y="1703317"/>
              <a:ext cx="205482" cy="3451105"/>
            </a:xfrm>
            <a:prstGeom prst="rect">
              <a:avLst/>
            </a:prstGeom>
            <a:solidFill>
              <a:srgbClr val="FFC00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733690" y="1842018"/>
              <a:ext cx="4541178" cy="3227115"/>
            </a:xfrm>
            <a:prstGeom prst="rect">
              <a:avLst/>
            </a:prstGeom>
            <a:solidFill>
              <a:srgbClr val="833C0B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9"/>
            <p:cNvSpPr txBox="1"/>
            <p:nvPr/>
          </p:nvSpPr>
          <p:spPr>
            <a:xfrm>
              <a:off x="788003" y="3059002"/>
              <a:ext cx="1420366" cy="747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Laser</a:t>
              </a:r>
              <a:endParaRPr/>
            </a:p>
          </p:txBody>
        </p:sp>
        <p:sp>
          <p:nvSpPr>
            <p:cNvPr id="348" name="Google Shape;348;p9"/>
            <p:cNvSpPr txBox="1"/>
            <p:nvPr/>
          </p:nvSpPr>
          <p:spPr>
            <a:xfrm>
              <a:off x="1693576" y="1519078"/>
              <a:ext cx="1075830" cy="7476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ITO</a:t>
              </a:r>
              <a:endParaRPr/>
            </a:p>
          </p:txBody>
        </p:sp>
        <p:sp>
          <p:nvSpPr>
            <p:cNvPr id="349" name="Google Shape;349;p9"/>
            <p:cNvSpPr txBox="1"/>
            <p:nvPr/>
          </p:nvSpPr>
          <p:spPr>
            <a:xfrm>
              <a:off x="7416693" y="1519078"/>
              <a:ext cx="956506" cy="7476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</a:t>
              </a:r>
              <a:endParaRPr/>
            </a:p>
          </p:txBody>
        </p:sp>
        <p:sp>
          <p:nvSpPr>
            <p:cNvPr id="350" name="Google Shape;350;p9"/>
            <p:cNvSpPr txBox="1"/>
            <p:nvPr/>
          </p:nvSpPr>
          <p:spPr>
            <a:xfrm>
              <a:off x="2367998" y="4638609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1" name="Google Shape;351;p9"/>
            <p:cNvSpPr txBox="1"/>
            <p:nvPr/>
          </p:nvSpPr>
          <p:spPr>
            <a:xfrm>
              <a:off x="2367998" y="4305725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2" name="Google Shape;352;p9"/>
            <p:cNvSpPr txBox="1"/>
            <p:nvPr/>
          </p:nvSpPr>
          <p:spPr>
            <a:xfrm>
              <a:off x="2367998" y="3972844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3" name="Google Shape;353;p9"/>
            <p:cNvSpPr txBox="1"/>
            <p:nvPr/>
          </p:nvSpPr>
          <p:spPr>
            <a:xfrm>
              <a:off x="2367998" y="3639960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4" name="Google Shape;354;p9"/>
            <p:cNvSpPr txBox="1"/>
            <p:nvPr/>
          </p:nvSpPr>
          <p:spPr>
            <a:xfrm>
              <a:off x="2367998" y="3307076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5" name="Google Shape;355;p9"/>
            <p:cNvSpPr txBox="1"/>
            <p:nvPr/>
          </p:nvSpPr>
          <p:spPr>
            <a:xfrm>
              <a:off x="2367998" y="2974195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6" name="Google Shape;356;p9"/>
            <p:cNvSpPr txBox="1"/>
            <p:nvPr/>
          </p:nvSpPr>
          <p:spPr>
            <a:xfrm>
              <a:off x="2367998" y="2641311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7" name="Google Shape;357;p9"/>
            <p:cNvSpPr txBox="1"/>
            <p:nvPr/>
          </p:nvSpPr>
          <p:spPr>
            <a:xfrm>
              <a:off x="2367998" y="2308427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8" name="Google Shape;358;p9"/>
            <p:cNvSpPr txBox="1"/>
            <p:nvPr/>
          </p:nvSpPr>
          <p:spPr>
            <a:xfrm>
              <a:off x="2367998" y="1975544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59" name="Google Shape;359;p9"/>
            <p:cNvSpPr txBox="1"/>
            <p:nvPr/>
          </p:nvSpPr>
          <p:spPr>
            <a:xfrm>
              <a:off x="2367998" y="1677595"/>
              <a:ext cx="628607" cy="616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360" name="Google Shape;360;p9"/>
            <p:cNvSpPr txBox="1"/>
            <p:nvPr/>
          </p:nvSpPr>
          <p:spPr>
            <a:xfrm>
              <a:off x="7067955" y="1677595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1" name="Google Shape;361;p9"/>
            <p:cNvSpPr txBox="1"/>
            <p:nvPr/>
          </p:nvSpPr>
          <p:spPr>
            <a:xfrm>
              <a:off x="7067955" y="2007301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2" name="Google Shape;362;p9"/>
            <p:cNvSpPr txBox="1"/>
            <p:nvPr/>
          </p:nvSpPr>
          <p:spPr>
            <a:xfrm>
              <a:off x="7067955" y="4644956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3" name="Google Shape;363;p9"/>
            <p:cNvSpPr txBox="1"/>
            <p:nvPr/>
          </p:nvSpPr>
          <p:spPr>
            <a:xfrm>
              <a:off x="7067955" y="4315250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4" name="Google Shape;364;p9"/>
            <p:cNvSpPr txBox="1"/>
            <p:nvPr/>
          </p:nvSpPr>
          <p:spPr>
            <a:xfrm>
              <a:off x="7067955" y="3985543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5" name="Google Shape;365;p9"/>
            <p:cNvSpPr txBox="1"/>
            <p:nvPr/>
          </p:nvSpPr>
          <p:spPr>
            <a:xfrm>
              <a:off x="7067955" y="3655837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6" name="Google Shape;366;p9"/>
            <p:cNvSpPr txBox="1"/>
            <p:nvPr/>
          </p:nvSpPr>
          <p:spPr>
            <a:xfrm>
              <a:off x="7067955" y="3326128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7" name="Google Shape;367;p9"/>
            <p:cNvSpPr txBox="1"/>
            <p:nvPr/>
          </p:nvSpPr>
          <p:spPr>
            <a:xfrm>
              <a:off x="7067955" y="2996421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8" name="Google Shape;368;p9"/>
            <p:cNvSpPr txBox="1"/>
            <p:nvPr/>
          </p:nvSpPr>
          <p:spPr>
            <a:xfrm>
              <a:off x="7067955" y="2666715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sp>
          <p:nvSpPr>
            <p:cNvPr id="369" name="Google Shape;369;p9"/>
            <p:cNvSpPr txBox="1"/>
            <p:nvPr/>
          </p:nvSpPr>
          <p:spPr>
            <a:xfrm>
              <a:off x="7067955" y="2337008"/>
              <a:ext cx="692590" cy="59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endParaRPr/>
            </a:p>
          </p:txBody>
        </p:sp>
        <p:cxnSp>
          <p:nvCxnSpPr>
            <p:cNvPr id="370" name="Google Shape;370;p9"/>
            <p:cNvCxnSpPr/>
            <p:nvPr/>
          </p:nvCxnSpPr>
          <p:spPr>
            <a:xfrm>
              <a:off x="3118699" y="1632143"/>
              <a:ext cx="3595955" cy="0"/>
            </a:xfrm>
            <a:prstGeom prst="straightConnector1">
              <a:avLst/>
            </a:prstGeom>
            <a:noFill/>
            <a:ln cap="flat" cmpd="sng" w="38100">
              <a:solidFill>
                <a:srgbClr val="4472C4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371" name="Google Shape;371;p9"/>
            <p:cNvSpPr/>
            <p:nvPr/>
          </p:nvSpPr>
          <p:spPr>
            <a:xfrm>
              <a:off x="2733690" y="1842016"/>
              <a:ext cx="616450" cy="3227115"/>
            </a:xfrm>
            <a:prstGeom prst="rect">
              <a:avLst/>
            </a:prstGeom>
            <a:solidFill>
              <a:srgbClr val="8869A0">
                <a:alpha val="7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9"/>
            <p:cNvSpPr txBox="1"/>
            <p:nvPr/>
          </p:nvSpPr>
          <p:spPr>
            <a:xfrm>
              <a:off x="3970044" y="1076555"/>
              <a:ext cx="2699973" cy="747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Electric field</a:t>
              </a:r>
              <a:endParaRPr/>
            </a:p>
          </p:txBody>
        </p:sp>
        <p:cxnSp>
          <p:nvCxnSpPr>
            <p:cNvPr id="373" name="Google Shape;373;p9"/>
            <p:cNvCxnSpPr/>
            <p:nvPr/>
          </p:nvCxnSpPr>
          <p:spPr>
            <a:xfrm>
              <a:off x="3350139" y="1842016"/>
              <a:ext cx="0" cy="3227115"/>
            </a:xfrm>
            <a:prstGeom prst="straightConnector1">
              <a:avLst/>
            </a:prstGeom>
            <a:noFill/>
            <a:ln cap="flat" cmpd="sng" w="38100">
              <a:solidFill>
                <a:srgbClr val="7030A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4" name="Google Shape;374;p9"/>
            <p:cNvCxnSpPr/>
            <p:nvPr/>
          </p:nvCxnSpPr>
          <p:spPr>
            <a:xfrm>
              <a:off x="108371" y="3660505"/>
              <a:ext cx="3092522" cy="0"/>
            </a:xfrm>
            <a:prstGeom prst="straightConnector1">
              <a:avLst/>
            </a:prstGeom>
            <a:noFill/>
            <a:ln cap="flat" cmpd="sng" w="57150">
              <a:solidFill>
                <a:srgbClr val="7030A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375" name="Google Shape;375;p9"/>
            <p:cNvSpPr txBox="1"/>
            <p:nvPr/>
          </p:nvSpPr>
          <p:spPr>
            <a:xfrm>
              <a:off x="4131159" y="2240058"/>
              <a:ext cx="2164455" cy="129804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3014935" y="3314155"/>
              <a:ext cx="275224" cy="275225"/>
            </a:xfrm>
            <a:prstGeom prst="ellipse">
              <a:avLst/>
            </a:prstGeom>
            <a:solidFill>
              <a:srgbClr val="FFD966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–</a:t>
              </a: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3014935" y="3815196"/>
              <a:ext cx="275224" cy="275225"/>
            </a:xfrm>
            <a:prstGeom prst="ellipse">
              <a:avLst/>
            </a:prstGeom>
            <a:solidFill>
              <a:srgbClr val="C4E0B2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cxnSp>
          <p:nvCxnSpPr>
            <p:cNvPr id="378" name="Google Shape;378;p9"/>
            <p:cNvCxnSpPr/>
            <p:nvPr/>
          </p:nvCxnSpPr>
          <p:spPr>
            <a:xfrm>
              <a:off x="3210182" y="3907529"/>
              <a:ext cx="4001647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79" name="Google Shape;379;p9"/>
            <p:cNvCxnSpPr/>
            <p:nvPr/>
          </p:nvCxnSpPr>
          <p:spPr>
            <a:xfrm rot="10800000">
              <a:off x="2656362" y="3406488"/>
              <a:ext cx="346581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380" name="Google Shape;380;p9"/>
          <p:cNvSpPr/>
          <p:nvPr/>
        </p:nvSpPr>
        <p:spPr>
          <a:xfrm>
            <a:off x="5076922" y="2384798"/>
            <a:ext cx="377153" cy="702154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1" name="Google Shape;381;p9"/>
          <p:cNvCxnSpPr/>
          <p:nvPr/>
        </p:nvCxnSpPr>
        <p:spPr>
          <a:xfrm>
            <a:off x="5486400" y="2964436"/>
            <a:ext cx="2310779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2" name="Google Shape;382;p9"/>
          <p:cNvSpPr/>
          <p:nvPr/>
        </p:nvSpPr>
        <p:spPr>
          <a:xfrm>
            <a:off x="7797179" y="1313390"/>
            <a:ext cx="3908998" cy="226898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 txBox="1"/>
          <p:nvPr/>
        </p:nvSpPr>
        <p:spPr>
          <a:xfrm>
            <a:off x="102181" y="1234033"/>
            <a:ext cx="241144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Transient Photocurrent  Time of Flight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&amp;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Dark/Photocurrent </a:t>
            </a:r>
            <a:endParaRPr/>
          </a:p>
        </p:txBody>
      </p:sp>
      <p:cxnSp>
        <p:nvCxnSpPr>
          <p:cNvPr id="384" name="Google Shape;384;p9"/>
          <p:cNvCxnSpPr/>
          <p:nvPr/>
        </p:nvCxnSpPr>
        <p:spPr>
          <a:xfrm>
            <a:off x="8663913" y="3715388"/>
            <a:ext cx="0" cy="2722853"/>
          </a:xfrm>
          <a:prstGeom prst="straightConnector1">
            <a:avLst/>
          </a:prstGeom>
          <a:noFill/>
          <a:ln cap="flat" cmpd="sng" w="28575">
            <a:solidFill>
              <a:srgbClr val="20386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5" name="Google Shape;38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74505" y="4258691"/>
            <a:ext cx="2967011" cy="233220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9"/>
          <p:cNvSpPr txBox="1"/>
          <p:nvPr/>
        </p:nvSpPr>
        <p:spPr>
          <a:xfrm>
            <a:off x="102181" y="3721224"/>
            <a:ext cx="27380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Photothermal Deflection Spectroscopy</a:t>
            </a:r>
            <a:endParaRPr/>
          </a:p>
        </p:txBody>
      </p:sp>
      <p:sp>
        <p:nvSpPr>
          <p:cNvPr id="387" name="Google Shape;387;p9"/>
          <p:cNvSpPr txBox="1"/>
          <p:nvPr/>
        </p:nvSpPr>
        <p:spPr>
          <a:xfrm>
            <a:off x="5265498" y="3775423"/>
            <a:ext cx="19461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SEM-EDS Mapping</a:t>
            </a:r>
            <a:endParaRPr/>
          </a:p>
        </p:txBody>
      </p:sp>
      <p:sp>
        <p:nvSpPr>
          <p:cNvPr id="388" name="Google Shape;388;p9"/>
          <p:cNvSpPr txBox="1"/>
          <p:nvPr/>
        </p:nvSpPr>
        <p:spPr>
          <a:xfrm>
            <a:off x="8663913" y="3771865"/>
            <a:ext cx="18987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X-ray Diffraction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2023-11-01T23:45:20Z</dcterms:created>
  <dc:creator>khellier</dc:creator>
</cp:coreProperties>
</file>