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493" r:id="rId2"/>
    <p:sldId id="1531" r:id="rId3"/>
    <p:sldId id="1532" r:id="rId4"/>
    <p:sldId id="1529" r:id="rId5"/>
    <p:sldId id="1530" r:id="rId6"/>
    <p:sldId id="1533" r:id="rId7"/>
    <p:sldId id="1539" r:id="rId8"/>
    <p:sldId id="1537" r:id="rId9"/>
    <p:sldId id="1488" r:id="rId10"/>
    <p:sldId id="1527" r:id="rId11"/>
    <p:sldId id="1534" r:id="rId12"/>
    <p:sldId id="1535" r:id="rId13"/>
    <p:sldId id="1536" r:id="rId14"/>
    <p:sldId id="1538" r:id="rId15"/>
    <p:sldId id="1540" r:id="rId16"/>
    <p:sldId id="1541" r:id="rId17"/>
    <p:sldId id="1504" r:id="rId18"/>
    <p:sldId id="1505" r:id="rId19"/>
    <p:sldId id="1479" r:id="rId20"/>
    <p:sldId id="1506" r:id="rId21"/>
    <p:sldId id="1508" r:id="rId22"/>
    <p:sldId id="272" r:id="rId23"/>
    <p:sldId id="1486" r:id="rId24"/>
    <p:sldId id="15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009051"/>
    <a:srgbClr val="0432FF"/>
    <a:srgbClr val="FFFD78"/>
    <a:srgbClr val="011893"/>
    <a:srgbClr val="521B93"/>
    <a:srgbClr val="4143AB"/>
    <a:srgbClr val="941100"/>
    <a:srgbClr val="FF938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/>
    <p:restoredTop sz="96197"/>
  </p:normalViewPr>
  <p:slideViewPr>
    <p:cSldViewPr snapToGrid="0" snapToObjects="1">
      <p:cViewPr varScale="1">
        <p:scale>
          <a:sx n="121" d="100"/>
          <a:sy n="121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587C0-32EB-4D4C-9845-126314C5F22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68C4-043D-8548-A887-2E9EF8E9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7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4114-AC3B-BD4C-8543-712EE6FD4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8689D-F2C8-0C41-A0DF-65BADD896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9F43B-9BCD-204E-839C-E9F682C9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99ABB-0BC7-334B-B704-0DF2528E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395C1-F8D6-814D-B7FF-1278AFA9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4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9543-C35A-BE4B-9FE9-29A99508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145C2-9C9E-B94D-B4F5-B3A3E02A6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450EB-E8D8-254B-9DBB-BFB790C2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85FCF-0DD8-564C-964A-AA6BB296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D8A74-5930-2F4B-9070-8304C10A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1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3DD1DF-A11F-FB43-BCDF-BA6A1C775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3A-A56E-654A-916C-0D098AD15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B98D8-7317-2740-B239-A997514E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2FF1F-D344-5340-BE9D-47427E07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CBCCE-BC91-5249-A701-379D97E0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436B-3AF5-1C43-9E0B-1B618733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thelas" panose="02000503000000020003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6EFC1-0FF7-9D41-B691-44DD2D881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4C95-CA18-2744-BC1D-3894B331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67601-B456-BC43-8FE2-32B09AE4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03507-585B-5D4A-AA16-38DEFA6C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0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E162-4D2F-4640-82B1-059F368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F27E1-E5A7-EF44-B1E1-15F3DE8B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6BA8-3C79-9342-B68D-BD8ED301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28861-E4D7-F042-8862-819D5DA4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F5BB-2FE9-5D46-A7E1-DD980329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3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E500-9A45-E44F-BB40-3B282035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F546B-24D8-E449-9DF1-D97FE17B2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064D1-E052-6F44-A2E3-597C7410E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A7600-5CBB-E04A-8102-343BFF48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1F88C-523E-944A-8E3F-72463CD5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654B9-27A7-EA43-9D16-E1C2D9AF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7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F9F2-622E-914C-998B-415A4B2BF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C9A21-9601-EE48-9E3A-B1D6FB8C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A7E02-EA18-3B48-9486-710A24121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0F25C-243E-854F-806F-631F576ED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43CA8-BFDE-B043-8D58-C5424946F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5E7B3-F0E3-5F44-A6C0-0AA240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D5B48-387C-4D4E-A96F-BD2A9419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7905F-6E3A-6740-B343-512A2E65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5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1C08-248F-3C44-BDB1-1720D3F8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B5484-7C40-AD4A-9FF7-74FE4F9F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8AC6B-26CC-D646-A9D1-87FB9542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BE684-E704-E141-8C87-C1049CE1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8BDD7-75C8-7F48-834B-8E231435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90260-01ED-474F-A316-B9E15394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52364-7FB7-2C42-97EB-121D974A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8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5CF2-9A40-EC48-BF93-023E4ADA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B434F-CCB5-C449-AE4D-4E3F5AE64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74F42-DF4C-1946-9CEB-5493AD82D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00640-FD0C-5747-B24B-677FFD65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F2949-FE4F-BD4C-A36F-F3AD1B82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B298F-6CFD-7B45-831B-C92387B2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8D30-23B9-6D42-BCC3-4667B240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30CE2-721B-0B47-BB0A-89DF72B1D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05332-5475-6842-A5F8-8E64F53D3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DDAF1-03F0-0449-AF67-D1269917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509C-8B1A-F041-881E-45449639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96908-26D4-3F46-82D8-CDF24D11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8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BD71E5-1860-1E45-BCC3-AC3D09B9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08677-33BE-E645-B321-E1A353ED1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75323-B1ED-AA49-908D-F95F5B85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E099-EA75-A24E-AAFB-F300FE81B27E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3FD9E-F4BE-A142-946A-F7F6A821E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A0AC-0ECE-BF47-992C-5C46C8B65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1C073-1266-E24E-B0E9-F8A30EF8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thelas" panose="0200050300000002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1.png"/><Relationship Id="rId7" Type="http://schemas.openxmlformats.org/officeDocument/2006/relationships/image" Target="../media/image1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2.png"/><Relationship Id="rId18" Type="http://schemas.openxmlformats.org/officeDocument/2006/relationships/image" Target="../media/image240.png"/><Relationship Id="rId3" Type="http://schemas.openxmlformats.org/officeDocument/2006/relationships/image" Target="../media/image90.png"/><Relationship Id="rId21" Type="http://schemas.openxmlformats.org/officeDocument/2006/relationships/image" Target="../media/image270.png"/><Relationship Id="rId7" Type="http://schemas.openxmlformats.org/officeDocument/2006/relationships/image" Target="../media/image132.png"/><Relationship Id="rId12" Type="http://schemas.openxmlformats.org/officeDocument/2006/relationships/image" Target="../media/image180.png"/><Relationship Id="rId17" Type="http://schemas.openxmlformats.org/officeDocument/2006/relationships/image" Target="../media/image230.png"/><Relationship Id="rId2" Type="http://schemas.openxmlformats.org/officeDocument/2006/relationships/image" Target="../media/image86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70.png"/><Relationship Id="rId5" Type="http://schemas.openxmlformats.org/officeDocument/2006/relationships/image" Target="../media/image111.png"/><Relationship Id="rId15" Type="http://schemas.openxmlformats.org/officeDocument/2006/relationships/image" Target="../media/image211.png"/><Relationship Id="rId10" Type="http://schemas.openxmlformats.org/officeDocument/2006/relationships/image" Target="../media/image160.png"/><Relationship Id="rId19" Type="http://schemas.openxmlformats.org/officeDocument/2006/relationships/image" Target="../media/image250.png"/><Relationship Id="rId4" Type="http://schemas.openxmlformats.org/officeDocument/2006/relationships/image" Target="../media/image100.png"/><Relationship Id="rId9" Type="http://schemas.openxmlformats.org/officeDocument/2006/relationships/image" Target="../media/image150.png"/><Relationship Id="rId14" Type="http://schemas.openxmlformats.org/officeDocument/2006/relationships/image" Target="../media/image200.png"/><Relationship Id="rId22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5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4.jp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6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FF6D-729A-1D43-973F-9A28C96C9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117" y="523850"/>
            <a:ext cx="9448800" cy="1946081"/>
          </a:xfrm>
        </p:spPr>
        <p:txBody>
          <a:bodyPr>
            <a:noAutofit/>
          </a:bodyPr>
          <a:lstStyle/>
          <a:p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Quantum-Enhanced </a:t>
            </a:r>
            <a:r>
              <a:rPr lang="en-US" b="0" i="0" u="none" strike="noStrike" dirty="0" err="1">
                <a:solidFill>
                  <a:schemeClr val="tx1"/>
                </a:solidFill>
                <a:effectLst/>
              </a:rPr>
              <a:t>Telescopy</a:t>
            </a: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 for HEP Science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46719-50D2-6E45-B169-B47578307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2013"/>
            <a:ext cx="9816662" cy="1655762"/>
          </a:xfrm>
        </p:spPr>
        <p:txBody>
          <a:bodyPr>
            <a:normAutofit/>
          </a:bodyPr>
          <a:lstStyle/>
          <a:p>
            <a:pPr algn="r"/>
            <a:r>
              <a:rPr lang="en-US" sz="3900" dirty="0">
                <a:solidFill>
                  <a:srgbClr val="00B050"/>
                </a:solidFill>
              </a:rPr>
              <a:t>Paul Stankus</a:t>
            </a:r>
            <a:r>
              <a:rPr lang="en-US" sz="3200" dirty="0"/>
              <a:t>, BNL</a:t>
            </a:r>
          </a:p>
          <a:p>
            <a:pPr algn="r"/>
            <a:r>
              <a:rPr lang="en-US" sz="3000" dirty="0">
                <a:solidFill>
                  <a:srgbClr val="FF0000"/>
                </a:solidFill>
              </a:rPr>
              <a:t>CPAD 2023, RDC8 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Nov 8, 2023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549078E-7F73-5249-A1A6-AF6AF7D8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7" y="5735637"/>
            <a:ext cx="3363893" cy="8209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5466D-DB57-D049-A0AA-1DC7E0646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6" t="27259" r="35382" b="56366"/>
          <a:stretch/>
        </p:blipFill>
        <p:spPr>
          <a:xfrm>
            <a:off x="9003688" y="5867124"/>
            <a:ext cx="2894605" cy="6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2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74428-F92C-C044-B3CB-C8DE965D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3" y="3775934"/>
            <a:ext cx="7431435" cy="249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8B72F-1187-2647-AC35-96523FF8A315}"/>
              </a:ext>
            </a:extLst>
          </p:cNvPr>
          <p:cNvSpPr txBox="1"/>
          <p:nvPr/>
        </p:nvSpPr>
        <p:spPr>
          <a:xfrm>
            <a:off x="484094" y="6273137"/>
            <a:ext cx="341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arXiv:2304.11999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B07FF-4333-E94F-8867-07F6EDE3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6" y="369709"/>
            <a:ext cx="4715356" cy="3081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FF681-B580-C342-8641-4A0C53B04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494" y="260200"/>
            <a:ext cx="4080760" cy="2977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A9AD-1AFA-0B46-A03A-D58046CA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457" y="3376114"/>
            <a:ext cx="3918911" cy="3081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5AABD-2037-4547-A765-505E8FC0C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47561"/>
            <a:ext cx="3531694" cy="1807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B7FC7-0BAD-C44F-9EC4-CCF69F94241E}"/>
              </a:ext>
            </a:extLst>
          </p:cNvPr>
          <p:cNvSpPr/>
          <p:nvPr/>
        </p:nvSpPr>
        <p:spPr>
          <a:xfrm>
            <a:off x="3710152" y="4750676"/>
            <a:ext cx="1387365" cy="24173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28878-E93F-5342-83C7-3E80B1217EE8}"/>
              </a:ext>
            </a:extLst>
          </p:cNvPr>
          <p:cNvSpPr/>
          <p:nvPr/>
        </p:nvSpPr>
        <p:spPr>
          <a:xfrm>
            <a:off x="1371600" y="5748903"/>
            <a:ext cx="5397062" cy="24173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6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72BA-29AE-3C44-B3CB-5E15E520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86" y="142875"/>
            <a:ext cx="6198131" cy="1571625"/>
          </a:xfrm>
        </p:spPr>
        <p:txBody>
          <a:bodyPr>
            <a:normAutofit/>
          </a:bodyPr>
          <a:lstStyle/>
          <a:p>
            <a:r>
              <a:rPr lang="en-US" dirty="0"/>
              <a:t>Double spectrograph prototype at BNL</a:t>
            </a:r>
          </a:p>
        </p:txBody>
      </p:sp>
      <p:pic>
        <p:nvPicPr>
          <p:cNvPr id="5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18F6646C-DFC2-2545-BFAE-D9F11F5AB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69" y="1843088"/>
            <a:ext cx="6198131" cy="4648598"/>
          </a:xfrm>
        </p:spPr>
      </p:pic>
      <p:pic>
        <p:nvPicPr>
          <p:cNvPr id="7" name="Picture 6" descr="A graph of data and numbers&#10;&#10;Description automatically generated">
            <a:extLst>
              <a:ext uri="{FF2B5EF4-FFF2-40B4-BE49-F238E27FC236}">
                <a16:creationId xmlns:a16="http://schemas.microsoft.com/office/drawing/2014/main" id="{0ADA8F13-071D-274E-92C4-AFDCC265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78" y="14522"/>
            <a:ext cx="5286069" cy="3191040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4B4075F8-F77B-FC44-BB54-E11EE4DA2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075" y="3286123"/>
            <a:ext cx="5128556" cy="3062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45C17-4FA4-7248-AD68-AD819FEBB34E}"/>
              </a:ext>
            </a:extLst>
          </p:cNvPr>
          <p:cNvSpPr txBox="1"/>
          <p:nvPr/>
        </p:nvSpPr>
        <p:spPr>
          <a:xfrm>
            <a:off x="5778500" y="6260853"/>
            <a:ext cx="619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	Quantum enhancement (HBT) observed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A9228-DD9A-4349-B7A2-E9011C9C3ED9}"/>
              </a:ext>
            </a:extLst>
          </p:cNvPr>
          <p:cNvSpPr txBox="1"/>
          <p:nvPr/>
        </p:nvSpPr>
        <p:spPr>
          <a:xfrm>
            <a:off x="7241629" y="246243"/>
            <a:ext cx="173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9051"/>
                </a:solidFill>
              </a:rPr>
              <a:t>Ne Spectral Peaks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FBED0-9A21-6749-8C2D-10B5D0E1F1C0}"/>
              </a:ext>
            </a:extLst>
          </p:cNvPr>
          <p:cNvSpPr txBox="1"/>
          <p:nvPr/>
        </p:nvSpPr>
        <p:spPr>
          <a:xfrm>
            <a:off x="1686910" y="2426420"/>
            <a:ext cx="13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LinoSPAD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6597F8-F2F0-8247-979A-117888F3EF45}"/>
              </a:ext>
            </a:extLst>
          </p:cNvPr>
          <p:cNvCxnSpPr/>
          <p:nvPr/>
        </p:nvCxnSpPr>
        <p:spPr>
          <a:xfrm flipH="1">
            <a:off x="1271752" y="2795752"/>
            <a:ext cx="830317" cy="115613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7B22DB-13B0-BA46-9957-10CD6C9A79A4}"/>
              </a:ext>
            </a:extLst>
          </p:cNvPr>
          <p:cNvSpPr txBox="1"/>
          <p:nvPr/>
        </p:nvSpPr>
        <p:spPr>
          <a:xfrm>
            <a:off x="4932417" y="1964755"/>
            <a:ext cx="139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Diffraction Gratings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A5BBDC-2785-1A45-BADF-46C84E39B8B7}"/>
              </a:ext>
            </a:extLst>
          </p:cNvPr>
          <p:cNvCxnSpPr>
            <a:cxnSpLocks/>
          </p:cNvCxnSpPr>
          <p:nvPr/>
        </p:nvCxnSpPr>
        <p:spPr>
          <a:xfrm flipH="1">
            <a:off x="5444359" y="2667164"/>
            <a:ext cx="334142" cy="105024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655175-D38A-A44B-BFEB-853AB08F91C5}"/>
              </a:ext>
            </a:extLst>
          </p:cNvPr>
          <p:cNvCxnSpPr>
            <a:cxnSpLocks/>
          </p:cNvCxnSpPr>
          <p:nvPr/>
        </p:nvCxnSpPr>
        <p:spPr>
          <a:xfrm flipH="1">
            <a:off x="5611431" y="2717161"/>
            <a:ext cx="224622" cy="17468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1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6F9F-5416-3442-80AE-3D689D21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needs: </a:t>
            </a:r>
            <a:r>
              <a:rPr lang="en-US" dirty="0">
                <a:solidFill>
                  <a:srgbClr val="FF0000"/>
                </a:solidFill>
              </a:rPr>
              <a:t>Fast Spectrograph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AF644-E304-F349-A438-A7FF13CA17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2879" y="2370137"/>
                <a:ext cx="10786241" cy="4351338"/>
              </a:xfrm>
            </p:spPr>
            <p:txBody>
              <a:bodyPr/>
              <a:lstStyle/>
              <a:p>
                <a:r>
                  <a:rPr lang="en-US" dirty="0"/>
                  <a:t>Array of single-photon sensitive detectors to view a spectrographic spread of a single-mode beam – can be 1D or 2D (Echelle)</a:t>
                </a:r>
              </a:p>
              <a:p>
                <a:r>
                  <a:rPr lang="en-US" dirty="0"/>
                  <a:t>Want reasonable QE (&gt;50%) and good timing (&lt;50ps, better is better)</a:t>
                </a:r>
              </a:p>
              <a:p>
                <a:r>
                  <a:rPr lang="en-US" dirty="0"/>
                  <a:t>Many possibilities, SPAD’s, </a:t>
                </a:r>
                <a:r>
                  <a:rPr lang="en-US" dirty="0" err="1"/>
                  <a:t>SiPM’s</a:t>
                </a:r>
                <a:r>
                  <a:rPr lang="en-US" dirty="0"/>
                  <a:t>, SNSPD’s</a:t>
                </a:r>
              </a:p>
              <a:p>
                <a:r>
                  <a:rPr lang="en-US" dirty="0"/>
                  <a:t>Want many channels, ~10</a:t>
                </a:r>
                <a:r>
                  <a:rPr lang="en-US" baseline="30000" dirty="0"/>
                  <a:t>3-5</a:t>
                </a:r>
                <a:r>
                  <a:rPr lang="en-US" dirty="0"/>
                  <a:t> in parallel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low cost/channel</a:t>
                </a:r>
              </a:p>
              <a:p>
                <a:r>
                  <a:rPr lang="en-US" dirty="0"/>
                  <a:t>Operational: Portable, durable, etc.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this a natural “work package”? or part of one?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AF644-E304-F349-A438-A7FF13CA1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2879" y="2370137"/>
                <a:ext cx="10786241" cy="4351338"/>
              </a:xfrm>
              <a:blipFill>
                <a:blip r:embed="rId2"/>
                <a:stretch>
                  <a:fillRect l="-117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B089523-B9E9-EC4A-8D35-C60410D6FF69}"/>
              </a:ext>
            </a:extLst>
          </p:cNvPr>
          <p:cNvSpPr txBox="1"/>
          <p:nvPr/>
        </p:nvSpPr>
        <p:spPr>
          <a:xfrm>
            <a:off x="597775" y="1166649"/>
            <a:ext cx="1089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5493"/>
                </a:solidFill>
              </a:rPr>
              <a:t>Enabling technology for many quantum-enhanced </a:t>
            </a:r>
            <a:r>
              <a:rPr lang="en-US" sz="2800" dirty="0" err="1">
                <a:solidFill>
                  <a:srgbClr val="005493"/>
                </a:solidFill>
              </a:rPr>
              <a:t>telescopy</a:t>
            </a:r>
            <a:r>
              <a:rPr lang="en-US" sz="2800" dirty="0">
                <a:solidFill>
                  <a:srgbClr val="005493"/>
                </a:solidFill>
              </a:rPr>
              <a:t> approaches</a:t>
            </a:r>
          </a:p>
          <a:p>
            <a:r>
              <a:rPr lang="en-US" sz="2800" dirty="0">
                <a:solidFill>
                  <a:srgbClr val="005493"/>
                </a:solidFill>
              </a:rPr>
              <a:t>Very natural fit for HEP detector expertise</a:t>
            </a:r>
          </a:p>
        </p:txBody>
      </p:sp>
    </p:spTree>
    <p:extLst>
      <p:ext uri="{BB962C8B-B14F-4D97-AF65-F5344CB8AC3E}">
        <p14:creationId xmlns:p14="http://schemas.microsoft.com/office/powerpoint/2010/main" val="338167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6F9F-5416-3442-80AE-3D689D21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needs: </a:t>
            </a:r>
            <a:r>
              <a:rPr lang="en-US" dirty="0">
                <a:solidFill>
                  <a:srgbClr val="FF0000"/>
                </a:solidFill>
              </a:rPr>
              <a:t>Quantum/Optics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AF644-E304-F349-A438-A7FF13CA1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79" y="2370137"/>
            <a:ext cx="10786241" cy="4351338"/>
          </a:xfrm>
        </p:spPr>
        <p:txBody>
          <a:bodyPr/>
          <a:lstStyle/>
          <a:p>
            <a:r>
              <a:rPr lang="en-US" dirty="0"/>
              <a:t>Quantum entangled state creation, e.g. parametric down-conversion; higher rates, high brightness, custom </a:t>
            </a:r>
            <a:r>
              <a:rPr lang="en-US" dirty="0" err="1"/>
              <a:t>lineshapes</a:t>
            </a:r>
            <a:r>
              <a:rPr lang="en-US" dirty="0"/>
              <a:t>, etc. </a:t>
            </a:r>
          </a:p>
          <a:p>
            <a:r>
              <a:rPr lang="en-US" dirty="0"/>
              <a:t>Photon transport, e.g. stabilizing long fiber runs</a:t>
            </a:r>
          </a:p>
          <a:p>
            <a:r>
              <a:rPr lang="en-US" dirty="0"/>
              <a:t>Remote synchronization, ~</a:t>
            </a:r>
            <a:r>
              <a:rPr lang="en-US" dirty="0" err="1"/>
              <a:t>psec</a:t>
            </a:r>
            <a:r>
              <a:rPr lang="en-US" dirty="0"/>
              <a:t> across 10’s km</a:t>
            </a:r>
          </a:p>
          <a:p>
            <a:r>
              <a:rPr lang="en-US" b="1" dirty="0"/>
              <a:t>Futuristic:</a:t>
            </a:r>
            <a:r>
              <a:rPr lang="en-US" dirty="0"/>
              <a:t> long-distance quantum networks using repeaters, quantum memory storage, QND detection</a:t>
            </a:r>
          </a:p>
          <a:p>
            <a:r>
              <a:rPr lang="en-US" dirty="0"/>
              <a:t>Collection optics, not usually an HEP specialty; but, air shower arrays -&gt; HBT observatories for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89523-B9E9-EC4A-8D35-C60410D6FF69}"/>
              </a:ext>
            </a:extLst>
          </p:cNvPr>
          <p:cNvSpPr txBox="1"/>
          <p:nvPr/>
        </p:nvSpPr>
        <p:spPr>
          <a:xfrm>
            <a:off x="597775" y="1166649"/>
            <a:ext cx="1089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5493"/>
                </a:solidFill>
              </a:rPr>
              <a:t>New for HEP detector portfolio, but definitely some overlaps with traditional expertise</a:t>
            </a:r>
          </a:p>
        </p:txBody>
      </p:sp>
    </p:spTree>
    <p:extLst>
      <p:ext uri="{BB962C8B-B14F-4D97-AF65-F5344CB8AC3E}">
        <p14:creationId xmlns:p14="http://schemas.microsoft.com/office/powerpoint/2010/main" val="410861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6F4CA-2189-1149-B43E-B93A5F9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177A7-80B9-2B4B-8F59-9F0A9360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93" y="166797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5493"/>
                </a:solidFill>
              </a:rPr>
              <a:t>Quantum devices can greatly improve optical interferometry; q-</a:t>
            </a:r>
            <a:r>
              <a:rPr lang="en-US" dirty="0" err="1">
                <a:solidFill>
                  <a:srgbClr val="005493"/>
                </a:solidFill>
              </a:rPr>
              <a:t>astro</a:t>
            </a:r>
            <a:r>
              <a:rPr lang="en-US" dirty="0">
                <a:solidFill>
                  <a:srgbClr val="005493"/>
                </a:solidFill>
              </a:rPr>
              <a:t> is a new and growing field independent of HEP</a:t>
            </a:r>
          </a:p>
          <a:p>
            <a:r>
              <a:rPr lang="en-US" i="1" dirty="0">
                <a:solidFill>
                  <a:srgbClr val="005493"/>
                </a:solidFill>
              </a:rPr>
              <a:t>Precision astrometry </a:t>
            </a:r>
            <a:r>
              <a:rPr lang="en-US" dirty="0">
                <a:solidFill>
                  <a:srgbClr val="005493"/>
                </a:solidFill>
              </a:rPr>
              <a:t>enabled by improved interferometers can be directly relevant to HEP Cosmic Frontier science </a:t>
            </a:r>
          </a:p>
          <a:p>
            <a:r>
              <a:rPr lang="en-US" dirty="0"/>
              <a:t>A distributed array of detectors can act as a quantum sensor, even if individual pieces look like </a:t>
            </a:r>
            <a:r>
              <a:rPr lang="en-US" dirty="0" err="1"/>
              <a:t>phototdetectors</a:t>
            </a:r>
            <a:r>
              <a:rPr lang="en-US" dirty="0"/>
              <a:t>, e.g.</a:t>
            </a:r>
          </a:p>
          <a:p>
            <a:r>
              <a:rPr lang="en-US" dirty="0"/>
              <a:t>Immediate technology path ahead, from very concrete HEP expertise to longer-range QIST capabilities</a:t>
            </a:r>
          </a:p>
        </p:txBody>
      </p:sp>
    </p:spTree>
    <p:extLst>
      <p:ext uri="{BB962C8B-B14F-4D97-AF65-F5344CB8AC3E}">
        <p14:creationId xmlns:p14="http://schemas.microsoft.com/office/powerpoint/2010/main" val="12549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DFE7B035-0AC4-774E-8C4B-178AE0E229FC}"/>
              </a:ext>
            </a:extLst>
          </p:cNvPr>
          <p:cNvSpPr/>
          <p:nvPr/>
        </p:nvSpPr>
        <p:spPr>
          <a:xfrm>
            <a:off x="6731676" y="5297907"/>
            <a:ext cx="1153886" cy="903514"/>
          </a:xfrm>
          <a:prstGeom prst="ellipse">
            <a:avLst/>
          </a:prstGeom>
          <a:solidFill>
            <a:srgbClr val="0432FF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6E0B-2C59-0547-8D66-F7EC0474C1A2}"/>
              </a:ext>
            </a:extLst>
          </p:cNvPr>
          <p:cNvSpPr txBox="1"/>
          <p:nvPr/>
        </p:nvSpPr>
        <p:spPr>
          <a:xfrm>
            <a:off x="6639147" y="5549609"/>
            <a:ext cx="133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</a:rPr>
              <a:t>LIGO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91A1B5-8851-9548-8CE7-0E77002358A1}"/>
              </a:ext>
            </a:extLst>
          </p:cNvPr>
          <p:cNvGrpSpPr/>
          <p:nvPr/>
        </p:nvGrpSpPr>
        <p:grpSpPr>
          <a:xfrm>
            <a:off x="-352036" y="856090"/>
            <a:ext cx="7166294" cy="5875786"/>
            <a:chOff x="-324060" y="249714"/>
            <a:chExt cx="8073994" cy="66082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4DE7DA-1FB9-3C48-8936-83479A80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524"/>
            <a:stretch/>
          </p:blipFill>
          <p:spPr>
            <a:xfrm>
              <a:off x="-324060" y="249714"/>
              <a:ext cx="8073994" cy="6608286"/>
            </a:xfrm>
            <a:prstGeom prst="rect">
              <a:avLst/>
            </a:prstGeom>
          </p:spPr>
        </p:pic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5DF9ADE-A880-3942-8CD3-312E0DD391B7}"/>
                </a:ext>
              </a:extLst>
            </p:cNvPr>
            <p:cNvSpPr/>
            <p:nvPr/>
          </p:nvSpPr>
          <p:spPr>
            <a:xfrm rot="16200000">
              <a:off x="2073893" y="1469406"/>
              <a:ext cx="2487057" cy="1681843"/>
            </a:xfrm>
            <a:prstGeom prst="parallelogram">
              <a:avLst>
                <a:gd name="adj" fmla="val 53487"/>
              </a:avLst>
            </a:prstGeom>
            <a:solidFill>
              <a:srgbClr val="00FA00">
                <a:alpha val="20000"/>
              </a:srgbClr>
            </a:solidFill>
            <a:ln w="38100">
              <a:solidFill>
                <a:srgbClr val="00F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B18D0E-73F5-4143-B743-E3B7008A5613}"/>
                </a:ext>
              </a:extLst>
            </p:cNvPr>
            <p:cNvSpPr txBox="1"/>
            <p:nvPr/>
          </p:nvSpPr>
          <p:spPr>
            <a:xfrm>
              <a:off x="1983070" y="1886232"/>
              <a:ext cx="2560605" cy="657675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009051"/>
                  </a:solidFill>
                  <a:latin typeface="Georgia" panose="02040502050405020303" pitchFamily="18" charset="0"/>
                </a:rPr>
                <a:t>Accessible?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4AB056-48DE-7940-9417-ED01D6B3A297}"/>
                </a:ext>
              </a:extLst>
            </p:cNvPr>
            <p:cNvSpPr/>
            <p:nvPr/>
          </p:nvSpPr>
          <p:spPr>
            <a:xfrm>
              <a:off x="2879834" y="493986"/>
              <a:ext cx="4025463" cy="4309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719FE7-5A8D-4C4B-943D-8B860EADCCA2}"/>
              </a:ext>
            </a:extLst>
          </p:cNvPr>
          <p:cNvCxnSpPr>
            <a:cxnSpLocks/>
          </p:cNvCxnSpPr>
          <p:nvPr/>
        </p:nvCxnSpPr>
        <p:spPr>
          <a:xfrm>
            <a:off x="3514761" y="718034"/>
            <a:ext cx="0" cy="22535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8B375F-A465-994B-8343-7222203C7DA6}"/>
              </a:ext>
            </a:extLst>
          </p:cNvPr>
          <p:cNvCxnSpPr>
            <a:cxnSpLocks/>
          </p:cNvCxnSpPr>
          <p:nvPr/>
        </p:nvCxnSpPr>
        <p:spPr>
          <a:xfrm>
            <a:off x="3072501" y="373655"/>
            <a:ext cx="0" cy="56973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4DB406-8CEE-484E-B1E5-36D693BF4C63}"/>
              </a:ext>
            </a:extLst>
          </p:cNvPr>
          <p:cNvCxnSpPr>
            <a:cxnSpLocks/>
          </p:cNvCxnSpPr>
          <p:nvPr/>
        </p:nvCxnSpPr>
        <p:spPr>
          <a:xfrm>
            <a:off x="2697776" y="718034"/>
            <a:ext cx="0" cy="22535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01E4C6-51ED-F641-B5A6-1A41DCC40B6E}"/>
              </a:ext>
            </a:extLst>
          </p:cNvPr>
          <p:cNvCxnSpPr>
            <a:cxnSpLocks/>
          </p:cNvCxnSpPr>
          <p:nvPr/>
        </p:nvCxnSpPr>
        <p:spPr>
          <a:xfrm>
            <a:off x="2090046" y="373655"/>
            <a:ext cx="0" cy="56973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A8B8223-BBDA-8B45-AA7A-46519091FD16}"/>
              </a:ext>
            </a:extLst>
          </p:cNvPr>
          <p:cNvSpPr txBox="1"/>
          <p:nvPr/>
        </p:nvSpPr>
        <p:spPr>
          <a:xfrm>
            <a:off x="3240958" y="427445"/>
            <a:ext cx="8493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1/Day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3DA6A9-EC5D-1D44-8013-274A3DCF9756}"/>
              </a:ext>
            </a:extLst>
          </p:cNvPr>
          <p:cNvSpPr txBox="1"/>
          <p:nvPr/>
        </p:nvSpPr>
        <p:spPr>
          <a:xfrm>
            <a:off x="2773648" y="92647"/>
            <a:ext cx="98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1/Week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19526A-8CE2-9F41-A7E1-6714C562EE57}"/>
              </a:ext>
            </a:extLst>
          </p:cNvPr>
          <p:cNvSpPr txBox="1"/>
          <p:nvPr/>
        </p:nvSpPr>
        <p:spPr>
          <a:xfrm>
            <a:off x="2088560" y="427445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1/Month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4A060B-5C3C-4646-AE44-2B9A3E64BC01}"/>
              </a:ext>
            </a:extLst>
          </p:cNvPr>
          <p:cNvSpPr txBox="1"/>
          <p:nvPr/>
        </p:nvSpPr>
        <p:spPr>
          <a:xfrm>
            <a:off x="1788328" y="92647"/>
            <a:ext cx="84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1/Year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9E705E-9F56-B440-A9AB-04D45F638C3A}"/>
              </a:ext>
            </a:extLst>
          </p:cNvPr>
          <p:cNvSpPr/>
          <p:nvPr/>
        </p:nvSpPr>
        <p:spPr>
          <a:xfrm>
            <a:off x="1894373" y="1433248"/>
            <a:ext cx="304800" cy="304800"/>
          </a:xfrm>
          <a:prstGeom prst="ellipse">
            <a:avLst/>
          </a:prstGeom>
          <a:solidFill>
            <a:srgbClr val="FF7E7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CE4239-CDBE-BA41-82B7-43FC7AE3E1EF}"/>
              </a:ext>
            </a:extLst>
          </p:cNvPr>
          <p:cNvSpPr txBox="1"/>
          <p:nvPr/>
        </p:nvSpPr>
        <p:spPr>
          <a:xfrm>
            <a:off x="1435969" y="1069553"/>
            <a:ext cx="133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NANOGrav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3EA336-B69F-3448-BA0D-0872413551D5}"/>
                  </a:ext>
                </a:extLst>
              </p:cNvPr>
              <p:cNvSpPr txBox="1"/>
              <p:nvPr/>
            </p:nvSpPr>
            <p:spPr>
              <a:xfrm>
                <a:off x="6523544" y="126124"/>
                <a:ext cx="5552853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Science question:</a:t>
                </a:r>
                <a:r>
                  <a:rPr lang="en-US" sz="2400" dirty="0"/>
                  <a:t> Are low-frequency gravitational waves part of the HEP Cosmological Frontier?  Should they be?</a:t>
                </a:r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Stochastic GW background in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nHz</a:t>
                </a:r>
                <a:r>
                  <a:rPr lang="en-US" sz="2400" dirty="0">
                    <a:solidFill>
                      <a:srgbClr val="FF0000"/>
                    </a:solidFill>
                  </a:rPr>
                  <a:t> range has recently been observed (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NANOGrav</a:t>
                </a:r>
                <a:r>
                  <a:rPr lang="en-US" sz="2400" dirty="0">
                    <a:solidFill>
                      <a:srgbClr val="FF0000"/>
                    </a:solidFill>
                  </a:rPr>
                  <a:t>)</a:t>
                </a:r>
                <a:endParaRPr lang="en-US" sz="2400" dirty="0"/>
              </a:p>
              <a:p>
                <a:r>
                  <a:rPr lang="en-US" sz="2400" dirty="0">
                    <a:solidFill>
                      <a:srgbClr val="009051"/>
                    </a:solidFill>
                  </a:rPr>
                  <a:t>Observation in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905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rgbClr val="009051"/>
                    </a:solidFill>
                  </a:rPr>
                  <a:t>Hz range are do-able through precision astrometry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Main source is SMBHB mergers, possibly following galaxy major mergers; informs structure formation, cosmology, dark matter; also possibly see pre-CMB relics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3EA336-B69F-3448-BA0D-087241355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544" y="126124"/>
                <a:ext cx="5552853" cy="4955203"/>
              </a:xfrm>
              <a:prstGeom prst="rect">
                <a:avLst/>
              </a:prstGeom>
              <a:blipFill>
                <a:blip r:embed="rId3"/>
                <a:stretch>
                  <a:fillRect l="-1826" t="-1535" b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041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5928-BEC3-E347-9E9C-22F8AFDAE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815499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7E1CD-09F6-2E48-809A-65D508BB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0"/>
            <a:ext cx="100990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9ABE2-5780-8546-BE63-774CFFE0AB37}"/>
              </a:ext>
            </a:extLst>
          </p:cNvPr>
          <p:cNvSpPr txBox="1"/>
          <p:nvPr/>
        </p:nvSpPr>
        <p:spPr>
          <a:xfrm>
            <a:off x="9017875" y="135173"/>
            <a:ext cx="3069021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1990’s: Parody</a:t>
            </a:r>
          </a:p>
          <a:p>
            <a:r>
              <a:rPr lang="en-US" sz="2800" dirty="0">
                <a:solidFill>
                  <a:srgbClr val="00B050"/>
                </a:solidFill>
              </a:rPr>
              <a:t>2020’s: Solid Advice</a:t>
            </a:r>
          </a:p>
        </p:txBody>
      </p:sp>
    </p:spTree>
    <p:extLst>
      <p:ext uri="{BB962C8B-B14F-4D97-AF65-F5344CB8AC3E}">
        <p14:creationId xmlns:p14="http://schemas.microsoft.com/office/powerpoint/2010/main" val="361895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E11B-7D12-F146-A97C-7BA7ABBF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161" y="307955"/>
            <a:ext cx="8542468" cy="1325563"/>
          </a:xfrm>
        </p:spPr>
        <p:txBody>
          <a:bodyPr/>
          <a:lstStyle/>
          <a:p>
            <a:r>
              <a:rPr lang="en-US" dirty="0"/>
              <a:t>Interferometry is good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FC5804-EAFC-A44E-A7F6-B15D84051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065" y="1395065"/>
            <a:ext cx="3360778" cy="50978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F8532-81DD-3F46-9376-D3CEED59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2" y="1685499"/>
            <a:ext cx="6663559" cy="3734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9F1B2D-D136-4E4B-AB49-B8278DA4CDA1}"/>
              </a:ext>
            </a:extLst>
          </p:cNvPr>
          <p:cNvSpPr txBox="1"/>
          <p:nvPr/>
        </p:nvSpPr>
        <p:spPr>
          <a:xfrm>
            <a:off x="9648496" y="6492875"/>
            <a:ext cx="186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875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algn="r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F15A1-93A7-9B4D-BEE1-0CB020CF916C}"/>
              </a:ext>
            </a:extLst>
          </p:cNvPr>
          <p:cNvSpPr txBox="1"/>
          <p:nvPr/>
        </p:nvSpPr>
        <p:spPr>
          <a:xfrm>
            <a:off x="294290" y="5517931"/>
            <a:ext cx="501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source Cygnus A imaged at 6cm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670EA-7B4F-8E49-84C5-5D7C79EBB30F}"/>
              </a:ext>
            </a:extLst>
          </p:cNvPr>
          <p:cNvSpPr txBox="1"/>
          <p:nvPr/>
        </p:nvSpPr>
        <p:spPr>
          <a:xfrm>
            <a:off x="2980272" y="6356952"/>
            <a:ext cx="501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Center of M87 imaged at 1.3mm</a:t>
            </a:r>
          </a:p>
        </p:txBody>
      </p:sp>
    </p:spTree>
    <p:extLst>
      <p:ext uri="{BB962C8B-B14F-4D97-AF65-F5344CB8AC3E}">
        <p14:creationId xmlns:p14="http://schemas.microsoft.com/office/powerpoint/2010/main" val="342383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58BD5-8F08-074E-AA14-15CBF8A0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Aperture Diffraction Limit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53762E-FBC2-7149-AF6E-D53D1D07EE7B}"/>
              </a:ext>
            </a:extLst>
          </p:cNvPr>
          <p:cNvSpPr/>
          <p:nvPr/>
        </p:nvSpPr>
        <p:spPr>
          <a:xfrm>
            <a:off x="1382751" y="3155795"/>
            <a:ext cx="3635297" cy="3735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5F2440-7A43-7044-B2ED-3119D4239891}"/>
              </a:ext>
            </a:extLst>
          </p:cNvPr>
          <p:cNvCxnSpPr/>
          <p:nvPr/>
        </p:nvCxnSpPr>
        <p:spPr>
          <a:xfrm>
            <a:off x="1728439" y="3429000"/>
            <a:ext cx="1471961" cy="22135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DBBFC3-7C36-E747-BE9E-571F08EBA73B}"/>
              </a:ext>
            </a:extLst>
          </p:cNvPr>
          <p:cNvCxnSpPr>
            <a:cxnSpLocks/>
          </p:cNvCxnSpPr>
          <p:nvPr/>
        </p:nvCxnSpPr>
        <p:spPr>
          <a:xfrm flipH="1">
            <a:off x="3200400" y="3429000"/>
            <a:ext cx="1471961" cy="22135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6C12B0-740B-D840-938B-9ACD80BAD0AA}"/>
              </a:ext>
            </a:extLst>
          </p:cNvPr>
          <p:cNvCxnSpPr>
            <a:cxnSpLocks/>
          </p:cNvCxnSpPr>
          <p:nvPr/>
        </p:nvCxnSpPr>
        <p:spPr>
          <a:xfrm>
            <a:off x="3200400" y="3429000"/>
            <a:ext cx="0" cy="22135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hord 12">
            <a:extLst>
              <a:ext uri="{FF2B5EF4-FFF2-40B4-BE49-F238E27FC236}">
                <a16:creationId xmlns:a16="http://schemas.microsoft.com/office/drawing/2014/main" id="{39CAE5BB-4D51-0547-BD0D-F3025C7C2B2D}"/>
              </a:ext>
            </a:extLst>
          </p:cNvPr>
          <p:cNvSpPr/>
          <p:nvPr/>
        </p:nvSpPr>
        <p:spPr>
          <a:xfrm rot="17392424">
            <a:off x="3088887" y="5531005"/>
            <a:ext cx="223024" cy="223024"/>
          </a:xfrm>
          <a:prstGeom prst="chor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E40407-66CF-2A44-8F6A-7BE578F77431}"/>
              </a:ext>
            </a:extLst>
          </p:cNvPr>
          <p:cNvGrpSpPr/>
          <p:nvPr/>
        </p:nvGrpSpPr>
        <p:grpSpPr>
          <a:xfrm>
            <a:off x="1538867" y="1960130"/>
            <a:ext cx="3323064" cy="1104899"/>
            <a:chOff x="7462024" y="3429000"/>
            <a:chExt cx="3323064" cy="11048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5ABB83A-F2CE-CC4D-B9DD-0526B3EF6C7A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3429000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186C01-2009-004B-8CA9-36ECE8D2DBAF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3649980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9A9A43-4237-D746-9107-FEBCF7DF8805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3870960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3845B5-0DD5-6C45-A4A0-A7A34D2263A5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4091940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D51699-5687-8747-A97C-E357CAC343EC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4312920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37D275-E66A-1F4C-9C2C-279F5B87D31B}"/>
                </a:ext>
              </a:extLst>
            </p:cNvPr>
            <p:cNvCxnSpPr>
              <a:cxnSpLocks/>
            </p:cNvCxnSpPr>
            <p:nvPr/>
          </p:nvCxnSpPr>
          <p:spPr>
            <a:xfrm>
              <a:off x="7462024" y="4533899"/>
              <a:ext cx="332306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099753-E00D-3342-8064-8B6CB8FFCCFF}"/>
              </a:ext>
            </a:extLst>
          </p:cNvPr>
          <p:cNvCxnSpPr/>
          <p:nvPr/>
        </p:nvCxnSpPr>
        <p:spPr>
          <a:xfrm>
            <a:off x="3200399" y="1784195"/>
            <a:ext cx="0" cy="12808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5C0C99-46CE-5448-BCAC-E86E9A61A71A}"/>
              </a:ext>
            </a:extLst>
          </p:cNvPr>
          <p:cNvGrpSpPr/>
          <p:nvPr/>
        </p:nvGrpSpPr>
        <p:grpSpPr>
          <a:xfrm rot="355488">
            <a:off x="1554521" y="1887703"/>
            <a:ext cx="3323064" cy="1303356"/>
            <a:chOff x="5858109" y="3784851"/>
            <a:chExt cx="3323064" cy="130335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1D715A-9571-D74F-A4C0-053EBF59183D}"/>
                </a:ext>
              </a:extLst>
            </p:cNvPr>
            <p:cNvGrpSpPr/>
            <p:nvPr/>
          </p:nvGrpSpPr>
          <p:grpSpPr>
            <a:xfrm>
              <a:off x="5858109" y="3983308"/>
              <a:ext cx="3323064" cy="1104899"/>
              <a:chOff x="7462024" y="3429000"/>
              <a:chExt cx="3323064" cy="110489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4EAE273-D85B-8741-8997-5FAB74117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3429000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80DA23-7B25-4D4C-9A94-F9177B356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3649980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B34DB7B-2CC6-8742-872E-A7498B29F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3870960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0E5C44-94EB-814B-BC3A-EF958DBE7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4091940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1715D1D-989B-1F4F-83A8-4B03C0661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4312920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E10A265-726F-E642-9A94-E6D5A8FA5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24" y="4533899"/>
                <a:ext cx="3323064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AED676-4F6B-9542-97AF-B3B0721BAC00}"/>
                </a:ext>
              </a:extLst>
            </p:cNvPr>
            <p:cNvCxnSpPr/>
            <p:nvPr/>
          </p:nvCxnSpPr>
          <p:spPr>
            <a:xfrm>
              <a:off x="7519641" y="3784851"/>
              <a:ext cx="0" cy="12808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91DB216-87FA-6347-96A2-BD350A8D2891}"/>
              </a:ext>
            </a:extLst>
          </p:cNvPr>
          <p:cNvSpPr txBox="1"/>
          <p:nvPr/>
        </p:nvSpPr>
        <p:spPr>
          <a:xfrm>
            <a:off x="175550" y="3364663"/>
            <a:ext cx="109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432FF"/>
                </a:solidFill>
                <a:latin typeface="Cambria" panose="02040503050406030204" pitchFamily="18" charset="0"/>
              </a:rPr>
              <a:t>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8EA6B8-15C8-E64A-8250-28A5FE96A891}"/>
              </a:ext>
            </a:extLst>
          </p:cNvPr>
          <p:cNvCxnSpPr/>
          <p:nvPr/>
        </p:nvCxnSpPr>
        <p:spPr>
          <a:xfrm>
            <a:off x="1496127" y="3657050"/>
            <a:ext cx="3419366" cy="0"/>
          </a:xfrm>
          <a:prstGeom prst="straightConnector1">
            <a:avLst/>
          </a:prstGeom>
          <a:ln w="9525">
            <a:solidFill>
              <a:srgbClr val="0432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20DB3B-BFDD-0747-BE69-509DB551DC79}"/>
              </a:ext>
            </a:extLst>
          </p:cNvPr>
          <p:cNvCxnSpPr>
            <a:cxnSpLocks/>
          </p:cNvCxnSpPr>
          <p:nvPr/>
        </p:nvCxnSpPr>
        <p:spPr>
          <a:xfrm flipV="1">
            <a:off x="4993895" y="1948979"/>
            <a:ext cx="0" cy="220980"/>
          </a:xfrm>
          <a:prstGeom prst="straightConnector1">
            <a:avLst/>
          </a:prstGeom>
          <a:ln w="95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9EFE3E-E6A8-EE4E-B0E9-FC02B8C5D61A}"/>
                  </a:ext>
                </a:extLst>
              </p:cNvPr>
              <p:cNvSpPr txBox="1"/>
              <p:nvPr/>
            </p:nvSpPr>
            <p:spPr>
              <a:xfrm>
                <a:off x="4697470" y="1752163"/>
                <a:ext cx="10073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9EFE3E-E6A8-EE4E-B0E9-FC02B8C5D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470" y="1752163"/>
                <a:ext cx="100732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951A77C-BB17-B849-958F-D1F80EA34AF3}"/>
                  </a:ext>
                </a:extLst>
              </p:cNvPr>
              <p:cNvSpPr txBox="1"/>
              <p:nvPr/>
            </p:nvSpPr>
            <p:spPr>
              <a:xfrm>
                <a:off x="6086510" y="1814979"/>
                <a:ext cx="563795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single detector/pixel point will collect intensity from a range of angles.  The limit of this angular range is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after which the wavefront will interfere with itself destructively across the aperture.</a:t>
                </a:r>
              </a:p>
              <a:p>
                <a:r>
                  <a:rPr lang="en-US" sz="2800" dirty="0"/>
                  <a:t>Therefore any single-aperture telescope cannot resolve features with angular size smaller than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951A77C-BB17-B849-958F-D1F80EA34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510" y="1814979"/>
                <a:ext cx="5637957" cy="3970318"/>
              </a:xfrm>
              <a:prstGeom prst="rect">
                <a:avLst/>
              </a:prstGeom>
              <a:blipFill>
                <a:blip r:embed="rId3"/>
                <a:stretch>
                  <a:fillRect l="-2247" t="-1917" b="-3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63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06A7-3ACC-7C46-9318-3D1C76C9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2" y="104994"/>
            <a:ext cx="10515600" cy="1325563"/>
          </a:xfrm>
        </p:spPr>
        <p:txBody>
          <a:bodyPr/>
          <a:lstStyle/>
          <a:p>
            <a:r>
              <a:rPr lang="en-US" dirty="0"/>
              <a:t>“Keep watching the skies”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C4AFF-2639-A34A-8FE3-D6A1BCA93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8" y="1268576"/>
            <a:ext cx="11669110" cy="54003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11893"/>
                </a:solidFill>
              </a:rPr>
              <a:t>HEP Cosmological Frontier invests in observing photons from the sky</a:t>
            </a:r>
          </a:p>
          <a:p>
            <a:pPr marL="0" indent="0">
              <a:buNone/>
            </a:pPr>
            <a:endParaRPr lang="en-US" sz="2400" dirty="0">
              <a:solidFill>
                <a:srgbClr val="011893"/>
              </a:solidFill>
            </a:endParaRPr>
          </a:p>
          <a:p>
            <a:r>
              <a:rPr lang="en-US" dirty="0"/>
              <a:t>Galaxy position, shape, photometric redshift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FF0000"/>
                </a:solidFill>
              </a:rPr>
              <a:t>Low-noise CCD’s    </a:t>
            </a:r>
            <a:r>
              <a:rPr lang="en-US" dirty="0"/>
              <a:t>Projects: </a:t>
            </a:r>
            <a:r>
              <a:rPr lang="en-US" dirty="0">
                <a:solidFill>
                  <a:srgbClr val="FF0000"/>
                </a:solidFill>
              </a:rPr>
              <a:t>DES, LSST/VRO</a:t>
            </a:r>
          </a:p>
          <a:p>
            <a:r>
              <a:rPr lang="en-US" dirty="0"/>
              <a:t>Galaxy precision redshift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FF0000"/>
                </a:solidFill>
              </a:rPr>
              <a:t>Low-noise spectrograph</a:t>
            </a:r>
            <a:r>
              <a:rPr lang="en-US" dirty="0"/>
              <a:t>    Projects: </a:t>
            </a:r>
            <a:r>
              <a:rPr lang="en-US" dirty="0">
                <a:solidFill>
                  <a:srgbClr val="FF0000"/>
                </a:solidFill>
              </a:rPr>
              <a:t>BOSS, DESI</a:t>
            </a:r>
          </a:p>
          <a:p>
            <a:r>
              <a:rPr lang="en-US" dirty="0"/>
              <a:t>Cosmic microwave background, incl polarization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432FF"/>
                </a:solidFill>
              </a:rPr>
              <a:t>TES </a:t>
            </a:r>
            <a:r>
              <a:rPr lang="en-US" dirty="0"/>
              <a:t>   Projects: </a:t>
            </a:r>
            <a:r>
              <a:rPr lang="en-US" dirty="0">
                <a:solidFill>
                  <a:srgbClr val="0432FF"/>
                </a:solidFill>
              </a:rPr>
              <a:t>CMB-S4</a:t>
            </a:r>
          </a:p>
          <a:p>
            <a:r>
              <a:rPr lang="en-US" dirty="0"/>
              <a:t>HI intensity mapping, including dark ages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432FF"/>
                </a:solidFill>
              </a:rPr>
              <a:t>RF spectrometers &amp; interferometry    </a:t>
            </a:r>
            <a:r>
              <a:rPr lang="en-US" dirty="0"/>
              <a:t>Projects: </a:t>
            </a:r>
            <a:r>
              <a:rPr lang="en-US" dirty="0" err="1">
                <a:solidFill>
                  <a:srgbClr val="0432FF"/>
                </a:solidFill>
              </a:rPr>
              <a:t>LuSEE</a:t>
            </a:r>
            <a:r>
              <a:rPr lang="en-US" dirty="0">
                <a:solidFill>
                  <a:srgbClr val="0432FF"/>
                </a:solidFill>
              </a:rPr>
              <a:t> Night</a:t>
            </a:r>
          </a:p>
          <a:p>
            <a:r>
              <a:rPr lang="en-US" dirty="0"/>
              <a:t>Precision </a:t>
            </a:r>
            <a:r>
              <a:rPr lang="en-US" i="1" dirty="0"/>
              <a:t>astrometry</a:t>
            </a:r>
            <a:r>
              <a:rPr lang="en-US" dirty="0"/>
              <a:t> of bright stars and binaries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09051"/>
                </a:solidFill>
              </a:rPr>
              <a:t>Fast spectrograph, quantum optic</a:t>
            </a:r>
            <a:r>
              <a:rPr lang="en-US" dirty="0"/>
              <a:t>s    Projects: </a:t>
            </a:r>
            <a:r>
              <a:rPr lang="en-US" dirty="0">
                <a:solidFill>
                  <a:srgbClr val="009051"/>
                </a:solidFill>
              </a:rPr>
              <a:t>TBD</a:t>
            </a:r>
            <a:endParaRPr lang="en-US" dirty="0"/>
          </a:p>
          <a:p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590D8E15-772B-7048-B618-10159D83AAC1}"/>
              </a:ext>
            </a:extLst>
          </p:cNvPr>
          <p:cNvSpPr/>
          <p:nvPr/>
        </p:nvSpPr>
        <p:spPr>
          <a:xfrm>
            <a:off x="8692055" y="5589424"/>
            <a:ext cx="1245475" cy="809297"/>
          </a:xfrm>
          <a:prstGeom prst="leftArrow">
            <a:avLst/>
          </a:prstGeom>
          <a:solidFill>
            <a:srgbClr val="FFFF00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A4712-FBE3-9043-84DC-1666AA1780B4}"/>
              </a:ext>
            </a:extLst>
          </p:cNvPr>
          <p:cNvSpPr txBox="1"/>
          <p:nvPr/>
        </p:nvSpPr>
        <p:spPr>
          <a:xfrm>
            <a:off x="8802413" y="5763239"/>
            <a:ext cx="113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83EF1-1981-7D40-AF19-45B0062E9C2C}"/>
              </a:ext>
            </a:extLst>
          </p:cNvPr>
          <p:cNvSpPr/>
          <p:nvPr/>
        </p:nvSpPr>
        <p:spPr>
          <a:xfrm>
            <a:off x="252248" y="5454869"/>
            <a:ext cx="10352690" cy="105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47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44B1-306B-224E-9401-C862973E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42" y="9618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Idea:</a:t>
            </a:r>
            <a:r>
              <a:rPr lang="en-US" dirty="0"/>
              <a:t> Separate apertures over long baselines</a:t>
            </a:r>
            <a:br>
              <a:rPr lang="en-US" dirty="0"/>
            </a:br>
            <a:r>
              <a:rPr lang="en-US" sz="3200" dirty="0"/>
              <a:t> </a:t>
            </a:r>
            <a:r>
              <a:rPr lang="en-US" sz="2400" dirty="0">
                <a:latin typeface="Helvetica" pitchFamily="2" charset="0"/>
                <a:cs typeface="Futura Medium" panose="020B0602020204020303" pitchFamily="34" charset="-79"/>
              </a:rPr>
              <a:t>Michelson Stellar Interferometer ca.1890</a:t>
            </a:r>
          </a:p>
        </p:txBody>
      </p:sp>
      <p:pic>
        <p:nvPicPr>
          <p:cNvPr id="5" name="Content Placeholder 4" descr="A comic strip of a person and a dog&#10;&#10;Description automatically generated">
            <a:extLst>
              <a:ext uri="{FF2B5EF4-FFF2-40B4-BE49-F238E27FC236}">
                <a16:creationId xmlns:a16="http://schemas.microsoft.com/office/drawing/2014/main" id="{C77DEDD7-D379-214B-8BF8-551097FAC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869"/>
          <a:stretch/>
        </p:blipFill>
        <p:spPr>
          <a:xfrm>
            <a:off x="282537" y="1451042"/>
            <a:ext cx="5734205" cy="395707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F55E0A-B978-404F-A197-5DF20808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45485"/>
            <a:ext cx="5508663" cy="4367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E28DB8-D07A-9F41-BD15-DA45FC5596B5}"/>
                  </a:ext>
                </a:extLst>
              </p:cNvPr>
              <p:cNvSpPr txBox="1"/>
              <p:nvPr/>
            </p:nvSpPr>
            <p:spPr>
              <a:xfrm>
                <a:off x="1727350" y="5828882"/>
                <a:ext cx="103104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Interference fringe pattern sensitive to features of angular size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  </a:t>
                </a:r>
              </a:p>
              <a:p>
                <a:pPr algn="r"/>
                <a:r>
                  <a:rPr lang="en-US" sz="2400" dirty="0"/>
                  <a:t>Contrast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visibility</a:t>
                </a:r>
                <a:r>
                  <a:rPr lang="en-US" sz="2400" dirty="0"/>
                  <a:t> measures Fourier component of source distribution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E28DB8-D07A-9F41-BD15-DA45FC559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350" y="5828882"/>
                <a:ext cx="10310457" cy="830997"/>
              </a:xfrm>
              <a:prstGeom prst="rect">
                <a:avLst/>
              </a:prstGeom>
              <a:blipFill>
                <a:blip r:embed="rId4"/>
                <a:stretch>
                  <a:fillRect t="-298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870F4A-D191-0343-B22C-1204668A5F8F}"/>
              </a:ext>
            </a:extLst>
          </p:cNvPr>
          <p:cNvSpPr txBox="1"/>
          <p:nvPr/>
        </p:nvSpPr>
        <p:spPr>
          <a:xfrm>
            <a:off x="194385" y="5437414"/>
            <a:ext cx="252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xkcd.com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/1922/</a:t>
            </a:r>
          </a:p>
        </p:txBody>
      </p:sp>
    </p:spTree>
    <p:extLst>
      <p:ext uri="{BB962C8B-B14F-4D97-AF65-F5344CB8AC3E}">
        <p14:creationId xmlns:p14="http://schemas.microsoft.com/office/powerpoint/2010/main" val="303962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D9DF-D43F-684C-AA9E-E933B644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Idea: </a:t>
            </a:r>
            <a:r>
              <a:rPr lang="en-US" dirty="0"/>
              <a:t>Separate functions of photon capture, photon transport, and photon interference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11386-130E-0146-81B2-0F2C2A05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41" y="1690688"/>
            <a:ext cx="6840547" cy="2258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92C7D-8747-1A42-83E6-5103D1D5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" y="3620714"/>
            <a:ext cx="3007660" cy="2951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0091C-DFC9-5441-9C0B-5FDA8F65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53" y="3700517"/>
            <a:ext cx="4815168" cy="2792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2CBD8-0A02-9F41-9278-28598CD0B624}"/>
              </a:ext>
            </a:extLst>
          </p:cNvPr>
          <p:cNvSpPr txBox="1"/>
          <p:nvPr/>
        </p:nvSpPr>
        <p:spPr>
          <a:xfrm>
            <a:off x="449580" y="2512193"/>
            <a:ext cx="2506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Standard Michelson Single sky photon interferes with itself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F1200-6B22-2048-A22F-63C2548837A2}"/>
              </a:ext>
            </a:extLst>
          </p:cNvPr>
          <p:cNvSpPr txBox="1"/>
          <p:nvPr/>
        </p:nvSpPr>
        <p:spPr>
          <a:xfrm>
            <a:off x="9172688" y="2561954"/>
            <a:ext cx="2506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GJC: Sky photon is mixed with a single “ground” photon at each station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C7086C-3F0F-704A-80EC-C50A1D216AE2}"/>
              </a:ext>
            </a:extLst>
          </p:cNvPr>
          <p:cNvSpPr txBox="1"/>
          <p:nvPr/>
        </p:nvSpPr>
        <p:spPr>
          <a:xfrm>
            <a:off x="3861995" y="4941461"/>
            <a:ext cx="3128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single ground photon is assumed delivered through a </a:t>
            </a:r>
            <a:r>
              <a:rPr lang="en-US" sz="2000" i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network </a:t>
            </a:r>
            <a:r>
              <a:rPr lang="en-US" sz="20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can provide entanglement on demand</a:t>
            </a:r>
          </a:p>
        </p:txBody>
      </p:sp>
    </p:spTree>
    <p:extLst>
      <p:ext uri="{BB962C8B-B14F-4D97-AF65-F5344CB8AC3E}">
        <p14:creationId xmlns:p14="http://schemas.microsoft.com/office/powerpoint/2010/main" val="3167146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BDCDB-4F8D-1548-99CE-1FC7CCEB5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84" y="3696752"/>
            <a:ext cx="5183572" cy="298530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002CE-9B89-8549-96FA-1101B5093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374" y="1531239"/>
            <a:ext cx="6378247" cy="840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B13F5-096A-8945-BC6D-0C0EE04B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910" y="3132702"/>
            <a:ext cx="4072322" cy="715698"/>
          </a:xfrm>
          <a:prstGeom prst="rect">
            <a:avLst/>
          </a:prstGeom>
          <a:ln>
            <a:solidFill>
              <a:srgbClr val="942093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9CCFA5-E029-8A48-AD4F-F49F64BE3660}"/>
              </a:ext>
            </a:extLst>
          </p:cNvPr>
          <p:cNvSpPr txBox="1"/>
          <p:nvPr/>
        </p:nvSpPr>
        <p:spPr>
          <a:xfrm>
            <a:off x="1608082" y="4788093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6CB32-EBB5-2A43-81BD-5AB43EC3A29F}"/>
              </a:ext>
            </a:extLst>
          </p:cNvPr>
          <p:cNvSpPr txBox="1"/>
          <p:nvPr/>
        </p:nvSpPr>
        <p:spPr>
          <a:xfrm>
            <a:off x="1786757" y="5504241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6CA0B-145C-2444-A0F3-0449AF895129}"/>
              </a:ext>
            </a:extLst>
          </p:cNvPr>
          <p:cNvSpPr txBox="1"/>
          <p:nvPr/>
        </p:nvSpPr>
        <p:spPr>
          <a:xfrm>
            <a:off x="3928132" y="4803699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D4045-6682-3E48-BC3E-1881B40D09F3}"/>
              </a:ext>
            </a:extLst>
          </p:cNvPr>
          <p:cNvSpPr txBox="1"/>
          <p:nvPr/>
        </p:nvSpPr>
        <p:spPr>
          <a:xfrm>
            <a:off x="3770476" y="5504240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ABBDA-BBC2-4946-AAE9-7F8E7F4B91B9}"/>
              </a:ext>
            </a:extLst>
          </p:cNvPr>
          <p:cNvSpPr txBox="1"/>
          <p:nvPr/>
        </p:nvSpPr>
        <p:spPr>
          <a:xfrm>
            <a:off x="930931" y="5178968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43899E-E1B7-B241-A158-CD525C1ABD7C}"/>
              </a:ext>
            </a:extLst>
          </p:cNvPr>
          <p:cNvSpPr txBox="1"/>
          <p:nvPr/>
        </p:nvSpPr>
        <p:spPr>
          <a:xfrm>
            <a:off x="951512" y="5523173"/>
            <a:ext cx="46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819E3F-9175-3D46-9A6E-658F099E8F89}"/>
              </a:ext>
            </a:extLst>
          </p:cNvPr>
          <p:cNvSpPr txBox="1"/>
          <p:nvPr/>
        </p:nvSpPr>
        <p:spPr>
          <a:xfrm>
            <a:off x="4628222" y="5178968"/>
            <a:ext cx="31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9EDDF-C382-8245-BFA0-F25E9000D6D6}"/>
              </a:ext>
            </a:extLst>
          </p:cNvPr>
          <p:cNvSpPr txBox="1"/>
          <p:nvPr/>
        </p:nvSpPr>
        <p:spPr>
          <a:xfrm>
            <a:off x="4648803" y="5523173"/>
            <a:ext cx="46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C6F954-C453-604A-BE2F-560CA0367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436" y="4079328"/>
            <a:ext cx="6125999" cy="743871"/>
          </a:xfrm>
          <a:prstGeom prst="rect">
            <a:avLst/>
          </a:prstGeom>
          <a:ln>
            <a:solidFill>
              <a:srgbClr val="00905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F8686D-8E68-A749-B254-5BBC0A7DF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643" y="4866007"/>
            <a:ext cx="5750472" cy="1099898"/>
          </a:xfrm>
          <a:prstGeom prst="rect">
            <a:avLst/>
          </a:prstGeom>
          <a:ln>
            <a:solidFill>
              <a:srgbClr val="00905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00CE7B-FC96-3D46-9B8C-1AC02295ECDB}"/>
              </a:ext>
            </a:extLst>
          </p:cNvPr>
          <p:cNvSpPr txBox="1"/>
          <p:nvPr/>
        </p:nvSpPr>
        <p:spPr>
          <a:xfrm>
            <a:off x="6330889" y="3167385"/>
            <a:ext cx="102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942093"/>
                </a:solidFill>
              </a:rPr>
              <a:t>Beam Splitters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1CC9E563-A263-AC43-A12D-53E98CF180D7}"/>
              </a:ext>
            </a:extLst>
          </p:cNvPr>
          <p:cNvSpPr/>
          <p:nvPr/>
        </p:nvSpPr>
        <p:spPr>
          <a:xfrm rot="16200000">
            <a:off x="9109366" y="1526772"/>
            <a:ext cx="201402" cy="1613557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382BB490-1633-A348-9395-5011608216A5}"/>
              </a:ext>
            </a:extLst>
          </p:cNvPr>
          <p:cNvSpPr/>
          <p:nvPr/>
        </p:nvSpPr>
        <p:spPr>
          <a:xfrm rot="16200000">
            <a:off x="10835033" y="1526772"/>
            <a:ext cx="201402" cy="161355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87CBC5-4237-6649-B7E0-6A9D865A7B15}"/>
              </a:ext>
            </a:extLst>
          </p:cNvPr>
          <p:cNvSpPr txBox="1"/>
          <p:nvPr/>
        </p:nvSpPr>
        <p:spPr>
          <a:xfrm>
            <a:off x="8347233" y="2504587"/>
            <a:ext cx="172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Sky photon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3830C5-E94E-9844-A2CA-EA81FD9DB751}"/>
              </a:ext>
            </a:extLst>
          </p:cNvPr>
          <p:cNvSpPr txBox="1"/>
          <p:nvPr/>
        </p:nvSpPr>
        <p:spPr>
          <a:xfrm>
            <a:off x="9969776" y="2511133"/>
            <a:ext cx="192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</a:rPr>
              <a:t>Ground photon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868AA-0B58-F748-B848-43E8AE2E1C0B}"/>
              </a:ext>
            </a:extLst>
          </p:cNvPr>
          <p:cNvSpPr txBox="1"/>
          <p:nvPr/>
        </p:nvSpPr>
        <p:spPr>
          <a:xfrm>
            <a:off x="358884" y="260322"/>
            <a:ext cx="4959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thelas" panose="02000503000000020003" pitchFamily="2" charset="77"/>
              </a:rPr>
              <a:t>Pattern of coincidences measured at </a:t>
            </a:r>
            <a:r>
              <a:rPr lang="en-US" sz="3600" dirty="0">
                <a:latin typeface="Athelas" panose="02000503000000020003" pitchFamily="2" charset="77"/>
              </a:rPr>
              <a:t>L</a:t>
            </a:r>
            <a:r>
              <a:rPr lang="en-US" sz="3600" dirty="0">
                <a:solidFill>
                  <a:srgbClr val="0070C0"/>
                </a:solidFill>
                <a:latin typeface="Athelas" panose="02000503000000020003" pitchFamily="2" charset="77"/>
              </a:rPr>
              <a:t> and </a:t>
            </a:r>
            <a:r>
              <a:rPr lang="en-US" sz="3600" dirty="0">
                <a:latin typeface="Athelas" panose="02000503000000020003" pitchFamily="2" charset="77"/>
              </a:rPr>
              <a:t>R</a:t>
            </a:r>
            <a:r>
              <a:rPr lang="en-US" sz="3600" dirty="0">
                <a:solidFill>
                  <a:srgbClr val="0070C0"/>
                </a:solidFill>
                <a:latin typeface="Athelas" panose="02000503000000020003" pitchFamily="2" charset="77"/>
              </a:rPr>
              <a:t> stations reveals phase difference of sky photon arriving in two places: </a:t>
            </a:r>
            <a:r>
              <a:rPr lang="en-US" sz="3600" dirty="0">
                <a:latin typeface="Athelas" panose="02000503000000020003" pitchFamily="2" charset="77"/>
              </a:rPr>
              <a:t>interferometry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38321B-0F23-7E44-B740-7E5E8A516B40}"/>
              </a:ext>
            </a:extLst>
          </p:cNvPr>
          <p:cNvSpPr/>
          <p:nvPr/>
        </p:nvSpPr>
        <p:spPr>
          <a:xfrm>
            <a:off x="9367556" y="1687147"/>
            <a:ext cx="303571" cy="303571"/>
          </a:xfrm>
          <a:prstGeom prst="ellipse">
            <a:avLst/>
          </a:prstGeom>
          <a:solidFill>
            <a:srgbClr val="FF0000">
              <a:alpha val="2705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1F8DF9-BA84-9E4B-8D7A-D7BD28625293}"/>
              </a:ext>
            </a:extLst>
          </p:cNvPr>
          <p:cNvSpPr txBox="1"/>
          <p:nvPr/>
        </p:nvSpPr>
        <p:spPr>
          <a:xfrm>
            <a:off x="9519341" y="102927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8E"/>
                </a:solidFill>
              </a:rPr>
              <a:t>Sky direction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EAAB4A-6C4A-8042-A91B-DBBC73A9C52A}"/>
              </a:ext>
            </a:extLst>
          </p:cNvPr>
          <p:cNvCxnSpPr/>
          <p:nvPr/>
        </p:nvCxnSpPr>
        <p:spPr>
          <a:xfrm flipH="1">
            <a:off x="9671127" y="1398609"/>
            <a:ext cx="298649" cy="288538"/>
          </a:xfrm>
          <a:prstGeom prst="straightConnector1">
            <a:avLst/>
          </a:prstGeom>
          <a:ln w="12700">
            <a:solidFill>
              <a:srgbClr val="FF93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8F80773-E619-9643-AADE-20D0425B267C}"/>
              </a:ext>
            </a:extLst>
          </p:cNvPr>
          <p:cNvSpPr/>
          <p:nvPr/>
        </p:nvSpPr>
        <p:spPr>
          <a:xfrm>
            <a:off x="11146687" y="5602219"/>
            <a:ext cx="303571" cy="303571"/>
          </a:xfrm>
          <a:prstGeom prst="ellipse">
            <a:avLst/>
          </a:prstGeom>
          <a:solidFill>
            <a:srgbClr val="FF0000">
              <a:alpha val="2705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98CDC9-7716-3E43-8C39-FA312D8AA96F}"/>
              </a:ext>
            </a:extLst>
          </p:cNvPr>
          <p:cNvSpPr/>
          <p:nvPr/>
        </p:nvSpPr>
        <p:spPr>
          <a:xfrm>
            <a:off x="11146687" y="5279884"/>
            <a:ext cx="303571" cy="303571"/>
          </a:xfrm>
          <a:prstGeom prst="ellipse">
            <a:avLst/>
          </a:prstGeom>
          <a:solidFill>
            <a:srgbClr val="FF0000">
              <a:alpha val="2705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2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5504D4-BDF9-314A-B09B-D8230189EC50}"/>
              </a:ext>
            </a:extLst>
          </p:cNvPr>
          <p:cNvCxnSpPr>
            <a:cxnSpLocks/>
          </p:cNvCxnSpPr>
          <p:nvPr/>
        </p:nvCxnSpPr>
        <p:spPr>
          <a:xfrm flipV="1">
            <a:off x="2307582" y="3709911"/>
            <a:ext cx="3883226" cy="61361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 descr="Telescope PNG images free download">
            <a:extLst>
              <a:ext uri="{FF2B5EF4-FFF2-40B4-BE49-F238E27FC236}">
                <a16:creationId xmlns:a16="http://schemas.microsoft.com/office/drawing/2014/main" id="{371989F0-87DF-554D-BF95-E4D36095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62" y="2349741"/>
            <a:ext cx="1248229" cy="1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elescope PNG images free download">
            <a:extLst>
              <a:ext uri="{FF2B5EF4-FFF2-40B4-BE49-F238E27FC236}">
                <a16:creationId xmlns:a16="http://schemas.microsoft.com/office/drawing/2014/main" id="{DEB31064-1E21-DB48-B7E1-E7D94428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2" y="1415953"/>
            <a:ext cx="1248229" cy="1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elescope PNG images free download">
            <a:extLst>
              <a:ext uri="{FF2B5EF4-FFF2-40B4-BE49-F238E27FC236}">
                <a16:creationId xmlns:a16="http://schemas.microsoft.com/office/drawing/2014/main" id="{1047947E-629A-7D4E-B487-F11BDD20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215" y="332092"/>
            <a:ext cx="1248229" cy="1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elescope PNG images free download">
            <a:extLst>
              <a:ext uri="{FF2B5EF4-FFF2-40B4-BE49-F238E27FC236}">
                <a16:creationId xmlns:a16="http://schemas.microsoft.com/office/drawing/2014/main" id="{ECE6EEBA-4810-074E-B8E8-DE357E3E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66" y="376425"/>
            <a:ext cx="1248229" cy="1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C0ECF0-8743-0C42-9A98-F8AD492CD7BF}"/>
              </a:ext>
            </a:extLst>
          </p:cNvPr>
          <p:cNvCxnSpPr>
            <a:cxnSpLocks/>
          </p:cNvCxnSpPr>
          <p:nvPr/>
        </p:nvCxnSpPr>
        <p:spPr>
          <a:xfrm flipV="1">
            <a:off x="2307582" y="1475258"/>
            <a:ext cx="8311097" cy="287682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77020D-B918-064C-9B53-2EB18E4681EF}"/>
              </a:ext>
            </a:extLst>
          </p:cNvPr>
          <p:cNvCxnSpPr>
            <a:cxnSpLocks/>
          </p:cNvCxnSpPr>
          <p:nvPr/>
        </p:nvCxnSpPr>
        <p:spPr>
          <a:xfrm flipV="1">
            <a:off x="2320031" y="1472419"/>
            <a:ext cx="6332343" cy="285110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246A74-2745-204D-852C-0A898F3D99A7}"/>
              </a:ext>
            </a:extLst>
          </p:cNvPr>
          <p:cNvCxnSpPr>
            <a:cxnSpLocks/>
          </p:cNvCxnSpPr>
          <p:nvPr/>
        </p:nvCxnSpPr>
        <p:spPr>
          <a:xfrm flipV="1">
            <a:off x="2327543" y="2514908"/>
            <a:ext cx="2634587" cy="180861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60082D-A7A5-E940-B6FE-748DB5AC24E6}"/>
              </a:ext>
            </a:extLst>
          </p:cNvPr>
          <p:cNvCxnSpPr>
            <a:cxnSpLocks/>
          </p:cNvCxnSpPr>
          <p:nvPr/>
        </p:nvCxnSpPr>
        <p:spPr>
          <a:xfrm flipV="1">
            <a:off x="2307582" y="3543325"/>
            <a:ext cx="821746" cy="78019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8D721A-461D-9A4F-835F-1BA1C1B20E4E}"/>
              </a:ext>
            </a:extLst>
          </p:cNvPr>
          <p:cNvSpPr txBox="1"/>
          <p:nvPr/>
        </p:nvSpPr>
        <p:spPr>
          <a:xfrm>
            <a:off x="1881177" y="3817689"/>
            <a:ext cx="97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</a:rPr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A7FD52-652E-7D44-A0D3-AE718188024D}"/>
                  </a:ext>
                </a:extLst>
              </p:cNvPr>
              <p:cNvSpPr txBox="1"/>
              <p:nvPr/>
            </p:nvSpPr>
            <p:spPr>
              <a:xfrm>
                <a:off x="1804224" y="3333172"/>
                <a:ext cx="1582160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A7FD52-652E-7D44-A0D3-AE718188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224" y="3333172"/>
                <a:ext cx="1582160" cy="586892"/>
              </a:xfrm>
              <a:prstGeom prst="rect">
                <a:avLst/>
              </a:prstGeom>
              <a:blipFill>
                <a:blip r:embed="rId3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9DEFA9-AA91-8C47-9F95-D5B5C8F1E4DE}"/>
                  </a:ext>
                </a:extLst>
              </p:cNvPr>
              <p:cNvSpPr txBox="1"/>
              <p:nvPr/>
            </p:nvSpPr>
            <p:spPr>
              <a:xfrm>
                <a:off x="3817347" y="2091568"/>
                <a:ext cx="1582160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9DEFA9-AA91-8C47-9F95-D5B5C8F1E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347" y="2091568"/>
                <a:ext cx="1582160" cy="586892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625893-4F1F-5D46-B9B2-10386AAA59EE}"/>
                  </a:ext>
                </a:extLst>
              </p:cNvPr>
              <p:cNvSpPr txBox="1"/>
              <p:nvPr/>
            </p:nvSpPr>
            <p:spPr>
              <a:xfrm>
                <a:off x="5012275" y="3209737"/>
                <a:ext cx="1582160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625893-4F1F-5D46-B9B2-10386AAA5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275" y="3209737"/>
                <a:ext cx="1582160" cy="5868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37E618-CD6E-8A42-B283-BB3B99518E43}"/>
                  </a:ext>
                </a:extLst>
              </p:cNvPr>
              <p:cNvSpPr txBox="1"/>
              <p:nvPr/>
            </p:nvSpPr>
            <p:spPr>
              <a:xfrm>
                <a:off x="7256259" y="1127511"/>
                <a:ext cx="1582160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37E618-CD6E-8A42-B283-BB3B99518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259" y="1127511"/>
                <a:ext cx="1582160" cy="586892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871442-2B1C-F248-82E1-886FE33298F2}"/>
                  </a:ext>
                </a:extLst>
              </p:cNvPr>
              <p:cNvSpPr txBox="1"/>
              <p:nvPr/>
            </p:nvSpPr>
            <p:spPr>
              <a:xfrm>
                <a:off x="9480442" y="1634622"/>
                <a:ext cx="1582160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871442-2B1C-F248-82E1-886FE3329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442" y="1634622"/>
                <a:ext cx="1582160" cy="586892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3DF784C-3C36-094C-B8BE-BCDF6D94B88F}"/>
              </a:ext>
            </a:extLst>
          </p:cNvPr>
          <p:cNvCxnSpPr>
            <a:cxnSpLocks/>
          </p:cNvCxnSpPr>
          <p:nvPr/>
        </p:nvCxnSpPr>
        <p:spPr>
          <a:xfrm>
            <a:off x="5606432" y="5747707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691B280-6514-1C4B-9FD1-B778C0E9FD28}"/>
              </a:ext>
            </a:extLst>
          </p:cNvPr>
          <p:cNvCxnSpPr>
            <a:cxnSpLocks/>
          </p:cNvCxnSpPr>
          <p:nvPr/>
        </p:nvCxnSpPr>
        <p:spPr>
          <a:xfrm>
            <a:off x="5981212" y="5747707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E72062-ABE7-ED45-86C5-3431C264BE17}"/>
              </a:ext>
            </a:extLst>
          </p:cNvPr>
          <p:cNvCxnSpPr>
            <a:cxnSpLocks/>
          </p:cNvCxnSpPr>
          <p:nvPr/>
        </p:nvCxnSpPr>
        <p:spPr>
          <a:xfrm>
            <a:off x="6355991" y="5747707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62A9939-8603-034E-8209-59A8E839A6DF}"/>
              </a:ext>
            </a:extLst>
          </p:cNvPr>
          <p:cNvCxnSpPr>
            <a:cxnSpLocks/>
          </p:cNvCxnSpPr>
          <p:nvPr/>
        </p:nvCxnSpPr>
        <p:spPr>
          <a:xfrm>
            <a:off x="6730770" y="5747707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84E8BF-ED02-954F-BEBF-8EEFD8B2FECC}"/>
              </a:ext>
            </a:extLst>
          </p:cNvPr>
          <p:cNvCxnSpPr>
            <a:cxnSpLocks/>
          </p:cNvCxnSpPr>
          <p:nvPr/>
        </p:nvCxnSpPr>
        <p:spPr>
          <a:xfrm>
            <a:off x="7105550" y="5747707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7A317E8-0051-D746-8C76-EE0FB86A560E}"/>
              </a:ext>
            </a:extLst>
          </p:cNvPr>
          <p:cNvCxnSpPr/>
          <p:nvPr/>
        </p:nvCxnSpPr>
        <p:spPr>
          <a:xfrm>
            <a:off x="5606432" y="6503215"/>
            <a:ext cx="369402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nip Same Side Corner Rectangle 63">
            <a:extLst>
              <a:ext uri="{FF2B5EF4-FFF2-40B4-BE49-F238E27FC236}">
                <a16:creationId xmlns:a16="http://schemas.microsoft.com/office/drawing/2014/main" id="{807EA62F-2CFD-AD4B-97BC-22473DE59289}"/>
              </a:ext>
            </a:extLst>
          </p:cNvPr>
          <p:cNvSpPr/>
          <p:nvPr/>
        </p:nvSpPr>
        <p:spPr>
          <a:xfrm>
            <a:off x="9300456" y="6125461"/>
            <a:ext cx="791080" cy="510117"/>
          </a:xfrm>
          <a:prstGeom prst="snip2SameRect">
            <a:avLst>
              <a:gd name="adj1" fmla="val 33623"/>
              <a:gd name="adj2" fmla="val 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6DBD1B-EE36-F141-88D4-C556D361D2E9}"/>
              </a:ext>
            </a:extLst>
          </p:cNvPr>
          <p:cNvCxnSpPr>
            <a:cxnSpLocks/>
          </p:cNvCxnSpPr>
          <p:nvPr/>
        </p:nvCxnSpPr>
        <p:spPr>
          <a:xfrm>
            <a:off x="10103893" y="6486181"/>
            <a:ext cx="10295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9BB4986-3B22-5646-9C30-316C2209E81E}"/>
              </a:ext>
            </a:extLst>
          </p:cNvPr>
          <p:cNvCxnSpPr>
            <a:cxnSpLocks/>
          </p:cNvCxnSpPr>
          <p:nvPr/>
        </p:nvCxnSpPr>
        <p:spPr>
          <a:xfrm>
            <a:off x="11133466" y="5730673"/>
            <a:ext cx="0" cy="75550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B3F243D-A31F-D944-B6E7-2E0B06C61062}"/>
                  </a:ext>
                </a:extLst>
              </p:cNvPr>
              <p:cNvSpPr txBox="1"/>
              <p:nvPr/>
            </p:nvSpPr>
            <p:spPr>
              <a:xfrm>
                <a:off x="9070278" y="6109395"/>
                <a:ext cx="13058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B3F243D-A31F-D944-B6E7-2E0B06C61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278" y="6109395"/>
                <a:ext cx="130586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Pie 68">
            <a:extLst>
              <a:ext uri="{FF2B5EF4-FFF2-40B4-BE49-F238E27FC236}">
                <a16:creationId xmlns:a16="http://schemas.microsoft.com/office/drawing/2014/main" id="{537E3D35-6588-C74E-AF01-881584A2838D}"/>
              </a:ext>
            </a:extLst>
          </p:cNvPr>
          <p:cNvSpPr/>
          <p:nvPr/>
        </p:nvSpPr>
        <p:spPr>
          <a:xfrm rot="5400000">
            <a:off x="10874146" y="5567185"/>
            <a:ext cx="518639" cy="361044"/>
          </a:xfrm>
          <a:prstGeom prst="pie">
            <a:avLst>
              <a:gd name="adj1" fmla="val 5498192"/>
              <a:gd name="adj2" fmla="val 1620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399CF77-0C28-F541-8513-00DE0730723F}"/>
              </a:ext>
            </a:extLst>
          </p:cNvPr>
          <p:cNvSpPr txBox="1"/>
          <p:nvPr/>
        </p:nvSpPr>
        <p:spPr>
          <a:xfrm>
            <a:off x="8596166" y="5204191"/>
            <a:ext cx="2199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Pair Source, Wavelength Entangled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D81AB57-6D06-E844-A5AB-58EAE12D46DD}"/>
              </a:ext>
            </a:extLst>
          </p:cNvPr>
          <p:cNvSpPr txBox="1"/>
          <p:nvPr/>
        </p:nvSpPr>
        <p:spPr>
          <a:xfrm>
            <a:off x="10310720" y="4518665"/>
            <a:ext cx="1704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Timing and Wavelength Detector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E1F78C69-9E14-1D49-A454-6B3432CE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9" y="55866"/>
            <a:ext cx="10515600" cy="1325563"/>
          </a:xfrm>
        </p:spPr>
        <p:txBody>
          <a:bodyPr/>
          <a:lstStyle/>
          <a:p>
            <a:r>
              <a:rPr lang="en-US" dirty="0"/>
              <a:t>Enabling very large arrays</a:t>
            </a:r>
          </a:p>
        </p:txBody>
      </p:sp>
      <p:pic>
        <p:nvPicPr>
          <p:cNvPr id="5" name="Picture 6" descr="Telescope PNG images free download">
            <a:extLst>
              <a:ext uri="{FF2B5EF4-FFF2-40B4-BE49-F238E27FC236}">
                <a16:creationId xmlns:a16="http://schemas.microsoft.com/office/drawing/2014/main" id="{9B831131-E9AB-D040-82E8-446C2E16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95" y="2606103"/>
            <a:ext cx="1248229" cy="1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5F5BD602-70B7-654D-A041-ECD84DE7246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16726" y="3782388"/>
            <a:ext cx="3119486" cy="85345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F73DF437-99C9-624D-8222-18F8F295B19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31480" y="3572687"/>
            <a:ext cx="2202764" cy="218958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633659DA-2A73-7844-B740-575874D399F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80029" y="4452279"/>
            <a:ext cx="1426767" cy="230875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A6935A88-A432-5F4F-9996-662A5910C6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63631" y="2492500"/>
            <a:ext cx="4054458" cy="2498264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B7E141AB-5074-024F-A964-851584B87B2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59601" y="1745843"/>
            <a:ext cx="4085615" cy="396042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3F44DF3-A73D-FF43-B076-433D96C2B78C}"/>
              </a:ext>
            </a:extLst>
          </p:cNvPr>
          <p:cNvSpPr/>
          <p:nvPr/>
        </p:nvSpPr>
        <p:spPr>
          <a:xfrm>
            <a:off x="4908503" y="5174754"/>
            <a:ext cx="2659890" cy="8049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8E818-CF40-254A-A32E-9E3B456EB549}"/>
              </a:ext>
            </a:extLst>
          </p:cNvPr>
          <p:cNvSpPr txBox="1"/>
          <p:nvPr/>
        </p:nvSpPr>
        <p:spPr>
          <a:xfrm>
            <a:off x="373227" y="4854965"/>
            <a:ext cx="3700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21B93"/>
                </a:solidFill>
              </a:rPr>
              <a:t>An array of N apertures yields N(N-1)/2 different baseline pairs; in Michelson interferometry each pair would require its own beam combiner and </a:t>
            </a:r>
            <a:r>
              <a:rPr lang="en-US" sz="2000" dirty="0" err="1">
                <a:solidFill>
                  <a:srgbClr val="521B93"/>
                </a:solidFill>
              </a:rPr>
              <a:t>detectos</a:t>
            </a:r>
            <a:endParaRPr lang="en-US" sz="2000" dirty="0">
              <a:solidFill>
                <a:srgbClr val="521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E98E8B-5366-7F4D-B87D-67B153E0FEC6}"/>
              </a:ext>
            </a:extLst>
          </p:cNvPr>
          <p:cNvSpPr/>
          <p:nvPr/>
        </p:nvSpPr>
        <p:spPr>
          <a:xfrm>
            <a:off x="1383962" y="1524280"/>
            <a:ext cx="9747416" cy="2361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4782C94-CDEA-4A4E-B6EC-47CD400C1425}"/>
              </a:ext>
            </a:extLst>
          </p:cNvPr>
          <p:cNvGrpSpPr/>
          <p:nvPr/>
        </p:nvGrpSpPr>
        <p:grpSpPr>
          <a:xfrm>
            <a:off x="1258330" y="673591"/>
            <a:ext cx="2200730" cy="3892379"/>
            <a:chOff x="2494837" y="1053019"/>
            <a:chExt cx="2200730" cy="389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C143A31-5CE7-BA4B-8DF0-17A4C584C74C}"/>
                    </a:ext>
                  </a:extLst>
                </p:cNvPr>
                <p:cNvSpPr txBox="1"/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C143A31-5CE7-BA4B-8DF0-17A4C584C7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4856A1E-34A3-1F4D-AB29-3B362B1B668D}"/>
                    </a:ext>
                  </a:extLst>
                </p:cNvPr>
                <p:cNvSpPr txBox="1"/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4856A1E-34A3-1F4D-AB29-3B362B1B66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85D532-068D-AE40-BE4A-A7EB745DAF2D}"/>
                </a:ext>
              </a:extLst>
            </p:cNvPr>
            <p:cNvGrpSpPr/>
            <p:nvPr/>
          </p:nvGrpSpPr>
          <p:grpSpPr>
            <a:xfrm>
              <a:off x="3163329" y="1053019"/>
              <a:ext cx="1532238" cy="3892379"/>
              <a:chOff x="3163329" y="1007074"/>
              <a:chExt cx="1532238" cy="389237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968CE13-BE18-2849-B772-98F693564D42}"/>
                  </a:ext>
                </a:extLst>
              </p:cNvPr>
              <p:cNvGrpSpPr/>
              <p:nvPr/>
            </p:nvGrpSpPr>
            <p:grpSpPr>
              <a:xfrm>
                <a:off x="3163329" y="1007074"/>
                <a:ext cx="758079" cy="3892379"/>
                <a:chOff x="3645243" y="803189"/>
                <a:chExt cx="758079" cy="389237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F849E3-E415-5844-BFF8-E13BD9285563}"/>
                    </a:ext>
                  </a:extLst>
                </p:cNvPr>
                <p:cNvSpPr/>
                <p:nvPr/>
              </p:nvSpPr>
              <p:spPr>
                <a:xfrm rot="18900000">
                  <a:off x="3931879" y="2562142"/>
                  <a:ext cx="390556" cy="390556"/>
                </a:xfrm>
                <a:prstGeom prst="rect">
                  <a:avLst/>
                </a:prstGeom>
                <a:solidFill>
                  <a:srgbClr val="73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07490B6-C585-CA40-BC36-48D854CEE47D}"/>
                    </a:ext>
                  </a:extLst>
                </p:cNvPr>
                <p:cNvGrpSpPr/>
                <p:nvPr/>
              </p:nvGrpSpPr>
              <p:grpSpPr>
                <a:xfrm>
                  <a:off x="3645243" y="803189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4" name="Straight Arrow Connector 3">
                    <a:extLst>
                      <a:ext uri="{FF2B5EF4-FFF2-40B4-BE49-F238E27FC236}">
                        <a16:creationId xmlns:a16="http://schemas.microsoft.com/office/drawing/2014/main" id="{750E4E91-D4BF-6447-B0B2-43F4323B0696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A84034CF-C7EB-DF4C-BA7E-FB422F2F1179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084B72C-23D3-634A-9AD1-B5586A8A5747}"/>
                    </a:ext>
                  </a:extLst>
                </p:cNvPr>
                <p:cNvGrpSpPr/>
                <p:nvPr/>
              </p:nvGrpSpPr>
              <p:grpSpPr>
                <a:xfrm flipV="1">
                  <a:off x="3645243" y="2792627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91FAA9D2-4D0B-7C42-B2BC-9A96778B29B5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FAD437ED-8515-3D4F-AEEA-242A27C6B9C9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7C484B2-3EE1-0C41-89AE-9C03998464F7}"/>
                    </a:ext>
                  </a:extLst>
                </p:cNvPr>
                <p:cNvCxnSpPr/>
                <p:nvPr/>
              </p:nvCxnSpPr>
              <p:spPr>
                <a:xfrm>
                  <a:off x="3850992" y="2745063"/>
                  <a:ext cx="55233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59B90B2-30FD-464B-8516-1F1B13770BBA}"/>
                  </a:ext>
                </a:extLst>
              </p:cNvPr>
              <p:cNvCxnSpPr/>
              <p:nvPr/>
            </p:nvCxnSpPr>
            <p:spPr>
              <a:xfrm flipV="1">
                <a:off x="3705799" y="2611000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DB81B60-BA80-5744-B51B-BF9851355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799" y="2996512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A29233C-A2C2-C949-AA64-9F3D873280E5}"/>
                      </a:ext>
                    </a:extLst>
                  </p:cNvPr>
                  <p:cNvSpPr txBox="1"/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A29233C-A2C2-C949-AA64-9F3D873280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A697D60-3B98-E847-8DAD-5786648206CA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8A697D60-3B98-E847-8DAD-5786648206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0D94751-7713-A94A-94F8-77F901C3DD20}"/>
              </a:ext>
            </a:extLst>
          </p:cNvPr>
          <p:cNvGrpSpPr/>
          <p:nvPr/>
        </p:nvGrpSpPr>
        <p:grpSpPr>
          <a:xfrm>
            <a:off x="3245401" y="673591"/>
            <a:ext cx="2200730" cy="3892379"/>
            <a:chOff x="2494837" y="1053019"/>
            <a:chExt cx="2200730" cy="389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A8F54AF-765C-7145-95F2-4F173C189ED7}"/>
                    </a:ext>
                  </a:extLst>
                </p:cNvPr>
                <p:cNvSpPr txBox="1"/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A8F54AF-765C-7145-95F2-4F173C189E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2E4EAC8-1608-D641-907B-D81D130860FC}"/>
                    </a:ext>
                  </a:extLst>
                </p:cNvPr>
                <p:cNvSpPr txBox="1"/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2E4EAC8-1608-D641-907B-D81D13086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2C4F644-20BA-5A46-BC01-697FE5069B61}"/>
                </a:ext>
              </a:extLst>
            </p:cNvPr>
            <p:cNvGrpSpPr/>
            <p:nvPr/>
          </p:nvGrpSpPr>
          <p:grpSpPr>
            <a:xfrm>
              <a:off x="3163329" y="1053019"/>
              <a:ext cx="1532238" cy="3892379"/>
              <a:chOff x="3163329" y="1007074"/>
              <a:chExt cx="1532238" cy="3892379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E1102D73-9D24-C647-8739-42A70496D0D9}"/>
                  </a:ext>
                </a:extLst>
              </p:cNvPr>
              <p:cNvGrpSpPr/>
              <p:nvPr/>
            </p:nvGrpSpPr>
            <p:grpSpPr>
              <a:xfrm>
                <a:off x="3163329" y="1007074"/>
                <a:ext cx="758079" cy="3892379"/>
                <a:chOff x="3645243" y="803189"/>
                <a:chExt cx="758079" cy="3892379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3526FF77-6EBE-CC46-8D64-AF73975A95C8}"/>
                    </a:ext>
                  </a:extLst>
                </p:cNvPr>
                <p:cNvSpPr/>
                <p:nvPr/>
              </p:nvSpPr>
              <p:spPr>
                <a:xfrm rot="18900000">
                  <a:off x="3931879" y="2562142"/>
                  <a:ext cx="390556" cy="390556"/>
                </a:xfrm>
                <a:prstGeom prst="rect">
                  <a:avLst/>
                </a:prstGeom>
                <a:solidFill>
                  <a:srgbClr val="73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63726576-704C-CB4F-992A-DC3044266627}"/>
                    </a:ext>
                  </a:extLst>
                </p:cNvPr>
                <p:cNvGrpSpPr/>
                <p:nvPr/>
              </p:nvGrpSpPr>
              <p:grpSpPr>
                <a:xfrm>
                  <a:off x="3645243" y="803189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00" name="Straight Arrow Connector 99">
                    <a:extLst>
                      <a:ext uri="{FF2B5EF4-FFF2-40B4-BE49-F238E27FC236}">
                        <a16:creationId xmlns:a16="http://schemas.microsoft.com/office/drawing/2014/main" id="{D44C2765-85CD-724E-B1E1-27772FA3FEEA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Arrow Connector 100">
                    <a:extLst>
                      <a:ext uri="{FF2B5EF4-FFF2-40B4-BE49-F238E27FC236}">
                        <a16:creationId xmlns:a16="http://schemas.microsoft.com/office/drawing/2014/main" id="{9A0BC279-9E4C-FF42-AF8F-B297284B1068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672FC0A1-1C1E-B84D-80B4-ACC965B7302F}"/>
                    </a:ext>
                  </a:extLst>
                </p:cNvPr>
                <p:cNvGrpSpPr/>
                <p:nvPr/>
              </p:nvGrpSpPr>
              <p:grpSpPr>
                <a:xfrm flipV="1">
                  <a:off x="3645243" y="2792627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DCAA290C-C739-3446-BD77-BBD985646F3F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Arrow Connector 98">
                    <a:extLst>
                      <a:ext uri="{FF2B5EF4-FFF2-40B4-BE49-F238E27FC236}">
                        <a16:creationId xmlns:a16="http://schemas.microsoft.com/office/drawing/2014/main" id="{80B97562-3047-9945-8DDA-D7A65C3C1F29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06639E0A-A5CA-9B49-A1FE-753DCF78D198}"/>
                    </a:ext>
                  </a:extLst>
                </p:cNvPr>
                <p:cNvCxnSpPr/>
                <p:nvPr/>
              </p:nvCxnSpPr>
              <p:spPr>
                <a:xfrm>
                  <a:off x="3850992" y="2745063"/>
                  <a:ext cx="55233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FDE2F2F9-FF9D-2545-BF80-31AF9C97428D}"/>
                  </a:ext>
                </a:extLst>
              </p:cNvPr>
              <p:cNvCxnSpPr/>
              <p:nvPr/>
            </p:nvCxnSpPr>
            <p:spPr>
              <a:xfrm flipV="1">
                <a:off x="3705799" y="2611000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3D528F0B-760A-B14D-A3E0-941CC48F7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799" y="2996512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4AFD232E-0705-6F4D-9531-AE35071C2919}"/>
                      </a:ext>
                    </a:extLst>
                  </p:cNvPr>
                  <p:cNvSpPr txBox="1"/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4AFD232E-0705-6F4D-9531-AE35071C29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FB573881-74D4-D346-9D5D-3E3A7EBF22B4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FB573881-74D4-D346-9D5D-3E3A7EBF22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22B5746-934F-5043-82A8-A0FB2561E267}"/>
              </a:ext>
            </a:extLst>
          </p:cNvPr>
          <p:cNvGrpSpPr/>
          <p:nvPr/>
        </p:nvGrpSpPr>
        <p:grpSpPr>
          <a:xfrm>
            <a:off x="5232472" y="673591"/>
            <a:ext cx="2200730" cy="3892379"/>
            <a:chOff x="2494837" y="1053019"/>
            <a:chExt cx="2200730" cy="389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460BF4A-7D65-FF4A-A0C8-2753733A84AE}"/>
                    </a:ext>
                  </a:extLst>
                </p:cNvPr>
                <p:cNvSpPr txBox="1"/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460BF4A-7D65-FF4A-A0C8-2753733A84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8EC74B-3530-AA4F-B976-55BCE3376C37}"/>
                    </a:ext>
                  </a:extLst>
                </p:cNvPr>
                <p:cNvSpPr txBox="1"/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8EC74B-3530-AA4F-B976-55BCE3376C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CDBFC8B-11AB-D24C-9966-986DB9C225A4}"/>
                </a:ext>
              </a:extLst>
            </p:cNvPr>
            <p:cNvGrpSpPr/>
            <p:nvPr/>
          </p:nvGrpSpPr>
          <p:grpSpPr>
            <a:xfrm>
              <a:off x="3163329" y="1053019"/>
              <a:ext cx="1532238" cy="3892379"/>
              <a:chOff x="3163329" y="1007074"/>
              <a:chExt cx="1532238" cy="389237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D3487BAF-19D9-E24F-A8F6-5452C5220B05}"/>
                  </a:ext>
                </a:extLst>
              </p:cNvPr>
              <p:cNvGrpSpPr/>
              <p:nvPr/>
            </p:nvGrpSpPr>
            <p:grpSpPr>
              <a:xfrm>
                <a:off x="3163329" y="1007074"/>
                <a:ext cx="758079" cy="3892379"/>
                <a:chOff x="3645243" y="803189"/>
                <a:chExt cx="758079" cy="389237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2AB6E13-361F-E948-86A4-AF8E8E9AA178}"/>
                    </a:ext>
                  </a:extLst>
                </p:cNvPr>
                <p:cNvSpPr/>
                <p:nvPr/>
              </p:nvSpPr>
              <p:spPr>
                <a:xfrm rot="18900000">
                  <a:off x="3931879" y="2562142"/>
                  <a:ext cx="390556" cy="390556"/>
                </a:xfrm>
                <a:prstGeom prst="rect">
                  <a:avLst/>
                </a:prstGeom>
                <a:solidFill>
                  <a:srgbClr val="73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D1C3561B-AD3E-E74F-8278-D6D68721CD31}"/>
                    </a:ext>
                  </a:extLst>
                </p:cNvPr>
                <p:cNvGrpSpPr/>
                <p:nvPr/>
              </p:nvGrpSpPr>
              <p:grpSpPr>
                <a:xfrm>
                  <a:off x="3645243" y="803189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6A4B4572-34A4-9E47-869A-63A7564F658E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EC913384-C500-9B47-BE83-43E8866CBACC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E0BE0BE2-BE94-FA40-B1BD-AC97AA3DBB6D}"/>
                    </a:ext>
                  </a:extLst>
                </p:cNvPr>
                <p:cNvGrpSpPr/>
                <p:nvPr/>
              </p:nvGrpSpPr>
              <p:grpSpPr>
                <a:xfrm flipV="1">
                  <a:off x="3645243" y="2792627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E071D72B-47A3-BF4B-8986-D6301D9A1C3B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D7DDC71-D190-564D-A44D-1EB79D103ADF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21351111-E61B-8444-AE93-079BBAFD14F6}"/>
                    </a:ext>
                  </a:extLst>
                </p:cNvPr>
                <p:cNvCxnSpPr/>
                <p:nvPr/>
              </p:nvCxnSpPr>
              <p:spPr>
                <a:xfrm>
                  <a:off x="3850992" y="2745063"/>
                  <a:ext cx="55233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27E0F388-C751-834F-BB90-60034BBED076}"/>
                  </a:ext>
                </a:extLst>
              </p:cNvPr>
              <p:cNvCxnSpPr/>
              <p:nvPr/>
            </p:nvCxnSpPr>
            <p:spPr>
              <a:xfrm flipV="1">
                <a:off x="3705799" y="2611000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4422D6E5-1B5E-1B48-932E-4227F6DDC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799" y="2996512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04644327-C218-8B44-B509-3B1765D8BF73}"/>
                      </a:ext>
                    </a:extLst>
                  </p:cNvPr>
                  <p:cNvSpPr txBox="1"/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04644327-C218-8B44-B509-3B1765D8BF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13A3A027-D2DB-0A46-91FE-B00EB678B0BF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13A3A027-D2DB-0A46-91FE-B00EB678B0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A2B58D3-F4CD-DD4E-B125-0FE8EF70269B}"/>
              </a:ext>
            </a:extLst>
          </p:cNvPr>
          <p:cNvGrpSpPr/>
          <p:nvPr/>
        </p:nvGrpSpPr>
        <p:grpSpPr>
          <a:xfrm>
            <a:off x="7219543" y="673591"/>
            <a:ext cx="2200730" cy="3892379"/>
            <a:chOff x="2494837" y="1053019"/>
            <a:chExt cx="2200730" cy="389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6685932E-B841-524E-888A-D31C3AF3DE58}"/>
                    </a:ext>
                  </a:extLst>
                </p:cNvPr>
                <p:cNvSpPr txBox="1"/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6685932E-B841-524E-888A-D31C3AF3D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12A5459-6B94-CB45-A74D-644B6961ED11}"/>
                    </a:ext>
                  </a:extLst>
                </p:cNvPr>
                <p:cNvSpPr txBox="1"/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12A5459-6B94-CB45-A74D-644B6961E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A6B2606-4BDF-6E48-AA78-AE4B715CEBDA}"/>
                </a:ext>
              </a:extLst>
            </p:cNvPr>
            <p:cNvGrpSpPr/>
            <p:nvPr/>
          </p:nvGrpSpPr>
          <p:grpSpPr>
            <a:xfrm>
              <a:off x="3163329" y="1053019"/>
              <a:ext cx="1532238" cy="3892379"/>
              <a:chOff x="3163329" y="1007074"/>
              <a:chExt cx="1532238" cy="389237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4E42F27-D0E5-FC40-8496-F3290A2A4BBF}"/>
                  </a:ext>
                </a:extLst>
              </p:cNvPr>
              <p:cNvGrpSpPr/>
              <p:nvPr/>
            </p:nvGrpSpPr>
            <p:grpSpPr>
              <a:xfrm>
                <a:off x="3163329" y="1007074"/>
                <a:ext cx="758079" cy="3892379"/>
                <a:chOff x="3645243" y="803189"/>
                <a:chExt cx="758079" cy="389237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AE6A63A1-D52B-AB47-83E1-8CD3902DB1D7}"/>
                    </a:ext>
                  </a:extLst>
                </p:cNvPr>
                <p:cNvSpPr/>
                <p:nvPr/>
              </p:nvSpPr>
              <p:spPr>
                <a:xfrm rot="18900000">
                  <a:off x="3931879" y="2562142"/>
                  <a:ext cx="390556" cy="390556"/>
                </a:xfrm>
                <a:prstGeom prst="rect">
                  <a:avLst/>
                </a:prstGeom>
                <a:solidFill>
                  <a:srgbClr val="73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861688B8-1A25-694E-AFF1-438349187061}"/>
                    </a:ext>
                  </a:extLst>
                </p:cNvPr>
                <p:cNvGrpSpPr/>
                <p:nvPr/>
              </p:nvGrpSpPr>
              <p:grpSpPr>
                <a:xfrm>
                  <a:off x="3645243" y="803189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34" name="Straight Arrow Connector 133">
                    <a:extLst>
                      <a:ext uri="{FF2B5EF4-FFF2-40B4-BE49-F238E27FC236}">
                        <a16:creationId xmlns:a16="http://schemas.microsoft.com/office/drawing/2014/main" id="{07407844-AD64-D441-8A6A-4FA77F9BFD98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Arrow Connector 134">
                    <a:extLst>
                      <a:ext uri="{FF2B5EF4-FFF2-40B4-BE49-F238E27FC236}">
                        <a16:creationId xmlns:a16="http://schemas.microsoft.com/office/drawing/2014/main" id="{78F49A18-D491-9543-81C3-98E706B67DCF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5E5083AF-A308-C249-94E2-301D5976E488}"/>
                    </a:ext>
                  </a:extLst>
                </p:cNvPr>
                <p:cNvGrpSpPr/>
                <p:nvPr/>
              </p:nvGrpSpPr>
              <p:grpSpPr>
                <a:xfrm flipV="1">
                  <a:off x="3645243" y="2792627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32" name="Straight Arrow Connector 131">
                    <a:extLst>
                      <a:ext uri="{FF2B5EF4-FFF2-40B4-BE49-F238E27FC236}">
                        <a16:creationId xmlns:a16="http://schemas.microsoft.com/office/drawing/2014/main" id="{5944904C-72EB-E14F-8709-98B4EC7F19DF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Arrow Connector 132">
                    <a:extLst>
                      <a:ext uri="{FF2B5EF4-FFF2-40B4-BE49-F238E27FC236}">
                        <a16:creationId xmlns:a16="http://schemas.microsoft.com/office/drawing/2014/main" id="{324B2C44-0C91-4E44-8E4E-409A99C725CD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8EDF8AB3-9A1E-5A47-A50C-92742704CF25}"/>
                    </a:ext>
                  </a:extLst>
                </p:cNvPr>
                <p:cNvCxnSpPr/>
                <p:nvPr/>
              </p:nvCxnSpPr>
              <p:spPr>
                <a:xfrm>
                  <a:off x="3850992" y="2745063"/>
                  <a:ext cx="55233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8EC97C8-BF4D-3241-9068-CB2028F1E395}"/>
                  </a:ext>
                </a:extLst>
              </p:cNvPr>
              <p:cNvCxnSpPr/>
              <p:nvPr/>
            </p:nvCxnSpPr>
            <p:spPr>
              <a:xfrm flipV="1">
                <a:off x="3705799" y="2611000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95E285CC-090D-5742-8FB9-DF7BA6FD3D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799" y="2996512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2086A86-FA80-E949-A37F-7F2FACE4ABAE}"/>
                      </a:ext>
                    </a:extLst>
                  </p:cNvPr>
                  <p:cNvSpPr txBox="1"/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A2086A86-FA80-E949-A37F-7F2FACE4AB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C189B661-807B-564C-A507-798168EE83B0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C189B661-807B-564C-A507-798168EE83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6A5C0D-C04B-2D4A-A3E1-1B761A9BC3D4}"/>
              </a:ext>
            </a:extLst>
          </p:cNvPr>
          <p:cNvGrpSpPr/>
          <p:nvPr/>
        </p:nvGrpSpPr>
        <p:grpSpPr>
          <a:xfrm>
            <a:off x="9206615" y="673591"/>
            <a:ext cx="2200730" cy="3892379"/>
            <a:chOff x="2494837" y="1053019"/>
            <a:chExt cx="2200730" cy="3892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C88D90EB-4ABE-5F4C-AE75-5BE9DFB2FAFA}"/>
                    </a:ext>
                  </a:extLst>
                </p:cNvPr>
                <p:cNvSpPr txBox="1"/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C88D90EB-4ABE-5F4C-AE75-5BE9DFB2FA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329366"/>
                  <a:ext cx="1210962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EE5BDD92-B2CE-D24A-A310-F129DD2E022E}"/>
                    </a:ext>
                  </a:extLst>
                </p:cNvPr>
                <p:cNvSpPr txBox="1"/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EE5BDD92-B2CE-D24A-A310-F129DD2E02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37" y="2973512"/>
                  <a:ext cx="1210962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38BC917-940A-0F4E-8CF1-359FB3AB546D}"/>
                </a:ext>
              </a:extLst>
            </p:cNvPr>
            <p:cNvGrpSpPr/>
            <p:nvPr/>
          </p:nvGrpSpPr>
          <p:grpSpPr>
            <a:xfrm>
              <a:off x="3163329" y="1053019"/>
              <a:ext cx="1532238" cy="3892379"/>
              <a:chOff x="3163329" y="1007074"/>
              <a:chExt cx="1532238" cy="389237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A002A779-B5FF-024C-8BFB-7C2076772F1B}"/>
                  </a:ext>
                </a:extLst>
              </p:cNvPr>
              <p:cNvGrpSpPr/>
              <p:nvPr/>
            </p:nvGrpSpPr>
            <p:grpSpPr>
              <a:xfrm>
                <a:off x="3163329" y="1007074"/>
                <a:ext cx="758079" cy="3892379"/>
                <a:chOff x="3645243" y="803189"/>
                <a:chExt cx="758079" cy="3892379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E728E555-60F7-9642-936F-BE4CF22D0B8A}"/>
                    </a:ext>
                  </a:extLst>
                </p:cNvPr>
                <p:cNvSpPr/>
                <p:nvPr/>
              </p:nvSpPr>
              <p:spPr>
                <a:xfrm rot="18900000">
                  <a:off x="3931879" y="2562142"/>
                  <a:ext cx="390556" cy="390556"/>
                </a:xfrm>
                <a:prstGeom prst="rect">
                  <a:avLst/>
                </a:prstGeom>
                <a:solidFill>
                  <a:srgbClr val="73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8B4A39A-6282-154E-901A-8DCE4F1845D1}"/>
                    </a:ext>
                  </a:extLst>
                </p:cNvPr>
                <p:cNvGrpSpPr/>
                <p:nvPr/>
              </p:nvGrpSpPr>
              <p:grpSpPr>
                <a:xfrm>
                  <a:off x="3645243" y="803189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51" name="Straight Arrow Connector 150">
                    <a:extLst>
                      <a:ext uri="{FF2B5EF4-FFF2-40B4-BE49-F238E27FC236}">
                        <a16:creationId xmlns:a16="http://schemas.microsoft.com/office/drawing/2014/main" id="{807886AA-42E3-D94E-B841-01024C9930FA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3DD5CF7-3410-784F-95C8-A031782BEAAB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7034E23A-F806-544A-B14E-FB53B6771F83}"/>
                    </a:ext>
                  </a:extLst>
                </p:cNvPr>
                <p:cNvGrpSpPr/>
                <p:nvPr/>
              </p:nvGrpSpPr>
              <p:grpSpPr>
                <a:xfrm flipV="1">
                  <a:off x="3645243" y="2792627"/>
                  <a:ext cx="481914" cy="1902941"/>
                  <a:chOff x="3645243" y="803189"/>
                  <a:chExt cx="481914" cy="1902941"/>
                </a:xfrm>
              </p:grpSpPr>
              <p:cxnSp>
                <p:nvCxnSpPr>
                  <p:cNvPr id="149" name="Straight Arrow Connector 148">
                    <a:extLst>
                      <a:ext uri="{FF2B5EF4-FFF2-40B4-BE49-F238E27FC236}">
                        <a16:creationId xmlns:a16="http://schemas.microsoft.com/office/drawing/2014/main" id="{B0203251-85E6-A94E-A7D7-3165C0946E07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803189"/>
                    <a:ext cx="0" cy="1421027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Arrow Connector 149">
                    <a:extLst>
                      <a:ext uri="{FF2B5EF4-FFF2-40B4-BE49-F238E27FC236}">
                        <a16:creationId xmlns:a16="http://schemas.microsoft.com/office/drawing/2014/main" id="{E0C31545-71F4-9E41-BB8F-EC328C8543BA}"/>
                      </a:ext>
                    </a:extLst>
                  </p:cNvPr>
                  <p:cNvCxnSpPr/>
                  <p:nvPr/>
                </p:nvCxnSpPr>
                <p:spPr>
                  <a:xfrm>
                    <a:off x="3645243" y="2224216"/>
                    <a:ext cx="481914" cy="481914"/>
                  </a:xfrm>
                  <a:prstGeom prst="straightConnector1">
                    <a:avLst/>
                  </a:prstGeom>
                  <a:ln w="28575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6FA4486-D914-1F42-A2AF-B0CC8921F6F6}"/>
                    </a:ext>
                  </a:extLst>
                </p:cNvPr>
                <p:cNvCxnSpPr/>
                <p:nvPr/>
              </p:nvCxnSpPr>
              <p:spPr>
                <a:xfrm>
                  <a:off x="3850992" y="2745063"/>
                  <a:ext cx="55233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712C6D4E-34FB-8940-A1CA-3F21CCAF2A38}"/>
                  </a:ext>
                </a:extLst>
              </p:cNvPr>
              <p:cNvCxnSpPr/>
              <p:nvPr/>
            </p:nvCxnSpPr>
            <p:spPr>
              <a:xfrm flipV="1">
                <a:off x="3705799" y="2611000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E32EB857-0293-9249-A096-113A4C2C2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799" y="2996512"/>
                <a:ext cx="290385" cy="2903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5B85123F-0AC6-2540-88F4-0CC3B90BCBD9}"/>
                      </a:ext>
                    </a:extLst>
                  </p:cNvPr>
                  <p:cNvSpPr txBox="1"/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5B85123F-0AC6-2540-88F4-0CC3B90BC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04286" y="2195153"/>
                    <a:ext cx="1210962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0B66E00E-D08A-A948-82AC-AE870570D2E6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0B66E00E-D08A-A948-82AC-AE870570D2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4605" y="3159917"/>
                    <a:ext cx="1210962" cy="461665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CFDB9F20-4DF0-BF40-93BA-222BF5708ECE}"/>
              </a:ext>
            </a:extLst>
          </p:cNvPr>
          <p:cNvSpPr txBox="1"/>
          <p:nvPr/>
        </p:nvSpPr>
        <p:spPr>
          <a:xfrm>
            <a:off x="1796516" y="4565970"/>
            <a:ext cx="8264403" cy="370703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Heralded Single Ground Photon In (W state)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58CD635B-2521-484C-83FA-6F3466080B82}"/>
                  </a:ext>
                </a:extLst>
              </p:cNvPr>
              <p:cNvSpPr txBox="1"/>
              <p:nvPr/>
            </p:nvSpPr>
            <p:spPr>
              <a:xfrm>
                <a:off x="358235" y="5333720"/>
                <a:ext cx="11567371" cy="1283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Georgia" panose="02040502050405020303" pitchFamily="18" charset="0"/>
                  </a:rPr>
                  <a:t>Quantum Advantage!  </a:t>
                </a:r>
                <a:r>
                  <a:rPr lang="en-US" sz="2400" dirty="0">
                    <a:latin typeface="Georgia" panose="02040502050405020303" pitchFamily="18" charset="0"/>
                  </a:rPr>
                  <a:t>Each coincidence between </a:t>
                </a:r>
                <a:r>
                  <a:rPr lang="en-US" sz="2400" i="1" dirty="0" err="1">
                    <a:latin typeface="Cambria" panose="02040503050406030204" pitchFamily="18" charset="0"/>
                  </a:rPr>
                  <a:t>i</a:t>
                </a:r>
                <a:r>
                  <a:rPr lang="en-US" sz="2400" dirty="0">
                    <a:latin typeface="Georgia" panose="02040502050405020303" pitchFamily="18" charset="0"/>
                  </a:rPr>
                  <a:t> and </a:t>
                </a:r>
                <a:r>
                  <a:rPr lang="en-US" sz="2400" i="1" dirty="0">
                    <a:latin typeface="Cambria" panose="02040503050406030204" pitchFamily="18" charset="0"/>
                  </a:rPr>
                  <a:t>j</a:t>
                </a:r>
                <a:r>
                  <a:rPr lang="en-US" sz="2400" dirty="0">
                    <a:latin typeface="Georgia" panose="02040502050405020303" pitchFamily="18" charset="0"/>
                  </a:rPr>
                  <a:t> reflects interferometric visibility on baseline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⃑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latin typeface="Georgia" panose="02040502050405020303" pitchFamily="18" charset="0"/>
                  </a:rPr>
                  <a:t> ; achieve an </a:t>
                </a:r>
                <a:r>
                  <a:rPr lang="en-US" sz="2400" i="1" dirty="0">
                    <a:latin typeface="Cambria" panose="02040503050406030204" pitchFamily="18" charset="0"/>
                  </a:rPr>
                  <a:t>N</a:t>
                </a:r>
                <a:r>
                  <a:rPr lang="en-US" sz="2400" dirty="0">
                    <a:latin typeface="Georgia" panose="02040502050405020303" pitchFamily="18" charset="0"/>
                  </a:rPr>
                  <a:t>-aperture interferometer with only </a:t>
                </a:r>
                <a:r>
                  <a:rPr lang="en-US" sz="2400" i="1" dirty="0">
                    <a:latin typeface="Cambria" panose="02040503050406030204" pitchFamily="18" charset="0"/>
                  </a:rPr>
                  <a:t>N</a:t>
                </a:r>
                <a:r>
                  <a:rPr lang="en-US" sz="2400" dirty="0">
                    <a:latin typeface="Georgia" panose="02040502050405020303" pitchFamily="18" charset="0"/>
                  </a:rPr>
                  <a:t> beam combiners, rather than </a:t>
                </a:r>
                <a:r>
                  <a:rPr lang="en-US" sz="2400" i="1" dirty="0">
                    <a:latin typeface="Cambria" panose="02040503050406030204" pitchFamily="18" charset="0"/>
                  </a:rPr>
                  <a:t>O</a:t>
                </a:r>
                <a:r>
                  <a:rPr lang="en-US" sz="2400" dirty="0">
                    <a:latin typeface="Cambria" panose="02040503050406030204" pitchFamily="18" charset="0"/>
                  </a:rPr>
                  <a:t>(</a:t>
                </a:r>
                <a:r>
                  <a:rPr lang="en-US" sz="2400" i="1" dirty="0">
                    <a:latin typeface="Cambria" panose="02040503050406030204" pitchFamily="18" charset="0"/>
                  </a:rPr>
                  <a:t>N</a:t>
                </a:r>
                <a:r>
                  <a:rPr lang="en-US" sz="2400" baseline="30000" dirty="0">
                    <a:latin typeface="Cambria" panose="02040503050406030204" pitchFamily="18" charset="0"/>
                  </a:rPr>
                  <a:t>2</a:t>
                </a:r>
                <a:r>
                  <a:rPr lang="en-US" sz="2400" dirty="0">
                    <a:latin typeface="Cambria" panose="02040503050406030204" pitchFamily="18" charset="0"/>
                  </a:rPr>
                  <a:t>)</a:t>
                </a:r>
                <a:r>
                  <a:rPr lang="en-US" sz="2400" dirty="0">
                    <a:latin typeface="Georgia" panose="02040502050405020303" pitchFamily="18" charset="0"/>
                  </a:rPr>
                  <a:t> that would be required classically. </a:t>
                </a: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58CD635B-2521-484C-83FA-6F3466080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" y="5333720"/>
                <a:ext cx="11567371" cy="1283365"/>
              </a:xfrm>
              <a:prstGeom prst="rect">
                <a:avLst/>
              </a:prstGeom>
              <a:blipFill>
                <a:blip r:embed="rId22"/>
                <a:stretch>
                  <a:fillRect l="-878" t="-3960" r="-1207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TextBox 152">
            <a:extLst>
              <a:ext uri="{FF2B5EF4-FFF2-40B4-BE49-F238E27FC236}">
                <a16:creationId xmlns:a16="http://schemas.microsoft.com/office/drawing/2014/main" id="{D5D050AE-5001-E24E-989D-15EF729893F3}"/>
              </a:ext>
            </a:extLst>
          </p:cNvPr>
          <p:cNvSpPr txBox="1"/>
          <p:nvPr/>
        </p:nvSpPr>
        <p:spPr>
          <a:xfrm>
            <a:off x="1796516" y="309203"/>
            <a:ext cx="8264403" cy="370703"/>
          </a:xfrm>
          <a:prstGeom prst="rect">
            <a:avLst/>
          </a:prstGeom>
          <a:solidFill>
            <a:srgbClr val="FF0000">
              <a:alpha val="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Sky Photon In (W state)</a:t>
            </a:r>
          </a:p>
        </p:txBody>
      </p:sp>
    </p:spTree>
    <p:extLst>
      <p:ext uri="{BB962C8B-B14F-4D97-AF65-F5344CB8AC3E}">
        <p14:creationId xmlns:p14="http://schemas.microsoft.com/office/powerpoint/2010/main" val="355020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06A7-3ACC-7C46-9318-3D1C76C9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2" y="104994"/>
            <a:ext cx="10515600" cy="1325563"/>
          </a:xfrm>
        </p:spPr>
        <p:txBody>
          <a:bodyPr/>
          <a:lstStyle/>
          <a:p>
            <a:r>
              <a:rPr lang="en-US" dirty="0"/>
              <a:t>“Keep watching the skies”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C4AFF-2639-A34A-8FE3-D6A1BCA93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8" y="1268576"/>
            <a:ext cx="11669110" cy="54003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11893"/>
                </a:solidFill>
              </a:rPr>
              <a:t>HEP Cosmological Frontier invests in observing photons from the sky</a:t>
            </a:r>
          </a:p>
          <a:p>
            <a:pPr marL="0" indent="0">
              <a:buNone/>
            </a:pPr>
            <a:endParaRPr lang="en-US" sz="2400" dirty="0">
              <a:solidFill>
                <a:srgbClr val="011893"/>
              </a:solidFill>
            </a:endParaRPr>
          </a:p>
          <a:p>
            <a:r>
              <a:rPr lang="en-US" dirty="0"/>
              <a:t>Galaxy position, shape, photometric redshift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FF0000"/>
                </a:solidFill>
              </a:rPr>
              <a:t>Low-noise CCD’s    </a:t>
            </a:r>
            <a:r>
              <a:rPr lang="en-US" dirty="0"/>
              <a:t>Projects: </a:t>
            </a:r>
            <a:r>
              <a:rPr lang="en-US" dirty="0">
                <a:solidFill>
                  <a:srgbClr val="FF0000"/>
                </a:solidFill>
              </a:rPr>
              <a:t>DES, LSST/VRO</a:t>
            </a:r>
          </a:p>
          <a:p>
            <a:r>
              <a:rPr lang="en-US" dirty="0"/>
              <a:t>Galaxy precision redshift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FF0000"/>
                </a:solidFill>
              </a:rPr>
              <a:t>Low-noise spectrograph</a:t>
            </a:r>
            <a:r>
              <a:rPr lang="en-US" dirty="0"/>
              <a:t>    Projects: </a:t>
            </a:r>
            <a:r>
              <a:rPr lang="en-US" dirty="0">
                <a:solidFill>
                  <a:srgbClr val="FF0000"/>
                </a:solidFill>
              </a:rPr>
              <a:t>BOSS, DESI</a:t>
            </a:r>
          </a:p>
          <a:p>
            <a:r>
              <a:rPr lang="en-US" dirty="0"/>
              <a:t>Cosmic microwave background, incl polarization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432FF"/>
                </a:solidFill>
              </a:rPr>
              <a:t>TES </a:t>
            </a:r>
            <a:r>
              <a:rPr lang="en-US" dirty="0"/>
              <a:t>   Projects: </a:t>
            </a:r>
            <a:r>
              <a:rPr lang="en-US" dirty="0">
                <a:solidFill>
                  <a:srgbClr val="0432FF"/>
                </a:solidFill>
              </a:rPr>
              <a:t>CMB-S4</a:t>
            </a:r>
          </a:p>
          <a:p>
            <a:r>
              <a:rPr lang="en-US" dirty="0"/>
              <a:t>HI intensity mapping, including dark ages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432FF"/>
                </a:solidFill>
              </a:rPr>
              <a:t>RF spectrometers &amp; interferometry    </a:t>
            </a:r>
            <a:r>
              <a:rPr lang="en-US" dirty="0"/>
              <a:t>Projects: </a:t>
            </a:r>
            <a:r>
              <a:rPr lang="en-US" dirty="0" err="1">
                <a:solidFill>
                  <a:srgbClr val="0432FF"/>
                </a:solidFill>
              </a:rPr>
              <a:t>LuSEE</a:t>
            </a:r>
            <a:r>
              <a:rPr lang="en-US" dirty="0">
                <a:solidFill>
                  <a:srgbClr val="0432FF"/>
                </a:solidFill>
              </a:rPr>
              <a:t> Night</a:t>
            </a:r>
          </a:p>
          <a:p>
            <a:r>
              <a:rPr lang="en-US" dirty="0"/>
              <a:t>Precision </a:t>
            </a:r>
            <a:r>
              <a:rPr lang="en-US" i="1" dirty="0"/>
              <a:t>astrometry</a:t>
            </a:r>
            <a:r>
              <a:rPr lang="en-US" dirty="0"/>
              <a:t> of bright stars and binaries</a:t>
            </a:r>
          </a:p>
          <a:p>
            <a:pPr lvl="1"/>
            <a:r>
              <a:rPr lang="en-US" dirty="0"/>
              <a:t>Tech: </a:t>
            </a:r>
            <a:r>
              <a:rPr lang="en-US" dirty="0">
                <a:solidFill>
                  <a:srgbClr val="009051"/>
                </a:solidFill>
              </a:rPr>
              <a:t>Fast spectrograph, quantum optic</a:t>
            </a:r>
            <a:r>
              <a:rPr lang="en-US" dirty="0"/>
              <a:t>s    Projects: </a:t>
            </a:r>
            <a:r>
              <a:rPr lang="en-US" dirty="0">
                <a:solidFill>
                  <a:srgbClr val="009051"/>
                </a:solidFill>
              </a:rPr>
              <a:t>TBD</a:t>
            </a:r>
            <a:endParaRPr lang="en-US" dirty="0"/>
          </a:p>
          <a:p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590D8E15-772B-7048-B618-10159D83AAC1}"/>
              </a:ext>
            </a:extLst>
          </p:cNvPr>
          <p:cNvSpPr/>
          <p:nvPr/>
        </p:nvSpPr>
        <p:spPr>
          <a:xfrm>
            <a:off x="8692055" y="5589424"/>
            <a:ext cx="1245475" cy="809297"/>
          </a:xfrm>
          <a:prstGeom prst="leftArrow">
            <a:avLst/>
          </a:prstGeom>
          <a:solidFill>
            <a:srgbClr val="FFFF00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A4712-FBE3-9043-84DC-1666AA1780B4}"/>
              </a:ext>
            </a:extLst>
          </p:cNvPr>
          <p:cNvSpPr txBox="1"/>
          <p:nvPr/>
        </p:nvSpPr>
        <p:spPr>
          <a:xfrm>
            <a:off x="8802413" y="5763239"/>
            <a:ext cx="113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30265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F2260FE0-9C30-C24C-AD55-F063BF426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219742"/>
                  </p:ext>
                </p:extLst>
              </p:nvPr>
            </p:nvGraphicFramePr>
            <p:xfrm>
              <a:off x="354725" y="2554168"/>
              <a:ext cx="11482549" cy="394648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5603626">
                      <a:extLst>
                        <a:ext uri="{9D8B030D-6E8A-4147-A177-3AD203B41FA5}">
                          <a16:colId xmlns:a16="http://schemas.microsoft.com/office/drawing/2014/main" val="3085554345"/>
                        </a:ext>
                      </a:extLst>
                    </a:gridCol>
                    <a:gridCol w="1391727">
                      <a:extLst>
                        <a:ext uri="{9D8B030D-6E8A-4147-A177-3AD203B41FA5}">
                          <a16:colId xmlns:a16="http://schemas.microsoft.com/office/drawing/2014/main" val="2298620079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1589537703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2378859860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3288944373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263561512"/>
                        </a:ext>
                      </a:extLst>
                    </a:gridCol>
                  </a:tblGrid>
                  <a:tr h="120328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Astrometry 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Distance Ladder (</a:t>
                          </a:r>
                          <a:r>
                            <a:rPr lang="en-US" sz="2000" i="1" dirty="0"/>
                            <a:t>H</a:t>
                          </a:r>
                          <a:r>
                            <a:rPr lang="en-US" sz="2000" baseline="-25000" dirty="0"/>
                            <a:t>0</a:t>
                          </a:r>
                          <a:r>
                            <a:rPr lang="en-US" sz="2000" dirty="0"/>
                            <a:t> tension)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Dark Energy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Dark Matter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GR Tests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rPr>
                            <a:t>Pre-CMB (relics)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638322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Stellar parallax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6982884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Proper motions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8362646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Binary orbit measure </a:t>
                          </a:r>
                          <a:r>
                            <a:rPr lang="en-US" sz="2000" dirty="0"/>
                            <a:t>(independent distances)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8399333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Parallax with galaxies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345952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Microlensing in real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7966629"/>
                      </a:ext>
                    </a:extLst>
                  </a:tr>
                  <a:tr h="428322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005493"/>
                              </a:solidFill>
                            </a:rPr>
                            <a:t>Low-frequency (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solidFill>
                                    <a:srgbClr val="00549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dirty="0">
                              <a:solidFill>
                                <a:srgbClr val="005493"/>
                              </a:solidFill>
                            </a:rPr>
                            <a:t>Hz) gravitational waves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011893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005493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715927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F2260FE0-9C30-C24C-AD55-F063BF426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219742"/>
                  </p:ext>
                </p:extLst>
              </p:nvPr>
            </p:nvGraphicFramePr>
            <p:xfrm>
              <a:off x="354725" y="2554168"/>
              <a:ext cx="11482549" cy="394648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5603626">
                      <a:extLst>
                        <a:ext uri="{9D8B030D-6E8A-4147-A177-3AD203B41FA5}">
                          <a16:colId xmlns:a16="http://schemas.microsoft.com/office/drawing/2014/main" val="3085554345"/>
                        </a:ext>
                      </a:extLst>
                    </a:gridCol>
                    <a:gridCol w="1391727">
                      <a:extLst>
                        <a:ext uri="{9D8B030D-6E8A-4147-A177-3AD203B41FA5}">
                          <a16:colId xmlns:a16="http://schemas.microsoft.com/office/drawing/2014/main" val="2298620079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1589537703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2378859860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3288944373"/>
                        </a:ext>
                      </a:extLst>
                    </a:gridCol>
                    <a:gridCol w="1121799">
                      <a:extLst>
                        <a:ext uri="{9D8B030D-6E8A-4147-A177-3AD203B41FA5}">
                          <a16:colId xmlns:a16="http://schemas.microsoft.com/office/drawing/2014/main" val="263561512"/>
                        </a:ext>
                      </a:extLst>
                    </a:gridCol>
                  </a:tblGrid>
                  <a:tr h="120328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Astrometry 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Distance Ladder (</a:t>
                          </a:r>
                          <a:r>
                            <a:rPr lang="en-US" sz="2000" i="1" dirty="0"/>
                            <a:t>H</a:t>
                          </a:r>
                          <a:r>
                            <a:rPr lang="en-US" sz="2000" baseline="-25000" dirty="0"/>
                            <a:t>0</a:t>
                          </a:r>
                          <a:r>
                            <a:rPr lang="en-US" sz="2000" dirty="0"/>
                            <a:t> tension)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Dark Energy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Dark Matter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GR Tests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rPr>
                            <a:t>Pre-CMB (relics)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63832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Stellar parallax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698288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Proper motions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83626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Binary orbit measure </a:t>
                          </a:r>
                          <a:r>
                            <a:rPr lang="en-US" sz="2000" dirty="0"/>
                            <a:t>(independent distances)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839933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Parallax with galaxies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3459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Microlensing in real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796662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775000" r="-105204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011893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005493"/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✓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✓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71592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11AA9FA-6A3B-CB49-90E7-8F329FC041FA}"/>
              </a:ext>
            </a:extLst>
          </p:cNvPr>
          <p:cNvSpPr txBox="1"/>
          <p:nvPr/>
        </p:nvSpPr>
        <p:spPr>
          <a:xfrm>
            <a:off x="567559" y="357352"/>
            <a:ext cx="11251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thelas" panose="02000503000000020003" pitchFamily="2" charset="77"/>
              </a:rPr>
              <a:t>Idea: </a:t>
            </a:r>
            <a:r>
              <a:rPr lang="en-US" sz="3600" dirty="0">
                <a:solidFill>
                  <a:srgbClr val="005493"/>
                </a:solidFill>
                <a:latin typeface="Athelas" panose="02000503000000020003" pitchFamily="2" charset="77"/>
              </a:rPr>
              <a:t>Quantum engineering can improve astronomical </a:t>
            </a:r>
            <a:r>
              <a:rPr lang="en-US" sz="3600" i="1" dirty="0">
                <a:solidFill>
                  <a:srgbClr val="011893"/>
                </a:solidFill>
                <a:latin typeface="Athelas" panose="02000503000000020003" pitchFamily="2" charset="77"/>
              </a:rPr>
              <a:t>interferometry</a:t>
            </a:r>
            <a:r>
              <a:rPr lang="en-US" sz="3600" dirty="0">
                <a:solidFill>
                  <a:srgbClr val="005493"/>
                </a:solidFill>
                <a:latin typeface="Athelas" panose="02000503000000020003" pitchFamily="2" charset="77"/>
              </a:rPr>
              <a:t>, both for high-resolution imaging and precision </a:t>
            </a:r>
            <a:r>
              <a:rPr lang="en-US" sz="3600" i="1" dirty="0">
                <a:latin typeface="Athelas" panose="02000503000000020003" pitchFamily="2" charset="77"/>
              </a:rPr>
              <a:t>astrometry</a:t>
            </a:r>
          </a:p>
        </p:txBody>
      </p:sp>
    </p:spTree>
    <p:extLst>
      <p:ext uri="{BB962C8B-B14F-4D97-AF65-F5344CB8AC3E}">
        <p14:creationId xmlns:p14="http://schemas.microsoft.com/office/powerpoint/2010/main" val="33209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8390404-5080-7A4C-AAF6-790E50CD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7" y="2659117"/>
            <a:ext cx="3508837" cy="202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EEE30-D6D6-E54D-9D88-17B74840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" y="5113712"/>
            <a:ext cx="3961386" cy="132760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6FA59AA-CDB5-C046-BF4B-66BA07E0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068" y="1890366"/>
            <a:ext cx="3893863" cy="35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060C9-DA4A-2043-BC9A-983712E8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338" y="5486401"/>
            <a:ext cx="3097322" cy="1217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3F1540-8FFC-BF43-85FE-833803E9F72D}"/>
              </a:ext>
            </a:extLst>
          </p:cNvPr>
          <p:cNvGrpSpPr/>
          <p:nvPr/>
        </p:nvGrpSpPr>
        <p:grpSpPr>
          <a:xfrm>
            <a:off x="8254890" y="1811298"/>
            <a:ext cx="3788418" cy="2576712"/>
            <a:chOff x="2307582" y="332092"/>
            <a:chExt cx="9353862" cy="636207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56602EF-A11C-2143-AF94-0AFF02795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3709911"/>
              <a:ext cx="3883226" cy="61361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6" descr="Telescope PNG images free download">
              <a:extLst>
                <a:ext uri="{FF2B5EF4-FFF2-40B4-BE49-F238E27FC236}">
                  <a16:creationId xmlns:a16="http://schemas.microsoft.com/office/drawing/2014/main" id="{0E658BB3-41A2-5A46-A552-3F7B7449B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662" y="2349741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Telescope PNG images free download">
              <a:extLst>
                <a:ext uri="{FF2B5EF4-FFF2-40B4-BE49-F238E27FC236}">
                  <a16:creationId xmlns:a16="http://schemas.microsoft.com/office/drawing/2014/main" id="{741582C3-8855-E74C-9BF4-02A4FE5B0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62" y="1415953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Telescope PNG images free download">
              <a:extLst>
                <a:ext uri="{FF2B5EF4-FFF2-40B4-BE49-F238E27FC236}">
                  <a16:creationId xmlns:a16="http://schemas.microsoft.com/office/drawing/2014/main" id="{D06683DE-BB62-DE4E-9A27-8F9D33962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15" y="332092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elescope PNG images free download">
              <a:extLst>
                <a:ext uri="{FF2B5EF4-FFF2-40B4-BE49-F238E27FC236}">
                  <a16:creationId xmlns:a16="http://schemas.microsoft.com/office/drawing/2014/main" id="{D90AFD11-19B7-0E42-B7E4-E7424C953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766" y="376425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8B6F76-C657-7E46-B6E3-362D582D0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1475258"/>
              <a:ext cx="8311097" cy="287682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0E24B8-4E29-0942-B1BC-AF721CFC6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031" y="1472419"/>
              <a:ext cx="6332343" cy="285110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875238C-FA18-0846-A16B-4D9ED8F520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7543" y="2514908"/>
              <a:ext cx="2634587" cy="180861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C04AD8-BAB9-9441-9C4D-9F7D584323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3543325"/>
              <a:ext cx="821746" cy="780197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587B147-997C-9F4A-BB44-5FDB48B679E7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32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DA3857-2042-8744-AB96-6E86E889115C}"/>
                </a:ext>
              </a:extLst>
            </p:cNvPr>
            <p:cNvCxnSpPr>
              <a:cxnSpLocks/>
            </p:cNvCxnSpPr>
            <p:nvPr/>
          </p:nvCxnSpPr>
          <p:spPr>
            <a:xfrm>
              <a:off x="5981212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E1D931D-E11B-D14E-A931-A931758502D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91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F279E7-A8C2-4544-ABC9-8C873B45C6AC}"/>
                </a:ext>
              </a:extLst>
            </p:cNvPr>
            <p:cNvCxnSpPr>
              <a:cxnSpLocks/>
            </p:cNvCxnSpPr>
            <p:nvPr/>
          </p:nvCxnSpPr>
          <p:spPr>
            <a:xfrm>
              <a:off x="6730770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4A2946-384B-3F43-A588-33EA44318A5E}"/>
                </a:ext>
              </a:extLst>
            </p:cNvPr>
            <p:cNvCxnSpPr>
              <a:cxnSpLocks/>
            </p:cNvCxnSpPr>
            <p:nvPr/>
          </p:nvCxnSpPr>
          <p:spPr>
            <a:xfrm>
              <a:off x="7105550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9948D2F-D2A1-0B43-AE68-84883FA11EDF}"/>
                </a:ext>
              </a:extLst>
            </p:cNvPr>
            <p:cNvCxnSpPr/>
            <p:nvPr/>
          </p:nvCxnSpPr>
          <p:spPr>
            <a:xfrm>
              <a:off x="5606432" y="6503215"/>
              <a:ext cx="369402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Snip Same Side Corner Rectangle 33">
              <a:extLst>
                <a:ext uri="{FF2B5EF4-FFF2-40B4-BE49-F238E27FC236}">
                  <a16:creationId xmlns:a16="http://schemas.microsoft.com/office/drawing/2014/main" id="{6D110011-99DC-3640-BA99-DEED1F795680}"/>
                </a:ext>
              </a:extLst>
            </p:cNvPr>
            <p:cNvSpPr/>
            <p:nvPr/>
          </p:nvSpPr>
          <p:spPr>
            <a:xfrm>
              <a:off x="9300456" y="6125461"/>
              <a:ext cx="791080" cy="510117"/>
            </a:xfrm>
            <a:prstGeom prst="snip2SameRect">
              <a:avLst>
                <a:gd name="adj1" fmla="val 33623"/>
                <a:gd name="adj2" fmla="val 0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9033BA-2644-A84D-B325-6E7A2668F3EF}"/>
                </a:ext>
              </a:extLst>
            </p:cNvPr>
            <p:cNvCxnSpPr>
              <a:cxnSpLocks/>
            </p:cNvCxnSpPr>
            <p:nvPr/>
          </p:nvCxnSpPr>
          <p:spPr>
            <a:xfrm>
              <a:off x="10103893" y="6486181"/>
              <a:ext cx="102957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2AF93C-28FF-444A-9C73-74EA194D52E5}"/>
                </a:ext>
              </a:extLst>
            </p:cNvPr>
            <p:cNvCxnSpPr>
              <a:cxnSpLocks/>
            </p:cNvCxnSpPr>
            <p:nvPr/>
          </p:nvCxnSpPr>
          <p:spPr>
            <a:xfrm>
              <a:off x="11133466" y="5730673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16271CE-9A03-5648-99CF-8538369E919C}"/>
                    </a:ext>
                  </a:extLst>
                </p:cNvPr>
                <p:cNvSpPr txBox="1"/>
                <p:nvPr/>
              </p:nvSpPr>
              <p:spPr>
                <a:xfrm>
                  <a:off x="9070278" y="6109395"/>
                  <a:ext cx="130586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16271CE-9A03-5648-99CF-8538369E91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0278" y="6109395"/>
                  <a:ext cx="1305866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2326" r="-2326" b="-1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Pie 37">
              <a:extLst>
                <a:ext uri="{FF2B5EF4-FFF2-40B4-BE49-F238E27FC236}">
                  <a16:creationId xmlns:a16="http://schemas.microsoft.com/office/drawing/2014/main" id="{9F4FFEAC-46E6-884E-A7EB-648719A1D423}"/>
                </a:ext>
              </a:extLst>
            </p:cNvPr>
            <p:cNvSpPr/>
            <p:nvPr/>
          </p:nvSpPr>
          <p:spPr>
            <a:xfrm rot="5400000">
              <a:off x="10874146" y="5567185"/>
              <a:ext cx="518639" cy="361044"/>
            </a:xfrm>
            <a:prstGeom prst="pie">
              <a:avLst>
                <a:gd name="adj1" fmla="val 5498192"/>
                <a:gd name="adj2" fmla="val 1620000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" name="Picture 6" descr="Telescope PNG images free download">
              <a:extLst>
                <a:ext uri="{FF2B5EF4-FFF2-40B4-BE49-F238E27FC236}">
                  <a16:creationId xmlns:a16="http://schemas.microsoft.com/office/drawing/2014/main" id="{1441C62E-F881-2249-917E-76B6BBCA3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195" y="2606103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5330C051-4DEC-1349-8B87-218589C86A3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016726" y="3782388"/>
              <a:ext cx="3119486" cy="853457"/>
            </a:xfrm>
            <a:prstGeom prst="curved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4D0555F5-6831-7D4E-BE2C-E4EFFA5F2BF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631480" y="3572687"/>
              <a:ext cx="2202764" cy="218958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24ECBC23-FF78-F346-9997-65742AFE8A8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780029" y="4452279"/>
              <a:ext cx="1426767" cy="230875"/>
            </a:xfrm>
            <a:prstGeom prst="curved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79380E32-5FD4-D14A-858D-14C5268B3AC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863631" y="2492500"/>
              <a:ext cx="4054458" cy="249826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41AC2EE5-C328-664F-8EA9-F81FB0A4CDB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59601" y="1745843"/>
              <a:ext cx="4085615" cy="396042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FA53F4-0939-A442-AC62-190D8BF49957}"/>
                </a:ext>
              </a:extLst>
            </p:cNvPr>
            <p:cNvSpPr/>
            <p:nvPr/>
          </p:nvSpPr>
          <p:spPr>
            <a:xfrm>
              <a:off x="4908503" y="5174754"/>
              <a:ext cx="2659890" cy="8049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C286606-C662-E042-80FD-F96F821A8A52}"/>
              </a:ext>
            </a:extLst>
          </p:cNvPr>
          <p:cNvGrpSpPr/>
          <p:nvPr/>
        </p:nvGrpSpPr>
        <p:grpSpPr>
          <a:xfrm>
            <a:off x="8304885" y="4752294"/>
            <a:ext cx="3886564" cy="1985438"/>
            <a:chOff x="2729779" y="1135388"/>
            <a:chExt cx="5534314" cy="282718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E2D3A95-7EF6-014F-ACA4-C65AA9C9D679}"/>
                </a:ext>
              </a:extLst>
            </p:cNvPr>
            <p:cNvSpPr/>
            <p:nvPr/>
          </p:nvSpPr>
          <p:spPr>
            <a:xfrm>
              <a:off x="2797339" y="1908051"/>
              <a:ext cx="5241814" cy="12700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E9F39AD-D803-3041-8BF9-33551F2C86AA}"/>
                </a:ext>
              </a:extLst>
            </p:cNvPr>
            <p:cNvGrpSpPr/>
            <p:nvPr/>
          </p:nvGrpSpPr>
          <p:grpSpPr>
            <a:xfrm>
              <a:off x="2729779" y="1450581"/>
              <a:ext cx="1245043" cy="2093183"/>
              <a:chOff x="2494837" y="1053019"/>
              <a:chExt cx="2315222" cy="3892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04047F5C-0425-F54A-BEB1-5AE89D2E5E9D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04047F5C-0425-F54A-BEB1-5AE89D2E5E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EC8AC0DE-87B0-8B4D-8A6D-C67553006B04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EC8AC0DE-87B0-8B4D-8A6D-C67553006B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0EDF5DD-F896-FA49-A493-37D52B71A75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46730" cy="3892379"/>
                <a:chOff x="3163329" y="1007074"/>
                <a:chExt cx="1646730" cy="389237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C355E56-A379-A440-B73D-EE398CC03C42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78E34657-0FB8-5341-8C8B-17854CEB317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46B68A64-0AFD-604E-89B6-4DDC9D18B5AD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33" name="Straight Arrow Connector 132">
                      <a:extLst>
                        <a:ext uri="{FF2B5EF4-FFF2-40B4-BE49-F238E27FC236}">
                          <a16:creationId xmlns:a16="http://schemas.microsoft.com/office/drawing/2014/main" id="{020B56E5-91FA-7945-85A6-DD5C039D82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Arrow Connector 133">
                      <a:extLst>
                        <a:ext uri="{FF2B5EF4-FFF2-40B4-BE49-F238E27FC236}">
                          <a16:creationId xmlns:a16="http://schemas.microsoft.com/office/drawing/2014/main" id="{C50C51FA-6771-0343-9105-FD1C062095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35908445-1DD3-2546-BEAB-610C0BED3496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31" name="Straight Arrow Connector 130">
                      <a:extLst>
                        <a:ext uri="{FF2B5EF4-FFF2-40B4-BE49-F238E27FC236}">
                          <a16:creationId xmlns:a16="http://schemas.microsoft.com/office/drawing/2014/main" id="{94309608-6535-5442-8F16-72E70066DE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Arrow Connector 131">
                      <a:extLst>
                        <a:ext uri="{FF2B5EF4-FFF2-40B4-BE49-F238E27FC236}">
                          <a16:creationId xmlns:a16="http://schemas.microsoft.com/office/drawing/2014/main" id="{07850373-8558-CD4E-93C2-1451959FD5C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985C124A-EC60-EB49-A429-AC0CF2263396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E416C086-5E36-1542-BB7E-41A845A800B2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1675D781-09AE-5A43-BE14-C62BD596D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0F1A8304-64C6-AD48-9E90-00901564E9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0F1A8304-64C6-AD48-9E90-00901564E9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6F564AD-4876-6047-9B80-5EDC04DDE8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6F564AD-4876-6047-9B80-5EDC04DDE8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3229F4F-5DBC-6542-AD35-E0BD62530648}"/>
                </a:ext>
              </a:extLst>
            </p:cNvPr>
            <p:cNvGrpSpPr/>
            <p:nvPr/>
          </p:nvGrpSpPr>
          <p:grpSpPr>
            <a:xfrm>
              <a:off x="3798355" y="1450581"/>
              <a:ext cx="1245043" cy="2093183"/>
              <a:chOff x="2494837" y="1053019"/>
              <a:chExt cx="2315222" cy="3892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D5012EC-4D66-C944-8A6F-70033F3D75B3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D5012EC-4D66-C944-8A6F-70033F3D75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EADDD49-4AE3-4749-BC61-CB5F368AD028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EADDD49-4AE3-4749-BC61-CB5F368AD0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063BF14-D08E-9940-9008-71167A7E7AAC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46730" cy="3892379"/>
                <a:chOff x="3163329" y="1007074"/>
                <a:chExt cx="1646730" cy="3892379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B91C5A9E-D053-784A-B236-4CC2FE23AD8D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19DB5C5-088E-3443-9DC5-0582D73E1D1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80A2252A-B43C-0C43-A9FE-E1DF52F8B71B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17" name="Straight Arrow Connector 116">
                      <a:extLst>
                        <a:ext uri="{FF2B5EF4-FFF2-40B4-BE49-F238E27FC236}">
                          <a16:creationId xmlns:a16="http://schemas.microsoft.com/office/drawing/2014/main" id="{A4E92D08-3166-7B4C-B366-F9A0FBCEC9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Arrow Connector 117">
                      <a:extLst>
                        <a:ext uri="{FF2B5EF4-FFF2-40B4-BE49-F238E27FC236}">
                          <a16:creationId xmlns:a16="http://schemas.microsoft.com/office/drawing/2014/main" id="{CFFE41D4-978A-584D-8BD3-B2AE0E09BA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A88E01A2-3CC2-B845-B88D-515461D93700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15" name="Straight Arrow Connector 114">
                      <a:extLst>
                        <a:ext uri="{FF2B5EF4-FFF2-40B4-BE49-F238E27FC236}">
                          <a16:creationId xmlns:a16="http://schemas.microsoft.com/office/drawing/2014/main" id="{036C1D19-A589-BB4A-82E6-21F7D1F9E20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Arrow Connector 115">
                      <a:extLst>
                        <a:ext uri="{FF2B5EF4-FFF2-40B4-BE49-F238E27FC236}">
                          <a16:creationId xmlns:a16="http://schemas.microsoft.com/office/drawing/2014/main" id="{7FD0DF36-69C0-D84A-892A-A9A371E227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CC94B7CE-3ED7-C049-8DDC-E222D5CD147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4CEB9C29-0869-344C-B54C-FEBC25421723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3EAE5533-A248-7943-8130-7FCC6C774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91871C77-9DD5-DE4D-A2B4-55E31AB5AE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91871C77-9DD5-DE4D-A2B4-55E31AB5AE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8014AAB3-53EF-D042-9BFB-73C2079221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8014AAB3-53EF-D042-9BFB-73C2079221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570F55-1473-D44A-964D-A16E1825FA66}"/>
                </a:ext>
              </a:extLst>
            </p:cNvPr>
            <p:cNvGrpSpPr/>
            <p:nvPr/>
          </p:nvGrpSpPr>
          <p:grpSpPr>
            <a:xfrm>
              <a:off x="4866931" y="1450581"/>
              <a:ext cx="1230077" cy="2093183"/>
              <a:chOff x="2494837" y="1053019"/>
              <a:chExt cx="2287392" cy="3892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7D6788E-782A-6946-A944-E707B647031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7D6788E-782A-6946-A944-E707B64703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57456EF-8D0A-0B4E-8F0B-B12F17CFBD0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57456EF-8D0A-0B4E-8F0B-B12F17CFB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B5FAC9B-8663-C642-B890-40DDC4C09F64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18900" cy="3892379"/>
                <a:chOff x="3163329" y="1007074"/>
                <a:chExt cx="1618900" cy="3892379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4EA95D31-59DB-8F4D-B07D-656809D7D08A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484E538A-CC8D-2945-9B48-EB08D88C4D3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729B4BB3-623E-1249-8119-6BF4237E992A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01" name="Straight Arrow Connector 100">
                      <a:extLst>
                        <a:ext uri="{FF2B5EF4-FFF2-40B4-BE49-F238E27FC236}">
                          <a16:creationId xmlns:a16="http://schemas.microsoft.com/office/drawing/2014/main" id="{A365E7C9-F4B6-274E-AE78-7A9C90638F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Arrow Connector 101">
                      <a:extLst>
                        <a:ext uri="{FF2B5EF4-FFF2-40B4-BE49-F238E27FC236}">
                          <a16:creationId xmlns:a16="http://schemas.microsoft.com/office/drawing/2014/main" id="{47A308EB-E0B2-FB48-9413-2F6F56BAAE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828D8B8A-4D6B-DA4C-B3BE-A39E5585B42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99" name="Straight Arrow Connector 98">
                      <a:extLst>
                        <a:ext uri="{FF2B5EF4-FFF2-40B4-BE49-F238E27FC236}">
                          <a16:creationId xmlns:a16="http://schemas.microsoft.com/office/drawing/2014/main" id="{FE7EF47F-18A2-6A43-A5C6-AB34E05DBFE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Arrow Connector 99">
                      <a:extLst>
                        <a:ext uri="{FF2B5EF4-FFF2-40B4-BE49-F238E27FC236}">
                          <a16:creationId xmlns:a16="http://schemas.microsoft.com/office/drawing/2014/main" id="{E2551B2E-49E8-8946-8698-7747B391E8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68F292A7-6F51-704A-BD44-2F71D742E85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45F17BB1-CC22-7A48-8EA8-8E3E2E218101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7C1EE76B-A62F-3042-8C5B-2B63E34B4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3F945F81-92C7-F44B-88D5-40B57C1E6A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3F945F81-92C7-F44B-88D5-40B57C1E6A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E248801F-9D0D-B143-9AB4-DBA9EAE782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E248801F-9D0D-B143-9AB4-DBA9EAE782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B067874-8836-384B-9762-19398C3BEB3F}"/>
                </a:ext>
              </a:extLst>
            </p:cNvPr>
            <p:cNvGrpSpPr/>
            <p:nvPr/>
          </p:nvGrpSpPr>
          <p:grpSpPr>
            <a:xfrm>
              <a:off x="5935508" y="1450581"/>
              <a:ext cx="1230077" cy="2093183"/>
              <a:chOff x="2494837" y="1053019"/>
              <a:chExt cx="2287392" cy="3892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E6A9859-6A44-D343-AA8B-430F9F7D70B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E6A9859-6A44-D343-AA8B-430F9F7D70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8CB83CC2-ADDF-3C42-9108-20889DB4C88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8CB83CC2-ADDF-3C42-9108-20889DB4C8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1B19C7C-0EEF-2545-BBDA-DE9F2084AEA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18900" cy="3892379"/>
                <a:chOff x="3163329" y="1007074"/>
                <a:chExt cx="1618900" cy="3892379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26DE7A65-CD45-4A4C-9EEE-2882A157F398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216D79B-9855-9C4D-80BB-EC861F7CB24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538C7C6-5E17-3E47-A97A-983DB785057E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0306E429-E3B5-0645-BA1E-C62A1C3625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FFB9BDB1-C178-9948-A597-EA5A96A17B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6C22C64F-99F5-1A42-B5CE-675F8878F08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F526DD60-E00C-3C48-A0A2-C5A3E5A31A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67EEC321-BD10-424D-A2B6-B54ACF4282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56962F49-41E3-154F-8A05-465497854139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7FC755E6-5062-7D42-8D7C-4D50B397B2D6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15C09983-A490-1C49-B38A-E5A188135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E07A277A-89BF-694D-935D-410CE5B81B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E07A277A-89BF-694D-935D-410CE5B81B0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E6A00AAC-6068-814D-9745-A5D6DAFF75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E6A00AAC-6068-814D-9745-A5D6DAFF75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738A269-C53A-4E47-A686-CBF56F72249C}"/>
                </a:ext>
              </a:extLst>
            </p:cNvPr>
            <p:cNvGrpSpPr/>
            <p:nvPr/>
          </p:nvGrpSpPr>
          <p:grpSpPr>
            <a:xfrm>
              <a:off x="7004085" y="1450581"/>
              <a:ext cx="1260008" cy="2093183"/>
              <a:chOff x="2494837" y="1053019"/>
              <a:chExt cx="2343051" cy="3892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6D387F-7E47-CD4B-85CB-D1A9C1D2BF8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6D387F-7E47-CD4B-85CB-D1A9C1D2BF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8693B9E-E791-7E41-99E1-96FA026B0C4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8693B9E-E791-7E41-99E1-96FA026B0C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E0911A3-8214-534A-9DA6-11A29BFFABB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74559" cy="3892379"/>
                <a:chOff x="3163329" y="1007074"/>
                <a:chExt cx="1674559" cy="3892379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44F1999-BA8E-F744-B939-439FFAE5B424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16A592C-DEB0-234F-A22D-AE65C90CD65A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68A2E692-4499-294E-91AA-278291EF8887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69" name="Straight Arrow Connector 68">
                      <a:extLst>
                        <a:ext uri="{FF2B5EF4-FFF2-40B4-BE49-F238E27FC236}">
                          <a16:creationId xmlns:a16="http://schemas.microsoft.com/office/drawing/2014/main" id="{A1D810A4-09A3-1749-9A2C-0A4BC9EF53E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B895C539-B12F-A14B-82C9-72AB9C373E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3787F201-23EF-A94F-B9D6-98A3143FEBA8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DC4CFEA0-0294-1642-9AC0-7F3484030E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>
                      <a:extLst>
                        <a:ext uri="{FF2B5EF4-FFF2-40B4-BE49-F238E27FC236}">
                          <a16:creationId xmlns:a16="http://schemas.microsoft.com/office/drawing/2014/main" id="{B6CF733C-01FC-BF4E-B0B3-5A692B8E26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CB8BA82E-6804-3E4C-A961-C00B5C13441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613E65D8-3BA7-8347-8D8C-5462D7AFC8CB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54FDBC30-E376-D74E-8FB5-BD1E0AFA8F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CCB1456-5867-9541-9904-86C549D7B8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26925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CCB1456-5867-9541-9904-86C549D7B8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26925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F3118476-3E93-0E43-83CB-632DBA98C6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F3118476-3E93-0E43-83CB-632DBA98C6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137D63-729B-C24E-BB85-986255AA08FB}"/>
                </a:ext>
              </a:extLst>
            </p:cNvPr>
            <p:cNvSpPr txBox="1"/>
            <p:nvPr/>
          </p:nvSpPr>
          <p:spPr>
            <a:xfrm>
              <a:off x="3019195" y="3543763"/>
              <a:ext cx="4444304" cy="418809"/>
            </a:xfrm>
            <a:prstGeom prst="rect">
              <a:avLst/>
            </a:prstGeom>
            <a:solidFill>
              <a:srgbClr val="FFC000">
                <a:alpha val="2117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Heralded Single Ground Photon In (W state)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52742D-0086-8F40-AC5F-6B93CBF9B3CA}"/>
                </a:ext>
              </a:extLst>
            </p:cNvPr>
            <p:cNvSpPr txBox="1"/>
            <p:nvPr/>
          </p:nvSpPr>
          <p:spPr>
            <a:xfrm>
              <a:off x="3019195" y="1135388"/>
              <a:ext cx="4444303" cy="418809"/>
            </a:xfrm>
            <a:prstGeom prst="rect">
              <a:avLst/>
            </a:prstGeom>
            <a:solidFill>
              <a:srgbClr val="FF0000">
                <a:alpha val="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Sky Photon In (W state)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B13A440-9121-C64F-9DB3-116A99A6FF83}"/>
              </a:ext>
            </a:extLst>
          </p:cNvPr>
          <p:cNvSpPr txBox="1"/>
          <p:nvPr/>
        </p:nvSpPr>
        <p:spPr>
          <a:xfrm>
            <a:off x="8107532" y="3386352"/>
            <a:ext cx="9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E5F1934B-B3D2-1D46-BB6F-EAD163FEC0C5}"/>
              </a:ext>
            </a:extLst>
          </p:cNvPr>
          <p:cNvSpPr txBox="1">
            <a:spLocks/>
          </p:cNvSpPr>
          <p:nvPr/>
        </p:nvSpPr>
        <p:spPr>
          <a:xfrm>
            <a:off x="4510400" y="299296"/>
            <a:ext cx="3073417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Two-source, generalized HBT</a:t>
            </a:r>
          </a:p>
          <a:p>
            <a:pPr algn="ctr"/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Arbitrary baselines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7DC065C6-406E-A743-90C9-C849281D408A}"/>
              </a:ext>
            </a:extLst>
          </p:cNvPr>
          <p:cNvSpPr txBox="1">
            <a:spLocks/>
          </p:cNvSpPr>
          <p:nvPr/>
        </p:nvSpPr>
        <p:spPr>
          <a:xfrm>
            <a:off x="445846" y="299296"/>
            <a:ext cx="3073417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Entanglement-Assisted Michelson</a:t>
            </a:r>
          </a:p>
          <a:p>
            <a:pPr algn="ctr"/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Quantum networks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D6335C74-7B48-1A4E-9BEA-E8E82CAB629F}"/>
              </a:ext>
            </a:extLst>
          </p:cNvPr>
          <p:cNvSpPr txBox="1">
            <a:spLocks/>
          </p:cNvSpPr>
          <p:nvPr/>
        </p:nvSpPr>
        <p:spPr>
          <a:xfrm>
            <a:off x="8586116" y="299296"/>
            <a:ext cx="3287461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Very Large Arrays </a:t>
            </a:r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Higher rates, multipartite states</a:t>
            </a:r>
          </a:p>
        </p:txBody>
      </p:sp>
    </p:spTree>
    <p:extLst>
      <p:ext uri="{BB962C8B-B14F-4D97-AF65-F5344CB8AC3E}">
        <p14:creationId xmlns:p14="http://schemas.microsoft.com/office/powerpoint/2010/main" val="36997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8390404-5080-7A4C-AAF6-790E50CD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7" y="2659117"/>
            <a:ext cx="3508837" cy="202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EEE30-D6D6-E54D-9D88-17B74840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" y="5113712"/>
            <a:ext cx="3961386" cy="132760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6FA59AA-CDB5-C046-BF4B-66BA07E0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068" y="1890366"/>
            <a:ext cx="3893863" cy="35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060C9-DA4A-2043-BC9A-983712E8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338" y="5486401"/>
            <a:ext cx="3097322" cy="1217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3F1540-8FFC-BF43-85FE-833803E9F72D}"/>
              </a:ext>
            </a:extLst>
          </p:cNvPr>
          <p:cNvGrpSpPr/>
          <p:nvPr/>
        </p:nvGrpSpPr>
        <p:grpSpPr>
          <a:xfrm>
            <a:off x="8254890" y="1811298"/>
            <a:ext cx="3788418" cy="2576712"/>
            <a:chOff x="2307582" y="332092"/>
            <a:chExt cx="9353862" cy="636207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56602EF-A11C-2143-AF94-0AFF02795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3709911"/>
              <a:ext cx="3883226" cy="61361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6" descr="Telescope PNG images free download">
              <a:extLst>
                <a:ext uri="{FF2B5EF4-FFF2-40B4-BE49-F238E27FC236}">
                  <a16:creationId xmlns:a16="http://schemas.microsoft.com/office/drawing/2014/main" id="{0E658BB3-41A2-5A46-A552-3F7B7449B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662" y="2349741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Telescope PNG images free download">
              <a:extLst>
                <a:ext uri="{FF2B5EF4-FFF2-40B4-BE49-F238E27FC236}">
                  <a16:creationId xmlns:a16="http://schemas.microsoft.com/office/drawing/2014/main" id="{741582C3-8855-E74C-9BF4-02A4FE5B0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62" y="1415953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Telescope PNG images free download">
              <a:extLst>
                <a:ext uri="{FF2B5EF4-FFF2-40B4-BE49-F238E27FC236}">
                  <a16:creationId xmlns:a16="http://schemas.microsoft.com/office/drawing/2014/main" id="{D06683DE-BB62-DE4E-9A27-8F9D33962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15" y="332092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elescope PNG images free download">
              <a:extLst>
                <a:ext uri="{FF2B5EF4-FFF2-40B4-BE49-F238E27FC236}">
                  <a16:creationId xmlns:a16="http://schemas.microsoft.com/office/drawing/2014/main" id="{D90AFD11-19B7-0E42-B7E4-E7424C953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766" y="376425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8B6F76-C657-7E46-B6E3-362D582D0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1475258"/>
              <a:ext cx="8311097" cy="287682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0E24B8-4E29-0942-B1BC-AF721CFC6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031" y="1472419"/>
              <a:ext cx="6332343" cy="285110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875238C-FA18-0846-A16B-4D9ED8F520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7543" y="2514908"/>
              <a:ext cx="2634587" cy="180861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C04AD8-BAB9-9441-9C4D-9F7D584323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582" y="3543325"/>
              <a:ext cx="821746" cy="780197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587B147-997C-9F4A-BB44-5FDB48B679E7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32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7DA3857-2042-8744-AB96-6E86E889115C}"/>
                </a:ext>
              </a:extLst>
            </p:cNvPr>
            <p:cNvCxnSpPr>
              <a:cxnSpLocks/>
            </p:cNvCxnSpPr>
            <p:nvPr/>
          </p:nvCxnSpPr>
          <p:spPr>
            <a:xfrm>
              <a:off x="5981212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E1D931D-E11B-D14E-A931-A931758502D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91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F279E7-A8C2-4544-ABC9-8C873B45C6AC}"/>
                </a:ext>
              </a:extLst>
            </p:cNvPr>
            <p:cNvCxnSpPr>
              <a:cxnSpLocks/>
            </p:cNvCxnSpPr>
            <p:nvPr/>
          </p:nvCxnSpPr>
          <p:spPr>
            <a:xfrm>
              <a:off x="6730770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4A2946-384B-3F43-A588-33EA44318A5E}"/>
                </a:ext>
              </a:extLst>
            </p:cNvPr>
            <p:cNvCxnSpPr>
              <a:cxnSpLocks/>
            </p:cNvCxnSpPr>
            <p:nvPr/>
          </p:nvCxnSpPr>
          <p:spPr>
            <a:xfrm>
              <a:off x="7105550" y="5747707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9948D2F-D2A1-0B43-AE68-84883FA11EDF}"/>
                </a:ext>
              </a:extLst>
            </p:cNvPr>
            <p:cNvCxnSpPr/>
            <p:nvPr/>
          </p:nvCxnSpPr>
          <p:spPr>
            <a:xfrm>
              <a:off x="5606432" y="6503215"/>
              <a:ext cx="369402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Snip Same Side Corner Rectangle 33">
              <a:extLst>
                <a:ext uri="{FF2B5EF4-FFF2-40B4-BE49-F238E27FC236}">
                  <a16:creationId xmlns:a16="http://schemas.microsoft.com/office/drawing/2014/main" id="{6D110011-99DC-3640-BA99-DEED1F795680}"/>
                </a:ext>
              </a:extLst>
            </p:cNvPr>
            <p:cNvSpPr/>
            <p:nvPr/>
          </p:nvSpPr>
          <p:spPr>
            <a:xfrm>
              <a:off x="9300456" y="6125461"/>
              <a:ext cx="791080" cy="510117"/>
            </a:xfrm>
            <a:prstGeom prst="snip2SameRect">
              <a:avLst>
                <a:gd name="adj1" fmla="val 33623"/>
                <a:gd name="adj2" fmla="val 0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9033BA-2644-A84D-B325-6E7A2668F3EF}"/>
                </a:ext>
              </a:extLst>
            </p:cNvPr>
            <p:cNvCxnSpPr>
              <a:cxnSpLocks/>
            </p:cNvCxnSpPr>
            <p:nvPr/>
          </p:nvCxnSpPr>
          <p:spPr>
            <a:xfrm>
              <a:off x="10103893" y="6486181"/>
              <a:ext cx="102957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2AF93C-28FF-444A-9C73-74EA194D52E5}"/>
                </a:ext>
              </a:extLst>
            </p:cNvPr>
            <p:cNvCxnSpPr>
              <a:cxnSpLocks/>
            </p:cNvCxnSpPr>
            <p:nvPr/>
          </p:nvCxnSpPr>
          <p:spPr>
            <a:xfrm>
              <a:off x="11133466" y="5730673"/>
              <a:ext cx="0" cy="7555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16271CE-9A03-5648-99CF-8538369E919C}"/>
                    </a:ext>
                  </a:extLst>
                </p:cNvPr>
                <p:cNvSpPr txBox="1"/>
                <p:nvPr/>
              </p:nvSpPr>
              <p:spPr>
                <a:xfrm>
                  <a:off x="9070278" y="6109395"/>
                  <a:ext cx="130586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16271CE-9A03-5648-99CF-8538369E91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0278" y="6109395"/>
                  <a:ext cx="1305866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2326" r="-2326" b="-1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Pie 37">
              <a:extLst>
                <a:ext uri="{FF2B5EF4-FFF2-40B4-BE49-F238E27FC236}">
                  <a16:creationId xmlns:a16="http://schemas.microsoft.com/office/drawing/2014/main" id="{9F4FFEAC-46E6-884E-A7EB-648719A1D423}"/>
                </a:ext>
              </a:extLst>
            </p:cNvPr>
            <p:cNvSpPr/>
            <p:nvPr/>
          </p:nvSpPr>
          <p:spPr>
            <a:xfrm rot="5400000">
              <a:off x="10874146" y="5567185"/>
              <a:ext cx="518639" cy="361044"/>
            </a:xfrm>
            <a:prstGeom prst="pie">
              <a:avLst>
                <a:gd name="adj1" fmla="val 5498192"/>
                <a:gd name="adj2" fmla="val 1620000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" name="Picture 6" descr="Telescope PNG images free download">
              <a:extLst>
                <a:ext uri="{FF2B5EF4-FFF2-40B4-BE49-F238E27FC236}">
                  <a16:creationId xmlns:a16="http://schemas.microsoft.com/office/drawing/2014/main" id="{1441C62E-F881-2249-917E-76B6BBCA3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195" y="2606103"/>
              <a:ext cx="1248229" cy="124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5330C051-4DEC-1349-8B87-218589C86A3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016726" y="3782388"/>
              <a:ext cx="3119486" cy="853457"/>
            </a:xfrm>
            <a:prstGeom prst="curved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4D0555F5-6831-7D4E-BE2C-E4EFFA5F2BF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631480" y="3572687"/>
              <a:ext cx="2202764" cy="218958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24ECBC23-FF78-F346-9997-65742AFE8A8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780029" y="4452279"/>
              <a:ext cx="1426767" cy="230875"/>
            </a:xfrm>
            <a:prstGeom prst="curved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79380E32-5FD4-D14A-858D-14C5268B3AC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863631" y="2492500"/>
              <a:ext cx="4054458" cy="249826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41AC2EE5-C328-664F-8EA9-F81FB0A4CDB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59601" y="1745843"/>
              <a:ext cx="4085615" cy="396042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FA53F4-0939-A442-AC62-190D8BF49957}"/>
                </a:ext>
              </a:extLst>
            </p:cNvPr>
            <p:cNvSpPr/>
            <p:nvPr/>
          </p:nvSpPr>
          <p:spPr>
            <a:xfrm>
              <a:off x="4908503" y="5174754"/>
              <a:ext cx="2659890" cy="8049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C286606-C662-E042-80FD-F96F821A8A52}"/>
              </a:ext>
            </a:extLst>
          </p:cNvPr>
          <p:cNvGrpSpPr/>
          <p:nvPr/>
        </p:nvGrpSpPr>
        <p:grpSpPr>
          <a:xfrm>
            <a:off x="8304885" y="4752294"/>
            <a:ext cx="3886564" cy="1985438"/>
            <a:chOff x="2729779" y="1135388"/>
            <a:chExt cx="5534314" cy="282718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E2D3A95-7EF6-014F-ACA4-C65AA9C9D679}"/>
                </a:ext>
              </a:extLst>
            </p:cNvPr>
            <p:cNvSpPr/>
            <p:nvPr/>
          </p:nvSpPr>
          <p:spPr>
            <a:xfrm>
              <a:off x="2797339" y="1908051"/>
              <a:ext cx="5241814" cy="12700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E9F39AD-D803-3041-8BF9-33551F2C86AA}"/>
                </a:ext>
              </a:extLst>
            </p:cNvPr>
            <p:cNvGrpSpPr/>
            <p:nvPr/>
          </p:nvGrpSpPr>
          <p:grpSpPr>
            <a:xfrm>
              <a:off x="2729779" y="1450581"/>
              <a:ext cx="1245043" cy="2093183"/>
              <a:chOff x="2494837" y="1053019"/>
              <a:chExt cx="2315222" cy="3892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04047F5C-0425-F54A-BEB1-5AE89D2E5E9D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04047F5C-0425-F54A-BEB1-5AE89D2E5E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EC8AC0DE-87B0-8B4D-8A6D-C67553006B04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EC8AC0DE-87B0-8B4D-8A6D-C67553006B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0EDF5DD-F896-FA49-A493-37D52B71A75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46730" cy="3892379"/>
                <a:chOff x="3163329" y="1007074"/>
                <a:chExt cx="1646730" cy="389237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C355E56-A379-A440-B73D-EE398CC03C42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78E34657-0FB8-5341-8C8B-17854CEB317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46B68A64-0AFD-604E-89B6-4DDC9D18B5AD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33" name="Straight Arrow Connector 132">
                      <a:extLst>
                        <a:ext uri="{FF2B5EF4-FFF2-40B4-BE49-F238E27FC236}">
                          <a16:creationId xmlns:a16="http://schemas.microsoft.com/office/drawing/2014/main" id="{020B56E5-91FA-7945-85A6-DD5C039D82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Arrow Connector 133">
                      <a:extLst>
                        <a:ext uri="{FF2B5EF4-FFF2-40B4-BE49-F238E27FC236}">
                          <a16:creationId xmlns:a16="http://schemas.microsoft.com/office/drawing/2014/main" id="{C50C51FA-6771-0343-9105-FD1C062095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35908445-1DD3-2546-BEAB-610C0BED3496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31" name="Straight Arrow Connector 130">
                      <a:extLst>
                        <a:ext uri="{FF2B5EF4-FFF2-40B4-BE49-F238E27FC236}">
                          <a16:creationId xmlns:a16="http://schemas.microsoft.com/office/drawing/2014/main" id="{94309608-6535-5442-8F16-72E70066DE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Arrow Connector 131">
                      <a:extLst>
                        <a:ext uri="{FF2B5EF4-FFF2-40B4-BE49-F238E27FC236}">
                          <a16:creationId xmlns:a16="http://schemas.microsoft.com/office/drawing/2014/main" id="{07850373-8558-CD4E-93C2-1451959FD5C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985C124A-EC60-EB49-A429-AC0CF2263396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E416C086-5E36-1542-BB7E-41A845A800B2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1675D781-09AE-5A43-BE14-C62BD596D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0F1A8304-64C6-AD48-9E90-00901564E9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0F1A8304-64C6-AD48-9E90-00901564E9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6F564AD-4876-6047-9B80-5EDC04DDE8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6F564AD-4876-6047-9B80-5EDC04DDE8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3229F4F-5DBC-6542-AD35-E0BD62530648}"/>
                </a:ext>
              </a:extLst>
            </p:cNvPr>
            <p:cNvGrpSpPr/>
            <p:nvPr/>
          </p:nvGrpSpPr>
          <p:grpSpPr>
            <a:xfrm>
              <a:off x="3798355" y="1450581"/>
              <a:ext cx="1245043" cy="2093183"/>
              <a:chOff x="2494837" y="1053019"/>
              <a:chExt cx="2315222" cy="3892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D5012EC-4D66-C944-8A6F-70033F3D75B3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D5012EC-4D66-C944-8A6F-70033F3D75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EADDD49-4AE3-4749-BC61-CB5F368AD028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EADDD49-4AE3-4749-BC61-CB5F368AD0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063BF14-D08E-9940-9008-71167A7E7AAC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46730" cy="3892379"/>
                <a:chOff x="3163329" y="1007074"/>
                <a:chExt cx="1646730" cy="3892379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B91C5A9E-D053-784A-B236-4CC2FE23AD8D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19DB5C5-088E-3443-9DC5-0582D73E1D1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80A2252A-B43C-0C43-A9FE-E1DF52F8B71B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17" name="Straight Arrow Connector 116">
                      <a:extLst>
                        <a:ext uri="{FF2B5EF4-FFF2-40B4-BE49-F238E27FC236}">
                          <a16:creationId xmlns:a16="http://schemas.microsoft.com/office/drawing/2014/main" id="{A4E92D08-3166-7B4C-B366-F9A0FBCEC9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Arrow Connector 117">
                      <a:extLst>
                        <a:ext uri="{FF2B5EF4-FFF2-40B4-BE49-F238E27FC236}">
                          <a16:creationId xmlns:a16="http://schemas.microsoft.com/office/drawing/2014/main" id="{CFFE41D4-978A-584D-8BD3-B2AE0E09BA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A88E01A2-3CC2-B845-B88D-515461D93700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15" name="Straight Arrow Connector 114">
                      <a:extLst>
                        <a:ext uri="{FF2B5EF4-FFF2-40B4-BE49-F238E27FC236}">
                          <a16:creationId xmlns:a16="http://schemas.microsoft.com/office/drawing/2014/main" id="{036C1D19-A589-BB4A-82E6-21F7D1F9E20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Arrow Connector 115">
                      <a:extLst>
                        <a:ext uri="{FF2B5EF4-FFF2-40B4-BE49-F238E27FC236}">
                          <a16:creationId xmlns:a16="http://schemas.microsoft.com/office/drawing/2014/main" id="{7FD0DF36-69C0-D84A-892A-A9A371E227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CC94B7CE-3ED7-C049-8DDC-E222D5CD147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4CEB9C29-0869-344C-B54C-FEBC25421723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3EAE5533-A248-7943-8130-7FCC6C774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91871C77-9DD5-DE4D-A2B4-55E31AB5AE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91871C77-9DD5-DE4D-A2B4-55E31AB5AE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909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8014AAB3-53EF-D042-9BFB-73C2079221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8014AAB3-53EF-D042-9BFB-73C2079221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570F55-1473-D44A-964D-A16E1825FA66}"/>
                </a:ext>
              </a:extLst>
            </p:cNvPr>
            <p:cNvGrpSpPr/>
            <p:nvPr/>
          </p:nvGrpSpPr>
          <p:grpSpPr>
            <a:xfrm>
              <a:off x="4866931" y="1450581"/>
              <a:ext cx="1230077" cy="2093183"/>
              <a:chOff x="2494837" y="1053019"/>
              <a:chExt cx="2287392" cy="3892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7D6788E-782A-6946-A944-E707B647031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7D6788E-782A-6946-A944-E707B64703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57456EF-8D0A-0B4E-8F0B-B12F17CFBD0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57456EF-8D0A-0B4E-8F0B-B12F17CFB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B5FAC9B-8663-C642-B890-40DDC4C09F64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18900" cy="3892379"/>
                <a:chOff x="3163329" y="1007074"/>
                <a:chExt cx="1618900" cy="3892379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4EA95D31-59DB-8F4D-B07D-656809D7D08A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484E538A-CC8D-2945-9B48-EB08D88C4D3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729B4BB3-623E-1249-8119-6BF4237E992A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101" name="Straight Arrow Connector 100">
                      <a:extLst>
                        <a:ext uri="{FF2B5EF4-FFF2-40B4-BE49-F238E27FC236}">
                          <a16:creationId xmlns:a16="http://schemas.microsoft.com/office/drawing/2014/main" id="{A365E7C9-F4B6-274E-AE78-7A9C90638F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Arrow Connector 101">
                      <a:extLst>
                        <a:ext uri="{FF2B5EF4-FFF2-40B4-BE49-F238E27FC236}">
                          <a16:creationId xmlns:a16="http://schemas.microsoft.com/office/drawing/2014/main" id="{47A308EB-E0B2-FB48-9413-2F6F56BAAE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828D8B8A-4D6B-DA4C-B3BE-A39E5585B42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99" name="Straight Arrow Connector 98">
                      <a:extLst>
                        <a:ext uri="{FF2B5EF4-FFF2-40B4-BE49-F238E27FC236}">
                          <a16:creationId xmlns:a16="http://schemas.microsoft.com/office/drawing/2014/main" id="{FE7EF47F-18A2-6A43-A5C6-AB34E05DBFE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Arrow Connector 99">
                      <a:extLst>
                        <a:ext uri="{FF2B5EF4-FFF2-40B4-BE49-F238E27FC236}">
                          <a16:creationId xmlns:a16="http://schemas.microsoft.com/office/drawing/2014/main" id="{E2551B2E-49E8-8946-8698-7747B391E8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68F292A7-6F51-704A-BD44-2F71D742E85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45F17BB1-CC22-7A48-8EA8-8E3E2E218101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7C1EE76B-A62F-3042-8C5B-2B63E34B4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3F945F81-92C7-F44B-88D5-40B57C1E6A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3F945F81-92C7-F44B-88D5-40B57C1E6A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E248801F-9D0D-B143-9AB4-DBA9EAE782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E248801F-9D0D-B143-9AB4-DBA9EAE782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B067874-8836-384B-9762-19398C3BEB3F}"/>
                </a:ext>
              </a:extLst>
            </p:cNvPr>
            <p:cNvGrpSpPr/>
            <p:nvPr/>
          </p:nvGrpSpPr>
          <p:grpSpPr>
            <a:xfrm>
              <a:off x="5935508" y="1450581"/>
              <a:ext cx="1230077" cy="2093183"/>
              <a:chOff x="2494837" y="1053019"/>
              <a:chExt cx="2287392" cy="3892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E6A9859-6A44-D343-AA8B-430F9F7D70B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E6A9859-6A44-D343-AA8B-430F9F7D70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8CB83CC2-ADDF-3C42-9108-20889DB4C88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8CB83CC2-ADDF-3C42-9108-20889DB4C8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1B19C7C-0EEF-2545-BBDA-DE9F2084AEA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18900" cy="3892379"/>
                <a:chOff x="3163329" y="1007074"/>
                <a:chExt cx="1618900" cy="3892379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26DE7A65-CD45-4A4C-9EEE-2882A157F398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216D79B-9855-9C4D-80BB-EC861F7CB24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538C7C6-5E17-3E47-A97A-983DB785057E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0306E429-E3B5-0645-BA1E-C62A1C3625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FFB9BDB1-C178-9948-A597-EA5A96A17B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6C22C64F-99F5-1A42-B5CE-675F8878F08F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F526DD60-E00C-3C48-A0A2-C5A3E5A31A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67EEC321-BD10-424D-A2B6-B54ACF4282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56962F49-41E3-154F-8A05-465497854139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7FC755E6-5062-7D42-8D7C-4D50B397B2D6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15C09983-A490-1C49-B38A-E5A188135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E07A277A-89BF-694D-935D-410CE5B81B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E07A277A-89BF-694D-935D-410CE5B81B0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1266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E6A00AAC-6068-814D-9745-A5D6DAFF75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E6A00AAC-6068-814D-9745-A5D6DAFF75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738A269-C53A-4E47-A686-CBF56F72249C}"/>
                </a:ext>
              </a:extLst>
            </p:cNvPr>
            <p:cNvGrpSpPr/>
            <p:nvPr/>
          </p:nvGrpSpPr>
          <p:grpSpPr>
            <a:xfrm>
              <a:off x="7004085" y="1450581"/>
              <a:ext cx="1260008" cy="2093183"/>
              <a:chOff x="2494837" y="1053019"/>
              <a:chExt cx="2343051" cy="38923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6D387F-7E47-CD4B-85CB-D1A9C1D2BF8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6D387F-7E47-CD4B-85CB-D1A9C1D2BF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329364"/>
                    <a:ext cx="1210963" cy="778796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8693B9E-E791-7E41-99E1-96FA026B0C4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8693B9E-E791-7E41-99E1-96FA026B0C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4837" y="2973512"/>
                    <a:ext cx="1210963" cy="77879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E0911A3-8214-534A-9DA6-11A29BFFABBE}"/>
                  </a:ext>
                </a:extLst>
              </p:cNvPr>
              <p:cNvGrpSpPr/>
              <p:nvPr/>
            </p:nvGrpSpPr>
            <p:grpSpPr>
              <a:xfrm>
                <a:off x="3163329" y="1053019"/>
                <a:ext cx="1674559" cy="3892379"/>
                <a:chOff x="3163329" y="1007074"/>
                <a:chExt cx="1674559" cy="3892379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44F1999-BA8E-F744-B939-439FFAE5B424}"/>
                    </a:ext>
                  </a:extLst>
                </p:cNvPr>
                <p:cNvGrpSpPr/>
                <p:nvPr/>
              </p:nvGrpSpPr>
              <p:grpSpPr>
                <a:xfrm>
                  <a:off x="3163329" y="1007074"/>
                  <a:ext cx="758079" cy="3892379"/>
                  <a:chOff x="3645243" y="803189"/>
                  <a:chExt cx="758079" cy="3892379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16A592C-DEB0-234F-A22D-AE65C90CD65A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931879" y="2562142"/>
                    <a:ext cx="390556" cy="390556"/>
                  </a:xfrm>
                  <a:prstGeom prst="rect">
                    <a:avLst/>
                  </a:prstGeom>
                  <a:solidFill>
                    <a:srgbClr val="73FE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68A2E692-4499-294E-91AA-278291EF8887}"/>
                      </a:ext>
                    </a:extLst>
                  </p:cNvPr>
                  <p:cNvGrpSpPr/>
                  <p:nvPr/>
                </p:nvGrpSpPr>
                <p:grpSpPr>
                  <a:xfrm>
                    <a:off x="3645243" y="803189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69" name="Straight Arrow Connector 68">
                      <a:extLst>
                        <a:ext uri="{FF2B5EF4-FFF2-40B4-BE49-F238E27FC236}">
                          <a16:creationId xmlns:a16="http://schemas.microsoft.com/office/drawing/2014/main" id="{A1D810A4-09A3-1749-9A2C-0A4BC9EF53E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B895C539-B12F-A14B-82C9-72AB9C373E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3787F201-23EF-A94F-B9D6-98A3143FEBA8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3645243" y="2792627"/>
                    <a:ext cx="481914" cy="1902941"/>
                    <a:chOff x="3645243" y="803189"/>
                    <a:chExt cx="481914" cy="1902941"/>
                  </a:xfrm>
                </p:grpSpPr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DC4CFEA0-0294-1642-9AC0-7F3484030E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803189"/>
                      <a:ext cx="0" cy="1421027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>
                      <a:extLst>
                        <a:ext uri="{FF2B5EF4-FFF2-40B4-BE49-F238E27FC236}">
                          <a16:creationId xmlns:a16="http://schemas.microsoft.com/office/drawing/2014/main" id="{B6CF733C-01FC-BF4E-B0B3-5A692B8E26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45243" y="2224216"/>
                      <a:ext cx="481914" cy="481914"/>
                    </a:xfrm>
                    <a:prstGeom prst="straightConnector1">
                      <a:avLst/>
                    </a:prstGeom>
                    <a:ln w="28575">
                      <a:solidFill>
                        <a:srgbClr val="FFC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CB8BA82E-6804-3E4C-A961-C00B5C134411}"/>
                      </a:ext>
                    </a:extLst>
                  </p:cNvPr>
                  <p:cNvCxnSpPr/>
                  <p:nvPr/>
                </p:nvCxnSpPr>
                <p:spPr>
                  <a:xfrm>
                    <a:off x="3850992" y="2745063"/>
                    <a:ext cx="552330" cy="0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613E65D8-3BA7-8347-8D8C-5462D7AFC8CB}"/>
                    </a:ext>
                  </a:extLst>
                </p:cNvPr>
                <p:cNvCxnSpPr/>
                <p:nvPr/>
              </p:nvCxnSpPr>
              <p:spPr>
                <a:xfrm flipV="1">
                  <a:off x="3705799" y="2611000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54FDBC30-E376-D74E-8FB5-BD1E0AFA8F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9" y="2996512"/>
                  <a:ext cx="290385" cy="2903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CCB1456-5867-9541-9904-86C549D7B8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26925" y="2195153"/>
                      <a:ext cx="1210963" cy="778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0CCB1456-5867-9541-9904-86C549D7B8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26925" y="2195153"/>
                      <a:ext cx="1210963" cy="778797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F3118476-3E93-0E43-83CB-632DBA98C6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F3118476-3E93-0E43-83CB-632DBA98C6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605" y="3159914"/>
                      <a:ext cx="1210962" cy="778796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137D63-729B-C24E-BB85-986255AA08FB}"/>
                </a:ext>
              </a:extLst>
            </p:cNvPr>
            <p:cNvSpPr txBox="1"/>
            <p:nvPr/>
          </p:nvSpPr>
          <p:spPr>
            <a:xfrm>
              <a:off x="3019195" y="3543763"/>
              <a:ext cx="4444304" cy="418809"/>
            </a:xfrm>
            <a:prstGeom prst="rect">
              <a:avLst/>
            </a:prstGeom>
            <a:solidFill>
              <a:srgbClr val="FFC000">
                <a:alpha val="2117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Heralded Single Ground Photon In (W state)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52742D-0086-8F40-AC5F-6B93CBF9B3CA}"/>
                </a:ext>
              </a:extLst>
            </p:cNvPr>
            <p:cNvSpPr txBox="1"/>
            <p:nvPr/>
          </p:nvSpPr>
          <p:spPr>
            <a:xfrm>
              <a:off x="3019195" y="1135388"/>
              <a:ext cx="4444303" cy="418809"/>
            </a:xfrm>
            <a:prstGeom prst="rect">
              <a:avLst/>
            </a:prstGeom>
            <a:solidFill>
              <a:srgbClr val="FF0000">
                <a:alpha val="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Sky Photon In (W state)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B13A440-9121-C64F-9DB3-116A99A6FF83}"/>
              </a:ext>
            </a:extLst>
          </p:cNvPr>
          <p:cNvSpPr txBox="1"/>
          <p:nvPr/>
        </p:nvSpPr>
        <p:spPr>
          <a:xfrm>
            <a:off x="8107532" y="3386352"/>
            <a:ext cx="9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E5F1934B-B3D2-1D46-BB6F-EAD163FEC0C5}"/>
              </a:ext>
            </a:extLst>
          </p:cNvPr>
          <p:cNvSpPr txBox="1">
            <a:spLocks/>
          </p:cNvSpPr>
          <p:nvPr/>
        </p:nvSpPr>
        <p:spPr>
          <a:xfrm>
            <a:off x="4510400" y="299296"/>
            <a:ext cx="3073417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Two-source, generalized HBT</a:t>
            </a:r>
          </a:p>
          <a:p>
            <a:pPr algn="ctr"/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Arbitrary baselines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7DC065C6-406E-A743-90C9-C849281D408A}"/>
              </a:ext>
            </a:extLst>
          </p:cNvPr>
          <p:cNvSpPr txBox="1">
            <a:spLocks/>
          </p:cNvSpPr>
          <p:nvPr/>
        </p:nvSpPr>
        <p:spPr>
          <a:xfrm>
            <a:off x="445846" y="299296"/>
            <a:ext cx="3073417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Entanglement-Assisted Michelson</a:t>
            </a:r>
          </a:p>
          <a:p>
            <a:pPr algn="ctr"/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Quantum networks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D6335C74-7B48-1A4E-9BEA-E8E82CAB629F}"/>
              </a:ext>
            </a:extLst>
          </p:cNvPr>
          <p:cNvSpPr txBox="1">
            <a:spLocks/>
          </p:cNvSpPr>
          <p:nvPr/>
        </p:nvSpPr>
        <p:spPr>
          <a:xfrm>
            <a:off x="8586116" y="299296"/>
            <a:ext cx="3287461" cy="15910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21B93"/>
                </a:solidFill>
                <a:latin typeface="Athelas" panose="02000503000000020003" pitchFamily="2" charset="77"/>
              </a:rPr>
              <a:t>Very Large Arrays </a:t>
            </a:r>
            <a:r>
              <a:rPr lang="en-US" sz="2400" dirty="0">
                <a:solidFill>
                  <a:srgbClr val="521B93"/>
                </a:solidFill>
                <a:latin typeface="Athelas" panose="02000503000000020003" pitchFamily="2" charset="77"/>
              </a:rPr>
              <a:t>Higher rates, multipartite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6A048-C4CC-4445-8D31-A2EF5F334C9F}"/>
              </a:ext>
            </a:extLst>
          </p:cNvPr>
          <p:cNvSpPr txBox="1"/>
          <p:nvPr/>
        </p:nvSpPr>
        <p:spPr>
          <a:xfrm>
            <a:off x="1174765" y="2229208"/>
            <a:ext cx="9396755" cy="2554545"/>
          </a:xfrm>
          <a:prstGeom prst="rect">
            <a:avLst/>
          </a:prstGeom>
          <a:solidFill>
            <a:srgbClr val="FFFD78"/>
          </a:soli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Subtle but important point: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The </a:t>
            </a:r>
            <a:r>
              <a:rPr lang="en-US" sz="4000" i="1" dirty="0">
                <a:latin typeface="Georgia" panose="02040502050405020303" pitchFamily="18" charset="0"/>
                <a:cs typeface="Futura Medium" panose="020B0602020204020303" pitchFamily="34" charset="-79"/>
              </a:rPr>
              <a:t>entire </a:t>
            </a:r>
            <a:r>
              <a:rPr lang="en-US" sz="4000" i="1" dirty="0">
                <a:latin typeface="Georgia" panose="02040502050405020303" pitchFamily="18" charset="0"/>
                <a:cs typeface="Futura Medium" panose="020B0602020204020303" pitchFamily="34" charset="-79"/>
              </a:rPr>
              <a:t>system,</a:t>
            </a:r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 not just one device or sensor,</a:t>
            </a:r>
            <a:r>
              <a:rPr lang="en-US" sz="4000" i="1" dirty="0">
                <a:latin typeface="Georgia" panose="02040502050405020303" pitchFamily="18" charset="0"/>
                <a:cs typeface="Futura Medium" panose="020B0602020204020303" pitchFamily="34" charset="-79"/>
              </a:rPr>
              <a:t> </a:t>
            </a:r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is </a:t>
            </a:r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a </a:t>
            </a:r>
            <a:r>
              <a:rPr lang="en-US" sz="4000" dirty="0">
                <a:latin typeface="Georgia" panose="02040502050405020303" pitchFamily="18" charset="0"/>
                <a:cs typeface="Futura Medium" panose="020B0602020204020303" pitchFamily="34" charset="-79"/>
              </a:rPr>
              <a:t>quantum detector for a coherent extended EM quantum field. </a:t>
            </a:r>
            <a:endParaRPr lang="en-US" sz="4000" dirty="0">
              <a:latin typeface="Georgia" panose="02040502050405020303" pitchFamily="18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506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DA8D6C-2557-D14C-B1D5-A5D586CC1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500" r="7429" b="33125"/>
          <a:stretch/>
        </p:blipFill>
        <p:spPr bwMode="auto">
          <a:xfrm>
            <a:off x="0" y="1385888"/>
            <a:ext cx="5971322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87FF6-EDBC-2647-A5F3-409E5E23DF10}"/>
              </a:ext>
            </a:extLst>
          </p:cNvPr>
          <p:cNvSpPr/>
          <p:nvPr/>
        </p:nvSpPr>
        <p:spPr>
          <a:xfrm>
            <a:off x="0" y="614363"/>
            <a:ext cx="7586663" cy="624363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41EA1-6BF1-0642-B9AE-21FE994AD9C9}"/>
              </a:ext>
            </a:extLst>
          </p:cNvPr>
          <p:cNvSpPr txBox="1"/>
          <p:nvPr/>
        </p:nvSpPr>
        <p:spPr>
          <a:xfrm rot="2481328">
            <a:off x="2245550" y="2375216"/>
            <a:ext cx="1978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493"/>
                </a:solidFill>
              </a:rPr>
              <a:t>Quantum State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9D605-1258-8044-A8D4-9F97BEDC3398}"/>
              </a:ext>
            </a:extLst>
          </p:cNvPr>
          <p:cNvSpPr txBox="1"/>
          <p:nvPr/>
        </p:nvSpPr>
        <p:spPr>
          <a:xfrm rot="2675340">
            <a:off x="715745" y="4051100"/>
            <a:ext cx="336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Quantum Entanglement Network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A7DC3-015E-4E4E-8D7E-FE86FE656D94}"/>
              </a:ext>
            </a:extLst>
          </p:cNvPr>
          <p:cNvCxnSpPr/>
          <p:nvPr/>
        </p:nvCxnSpPr>
        <p:spPr>
          <a:xfrm>
            <a:off x="1198179" y="3520966"/>
            <a:ext cx="1787482" cy="16291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9EBEB-37B2-DF42-989F-C600AF630FE5}"/>
              </a:ext>
            </a:extLst>
          </p:cNvPr>
          <p:cNvGrpSpPr/>
          <p:nvPr/>
        </p:nvGrpSpPr>
        <p:grpSpPr>
          <a:xfrm>
            <a:off x="819807" y="3533150"/>
            <a:ext cx="392783" cy="513333"/>
            <a:chOff x="819807" y="3533150"/>
            <a:chExt cx="392783" cy="513333"/>
          </a:xfrm>
        </p:grpSpPr>
        <p:sp>
          <p:nvSpPr>
            <p:cNvPr id="6" name="Snip and Round Single Corner Rectangle 5">
              <a:extLst>
                <a:ext uri="{FF2B5EF4-FFF2-40B4-BE49-F238E27FC236}">
                  <a16:creationId xmlns:a16="http://schemas.microsoft.com/office/drawing/2014/main" id="{87468166-F98B-AF43-A091-F47D8D672944}"/>
                </a:ext>
              </a:extLst>
            </p:cNvPr>
            <p:cNvSpPr/>
            <p:nvPr/>
          </p:nvSpPr>
          <p:spPr>
            <a:xfrm>
              <a:off x="819807" y="3636579"/>
              <a:ext cx="241738" cy="409904"/>
            </a:xfrm>
            <a:prstGeom prst="snip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F6D26CE-9A97-644E-8365-8A68E6D35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15" y="3533150"/>
              <a:ext cx="186475" cy="206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A2B7F-4592-504E-A63D-66B93D56F76C}"/>
              </a:ext>
            </a:extLst>
          </p:cNvPr>
          <p:cNvGrpSpPr/>
          <p:nvPr/>
        </p:nvGrpSpPr>
        <p:grpSpPr>
          <a:xfrm>
            <a:off x="2563712" y="5139559"/>
            <a:ext cx="392783" cy="513333"/>
            <a:chOff x="819807" y="3533150"/>
            <a:chExt cx="392783" cy="513333"/>
          </a:xfrm>
        </p:grpSpPr>
        <p:sp>
          <p:nvSpPr>
            <p:cNvPr id="20" name="Snip and Round Single Corner Rectangle 19">
              <a:extLst>
                <a:ext uri="{FF2B5EF4-FFF2-40B4-BE49-F238E27FC236}">
                  <a16:creationId xmlns:a16="http://schemas.microsoft.com/office/drawing/2014/main" id="{CF5E16A0-B0D5-D842-A288-795C90ED1AAC}"/>
                </a:ext>
              </a:extLst>
            </p:cNvPr>
            <p:cNvSpPr/>
            <p:nvPr/>
          </p:nvSpPr>
          <p:spPr>
            <a:xfrm>
              <a:off x="819807" y="3636579"/>
              <a:ext cx="241738" cy="409904"/>
            </a:xfrm>
            <a:prstGeom prst="snip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54D6109-BB9F-6E4A-BD80-D7F5E1640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15" y="3533150"/>
              <a:ext cx="186475" cy="206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2F6FC7-B74A-B648-B342-ADB1B6FC63C9}"/>
              </a:ext>
            </a:extLst>
          </p:cNvPr>
          <p:cNvGrpSpPr/>
          <p:nvPr/>
        </p:nvGrpSpPr>
        <p:grpSpPr>
          <a:xfrm>
            <a:off x="1699137" y="4334563"/>
            <a:ext cx="392783" cy="513333"/>
            <a:chOff x="819807" y="3533150"/>
            <a:chExt cx="392783" cy="513333"/>
          </a:xfrm>
        </p:grpSpPr>
        <p:sp>
          <p:nvSpPr>
            <p:cNvPr id="23" name="Snip and Round Single Corner Rectangle 22">
              <a:extLst>
                <a:ext uri="{FF2B5EF4-FFF2-40B4-BE49-F238E27FC236}">
                  <a16:creationId xmlns:a16="http://schemas.microsoft.com/office/drawing/2014/main" id="{008154AB-7B78-244B-AC64-E9BF16270A5C}"/>
                </a:ext>
              </a:extLst>
            </p:cNvPr>
            <p:cNvSpPr/>
            <p:nvPr/>
          </p:nvSpPr>
          <p:spPr>
            <a:xfrm>
              <a:off x="819807" y="3636579"/>
              <a:ext cx="241738" cy="409904"/>
            </a:xfrm>
            <a:prstGeom prst="snip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BE8F24B-80E5-D24B-9AEA-26D23295E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15" y="3533150"/>
              <a:ext cx="186475" cy="206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0985B36-F753-7543-843A-17018363A9A5}"/>
              </a:ext>
            </a:extLst>
          </p:cNvPr>
          <p:cNvSpPr txBox="1"/>
          <p:nvPr/>
        </p:nvSpPr>
        <p:spPr>
          <a:xfrm>
            <a:off x="2805450" y="5439335"/>
            <a:ext cx="2723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Dark Matter Sensors (e.g. Magnetometers)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AA8791-AF31-8A4D-A349-D51194ED75B7}"/>
              </a:ext>
            </a:extLst>
          </p:cNvPr>
          <p:cNvGrpSpPr/>
          <p:nvPr/>
        </p:nvGrpSpPr>
        <p:grpSpPr>
          <a:xfrm>
            <a:off x="106579" y="4872730"/>
            <a:ext cx="2578002" cy="1579179"/>
            <a:chOff x="7830207" y="1849821"/>
            <a:chExt cx="2578002" cy="157917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626E66-FCD0-E549-9372-32C8C97AD068}"/>
                </a:ext>
              </a:extLst>
            </p:cNvPr>
            <p:cNvCxnSpPr/>
            <p:nvPr/>
          </p:nvCxnSpPr>
          <p:spPr>
            <a:xfrm>
              <a:off x="7830207" y="2028497"/>
              <a:ext cx="2490952" cy="14005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D067B7-DE20-9742-BCF0-B5A11022A86D}"/>
                </a:ext>
              </a:extLst>
            </p:cNvPr>
            <p:cNvCxnSpPr/>
            <p:nvPr/>
          </p:nvCxnSpPr>
          <p:spPr>
            <a:xfrm>
              <a:off x="7873732" y="1939159"/>
              <a:ext cx="2490952" cy="14005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F111CE-BF08-6342-A8B8-64B0AFF6164F}"/>
                </a:ext>
              </a:extLst>
            </p:cNvPr>
            <p:cNvCxnSpPr/>
            <p:nvPr/>
          </p:nvCxnSpPr>
          <p:spPr>
            <a:xfrm>
              <a:off x="7917257" y="1849821"/>
              <a:ext cx="2490952" cy="140050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FDA337CF-0FE3-D24A-8FA6-3F3E5E001D73}"/>
                </a:ext>
              </a:extLst>
            </p:cNvPr>
            <p:cNvSpPr/>
            <p:nvPr/>
          </p:nvSpPr>
          <p:spPr>
            <a:xfrm rot="1685834">
              <a:off x="9017876" y="2149707"/>
              <a:ext cx="462455" cy="404648"/>
            </a:xfrm>
            <a:prstGeom prst="up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6157E8D-4930-F34C-8288-0CD6433EDE93}"/>
              </a:ext>
            </a:extLst>
          </p:cNvPr>
          <p:cNvSpPr txBox="1"/>
          <p:nvPr/>
        </p:nvSpPr>
        <p:spPr>
          <a:xfrm rot="1696346">
            <a:off x="-29091" y="5562212"/>
            <a:ext cx="195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Dark Matter Wave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B9AAB1C-3EDB-FE40-8780-A45E7B3C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62" y="1342231"/>
            <a:ext cx="1124445" cy="11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F1D907F9-F9A2-7944-831D-8377301E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8" y="2361367"/>
            <a:ext cx="1124445" cy="11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D4BA3EDF-D051-1E44-BCCE-E8FEE5D84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76" y="3717146"/>
            <a:ext cx="1124445" cy="11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D4D4C8-3ECC-834F-B6FB-F2E1B77E30C5}"/>
              </a:ext>
            </a:extLst>
          </p:cNvPr>
          <p:cNvCxnSpPr/>
          <p:nvPr/>
        </p:nvCxnSpPr>
        <p:spPr>
          <a:xfrm flipV="1">
            <a:off x="4078014" y="2554014"/>
            <a:ext cx="0" cy="777765"/>
          </a:xfrm>
          <a:prstGeom prst="straightConnector1">
            <a:avLst/>
          </a:prstGeom>
          <a:ln w="28575">
            <a:solidFill>
              <a:srgbClr val="0054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75D6C8-6BB1-3949-BC94-A2A8F002E89A}"/>
              </a:ext>
            </a:extLst>
          </p:cNvPr>
          <p:cNvCxnSpPr>
            <a:cxnSpLocks/>
          </p:cNvCxnSpPr>
          <p:nvPr/>
        </p:nvCxnSpPr>
        <p:spPr>
          <a:xfrm flipV="1">
            <a:off x="4078014" y="3177514"/>
            <a:ext cx="739693" cy="154265"/>
          </a:xfrm>
          <a:prstGeom prst="straightConnector1">
            <a:avLst/>
          </a:prstGeom>
          <a:ln w="28575">
            <a:solidFill>
              <a:srgbClr val="0054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E24355-29F6-A149-83E3-EC781CB7B0E6}"/>
              </a:ext>
            </a:extLst>
          </p:cNvPr>
          <p:cNvCxnSpPr>
            <a:cxnSpLocks/>
          </p:cNvCxnSpPr>
          <p:nvPr/>
        </p:nvCxnSpPr>
        <p:spPr>
          <a:xfrm>
            <a:off x="4106454" y="3331779"/>
            <a:ext cx="1165415" cy="925558"/>
          </a:xfrm>
          <a:prstGeom prst="straightConnector1">
            <a:avLst/>
          </a:prstGeom>
          <a:ln w="28575">
            <a:solidFill>
              <a:srgbClr val="0054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739883D-703F-3A42-A808-6390E03B9937}"/>
              </a:ext>
            </a:extLst>
          </p:cNvPr>
          <p:cNvSpPr txBox="1"/>
          <p:nvPr/>
        </p:nvSpPr>
        <p:spPr>
          <a:xfrm>
            <a:off x="5700198" y="2585816"/>
            <a:ext cx="1459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493"/>
                </a:solidFill>
              </a:rPr>
              <a:t>Telescopes   (on Earth or in space)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8F61DA-B1FA-C843-9F05-BBED8797A551}"/>
              </a:ext>
            </a:extLst>
          </p:cNvPr>
          <p:cNvSpPr txBox="1"/>
          <p:nvPr/>
        </p:nvSpPr>
        <p:spPr>
          <a:xfrm>
            <a:off x="325821" y="126124"/>
            <a:ext cx="982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Long-distance quantum coherence</a:t>
            </a:r>
          </a:p>
        </p:txBody>
      </p:sp>
      <p:sp>
        <p:nvSpPr>
          <p:cNvPr id="51" name="5-Point Star 50">
            <a:extLst>
              <a:ext uri="{FF2B5EF4-FFF2-40B4-BE49-F238E27FC236}">
                <a16:creationId xmlns:a16="http://schemas.microsoft.com/office/drawing/2014/main" id="{D1FDA28D-F7BC-944A-B53C-695488ACD935}"/>
              </a:ext>
            </a:extLst>
          </p:cNvPr>
          <p:cNvSpPr/>
          <p:nvPr/>
        </p:nvSpPr>
        <p:spPr>
          <a:xfrm>
            <a:off x="8869086" y="918419"/>
            <a:ext cx="270176" cy="27017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D2712133-61E0-E445-898E-0414828766D8}"/>
              </a:ext>
            </a:extLst>
          </p:cNvPr>
          <p:cNvSpPr/>
          <p:nvPr/>
        </p:nvSpPr>
        <p:spPr>
          <a:xfrm>
            <a:off x="8715448" y="664471"/>
            <a:ext cx="270176" cy="270176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80C64A-3AA0-2043-A131-255273C0E7CE}"/>
              </a:ext>
            </a:extLst>
          </p:cNvPr>
          <p:cNvSpPr txBox="1"/>
          <p:nvPr/>
        </p:nvSpPr>
        <p:spPr>
          <a:xfrm>
            <a:off x="6014847" y="5414840"/>
            <a:ext cx="5671378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Entangled states distributed over quantum networks can link detectors together coherently, improving sensitivity and directional resolution; a leading example is detection of wave-like dark matter.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B1A819-14E0-5E48-AF71-FEF3B081A38E}"/>
              </a:ext>
            </a:extLst>
          </p:cNvPr>
          <p:cNvSpPr txBox="1"/>
          <p:nvPr/>
        </p:nvSpPr>
        <p:spPr>
          <a:xfrm>
            <a:off x="7690563" y="3484740"/>
            <a:ext cx="3991348" cy="1477328"/>
          </a:xfrm>
          <a:prstGeom prst="rect">
            <a:avLst/>
          </a:prstGeom>
          <a:noFill/>
          <a:ln w="12700">
            <a:solidFill>
              <a:srgbClr val="00549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493"/>
                </a:solidFill>
              </a:rPr>
              <a:t>Production and distribution of custom quantum states enables long-baseline, high-resolution optical interferometry, opening new observations directly relevant to DOE HEP science.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2D89655-8E55-9746-81C1-D62A115EBB7D}"/>
              </a:ext>
            </a:extLst>
          </p:cNvPr>
          <p:cNvGrpSpPr/>
          <p:nvPr/>
        </p:nvGrpSpPr>
        <p:grpSpPr>
          <a:xfrm rot="10800000">
            <a:off x="6526168" y="119040"/>
            <a:ext cx="2926080" cy="2926080"/>
            <a:chOff x="2417379" y="2615499"/>
            <a:chExt cx="2926080" cy="2926080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5B6509E1-B882-154B-B6C3-BFAB71EDCBC5}"/>
                </a:ext>
              </a:extLst>
            </p:cNvPr>
            <p:cNvSpPr/>
            <p:nvPr/>
          </p:nvSpPr>
          <p:spPr>
            <a:xfrm>
              <a:off x="2417379" y="3429000"/>
              <a:ext cx="2112579" cy="2112579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A7BB33FA-20C4-084D-9F63-233E7DB2B4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164139"/>
              <a:ext cx="2377440" cy="237744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FA8C9042-8E05-204B-908B-ACD32B6B7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2889819"/>
              <a:ext cx="2651760" cy="265176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4BB53B6D-6613-CD44-859C-EBC561216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712779"/>
              <a:ext cx="1828800" cy="1828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53E6F8C0-03E8-4C4E-9922-E908F05E9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987099"/>
              <a:ext cx="1554480" cy="155448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777EF679-8813-CC43-B4E0-22787F3E9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4261419"/>
              <a:ext cx="1280160" cy="128016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B44868F5-B829-8542-9A14-314C53C12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2615499"/>
              <a:ext cx="2926080" cy="292608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9736C11-4EC5-6F44-82C3-7AAE42B5EB91}"/>
              </a:ext>
            </a:extLst>
          </p:cNvPr>
          <p:cNvGrpSpPr/>
          <p:nvPr/>
        </p:nvGrpSpPr>
        <p:grpSpPr>
          <a:xfrm rot="10800000">
            <a:off x="6760157" y="304712"/>
            <a:ext cx="2926080" cy="2926080"/>
            <a:chOff x="2417379" y="2615499"/>
            <a:chExt cx="2926080" cy="2926080"/>
          </a:xfrm>
        </p:grpSpPr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BC89BC55-5A86-414E-ADCE-656424E143D3}"/>
                </a:ext>
              </a:extLst>
            </p:cNvPr>
            <p:cNvSpPr/>
            <p:nvPr/>
          </p:nvSpPr>
          <p:spPr>
            <a:xfrm>
              <a:off x="2417379" y="3429000"/>
              <a:ext cx="2112579" cy="2112579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7EC69E57-2A62-D84A-B6DD-F51BC34F9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164139"/>
              <a:ext cx="2377440" cy="237744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6500BA-02B6-9B48-9DCA-CDE6D81E8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2889819"/>
              <a:ext cx="2651760" cy="265176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AB81F446-6765-DA48-908D-1F6FD58A7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712779"/>
              <a:ext cx="1828800" cy="182880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8DC4B3E7-3E92-1648-AF4E-33E04E2336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3987099"/>
              <a:ext cx="1554480" cy="155448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0D810508-57DE-6E40-B220-365B124AD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4261419"/>
              <a:ext cx="1280160" cy="128016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327C05A8-A168-364F-9465-4AE80A372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7379" y="2615499"/>
              <a:ext cx="2926080" cy="2926080"/>
            </a:xfrm>
            <a:prstGeom prst="arc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1DEBB51-6AB9-C843-ABCA-F81BCEE5A347}"/>
              </a:ext>
            </a:extLst>
          </p:cNvPr>
          <p:cNvSpPr txBox="1"/>
          <p:nvPr/>
        </p:nvSpPr>
        <p:spPr>
          <a:xfrm>
            <a:off x="9222428" y="534381"/>
            <a:ext cx="232910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Interferometers are sensitive to very small details and differences in stars’ positions.</a:t>
            </a:r>
          </a:p>
        </p:txBody>
      </p:sp>
    </p:spTree>
    <p:extLst>
      <p:ext uri="{BB962C8B-B14F-4D97-AF65-F5344CB8AC3E}">
        <p14:creationId xmlns:p14="http://schemas.microsoft.com/office/powerpoint/2010/main" val="81357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6E9FB-AC2C-8B44-A295-1470E2D9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71" y="4604274"/>
            <a:ext cx="6623531" cy="1988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C5222-BD69-8243-852D-01958B900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46" t="68561" b="13692"/>
          <a:stretch/>
        </p:blipFill>
        <p:spPr>
          <a:xfrm>
            <a:off x="9292095" y="993787"/>
            <a:ext cx="2159677" cy="6777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DD20E6-86EE-5642-A6D9-66C51A607B06}"/>
              </a:ext>
            </a:extLst>
          </p:cNvPr>
          <p:cNvSpPr/>
          <p:nvPr/>
        </p:nvSpPr>
        <p:spPr>
          <a:xfrm>
            <a:off x="7702476" y="2904565"/>
            <a:ext cx="2493164" cy="62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9A549-FF19-AB4A-9A1C-A6CBF1C92914}"/>
              </a:ext>
            </a:extLst>
          </p:cNvPr>
          <p:cNvSpPr txBox="1"/>
          <p:nvPr/>
        </p:nvSpPr>
        <p:spPr>
          <a:xfrm>
            <a:off x="4608719" y="6423880"/>
            <a:ext cx="2503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appear in PRL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7388F-EB27-D842-88D9-2424F2DC7D5E}"/>
              </a:ext>
            </a:extLst>
          </p:cNvPr>
          <p:cNvSpPr txBox="1"/>
          <p:nvPr/>
        </p:nvSpPr>
        <p:spPr>
          <a:xfrm rot="21175520">
            <a:off x="4551400" y="3509806"/>
            <a:ext cx="227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143AB"/>
                </a:solidFill>
              </a:rPr>
              <a:t>Single photon herald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4A8BA-C362-C840-8A0D-CAC326AFD534}"/>
              </a:ext>
            </a:extLst>
          </p:cNvPr>
          <p:cNvSpPr txBox="1"/>
          <p:nvPr/>
        </p:nvSpPr>
        <p:spPr>
          <a:xfrm>
            <a:off x="492801" y="466658"/>
            <a:ext cx="293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Pseudo-thermal light with slits source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7894C-C928-6144-A717-ABA3A24F1573}"/>
              </a:ext>
            </a:extLst>
          </p:cNvPr>
          <p:cNvSpPr txBox="1"/>
          <p:nvPr/>
        </p:nvSpPr>
        <p:spPr>
          <a:xfrm rot="16539562">
            <a:off x="3360751" y="1635288"/>
            <a:ext cx="19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 ground photon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FFBFE-EB53-ED4C-867F-1B44FC8FC97C}"/>
              </a:ext>
            </a:extLst>
          </p:cNvPr>
          <p:cNvSpPr txBox="1"/>
          <p:nvPr/>
        </p:nvSpPr>
        <p:spPr>
          <a:xfrm>
            <a:off x="3783724" y="168166"/>
            <a:ext cx="147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Sky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33886-3744-2741-BA40-E23985105FB1}"/>
              </a:ext>
            </a:extLst>
          </p:cNvPr>
          <p:cNvSpPr txBox="1"/>
          <p:nvPr/>
        </p:nvSpPr>
        <p:spPr>
          <a:xfrm>
            <a:off x="1381427" y="3729715"/>
            <a:ext cx="204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69676-4593-9147-9C8B-E1E61642F3B0}"/>
              </a:ext>
            </a:extLst>
          </p:cNvPr>
          <p:cNvSpPr txBox="1"/>
          <p:nvPr/>
        </p:nvSpPr>
        <p:spPr>
          <a:xfrm rot="20975276">
            <a:off x="4876277" y="3813052"/>
            <a:ext cx="204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5493"/>
                </a:solidFill>
                <a:latin typeface="Cambria" panose="02040503050406030204" pitchFamily="18" charset="0"/>
              </a:rPr>
              <a:t>Herald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EA913C-0B82-764B-B89F-67B9B8C0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21" y="296372"/>
            <a:ext cx="9263241" cy="37878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7B9CA8-7439-CB46-85E3-287474E56165}"/>
              </a:ext>
            </a:extLst>
          </p:cNvPr>
          <p:cNvSpPr/>
          <p:nvPr/>
        </p:nvSpPr>
        <p:spPr>
          <a:xfrm>
            <a:off x="7854876" y="2904565"/>
            <a:ext cx="2493164" cy="776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FE903-AD91-814A-B15E-105A2D695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672" y="3047594"/>
            <a:ext cx="4862759" cy="3675786"/>
          </a:xfrm>
          <a:prstGeom prst="rect">
            <a:avLst/>
          </a:prstGeom>
          <a:ln>
            <a:solidFill>
              <a:srgbClr val="011893"/>
            </a:solidFill>
          </a:ln>
        </p:spPr>
      </p:pic>
    </p:spTree>
    <p:extLst>
      <p:ext uri="{BB962C8B-B14F-4D97-AF65-F5344CB8AC3E}">
        <p14:creationId xmlns:p14="http://schemas.microsoft.com/office/powerpoint/2010/main" val="96406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1D2AB4D-C943-234A-9E73-B734496B14D3}"/>
              </a:ext>
            </a:extLst>
          </p:cNvPr>
          <p:cNvGrpSpPr/>
          <p:nvPr/>
        </p:nvGrpSpPr>
        <p:grpSpPr>
          <a:xfrm rot="8100000" flipV="1">
            <a:off x="5448366" y="5804836"/>
            <a:ext cx="266379" cy="266378"/>
            <a:chOff x="8481741" y="1561370"/>
            <a:chExt cx="441325" cy="441324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89662E4A-2C4C-7B4D-A6F3-ED6D821E364A}"/>
                </a:ext>
              </a:extLst>
            </p:cNvPr>
            <p:cNvSpPr/>
            <p:nvPr/>
          </p:nvSpPr>
          <p:spPr>
            <a:xfrm>
              <a:off x="8481742" y="1561370"/>
              <a:ext cx="441324" cy="4413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169A443F-6F5D-214E-AA7C-B61FB8CDDE29}"/>
                </a:ext>
              </a:extLst>
            </p:cNvPr>
            <p:cNvCxnSpPr/>
            <p:nvPr/>
          </p:nvCxnSpPr>
          <p:spPr>
            <a:xfrm>
              <a:off x="8481741" y="1561370"/>
              <a:ext cx="441324" cy="441324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6311915E-0416-5241-AF11-68901E0851CB}"/>
              </a:ext>
            </a:extLst>
          </p:cNvPr>
          <p:cNvSpPr/>
          <p:nvPr/>
        </p:nvSpPr>
        <p:spPr>
          <a:xfrm>
            <a:off x="2269444" y="386788"/>
            <a:ext cx="345688" cy="34568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D4061-CBBA-C947-8C4C-4A296DF9E3B2}"/>
              </a:ext>
            </a:extLst>
          </p:cNvPr>
          <p:cNvSpPr txBox="1"/>
          <p:nvPr/>
        </p:nvSpPr>
        <p:spPr>
          <a:xfrm>
            <a:off x="1154068" y="159133"/>
            <a:ext cx="136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2F2347-D13A-2B4E-BA71-3A9552BCD733}"/>
              </a:ext>
            </a:extLst>
          </p:cNvPr>
          <p:cNvSpPr/>
          <p:nvPr/>
        </p:nvSpPr>
        <p:spPr>
          <a:xfrm rot="16200000">
            <a:off x="1855956" y="5076046"/>
            <a:ext cx="69112" cy="59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Snip Same Side Corner Rectangle 103">
            <a:extLst>
              <a:ext uri="{FF2B5EF4-FFF2-40B4-BE49-F238E27FC236}">
                <a16:creationId xmlns:a16="http://schemas.microsoft.com/office/drawing/2014/main" id="{7F40279D-FDFA-644C-BD0E-04C6B0DB9EA4}"/>
              </a:ext>
            </a:extLst>
          </p:cNvPr>
          <p:cNvSpPr/>
          <p:nvPr/>
        </p:nvSpPr>
        <p:spPr>
          <a:xfrm>
            <a:off x="689804" y="3792421"/>
            <a:ext cx="3251576" cy="2805991"/>
          </a:xfrm>
          <a:prstGeom prst="snip2Same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1975FC5-3D77-B640-9BB9-038C176175D2}"/>
              </a:ext>
            </a:extLst>
          </p:cNvPr>
          <p:cNvSpPr txBox="1"/>
          <p:nvPr/>
        </p:nvSpPr>
        <p:spPr>
          <a:xfrm>
            <a:off x="3328872" y="3978309"/>
            <a:ext cx="61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 pitchFamily="2" charset="0"/>
              </a:rPr>
              <a:t>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56067E-984D-BE47-9BCF-A9A3C5B119E0}"/>
              </a:ext>
            </a:extLst>
          </p:cNvPr>
          <p:cNvSpPr/>
          <p:nvPr/>
        </p:nvSpPr>
        <p:spPr>
          <a:xfrm rot="20409013">
            <a:off x="1675928" y="3591232"/>
            <a:ext cx="253388" cy="6242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C8082EFF-70AE-924D-BB9B-1FEAE5D4EE69}"/>
              </a:ext>
            </a:extLst>
          </p:cNvPr>
          <p:cNvCxnSpPr>
            <a:cxnSpLocks/>
          </p:cNvCxnSpPr>
          <p:nvPr/>
        </p:nvCxnSpPr>
        <p:spPr>
          <a:xfrm>
            <a:off x="1530286" y="3223753"/>
            <a:ext cx="125857" cy="33993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6DE63B5-5EFB-0A4B-924F-700B04AFD1E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915228" y="4798481"/>
            <a:ext cx="501355" cy="560405"/>
          </a:xfrm>
          <a:prstGeom prst="straightConnector1">
            <a:avLst/>
          </a:prstGeom>
          <a:ln w="28575">
            <a:solidFill>
              <a:srgbClr val="7F7F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89B60343-AA63-E740-8B2D-D1CFDAC159F2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1413250" y="4856512"/>
            <a:ext cx="459034" cy="51309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99576ED7-EFFF-3B41-9310-238147FD9406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1895685" y="5426250"/>
            <a:ext cx="674309" cy="753728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1A76A425-1C86-984D-8E23-DBE467832AB8}"/>
              </a:ext>
            </a:extLst>
          </p:cNvPr>
          <p:cNvSpPr txBox="1"/>
          <p:nvPr/>
        </p:nvSpPr>
        <p:spPr>
          <a:xfrm>
            <a:off x="1998535" y="5638699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59CE6FA-EED2-CC4A-9AB0-76AD5E7FA7B7}"/>
              </a:ext>
            </a:extLst>
          </p:cNvPr>
          <p:cNvSpPr/>
          <p:nvPr/>
        </p:nvSpPr>
        <p:spPr>
          <a:xfrm rot="5400000" flipH="1">
            <a:off x="8229078" y="5076046"/>
            <a:ext cx="69112" cy="59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Snip Same Side Corner Rectangle 230">
            <a:extLst>
              <a:ext uri="{FF2B5EF4-FFF2-40B4-BE49-F238E27FC236}">
                <a16:creationId xmlns:a16="http://schemas.microsoft.com/office/drawing/2014/main" id="{A38CE133-C0AB-4E40-BE7E-E206CA288213}"/>
              </a:ext>
            </a:extLst>
          </p:cNvPr>
          <p:cNvSpPr/>
          <p:nvPr/>
        </p:nvSpPr>
        <p:spPr>
          <a:xfrm flipH="1">
            <a:off x="6212766" y="3792421"/>
            <a:ext cx="3251576" cy="2805991"/>
          </a:xfrm>
          <a:prstGeom prst="snip2Same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0A03037-2E04-AF4F-88E4-9ACDEE0EA7C6}"/>
              </a:ext>
            </a:extLst>
          </p:cNvPr>
          <p:cNvSpPr/>
          <p:nvPr/>
        </p:nvSpPr>
        <p:spPr>
          <a:xfrm rot="20409013">
            <a:off x="7081996" y="3642370"/>
            <a:ext cx="253388" cy="6242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03B81FEC-F554-3245-B611-406D43CD210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25452" y="5401536"/>
            <a:ext cx="670080" cy="74900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FEB6D4EE-9656-8D43-9A1A-6DD0165E82AA}"/>
              </a:ext>
            </a:extLst>
          </p:cNvPr>
          <p:cNvSpPr txBox="1"/>
          <p:nvPr/>
        </p:nvSpPr>
        <p:spPr>
          <a:xfrm flipH="1">
            <a:off x="8005423" y="4697950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9BDAA251-C08A-7848-8D2A-7BA8C62F2007}"/>
              </a:ext>
            </a:extLst>
          </p:cNvPr>
          <p:cNvSpPr txBox="1"/>
          <p:nvPr/>
        </p:nvSpPr>
        <p:spPr>
          <a:xfrm flipH="1">
            <a:off x="7923273" y="5561613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F482E-5BA3-0B49-8E33-279CA70369B2}"/>
              </a:ext>
            </a:extLst>
          </p:cNvPr>
          <p:cNvCxnSpPr>
            <a:cxnSpLocks/>
          </p:cNvCxnSpPr>
          <p:nvPr/>
        </p:nvCxnSpPr>
        <p:spPr>
          <a:xfrm>
            <a:off x="2548766" y="6174128"/>
            <a:ext cx="28135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47E626B-624F-CB4B-BB45-53E36C24DFC4}"/>
              </a:ext>
            </a:extLst>
          </p:cNvPr>
          <p:cNvCxnSpPr>
            <a:cxnSpLocks/>
          </p:cNvCxnSpPr>
          <p:nvPr/>
        </p:nvCxnSpPr>
        <p:spPr>
          <a:xfrm flipV="1">
            <a:off x="5801192" y="6151606"/>
            <a:ext cx="1828555" cy="220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DB5AE022-C119-5B47-BC19-DE079521E7B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337574" y="5938026"/>
            <a:ext cx="228482" cy="25539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70B0D0D0-1EFD-024A-987F-55F9E9E452E4}"/>
              </a:ext>
            </a:extLst>
          </p:cNvPr>
          <p:cNvCxnSpPr>
            <a:cxnSpLocks noChangeAspect="1"/>
          </p:cNvCxnSpPr>
          <p:nvPr/>
        </p:nvCxnSpPr>
        <p:spPr>
          <a:xfrm>
            <a:off x="5576567" y="5938026"/>
            <a:ext cx="228482" cy="25539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437568FD-A84E-F543-8134-49B8C6E0DD37}"/>
              </a:ext>
            </a:extLst>
          </p:cNvPr>
          <p:cNvSpPr txBox="1"/>
          <p:nvPr/>
        </p:nvSpPr>
        <p:spPr>
          <a:xfrm>
            <a:off x="3338794" y="5249267"/>
            <a:ext cx="192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Pair Source, Energy Entangled</a:t>
            </a:r>
            <a:endParaRPr lang="en-US" sz="1600" b="0" i="0" dirty="0">
              <a:latin typeface="Futura Medium" panose="020B0602020204020303" pitchFamily="34" charset="-79"/>
              <a:ea typeface="Cambria Math" panose="02040503050406030204" pitchFamily="18" charset="0"/>
              <a:cs typeface="Futura Medium" panose="020B0602020204020303" pitchFamily="34" charset="-79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A435FE-C75F-EF43-AB42-B86E3D996F0D}"/>
              </a:ext>
            </a:extLst>
          </p:cNvPr>
          <p:cNvGrpSpPr/>
          <p:nvPr/>
        </p:nvGrpSpPr>
        <p:grpSpPr>
          <a:xfrm>
            <a:off x="4401959" y="4997557"/>
            <a:ext cx="936173" cy="523220"/>
            <a:chOff x="9308183" y="1868427"/>
            <a:chExt cx="936173" cy="523220"/>
          </a:xfrm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6915F97B-14F2-1B47-96AE-18C98AA0D711}"/>
                </a:ext>
              </a:extLst>
            </p:cNvPr>
            <p:cNvSpPr/>
            <p:nvPr/>
          </p:nvSpPr>
          <p:spPr>
            <a:xfrm>
              <a:off x="9491597" y="1884630"/>
              <a:ext cx="569344" cy="490814"/>
            </a:xfrm>
            <a:prstGeom prst="hexagon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19C83BCE-DA38-0D49-B79E-FCA95F504942}"/>
                    </a:ext>
                  </a:extLst>
                </p:cNvPr>
                <p:cNvSpPr txBox="1"/>
                <p:nvPr/>
              </p:nvSpPr>
              <p:spPr>
                <a:xfrm>
                  <a:off x="9308183" y="1868427"/>
                  <a:ext cx="9361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19C83BCE-DA38-0D49-B79E-FCA95F504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8183" y="1868427"/>
                  <a:ext cx="936173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35B7C5D-70E5-A647-B468-7C323D50410B}"/>
              </a:ext>
            </a:extLst>
          </p:cNvPr>
          <p:cNvCxnSpPr>
            <a:cxnSpLocks noChangeAspect="1"/>
          </p:cNvCxnSpPr>
          <p:nvPr/>
        </p:nvCxnSpPr>
        <p:spPr>
          <a:xfrm>
            <a:off x="5091949" y="5399780"/>
            <a:ext cx="481922" cy="53868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ECCD8AEA-4850-C240-8764-9D609D41FC4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108405" y="4626172"/>
            <a:ext cx="481922" cy="53868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5324113-2524-3843-9936-F8C68D7617F5}"/>
              </a:ext>
            </a:extLst>
          </p:cNvPr>
          <p:cNvSpPr txBox="1"/>
          <p:nvPr/>
        </p:nvSpPr>
        <p:spPr>
          <a:xfrm>
            <a:off x="5201052" y="5349928"/>
            <a:ext cx="1104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Signals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CA9D5657-9F4A-3848-9B69-7C093AA165B4}"/>
              </a:ext>
            </a:extLst>
          </p:cNvPr>
          <p:cNvSpPr txBox="1"/>
          <p:nvPr/>
        </p:nvSpPr>
        <p:spPr>
          <a:xfrm>
            <a:off x="5201052" y="4864736"/>
            <a:ext cx="1104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Idlers</a:t>
            </a:r>
          </a:p>
        </p:txBody>
      </p: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64CBFDDB-CDB8-5746-9994-1079F32691EC}"/>
              </a:ext>
            </a:extLst>
          </p:cNvPr>
          <p:cNvCxnSpPr>
            <a:cxnSpLocks/>
          </p:cNvCxnSpPr>
          <p:nvPr/>
        </p:nvCxnSpPr>
        <p:spPr>
          <a:xfrm>
            <a:off x="6164827" y="1321612"/>
            <a:ext cx="899630" cy="225443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C4FD3F9-0A0C-ED41-A60A-428AD8016421}"/>
              </a:ext>
            </a:extLst>
          </p:cNvPr>
          <p:cNvGrpSpPr/>
          <p:nvPr/>
        </p:nvGrpSpPr>
        <p:grpSpPr>
          <a:xfrm>
            <a:off x="519814" y="81339"/>
            <a:ext cx="7072049" cy="2777712"/>
            <a:chOff x="519814" y="81339"/>
            <a:chExt cx="7072049" cy="2777712"/>
          </a:xfrm>
        </p:grpSpPr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226EEA3-D773-1C44-BAB0-D9FB3C371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814" y="81339"/>
              <a:ext cx="4653391" cy="186978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550DA6A9-B560-1743-AA8C-EA9DE5096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191" y="116616"/>
              <a:ext cx="5459830" cy="219382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4CD251A-5390-F044-9A02-5DD56563BECE}"/>
                </a:ext>
              </a:extLst>
            </p:cNvPr>
            <p:cNvCxnSpPr/>
            <p:nvPr/>
          </p:nvCxnSpPr>
          <p:spPr>
            <a:xfrm rot="20286550" flipH="1">
              <a:off x="579271" y="1484092"/>
              <a:ext cx="636017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CA2E1BE0-1EAA-3941-B148-CBF5265A668C}"/>
                </a:ext>
              </a:extLst>
            </p:cNvPr>
            <p:cNvCxnSpPr/>
            <p:nvPr/>
          </p:nvCxnSpPr>
          <p:spPr>
            <a:xfrm rot="20286550" flipH="1">
              <a:off x="723648" y="1843407"/>
              <a:ext cx="636017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851C5E23-5749-2942-BE99-57F6566B3CF2}"/>
                </a:ext>
              </a:extLst>
            </p:cNvPr>
            <p:cNvCxnSpPr/>
            <p:nvPr/>
          </p:nvCxnSpPr>
          <p:spPr>
            <a:xfrm rot="20286550" flipH="1">
              <a:off x="868025" y="2202722"/>
              <a:ext cx="6360176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2D91236C-F8C4-524B-B43B-FDD317558731}"/>
                </a:ext>
              </a:extLst>
            </p:cNvPr>
            <p:cNvCxnSpPr>
              <a:cxnSpLocks/>
            </p:cNvCxnSpPr>
            <p:nvPr/>
          </p:nvCxnSpPr>
          <p:spPr>
            <a:xfrm rot="20286550" flipH="1" flipV="1">
              <a:off x="3708097" y="2040711"/>
              <a:ext cx="3571745" cy="418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081E5946-B6E4-234B-97A6-E2E32CFF8825}"/>
                </a:ext>
              </a:extLst>
            </p:cNvPr>
            <p:cNvCxnSpPr>
              <a:cxnSpLocks/>
            </p:cNvCxnSpPr>
            <p:nvPr/>
          </p:nvCxnSpPr>
          <p:spPr>
            <a:xfrm rot="20286550" flipH="1" flipV="1">
              <a:off x="3864917" y="2439423"/>
              <a:ext cx="3570905" cy="2060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D34F0EC3-30FF-FD4C-A822-C30C45EBA88C}"/>
                </a:ext>
              </a:extLst>
            </p:cNvPr>
            <p:cNvCxnSpPr>
              <a:cxnSpLocks/>
            </p:cNvCxnSpPr>
            <p:nvPr/>
          </p:nvCxnSpPr>
          <p:spPr>
            <a:xfrm rot="20286550" flipH="1" flipV="1">
              <a:off x="4020118" y="2817247"/>
              <a:ext cx="3571745" cy="418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AF621F8-638F-D748-A2C7-D8951B4C21E6}"/>
              </a:ext>
            </a:extLst>
          </p:cNvPr>
          <p:cNvCxnSpPr>
            <a:cxnSpLocks noChangeAspect="1"/>
            <a:stCxn id="234" idx="2"/>
            <a:endCxn id="229" idx="3"/>
          </p:cNvCxnSpPr>
          <p:nvPr/>
        </p:nvCxnSpPr>
        <p:spPr>
          <a:xfrm>
            <a:off x="7314667" y="4248037"/>
            <a:ext cx="948967" cy="1091165"/>
          </a:xfrm>
          <a:prstGeom prst="straightConnector1">
            <a:avLst/>
          </a:prstGeom>
          <a:ln w="28575">
            <a:solidFill>
              <a:srgbClr val="7F7F7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DAB298C-D94C-DE4C-A4F4-5CF78C001809}"/>
              </a:ext>
            </a:extLst>
          </p:cNvPr>
          <p:cNvCxnSpPr>
            <a:cxnSpLocks noChangeAspect="1"/>
          </p:cNvCxnSpPr>
          <p:nvPr/>
        </p:nvCxnSpPr>
        <p:spPr>
          <a:xfrm>
            <a:off x="1879353" y="4181165"/>
            <a:ext cx="541639" cy="622801"/>
          </a:xfrm>
          <a:prstGeom prst="straightConnector1">
            <a:avLst/>
          </a:prstGeom>
          <a:ln w="28575">
            <a:solidFill>
              <a:srgbClr val="7F7F7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Content Placeholder 4">
            <a:extLst>
              <a:ext uri="{FF2B5EF4-FFF2-40B4-BE49-F238E27FC236}">
                <a16:creationId xmlns:a16="http://schemas.microsoft.com/office/drawing/2014/main" id="{29437C94-98AC-CD45-A347-260059696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75347" r="75230" b="1642"/>
          <a:stretch/>
        </p:blipFill>
        <p:spPr>
          <a:xfrm rot="7795687">
            <a:off x="432605" y="4017316"/>
            <a:ext cx="1117054" cy="1104466"/>
          </a:xfrm>
          <a:prstGeom prst="rect">
            <a:avLst/>
          </a:prstGeom>
        </p:spPr>
      </p:pic>
      <p:pic>
        <p:nvPicPr>
          <p:cNvPr id="83" name="Content Placeholder 4">
            <a:extLst>
              <a:ext uri="{FF2B5EF4-FFF2-40B4-BE49-F238E27FC236}">
                <a16:creationId xmlns:a16="http://schemas.microsoft.com/office/drawing/2014/main" id="{F0F2FE9A-7B73-8F40-954D-16250D58C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75347" r="75230" b="1642"/>
          <a:stretch/>
        </p:blipFill>
        <p:spPr>
          <a:xfrm rot="13674766">
            <a:off x="8552214" y="3922296"/>
            <a:ext cx="1117054" cy="1104466"/>
          </a:xfrm>
          <a:prstGeom prst="rect">
            <a:avLst/>
          </a:prstGeom>
        </p:spPr>
      </p:pic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F01ED71C-EFB4-0147-B3B3-36DC81C705F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281862" y="4856512"/>
            <a:ext cx="459034" cy="51309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>
            <a:extLst>
              <a:ext uri="{FF2B5EF4-FFF2-40B4-BE49-F238E27FC236}">
                <a16:creationId xmlns:a16="http://schemas.microsoft.com/office/drawing/2014/main" id="{3732EEE8-CEEF-2E43-8D30-A2E80BB1D83D}"/>
              </a:ext>
            </a:extLst>
          </p:cNvPr>
          <p:cNvSpPr txBox="1"/>
          <p:nvPr/>
        </p:nvSpPr>
        <p:spPr>
          <a:xfrm flipH="1">
            <a:off x="8925166" y="4630235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g</a:t>
            </a:r>
          </a:p>
        </p:txBody>
      </p:sp>
      <p:pic>
        <p:nvPicPr>
          <p:cNvPr id="84" name="Content Placeholder 4">
            <a:extLst>
              <a:ext uri="{FF2B5EF4-FFF2-40B4-BE49-F238E27FC236}">
                <a16:creationId xmlns:a16="http://schemas.microsoft.com/office/drawing/2014/main" id="{5ACCE213-FD4F-0B43-8880-57D891B27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75347" r="75230" b="1642"/>
          <a:stretch/>
        </p:blipFill>
        <p:spPr>
          <a:xfrm rot="18827537">
            <a:off x="8574630" y="5720754"/>
            <a:ext cx="1117054" cy="1104466"/>
          </a:xfrm>
          <a:prstGeom prst="rect">
            <a:avLst/>
          </a:prstGeom>
        </p:spPr>
      </p:pic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C6688C97-0E24-F949-96A7-A0AE436C46DA}"/>
              </a:ext>
            </a:extLst>
          </p:cNvPr>
          <p:cNvCxnSpPr>
            <a:cxnSpLocks noChangeAspect="1"/>
          </p:cNvCxnSpPr>
          <p:nvPr/>
        </p:nvCxnSpPr>
        <p:spPr>
          <a:xfrm>
            <a:off x="8309368" y="5392430"/>
            <a:ext cx="459034" cy="51309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EA21B55E-AD51-C244-B2B7-CFCE9558E05E}"/>
              </a:ext>
            </a:extLst>
          </p:cNvPr>
          <p:cNvSpPr txBox="1"/>
          <p:nvPr/>
        </p:nvSpPr>
        <p:spPr>
          <a:xfrm flipH="1">
            <a:off x="8941762" y="5547805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h</a:t>
            </a:r>
          </a:p>
        </p:txBody>
      </p:sp>
      <p:pic>
        <p:nvPicPr>
          <p:cNvPr id="85" name="Content Placeholder 4">
            <a:extLst>
              <a:ext uri="{FF2B5EF4-FFF2-40B4-BE49-F238E27FC236}">
                <a16:creationId xmlns:a16="http://schemas.microsoft.com/office/drawing/2014/main" id="{A84BEF96-BA98-FC44-A614-4D40F45D1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75347" r="75230" b="1642"/>
          <a:stretch/>
        </p:blipFill>
        <p:spPr>
          <a:xfrm rot="2675626">
            <a:off x="505162" y="5720753"/>
            <a:ext cx="1117054" cy="1104466"/>
          </a:xfrm>
          <a:prstGeom prst="rect">
            <a:avLst/>
          </a:prstGeom>
        </p:spPr>
      </p:pic>
      <p:pic>
        <p:nvPicPr>
          <p:cNvPr id="86" name="Content Placeholder 4">
            <a:extLst>
              <a:ext uri="{FF2B5EF4-FFF2-40B4-BE49-F238E27FC236}">
                <a16:creationId xmlns:a16="http://schemas.microsoft.com/office/drawing/2014/main" id="{3B68F2B4-D4A8-FC43-BD5F-9282B7B29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75347" r="75230" b="1642"/>
          <a:stretch/>
        </p:blipFill>
        <p:spPr>
          <a:xfrm rot="13674766">
            <a:off x="5381965" y="3708005"/>
            <a:ext cx="1117054" cy="11044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09E83A4-0CB8-B742-82AB-2C9C68C66C95}"/>
              </a:ext>
            </a:extLst>
          </p:cNvPr>
          <p:cNvSpPr txBox="1"/>
          <p:nvPr/>
        </p:nvSpPr>
        <p:spPr>
          <a:xfrm>
            <a:off x="4493582" y="3774919"/>
            <a:ext cx="109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 Timing Detectors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C7670EC-E418-A947-B923-755AD1D8DD93}"/>
              </a:ext>
            </a:extLst>
          </p:cNvPr>
          <p:cNvSpPr txBox="1"/>
          <p:nvPr/>
        </p:nvSpPr>
        <p:spPr>
          <a:xfrm>
            <a:off x="6471448" y="4011454"/>
            <a:ext cx="61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" pitchFamily="2" charset="0"/>
              </a:rPr>
              <a:t>R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0A909FCB-F5C7-DE48-A812-62900F74A01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422815" y="5417144"/>
            <a:ext cx="459034" cy="51309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7ACC1ED4-9550-CE4C-9CFC-49BFB2FE549D}"/>
              </a:ext>
            </a:extLst>
          </p:cNvPr>
          <p:cNvSpPr txBox="1"/>
          <p:nvPr/>
        </p:nvSpPr>
        <p:spPr>
          <a:xfrm>
            <a:off x="717204" y="5572343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C41B365-5FA4-104A-9215-3745C3FFB5D5}"/>
              </a:ext>
            </a:extLst>
          </p:cNvPr>
          <p:cNvSpPr txBox="1"/>
          <p:nvPr/>
        </p:nvSpPr>
        <p:spPr>
          <a:xfrm>
            <a:off x="878619" y="4752150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f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112EFBA-5AF8-1948-AAA1-11A46BC5E27E}"/>
              </a:ext>
            </a:extLst>
          </p:cNvPr>
          <p:cNvSpPr txBox="1"/>
          <p:nvPr/>
        </p:nvSpPr>
        <p:spPr>
          <a:xfrm>
            <a:off x="1932467" y="4627899"/>
            <a:ext cx="52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D87E59-E036-DF47-8B7A-E15C6E76D1B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63048" y="802079"/>
                <a:ext cx="3992421" cy="1754077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Spectral Multiplexing</a:t>
                </a:r>
                <a:br>
                  <a:rPr lang="en-US" sz="3600" dirty="0"/>
                </a:br>
                <a:br>
                  <a:rPr lang="en-US" sz="3600" dirty="0"/>
                </a:br>
                <a:r>
                  <a:rPr lang="en-US" sz="2700" dirty="0">
                    <a:solidFill>
                      <a:schemeClr val="tx1"/>
                    </a:solidFill>
                  </a:rPr>
                  <a:t>Can now run 10</a:t>
                </a:r>
                <a:r>
                  <a:rPr lang="en-US" sz="2700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2700" dirty="0">
                    <a:solidFill>
                      <a:schemeClr val="tx1"/>
                    </a:solidFill>
                  </a:rPr>
                  <a:t>-10</a:t>
                </a:r>
                <a:r>
                  <a:rPr lang="en-US" sz="27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en-US" sz="2700" dirty="0">
                    <a:solidFill>
                      <a:schemeClr val="tx1"/>
                    </a:solidFill>
                  </a:rPr>
                  <a:t> experiments at once (!), each in a spectral bin of width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~1/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Detector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D87E59-E036-DF47-8B7A-E15C6E76D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63048" y="802079"/>
                <a:ext cx="3992421" cy="1754077"/>
              </a:xfrm>
              <a:blipFill>
                <a:blip r:embed="rId4"/>
                <a:stretch>
                  <a:fillRect t="-42446" r="-952" b="-35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187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1306</Words>
  <Application>Microsoft Macintosh PowerPoint</Application>
  <PresentationFormat>Widescreen</PresentationFormat>
  <Paragraphs>258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Athelas</vt:lpstr>
      <vt:lpstr>Calibri</vt:lpstr>
      <vt:lpstr>Cambria</vt:lpstr>
      <vt:lpstr>Cambria Math</vt:lpstr>
      <vt:lpstr>Futura Medium</vt:lpstr>
      <vt:lpstr>Georgia</vt:lpstr>
      <vt:lpstr>Helvetica</vt:lpstr>
      <vt:lpstr>Times</vt:lpstr>
      <vt:lpstr>Times New Roman</vt:lpstr>
      <vt:lpstr>Office Theme</vt:lpstr>
      <vt:lpstr>Quantum-Enhanced Telescopy for HEP Science</vt:lpstr>
      <vt:lpstr>“Keep watching the skies”</vt:lpstr>
      <vt:lpstr>“Keep watching the skies”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Multiplexing  Can now run 103-104 experiments at once (!), each in a spectral bin of width  ∆υ~1/τ_"Detector" </vt:lpstr>
      <vt:lpstr>PowerPoint Presentation</vt:lpstr>
      <vt:lpstr>Double spectrograph prototype at BNL</vt:lpstr>
      <vt:lpstr>Technology needs: Fast Spectrograph </vt:lpstr>
      <vt:lpstr>Technology needs: Quantum/Optics</vt:lpstr>
      <vt:lpstr>Summary</vt:lpstr>
      <vt:lpstr>PowerPoint Presentation</vt:lpstr>
      <vt:lpstr>Extras</vt:lpstr>
      <vt:lpstr>PowerPoint Presentation</vt:lpstr>
      <vt:lpstr>Interferometry is good</vt:lpstr>
      <vt:lpstr>Single Aperture Diffraction Limit</vt:lpstr>
      <vt:lpstr>Idea: Separate apertures over long baselines  Michelson Stellar Interferometer ca.1890</vt:lpstr>
      <vt:lpstr>Idea: Separate functions of photon capture, photon transport, and photon interference</vt:lpstr>
      <vt:lpstr>PowerPoint Presentation</vt:lpstr>
      <vt:lpstr>Enabling very large arrays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Stankus, Paul</dc:creator>
  <cp:lastModifiedBy>Stankus, Paul</cp:lastModifiedBy>
  <cp:revision>29</cp:revision>
  <dcterms:created xsi:type="dcterms:W3CDTF">2023-06-17T14:38:27Z</dcterms:created>
  <dcterms:modified xsi:type="dcterms:W3CDTF">2023-11-08T20:41:45Z</dcterms:modified>
</cp:coreProperties>
</file>