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34"/>
  </p:notesMasterIdLst>
  <p:handoutMasterIdLst>
    <p:handoutMasterId r:id="rId35"/>
  </p:handoutMasterIdLst>
  <p:sldIdLst>
    <p:sldId id="313" r:id="rId3"/>
    <p:sldId id="315" r:id="rId4"/>
    <p:sldId id="316" r:id="rId5"/>
    <p:sldId id="493" r:id="rId6"/>
    <p:sldId id="317" r:id="rId7"/>
    <p:sldId id="1776" r:id="rId8"/>
    <p:sldId id="514" r:id="rId9"/>
    <p:sldId id="527" r:id="rId10"/>
    <p:sldId id="500" r:id="rId11"/>
    <p:sldId id="502" r:id="rId12"/>
    <p:sldId id="1769" r:id="rId13"/>
    <p:sldId id="314" r:id="rId14"/>
    <p:sldId id="260" r:id="rId15"/>
    <p:sldId id="261" r:id="rId16"/>
    <p:sldId id="264" r:id="rId17"/>
    <p:sldId id="265" r:id="rId18"/>
    <p:sldId id="266" r:id="rId19"/>
    <p:sldId id="263" r:id="rId20"/>
    <p:sldId id="267" r:id="rId21"/>
    <p:sldId id="270" r:id="rId22"/>
    <p:sldId id="1777" r:id="rId23"/>
    <p:sldId id="1778" r:id="rId24"/>
    <p:sldId id="1779" r:id="rId25"/>
    <p:sldId id="1780" r:id="rId26"/>
    <p:sldId id="1781" r:id="rId27"/>
    <p:sldId id="1782" r:id="rId28"/>
    <p:sldId id="1783" r:id="rId29"/>
    <p:sldId id="591" r:id="rId30"/>
    <p:sldId id="518" r:id="rId31"/>
    <p:sldId id="583" r:id="rId32"/>
    <p:sldId id="1784" r:id="rId3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E8F00"/>
    <a:srgbClr val="941100"/>
    <a:srgbClr val="FF9300"/>
    <a:srgbClr val="0000FF"/>
    <a:srgbClr val="942093"/>
    <a:srgbClr val="FF42F7"/>
    <a:srgbClr val="FFD579"/>
    <a:srgbClr val="FF66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8" autoAdjust="0"/>
    <p:restoredTop sz="95107" autoAdjust="0"/>
  </p:normalViewPr>
  <p:slideViewPr>
    <p:cSldViewPr snapToObjects="1">
      <p:cViewPr varScale="1">
        <p:scale>
          <a:sx n="130" d="100"/>
          <a:sy n="130" d="100"/>
        </p:scale>
        <p:origin x="192" y="15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81ACEE-B434-9E48-AAF8-DB61287634E0}" type="datetime1">
              <a:rPr lang="en-US"/>
              <a:pPr>
                <a:defRPr/>
              </a:pPr>
              <a:t>11/6/23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56E42C-FEC2-C646-807C-432E62854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9E572-6A22-FC49-A9CC-E8678561ED67}" type="datetime1">
              <a:rPr lang="en-US"/>
              <a:pPr>
                <a:defRPr/>
              </a:pPr>
              <a:t>11/6/23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05AA0-C0FC-7744-84CF-5AA3DD23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oRSC – optical Receiver Summary Card</a:t>
            </a:r>
          </a:p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CTP7 – Calorimter Trigger Processor</a:t>
            </a:r>
          </a:p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MP7 ?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50358F2-00CA-BD4B-8A3A-CC7CB4EEA34E}" type="slidenum">
              <a:rPr lang="en-US" sz="1200"/>
              <a:pPr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13479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52501"/>
            <a:ext cx="6400800" cy="476249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2B8FAB-3C8D-5149-AA9A-3B2BD7F593F9}" type="datetime5">
              <a:rPr lang="en-US" smtClean="0"/>
              <a:t>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36418-46AA-9543-8507-2D10FDE64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028701"/>
            <a:ext cx="8839200" cy="3714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B695D5F5-F5AF-ED46-82C4-642D3453088C}" type="datetime5">
              <a:rPr lang="en-US" smtClean="0"/>
              <a:t>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3EC512-DE41-8D4F-9FC7-449F6E7E2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73C64A-01F1-6149-A300-AFDB16AF7A12}" type="datetime5">
              <a:rPr lang="en-US" smtClean="0"/>
              <a:t>7-Nov-23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0E5D-682D-9043-B9E9-7C255E8153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844973-02F4-1245-8C5B-F142A7567E95}" type="datetime5">
              <a:rPr lang="en-US" smtClean="0"/>
              <a:t>7-Nov-23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51BD2-58D5-7E45-9FCF-47C84745B9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33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92"/>
            <a:ext cx="7523922" cy="634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700" y="536713"/>
            <a:ext cx="8331200" cy="4263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AF5FF-EA10-7342-B7FF-132BF2FE2BE1}" type="datetime5">
              <a:rPr lang="en-US" smtClean="0"/>
              <a:t>7-Nov-23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4650" y="4862513"/>
            <a:ext cx="3314700" cy="273844"/>
          </a:xfrm>
        </p:spPr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22965"/>
      </p:ext>
    </p:extLst>
  </p:cSld>
  <p:clrMapOvr>
    <a:masterClrMapping/>
  </p:clrMapOvr>
  <p:transition spd="slow" advClick="0" advTm="1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787652" y="4862513"/>
            <a:ext cx="3568699" cy="2738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FC11F0-6B4D-644E-8124-C852C54589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BCD8A48-9BC4-4049-8A33-E4BCDBEBEFE8}" type="datetime5">
              <a:rPr lang="en-US" smtClean="0"/>
              <a:t>7-Nov-23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2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3447" y="0"/>
            <a:ext cx="7405245" cy="4693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547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10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869657"/>
            <a:ext cx="9144000" cy="2738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9144000" cy="9072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715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028701"/>
            <a:ext cx="8686800" cy="384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869657"/>
            <a:ext cx="125095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AAD93725-0A58-F24A-85C7-FEC08041AD15}" type="datetime5">
              <a:rPr lang="en-US" smtClean="0"/>
              <a:t>7-Nov-23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0950" y="4869657"/>
            <a:ext cx="6826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4869657"/>
            <a:ext cx="10668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6841388-C7E8-FC4A-B9C2-851FB2800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WCrest_4c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" y="5384"/>
            <a:ext cx="749235" cy="8915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0" r:id="rId4"/>
    <p:sldLayoutId id="2147483661" r:id="rId5"/>
    <p:sldLayoutId id="2147483662" r:id="rId6"/>
    <p:sldLayoutId id="2147483663" r:id="rId7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2700" b="1" kern="1200">
          <a:solidFill>
            <a:srgbClr val="FFFF00"/>
          </a:solidFill>
          <a:latin typeface="Helvetica"/>
          <a:ea typeface="ＭＳ Ｐゴシック" charset="-128"/>
          <a:cs typeface="Helvetica"/>
        </a:defRPr>
      </a:lvl1pPr>
      <a:lvl2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2pPr>
      <a:lvl3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3pPr>
      <a:lvl4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4pPr>
      <a:lvl5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FF0000"/>
          </a:solidFill>
          <a:latin typeface="Helvetica"/>
          <a:ea typeface="ＭＳ Ｐゴシック" charset="-128"/>
          <a:cs typeface="Helvetica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FF"/>
          </a:solidFill>
          <a:latin typeface="Helvetica"/>
          <a:ea typeface="ＭＳ Ｐゴシック" charset="-128"/>
          <a:cs typeface="Helvetica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68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dx.doi.org/10.1088/1748-0221/13/07/P0702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fastmachinelearning.org/hls4ml/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762000" y="76201"/>
            <a:ext cx="7772400" cy="742949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Machine learning based developments for LHC / CMS Level-1 triggers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315F5-B541-6345-ABAF-56AF3D884B8B}" type="datetime5">
              <a:rPr lang="en-US" smtClean="0"/>
              <a:t>7-Nov-23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1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71550"/>
            <a:ext cx="9144000" cy="990600"/>
          </a:xfrm>
        </p:spPr>
        <p:txBody>
          <a:bodyPr/>
          <a:lstStyle/>
          <a:p>
            <a:r>
              <a:rPr lang="en-US" dirty="0"/>
              <a:t>CICADA &amp; AXOL1TL for LHC Run-3</a:t>
            </a:r>
          </a:p>
          <a:p>
            <a:r>
              <a:rPr lang="en-US" dirty="0"/>
              <a:t>Possibilities for HL-LHC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A98EFF-61B6-3D04-9B60-089325CFD554}"/>
              </a:ext>
            </a:extLst>
          </p:cNvPr>
          <p:cNvGrpSpPr>
            <a:grpSpLocks noChangeAspect="1"/>
          </p:cNvGrpSpPr>
          <p:nvPr/>
        </p:nvGrpSpPr>
        <p:grpSpPr>
          <a:xfrm>
            <a:off x="2690697" y="1840230"/>
            <a:ext cx="4014903" cy="1188720"/>
            <a:chOff x="2037347" y="2441714"/>
            <a:chExt cx="5186284" cy="1535539"/>
          </a:xfrm>
        </p:grpSpPr>
        <p:pic>
          <p:nvPicPr>
            <p:cNvPr id="7" name="Picture 6" descr="Diagram, schematic&#10;&#10;Description automatically generated">
              <a:extLst>
                <a:ext uri="{FF2B5EF4-FFF2-40B4-BE49-F238E27FC236}">
                  <a16:creationId xmlns:a16="http://schemas.microsoft.com/office/drawing/2014/main" id="{DACE72ED-2BC0-003B-592C-1208182F0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7347" y="2509400"/>
              <a:ext cx="1467853" cy="1467853"/>
            </a:xfrm>
            <a:prstGeom prst="rect">
              <a:avLst/>
            </a:prstGeom>
          </p:spPr>
        </p:pic>
        <p:pic>
          <p:nvPicPr>
            <p:cNvPr id="9" name="Picture 8" descr="A cartoon of a superhero&#10;&#10;Description automatically generated">
              <a:extLst>
                <a:ext uri="{FF2B5EF4-FFF2-40B4-BE49-F238E27FC236}">
                  <a16:creationId xmlns:a16="http://schemas.microsoft.com/office/drawing/2014/main" id="{12AE2970-3E98-F19D-1FE1-75DB8AC43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1453" y="2441714"/>
              <a:ext cx="1467853" cy="1523324"/>
            </a:xfrm>
            <a:prstGeom prst="rect">
              <a:avLst/>
            </a:prstGeom>
          </p:spPr>
        </p:pic>
        <p:pic>
          <p:nvPicPr>
            <p:cNvPr id="11" name="Picture 10" descr="A logo of a computer chip&#10;&#10;Description automatically generated with medium confidence">
              <a:extLst>
                <a:ext uri="{FF2B5EF4-FFF2-40B4-BE49-F238E27FC236}">
                  <a16:creationId xmlns:a16="http://schemas.microsoft.com/office/drawing/2014/main" id="{3FAEA6AB-8CD7-AAA3-453F-FC22B21D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76800" y="2450205"/>
              <a:ext cx="2346831" cy="15270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0299C5-7177-4542-F65B-D061D89B204F}"/>
              </a:ext>
            </a:extLst>
          </p:cNvPr>
          <p:cNvGrpSpPr/>
          <p:nvPr/>
        </p:nvGrpSpPr>
        <p:grpSpPr>
          <a:xfrm>
            <a:off x="3179591" y="3105150"/>
            <a:ext cx="3037114" cy="1800999"/>
            <a:chOff x="3280364" y="3105150"/>
            <a:chExt cx="3037114" cy="1800999"/>
          </a:xfrm>
        </p:grpSpPr>
        <p:pic>
          <p:nvPicPr>
            <p:cNvPr id="13" name="Picture 12" descr="A logo with purple and blue letters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38FC69FF-01BB-F73D-609A-661856E59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0364" y="3105150"/>
              <a:ext cx="3037114" cy="13716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37AFFA-0A7C-68F3-C062-51D4E7392A92}"/>
                </a:ext>
              </a:extLst>
            </p:cNvPr>
            <p:cNvSpPr txBox="1"/>
            <p:nvPr/>
          </p:nvSpPr>
          <p:spPr>
            <a:xfrm>
              <a:off x="3391943" y="4629150"/>
              <a:ext cx="28139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hlinkClick r:id="rId5"/>
                </a:rPr>
                <a:t>https://fastmachinelearning.org/hls4ml/</a:t>
              </a:r>
              <a:r>
                <a:rPr lang="en-US" sz="1200" dirty="0"/>
                <a:t>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9AAF6C-F1F5-E087-B2B8-FDDC6B9BA544}"/>
                </a:ext>
              </a:extLst>
            </p:cNvPr>
            <p:cNvSpPr txBox="1"/>
            <p:nvPr/>
          </p:nvSpPr>
          <p:spPr>
            <a:xfrm>
              <a:off x="3834573" y="4428351"/>
              <a:ext cx="19286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u="none" strike="noStrike" dirty="0">
                  <a:solidFill>
                    <a:srgbClr val="3091D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JINST 13 P07027 (2018)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88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B7065B-1B37-F242-813C-3E1775DAE28C}" type="datetime5">
              <a:rPr lang="en-US" smtClean="0"/>
              <a:t>7-Nov-23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4725" y="4862513"/>
            <a:ext cx="3516119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CMS Calorimeter Trigger Run-2/3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FA71C1-84F3-01D2-8E92-37E1B684ABF4}"/>
              </a:ext>
            </a:extLst>
          </p:cNvPr>
          <p:cNvGrpSpPr/>
          <p:nvPr/>
        </p:nvGrpSpPr>
        <p:grpSpPr>
          <a:xfrm>
            <a:off x="609600" y="993223"/>
            <a:ext cx="8001988" cy="3635927"/>
            <a:chOff x="990600" y="1175468"/>
            <a:chExt cx="6574948" cy="3157053"/>
          </a:xfrm>
        </p:grpSpPr>
        <p:pic>
          <p:nvPicPr>
            <p:cNvPr id="11268" name="Picture 13" descr="2016_Layer_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581150"/>
              <a:ext cx="1776413" cy="2670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14" descr="2016_Layer_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810" y="1890713"/>
              <a:ext cx="2613738" cy="196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176339" y="1255760"/>
              <a:ext cx="1188723" cy="323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500" dirty="0">
                  <a:solidFill>
                    <a:srgbClr val="FF0000"/>
                  </a:solidFill>
                  <a:latin typeface="+mn-lt"/>
                </a:rPr>
                <a:t>Layer-1 CTP7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21537" y="1632347"/>
              <a:ext cx="1157305" cy="3231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500" dirty="0">
                  <a:solidFill>
                    <a:srgbClr val="FF0000"/>
                  </a:solidFill>
                  <a:latin typeface="+mn-lt"/>
                </a:rPr>
                <a:t>Layer-2 MP7</a:t>
              </a:r>
            </a:p>
          </p:txBody>
        </p:sp>
        <p:pic>
          <p:nvPicPr>
            <p:cNvPr id="11272" name="Picture 3" descr="Molex_FlexPlan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932" y="3105149"/>
              <a:ext cx="1977629" cy="1185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" descr="Layer2_PP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451" y="1632347"/>
              <a:ext cx="2080022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878932" y="3824690"/>
              <a:ext cx="939404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350" dirty="0">
                  <a:solidFill>
                    <a:srgbClr val="FFFF00"/>
                  </a:solidFill>
                  <a:latin typeface="+mn-lt"/>
                </a:rPr>
                <a:t>MOLEX </a:t>
              </a:r>
            </a:p>
            <a:p>
              <a:pPr>
                <a:defRPr/>
              </a:pPr>
              <a:r>
                <a:rPr lang="en-US" sz="1350" dirty="0" err="1">
                  <a:solidFill>
                    <a:srgbClr val="FFFF00"/>
                  </a:solidFill>
                  <a:latin typeface="+mn-lt"/>
                </a:rPr>
                <a:t>FlexPlane</a:t>
              </a:r>
              <a:endParaRPr lang="en-US" sz="135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92082" y="1175468"/>
              <a:ext cx="1433406" cy="5078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350" dirty="0">
                  <a:solidFill>
                    <a:srgbClr val="FF0000"/>
                  </a:solidFill>
                  <a:latin typeface="+mn-lt"/>
                </a:rPr>
                <a:t>Layer-1 to Layer-2</a:t>
              </a:r>
              <a:br>
                <a:rPr lang="en-US" sz="1350" dirty="0">
                  <a:solidFill>
                    <a:srgbClr val="FF0000"/>
                  </a:solidFill>
                  <a:latin typeface="+mn-lt"/>
                </a:rPr>
              </a:br>
              <a:r>
                <a:rPr lang="en-US" sz="1350" dirty="0">
                  <a:solidFill>
                    <a:srgbClr val="FF0000"/>
                  </a:solidFill>
                  <a:latin typeface="+mn-lt"/>
                </a:rPr>
                <a:t>Patch Panel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89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25" dirty="0"/>
              <a:t>Firmware / Software: Decoupling with Modern Tools 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5CB8C071-0F92-FC4D-AC97-08DB19CD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191FA-37B1-D94D-A180-CA3A21F45F3B}" type="datetime5">
              <a:rPr lang="en-US" smtClean="0"/>
              <a:t>7-Nov-23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CB779-B7B4-F34F-8D0F-CF992007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8BDF94-3089-9141-9A82-409AC18DFE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27125"/>
            <a:ext cx="4191000" cy="3741738"/>
          </a:xfrm>
        </p:spPr>
        <p:txBody>
          <a:bodyPr>
            <a:normAutofit/>
          </a:bodyPr>
          <a:lstStyle/>
          <a:p>
            <a:r>
              <a:rPr lang="en-US" sz="1500" dirty="0"/>
              <a:t>A new paradigm for firmware development</a:t>
            </a:r>
          </a:p>
          <a:p>
            <a:pPr lvl="1"/>
            <a:r>
              <a:rPr lang="en-US" sz="1200" dirty="0"/>
              <a:t>Core firmware written in VHDL by engineers</a:t>
            </a:r>
          </a:p>
          <a:p>
            <a:pPr lvl="1"/>
            <a:r>
              <a:rPr lang="en-US" sz="1200" dirty="0"/>
              <a:t>Gigabit link support</a:t>
            </a:r>
          </a:p>
          <a:p>
            <a:pPr lvl="1"/>
            <a:r>
              <a:rPr lang="en-US" sz="1200" dirty="0"/>
              <a:t>Data exchange between SLRs within chip</a:t>
            </a:r>
          </a:p>
          <a:p>
            <a:pPr lvl="1"/>
            <a:r>
              <a:rPr lang="en-US" sz="1200" dirty="0"/>
              <a:t>Test buffers</a:t>
            </a:r>
          </a:p>
          <a:p>
            <a:pPr lvl="1"/>
            <a:r>
              <a:rPr lang="en-US" sz="1200" dirty="0"/>
              <a:t>Clock and control</a:t>
            </a:r>
          </a:p>
          <a:p>
            <a:r>
              <a:rPr lang="en-US" sz="1500" dirty="0"/>
              <a:t>Physics</a:t>
            </a:r>
          </a:p>
          <a:p>
            <a:pPr lvl="1"/>
            <a:r>
              <a:rPr lang="en-US" sz="1200" dirty="0"/>
              <a:t>Algorithmic firmware in high-level languages like C++ written by physicists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49E66-DA61-2247-BA10-9033487D6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687" y="1127281"/>
            <a:ext cx="3334351" cy="3125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AD7FAD-48E3-9140-8B7F-4B14D884A12E}"/>
              </a:ext>
            </a:extLst>
          </p:cNvPr>
          <p:cNvSpPr txBox="1"/>
          <p:nvPr/>
        </p:nvSpPr>
        <p:spPr>
          <a:xfrm>
            <a:off x="7647848" y="1510060"/>
            <a:ext cx="115288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Linux / ZYNQ</a:t>
            </a:r>
            <a:r>
              <a:rPr lang="en-US" sz="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Control endpoint, </a:t>
            </a:r>
          </a:p>
          <a:p>
            <a:r>
              <a:rPr lang="en-US" sz="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providing complete</a:t>
            </a:r>
          </a:p>
          <a:p>
            <a:r>
              <a:rPr lang="en-US" sz="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board overhead </a:t>
            </a:r>
          </a:p>
          <a:p>
            <a:r>
              <a:rPr lang="en-US" sz="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functionality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F69CF263-9C0D-7746-95BD-2D4FB43E39D3}"/>
              </a:ext>
            </a:extLst>
          </p:cNvPr>
          <p:cNvSpPr/>
          <p:nvPr/>
        </p:nvSpPr>
        <p:spPr>
          <a:xfrm>
            <a:off x="7348679" y="1343434"/>
            <a:ext cx="170840" cy="109728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9B54C-A346-CF45-9AE5-8B4405713495}"/>
              </a:ext>
            </a:extLst>
          </p:cNvPr>
          <p:cNvSpPr txBox="1"/>
          <p:nvPr/>
        </p:nvSpPr>
        <p:spPr>
          <a:xfrm>
            <a:off x="7647848" y="3156913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Processing FPGA</a:t>
            </a:r>
            <a:r>
              <a:rPr lang="en-US" sz="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160735" indent="-160735">
              <a:buFontTx/>
              <a:buChar char="-"/>
            </a:pPr>
            <a:r>
              <a:rPr lang="en-US" sz="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I/O</a:t>
            </a:r>
          </a:p>
          <a:p>
            <a:pPr marL="160735" indent="-160735">
              <a:buFontTx/>
              <a:buChar char="-"/>
            </a:pPr>
            <a:r>
              <a:rPr lang="en-US" sz="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data processor</a:t>
            </a:r>
          </a:p>
          <a:p>
            <a:pPr marL="160735" indent="-160735">
              <a:buFontTx/>
              <a:buChar char="-"/>
            </a:pPr>
            <a:r>
              <a:rPr lang="en-US" sz="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DAQ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6A6C154E-9094-1B44-84E7-56F86202C682}"/>
              </a:ext>
            </a:extLst>
          </p:cNvPr>
          <p:cNvSpPr/>
          <p:nvPr/>
        </p:nvSpPr>
        <p:spPr>
          <a:xfrm>
            <a:off x="7348679" y="2568077"/>
            <a:ext cx="170840" cy="16802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DE730C-64D1-0E88-9621-1DC84F59167F}"/>
              </a:ext>
            </a:extLst>
          </p:cNvPr>
          <p:cNvSpPr txBox="1"/>
          <p:nvPr/>
        </p:nvSpPr>
        <p:spPr>
          <a:xfrm>
            <a:off x="1752600" y="394335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Algorithm Sandbox</a:t>
            </a:r>
            <a:br>
              <a:rPr lang="en-US" sz="1400" dirty="0"/>
            </a:br>
            <a:r>
              <a:rPr lang="en-US" sz="1400" dirty="0"/>
              <a:t>HLS-built RTL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15A5A7-6558-E09C-8AF3-822C01EEF0FC}"/>
              </a:ext>
            </a:extLst>
          </p:cNvPr>
          <p:cNvCxnSpPr>
            <a:stCxn id="13" idx="3"/>
          </p:cNvCxnSpPr>
          <p:nvPr/>
        </p:nvCxnSpPr>
        <p:spPr>
          <a:xfrm flipV="1">
            <a:off x="3581400" y="3562350"/>
            <a:ext cx="2057400" cy="6426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EE9C91-D43F-CFD0-8B8C-7CBEF6DDF836}"/>
              </a:ext>
            </a:extLst>
          </p:cNvPr>
          <p:cNvSpPr txBox="1"/>
          <p:nvPr/>
        </p:nvSpPr>
        <p:spPr>
          <a:xfrm>
            <a:off x="4038600" y="4473773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Originally deployed on CTP7 with ZYNQ + Virtex-7</a:t>
            </a:r>
          </a:p>
        </p:txBody>
      </p:sp>
    </p:spTree>
    <p:extLst>
      <p:ext uri="{BB962C8B-B14F-4D97-AF65-F5344CB8AC3E}">
        <p14:creationId xmlns:p14="http://schemas.microsoft.com/office/powerpoint/2010/main" val="2136515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8E921-A8C1-2F36-5123-A31228291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CICADA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85FB9-CC21-4EC4-A134-68CCAE444E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Calorimeter Image Convolutional Anomaly Detection Algorithm (CICADA)</a:t>
            </a:r>
          </a:p>
          <a:p>
            <a:endParaRPr lang="en-US" sz="1800" dirty="0"/>
          </a:p>
          <a:p>
            <a:r>
              <a:rPr lang="en-US" sz="1800" dirty="0"/>
              <a:t>Model/Implementation/Emulator/Firmware/Software/Hardware/Operations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University of Wisconsin-Madison</a:t>
            </a:r>
          </a:p>
          <a:p>
            <a:pPr marL="885825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Kiran Das, Sridhara Dasu, Tom Gorski, Alexander </a:t>
            </a:r>
            <a:r>
              <a:rPr lang="en-US" sz="1800" dirty="0" err="1"/>
              <a:t>Savin</a:t>
            </a:r>
            <a:r>
              <a:rPr lang="en-US" sz="1800" dirty="0"/>
              <a:t>, Varun Sharma, Ales </a:t>
            </a:r>
            <a:r>
              <a:rPr lang="en-US" sz="1800" dirty="0" err="1"/>
              <a:t>Svetek</a:t>
            </a:r>
            <a:r>
              <a:rPr lang="en-US" sz="1800" dirty="0"/>
              <a:t>, </a:t>
            </a:r>
            <a:r>
              <a:rPr lang="en-US" sz="1800" dirty="0" err="1"/>
              <a:t>Jesra</a:t>
            </a:r>
            <a:r>
              <a:rPr lang="en-US" sz="1800" dirty="0"/>
              <a:t> </a:t>
            </a:r>
            <a:r>
              <a:rPr lang="en-US" sz="1800" dirty="0" err="1"/>
              <a:t>Tikalsky</a:t>
            </a:r>
            <a:r>
              <a:rPr lang="en-US" sz="1800" dirty="0"/>
              <a:t>, Ho Fung Tsoi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Princeton University</a:t>
            </a:r>
          </a:p>
          <a:p>
            <a:pPr marL="885825" lvl="2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Pallabi</a:t>
            </a:r>
            <a:r>
              <a:rPr lang="en-US" sz="1800" dirty="0"/>
              <a:t> Das, Kiley Kennedy, Andrew </a:t>
            </a:r>
            <a:r>
              <a:rPr lang="en-US" sz="1800" dirty="0" err="1"/>
              <a:t>Loeliger</a:t>
            </a:r>
            <a:r>
              <a:rPr lang="en-US" sz="1800" dirty="0"/>
              <a:t>, Luis Moreno, Isobel </a:t>
            </a:r>
            <a:r>
              <a:rPr lang="en-US" sz="1800" dirty="0" err="1"/>
              <a:t>Ojalvo</a:t>
            </a:r>
            <a:r>
              <a:rPr lang="en-US" sz="1800" dirty="0"/>
              <a:t>, Adrian Alan Pol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24B6C-4C70-0358-6267-2C504CDA49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E196627-ACB0-0346-B14C-091823BBF68A}" type="datetime5">
              <a:rPr lang="en-US" smtClean="0"/>
              <a:t>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AE49B-9249-E811-EAE7-92EF023E7F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44D45-41FE-0EE6-303C-39760B0FFC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A cartoon of a superhero&#10;&#10;Description automatically generated">
            <a:extLst>
              <a:ext uri="{FF2B5EF4-FFF2-40B4-BE49-F238E27FC236}">
                <a16:creationId xmlns:a16="http://schemas.microsoft.com/office/drawing/2014/main" id="{9D8629B1-2164-3BF3-A1D4-1FA3E3264B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CFB"/>
              </a:clrFrom>
              <a:clrTo>
                <a:srgbClr val="FC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7670" y="-19050"/>
            <a:ext cx="886330" cy="9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6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81AC4FA-66EC-F2EA-7E69-1E8F8C4A7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2" b="17435"/>
          <a:stretch/>
        </p:blipFill>
        <p:spPr>
          <a:xfrm>
            <a:off x="6321748" y="1034729"/>
            <a:ext cx="2695175" cy="3074043"/>
          </a:xfrm>
          <a:prstGeom prst="rect">
            <a:avLst/>
          </a:prstGeom>
        </p:spPr>
      </p:pic>
      <p:pic>
        <p:nvPicPr>
          <p:cNvPr id="9" name="Picture 8" descr="A graph of a number of squares&#10;&#10;Description automatically generated with medium confidence">
            <a:extLst>
              <a:ext uri="{FF2B5EF4-FFF2-40B4-BE49-F238E27FC236}">
                <a16:creationId xmlns:a16="http://schemas.microsoft.com/office/drawing/2014/main" id="{948CD590-96CF-229F-0745-091979A45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784" y="1791840"/>
            <a:ext cx="2410687" cy="2257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942D45-3FA8-F7B1-310B-180726109D84}"/>
              </a:ext>
            </a:extLst>
          </p:cNvPr>
          <p:cNvSpPr txBox="1"/>
          <p:nvPr/>
        </p:nvSpPr>
        <p:spPr>
          <a:xfrm>
            <a:off x="3982329" y="4139723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One </a:t>
            </a:r>
            <a:r>
              <a:rPr lang="en-US" dirty="0" err="1">
                <a:solidFill>
                  <a:srgbClr val="C00000"/>
                </a:solidFill>
              </a:rPr>
              <a:t>ZeroBias</a:t>
            </a:r>
            <a:r>
              <a:rPr lang="en-US" dirty="0">
                <a:solidFill>
                  <a:srgbClr val="C00000"/>
                </a:solidFill>
              </a:rPr>
              <a:t> event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F4C565-7148-95F6-F5BE-A35EAE9D33FD}"/>
              </a:ext>
            </a:extLst>
          </p:cNvPr>
          <p:cNvSpPr txBox="1"/>
          <p:nvPr/>
        </p:nvSpPr>
        <p:spPr>
          <a:xfrm>
            <a:off x="6946058" y="413084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Calo region map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3F8B58-BD06-52E6-35B2-895861D68E65}"/>
              </a:ext>
            </a:extLst>
          </p:cNvPr>
          <p:cNvSpPr/>
          <p:nvPr/>
        </p:nvSpPr>
        <p:spPr>
          <a:xfrm>
            <a:off x="7074172" y="1341116"/>
            <a:ext cx="161365" cy="1532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906908-4B4C-FD20-C0B5-5EEB68BD7CE5}"/>
              </a:ext>
            </a:extLst>
          </p:cNvPr>
          <p:cNvCxnSpPr>
            <a:cxnSpLocks/>
          </p:cNvCxnSpPr>
          <p:nvPr/>
        </p:nvCxnSpPr>
        <p:spPr>
          <a:xfrm flipH="1">
            <a:off x="4277771" y="1418035"/>
            <a:ext cx="2790018" cy="43951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56989A2-2340-54FF-90C4-209C6D5E00D7}"/>
              </a:ext>
            </a:extLst>
          </p:cNvPr>
          <p:cNvSpPr/>
          <p:nvPr/>
        </p:nvSpPr>
        <p:spPr>
          <a:xfrm>
            <a:off x="4116407" y="1782256"/>
            <a:ext cx="161365" cy="1532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29670BFA-F92D-163B-8FE9-10DFD1091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920" y="564755"/>
            <a:ext cx="1274885" cy="164112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2BDEDE5-56B8-D859-15A2-B7C5B91FB862}"/>
              </a:ext>
            </a:extLst>
          </p:cNvPr>
          <p:cNvSpPr/>
          <p:nvPr/>
        </p:nvSpPr>
        <p:spPr>
          <a:xfrm>
            <a:off x="2914650" y="1251329"/>
            <a:ext cx="497561" cy="4739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01F969-B886-1CBE-8612-F3C13E13628A}"/>
              </a:ext>
            </a:extLst>
          </p:cNvPr>
          <p:cNvSpPr txBox="1"/>
          <p:nvPr/>
        </p:nvSpPr>
        <p:spPr>
          <a:xfrm>
            <a:off x="3815328" y="893777"/>
            <a:ext cx="3422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One region = 4x4 trigger towers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1A8C8D8-2F7E-995D-29D7-0A2CFCB33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40695"/>
          </a:xfrm>
        </p:spPr>
        <p:txBody>
          <a:bodyPr/>
          <a:lstStyle/>
          <a:p>
            <a:r>
              <a:rPr lang="en-US" dirty="0"/>
              <a:t>Calorimeter Input to CICADA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A7349-CDD8-FBBC-58D1-CA541F8A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FA87-7818-7045-93B3-794869D96795}" type="datetime5">
              <a:rPr lang="en-US" smtClean="0"/>
              <a:t>7-Nov-23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FC5EC-70EA-7DCF-7EC5-07CC0EDE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D872DF5-6D70-5D8B-3A26-DE7D8956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07F4-F778-624D-BA2F-5554184E07AD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DDE7E-DA45-2EB1-D920-4F38AE2E358C}"/>
              </a:ext>
            </a:extLst>
          </p:cNvPr>
          <p:cNvSpPr txBox="1"/>
          <p:nvPr/>
        </p:nvSpPr>
        <p:spPr>
          <a:xfrm>
            <a:off x="127077" y="1363516"/>
            <a:ext cx="3514705" cy="316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/>
              <a:t>CICADA input from CaloLayer1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18 </a:t>
            </a:r>
            <a:r>
              <a:rPr lang="en-US" sz="1500" dirty="0">
                <a:latin typeface="Symbol" pitchFamily="2" charset="2"/>
              </a:rPr>
              <a:t>f</a:t>
            </a:r>
            <a:r>
              <a:rPr lang="en-US" sz="1500" dirty="0"/>
              <a:t> x 14 </a:t>
            </a:r>
            <a:r>
              <a:rPr lang="en-US" sz="1500" dirty="0">
                <a:latin typeface="Symbol" pitchFamily="2" charset="2"/>
              </a:rPr>
              <a:t>h</a:t>
            </a:r>
            <a:r>
              <a:rPr lang="en-US" sz="1500" dirty="0"/>
              <a:t> regions </a:t>
            </a:r>
            <a:br>
              <a:rPr lang="en-US" sz="1500" dirty="0"/>
            </a:br>
            <a:r>
              <a:rPr lang="en-US" sz="1500" dirty="0"/>
              <a:t>252 regions in total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Each region contains energy deposits from both ECAL and HCAL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Summary of the energy distribution profile within the region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Low-level information not dependent on jet reconstruction etc.</a:t>
            </a:r>
          </a:p>
        </p:txBody>
      </p:sp>
      <p:pic>
        <p:nvPicPr>
          <p:cNvPr id="18" name="Picture 17" descr="A cartoon of a superhero&#10;&#10;Description automatically generated">
            <a:extLst>
              <a:ext uri="{FF2B5EF4-FFF2-40B4-BE49-F238E27FC236}">
                <a16:creationId xmlns:a16="http://schemas.microsoft.com/office/drawing/2014/main" id="{1557B341-7D8D-F91E-B780-FD0E1AC997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CFB"/>
              </a:clrFrom>
              <a:clrTo>
                <a:srgbClr val="FC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7670" y="0"/>
            <a:ext cx="886330" cy="9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47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ADDE7E-DA45-2EB1-D920-4F38AE2E358C}"/>
              </a:ext>
            </a:extLst>
          </p:cNvPr>
          <p:cNvSpPr txBox="1"/>
          <p:nvPr/>
        </p:nvSpPr>
        <p:spPr>
          <a:xfrm>
            <a:off x="277000" y="3002383"/>
            <a:ext cx="879080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Autoencoder-based </a:t>
            </a:r>
            <a:r>
              <a:rPr lang="en-US" b="1" i="1" dirty="0"/>
              <a:t>anomaly</a:t>
            </a:r>
            <a:r>
              <a:rPr lang="en-US" dirty="0"/>
              <a:t> detection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Input is a 2D tensor from the Calo region energy information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Encoder and decoder are Convolutional Neural Networks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i="1" dirty="0"/>
              <a:t>Unsupervised</a:t>
            </a:r>
            <a:r>
              <a:rPr lang="en-US" dirty="0"/>
              <a:t> learning : train only on </a:t>
            </a:r>
            <a:r>
              <a:rPr lang="en-US" dirty="0" err="1"/>
              <a:t>ZeroBias</a:t>
            </a:r>
            <a:r>
              <a:rPr lang="en-US" dirty="0"/>
              <a:t> data to learn input reconstruction</a:t>
            </a:r>
          </a:p>
        </p:txBody>
      </p:sp>
      <p:pic>
        <p:nvPicPr>
          <p:cNvPr id="2" name="Picture 1" descr="A diagram of a rectangular object&#10;&#10;Description automatically generated">
            <a:extLst>
              <a:ext uri="{FF2B5EF4-FFF2-40B4-BE49-F238E27FC236}">
                <a16:creationId xmlns:a16="http://schemas.microsoft.com/office/drawing/2014/main" id="{936709DD-3E4E-C88B-6642-0E1BBBDC2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78" y="990133"/>
            <a:ext cx="7948445" cy="173401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786896E-6501-A877-9218-04912998A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 Model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A6F60D-B5ED-D8CF-0E03-3C848EAF8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0451-23A5-944F-BBFA-09FCA21E0D41}" type="datetime5">
              <a:rPr lang="en-US" smtClean="0"/>
              <a:t>7-Nov-23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4B8A69-184C-D5D6-C0DB-3CD675D9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5C26D7-6E56-8B9E-AD3C-3C0BEED1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07F4-F778-624D-BA2F-5554184E07AD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12" descr="A cartoon of a superhero&#10;&#10;Description automatically generated">
            <a:extLst>
              <a:ext uri="{FF2B5EF4-FFF2-40B4-BE49-F238E27FC236}">
                <a16:creationId xmlns:a16="http://schemas.microsoft.com/office/drawing/2014/main" id="{0A7A7049-4C29-71D0-0C35-746093CA9F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FCFB"/>
              </a:clrFrom>
              <a:clrTo>
                <a:srgbClr val="FC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7670" y="0"/>
            <a:ext cx="886330" cy="9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78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arison of a graph&#10;&#10;Description automatically generated">
            <a:extLst>
              <a:ext uri="{FF2B5EF4-FFF2-40B4-BE49-F238E27FC236}">
                <a16:creationId xmlns:a16="http://schemas.microsoft.com/office/drawing/2014/main" id="{1FDD7912-2E7F-731C-8184-8C40321C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935" y="1103917"/>
            <a:ext cx="4088257" cy="2306033"/>
          </a:xfrm>
          <a:prstGeom prst="rect">
            <a:avLst/>
          </a:prstGeom>
        </p:spPr>
      </p:pic>
      <p:pic>
        <p:nvPicPr>
          <p:cNvPr id="6" name="Picture 5" descr="A close-up of a graph&#10;&#10;Description automatically generated">
            <a:extLst>
              <a:ext uri="{FF2B5EF4-FFF2-40B4-BE49-F238E27FC236}">
                <a16:creationId xmlns:a16="http://schemas.microsoft.com/office/drawing/2014/main" id="{AB83192B-6085-5F68-5671-8D135F351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10" y="1131664"/>
            <a:ext cx="4088257" cy="227828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BC374A-767F-936A-3BE9-FC2AF8C1FD71}"/>
              </a:ext>
            </a:extLst>
          </p:cNvPr>
          <p:cNvCxnSpPr>
            <a:cxnSpLocks/>
          </p:cNvCxnSpPr>
          <p:nvPr/>
        </p:nvCxnSpPr>
        <p:spPr>
          <a:xfrm>
            <a:off x="4558544" y="895351"/>
            <a:ext cx="0" cy="251707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D8A8B5-743B-B802-EB2B-8546303F2BCB}"/>
              </a:ext>
            </a:extLst>
          </p:cNvPr>
          <p:cNvSpPr txBox="1"/>
          <p:nvPr/>
        </p:nvSpPr>
        <p:spPr>
          <a:xfrm>
            <a:off x="762000" y="1135618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8F32F3-20AC-1502-824E-61E2A804948C}"/>
              </a:ext>
            </a:extLst>
          </p:cNvPr>
          <p:cNvSpPr txBox="1"/>
          <p:nvPr/>
        </p:nvSpPr>
        <p:spPr>
          <a:xfrm>
            <a:off x="2510044" y="1135618"/>
            <a:ext cx="17235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Reconstruction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73EEA6-A84F-681F-0C6B-94EB95F5BD23}"/>
              </a:ext>
            </a:extLst>
          </p:cNvPr>
          <p:cNvSpPr txBox="1"/>
          <p:nvPr/>
        </p:nvSpPr>
        <p:spPr>
          <a:xfrm>
            <a:off x="5121880" y="1135618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DAFA8-A780-88DE-1690-A7191B5F37F6}"/>
              </a:ext>
            </a:extLst>
          </p:cNvPr>
          <p:cNvSpPr txBox="1"/>
          <p:nvPr/>
        </p:nvSpPr>
        <p:spPr>
          <a:xfrm>
            <a:off x="6869924" y="1135618"/>
            <a:ext cx="17235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Reconstruction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A4F5E1B-C60E-8142-79D8-F0D4C63C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Reconstruction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9A91DF-81C4-65E8-E39D-64AD3C6C8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FF4D6-E190-6145-A293-A456F641A96D}" type="datetime5">
              <a:rPr lang="en-US" smtClean="0"/>
              <a:t>7-Nov-23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1955F3-2790-F1E3-2D1E-93A0BF1A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371729-40F1-38FE-48DD-A037E7CD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07F4-F778-624D-BA2F-5554184E07AD}" type="slidenum">
              <a:rPr lang="en-US" smtClean="0"/>
              <a:t>15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5649D-8B8F-BCFF-86B1-709B77D4E5EC}"/>
              </a:ext>
            </a:extLst>
          </p:cNvPr>
          <p:cNvSpPr txBox="1"/>
          <p:nvPr/>
        </p:nvSpPr>
        <p:spPr>
          <a:xfrm>
            <a:off x="1439123" y="90701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ZeroBias</a:t>
            </a:r>
            <a:r>
              <a:rPr lang="en-US" dirty="0">
                <a:solidFill>
                  <a:srgbClr val="C00000"/>
                </a:solidFill>
              </a:rPr>
              <a:t> data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C3007-DCD8-962E-2E9C-E0B53853B284}"/>
              </a:ext>
            </a:extLst>
          </p:cNvPr>
          <p:cNvSpPr txBox="1"/>
          <p:nvPr/>
        </p:nvSpPr>
        <p:spPr>
          <a:xfrm>
            <a:off x="5761903" y="89347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BSM MC 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DDE7E-DA45-2EB1-D920-4F38AE2E358C}"/>
              </a:ext>
            </a:extLst>
          </p:cNvPr>
          <p:cNvSpPr txBox="1"/>
          <p:nvPr/>
        </p:nvSpPr>
        <p:spPr>
          <a:xfrm>
            <a:off x="354267" y="3486150"/>
            <a:ext cx="84623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Expectation: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i="1" dirty="0"/>
              <a:t>Good reconstruction </a:t>
            </a:r>
            <a:r>
              <a:rPr lang="en-US" sz="1600" dirty="0"/>
              <a:t>on normal events (</a:t>
            </a:r>
            <a:r>
              <a:rPr lang="en-US" sz="1600" dirty="0" err="1"/>
              <a:t>ZeroBias</a:t>
            </a:r>
            <a:r>
              <a:rPr lang="en-US" sz="1600" dirty="0"/>
              <a:t> used for training)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i="1" dirty="0"/>
              <a:t>Bad reconstruction </a:t>
            </a:r>
            <a:r>
              <a:rPr lang="en-US" sz="1600" dirty="0"/>
              <a:t>on anything else such as BSM signals (never seen during training)</a:t>
            </a:r>
          </a:p>
          <a:p>
            <a:r>
              <a:rPr lang="en-US" sz="1600" dirty="0"/>
              <a:t>Goal: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Use metric like MSE(input, output) as anomaly score to trigger on anomalous events</a:t>
            </a:r>
          </a:p>
        </p:txBody>
      </p:sp>
      <p:pic>
        <p:nvPicPr>
          <p:cNvPr id="10" name="Picture 9" descr="A cartoon of a superhero&#10;&#10;Description automatically generated">
            <a:extLst>
              <a:ext uri="{FF2B5EF4-FFF2-40B4-BE49-F238E27FC236}">
                <a16:creationId xmlns:a16="http://schemas.microsoft.com/office/drawing/2014/main" id="{3BAF7EDD-DB20-9BA6-0E8E-A5A250C7C1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CFB"/>
              </a:clrFrom>
              <a:clrTo>
                <a:srgbClr val="FC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7670" y="0"/>
            <a:ext cx="886330" cy="9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89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48AA903-AAB9-14EA-38CC-E27018CCF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04" y="672265"/>
            <a:ext cx="3582296" cy="4490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FBC4DA-C753-D17D-0B1C-800160F2C63F}"/>
              </a:ext>
            </a:extLst>
          </p:cNvPr>
          <p:cNvSpPr txBox="1"/>
          <p:nvPr/>
        </p:nvSpPr>
        <p:spPr>
          <a:xfrm>
            <a:off x="5410200" y="3714750"/>
            <a:ext cx="3429000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324 K parameters model size cannot fit L1 constraints…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FCA085-4277-7E74-D3C1-80B5CA85B805}"/>
              </a:ext>
            </a:extLst>
          </p:cNvPr>
          <p:cNvSpPr/>
          <p:nvPr/>
        </p:nvSpPr>
        <p:spPr>
          <a:xfrm>
            <a:off x="729570" y="4705224"/>
            <a:ext cx="1315123" cy="20170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EBE704-8A64-1BE8-ABCA-53949948874B}"/>
              </a:ext>
            </a:extLst>
          </p:cNvPr>
          <p:cNvCxnSpPr>
            <a:cxnSpLocks/>
          </p:cNvCxnSpPr>
          <p:nvPr/>
        </p:nvCxnSpPr>
        <p:spPr>
          <a:xfrm flipH="1">
            <a:off x="2044693" y="3989514"/>
            <a:ext cx="3517907" cy="7920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DD77B88-02C4-4764-3EEF-DB769BA0E8FE}"/>
              </a:ext>
            </a:extLst>
          </p:cNvPr>
          <p:cNvSpPr/>
          <p:nvPr/>
        </p:nvSpPr>
        <p:spPr>
          <a:xfrm>
            <a:off x="762000" y="1153986"/>
            <a:ext cx="3582296" cy="12653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D26FE2-289A-28FB-D8AB-B710E863755E}"/>
              </a:ext>
            </a:extLst>
          </p:cNvPr>
          <p:cNvSpPr/>
          <p:nvPr/>
        </p:nvSpPr>
        <p:spPr>
          <a:xfrm>
            <a:off x="762000" y="2646383"/>
            <a:ext cx="3582296" cy="17541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02ADE3-103F-EBF0-2EE2-6FC3F869FFDD}"/>
              </a:ext>
            </a:extLst>
          </p:cNvPr>
          <p:cNvSpPr/>
          <p:nvPr/>
        </p:nvSpPr>
        <p:spPr>
          <a:xfrm>
            <a:off x="761104" y="2419350"/>
            <a:ext cx="3582296" cy="1976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60871A-0894-6B3D-D02B-AC25CE1700A8}"/>
              </a:ext>
            </a:extLst>
          </p:cNvPr>
          <p:cNvCxnSpPr>
            <a:cxnSpLocks/>
          </p:cNvCxnSpPr>
          <p:nvPr/>
        </p:nvCxnSpPr>
        <p:spPr>
          <a:xfrm flipH="1">
            <a:off x="4322297" y="1637696"/>
            <a:ext cx="1296976" cy="1917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F5CF6B-481A-34F5-4692-A816318857A9}"/>
              </a:ext>
            </a:extLst>
          </p:cNvPr>
          <p:cNvCxnSpPr>
            <a:cxnSpLocks/>
          </p:cNvCxnSpPr>
          <p:nvPr/>
        </p:nvCxnSpPr>
        <p:spPr>
          <a:xfrm flipH="1">
            <a:off x="4322297" y="2343150"/>
            <a:ext cx="1296976" cy="19175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EC26534-E4DC-3C78-275F-1EB9BFBC5CBB}"/>
              </a:ext>
            </a:extLst>
          </p:cNvPr>
          <p:cNvCxnSpPr>
            <a:cxnSpLocks/>
          </p:cNvCxnSpPr>
          <p:nvPr/>
        </p:nvCxnSpPr>
        <p:spPr>
          <a:xfrm flipH="1">
            <a:off x="4322297" y="3257550"/>
            <a:ext cx="1296976" cy="19175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60209C9-20B1-0AEE-0450-FA1AEC2143BA}"/>
              </a:ext>
            </a:extLst>
          </p:cNvPr>
          <p:cNvSpPr txBox="1"/>
          <p:nvPr/>
        </p:nvSpPr>
        <p:spPr>
          <a:xfrm>
            <a:off x="5640351" y="1331028"/>
            <a:ext cx="2604029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Encoder (compressor)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A2B3CE-734A-3AA2-5213-4D6FD6AE18AD}"/>
              </a:ext>
            </a:extLst>
          </p:cNvPr>
          <p:cNvSpPr txBox="1"/>
          <p:nvPr/>
        </p:nvSpPr>
        <p:spPr>
          <a:xfrm>
            <a:off x="5638800" y="2039078"/>
            <a:ext cx="3582296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Latent space (compressed input)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3FD144-9DD4-1B15-5DA4-7600B7AADEB8}"/>
              </a:ext>
            </a:extLst>
          </p:cNvPr>
          <p:cNvSpPr txBox="1"/>
          <p:nvPr/>
        </p:nvSpPr>
        <p:spPr>
          <a:xfrm>
            <a:off x="5640351" y="2953478"/>
            <a:ext cx="2970249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Decoder (decompressor)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A8D84-9628-658E-B594-7CBC6952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Auto-encoder Model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CF159-F7F0-A896-B9E2-CC6B1F759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1FA75-2F71-2447-A822-16240B4AB3C7}" type="datetime5">
              <a:rPr lang="en-US" smtClean="0"/>
              <a:t>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2DE02-D563-AD89-68CD-BEEB5E93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01CCB7A-ECDA-7AB7-A028-E7C7D6BC8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07F4-F778-624D-BA2F-5554184E07AD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 descr="A cartoon of a superhero&#10;&#10;Description automatically generated">
            <a:extLst>
              <a:ext uri="{FF2B5EF4-FFF2-40B4-BE49-F238E27FC236}">
                <a16:creationId xmlns:a16="http://schemas.microsoft.com/office/drawing/2014/main" id="{9718842D-C218-D416-A59F-8D30C2EAA7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FCFB"/>
              </a:clrFrom>
              <a:clrTo>
                <a:srgbClr val="FC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7670" y="0"/>
            <a:ext cx="886330" cy="9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87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F890A-387B-C456-7312-B75F123BB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3" y="939342"/>
            <a:ext cx="6580207" cy="120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AB679-06C9-0767-A5D7-FF5271811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05" y="2271271"/>
            <a:ext cx="2109395" cy="142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27A322-2F97-2CAF-2871-73F01AC170A2}"/>
              </a:ext>
            </a:extLst>
          </p:cNvPr>
          <p:cNvCxnSpPr/>
          <p:nvPr/>
        </p:nvCxnSpPr>
        <p:spPr>
          <a:xfrm>
            <a:off x="6692610" y="1117709"/>
            <a:ext cx="103099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981BBA4-091D-A63A-E603-B112772F6429}"/>
              </a:ext>
            </a:extLst>
          </p:cNvPr>
          <p:cNvSpPr txBox="1"/>
          <p:nvPr/>
        </p:nvSpPr>
        <p:spPr>
          <a:xfrm>
            <a:off x="7675328" y="968573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Anomaly score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80DE7D-F824-C4C9-C630-365A2FB312E7}"/>
              </a:ext>
            </a:extLst>
          </p:cNvPr>
          <p:cNvCxnSpPr>
            <a:cxnSpLocks/>
          </p:cNvCxnSpPr>
          <p:nvPr/>
        </p:nvCxnSpPr>
        <p:spPr>
          <a:xfrm flipH="1">
            <a:off x="7127502" y="2671610"/>
            <a:ext cx="1192194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DE58D3-FFDD-858C-8E45-80A05A85D4E6}"/>
              </a:ext>
            </a:extLst>
          </p:cNvPr>
          <p:cNvCxnSpPr>
            <a:cxnSpLocks/>
          </p:cNvCxnSpPr>
          <p:nvPr/>
        </p:nvCxnSpPr>
        <p:spPr>
          <a:xfrm>
            <a:off x="7160916" y="2551865"/>
            <a:ext cx="102856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92830-65F9-6134-A75D-CA68A008EC44}"/>
              </a:ext>
            </a:extLst>
          </p:cNvPr>
          <p:cNvSpPr/>
          <p:nvPr/>
        </p:nvSpPr>
        <p:spPr>
          <a:xfrm>
            <a:off x="4767868" y="2249645"/>
            <a:ext cx="2327081" cy="1452736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8EC4B9-518A-77F5-F40B-FB0F3C108ADD}"/>
              </a:ext>
            </a:extLst>
          </p:cNvPr>
          <p:cNvSpPr/>
          <p:nvPr/>
        </p:nvSpPr>
        <p:spPr>
          <a:xfrm>
            <a:off x="118595" y="929288"/>
            <a:ext cx="6488929" cy="1270497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29F7F0-1FD0-C9A4-D09A-77C3A63A2E3E}"/>
              </a:ext>
            </a:extLst>
          </p:cNvPr>
          <p:cNvSpPr txBox="1"/>
          <p:nvPr/>
        </p:nvSpPr>
        <p:spPr>
          <a:xfrm>
            <a:off x="2895600" y="1809750"/>
            <a:ext cx="105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</a:rPr>
              <a:t>Teacher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214988-0658-CF9D-E297-36B470973D3F}"/>
              </a:ext>
            </a:extLst>
          </p:cNvPr>
          <p:cNvSpPr txBox="1"/>
          <p:nvPr/>
        </p:nvSpPr>
        <p:spPr>
          <a:xfrm>
            <a:off x="5890324" y="333375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Student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C3751-E9D2-2665-2FF9-C54DAFE70D88}"/>
              </a:ext>
            </a:extLst>
          </p:cNvPr>
          <p:cNvSpPr txBox="1"/>
          <p:nvPr/>
        </p:nvSpPr>
        <p:spPr>
          <a:xfrm>
            <a:off x="7727442" y="2706601"/>
            <a:ext cx="1439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</a:rPr>
              <a:t>Score regression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DAEEB-008B-92F7-3D63-1C2B2AACF79C}"/>
              </a:ext>
            </a:extLst>
          </p:cNvPr>
          <p:cNvSpPr txBox="1"/>
          <p:nvPr/>
        </p:nvSpPr>
        <p:spPr>
          <a:xfrm>
            <a:off x="7086600" y="1657350"/>
            <a:ext cx="113764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rgbClr val="00B0F0"/>
                </a:solidFill>
              </a:rPr>
              <a:t>Compare with teacher’s score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D5677D-A2AF-4F59-D7D2-58E054C06ECE}"/>
              </a:ext>
            </a:extLst>
          </p:cNvPr>
          <p:cNvSpPr txBox="1"/>
          <p:nvPr/>
        </p:nvSpPr>
        <p:spPr>
          <a:xfrm>
            <a:off x="6607524" y="1134641"/>
            <a:ext cx="186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Compute score</a:t>
            </a:r>
          </a:p>
          <a:p>
            <a:r>
              <a:rPr lang="en-US" sz="1200" b="1" dirty="0">
                <a:solidFill>
                  <a:schemeClr val="accent2"/>
                </a:solidFill>
              </a:rPr>
              <a:t>(e.g. MSE)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FB16EC-9DDC-1E7A-B2AE-6CA21010D01C}"/>
              </a:ext>
            </a:extLst>
          </p:cNvPr>
          <p:cNvCxnSpPr>
            <a:cxnSpLocks/>
          </p:cNvCxnSpPr>
          <p:nvPr/>
        </p:nvCxnSpPr>
        <p:spPr>
          <a:xfrm flipV="1">
            <a:off x="8190512" y="1313923"/>
            <a:ext cx="13635" cy="123794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46DDFE-42DA-73F5-A5AD-DB011F383E53}"/>
              </a:ext>
            </a:extLst>
          </p:cNvPr>
          <p:cNvCxnSpPr>
            <a:cxnSpLocks/>
          </p:cNvCxnSpPr>
          <p:nvPr/>
        </p:nvCxnSpPr>
        <p:spPr>
          <a:xfrm>
            <a:off x="8320727" y="1313923"/>
            <a:ext cx="0" cy="135768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629DEFCC-8DEC-096E-923A-E0F1A797A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91" y="3197098"/>
            <a:ext cx="2946800" cy="19330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D3CD46B-C4A5-5C08-31DB-B1B1BD02121C}"/>
              </a:ext>
            </a:extLst>
          </p:cNvPr>
          <p:cNvSpPr txBox="1"/>
          <p:nvPr/>
        </p:nvSpPr>
        <p:spPr>
          <a:xfrm>
            <a:off x="559330" y="3825127"/>
            <a:ext cx="1697901" cy="64633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e.g.,quantized</a:t>
            </a:r>
            <a:r>
              <a:rPr lang="en-US" dirty="0">
                <a:solidFill>
                  <a:srgbClr val="0432FF"/>
                </a:solidFill>
              </a:rPr>
              <a:t> 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 err="1">
                <a:solidFill>
                  <a:srgbClr val="0432FF"/>
                </a:solidFill>
              </a:rPr>
              <a:t>ReLu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15E339-3546-2D22-88DF-B8476A3B1C82}"/>
              </a:ext>
            </a:extLst>
          </p:cNvPr>
          <p:cNvSpPr txBox="1"/>
          <p:nvPr/>
        </p:nvSpPr>
        <p:spPr>
          <a:xfrm>
            <a:off x="65285" y="2190750"/>
            <a:ext cx="4506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Knowledge Distillation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Train a </a:t>
            </a:r>
            <a:r>
              <a:rPr lang="en-US" sz="1200" dirty="0">
                <a:solidFill>
                  <a:schemeClr val="accent6"/>
                </a:solidFill>
              </a:rPr>
              <a:t>smaller model (student) </a:t>
            </a:r>
            <a:r>
              <a:rPr lang="en-US" sz="1200" dirty="0"/>
              <a:t>under the guidance of </a:t>
            </a:r>
            <a:br>
              <a:rPr lang="en-US" sz="1200" dirty="0"/>
            </a:br>
            <a:r>
              <a:rPr lang="en-US" sz="1200" dirty="0"/>
              <a:t>a </a:t>
            </a:r>
            <a:r>
              <a:rPr lang="en-US" sz="1200" dirty="0">
                <a:solidFill>
                  <a:srgbClr val="FF40FF"/>
                </a:solidFill>
              </a:rPr>
              <a:t>bigger model (teacher)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The </a:t>
            </a:r>
            <a:r>
              <a:rPr lang="en-US" sz="1200" dirty="0">
                <a:solidFill>
                  <a:schemeClr val="accent6"/>
                </a:solidFill>
              </a:rPr>
              <a:t>student</a:t>
            </a:r>
            <a:r>
              <a:rPr lang="en-US" sz="1200" dirty="0"/>
              <a:t> learns to regress MSE from </a:t>
            </a:r>
            <a:r>
              <a:rPr lang="en-US" sz="1200" dirty="0">
                <a:solidFill>
                  <a:srgbClr val="FF40FF"/>
                </a:solidFill>
              </a:rPr>
              <a:t>teacher</a:t>
            </a:r>
            <a:r>
              <a:rPr lang="en-US" sz="1200" dirty="0"/>
              <a:t> outputs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C56685-7FE1-317D-AB67-5194A70526DF}"/>
              </a:ext>
            </a:extLst>
          </p:cNvPr>
          <p:cNvSpPr txBox="1"/>
          <p:nvPr/>
        </p:nvSpPr>
        <p:spPr>
          <a:xfrm>
            <a:off x="3236540" y="3865690"/>
            <a:ext cx="5450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Quantization-aware training (</a:t>
            </a:r>
            <a:r>
              <a:rPr lang="en-US" sz="1400" dirty="0" err="1">
                <a:solidFill>
                  <a:srgbClr val="0432FF"/>
                </a:solidFill>
              </a:rPr>
              <a:t>QKeras</a:t>
            </a:r>
            <a:r>
              <a:rPr lang="en-US" sz="1400" dirty="0">
                <a:solidFill>
                  <a:srgbClr val="0432FF"/>
                </a:solidFill>
              </a:rPr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Model weights quantized to fixed precision </a:t>
            </a:r>
            <a:br>
              <a:rPr lang="en-US" sz="1400" dirty="0"/>
            </a:br>
            <a:r>
              <a:rPr lang="en-US" sz="1400" dirty="0"/>
              <a:t>(e.g., 2 bits for integer, 4 bits for fraction)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5"/>
                </a:solidFill>
              </a:rPr>
              <a:t>Train a quantized model rather than quantize a trained model</a:t>
            </a: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58B4C8D-CE8C-14E2-42D9-6E6B0892373B}"/>
              </a:ext>
            </a:extLst>
          </p:cNvPr>
          <p:cNvCxnSpPr>
            <a:cxnSpLocks/>
          </p:cNvCxnSpPr>
          <p:nvPr/>
        </p:nvCxnSpPr>
        <p:spPr>
          <a:xfrm>
            <a:off x="340810" y="3108367"/>
            <a:ext cx="8164892" cy="650174"/>
          </a:xfrm>
          <a:prstGeom prst="bent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26">
            <a:extLst>
              <a:ext uri="{FF2B5EF4-FFF2-40B4-BE49-F238E27FC236}">
                <a16:creationId xmlns:a16="http://schemas.microsoft.com/office/drawing/2014/main" id="{A418DC92-AEFA-EA5E-D320-04F94D52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Distillation + Quantization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FB2B9A-6551-EAB5-4970-66FA8E995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1A97E-56B9-1D42-A694-981B194F00D4}" type="datetime5">
              <a:rPr lang="en-US" smtClean="0"/>
              <a:t>7-Nov-23</a:t>
            </a:fld>
            <a:endParaRPr lang="en-US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A00606AC-84F0-98A4-565C-ABD4B113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BC995DD-D431-E970-FE27-33CDF146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07F4-F778-624D-BA2F-5554184E07AD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DE21A6A-903B-B6A5-6409-DBBB915D5979}"/>
                  </a:ext>
                </a:extLst>
              </p:cNvPr>
              <p:cNvSpPr txBox="1"/>
              <p:nvPr/>
            </p:nvSpPr>
            <p:spPr>
              <a:xfrm>
                <a:off x="7086600" y="3877330"/>
                <a:ext cx="1829934" cy="523220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>
                    <a:solidFill>
                      <a:srgbClr val="7030A0"/>
                    </a:solidFill>
                  </a:rPr>
                  <a:t> x10 reduction</a:t>
                </a:r>
              </a:p>
              <a:p>
                <a:pPr algn="ctr"/>
                <a:r>
                  <a:rPr lang="en-US" sz="1400" dirty="0">
                    <a:solidFill>
                      <a:srgbClr val="7030A0"/>
                    </a:solidFill>
                  </a:rPr>
                  <a:t>in resources/latency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DE21A6A-903B-B6A5-6409-DBBB915D5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877330"/>
                <a:ext cx="1829934" cy="523220"/>
              </a:xfrm>
              <a:prstGeom prst="rect">
                <a:avLst/>
              </a:prstGeom>
              <a:blipFill>
                <a:blip r:embed="rId5"/>
                <a:stretch>
                  <a:fillRect b="-6818"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3487B7-A76D-F7D4-2FB5-B6022B368F15}"/>
              </a:ext>
            </a:extLst>
          </p:cNvPr>
          <p:cNvCxnSpPr/>
          <p:nvPr/>
        </p:nvCxnSpPr>
        <p:spPr>
          <a:xfrm>
            <a:off x="7268245" y="3338851"/>
            <a:ext cx="4934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CBB8F25-9C05-186E-323C-760586BB9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1847" y="3081711"/>
            <a:ext cx="1028563" cy="514282"/>
          </a:xfrm>
          <a:prstGeom prst="rect">
            <a:avLst/>
          </a:prstGeom>
        </p:spPr>
      </p:pic>
      <p:pic>
        <p:nvPicPr>
          <p:cNvPr id="34" name="Picture 33" descr="A cartoon of a superhero&#10;&#10;Description automatically generated">
            <a:extLst>
              <a:ext uri="{FF2B5EF4-FFF2-40B4-BE49-F238E27FC236}">
                <a16:creationId xmlns:a16="http://schemas.microsoft.com/office/drawing/2014/main" id="{88841D3B-1AD2-DB18-7A8F-0A6AB6F7DE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FCFB"/>
              </a:clrFrom>
              <a:clrTo>
                <a:srgbClr val="FC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7670" y="0"/>
            <a:ext cx="886330" cy="9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50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738FDF7F-2D4D-ED88-69EB-456C15B48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37" y="750051"/>
            <a:ext cx="3494363" cy="4380064"/>
          </a:xfrm>
          <a:prstGeom prst="rect">
            <a:avLst/>
          </a:prstGeom>
        </p:spPr>
      </p:pic>
      <p:pic>
        <p:nvPicPr>
          <p:cNvPr id="7" name="Picture 6" descr="A white paper with black text&#10;&#10;Description automatically generated">
            <a:extLst>
              <a:ext uri="{FF2B5EF4-FFF2-40B4-BE49-F238E27FC236}">
                <a16:creationId xmlns:a16="http://schemas.microsoft.com/office/drawing/2014/main" id="{40C70846-EBE1-BB78-F121-AA31A168E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515" y="1837366"/>
            <a:ext cx="4109685" cy="2182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086114-8D69-B6C5-4B72-2F327AF025B9}"/>
              </a:ext>
            </a:extLst>
          </p:cNvPr>
          <p:cNvSpPr txBox="1"/>
          <p:nvPr/>
        </p:nvSpPr>
        <p:spPr>
          <a:xfrm>
            <a:off x="6119752" y="1340609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Student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956496-D8F0-5750-7C23-A2A1BCDF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</a:t>
            </a:r>
            <a:r>
              <a:rPr lang="en-US" dirty="0">
                <a:sym typeface="Wingdings" pitchFamily="2" charset="2"/>
              </a:rPr>
              <a:t> Student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F1E8-E1A7-1D15-ACBE-280C57601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DE273-1C15-324F-9A1F-CE2F21EFDB3E}" type="datetime5">
              <a:rPr lang="en-US" smtClean="0"/>
              <a:t>7-Nov-23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A05B9-0953-ABC9-20B2-BE367C9E3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799350-29E5-0A4E-694E-2293918FE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07F4-F778-624D-BA2F-5554184E07AD}" type="slidenum">
              <a:rPr lang="en-US" smtClean="0"/>
              <a:t>18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0CD324-B6B5-75C8-8D93-9B96B858D74D}"/>
              </a:ext>
            </a:extLst>
          </p:cNvPr>
          <p:cNvSpPr txBox="1"/>
          <p:nvPr/>
        </p:nvSpPr>
        <p:spPr>
          <a:xfrm>
            <a:off x="5181600" y="409575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324K parameters go down to 3.8K parameters</a:t>
            </a:r>
          </a:p>
        </p:txBody>
      </p:sp>
      <p:pic>
        <p:nvPicPr>
          <p:cNvPr id="16" name="Picture 15" descr="A cartoon of a superhero&#10;&#10;Description automatically generated">
            <a:extLst>
              <a:ext uri="{FF2B5EF4-FFF2-40B4-BE49-F238E27FC236}">
                <a16:creationId xmlns:a16="http://schemas.microsoft.com/office/drawing/2014/main" id="{4B23B319-B9AE-CB89-A48F-FB9189E1129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CFB"/>
              </a:clrFrom>
              <a:clrTo>
                <a:srgbClr val="FCFC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7670" y="-19050"/>
            <a:ext cx="886330" cy="9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38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8531E8-F0B1-32ED-E664-4660E0F1989E}"/>
              </a:ext>
            </a:extLst>
          </p:cNvPr>
          <p:cNvSpPr txBox="1"/>
          <p:nvPr/>
        </p:nvSpPr>
        <p:spPr>
          <a:xfrm>
            <a:off x="340809" y="1"/>
            <a:ext cx="84623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rgbClr val="C00000"/>
                </a:solidFill>
              </a:rPr>
              <a:t>Physics Performance (MC signals)</a:t>
            </a:r>
          </a:p>
        </p:txBody>
      </p:sp>
      <p:pic>
        <p:nvPicPr>
          <p:cNvPr id="5" name="Picture 4" descr="A graph of a signal efficiency&#10;&#10;Description automatically generated">
            <a:extLst>
              <a:ext uri="{FF2B5EF4-FFF2-40B4-BE49-F238E27FC236}">
                <a16:creationId xmlns:a16="http://schemas.microsoft.com/office/drawing/2014/main" id="{962998D4-67A5-CC60-AB3F-E5DED3F00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832" y="972410"/>
            <a:ext cx="3646382" cy="3621785"/>
          </a:xfrm>
          <a:prstGeom prst="rect">
            <a:avLst/>
          </a:prstGeom>
        </p:spPr>
      </p:pic>
      <p:pic>
        <p:nvPicPr>
          <p:cNvPr id="6" name="Picture 5" descr="A graph of numbers and a chart&#10;&#10;Description automatically generated">
            <a:extLst>
              <a:ext uri="{FF2B5EF4-FFF2-40B4-BE49-F238E27FC236}">
                <a16:creationId xmlns:a16="http://schemas.microsoft.com/office/drawing/2014/main" id="{8DC9DE57-FB7A-E304-6582-D9D57D8F3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61" y="971550"/>
            <a:ext cx="4603521" cy="333391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23161-43C2-D8A8-62E5-51AE75CFD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07F4-F778-624D-BA2F-5554184E07AD}" type="slidenum">
              <a:rPr lang="en-US" smtClean="0"/>
              <a:t>19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CE92F-6436-75E9-2151-24B6BF8CE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022E0-73EF-3547-A19F-868D374566DE}" type="datetime5">
              <a:rPr lang="en-US" smtClean="0"/>
              <a:t>7-Nov-23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87950A-6ED8-4E11-66CB-24F85054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BC4DA-C753-D17D-0B1C-800160F2C63F}"/>
              </a:ext>
            </a:extLst>
          </p:cNvPr>
          <p:cNvSpPr txBox="1"/>
          <p:nvPr/>
        </p:nvSpPr>
        <p:spPr>
          <a:xfrm>
            <a:off x="152400" y="4287619"/>
            <a:ext cx="7180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Model trained on 2023 ZB, evaluated on 2023 MC signals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Able to pick up a wide range of signals</a:t>
            </a:r>
          </a:p>
        </p:txBody>
      </p:sp>
    </p:spTree>
    <p:extLst>
      <p:ext uri="{BB962C8B-B14F-4D97-AF65-F5344CB8AC3E}">
        <p14:creationId xmlns:p14="http://schemas.microsoft.com/office/powerpoint/2010/main" val="2131205685"/>
      </p:ext>
    </p:extLst>
  </p:cSld>
  <p:clrMapOvr>
    <a:masterClrMapping/>
  </p:clrMapOvr>
  <p:transition spd="slow" advClick="0" advTm="1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4D7AA-5559-3C4D-9E50-2C56C1BC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Machine Learning Based Triggers?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CA896-8B0B-EB8E-D51A-1AE178700A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" y="895350"/>
            <a:ext cx="8839200" cy="3714750"/>
          </a:xfrm>
        </p:spPr>
        <p:txBody>
          <a:bodyPr/>
          <a:lstStyle/>
          <a:p>
            <a:r>
              <a:rPr lang="en-US" dirty="0"/>
              <a:t>Physics searches at LHC demand low thresholds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No new physics at </a:t>
            </a:r>
            <a:r>
              <a:rPr lang="en-US" sz="1800" dirty="0" err="1"/>
              <a:t>TeV</a:t>
            </a:r>
            <a:r>
              <a:rPr lang="en-US" sz="1800" dirty="0"/>
              <a:t> scale has been discovered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Hopes for new physics hiding in profusely produced SM backgrounds remain</a:t>
            </a:r>
          </a:p>
          <a:p>
            <a:r>
              <a:rPr lang="en-US" dirty="0"/>
              <a:t>Has new physics escaped our object-threshold-based triggers?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Can one exploit complex correlations escaping simple triggers?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Can we use machine learning, say,</a:t>
            </a:r>
            <a:br>
              <a:rPr lang="en-US" sz="1800" dirty="0"/>
            </a:br>
            <a:r>
              <a:rPr lang="en-US" sz="1800" dirty="0"/>
              <a:t>anomaly detection technique, </a:t>
            </a:r>
            <a:br>
              <a:rPr lang="en-US" sz="1800" dirty="0"/>
            </a:br>
            <a:r>
              <a:rPr lang="en-US" sz="1800" dirty="0"/>
              <a:t>to search for any rare/new physics </a:t>
            </a:r>
            <a:br>
              <a:rPr lang="en-US" sz="1800" dirty="0"/>
            </a:br>
            <a:r>
              <a:rPr lang="en-US" sz="1800" dirty="0"/>
              <a:t>in a model-independent way?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Unknown correlations in interesting</a:t>
            </a:r>
            <a:br>
              <a:rPr lang="en-US" sz="1800" dirty="0"/>
            </a:br>
            <a:r>
              <a:rPr lang="en-US" sz="1800" dirty="0"/>
              <a:t>physics are unearthed by the ML</a:t>
            </a:r>
            <a:br>
              <a:rPr lang="en-US" sz="1800" dirty="0"/>
            </a:br>
            <a:r>
              <a:rPr lang="en-US" sz="1800" dirty="0"/>
              <a:t>model which is trained on many </a:t>
            </a:r>
            <a:br>
              <a:rPr lang="en-US" sz="1800" dirty="0"/>
            </a:br>
            <a:r>
              <a:rPr lang="en-US" sz="1800" dirty="0"/>
              <a:t>minimum-bias events.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34FA-6AFC-EDB6-2CA0-8E5462E5EE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F626A0-6F21-0249-BFFA-F616D1D15391}" type="datetime5">
              <a:rPr lang="en-US" smtClean="0"/>
              <a:t>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2616B-1F0D-C635-3BF2-6F54C4EC5E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50B4E-C9D9-6B33-262F-8DB6072BB7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F0399F-96D8-B985-7AD6-F9BB0D869D39}"/>
              </a:ext>
            </a:extLst>
          </p:cNvPr>
          <p:cNvGrpSpPr/>
          <p:nvPr/>
        </p:nvGrpSpPr>
        <p:grpSpPr>
          <a:xfrm>
            <a:off x="4038600" y="2800350"/>
            <a:ext cx="5105400" cy="2117295"/>
            <a:chOff x="4222750" y="2800350"/>
            <a:chExt cx="5105400" cy="2117295"/>
          </a:xfrm>
        </p:grpSpPr>
        <p:pic>
          <p:nvPicPr>
            <p:cNvPr id="7" name="Picture 6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43E0DAC4-A3D2-FC9E-9156-767DED980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8686" y="2800350"/>
              <a:ext cx="4173528" cy="18402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8409E0-5AF4-16AF-6AEF-54426EF8181D}"/>
                </a:ext>
              </a:extLst>
            </p:cNvPr>
            <p:cNvSpPr txBox="1"/>
            <p:nvPr/>
          </p:nvSpPr>
          <p:spPr>
            <a:xfrm>
              <a:off x="4222750" y="4640646"/>
              <a:ext cx="510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With ~200 piled-up events every crossing will look like this at the HL-LHC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39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FBC4DA-C753-D17D-0B1C-800160F2C63F}"/>
              </a:ext>
            </a:extLst>
          </p:cNvPr>
          <p:cNvSpPr txBox="1"/>
          <p:nvPr/>
        </p:nvSpPr>
        <p:spPr>
          <a:xfrm>
            <a:off x="228600" y="4248150"/>
            <a:ext cx="8120287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Flexible trigger: tunable threshold for different rates, stable over the run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BF5B880-75D8-267C-2D6C-C6D628BE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CICADA Rate Stability over the Run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A2D6E-8A2A-AC3B-A882-09852775A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989EE-8B6E-B648-8022-F930F2E4729D}" type="datetime5">
              <a:rPr lang="en-US" smtClean="0"/>
              <a:t>7-Nov-23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9FC980B-FA7E-EFC9-21D7-FF468C25C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FE849-4BE0-C2AD-6ABD-461C35E5A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A07F4-F778-624D-BA2F-5554184E07AD}" type="slidenum">
              <a:rPr lang="en-US" smtClean="0"/>
              <a:t>20</a:t>
            </a:fld>
            <a:endParaRPr lang="en-US"/>
          </a:p>
        </p:txBody>
      </p:sp>
      <p:pic>
        <p:nvPicPr>
          <p:cNvPr id="14" name="Picture 1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C5406F0-5F3A-9371-741F-08D12A6FB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270" y="1087424"/>
            <a:ext cx="4610945" cy="32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00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8E921-A8C1-2F36-5123-A31228291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AXOL1TL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85FB9-CC21-4EC4-A134-68CCAE444E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/>
              <a:t>Anomaly </a:t>
            </a:r>
            <a:r>
              <a:rPr lang="en-US" sz="2000" dirty="0" err="1"/>
              <a:t>eXtraction</a:t>
            </a:r>
            <a:r>
              <a:rPr lang="en-US" sz="2000" dirty="0"/>
              <a:t> Online Level-1 Trigger Lightweight (AXOL1TL)</a:t>
            </a:r>
          </a:p>
          <a:p>
            <a:endParaRPr lang="en-US" sz="2000" dirty="0"/>
          </a:p>
          <a:p>
            <a:r>
              <a:rPr lang="en-US" sz="1800" dirty="0"/>
              <a:t>Model/Implementation/Emulator/Firmware/Software/Operations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Fermilab</a:t>
            </a:r>
          </a:p>
          <a:p>
            <a:pPr marL="885825" lvl="2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Abhijith</a:t>
            </a:r>
            <a:r>
              <a:rPr lang="en-US" sz="1800" dirty="0"/>
              <a:t> </a:t>
            </a:r>
            <a:r>
              <a:rPr lang="en-US" sz="1800" dirty="0" err="1"/>
              <a:t>Gandrakota</a:t>
            </a:r>
            <a:r>
              <a:rPr lang="en-US" sz="1800" dirty="0"/>
              <a:t>, Jennifer </a:t>
            </a:r>
            <a:r>
              <a:rPr lang="en-US" sz="1800" dirty="0" err="1"/>
              <a:t>Ngadiuba</a:t>
            </a:r>
            <a:endParaRPr lang="en-US" sz="1800" dirty="0"/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University of California – San Diego</a:t>
            </a:r>
          </a:p>
          <a:p>
            <a:pPr marL="885825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Javier Duarte, Melissa </a:t>
            </a:r>
            <a:r>
              <a:rPr lang="en-US" sz="1800" dirty="0" err="1"/>
              <a:t>Quinnan</a:t>
            </a:r>
            <a:r>
              <a:rPr lang="en-US" sz="1800" dirty="0"/>
              <a:t>, Andrew Skivington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University of Colorado</a:t>
            </a:r>
          </a:p>
          <a:p>
            <a:pPr marL="885825" lvl="2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Jannicke</a:t>
            </a:r>
            <a:r>
              <a:rPr lang="en-US" sz="1800" dirty="0"/>
              <a:t> </a:t>
            </a:r>
            <a:r>
              <a:rPr lang="en-US" sz="1800" dirty="0" err="1"/>
              <a:t>Pearkes</a:t>
            </a:r>
            <a:r>
              <a:rPr lang="en-US" sz="1800" dirty="0"/>
              <a:t>, Reece Rupp, Noah Zipper, Keith Ulmer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ETH-Zurich</a:t>
            </a:r>
          </a:p>
          <a:p>
            <a:pPr marL="885825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Chang Sun, Patrick </a:t>
            </a:r>
            <a:r>
              <a:rPr lang="en-US" sz="1800" dirty="0" err="1"/>
              <a:t>Odagiu</a:t>
            </a:r>
            <a:r>
              <a:rPr lang="en-US" sz="1800" dirty="0"/>
              <a:t>, Thea </a:t>
            </a:r>
            <a:r>
              <a:rPr lang="en-US" sz="1800" dirty="0" err="1"/>
              <a:t>Arrestad</a:t>
            </a:r>
            <a:endParaRPr lang="en-US" sz="1800" dirty="0"/>
          </a:p>
          <a:p>
            <a:pPr marL="885825" lvl="2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24B6C-4C70-0358-6267-2C504CDA49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E196627-ACB0-0346-B14C-091823BBF68A}" type="datetime5">
              <a:rPr lang="en-US" smtClean="0"/>
              <a:t>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AE49B-9249-E811-EAE7-92EF023E7F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44D45-41FE-0EE6-303C-39760B0FFC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A logo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C8CF4F2C-263B-4BDF-EC46-F68714970A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1380" y="-36244"/>
            <a:ext cx="1548820" cy="100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60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8E921-A8C1-2F36-5123-A31228291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AXOL1TL is also Auto-encoder Based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24B6C-4C70-0358-6267-2C504CDA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96627-ACB0-0346-B14C-091823BBF68A}" type="datetime5">
              <a:rPr lang="en-US" smtClean="0"/>
              <a:t>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AE49B-9249-E811-EAE7-92EF023E7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44D45-41FE-0EE6-303C-39760B0F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 descr="A logo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C8CF4F2C-263B-4BDF-EC46-F68714970AC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1380" y="-36244"/>
            <a:ext cx="1548820" cy="1007794"/>
          </a:xfrm>
          <a:prstGeom prst="rect">
            <a:avLst/>
          </a:prstGeom>
        </p:spPr>
      </p:pic>
      <p:pic>
        <p:nvPicPr>
          <p:cNvPr id="11" name="Picture 10" descr="A diagram of a bottleneck&#10;&#10;Description automatically generated">
            <a:extLst>
              <a:ext uri="{FF2B5EF4-FFF2-40B4-BE49-F238E27FC236}">
                <a16:creationId xmlns:a16="http://schemas.microsoft.com/office/drawing/2014/main" id="{B2639827-94BE-DA85-1194-833FA0B44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6" y="1064944"/>
            <a:ext cx="7772400" cy="29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23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C739-C548-B94A-F634-2E13A0E6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Inputs: Same as Traditional Global Trigger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88F4A-C158-B28F-B144-87E25071D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C64A-01F1-6149-A300-AFDB16AF7A12}" type="datetime5">
              <a:rPr lang="en-US" smtClean="0"/>
              <a:t>7-Nov-23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B0608-8677-5E21-45C7-F62E242B9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41243-1B48-6889-878D-CFEB0C067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CEF60AE-CBC6-5D36-A27F-8E980AA4CD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965200"/>
            <a:ext cx="7772400" cy="3968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8C3490-1CA5-58B2-BD23-801E66823C2E}"/>
              </a:ext>
            </a:extLst>
          </p:cNvPr>
          <p:cNvSpPr txBox="1"/>
          <p:nvPr/>
        </p:nvSpPr>
        <p:spPr>
          <a:xfrm>
            <a:off x="6477000" y="4236705"/>
            <a:ext cx="25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Unlike CICADA, AXOL1TL also includes muons</a:t>
            </a:r>
          </a:p>
        </p:txBody>
      </p:sp>
    </p:spTree>
    <p:extLst>
      <p:ext uri="{BB962C8B-B14F-4D97-AF65-F5344CB8AC3E}">
        <p14:creationId xmlns:p14="http://schemas.microsoft.com/office/powerpoint/2010/main" val="3576608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5C692-5290-13C3-2C6B-CD522499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686800" cy="857250"/>
          </a:xfrm>
        </p:spPr>
        <p:txBody>
          <a:bodyPr/>
          <a:lstStyle/>
          <a:p>
            <a:r>
              <a:rPr lang="en-US" dirty="0"/>
              <a:t>Anomaly Score Distribution : Good Rate Control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9DF7E-5DC2-7973-C8DC-FEEE200E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C64A-01F1-6149-A300-AFDB16AF7A12}" type="datetime5">
              <a:rPr lang="en-US" smtClean="0"/>
              <a:t>7-Nov-23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B6DC9-127D-794A-339E-DD2A88F9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E454D-1E44-6151-BB74-8A4EB9E0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484F6D-B35C-534C-5FF2-67A081F0F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75" y="1112605"/>
            <a:ext cx="7772400" cy="35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70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5C692-5290-13C3-2C6B-CD522499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686800" cy="857250"/>
          </a:xfrm>
        </p:spPr>
        <p:txBody>
          <a:bodyPr/>
          <a:lstStyle/>
          <a:p>
            <a:r>
              <a:rPr lang="en-US" dirty="0"/>
              <a:t>Firmware Implementation &amp; Results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9DF7E-5DC2-7973-C8DC-FEEE200E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C64A-01F1-6149-A300-AFDB16AF7A12}" type="datetime5">
              <a:rPr lang="en-US" smtClean="0"/>
              <a:t>7-Nov-23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B6DC9-127D-794A-339E-DD2A88F9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E454D-1E44-6151-BB74-8A4EB9E0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 descr="A white grid with black text&#10;&#10;Description automatically generated">
            <a:extLst>
              <a:ext uri="{FF2B5EF4-FFF2-40B4-BE49-F238E27FC236}">
                <a16:creationId xmlns:a16="http://schemas.microsoft.com/office/drawing/2014/main" id="{D8A770D7-478D-7112-6ABA-AA2484247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411" y="1258207"/>
            <a:ext cx="6477000" cy="1542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0786A5-826D-D32E-E042-FCE9E27403F9}"/>
              </a:ext>
            </a:extLst>
          </p:cNvPr>
          <p:cNvSpPr txBox="1"/>
          <p:nvPr/>
        </p:nvSpPr>
        <p:spPr>
          <a:xfrm>
            <a:off x="304800" y="142875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Fits comfortably in the existing CMS Global Trigger running on MP7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51AA7BA-64C3-C084-5543-CBC6DBA03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983"/>
          <a:stretch/>
        </p:blipFill>
        <p:spPr>
          <a:xfrm>
            <a:off x="76200" y="3697358"/>
            <a:ext cx="9067800" cy="9317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9287FA-8D75-399A-F54A-686778814FE2}"/>
                  </a:ext>
                </a:extLst>
              </p:cNvPr>
              <p:cNvSpPr txBox="1"/>
              <p:nvPr/>
            </p:nvSpPr>
            <p:spPr>
              <a:xfrm>
                <a:off x="1329538" y="3028941"/>
                <a:ext cx="63833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Example performance improvement for </a:t>
                </a:r>
                <a:br>
                  <a:rPr lang="en-US" dirty="0"/>
                </a:br>
                <a:r>
                  <a:rPr lang="en-US" dirty="0"/>
                  <a:t>BSM decay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125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𝑏𝑏𝑏𝑏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9287FA-8D75-399A-F54A-686778814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538" y="3028941"/>
                <a:ext cx="6383389" cy="646331"/>
              </a:xfrm>
              <a:prstGeom prst="rect">
                <a:avLst/>
              </a:prstGeom>
              <a:blipFill>
                <a:blip r:embed="rId4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2925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5C692-5290-13C3-2C6B-CD522499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686800" cy="857250"/>
          </a:xfrm>
        </p:spPr>
        <p:txBody>
          <a:bodyPr/>
          <a:lstStyle/>
          <a:p>
            <a:r>
              <a:rPr lang="en-US" dirty="0"/>
              <a:t>Rate for various AXOL1TL scores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9DF7E-5DC2-7973-C8DC-FEEE200E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C64A-01F1-6149-A300-AFDB16AF7A12}" type="datetime5">
              <a:rPr lang="en-US" smtClean="0"/>
              <a:t>7-Nov-23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B6DC9-127D-794A-339E-DD2A88F9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E454D-1E44-6151-BB74-8A4EB9E0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466510C-A370-A96A-31F8-71AD83CB1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964851"/>
            <a:ext cx="6826251" cy="39048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9810CF-542C-901F-7600-14B27F76419D}"/>
              </a:ext>
            </a:extLst>
          </p:cNvPr>
          <p:cNvSpPr txBox="1"/>
          <p:nvPr/>
        </p:nvSpPr>
        <p:spPr>
          <a:xfrm>
            <a:off x="7696200" y="2008822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Rates monitored on the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GT</a:t>
            </a:r>
            <a:r>
              <a:rPr lang="en-US" dirty="0"/>
              <a:t> test crate</a:t>
            </a:r>
          </a:p>
        </p:txBody>
      </p:sp>
    </p:spTree>
    <p:extLst>
      <p:ext uri="{BB962C8B-B14F-4D97-AF65-F5344CB8AC3E}">
        <p14:creationId xmlns:p14="http://schemas.microsoft.com/office/powerpoint/2010/main" val="857551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385A1-4B28-B3FC-7F62-311C522C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Highest </a:t>
            </a:r>
            <a:r>
              <a:rPr lang="en-US" i="1" dirty="0"/>
              <a:t>anomaly</a:t>
            </a:r>
            <a:r>
              <a:rPr lang="en-US" dirty="0"/>
              <a:t> AXOL1TL event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35175-7642-7F69-97A0-3A6E9235E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3C64A-01F1-6149-A300-AFDB16AF7A12}" type="datetime5">
              <a:rPr lang="en-US" smtClean="0"/>
              <a:t>7-Nov-23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7641E-45B1-4700-5527-E8C61F4E0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6E7DF-482E-F8DB-36F0-BE19D03D0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37DF4FF-9795-DCD5-16CD-93F0143FA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11495"/>
            <a:ext cx="9175157" cy="334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55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60558-7CCF-A640-AF33-4EE00ACEF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CMS HLLHC Level-1 Trigger 2029+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20C1929-00A0-F44C-A5A6-D34896EF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35100" rIns="0" bIns="35100" rtlCol="0" anchor="ctr" anchorCtr="0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825" b="0" kern="1200">
                <a:solidFill>
                  <a:srgbClr val="A6A6A6"/>
                </a:solidFill>
                <a:latin typeface="Arial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6F6E49-E3C5-C34D-BA2E-84B581946AE2}" type="datetime5">
              <a:rPr lang="en-US" smtClean="0"/>
              <a:t>7-Nov-23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93503B-7AAC-E240-BE4D-887D894C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 anchorCtr="1">
            <a:no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825" b="0" kern="1200">
                <a:solidFill>
                  <a:srgbClr val="A6A6A6"/>
                </a:solidFill>
                <a:latin typeface="Arial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94E1B4-7B19-1C49-B5A7-78A5E108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35100" rIns="0" bIns="35100" rtlCol="0" anchor="ctr" anchorCtr="0">
            <a:noAutofit/>
          </a:bodyPr>
          <a:lstStyle>
            <a:defPPr>
              <a:defRPr lang="en-US"/>
            </a:defPPr>
            <a:lvl1pPr marL="0" algn="ctr" defTabSz="342900" rtl="0" eaLnBrk="1" latinLnBrk="0" hangingPunct="1">
              <a:defRPr sz="825" b="0" kern="1200">
                <a:solidFill>
                  <a:srgbClr val="A6A6A6"/>
                </a:solidFill>
                <a:latin typeface="Arial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3C1F1C-F708-3F4B-8ECB-6D467F0718B5}" type="slidenum">
              <a:rPr lang="en-US" smtClean="0"/>
              <a:pPr/>
              <a:t>28</a:t>
            </a:fld>
            <a:endParaRPr lang="en-US" noProof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F0059C-FBCF-FE46-91A2-C4BA0B46A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05" y="1012032"/>
            <a:ext cx="5837449" cy="39323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16A480-8953-174C-AE97-A341E1F1A586}"/>
              </a:ext>
            </a:extLst>
          </p:cNvPr>
          <p:cNvGrpSpPr/>
          <p:nvPr/>
        </p:nvGrpSpPr>
        <p:grpSpPr>
          <a:xfrm>
            <a:off x="2819400" y="819150"/>
            <a:ext cx="5169309" cy="3283362"/>
            <a:chOff x="2524539" y="669188"/>
            <a:chExt cx="5645946" cy="383655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4DE6DE-249A-8D44-8FA7-1D408627E5DC}"/>
                </a:ext>
              </a:extLst>
            </p:cNvPr>
            <p:cNvSpPr/>
            <p:nvPr/>
          </p:nvSpPr>
          <p:spPr>
            <a:xfrm>
              <a:off x="2524539" y="669188"/>
              <a:ext cx="5181600" cy="3836551"/>
            </a:xfrm>
            <a:custGeom>
              <a:avLst/>
              <a:gdLst>
                <a:gd name="connsiteX0" fmla="*/ 4068418 w 5181600"/>
                <a:gd name="connsiteY0" fmla="*/ 6673 h 3836551"/>
                <a:gd name="connsiteX1" fmla="*/ 4022035 w 5181600"/>
                <a:gd name="connsiteY1" fmla="*/ 13299 h 3836551"/>
                <a:gd name="connsiteX2" fmla="*/ 4002157 w 5181600"/>
                <a:gd name="connsiteY2" fmla="*/ 19925 h 3836551"/>
                <a:gd name="connsiteX3" fmla="*/ 3935896 w 5181600"/>
                <a:gd name="connsiteY3" fmla="*/ 33177 h 3836551"/>
                <a:gd name="connsiteX4" fmla="*/ 3902765 w 5181600"/>
                <a:gd name="connsiteY4" fmla="*/ 39803 h 3836551"/>
                <a:gd name="connsiteX5" fmla="*/ 3863009 w 5181600"/>
                <a:gd name="connsiteY5" fmla="*/ 53055 h 3836551"/>
                <a:gd name="connsiteX6" fmla="*/ 3843131 w 5181600"/>
                <a:gd name="connsiteY6" fmla="*/ 59682 h 3836551"/>
                <a:gd name="connsiteX7" fmla="*/ 3810000 w 5181600"/>
                <a:gd name="connsiteY7" fmla="*/ 86186 h 3836551"/>
                <a:gd name="connsiteX8" fmla="*/ 3770244 w 5181600"/>
                <a:gd name="connsiteY8" fmla="*/ 125942 h 3836551"/>
                <a:gd name="connsiteX9" fmla="*/ 3756991 w 5181600"/>
                <a:gd name="connsiteY9" fmla="*/ 139195 h 3836551"/>
                <a:gd name="connsiteX10" fmla="*/ 3730487 w 5181600"/>
                <a:gd name="connsiteY10" fmla="*/ 198829 h 3836551"/>
                <a:gd name="connsiteX11" fmla="*/ 3723861 w 5181600"/>
                <a:gd name="connsiteY11" fmla="*/ 218708 h 3836551"/>
                <a:gd name="connsiteX12" fmla="*/ 3717235 w 5181600"/>
                <a:gd name="connsiteY12" fmla="*/ 238586 h 3836551"/>
                <a:gd name="connsiteX13" fmla="*/ 3710609 w 5181600"/>
                <a:gd name="connsiteY13" fmla="*/ 265090 h 3836551"/>
                <a:gd name="connsiteX14" fmla="*/ 3697357 w 5181600"/>
                <a:gd name="connsiteY14" fmla="*/ 284969 h 3836551"/>
                <a:gd name="connsiteX15" fmla="*/ 3690731 w 5181600"/>
                <a:gd name="connsiteY15" fmla="*/ 304847 h 3836551"/>
                <a:gd name="connsiteX16" fmla="*/ 3684104 w 5181600"/>
                <a:gd name="connsiteY16" fmla="*/ 583142 h 3836551"/>
                <a:gd name="connsiteX17" fmla="*/ 3670852 w 5181600"/>
                <a:gd name="connsiteY17" fmla="*/ 848186 h 3836551"/>
                <a:gd name="connsiteX18" fmla="*/ 3664226 w 5181600"/>
                <a:gd name="connsiteY18" fmla="*/ 874690 h 3836551"/>
                <a:gd name="connsiteX19" fmla="*/ 3670852 w 5181600"/>
                <a:gd name="connsiteY19" fmla="*/ 1086725 h 3836551"/>
                <a:gd name="connsiteX20" fmla="*/ 3670852 w 5181600"/>
                <a:gd name="connsiteY20" fmla="*/ 1152986 h 3836551"/>
                <a:gd name="connsiteX21" fmla="*/ 3650974 w 5181600"/>
                <a:gd name="connsiteY21" fmla="*/ 1159612 h 3836551"/>
                <a:gd name="connsiteX22" fmla="*/ 3637722 w 5181600"/>
                <a:gd name="connsiteY22" fmla="*/ 1179490 h 3836551"/>
                <a:gd name="connsiteX23" fmla="*/ 3624470 w 5181600"/>
                <a:gd name="connsiteY23" fmla="*/ 1384899 h 3836551"/>
                <a:gd name="connsiteX24" fmla="*/ 3617844 w 5181600"/>
                <a:gd name="connsiteY24" fmla="*/ 1411403 h 3836551"/>
                <a:gd name="connsiteX25" fmla="*/ 3604591 w 5181600"/>
                <a:gd name="connsiteY25" fmla="*/ 1464412 h 3836551"/>
                <a:gd name="connsiteX26" fmla="*/ 3571461 w 5181600"/>
                <a:gd name="connsiteY26" fmla="*/ 1517421 h 3836551"/>
                <a:gd name="connsiteX27" fmla="*/ 3551583 w 5181600"/>
                <a:gd name="connsiteY27" fmla="*/ 1550551 h 3836551"/>
                <a:gd name="connsiteX28" fmla="*/ 3525078 w 5181600"/>
                <a:gd name="connsiteY28" fmla="*/ 1590308 h 3836551"/>
                <a:gd name="connsiteX29" fmla="*/ 3511826 w 5181600"/>
                <a:gd name="connsiteY29" fmla="*/ 1610186 h 3836551"/>
                <a:gd name="connsiteX30" fmla="*/ 3491948 w 5181600"/>
                <a:gd name="connsiteY30" fmla="*/ 1649942 h 3836551"/>
                <a:gd name="connsiteX31" fmla="*/ 3485322 w 5181600"/>
                <a:gd name="connsiteY31" fmla="*/ 1676447 h 3836551"/>
                <a:gd name="connsiteX32" fmla="*/ 3465444 w 5181600"/>
                <a:gd name="connsiteY32" fmla="*/ 1729455 h 3836551"/>
                <a:gd name="connsiteX33" fmla="*/ 3452191 w 5181600"/>
                <a:gd name="connsiteY33" fmla="*/ 1755960 h 3836551"/>
                <a:gd name="connsiteX34" fmla="*/ 3438939 w 5181600"/>
                <a:gd name="connsiteY34" fmla="*/ 1795716 h 3836551"/>
                <a:gd name="connsiteX35" fmla="*/ 3419061 w 5181600"/>
                <a:gd name="connsiteY35" fmla="*/ 1848725 h 3836551"/>
                <a:gd name="connsiteX36" fmla="*/ 3379304 w 5181600"/>
                <a:gd name="connsiteY36" fmla="*/ 1914986 h 3836551"/>
                <a:gd name="connsiteX37" fmla="*/ 3352800 w 5181600"/>
                <a:gd name="connsiteY37" fmla="*/ 1928238 h 3836551"/>
                <a:gd name="connsiteX38" fmla="*/ 3332922 w 5181600"/>
                <a:gd name="connsiteY38" fmla="*/ 1941490 h 3836551"/>
                <a:gd name="connsiteX39" fmla="*/ 3313044 w 5181600"/>
                <a:gd name="connsiteY39" fmla="*/ 1948116 h 3836551"/>
                <a:gd name="connsiteX40" fmla="*/ 3286539 w 5181600"/>
                <a:gd name="connsiteY40" fmla="*/ 1961369 h 3836551"/>
                <a:gd name="connsiteX41" fmla="*/ 3246783 w 5181600"/>
                <a:gd name="connsiteY41" fmla="*/ 1974621 h 3836551"/>
                <a:gd name="connsiteX42" fmla="*/ 3220278 w 5181600"/>
                <a:gd name="connsiteY42" fmla="*/ 1987873 h 3836551"/>
                <a:gd name="connsiteX43" fmla="*/ 3180522 w 5181600"/>
                <a:gd name="connsiteY43" fmla="*/ 2014377 h 3836551"/>
                <a:gd name="connsiteX44" fmla="*/ 3114261 w 5181600"/>
                <a:gd name="connsiteY44" fmla="*/ 2034255 h 3836551"/>
                <a:gd name="connsiteX45" fmla="*/ 3041374 w 5181600"/>
                <a:gd name="connsiteY45" fmla="*/ 2054134 h 3836551"/>
                <a:gd name="connsiteX46" fmla="*/ 2994991 w 5181600"/>
                <a:gd name="connsiteY46" fmla="*/ 2074012 h 3836551"/>
                <a:gd name="connsiteX47" fmla="*/ 2968487 w 5181600"/>
                <a:gd name="connsiteY47" fmla="*/ 2087264 h 3836551"/>
                <a:gd name="connsiteX48" fmla="*/ 2915478 w 5181600"/>
                <a:gd name="connsiteY48" fmla="*/ 2100516 h 3836551"/>
                <a:gd name="connsiteX49" fmla="*/ 2888974 w 5181600"/>
                <a:gd name="connsiteY49" fmla="*/ 2107142 h 3836551"/>
                <a:gd name="connsiteX50" fmla="*/ 2862470 w 5181600"/>
                <a:gd name="connsiteY50" fmla="*/ 2113769 h 3836551"/>
                <a:gd name="connsiteX51" fmla="*/ 2769704 w 5181600"/>
                <a:gd name="connsiteY51" fmla="*/ 2127021 h 3836551"/>
                <a:gd name="connsiteX52" fmla="*/ 2643809 w 5181600"/>
                <a:gd name="connsiteY52" fmla="*/ 2133647 h 3836551"/>
                <a:gd name="connsiteX53" fmla="*/ 2537791 w 5181600"/>
                <a:gd name="connsiteY53" fmla="*/ 2146899 h 3836551"/>
                <a:gd name="connsiteX54" fmla="*/ 2484783 w 5181600"/>
                <a:gd name="connsiteY54" fmla="*/ 2153525 h 3836551"/>
                <a:gd name="connsiteX55" fmla="*/ 2431774 w 5181600"/>
                <a:gd name="connsiteY55" fmla="*/ 2166777 h 3836551"/>
                <a:gd name="connsiteX56" fmla="*/ 2398644 w 5181600"/>
                <a:gd name="connsiteY56" fmla="*/ 2173403 h 3836551"/>
                <a:gd name="connsiteX57" fmla="*/ 2378765 w 5181600"/>
                <a:gd name="connsiteY57" fmla="*/ 2180029 h 3836551"/>
                <a:gd name="connsiteX58" fmla="*/ 2332383 w 5181600"/>
                <a:gd name="connsiteY58" fmla="*/ 2186655 h 3836551"/>
                <a:gd name="connsiteX59" fmla="*/ 2266122 w 5181600"/>
                <a:gd name="connsiteY59" fmla="*/ 2173403 h 3836551"/>
                <a:gd name="connsiteX60" fmla="*/ 2252870 w 5181600"/>
                <a:gd name="connsiteY60" fmla="*/ 2140273 h 3836551"/>
                <a:gd name="connsiteX61" fmla="*/ 2186609 w 5181600"/>
                <a:gd name="connsiteY61" fmla="*/ 2146899 h 3836551"/>
                <a:gd name="connsiteX62" fmla="*/ 2073965 w 5181600"/>
                <a:gd name="connsiteY62" fmla="*/ 2153525 h 3836551"/>
                <a:gd name="connsiteX63" fmla="*/ 1941444 w 5181600"/>
                <a:gd name="connsiteY63" fmla="*/ 2166777 h 3836551"/>
                <a:gd name="connsiteX64" fmla="*/ 1861931 w 5181600"/>
                <a:gd name="connsiteY64" fmla="*/ 2180029 h 3836551"/>
                <a:gd name="connsiteX65" fmla="*/ 1802296 w 5181600"/>
                <a:gd name="connsiteY65" fmla="*/ 2193282 h 3836551"/>
                <a:gd name="connsiteX66" fmla="*/ 1755913 w 5181600"/>
                <a:gd name="connsiteY66" fmla="*/ 2199908 h 3836551"/>
                <a:gd name="connsiteX67" fmla="*/ 1530626 w 5181600"/>
                <a:gd name="connsiteY67" fmla="*/ 2206534 h 3836551"/>
                <a:gd name="connsiteX68" fmla="*/ 1417983 w 5181600"/>
                <a:gd name="connsiteY68" fmla="*/ 2213160 h 3836551"/>
                <a:gd name="connsiteX69" fmla="*/ 1325218 w 5181600"/>
                <a:gd name="connsiteY69" fmla="*/ 2219786 h 3836551"/>
                <a:gd name="connsiteX70" fmla="*/ 1152939 w 5181600"/>
                <a:gd name="connsiteY70" fmla="*/ 2226412 h 3836551"/>
                <a:gd name="connsiteX71" fmla="*/ 887896 w 5181600"/>
                <a:gd name="connsiteY71" fmla="*/ 2219786 h 3836551"/>
                <a:gd name="connsiteX72" fmla="*/ 848139 w 5181600"/>
                <a:gd name="connsiteY72" fmla="*/ 2206534 h 3836551"/>
                <a:gd name="connsiteX73" fmla="*/ 788504 w 5181600"/>
                <a:gd name="connsiteY73" fmla="*/ 2193282 h 3836551"/>
                <a:gd name="connsiteX74" fmla="*/ 748748 w 5181600"/>
                <a:gd name="connsiteY74" fmla="*/ 2180029 h 3836551"/>
                <a:gd name="connsiteX75" fmla="*/ 649357 w 5181600"/>
                <a:gd name="connsiteY75" fmla="*/ 2173403 h 3836551"/>
                <a:gd name="connsiteX76" fmla="*/ 629478 w 5181600"/>
                <a:gd name="connsiteY76" fmla="*/ 2133647 h 3836551"/>
                <a:gd name="connsiteX77" fmla="*/ 569844 w 5181600"/>
                <a:gd name="connsiteY77" fmla="*/ 2160151 h 3836551"/>
                <a:gd name="connsiteX78" fmla="*/ 549965 w 5181600"/>
                <a:gd name="connsiteY78" fmla="*/ 2166777 h 3836551"/>
                <a:gd name="connsiteX79" fmla="*/ 503583 w 5181600"/>
                <a:gd name="connsiteY79" fmla="*/ 2193282 h 3836551"/>
                <a:gd name="connsiteX80" fmla="*/ 470452 w 5181600"/>
                <a:gd name="connsiteY80" fmla="*/ 2206534 h 3836551"/>
                <a:gd name="connsiteX81" fmla="*/ 443948 w 5181600"/>
                <a:gd name="connsiteY81" fmla="*/ 2219786 h 3836551"/>
                <a:gd name="connsiteX82" fmla="*/ 410818 w 5181600"/>
                <a:gd name="connsiteY82" fmla="*/ 2233038 h 3836551"/>
                <a:gd name="connsiteX83" fmla="*/ 384313 w 5181600"/>
                <a:gd name="connsiteY83" fmla="*/ 2246290 h 3836551"/>
                <a:gd name="connsiteX84" fmla="*/ 351183 w 5181600"/>
                <a:gd name="connsiteY84" fmla="*/ 2252916 h 3836551"/>
                <a:gd name="connsiteX85" fmla="*/ 331304 w 5181600"/>
                <a:gd name="connsiteY85" fmla="*/ 2259542 h 3836551"/>
                <a:gd name="connsiteX86" fmla="*/ 298174 w 5181600"/>
                <a:gd name="connsiteY86" fmla="*/ 2266169 h 3836551"/>
                <a:gd name="connsiteX87" fmla="*/ 271670 w 5181600"/>
                <a:gd name="connsiteY87" fmla="*/ 2272795 h 3836551"/>
                <a:gd name="connsiteX88" fmla="*/ 251791 w 5181600"/>
                <a:gd name="connsiteY88" fmla="*/ 2279421 h 3836551"/>
                <a:gd name="connsiteX89" fmla="*/ 178904 w 5181600"/>
                <a:gd name="connsiteY89" fmla="*/ 2292673 h 3836551"/>
                <a:gd name="connsiteX90" fmla="*/ 139148 w 5181600"/>
                <a:gd name="connsiteY90" fmla="*/ 2305925 h 3836551"/>
                <a:gd name="connsiteX91" fmla="*/ 92765 w 5181600"/>
                <a:gd name="connsiteY91" fmla="*/ 2332429 h 3836551"/>
                <a:gd name="connsiteX92" fmla="*/ 53009 w 5181600"/>
                <a:gd name="connsiteY92" fmla="*/ 2372186 h 3836551"/>
                <a:gd name="connsiteX93" fmla="*/ 33131 w 5181600"/>
                <a:gd name="connsiteY93" fmla="*/ 2392064 h 3836551"/>
                <a:gd name="connsiteX94" fmla="*/ 26504 w 5181600"/>
                <a:gd name="connsiteY94" fmla="*/ 2418569 h 3836551"/>
                <a:gd name="connsiteX95" fmla="*/ 6626 w 5181600"/>
                <a:gd name="connsiteY95" fmla="*/ 2451699 h 3836551"/>
                <a:gd name="connsiteX96" fmla="*/ 0 w 5181600"/>
                <a:gd name="connsiteY96" fmla="*/ 2491455 h 3836551"/>
                <a:gd name="connsiteX97" fmla="*/ 6626 w 5181600"/>
                <a:gd name="connsiteY97" fmla="*/ 2756499 h 3836551"/>
                <a:gd name="connsiteX98" fmla="*/ 19878 w 5181600"/>
                <a:gd name="connsiteY98" fmla="*/ 2862516 h 3836551"/>
                <a:gd name="connsiteX99" fmla="*/ 33131 w 5181600"/>
                <a:gd name="connsiteY99" fmla="*/ 2935403 h 3836551"/>
                <a:gd name="connsiteX100" fmla="*/ 39757 w 5181600"/>
                <a:gd name="connsiteY100" fmla="*/ 3001664 h 3836551"/>
                <a:gd name="connsiteX101" fmla="*/ 46383 w 5181600"/>
                <a:gd name="connsiteY101" fmla="*/ 3034795 h 3836551"/>
                <a:gd name="connsiteX102" fmla="*/ 53009 w 5181600"/>
                <a:gd name="connsiteY102" fmla="*/ 3074551 h 3836551"/>
                <a:gd name="connsiteX103" fmla="*/ 59635 w 5181600"/>
                <a:gd name="connsiteY103" fmla="*/ 3107682 h 3836551"/>
                <a:gd name="connsiteX104" fmla="*/ 79513 w 5181600"/>
                <a:gd name="connsiteY104" fmla="*/ 3154064 h 3836551"/>
                <a:gd name="connsiteX105" fmla="*/ 99391 w 5181600"/>
                <a:gd name="connsiteY105" fmla="*/ 3180569 h 3836551"/>
                <a:gd name="connsiteX106" fmla="*/ 119270 w 5181600"/>
                <a:gd name="connsiteY106" fmla="*/ 3187195 h 3836551"/>
                <a:gd name="connsiteX107" fmla="*/ 185531 w 5181600"/>
                <a:gd name="connsiteY107" fmla="*/ 3240203 h 3836551"/>
                <a:gd name="connsiteX108" fmla="*/ 192157 w 5181600"/>
                <a:gd name="connsiteY108" fmla="*/ 3578134 h 3836551"/>
                <a:gd name="connsiteX109" fmla="*/ 205409 w 5181600"/>
                <a:gd name="connsiteY109" fmla="*/ 3651021 h 3836551"/>
                <a:gd name="connsiteX110" fmla="*/ 225287 w 5181600"/>
                <a:gd name="connsiteY110" fmla="*/ 3730534 h 3836551"/>
                <a:gd name="connsiteX111" fmla="*/ 245165 w 5181600"/>
                <a:gd name="connsiteY111" fmla="*/ 3757038 h 3836551"/>
                <a:gd name="connsiteX112" fmla="*/ 291548 w 5181600"/>
                <a:gd name="connsiteY112" fmla="*/ 3810047 h 3836551"/>
                <a:gd name="connsiteX113" fmla="*/ 331304 w 5181600"/>
                <a:gd name="connsiteY113" fmla="*/ 3823299 h 3836551"/>
                <a:gd name="connsiteX114" fmla="*/ 351183 w 5181600"/>
                <a:gd name="connsiteY114" fmla="*/ 3829925 h 3836551"/>
                <a:gd name="connsiteX115" fmla="*/ 377687 w 5181600"/>
                <a:gd name="connsiteY115" fmla="*/ 3836551 h 3836551"/>
                <a:gd name="connsiteX116" fmla="*/ 496957 w 5181600"/>
                <a:gd name="connsiteY116" fmla="*/ 3829925 h 3836551"/>
                <a:gd name="connsiteX117" fmla="*/ 523461 w 5181600"/>
                <a:gd name="connsiteY117" fmla="*/ 3823299 h 3836551"/>
                <a:gd name="connsiteX118" fmla="*/ 556591 w 5181600"/>
                <a:gd name="connsiteY118" fmla="*/ 3816673 h 3836551"/>
                <a:gd name="connsiteX119" fmla="*/ 589722 w 5181600"/>
                <a:gd name="connsiteY119" fmla="*/ 3803421 h 3836551"/>
                <a:gd name="connsiteX120" fmla="*/ 629478 w 5181600"/>
                <a:gd name="connsiteY120" fmla="*/ 3796795 h 3836551"/>
                <a:gd name="connsiteX121" fmla="*/ 662609 w 5181600"/>
                <a:gd name="connsiteY121" fmla="*/ 3790169 h 3836551"/>
                <a:gd name="connsiteX122" fmla="*/ 708991 w 5181600"/>
                <a:gd name="connsiteY122" fmla="*/ 3776916 h 3836551"/>
                <a:gd name="connsiteX123" fmla="*/ 748748 w 5181600"/>
                <a:gd name="connsiteY123" fmla="*/ 3770290 h 3836551"/>
                <a:gd name="connsiteX124" fmla="*/ 795131 w 5181600"/>
                <a:gd name="connsiteY124" fmla="*/ 3757038 h 3836551"/>
                <a:gd name="connsiteX125" fmla="*/ 881270 w 5181600"/>
                <a:gd name="connsiteY125" fmla="*/ 3743786 h 3836551"/>
                <a:gd name="connsiteX126" fmla="*/ 960783 w 5181600"/>
                <a:gd name="connsiteY126" fmla="*/ 3730534 h 3836551"/>
                <a:gd name="connsiteX127" fmla="*/ 1027044 w 5181600"/>
                <a:gd name="connsiteY127" fmla="*/ 3717282 h 3836551"/>
                <a:gd name="connsiteX128" fmla="*/ 1060174 w 5181600"/>
                <a:gd name="connsiteY128" fmla="*/ 3710655 h 3836551"/>
                <a:gd name="connsiteX129" fmla="*/ 1139687 w 5181600"/>
                <a:gd name="connsiteY129" fmla="*/ 3697403 h 3836551"/>
                <a:gd name="connsiteX130" fmla="*/ 1179444 w 5181600"/>
                <a:gd name="connsiteY130" fmla="*/ 3690777 h 3836551"/>
                <a:gd name="connsiteX131" fmla="*/ 1219200 w 5181600"/>
                <a:gd name="connsiteY131" fmla="*/ 3684151 h 3836551"/>
                <a:gd name="connsiteX132" fmla="*/ 1305339 w 5181600"/>
                <a:gd name="connsiteY132" fmla="*/ 3677525 h 3836551"/>
                <a:gd name="connsiteX133" fmla="*/ 1391478 w 5181600"/>
                <a:gd name="connsiteY133" fmla="*/ 3664273 h 3836551"/>
                <a:gd name="connsiteX134" fmla="*/ 1974574 w 5181600"/>
                <a:gd name="connsiteY134" fmla="*/ 3677525 h 3836551"/>
                <a:gd name="connsiteX135" fmla="*/ 2020957 w 5181600"/>
                <a:gd name="connsiteY135" fmla="*/ 3684151 h 3836551"/>
                <a:gd name="connsiteX136" fmla="*/ 2060713 w 5181600"/>
                <a:gd name="connsiteY136" fmla="*/ 3690777 h 3836551"/>
                <a:gd name="connsiteX137" fmla="*/ 2153478 w 5181600"/>
                <a:gd name="connsiteY137" fmla="*/ 3704029 h 3836551"/>
                <a:gd name="connsiteX138" fmla="*/ 2239618 w 5181600"/>
                <a:gd name="connsiteY138" fmla="*/ 3723908 h 3836551"/>
                <a:gd name="connsiteX139" fmla="*/ 2345635 w 5181600"/>
                <a:gd name="connsiteY139" fmla="*/ 3717282 h 3836551"/>
                <a:gd name="connsiteX140" fmla="*/ 2385391 w 5181600"/>
                <a:gd name="connsiteY140" fmla="*/ 3697403 h 3836551"/>
                <a:gd name="connsiteX141" fmla="*/ 2431774 w 5181600"/>
                <a:gd name="connsiteY141" fmla="*/ 3690777 h 3836551"/>
                <a:gd name="connsiteX142" fmla="*/ 2570922 w 5181600"/>
                <a:gd name="connsiteY142" fmla="*/ 3657647 h 3836551"/>
                <a:gd name="connsiteX143" fmla="*/ 2849218 w 5181600"/>
                <a:gd name="connsiteY143" fmla="*/ 3611264 h 3836551"/>
                <a:gd name="connsiteX144" fmla="*/ 3021496 w 5181600"/>
                <a:gd name="connsiteY144" fmla="*/ 3598012 h 3836551"/>
                <a:gd name="connsiteX145" fmla="*/ 3366052 w 5181600"/>
                <a:gd name="connsiteY145" fmla="*/ 3604638 h 3836551"/>
                <a:gd name="connsiteX146" fmla="*/ 3419061 w 5181600"/>
                <a:gd name="connsiteY146" fmla="*/ 3631142 h 3836551"/>
                <a:gd name="connsiteX147" fmla="*/ 3445565 w 5181600"/>
                <a:gd name="connsiteY147" fmla="*/ 3644395 h 3836551"/>
                <a:gd name="connsiteX148" fmla="*/ 3511826 w 5181600"/>
                <a:gd name="connsiteY148" fmla="*/ 3664273 h 3836551"/>
                <a:gd name="connsiteX149" fmla="*/ 3584713 w 5181600"/>
                <a:gd name="connsiteY149" fmla="*/ 3657647 h 3836551"/>
                <a:gd name="connsiteX150" fmla="*/ 3664226 w 5181600"/>
                <a:gd name="connsiteY150" fmla="*/ 3624516 h 3836551"/>
                <a:gd name="connsiteX151" fmla="*/ 3697357 w 5181600"/>
                <a:gd name="connsiteY151" fmla="*/ 3617890 h 3836551"/>
                <a:gd name="connsiteX152" fmla="*/ 3730487 w 5181600"/>
                <a:gd name="connsiteY152" fmla="*/ 3604638 h 3836551"/>
                <a:gd name="connsiteX153" fmla="*/ 3988904 w 5181600"/>
                <a:gd name="connsiteY153" fmla="*/ 3604638 h 3836551"/>
                <a:gd name="connsiteX154" fmla="*/ 4154557 w 5181600"/>
                <a:gd name="connsiteY154" fmla="*/ 3604638 h 3836551"/>
                <a:gd name="connsiteX155" fmla="*/ 4207565 w 5181600"/>
                <a:gd name="connsiteY155" fmla="*/ 3591386 h 3836551"/>
                <a:gd name="connsiteX156" fmla="*/ 4240696 w 5181600"/>
                <a:gd name="connsiteY156" fmla="*/ 3584760 h 3836551"/>
                <a:gd name="connsiteX157" fmla="*/ 4287078 w 5181600"/>
                <a:gd name="connsiteY157" fmla="*/ 3558255 h 3836551"/>
                <a:gd name="connsiteX158" fmla="*/ 4333461 w 5181600"/>
                <a:gd name="connsiteY158" fmla="*/ 3525125 h 3836551"/>
                <a:gd name="connsiteX159" fmla="*/ 4393096 w 5181600"/>
                <a:gd name="connsiteY159" fmla="*/ 3465490 h 3836551"/>
                <a:gd name="connsiteX160" fmla="*/ 4412974 w 5181600"/>
                <a:gd name="connsiteY160" fmla="*/ 3445612 h 3836551"/>
                <a:gd name="connsiteX161" fmla="*/ 4439478 w 5181600"/>
                <a:gd name="connsiteY161" fmla="*/ 3425734 h 3836551"/>
                <a:gd name="connsiteX162" fmla="*/ 4485861 w 5181600"/>
                <a:gd name="connsiteY162" fmla="*/ 3379351 h 3836551"/>
                <a:gd name="connsiteX163" fmla="*/ 4518991 w 5181600"/>
                <a:gd name="connsiteY163" fmla="*/ 3352847 h 3836551"/>
                <a:gd name="connsiteX164" fmla="*/ 4611757 w 5181600"/>
                <a:gd name="connsiteY164" fmla="*/ 3226951 h 3836551"/>
                <a:gd name="connsiteX165" fmla="*/ 4691270 w 5181600"/>
                <a:gd name="connsiteY165" fmla="*/ 3054673 h 3836551"/>
                <a:gd name="connsiteX166" fmla="*/ 4711148 w 5181600"/>
                <a:gd name="connsiteY166" fmla="*/ 2981786 h 3836551"/>
                <a:gd name="connsiteX167" fmla="*/ 4737652 w 5181600"/>
                <a:gd name="connsiteY167" fmla="*/ 2915525 h 3836551"/>
                <a:gd name="connsiteX168" fmla="*/ 4757531 w 5181600"/>
                <a:gd name="connsiteY168" fmla="*/ 2816134 h 3836551"/>
                <a:gd name="connsiteX169" fmla="*/ 4810539 w 5181600"/>
                <a:gd name="connsiteY169" fmla="*/ 2584221 h 3836551"/>
                <a:gd name="connsiteX170" fmla="*/ 4823791 w 5181600"/>
                <a:gd name="connsiteY170" fmla="*/ 2517960 h 3836551"/>
                <a:gd name="connsiteX171" fmla="*/ 4843670 w 5181600"/>
                <a:gd name="connsiteY171" fmla="*/ 2458325 h 3836551"/>
                <a:gd name="connsiteX172" fmla="*/ 4856922 w 5181600"/>
                <a:gd name="connsiteY172" fmla="*/ 2392064 h 3836551"/>
                <a:gd name="connsiteX173" fmla="*/ 4896678 w 5181600"/>
                <a:gd name="connsiteY173" fmla="*/ 2246290 h 3836551"/>
                <a:gd name="connsiteX174" fmla="*/ 4923183 w 5181600"/>
                <a:gd name="connsiteY174" fmla="*/ 2160151 h 3836551"/>
                <a:gd name="connsiteX175" fmla="*/ 4956313 w 5181600"/>
                <a:gd name="connsiteY175" fmla="*/ 2087264 h 3836551"/>
                <a:gd name="connsiteX176" fmla="*/ 4976191 w 5181600"/>
                <a:gd name="connsiteY176" fmla="*/ 1994499 h 3836551"/>
                <a:gd name="connsiteX177" fmla="*/ 4989444 w 5181600"/>
                <a:gd name="connsiteY177" fmla="*/ 1941490 h 3836551"/>
                <a:gd name="connsiteX178" fmla="*/ 5015948 w 5181600"/>
                <a:gd name="connsiteY178" fmla="*/ 1875229 h 3836551"/>
                <a:gd name="connsiteX179" fmla="*/ 5042452 w 5181600"/>
                <a:gd name="connsiteY179" fmla="*/ 1802342 h 3836551"/>
                <a:gd name="connsiteX180" fmla="*/ 5068957 w 5181600"/>
                <a:gd name="connsiteY180" fmla="*/ 1729455 h 3836551"/>
                <a:gd name="connsiteX181" fmla="*/ 5088835 w 5181600"/>
                <a:gd name="connsiteY181" fmla="*/ 1669821 h 3836551"/>
                <a:gd name="connsiteX182" fmla="*/ 5095461 w 5181600"/>
                <a:gd name="connsiteY182" fmla="*/ 1636690 h 3836551"/>
                <a:gd name="connsiteX183" fmla="*/ 5108713 w 5181600"/>
                <a:gd name="connsiteY183" fmla="*/ 1610186 h 3836551"/>
                <a:gd name="connsiteX184" fmla="*/ 5128591 w 5181600"/>
                <a:gd name="connsiteY184" fmla="*/ 1543925 h 3836551"/>
                <a:gd name="connsiteX185" fmla="*/ 5155096 w 5181600"/>
                <a:gd name="connsiteY185" fmla="*/ 1497542 h 3836551"/>
                <a:gd name="connsiteX186" fmla="*/ 5161722 w 5181600"/>
                <a:gd name="connsiteY186" fmla="*/ 1471038 h 3836551"/>
                <a:gd name="connsiteX187" fmla="*/ 5168348 w 5181600"/>
                <a:gd name="connsiteY187" fmla="*/ 1451160 h 3836551"/>
                <a:gd name="connsiteX188" fmla="*/ 5181600 w 5181600"/>
                <a:gd name="connsiteY188" fmla="*/ 1345142 h 3836551"/>
                <a:gd name="connsiteX189" fmla="*/ 5174974 w 5181600"/>
                <a:gd name="connsiteY189" fmla="*/ 728916 h 3836551"/>
                <a:gd name="connsiteX190" fmla="*/ 5161722 w 5181600"/>
                <a:gd name="connsiteY190" fmla="*/ 603021 h 3836551"/>
                <a:gd name="connsiteX191" fmla="*/ 5148470 w 5181600"/>
                <a:gd name="connsiteY191" fmla="*/ 576516 h 3836551"/>
                <a:gd name="connsiteX192" fmla="*/ 5115339 w 5181600"/>
                <a:gd name="connsiteY192" fmla="*/ 516882 h 3836551"/>
                <a:gd name="connsiteX193" fmla="*/ 5088835 w 5181600"/>
                <a:gd name="connsiteY193" fmla="*/ 510255 h 3836551"/>
                <a:gd name="connsiteX194" fmla="*/ 5042452 w 5181600"/>
                <a:gd name="connsiteY194" fmla="*/ 503629 h 3836551"/>
                <a:gd name="connsiteX195" fmla="*/ 5022574 w 5181600"/>
                <a:gd name="connsiteY195" fmla="*/ 490377 h 3836551"/>
                <a:gd name="connsiteX196" fmla="*/ 5002696 w 5181600"/>
                <a:gd name="connsiteY196" fmla="*/ 470499 h 3836551"/>
                <a:gd name="connsiteX197" fmla="*/ 4956313 w 5181600"/>
                <a:gd name="connsiteY197" fmla="*/ 443995 h 3836551"/>
                <a:gd name="connsiteX198" fmla="*/ 4903304 w 5181600"/>
                <a:gd name="connsiteY198" fmla="*/ 404238 h 3836551"/>
                <a:gd name="connsiteX199" fmla="*/ 4876800 w 5181600"/>
                <a:gd name="connsiteY199" fmla="*/ 397612 h 3836551"/>
                <a:gd name="connsiteX200" fmla="*/ 4797287 w 5181600"/>
                <a:gd name="connsiteY200" fmla="*/ 351229 h 3836551"/>
                <a:gd name="connsiteX201" fmla="*/ 4770783 w 5181600"/>
                <a:gd name="connsiteY201" fmla="*/ 344603 h 3836551"/>
                <a:gd name="connsiteX202" fmla="*/ 4744278 w 5181600"/>
                <a:gd name="connsiteY202" fmla="*/ 331351 h 3836551"/>
                <a:gd name="connsiteX203" fmla="*/ 4704522 w 5181600"/>
                <a:gd name="connsiteY203" fmla="*/ 318099 h 3836551"/>
                <a:gd name="connsiteX204" fmla="*/ 4678018 w 5181600"/>
                <a:gd name="connsiteY204" fmla="*/ 304847 h 3836551"/>
                <a:gd name="connsiteX205" fmla="*/ 4658139 w 5181600"/>
                <a:gd name="connsiteY205" fmla="*/ 298221 h 3836551"/>
                <a:gd name="connsiteX206" fmla="*/ 4585252 w 5181600"/>
                <a:gd name="connsiteY206" fmla="*/ 265090 h 3836551"/>
                <a:gd name="connsiteX207" fmla="*/ 4545496 w 5181600"/>
                <a:gd name="connsiteY207" fmla="*/ 258464 h 3836551"/>
                <a:gd name="connsiteX208" fmla="*/ 4518991 w 5181600"/>
                <a:gd name="connsiteY208" fmla="*/ 251838 h 3836551"/>
                <a:gd name="connsiteX209" fmla="*/ 4459357 w 5181600"/>
                <a:gd name="connsiteY209" fmla="*/ 231960 h 3836551"/>
                <a:gd name="connsiteX210" fmla="*/ 4439478 w 5181600"/>
                <a:gd name="connsiteY210" fmla="*/ 218708 h 3836551"/>
                <a:gd name="connsiteX211" fmla="*/ 4393096 w 5181600"/>
                <a:gd name="connsiteY211" fmla="*/ 205455 h 3836551"/>
                <a:gd name="connsiteX212" fmla="*/ 4373218 w 5181600"/>
                <a:gd name="connsiteY212" fmla="*/ 198829 h 3836551"/>
                <a:gd name="connsiteX213" fmla="*/ 4313583 w 5181600"/>
                <a:gd name="connsiteY213" fmla="*/ 185577 h 3836551"/>
                <a:gd name="connsiteX214" fmla="*/ 4280452 w 5181600"/>
                <a:gd name="connsiteY214" fmla="*/ 172325 h 3836551"/>
                <a:gd name="connsiteX215" fmla="*/ 4247322 w 5181600"/>
                <a:gd name="connsiteY215" fmla="*/ 165699 h 3836551"/>
                <a:gd name="connsiteX216" fmla="*/ 4187687 w 5181600"/>
                <a:gd name="connsiteY216" fmla="*/ 152447 h 3836551"/>
                <a:gd name="connsiteX217" fmla="*/ 4167809 w 5181600"/>
                <a:gd name="connsiteY217" fmla="*/ 145821 h 3836551"/>
                <a:gd name="connsiteX218" fmla="*/ 4141304 w 5181600"/>
                <a:gd name="connsiteY218" fmla="*/ 139195 h 3836551"/>
                <a:gd name="connsiteX219" fmla="*/ 4121426 w 5181600"/>
                <a:gd name="connsiteY219" fmla="*/ 125942 h 3836551"/>
                <a:gd name="connsiteX220" fmla="*/ 4068418 w 5181600"/>
                <a:gd name="connsiteY220" fmla="*/ 86186 h 3836551"/>
                <a:gd name="connsiteX221" fmla="*/ 4055165 w 5181600"/>
                <a:gd name="connsiteY221" fmla="*/ 66308 h 3836551"/>
                <a:gd name="connsiteX222" fmla="*/ 4035287 w 5181600"/>
                <a:gd name="connsiteY222" fmla="*/ 46429 h 3836551"/>
                <a:gd name="connsiteX223" fmla="*/ 4022035 w 5181600"/>
                <a:gd name="connsiteY223" fmla="*/ 26551 h 3836551"/>
                <a:gd name="connsiteX224" fmla="*/ 4002157 w 5181600"/>
                <a:gd name="connsiteY224" fmla="*/ 13299 h 3836551"/>
                <a:gd name="connsiteX225" fmla="*/ 3982278 w 5181600"/>
                <a:gd name="connsiteY225" fmla="*/ 47 h 38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</a:cxnLst>
              <a:rect l="l" t="t" r="r" b="b"/>
              <a:pathLst>
                <a:path w="5181600" h="3836551">
                  <a:moveTo>
                    <a:pt x="4068418" y="6673"/>
                  </a:moveTo>
                  <a:cubicBezTo>
                    <a:pt x="4052957" y="8882"/>
                    <a:pt x="4037350" y="10236"/>
                    <a:pt x="4022035" y="13299"/>
                  </a:cubicBezTo>
                  <a:cubicBezTo>
                    <a:pt x="4015186" y="14669"/>
                    <a:pt x="4008963" y="18355"/>
                    <a:pt x="4002157" y="19925"/>
                  </a:cubicBezTo>
                  <a:cubicBezTo>
                    <a:pt x="3980209" y="24990"/>
                    <a:pt x="3957983" y="28760"/>
                    <a:pt x="3935896" y="33177"/>
                  </a:cubicBezTo>
                  <a:cubicBezTo>
                    <a:pt x="3924852" y="35386"/>
                    <a:pt x="3913449" y="36242"/>
                    <a:pt x="3902765" y="39803"/>
                  </a:cubicBezTo>
                  <a:lnTo>
                    <a:pt x="3863009" y="53055"/>
                  </a:lnTo>
                  <a:lnTo>
                    <a:pt x="3843131" y="59682"/>
                  </a:lnTo>
                  <a:cubicBezTo>
                    <a:pt x="3784876" y="117933"/>
                    <a:pt x="3885262" y="19286"/>
                    <a:pt x="3810000" y="86186"/>
                  </a:cubicBezTo>
                  <a:cubicBezTo>
                    <a:pt x="3795993" y="98637"/>
                    <a:pt x="3783496" y="112690"/>
                    <a:pt x="3770244" y="125942"/>
                  </a:cubicBezTo>
                  <a:cubicBezTo>
                    <a:pt x="3765826" y="130360"/>
                    <a:pt x="3760457" y="133997"/>
                    <a:pt x="3756991" y="139195"/>
                  </a:cubicBezTo>
                  <a:cubicBezTo>
                    <a:pt x="3735991" y="170695"/>
                    <a:pt x="3746257" y="151519"/>
                    <a:pt x="3730487" y="198829"/>
                  </a:cubicBezTo>
                  <a:lnTo>
                    <a:pt x="3723861" y="218708"/>
                  </a:lnTo>
                  <a:cubicBezTo>
                    <a:pt x="3721652" y="225334"/>
                    <a:pt x="3718929" y="231810"/>
                    <a:pt x="3717235" y="238586"/>
                  </a:cubicBezTo>
                  <a:cubicBezTo>
                    <a:pt x="3715026" y="247421"/>
                    <a:pt x="3714196" y="256720"/>
                    <a:pt x="3710609" y="265090"/>
                  </a:cubicBezTo>
                  <a:cubicBezTo>
                    <a:pt x="3707472" y="272410"/>
                    <a:pt x="3700918" y="277846"/>
                    <a:pt x="3697357" y="284969"/>
                  </a:cubicBezTo>
                  <a:cubicBezTo>
                    <a:pt x="3694234" y="291216"/>
                    <a:pt x="3692940" y="298221"/>
                    <a:pt x="3690731" y="304847"/>
                  </a:cubicBezTo>
                  <a:cubicBezTo>
                    <a:pt x="3688522" y="397612"/>
                    <a:pt x="3686545" y="490383"/>
                    <a:pt x="3684104" y="583142"/>
                  </a:cubicBezTo>
                  <a:cubicBezTo>
                    <a:pt x="3681150" y="695401"/>
                    <a:pt x="3689101" y="756937"/>
                    <a:pt x="3670852" y="848186"/>
                  </a:cubicBezTo>
                  <a:cubicBezTo>
                    <a:pt x="3669066" y="857116"/>
                    <a:pt x="3666435" y="865855"/>
                    <a:pt x="3664226" y="874690"/>
                  </a:cubicBezTo>
                  <a:cubicBezTo>
                    <a:pt x="3666435" y="945368"/>
                    <a:pt x="3666930" y="1016121"/>
                    <a:pt x="3670852" y="1086725"/>
                  </a:cubicBezTo>
                  <a:cubicBezTo>
                    <a:pt x="3672545" y="1117198"/>
                    <a:pt x="3691060" y="1117621"/>
                    <a:pt x="3670852" y="1152986"/>
                  </a:cubicBezTo>
                  <a:cubicBezTo>
                    <a:pt x="3667387" y="1159050"/>
                    <a:pt x="3657600" y="1157403"/>
                    <a:pt x="3650974" y="1159612"/>
                  </a:cubicBezTo>
                  <a:cubicBezTo>
                    <a:pt x="3646557" y="1166238"/>
                    <a:pt x="3638541" y="1171569"/>
                    <a:pt x="3637722" y="1179490"/>
                  </a:cubicBezTo>
                  <a:cubicBezTo>
                    <a:pt x="3617186" y="1378008"/>
                    <a:pt x="3645008" y="1292480"/>
                    <a:pt x="3624470" y="1384899"/>
                  </a:cubicBezTo>
                  <a:cubicBezTo>
                    <a:pt x="3622495" y="1393789"/>
                    <a:pt x="3619819" y="1402513"/>
                    <a:pt x="3617844" y="1411403"/>
                  </a:cubicBezTo>
                  <a:cubicBezTo>
                    <a:pt x="3615534" y="1421799"/>
                    <a:pt x="3611254" y="1452197"/>
                    <a:pt x="3604591" y="1464412"/>
                  </a:cubicBezTo>
                  <a:cubicBezTo>
                    <a:pt x="3594613" y="1482704"/>
                    <a:pt x="3582181" y="1499554"/>
                    <a:pt x="3571461" y="1517421"/>
                  </a:cubicBezTo>
                  <a:cubicBezTo>
                    <a:pt x="3564835" y="1528464"/>
                    <a:pt x="3558497" y="1539686"/>
                    <a:pt x="3551583" y="1550551"/>
                  </a:cubicBezTo>
                  <a:cubicBezTo>
                    <a:pt x="3543032" y="1563988"/>
                    <a:pt x="3533913" y="1577056"/>
                    <a:pt x="3525078" y="1590308"/>
                  </a:cubicBezTo>
                  <a:cubicBezTo>
                    <a:pt x="3520661" y="1596934"/>
                    <a:pt x="3514344" y="1602631"/>
                    <a:pt x="3511826" y="1610186"/>
                  </a:cubicBezTo>
                  <a:cubicBezTo>
                    <a:pt x="3502682" y="1637619"/>
                    <a:pt x="3509074" y="1624253"/>
                    <a:pt x="3491948" y="1649942"/>
                  </a:cubicBezTo>
                  <a:cubicBezTo>
                    <a:pt x="3489739" y="1658777"/>
                    <a:pt x="3487824" y="1667690"/>
                    <a:pt x="3485322" y="1676447"/>
                  </a:cubicBezTo>
                  <a:cubicBezTo>
                    <a:pt x="3480951" y="1691746"/>
                    <a:pt x="3471045" y="1716854"/>
                    <a:pt x="3465444" y="1729455"/>
                  </a:cubicBezTo>
                  <a:cubicBezTo>
                    <a:pt x="3461432" y="1738482"/>
                    <a:pt x="3455860" y="1746789"/>
                    <a:pt x="3452191" y="1755960"/>
                  </a:cubicBezTo>
                  <a:cubicBezTo>
                    <a:pt x="3447003" y="1768930"/>
                    <a:pt x="3443356" y="1782464"/>
                    <a:pt x="3438939" y="1795716"/>
                  </a:cubicBezTo>
                  <a:cubicBezTo>
                    <a:pt x="3431652" y="1817577"/>
                    <a:pt x="3429628" y="1824950"/>
                    <a:pt x="3419061" y="1848725"/>
                  </a:cubicBezTo>
                  <a:cubicBezTo>
                    <a:pt x="3412931" y="1862518"/>
                    <a:pt x="3388318" y="1910479"/>
                    <a:pt x="3379304" y="1914986"/>
                  </a:cubicBezTo>
                  <a:cubicBezTo>
                    <a:pt x="3370469" y="1919403"/>
                    <a:pt x="3361376" y="1923337"/>
                    <a:pt x="3352800" y="1928238"/>
                  </a:cubicBezTo>
                  <a:cubicBezTo>
                    <a:pt x="3345886" y="1932189"/>
                    <a:pt x="3340045" y="1937929"/>
                    <a:pt x="3332922" y="1941490"/>
                  </a:cubicBezTo>
                  <a:cubicBezTo>
                    <a:pt x="3326675" y="1944614"/>
                    <a:pt x="3319464" y="1945365"/>
                    <a:pt x="3313044" y="1948116"/>
                  </a:cubicBezTo>
                  <a:cubicBezTo>
                    <a:pt x="3303965" y="1952007"/>
                    <a:pt x="3295710" y="1957700"/>
                    <a:pt x="3286539" y="1961369"/>
                  </a:cubicBezTo>
                  <a:cubicBezTo>
                    <a:pt x="3273569" y="1966557"/>
                    <a:pt x="3259277" y="1968374"/>
                    <a:pt x="3246783" y="1974621"/>
                  </a:cubicBezTo>
                  <a:cubicBezTo>
                    <a:pt x="3237948" y="1979038"/>
                    <a:pt x="3228748" y="1982791"/>
                    <a:pt x="3220278" y="1987873"/>
                  </a:cubicBezTo>
                  <a:cubicBezTo>
                    <a:pt x="3206621" y="1996067"/>
                    <a:pt x="3195632" y="2009341"/>
                    <a:pt x="3180522" y="2014377"/>
                  </a:cubicBezTo>
                  <a:cubicBezTo>
                    <a:pt x="3147481" y="2025390"/>
                    <a:pt x="3144307" y="2027578"/>
                    <a:pt x="3114261" y="2034255"/>
                  </a:cubicBezTo>
                  <a:cubicBezTo>
                    <a:pt x="3088091" y="2040071"/>
                    <a:pt x="3066191" y="2041725"/>
                    <a:pt x="3041374" y="2054134"/>
                  </a:cubicBezTo>
                  <a:cubicBezTo>
                    <a:pt x="2953474" y="2098084"/>
                    <a:pt x="3063238" y="2044764"/>
                    <a:pt x="2994991" y="2074012"/>
                  </a:cubicBezTo>
                  <a:cubicBezTo>
                    <a:pt x="2985912" y="2077903"/>
                    <a:pt x="2977858" y="2084141"/>
                    <a:pt x="2968487" y="2087264"/>
                  </a:cubicBezTo>
                  <a:cubicBezTo>
                    <a:pt x="2951208" y="2093024"/>
                    <a:pt x="2933148" y="2096099"/>
                    <a:pt x="2915478" y="2100516"/>
                  </a:cubicBezTo>
                  <a:lnTo>
                    <a:pt x="2888974" y="2107142"/>
                  </a:lnTo>
                  <a:cubicBezTo>
                    <a:pt x="2880139" y="2109351"/>
                    <a:pt x="2871453" y="2112272"/>
                    <a:pt x="2862470" y="2113769"/>
                  </a:cubicBezTo>
                  <a:cubicBezTo>
                    <a:pt x="2832677" y="2118734"/>
                    <a:pt x="2799557" y="2124810"/>
                    <a:pt x="2769704" y="2127021"/>
                  </a:cubicBezTo>
                  <a:cubicBezTo>
                    <a:pt x="2727796" y="2130125"/>
                    <a:pt x="2685774" y="2131438"/>
                    <a:pt x="2643809" y="2133647"/>
                  </a:cubicBezTo>
                  <a:cubicBezTo>
                    <a:pt x="2562408" y="2145276"/>
                    <a:pt x="2632438" y="2135764"/>
                    <a:pt x="2537791" y="2146899"/>
                  </a:cubicBezTo>
                  <a:cubicBezTo>
                    <a:pt x="2520106" y="2148980"/>
                    <a:pt x="2502285" y="2150243"/>
                    <a:pt x="2484783" y="2153525"/>
                  </a:cubicBezTo>
                  <a:cubicBezTo>
                    <a:pt x="2466881" y="2156882"/>
                    <a:pt x="2449634" y="2163205"/>
                    <a:pt x="2431774" y="2166777"/>
                  </a:cubicBezTo>
                  <a:cubicBezTo>
                    <a:pt x="2420731" y="2168986"/>
                    <a:pt x="2409570" y="2170672"/>
                    <a:pt x="2398644" y="2173403"/>
                  </a:cubicBezTo>
                  <a:cubicBezTo>
                    <a:pt x="2391868" y="2175097"/>
                    <a:pt x="2385614" y="2178659"/>
                    <a:pt x="2378765" y="2180029"/>
                  </a:cubicBezTo>
                  <a:cubicBezTo>
                    <a:pt x="2363451" y="2183092"/>
                    <a:pt x="2347844" y="2184446"/>
                    <a:pt x="2332383" y="2186655"/>
                  </a:cubicBezTo>
                  <a:cubicBezTo>
                    <a:pt x="2310296" y="2182238"/>
                    <a:pt x="2285578" y="2184752"/>
                    <a:pt x="2266122" y="2173403"/>
                  </a:cubicBezTo>
                  <a:cubicBezTo>
                    <a:pt x="2255848" y="2167410"/>
                    <a:pt x="2264154" y="2144034"/>
                    <a:pt x="2252870" y="2140273"/>
                  </a:cubicBezTo>
                  <a:cubicBezTo>
                    <a:pt x="2231812" y="2133254"/>
                    <a:pt x="2208746" y="2145259"/>
                    <a:pt x="2186609" y="2146899"/>
                  </a:cubicBezTo>
                  <a:cubicBezTo>
                    <a:pt x="2149099" y="2149677"/>
                    <a:pt x="2111495" y="2151023"/>
                    <a:pt x="2073965" y="2153525"/>
                  </a:cubicBezTo>
                  <a:cubicBezTo>
                    <a:pt x="2006450" y="2158026"/>
                    <a:pt x="1997789" y="2157880"/>
                    <a:pt x="1941444" y="2166777"/>
                  </a:cubicBezTo>
                  <a:cubicBezTo>
                    <a:pt x="1914903" y="2170968"/>
                    <a:pt x="1887422" y="2171532"/>
                    <a:pt x="1861931" y="2180029"/>
                  </a:cubicBezTo>
                  <a:cubicBezTo>
                    <a:pt x="1831041" y="2190325"/>
                    <a:pt x="1845605" y="2186619"/>
                    <a:pt x="1802296" y="2193282"/>
                  </a:cubicBezTo>
                  <a:cubicBezTo>
                    <a:pt x="1786860" y="2195657"/>
                    <a:pt x="1771512" y="2199147"/>
                    <a:pt x="1755913" y="2199908"/>
                  </a:cubicBezTo>
                  <a:cubicBezTo>
                    <a:pt x="1680874" y="2203568"/>
                    <a:pt x="1605722" y="2204325"/>
                    <a:pt x="1530626" y="2206534"/>
                  </a:cubicBezTo>
                  <a:lnTo>
                    <a:pt x="1417983" y="2213160"/>
                  </a:lnTo>
                  <a:cubicBezTo>
                    <a:pt x="1387047" y="2215156"/>
                    <a:pt x="1356180" y="2218238"/>
                    <a:pt x="1325218" y="2219786"/>
                  </a:cubicBezTo>
                  <a:cubicBezTo>
                    <a:pt x="1267821" y="2222656"/>
                    <a:pt x="1210365" y="2224203"/>
                    <a:pt x="1152939" y="2226412"/>
                  </a:cubicBezTo>
                  <a:cubicBezTo>
                    <a:pt x="1064591" y="2224203"/>
                    <a:pt x="976084" y="2225537"/>
                    <a:pt x="887896" y="2219786"/>
                  </a:cubicBezTo>
                  <a:cubicBezTo>
                    <a:pt x="873956" y="2218877"/>
                    <a:pt x="861616" y="2210209"/>
                    <a:pt x="848139" y="2206534"/>
                  </a:cubicBezTo>
                  <a:cubicBezTo>
                    <a:pt x="778836" y="2187633"/>
                    <a:pt x="847965" y="2211121"/>
                    <a:pt x="788504" y="2193282"/>
                  </a:cubicBezTo>
                  <a:cubicBezTo>
                    <a:pt x="775124" y="2189268"/>
                    <a:pt x="762686" y="2180958"/>
                    <a:pt x="748748" y="2180029"/>
                  </a:cubicBezTo>
                  <a:lnTo>
                    <a:pt x="649357" y="2173403"/>
                  </a:lnTo>
                  <a:cubicBezTo>
                    <a:pt x="642731" y="2160151"/>
                    <a:pt x="643017" y="2139664"/>
                    <a:pt x="629478" y="2133647"/>
                  </a:cubicBezTo>
                  <a:cubicBezTo>
                    <a:pt x="611377" y="2125602"/>
                    <a:pt x="584692" y="2152727"/>
                    <a:pt x="569844" y="2160151"/>
                  </a:cubicBezTo>
                  <a:cubicBezTo>
                    <a:pt x="563597" y="2163275"/>
                    <a:pt x="556591" y="2164568"/>
                    <a:pt x="549965" y="2166777"/>
                  </a:cubicBezTo>
                  <a:cubicBezTo>
                    <a:pt x="528650" y="2180987"/>
                    <a:pt x="528798" y="2182075"/>
                    <a:pt x="503583" y="2193282"/>
                  </a:cubicBezTo>
                  <a:cubicBezTo>
                    <a:pt x="492714" y="2198113"/>
                    <a:pt x="481321" y="2201703"/>
                    <a:pt x="470452" y="2206534"/>
                  </a:cubicBezTo>
                  <a:cubicBezTo>
                    <a:pt x="461426" y="2210546"/>
                    <a:pt x="452974" y="2215774"/>
                    <a:pt x="443948" y="2219786"/>
                  </a:cubicBezTo>
                  <a:cubicBezTo>
                    <a:pt x="433079" y="2224617"/>
                    <a:pt x="421687" y="2228207"/>
                    <a:pt x="410818" y="2233038"/>
                  </a:cubicBezTo>
                  <a:cubicBezTo>
                    <a:pt x="401792" y="2237050"/>
                    <a:pt x="393684" y="2243166"/>
                    <a:pt x="384313" y="2246290"/>
                  </a:cubicBezTo>
                  <a:cubicBezTo>
                    <a:pt x="373629" y="2249851"/>
                    <a:pt x="362109" y="2250185"/>
                    <a:pt x="351183" y="2252916"/>
                  </a:cubicBezTo>
                  <a:cubicBezTo>
                    <a:pt x="344407" y="2254610"/>
                    <a:pt x="338080" y="2257848"/>
                    <a:pt x="331304" y="2259542"/>
                  </a:cubicBezTo>
                  <a:cubicBezTo>
                    <a:pt x="320378" y="2262274"/>
                    <a:pt x="309168" y="2263726"/>
                    <a:pt x="298174" y="2266169"/>
                  </a:cubicBezTo>
                  <a:cubicBezTo>
                    <a:pt x="289284" y="2268145"/>
                    <a:pt x="280426" y="2270293"/>
                    <a:pt x="271670" y="2272795"/>
                  </a:cubicBezTo>
                  <a:cubicBezTo>
                    <a:pt x="264954" y="2274714"/>
                    <a:pt x="258567" y="2277727"/>
                    <a:pt x="251791" y="2279421"/>
                  </a:cubicBezTo>
                  <a:cubicBezTo>
                    <a:pt x="233267" y="2284052"/>
                    <a:pt x="196629" y="2289719"/>
                    <a:pt x="178904" y="2292673"/>
                  </a:cubicBezTo>
                  <a:cubicBezTo>
                    <a:pt x="165652" y="2297090"/>
                    <a:pt x="150771" y="2298176"/>
                    <a:pt x="139148" y="2305925"/>
                  </a:cubicBezTo>
                  <a:cubicBezTo>
                    <a:pt x="111051" y="2324656"/>
                    <a:pt x="126393" y="2315616"/>
                    <a:pt x="92765" y="2332429"/>
                  </a:cubicBezTo>
                  <a:lnTo>
                    <a:pt x="53009" y="2372186"/>
                  </a:lnTo>
                  <a:lnTo>
                    <a:pt x="33131" y="2392064"/>
                  </a:lnTo>
                  <a:cubicBezTo>
                    <a:pt x="30922" y="2400899"/>
                    <a:pt x="30203" y="2410247"/>
                    <a:pt x="26504" y="2418569"/>
                  </a:cubicBezTo>
                  <a:cubicBezTo>
                    <a:pt x="21273" y="2430338"/>
                    <a:pt x="11027" y="2439596"/>
                    <a:pt x="6626" y="2451699"/>
                  </a:cubicBezTo>
                  <a:cubicBezTo>
                    <a:pt x="2035" y="2464325"/>
                    <a:pt x="2209" y="2478203"/>
                    <a:pt x="0" y="2491455"/>
                  </a:cubicBezTo>
                  <a:cubicBezTo>
                    <a:pt x="2209" y="2579803"/>
                    <a:pt x="3094" y="2668194"/>
                    <a:pt x="6626" y="2756499"/>
                  </a:cubicBezTo>
                  <a:cubicBezTo>
                    <a:pt x="8028" y="2791558"/>
                    <a:pt x="13574" y="2827841"/>
                    <a:pt x="19878" y="2862516"/>
                  </a:cubicBezTo>
                  <a:cubicBezTo>
                    <a:pt x="25302" y="2892351"/>
                    <a:pt x="29229" y="2904185"/>
                    <a:pt x="33131" y="2935403"/>
                  </a:cubicBezTo>
                  <a:cubicBezTo>
                    <a:pt x="35884" y="2957429"/>
                    <a:pt x="36823" y="2979662"/>
                    <a:pt x="39757" y="3001664"/>
                  </a:cubicBezTo>
                  <a:cubicBezTo>
                    <a:pt x="41245" y="3012828"/>
                    <a:pt x="44368" y="3023714"/>
                    <a:pt x="46383" y="3034795"/>
                  </a:cubicBezTo>
                  <a:cubicBezTo>
                    <a:pt x="48786" y="3048013"/>
                    <a:pt x="50606" y="3061333"/>
                    <a:pt x="53009" y="3074551"/>
                  </a:cubicBezTo>
                  <a:cubicBezTo>
                    <a:pt x="55024" y="3085632"/>
                    <a:pt x="56904" y="3096756"/>
                    <a:pt x="59635" y="3107682"/>
                  </a:cubicBezTo>
                  <a:cubicBezTo>
                    <a:pt x="63392" y="3122711"/>
                    <a:pt x="71612" y="3141422"/>
                    <a:pt x="79513" y="3154064"/>
                  </a:cubicBezTo>
                  <a:cubicBezTo>
                    <a:pt x="85366" y="3163429"/>
                    <a:pt x="90907" y="3173499"/>
                    <a:pt x="99391" y="3180569"/>
                  </a:cubicBezTo>
                  <a:cubicBezTo>
                    <a:pt x="104757" y="3185041"/>
                    <a:pt x="112644" y="3184986"/>
                    <a:pt x="119270" y="3187195"/>
                  </a:cubicBezTo>
                  <a:cubicBezTo>
                    <a:pt x="169422" y="3220630"/>
                    <a:pt x="147764" y="3202437"/>
                    <a:pt x="185531" y="3240203"/>
                  </a:cubicBezTo>
                  <a:cubicBezTo>
                    <a:pt x="187740" y="3352847"/>
                    <a:pt x="188274" y="3465536"/>
                    <a:pt x="192157" y="3578134"/>
                  </a:cubicBezTo>
                  <a:cubicBezTo>
                    <a:pt x="193561" y="3618836"/>
                    <a:pt x="198792" y="3617934"/>
                    <a:pt x="205409" y="3651021"/>
                  </a:cubicBezTo>
                  <a:cubicBezTo>
                    <a:pt x="209114" y="3669547"/>
                    <a:pt x="213212" y="3714433"/>
                    <a:pt x="225287" y="3730534"/>
                  </a:cubicBezTo>
                  <a:cubicBezTo>
                    <a:pt x="231913" y="3739369"/>
                    <a:pt x="238746" y="3748052"/>
                    <a:pt x="245165" y="3757038"/>
                  </a:cubicBezTo>
                  <a:cubicBezTo>
                    <a:pt x="256781" y="3773300"/>
                    <a:pt x="272988" y="3803860"/>
                    <a:pt x="291548" y="3810047"/>
                  </a:cubicBezTo>
                  <a:lnTo>
                    <a:pt x="331304" y="3823299"/>
                  </a:lnTo>
                  <a:cubicBezTo>
                    <a:pt x="337930" y="3825508"/>
                    <a:pt x="344407" y="3828231"/>
                    <a:pt x="351183" y="3829925"/>
                  </a:cubicBezTo>
                  <a:lnTo>
                    <a:pt x="377687" y="3836551"/>
                  </a:lnTo>
                  <a:cubicBezTo>
                    <a:pt x="417444" y="3834342"/>
                    <a:pt x="457303" y="3833530"/>
                    <a:pt x="496957" y="3829925"/>
                  </a:cubicBezTo>
                  <a:cubicBezTo>
                    <a:pt x="506026" y="3829101"/>
                    <a:pt x="514571" y="3825274"/>
                    <a:pt x="523461" y="3823299"/>
                  </a:cubicBezTo>
                  <a:cubicBezTo>
                    <a:pt x="534455" y="3820856"/>
                    <a:pt x="545804" y="3819909"/>
                    <a:pt x="556591" y="3816673"/>
                  </a:cubicBezTo>
                  <a:cubicBezTo>
                    <a:pt x="567984" y="3813255"/>
                    <a:pt x="578247" y="3806551"/>
                    <a:pt x="589722" y="3803421"/>
                  </a:cubicBezTo>
                  <a:cubicBezTo>
                    <a:pt x="602683" y="3799886"/>
                    <a:pt x="616260" y="3799198"/>
                    <a:pt x="629478" y="3796795"/>
                  </a:cubicBezTo>
                  <a:cubicBezTo>
                    <a:pt x="640559" y="3794780"/>
                    <a:pt x="651683" y="3792901"/>
                    <a:pt x="662609" y="3790169"/>
                  </a:cubicBezTo>
                  <a:cubicBezTo>
                    <a:pt x="678208" y="3786269"/>
                    <a:pt x="693323" y="3780532"/>
                    <a:pt x="708991" y="3776916"/>
                  </a:cubicBezTo>
                  <a:cubicBezTo>
                    <a:pt x="722082" y="3773895"/>
                    <a:pt x="735657" y="3773311"/>
                    <a:pt x="748748" y="3770290"/>
                  </a:cubicBezTo>
                  <a:cubicBezTo>
                    <a:pt x="764416" y="3766674"/>
                    <a:pt x="779463" y="3760654"/>
                    <a:pt x="795131" y="3757038"/>
                  </a:cubicBezTo>
                  <a:cubicBezTo>
                    <a:pt x="812367" y="3753060"/>
                    <a:pt x="865675" y="3746248"/>
                    <a:pt x="881270" y="3743786"/>
                  </a:cubicBezTo>
                  <a:lnTo>
                    <a:pt x="960783" y="3730534"/>
                  </a:lnTo>
                  <a:cubicBezTo>
                    <a:pt x="982944" y="3726505"/>
                    <a:pt x="1004957" y="3721700"/>
                    <a:pt x="1027044" y="3717282"/>
                  </a:cubicBezTo>
                  <a:cubicBezTo>
                    <a:pt x="1038087" y="3715073"/>
                    <a:pt x="1049065" y="3712506"/>
                    <a:pt x="1060174" y="3710655"/>
                  </a:cubicBezTo>
                  <a:lnTo>
                    <a:pt x="1139687" y="3697403"/>
                  </a:lnTo>
                  <a:lnTo>
                    <a:pt x="1179444" y="3690777"/>
                  </a:lnTo>
                  <a:cubicBezTo>
                    <a:pt x="1192696" y="3688568"/>
                    <a:pt x="1205805" y="3685181"/>
                    <a:pt x="1219200" y="3684151"/>
                  </a:cubicBezTo>
                  <a:lnTo>
                    <a:pt x="1305339" y="3677525"/>
                  </a:lnTo>
                  <a:cubicBezTo>
                    <a:pt x="1316057" y="3675739"/>
                    <a:pt x="1383460" y="3664189"/>
                    <a:pt x="1391478" y="3664273"/>
                  </a:cubicBezTo>
                  <a:cubicBezTo>
                    <a:pt x="1585883" y="3666319"/>
                    <a:pt x="1780209" y="3673108"/>
                    <a:pt x="1974574" y="3677525"/>
                  </a:cubicBezTo>
                  <a:lnTo>
                    <a:pt x="2020957" y="3684151"/>
                  </a:lnTo>
                  <a:cubicBezTo>
                    <a:pt x="2034236" y="3686194"/>
                    <a:pt x="2047427" y="3688784"/>
                    <a:pt x="2060713" y="3690777"/>
                  </a:cubicBezTo>
                  <a:cubicBezTo>
                    <a:pt x="2091603" y="3695410"/>
                    <a:pt x="2123175" y="3696453"/>
                    <a:pt x="2153478" y="3704029"/>
                  </a:cubicBezTo>
                  <a:cubicBezTo>
                    <a:pt x="2217413" y="3720014"/>
                    <a:pt x="2188627" y="3713710"/>
                    <a:pt x="2239618" y="3723908"/>
                  </a:cubicBezTo>
                  <a:cubicBezTo>
                    <a:pt x="2274957" y="3721699"/>
                    <a:pt x="2310798" y="3723616"/>
                    <a:pt x="2345635" y="3717282"/>
                  </a:cubicBezTo>
                  <a:cubicBezTo>
                    <a:pt x="2360212" y="3714631"/>
                    <a:pt x="2371230" y="3701760"/>
                    <a:pt x="2385391" y="3697403"/>
                  </a:cubicBezTo>
                  <a:cubicBezTo>
                    <a:pt x="2400318" y="3692810"/>
                    <a:pt x="2416313" y="3692986"/>
                    <a:pt x="2431774" y="3690777"/>
                  </a:cubicBezTo>
                  <a:cubicBezTo>
                    <a:pt x="2547504" y="3656059"/>
                    <a:pt x="2447701" y="3683318"/>
                    <a:pt x="2570922" y="3657647"/>
                  </a:cubicBezTo>
                  <a:cubicBezTo>
                    <a:pt x="2698691" y="3631029"/>
                    <a:pt x="2674767" y="3624683"/>
                    <a:pt x="2849218" y="3611264"/>
                  </a:cubicBezTo>
                  <a:lnTo>
                    <a:pt x="3021496" y="3598012"/>
                  </a:lnTo>
                  <a:lnTo>
                    <a:pt x="3366052" y="3604638"/>
                  </a:lnTo>
                  <a:cubicBezTo>
                    <a:pt x="3385739" y="3606279"/>
                    <a:pt x="3401391" y="3622307"/>
                    <a:pt x="3419061" y="3631142"/>
                  </a:cubicBezTo>
                  <a:cubicBezTo>
                    <a:pt x="3427896" y="3635559"/>
                    <a:pt x="3436067" y="3641681"/>
                    <a:pt x="3445565" y="3644395"/>
                  </a:cubicBezTo>
                  <a:cubicBezTo>
                    <a:pt x="3498664" y="3659566"/>
                    <a:pt x="3476693" y="3652562"/>
                    <a:pt x="3511826" y="3664273"/>
                  </a:cubicBezTo>
                  <a:cubicBezTo>
                    <a:pt x="3536122" y="3662064"/>
                    <a:pt x="3560840" y="3662673"/>
                    <a:pt x="3584713" y="3657647"/>
                  </a:cubicBezTo>
                  <a:cubicBezTo>
                    <a:pt x="3676090" y="3638410"/>
                    <a:pt x="3605602" y="3644058"/>
                    <a:pt x="3664226" y="3624516"/>
                  </a:cubicBezTo>
                  <a:cubicBezTo>
                    <a:pt x="3674910" y="3620954"/>
                    <a:pt x="3686313" y="3620099"/>
                    <a:pt x="3697357" y="3617890"/>
                  </a:cubicBezTo>
                  <a:cubicBezTo>
                    <a:pt x="3708400" y="3613473"/>
                    <a:pt x="3719203" y="3608399"/>
                    <a:pt x="3730487" y="3604638"/>
                  </a:cubicBezTo>
                  <a:cubicBezTo>
                    <a:pt x="3808639" y="3578587"/>
                    <a:pt x="3946429" y="3603424"/>
                    <a:pt x="3988904" y="3604638"/>
                  </a:cubicBezTo>
                  <a:cubicBezTo>
                    <a:pt x="4065720" y="3612319"/>
                    <a:pt x="4066651" y="3616104"/>
                    <a:pt x="4154557" y="3604638"/>
                  </a:cubicBezTo>
                  <a:cubicBezTo>
                    <a:pt x="4172617" y="3602282"/>
                    <a:pt x="4189706" y="3594958"/>
                    <a:pt x="4207565" y="3591386"/>
                  </a:cubicBezTo>
                  <a:lnTo>
                    <a:pt x="4240696" y="3584760"/>
                  </a:lnTo>
                  <a:cubicBezTo>
                    <a:pt x="4289119" y="3552478"/>
                    <a:pt x="4228239" y="3591878"/>
                    <a:pt x="4287078" y="3558255"/>
                  </a:cubicBezTo>
                  <a:cubicBezTo>
                    <a:pt x="4296901" y="3552642"/>
                    <a:pt x="4327273" y="3530694"/>
                    <a:pt x="4333461" y="3525125"/>
                  </a:cubicBezTo>
                  <a:cubicBezTo>
                    <a:pt x="4333501" y="3525089"/>
                    <a:pt x="4383138" y="3475448"/>
                    <a:pt x="4393096" y="3465490"/>
                  </a:cubicBezTo>
                  <a:cubicBezTo>
                    <a:pt x="4399722" y="3458864"/>
                    <a:pt x="4405478" y="3451234"/>
                    <a:pt x="4412974" y="3445612"/>
                  </a:cubicBezTo>
                  <a:cubicBezTo>
                    <a:pt x="4421809" y="3438986"/>
                    <a:pt x="4431307" y="3433163"/>
                    <a:pt x="4439478" y="3425734"/>
                  </a:cubicBezTo>
                  <a:cubicBezTo>
                    <a:pt x="4455657" y="3411026"/>
                    <a:pt x="4468787" y="3393010"/>
                    <a:pt x="4485861" y="3379351"/>
                  </a:cubicBezTo>
                  <a:cubicBezTo>
                    <a:pt x="4496904" y="3370516"/>
                    <a:pt x="4508421" y="3362243"/>
                    <a:pt x="4518991" y="3352847"/>
                  </a:cubicBezTo>
                  <a:cubicBezTo>
                    <a:pt x="4557850" y="3318306"/>
                    <a:pt x="4588921" y="3272623"/>
                    <a:pt x="4611757" y="3226951"/>
                  </a:cubicBezTo>
                  <a:cubicBezTo>
                    <a:pt x="4641203" y="3168059"/>
                    <a:pt x="4670683" y="3116434"/>
                    <a:pt x="4691270" y="3054673"/>
                  </a:cubicBezTo>
                  <a:cubicBezTo>
                    <a:pt x="4699234" y="3030782"/>
                    <a:pt x="4703185" y="3005677"/>
                    <a:pt x="4711148" y="2981786"/>
                  </a:cubicBezTo>
                  <a:cubicBezTo>
                    <a:pt x="4718670" y="2959218"/>
                    <a:pt x="4731238" y="2938432"/>
                    <a:pt x="4737652" y="2915525"/>
                  </a:cubicBezTo>
                  <a:cubicBezTo>
                    <a:pt x="4746762" y="2882990"/>
                    <a:pt x="4746847" y="2848187"/>
                    <a:pt x="4757531" y="2816134"/>
                  </a:cubicBezTo>
                  <a:cubicBezTo>
                    <a:pt x="4796255" y="2699959"/>
                    <a:pt x="4772463" y="2780042"/>
                    <a:pt x="4810539" y="2584221"/>
                  </a:cubicBezTo>
                  <a:cubicBezTo>
                    <a:pt x="4814838" y="2562111"/>
                    <a:pt x="4816668" y="2539328"/>
                    <a:pt x="4823791" y="2517960"/>
                  </a:cubicBezTo>
                  <a:cubicBezTo>
                    <a:pt x="4830417" y="2498082"/>
                    <a:pt x="4838337" y="2478589"/>
                    <a:pt x="4843670" y="2458325"/>
                  </a:cubicBezTo>
                  <a:cubicBezTo>
                    <a:pt x="4849402" y="2436542"/>
                    <a:pt x="4851459" y="2413916"/>
                    <a:pt x="4856922" y="2392064"/>
                  </a:cubicBezTo>
                  <a:cubicBezTo>
                    <a:pt x="4869137" y="2343202"/>
                    <a:pt x="4883584" y="2294924"/>
                    <a:pt x="4896678" y="2246290"/>
                  </a:cubicBezTo>
                  <a:cubicBezTo>
                    <a:pt x="4908432" y="2202632"/>
                    <a:pt x="4900318" y="2221122"/>
                    <a:pt x="4923183" y="2160151"/>
                  </a:cubicBezTo>
                  <a:cubicBezTo>
                    <a:pt x="4935067" y="2128461"/>
                    <a:pt x="4942518" y="2114855"/>
                    <a:pt x="4956313" y="2087264"/>
                  </a:cubicBezTo>
                  <a:cubicBezTo>
                    <a:pt x="4970688" y="1972265"/>
                    <a:pt x="4952589" y="2088903"/>
                    <a:pt x="4976191" y="1994499"/>
                  </a:cubicBezTo>
                  <a:cubicBezTo>
                    <a:pt x="4980609" y="1976829"/>
                    <a:pt x="4982680" y="1958401"/>
                    <a:pt x="4989444" y="1941490"/>
                  </a:cubicBezTo>
                  <a:cubicBezTo>
                    <a:pt x="4998279" y="1919403"/>
                    <a:pt x="5008425" y="1897797"/>
                    <a:pt x="5015948" y="1875229"/>
                  </a:cubicBezTo>
                  <a:cubicBezTo>
                    <a:pt x="5054617" y="1759222"/>
                    <a:pt x="5005572" y="1903762"/>
                    <a:pt x="5042452" y="1802342"/>
                  </a:cubicBezTo>
                  <a:cubicBezTo>
                    <a:pt x="5076466" y="1708803"/>
                    <a:pt x="5036040" y="1811744"/>
                    <a:pt x="5068957" y="1729455"/>
                  </a:cubicBezTo>
                  <a:cubicBezTo>
                    <a:pt x="5087947" y="1634505"/>
                    <a:pt x="5061402" y="1752123"/>
                    <a:pt x="5088835" y="1669821"/>
                  </a:cubicBezTo>
                  <a:cubicBezTo>
                    <a:pt x="5092396" y="1659137"/>
                    <a:pt x="5091900" y="1647374"/>
                    <a:pt x="5095461" y="1636690"/>
                  </a:cubicBezTo>
                  <a:cubicBezTo>
                    <a:pt x="5098584" y="1627319"/>
                    <a:pt x="5105245" y="1619435"/>
                    <a:pt x="5108713" y="1610186"/>
                  </a:cubicBezTo>
                  <a:cubicBezTo>
                    <a:pt x="5122976" y="1572151"/>
                    <a:pt x="5105941" y="1589221"/>
                    <a:pt x="5128591" y="1543925"/>
                  </a:cubicBezTo>
                  <a:cubicBezTo>
                    <a:pt x="5145406" y="1510298"/>
                    <a:pt x="5136365" y="1525640"/>
                    <a:pt x="5155096" y="1497542"/>
                  </a:cubicBezTo>
                  <a:cubicBezTo>
                    <a:pt x="5157305" y="1488707"/>
                    <a:pt x="5159220" y="1479794"/>
                    <a:pt x="5161722" y="1471038"/>
                  </a:cubicBezTo>
                  <a:cubicBezTo>
                    <a:pt x="5163641" y="1464322"/>
                    <a:pt x="5166833" y="1457978"/>
                    <a:pt x="5168348" y="1451160"/>
                  </a:cubicBezTo>
                  <a:cubicBezTo>
                    <a:pt x="5175821" y="1417532"/>
                    <a:pt x="5178267" y="1378470"/>
                    <a:pt x="5181600" y="1345142"/>
                  </a:cubicBezTo>
                  <a:cubicBezTo>
                    <a:pt x="5179391" y="1139733"/>
                    <a:pt x="5178849" y="934300"/>
                    <a:pt x="5174974" y="728916"/>
                  </a:cubicBezTo>
                  <a:cubicBezTo>
                    <a:pt x="5174791" y="719229"/>
                    <a:pt x="5169596" y="629267"/>
                    <a:pt x="5161722" y="603021"/>
                  </a:cubicBezTo>
                  <a:cubicBezTo>
                    <a:pt x="5158884" y="593560"/>
                    <a:pt x="5151938" y="585765"/>
                    <a:pt x="5148470" y="576516"/>
                  </a:cubicBezTo>
                  <a:cubicBezTo>
                    <a:pt x="5136826" y="545465"/>
                    <a:pt x="5149999" y="542877"/>
                    <a:pt x="5115339" y="516882"/>
                  </a:cubicBezTo>
                  <a:cubicBezTo>
                    <a:pt x="5108054" y="511418"/>
                    <a:pt x="5097795" y="511884"/>
                    <a:pt x="5088835" y="510255"/>
                  </a:cubicBezTo>
                  <a:cubicBezTo>
                    <a:pt x="5073469" y="507461"/>
                    <a:pt x="5057913" y="505838"/>
                    <a:pt x="5042452" y="503629"/>
                  </a:cubicBezTo>
                  <a:cubicBezTo>
                    <a:pt x="5035826" y="499212"/>
                    <a:pt x="5028692" y="495475"/>
                    <a:pt x="5022574" y="490377"/>
                  </a:cubicBezTo>
                  <a:cubicBezTo>
                    <a:pt x="5015375" y="484378"/>
                    <a:pt x="5010321" y="475945"/>
                    <a:pt x="5002696" y="470499"/>
                  </a:cubicBezTo>
                  <a:cubicBezTo>
                    <a:pt x="4939238" y="425173"/>
                    <a:pt x="5008459" y="485713"/>
                    <a:pt x="4956313" y="443995"/>
                  </a:cubicBezTo>
                  <a:cubicBezTo>
                    <a:pt x="4936241" y="427937"/>
                    <a:pt x="4936935" y="412646"/>
                    <a:pt x="4903304" y="404238"/>
                  </a:cubicBezTo>
                  <a:lnTo>
                    <a:pt x="4876800" y="397612"/>
                  </a:lnTo>
                  <a:cubicBezTo>
                    <a:pt x="4863040" y="389012"/>
                    <a:pt x="4819851" y="359691"/>
                    <a:pt x="4797287" y="351229"/>
                  </a:cubicBezTo>
                  <a:cubicBezTo>
                    <a:pt x="4788760" y="348031"/>
                    <a:pt x="4779310" y="347800"/>
                    <a:pt x="4770783" y="344603"/>
                  </a:cubicBezTo>
                  <a:cubicBezTo>
                    <a:pt x="4761534" y="341135"/>
                    <a:pt x="4753449" y="335019"/>
                    <a:pt x="4744278" y="331351"/>
                  </a:cubicBezTo>
                  <a:cubicBezTo>
                    <a:pt x="4731308" y="326163"/>
                    <a:pt x="4717016" y="324346"/>
                    <a:pt x="4704522" y="318099"/>
                  </a:cubicBezTo>
                  <a:cubicBezTo>
                    <a:pt x="4695687" y="313682"/>
                    <a:pt x="4687097" y="308738"/>
                    <a:pt x="4678018" y="304847"/>
                  </a:cubicBezTo>
                  <a:cubicBezTo>
                    <a:pt x="4671598" y="302096"/>
                    <a:pt x="4664498" y="301111"/>
                    <a:pt x="4658139" y="298221"/>
                  </a:cubicBezTo>
                  <a:cubicBezTo>
                    <a:pt x="4639520" y="289758"/>
                    <a:pt x="4609505" y="270479"/>
                    <a:pt x="4585252" y="265090"/>
                  </a:cubicBezTo>
                  <a:cubicBezTo>
                    <a:pt x="4572137" y="262176"/>
                    <a:pt x="4558670" y="261099"/>
                    <a:pt x="4545496" y="258464"/>
                  </a:cubicBezTo>
                  <a:cubicBezTo>
                    <a:pt x="4536566" y="256678"/>
                    <a:pt x="4527826" y="254047"/>
                    <a:pt x="4518991" y="251838"/>
                  </a:cubicBezTo>
                  <a:cubicBezTo>
                    <a:pt x="4473825" y="221727"/>
                    <a:pt x="4530772" y="255765"/>
                    <a:pt x="4459357" y="231960"/>
                  </a:cubicBezTo>
                  <a:cubicBezTo>
                    <a:pt x="4451802" y="229442"/>
                    <a:pt x="4446872" y="221666"/>
                    <a:pt x="4439478" y="218708"/>
                  </a:cubicBezTo>
                  <a:cubicBezTo>
                    <a:pt x="4424549" y="212736"/>
                    <a:pt x="4408497" y="210076"/>
                    <a:pt x="4393096" y="205455"/>
                  </a:cubicBezTo>
                  <a:cubicBezTo>
                    <a:pt x="4386406" y="203448"/>
                    <a:pt x="4379994" y="200523"/>
                    <a:pt x="4373218" y="198829"/>
                  </a:cubicBezTo>
                  <a:cubicBezTo>
                    <a:pt x="4352208" y="193577"/>
                    <a:pt x="4333992" y="192380"/>
                    <a:pt x="4313583" y="185577"/>
                  </a:cubicBezTo>
                  <a:cubicBezTo>
                    <a:pt x="4302299" y="181816"/>
                    <a:pt x="4291845" y="175743"/>
                    <a:pt x="4280452" y="172325"/>
                  </a:cubicBezTo>
                  <a:cubicBezTo>
                    <a:pt x="4269665" y="169089"/>
                    <a:pt x="4258248" y="168430"/>
                    <a:pt x="4247322" y="165699"/>
                  </a:cubicBezTo>
                  <a:cubicBezTo>
                    <a:pt x="4182076" y="149388"/>
                    <a:pt x="4297085" y="170679"/>
                    <a:pt x="4187687" y="152447"/>
                  </a:cubicBezTo>
                  <a:cubicBezTo>
                    <a:pt x="4181061" y="150238"/>
                    <a:pt x="4174525" y="147740"/>
                    <a:pt x="4167809" y="145821"/>
                  </a:cubicBezTo>
                  <a:cubicBezTo>
                    <a:pt x="4159052" y="143319"/>
                    <a:pt x="4149675" y="142782"/>
                    <a:pt x="4141304" y="139195"/>
                  </a:cubicBezTo>
                  <a:cubicBezTo>
                    <a:pt x="4133984" y="136058"/>
                    <a:pt x="4128179" y="130163"/>
                    <a:pt x="4121426" y="125942"/>
                  </a:cubicBezTo>
                  <a:cubicBezTo>
                    <a:pt x="4092324" y="107753"/>
                    <a:pt x="4088625" y="110434"/>
                    <a:pt x="4068418" y="86186"/>
                  </a:cubicBezTo>
                  <a:cubicBezTo>
                    <a:pt x="4063320" y="80068"/>
                    <a:pt x="4060263" y="72426"/>
                    <a:pt x="4055165" y="66308"/>
                  </a:cubicBezTo>
                  <a:cubicBezTo>
                    <a:pt x="4049166" y="59109"/>
                    <a:pt x="4041286" y="53628"/>
                    <a:pt x="4035287" y="46429"/>
                  </a:cubicBezTo>
                  <a:cubicBezTo>
                    <a:pt x="4030189" y="40311"/>
                    <a:pt x="4027666" y="32182"/>
                    <a:pt x="4022035" y="26551"/>
                  </a:cubicBezTo>
                  <a:cubicBezTo>
                    <a:pt x="4016404" y="20920"/>
                    <a:pt x="4008375" y="18274"/>
                    <a:pt x="4002157" y="13299"/>
                  </a:cubicBezTo>
                  <a:cubicBezTo>
                    <a:pt x="3983639" y="-1515"/>
                    <a:pt x="3996460" y="47"/>
                    <a:pt x="3982278" y="47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D4D058-772A-1642-953F-49535E087869}"/>
                </a:ext>
              </a:extLst>
            </p:cNvPr>
            <p:cNvSpPr txBox="1"/>
            <p:nvPr/>
          </p:nvSpPr>
          <p:spPr>
            <a:xfrm>
              <a:off x="6545137" y="1491197"/>
              <a:ext cx="1625348" cy="796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75000"/>
                    </a:schemeClr>
                  </a:solidFill>
                </a:rPr>
                <a:t>New for HLLHC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81671C-C048-7162-629D-41E318AAEE0E}"/>
              </a:ext>
            </a:extLst>
          </p:cNvPr>
          <p:cNvSpPr txBox="1"/>
          <p:nvPr/>
        </p:nvSpPr>
        <p:spPr>
          <a:xfrm>
            <a:off x="76200" y="2085022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Many opportunities with tracking included at Level-1</a:t>
            </a:r>
          </a:p>
        </p:txBody>
      </p:sp>
    </p:spTree>
    <p:extLst>
      <p:ext uri="{BB962C8B-B14F-4D97-AF65-F5344CB8AC3E}">
        <p14:creationId xmlns:p14="http://schemas.microsoft.com/office/powerpoint/2010/main" val="350190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33350"/>
            <a:ext cx="6248400" cy="63430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HL-LHC L1 Trigger Challenge</a:t>
            </a:r>
            <a:br>
              <a:rPr lang="en-US" dirty="0"/>
            </a:br>
            <a:r>
              <a:rPr lang="en-US" dirty="0"/>
              <a:t>Xilinx – </a:t>
            </a:r>
            <a:r>
              <a:rPr lang="en-US" dirty="0" err="1"/>
              <a:t>Ultrascale</a:t>
            </a:r>
            <a:r>
              <a:rPr lang="en-US" dirty="0"/>
              <a:t>+ Processors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3FFC2B9-B5FC-9640-881B-7DA2E89B79DE}" type="datetime5">
              <a:rPr lang="en-US" smtClean="0"/>
              <a:t>7-Nov-23</a:t>
            </a:fld>
            <a:endParaRPr lang="en-US"/>
          </a:p>
        </p:txBody>
      </p:sp>
      <p:pic>
        <p:nvPicPr>
          <p:cNvPr id="6" name="Picture 5" descr="ultrasca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19" y="1123950"/>
            <a:ext cx="7170581" cy="3338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DA4A3E-924C-82A8-DF69-2C54149365DF}"/>
              </a:ext>
            </a:extLst>
          </p:cNvPr>
          <p:cNvSpPr txBox="1"/>
          <p:nvPr/>
        </p:nvSpPr>
        <p:spPr>
          <a:xfrm>
            <a:off x="6855554" y="3047821"/>
            <a:ext cx="1450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Times 2</a:t>
            </a:r>
          </a:p>
          <a:p>
            <a:r>
              <a:rPr lang="en-US" dirty="0">
                <a:solidFill>
                  <a:srgbClr val="FF0000"/>
                </a:solidFill>
              </a:rPr>
              <a:t>Many times</a:t>
            </a:r>
          </a:p>
          <a:p>
            <a:r>
              <a:rPr lang="en-US" dirty="0">
                <a:solidFill>
                  <a:srgbClr val="FF0000"/>
                </a:solidFill>
              </a:rPr>
              <a:t>Times 3</a:t>
            </a:r>
          </a:p>
          <a:p>
            <a:r>
              <a:rPr lang="en-US" dirty="0">
                <a:solidFill>
                  <a:srgbClr val="FF0000"/>
                </a:solidFill>
              </a:rPr>
              <a:t>Times 2.5</a:t>
            </a:r>
          </a:p>
        </p:txBody>
      </p:sp>
    </p:spTree>
    <p:extLst>
      <p:ext uri="{BB962C8B-B14F-4D97-AF65-F5344CB8AC3E}">
        <p14:creationId xmlns:p14="http://schemas.microsoft.com/office/powerpoint/2010/main" val="334735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08701-CFF1-61B3-AA16-532B6534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ML at Level-1?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6E53FCA-6532-EAFB-9589-6DFE61E18F62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52400" y="3333750"/>
                <a:ext cx="8839200" cy="1349881"/>
              </a:xfrm>
            </p:spPr>
            <p:txBody>
              <a:bodyPr/>
              <a:lstStyle/>
              <a:p>
                <a:r>
                  <a:rPr lang="en-US" dirty="0"/>
                  <a:t>Traditional event selection at L1 based on object thresholds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endParaRPr lang="en-US" dirty="0">
                  <a:sym typeface="Wingdings" pitchFamily="2" charset="2"/>
                </a:endParaRPr>
              </a:p>
              <a:p>
                <a:pPr marL="642938" lvl="1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Wingdings" pitchFamily="2" charset="2"/>
                  </a:rPr>
                  <a:t>High-level and Data analysis selections limited to use those objects</a:t>
                </a:r>
              </a:p>
              <a:p>
                <a:pPr marL="0" indent="0"/>
                <a:r>
                  <a:rPr lang="en-US" dirty="0"/>
                  <a:t>ML decisions based on level-1 inputs themselves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</m:t>
                    </m:r>
                  </m:oMath>
                </a14:m>
                <a:endParaRPr lang="en-US" dirty="0"/>
              </a:p>
              <a:p>
                <a:pPr marL="642938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Reduce potential bias for later detailed analysis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6E53FCA-6532-EAFB-9589-6DFE61E18F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52400" y="3333750"/>
                <a:ext cx="8839200" cy="1349881"/>
              </a:xfrm>
              <a:blipFill>
                <a:blip r:embed="rId2"/>
                <a:stretch>
                  <a:fillRect l="-862" t="-1869" b="-25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8471F-08F5-810B-C512-252EE559F6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65C87C-9B09-1042-AE32-445C7E9461A2}" type="datetime5">
              <a:rPr lang="en-US" smtClean="0"/>
              <a:t>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4D62C-FB08-EDD1-4E68-B1D6851370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222A7-664E-88B0-21C7-2F8FA8691C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EC48E13-AA99-79E4-5076-6AD8C9984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34590"/>
            <a:ext cx="8229600" cy="2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09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Advanced Processor Prototype for HL-LHC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861A3-5D69-4C42-8B04-8E3D3FB7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7C2E4-D8F1-9544-9D41-371E83B07A5D}" type="datetime5">
              <a:rPr lang="en-US" smtClean="0"/>
              <a:t>7-Nov-23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D23BC-6F5B-0E4D-BBF0-BE724EB0B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914C2-6E48-5949-ADF7-C783504E3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C67BE-0234-4D76-8D6F-4502085CFD7D}" type="slidenum">
              <a:rPr lang="en-US" smtClean="0"/>
              <a:t>30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5029200" y="1101725"/>
            <a:ext cx="3962400" cy="3756025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Wisconsin </a:t>
            </a:r>
            <a:r>
              <a:rPr lang="en-US" b="1" dirty="0" err="1"/>
              <a:t>APxF</a:t>
            </a:r>
            <a:r>
              <a:rPr lang="en-US" b="1" dirty="0"/>
              <a:t> Board</a:t>
            </a:r>
          </a:p>
          <a:p>
            <a:endParaRPr lang="en-US" dirty="0"/>
          </a:p>
          <a:p>
            <a:r>
              <a:rPr lang="en-US" dirty="0"/>
              <a:t>Xilinx VU13P or VU9P FPGA </a:t>
            </a:r>
          </a:p>
          <a:p>
            <a:r>
              <a:rPr lang="en-US" dirty="0"/>
              <a:t>ZYNQ-IPMC (ATCA IPMI controller)</a:t>
            </a:r>
          </a:p>
          <a:p>
            <a:r>
              <a:rPr lang="en-US" dirty="0"/>
              <a:t>ELM (ZYNQ-based embedded Linux)</a:t>
            </a:r>
          </a:p>
          <a:p>
            <a:r>
              <a:rPr lang="en-US" dirty="0"/>
              <a:t>ESM (</a:t>
            </a:r>
            <a:r>
              <a:rPr lang="en-US" dirty="0" err="1"/>
              <a:t>GbE</a:t>
            </a:r>
            <a:r>
              <a:rPr lang="en-US" dirty="0"/>
              <a:t> switch)</a:t>
            </a:r>
          </a:p>
          <a:p>
            <a:r>
              <a:rPr lang="en-US" dirty="0"/>
              <a:t>High efficiency heatsinks</a:t>
            </a:r>
          </a:p>
          <a:p>
            <a:r>
              <a:rPr lang="en-US" dirty="0"/>
              <a:t>Front-panel inputs</a:t>
            </a:r>
          </a:p>
          <a:p>
            <a:endParaRPr lang="en-US" dirty="0"/>
          </a:p>
          <a:p>
            <a:r>
              <a:rPr lang="en-US" dirty="0"/>
              <a:t>25G </a:t>
            </a:r>
            <a:r>
              <a:rPr lang="en-US" dirty="0" err="1"/>
              <a:t>Samtec</a:t>
            </a:r>
            <a:r>
              <a:rPr lang="en-US" dirty="0"/>
              <a:t> Firefly optics</a:t>
            </a:r>
            <a:br>
              <a:rPr lang="en-US" dirty="0"/>
            </a:br>
            <a:r>
              <a:rPr lang="en-US" dirty="0"/>
              <a:t>– 10x12 + 1x4 (124 25 Gbps links)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A47210C-FC70-54AC-F1E6-A297E397B3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774246"/>
            <a:ext cx="3696397" cy="40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29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1119-A028-7FE1-83ED-2E1832A1F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3714E6-D005-48AA-AF10-F2BE001C67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Run-3 will see machine learning based triggers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Improved technologies for easy high-level synthesis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Improved auto-encoder model implementations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Potential opportunity for hitherto unattainable physics reach</a:t>
            </a:r>
          </a:p>
          <a:p>
            <a:pPr marL="0" indent="0"/>
            <a:r>
              <a:rPr lang="en-US" dirty="0"/>
              <a:t>HL-LHC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Increased resources in new boards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Availability of tracker data at level-1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Opportunities for ML-based discoveries are opening up.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E2243-2606-2F8D-F544-B542F2597F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73C64A-01F1-6149-A300-AFDB16AF7A12}" type="datetime5">
              <a:rPr lang="en-US" smtClean="0"/>
              <a:t>7-Nov-23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20E2B-3835-341F-BEA0-59531A7FFF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86C90-CD7B-1302-99B6-ED3A54F68B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52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B33A6-2A47-1C47-A388-A9007AFA5D59}" type="datetime5">
              <a:rPr lang="en-US" smtClean="0"/>
              <a:t>7-Nov-23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 Level 1 Trigger Input Data &amp; Traditional Algos</a:t>
            </a:r>
          </a:p>
        </p:txBody>
      </p:sp>
      <p:pic>
        <p:nvPicPr>
          <p:cNvPr id="60419" name="Picture 82" descr="trigdata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1" y="912019"/>
            <a:ext cx="6546056" cy="394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45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5E0C-C863-E280-911B-0967AA36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&amp; Challenges at Level-1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7FF36-8F28-136E-73AF-76719A997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/>
            <a:r>
              <a:rPr lang="en-US" dirty="0"/>
              <a:t>Level-1 trigger system features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Massively parallel processors (FPGAs)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Very fast IO based on multi-gigabit transceivers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Modern high level synthesis tools to implement complex models</a:t>
            </a:r>
          </a:p>
          <a:p>
            <a:r>
              <a:rPr lang="en-US" dirty="0"/>
              <a:t>Level-1 trigger system constraints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Extremely low latency &lt; O(1) 𝜇s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Extremely tight resources from a single FPGA board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Extremely low background rate &lt; O(10</a:t>
            </a:r>
            <a:r>
              <a:rPr lang="en-US" baseline="30000" dirty="0"/>
              <a:t>–4</a:t>
            </a:r>
            <a:r>
              <a:rPr lang="en-US" dirty="0"/>
              <a:t>)</a:t>
            </a:r>
          </a:p>
          <a:p>
            <a:pPr marL="0" indent="0"/>
            <a:r>
              <a:rPr lang="en-US" dirty="0"/>
              <a:t>CMS is trying improvements in Run-3 systems before getting to HL-LHC!</a:t>
            </a:r>
          </a:p>
          <a:p>
            <a:pPr marL="0" indent="0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A2159-5530-CF0B-3BFF-F4AE69DF4D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088064-0B49-E04B-B7F5-DE481D8AB759}" type="datetime5">
              <a:rPr lang="en-US" smtClean="0"/>
              <a:t>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20505-E7E1-6C60-505C-0D6FACCB2A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70733-CABC-05FB-9759-8D0B56D51F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A08A9-7484-6B89-09D2-129A9ABEB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43748-C644-9E4F-8CE8-5FCC8ECD7730}" type="datetime5">
              <a:rPr lang="en-US" smtClean="0"/>
              <a:t>7-Nov-23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9ADFE4-D2A7-A63E-461F-7C727D6D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82F7FC-5163-8A18-9A48-474B75D7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L1 Trigger System for LHC Operations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BB1430-DC0D-DCB1-C92E-DD59EC8F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7" name="Picture 16" descr="A diagram of a complex system&#10;&#10;Description automatically generated with medium confidence">
            <a:extLst>
              <a:ext uri="{FF2B5EF4-FFF2-40B4-BE49-F238E27FC236}">
                <a16:creationId xmlns:a16="http://schemas.microsoft.com/office/drawing/2014/main" id="{9299F013-ACD1-AAF8-BDD7-385DCB55F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374" y="1060435"/>
            <a:ext cx="5331252" cy="375135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C864E9D-0846-9A23-05FB-3898D8E96734}"/>
              </a:ext>
            </a:extLst>
          </p:cNvPr>
          <p:cNvGrpSpPr/>
          <p:nvPr/>
        </p:nvGrpSpPr>
        <p:grpSpPr>
          <a:xfrm>
            <a:off x="838200" y="2936112"/>
            <a:ext cx="4991100" cy="1904611"/>
            <a:chOff x="838200" y="2936112"/>
            <a:chExt cx="4991100" cy="1904611"/>
          </a:xfrm>
        </p:grpSpPr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F3D4896E-4956-3DE0-61D8-0A608F3FA140}"/>
                </a:ext>
              </a:extLst>
            </p:cNvPr>
            <p:cNvCxnSpPr>
              <a:cxnSpLocks/>
              <a:endCxn id="28" idx="0"/>
            </p:cNvCxnSpPr>
            <p:nvPr/>
          </p:nvCxnSpPr>
          <p:spPr>
            <a:xfrm rot="10800000" flipV="1">
              <a:off x="1543423" y="2936112"/>
              <a:ext cx="949490" cy="551042"/>
            </a:xfrm>
            <a:prstGeom prst="bentConnector2">
              <a:avLst/>
            </a:prstGeom>
            <a:ln>
              <a:solidFill>
                <a:srgbClr val="FF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289AD7-D30E-B68B-6FDA-99DEFC9C1C26}"/>
                </a:ext>
              </a:extLst>
            </p:cNvPr>
            <p:cNvSpPr txBox="1"/>
            <p:nvPr/>
          </p:nvSpPr>
          <p:spPr>
            <a:xfrm>
              <a:off x="1016039" y="3487154"/>
              <a:ext cx="1054768" cy="3693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CICADA</a:t>
              </a:r>
            </a:p>
          </p:txBody>
        </p: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D9ED010F-C22C-034E-87D7-323EB129421F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rot="16200000" flipH="1">
              <a:off x="2366579" y="3033329"/>
              <a:ext cx="696464" cy="2342777"/>
            </a:xfrm>
            <a:prstGeom prst="bentConnector2">
              <a:avLst/>
            </a:prstGeom>
            <a:ln>
              <a:solidFill>
                <a:srgbClr val="FF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A5D290-BAFE-C99C-8A4E-BD6BDA79889A}"/>
                </a:ext>
              </a:extLst>
            </p:cNvPr>
            <p:cNvSpPr txBox="1"/>
            <p:nvPr/>
          </p:nvSpPr>
          <p:spPr>
            <a:xfrm>
              <a:off x="4636001" y="4397573"/>
              <a:ext cx="1002799" cy="3077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AXOL1TL</a:t>
              </a:r>
            </a:p>
          </p:txBody>
        </p:sp>
        <p:pic>
          <p:nvPicPr>
            <p:cNvPr id="35" name="Picture 34" descr="A cartoon of a superhero&#10;&#10;Description automatically generated">
              <a:extLst>
                <a:ext uri="{FF2B5EF4-FFF2-40B4-BE49-F238E27FC236}">
                  <a16:creationId xmlns:a16="http://schemas.microsoft.com/office/drawing/2014/main" id="{69B40635-C235-5670-310E-90623D734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3714750"/>
              <a:ext cx="296570" cy="307778"/>
            </a:xfrm>
            <a:prstGeom prst="rect">
              <a:avLst/>
            </a:prstGeom>
          </p:spPr>
        </p:pic>
        <p:pic>
          <p:nvPicPr>
            <p:cNvPr id="36" name="Picture 35" descr="A logo of a computer chip&#10;&#10;Description automatically generated with medium confidence">
              <a:extLst>
                <a:ext uri="{FF2B5EF4-FFF2-40B4-BE49-F238E27FC236}">
                  <a16:creationId xmlns:a16="http://schemas.microsoft.com/office/drawing/2014/main" id="{C275A72E-721A-ECF8-31E0-1FBD1C90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48300" y="4592812"/>
              <a:ext cx="381000" cy="247911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143E26B-E49F-43E7-5579-1C7C9E434934}"/>
              </a:ext>
            </a:extLst>
          </p:cNvPr>
          <p:cNvSpPr txBox="1"/>
          <p:nvPr/>
        </p:nvSpPr>
        <p:spPr>
          <a:xfrm>
            <a:off x="5980326" y="4165458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ML-Based Improvements for Run-3</a:t>
            </a:r>
          </a:p>
        </p:txBody>
      </p:sp>
    </p:spTree>
    <p:extLst>
      <p:ext uri="{BB962C8B-B14F-4D97-AF65-F5344CB8AC3E}">
        <p14:creationId xmlns:p14="http://schemas.microsoft.com/office/powerpoint/2010/main" val="237433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Xilinx FPGAs In Use </a:t>
            </a:r>
            <a:br>
              <a:rPr lang="en-US" sz="2100" dirty="0"/>
            </a:br>
            <a:r>
              <a:rPr lang="en-US" sz="2100" dirty="0"/>
              <a:t>LHC Run-2/3 : V7 690T ; At HL-LHC: VU13P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D74E-073C-624E-ACF1-B3FA7DBF6BCB}" type="datetime5">
              <a:rPr lang="en-US" smtClean="0"/>
              <a:t>7-Nov-23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913C8D-8143-2F04-F2B6-F16B97C6CD4A}"/>
              </a:ext>
            </a:extLst>
          </p:cNvPr>
          <p:cNvGrpSpPr/>
          <p:nvPr/>
        </p:nvGrpSpPr>
        <p:grpSpPr>
          <a:xfrm>
            <a:off x="1217247" y="971550"/>
            <a:ext cx="6629400" cy="4178235"/>
            <a:chOff x="1143000" y="664522"/>
            <a:chExt cx="6858000" cy="4485263"/>
          </a:xfrm>
        </p:grpSpPr>
        <p:pic>
          <p:nvPicPr>
            <p:cNvPr id="8" name="Picture 7" descr="v7Family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936733"/>
              <a:ext cx="6858000" cy="3213052"/>
            </a:xfrm>
            <a:prstGeom prst="rect">
              <a:avLst/>
            </a:prstGeom>
          </p:spPr>
        </p:pic>
        <p:pic>
          <p:nvPicPr>
            <p:cNvPr id="12" name="Picture 11" descr="xilinxProductFamily.jpe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58"/>
            <a:stretch/>
          </p:blipFill>
          <p:spPr>
            <a:xfrm>
              <a:off x="1143000" y="664522"/>
              <a:ext cx="6858000" cy="151952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048000" y="730033"/>
            <a:ext cx="1684538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Currently Deployed at LHC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0384" y="895350"/>
            <a:ext cx="1434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Planned for HL-LHC </a:t>
            </a:r>
          </a:p>
        </p:txBody>
      </p:sp>
    </p:spTree>
    <p:extLst>
      <p:ext uri="{BB962C8B-B14F-4D97-AF65-F5344CB8AC3E}">
        <p14:creationId xmlns:p14="http://schemas.microsoft.com/office/powerpoint/2010/main" val="43252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Key element - Multi-gigabit </a:t>
            </a:r>
            <a:r>
              <a:rPr lang="en-US" sz="2100" dirty="0" err="1"/>
              <a:t>Opto</a:t>
            </a:r>
            <a:r>
              <a:rPr lang="en-US" sz="2100" dirty="0"/>
              <a:t>-electronics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DA117-9FDE-F143-B639-40F70D45E25D}" type="datetime5">
              <a:rPr lang="en-US" smtClean="0"/>
              <a:t>7-Nov-23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C11F0-6B4D-644E-8124-C852C545899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avago1.jpe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9414"/>
          <a:stretch/>
        </p:blipFill>
        <p:spPr>
          <a:xfrm>
            <a:off x="1247815" y="604083"/>
            <a:ext cx="6683489" cy="2648429"/>
          </a:xfrm>
          <a:prstGeom prst="rect">
            <a:avLst/>
          </a:prstGeom>
        </p:spPr>
      </p:pic>
      <p:pic>
        <p:nvPicPr>
          <p:cNvPr id="7" name="Picture 6" descr="avago2.jpe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123352"/>
            <a:ext cx="6858000" cy="17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2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70346"/>
            <a:ext cx="3161110" cy="26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400" dirty="0"/>
              <a:t>CMS Level-1 Trigger Electronics Boards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4294967295"/>
          </p:nvPr>
        </p:nvSpPr>
        <p:spPr>
          <a:xfrm>
            <a:off x="0" y="3443288"/>
            <a:ext cx="6689725" cy="1566862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Calorimeter Trigger Processor(CTP7 – left), and Master Processor (MP7 - right)</a:t>
            </a:r>
          </a:p>
          <a:p>
            <a:pPr lvl="1"/>
            <a:r>
              <a:rPr lang="en-US" sz="1050" dirty="0">
                <a:latin typeface="Helvetica" charset="0"/>
                <a:ea typeface="ＭＳ Ｐゴシック" charset="0"/>
              </a:rPr>
              <a:t>CTP7 (Layer-1) – </a:t>
            </a:r>
            <a:r>
              <a:rPr lang="en-US" sz="1050" dirty="0" err="1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1050" dirty="0" err="1">
                <a:latin typeface="Helvetica" charset="0"/>
                <a:ea typeface="ＭＳ Ｐゴシック" charset="0"/>
              </a:rPr>
              <a:t>TCA</a:t>
            </a:r>
            <a:r>
              <a:rPr lang="en-US" sz="1050" dirty="0">
                <a:latin typeface="Helvetica" charset="0"/>
                <a:ea typeface="ＭＳ Ｐゴシック" charset="0"/>
              </a:rPr>
              <a:t>  Single </a:t>
            </a:r>
            <a:r>
              <a:rPr lang="en-US" sz="1050" dirty="0" err="1">
                <a:latin typeface="Helvetica" charset="0"/>
                <a:ea typeface="ＭＳ Ｐゴシック" charset="0"/>
              </a:rPr>
              <a:t>Virtex</a:t>
            </a:r>
            <a:r>
              <a:rPr lang="en-US" sz="1050" dirty="0">
                <a:latin typeface="Helvetica" charset="0"/>
                <a:ea typeface="ＭＳ Ｐゴシック" charset="0"/>
              </a:rPr>
              <a:t> 7 FPGA, 67 optical inputs, 48 outputs, 12 RX/TX backplane</a:t>
            </a:r>
          </a:p>
          <a:p>
            <a:pPr lvl="2"/>
            <a:r>
              <a:rPr lang="en-US" sz="1050" dirty="0" err="1">
                <a:latin typeface="Helvetica" charset="0"/>
                <a:ea typeface="ＭＳ Ｐゴシック" charset="0"/>
              </a:rPr>
              <a:t>Virtex</a:t>
            </a:r>
            <a:r>
              <a:rPr lang="en-US" sz="1050" dirty="0">
                <a:latin typeface="Helvetica" charset="0"/>
                <a:ea typeface="ＭＳ Ｐゴシック" charset="0"/>
              </a:rPr>
              <a:t> 7 allows 10 Gb/s link speed on 3 CXP(36 TX &amp; 36 RX) and 4 </a:t>
            </a:r>
            <a:r>
              <a:rPr lang="en-US" sz="1050" dirty="0" err="1">
                <a:latin typeface="Helvetica" charset="0"/>
                <a:ea typeface="ＭＳ Ｐゴシック" charset="0"/>
              </a:rPr>
              <a:t>MiniPODs</a:t>
            </a:r>
            <a:r>
              <a:rPr lang="en-US" sz="1050" dirty="0">
                <a:latin typeface="Helvetica" charset="0"/>
                <a:ea typeface="ＭＳ Ｐゴシック" charset="0"/>
              </a:rPr>
              <a:t> (31 RX &amp; 12 TX) </a:t>
            </a:r>
          </a:p>
          <a:p>
            <a:pPr lvl="2"/>
            <a:r>
              <a:rPr lang="en-US" sz="1050" dirty="0">
                <a:latin typeface="Helvetica" charset="0"/>
                <a:ea typeface="ＭＳ Ｐゴシック" charset="0"/>
              </a:rPr>
              <a:t>ZYNQ processor running Xilinx </a:t>
            </a:r>
            <a:r>
              <a:rPr lang="en-US" sz="1050" dirty="0" err="1">
                <a:latin typeface="Helvetica" charset="0"/>
                <a:ea typeface="ＭＳ Ｐゴシック" charset="0"/>
              </a:rPr>
              <a:t>PetaLinux</a:t>
            </a:r>
            <a:r>
              <a:rPr lang="en-US" sz="1050" dirty="0">
                <a:latin typeface="Helvetica" charset="0"/>
                <a:ea typeface="ＭＳ Ｐゴシック" charset="0"/>
              </a:rPr>
              <a:t> for service tasks, including virtual JTAG cable</a:t>
            </a:r>
          </a:p>
          <a:p>
            <a:pPr lvl="1"/>
            <a:r>
              <a:rPr lang="en-US" sz="1050" dirty="0">
                <a:latin typeface="Helvetica" charset="0"/>
                <a:ea typeface="ＭＳ Ｐゴシック" charset="0"/>
              </a:rPr>
              <a:t>MP7 (Layer-2) – </a:t>
            </a:r>
            <a:r>
              <a:rPr lang="en-US" sz="1050" dirty="0" err="1">
                <a:latin typeface="Symbol" charset="0"/>
                <a:ea typeface="ＭＳ Ｐゴシック" charset="0"/>
                <a:cs typeface="Symbol" charset="0"/>
              </a:rPr>
              <a:t>m</a:t>
            </a:r>
            <a:r>
              <a:rPr lang="en-US" sz="1050" dirty="0" err="1">
                <a:latin typeface="Helvetica" charset="0"/>
                <a:ea typeface="ＭＳ Ｐゴシック" charset="0"/>
              </a:rPr>
              <a:t>TCA</a:t>
            </a:r>
            <a:r>
              <a:rPr lang="en-US" sz="1050" dirty="0">
                <a:latin typeface="Helvetica" charset="0"/>
                <a:ea typeface="ＭＳ Ｐゴシック" charset="0"/>
              </a:rPr>
              <a:t> Single </a:t>
            </a:r>
            <a:r>
              <a:rPr lang="en-US" sz="1050" dirty="0" err="1">
                <a:latin typeface="Helvetica" charset="0"/>
                <a:ea typeface="ＭＳ Ｐゴシック" charset="0"/>
              </a:rPr>
              <a:t>Virtex</a:t>
            </a:r>
            <a:r>
              <a:rPr lang="en-US" sz="1050" dirty="0">
                <a:latin typeface="Helvetica" charset="0"/>
                <a:ea typeface="ＭＳ Ｐゴシック" charset="0"/>
              </a:rPr>
              <a:t> 7 FPGA, up to 72 input &amp; output links</a:t>
            </a:r>
          </a:p>
          <a:p>
            <a:pPr lvl="2"/>
            <a:r>
              <a:rPr lang="en-US" sz="1050" dirty="0" err="1">
                <a:latin typeface="Helvetica" charset="0"/>
                <a:ea typeface="ＭＳ Ｐゴシック" charset="0"/>
              </a:rPr>
              <a:t>Virtex</a:t>
            </a:r>
            <a:r>
              <a:rPr lang="en-US" sz="1050" dirty="0">
                <a:latin typeface="Helvetica" charset="0"/>
                <a:ea typeface="ＭＳ Ｐゴシック" charset="0"/>
              </a:rPr>
              <a:t> 7 has 72 input and output links at 10 Gb/s</a:t>
            </a:r>
          </a:p>
          <a:p>
            <a:pPr lvl="2"/>
            <a:r>
              <a:rPr lang="en-US" sz="1050" dirty="0">
                <a:latin typeface="Helvetica" charset="0"/>
                <a:ea typeface="ＭＳ Ｐゴシック" charset="0"/>
              </a:rPr>
              <a:t>Dual 72 or 144MB QDR RAM clocked at 500 MHz</a:t>
            </a:r>
          </a:p>
        </p:txBody>
      </p:sp>
      <p:pic>
        <p:nvPicPr>
          <p:cNvPr id="8196" name="Picture 15" descr="MP7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79" y="1044178"/>
            <a:ext cx="2806303" cy="23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01616" y="2871787"/>
            <a:ext cx="5524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j-lt"/>
              </a:rPr>
              <a:t>MMC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87229" y="1147762"/>
            <a:ext cx="772715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j-lt"/>
              </a:rPr>
              <a:t>Power Supplies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75247" y="1344214"/>
            <a:ext cx="560784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n-lt"/>
                <a:ea typeface="AppleGothic" charset="-127"/>
              </a:rPr>
              <a:t>ZYNQ</a:t>
            </a:r>
            <a:endParaRPr lang="el-GR" sz="1050" dirty="0">
              <a:solidFill>
                <a:srgbClr val="FFFF00"/>
              </a:solidFill>
              <a:latin typeface="+mn-lt"/>
              <a:ea typeface="AppleGothic" charset="-127"/>
            </a:endParaRPr>
          </a:p>
          <a:p>
            <a:pPr>
              <a:defRPr/>
            </a:pPr>
            <a:endParaRPr lang="en-US" sz="105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94359" y="2118121"/>
            <a:ext cx="556022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n-lt"/>
                <a:ea typeface="AppleGothic" charset="-127"/>
              </a:rPr>
              <a:t>FPGA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64719" y="984646"/>
            <a:ext cx="735806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j-lt"/>
              </a:rPr>
              <a:t>JTAG</a:t>
            </a:r>
          </a:p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j-lt"/>
              </a:rPr>
              <a:t>USB</a:t>
            </a:r>
          </a:p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n-lt"/>
                <a:ea typeface="AppleGothic" charset="-127"/>
              </a:rPr>
              <a:t>Interface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85185" y="1248965"/>
            <a:ext cx="316112" cy="5770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0000"/>
                </a:solidFill>
                <a:latin typeface="+mj-lt"/>
              </a:rPr>
              <a:t>Rx</a:t>
            </a:r>
          </a:p>
          <a:p>
            <a:pPr>
              <a:defRPr/>
            </a:pPr>
            <a:endParaRPr lang="en-US" sz="105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en-US" sz="1050" dirty="0" err="1">
                <a:solidFill>
                  <a:srgbClr val="FF0000"/>
                </a:solidFill>
                <a:latin typeface="+mj-lt"/>
              </a:rPr>
              <a:t>Tx</a:t>
            </a:r>
            <a:endParaRPr lang="en-US" sz="105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72087" y="2626518"/>
            <a:ext cx="316112" cy="5770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0000"/>
                </a:solidFill>
                <a:latin typeface="+mj-lt"/>
              </a:rPr>
              <a:t>Rx</a:t>
            </a:r>
          </a:p>
          <a:p>
            <a:pPr>
              <a:defRPr/>
            </a:pPr>
            <a:endParaRPr lang="en-US" sz="105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en-US" sz="1050" dirty="0" err="1">
                <a:solidFill>
                  <a:srgbClr val="FF0000"/>
                </a:solidFill>
                <a:latin typeface="+mj-lt"/>
              </a:rPr>
              <a:t>Tx</a:t>
            </a:r>
            <a:endParaRPr lang="en-US" sz="105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2434" y="2113358"/>
            <a:ext cx="47961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0000"/>
                </a:solidFill>
                <a:latin typeface="+mj-lt"/>
              </a:rPr>
              <a:t>FPGA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91312" y="2983706"/>
            <a:ext cx="3994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j-lt"/>
              </a:rPr>
              <a:t>1V0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57680" y="2000250"/>
            <a:ext cx="574196" cy="3808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50" dirty="0">
                <a:solidFill>
                  <a:srgbClr val="FFFF00"/>
                </a:solidFill>
                <a:latin typeface="+mj-lt"/>
              </a:rPr>
              <a:t>2xQDR</a:t>
            </a:r>
          </a:p>
          <a:p>
            <a:pPr algn="ctr">
              <a:defRPr/>
            </a:pPr>
            <a:r>
              <a:rPr lang="en-US" sz="825" dirty="0">
                <a:solidFill>
                  <a:srgbClr val="FFFF00"/>
                </a:solidFill>
                <a:latin typeface="+mj-lt"/>
              </a:rPr>
              <a:t>(Bottom)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85360" y="1415652"/>
            <a:ext cx="399468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j-lt"/>
              </a:rPr>
              <a:t>2V5</a:t>
            </a:r>
          </a:p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j-lt"/>
              </a:rPr>
              <a:t>3V3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81562" y="1964530"/>
            <a:ext cx="399468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j-lt"/>
              </a:rPr>
              <a:t>1V5</a:t>
            </a:r>
          </a:p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j-lt"/>
              </a:rPr>
              <a:t>1V8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61597" y="1832371"/>
            <a:ext cx="407484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sz="1050" dirty="0" err="1">
                <a:solidFill>
                  <a:srgbClr val="FFFF00"/>
                </a:solidFill>
                <a:latin typeface="+mj-lt"/>
              </a:rPr>
              <a:t>SD</a:t>
            </a:r>
            <a:endParaRPr lang="en-US" sz="105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13985" y="2169318"/>
            <a:ext cx="407484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rgbClr val="FFFF00"/>
                </a:solidFill>
                <a:latin typeface="+mn-lt"/>
                <a:cs typeface="Symbol" charset="2"/>
              </a:rPr>
              <a:t>USB</a:t>
            </a:r>
            <a:endParaRPr lang="en-US" sz="105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83024" y="2680096"/>
            <a:ext cx="498855" cy="3577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50" dirty="0" err="1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sz="1050" dirty="0" err="1">
                <a:solidFill>
                  <a:srgbClr val="FFFF00"/>
                </a:solidFill>
                <a:latin typeface="+mj-lt"/>
              </a:rPr>
              <a:t>C</a:t>
            </a:r>
            <a:endParaRPr lang="en-US" sz="1050" dirty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r>
              <a:rPr lang="en-US" sz="675" dirty="0">
                <a:solidFill>
                  <a:srgbClr val="FFFF00"/>
                </a:solidFill>
                <a:latin typeface="+mj-lt"/>
              </a:rPr>
              <a:t>(Bottom)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59794" y="2824162"/>
            <a:ext cx="772716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>
                <a:solidFill>
                  <a:schemeClr val="tx2"/>
                </a:solidFill>
                <a:latin typeface="+mj-lt"/>
              </a:rPr>
              <a:t>MiniPODs</a:t>
            </a:r>
            <a:endParaRPr lang="en-US" sz="105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02806" y="2037158"/>
            <a:ext cx="772716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3 CXP modules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38375" y="2905124"/>
            <a:ext cx="772716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 err="1">
                <a:solidFill>
                  <a:schemeClr val="bg1"/>
                </a:solidFill>
                <a:latin typeface="+mj-lt"/>
              </a:rPr>
              <a:t>MiniPod</a:t>
            </a:r>
            <a:r>
              <a:rPr lang="en-US" sz="1050" dirty="0">
                <a:solidFill>
                  <a:schemeClr val="bg1"/>
                </a:solidFill>
                <a:latin typeface="+mj-lt"/>
              </a:rPr>
              <a:t> modules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6613B71-1F7B-59A7-3C21-C17E5A8D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B261C-1DE4-7F40-ADB2-919159F9F50C}" type="datetime5">
              <a:rPr lang="en-US" smtClean="0"/>
              <a:t>7-Nov-23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D3AA9C-4357-7CA1-82E3-109A06FA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</p:spTree>
    <p:extLst>
      <p:ext uri="{BB962C8B-B14F-4D97-AF65-F5344CB8AC3E}">
        <p14:creationId xmlns:p14="http://schemas.microsoft.com/office/powerpoint/2010/main" val="3798824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70833</TotalTime>
  <Words>1658</Words>
  <Application>Microsoft Macintosh PowerPoint</Application>
  <PresentationFormat>On-screen Show (16:9)</PresentationFormat>
  <Paragraphs>312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Times</vt:lpstr>
      <vt:lpstr>Arial</vt:lpstr>
      <vt:lpstr>Calibri</vt:lpstr>
      <vt:lpstr>Cambria Math</vt:lpstr>
      <vt:lpstr>Helvetica</vt:lpstr>
      <vt:lpstr>Symbol</vt:lpstr>
      <vt:lpstr>Office Theme</vt:lpstr>
      <vt:lpstr>Custom Design</vt:lpstr>
      <vt:lpstr>Machine learning based developments for LHC / CMS Level-1 triggers</vt:lpstr>
      <vt:lpstr>Why Machine Learning Based Triggers?</vt:lpstr>
      <vt:lpstr>Why ML at Level-1?</vt:lpstr>
      <vt:lpstr> Level 1 Trigger Input Data &amp; Traditional Algos</vt:lpstr>
      <vt:lpstr>Opportunities &amp; Challenges at Level-1</vt:lpstr>
      <vt:lpstr>CMS L1 Trigger System for LHC Operations</vt:lpstr>
      <vt:lpstr>Xilinx FPGAs In Use  LHC Run-2/3 : V7 690T ; At HL-LHC: VU13P</vt:lpstr>
      <vt:lpstr>Key element - Multi-gigabit Opto-electronics</vt:lpstr>
      <vt:lpstr>CMS Level-1 Trigger Electronics Boards</vt:lpstr>
      <vt:lpstr>CMS Calorimeter Trigger Run-2/3</vt:lpstr>
      <vt:lpstr>Firmware / Software: Decoupling with Modern Tools </vt:lpstr>
      <vt:lpstr>CICADA Team</vt:lpstr>
      <vt:lpstr>Calorimeter Input to CICADA</vt:lpstr>
      <vt:lpstr>Auto-encoder Model</vt:lpstr>
      <vt:lpstr>Event Reconstruction</vt:lpstr>
      <vt:lpstr>Naïve Auto-encoder Model</vt:lpstr>
      <vt:lpstr>Knowledge Distillation + Quantization</vt:lpstr>
      <vt:lpstr>Teacher  Student</vt:lpstr>
      <vt:lpstr>PowerPoint Presentation</vt:lpstr>
      <vt:lpstr>CICADA Rate Stability over the Run</vt:lpstr>
      <vt:lpstr>AXOL1TL Team</vt:lpstr>
      <vt:lpstr>AXOL1TL is also Auto-encoder Based</vt:lpstr>
      <vt:lpstr>Inputs: Same as Traditional Global Trigger</vt:lpstr>
      <vt:lpstr>Anomaly Score Distribution : Good Rate Control</vt:lpstr>
      <vt:lpstr>Firmware Implementation &amp; Results</vt:lpstr>
      <vt:lpstr>Rate for various AXOL1TL scores</vt:lpstr>
      <vt:lpstr>Highest anomaly AXOL1TL event</vt:lpstr>
      <vt:lpstr>CMS HLLHC Level-1 Trigger 2029+</vt:lpstr>
      <vt:lpstr>HL-LHC L1 Trigger Challenge Xilinx – Ultrascale+ Processors</vt:lpstr>
      <vt:lpstr>Advanced Processor Prototype for HL-LHC</vt:lpstr>
      <vt:lpstr>Summary</vt:lpstr>
    </vt:vector>
  </TitlesOfParts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machine and its Physics Potential</dc:title>
  <dc:creator>Sridhara Dasu</dc:creator>
  <cp:lastModifiedBy>Sridhara Dasu</cp:lastModifiedBy>
  <cp:revision>497</cp:revision>
  <dcterms:created xsi:type="dcterms:W3CDTF">2012-01-24T18:30:37Z</dcterms:created>
  <dcterms:modified xsi:type="dcterms:W3CDTF">2023-11-07T22:30:25Z</dcterms:modified>
</cp:coreProperties>
</file>