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8" r:id="rId6"/>
    <p:sldId id="259" r:id="rId7"/>
    <p:sldId id="261" r:id="rId8"/>
    <p:sldId id="260" r:id="rId9"/>
    <p:sldId id="267" r:id="rId10"/>
    <p:sldId id="266" r:id="rId11"/>
    <p:sldId id="262" r:id="rId12"/>
    <p:sldId id="370" r:id="rId13"/>
    <p:sldId id="371" r:id="rId14"/>
    <p:sldId id="365" r:id="rId15"/>
    <p:sldId id="263" r:id="rId16"/>
    <p:sldId id="2855" r:id="rId17"/>
    <p:sldId id="374" r:id="rId18"/>
    <p:sldId id="264" r:id="rId19"/>
    <p:sldId id="265" r:id="rId20"/>
    <p:sldId id="372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4" autoAdjust="0"/>
    <p:restoredTop sz="95161" autoAdjust="0"/>
  </p:normalViewPr>
  <p:slideViewPr>
    <p:cSldViewPr snapToGrid="0" showGuides="1">
      <p:cViewPr varScale="1">
        <p:scale>
          <a:sx n="154" d="100"/>
          <a:sy n="154" d="100"/>
        </p:scale>
        <p:origin x="224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11/5/23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213233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D2EA867E-AA5D-1AF4-7E17-A436713787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090" y="380948"/>
            <a:ext cx="1934136" cy="4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270E32-A837-347E-B52F-B3E36468D48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83A5CD-F0BF-6822-4A0F-DD8FFB6CAC38}"/>
              </a:ext>
            </a:extLst>
          </p:cNvPr>
          <p:cNvSpPr/>
          <p:nvPr userDrawn="1"/>
        </p:nvSpPr>
        <p:spPr>
          <a:xfrm>
            <a:off x="274320" y="320040"/>
            <a:ext cx="213233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595E7DAD-6964-01B6-149C-95906129D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090" y="380948"/>
            <a:ext cx="1934136" cy="4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290C6D-3940-1079-ABD3-6951378032A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09EAB2-BEAB-AD08-94DB-1E13DE08D2DF}"/>
              </a:ext>
            </a:extLst>
          </p:cNvPr>
          <p:cNvSpPr/>
          <p:nvPr userDrawn="1"/>
        </p:nvSpPr>
        <p:spPr>
          <a:xfrm>
            <a:off x="274320" y="320040"/>
            <a:ext cx="213233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102263B7-3A9C-477F-9AE5-F9DC2CD2C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090" y="380948"/>
            <a:ext cx="1934136" cy="4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9FF1E9-87BD-94A2-AE3F-0B785A6B397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82E083-6307-E1D2-CBD6-6D45CF520A1F}"/>
              </a:ext>
            </a:extLst>
          </p:cNvPr>
          <p:cNvSpPr/>
          <p:nvPr userDrawn="1"/>
        </p:nvSpPr>
        <p:spPr>
          <a:xfrm>
            <a:off x="274320" y="320040"/>
            <a:ext cx="213233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83DB5C17-8687-E0C3-B1D4-A35C25D56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090" y="380948"/>
            <a:ext cx="1934136" cy="4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43DE4CB1-1D8A-3B3B-0C11-F7E73AB3C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090" y="6399800"/>
            <a:ext cx="1934136" cy="4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2506420" y="320040"/>
            <a:ext cx="96855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506420" y="365857"/>
            <a:ext cx="9630565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310B8F-31FE-65CC-25D3-E18E04CEB19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0E8A20-2B09-672C-D41B-D8098D544E53}"/>
              </a:ext>
            </a:extLst>
          </p:cNvPr>
          <p:cNvSpPr/>
          <p:nvPr userDrawn="1"/>
        </p:nvSpPr>
        <p:spPr>
          <a:xfrm>
            <a:off x="274320" y="320040"/>
            <a:ext cx="213233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DB6547A3-BEBF-3A60-BF15-20F2C2CEC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090" y="380948"/>
            <a:ext cx="1934136" cy="4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1431BA-8D10-CEDD-3D1D-AFC7B0562FE0}"/>
              </a:ext>
            </a:extLst>
          </p:cNvPr>
          <p:cNvSpPr/>
          <p:nvPr userDrawn="1"/>
        </p:nvSpPr>
        <p:spPr>
          <a:xfrm>
            <a:off x="2506420" y="320040"/>
            <a:ext cx="96855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AD7125-0E1C-9638-68E6-9EC17D97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420" y="365857"/>
            <a:ext cx="9630565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4646ED-CA24-E94D-949F-B1446FB4B7ED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99774-4631-4C88-8D23-41C66D45359C}"/>
              </a:ext>
            </a:extLst>
          </p:cNvPr>
          <p:cNvSpPr/>
          <p:nvPr userDrawn="1"/>
        </p:nvSpPr>
        <p:spPr>
          <a:xfrm>
            <a:off x="274320" y="320040"/>
            <a:ext cx="213233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3F2AF53F-C00C-FB13-4B79-10363F8F4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090" y="380948"/>
            <a:ext cx="1934136" cy="4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5AA0F8-9703-EF65-A44C-BD165F9E653B}"/>
              </a:ext>
            </a:extLst>
          </p:cNvPr>
          <p:cNvSpPr/>
          <p:nvPr userDrawn="1"/>
        </p:nvSpPr>
        <p:spPr>
          <a:xfrm>
            <a:off x="2506420" y="320040"/>
            <a:ext cx="96855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596E7E-DF08-0D18-3E54-A0833941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420" y="365857"/>
            <a:ext cx="9630565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F9E227-EFF8-1145-1154-27C7D81802BA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F29336-CB58-FEA0-939A-14C334B5994B}"/>
              </a:ext>
            </a:extLst>
          </p:cNvPr>
          <p:cNvSpPr/>
          <p:nvPr userDrawn="1"/>
        </p:nvSpPr>
        <p:spPr>
          <a:xfrm>
            <a:off x="274320" y="320040"/>
            <a:ext cx="213233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FA11BD33-F9E6-AA40-6C08-99E9F182E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090" y="380948"/>
            <a:ext cx="1934136" cy="4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18563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A81E1B-967D-5FAB-422A-2E0AE702B115}"/>
              </a:ext>
            </a:extLst>
          </p:cNvPr>
          <p:cNvSpPr/>
          <p:nvPr userDrawn="1"/>
        </p:nvSpPr>
        <p:spPr>
          <a:xfrm>
            <a:off x="274320" y="320040"/>
            <a:ext cx="213233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16BAE330-1717-5026-95F0-D1BE049B3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090" y="380948"/>
            <a:ext cx="1934136" cy="4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  <p:pic>
        <p:nvPicPr>
          <p:cNvPr id="3" name="Picture 2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12E95D29-3464-2F1B-29BA-5A7B119CB54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74090" y="6399800"/>
            <a:ext cx="1934136" cy="4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indico.cern.ch/event/1214410/contributions/5325456/attachments/2616558/4522699/Caribou_DRD3_Workshop-23Mar2023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lab.cern.ch/allpix-squared/allpix-squared" TargetMode="External"/><Relationship Id="rId4" Type="http://schemas.openxmlformats.org/officeDocument/2006/relationships/hyperlink" Target="https://cern.ch/allpix-squar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1421928"/>
          </a:xfrm>
        </p:spPr>
        <p:txBody>
          <a:bodyPr/>
          <a:lstStyle/>
          <a:p>
            <a:r>
              <a:rPr lang="en-US" dirty="0"/>
              <a:t>Machine-learning-based regression for edge data reduction of small pixel, high-bandwidth silicon detectors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Mathieu Benoit </a:t>
            </a:r>
            <a:r>
              <a:rPr lang="en-US" b="1" baseline="30000" dirty="0"/>
              <a:t>1</a:t>
            </a:r>
            <a:r>
              <a:rPr lang="en-US" dirty="0"/>
              <a:t>, </a:t>
            </a:r>
            <a:r>
              <a:rPr lang="en-US" b="0" i="0" dirty="0">
                <a:effectLst/>
                <a:latin typeface="+mj-lt"/>
              </a:rPr>
              <a:t>Aaron Young</a:t>
            </a:r>
            <a:r>
              <a:rPr lang="en-US" b="1" baseline="30000" dirty="0"/>
              <a:t> 1</a:t>
            </a:r>
            <a:r>
              <a:rPr lang="en-US" b="0" i="0" dirty="0">
                <a:effectLst/>
                <a:latin typeface="+mj-lt"/>
              </a:rPr>
              <a:t>, Shruti Kulkarni</a:t>
            </a:r>
            <a:r>
              <a:rPr lang="en-US" b="1" baseline="30000" dirty="0"/>
              <a:t> 1</a:t>
            </a:r>
            <a:r>
              <a:rPr lang="en-US" b="0" i="0" dirty="0">
                <a:effectLst/>
                <a:latin typeface="+mj-lt"/>
              </a:rPr>
              <a:t>, Rao </a:t>
            </a:r>
            <a:r>
              <a:rPr lang="en-US" b="0" i="0" dirty="0" err="1">
                <a:effectLst/>
                <a:latin typeface="+mj-lt"/>
              </a:rPr>
              <a:t>Narasinga</a:t>
            </a: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 err="1">
                <a:effectLst/>
                <a:latin typeface="+mj-lt"/>
              </a:rPr>
              <a:t>Miniskar</a:t>
            </a:r>
            <a:r>
              <a:rPr lang="en-US" b="1" baseline="30000" dirty="0"/>
              <a:t> 1</a:t>
            </a:r>
            <a:r>
              <a:rPr lang="en-US" b="0" i="0" dirty="0">
                <a:effectLst/>
                <a:latin typeface="+mj-lt"/>
              </a:rPr>
              <a:t>, Jeffrey Vetter</a:t>
            </a:r>
            <a:r>
              <a:rPr lang="en-US" b="1" baseline="30000" dirty="0"/>
              <a:t> 1</a:t>
            </a:r>
            <a:r>
              <a:rPr lang="en-US" b="0" i="0" dirty="0">
                <a:effectLst/>
                <a:latin typeface="+mj-lt"/>
              </a:rPr>
              <a:t>, Alice Bean </a:t>
            </a:r>
            <a:r>
              <a:rPr lang="en-US" b="1" i="0" baseline="30000" dirty="0">
                <a:effectLst/>
                <a:latin typeface="+mj-lt"/>
              </a:rPr>
              <a:t>2</a:t>
            </a:r>
            <a:endParaRPr lang="en-US" b="1" baseline="30000" dirty="0">
              <a:latin typeface="+mj-lt"/>
            </a:endParaRPr>
          </a:p>
          <a:p>
            <a:r>
              <a:rPr lang="en-US" b="1" baseline="30000" dirty="0">
                <a:latin typeface="+mj-lt"/>
              </a:rPr>
              <a:t>1</a:t>
            </a:r>
            <a:r>
              <a:rPr lang="en-US" b="1" dirty="0">
                <a:latin typeface="+mj-lt"/>
              </a:rPr>
              <a:t>Oak Ridge National Laboratory </a:t>
            </a:r>
            <a:r>
              <a:rPr lang="en-US" b="1" baseline="30000" dirty="0">
                <a:latin typeface="+mj-lt"/>
              </a:rPr>
              <a:t> </a:t>
            </a:r>
          </a:p>
          <a:p>
            <a:r>
              <a:rPr lang="en-US" b="1" baseline="30000" dirty="0">
                <a:latin typeface="+mj-lt"/>
              </a:rPr>
              <a:t>2 </a:t>
            </a:r>
            <a:r>
              <a:rPr lang="en-US" b="1" dirty="0">
                <a:latin typeface="+mj-lt"/>
              </a:rPr>
              <a:t>Kansas University </a:t>
            </a:r>
            <a:br>
              <a:rPr lang="en-US" dirty="0">
                <a:latin typeface="+mj-lt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DBC9B-3D24-19BC-F355-B7245C50C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3" y="5682941"/>
            <a:ext cx="1459672" cy="9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FD5B-312A-5D33-58F5-FA4BC74C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16" y="289362"/>
            <a:ext cx="11430000" cy="535531"/>
          </a:xfrm>
        </p:spPr>
        <p:txBody>
          <a:bodyPr/>
          <a:lstStyle/>
          <a:p>
            <a:r>
              <a:rPr lang="en-US" dirty="0"/>
              <a:t>Spiking Neural Networks (SNN)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03FAA-0411-4151-DFDC-D6C56A855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85" y="1377040"/>
            <a:ext cx="5661329" cy="4685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6D1783-CB9A-3F0A-70F7-584BFE46BB52}"/>
              </a:ext>
            </a:extLst>
          </p:cNvPr>
          <p:cNvSpPr txBox="1"/>
          <p:nvPr/>
        </p:nvSpPr>
        <p:spPr>
          <a:xfrm>
            <a:off x="5693686" y="1181201"/>
            <a:ext cx="5571752" cy="2831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- Data spikes excite “neurons” which communicate via synapses</a:t>
            </a:r>
          </a:p>
          <a:p>
            <a:r>
              <a:rPr lang="en-US" sz="2667" dirty="0"/>
              <a:t>- Use temporal information</a:t>
            </a:r>
          </a:p>
          <a:p>
            <a:r>
              <a:rPr lang="en-US" sz="2667" dirty="0"/>
              <a:t>- Event driven cameras have been shown to process data faster with less energy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542AE1-64F1-710B-F248-4F65EA318754}"/>
              </a:ext>
            </a:extLst>
          </p:cNvPr>
          <p:cNvGrpSpPr/>
          <p:nvPr/>
        </p:nvGrpSpPr>
        <p:grpSpPr>
          <a:xfrm>
            <a:off x="6377116" y="3476921"/>
            <a:ext cx="4691731" cy="2201819"/>
            <a:chOff x="385546" y="2959667"/>
            <a:chExt cx="4581090" cy="23956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964CFA7-C3BA-8585-8E64-B5389334318D}"/>
                </a:ext>
              </a:extLst>
            </p:cNvPr>
            <p:cNvSpPr/>
            <p:nvPr/>
          </p:nvSpPr>
          <p:spPr>
            <a:xfrm>
              <a:off x="2992446" y="3772381"/>
              <a:ext cx="899776" cy="8758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600EA95-4096-15A1-638F-BACDDAC8C6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7049" y="4177394"/>
              <a:ext cx="859587" cy="7971"/>
            </a:xfrm>
            <a:prstGeom prst="straightConnector1">
              <a:avLst/>
            </a:prstGeom>
            <a:ln w="19050">
              <a:solidFill>
                <a:schemeClr val="accent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210B0CF-D0FC-2AC4-C6BD-161466519AB7}"/>
                </a:ext>
              </a:extLst>
            </p:cNvPr>
            <p:cNvCxnSpPr>
              <a:cxnSpLocks/>
            </p:cNvCxnSpPr>
            <p:nvPr/>
          </p:nvCxnSpPr>
          <p:spPr>
            <a:xfrm>
              <a:off x="552839" y="4215845"/>
              <a:ext cx="714679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F161ED3-9BA4-5962-EC0A-BC541F91AA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845" y="3720579"/>
              <a:ext cx="10948" cy="45681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EC2E0D3-385B-FCA0-10E2-8BB4F51632AD}"/>
                </a:ext>
              </a:extLst>
            </p:cNvPr>
            <p:cNvCxnSpPr>
              <a:cxnSpLocks/>
            </p:cNvCxnSpPr>
            <p:nvPr/>
          </p:nvCxnSpPr>
          <p:spPr>
            <a:xfrm>
              <a:off x="4467046" y="3735769"/>
              <a:ext cx="0" cy="4495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3EE4045-E292-5445-31D6-95D461E8CFF0}"/>
                    </a:ext>
                  </a:extLst>
                </p:cNvPr>
                <p:cNvSpPr txBox="1"/>
                <p:nvPr/>
              </p:nvSpPr>
              <p:spPr>
                <a:xfrm>
                  <a:off x="385546" y="4346716"/>
                  <a:ext cx="714678" cy="662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7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oMath>
                    </m:oMathPara>
                  </a14:m>
                  <a:endParaRPr lang="en-US" sz="3733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3EE4045-E292-5445-31D6-95D461E8CF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546" y="4346716"/>
                  <a:ext cx="714678" cy="662987"/>
                </a:xfrm>
                <a:prstGeom prst="rect">
                  <a:avLst/>
                </a:prstGeom>
                <a:blipFill>
                  <a:blip r:embed="rId3"/>
                  <a:stretch>
                    <a:fillRect l="-6897" r="-1724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3BB42FB-DBFA-EE36-2306-D5FD87679B0B}"/>
                    </a:ext>
                  </a:extLst>
                </p:cNvPr>
                <p:cNvSpPr txBox="1"/>
                <p:nvPr/>
              </p:nvSpPr>
              <p:spPr>
                <a:xfrm>
                  <a:off x="4107048" y="4273644"/>
                  <a:ext cx="565412" cy="662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7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oMath>
                    </m:oMathPara>
                  </a14:m>
                  <a:endParaRPr lang="en-US" sz="3733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3BB42FB-DBFA-EE36-2306-D5FD87679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7048" y="4273644"/>
                  <a:ext cx="565412" cy="662987"/>
                </a:xfrm>
                <a:prstGeom prst="rect">
                  <a:avLst/>
                </a:prstGeom>
                <a:blipFill>
                  <a:blip r:embed="rId4"/>
                  <a:stretch>
                    <a:fillRect l="-8696" r="-65217" b="-102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E0A275B-060C-D8C1-D28B-029DBCCA2800}"/>
                </a:ext>
              </a:extLst>
            </p:cNvPr>
            <p:cNvCxnSpPr>
              <a:cxnSpLocks/>
            </p:cNvCxnSpPr>
            <p:nvPr/>
          </p:nvCxnSpPr>
          <p:spPr>
            <a:xfrm>
              <a:off x="1469655" y="4215846"/>
              <a:ext cx="1504047" cy="3934"/>
            </a:xfrm>
            <a:prstGeom prst="line">
              <a:avLst/>
            </a:prstGeom>
            <a:ln w="57150">
              <a:solidFill>
                <a:schemeClr val="accent4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EA994F-C1D9-8FDD-B0C0-3D471E82E96F}"/>
                </a:ext>
              </a:extLst>
            </p:cNvPr>
            <p:cNvSpPr txBox="1"/>
            <p:nvPr/>
          </p:nvSpPr>
          <p:spPr>
            <a:xfrm>
              <a:off x="1209489" y="4586781"/>
              <a:ext cx="1659538" cy="50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667" dirty="0">
                  <a:solidFill>
                    <a:schemeClr val="accent4">
                      <a:lumMod val="50000"/>
                    </a:schemeClr>
                  </a:solidFill>
                </a:rPr>
                <a:t>Synapse</a:t>
              </a:r>
              <a:endParaRPr lang="en-US" sz="2667" dirty="0">
                <a:solidFill>
                  <a:schemeClr val="accent4">
                    <a:lumMod val="50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4D43FA-41AC-0813-C80A-20BBE7A58C1D}"/>
                </a:ext>
              </a:extLst>
            </p:cNvPr>
            <p:cNvSpPr txBox="1"/>
            <p:nvPr/>
          </p:nvSpPr>
          <p:spPr>
            <a:xfrm>
              <a:off x="1337945" y="3440304"/>
              <a:ext cx="1503035" cy="642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0" dirty="0"/>
                <a:t>Weight, Delay</a:t>
              </a:r>
              <a:endParaRPr lang="en-US" dirty="0"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179100-4353-242B-4908-3BF23402B435}"/>
                </a:ext>
              </a:extLst>
            </p:cNvPr>
            <p:cNvSpPr txBox="1"/>
            <p:nvPr/>
          </p:nvSpPr>
          <p:spPr>
            <a:xfrm>
              <a:off x="2690816" y="4712396"/>
              <a:ext cx="1503035" cy="642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Threshold</a:t>
              </a:r>
              <a:r>
                <a:rPr lang="en-US" b="0" dirty="0"/>
                <a:t>, Leak</a:t>
              </a:r>
              <a:endParaRPr lang="en-US" dirty="0"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B28523-2092-2F06-CEFC-B05A4B058377}"/>
                </a:ext>
              </a:extLst>
            </p:cNvPr>
            <p:cNvSpPr/>
            <p:nvPr/>
          </p:nvSpPr>
          <p:spPr>
            <a:xfrm>
              <a:off x="1787115" y="4044131"/>
              <a:ext cx="801057" cy="38949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3840" tIns="243840" rIns="243840" bIns="243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940D22-8278-C751-045B-E598A8553A0F}"/>
                </a:ext>
              </a:extLst>
            </p:cNvPr>
            <p:cNvSpPr txBox="1"/>
            <p:nvPr/>
          </p:nvSpPr>
          <p:spPr>
            <a:xfrm>
              <a:off x="2352194" y="2959667"/>
              <a:ext cx="2114852" cy="823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Spiking Neuron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21" name="Chord 20">
              <a:extLst>
                <a:ext uri="{FF2B5EF4-FFF2-40B4-BE49-F238E27FC236}">
                  <a16:creationId xmlns:a16="http://schemas.microsoft.com/office/drawing/2014/main" id="{63FA9DF0-3673-D297-8D0C-0E5CDB526455}"/>
                </a:ext>
              </a:extLst>
            </p:cNvPr>
            <p:cNvSpPr/>
            <p:nvPr/>
          </p:nvSpPr>
          <p:spPr>
            <a:xfrm rot="19657609">
              <a:off x="3003528" y="3764712"/>
              <a:ext cx="875681" cy="871885"/>
            </a:xfrm>
            <a:prstGeom prst="chord">
              <a:avLst>
                <a:gd name="adj1" fmla="val 2645474"/>
                <a:gd name="adj2" fmla="val 11937134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3840" tIns="243840" rIns="243840" bIns="2438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27E306-6612-383D-ED22-408D21ECF12E}"/>
                </a:ext>
              </a:extLst>
            </p:cNvPr>
            <p:cNvCxnSpPr>
              <a:stCxn id="8" idx="2"/>
              <a:endCxn id="8" idx="6"/>
            </p:cNvCxnSpPr>
            <p:nvPr/>
          </p:nvCxnSpPr>
          <p:spPr>
            <a:xfrm>
              <a:off x="2992446" y="4210291"/>
              <a:ext cx="89977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6A27704-1978-BD99-7A47-757389136923}"/>
              </a:ext>
            </a:extLst>
          </p:cNvPr>
          <p:cNvSpPr txBox="1"/>
          <p:nvPr/>
        </p:nvSpPr>
        <p:spPr>
          <a:xfrm>
            <a:off x="6867934" y="5828978"/>
            <a:ext cx="475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Leaky Integrate and Fire Neuron </a:t>
            </a:r>
          </a:p>
        </p:txBody>
      </p:sp>
    </p:spTree>
    <p:extLst>
      <p:ext uri="{BB962C8B-B14F-4D97-AF65-F5344CB8AC3E}">
        <p14:creationId xmlns:p14="http://schemas.microsoft.com/office/powerpoint/2010/main" val="1531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044C88-956F-0340-2229-8A736787F7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4012" y="3006749"/>
            <a:ext cx="5039897" cy="16406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94C93-F9DC-2CA2-BBC4-4C4F10301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9710" y="940917"/>
            <a:ext cx="4633279" cy="1802868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Use Network with highest signal efficiency</a:t>
            </a:r>
            <a:r>
              <a:rPr lang="en-US" sz="2200" dirty="0">
                <a:latin typeface="+mn-lt"/>
              </a:rPr>
              <a:t> for </a:t>
            </a:r>
            <a:r>
              <a:rPr lang="en-US" sz="2200" dirty="0" err="1">
                <a:latin typeface="+mn-lt"/>
              </a:rPr>
              <a:t>p</a:t>
            </a:r>
            <a:r>
              <a:rPr lang="en-US" sz="2200" baseline="-25000" dirty="0" err="1">
                <a:latin typeface="+mn-lt"/>
              </a:rPr>
              <a:t>T</a:t>
            </a:r>
            <a:r>
              <a:rPr lang="en-US" sz="2200" dirty="0">
                <a:latin typeface="+mn-lt"/>
              </a:rPr>
              <a:t>&gt; 2.0GeV clusters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+mn-lt"/>
              </a:rPr>
              <a:t>Trained Network size: 84 neurons, 493 synapses</a:t>
            </a:r>
          </a:p>
          <a:p>
            <a:pPr marL="346066" lvl="1" indent="0"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</p:txBody>
      </p:sp>
      <p:pic>
        <p:nvPicPr>
          <p:cNvPr id="10" name="Content Placeholder 9" descr="A picture containing screenshot, colorfulness, line, art&#10;&#10;Description automatically generated">
            <a:extLst>
              <a:ext uri="{FF2B5EF4-FFF2-40B4-BE49-F238E27FC236}">
                <a16:creationId xmlns:a16="http://schemas.microsoft.com/office/drawing/2014/main" id="{2F2E91D9-60A7-8E4C-9CD2-C252142D2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226" y="3131686"/>
            <a:ext cx="5358245" cy="303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22F24FB-C9C8-D705-85E4-439E4563D4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4973885"/>
              </p:ext>
            </p:extLst>
          </p:nvPr>
        </p:nvGraphicFramePr>
        <p:xfrm>
          <a:off x="5825837" y="914532"/>
          <a:ext cx="6147648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912">
                  <a:extLst>
                    <a:ext uri="{9D8B030D-6E8A-4147-A177-3AD203B41FA5}">
                      <a16:colId xmlns:a16="http://schemas.microsoft.com/office/drawing/2014/main" val="1632801689"/>
                    </a:ext>
                  </a:extLst>
                </a:gridCol>
                <a:gridCol w="1536912">
                  <a:extLst>
                    <a:ext uri="{9D8B030D-6E8A-4147-A177-3AD203B41FA5}">
                      <a16:colId xmlns:a16="http://schemas.microsoft.com/office/drawing/2014/main" val="4081089384"/>
                    </a:ext>
                  </a:extLst>
                </a:gridCol>
                <a:gridCol w="1536912">
                  <a:extLst>
                    <a:ext uri="{9D8B030D-6E8A-4147-A177-3AD203B41FA5}">
                      <a16:colId xmlns:a16="http://schemas.microsoft.com/office/drawing/2014/main" val="3552792285"/>
                    </a:ext>
                  </a:extLst>
                </a:gridCol>
                <a:gridCol w="1536912">
                  <a:extLst>
                    <a:ext uri="{9D8B030D-6E8A-4147-A177-3AD203B41FA5}">
                      <a16:colId xmlns:a16="http://schemas.microsoft.com/office/drawing/2014/main" val="370601773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DNN (quantized)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SNN (this work)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54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25.71 %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54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5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0405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92" y="187529"/>
            <a:ext cx="1121179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+mj-lt"/>
              </a:rPr>
              <a:t>Results of SNN trained classifier for Smart Pixels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71C0A9-4CE5-97F1-5486-2080B7591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989" y="4522459"/>
            <a:ext cx="2767052" cy="23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6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DD51-48E2-5DDB-9C89-0F3D166A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98" y="142901"/>
            <a:ext cx="11430000" cy="539496"/>
          </a:xfrm>
        </p:spPr>
        <p:txBody>
          <a:bodyPr/>
          <a:lstStyle/>
          <a:p>
            <a:r>
              <a:rPr lang="en-US" dirty="0"/>
              <a:t>Ongoing work at ORNL/KU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137ED-D175-A558-1F6C-DCFE8CFA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98" y="799253"/>
            <a:ext cx="11430000" cy="4579295"/>
          </a:xfrm>
        </p:spPr>
        <p:txBody>
          <a:bodyPr/>
          <a:lstStyle/>
          <a:p>
            <a:r>
              <a:rPr lang="en-US" sz="2400" dirty="0"/>
              <a:t>ORNL team is working on the implementation of Neural Networks for pixel detector data reduction using State-Of-The-Art Spiking Neural Network models and training tools </a:t>
            </a:r>
          </a:p>
          <a:p>
            <a:pPr lvl="1"/>
            <a:r>
              <a:rPr lang="en-US" sz="2000" dirty="0"/>
              <a:t>SNN design and simulation tools are used to generate networks of interest using Simulation Data and Monte-Carlo Truth </a:t>
            </a:r>
          </a:p>
          <a:p>
            <a:pPr lvl="1"/>
            <a:r>
              <a:rPr lang="en-US" sz="2000" dirty="0"/>
              <a:t>Generated networks can be implemented in RTL using HLS tools </a:t>
            </a:r>
          </a:p>
          <a:p>
            <a:pPr lvl="1"/>
            <a:r>
              <a:rPr lang="en-US" sz="2000" dirty="0"/>
              <a:t>RTL Models can be implemented in FPGA for data processing </a:t>
            </a:r>
          </a:p>
          <a:p>
            <a:pPr lvl="1"/>
            <a:r>
              <a:rPr lang="en-US" sz="2000" dirty="0"/>
              <a:t>Ultimately, they can be integrated in ASIC for ultimate performance, latency and power consumption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DFD646-1EF3-1F63-D0DB-5F43F8A02BF1}"/>
              </a:ext>
            </a:extLst>
          </p:cNvPr>
          <p:cNvSpPr/>
          <p:nvPr/>
        </p:nvSpPr>
        <p:spPr>
          <a:xfrm>
            <a:off x="1795134" y="4296641"/>
            <a:ext cx="2473036" cy="20262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4326D-2733-BFC3-AC0C-1C3EE8131B4F}"/>
              </a:ext>
            </a:extLst>
          </p:cNvPr>
          <p:cNvSpPr/>
          <p:nvPr/>
        </p:nvSpPr>
        <p:spPr>
          <a:xfrm>
            <a:off x="4711516" y="4296640"/>
            <a:ext cx="2473036" cy="20262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SNN perform data reduction via classification or regression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A1CFB8-B7EB-917D-E5BC-54781D22B34A}"/>
              </a:ext>
            </a:extLst>
          </p:cNvPr>
          <p:cNvSpPr/>
          <p:nvPr/>
        </p:nvSpPr>
        <p:spPr>
          <a:xfrm>
            <a:off x="7685670" y="4296639"/>
            <a:ext cx="2473036" cy="20262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Spike decoding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Spikes are decoded back and serialized with a reduced bandwidth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DB1240-4F19-10EA-A864-0B3E1CEBCEB3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29767" y="5309755"/>
            <a:ext cx="1365367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605A22-62E3-4B78-8842-FDFE456FF808}"/>
              </a:ext>
            </a:extLst>
          </p:cNvPr>
          <p:cNvSpPr txBox="1"/>
          <p:nvPr/>
        </p:nvSpPr>
        <p:spPr>
          <a:xfrm>
            <a:off x="260590" y="4839020"/>
            <a:ext cx="166423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Data Stream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92C58-9EE3-33E1-1D41-1147E2D454F2}"/>
              </a:ext>
            </a:extLst>
          </p:cNvPr>
          <p:cNvSpPr txBox="1"/>
          <p:nvPr/>
        </p:nvSpPr>
        <p:spPr>
          <a:xfrm>
            <a:off x="1877298" y="4402018"/>
            <a:ext cx="2333099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Encoding of spikes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Data from the ASIC are encoded into spikes on the input channels of the SNN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B82757-96EF-D9F7-CEE0-A9CCFABF0C79}"/>
              </a:ext>
            </a:extLst>
          </p:cNvPr>
          <p:cNvCxnSpPr/>
          <p:nvPr/>
        </p:nvCxnSpPr>
        <p:spPr>
          <a:xfrm>
            <a:off x="4286458" y="4535632"/>
            <a:ext cx="42505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CA8A05-ABB8-A705-6167-52804A6ABB0D}"/>
              </a:ext>
            </a:extLst>
          </p:cNvPr>
          <p:cNvCxnSpPr/>
          <p:nvPr/>
        </p:nvCxnSpPr>
        <p:spPr>
          <a:xfrm>
            <a:off x="4286458" y="4785214"/>
            <a:ext cx="42505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1F9A3C-E06A-1266-AA44-96934E1F45AD}"/>
              </a:ext>
            </a:extLst>
          </p:cNvPr>
          <p:cNvCxnSpPr/>
          <p:nvPr/>
        </p:nvCxnSpPr>
        <p:spPr>
          <a:xfrm>
            <a:off x="4286458" y="5044787"/>
            <a:ext cx="42505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F03B19-BFD7-D001-97D2-A733ED0D467B}"/>
              </a:ext>
            </a:extLst>
          </p:cNvPr>
          <p:cNvCxnSpPr/>
          <p:nvPr/>
        </p:nvCxnSpPr>
        <p:spPr>
          <a:xfrm>
            <a:off x="4286458" y="5304560"/>
            <a:ext cx="42505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BED425-057D-895A-5D59-D9CE40038B97}"/>
              </a:ext>
            </a:extLst>
          </p:cNvPr>
          <p:cNvCxnSpPr/>
          <p:nvPr/>
        </p:nvCxnSpPr>
        <p:spPr>
          <a:xfrm>
            <a:off x="4286458" y="5613191"/>
            <a:ext cx="42505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499971-037A-ABF9-825F-C0A799EB006A}"/>
              </a:ext>
            </a:extLst>
          </p:cNvPr>
          <p:cNvCxnSpPr/>
          <p:nvPr/>
        </p:nvCxnSpPr>
        <p:spPr>
          <a:xfrm>
            <a:off x="4286458" y="5959187"/>
            <a:ext cx="42505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1C340F-9500-93FC-4B5A-376CA5E61E44}"/>
              </a:ext>
            </a:extLst>
          </p:cNvPr>
          <p:cNvCxnSpPr/>
          <p:nvPr/>
        </p:nvCxnSpPr>
        <p:spPr>
          <a:xfrm>
            <a:off x="7260613" y="4552950"/>
            <a:ext cx="42505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DE6484-15C6-FDE0-F2BE-0AADEBE9F39D}"/>
              </a:ext>
            </a:extLst>
          </p:cNvPr>
          <p:cNvCxnSpPr/>
          <p:nvPr/>
        </p:nvCxnSpPr>
        <p:spPr>
          <a:xfrm>
            <a:off x="7260613" y="4802532"/>
            <a:ext cx="42505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573A2B-7786-A80B-A25D-FAF3023E7846}"/>
              </a:ext>
            </a:extLst>
          </p:cNvPr>
          <p:cNvCxnSpPr/>
          <p:nvPr/>
        </p:nvCxnSpPr>
        <p:spPr>
          <a:xfrm>
            <a:off x="7260613" y="5062105"/>
            <a:ext cx="42505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AD7B77-0FDB-025A-1D0F-CB01C60F50DA}"/>
              </a:ext>
            </a:extLst>
          </p:cNvPr>
          <p:cNvCxnSpPr/>
          <p:nvPr/>
        </p:nvCxnSpPr>
        <p:spPr>
          <a:xfrm>
            <a:off x="7260613" y="5321878"/>
            <a:ext cx="42505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8DCEFF-83E3-E115-3079-BEE1326D050C}"/>
              </a:ext>
            </a:extLst>
          </p:cNvPr>
          <p:cNvCxnSpPr/>
          <p:nvPr/>
        </p:nvCxnSpPr>
        <p:spPr>
          <a:xfrm>
            <a:off x="7260613" y="5630509"/>
            <a:ext cx="42505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8A37AB-C400-5473-54AE-289823E3B0EA}"/>
              </a:ext>
            </a:extLst>
          </p:cNvPr>
          <p:cNvCxnSpPr/>
          <p:nvPr/>
        </p:nvCxnSpPr>
        <p:spPr>
          <a:xfrm>
            <a:off x="7260613" y="5976505"/>
            <a:ext cx="42505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B055BF-7F4F-E80F-D939-E4DF85067E06}"/>
              </a:ext>
            </a:extLst>
          </p:cNvPr>
          <p:cNvCxnSpPr>
            <a:cxnSpLocks/>
          </p:cNvCxnSpPr>
          <p:nvPr/>
        </p:nvCxnSpPr>
        <p:spPr>
          <a:xfrm flipV="1">
            <a:off x="10158706" y="5320731"/>
            <a:ext cx="1756323" cy="114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FAC3266-27CF-BA4B-7AAD-D63CD80B181A}"/>
              </a:ext>
            </a:extLst>
          </p:cNvPr>
          <p:cNvSpPr txBox="1"/>
          <p:nvPr/>
        </p:nvSpPr>
        <p:spPr>
          <a:xfrm>
            <a:off x="10158706" y="4873971"/>
            <a:ext cx="207781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reduced Stream </a:t>
            </a:r>
          </a:p>
        </p:txBody>
      </p:sp>
    </p:spTree>
    <p:extLst>
      <p:ext uri="{BB962C8B-B14F-4D97-AF65-F5344CB8AC3E}">
        <p14:creationId xmlns:p14="http://schemas.microsoft.com/office/powerpoint/2010/main" val="192425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9739F7-FF76-F145-9BA0-A371E7B7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0" y="70297"/>
            <a:ext cx="8286750" cy="53553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CARIBOu</a:t>
            </a:r>
            <a:r>
              <a:rPr lang="en-US" dirty="0"/>
              <a:t> 2.0 Framework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F9BEA-F8EA-3048-B2C6-955886A80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0" y="649882"/>
            <a:ext cx="11731895" cy="4207185"/>
          </a:xfrm>
        </p:spPr>
        <p:txBody>
          <a:bodyPr>
            <a:normAutofit/>
          </a:bodyPr>
          <a:lstStyle/>
          <a:p>
            <a:r>
              <a:rPr lang="en-US" sz="1600" dirty="0"/>
              <a:t>The </a:t>
            </a:r>
            <a:r>
              <a:rPr lang="en-US" sz="1600" b="1" dirty="0" err="1"/>
              <a:t>CaRIBOu</a:t>
            </a:r>
            <a:r>
              <a:rPr lang="en-US" sz="1600" b="1" dirty="0"/>
              <a:t> 1.x </a:t>
            </a:r>
            <a:r>
              <a:rPr lang="en-US" sz="1600" dirty="0"/>
              <a:t>framework was originally developed in 2014, in collaboration between BNL (HW and Felix integration), </a:t>
            </a:r>
            <a:r>
              <a:rPr lang="en-US" sz="1600" dirty="0" err="1"/>
              <a:t>UNIGe</a:t>
            </a:r>
            <a:r>
              <a:rPr lang="en-US" sz="1600" dirty="0"/>
              <a:t>, and CERN (FW and SW design) as a versatile platform for DAQ development of our prototypes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Over </a:t>
            </a:r>
            <a:r>
              <a:rPr lang="en-US" sz="1600" b="1" dirty="0"/>
              <a:t>50 systems in use across the world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/>
              <a:t>Large base of users </a:t>
            </a:r>
            <a:r>
              <a:rPr lang="en-US" sz="1600" dirty="0"/>
              <a:t>across multiple experiments ,  multiple ASIC and sensors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Focus on sharing code, experience in system design to </a:t>
            </a:r>
            <a:r>
              <a:rPr lang="en-US" sz="1600" b="1" dirty="0"/>
              <a:t>reduce time to first test </a:t>
            </a:r>
            <a:r>
              <a:rPr lang="en-US" sz="1600" dirty="0"/>
              <a:t>by avoiding hardware, firmware and software work duplication and providing </a:t>
            </a:r>
            <a:r>
              <a:rPr lang="en-US" sz="1600" b="1" dirty="0"/>
              <a:t>robust design tested by fire </a:t>
            </a:r>
            <a:r>
              <a:rPr lang="en-US" sz="1600" dirty="0"/>
              <a:t>by the large base of users.</a:t>
            </a:r>
          </a:p>
          <a:p>
            <a:r>
              <a:rPr lang="en-US" sz="1600" dirty="0"/>
              <a:t>Collaboration between </a:t>
            </a:r>
            <a:r>
              <a:rPr lang="en-US" sz="1600" b="1" dirty="0"/>
              <a:t>ORNL, BNL OMEGA group, University of Carleton, Canada </a:t>
            </a:r>
            <a:r>
              <a:rPr lang="en-US" sz="1600" dirty="0"/>
              <a:t>in the development of the next generation system hardware </a:t>
            </a:r>
            <a:r>
              <a:rPr lang="en-US" sz="1600" b="1" dirty="0"/>
              <a:t>, </a:t>
            </a:r>
            <a:r>
              <a:rPr lang="en-US" sz="1600" b="1" dirty="0" err="1"/>
              <a:t>CARIBOu</a:t>
            </a:r>
            <a:r>
              <a:rPr lang="en-US" sz="1600" b="1" dirty="0"/>
              <a:t> 2.0</a:t>
            </a:r>
          </a:p>
          <a:p>
            <a:pPr marL="687387" lvl="1">
              <a:buFont typeface="Arial" panose="020B0604020202020204" pitchFamily="34" charset="0"/>
              <a:buChar char="•"/>
            </a:pPr>
            <a:r>
              <a:rPr lang="en-US" sz="1400" dirty="0"/>
              <a:t>Strong requirements from pixel R&amp;D for large bandwidth, analog signal processing, timing and more system integration, scalability to large array, AI/ML algorithm integration </a:t>
            </a:r>
          </a:p>
          <a:p>
            <a:pPr marL="687387" lvl="1">
              <a:buFont typeface="Arial" panose="020B0604020202020204" pitchFamily="34" charset="0"/>
              <a:buChar char="•"/>
            </a:pPr>
            <a:r>
              <a:rPr lang="en-US" sz="1400" dirty="0"/>
              <a:t>Software and firmware design in collaboration with CERN EP, DESY, RD50/</a:t>
            </a:r>
            <a:r>
              <a:rPr lang="en-US" sz="1400" dirty="0" err="1"/>
              <a:t>AIDANova</a:t>
            </a:r>
            <a:r>
              <a:rPr lang="en-US" sz="1400" dirty="0"/>
              <a:t>, DRD3</a:t>
            </a:r>
          </a:p>
          <a:p>
            <a:pPr marL="687387" lvl="1">
              <a:buFont typeface="Arial" panose="020B0604020202020204" pitchFamily="34" charset="0"/>
              <a:buChar char="•"/>
            </a:pPr>
            <a:r>
              <a:rPr lang="en-US" sz="1400" dirty="0"/>
              <a:t>ORNL wants to deliver a scalable Timepix4 readout using </a:t>
            </a:r>
            <a:r>
              <a:rPr lang="en-US" sz="1400" dirty="0" err="1"/>
              <a:t>CARIBOu</a:t>
            </a:r>
            <a:r>
              <a:rPr lang="en-US" sz="1400" dirty="0"/>
              <a:t> 2.0</a:t>
            </a:r>
          </a:p>
          <a:p>
            <a:pPr marL="0" indent="0"/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225FDE-8285-FE8A-F48F-DF68647FC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453" y="4096174"/>
            <a:ext cx="5676107" cy="2290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BB94FC-CA7C-75B5-3F38-6F8F12B38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80" y="4116052"/>
            <a:ext cx="5708407" cy="21616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3AFEEA-50CD-4A5E-12D2-D505FE7BD1B1}"/>
              </a:ext>
            </a:extLst>
          </p:cNvPr>
          <p:cNvSpPr txBox="1"/>
          <p:nvPr/>
        </p:nvSpPr>
        <p:spPr>
          <a:xfrm>
            <a:off x="3392084" y="6433760"/>
            <a:ext cx="61068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https://indico.cern.ch/event/1214410/contributions/5325456/attachments/2616558/4522699/Caribou_DRD3_Workshop-23Mar2023.pdf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1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AE217-99FF-330A-533E-4254B9D7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23" y="89817"/>
            <a:ext cx="11430000" cy="539496"/>
          </a:xfrm>
        </p:spPr>
        <p:txBody>
          <a:bodyPr/>
          <a:lstStyle/>
          <a:p>
            <a:r>
              <a:rPr lang="en-US" dirty="0"/>
              <a:t>The Allpix</a:t>
            </a:r>
            <a:r>
              <a:rPr lang="en-US" baseline="30000" dirty="0"/>
              <a:t>2 </a:t>
            </a:r>
            <a:r>
              <a:rPr lang="en-US" dirty="0"/>
              <a:t>Framework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053F-D3F0-1C52-3716-70038CDD3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77" y="756355"/>
            <a:ext cx="6562345" cy="5238045"/>
          </a:xfrm>
        </p:spPr>
        <p:txBody>
          <a:bodyPr/>
          <a:lstStyle/>
          <a:p>
            <a:r>
              <a:rPr lang="fr-FR" sz="1800" dirty="0"/>
              <a:t>A </a:t>
            </a:r>
            <a:r>
              <a:rPr lang="fr-FR" sz="1800" b="1" dirty="0" err="1"/>
              <a:t>Modular</a:t>
            </a:r>
            <a:r>
              <a:rPr lang="fr-FR" sz="1800" b="1" dirty="0"/>
              <a:t>, </a:t>
            </a:r>
            <a:r>
              <a:rPr lang="fr-FR" sz="1800" b="1" dirty="0" err="1"/>
              <a:t>Generic</a:t>
            </a:r>
            <a:r>
              <a:rPr lang="fr-FR" sz="1800" dirty="0"/>
              <a:t> Simulation Framework for pixel Detectors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The </a:t>
            </a:r>
            <a:r>
              <a:rPr lang="fr-FR" sz="1800" dirty="0" err="1"/>
              <a:t>framework</a:t>
            </a:r>
            <a:r>
              <a:rPr lang="fr-FR" sz="1800" dirty="0"/>
              <a:t> </a:t>
            </a:r>
            <a:r>
              <a:rPr lang="fr-FR" sz="1800" dirty="0" err="1"/>
              <a:t>aims</a:t>
            </a:r>
            <a:r>
              <a:rPr lang="fr-FR" sz="1800" dirty="0"/>
              <a:t> at </a:t>
            </a:r>
            <a:r>
              <a:rPr lang="fr-FR" sz="1800" dirty="0" err="1"/>
              <a:t>facilitating</a:t>
            </a:r>
            <a:r>
              <a:rPr lang="fr-FR" sz="1800" dirty="0"/>
              <a:t> the </a:t>
            </a:r>
            <a:r>
              <a:rPr lang="fr-FR" sz="1800" dirty="0" err="1"/>
              <a:t>different</a:t>
            </a:r>
            <a:r>
              <a:rPr lang="fr-FR" sz="1800" dirty="0"/>
              <a:t> </a:t>
            </a:r>
            <a:r>
              <a:rPr lang="fr-FR" sz="1800" dirty="0" err="1"/>
              <a:t>steps</a:t>
            </a:r>
            <a:r>
              <a:rPr lang="fr-FR" sz="1800" dirty="0"/>
              <a:t> of the simulation of </a:t>
            </a:r>
            <a:r>
              <a:rPr lang="fr-FR" sz="1800" dirty="0" err="1"/>
              <a:t>semiconductor</a:t>
            </a:r>
            <a:r>
              <a:rPr lang="fr-FR" sz="1800" dirty="0"/>
              <a:t> detectors </a:t>
            </a:r>
          </a:p>
          <a:p>
            <a:pPr marL="685800" lvl="1" indent="-342900"/>
            <a:r>
              <a:rPr lang="fr-FR" sz="1600" dirty="0"/>
              <a:t>Energy </a:t>
            </a:r>
            <a:r>
              <a:rPr lang="fr-FR" sz="1600" dirty="0" err="1"/>
              <a:t>deposition</a:t>
            </a:r>
            <a:r>
              <a:rPr lang="fr-FR" sz="1600" dirty="0"/>
              <a:t> in the detector </a:t>
            </a:r>
            <a:r>
              <a:rPr lang="fr-FR" sz="1600" dirty="0" err="1"/>
              <a:t>material</a:t>
            </a:r>
            <a:r>
              <a:rPr lang="fr-FR" sz="1600" dirty="0"/>
              <a:t> (GEANT4 etc.)</a:t>
            </a:r>
          </a:p>
          <a:p>
            <a:pPr marL="685800" lvl="1" indent="-342900"/>
            <a:r>
              <a:rPr lang="fr-FR" sz="1600" dirty="0"/>
              <a:t>Charge Transport in the </a:t>
            </a:r>
            <a:r>
              <a:rPr lang="fr-FR" sz="1600" dirty="0" err="1"/>
              <a:t>semiconductor</a:t>
            </a:r>
            <a:r>
              <a:rPr lang="fr-FR" sz="1600" dirty="0"/>
              <a:t> (TCAD, </a:t>
            </a:r>
            <a:r>
              <a:rPr lang="fr-FR" sz="1600" dirty="0" err="1"/>
              <a:t>various</a:t>
            </a:r>
            <a:r>
              <a:rPr lang="fr-FR" sz="1600" dirty="0"/>
              <a:t> </a:t>
            </a:r>
            <a:r>
              <a:rPr lang="fr-FR" sz="1600" dirty="0" err="1"/>
              <a:t>substrate</a:t>
            </a:r>
            <a:r>
              <a:rPr lang="fr-FR" sz="1600" dirty="0"/>
              <a:t> and </a:t>
            </a:r>
            <a:r>
              <a:rPr lang="fr-FR" sz="1600" dirty="0" err="1"/>
              <a:t>geometries</a:t>
            </a:r>
            <a:r>
              <a:rPr lang="fr-FR" sz="1600" dirty="0"/>
              <a:t>)</a:t>
            </a:r>
          </a:p>
          <a:p>
            <a:pPr marL="685800" lvl="1" indent="-342900"/>
            <a:r>
              <a:rPr lang="fr-FR" sz="1600" dirty="0"/>
              <a:t>Transfer, </a:t>
            </a:r>
            <a:r>
              <a:rPr lang="fr-FR" sz="1600" dirty="0" err="1"/>
              <a:t>Digitization</a:t>
            </a:r>
            <a:r>
              <a:rPr lang="fr-FR" sz="1600" dirty="0"/>
              <a:t> and </a:t>
            </a:r>
            <a:r>
              <a:rPr lang="fr-FR" sz="1600" dirty="0" err="1"/>
              <a:t>Analysis</a:t>
            </a:r>
            <a:endParaRPr lang="fr-FR" sz="1600" dirty="0"/>
          </a:p>
          <a:p>
            <a:pPr marL="685800" lvl="1" indent="-342900"/>
            <a:r>
              <a:rPr lang="fr-FR" sz="2000" b="1" dirty="0"/>
              <a:t>Excellent training </a:t>
            </a:r>
            <a:r>
              <a:rPr lang="fr-FR" sz="2000" b="1" dirty="0" err="1"/>
              <a:t>tool</a:t>
            </a:r>
            <a:r>
              <a:rPr lang="fr-FR" sz="2000" b="1" dirty="0"/>
              <a:t> for AI/ML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The </a:t>
            </a:r>
            <a:r>
              <a:rPr lang="fr-FR" sz="1800" dirty="0" err="1"/>
              <a:t>developpers</a:t>
            </a:r>
            <a:r>
              <a:rPr lang="fr-FR" sz="1800" dirty="0"/>
              <a:t> </a:t>
            </a:r>
            <a:r>
              <a:rPr lang="fr-FR" sz="1800" dirty="0" err="1"/>
              <a:t>aim</a:t>
            </a:r>
            <a:r>
              <a:rPr lang="fr-FR" sz="1800" dirty="0"/>
              <a:t> at </a:t>
            </a:r>
            <a:r>
              <a:rPr lang="fr-FR" sz="1800" dirty="0" err="1"/>
              <a:t>implementing</a:t>
            </a:r>
            <a:r>
              <a:rPr lang="fr-FR" sz="1800" dirty="0"/>
              <a:t> the best practices in </a:t>
            </a:r>
            <a:r>
              <a:rPr lang="fr-FR" sz="1800" dirty="0" err="1"/>
              <a:t>semiconductor</a:t>
            </a:r>
            <a:r>
              <a:rPr lang="fr-FR" sz="1800" dirty="0"/>
              <a:t> detector simulation in a </a:t>
            </a:r>
            <a:r>
              <a:rPr lang="fr-FR" sz="1800" dirty="0" err="1"/>
              <a:t>generic</a:t>
            </a:r>
            <a:r>
              <a:rPr lang="fr-FR" sz="1800" dirty="0"/>
              <a:t> </a:t>
            </a:r>
            <a:r>
              <a:rPr lang="fr-FR" sz="1800" dirty="0" err="1"/>
              <a:t>way</a:t>
            </a:r>
            <a:r>
              <a:rPr lang="fr-FR" sz="1800" dirty="0"/>
              <a:t> to </a:t>
            </a:r>
            <a:r>
              <a:rPr lang="fr-FR" sz="1800" dirty="0" err="1"/>
              <a:t>provide</a:t>
            </a:r>
            <a:r>
              <a:rPr lang="fr-FR" sz="1800" dirty="0"/>
              <a:t> to the </a:t>
            </a:r>
            <a:r>
              <a:rPr lang="fr-FR" sz="1800" dirty="0" err="1"/>
              <a:t>community</a:t>
            </a:r>
            <a:r>
              <a:rPr lang="fr-FR" sz="1800" dirty="0"/>
              <a:t>  </a:t>
            </a:r>
            <a:r>
              <a:rPr lang="fr-FR" sz="1800" dirty="0" err="1"/>
              <a:t>verified</a:t>
            </a:r>
            <a:r>
              <a:rPr lang="fr-FR" sz="1800" dirty="0"/>
              <a:t> and </a:t>
            </a:r>
            <a:r>
              <a:rPr lang="fr-FR" sz="1800" dirty="0" err="1"/>
              <a:t>standardardized</a:t>
            </a:r>
            <a:r>
              <a:rPr lang="fr-FR" sz="1800" dirty="0"/>
              <a:t> </a:t>
            </a:r>
            <a:r>
              <a:rPr lang="fr-FR" sz="1800" dirty="0" err="1"/>
              <a:t>methods</a:t>
            </a:r>
            <a:r>
              <a:rPr lang="fr-FR" sz="1800" dirty="0"/>
              <a:t> and a </a:t>
            </a:r>
            <a:r>
              <a:rPr lang="fr-FR" sz="1800" dirty="0" err="1"/>
              <a:t>developement</a:t>
            </a:r>
            <a:r>
              <a:rPr lang="fr-FR" sz="1800" dirty="0"/>
              <a:t> </a:t>
            </a:r>
            <a:r>
              <a:rPr lang="fr-FR" sz="1800" dirty="0" err="1"/>
              <a:t>environment</a:t>
            </a:r>
            <a:r>
              <a:rPr lang="fr-FR" sz="1800" dirty="0"/>
              <a:t> for </a:t>
            </a:r>
            <a:r>
              <a:rPr lang="fr-FR" sz="1800" dirty="0" err="1"/>
              <a:t>further</a:t>
            </a:r>
            <a:r>
              <a:rPr lang="fr-FR" sz="1800" dirty="0"/>
              <a:t> </a:t>
            </a:r>
            <a:r>
              <a:rPr lang="fr-FR" sz="1800" dirty="0" err="1"/>
              <a:t>improvement</a:t>
            </a:r>
            <a:r>
              <a:rPr lang="fr-FR" sz="1800" dirty="0"/>
              <a:t> to simulation </a:t>
            </a:r>
            <a:r>
              <a:rPr lang="fr-FR" sz="1800" dirty="0" err="1"/>
              <a:t>methods</a:t>
            </a:r>
            <a:r>
              <a:rPr lang="fr-FR" sz="1800" dirty="0"/>
              <a:t> </a:t>
            </a:r>
          </a:p>
          <a:p>
            <a:pPr marL="685800" lvl="1" indent="-342900"/>
            <a:r>
              <a:rPr lang="fr-FR" sz="1600" dirty="0"/>
              <a:t>Framework infrastructure </a:t>
            </a:r>
          </a:p>
          <a:p>
            <a:pPr marL="685800" lvl="1" indent="-342900"/>
            <a:r>
              <a:rPr lang="fr-FR" sz="1600" dirty="0"/>
              <a:t>Documentation, </a:t>
            </a:r>
            <a:r>
              <a:rPr lang="fr-FR" sz="1600" dirty="0" err="1"/>
              <a:t>examples</a:t>
            </a:r>
            <a:r>
              <a:rPr lang="fr-FR" sz="1600" dirty="0"/>
              <a:t> and code </a:t>
            </a:r>
            <a:r>
              <a:rPr lang="fr-FR" sz="1600" dirty="0" err="1"/>
              <a:t>demonstration</a:t>
            </a:r>
            <a:endParaRPr lang="fr-FR" sz="16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B0B70-8A53-3B4E-D75D-8E9CCFD3AC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0133" y="31044"/>
            <a:ext cx="5621867" cy="196711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CBFCAAA-72A4-A87D-205A-8D8D80ED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00" y="2206013"/>
            <a:ext cx="4724112" cy="368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F1682-C1EC-2D36-6767-774A34DD9592}"/>
              </a:ext>
            </a:extLst>
          </p:cNvPr>
          <p:cNvSpPr txBox="1"/>
          <p:nvPr/>
        </p:nvSpPr>
        <p:spPr>
          <a:xfrm>
            <a:off x="3149600" y="6101645"/>
            <a:ext cx="6841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Website </a:t>
            </a:r>
            <a:r>
              <a:rPr lang="en-US" dirty="0">
                <a:hlinkClick r:id="rId4"/>
              </a:rPr>
              <a:t>https://cern.ch/allpix-squared</a:t>
            </a:r>
            <a:endParaRPr lang="en-US" dirty="0"/>
          </a:p>
          <a:p>
            <a:r>
              <a:rPr lang="en-US" dirty="0"/>
              <a:t>Repository </a:t>
            </a:r>
            <a:r>
              <a:rPr lang="en-US" dirty="0">
                <a:hlinkClick r:id="rId5"/>
              </a:rPr>
              <a:t>https://gitlab.cern.ch/allpix-squared/allpix-squared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70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DD51-48E2-5DDB-9C89-0F3D166A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7" y="330764"/>
            <a:ext cx="11430000" cy="539496"/>
          </a:xfrm>
        </p:spPr>
        <p:txBody>
          <a:bodyPr/>
          <a:lstStyle/>
          <a:p>
            <a:r>
              <a:rPr lang="en-US" dirty="0"/>
              <a:t>Possible collaborative 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137ED-D175-A558-1F6C-DCFE8CFA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67" y="1286932"/>
            <a:ext cx="11430000" cy="4572624"/>
          </a:xfrm>
        </p:spPr>
        <p:txBody>
          <a:bodyPr/>
          <a:lstStyle/>
          <a:p>
            <a:r>
              <a:rPr lang="en-US" dirty="0"/>
              <a:t>Similar issues are common to pixel detectors in various experiments </a:t>
            </a:r>
          </a:p>
          <a:p>
            <a:pPr lvl="1"/>
            <a:r>
              <a:rPr lang="en-US" dirty="0"/>
              <a:t>Clustering and position extrapolation of hits </a:t>
            </a:r>
          </a:p>
          <a:p>
            <a:pPr lvl="2"/>
            <a:r>
              <a:rPr lang="en-US" dirty="0"/>
              <a:t>ETA correction, merge-hits disentanglement, Delta-electron removal </a:t>
            </a:r>
          </a:p>
          <a:p>
            <a:pPr lvl="1"/>
            <a:r>
              <a:rPr lang="en-US" dirty="0"/>
              <a:t>Reduction of background un-associated to interesting physics </a:t>
            </a:r>
          </a:p>
          <a:p>
            <a:pPr lvl="2"/>
            <a:r>
              <a:rPr lang="en-US" dirty="0"/>
              <a:t>Sorting of interaction by particle, nature of interaction </a:t>
            </a:r>
          </a:p>
          <a:p>
            <a:pPr lvl="2"/>
            <a:r>
              <a:rPr lang="en-US" dirty="0"/>
              <a:t>Sorting hits by geometrical origin (for example removing beam halo!)</a:t>
            </a:r>
          </a:p>
          <a:p>
            <a:r>
              <a:rPr lang="en-US" dirty="0"/>
              <a:t>Similar challenges </a:t>
            </a:r>
          </a:p>
          <a:p>
            <a:pPr lvl="1"/>
            <a:r>
              <a:rPr lang="en-US" dirty="0"/>
              <a:t>How to obtain good efficiency, deal with imperfect detectors </a:t>
            </a:r>
          </a:p>
          <a:p>
            <a:pPr lvl="1"/>
            <a:r>
              <a:rPr lang="en-US" dirty="0"/>
              <a:t>How to deal with pile-up , various pixel shapes </a:t>
            </a:r>
          </a:p>
          <a:p>
            <a:pPr lvl="1"/>
            <a:r>
              <a:rPr lang="en-US" dirty="0"/>
              <a:t>Etc...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44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DD51-48E2-5DDB-9C89-0F3D166A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perspective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137ED-D175-A558-1F6C-DCFE8CFA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27288"/>
            <a:ext cx="11430000" cy="5091289"/>
          </a:xfrm>
        </p:spPr>
        <p:txBody>
          <a:bodyPr/>
          <a:lstStyle/>
          <a:p>
            <a:r>
              <a:rPr lang="en-US" dirty="0"/>
              <a:t>New experiments will produce larger than even data volume that we need to handle in an intelligent way </a:t>
            </a:r>
          </a:p>
          <a:p>
            <a:pPr lvl="1"/>
            <a:r>
              <a:rPr lang="en-US" dirty="0"/>
              <a:t>Machine Learning and AI provide new opportunities to design smart data acquisition system that integrate data reduction schemes </a:t>
            </a:r>
          </a:p>
          <a:p>
            <a:pPr lvl="1"/>
            <a:r>
              <a:rPr lang="en-US" dirty="0"/>
              <a:t>Similarities between experiments calls for a collective effort </a:t>
            </a:r>
          </a:p>
          <a:p>
            <a:r>
              <a:rPr lang="en-US" dirty="0"/>
              <a:t>We propose the formation of a Working group on smart edge data reduction techniques in the framework of this RDC </a:t>
            </a:r>
          </a:p>
          <a:p>
            <a:pPr lvl="1"/>
            <a:r>
              <a:rPr lang="en-US" dirty="0"/>
              <a:t>Share common tools and standard for simulation and training </a:t>
            </a:r>
          </a:p>
          <a:p>
            <a:pPr lvl="2"/>
            <a:r>
              <a:rPr lang="en-US" dirty="0"/>
              <a:t>Allpix</a:t>
            </a:r>
            <a:r>
              <a:rPr lang="en-US" baseline="30000" dirty="0"/>
              <a:t>2</a:t>
            </a:r>
            <a:r>
              <a:rPr lang="en-US" dirty="0"/>
              <a:t>, SNN training tools </a:t>
            </a:r>
          </a:p>
          <a:p>
            <a:pPr lvl="1"/>
            <a:r>
              <a:rPr lang="en-US" dirty="0"/>
              <a:t>Federate expertise and tackle identified challenges, providing solution for the communities </a:t>
            </a:r>
          </a:p>
          <a:p>
            <a:pPr lvl="2"/>
            <a:r>
              <a:rPr lang="en-US" dirty="0"/>
              <a:t>IP for FPGA integration  -&gt; Neuromorphic accelerator ASICs etc.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2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1C5E-DDAB-5257-0673-7E843BDA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4CD35-E721-C548-F4AA-44F5391D43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8055" y="1653735"/>
            <a:ext cx="11430000" cy="26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Shruti R. Kulkarni et al., “On-sensor Data Filtering using Neuromorphic Computing for High Energy Physics Experiments”, ICONS 23 Proceedings, arXiv:2307.11242</a:t>
            </a:r>
          </a:p>
          <a:p>
            <a:r>
              <a:rPr lang="en-US" dirty="0" err="1"/>
              <a:t>Jieun</a:t>
            </a:r>
            <a:r>
              <a:rPr lang="en-US" dirty="0"/>
              <a:t> </a:t>
            </a:r>
            <a:r>
              <a:rPr lang="en-US" dirty="0" err="1"/>
              <a:t>Yoo</a:t>
            </a:r>
            <a:r>
              <a:rPr lang="en-US" dirty="0"/>
              <a:t> et al., “Smart pixel sensors: towards on-sensor filtering of pixel clusters with deep learning,” </a:t>
            </a:r>
            <a:r>
              <a:rPr lang="en-US" dirty="0" err="1"/>
              <a:t>arXiv</a:t>
            </a:r>
            <a:r>
              <a:rPr lang="en-US" dirty="0"/>
              <a:t>: 2310.02474v (3 Oct 2023)</a:t>
            </a:r>
          </a:p>
        </p:txBody>
      </p:sp>
    </p:spTree>
    <p:extLst>
      <p:ext uri="{BB962C8B-B14F-4D97-AF65-F5344CB8AC3E}">
        <p14:creationId xmlns:p14="http://schemas.microsoft.com/office/powerpoint/2010/main" val="195071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C6C3-F16F-1BCB-D397-3BFE5FA6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6C846-170E-D534-7A04-2A5B35BFE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295153"/>
            <a:ext cx="11430000" cy="5019261"/>
          </a:xfrm>
        </p:spPr>
        <p:txBody>
          <a:bodyPr/>
          <a:lstStyle/>
          <a:p>
            <a:r>
              <a:rPr lang="en-US" sz="3200" dirty="0"/>
              <a:t>Practical problems with high bandwidth pixel data streams </a:t>
            </a:r>
          </a:p>
          <a:p>
            <a:r>
              <a:rPr lang="en-US" sz="3200" dirty="0"/>
              <a:t>Classifying, encoding and compressing pixel data</a:t>
            </a:r>
          </a:p>
          <a:p>
            <a:r>
              <a:rPr lang="en-US" sz="3200" dirty="0"/>
              <a:t>Neuromorphic Computing</a:t>
            </a:r>
          </a:p>
          <a:p>
            <a:pPr lvl="1"/>
            <a:r>
              <a:rPr lang="en-US" sz="2800" dirty="0"/>
              <a:t>SNN </a:t>
            </a:r>
          </a:p>
          <a:p>
            <a:pPr lvl="1"/>
            <a:r>
              <a:rPr lang="en-US" sz="2800" dirty="0"/>
              <a:t>Practical examples </a:t>
            </a:r>
          </a:p>
          <a:p>
            <a:pPr lvl="1"/>
            <a:r>
              <a:rPr lang="en-US" sz="2800" dirty="0"/>
              <a:t>Work at ORNL</a:t>
            </a:r>
          </a:p>
          <a:p>
            <a:r>
              <a:rPr lang="en-US" sz="3200" dirty="0"/>
              <a:t>Perspectives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8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DD51-48E2-5DDB-9C89-0F3D166A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15" y="332471"/>
            <a:ext cx="11430000" cy="978729"/>
          </a:xfrm>
        </p:spPr>
        <p:txBody>
          <a:bodyPr/>
          <a:lstStyle/>
          <a:p>
            <a:r>
              <a:rPr lang="en-US" dirty="0"/>
              <a:t>Practical problems with high bandwidth pixel data streams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137ED-D175-A558-1F6C-DCFE8CFA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401418"/>
            <a:ext cx="8983864" cy="4558513"/>
          </a:xfrm>
        </p:spPr>
        <p:txBody>
          <a:bodyPr/>
          <a:lstStyle/>
          <a:p>
            <a:r>
              <a:rPr lang="en-US" dirty="0"/>
              <a:t>Modern pixel detectors can produce zero-suppressed data stream with very large bandwidth (100’s of Gb/cm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There is a rich source of information on the underlying events in the data stream </a:t>
            </a:r>
          </a:p>
          <a:p>
            <a:pPr lvl="1"/>
            <a:r>
              <a:rPr lang="en-US" dirty="0"/>
              <a:t>Multiple pixels belong to an event</a:t>
            </a:r>
          </a:p>
          <a:p>
            <a:pPr lvl="1"/>
            <a:r>
              <a:rPr lang="en-US" dirty="0"/>
              <a:t>Each pixel carry information (Energy, timing)</a:t>
            </a:r>
          </a:p>
          <a:p>
            <a:pPr lvl="1"/>
            <a:r>
              <a:rPr lang="en-US" dirty="0"/>
              <a:t>Geometrical and charge distribution tells us more about an interaction</a:t>
            </a:r>
          </a:p>
          <a:p>
            <a:r>
              <a:rPr lang="en-US" dirty="0"/>
              <a:t>The event generating the data stream can be complex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00A19-D2AA-D4B3-56C3-CCFA3F09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981" y="1989356"/>
            <a:ext cx="3680019" cy="25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1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DD51-48E2-5DDB-9C89-0F3D166A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19" y="136129"/>
            <a:ext cx="12202868" cy="978729"/>
          </a:xfrm>
        </p:spPr>
        <p:txBody>
          <a:bodyPr/>
          <a:lstStyle/>
          <a:p>
            <a:r>
              <a:rPr lang="en-US" dirty="0"/>
              <a:t>Practical problems with high bandwidth pixel data streams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3A9F18-F71E-97F0-1E66-FBBDE3EDB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114858"/>
            <a:ext cx="9525000" cy="508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6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DD51-48E2-5DDB-9C89-0F3D166A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29" y="110197"/>
            <a:ext cx="11680171" cy="1865126"/>
          </a:xfrm>
        </p:spPr>
        <p:txBody>
          <a:bodyPr/>
          <a:lstStyle/>
          <a:p>
            <a:r>
              <a:rPr lang="en-US" dirty="0"/>
              <a:t>Classifying, encoding and compressing pixel data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7321C6-81A4-8959-F990-FA9D7DB3B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239" y="774486"/>
            <a:ext cx="8377483" cy="58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1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DD51-48E2-5DDB-9C89-0F3D166A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Classifying, encoding/decoding and compressing pixel data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4E348B-4F2D-2B8D-1462-E73A57EF4D22}"/>
              </a:ext>
            </a:extLst>
          </p:cNvPr>
          <p:cNvGrpSpPr/>
          <p:nvPr/>
        </p:nvGrpSpPr>
        <p:grpSpPr>
          <a:xfrm>
            <a:off x="708595" y="1297083"/>
            <a:ext cx="10872344" cy="2117037"/>
            <a:chOff x="1013792" y="1063484"/>
            <a:chExt cx="10872344" cy="21170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E92770-970E-2C8D-247C-BC6C93F30F4A}"/>
                </a:ext>
              </a:extLst>
            </p:cNvPr>
            <p:cNvSpPr/>
            <p:nvPr/>
          </p:nvSpPr>
          <p:spPr>
            <a:xfrm>
              <a:off x="1013792" y="1063486"/>
              <a:ext cx="3071192" cy="21170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</a:rPr>
                <a:t>On Detector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Pixel raw data is collected, serialized and transmitted to DAQ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8E4360-E2B8-B2DD-6FA1-842DA7142CFC}"/>
                </a:ext>
              </a:extLst>
            </p:cNvPr>
            <p:cNvSpPr/>
            <p:nvPr/>
          </p:nvSpPr>
          <p:spPr>
            <a:xfrm>
              <a:off x="4809045" y="1063485"/>
              <a:ext cx="3071192" cy="21170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tx1"/>
                  </a:solidFill>
                </a:rPr>
                <a:t>DAQ</a:t>
              </a:r>
            </a:p>
            <a:p>
              <a:pPr marL="342900" indent="-34290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Data is aggregated, event assembled and written to disk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A1E13B-38C7-E3BB-F40F-2F38310412F8}"/>
                </a:ext>
              </a:extLst>
            </p:cNvPr>
            <p:cNvSpPr/>
            <p:nvPr/>
          </p:nvSpPr>
          <p:spPr>
            <a:xfrm>
              <a:off x="8695556" y="1063484"/>
              <a:ext cx="3190580" cy="21170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tx1"/>
                  </a:solidFill>
                </a:rPr>
                <a:t>Offline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Pixel are aggregated in clusters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position is extracted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unrelated data and noise is discarded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E8A3343-530A-AADE-BCAD-7CB1CA72E9D1}"/>
                </a:ext>
              </a:extLst>
            </p:cNvPr>
            <p:cNvCxnSpPr>
              <a:cxnSpLocks/>
            </p:cNvCxnSpPr>
            <p:nvPr/>
          </p:nvCxnSpPr>
          <p:spPr>
            <a:xfrm>
              <a:off x="4084984" y="2122003"/>
              <a:ext cx="699779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B7F3973-E2A5-AEEB-955C-8E960D34A349}"/>
                </a:ext>
              </a:extLst>
            </p:cNvPr>
            <p:cNvCxnSpPr>
              <a:cxnSpLocks/>
            </p:cNvCxnSpPr>
            <p:nvPr/>
          </p:nvCxnSpPr>
          <p:spPr>
            <a:xfrm>
              <a:off x="7880237" y="2206613"/>
              <a:ext cx="815319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B14F080-14F3-F4D5-27E5-B3B1344E11F3}"/>
              </a:ext>
            </a:extLst>
          </p:cNvPr>
          <p:cNvSpPr txBox="1"/>
          <p:nvPr/>
        </p:nvSpPr>
        <p:spPr>
          <a:xfrm>
            <a:off x="532098" y="3543502"/>
            <a:ext cx="1173545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Large amount of of information are carried to disk, offline reconstruction perform data decoding and reduction in multiple manner : </a:t>
            </a:r>
          </a:p>
          <a:p>
            <a:pPr algn="l">
              <a:lnSpc>
                <a:spcPct val="90000"/>
              </a:lnSpc>
            </a:pPr>
            <a:endParaRPr lang="en-US" sz="2400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Data </a:t>
            </a:r>
            <a:r>
              <a:rPr lang="en-US" sz="2400" b="1" dirty="0">
                <a:latin typeface="+mn-lt"/>
              </a:rPr>
              <a:t>calibration</a:t>
            </a:r>
            <a:r>
              <a:rPr lang="en-US" sz="2400" dirty="0">
                <a:latin typeface="+mn-lt"/>
              </a:rPr>
              <a:t>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Clustering of pixels and calculation of a </a:t>
            </a:r>
            <a:r>
              <a:rPr lang="en-US" sz="2400" b="1" dirty="0">
                <a:latin typeface="+mn-lt"/>
              </a:rPr>
              <a:t>(</a:t>
            </a:r>
            <a:r>
              <a:rPr lang="en-US" sz="2400" b="1" dirty="0" err="1">
                <a:latin typeface="+mn-lt"/>
              </a:rPr>
              <a:t>X,Y,T,t</a:t>
            </a:r>
            <a:r>
              <a:rPr lang="en-US" sz="2400" b="1" dirty="0">
                <a:latin typeface="+mn-lt"/>
              </a:rPr>
              <a:t>) coordinate </a:t>
            </a:r>
            <a:r>
              <a:rPr lang="en-US" sz="2400" dirty="0">
                <a:latin typeface="+mn-lt"/>
              </a:rPr>
              <a:t>of the event using energy and timing information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Removal of noise related data </a:t>
            </a:r>
            <a:r>
              <a:rPr lang="en-US" sz="2400" dirty="0">
                <a:latin typeface="+mn-lt"/>
              </a:rPr>
              <a:t>and physical data related to </a:t>
            </a:r>
            <a:r>
              <a:rPr lang="en-US" sz="2400" b="1" dirty="0">
                <a:latin typeface="+mn-lt"/>
              </a:rPr>
              <a:t>unrelated events </a:t>
            </a:r>
          </a:p>
        </p:txBody>
      </p:sp>
    </p:spTree>
    <p:extLst>
      <p:ext uri="{BB962C8B-B14F-4D97-AF65-F5344CB8AC3E}">
        <p14:creationId xmlns:p14="http://schemas.microsoft.com/office/powerpoint/2010/main" val="78470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DD51-48E2-5DDB-9C89-0F3D166A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Classifying, encoding and compressing pixel data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4E348B-4F2D-2B8D-1462-E73A57EF4D22}"/>
              </a:ext>
            </a:extLst>
          </p:cNvPr>
          <p:cNvGrpSpPr/>
          <p:nvPr/>
        </p:nvGrpSpPr>
        <p:grpSpPr>
          <a:xfrm>
            <a:off x="721779" y="1083362"/>
            <a:ext cx="10872344" cy="2117037"/>
            <a:chOff x="1013792" y="1063484"/>
            <a:chExt cx="10872344" cy="21170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E92770-970E-2C8D-247C-BC6C93F30F4A}"/>
                </a:ext>
              </a:extLst>
            </p:cNvPr>
            <p:cNvSpPr/>
            <p:nvPr/>
          </p:nvSpPr>
          <p:spPr>
            <a:xfrm>
              <a:off x="1013792" y="1063486"/>
              <a:ext cx="3071192" cy="21170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</a:rPr>
                <a:t>On Detector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Pixel raw data is collected, serialized and transmitted to DAQ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8E4360-E2B8-B2DD-6FA1-842DA7142CFC}"/>
                </a:ext>
              </a:extLst>
            </p:cNvPr>
            <p:cNvSpPr/>
            <p:nvPr/>
          </p:nvSpPr>
          <p:spPr>
            <a:xfrm>
              <a:off x="4809045" y="1063485"/>
              <a:ext cx="3071192" cy="21170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tx1"/>
                  </a:solidFill>
                </a:rPr>
                <a:t>DAQ</a:t>
              </a:r>
            </a:p>
            <a:p>
              <a:pPr marL="342900" indent="-34290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Data is aggregated, event assembled and written to disk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A1E13B-38C7-E3BB-F40F-2F38310412F8}"/>
                </a:ext>
              </a:extLst>
            </p:cNvPr>
            <p:cNvSpPr/>
            <p:nvPr/>
          </p:nvSpPr>
          <p:spPr>
            <a:xfrm>
              <a:off x="8695556" y="1063484"/>
              <a:ext cx="3190580" cy="21170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tx1"/>
                  </a:solidFill>
                </a:rPr>
                <a:t>Offline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Pixel are aggregated in clusters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position is extracted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unrelated data and noise is discarded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E8A3343-530A-AADE-BCAD-7CB1CA72E9D1}"/>
                </a:ext>
              </a:extLst>
            </p:cNvPr>
            <p:cNvCxnSpPr>
              <a:cxnSpLocks/>
            </p:cNvCxnSpPr>
            <p:nvPr/>
          </p:nvCxnSpPr>
          <p:spPr>
            <a:xfrm>
              <a:off x="4084984" y="2122003"/>
              <a:ext cx="699779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B7F3973-E2A5-AEEB-955C-8E960D34A349}"/>
                </a:ext>
              </a:extLst>
            </p:cNvPr>
            <p:cNvCxnSpPr>
              <a:cxnSpLocks/>
            </p:cNvCxnSpPr>
            <p:nvPr/>
          </p:nvCxnSpPr>
          <p:spPr>
            <a:xfrm>
              <a:off x="7880237" y="2206613"/>
              <a:ext cx="815319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51351BD-FED6-97F2-B88C-01C76DC28CF9}"/>
              </a:ext>
            </a:extLst>
          </p:cNvPr>
          <p:cNvSpPr/>
          <p:nvPr/>
        </p:nvSpPr>
        <p:spPr>
          <a:xfrm>
            <a:off x="3165665" y="1426771"/>
            <a:ext cx="1887415" cy="143021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AFB749-1AE4-5713-C5AE-9A4091BCEECB}"/>
              </a:ext>
            </a:extLst>
          </p:cNvPr>
          <p:cNvSpPr/>
          <p:nvPr/>
        </p:nvSpPr>
        <p:spPr>
          <a:xfrm>
            <a:off x="7612506" y="711663"/>
            <a:ext cx="4579494" cy="3156952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3D2B9-6C76-0796-2D0A-6E95066C6C76}"/>
              </a:ext>
            </a:extLst>
          </p:cNvPr>
          <p:cNvSpPr txBox="1"/>
          <p:nvPr/>
        </p:nvSpPr>
        <p:spPr>
          <a:xfrm>
            <a:off x="1927198" y="3915508"/>
            <a:ext cx="4431323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As detector and ASIC technology improved, the data stream that can be produced  increases faster that our capabilities to handle it, for various reasons :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Small experiments with new opportunities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Restriction in budget, supply chain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Cost/benefit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0B8C0-D123-559A-0077-ED917B63A91C}"/>
              </a:ext>
            </a:extLst>
          </p:cNvPr>
          <p:cNvSpPr txBox="1"/>
          <p:nvPr/>
        </p:nvSpPr>
        <p:spPr>
          <a:xfrm>
            <a:off x="6804988" y="4349512"/>
            <a:ext cx="50665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Data storage, computing and transmission   comes to a cost that can be better used in the project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Potential cost savings for small medium and large scale experiments </a:t>
            </a:r>
          </a:p>
        </p:txBody>
      </p:sp>
    </p:spTree>
    <p:extLst>
      <p:ext uri="{BB962C8B-B14F-4D97-AF65-F5344CB8AC3E}">
        <p14:creationId xmlns:p14="http://schemas.microsoft.com/office/powerpoint/2010/main" val="169837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DD51-48E2-5DDB-9C89-0F3D166A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Classifying, encoding/decoding and compressing pixel data , </a:t>
            </a:r>
            <a:r>
              <a:rPr lang="en-US" b="1" dirty="0"/>
              <a:t>at the edge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4E348B-4F2D-2B8D-1462-E73A57EF4D22}"/>
              </a:ext>
            </a:extLst>
          </p:cNvPr>
          <p:cNvGrpSpPr/>
          <p:nvPr/>
        </p:nvGrpSpPr>
        <p:grpSpPr>
          <a:xfrm>
            <a:off x="659828" y="1417588"/>
            <a:ext cx="10872344" cy="2117037"/>
            <a:chOff x="1013792" y="1063484"/>
            <a:chExt cx="10872344" cy="21170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E92770-970E-2C8D-247C-BC6C93F30F4A}"/>
                </a:ext>
              </a:extLst>
            </p:cNvPr>
            <p:cNvSpPr/>
            <p:nvPr/>
          </p:nvSpPr>
          <p:spPr>
            <a:xfrm>
              <a:off x="1013792" y="1063486"/>
              <a:ext cx="3071192" cy="21170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</a:rPr>
                <a:t>On Detector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Pixel raw data is collected, serialized and transmitted to DAQ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8E4360-E2B8-B2DD-6FA1-842DA7142CFC}"/>
                </a:ext>
              </a:extLst>
            </p:cNvPr>
            <p:cNvSpPr/>
            <p:nvPr/>
          </p:nvSpPr>
          <p:spPr>
            <a:xfrm>
              <a:off x="4809045" y="1063485"/>
              <a:ext cx="3071192" cy="21170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tx1"/>
                  </a:solidFill>
                </a:rPr>
                <a:t>DAQ + Edge Data reduction</a:t>
              </a:r>
            </a:p>
            <a:p>
              <a:pPr marL="342900" indent="-34290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Data is aggregated, event assembled, classified and simple quantities reconstructed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A1E13B-38C7-E3BB-F40F-2F38310412F8}"/>
                </a:ext>
              </a:extLst>
            </p:cNvPr>
            <p:cNvSpPr/>
            <p:nvPr/>
          </p:nvSpPr>
          <p:spPr>
            <a:xfrm>
              <a:off x="8695556" y="1063484"/>
              <a:ext cx="3190580" cy="21170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tx1"/>
                  </a:solidFill>
                </a:rPr>
                <a:t>Offline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Computing receives ready to used qualified logical data 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Event are reconstructed and higher order objects are recorded to disk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E8A3343-530A-AADE-BCAD-7CB1CA72E9D1}"/>
                </a:ext>
              </a:extLst>
            </p:cNvPr>
            <p:cNvCxnSpPr>
              <a:cxnSpLocks/>
            </p:cNvCxnSpPr>
            <p:nvPr/>
          </p:nvCxnSpPr>
          <p:spPr>
            <a:xfrm>
              <a:off x="4084984" y="2122003"/>
              <a:ext cx="699779" cy="0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B7F3973-E2A5-AEEB-955C-8E960D34A349}"/>
                </a:ext>
              </a:extLst>
            </p:cNvPr>
            <p:cNvCxnSpPr>
              <a:cxnSpLocks/>
            </p:cNvCxnSpPr>
            <p:nvPr/>
          </p:nvCxnSpPr>
          <p:spPr>
            <a:xfrm>
              <a:off x="7880237" y="2206613"/>
              <a:ext cx="815319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21E26D2-5B95-23C7-B2C2-31834383C177}"/>
              </a:ext>
            </a:extLst>
          </p:cNvPr>
          <p:cNvSpPr txBox="1"/>
          <p:nvPr/>
        </p:nvSpPr>
        <p:spPr>
          <a:xfrm>
            <a:off x="1911927" y="3699164"/>
            <a:ext cx="889461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Change of paradigm ! Yes, we must throw away data, we already do 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C8E76B-93D2-8E9D-A44E-790948C2AE65}"/>
              </a:ext>
            </a:extLst>
          </p:cNvPr>
          <p:cNvSpPr txBox="1"/>
          <p:nvPr/>
        </p:nvSpPr>
        <p:spPr>
          <a:xfrm>
            <a:off x="709167" y="4521697"/>
            <a:ext cx="10871200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With sufficiently smart and efficient algorithms , we can process data as it stream and reduce the data stream efficiently close to data acquisition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Data is aggregated and transmitted to DAQ and stored in High-Speed Memory, accessible by a high-speed bus (For example PCI express and DDR4 memory)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Commodity FPGA/ Custom cards consume the data stream and reduce the data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High performance network consumes the reduced data and transmit to offline 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049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1957-B964-11B0-A424-C0809838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sz="3200" dirty="0"/>
              <a:t>Neuromorphic Computing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D540E-9BDE-82CE-4C35-E96BE4EBC5A3}"/>
              </a:ext>
            </a:extLst>
          </p:cNvPr>
          <p:cNvSpPr txBox="1"/>
          <p:nvPr/>
        </p:nvSpPr>
        <p:spPr>
          <a:xfrm>
            <a:off x="7094291" y="1694033"/>
            <a:ext cx="454986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Neurons process and store information as needed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08189DF-39FC-A730-2C3E-B7E7CAABFDAE}"/>
              </a:ext>
            </a:extLst>
          </p:cNvPr>
          <p:cNvSpPr txBox="1">
            <a:spLocks/>
          </p:cNvSpPr>
          <p:nvPr/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5FB3A74-CC43-3799-F4CA-38830C00774C}"/>
              </a:ext>
            </a:extLst>
          </p:cNvPr>
          <p:cNvSpPr/>
          <p:nvPr/>
        </p:nvSpPr>
        <p:spPr>
          <a:xfrm>
            <a:off x="2559170" y="4710547"/>
            <a:ext cx="1258868" cy="446639"/>
          </a:xfrm>
          <a:prstGeom prst="rightArrow">
            <a:avLst/>
          </a:prstGeom>
          <a:solidFill>
            <a:srgbClr val="DC64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FEFD51-FF13-8B50-E1DB-924E07798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6" t="21497" r="24887" b="22132"/>
          <a:stretch/>
        </p:blipFill>
        <p:spPr>
          <a:xfrm>
            <a:off x="541605" y="1624071"/>
            <a:ext cx="1470004" cy="1620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75B49A-1282-DE47-18CC-1A3B3F203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3" t="13169" r="8602" b="12778"/>
          <a:stretch/>
        </p:blipFill>
        <p:spPr>
          <a:xfrm>
            <a:off x="337043" y="3655684"/>
            <a:ext cx="2079683" cy="1826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AAFD0-9F7A-240E-B7F9-C0CCE68DF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116" y="1370171"/>
            <a:ext cx="1626215" cy="1626215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FE9C6470-0D7F-3DB2-CFB9-905E4C6917D8}"/>
              </a:ext>
            </a:extLst>
          </p:cNvPr>
          <p:cNvSpPr/>
          <p:nvPr/>
        </p:nvSpPr>
        <p:spPr>
          <a:xfrm>
            <a:off x="2333403" y="2261967"/>
            <a:ext cx="1258868" cy="446639"/>
          </a:xfrm>
          <a:prstGeom prst="rightArrow">
            <a:avLst/>
          </a:prstGeom>
          <a:solidFill>
            <a:srgbClr val="DC64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3163F-2DE2-DBEF-0FDD-18905AC5E57E}"/>
              </a:ext>
            </a:extLst>
          </p:cNvPr>
          <p:cNvSpPr txBox="1"/>
          <p:nvPr/>
        </p:nvSpPr>
        <p:spPr>
          <a:xfrm>
            <a:off x="4836224" y="5549277"/>
            <a:ext cx="295598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accent6"/>
                </a:solidFill>
              </a:rPr>
              <a:t>Memory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53168B-7C7B-2F09-208B-FDA23463175C}"/>
              </a:ext>
            </a:extLst>
          </p:cNvPr>
          <p:cNvGrpSpPr/>
          <p:nvPr/>
        </p:nvGrpSpPr>
        <p:grpSpPr>
          <a:xfrm>
            <a:off x="4229350" y="4538649"/>
            <a:ext cx="2973145" cy="1611487"/>
            <a:chOff x="3228505" y="3108047"/>
            <a:chExt cx="2229859" cy="120861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4DF954-315E-0F2F-583D-B5DCB6068C76}"/>
                </a:ext>
              </a:extLst>
            </p:cNvPr>
            <p:cNvSpPr/>
            <p:nvPr/>
          </p:nvSpPr>
          <p:spPr>
            <a:xfrm>
              <a:off x="3228505" y="3108047"/>
              <a:ext cx="1969137" cy="4838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F80D5A-D990-31EB-D49D-7CA2EA91EFBA}"/>
                </a:ext>
              </a:extLst>
            </p:cNvPr>
            <p:cNvSpPr txBox="1"/>
            <p:nvPr/>
          </p:nvSpPr>
          <p:spPr>
            <a:xfrm>
              <a:off x="3241376" y="3128340"/>
              <a:ext cx="2216988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>
                  <a:solidFill>
                    <a:schemeClr val="accent6"/>
                  </a:solidFill>
                </a:rPr>
                <a:t>Processing Unit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53E05A-9B01-8476-04ED-609712F8F448}"/>
                </a:ext>
              </a:extLst>
            </p:cNvPr>
            <p:cNvSpPr/>
            <p:nvPr/>
          </p:nvSpPr>
          <p:spPr>
            <a:xfrm>
              <a:off x="3228505" y="3867889"/>
              <a:ext cx="1969137" cy="44877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81A3EE-0FFC-EF8E-74BC-D895CA7B89F7}"/>
                </a:ext>
              </a:extLst>
            </p:cNvPr>
            <p:cNvCxnSpPr/>
            <p:nvPr/>
          </p:nvCxnSpPr>
          <p:spPr>
            <a:xfrm>
              <a:off x="3472271" y="3585131"/>
              <a:ext cx="0" cy="275784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C5B5438-5834-BDCE-793E-05D6FAFD596B}"/>
                </a:ext>
              </a:extLst>
            </p:cNvPr>
            <p:cNvCxnSpPr/>
            <p:nvPr/>
          </p:nvCxnSpPr>
          <p:spPr>
            <a:xfrm>
              <a:off x="3693682" y="3591884"/>
              <a:ext cx="0" cy="275784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BDE7465-5574-C498-C576-CCABC822B928}"/>
                </a:ext>
              </a:extLst>
            </p:cNvPr>
            <p:cNvCxnSpPr/>
            <p:nvPr/>
          </p:nvCxnSpPr>
          <p:spPr>
            <a:xfrm>
              <a:off x="3879661" y="3585131"/>
              <a:ext cx="0" cy="275784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E8DBF64-41DD-49E7-121F-4B702C24C9D3}"/>
                </a:ext>
              </a:extLst>
            </p:cNvPr>
            <p:cNvCxnSpPr/>
            <p:nvPr/>
          </p:nvCxnSpPr>
          <p:spPr>
            <a:xfrm>
              <a:off x="4084747" y="3581543"/>
              <a:ext cx="0" cy="275784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618F1E8-5F1B-8DDB-8367-B1E10717E10A}"/>
                </a:ext>
              </a:extLst>
            </p:cNvPr>
            <p:cNvCxnSpPr/>
            <p:nvPr/>
          </p:nvCxnSpPr>
          <p:spPr>
            <a:xfrm>
              <a:off x="4288905" y="3581543"/>
              <a:ext cx="0" cy="275784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E2388F6-EE3E-C75C-8215-9507A0C2E5F9}"/>
                </a:ext>
              </a:extLst>
            </p:cNvPr>
            <p:cNvCxnSpPr/>
            <p:nvPr/>
          </p:nvCxnSpPr>
          <p:spPr>
            <a:xfrm>
              <a:off x="4504566" y="3581543"/>
              <a:ext cx="0" cy="275784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40B9656-9109-E28B-30F6-B716F34C0CB3}"/>
                </a:ext>
              </a:extLst>
            </p:cNvPr>
            <p:cNvCxnSpPr/>
            <p:nvPr/>
          </p:nvCxnSpPr>
          <p:spPr>
            <a:xfrm>
              <a:off x="4711599" y="3581543"/>
              <a:ext cx="0" cy="275784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C4369C3-A1F6-5925-7F7F-222FF2E96BDF}"/>
                </a:ext>
              </a:extLst>
            </p:cNvPr>
            <p:cNvCxnSpPr/>
            <p:nvPr/>
          </p:nvCxnSpPr>
          <p:spPr>
            <a:xfrm>
              <a:off x="4895534" y="3591884"/>
              <a:ext cx="0" cy="275784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9BEE2B-6B44-F765-0055-05B68BDCBB47}"/>
              </a:ext>
            </a:extLst>
          </p:cNvPr>
          <p:cNvGrpSpPr/>
          <p:nvPr/>
        </p:nvGrpSpPr>
        <p:grpSpPr>
          <a:xfrm>
            <a:off x="6994925" y="3704484"/>
            <a:ext cx="1848812" cy="1122995"/>
            <a:chOff x="5419633" y="215660"/>
            <a:chExt cx="1320207" cy="84224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CB002A0-0EF7-2035-2CFF-5441A372F179}"/>
                </a:ext>
              </a:extLst>
            </p:cNvPr>
            <p:cNvSpPr/>
            <p:nvPr/>
          </p:nvSpPr>
          <p:spPr>
            <a:xfrm>
              <a:off x="5419633" y="215660"/>
              <a:ext cx="800012" cy="742439"/>
            </a:xfrm>
            <a:prstGeom prst="ellipse">
              <a:avLst/>
            </a:prstGeom>
            <a:noFill/>
            <a:ln w="57150">
              <a:solidFill>
                <a:srgbClr val="E503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FD4125-21F6-8023-D9F4-145DB568BF2D}"/>
                </a:ext>
              </a:extLst>
            </p:cNvPr>
            <p:cNvSpPr txBox="1"/>
            <p:nvPr/>
          </p:nvSpPr>
          <p:spPr>
            <a:xfrm rot="2106457">
              <a:off x="5644286" y="373151"/>
              <a:ext cx="1095554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rgbClr val="E503CA"/>
                  </a:solidFill>
                </a:rPr>
                <a:t>L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B552989-C3EE-1855-3C9D-3F88F1E5C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716" y="1501009"/>
            <a:ext cx="928829" cy="14512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AABAF62-C4E5-05DE-592B-6B18F8D6E9A1}"/>
              </a:ext>
            </a:extLst>
          </p:cNvPr>
          <p:cNvSpPr txBox="1"/>
          <p:nvPr/>
        </p:nvSpPr>
        <p:spPr>
          <a:xfrm>
            <a:off x="337043" y="5662680"/>
            <a:ext cx="309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j-lt"/>
              </a:rPr>
              <a:t>Lots of watts!!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860B0B-FFC4-FF14-40FF-FDEAEE5D5904}"/>
              </a:ext>
            </a:extLst>
          </p:cNvPr>
          <p:cNvSpPr txBox="1"/>
          <p:nvPr/>
        </p:nvSpPr>
        <p:spPr>
          <a:xfrm>
            <a:off x="3226383" y="296850"/>
            <a:ext cx="773581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267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13D79E-B88F-28E7-4FAF-766C70713976}"/>
              </a:ext>
            </a:extLst>
          </p:cNvPr>
          <p:cNvSpPr txBox="1"/>
          <p:nvPr/>
        </p:nvSpPr>
        <p:spPr>
          <a:xfrm>
            <a:off x="8195680" y="4317979"/>
            <a:ext cx="3466731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-Processing and Memory Separated</a:t>
            </a:r>
          </a:p>
          <a:p>
            <a:r>
              <a:rPr lang="en-US" sz="2667" dirty="0"/>
              <a:t>-Clocked data uses lots of power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015E52-5572-DD54-C807-63827DF40CA4}"/>
              </a:ext>
            </a:extLst>
          </p:cNvPr>
          <p:cNvSpPr txBox="1"/>
          <p:nvPr/>
        </p:nvSpPr>
        <p:spPr>
          <a:xfrm>
            <a:off x="978377" y="1086576"/>
            <a:ext cx="108715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accent6"/>
                </a:solidFill>
                <a:latin typeface="+mj-lt"/>
              </a:rPr>
              <a:t>20W !!</a:t>
            </a:r>
          </a:p>
        </p:txBody>
      </p:sp>
    </p:spTree>
    <p:extLst>
      <p:ext uri="{BB962C8B-B14F-4D97-AF65-F5344CB8AC3E}">
        <p14:creationId xmlns:p14="http://schemas.microsoft.com/office/powerpoint/2010/main" val="229679543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-80th-Presentation-16x9-Template" id="{6C6172CB-9E0A-154D-8209-1B37ED2F4749}" vid="{218B372E-433D-D44C-8B59-0629902E031C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138</TotalTime>
  <Words>1388</Words>
  <Application>Microsoft Macintosh PowerPoint</Application>
  <PresentationFormat>Widescreen</PresentationFormat>
  <Paragraphs>171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Cambria Math</vt:lpstr>
      <vt:lpstr>Century Gothic</vt:lpstr>
      <vt:lpstr>Times New Roman</vt:lpstr>
      <vt:lpstr>ORNL</vt:lpstr>
      <vt:lpstr>Machine-learning-based regression for edge data reduction of small pixel, high-bandwidth silicon detectors</vt:lpstr>
      <vt:lpstr>Introduction </vt:lpstr>
      <vt:lpstr>Practical problems with high bandwidth pixel data streams </vt:lpstr>
      <vt:lpstr>Practical problems with high bandwidth pixel data streams </vt:lpstr>
      <vt:lpstr>Classifying, encoding and compressing pixel data </vt:lpstr>
      <vt:lpstr>Classifying, encoding/decoding and compressing pixel data </vt:lpstr>
      <vt:lpstr>Classifying, encoding and compressing pixel data </vt:lpstr>
      <vt:lpstr>Classifying, encoding/decoding and compressing pixel data , at the edge</vt:lpstr>
      <vt:lpstr>Neuromorphic Computing</vt:lpstr>
      <vt:lpstr>Spiking Neural Networks (SNN)</vt:lpstr>
      <vt:lpstr>PowerPoint Presentation</vt:lpstr>
      <vt:lpstr>Ongoing work at ORNL/KU </vt:lpstr>
      <vt:lpstr>The CARIBOu 2.0 Framework</vt:lpstr>
      <vt:lpstr>The Allpix2 Framework</vt:lpstr>
      <vt:lpstr>Possible collaborative opportunities </vt:lpstr>
      <vt:lpstr>Conclusion and perspective 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Machine-learning-based regression for edge data reduction of small pixel, high-bandwidth silicon detectors</dc:title>
  <dc:subject/>
  <dc:creator>Benoit, Mathieu</dc:creator>
  <cp:keywords/>
  <dc:description/>
  <cp:lastModifiedBy>Benoit, Mathieu</cp:lastModifiedBy>
  <cp:revision>25</cp:revision>
  <dcterms:created xsi:type="dcterms:W3CDTF">2023-11-05T15:15:58Z</dcterms:created>
  <dcterms:modified xsi:type="dcterms:W3CDTF">2023-11-05T17:34:02Z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