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57" r:id="rId3"/>
    <p:sldId id="277" r:id="rId4"/>
    <p:sldId id="281" r:id="rId5"/>
    <p:sldId id="260" r:id="rId6"/>
    <p:sldId id="266" r:id="rId7"/>
    <p:sldId id="268" r:id="rId8"/>
    <p:sldId id="267" r:id="rId9"/>
    <p:sldId id="261" r:id="rId10"/>
    <p:sldId id="264" r:id="rId11"/>
    <p:sldId id="265" r:id="rId12"/>
    <p:sldId id="262" r:id="rId13"/>
    <p:sldId id="263" r:id="rId14"/>
    <p:sldId id="280" r:id="rId15"/>
    <p:sldId id="269" r:id="rId16"/>
    <p:sldId id="276" r:id="rId17"/>
    <p:sldId id="270" r:id="rId18"/>
    <p:sldId id="271" r:id="rId19"/>
    <p:sldId id="278"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33" autoAdjust="0"/>
  </p:normalViewPr>
  <p:slideViewPr>
    <p:cSldViewPr snapToGrid="0">
      <p:cViewPr varScale="1">
        <p:scale>
          <a:sx n="81" d="100"/>
          <a:sy n="81" d="100"/>
        </p:scale>
        <p:origin x="2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5BC62-10AC-4F47-ADC0-24441EEB30F9}"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0A0B9-02BB-47EF-BF4B-F6042B89C8D8}" type="slidenum">
              <a:rPr lang="en-US" smtClean="0"/>
              <a:t>‹#›</a:t>
            </a:fld>
            <a:endParaRPr lang="en-US"/>
          </a:p>
        </p:txBody>
      </p:sp>
    </p:spTree>
    <p:extLst>
      <p:ext uri="{BB962C8B-B14F-4D97-AF65-F5344CB8AC3E}">
        <p14:creationId xmlns:p14="http://schemas.microsoft.com/office/powerpoint/2010/main" val="204576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0A0B9-02BB-47EF-BF4B-F6042B89C8D8}" type="slidenum">
              <a:rPr lang="en-US" smtClean="0"/>
              <a:t>3</a:t>
            </a:fld>
            <a:endParaRPr lang="en-US"/>
          </a:p>
        </p:txBody>
      </p:sp>
    </p:spTree>
    <p:extLst>
      <p:ext uri="{BB962C8B-B14F-4D97-AF65-F5344CB8AC3E}">
        <p14:creationId xmlns:p14="http://schemas.microsoft.com/office/powerpoint/2010/main" val="161098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currently have (Kendall correct me) eight official trainees, which is our target number, and a somewhat larger number of students who have been taking classes and are enrolled in a related graduate certificate program that was established by MSU as a result of the DOE support (the trainees must do the work for the certificate, but the certificate itself is broadly open). To quantify these numbers are a bit, we have so far taught two entirely new graduate classes -- a detectors lab and a DAQ lab -- as part of the program. The most recently offered, the DAQ lab, in spring hit its enrollment cap of 16 with 5 people on the waiting list. So the coursework part of this seems to be popular and working well, and we had hoped to have exactly this kind of larger impact as a result of the traineeship. </a:t>
            </a:r>
            <a:br>
              <a:rPr lang="en-US" dirty="0"/>
            </a:br>
            <a:br>
              <a:rPr lang="en-US" dirty="0"/>
            </a:br>
            <a:r>
              <a:rPr lang="en-US" dirty="0"/>
              <a:t>For the traineeship per se, we have hit two main limits in my view. The US citizenship requirement has made things difficult; our ATLAS group, in particular, seems for whatever reason to have largely non-citizen students. The other major hurdle in getting people enrolled has been that the support period is on the short side compared to a PhD, which makes faculty reticent to bring in new students unless they have funding in hand to support them all the way through. And, if they do have that funding, then they usually want to spend it. So we are in the somewhat odd situation that the program itself is very locally popular, and we can easily get people to take our classes, but we can't always get people to take our money. I haven't seen much concern among faculty about students being away from campus, since that usually takes the form of them working with collaborators at national labs. It also takes some time to ramp these programs up, so some of these may also be teething pains during start that go away as more people get used to things. </a:t>
            </a:r>
            <a:br>
              <a:rPr lang="en-US" dirty="0"/>
            </a:br>
            <a:endParaRPr lang="en-US" dirty="0"/>
          </a:p>
        </p:txBody>
      </p:sp>
      <p:sp>
        <p:nvSpPr>
          <p:cNvPr id="4" name="Slide Number Placeholder 3"/>
          <p:cNvSpPr>
            <a:spLocks noGrp="1"/>
          </p:cNvSpPr>
          <p:nvPr>
            <p:ph type="sldNum" sz="quarter" idx="5"/>
          </p:nvPr>
        </p:nvSpPr>
        <p:spPr/>
        <p:txBody>
          <a:bodyPr/>
          <a:lstStyle/>
          <a:p>
            <a:fld id="{CC70A0B9-02BB-47EF-BF4B-F6042B89C8D8}" type="slidenum">
              <a:rPr lang="en-US" smtClean="0"/>
              <a:t>4</a:t>
            </a:fld>
            <a:endParaRPr lang="en-US"/>
          </a:p>
        </p:txBody>
      </p:sp>
    </p:spTree>
    <p:extLst>
      <p:ext uri="{BB962C8B-B14F-4D97-AF65-F5344CB8AC3E}">
        <p14:creationId xmlns:p14="http://schemas.microsoft.com/office/powerpoint/2010/main" val="229697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0A0B9-02BB-47EF-BF4B-F6042B89C8D8}" type="slidenum">
              <a:rPr lang="en-US" smtClean="0"/>
              <a:t>5</a:t>
            </a:fld>
            <a:endParaRPr lang="en-US"/>
          </a:p>
        </p:txBody>
      </p:sp>
    </p:spTree>
    <p:extLst>
      <p:ext uri="{BB962C8B-B14F-4D97-AF65-F5344CB8AC3E}">
        <p14:creationId xmlns:p14="http://schemas.microsoft.com/office/powerpoint/2010/main" val="54465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0A0B9-02BB-47EF-BF4B-F6042B89C8D8}" type="slidenum">
              <a:rPr lang="en-US" smtClean="0"/>
              <a:t>6</a:t>
            </a:fld>
            <a:endParaRPr lang="en-US"/>
          </a:p>
        </p:txBody>
      </p:sp>
    </p:spTree>
    <p:extLst>
      <p:ext uri="{BB962C8B-B14F-4D97-AF65-F5344CB8AC3E}">
        <p14:creationId xmlns:p14="http://schemas.microsoft.com/office/powerpoint/2010/main" val="140591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ore difficult than I expected for two reasons:</a:t>
            </a:r>
          </a:p>
          <a:p>
            <a:r>
              <a:rPr lang="en-US" dirty="0"/>
              <a:t> 1. The need to have US citizens (many students interested in VLSI are foreign born today)</a:t>
            </a:r>
          </a:p>
          <a:p>
            <a:r>
              <a:rPr lang="en-US" dirty="0"/>
              <a:t> 2. The restriction on the amount of money which can paid to a student each year (which is less than a std Stanford RA). </a:t>
            </a:r>
          </a:p>
        </p:txBody>
      </p:sp>
      <p:sp>
        <p:nvSpPr>
          <p:cNvPr id="4" name="Slide Number Placeholder 3"/>
          <p:cNvSpPr>
            <a:spLocks noGrp="1"/>
          </p:cNvSpPr>
          <p:nvPr>
            <p:ph type="sldNum" sz="quarter" idx="5"/>
          </p:nvPr>
        </p:nvSpPr>
        <p:spPr/>
        <p:txBody>
          <a:bodyPr/>
          <a:lstStyle/>
          <a:p>
            <a:fld id="{CC70A0B9-02BB-47EF-BF4B-F6042B89C8D8}" type="slidenum">
              <a:rPr lang="en-US" smtClean="0"/>
              <a:t>7</a:t>
            </a:fld>
            <a:endParaRPr lang="en-US"/>
          </a:p>
        </p:txBody>
      </p:sp>
    </p:spTree>
    <p:extLst>
      <p:ext uri="{BB962C8B-B14F-4D97-AF65-F5344CB8AC3E}">
        <p14:creationId xmlns:p14="http://schemas.microsoft.com/office/powerpoint/2010/main" val="295539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70A0B9-02BB-47EF-BF4B-F6042B89C8D8}" type="slidenum">
              <a:rPr lang="en-US" smtClean="0"/>
              <a:t>20</a:t>
            </a:fld>
            <a:endParaRPr lang="en-US"/>
          </a:p>
        </p:txBody>
      </p:sp>
    </p:spTree>
    <p:extLst>
      <p:ext uri="{BB962C8B-B14F-4D97-AF65-F5344CB8AC3E}">
        <p14:creationId xmlns:p14="http://schemas.microsoft.com/office/powerpoint/2010/main" val="66543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6B8D29-5CE3-4AC5-8C64-F1331AC9276F}"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32687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0E117-0C82-4810-BBE0-71BF09B2C6C1}" type="datetime1">
              <a:rPr lang="en-US" smtClean="0"/>
              <a:t>11/8/2023</a:t>
            </a:fld>
            <a:endParaRPr lang="en-US"/>
          </a:p>
        </p:txBody>
      </p:sp>
      <p:sp>
        <p:nvSpPr>
          <p:cNvPr id="6" name="Footer Placeholder 5"/>
          <p:cNvSpPr>
            <a:spLocks noGrp="1"/>
          </p:cNvSpPr>
          <p:nvPr>
            <p:ph type="ftr" sz="quarter" idx="11"/>
          </p:nvPr>
        </p:nvSpPr>
        <p:spPr/>
        <p:txBody>
          <a:bodyPr/>
          <a:lstStyle/>
          <a:p>
            <a:r>
              <a:rPr lang="en-US"/>
              <a:t>CPAD 2023  Workforce for Next Gen Detector systems </a:t>
            </a:r>
          </a:p>
        </p:txBody>
      </p:sp>
      <p:sp>
        <p:nvSpPr>
          <p:cNvPr id="7" name="Slide Number Placeholder 6"/>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331297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092DD33-1DB3-46D6-84E4-0290AA24A537}"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1364606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AEAD336-4633-4831-924E-A8556A474655}"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69016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34914-926B-481B-B141-CF01DDE34966}"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3658792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A939AC6-6775-4E7A-9B6D-140806112212}" type="datetime1">
              <a:rPr lang="en-US" smtClean="0"/>
              <a:t>11/8/2023</a:t>
            </a:fld>
            <a:endParaRPr lang="en-US"/>
          </a:p>
        </p:txBody>
      </p:sp>
      <p:sp>
        <p:nvSpPr>
          <p:cNvPr id="4"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151554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E4F9FD-FABD-45ED-9269-94FD71B4F8B7}" type="datetime1">
              <a:rPr lang="en-US" smtClean="0"/>
              <a:t>11/8/2023</a:t>
            </a:fld>
            <a:endParaRPr lang="en-US"/>
          </a:p>
        </p:txBody>
      </p:sp>
      <p:sp>
        <p:nvSpPr>
          <p:cNvPr id="4"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137913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F078F8-AD0C-4943-8FD8-2730D1F1AF99}"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1856035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65CC1F-D80E-4CD1-902E-60F8CF46DE5F}"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96643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C461726-B7B3-4054-B998-BA343E77BE6B}"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94349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DB19E5-AAFE-4F1D-AC02-A53715D75FD1}" type="datetime1">
              <a:rPr lang="en-US" smtClean="0"/>
              <a:t>11/8/2023</a:t>
            </a:fld>
            <a:endParaRPr lang="en-US"/>
          </a:p>
        </p:txBody>
      </p:sp>
      <p:sp>
        <p:nvSpPr>
          <p:cNvPr id="5" name="Footer Placeholder 4"/>
          <p:cNvSpPr>
            <a:spLocks noGrp="1"/>
          </p:cNvSpPr>
          <p:nvPr>
            <p:ph type="ftr" sz="quarter" idx="11"/>
          </p:nvPr>
        </p:nvSpPr>
        <p:spPr/>
        <p:txBody>
          <a:bodyPr/>
          <a:lstStyle/>
          <a:p>
            <a:r>
              <a:rPr lang="en-US"/>
              <a:t>CPAD 2023  Workforce for Next Gen Detector systems </a:t>
            </a:r>
          </a:p>
        </p:txBody>
      </p:sp>
      <p:sp>
        <p:nvSpPr>
          <p:cNvPr id="6" name="Slide Number Placeholder 5"/>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13343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17814B-A355-44C1-A5B5-E6AF0A97453D}" type="datetime1">
              <a:rPr lang="en-US" smtClean="0"/>
              <a:t>11/8/2023</a:t>
            </a:fld>
            <a:endParaRPr lang="en-US"/>
          </a:p>
        </p:txBody>
      </p:sp>
      <p:sp>
        <p:nvSpPr>
          <p:cNvPr id="6" name="Footer Placeholder 5"/>
          <p:cNvSpPr>
            <a:spLocks noGrp="1"/>
          </p:cNvSpPr>
          <p:nvPr>
            <p:ph type="ftr" sz="quarter" idx="11"/>
          </p:nvPr>
        </p:nvSpPr>
        <p:spPr/>
        <p:txBody>
          <a:bodyPr/>
          <a:lstStyle/>
          <a:p>
            <a:r>
              <a:rPr lang="en-US"/>
              <a:t>CPAD 2023  Workforce for Next Gen Detector systems </a:t>
            </a:r>
          </a:p>
        </p:txBody>
      </p:sp>
      <p:sp>
        <p:nvSpPr>
          <p:cNvPr id="7" name="Slide Number Placeholder 6"/>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372206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D31CB1-C8A1-458B-BF33-ABFAF6F595BB}" type="datetime1">
              <a:rPr lang="en-US" smtClean="0"/>
              <a:t>11/8/2023</a:t>
            </a:fld>
            <a:endParaRPr lang="en-US"/>
          </a:p>
        </p:txBody>
      </p:sp>
      <p:sp>
        <p:nvSpPr>
          <p:cNvPr id="8" name="Footer Placeholder 7"/>
          <p:cNvSpPr>
            <a:spLocks noGrp="1"/>
          </p:cNvSpPr>
          <p:nvPr>
            <p:ph type="ftr" sz="quarter" idx="11"/>
          </p:nvPr>
        </p:nvSpPr>
        <p:spPr/>
        <p:txBody>
          <a:bodyPr/>
          <a:lstStyle/>
          <a:p>
            <a:r>
              <a:rPr lang="en-US"/>
              <a:t>CPAD 2023  Workforce for Next Gen Detector systems </a:t>
            </a:r>
          </a:p>
        </p:txBody>
      </p:sp>
      <p:sp>
        <p:nvSpPr>
          <p:cNvPr id="9" name="Slide Number Placeholder 8"/>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236709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03E0E80-0A67-44E7-ABC8-E482616C0929}" type="datetime1">
              <a:rPr lang="en-US" smtClean="0"/>
              <a:t>11/8/2023</a:t>
            </a:fld>
            <a:endParaRPr lang="en-US"/>
          </a:p>
        </p:txBody>
      </p:sp>
      <p:sp>
        <p:nvSpPr>
          <p:cNvPr id="5" name="Footer Placeholder 3"/>
          <p:cNvSpPr>
            <a:spLocks noGrp="1"/>
          </p:cNvSpPr>
          <p:nvPr>
            <p:ph type="ftr" sz="quarter" idx="11"/>
          </p:nvPr>
        </p:nvSpPr>
        <p:spPr/>
        <p:txBody>
          <a:bodyPr/>
          <a:lstStyle/>
          <a:p>
            <a:r>
              <a:rPr lang="en-US"/>
              <a:t>CPAD 2023  Workforce for Next Gen Detector systems </a:t>
            </a:r>
          </a:p>
        </p:txBody>
      </p:sp>
      <p:sp>
        <p:nvSpPr>
          <p:cNvPr id="6" name="Slide Number Placeholder 4"/>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362620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66199A-5CCA-41A9-92DE-39778AE2C661}" type="datetime1">
              <a:rPr lang="en-US" smtClean="0"/>
              <a:t>11/8/2023</a:t>
            </a:fld>
            <a:endParaRPr lang="en-US"/>
          </a:p>
        </p:txBody>
      </p:sp>
      <p:sp>
        <p:nvSpPr>
          <p:cNvPr id="5" name="Footer Placeholder 2"/>
          <p:cNvSpPr>
            <a:spLocks noGrp="1"/>
          </p:cNvSpPr>
          <p:nvPr>
            <p:ph type="ftr" sz="quarter" idx="11"/>
          </p:nvPr>
        </p:nvSpPr>
        <p:spPr/>
        <p:txBody>
          <a:bodyPr/>
          <a:lstStyle/>
          <a:p>
            <a:r>
              <a:rPr lang="en-US"/>
              <a:t>CPAD 2023  Workforce for Next Gen Detector systems </a:t>
            </a:r>
          </a:p>
        </p:txBody>
      </p:sp>
      <p:sp>
        <p:nvSpPr>
          <p:cNvPr id="6" name="Slide Number Placeholder 3"/>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363486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4C83213-1C21-48F3-8AF7-4595DF6B3C9B}" type="datetime1">
              <a:rPr lang="en-US" smtClean="0"/>
              <a:t>11/8/2023</a:t>
            </a:fld>
            <a:endParaRPr lang="en-US"/>
          </a:p>
        </p:txBody>
      </p:sp>
      <p:sp>
        <p:nvSpPr>
          <p:cNvPr id="5" name="Footer Placeholder 5"/>
          <p:cNvSpPr>
            <a:spLocks noGrp="1"/>
          </p:cNvSpPr>
          <p:nvPr>
            <p:ph type="ftr" sz="quarter" idx="11"/>
          </p:nvPr>
        </p:nvSpPr>
        <p:spPr/>
        <p:txBody>
          <a:bodyPr/>
          <a:lstStyle/>
          <a:p>
            <a:r>
              <a:rPr lang="en-US"/>
              <a:t>CPAD 2023  Workforce for Next Gen Detector systems </a:t>
            </a:r>
          </a:p>
        </p:txBody>
      </p:sp>
      <p:sp>
        <p:nvSpPr>
          <p:cNvPr id="6" name="Slide Number Placeholder 6"/>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204847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B6F2A9-4041-4973-AB4D-91412FDDD2AE}" type="datetime1">
              <a:rPr lang="en-US" smtClean="0"/>
              <a:t>11/8/2023</a:t>
            </a:fld>
            <a:endParaRPr lang="en-US"/>
          </a:p>
        </p:txBody>
      </p:sp>
      <p:sp>
        <p:nvSpPr>
          <p:cNvPr id="6" name="Footer Placeholder 5"/>
          <p:cNvSpPr>
            <a:spLocks noGrp="1"/>
          </p:cNvSpPr>
          <p:nvPr>
            <p:ph type="ftr" sz="quarter" idx="11"/>
          </p:nvPr>
        </p:nvSpPr>
        <p:spPr/>
        <p:txBody>
          <a:bodyPr/>
          <a:lstStyle/>
          <a:p>
            <a:r>
              <a:rPr lang="en-US"/>
              <a:t>CPAD 2023  Workforce for Next Gen Detector systems </a:t>
            </a:r>
          </a:p>
        </p:txBody>
      </p:sp>
      <p:sp>
        <p:nvSpPr>
          <p:cNvPr id="7" name="Slide Number Placeholder 6"/>
          <p:cNvSpPr>
            <a:spLocks noGrp="1"/>
          </p:cNvSpPr>
          <p:nvPr>
            <p:ph type="sldNum" sz="quarter" idx="12"/>
          </p:nvPr>
        </p:nvSpPr>
        <p:spPr/>
        <p:txBody>
          <a:bodyPr/>
          <a:lstStyle/>
          <a:p>
            <a:fld id="{4AACBBD2-7F52-4B69-B9BA-87851E65CF8F}" type="slidenum">
              <a:rPr lang="en-US" smtClean="0"/>
              <a:t>‹#›</a:t>
            </a:fld>
            <a:endParaRPr lang="en-US"/>
          </a:p>
        </p:txBody>
      </p:sp>
    </p:spTree>
    <p:extLst>
      <p:ext uri="{BB962C8B-B14F-4D97-AF65-F5344CB8AC3E}">
        <p14:creationId xmlns:p14="http://schemas.microsoft.com/office/powerpoint/2010/main" val="1034171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BB3D51-7CF2-4418-9D50-4484BFB3980A}" type="datetime1">
              <a:rPr lang="en-US" smtClean="0"/>
              <a:t>11/8/2023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CPAD 2023  Workforce for Next Gen Detector systems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ACBBD2-7F52-4B69-B9BA-87851E65CF8F}" type="slidenum">
              <a:rPr lang="en-US" smtClean="0"/>
              <a:t>‹#›</a:t>
            </a:fld>
            <a:endParaRPr lang="en-US"/>
          </a:p>
        </p:txBody>
      </p:sp>
    </p:spTree>
    <p:extLst>
      <p:ext uri="{BB962C8B-B14F-4D97-AF65-F5344CB8AC3E}">
        <p14:creationId xmlns:p14="http://schemas.microsoft.com/office/powerpoint/2010/main" val="19808729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AF50-C513-1D7A-7271-9E625B888DDE}"/>
              </a:ext>
            </a:extLst>
          </p:cNvPr>
          <p:cNvSpPr>
            <a:spLocks noGrp="1"/>
          </p:cNvSpPr>
          <p:nvPr>
            <p:ph type="ctrTitle"/>
          </p:nvPr>
        </p:nvSpPr>
        <p:spPr>
          <a:xfrm>
            <a:off x="436728" y="928048"/>
            <a:ext cx="9543885" cy="3329581"/>
          </a:xfrm>
        </p:spPr>
        <p:txBody>
          <a:bodyPr/>
          <a:lstStyle/>
          <a:p>
            <a:r>
              <a:rPr lang="en-US" sz="4400" dirty="0"/>
              <a:t>Workforce for Next Generation Detector Systems Development, Training, Maintenance &amp; Support</a:t>
            </a:r>
            <a:br>
              <a:rPr lang="en-US" sz="4400" dirty="0"/>
            </a:br>
            <a:r>
              <a:rPr lang="en-US" sz="4400" dirty="0"/>
              <a:t>Emergent Needs for Next Gen Systems..</a:t>
            </a:r>
          </a:p>
        </p:txBody>
      </p:sp>
      <p:sp>
        <p:nvSpPr>
          <p:cNvPr id="3" name="Subtitle 2">
            <a:extLst>
              <a:ext uri="{FF2B5EF4-FFF2-40B4-BE49-F238E27FC236}">
                <a16:creationId xmlns:a16="http://schemas.microsoft.com/office/drawing/2014/main" id="{0D21E71A-8A5A-83B4-59B5-72650805A685}"/>
              </a:ext>
            </a:extLst>
          </p:cNvPr>
          <p:cNvSpPr>
            <a:spLocks noGrp="1"/>
          </p:cNvSpPr>
          <p:nvPr>
            <p:ph type="subTitle" idx="1"/>
          </p:nvPr>
        </p:nvSpPr>
        <p:spPr/>
        <p:txBody>
          <a:bodyPr/>
          <a:lstStyle/>
          <a:p>
            <a:r>
              <a:rPr lang="en-US" dirty="0"/>
              <a:t>Mitch Newcomer    RDC4  </a:t>
            </a:r>
          </a:p>
        </p:txBody>
      </p:sp>
    </p:spTree>
    <p:extLst>
      <p:ext uri="{BB962C8B-B14F-4D97-AF65-F5344CB8AC3E}">
        <p14:creationId xmlns:p14="http://schemas.microsoft.com/office/powerpoint/2010/main" val="400127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844487" y="-47171"/>
            <a:ext cx="9404723" cy="685800"/>
          </a:xfrm>
        </p:spPr>
        <p:txBody>
          <a:bodyPr/>
          <a:lstStyle/>
          <a:p>
            <a:r>
              <a:rPr lang="en-US" sz="2400" b="1" dirty="0"/>
              <a:t>Integration of the </a:t>
            </a:r>
            <a:r>
              <a:rPr lang="en-US" sz="2800" b="1" dirty="0"/>
              <a:t>D</a:t>
            </a:r>
            <a:r>
              <a:rPr lang="en-US" sz="2400" b="1" dirty="0"/>
              <a:t>etector System</a:t>
            </a:r>
            <a:r>
              <a:rPr lang="en-US" b="1" dirty="0"/>
              <a:t> </a:t>
            </a:r>
            <a:r>
              <a:rPr lang="en-US" sz="2400" dirty="0"/>
              <a:t> …</a:t>
            </a:r>
            <a:r>
              <a:rPr lang="en-US" sz="3200" b="1" dirty="0"/>
              <a:t>E</a:t>
            </a:r>
            <a:r>
              <a:rPr lang="en-US" sz="2400" b="1" dirty="0"/>
              <a:t>xcellent in the past, but becoming strained as “off” and “on” detector readout &amp; triggering sub-systems specialize in different silos… Unlikely to spontaneously evolve without specific  investigation and community investment in modeling, verification &amp; training.</a:t>
            </a:r>
            <a:endParaRPr lang="en-US" b="1" dirty="0"/>
          </a:p>
        </p:txBody>
      </p:sp>
      <p:pic>
        <p:nvPicPr>
          <p:cNvPr id="7" name="Content Placeholder 6">
            <a:extLst>
              <a:ext uri="{FF2B5EF4-FFF2-40B4-BE49-F238E27FC236}">
                <a16:creationId xmlns:a16="http://schemas.microsoft.com/office/drawing/2014/main" id="{6AD94549-BE0F-DAFF-F89C-0A223B490D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4487" y="2164466"/>
            <a:ext cx="9508053" cy="4564764"/>
          </a:xfrm>
        </p:spPr>
      </p:pic>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10</a:t>
            </a:fld>
            <a:endParaRPr lang="en-US"/>
          </a:p>
        </p:txBody>
      </p:sp>
      <p:sp>
        <p:nvSpPr>
          <p:cNvPr id="9" name="TextBox 8">
            <a:extLst>
              <a:ext uri="{FF2B5EF4-FFF2-40B4-BE49-F238E27FC236}">
                <a16:creationId xmlns:a16="http://schemas.microsoft.com/office/drawing/2014/main" id="{F974D870-2EC9-F101-66F4-A8300BA71F62}"/>
              </a:ext>
            </a:extLst>
          </p:cNvPr>
          <p:cNvSpPr txBox="1"/>
          <p:nvPr/>
        </p:nvSpPr>
        <p:spPr>
          <a:xfrm>
            <a:off x="8926211" y="4044700"/>
            <a:ext cx="1955259" cy="523220"/>
          </a:xfrm>
          <a:prstGeom prst="rect">
            <a:avLst/>
          </a:prstGeom>
          <a:noFill/>
        </p:spPr>
        <p:txBody>
          <a:bodyPr wrap="square" rtlCol="0">
            <a:spAutoFit/>
          </a:bodyPr>
          <a:lstStyle/>
          <a:p>
            <a:r>
              <a:rPr lang="en-US" sz="1400" b="1" dirty="0">
                <a:solidFill>
                  <a:schemeClr val="accent6">
                    <a:lumMod val="75000"/>
                  </a:schemeClr>
                </a:solidFill>
              </a:rPr>
              <a:t>5 billion pixels</a:t>
            </a:r>
          </a:p>
          <a:p>
            <a:r>
              <a:rPr lang="en-US" sz="1400" b="1" dirty="0">
                <a:solidFill>
                  <a:schemeClr val="accent6">
                    <a:lumMod val="75000"/>
                  </a:schemeClr>
                </a:solidFill>
              </a:rPr>
              <a:t>50 million strips</a:t>
            </a:r>
            <a:endParaRPr lang="en-US" b="1" dirty="0">
              <a:solidFill>
                <a:schemeClr val="accent6">
                  <a:lumMod val="75000"/>
                </a:schemeClr>
              </a:solidFill>
            </a:endParaRPr>
          </a:p>
        </p:txBody>
      </p:sp>
    </p:spTree>
    <p:extLst>
      <p:ext uri="{BB962C8B-B14F-4D97-AF65-F5344CB8AC3E}">
        <p14:creationId xmlns:p14="http://schemas.microsoft.com/office/powerpoint/2010/main" val="134334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ED1-5E59-17E5-6E3B-5D56C4A1994C}"/>
              </a:ext>
            </a:extLst>
          </p:cNvPr>
          <p:cNvSpPr>
            <a:spLocks noGrp="1"/>
          </p:cNvSpPr>
          <p:nvPr>
            <p:ph type="title"/>
          </p:nvPr>
        </p:nvSpPr>
        <p:spPr>
          <a:xfrm>
            <a:off x="603102" y="68874"/>
            <a:ext cx="9404723" cy="610698"/>
          </a:xfrm>
        </p:spPr>
        <p:txBody>
          <a:bodyPr/>
          <a:lstStyle/>
          <a:p>
            <a:pPr algn="ctr"/>
            <a:r>
              <a:rPr lang="en-US" sz="4000" dirty="0"/>
              <a:t>Emergent Skills and Disciplines  </a:t>
            </a:r>
            <a:br>
              <a:rPr lang="en-US" sz="4000" dirty="0"/>
            </a:br>
            <a:r>
              <a:rPr lang="en-US" sz="4000" dirty="0"/>
              <a:t>Required for System Level Design </a:t>
            </a:r>
          </a:p>
        </p:txBody>
      </p:sp>
      <p:sp>
        <p:nvSpPr>
          <p:cNvPr id="3" name="Content Placeholder 2">
            <a:extLst>
              <a:ext uri="{FF2B5EF4-FFF2-40B4-BE49-F238E27FC236}">
                <a16:creationId xmlns:a16="http://schemas.microsoft.com/office/drawing/2014/main" id="{FF65A4EB-0F57-6B79-8319-8AC57D37F962}"/>
              </a:ext>
            </a:extLst>
          </p:cNvPr>
          <p:cNvSpPr>
            <a:spLocks noGrp="1"/>
          </p:cNvSpPr>
          <p:nvPr>
            <p:ph idx="1"/>
          </p:nvPr>
        </p:nvSpPr>
        <p:spPr>
          <a:xfrm>
            <a:off x="204395" y="1638952"/>
            <a:ext cx="10897497" cy="4686544"/>
          </a:xfrm>
        </p:spPr>
        <p:txBody>
          <a:bodyPr>
            <a:normAutofit/>
          </a:bodyPr>
          <a:lstStyle/>
          <a:p>
            <a:pPr marL="0" indent="0" algn="ctr">
              <a:buNone/>
            </a:pPr>
            <a:r>
              <a:rPr lang="en-US" sz="2400" b="1" dirty="0"/>
              <a:t>Co–Design/Development tool to Model &amp; Verify the Full Detector Readout system </a:t>
            </a:r>
          </a:p>
          <a:p>
            <a:pPr marL="0" indent="0">
              <a:buNone/>
            </a:pPr>
            <a:r>
              <a:rPr lang="en-US" sz="2400" b="1" dirty="0"/>
              <a:t>              Potentially a “Work Package”  to develop the process…    </a:t>
            </a:r>
            <a:endParaRPr lang="en-US" sz="2200" b="1" dirty="0"/>
          </a:p>
          <a:p>
            <a:r>
              <a:rPr lang="en-US" dirty="0"/>
              <a:t>Initially an Abstracted description of a future Detector as the Model.</a:t>
            </a:r>
          </a:p>
          <a:p>
            <a:r>
              <a:rPr lang="en-US" dirty="0"/>
              <a:t>Expand to keep pace with evolving sub-system  </a:t>
            </a:r>
          </a:p>
          <a:p>
            <a:r>
              <a:rPr lang="en-US" dirty="0"/>
              <a:t>Integrate elements as they are conceived as models that can be verified as designs are completed.   Sample data may be all that is needed for detector level simulation. </a:t>
            </a:r>
          </a:p>
          <a:p>
            <a:r>
              <a:rPr lang="en-US" sz="2200" dirty="0"/>
              <a:t>Optimize Data FLOW </a:t>
            </a:r>
          </a:p>
          <a:p>
            <a:pPr lvl="1"/>
            <a:r>
              <a:rPr lang="en-US" sz="2800" dirty="0"/>
              <a:t>c</a:t>
            </a:r>
            <a:r>
              <a:rPr lang="en-US" dirty="0"/>
              <a:t>onstructing </a:t>
            </a:r>
            <a:r>
              <a:rPr lang="en-US" sz="2400" dirty="0"/>
              <a:t>M</a:t>
            </a:r>
            <a:r>
              <a:rPr lang="en-US" dirty="0"/>
              <a:t>anaging </a:t>
            </a:r>
            <a:r>
              <a:rPr lang="en-US" sz="2800" dirty="0"/>
              <a:t>t</a:t>
            </a:r>
            <a:r>
              <a:rPr lang="en-US" dirty="0"/>
              <a:t>ransmitting </a:t>
            </a:r>
            <a:r>
              <a:rPr lang="en-US" sz="2400" dirty="0"/>
              <a:t>R</a:t>
            </a:r>
            <a:r>
              <a:rPr lang="en-US" dirty="0"/>
              <a:t>eceiving </a:t>
            </a:r>
            <a:r>
              <a:rPr lang="en-US" sz="2400" dirty="0"/>
              <a:t>D</a:t>
            </a:r>
            <a:r>
              <a:rPr lang="en-US" dirty="0"/>
              <a:t>ecoding  </a:t>
            </a:r>
            <a:r>
              <a:rPr lang="en-US" sz="2800" dirty="0"/>
              <a:t>Big Data</a:t>
            </a:r>
          </a:p>
        </p:txBody>
      </p:sp>
      <p:sp>
        <p:nvSpPr>
          <p:cNvPr id="4" name="Footer Placeholder 3">
            <a:extLst>
              <a:ext uri="{FF2B5EF4-FFF2-40B4-BE49-F238E27FC236}">
                <a16:creationId xmlns:a16="http://schemas.microsoft.com/office/drawing/2014/main" id="{18672DEC-6FED-825E-85F4-1C681756F7F5}"/>
              </a:ext>
            </a:extLst>
          </p:cNvPr>
          <p:cNvSpPr>
            <a:spLocks noGrp="1"/>
          </p:cNvSpPr>
          <p:nvPr>
            <p:ph type="ftr" sz="quarter" idx="11"/>
          </p:nvPr>
        </p:nvSpPr>
        <p:spPr>
          <a:xfrm rot="5400000">
            <a:off x="9521728" y="3276599"/>
            <a:ext cx="3859795" cy="304801"/>
          </a:xfrm>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41ABEC1A-6C6C-E0C4-1C43-E13A83DBD121}"/>
              </a:ext>
            </a:extLst>
          </p:cNvPr>
          <p:cNvSpPr>
            <a:spLocks noGrp="1"/>
          </p:cNvSpPr>
          <p:nvPr>
            <p:ph type="sldNum" sz="quarter" idx="12"/>
          </p:nvPr>
        </p:nvSpPr>
        <p:spPr/>
        <p:txBody>
          <a:bodyPr/>
          <a:lstStyle/>
          <a:p>
            <a:fld id="{4AACBBD2-7F52-4B69-B9BA-87851E65CF8F}" type="slidenum">
              <a:rPr lang="en-US" smtClean="0"/>
              <a:t>11</a:t>
            </a:fld>
            <a:endParaRPr lang="en-US"/>
          </a:p>
        </p:txBody>
      </p:sp>
    </p:spTree>
    <p:extLst>
      <p:ext uri="{BB962C8B-B14F-4D97-AF65-F5344CB8AC3E}">
        <p14:creationId xmlns:p14="http://schemas.microsoft.com/office/powerpoint/2010/main" val="254087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731520" y="228600"/>
            <a:ext cx="9404723" cy="685800"/>
          </a:xfrm>
        </p:spPr>
        <p:txBody>
          <a:bodyPr/>
          <a:lstStyle/>
          <a:p>
            <a:r>
              <a:rPr lang="en-US" b="1" dirty="0"/>
              <a:t>Support</a:t>
            </a:r>
          </a:p>
        </p:txBody>
      </p:sp>
      <p:sp>
        <p:nvSpPr>
          <p:cNvPr id="3" name="Content Placeholder 2">
            <a:extLst>
              <a:ext uri="{FF2B5EF4-FFF2-40B4-BE49-F238E27FC236}">
                <a16:creationId xmlns:a16="http://schemas.microsoft.com/office/drawing/2014/main" id="{6344D2AB-E812-3C8E-37D9-88BDB120DB1F}"/>
              </a:ext>
            </a:extLst>
          </p:cNvPr>
          <p:cNvSpPr>
            <a:spLocks noGrp="1"/>
          </p:cNvSpPr>
          <p:nvPr>
            <p:ph idx="1"/>
          </p:nvPr>
        </p:nvSpPr>
        <p:spPr>
          <a:xfrm>
            <a:off x="731519" y="1188720"/>
            <a:ext cx="9418320" cy="5303520"/>
          </a:xfrm>
        </p:spPr>
        <p:txBody>
          <a:bodyPr/>
          <a:lstStyle/>
          <a:p>
            <a:pPr marL="0" indent="0">
              <a:buNone/>
            </a:pPr>
            <a:r>
              <a:rPr lang="en-US" sz="2400" b="1" dirty="0"/>
              <a:t>Common observations </a:t>
            </a:r>
          </a:p>
          <a:p>
            <a:r>
              <a:rPr lang="en-US" dirty="0"/>
              <a:t>The research tools we need have a cost that puts many but the most basic tools beyond the reach of our Labs and Universities.   </a:t>
            </a:r>
          </a:p>
          <a:p>
            <a:r>
              <a:rPr lang="en-US" dirty="0"/>
              <a:t> The US needs to find a model similar to </a:t>
            </a:r>
            <a:r>
              <a:rPr lang="en-US" dirty="0" err="1"/>
              <a:t>Europractice</a:t>
            </a:r>
            <a:r>
              <a:rPr lang="en-US" dirty="0"/>
              <a:t> and the support  that  CERN’s  ESE groups have provided for ASICs that levels the playing field among users and allows for collaboration among institutions.  </a:t>
            </a:r>
          </a:p>
          <a:p>
            <a:pPr marL="0" indent="0">
              <a:buNone/>
            </a:pPr>
            <a:endParaRPr lang="en-US" dirty="0"/>
          </a:p>
          <a:p>
            <a:r>
              <a:rPr lang="en-US" b="1" dirty="0"/>
              <a:t>Shared IP </a:t>
            </a:r>
            <a:r>
              <a:rPr lang="en-US" dirty="0"/>
              <a:t>and </a:t>
            </a:r>
            <a:r>
              <a:rPr lang="en-US" b="1" dirty="0"/>
              <a:t>broad institutional technology access </a:t>
            </a:r>
            <a:r>
              <a:rPr lang="en-US" dirty="0"/>
              <a:t>is essential to  integrating community wide participation that optimizes creativity and allows the scrutiny necessary to find and correct flaws in designs. </a:t>
            </a:r>
          </a:p>
          <a:p>
            <a:r>
              <a:rPr lang="en-US" dirty="0"/>
              <a:t> This essentially defines the process by which Science takes leaps and bounds forward.    </a:t>
            </a:r>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12</a:t>
            </a:fld>
            <a:endParaRPr lang="en-US"/>
          </a:p>
        </p:txBody>
      </p:sp>
    </p:spTree>
    <p:extLst>
      <p:ext uri="{BB962C8B-B14F-4D97-AF65-F5344CB8AC3E}">
        <p14:creationId xmlns:p14="http://schemas.microsoft.com/office/powerpoint/2010/main" val="815047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355003" y="207085"/>
            <a:ext cx="9767644" cy="685800"/>
          </a:xfrm>
        </p:spPr>
        <p:txBody>
          <a:bodyPr/>
          <a:lstStyle/>
          <a:p>
            <a:pPr algn="ctr"/>
            <a:r>
              <a:rPr lang="en-US" sz="3600" dirty="0"/>
              <a:t>Some Crucial Points about Training and Support from the HEPAP Benchmarking presentation on Instrumentation </a:t>
            </a:r>
            <a:br>
              <a:rPr lang="en-US" sz="3600" dirty="0"/>
            </a:br>
            <a:br>
              <a:rPr lang="en-US" sz="3600" dirty="0"/>
            </a:br>
            <a:r>
              <a:rPr lang="en-US" sz="3600" dirty="0"/>
              <a:t>    These ideas have percolated up through BRN and  SNOWMASS and been embellished with new perspectives. </a:t>
            </a:r>
            <a:br>
              <a:rPr lang="en-US" sz="3600" dirty="0"/>
            </a:br>
            <a:endParaRPr lang="en-US" sz="3600" dirty="0"/>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13</a:t>
            </a:fld>
            <a:endParaRPr lang="en-US"/>
          </a:p>
        </p:txBody>
      </p:sp>
    </p:spTree>
    <p:extLst>
      <p:ext uri="{BB962C8B-B14F-4D97-AF65-F5344CB8AC3E}">
        <p14:creationId xmlns:p14="http://schemas.microsoft.com/office/powerpoint/2010/main" val="725187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947817" y="0"/>
            <a:ext cx="9404723" cy="685800"/>
          </a:xfrm>
        </p:spPr>
        <p:txBody>
          <a:bodyPr/>
          <a:lstStyle/>
          <a:p>
            <a:r>
              <a:rPr lang="en-US" dirty="0"/>
              <a:t> </a:t>
            </a:r>
            <a:r>
              <a:rPr lang="en-US" sz="4400" dirty="0"/>
              <a:t>N</a:t>
            </a:r>
            <a:r>
              <a:rPr lang="en-US" dirty="0"/>
              <a:t>atural </a:t>
            </a:r>
            <a:r>
              <a:rPr lang="en-US" sz="4800" dirty="0"/>
              <a:t>T</a:t>
            </a:r>
            <a:r>
              <a:rPr lang="en-US" dirty="0"/>
              <a:t>raining &amp; Discovery </a:t>
            </a:r>
            <a:br>
              <a:rPr lang="en-US" dirty="0"/>
            </a:br>
            <a:endParaRPr lang="en-US" dirty="0"/>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14</a:t>
            </a:fld>
            <a:endParaRPr lang="en-US"/>
          </a:p>
        </p:txBody>
      </p:sp>
      <p:pic>
        <p:nvPicPr>
          <p:cNvPr id="9" name="Content Placeholder 8">
            <a:extLst>
              <a:ext uri="{FF2B5EF4-FFF2-40B4-BE49-F238E27FC236}">
                <a16:creationId xmlns:a16="http://schemas.microsoft.com/office/drawing/2014/main" id="{C3920AFE-6EFE-EDC6-660C-614B9927990D}"/>
              </a:ext>
            </a:extLst>
          </p:cNvPr>
          <p:cNvPicPr>
            <a:picLocks noGrp="1" noChangeAspect="1"/>
          </p:cNvPicPr>
          <p:nvPr>
            <p:ph idx="1"/>
          </p:nvPr>
        </p:nvPicPr>
        <p:blipFill>
          <a:blip r:embed="rId2"/>
          <a:stretch>
            <a:fillRect/>
          </a:stretch>
        </p:blipFill>
        <p:spPr>
          <a:xfrm>
            <a:off x="190596" y="914400"/>
            <a:ext cx="10030778" cy="5715000"/>
          </a:xfrm>
        </p:spPr>
      </p:pic>
    </p:spTree>
    <p:extLst>
      <p:ext uri="{BB962C8B-B14F-4D97-AF65-F5344CB8AC3E}">
        <p14:creationId xmlns:p14="http://schemas.microsoft.com/office/powerpoint/2010/main" val="260635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ED1-5E59-17E5-6E3B-5D56C4A1994C}"/>
              </a:ext>
            </a:extLst>
          </p:cNvPr>
          <p:cNvSpPr>
            <a:spLocks noGrp="1"/>
          </p:cNvSpPr>
          <p:nvPr>
            <p:ph type="title"/>
          </p:nvPr>
        </p:nvSpPr>
        <p:spPr>
          <a:xfrm>
            <a:off x="197963" y="145049"/>
            <a:ext cx="9852871" cy="610698"/>
          </a:xfrm>
        </p:spPr>
        <p:txBody>
          <a:bodyPr/>
          <a:lstStyle/>
          <a:p>
            <a:pPr algn="ctr"/>
            <a:r>
              <a:rPr lang="en-US" sz="2800" dirty="0"/>
              <a:t>Crucial  Recommendations </a:t>
            </a:r>
            <a:r>
              <a:rPr lang="en-US" sz="2800" b="1" dirty="0"/>
              <a:t>underway </a:t>
            </a:r>
            <a:r>
              <a:rPr lang="en-US" sz="2800" dirty="0"/>
              <a:t>to Encourage &amp; Sustain  membership in a world class R&amp;D  Workforce  </a:t>
            </a:r>
            <a:endParaRPr lang="en-US" dirty="0"/>
          </a:p>
        </p:txBody>
      </p:sp>
      <p:pic>
        <p:nvPicPr>
          <p:cNvPr id="7" name="Content Placeholder 6">
            <a:extLst>
              <a:ext uri="{FF2B5EF4-FFF2-40B4-BE49-F238E27FC236}">
                <a16:creationId xmlns:a16="http://schemas.microsoft.com/office/drawing/2014/main" id="{BAD54898-EFC9-EF57-C044-AE99E0874278}"/>
              </a:ext>
            </a:extLst>
          </p:cNvPr>
          <p:cNvPicPr>
            <a:picLocks noGrp="1" noChangeAspect="1"/>
          </p:cNvPicPr>
          <p:nvPr>
            <p:ph idx="1"/>
          </p:nvPr>
        </p:nvPicPr>
        <p:blipFill>
          <a:blip r:embed="rId2"/>
          <a:stretch>
            <a:fillRect/>
          </a:stretch>
        </p:blipFill>
        <p:spPr>
          <a:xfrm>
            <a:off x="646111" y="1285590"/>
            <a:ext cx="9449941" cy="5080614"/>
          </a:xfrm>
        </p:spPr>
      </p:pic>
      <p:sp>
        <p:nvSpPr>
          <p:cNvPr id="4" name="Footer Placeholder 3">
            <a:extLst>
              <a:ext uri="{FF2B5EF4-FFF2-40B4-BE49-F238E27FC236}">
                <a16:creationId xmlns:a16="http://schemas.microsoft.com/office/drawing/2014/main" id="{18672DEC-6FED-825E-85F4-1C681756F7F5}"/>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41ABEC1A-6C6C-E0C4-1C43-E13A83DBD121}"/>
              </a:ext>
            </a:extLst>
          </p:cNvPr>
          <p:cNvSpPr>
            <a:spLocks noGrp="1"/>
          </p:cNvSpPr>
          <p:nvPr>
            <p:ph type="sldNum" sz="quarter" idx="12"/>
          </p:nvPr>
        </p:nvSpPr>
        <p:spPr/>
        <p:txBody>
          <a:bodyPr/>
          <a:lstStyle/>
          <a:p>
            <a:fld id="{4AACBBD2-7F52-4B69-B9BA-87851E65CF8F}" type="slidenum">
              <a:rPr lang="en-US" smtClean="0"/>
              <a:t>15</a:t>
            </a:fld>
            <a:endParaRPr lang="en-US"/>
          </a:p>
        </p:txBody>
      </p:sp>
      <p:sp>
        <p:nvSpPr>
          <p:cNvPr id="8" name="Rectangle 7">
            <a:extLst>
              <a:ext uri="{FF2B5EF4-FFF2-40B4-BE49-F238E27FC236}">
                <a16:creationId xmlns:a16="http://schemas.microsoft.com/office/drawing/2014/main" id="{DE444579-55F1-67B5-5521-C85E4FF0B0DA}"/>
              </a:ext>
            </a:extLst>
          </p:cNvPr>
          <p:cNvSpPr/>
          <p:nvPr/>
        </p:nvSpPr>
        <p:spPr>
          <a:xfrm>
            <a:off x="3499262" y="3269699"/>
            <a:ext cx="6579853" cy="2736348"/>
          </a:xfrm>
          <a:prstGeom prst="rect">
            <a:avLst/>
          </a:prstGeom>
          <a:solidFill>
            <a:schemeClr val="accent1">
              <a:alpha val="18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554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ED1-5E59-17E5-6E3B-5D56C4A1994C}"/>
              </a:ext>
            </a:extLst>
          </p:cNvPr>
          <p:cNvSpPr>
            <a:spLocks noGrp="1"/>
          </p:cNvSpPr>
          <p:nvPr>
            <p:ph type="title"/>
          </p:nvPr>
        </p:nvSpPr>
        <p:spPr>
          <a:xfrm>
            <a:off x="646111" y="243073"/>
            <a:ext cx="9404723" cy="610698"/>
          </a:xfrm>
        </p:spPr>
        <p:txBody>
          <a:bodyPr/>
          <a:lstStyle/>
          <a:p>
            <a:r>
              <a:rPr lang="en-US" dirty="0"/>
              <a:t>HEPAP  sub panel report… </a:t>
            </a:r>
          </a:p>
        </p:txBody>
      </p:sp>
      <p:sp>
        <p:nvSpPr>
          <p:cNvPr id="3" name="Content Placeholder 2">
            <a:extLst>
              <a:ext uri="{FF2B5EF4-FFF2-40B4-BE49-F238E27FC236}">
                <a16:creationId xmlns:a16="http://schemas.microsoft.com/office/drawing/2014/main" id="{FF65A4EB-0F57-6B79-8319-8AC57D37F962}"/>
              </a:ext>
            </a:extLst>
          </p:cNvPr>
          <p:cNvSpPr>
            <a:spLocks noGrp="1"/>
          </p:cNvSpPr>
          <p:nvPr>
            <p:ph idx="1"/>
          </p:nvPr>
        </p:nvSpPr>
        <p:spPr>
          <a:xfrm>
            <a:off x="486383" y="1517515"/>
            <a:ext cx="9749438" cy="4730885"/>
          </a:xfrm>
        </p:spPr>
        <p:txBody>
          <a:bodyPr/>
          <a:lstStyle/>
          <a:p>
            <a:endParaRPr lang="en-US" dirty="0"/>
          </a:p>
        </p:txBody>
      </p:sp>
      <p:sp>
        <p:nvSpPr>
          <p:cNvPr id="4" name="Footer Placeholder 3">
            <a:extLst>
              <a:ext uri="{FF2B5EF4-FFF2-40B4-BE49-F238E27FC236}">
                <a16:creationId xmlns:a16="http://schemas.microsoft.com/office/drawing/2014/main" id="{18672DEC-6FED-825E-85F4-1C681756F7F5}"/>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41ABEC1A-6C6C-E0C4-1C43-E13A83DBD121}"/>
              </a:ext>
            </a:extLst>
          </p:cNvPr>
          <p:cNvSpPr>
            <a:spLocks noGrp="1"/>
          </p:cNvSpPr>
          <p:nvPr>
            <p:ph type="sldNum" sz="quarter" idx="12"/>
          </p:nvPr>
        </p:nvSpPr>
        <p:spPr/>
        <p:txBody>
          <a:bodyPr/>
          <a:lstStyle/>
          <a:p>
            <a:fld id="{4AACBBD2-7F52-4B69-B9BA-87851E65CF8F}" type="slidenum">
              <a:rPr lang="en-US" smtClean="0"/>
              <a:t>16</a:t>
            </a:fld>
            <a:endParaRPr lang="en-US"/>
          </a:p>
        </p:txBody>
      </p:sp>
      <p:pic>
        <p:nvPicPr>
          <p:cNvPr id="7" name="Picture 6">
            <a:extLst>
              <a:ext uri="{FF2B5EF4-FFF2-40B4-BE49-F238E27FC236}">
                <a16:creationId xmlns:a16="http://schemas.microsoft.com/office/drawing/2014/main" id="{35C72DBE-2EF7-7FBA-9024-662671022DC6}"/>
              </a:ext>
            </a:extLst>
          </p:cNvPr>
          <p:cNvPicPr>
            <a:picLocks noChangeAspect="1"/>
          </p:cNvPicPr>
          <p:nvPr/>
        </p:nvPicPr>
        <p:blipFill>
          <a:blip r:embed="rId2"/>
          <a:stretch>
            <a:fillRect/>
          </a:stretch>
        </p:blipFill>
        <p:spPr>
          <a:xfrm>
            <a:off x="232011" y="1063415"/>
            <a:ext cx="10003809" cy="5465997"/>
          </a:xfrm>
          <a:prstGeom prst="rect">
            <a:avLst/>
          </a:prstGeom>
        </p:spPr>
      </p:pic>
    </p:spTree>
    <p:extLst>
      <p:ext uri="{BB962C8B-B14F-4D97-AF65-F5344CB8AC3E}">
        <p14:creationId xmlns:p14="http://schemas.microsoft.com/office/powerpoint/2010/main" val="290915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ED1-5E59-17E5-6E3B-5D56C4A1994C}"/>
              </a:ext>
            </a:extLst>
          </p:cNvPr>
          <p:cNvSpPr>
            <a:spLocks noGrp="1"/>
          </p:cNvSpPr>
          <p:nvPr>
            <p:ph type="title"/>
          </p:nvPr>
        </p:nvSpPr>
        <p:spPr>
          <a:xfrm>
            <a:off x="646111" y="384478"/>
            <a:ext cx="9404723" cy="610698"/>
          </a:xfrm>
        </p:spPr>
        <p:txBody>
          <a:bodyPr/>
          <a:lstStyle/>
          <a:p>
            <a:r>
              <a:rPr lang="en-US" dirty="0"/>
              <a:t>Common  Observations…  </a:t>
            </a:r>
          </a:p>
        </p:txBody>
      </p:sp>
      <p:sp>
        <p:nvSpPr>
          <p:cNvPr id="4" name="Footer Placeholder 3">
            <a:extLst>
              <a:ext uri="{FF2B5EF4-FFF2-40B4-BE49-F238E27FC236}">
                <a16:creationId xmlns:a16="http://schemas.microsoft.com/office/drawing/2014/main" id="{18672DEC-6FED-825E-85F4-1C681756F7F5}"/>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41ABEC1A-6C6C-E0C4-1C43-E13A83DBD121}"/>
              </a:ext>
            </a:extLst>
          </p:cNvPr>
          <p:cNvSpPr>
            <a:spLocks noGrp="1"/>
          </p:cNvSpPr>
          <p:nvPr>
            <p:ph type="sldNum" sz="quarter" idx="12"/>
          </p:nvPr>
        </p:nvSpPr>
        <p:spPr/>
        <p:txBody>
          <a:bodyPr/>
          <a:lstStyle/>
          <a:p>
            <a:fld id="{4AACBBD2-7F52-4B69-B9BA-87851E65CF8F}" type="slidenum">
              <a:rPr lang="en-US" smtClean="0"/>
              <a:t>17</a:t>
            </a:fld>
            <a:endParaRPr lang="en-US"/>
          </a:p>
        </p:txBody>
      </p:sp>
      <p:pic>
        <p:nvPicPr>
          <p:cNvPr id="7" name="Picture 6">
            <a:extLst>
              <a:ext uri="{FF2B5EF4-FFF2-40B4-BE49-F238E27FC236}">
                <a16:creationId xmlns:a16="http://schemas.microsoft.com/office/drawing/2014/main" id="{BA019667-4145-18A4-9FAC-A27236C4AB2A}"/>
              </a:ext>
            </a:extLst>
          </p:cNvPr>
          <p:cNvPicPr>
            <a:picLocks noChangeAspect="1"/>
          </p:cNvPicPr>
          <p:nvPr/>
        </p:nvPicPr>
        <p:blipFill>
          <a:blip r:embed="rId2"/>
          <a:stretch>
            <a:fillRect/>
          </a:stretch>
        </p:blipFill>
        <p:spPr>
          <a:xfrm>
            <a:off x="982640" y="1504708"/>
            <a:ext cx="8527892" cy="4805973"/>
          </a:xfrm>
          <a:prstGeom prst="rect">
            <a:avLst/>
          </a:prstGeom>
        </p:spPr>
      </p:pic>
    </p:spTree>
    <p:extLst>
      <p:ext uri="{BB962C8B-B14F-4D97-AF65-F5344CB8AC3E}">
        <p14:creationId xmlns:p14="http://schemas.microsoft.com/office/powerpoint/2010/main" val="37602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ED1-5E59-17E5-6E3B-5D56C4A1994C}"/>
              </a:ext>
            </a:extLst>
          </p:cNvPr>
          <p:cNvSpPr>
            <a:spLocks noGrp="1"/>
          </p:cNvSpPr>
          <p:nvPr>
            <p:ph type="title"/>
          </p:nvPr>
        </p:nvSpPr>
        <p:spPr>
          <a:xfrm>
            <a:off x="646111" y="384478"/>
            <a:ext cx="9404723" cy="610698"/>
          </a:xfrm>
        </p:spPr>
        <p:txBody>
          <a:bodyPr/>
          <a:lstStyle/>
          <a:p>
            <a:endParaRPr lang="en-US" dirty="0"/>
          </a:p>
        </p:txBody>
      </p:sp>
      <p:sp>
        <p:nvSpPr>
          <p:cNvPr id="4" name="Footer Placeholder 3">
            <a:extLst>
              <a:ext uri="{FF2B5EF4-FFF2-40B4-BE49-F238E27FC236}">
                <a16:creationId xmlns:a16="http://schemas.microsoft.com/office/drawing/2014/main" id="{18672DEC-6FED-825E-85F4-1C681756F7F5}"/>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41ABEC1A-6C6C-E0C4-1C43-E13A83DBD121}"/>
              </a:ext>
            </a:extLst>
          </p:cNvPr>
          <p:cNvSpPr>
            <a:spLocks noGrp="1"/>
          </p:cNvSpPr>
          <p:nvPr>
            <p:ph type="sldNum" sz="quarter" idx="12"/>
          </p:nvPr>
        </p:nvSpPr>
        <p:spPr/>
        <p:txBody>
          <a:bodyPr/>
          <a:lstStyle/>
          <a:p>
            <a:fld id="{4AACBBD2-7F52-4B69-B9BA-87851E65CF8F}" type="slidenum">
              <a:rPr lang="en-US" smtClean="0"/>
              <a:t>18</a:t>
            </a:fld>
            <a:endParaRPr lang="en-US"/>
          </a:p>
        </p:txBody>
      </p:sp>
      <p:pic>
        <p:nvPicPr>
          <p:cNvPr id="11" name="Picture 10">
            <a:extLst>
              <a:ext uri="{FF2B5EF4-FFF2-40B4-BE49-F238E27FC236}">
                <a16:creationId xmlns:a16="http://schemas.microsoft.com/office/drawing/2014/main" id="{34FD6413-E52A-71AD-BF32-09EF93233554}"/>
              </a:ext>
            </a:extLst>
          </p:cNvPr>
          <p:cNvPicPr>
            <a:picLocks noChangeAspect="1"/>
          </p:cNvPicPr>
          <p:nvPr/>
        </p:nvPicPr>
        <p:blipFill rotWithShape="1">
          <a:blip r:embed="rId2"/>
          <a:srcRect b="4761"/>
          <a:stretch/>
        </p:blipFill>
        <p:spPr>
          <a:xfrm>
            <a:off x="356478" y="295729"/>
            <a:ext cx="9749438" cy="5218951"/>
          </a:xfrm>
          <a:prstGeom prst="rect">
            <a:avLst/>
          </a:prstGeom>
        </p:spPr>
      </p:pic>
      <p:sp>
        <p:nvSpPr>
          <p:cNvPr id="7" name="TextBox 6">
            <a:extLst>
              <a:ext uri="{FF2B5EF4-FFF2-40B4-BE49-F238E27FC236}">
                <a16:creationId xmlns:a16="http://schemas.microsoft.com/office/drawing/2014/main" id="{1B375264-37AC-9A48-CC6D-47C52AD39374}"/>
              </a:ext>
            </a:extLst>
          </p:cNvPr>
          <p:cNvSpPr txBox="1"/>
          <p:nvPr/>
        </p:nvSpPr>
        <p:spPr>
          <a:xfrm>
            <a:off x="619197" y="5731274"/>
            <a:ext cx="11660956" cy="830997"/>
          </a:xfrm>
          <a:prstGeom prst="rect">
            <a:avLst/>
          </a:prstGeom>
          <a:noFill/>
        </p:spPr>
        <p:txBody>
          <a:bodyPr wrap="square" rtlCol="0">
            <a:spAutoFit/>
          </a:bodyPr>
          <a:lstStyle/>
          <a:p>
            <a:r>
              <a:rPr lang="en-US" sz="2000" dirty="0"/>
              <a:t> </a:t>
            </a:r>
            <a:r>
              <a:rPr lang="en-US" sz="2400" b="1" dirty="0"/>
              <a:t>Encourage Workshops &amp; Topical training among Peers:  </a:t>
            </a:r>
          </a:p>
          <a:p>
            <a:r>
              <a:rPr lang="en-US" sz="2400" b="1" dirty="0"/>
              <a:t>      Encourage sharing state of the art  Ideas / Techniques.</a:t>
            </a:r>
            <a:r>
              <a:rPr lang="en-US" sz="2400" dirty="0"/>
              <a:t>  </a:t>
            </a:r>
          </a:p>
        </p:txBody>
      </p:sp>
    </p:spTree>
    <p:extLst>
      <p:ext uri="{BB962C8B-B14F-4D97-AF65-F5344CB8AC3E}">
        <p14:creationId xmlns:p14="http://schemas.microsoft.com/office/powerpoint/2010/main" val="70828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ED1-5E59-17E5-6E3B-5D56C4A1994C}"/>
              </a:ext>
            </a:extLst>
          </p:cNvPr>
          <p:cNvSpPr>
            <a:spLocks noGrp="1"/>
          </p:cNvSpPr>
          <p:nvPr>
            <p:ph type="title"/>
          </p:nvPr>
        </p:nvSpPr>
        <p:spPr>
          <a:xfrm>
            <a:off x="646111" y="81799"/>
            <a:ext cx="9404723" cy="610698"/>
          </a:xfrm>
        </p:spPr>
        <p:txBody>
          <a:bodyPr/>
          <a:lstStyle/>
          <a:p>
            <a:pPr algn="ctr"/>
            <a:r>
              <a:rPr lang="en-US" sz="3200" dirty="0"/>
              <a:t>Foster Training of </a:t>
            </a:r>
            <a:r>
              <a:rPr lang="en-US" sz="3200" dirty="0" err="1"/>
              <a:t>Instrurmentation</a:t>
            </a:r>
            <a:r>
              <a:rPr lang="en-US" sz="3200" dirty="0"/>
              <a:t> </a:t>
            </a:r>
            <a:r>
              <a:rPr lang="en-US" sz="3600" dirty="0"/>
              <a:t>Specialists</a:t>
            </a:r>
            <a:r>
              <a:rPr lang="en-US" sz="3200" dirty="0"/>
              <a:t> at Universities to acknowledge the value of their Contribution to Discovery in Basic Science</a:t>
            </a:r>
            <a:endParaRPr lang="en-US" sz="3600" dirty="0"/>
          </a:p>
        </p:txBody>
      </p:sp>
      <p:pic>
        <p:nvPicPr>
          <p:cNvPr id="7" name="Content Placeholder 6">
            <a:extLst>
              <a:ext uri="{FF2B5EF4-FFF2-40B4-BE49-F238E27FC236}">
                <a16:creationId xmlns:a16="http://schemas.microsoft.com/office/drawing/2014/main" id="{A3D6D4E7-2826-A98F-11C9-7480581E6FB5}"/>
              </a:ext>
            </a:extLst>
          </p:cNvPr>
          <p:cNvPicPr>
            <a:picLocks noGrp="1" noChangeAspect="1"/>
          </p:cNvPicPr>
          <p:nvPr>
            <p:ph idx="1"/>
          </p:nvPr>
        </p:nvPicPr>
        <p:blipFill>
          <a:blip r:embed="rId2"/>
          <a:stretch>
            <a:fillRect/>
          </a:stretch>
        </p:blipFill>
        <p:spPr>
          <a:xfrm>
            <a:off x="509674" y="1857080"/>
            <a:ext cx="9541160" cy="4782994"/>
          </a:xfrm>
        </p:spPr>
      </p:pic>
      <p:sp>
        <p:nvSpPr>
          <p:cNvPr id="4" name="Footer Placeholder 3">
            <a:extLst>
              <a:ext uri="{FF2B5EF4-FFF2-40B4-BE49-F238E27FC236}">
                <a16:creationId xmlns:a16="http://schemas.microsoft.com/office/drawing/2014/main" id="{18672DEC-6FED-825E-85F4-1C681756F7F5}"/>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41ABEC1A-6C6C-E0C4-1C43-E13A83DBD121}"/>
              </a:ext>
            </a:extLst>
          </p:cNvPr>
          <p:cNvSpPr>
            <a:spLocks noGrp="1"/>
          </p:cNvSpPr>
          <p:nvPr>
            <p:ph type="sldNum" sz="quarter" idx="12"/>
          </p:nvPr>
        </p:nvSpPr>
        <p:spPr/>
        <p:txBody>
          <a:bodyPr/>
          <a:lstStyle/>
          <a:p>
            <a:fld id="{4AACBBD2-7F52-4B69-B9BA-87851E65CF8F}" type="slidenum">
              <a:rPr lang="en-US" smtClean="0"/>
              <a:t>19</a:t>
            </a:fld>
            <a:endParaRPr lang="en-US"/>
          </a:p>
        </p:txBody>
      </p:sp>
    </p:spTree>
    <p:extLst>
      <p:ext uri="{BB962C8B-B14F-4D97-AF65-F5344CB8AC3E}">
        <p14:creationId xmlns:p14="http://schemas.microsoft.com/office/powerpoint/2010/main" val="302935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731520" y="228600"/>
            <a:ext cx="9404723" cy="685800"/>
          </a:xfrm>
        </p:spPr>
        <p:txBody>
          <a:bodyPr/>
          <a:lstStyle/>
          <a:p>
            <a:r>
              <a:rPr lang="en-US" sz="3200" dirty="0"/>
              <a:t>Topics  Training, </a:t>
            </a:r>
            <a:r>
              <a:rPr lang="en-US" sz="3200" dirty="0" err="1"/>
              <a:t>Maintence</a:t>
            </a:r>
            <a:r>
              <a:rPr lang="en-US" sz="3200" dirty="0"/>
              <a:t>, Support</a:t>
            </a:r>
          </a:p>
        </p:txBody>
      </p:sp>
      <p:sp>
        <p:nvSpPr>
          <p:cNvPr id="3" name="Content Placeholder 2">
            <a:extLst>
              <a:ext uri="{FF2B5EF4-FFF2-40B4-BE49-F238E27FC236}">
                <a16:creationId xmlns:a16="http://schemas.microsoft.com/office/drawing/2014/main" id="{6344D2AB-E812-3C8E-37D9-88BDB120DB1F}"/>
              </a:ext>
            </a:extLst>
          </p:cNvPr>
          <p:cNvSpPr>
            <a:spLocks noGrp="1"/>
          </p:cNvSpPr>
          <p:nvPr>
            <p:ph idx="1"/>
          </p:nvPr>
        </p:nvSpPr>
        <p:spPr>
          <a:xfrm>
            <a:off x="731518" y="1188720"/>
            <a:ext cx="9997551" cy="5303520"/>
          </a:xfrm>
        </p:spPr>
        <p:txBody>
          <a:bodyPr/>
          <a:lstStyle/>
          <a:p>
            <a:pPr marL="0" indent="0">
              <a:buNone/>
            </a:pPr>
            <a:endParaRPr lang="en-US" dirty="0"/>
          </a:p>
          <a:p>
            <a:r>
              <a:rPr lang="en-US" dirty="0"/>
              <a:t>Who …Needs for Training</a:t>
            </a:r>
          </a:p>
          <a:p>
            <a:r>
              <a:rPr lang="en-US" dirty="0"/>
              <a:t>DOE sponsored Traineeship  experience/status  comments from leadership</a:t>
            </a:r>
          </a:p>
          <a:p>
            <a:r>
              <a:rPr lang="en-US" dirty="0"/>
              <a:t>Cherry picks  from the  HEPAP  Benchmarking Panel Presentation Nov 2</a:t>
            </a:r>
          </a:p>
          <a:p>
            <a:r>
              <a:rPr lang="en-US" dirty="0"/>
              <a:t>Looking on the Horizon </a:t>
            </a:r>
          </a:p>
          <a:p>
            <a:endParaRPr lang="en-US" dirty="0"/>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2</a:t>
            </a:fld>
            <a:endParaRPr lang="en-US"/>
          </a:p>
        </p:txBody>
      </p:sp>
    </p:spTree>
    <p:extLst>
      <p:ext uri="{BB962C8B-B14F-4D97-AF65-F5344CB8AC3E}">
        <p14:creationId xmlns:p14="http://schemas.microsoft.com/office/powerpoint/2010/main" val="11868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7ED1-5E59-17E5-6E3B-5D56C4A1994C}"/>
              </a:ext>
            </a:extLst>
          </p:cNvPr>
          <p:cNvSpPr>
            <a:spLocks noGrp="1"/>
          </p:cNvSpPr>
          <p:nvPr>
            <p:ph type="title"/>
          </p:nvPr>
        </p:nvSpPr>
        <p:spPr>
          <a:xfrm>
            <a:off x="636684" y="68874"/>
            <a:ext cx="9404723" cy="610698"/>
          </a:xfrm>
        </p:spPr>
        <p:txBody>
          <a:bodyPr/>
          <a:lstStyle/>
          <a:p>
            <a:r>
              <a:rPr lang="en-US" dirty="0"/>
              <a:t>Concluding Thoughts</a:t>
            </a:r>
          </a:p>
        </p:txBody>
      </p:sp>
      <p:sp>
        <p:nvSpPr>
          <p:cNvPr id="3" name="Content Placeholder 2">
            <a:extLst>
              <a:ext uri="{FF2B5EF4-FFF2-40B4-BE49-F238E27FC236}">
                <a16:creationId xmlns:a16="http://schemas.microsoft.com/office/drawing/2014/main" id="{FF65A4EB-0F57-6B79-8319-8AC57D37F962}"/>
              </a:ext>
            </a:extLst>
          </p:cNvPr>
          <p:cNvSpPr>
            <a:spLocks noGrp="1"/>
          </p:cNvSpPr>
          <p:nvPr>
            <p:ph idx="1"/>
          </p:nvPr>
        </p:nvSpPr>
        <p:spPr>
          <a:xfrm>
            <a:off x="171746" y="1063416"/>
            <a:ext cx="10025228" cy="5058508"/>
          </a:xfrm>
        </p:spPr>
        <p:txBody>
          <a:bodyPr>
            <a:normAutofit fontScale="77500" lnSpcReduction="20000"/>
          </a:bodyPr>
          <a:lstStyle/>
          <a:p>
            <a:pPr marL="0" indent="0" algn="ctr">
              <a:buNone/>
            </a:pPr>
            <a:r>
              <a:rPr lang="en-US" dirty="0"/>
              <a:t>The commercial technologies exploited in our sub-systems designs off and on the detector are highly complex and many require specialized training.  We need to arrange ways of sharing the knowledge and updating the skills of our workforce.                                                                                         </a:t>
            </a:r>
            <a:r>
              <a:rPr lang="en-US" sz="2400" dirty="0"/>
              <a:t>S</a:t>
            </a:r>
            <a:r>
              <a:rPr lang="en-US" dirty="0"/>
              <a:t>hared access to technology and  IP will encourage the highest levels of innovation and scrutiny.  Both of which are requirements for breakthrough designs.  </a:t>
            </a:r>
          </a:p>
          <a:p>
            <a:pPr marL="0" indent="0" algn="ctr">
              <a:buNone/>
            </a:pPr>
            <a:endParaRPr lang="en-US" dirty="0"/>
          </a:p>
          <a:p>
            <a:pPr marL="0" indent="0" algn="ctr">
              <a:buNone/>
            </a:pPr>
            <a:r>
              <a:rPr lang="en-US" sz="2300" dirty="0"/>
              <a:t>I</a:t>
            </a:r>
            <a:r>
              <a:rPr lang="en-US" dirty="0"/>
              <a:t>nstrumentation Workshops and Conferences share the knowledge of what can / is being done.  </a:t>
            </a:r>
          </a:p>
          <a:p>
            <a:pPr marL="0" indent="0" algn="ctr">
              <a:buNone/>
            </a:pPr>
            <a:r>
              <a:rPr lang="en-US" dirty="0"/>
              <a:t> </a:t>
            </a:r>
          </a:p>
          <a:p>
            <a:pPr marL="0" indent="0" algn="ctr">
              <a:buNone/>
            </a:pPr>
            <a:r>
              <a:rPr lang="en-US" sz="2400" dirty="0"/>
              <a:t>I</a:t>
            </a:r>
            <a:r>
              <a:rPr lang="en-US" dirty="0"/>
              <a:t>mmersion projects like small scale experiments are likely the most natural way for  young PHD’s to gain experience and learn about HEP instrumentation  </a:t>
            </a:r>
          </a:p>
          <a:p>
            <a:pPr marL="0" indent="0" algn="ctr">
              <a:buNone/>
            </a:pPr>
            <a:r>
              <a:rPr lang="en-US" dirty="0"/>
              <a:t>(Including the limitations and capabilities of ASICs).</a:t>
            </a:r>
          </a:p>
          <a:p>
            <a:pPr marL="0" indent="0" algn="ctr">
              <a:buNone/>
            </a:pPr>
            <a:r>
              <a:rPr lang="en-US" dirty="0"/>
              <a:t>Broad topic Traineeships seem to be very effective</a:t>
            </a:r>
            <a:r>
              <a:rPr lang="en-US"/>
              <a:t>.                                                                                   </a:t>
            </a:r>
            <a:r>
              <a:rPr lang="en-US" dirty="0"/>
              <a:t>We need to explore synergistic ways to  scale up subscribership…</a:t>
            </a:r>
          </a:p>
          <a:p>
            <a:pPr marL="0" indent="0">
              <a:buNone/>
            </a:pPr>
            <a:endParaRPr lang="en-US" dirty="0"/>
          </a:p>
          <a:p>
            <a:pPr marL="0" indent="0">
              <a:buNone/>
            </a:pPr>
            <a:r>
              <a:rPr lang="en-US" sz="2400" b="1" dirty="0"/>
              <a:t>R</a:t>
            </a:r>
            <a:r>
              <a:rPr lang="en-US" b="1" dirty="0"/>
              <a:t>ecommendation… </a:t>
            </a:r>
          </a:p>
          <a:p>
            <a:r>
              <a:rPr lang="en-US" dirty="0"/>
              <a:t>We might want to follow in the footsteps of our European colleagues who have a  specialized  Training Panel like DRD9  to preserve and enhance the capabilities and support for the US Advanced Detector workforce.</a:t>
            </a:r>
          </a:p>
          <a:p>
            <a:pPr marL="0" indent="0">
              <a:buNone/>
            </a:pPr>
            <a:endParaRPr lang="en-US" dirty="0"/>
          </a:p>
        </p:txBody>
      </p:sp>
      <p:sp>
        <p:nvSpPr>
          <p:cNvPr id="4" name="Footer Placeholder 3">
            <a:extLst>
              <a:ext uri="{FF2B5EF4-FFF2-40B4-BE49-F238E27FC236}">
                <a16:creationId xmlns:a16="http://schemas.microsoft.com/office/drawing/2014/main" id="{18672DEC-6FED-825E-85F4-1C681756F7F5}"/>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41ABEC1A-6C6C-E0C4-1C43-E13A83DBD121}"/>
              </a:ext>
            </a:extLst>
          </p:cNvPr>
          <p:cNvSpPr>
            <a:spLocks noGrp="1"/>
          </p:cNvSpPr>
          <p:nvPr>
            <p:ph type="sldNum" sz="quarter" idx="12"/>
          </p:nvPr>
        </p:nvSpPr>
        <p:spPr/>
        <p:txBody>
          <a:bodyPr/>
          <a:lstStyle/>
          <a:p>
            <a:fld id="{4AACBBD2-7F52-4B69-B9BA-87851E65CF8F}" type="slidenum">
              <a:rPr lang="en-US" smtClean="0"/>
              <a:t>20</a:t>
            </a:fld>
            <a:endParaRPr lang="en-US"/>
          </a:p>
        </p:txBody>
      </p:sp>
    </p:spTree>
    <p:extLst>
      <p:ext uri="{BB962C8B-B14F-4D97-AF65-F5344CB8AC3E}">
        <p14:creationId xmlns:p14="http://schemas.microsoft.com/office/powerpoint/2010/main" val="95311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731520" y="228600"/>
            <a:ext cx="9404723" cy="685800"/>
          </a:xfrm>
        </p:spPr>
        <p:txBody>
          <a:bodyPr/>
          <a:lstStyle/>
          <a:p>
            <a:r>
              <a:rPr lang="en-US" sz="3200" dirty="0"/>
              <a:t>Training  Experts Who…     Us  </a:t>
            </a:r>
          </a:p>
        </p:txBody>
      </p:sp>
      <p:sp>
        <p:nvSpPr>
          <p:cNvPr id="3" name="Content Placeholder 2">
            <a:extLst>
              <a:ext uri="{FF2B5EF4-FFF2-40B4-BE49-F238E27FC236}">
                <a16:creationId xmlns:a16="http://schemas.microsoft.com/office/drawing/2014/main" id="{6344D2AB-E812-3C8E-37D9-88BDB120DB1F}"/>
              </a:ext>
            </a:extLst>
          </p:cNvPr>
          <p:cNvSpPr>
            <a:spLocks noGrp="1"/>
          </p:cNvSpPr>
          <p:nvPr>
            <p:ph idx="1"/>
          </p:nvPr>
        </p:nvSpPr>
        <p:spPr>
          <a:xfrm>
            <a:off x="731519" y="914400"/>
            <a:ext cx="9418320" cy="5577840"/>
          </a:xfrm>
        </p:spPr>
        <p:txBody>
          <a:bodyPr>
            <a:normAutofit lnSpcReduction="10000"/>
          </a:bodyPr>
          <a:lstStyle/>
          <a:p>
            <a:pPr marL="0" indent="0">
              <a:buNone/>
            </a:pPr>
            <a:endParaRPr lang="en-US" dirty="0"/>
          </a:p>
          <a:p>
            <a:r>
              <a:rPr lang="en-US" dirty="0"/>
              <a:t> </a:t>
            </a:r>
            <a:r>
              <a:rPr lang="en-US" sz="2400" b="1" dirty="0"/>
              <a:t>Experimental Physicists /PHD students</a:t>
            </a:r>
          </a:p>
          <a:p>
            <a:pPr lvl="1"/>
            <a:r>
              <a:rPr lang="en-US" dirty="0"/>
              <a:t>As  Instrumentation designers and  system managers</a:t>
            </a:r>
          </a:p>
          <a:p>
            <a:pPr lvl="1"/>
            <a:r>
              <a:rPr lang="en-US" dirty="0"/>
              <a:t>As reviewers</a:t>
            </a:r>
          </a:p>
          <a:p>
            <a:pPr lvl="1"/>
            <a:r>
              <a:rPr lang="en-US" dirty="0"/>
              <a:t>As Mentors for large scale projects</a:t>
            </a:r>
          </a:p>
          <a:p>
            <a:pPr lvl="1"/>
            <a:r>
              <a:rPr lang="en-US" dirty="0"/>
              <a:t>As Liaison among systems </a:t>
            </a:r>
          </a:p>
          <a:p>
            <a:r>
              <a:rPr lang="en-US" dirty="0"/>
              <a:t> </a:t>
            </a:r>
            <a:r>
              <a:rPr lang="en-US" sz="2400" b="1" dirty="0"/>
              <a:t>Electrical Engineers   </a:t>
            </a:r>
          </a:p>
          <a:p>
            <a:pPr lvl="1"/>
            <a:r>
              <a:rPr lang="en-US" dirty="0"/>
              <a:t>In ASIC &amp; FPGA design/development, HS Communications System Reliability Performance </a:t>
            </a:r>
          </a:p>
          <a:p>
            <a:pPr lvl="1"/>
            <a:r>
              <a:rPr lang="en-US" dirty="0"/>
              <a:t>For  Extreme Environments  </a:t>
            </a:r>
            <a:r>
              <a:rPr lang="en-US" dirty="0" err="1"/>
              <a:t>eg.</a:t>
            </a:r>
            <a:r>
              <a:rPr lang="en-US" dirty="0"/>
              <a:t>  Temperature, Radiation  Radio-purity </a:t>
            </a:r>
          </a:p>
          <a:p>
            <a:pPr marL="457200" lvl="1" indent="0">
              <a:buNone/>
            </a:pPr>
            <a:r>
              <a:rPr lang="en-US" dirty="0"/>
              <a:t>  </a:t>
            </a:r>
          </a:p>
          <a:p>
            <a:r>
              <a:rPr lang="en-US" sz="2400" b="1" dirty="0"/>
              <a:t>Mechanical Engineers</a:t>
            </a:r>
          </a:p>
          <a:p>
            <a:pPr lvl="1"/>
            <a:r>
              <a:rPr lang="en-US" dirty="0"/>
              <a:t>Detector construction</a:t>
            </a:r>
          </a:p>
          <a:p>
            <a:pPr lvl="1"/>
            <a:r>
              <a:rPr lang="en-US" dirty="0"/>
              <a:t>Structural  Design  </a:t>
            </a:r>
          </a:p>
          <a:p>
            <a:pPr lvl="1"/>
            <a:endParaRPr lang="en-US" dirty="0"/>
          </a:p>
          <a:p>
            <a:endParaRPr lang="en-US" dirty="0"/>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3</a:t>
            </a:fld>
            <a:endParaRPr lang="en-US"/>
          </a:p>
        </p:txBody>
      </p:sp>
    </p:spTree>
    <p:extLst>
      <p:ext uri="{BB962C8B-B14F-4D97-AF65-F5344CB8AC3E}">
        <p14:creationId xmlns:p14="http://schemas.microsoft.com/office/powerpoint/2010/main" val="4230129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74B17E-803A-1B17-4E7E-142AEC1A14BB}"/>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031C98F3-CD18-AC2E-4159-2A4E1CF911F9}"/>
              </a:ext>
            </a:extLst>
          </p:cNvPr>
          <p:cNvSpPr>
            <a:spLocks noGrp="1"/>
          </p:cNvSpPr>
          <p:nvPr>
            <p:ph type="sldNum" sz="quarter" idx="12"/>
          </p:nvPr>
        </p:nvSpPr>
        <p:spPr/>
        <p:txBody>
          <a:bodyPr/>
          <a:lstStyle/>
          <a:p>
            <a:fld id="{4AACBBD2-7F52-4B69-B9BA-87851E65CF8F}" type="slidenum">
              <a:rPr lang="en-US" smtClean="0"/>
              <a:t>4</a:t>
            </a:fld>
            <a:endParaRPr lang="en-US"/>
          </a:p>
        </p:txBody>
      </p:sp>
      <p:pic>
        <p:nvPicPr>
          <p:cNvPr id="6" name="Content Placeholder 4">
            <a:extLst>
              <a:ext uri="{FF2B5EF4-FFF2-40B4-BE49-F238E27FC236}">
                <a16:creationId xmlns:a16="http://schemas.microsoft.com/office/drawing/2014/main" id="{5D8817CD-DADF-8AE8-F0E0-0EF2471846D6}"/>
              </a:ext>
            </a:extLst>
          </p:cNvPr>
          <p:cNvPicPr>
            <a:picLocks noGrp="1" noChangeAspect="1"/>
          </p:cNvPicPr>
          <p:nvPr>
            <p:ph idx="1"/>
          </p:nvPr>
        </p:nvPicPr>
        <p:blipFill rotWithShape="1">
          <a:blip r:embed="rId3"/>
          <a:srcRect l="-1164" t="30556" r="16447" b="1355"/>
          <a:stretch/>
        </p:blipFill>
        <p:spPr>
          <a:xfrm>
            <a:off x="1148701" y="989814"/>
            <a:ext cx="7109179" cy="2341273"/>
          </a:xfrm>
        </p:spPr>
      </p:pic>
      <p:sp>
        <p:nvSpPr>
          <p:cNvPr id="7" name="Title 1">
            <a:extLst>
              <a:ext uri="{FF2B5EF4-FFF2-40B4-BE49-F238E27FC236}">
                <a16:creationId xmlns:a16="http://schemas.microsoft.com/office/drawing/2014/main" id="{4CDFA9EB-ACDB-BBAF-D974-8AF708DC4BE7}"/>
              </a:ext>
            </a:extLst>
          </p:cNvPr>
          <p:cNvSpPr>
            <a:spLocks noGrp="1"/>
          </p:cNvSpPr>
          <p:nvPr>
            <p:ph type="title"/>
          </p:nvPr>
        </p:nvSpPr>
        <p:spPr>
          <a:xfrm>
            <a:off x="663630" y="82196"/>
            <a:ext cx="9404350" cy="1365604"/>
          </a:xfrm>
        </p:spPr>
        <p:txBody>
          <a:bodyPr/>
          <a:lstStyle/>
          <a:p>
            <a:r>
              <a:rPr lang="en-US" sz="3200" dirty="0"/>
              <a:t>DOE sponsored Instrumentation Traineeship</a:t>
            </a:r>
            <a:br>
              <a:rPr lang="en-US" dirty="0"/>
            </a:br>
            <a:endParaRPr lang="en-US" dirty="0"/>
          </a:p>
        </p:txBody>
      </p:sp>
      <p:sp>
        <p:nvSpPr>
          <p:cNvPr id="8" name="TextBox 7">
            <a:extLst>
              <a:ext uri="{FF2B5EF4-FFF2-40B4-BE49-F238E27FC236}">
                <a16:creationId xmlns:a16="http://schemas.microsoft.com/office/drawing/2014/main" id="{99DCD501-DCB0-1798-1705-992354E92D27}"/>
              </a:ext>
            </a:extLst>
          </p:cNvPr>
          <p:cNvSpPr txBox="1"/>
          <p:nvPr/>
        </p:nvSpPr>
        <p:spPr>
          <a:xfrm>
            <a:off x="196391" y="3331087"/>
            <a:ext cx="10685079" cy="2954655"/>
          </a:xfrm>
          <a:prstGeom prst="rect">
            <a:avLst/>
          </a:prstGeom>
          <a:noFill/>
        </p:spPr>
        <p:txBody>
          <a:bodyPr wrap="square" rtlCol="0">
            <a:spAutoFit/>
          </a:bodyPr>
          <a:lstStyle/>
          <a:p>
            <a:endParaRPr lang="en-US" dirty="0"/>
          </a:p>
          <a:p>
            <a:r>
              <a:rPr lang="en-US" sz="2200" b="1" dirty="0"/>
              <a:t>TRAIN-MI</a:t>
            </a:r>
            <a:r>
              <a:rPr lang="en-US" sz="2400" dirty="0"/>
              <a:t> </a:t>
            </a:r>
            <a:r>
              <a:rPr lang="en-US" sz="2000" dirty="0"/>
              <a:t>(HEP Instrumentation focus) </a:t>
            </a:r>
            <a:r>
              <a:rPr lang="en-US" sz="2400" dirty="0"/>
              <a:t>stat</a:t>
            </a:r>
            <a:r>
              <a:rPr lang="en-US" sz="2200" dirty="0"/>
              <a:t>us and comment on their</a:t>
            </a:r>
            <a:r>
              <a:rPr lang="en-US" sz="2400" dirty="0"/>
              <a:t> </a:t>
            </a:r>
            <a:r>
              <a:rPr lang="en-US" sz="2200" dirty="0"/>
              <a:t>experience..</a:t>
            </a:r>
          </a:p>
          <a:p>
            <a:endParaRPr lang="en-US" dirty="0"/>
          </a:p>
          <a:p>
            <a:r>
              <a:rPr lang="en-US" dirty="0"/>
              <a:t>Currently 8 trainees  ( the planned number)  &amp;  students in a graduate instrumentation  certificate program  established by MSU with DOE support.   They have given two  courses: Detectors   Lab and  DAQ lab that full with  5  on the waiting list.     -  So the course work part of their program is well subscribed. </a:t>
            </a:r>
          </a:p>
          <a:p>
            <a:endParaRPr lang="en-US" dirty="0"/>
          </a:p>
          <a:p>
            <a:r>
              <a:rPr lang="en-US" b="1" dirty="0"/>
              <a:t>Two  impediments:  </a:t>
            </a:r>
            <a:r>
              <a:rPr lang="en-US" dirty="0"/>
              <a:t>Citizenship Requirement   &amp;  2yr support for 4yr  PHD candidates.</a:t>
            </a:r>
          </a:p>
          <a:p>
            <a:r>
              <a:rPr lang="en-US" dirty="0"/>
              <a:t>Faculty are happy with the program.        Note that these are introductory courses… </a:t>
            </a:r>
          </a:p>
        </p:txBody>
      </p:sp>
      <p:sp>
        <p:nvSpPr>
          <p:cNvPr id="10" name="Rectangle 9">
            <a:extLst>
              <a:ext uri="{FF2B5EF4-FFF2-40B4-BE49-F238E27FC236}">
                <a16:creationId xmlns:a16="http://schemas.microsoft.com/office/drawing/2014/main" id="{A970B39B-8499-CACD-F4E2-B36FAB8415E2}"/>
              </a:ext>
            </a:extLst>
          </p:cNvPr>
          <p:cNvSpPr/>
          <p:nvPr/>
        </p:nvSpPr>
        <p:spPr>
          <a:xfrm>
            <a:off x="8179081" y="1072843"/>
            <a:ext cx="78800" cy="1960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31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623943" y="266701"/>
            <a:ext cx="9404723" cy="685800"/>
          </a:xfrm>
        </p:spPr>
        <p:txBody>
          <a:bodyPr/>
          <a:lstStyle/>
          <a:p>
            <a:r>
              <a:rPr lang="en-US" sz="3200" dirty="0"/>
              <a:t>HEPIC ASIC Traineeship  </a:t>
            </a:r>
            <a:r>
              <a:rPr lang="en-US" sz="2400" dirty="0"/>
              <a:t>Led by Stanford University</a:t>
            </a:r>
            <a:br>
              <a:rPr lang="en-US" sz="3200" b="1" dirty="0"/>
            </a:br>
            <a:r>
              <a:rPr lang="en-US" sz="2800" dirty="0"/>
              <a:t>combined comment from Stanford, SLAC &amp; LBL</a:t>
            </a:r>
            <a:br>
              <a:rPr lang="en-US" sz="3200" dirty="0"/>
            </a:br>
            <a:br>
              <a:rPr lang="en-US" dirty="0"/>
            </a:br>
            <a:endParaRPr lang="en-US" dirty="0"/>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5</a:t>
            </a:fld>
            <a:endParaRPr lang="en-US"/>
          </a:p>
        </p:txBody>
      </p:sp>
      <p:sp>
        <p:nvSpPr>
          <p:cNvPr id="7" name="Content Placeholder 6">
            <a:extLst>
              <a:ext uri="{FF2B5EF4-FFF2-40B4-BE49-F238E27FC236}">
                <a16:creationId xmlns:a16="http://schemas.microsoft.com/office/drawing/2014/main" id="{C7DB3D36-50EA-D8F9-3646-31C52DD8682F}"/>
              </a:ext>
            </a:extLst>
          </p:cNvPr>
          <p:cNvSpPr>
            <a:spLocks noGrp="1"/>
          </p:cNvSpPr>
          <p:nvPr>
            <p:ph idx="1"/>
          </p:nvPr>
        </p:nvSpPr>
        <p:spPr>
          <a:xfrm>
            <a:off x="467139" y="1559859"/>
            <a:ext cx="10043081" cy="4688540"/>
          </a:xfrm>
        </p:spPr>
        <p:txBody>
          <a:bodyPr>
            <a:normAutofit/>
          </a:bodyPr>
          <a:lstStyle/>
          <a:p>
            <a:r>
              <a:rPr lang="en-US" dirty="0"/>
              <a:t>@ SLAC   3 interns so far:   </a:t>
            </a:r>
          </a:p>
          <a:p>
            <a:pPr lvl="1"/>
            <a:r>
              <a:rPr lang="en-US" dirty="0"/>
              <a:t>     2 express high interest in HEP , 1  in early stages of  ASIC  training</a:t>
            </a:r>
          </a:p>
          <a:p>
            <a:r>
              <a:rPr lang="en-US" dirty="0"/>
              <a:t>Program could be expanded based on subscription to 2 years of the HEPIC summer study at  SLAC   ( especially true with  MSEE’s )</a:t>
            </a:r>
          </a:p>
          <a:p>
            <a:r>
              <a:rPr lang="en-US" dirty="0"/>
              <a:t>Struggled to get University faculty to join in. </a:t>
            </a:r>
          </a:p>
          <a:p>
            <a:pPr lvl="1"/>
            <a:r>
              <a:rPr lang="en-US" dirty="0"/>
              <a:t>Stanford, UCSC &amp; UC Davis  joined Initially   then  UT Arlington  with student at FNAL</a:t>
            </a:r>
          </a:p>
          <a:p>
            <a:r>
              <a:rPr lang="en-US" sz="2200" dirty="0"/>
              <a:t>Creating opportunities for internships is Key..   </a:t>
            </a:r>
          </a:p>
          <a:p>
            <a:pPr lvl="1"/>
            <a:r>
              <a:rPr lang="en-US" dirty="0"/>
              <a:t>Hands on projects capture interest. </a:t>
            </a:r>
          </a:p>
          <a:p>
            <a:pPr lvl="1"/>
            <a:r>
              <a:rPr lang="en-US" dirty="0"/>
              <a:t>Creates  experience in multi-disciplinary environment.</a:t>
            </a:r>
          </a:p>
          <a:p>
            <a:pPr lvl="1"/>
            <a:r>
              <a:rPr lang="en-US" dirty="0"/>
              <a:t>Detector systems have grown in complexity and require a mix of skillsets</a:t>
            </a:r>
          </a:p>
          <a:p>
            <a:pPr lvl="2"/>
            <a:r>
              <a:rPr lang="en-US" sz="2000" dirty="0"/>
              <a:t>ASIC designs  require  expertise in EE skillsets  (not restricted to EE’s)</a:t>
            </a:r>
          </a:p>
        </p:txBody>
      </p:sp>
    </p:spTree>
    <p:extLst>
      <p:ext uri="{BB962C8B-B14F-4D97-AF65-F5344CB8AC3E}">
        <p14:creationId xmlns:p14="http://schemas.microsoft.com/office/powerpoint/2010/main" val="984998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731520" y="30025"/>
            <a:ext cx="9404723" cy="685800"/>
          </a:xfrm>
        </p:spPr>
        <p:txBody>
          <a:bodyPr/>
          <a:lstStyle/>
          <a:p>
            <a:r>
              <a:rPr lang="en-US" dirty="0"/>
              <a:t>HEPIC  comment  continued </a:t>
            </a:r>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dirty="0"/>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6</a:t>
            </a:fld>
            <a:endParaRPr lang="en-US"/>
          </a:p>
        </p:txBody>
      </p:sp>
      <p:sp>
        <p:nvSpPr>
          <p:cNvPr id="7" name="Content Placeholder 6">
            <a:extLst>
              <a:ext uri="{FF2B5EF4-FFF2-40B4-BE49-F238E27FC236}">
                <a16:creationId xmlns:a16="http://schemas.microsoft.com/office/drawing/2014/main" id="{C7DB3D36-50EA-D8F9-3646-31C52DD8682F}"/>
              </a:ext>
            </a:extLst>
          </p:cNvPr>
          <p:cNvSpPr>
            <a:spLocks noGrp="1"/>
          </p:cNvSpPr>
          <p:nvPr>
            <p:ph idx="1"/>
          </p:nvPr>
        </p:nvSpPr>
        <p:spPr>
          <a:xfrm>
            <a:off x="402592" y="679572"/>
            <a:ext cx="10139901" cy="5843991"/>
          </a:xfrm>
        </p:spPr>
        <p:txBody>
          <a:bodyPr>
            <a:normAutofit/>
          </a:bodyPr>
          <a:lstStyle/>
          <a:p>
            <a:r>
              <a:rPr lang="en-US" dirty="0"/>
              <a:t>Students work on small unique interesting projects fit the needs of labs.  </a:t>
            </a:r>
          </a:p>
          <a:p>
            <a:r>
              <a:rPr lang="en-US" dirty="0"/>
              <a:t>Students are trained in skills they will need for the next generation collider projects. </a:t>
            </a:r>
          </a:p>
          <a:p>
            <a:r>
              <a:rPr lang="en-US" dirty="0"/>
              <a:t>Number of students that can be accommodated is constrained by the ability of an available trained engineers to mentor. </a:t>
            </a:r>
          </a:p>
          <a:p>
            <a:r>
              <a:rPr lang="en-US" u="sng" dirty="0"/>
              <a:t>Inspirational Thought..</a:t>
            </a:r>
            <a:r>
              <a:rPr lang="en-US" dirty="0"/>
              <a:t>     </a:t>
            </a:r>
            <a:r>
              <a:rPr lang="en-US" b="1" dirty="0"/>
              <a:t>Joint student driven R&amp;D ASIC program  </a:t>
            </a:r>
            <a:r>
              <a:rPr lang="en-US" b="1" i="1" dirty="0"/>
              <a:t>for</a:t>
            </a:r>
            <a:r>
              <a:rPr lang="en-US" b="1" dirty="0"/>
              <a:t> HEPIC </a:t>
            </a:r>
            <a:endParaRPr lang="en-US" dirty="0"/>
          </a:p>
          <a:p>
            <a:pPr marL="0" indent="0">
              <a:buNone/>
            </a:pPr>
            <a:r>
              <a:rPr lang="en-US" dirty="0"/>
              <a:t>         </a:t>
            </a:r>
            <a:r>
              <a:rPr lang="en-US" dirty="0">
                <a:solidFill>
                  <a:schemeClr val="accent5">
                    <a:lumMod val="40000"/>
                    <a:lumOff val="60000"/>
                  </a:schemeClr>
                </a:solidFill>
              </a:rPr>
              <a:t>…. Following initial training   or  a more formal candidacy process      </a:t>
            </a:r>
          </a:p>
          <a:p>
            <a:pPr lvl="1"/>
            <a:r>
              <a:rPr lang="en-US" dirty="0"/>
              <a:t>Immersion research project  with mentorship  researchers in the field but self driven with reporting and archiving requirements so that  allow rotation of membership… </a:t>
            </a:r>
          </a:p>
          <a:p>
            <a:pPr lvl="1"/>
            <a:r>
              <a:rPr lang="en-US" dirty="0"/>
              <a:t>1 FTE per institution  with  2 or 3  students / Institution and  several institutions involved in a consortium of members. </a:t>
            </a:r>
          </a:p>
          <a:p>
            <a:pPr lvl="1"/>
            <a:r>
              <a:rPr lang="en-US" dirty="0"/>
              <a:t>Design process would mirror the distributed design model developed for ATLAS…</a:t>
            </a:r>
          </a:p>
          <a:p>
            <a:pPr lvl="1"/>
            <a:r>
              <a:rPr lang="en-US" dirty="0"/>
              <a:t>Produces new  R&amp;D  results  and students trained in  HEP IC design techniques..</a:t>
            </a:r>
          </a:p>
          <a:p>
            <a:endParaRPr lang="en-US" dirty="0"/>
          </a:p>
        </p:txBody>
      </p:sp>
      <p:sp>
        <p:nvSpPr>
          <p:cNvPr id="3" name="TextBox 2">
            <a:extLst>
              <a:ext uri="{FF2B5EF4-FFF2-40B4-BE49-F238E27FC236}">
                <a16:creationId xmlns:a16="http://schemas.microsoft.com/office/drawing/2014/main" id="{163C01E2-1174-7639-4E54-43F4DBE376DD}"/>
              </a:ext>
            </a:extLst>
          </p:cNvPr>
          <p:cNvSpPr txBox="1"/>
          <p:nvPr/>
        </p:nvSpPr>
        <p:spPr>
          <a:xfrm flipH="1">
            <a:off x="1478592" y="5809096"/>
            <a:ext cx="8306429" cy="369332"/>
          </a:xfrm>
          <a:prstGeom prst="rect">
            <a:avLst/>
          </a:prstGeom>
          <a:noFill/>
        </p:spPr>
        <p:txBody>
          <a:bodyPr wrap="square" rtlCol="0">
            <a:spAutoFit/>
          </a:bodyPr>
          <a:lstStyle/>
          <a:p>
            <a:r>
              <a:rPr lang="en-US" i="1" dirty="0"/>
              <a:t>…Developing this idea  could be part of a  training work package….</a:t>
            </a:r>
          </a:p>
        </p:txBody>
      </p:sp>
    </p:spTree>
    <p:extLst>
      <p:ext uri="{BB962C8B-B14F-4D97-AF65-F5344CB8AC3E}">
        <p14:creationId xmlns:p14="http://schemas.microsoft.com/office/powerpoint/2010/main" val="259683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731520" y="228600"/>
            <a:ext cx="9404723" cy="685800"/>
          </a:xfrm>
        </p:spPr>
        <p:txBody>
          <a:bodyPr/>
          <a:lstStyle/>
          <a:p>
            <a:r>
              <a:rPr lang="en-US"/>
              <a:t>DOE sponsored Traineeship </a:t>
            </a:r>
            <a:r>
              <a:rPr lang="en-US" dirty="0"/>
              <a:t>FOA </a:t>
            </a:r>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7</a:t>
            </a:fld>
            <a:endParaRPr lang="en-US"/>
          </a:p>
        </p:txBody>
      </p:sp>
      <p:sp>
        <p:nvSpPr>
          <p:cNvPr id="7" name="Content Placeholder 6">
            <a:extLst>
              <a:ext uri="{FF2B5EF4-FFF2-40B4-BE49-F238E27FC236}">
                <a16:creationId xmlns:a16="http://schemas.microsoft.com/office/drawing/2014/main" id="{C7DB3D36-50EA-D8F9-3646-31C52DD8682F}"/>
              </a:ext>
            </a:extLst>
          </p:cNvPr>
          <p:cNvSpPr>
            <a:spLocks noGrp="1"/>
          </p:cNvSpPr>
          <p:nvPr>
            <p:ph idx="1"/>
          </p:nvPr>
        </p:nvSpPr>
        <p:spPr>
          <a:xfrm>
            <a:off x="467140" y="1063416"/>
            <a:ext cx="9582714" cy="5184983"/>
          </a:xfrm>
        </p:spPr>
        <p:txBody>
          <a:bodyPr>
            <a:normAutofit/>
          </a:bodyPr>
          <a:lstStyle/>
          <a:p>
            <a:r>
              <a:rPr lang="en-US" dirty="0"/>
              <a:t> Path to  improve subscribership*</a:t>
            </a:r>
          </a:p>
          <a:p>
            <a:pPr lvl="1"/>
            <a:r>
              <a:rPr lang="en-US" dirty="0"/>
              <a:t>Relax Requirement for US Citizenship</a:t>
            </a:r>
          </a:p>
          <a:p>
            <a:pPr lvl="1"/>
            <a:r>
              <a:rPr lang="en-US" dirty="0"/>
              <a:t>Duration of support should be compatible with the degree program.   2 </a:t>
            </a:r>
            <a:r>
              <a:rPr lang="en-US" dirty="0" err="1"/>
              <a:t>yrs</a:t>
            </a:r>
            <a:r>
              <a:rPr lang="en-US" dirty="0"/>
              <a:t> Masters,  2 additional for  PHD</a:t>
            </a:r>
          </a:p>
          <a:p>
            <a:r>
              <a:rPr lang="en-US" dirty="0"/>
              <a:t>University Faculty perspective</a:t>
            </a:r>
          </a:p>
          <a:p>
            <a:pPr lvl="1"/>
            <a:r>
              <a:rPr lang="en-US" dirty="0"/>
              <a:t>Physics Majors the program requirement to be at a lab or away from the home institution several months at a time after academic requirements are complete  delays  their contributions to faculty research </a:t>
            </a:r>
            <a:r>
              <a:rPr lang="en-US" dirty="0" err="1"/>
              <a:t>objectivers</a:t>
            </a:r>
            <a:r>
              <a:rPr lang="en-US" dirty="0"/>
              <a:t>.    Shorter periods away from the home institution, remote learning or participation at a University affiliated project lab would be  useful.   </a:t>
            </a:r>
          </a:p>
          <a:p>
            <a:pPr lvl="1"/>
            <a:r>
              <a:rPr lang="en-US" dirty="0"/>
              <a:t>EE  departments -  Faculty incentives publishing or </a:t>
            </a:r>
            <a:r>
              <a:rPr lang="en-US" dirty="0" err="1"/>
              <a:t>particpatoin</a:t>
            </a:r>
            <a:r>
              <a:rPr lang="en-US" dirty="0"/>
              <a:t> as co-PI’s in HEP projects might be helpful.. </a:t>
            </a:r>
          </a:p>
          <a:p>
            <a:pPr marL="0" indent="0">
              <a:buNone/>
            </a:pPr>
            <a:r>
              <a:rPr lang="en-US" dirty="0"/>
              <a:t>	     </a:t>
            </a:r>
          </a:p>
          <a:p>
            <a:pPr marL="0" indent="0">
              <a:buNone/>
            </a:pPr>
            <a:r>
              <a:rPr lang="en-US" dirty="0"/>
              <a:t>* Useful comments here from Stanford, SLAC, LBL  </a:t>
            </a:r>
            <a:r>
              <a:rPr lang="en-US"/>
              <a:t>program leaders</a:t>
            </a:r>
            <a:endParaRPr lang="en-US" dirty="0"/>
          </a:p>
        </p:txBody>
      </p:sp>
    </p:spTree>
    <p:extLst>
      <p:ext uri="{BB962C8B-B14F-4D97-AF65-F5344CB8AC3E}">
        <p14:creationId xmlns:p14="http://schemas.microsoft.com/office/powerpoint/2010/main" val="13315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D584-114C-B5F9-82BD-0EA914A95DEC}"/>
              </a:ext>
            </a:extLst>
          </p:cNvPr>
          <p:cNvSpPr>
            <a:spLocks noGrp="1"/>
          </p:cNvSpPr>
          <p:nvPr>
            <p:ph type="title"/>
          </p:nvPr>
        </p:nvSpPr>
        <p:spPr>
          <a:xfrm>
            <a:off x="646111" y="452718"/>
            <a:ext cx="9799564" cy="1400530"/>
          </a:xfrm>
        </p:spPr>
        <p:txBody>
          <a:bodyPr/>
          <a:lstStyle/>
          <a:p>
            <a:r>
              <a:rPr lang="en-US" sz="3400" dirty="0"/>
              <a:t>Nuclear Science &amp; Security Consortium   and   HEP Consortium  for Advanced Training </a:t>
            </a:r>
          </a:p>
        </p:txBody>
      </p:sp>
      <p:pic>
        <p:nvPicPr>
          <p:cNvPr id="7" name="Content Placeholder 6">
            <a:extLst>
              <a:ext uri="{FF2B5EF4-FFF2-40B4-BE49-F238E27FC236}">
                <a16:creationId xmlns:a16="http://schemas.microsoft.com/office/drawing/2014/main" id="{4B78FB3F-07DB-7C8A-66D2-EE89FB0D25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3224" y="1853248"/>
            <a:ext cx="7375807" cy="4195762"/>
          </a:xfrm>
        </p:spPr>
      </p:pic>
      <p:sp>
        <p:nvSpPr>
          <p:cNvPr id="4" name="Footer Placeholder 3">
            <a:extLst>
              <a:ext uri="{FF2B5EF4-FFF2-40B4-BE49-F238E27FC236}">
                <a16:creationId xmlns:a16="http://schemas.microsoft.com/office/drawing/2014/main" id="{0DEF9BC5-C794-F579-ACDA-522D4036B6B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5574AC43-203C-FFA3-3425-E0E3D40B0F25}"/>
              </a:ext>
            </a:extLst>
          </p:cNvPr>
          <p:cNvSpPr>
            <a:spLocks noGrp="1"/>
          </p:cNvSpPr>
          <p:nvPr>
            <p:ph type="sldNum" sz="quarter" idx="12"/>
          </p:nvPr>
        </p:nvSpPr>
        <p:spPr/>
        <p:txBody>
          <a:bodyPr/>
          <a:lstStyle/>
          <a:p>
            <a:fld id="{4AACBBD2-7F52-4B69-B9BA-87851E65CF8F}" type="slidenum">
              <a:rPr lang="en-US" smtClean="0"/>
              <a:t>8</a:t>
            </a:fld>
            <a:endParaRPr lang="en-US"/>
          </a:p>
        </p:txBody>
      </p:sp>
    </p:spTree>
    <p:extLst>
      <p:ext uri="{BB962C8B-B14F-4D97-AF65-F5344CB8AC3E}">
        <p14:creationId xmlns:p14="http://schemas.microsoft.com/office/powerpoint/2010/main" val="293177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7578-5E3C-E9C8-F326-92C386181A5C}"/>
              </a:ext>
            </a:extLst>
          </p:cNvPr>
          <p:cNvSpPr>
            <a:spLocks noGrp="1"/>
          </p:cNvSpPr>
          <p:nvPr>
            <p:ph type="title"/>
          </p:nvPr>
        </p:nvSpPr>
        <p:spPr>
          <a:xfrm>
            <a:off x="731520" y="228600"/>
            <a:ext cx="9404723" cy="685800"/>
          </a:xfrm>
        </p:spPr>
        <p:txBody>
          <a:bodyPr/>
          <a:lstStyle/>
          <a:p>
            <a:r>
              <a:rPr lang="en-US" sz="2800" dirty="0"/>
              <a:t>Identified  areas of Importance for advanced detector design / training </a:t>
            </a:r>
            <a:endParaRPr lang="en-US" dirty="0"/>
          </a:p>
        </p:txBody>
      </p:sp>
      <p:sp>
        <p:nvSpPr>
          <p:cNvPr id="3" name="Content Placeholder 2">
            <a:extLst>
              <a:ext uri="{FF2B5EF4-FFF2-40B4-BE49-F238E27FC236}">
                <a16:creationId xmlns:a16="http://schemas.microsoft.com/office/drawing/2014/main" id="{6344D2AB-E812-3C8E-37D9-88BDB120DB1F}"/>
              </a:ext>
            </a:extLst>
          </p:cNvPr>
          <p:cNvSpPr>
            <a:spLocks noGrp="1"/>
          </p:cNvSpPr>
          <p:nvPr>
            <p:ph idx="1"/>
          </p:nvPr>
        </p:nvSpPr>
        <p:spPr>
          <a:xfrm>
            <a:off x="731519" y="1447800"/>
            <a:ext cx="9418320" cy="5044440"/>
          </a:xfrm>
        </p:spPr>
        <p:txBody>
          <a:bodyPr/>
          <a:lstStyle/>
          <a:p>
            <a:r>
              <a:rPr lang="en-US" dirty="0"/>
              <a:t>ASIC’s      Training/Access/</a:t>
            </a:r>
            <a:r>
              <a:rPr lang="en-US" dirty="0" err="1"/>
              <a:t>collaboratoin</a:t>
            </a:r>
            <a:endParaRPr lang="en-US" dirty="0"/>
          </a:p>
          <a:p>
            <a:r>
              <a:rPr lang="en-US" dirty="0"/>
              <a:t>FPGA  design  Training,  advanced implementation  communication</a:t>
            </a:r>
          </a:p>
          <a:p>
            <a:r>
              <a:rPr lang="en-US" dirty="0"/>
              <a:t>Computing  </a:t>
            </a:r>
          </a:p>
          <a:p>
            <a:r>
              <a:rPr lang="en-US" dirty="0"/>
              <a:t>AI/ML</a:t>
            </a:r>
          </a:p>
          <a:p>
            <a:r>
              <a:rPr lang="en-US" dirty="0"/>
              <a:t>QIS  </a:t>
            </a:r>
          </a:p>
          <a:p>
            <a:r>
              <a:rPr lang="en-US" dirty="0"/>
              <a:t>Modeling &amp; Verification ASICs, modules, Sub-systems,  Detector Levels</a:t>
            </a:r>
          </a:p>
          <a:p>
            <a:r>
              <a:rPr lang="en-US" dirty="0"/>
              <a:t>……</a:t>
            </a:r>
          </a:p>
          <a:p>
            <a:pPr marL="0" indent="0">
              <a:buNone/>
            </a:pPr>
            <a:endParaRPr lang="en-US" dirty="0"/>
          </a:p>
          <a:p>
            <a:r>
              <a:rPr lang="en-US" dirty="0"/>
              <a:t>…  not too often mentioned</a:t>
            </a:r>
            <a:r>
              <a:rPr lang="en-US" sz="2800" dirty="0"/>
              <a:t> System</a:t>
            </a:r>
            <a:r>
              <a:rPr lang="en-US" sz="3200" dirty="0"/>
              <a:t> Aware </a:t>
            </a:r>
            <a:r>
              <a:rPr lang="en-US" sz="2800" dirty="0"/>
              <a:t>Design </a:t>
            </a:r>
          </a:p>
          <a:p>
            <a:pPr lvl="1"/>
            <a:r>
              <a:rPr lang="en-US" dirty="0"/>
              <a:t>Modeling / Verification  that enables a vision of system performance</a:t>
            </a:r>
          </a:p>
        </p:txBody>
      </p:sp>
      <p:sp>
        <p:nvSpPr>
          <p:cNvPr id="4" name="Footer Placeholder 3">
            <a:extLst>
              <a:ext uri="{FF2B5EF4-FFF2-40B4-BE49-F238E27FC236}">
                <a16:creationId xmlns:a16="http://schemas.microsoft.com/office/drawing/2014/main" id="{1BD7DDB0-917C-85BE-54E2-770F1C5DC559}"/>
              </a:ext>
            </a:extLst>
          </p:cNvPr>
          <p:cNvSpPr>
            <a:spLocks noGrp="1"/>
          </p:cNvSpPr>
          <p:nvPr>
            <p:ph type="ftr" sz="quarter" idx="11"/>
          </p:nvPr>
        </p:nvSpPr>
        <p:spPr/>
        <p:txBody>
          <a:bodyPr/>
          <a:lstStyle/>
          <a:p>
            <a:r>
              <a:rPr lang="en-US"/>
              <a:t>CPAD 2023  Workforce for Next Gen Detector systems </a:t>
            </a:r>
          </a:p>
        </p:txBody>
      </p:sp>
      <p:sp>
        <p:nvSpPr>
          <p:cNvPr id="5" name="Slide Number Placeholder 4">
            <a:extLst>
              <a:ext uri="{FF2B5EF4-FFF2-40B4-BE49-F238E27FC236}">
                <a16:creationId xmlns:a16="http://schemas.microsoft.com/office/drawing/2014/main" id="{2EA8DB29-29E3-46C4-F509-EEFE102DFA25}"/>
              </a:ext>
            </a:extLst>
          </p:cNvPr>
          <p:cNvSpPr>
            <a:spLocks noGrp="1"/>
          </p:cNvSpPr>
          <p:nvPr>
            <p:ph type="sldNum" sz="quarter" idx="12"/>
          </p:nvPr>
        </p:nvSpPr>
        <p:spPr/>
        <p:txBody>
          <a:bodyPr/>
          <a:lstStyle/>
          <a:p>
            <a:fld id="{4AACBBD2-7F52-4B69-B9BA-87851E65CF8F}" type="slidenum">
              <a:rPr lang="en-US" smtClean="0"/>
              <a:t>9</a:t>
            </a:fld>
            <a:endParaRPr lang="en-US"/>
          </a:p>
        </p:txBody>
      </p:sp>
    </p:spTree>
    <p:extLst>
      <p:ext uri="{BB962C8B-B14F-4D97-AF65-F5344CB8AC3E}">
        <p14:creationId xmlns:p14="http://schemas.microsoft.com/office/powerpoint/2010/main" val="9761978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1717</TotalTime>
  <Words>1843</Words>
  <Application>Microsoft Office PowerPoint</Application>
  <PresentationFormat>Widescreen</PresentationFormat>
  <Paragraphs>158</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Wingdings 3</vt:lpstr>
      <vt:lpstr>Ion</vt:lpstr>
      <vt:lpstr>Workforce for Next Generation Detector Systems Development, Training, Maintenance &amp; Support Emergent Needs for Next Gen Systems..</vt:lpstr>
      <vt:lpstr>Topics  Training, Maintence, Support</vt:lpstr>
      <vt:lpstr>Training  Experts Who…     Us  </vt:lpstr>
      <vt:lpstr>DOE sponsored Instrumentation Traineeship </vt:lpstr>
      <vt:lpstr>HEPIC ASIC Traineeship  Led by Stanford University combined comment from Stanford, SLAC &amp; LBL  </vt:lpstr>
      <vt:lpstr>HEPIC  comment  continued </vt:lpstr>
      <vt:lpstr>DOE sponsored Traineeship FOA </vt:lpstr>
      <vt:lpstr>Nuclear Science &amp; Security Consortium   and   HEP Consortium  for Advanced Training </vt:lpstr>
      <vt:lpstr>Identified  areas of Importance for advanced detector design / training </vt:lpstr>
      <vt:lpstr>Integration of the Detector System  …Excellent in the past, but becoming strained as “off” and “on” detector readout &amp; triggering sub-systems specialize in different silos… Unlikely to spontaneously evolve without specific  investigation and community investment in modeling, verification &amp; training.</vt:lpstr>
      <vt:lpstr>Emergent Skills and Disciplines   Required for System Level Design </vt:lpstr>
      <vt:lpstr>Support</vt:lpstr>
      <vt:lpstr>Some Crucial Points about Training and Support from the HEPAP Benchmarking presentation on Instrumentation       These ideas have percolated up through BRN and  SNOWMASS and been embellished with new perspectives.  </vt:lpstr>
      <vt:lpstr> Natural Training &amp; Discovery  </vt:lpstr>
      <vt:lpstr>Crucial  Recommendations underway to Encourage &amp; Sustain  membership in a world class R&amp;D  Workforce  </vt:lpstr>
      <vt:lpstr>HEPAP  sub panel report… </vt:lpstr>
      <vt:lpstr>Common  Observations…  </vt:lpstr>
      <vt:lpstr>PowerPoint Presentation</vt:lpstr>
      <vt:lpstr>Foster Training of Instrurmentation Specialists at Universities to acknowledge the value of their Contribution to Discovery in Basic Science</vt:lpstr>
      <vt:lpstr>Concluding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Development, Training, Maintence &amp; Support</dc:title>
  <dc:creator>Mitch Newcomer</dc:creator>
  <cp:lastModifiedBy>Mitch Newcomer</cp:lastModifiedBy>
  <cp:revision>39</cp:revision>
  <dcterms:created xsi:type="dcterms:W3CDTF">2023-11-06T03:56:21Z</dcterms:created>
  <dcterms:modified xsi:type="dcterms:W3CDTF">2023-11-08T18:11:38Z</dcterms:modified>
</cp:coreProperties>
</file>