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3" d="100"/>
          <a:sy n="153" d="100"/>
        </p:scale>
        <p:origin x="57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FC337-A5C8-40E4-81AA-D01C79B174C4}"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D54FA4-3ADC-4C53-A5FC-230289BD88BD}" type="slidenum">
              <a:rPr lang="en-US" smtClean="0"/>
              <a:t>‹#›</a:t>
            </a:fld>
            <a:endParaRPr lang="en-US"/>
          </a:p>
        </p:txBody>
      </p:sp>
    </p:spTree>
    <p:extLst>
      <p:ext uri="{BB962C8B-B14F-4D97-AF65-F5344CB8AC3E}">
        <p14:creationId xmlns:p14="http://schemas.microsoft.com/office/powerpoint/2010/main" val="141699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0c455b625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0c455b625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0c455b625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0c455b625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0B93-1BA0-36CC-1278-30040BA04D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6CE6C8-4AA7-ACC5-BED8-586A766040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297CD9-0D8C-6F57-5637-D0FD9A431F89}"/>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F807DB18-B449-22FC-19B2-DE09E5779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5A87B-4361-4017-0515-8B5229BA73BE}"/>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304950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EEAD-9FCD-8246-F809-481DACDAA8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FC8C9C-EDA5-53EC-3BE0-35F2ABDC7C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04112-774F-B67D-00D4-BAF17588BF35}"/>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13BD4CA9-E4BA-3792-925E-9F434EBF8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89A1D-3FED-437F-3354-7894F40E7772}"/>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24591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3FFC0D-0866-77E8-FF19-C323A03C06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6397C8-4257-AF89-7BD2-B38A59E6F3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EF32D6-25DB-579A-F67E-345CFBD98E05}"/>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67066FB1-6462-F475-41A7-A64427582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CBEFB-6BA9-159B-2B40-BDBC5DFD37A1}"/>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1082215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5882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E92C-B6EF-C130-167F-F2B5C7E33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940FF3-F0EF-9C9D-4ED7-E7C76B56DE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07250-EE24-CD79-6E8C-6755A38D7C8C}"/>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F8D8020A-3A75-5AA1-2D30-02866DBA3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D1769-6909-712E-7FE9-E73B726D7FCD}"/>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101663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DC6E-3392-D734-A746-D88B25F7F8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4014DA-9DF1-A74E-2CDC-864F470AF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3C6B48-31DC-CF80-9B02-763BD47D5AE3}"/>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2B696422-2C33-4E2D-8DE1-8EAC72D76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609F3-C2EC-E00A-9A95-B102EEB841FB}"/>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291813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92643-47D0-BF9C-E49C-6F5FCCBDC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4B917-11C3-FF1A-7E11-89053F492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B6808C-ABAB-349C-EDB3-9041941F1F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5AE678-7606-0B11-B916-77EC9715C474}"/>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6" name="Footer Placeholder 5">
            <a:extLst>
              <a:ext uri="{FF2B5EF4-FFF2-40B4-BE49-F238E27FC236}">
                <a16:creationId xmlns:a16="http://schemas.microsoft.com/office/drawing/2014/main" id="{8BE5C04E-C2A5-5EBD-F9B7-B256E7326E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197C0C-30E5-046C-396F-974E7C3FFC99}"/>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194223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50E6-2956-1DE6-7D8E-B85E6E4DF7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1401AD-0B2F-03BC-F907-419845493C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2A70B9-809D-514D-DBC4-B3CE79A277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FF10CA-7605-01D1-78B7-838D9CF5EB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B6BBE1-D4F6-4D11-42D1-654EEE8387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7EB914-64B6-7907-92D9-C1B0BA6192A6}"/>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8" name="Footer Placeholder 7">
            <a:extLst>
              <a:ext uri="{FF2B5EF4-FFF2-40B4-BE49-F238E27FC236}">
                <a16:creationId xmlns:a16="http://schemas.microsoft.com/office/drawing/2014/main" id="{CEFB94C6-16C8-0837-B082-8410A1AF79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09BD0-D902-4693-B57F-03C5DDA2B2B9}"/>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383156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0E4D-6B8B-3D80-6D76-E9FABA550A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29C257-9DED-7F72-31D2-356CFE48E4AB}"/>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4" name="Footer Placeholder 3">
            <a:extLst>
              <a:ext uri="{FF2B5EF4-FFF2-40B4-BE49-F238E27FC236}">
                <a16:creationId xmlns:a16="http://schemas.microsoft.com/office/drawing/2014/main" id="{46A463AE-B397-68EA-5578-C7235016A5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C35BC1-51FB-D954-1443-B0938516D5EF}"/>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325974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D1591A-CBA5-5712-E474-B8A43908D0D5}"/>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3" name="Footer Placeholder 2">
            <a:extLst>
              <a:ext uri="{FF2B5EF4-FFF2-40B4-BE49-F238E27FC236}">
                <a16:creationId xmlns:a16="http://schemas.microsoft.com/office/drawing/2014/main" id="{210FE300-47BA-B59F-302A-EB7EEF5D2C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978D96-6132-C704-C93D-AB25955607B1}"/>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342034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B3D16-978D-301B-EE3B-DB9380753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37F36D-3C98-49ED-4689-EFB15B9B8C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B87332-0A63-4481-6084-0DD465236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31318-AA05-3E5B-E12C-6401FBCEB2CA}"/>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6" name="Footer Placeholder 5">
            <a:extLst>
              <a:ext uri="{FF2B5EF4-FFF2-40B4-BE49-F238E27FC236}">
                <a16:creationId xmlns:a16="http://schemas.microsoft.com/office/drawing/2014/main" id="{3C26C1E2-9618-A170-9822-985F4DFF9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D47F19-045C-ED2A-1F39-AD7040733A2D}"/>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96784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D155-76E2-4662-B90F-BC36776561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3F5118-B255-7DEF-428D-E7F537975E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438BB7-F5C1-E800-2821-97A155D58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0A8D4F-99A1-2243-97EE-ECB415182AA2}"/>
              </a:ext>
            </a:extLst>
          </p:cNvPr>
          <p:cNvSpPr>
            <a:spLocks noGrp="1"/>
          </p:cNvSpPr>
          <p:nvPr>
            <p:ph type="dt" sz="half" idx="10"/>
          </p:nvPr>
        </p:nvSpPr>
        <p:spPr/>
        <p:txBody>
          <a:bodyPr/>
          <a:lstStyle/>
          <a:p>
            <a:fld id="{6843CA2D-CDC9-45B2-A573-F0EDD251B9EB}" type="datetimeFigureOut">
              <a:rPr lang="en-US" smtClean="0"/>
              <a:t>11/6/2023</a:t>
            </a:fld>
            <a:endParaRPr lang="en-US"/>
          </a:p>
        </p:txBody>
      </p:sp>
      <p:sp>
        <p:nvSpPr>
          <p:cNvPr id="6" name="Footer Placeholder 5">
            <a:extLst>
              <a:ext uri="{FF2B5EF4-FFF2-40B4-BE49-F238E27FC236}">
                <a16:creationId xmlns:a16="http://schemas.microsoft.com/office/drawing/2014/main" id="{B95D1F0A-1A0A-4F93-19EE-E506C8633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26D87-84BE-0957-17CD-8F6FE5898A7E}"/>
              </a:ext>
            </a:extLst>
          </p:cNvPr>
          <p:cNvSpPr>
            <a:spLocks noGrp="1"/>
          </p:cNvSpPr>
          <p:nvPr>
            <p:ph type="sldNum" sz="quarter" idx="12"/>
          </p:nvPr>
        </p:nvSpPr>
        <p:spPr/>
        <p:txBody>
          <a:bodyPr/>
          <a:lstStyle/>
          <a:p>
            <a:fld id="{EC991B7F-DA5E-42F4-AC82-EA07CBC0275D}" type="slidenum">
              <a:rPr lang="en-US" smtClean="0"/>
              <a:t>‹#›</a:t>
            </a:fld>
            <a:endParaRPr lang="en-US"/>
          </a:p>
        </p:txBody>
      </p:sp>
    </p:spTree>
    <p:extLst>
      <p:ext uri="{BB962C8B-B14F-4D97-AF65-F5344CB8AC3E}">
        <p14:creationId xmlns:p14="http://schemas.microsoft.com/office/powerpoint/2010/main" val="331004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206F62-4901-4989-557D-2611178914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D53D34-FACE-CDCB-D51B-9C19A7CEC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62261-F31B-A0E8-9DED-4FD9A6B60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3CA2D-CDC9-45B2-A573-F0EDD251B9EB}" type="datetimeFigureOut">
              <a:rPr lang="en-US" smtClean="0"/>
              <a:t>11/6/2023</a:t>
            </a:fld>
            <a:endParaRPr lang="en-US"/>
          </a:p>
        </p:txBody>
      </p:sp>
      <p:sp>
        <p:nvSpPr>
          <p:cNvPr id="5" name="Footer Placeholder 4">
            <a:extLst>
              <a:ext uri="{FF2B5EF4-FFF2-40B4-BE49-F238E27FC236}">
                <a16:creationId xmlns:a16="http://schemas.microsoft.com/office/drawing/2014/main" id="{19772C90-8736-7009-6812-0549C6FF40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45FDB3-25C1-299F-29CD-E9B54EED2F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91B7F-DA5E-42F4-AC82-EA07CBC0275D}" type="slidenum">
              <a:rPr lang="en-US" smtClean="0"/>
              <a:t>‹#›</a:t>
            </a:fld>
            <a:endParaRPr lang="en-US"/>
          </a:p>
        </p:txBody>
      </p:sp>
    </p:spTree>
    <p:extLst>
      <p:ext uri="{BB962C8B-B14F-4D97-AF65-F5344CB8AC3E}">
        <p14:creationId xmlns:p14="http://schemas.microsoft.com/office/powerpoint/2010/main" val="10232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7CE0-F231-4E99-83B4-B38DBAABF1AC}"/>
              </a:ext>
            </a:extLst>
          </p:cNvPr>
          <p:cNvSpPr>
            <a:spLocks noGrp="1"/>
          </p:cNvSpPr>
          <p:nvPr>
            <p:ph type="ctrTitle"/>
          </p:nvPr>
        </p:nvSpPr>
        <p:spPr/>
        <p:txBody>
          <a:bodyPr/>
          <a:lstStyle/>
          <a:p>
            <a:r>
              <a:rPr lang="en-US" dirty="0"/>
              <a:t>ASROC discussion and preliminary results</a:t>
            </a:r>
          </a:p>
        </p:txBody>
      </p:sp>
      <p:sp>
        <p:nvSpPr>
          <p:cNvPr id="3" name="Subtitle 2">
            <a:extLst>
              <a:ext uri="{FF2B5EF4-FFF2-40B4-BE49-F238E27FC236}">
                <a16:creationId xmlns:a16="http://schemas.microsoft.com/office/drawing/2014/main" id="{A8CBF781-5D69-0BD7-71B5-0283CF7E5F23}"/>
              </a:ext>
            </a:extLst>
          </p:cNvPr>
          <p:cNvSpPr>
            <a:spLocks noGrp="1"/>
          </p:cNvSpPr>
          <p:nvPr>
            <p:ph type="subTitle" idx="1"/>
          </p:nvPr>
        </p:nvSpPr>
        <p:spPr/>
        <p:txBody>
          <a:bodyPr/>
          <a:lstStyle/>
          <a:p>
            <a:r>
              <a:rPr lang="en-US" dirty="0"/>
              <a:t>Prepared by Gabriel Saffier-Ewing and Anadyne Inc for CPAD 2023</a:t>
            </a:r>
          </a:p>
        </p:txBody>
      </p:sp>
      <p:pic>
        <p:nvPicPr>
          <p:cNvPr id="5" name="Picture 4">
            <a:extLst>
              <a:ext uri="{FF2B5EF4-FFF2-40B4-BE49-F238E27FC236}">
                <a16:creationId xmlns:a16="http://schemas.microsoft.com/office/drawing/2014/main" id="{E664A412-B9BE-9DB7-2D70-9F8D9AA34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395" y="5231489"/>
            <a:ext cx="2157250" cy="1114768"/>
          </a:xfrm>
          <a:prstGeom prst="rect">
            <a:avLst/>
          </a:prstGeom>
        </p:spPr>
      </p:pic>
    </p:spTree>
    <p:extLst>
      <p:ext uri="{BB962C8B-B14F-4D97-AF65-F5344CB8AC3E}">
        <p14:creationId xmlns:p14="http://schemas.microsoft.com/office/powerpoint/2010/main" val="7235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a:t>
            </a:fld>
            <a:endParaRPr/>
          </a:p>
        </p:txBody>
      </p:sp>
      <p:pic>
        <p:nvPicPr>
          <p:cNvPr id="63" name="Google Shape;63;p14"/>
          <p:cNvPicPr preferRelativeResize="0"/>
          <p:nvPr/>
        </p:nvPicPr>
        <p:blipFill>
          <a:blip r:embed="rId3">
            <a:alphaModFix/>
          </a:blip>
          <a:stretch>
            <a:fillRect/>
          </a:stretch>
        </p:blipFill>
        <p:spPr>
          <a:xfrm>
            <a:off x="1178333" y="1000134"/>
            <a:ext cx="10283635" cy="4689033"/>
          </a:xfrm>
          <a:prstGeom prst="rect">
            <a:avLst/>
          </a:prstGeom>
          <a:noFill/>
          <a:ln>
            <a:noFill/>
          </a:ln>
        </p:spPr>
      </p:pic>
      <p:sp>
        <p:nvSpPr>
          <p:cNvPr id="64" name="Google Shape;64;p1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r>
              <a:rPr lang="en" dirty="0"/>
              <a:t>Block Diagram</a:t>
            </a:r>
            <a:endParaRPr dirty="0"/>
          </a:p>
        </p:txBody>
      </p:sp>
      <p:sp>
        <p:nvSpPr>
          <p:cNvPr id="65" name="Google Shape;65;p14"/>
          <p:cNvSpPr/>
          <p:nvPr/>
        </p:nvSpPr>
        <p:spPr>
          <a:xfrm>
            <a:off x="8449133" y="2611333"/>
            <a:ext cx="3291200" cy="2203600"/>
          </a:xfrm>
          <a:prstGeom prst="rect">
            <a:avLst/>
          </a:prstGeom>
          <a:no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r>
              <a:rPr lang="en" dirty="0"/>
              <a:t>Simulated Timing Resolution, Preamp + Discriminator</a:t>
            </a:r>
            <a:endParaRPr dirty="0"/>
          </a:p>
        </p:txBody>
      </p:sp>
      <p:sp>
        <p:nvSpPr>
          <p:cNvPr id="80" name="Google Shape;80;p16"/>
          <p:cNvSpPr txBox="1">
            <a:spLocks noGrp="1"/>
          </p:cNvSpPr>
          <p:nvPr>
            <p:ph type="body" idx="1"/>
          </p:nvPr>
        </p:nvSpPr>
        <p:spPr>
          <a:xfrm>
            <a:off x="415600" y="1536633"/>
            <a:ext cx="5680400" cy="4555200"/>
          </a:xfrm>
          <a:prstGeom prst="rect">
            <a:avLst/>
          </a:prstGeom>
        </p:spPr>
        <p:txBody>
          <a:bodyPr spcFirstLastPara="1" vert="horz" wrap="square" lIns="121900" tIns="121900" rIns="121900" bIns="121900" rtlCol="0" anchor="t" anchorCtr="0">
            <a:normAutofit lnSpcReduction="10000"/>
          </a:bodyPr>
          <a:lstStyle/>
          <a:p>
            <a:pPr marL="0" indent="0">
              <a:spcBef>
                <a:spcPts val="1600"/>
              </a:spcBef>
              <a:buNone/>
            </a:pPr>
            <a:r>
              <a:rPr lang="en" dirty="0"/>
              <a:t>Low input charge timing resolution strongly dependent on power consumption</a:t>
            </a:r>
            <a:endParaRPr dirty="0"/>
          </a:p>
          <a:p>
            <a:pPr marL="0" indent="0">
              <a:spcBef>
                <a:spcPts val="1600"/>
              </a:spcBef>
              <a:buNone/>
            </a:pPr>
            <a:r>
              <a:rPr lang="en-US" dirty="0"/>
              <a:t>L</a:t>
            </a:r>
            <a:r>
              <a:rPr lang="en" dirty="0"/>
              <a:t>ess power (LP) and more power (MP) versions of the chip fabricated</a:t>
            </a:r>
          </a:p>
          <a:p>
            <a:pPr marL="0" indent="0">
              <a:spcBef>
                <a:spcPts val="1600"/>
              </a:spcBef>
              <a:buNone/>
            </a:pPr>
            <a:r>
              <a:rPr lang="en" dirty="0"/>
              <a:t>Design is extremely tuning conscious: Monte Carlo shows individual channel calibration should not be required. Only wafer level characterization.</a:t>
            </a:r>
          </a:p>
        </p:txBody>
      </p:sp>
      <p:sp>
        <p:nvSpPr>
          <p:cNvPr id="81" name="Google Shape;81;p1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a:t>
            </a:fld>
            <a:endParaRPr/>
          </a:p>
        </p:txBody>
      </p:sp>
      <p:pic>
        <p:nvPicPr>
          <p:cNvPr id="82" name="Google Shape;82;p16" title="Chart"/>
          <p:cNvPicPr preferRelativeResize="0"/>
          <p:nvPr/>
        </p:nvPicPr>
        <p:blipFill>
          <a:blip r:embed="rId3">
            <a:alphaModFix/>
          </a:blip>
          <a:stretch>
            <a:fillRect/>
          </a:stretch>
        </p:blipFill>
        <p:spPr>
          <a:xfrm>
            <a:off x="6299200" y="1560167"/>
            <a:ext cx="5689600" cy="351806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54BC32-53A5-9A28-19AB-AF42C17B4753}"/>
              </a:ext>
            </a:extLst>
          </p:cNvPr>
          <p:cNvSpPr>
            <a:spLocks noGrp="1"/>
          </p:cNvSpPr>
          <p:nvPr>
            <p:ph type="body" idx="1"/>
          </p:nvPr>
        </p:nvSpPr>
        <p:spPr>
          <a:xfrm>
            <a:off x="415600" y="1558989"/>
            <a:ext cx="6029650" cy="4555200"/>
          </a:xfrm>
        </p:spPr>
        <p:txBody>
          <a:bodyPr>
            <a:normAutofit lnSpcReduction="10000"/>
          </a:bodyPr>
          <a:lstStyle/>
          <a:p>
            <a:r>
              <a:rPr lang="en-US" dirty="0"/>
              <a:t>LP preamp physical device lab measurements</a:t>
            </a:r>
          </a:p>
          <a:p>
            <a:endParaRPr lang="en-US" dirty="0"/>
          </a:p>
          <a:p>
            <a:r>
              <a:rPr lang="en-US" dirty="0"/>
              <a:t>10 </a:t>
            </a:r>
            <a:r>
              <a:rPr lang="en-US" dirty="0" err="1"/>
              <a:t>ps</a:t>
            </a:r>
            <a:r>
              <a:rPr lang="en-US" dirty="0"/>
              <a:t> resolution for 20 </a:t>
            </a:r>
            <a:r>
              <a:rPr lang="en-US" dirty="0" err="1"/>
              <a:t>fC</a:t>
            </a:r>
            <a:r>
              <a:rPr lang="en-US" dirty="0"/>
              <a:t> input instead of simulated 8 </a:t>
            </a:r>
            <a:r>
              <a:rPr lang="en-US" dirty="0" err="1"/>
              <a:t>fC</a:t>
            </a:r>
            <a:r>
              <a:rPr lang="en-US" dirty="0"/>
              <a:t>. Note that the preamp external driver attenuates the on chip signal by around 20 percent. </a:t>
            </a:r>
          </a:p>
          <a:p>
            <a:endParaRPr lang="en-US" dirty="0"/>
          </a:p>
          <a:p>
            <a:r>
              <a:rPr lang="en-US" dirty="0"/>
              <a:t>Around 50 percent higher rise time than in simulation. More lab time and testing of the MP chip required.</a:t>
            </a:r>
          </a:p>
        </p:txBody>
      </p:sp>
      <p:pic>
        <p:nvPicPr>
          <p:cNvPr id="5" name="Picture 4">
            <a:extLst>
              <a:ext uri="{FF2B5EF4-FFF2-40B4-BE49-F238E27FC236}">
                <a16:creationId xmlns:a16="http://schemas.microsoft.com/office/drawing/2014/main" id="{4F8C6552-8F89-19DC-B304-24C5F5195192}"/>
              </a:ext>
            </a:extLst>
          </p:cNvPr>
          <p:cNvPicPr>
            <a:picLocks noChangeAspect="1"/>
          </p:cNvPicPr>
          <p:nvPr/>
        </p:nvPicPr>
        <p:blipFill>
          <a:blip r:embed="rId2"/>
          <a:stretch>
            <a:fillRect/>
          </a:stretch>
        </p:blipFill>
        <p:spPr>
          <a:xfrm>
            <a:off x="6382274" y="1356967"/>
            <a:ext cx="5167912" cy="3578143"/>
          </a:xfrm>
          <a:prstGeom prst="rect">
            <a:avLst/>
          </a:prstGeom>
        </p:spPr>
      </p:pic>
      <p:sp>
        <p:nvSpPr>
          <p:cNvPr id="6" name="Google Shape;64;p14">
            <a:extLst>
              <a:ext uri="{FF2B5EF4-FFF2-40B4-BE49-F238E27FC236}">
                <a16:creationId xmlns:a16="http://schemas.microsoft.com/office/drawing/2014/main" id="{7AC3F029-2DBB-0579-1793-619B9599A170}"/>
              </a:ext>
            </a:extLst>
          </p:cNvPr>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r>
              <a:rPr lang="en-US" dirty="0"/>
              <a:t>Preliminary measured results</a:t>
            </a:r>
            <a:endParaRPr dirty="0"/>
          </a:p>
        </p:txBody>
      </p:sp>
      <p:sp>
        <p:nvSpPr>
          <p:cNvPr id="7" name="Subtitle 2">
            <a:extLst>
              <a:ext uri="{FF2B5EF4-FFF2-40B4-BE49-F238E27FC236}">
                <a16:creationId xmlns:a16="http://schemas.microsoft.com/office/drawing/2014/main" id="{71760962-0443-3A62-9661-34280A6549F3}"/>
              </a:ext>
            </a:extLst>
          </p:cNvPr>
          <p:cNvSpPr txBox="1">
            <a:spLocks/>
          </p:cNvSpPr>
          <p:nvPr/>
        </p:nvSpPr>
        <p:spPr>
          <a:xfrm>
            <a:off x="6743206" y="4935110"/>
            <a:ext cx="4509024" cy="1655762"/>
          </a:xfrm>
          <a:prstGeom prst="rect">
            <a:avLst/>
          </a:prstGeom>
        </p:spPr>
        <p:txBody>
          <a:bodyPr spcFirstLastPara="1" vert="horz" wrap="square" lIns="91425" tIns="91425" rIns="91425" bIns="91425" rtlCol="0" anchor="t" anchorCtr="0">
            <a:normAutofit/>
          </a:bodyPr>
          <a:lstStyle>
            <a:lvl1pPr marL="609585" lvl="0" indent="-457189" algn="l" defTabSz="914400" rtl="0" eaLnBrk="1" latinLnBrk="0" hangingPunct="1">
              <a:lnSpc>
                <a:spcPct val="90000"/>
              </a:lnSpc>
              <a:spcBef>
                <a:spcPts val="0"/>
              </a:spcBef>
              <a:spcAft>
                <a:spcPts val="0"/>
              </a:spcAft>
              <a:buSzPts val="1800"/>
              <a:buFont typeface="Arial" panose="020B0604020202020204" pitchFamily="34" charset="0"/>
              <a:buChar char="●"/>
              <a:defRPr sz="2800" kern="1200">
                <a:solidFill>
                  <a:schemeClr val="tx1"/>
                </a:solidFill>
                <a:latin typeface="+mn-lt"/>
                <a:ea typeface="+mn-ea"/>
                <a:cs typeface="+mn-cs"/>
              </a:defRPr>
            </a:lvl1pPr>
            <a:lvl2pPr marL="1219170" lvl="1" indent="-423323" algn="l" defTabSz="914400" rtl="0" eaLnBrk="1" latinLnBrk="0" hangingPunct="1">
              <a:lnSpc>
                <a:spcPct val="90000"/>
              </a:lnSpc>
              <a:spcBef>
                <a:spcPts val="0"/>
              </a:spcBef>
              <a:spcAft>
                <a:spcPts val="0"/>
              </a:spcAft>
              <a:buSzPts val="1400"/>
              <a:buFont typeface="Arial" panose="020B0604020202020204" pitchFamily="34" charset="0"/>
              <a:buChar char="○"/>
              <a:defRPr sz="2400" kern="1200">
                <a:solidFill>
                  <a:schemeClr val="tx1"/>
                </a:solidFill>
                <a:latin typeface="+mn-lt"/>
                <a:ea typeface="+mn-ea"/>
                <a:cs typeface="+mn-cs"/>
              </a:defRPr>
            </a:lvl2pPr>
            <a:lvl3pPr marL="1828754" lvl="2" indent="-423323" algn="l" defTabSz="914400" rtl="0" eaLnBrk="1" latinLnBrk="0" hangingPunct="1">
              <a:lnSpc>
                <a:spcPct val="90000"/>
              </a:lnSpc>
              <a:spcBef>
                <a:spcPts val="0"/>
              </a:spcBef>
              <a:spcAft>
                <a:spcPts val="0"/>
              </a:spcAft>
              <a:buSzPts val="1400"/>
              <a:buFont typeface="Arial" panose="020B0604020202020204" pitchFamily="34" charset="0"/>
              <a:buChar char="■"/>
              <a:defRPr sz="2000" kern="1200">
                <a:solidFill>
                  <a:schemeClr val="tx1"/>
                </a:solidFill>
                <a:latin typeface="+mn-lt"/>
                <a:ea typeface="+mn-ea"/>
                <a:cs typeface="+mn-cs"/>
              </a:defRPr>
            </a:lvl3pPr>
            <a:lvl4pPr marL="2438339" lvl="3"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4pPr>
            <a:lvl5pPr marL="3047924" lvl="4"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5pPr>
            <a:lvl6pPr marL="3657509" lvl="5"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6pPr>
            <a:lvl7pPr marL="4267093" lvl="6"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7pPr>
            <a:lvl8pPr marL="4876678" lvl="7"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8pPr>
            <a:lvl9pPr marL="5486263" lvl="8" indent="-423323" algn="l" defTabSz="9144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9pPr>
          </a:lstStyle>
          <a:p>
            <a:pPr marL="152396" indent="0">
              <a:buNone/>
            </a:pPr>
            <a:r>
              <a:rPr lang="en-US" sz="2000" dirty="0"/>
              <a:t>1V input pulse corresponds to 20 </a:t>
            </a:r>
            <a:r>
              <a:rPr lang="en-US" sz="2000" dirty="0" err="1"/>
              <a:t>fC</a:t>
            </a:r>
            <a:r>
              <a:rPr lang="en-US" sz="2000" dirty="0"/>
              <a:t> input charge</a:t>
            </a:r>
          </a:p>
        </p:txBody>
      </p:sp>
    </p:spTree>
    <p:extLst>
      <p:ext uri="{BB962C8B-B14F-4D97-AF65-F5344CB8AC3E}">
        <p14:creationId xmlns:p14="http://schemas.microsoft.com/office/powerpoint/2010/main" val="421167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1665C-63DC-F890-A626-C92C4246C876}"/>
              </a:ext>
            </a:extLst>
          </p:cNvPr>
          <p:cNvSpPr>
            <a:spLocks noGrp="1"/>
          </p:cNvSpPr>
          <p:nvPr>
            <p:ph type="title"/>
          </p:nvPr>
        </p:nvSpPr>
        <p:spPr/>
        <p:txBody>
          <a:bodyPr>
            <a:normAutofit fontScale="90000"/>
          </a:bodyPr>
          <a:lstStyle/>
          <a:p>
            <a:r>
              <a:rPr lang="en-US" dirty="0"/>
              <a:t>Open questions from our point of view</a:t>
            </a:r>
          </a:p>
        </p:txBody>
      </p:sp>
      <p:sp>
        <p:nvSpPr>
          <p:cNvPr id="3" name="Text Placeholder 2">
            <a:extLst>
              <a:ext uri="{FF2B5EF4-FFF2-40B4-BE49-F238E27FC236}">
                <a16:creationId xmlns:a16="http://schemas.microsoft.com/office/drawing/2014/main" id="{767EAA41-8998-D208-A652-FF93CFD6E87D}"/>
              </a:ext>
            </a:extLst>
          </p:cNvPr>
          <p:cNvSpPr>
            <a:spLocks noGrp="1"/>
          </p:cNvSpPr>
          <p:nvPr>
            <p:ph type="body" idx="1"/>
          </p:nvPr>
        </p:nvSpPr>
        <p:spPr/>
        <p:txBody>
          <a:bodyPr>
            <a:normAutofit fontScale="92500" lnSpcReduction="20000"/>
          </a:bodyPr>
          <a:lstStyle/>
          <a:p>
            <a:r>
              <a:rPr lang="en-US" dirty="0" err="1"/>
              <a:t>SiGe</a:t>
            </a:r>
            <a:r>
              <a:rPr lang="en-US" dirty="0"/>
              <a:t> </a:t>
            </a:r>
            <a:r>
              <a:rPr lang="en-US" dirty="0" err="1"/>
              <a:t>biCMOS</a:t>
            </a:r>
            <a:r>
              <a:rPr lang="en-US" dirty="0"/>
              <a:t> offerings currently limited to 130nm CMOS feature size: does that preclude these processes from being used due to digital back end power consumption?</a:t>
            </a:r>
          </a:p>
          <a:p>
            <a:endParaRPr lang="en-US" dirty="0"/>
          </a:p>
          <a:p>
            <a:r>
              <a:rPr lang="en-US" dirty="0"/>
              <a:t>Slightly faster transistors would improve performance, but past around 25 </a:t>
            </a:r>
            <a:r>
              <a:rPr lang="en-US" dirty="0" err="1"/>
              <a:t>Ghz</a:t>
            </a:r>
            <a:r>
              <a:rPr lang="en-US" dirty="0"/>
              <a:t> ft the design will probably suffer from bad matching, fragile transistors, increased cost, without analog performance benefit. There is an optimum process speed that we suspect is much lower than the latest and greatest </a:t>
            </a:r>
            <a:r>
              <a:rPr lang="en-US" dirty="0" err="1"/>
              <a:t>SiGe</a:t>
            </a:r>
            <a:r>
              <a:rPr lang="en-US" dirty="0"/>
              <a:t> developed for telecom. How fast is appropriate?</a:t>
            </a:r>
          </a:p>
          <a:p>
            <a:endParaRPr lang="en-US" dirty="0"/>
          </a:p>
          <a:p>
            <a:r>
              <a:rPr lang="en-US" dirty="0"/>
              <a:t>What are the input requirements for upcoming 10 </a:t>
            </a:r>
            <a:r>
              <a:rPr lang="en-US" dirty="0" err="1"/>
              <a:t>ps</a:t>
            </a:r>
            <a:r>
              <a:rPr lang="en-US" dirty="0"/>
              <a:t> timing TDC circuitry? </a:t>
            </a:r>
          </a:p>
          <a:p>
            <a:endParaRPr lang="en-US" dirty="0"/>
          </a:p>
          <a:p>
            <a:r>
              <a:rPr lang="en-US" dirty="0"/>
              <a:t>Appropriate discriminator design for timing resolution/low power/high rep rate is much more challenging than preamplifier design in our opinion.</a:t>
            </a:r>
          </a:p>
          <a:p>
            <a:endParaRPr lang="en-US" dirty="0"/>
          </a:p>
        </p:txBody>
      </p:sp>
    </p:spTree>
    <p:extLst>
      <p:ext uri="{BB962C8B-B14F-4D97-AF65-F5344CB8AC3E}">
        <p14:creationId xmlns:p14="http://schemas.microsoft.com/office/powerpoint/2010/main" val="1227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FBAF-7FD6-76DA-45D8-688B6EF74B3A}"/>
              </a:ext>
            </a:extLst>
          </p:cNvPr>
          <p:cNvSpPr>
            <a:spLocks noGrp="1"/>
          </p:cNvSpPr>
          <p:nvPr>
            <p:ph type="title"/>
          </p:nvPr>
        </p:nvSpPr>
        <p:spPr/>
        <p:txBody>
          <a:bodyPr>
            <a:normAutofit fontScale="90000"/>
          </a:bodyPr>
          <a:lstStyle/>
          <a:p>
            <a:r>
              <a:rPr lang="en-US" dirty="0"/>
              <a:t>Thanks!</a:t>
            </a:r>
          </a:p>
        </p:txBody>
      </p:sp>
      <p:sp>
        <p:nvSpPr>
          <p:cNvPr id="3" name="Text Placeholder 2">
            <a:extLst>
              <a:ext uri="{FF2B5EF4-FFF2-40B4-BE49-F238E27FC236}">
                <a16:creationId xmlns:a16="http://schemas.microsoft.com/office/drawing/2014/main" id="{CC618643-3F01-C815-6D51-167CD680A8BB}"/>
              </a:ext>
            </a:extLst>
          </p:cNvPr>
          <p:cNvSpPr>
            <a:spLocks noGrp="1"/>
          </p:cNvSpPr>
          <p:nvPr>
            <p:ph type="body" idx="1"/>
          </p:nvPr>
        </p:nvSpPr>
        <p:spPr/>
        <p:txBody>
          <a:bodyPr/>
          <a:lstStyle/>
          <a:p>
            <a:r>
              <a:rPr lang="en-US" dirty="0"/>
              <a:t>Supported by DoE SBIR grant: </a:t>
            </a:r>
            <a:r>
              <a:rPr lang="en-US" b="0" i="0" u="none" strike="noStrike" baseline="0" dirty="0"/>
              <a:t>DE-SC0021800</a:t>
            </a:r>
          </a:p>
          <a:p>
            <a:endParaRPr lang="en-US" dirty="0"/>
          </a:p>
          <a:p>
            <a:r>
              <a:rPr lang="en-US" dirty="0"/>
              <a:t>Santa Cruz Institute for Particle Physics</a:t>
            </a:r>
          </a:p>
          <a:p>
            <a:endParaRPr lang="en-US" dirty="0"/>
          </a:p>
          <a:p>
            <a:r>
              <a:rPr lang="en-US" dirty="0"/>
              <a:t>My analog electronics teachers: Ned Spencer and David </a:t>
            </a:r>
            <a:r>
              <a:rPr lang="en-US" dirty="0" err="1"/>
              <a:t>Dorfan</a:t>
            </a:r>
            <a:endParaRPr lang="en-US" dirty="0"/>
          </a:p>
          <a:p>
            <a:endParaRPr lang="en-US" dirty="0"/>
          </a:p>
          <a:p>
            <a:r>
              <a:rPr lang="en-US" dirty="0"/>
              <a:t>Anadyne, Inc. staff: Zachary Galloway</a:t>
            </a:r>
          </a:p>
          <a:p>
            <a:endParaRPr lang="en-US" dirty="0"/>
          </a:p>
          <a:p>
            <a:r>
              <a:rPr lang="en-US" dirty="0"/>
              <a:t>Tower Semiconductor</a:t>
            </a:r>
          </a:p>
        </p:txBody>
      </p:sp>
    </p:spTree>
    <p:extLst>
      <p:ext uri="{BB962C8B-B14F-4D97-AF65-F5344CB8AC3E}">
        <p14:creationId xmlns:p14="http://schemas.microsoft.com/office/powerpoint/2010/main" val="4066030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309</Words>
  <Application>Microsoft Office PowerPoint</Application>
  <PresentationFormat>Widescreen</PresentationFormat>
  <Paragraphs>34</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ASROC discussion and preliminary results</vt:lpstr>
      <vt:lpstr>Block Diagram</vt:lpstr>
      <vt:lpstr>Simulated Timing Resolution, Preamp + Discriminator</vt:lpstr>
      <vt:lpstr>Preliminary measured results</vt:lpstr>
      <vt:lpstr>Open questions from our point of view</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ASROC discussion and preliminary results</dc:title>
  <dc:creator>Gabriel Saffier-Ewing</dc:creator>
  <cp:lastModifiedBy>Gabriel Saffier-Ewing</cp:lastModifiedBy>
  <cp:revision>6</cp:revision>
  <dcterms:created xsi:type="dcterms:W3CDTF">2023-11-07T00:48:18Z</dcterms:created>
  <dcterms:modified xsi:type="dcterms:W3CDTF">2023-11-07T03:17:06Z</dcterms:modified>
</cp:coreProperties>
</file>