
<file path=[Content_Types].xml><?xml version="1.0" encoding="utf-8"?>
<Types xmlns="http://schemas.openxmlformats.org/package/2006/content-types">
  <Default Extension="emf" ContentType="image/x-emf"/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74" r:id="rId4"/>
    <p:sldId id="279" r:id="rId5"/>
    <p:sldId id="257" r:id="rId6"/>
    <p:sldId id="272" r:id="rId7"/>
    <p:sldId id="258" r:id="rId8"/>
    <p:sldId id="260" r:id="rId9"/>
    <p:sldId id="275" r:id="rId10"/>
    <p:sldId id="261" r:id="rId11"/>
    <p:sldId id="276" r:id="rId12"/>
    <p:sldId id="264" r:id="rId13"/>
    <p:sldId id="273" r:id="rId14"/>
    <p:sldId id="265" r:id="rId15"/>
    <p:sldId id="266" r:id="rId16"/>
    <p:sldId id="268" r:id="rId17"/>
    <p:sldId id="277" r:id="rId18"/>
    <p:sldId id="269" r:id="rId19"/>
    <p:sldId id="280" r:id="rId20"/>
    <p:sldId id="271" r:id="rId21"/>
    <p:sldId id="281" r:id="rId22"/>
    <p:sldId id="26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9281" autoAdjust="0"/>
  </p:normalViewPr>
  <p:slideViewPr>
    <p:cSldViewPr snapToGrid="0">
      <p:cViewPr varScale="1">
        <p:scale>
          <a:sx n="79" d="100"/>
          <a:sy n="79" d="100"/>
        </p:scale>
        <p:origin x="7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994A9-AFA6-44C1-A3D2-B6C42EBE2CA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BB5A-4C87-41D4-891D-B79C073C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5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BB5A-4C87-41D4-891D-B79C073C3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9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Dune Applications – neutrino : gamma rays </a:t>
            </a:r>
          </a:p>
        </p:txBody>
      </p:sp>
    </p:spTree>
    <p:extLst>
      <p:ext uri="{BB962C8B-B14F-4D97-AF65-F5344CB8AC3E}">
        <p14:creationId xmlns:p14="http://schemas.microsoft.com/office/powerpoint/2010/main" val="378546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BB5A-4C87-41D4-891D-B79C073C3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9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3141" marR="0" lvl="0" indent="-583141" algn="l" defTabSz="86868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10"/>
            </a:pPr>
            <a:r>
              <a:rPr lang="en-US" dirty="0"/>
              <a:t>A new Compton telescope concept for gamma rays. Large area/mass 10m^2, 4 tons, 2</a:t>
            </a:r>
            <a:r>
              <a:rPr lang="el-GR" dirty="0"/>
              <a:t>π </a:t>
            </a:r>
            <a:r>
              <a:rPr lang="en-US" dirty="0"/>
              <a:t>FOV </a:t>
            </a:r>
          </a:p>
          <a:p>
            <a:pPr marL="583141" indent="-583141" defTabSz="868680">
              <a:spcBef>
                <a:spcPts val="1400"/>
              </a:spcBef>
              <a:defRPr sz="5510"/>
            </a:pPr>
            <a:r>
              <a:rPr lang="en-US" dirty="0"/>
              <a:t>Compton Scatters in </a:t>
            </a:r>
            <a:r>
              <a:rPr lang="en-US" dirty="0" err="1"/>
              <a:t>LAr</a:t>
            </a:r>
            <a:r>
              <a:rPr lang="en-US" dirty="0"/>
              <a:t> </a:t>
            </a:r>
          </a:p>
          <a:p>
            <a:r>
              <a:rPr lang="en-US" sz="1200" dirty="0"/>
              <a:t>Incoming Gamma Ray Compton Scatters and Produces:</a:t>
            </a:r>
          </a:p>
          <a:p>
            <a:r>
              <a:rPr lang="en-US" sz="1200" b="1" dirty="0"/>
              <a:t>   - Electrons Tracks [this talk]</a:t>
            </a:r>
          </a:p>
          <a:p>
            <a:r>
              <a:rPr lang="en-US" sz="1200" dirty="0"/>
              <a:t>   - Light (Scintillation) </a:t>
            </a:r>
          </a:p>
          <a:p>
            <a:endParaRPr lang="en-US" sz="1200" dirty="0"/>
          </a:p>
          <a:p>
            <a:r>
              <a:rPr lang="en-US" sz="1200" dirty="0"/>
              <a:t>To reconstruct the energy/direction we need:</a:t>
            </a:r>
          </a:p>
          <a:p>
            <a:r>
              <a:rPr lang="en-US" sz="1200" dirty="0"/>
              <a:t>- Positions of the Tracks</a:t>
            </a:r>
          </a:p>
          <a:p>
            <a:r>
              <a:rPr lang="en-US" sz="1200" dirty="0"/>
              <a:t>- Energies of the Tracks [part of it is in light signal]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BB5A-4C87-41D4-891D-B79C073C3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3141" marR="0" lvl="0" indent="-583141" algn="l" defTabSz="86868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10"/>
            </a:pPr>
            <a:r>
              <a:rPr lang="en-US" dirty="0"/>
              <a:t>A new Compton telescope concept for gamma rays. Large area/mass 10m^2, 4 tons, 2</a:t>
            </a:r>
            <a:r>
              <a:rPr lang="el-GR" dirty="0"/>
              <a:t>π </a:t>
            </a:r>
            <a:r>
              <a:rPr lang="en-US" dirty="0"/>
              <a:t>FOV </a:t>
            </a:r>
          </a:p>
          <a:p>
            <a:pPr marL="583141" indent="-583141" defTabSz="868680">
              <a:spcBef>
                <a:spcPts val="1400"/>
              </a:spcBef>
              <a:defRPr sz="5510"/>
            </a:pPr>
            <a:r>
              <a:rPr lang="en-US" dirty="0"/>
              <a:t>Compton Scatters in </a:t>
            </a:r>
            <a:r>
              <a:rPr lang="en-US" dirty="0" err="1"/>
              <a:t>LAr</a:t>
            </a:r>
            <a:r>
              <a:rPr lang="en-US" dirty="0"/>
              <a:t> </a:t>
            </a:r>
          </a:p>
          <a:p>
            <a:r>
              <a:rPr lang="en-US" sz="1200" dirty="0"/>
              <a:t>Incoming Gamma Ray Compton Scatters and Produces:</a:t>
            </a:r>
          </a:p>
          <a:p>
            <a:r>
              <a:rPr lang="en-US" sz="1200" b="1" dirty="0"/>
              <a:t>   - Electrons Tracks [this talk]</a:t>
            </a:r>
          </a:p>
          <a:p>
            <a:r>
              <a:rPr lang="en-US" sz="1200" dirty="0"/>
              <a:t>   - Light (Scintillation) </a:t>
            </a:r>
          </a:p>
          <a:p>
            <a:endParaRPr lang="en-US" sz="1200" dirty="0"/>
          </a:p>
          <a:p>
            <a:r>
              <a:rPr lang="en-US" sz="1200" dirty="0"/>
              <a:t>To reconstruct the energy/direction we need:</a:t>
            </a:r>
          </a:p>
          <a:p>
            <a:r>
              <a:rPr lang="en-US" sz="1200" dirty="0"/>
              <a:t>- Positions of the Tracks</a:t>
            </a:r>
          </a:p>
          <a:p>
            <a:r>
              <a:rPr lang="en-US" sz="1200" dirty="0"/>
              <a:t>- Energies of the Tracks [part of it is in light signal]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BB5A-4C87-41D4-891D-B79C073C3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8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BB5A-4C87-41D4-891D-B79C073C3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BB5A-4C87-41D4-891D-B79C073C3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BB5A-4C87-41D4-891D-B79C073C3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2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BB5A-4C87-41D4-891D-B79C073C3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87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BB5A-4C87-41D4-891D-B79C073C3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08B3-6AF4-BD72-F9DD-9E0ECAE6D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6A902-3B21-89AD-C4AE-6A3D3955E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A1810-D5C4-D3A7-52E9-29867629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DF23E-7BA5-F3D3-1826-F9987043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0BFAB-90B8-4705-B14F-A74D7AB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697E-2063-F573-1FEF-23801AD1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732ED-FC5B-FB73-268E-E63B24B12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D2591-0701-906F-0980-EE44E385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61AD9-4155-4ACD-B528-37ED0642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C19EC-FBFC-A81D-782B-B1F09E3C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1A639-DBAC-B793-D7EC-F9E9B41E6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2AC19-07FA-DA56-A7F6-161346B07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0B37E-9FF9-A665-904D-7C871EA7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E0049-6BC4-CD92-61CA-B6E38376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BD9FE-E2E0-D4C2-5116-7163166C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209800" y="1844675"/>
            <a:ext cx="7772400" cy="2041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00" y="3886200"/>
            <a:ext cx="6400800" cy="1205995"/>
          </a:xfrm>
          <a:prstGeom prst="rect">
            <a:avLst/>
          </a:prstGeom>
        </p:spPr>
        <p:txBody>
          <a:bodyPr lIns="91439" tIns="91439" rIns="91439" bIns="91439">
            <a:noAutofit/>
          </a:bodyPr>
          <a:lstStyle>
            <a:lvl1pPr marL="0" indent="0" algn="ctr">
              <a:lnSpc>
                <a:spcPct val="120000"/>
              </a:lnSpc>
              <a:buClrTx/>
              <a:buSzTx/>
              <a:buNone/>
              <a:defRPr sz="2700">
                <a:solidFill>
                  <a:srgbClr val="0433FF"/>
                </a:solidFill>
              </a:defRPr>
            </a:lvl1pPr>
            <a:lvl2pPr marL="0" indent="228600" algn="ctr">
              <a:lnSpc>
                <a:spcPct val="120000"/>
              </a:lnSpc>
              <a:buClrTx/>
              <a:buSzTx/>
              <a:buNone/>
              <a:defRPr sz="2700">
                <a:solidFill>
                  <a:srgbClr val="0433FF"/>
                </a:solidFill>
              </a:defRPr>
            </a:lvl2pPr>
            <a:lvl3pPr marL="0" indent="457200" algn="ctr">
              <a:lnSpc>
                <a:spcPct val="120000"/>
              </a:lnSpc>
              <a:buClrTx/>
              <a:buSzTx/>
              <a:buNone/>
              <a:defRPr sz="2700">
                <a:solidFill>
                  <a:srgbClr val="0433FF"/>
                </a:solidFill>
              </a:defRPr>
            </a:lvl3pPr>
            <a:lvl4pPr marL="0" indent="685800" algn="ctr">
              <a:buClrTx/>
              <a:buSzTx/>
              <a:buNone/>
              <a:defRPr sz="2700">
                <a:solidFill>
                  <a:srgbClr val="0433FF"/>
                </a:solidFill>
              </a:defRPr>
            </a:lvl4pPr>
            <a:lvl5pPr marL="0" indent="914400" algn="ctr">
              <a:buClrTx/>
              <a:buSzTx/>
              <a:buNone/>
              <a:defRPr sz="2700">
                <a:solidFill>
                  <a:srgbClr val="0433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3300" y="6430448"/>
            <a:ext cx="2133600" cy="36933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6895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822373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507116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3DE5-8C96-28E7-DB4E-6DF10A44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EA1C-6E26-735B-5B01-61EF1E35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893CD-0EFD-8582-A86D-83E02261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AD55B-E0B8-26DC-3175-81EE78DB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60E6-0009-30E0-045C-3970F0C5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8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8CA7-E9CF-C4B9-2CF1-48E809C1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145BF-2EE9-9DF4-A9E5-D311B9FF9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05090-768F-EC56-9B16-B3E2B86C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654D1-23FD-0E4C-3CC0-74F092ED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61036-7F08-4E80-C4D2-5D35CABC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8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B09A-9DE0-41F8-8FAB-5380E058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BD7F-4352-9C8E-6D38-36CD0B8F7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7B3F4-1DCC-5543-2BD5-8DE2962F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70DA0-FCFF-C883-5E85-8ED98023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D12C3-BACA-C9BC-49CA-DDFAE2DA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4352E-AD1D-1F77-76BE-FCCD81C6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6CC3-DAB2-B7C3-519B-D3CCC54A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C0A51-EB7D-AB02-7507-0E085D77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5188D-87DA-7A4E-C3CD-698BA46FB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F6CD2-FD13-91F8-0CE5-D0226B680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8176D-575E-8C97-5BA4-B52478FE8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25B3F6-4A29-3DC0-0292-7DB1E332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133D2-B72D-1CE4-33E8-99E1DF24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F0B93-7EBC-8AE2-BFFE-CB1EF670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3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C4C1-C521-C007-AC7D-7E902CFB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19DCA-AEF8-F7F7-2B6E-B28A51E4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A473C-FE50-83E3-B409-414FA21E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433CB-FD5D-B8EE-8DDB-94A1D374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9F389-F22F-5B40-C7C0-A2061A13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CB962-B57A-4194-E0CE-7A9F51FD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DB7F7-1492-355C-D744-F2A3100C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8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2920-1AFD-79E5-39A1-AC4CD88E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26CB-CE11-6DD2-E32E-320B7E30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813F2-65EE-D51B-7B07-83A01EF6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447D0-BEAA-1E0D-76BC-6BF35949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C9623-EE14-40BE-D4D5-571287D8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14408-8369-199C-98ED-B81E36CD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8023-0E40-8630-190D-52677113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73D9A-C6BE-A8D5-37A3-8D4409285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5A08D-5A2B-1FA9-8FCA-1A015CE63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8BC39-8797-FDC1-8427-F71B3368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4F0C4-4E6A-03CF-BC5A-A4E1393C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23DA4-8006-169B-CDB3-87A7FC19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43098-8D50-3557-F9BA-D62DF1A8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3B525-D7EC-CF55-F530-2E586911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44C3F-A753-5D2E-D99C-3A23ECA8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D7F0-A290-4297-B2B5-2D11D6176EE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0B324-4B2E-175D-F42F-690BEFB9B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81E7-AE64-3672-96C6-BD821E1E9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AF01-B500-46C8-B219-17DFA23E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822575" y="-1"/>
            <a:ext cx="6938964" cy="103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6452" y="6416760"/>
            <a:ext cx="296956" cy="692495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>
            <a:spAutoFit/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213183" y="1382960"/>
            <a:ext cx="11671645" cy="5160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>
            <a:normAutofit/>
          </a:bodyPr>
          <a:lstStyle>
            <a:lvl2pPr marL="842210" indent="-461210">
              <a:defRPr sz="4600"/>
            </a:lvl2pPr>
            <a:lvl3pPr marL="1122947" indent="-360947">
              <a:defRPr sz="3600"/>
            </a:lvl3pPr>
            <a:lvl4pPr marL="1463842" indent="-320842">
              <a:lnSpc>
                <a:spcPct val="120000"/>
              </a:lnSpc>
              <a:defRPr sz="3200"/>
            </a:lvl4pPr>
            <a:lvl5pPr marL="1784684" indent="-260684">
              <a:lnSpc>
                <a:spcPct val="120000"/>
              </a:lnSpc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" name="Graphic 9" descr="Graphic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3559" y="72524"/>
            <a:ext cx="643153" cy="2125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403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solidFill>
            <a:schemeClr val="accent2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solidFill>
            <a:schemeClr val="accent2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solidFill>
            <a:schemeClr val="accent2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solidFill>
            <a:schemeClr val="accent2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solidFill>
            <a:schemeClr val="accent2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solidFill>
            <a:schemeClr val="accent2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solidFill>
            <a:schemeClr val="accent2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solidFill>
            <a:schemeClr val="accent2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solidFill>
            <a:schemeClr val="accent2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306917" marR="0" indent="-306917" algn="l" defTabSz="457200" latinLnBrk="0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25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481263" marR="0" indent="-290763" algn="l" defTabSz="457200" latinLnBrk="0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671763" marR="0" indent="-290763" algn="l" defTabSz="457200" latinLnBrk="0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862263" marR="0" indent="-290763" algn="l" defTabSz="457200" latinLnBrk="0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1052763" marR="0" indent="-290763" algn="l" defTabSz="457200" latinLnBrk="0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1243263" marR="0" indent="-290763" algn="l" defTabSz="457200" latinLnBrk="0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1433763" marR="0" indent="-290763" algn="l" defTabSz="457200" latinLnBrk="0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1624263" marR="0" indent="-290763" algn="l" defTabSz="457200" latinLnBrk="0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1814763" marR="0" indent="-290763" algn="l" defTabSz="457200" latinLnBrk="0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download.com/41647-stanford-university-logo-download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eb.stanford.edu/group/photontheory/index.html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oemoney.com/2020/11/27/becoming-a-car-salesman-6-steps-to-get-you-on-the-pat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17/06/relationships/model3d" Target="../media/model3d1.glb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A77F-7199-8A72-D8E6-72B8C6346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err="1"/>
              <a:t>GAMPix</a:t>
            </a:r>
            <a:endParaRPr lang="en-US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C6F01-F8ED-AE26-3233-B138A0170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032" y="3626421"/>
            <a:ext cx="7107936" cy="2759851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Electron Track Detection with a Dual Scale </a:t>
            </a:r>
            <a:r>
              <a:rPr lang="en-US" sz="3200" b="1" dirty="0" err="1"/>
              <a:t>LArTPC</a:t>
            </a:r>
            <a:r>
              <a:rPr lang="en-US" sz="3200" b="1" dirty="0"/>
              <a:t> System 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b="1" dirty="0"/>
              <a:t>Bahrudin Trbalic</a:t>
            </a:r>
          </a:p>
          <a:p>
            <a:r>
              <a:rPr lang="en-US" b="1" dirty="0">
                <a:solidFill>
                  <a:srgbClr val="C00000"/>
                </a:solidFill>
              </a:rPr>
              <a:t>Stanford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69D6D7C6-9956-C5D3-3327-A5A45A206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922" y="169639"/>
            <a:ext cx="1877562" cy="836266"/>
          </a:xfrm>
          <a:prstGeom prst="rect">
            <a:avLst/>
          </a:prstGeom>
        </p:spPr>
      </p:pic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9876BDCF-3A4F-A16B-B304-CE9EA2757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27102" y="169639"/>
            <a:ext cx="2813976" cy="836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BB13B-F5F8-1234-CBF9-BE8AF4DA5DCB}"/>
              </a:ext>
            </a:extLst>
          </p:cNvPr>
          <p:cNvSpPr txBox="1"/>
          <p:nvPr/>
        </p:nvSpPr>
        <p:spPr>
          <a:xfrm>
            <a:off x="10891644" y="650369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11/10/2023</a:t>
            </a:r>
          </a:p>
        </p:txBody>
      </p:sp>
    </p:spTree>
    <p:extLst>
      <p:ext uri="{BB962C8B-B14F-4D97-AF65-F5344CB8AC3E}">
        <p14:creationId xmlns:p14="http://schemas.microsoft.com/office/powerpoint/2010/main" val="400008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EC8-F93A-C577-B2AB-2BEC411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7" y="-1200"/>
            <a:ext cx="7500025" cy="8961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How to Image the Electron Tracks?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97A6C-6777-9199-9C3B-BABEFE51D214}"/>
              </a:ext>
            </a:extLst>
          </p:cNvPr>
          <p:cNvSpPr txBox="1"/>
          <p:nvPr/>
        </p:nvSpPr>
        <p:spPr>
          <a:xfrm>
            <a:off x="350195" y="1071320"/>
            <a:ext cx="5578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Challenges:</a:t>
            </a:r>
          </a:p>
          <a:p>
            <a:endParaRPr lang="en-US" sz="2800" b="1" u="sng" dirty="0"/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Charge loss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when diffusion is on the scale of sensors</a:t>
            </a:r>
          </a:p>
          <a:p>
            <a:endParaRPr lang="en-US" sz="2800" dirty="0"/>
          </a:p>
          <a:p>
            <a:r>
              <a:rPr lang="en-US" sz="2800" b="1" dirty="0"/>
              <a:t>- </a:t>
            </a:r>
            <a:r>
              <a:rPr lang="en-US" sz="2800" dirty="0"/>
              <a:t>Low noise needs </a:t>
            </a:r>
            <a:r>
              <a:rPr lang="en-US" sz="2800" b="1" dirty="0"/>
              <a:t>high power</a:t>
            </a:r>
          </a:p>
          <a:p>
            <a:endParaRPr lang="en-US" sz="2800" b="1" u="sng" dirty="0"/>
          </a:p>
          <a:p>
            <a:r>
              <a:rPr lang="en-US" sz="2800" dirty="0"/>
              <a:t>Noise sets the</a:t>
            </a:r>
          </a:p>
          <a:p>
            <a:r>
              <a:rPr lang="en-US" sz="2800" i="1" dirty="0"/>
              <a:t> - energy resolution</a:t>
            </a:r>
          </a:p>
          <a:p>
            <a:r>
              <a:rPr lang="en-US" sz="2800" i="1" dirty="0"/>
              <a:t> - threshold </a:t>
            </a:r>
          </a:p>
          <a:p>
            <a:endParaRPr lang="en-US" sz="2800" dirty="0"/>
          </a:p>
          <a:p>
            <a:endParaRPr lang="en-US" sz="2800" b="1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1DD4140-B899-D90B-6833-AC9D5F1737E5}"/>
              </a:ext>
            </a:extLst>
          </p:cNvPr>
          <p:cNvSpPr/>
          <p:nvPr/>
        </p:nvSpPr>
        <p:spPr>
          <a:xfrm>
            <a:off x="8025319" y="5252937"/>
            <a:ext cx="1313234" cy="134241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89785-90C9-4DBA-0C27-6F74B1B4AF3E}"/>
              </a:ext>
            </a:extLst>
          </p:cNvPr>
          <p:cNvSpPr/>
          <p:nvPr/>
        </p:nvSpPr>
        <p:spPr>
          <a:xfrm>
            <a:off x="5510719" y="4933201"/>
            <a:ext cx="6342434" cy="301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FC21D-1A2E-7A11-2462-6E9F8DB91F61}"/>
              </a:ext>
            </a:extLst>
          </p:cNvPr>
          <p:cNvSpPr txBox="1"/>
          <p:nvPr/>
        </p:nvSpPr>
        <p:spPr>
          <a:xfrm>
            <a:off x="5432249" y="4449292"/>
            <a:ext cx="663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noise                                                        power </a:t>
            </a:r>
            <a:endParaRPr lang="en-US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50DE1B-A6CA-794E-F236-4884D9516B40}"/>
                  </a:ext>
                </a:extLst>
              </p:cNvPr>
              <p:cNvSpPr txBox="1"/>
              <p:nvPr/>
            </p:nvSpPr>
            <p:spPr>
              <a:xfrm>
                <a:off x="7487164" y="3874556"/>
                <a:ext cx="2807185" cy="624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ar-JO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ar-JO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ar-JO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JO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JO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ar-JO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50DE1B-A6CA-794E-F236-4884D951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164" y="3874556"/>
                <a:ext cx="2807185" cy="624979"/>
              </a:xfrm>
              <a:prstGeom prst="rect">
                <a:avLst/>
              </a:prstGeom>
              <a:blipFill>
                <a:blip r:embed="rId3"/>
                <a:stretch>
                  <a:fillRect l="-4555" b="-2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29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"/>
          <p:cNvGrpSpPr/>
          <p:nvPr/>
        </p:nvGrpSpPr>
        <p:grpSpPr>
          <a:xfrm>
            <a:off x="161311" y="949588"/>
            <a:ext cx="2412320" cy="1497160"/>
            <a:chOff x="0" y="0"/>
            <a:chExt cx="4824637" cy="2994319"/>
          </a:xfrm>
        </p:grpSpPr>
        <p:pic>
          <p:nvPicPr>
            <p:cNvPr id="226" name="tpc.png" descr="tpc.png"/>
            <p:cNvPicPr>
              <a:picLocks noChangeAspect="1"/>
            </p:cNvPicPr>
            <p:nvPr/>
          </p:nvPicPr>
          <p:blipFill>
            <a:blip r:embed="rId2"/>
            <a:srcRect l="24918" t="22300" r="9561" b="12495"/>
            <a:stretch>
              <a:fillRect/>
            </a:stretch>
          </p:blipFill>
          <p:spPr>
            <a:xfrm>
              <a:off x="290870" y="398578"/>
              <a:ext cx="3477783" cy="2595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TPC cell"/>
            <p:cNvSpPr txBox="1"/>
            <p:nvPr/>
          </p:nvSpPr>
          <p:spPr>
            <a:xfrm>
              <a:off x="0" y="0"/>
              <a:ext cx="1502150" cy="727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algn="r" defTabSz="1285875">
                <a:defRPr sz="24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1200" kern="0">
                  <a:latin typeface="Calibri"/>
                  <a:ea typeface="Calibri"/>
                  <a:cs typeface="Calibri"/>
                  <a:sym typeface="Calibri"/>
                </a:rPr>
                <a:t>TPC cell</a:t>
              </a:r>
            </a:p>
          </p:txBody>
        </p:sp>
        <p:sp>
          <p:nvSpPr>
            <p:cNvPr id="228" name="Cathode"/>
            <p:cNvSpPr txBox="1"/>
            <p:nvPr/>
          </p:nvSpPr>
          <p:spPr>
            <a:xfrm>
              <a:off x="3290954" y="564465"/>
              <a:ext cx="1412713" cy="541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defTabSz="1285875">
                <a:defRPr sz="16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800" kern="0">
                  <a:latin typeface="Calibri"/>
                  <a:ea typeface="Calibri"/>
                  <a:cs typeface="Calibri"/>
                  <a:sym typeface="Calibri"/>
                </a:rPr>
                <a:t>Cathode</a:t>
              </a:r>
            </a:p>
          </p:txBody>
        </p:sp>
        <p:sp>
          <p:nvSpPr>
            <p:cNvPr id="229" name="Anode"/>
            <p:cNvSpPr txBox="1"/>
            <p:nvPr/>
          </p:nvSpPr>
          <p:spPr>
            <a:xfrm>
              <a:off x="3411926" y="2186324"/>
              <a:ext cx="1412712" cy="541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defTabSz="1285875">
                <a:defRPr sz="16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800" kern="0">
                  <a:latin typeface="Calibri"/>
                  <a:ea typeface="Calibri"/>
                  <a:cs typeface="Calibri"/>
                  <a:sym typeface="Calibri"/>
                </a:rPr>
                <a:t>Anode</a:t>
              </a:r>
            </a:p>
          </p:txBody>
        </p:sp>
      </p:grpSp>
      <p:sp>
        <p:nvSpPr>
          <p:cNvPr id="231" name="Title 28"/>
          <p:cNvSpPr txBox="1">
            <a:spLocks noGrp="1"/>
          </p:cNvSpPr>
          <p:nvPr>
            <p:ph type="title"/>
          </p:nvPr>
        </p:nvSpPr>
        <p:spPr>
          <a:xfrm>
            <a:off x="249196" y="-74784"/>
            <a:ext cx="11723943" cy="1128932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7654"/>
            </a:lvl1pPr>
          </a:lstStyle>
          <a:p>
            <a:r>
              <a:rPr sz="4000" dirty="0"/>
              <a:t>Grid Activated Multi-scale Pixel readout: </a:t>
            </a:r>
            <a:r>
              <a:rPr sz="4000" dirty="0" err="1"/>
              <a:t>GAMPix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Content Placeholder 2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54030" y="957217"/>
                <a:ext cx="5980187" cy="560597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sz="2400" b="1" dirty="0"/>
                  <a:t>Coarse (cm-pitch) induction grids followed by fine grained pixels</a:t>
                </a:r>
                <a:r>
                  <a:rPr lang="en-US" sz="2400" b="1" dirty="0"/>
                  <a:t> [individually ]</a:t>
                </a:r>
                <a:endParaRPr sz="2400" b="1" dirty="0"/>
              </a:p>
              <a:p>
                <a:endParaRPr sz="2400" dirty="0"/>
              </a:p>
              <a:p>
                <a:r>
                  <a:rPr sz="2400" u="sng" dirty="0"/>
                  <a:t>Coarse grids: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Measure charge </a:t>
                </a:r>
                <a:r>
                  <a:rPr sz="2400" b="1" dirty="0"/>
                  <a:t>integral</a:t>
                </a:r>
                <a:r>
                  <a:rPr sz="2400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sz="2400" dirty="0"/>
                  <a:t> ~ 15 e</a:t>
                </a:r>
                <a:r>
                  <a:rPr sz="2400" baseline="31999" dirty="0"/>
                  <a:t>-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Provide </a:t>
                </a:r>
                <a:r>
                  <a:rPr sz="2400" b="1" dirty="0"/>
                  <a:t>trigger signal </a:t>
                </a:r>
                <a:r>
                  <a:rPr lang="en-US" sz="2400" b="1" dirty="0"/>
                  <a:t>(address) </a:t>
                </a:r>
                <a:r>
                  <a:rPr sz="2400" dirty="0"/>
                  <a:t>to pixel chips</a:t>
                </a:r>
              </a:p>
              <a:p>
                <a:endParaRPr sz="2400" dirty="0"/>
              </a:p>
              <a:p>
                <a:r>
                  <a:rPr sz="2400" u="sng" dirty="0"/>
                  <a:t>Pixel chips: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Image track 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Power-up in &lt; 1 µsec following coarse trigger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Power, reduced by 10</a:t>
                </a:r>
                <a:r>
                  <a:rPr sz="2400" baseline="31999" dirty="0"/>
                  <a:t>3–</a:t>
                </a:r>
                <a:r>
                  <a:rPr sz="2400" dirty="0"/>
                  <a:t>10</a:t>
                </a:r>
                <a:r>
                  <a:rPr sz="2400" baseline="31999" dirty="0"/>
                  <a:t>4</a:t>
                </a:r>
                <a:r>
                  <a:rPr sz="2400" dirty="0"/>
                  <a:t>, to ~</a:t>
                </a:r>
                <a:r>
                  <a:rPr lang="en-US" sz="2400" dirty="0"/>
                  <a:t>1 </a:t>
                </a:r>
                <a:r>
                  <a:rPr sz="2400" dirty="0"/>
                  <a:t>W/m</a:t>
                </a:r>
                <a:r>
                  <a:rPr sz="2400" baseline="31999" dirty="0"/>
                  <a:t>2</a:t>
                </a:r>
              </a:p>
            </p:txBody>
          </p:sp>
        </mc:Choice>
        <mc:Fallback xmlns="">
          <p:sp>
            <p:nvSpPr>
              <p:cNvPr id="233" name="Content Placeholder 2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54030" y="957217"/>
                <a:ext cx="5980187" cy="5605975"/>
              </a:xfrm>
              <a:prstGeom prst="rect">
                <a:avLst/>
              </a:prstGeom>
              <a:blipFill>
                <a:blip r:embed="rId3"/>
                <a:stretch>
                  <a:fillRect l="-2243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8" name="Group"/>
          <p:cNvGrpSpPr/>
          <p:nvPr/>
        </p:nvGrpSpPr>
        <p:grpSpPr>
          <a:xfrm>
            <a:off x="364691" y="2057126"/>
            <a:ext cx="5283996" cy="4256610"/>
            <a:chOff x="0" y="0"/>
            <a:chExt cx="10567991" cy="8513218"/>
          </a:xfrm>
        </p:grpSpPr>
        <p:sp>
          <p:nvSpPr>
            <p:cNvPr id="234" name="Rectangle"/>
            <p:cNvSpPr/>
            <p:nvPr/>
          </p:nvSpPr>
          <p:spPr>
            <a:xfrm>
              <a:off x="6886" y="1348235"/>
              <a:ext cx="10561106" cy="7164984"/>
            </a:xfrm>
            <a:prstGeom prst="rect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Rectangle"/>
            <p:cNvSpPr/>
            <p:nvPr/>
          </p:nvSpPr>
          <p:spPr>
            <a:xfrm>
              <a:off x="1484684" y="0"/>
              <a:ext cx="652475" cy="312809"/>
            </a:xfrm>
            <a:prstGeom prst="rect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Line"/>
            <p:cNvSpPr/>
            <p:nvPr/>
          </p:nvSpPr>
          <p:spPr>
            <a:xfrm flipH="1">
              <a:off x="-1" y="286747"/>
              <a:ext cx="1493281" cy="1053823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8220" tIns="48220" rIns="48220" bIns="48220" numCol="1" anchor="t">
              <a:noAutofit/>
            </a:bodyPr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37" name="Line"/>
            <p:cNvSpPr/>
            <p:nvPr/>
          </p:nvSpPr>
          <p:spPr>
            <a:xfrm>
              <a:off x="2132685" y="309099"/>
              <a:ext cx="8403147" cy="1007820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8220" tIns="48220" rIns="48220" bIns="48220" numCol="1" anchor="t">
              <a:noAutofit/>
            </a:bodyPr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1069" name="Group"/>
          <p:cNvGrpSpPr/>
          <p:nvPr/>
        </p:nvGrpSpPr>
        <p:grpSpPr>
          <a:xfrm>
            <a:off x="658494" y="4354506"/>
            <a:ext cx="4761383" cy="1586143"/>
            <a:chOff x="0" y="0"/>
            <a:chExt cx="9522765" cy="317228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321" name="Group"/>
            <p:cNvGrpSpPr/>
            <p:nvPr/>
          </p:nvGrpSpPr>
          <p:grpSpPr>
            <a:xfrm>
              <a:off x="0" y="2857500"/>
              <a:ext cx="6665266" cy="314785"/>
              <a:chOff x="0" y="0"/>
              <a:chExt cx="6665265" cy="314784"/>
            </a:xfrm>
          </p:grpSpPr>
          <p:grpSp>
            <p:nvGrpSpPr>
              <p:cNvPr id="279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239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0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280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4" name="Group"/>
            <p:cNvGrpSpPr/>
            <p:nvPr/>
          </p:nvGrpSpPr>
          <p:grpSpPr>
            <a:xfrm>
              <a:off x="317500" y="2540000"/>
              <a:ext cx="6665266" cy="314785"/>
              <a:chOff x="0" y="0"/>
              <a:chExt cx="6665265" cy="314784"/>
            </a:xfrm>
          </p:grpSpPr>
          <p:grpSp>
            <p:nvGrpSpPr>
              <p:cNvPr id="362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322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363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7" name="Group"/>
            <p:cNvGrpSpPr/>
            <p:nvPr/>
          </p:nvGrpSpPr>
          <p:grpSpPr>
            <a:xfrm>
              <a:off x="635000" y="2222500"/>
              <a:ext cx="6665266" cy="314785"/>
              <a:chOff x="0" y="0"/>
              <a:chExt cx="6665265" cy="314784"/>
            </a:xfrm>
          </p:grpSpPr>
          <p:grpSp>
            <p:nvGrpSpPr>
              <p:cNvPr id="445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405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6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446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0" name="Group"/>
            <p:cNvGrpSpPr/>
            <p:nvPr/>
          </p:nvGrpSpPr>
          <p:grpSpPr>
            <a:xfrm>
              <a:off x="952500" y="1905000"/>
              <a:ext cx="6665266" cy="314785"/>
              <a:chOff x="0" y="0"/>
              <a:chExt cx="6665265" cy="314784"/>
            </a:xfrm>
          </p:grpSpPr>
          <p:grpSp>
            <p:nvGrpSpPr>
              <p:cNvPr id="528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488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8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9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529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53" name="Group"/>
            <p:cNvGrpSpPr/>
            <p:nvPr/>
          </p:nvGrpSpPr>
          <p:grpSpPr>
            <a:xfrm>
              <a:off x="1270000" y="1587500"/>
              <a:ext cx="6665266" cy="314785"/>
              <a:chOff x="0" y="0"/>
              <a:chExt cx="6665265" cy="314784"/>
            </a:xfrm>
          </p:grpSpPr>
          <p:grpSp>
            <p:nvGrpSpPr>
              <p:cNvPr id="611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571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2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612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6" name="Group"/>
            <p:cNvGrpSpPr/>
            <p:nvPr/>
          </p:nvGrpSpPr>
          <p:grpSpPr>
            <a:xfrm>
              <a:off x="1587500" y="1270000"/>
              <a:ext cx="6665266" cy="314785"/>
              <a:chOff x="0" y="0"/>
              <a:chExt cx="6665265" cy="314784"/>
            </a:xfrm>
          </p:grpSpPr>
          <p:grpSp>
            <p:nvGrpSpPr>
              <p:cNvPr id="694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654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5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695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19" name="Group"/>
            <p:cNvGrpSpPr/>
            <p:nvPr/>
          </p:nvGrpSpPr>
          <p:grpSpPr>
            <a:xfrm>
              <a:off x="1905000" y="952500"/>
              <a:ext cx="6665266" cy="314785"/>
              <a:chOff x="0" y="0"/>
              <a:chExt cx="6665265" cy="314784"/>
            </a:xfrm>
          </p:grpSpPr>
          <p:grpSp>
            <p:nvGrpSpPr>
              <p:cNvPr id="777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737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8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778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02" name="Group"/>
            <p:cNvGrpSpPr/>
            <p:nvPr/>
          </p:nvGrpSpPr>
          <p:grpSpPr>
            <a:xfrm>
              <a:off x="2222500" y="635000"/>
              <a:ext cx="6665266" cy="314785"/>
              <a:chOff x="0" y="0"/>
              <a:chExt cx="6665265" cy="314784"/>
            </a:xfrm>
          </p:grpSpPr>
          <p:grpSp>
            <p:nvGrpSpPr>
              <p:cNvPr id="860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820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1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861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85" name="Group"/>
            <p:cNvGrpSpPr/>
            <p:nvPr/>
          </p:nvGrpSpPr>
          <p:grpSpPr>
            <a:xfrm>
              <a:off x="2540000" y="317500"/>
              <a:ext cx="6665266" cy="314785"/>
              <a:chOff x="0" y="0"/>
              <a:chExt cx="6665265" cy="314784"/>
            </a:xfrm>
          </p:grpSpPr>
          <p:grpSp>
            <p:nvGrpSpPr>
              <p:cNvPr id="943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903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5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8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4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944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0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1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2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4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5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8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1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68" name="Group"/>
            <p:cNvGrpSpPr/>
            <p:nvPr/>
          </p:nvGrpSpPr>
          <p:grpSpPr>
            <a:xfrm>
              <a:off x="2857500" y="0"/>
              <a:ext cx="6665266" cy="314785"/>
              <a:chOff x="0" y="0"/>
              <a:chExt cx="6665265" cy="314784"/>
            </a:xfrm>
          </p:grpSpPr>
          <p:grpSp>
            <p:nvGrpSpPr>
              <p:cNvPr id="1026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986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7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1027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0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1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2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4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5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78" name="Group"/>
          <p:cNvGrpSpPr/>
          <p:nvPr/>
        </p:nvGrpSpPr>
        <p:grpSpPr>
          <a:xfrm>
            <a:off x="657359" y="4352544"/>
            <a:ext cx="4681453" cy="1590068"/>
            <a:chOff x="249885" y="387771"/>
            <a:chExt cx="9362904" cy="3180133"/>
          </a:xfrm>
        </p:grpSpPr>
        <p:sp>
          <p:nvSpPr>
            <p:cNvPr id="1070" name="Line"/>
            <p:cNvSpPr/>
            <p:nvPr/>
          </p:nvSpPr>
          <p:spPr>
            <a:xfrm flipV="1">
              <a:off x="249885" y="387771"/>
              <a:ext cx="3174246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1" name="Line"/>
            <p:cNvSpPr/>
            <p:nvPr/>
          </p:nvSpPr>
          <p:spPr>
            <a:xfrm flipV="1">
              <a:off x="2154884" y="387771"/>
              <a:ext cx="3174246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2" name="Line"/>
            <p:cNvSpPr/>
            <p:nvPr/>
          </p:nvSpPr>
          <p:spPr>
            <a:xfrm flipV="1">
              <a:off x="4377386" y="387771"/>
              <a:ext cx="3174245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3" name="Line"/>
            <p:cNvSpPr/>
            <p:nvPr/>
          </p:nvSpPr>
          <p:spPr>
            <a:xfrm flipV="1">
              <a:off x="6282385" y="387771"/>
              <a:ext cx="3174246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4" name="Line"/>
            <p:cNvSpPr/>
            <p:nvPr/>
          </p:nvSpPr>
          <p:spPr>
            <a:xfrm flipV="1">
              <a:off x="3262818" y="546210"/>
              <a:ext cx="6349972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5" name="Line"/>
            <p:cNvSpPr/>
            <p:nvPr/>
          </p:nvSpPr>
          <p:spPr>
            <a:xfrm flipV="1">
              <a:off x="2310319" y="1498711"/>
              <a:ext cx="6349971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6" name="Line"/>
            <p:cNvSpPr/>
            <p:nvPr/>
          </p:nvSpPr>
          <p:spPr>
            <a:xfrm flipV="1">
              <a:off x="1357818" y="2451211"/>
              <a:ext cx="6349972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7" name="Line"/>
            <p:cNvSpPr/>
            <p:nvPr/>
          </p:nvSpPr>
          <p:spPr>
            <a:xfrm flipV="1">
              <a:off x="405318" y="3403711"/>
              <a:ext cx="6349972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1080" name="1 cm"/>
          <p:cNvSpPr txBox="1"/>
          <p:nvPr/>
        </p:nvSpPr>
        <p:spPr>
          <a:xfrm>
            <a:off x="2733704" y="5953421"/>
            <a:ext cx="965407" cy="43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/>
          <a:lstStyle>
            <a:lvl1pPr algn="ctr">
              <a:defRPr sz="2400">
                <a:solidFill>
                  <a:srgbClr val="0433FF"/>
                </a:solidFill>
              </a:defRPr>
            </a:lvl1pPr>
          </a:lstStyle>
          <a:p>
            <a:pPr defTabSz="457200" hangingPunct="0"/>
            <a:r>
              <a:rPr sz="1200" kern="0" dirty="0">
                <a:latin typeface="Calibri"/>
                <a:ea typeface="Calibri"/>
                <a:cs typeface="Calibri"/>
                <a:sym typeface="Calibri"/>
              </a:rPr>
              <a:t>1 cm</a:t>
            </a:r>
          </a:p>
        </p:txBody>
      </p:sp>
      <p:sp>
        <p:nvSpPr>
          <p:cNvPr id="1086" name="pixels"/>
          <p:cNvSpPr txBox="1"/>
          <p:nvPr/>
        </p:nvSpPr>
        <p:spPr>
          <a:xfrm>
            <a:off x="4462878" y="5499147"/>
            <a:ext cx="643153" cy="34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220" tIns="48220" rIns="48220" bIns="48220"/>
          <a:lstStyle>
            <a:lvl1pPr defTabSz="1285875">
              <a:defRPr sz="2400">
                <a:solidFill>
                  <a:srgbClr val="0433FF"/>
                </a:solidFill>
              </a:defRPr>
            </a:lvl1pPr>
          </a:lstStyle>
          <a:p>
            <a:pPr defTabSz="642938" hangingPunct="0"/>
            <a:r>
              <a:rPr sz="1200" kern="0">
                <a:latin typeface="Calibri"/>
                <a:ea typeface="Calibri"/>
                <a:cs typeface="Calibri"/>
                <a:sym typeface="Calibri"/>
              </a:rPr>
              <a:t>pixels</a:t>
            </a:r>
          </a:p>
        </p:txBody>
      </p:sp>
      <p:sp>
        <p:nvSpPr>
          <p:cNvPr id="1091" name="pixel chip"/>
          <p:cNvSpPr txBox="1"/>
          <p:nvPr/>
        </p:nvSpPr>
        <p:spPr>
          <a:xfrm>
            <a:off x="627630" y="5967016"/>
            <a:ext cx="1226849" cy="37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220" tIns="48220" rIns="48220" bIns="48220"/>
          <a:lstStyle>
            <a:lvl1pPr defTabSz="1285875">
              <a:defRPr sz="2400">
                <a:solidFill>
                  <a:srgbClr val="0433FF"/>
                </a:solidFill>
              </a:defRPr>
            </a:lvl1pPr>
          </a:lstStyle>
          <a:p>
            <a:pPr defTabSz="642938" hangingPunct="0"/>
            <a:r>
              <a:rPr sz="1200" kern="0">
                <a:latin typeface="Calibri"/>
                <a:ea typeface="Calibri"/>
                <a:cs typeface="Calibri"/>
                <a:sym typeface="Calibri"/>
              </a:rPr>
              <a:t>pixel chip</a:t>
            </a:r>
          </a:p>
        </p:txBody>
      </p:sp>
      <p:sp>
        <p:nvSpPr>
          <p:cNvPr id="1092" name="Shape"/>
          <p:cNvSpPr/>
          <p:nvPr/>
        </p:nvSpPr>
        <p:spPr>
          <a:xfrm>
            <a:off x="2168443" y="4915144"/>
            <a:ext cx="1574473" cy="4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ln w="25400">
            <a:solidFill>
              <a:srgbClr val="0433FF"/>
            </a:solidFill>
            <a:bevel/>
          </a:ln>
        </p:spPr>
        <p:txBody>
          <a:bodyPr tIns="45720" bIns="45720" anchor="ctr"/>
          <a:lstStyle/>
          <a:p>
            <a:pPr defTabSz="457200" hangingPunct="0"/>
            <a:endParaRPr sz="16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Line"/>
          <p:cNvSpPr/>
          <p:nvPr/>
        </p:nvSpPr>
        <p:spPr>
          <a:xfrm flipH="1">
            <a:off x="1133230" y="5384266"/>
            <a:ext cx="1030595" cy="637568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4" name="Line"/>
          <p:cNvSpPr/>
          <p:nvPr/>
        </p:nvSpPr>
        <p:spPr>
          <a:xfrm flipH="1">
            <a:off x="4019380" y="5675099"/>
            <a:ext cx="401186" cy="72154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5" name="Line"/>
          <p:cNvSpPr/>
          <p:nvPr/>
        </p:nvSpPr>
        <p:spPr>
          <a:xfrm flipH="1" flipV="1">
            <a:off x="4150219" y="5575766"/>
            <a:ext cx="283047" cy="48535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6" name="Shape"/>
          <p:cNvSpPr/>
          <p:nvPr/>
        </p:nvSpPr>
        <p:spPr>
          <a:xfrm>
            <a:off x="2789832" y="50911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6D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Shape"/>
          <p:cNvSpPr/>
          <p:nvPr/>
        </p:nvSpPr>
        <p:spPr>
          <a:xfrm>
            <a:off x="2472332" y="52499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3FD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Shape"/>
          <p:cNvSpPr/>
          <p:nvPr/>
        </p:nvSpPr>
        <p:spPr>
          <a:xfrm>
            <a:off x="2948582" y="49324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6D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Shape"/>
          <p:cNvSpPr/>
          <p:nvPr/>
        </p:nvSpPr>
        <p:spPr>
          <a:xfrm>
            <a:off x="3183532" y="51737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3FD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0B9178-F1AA-0948-C991-662FA0C56FCC}"/>
              </a:ext>
            </a:extLst>
          </p:cNvPr>
          <p:cNvSpPr/>
          <p:nvPr/>
        </p:nvSpPr>
        <p:spPr>
          <a:xfrm>
            <a:off x="5831840" y="1313134"/>
            <a:ext cx="6198849" cy="293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B9D293-73D4-3DEF-7C19-FD86B3CF1AE8}"/>
              </a:ext>
            </a:extLst>
          </p:cNvPr>
          <p:cNvSpPr/>
          <p:nvPr/>
        </p:nvSpPr>
        <p:spPr>
          <a:xfrm>
            <a:off x="5973149" y="5278046"/>
            <a:ext cx="5999990" cy="110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"/>
          <p:cNvGrpSpPr/>
          <p:nvPr/>
        </p:nvGrpSpPr>
        <p:grpSpPr>
          <a:xfrm>
            <a:off x="161311" y="949588"/>
            <a:ext cx="2412320" cy="1497160"/>
            <a:chOff x="0" y="0"/>
            <a:chExt cx="4824637" cy="2994319"/>
          </a:xfrm>
        </p:grpSpPr>
        <p:pic>
          <p:nvPicPr>
            <p:cNvPr id="226" name="tpc.png" descr="tpc.png"/>
            <p:cNvPicPr>
              <a:picLocks noChangeAspect="1"/>
            </p:cNvPicPr>
            <p:nvPr/>
          </p:nvPicPr>
          <p:blipFill>
            <a:blip r:embed="rId2"/>
            <a:srcRect l="24918" t="22300" r="9561" b="12495"/>
            <a:stretch>
              <a:fillRect/>
            </a:stretch>
          </p:blipFill>
          <p:spPr>
            <a:xfrm>
              <a:off x="290870" y="398578"/>
              <a:ext cx="3477783" cy="2595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TPC cell"/>
            <p:cNvSpPr txBox="1"/>
            <p:nvPr/>
          </p:nvSpPr>
          <p:spPr>
            <a:xfrm>
              <a:off x="0" y="0"/>
              <a:ext cx="1502150" cy="727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algn="r" defTabSz="1285875">
                <a:defRPr sz="24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1200" kern="0">
                  <a:latin typeface="Calibri"/>
                  <a:ea typeface="Calibri"/>
                  <a:cs typeface="Calibri"/>
                  <a:sym typeface="Calibri"/>
                </a:rPr>
                <a:t>TPC cell</a:t>
              </a:r>
            </a:p>
          </p:txBody>
        </p:sp>
        <p:sp>
          <p:nvSpPr>
            <p:cNvPr id="228" name="Cathode"/>
            <p:cNvSpPr txBox="1"/>
            <p:nvPr/>
          </p:nvSpPr>
          <p:spPr>
            <a:xfrm>
              <a:off x="3290954" y="564465"/>
              <a:ext cx="1412713" cy="541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defTabSz="1285875">
                <a:defRPr sz="16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800" kern="0">
                  <a:latin typeface="Calibri"/>
                  <a:ea typeface="Calibri"/>
                  <a:cs typeface="Calibri"/>
                  <a:sym typeface="Calibri"/>
                </a:rPr>
                <a:t>Cathode</a:t>
              </a:r>
            </a:p>
          </p:txBody>
        </p:sp>
        <p:sp>
          <p:nvSpPr>
            <p:cNvPr id="229" name="Anode"/>
            <p:cNvSpPr txBox="1"/>
            <p:nvPr/>
          </p:nvSpPr>
          <p:spPr>
            <a:xfrm>
              <a:off x="3411926" y="2186324"/>
              <a:ext cx="1412712" cy="541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defTabSz="1285875">
                <a:defRPr sz="16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800" kern="0">
                  <a:latin typeface="Calibri"/>
                  <a:ea typeface="Calibri"/>
                  <a:cs typeface="Calibri"/>
                  <a:sym typeface="Calibri"/>
                </a:rPr>
                <a:t>Anode</a:t>
              </a:r>
            </a:p>
          </p:txBody>
        </p:sp>
      </p:grpSp>
      <p:sp>
        <p:nvSpPr>
          <p:cNvPr id="231" name="Title 28"/>
          <p:cNvSpPr txBox="1">
            <a:spLocks noGrp="1"/>
          </p:cNvSpPr>
          <p:nvPr>
            <p:ph type="title"/>
          </p:nvPr>
        </p:nvSpPr>
        <p:spPr>
          <a:xfrm>
            <a:off x="249196" y="-74784"/>
            <a:ext cx="11723943" cy="1128932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7654"/>
            </a:lvl1pPr>
          </a:lstStyle>
          <a:p>
            <a:r>
              <a:rPr sz="4000" dirty="0"/>
              <a:t>Grid Activated Multi-scale Pixel readout: </a:t>
            </a:r>
            <a:r>
              <a:rPr sz="4000" dirty="0" err="1"/>
              <a:t>GAMPix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Content Placeholder 2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54030" y="957217"/>
                <a:ext cx="5980187" cy="560597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sz="2400" b="1" dirty="0"/>
                  <a:t>Coarse (cm-pitch) induction grids followed by fine grained pixels</a:t>
                </a:r>
                <a:endParaRPr lang="en-US" sz="2400" b="1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sz="2400" u="sng" dirty="0"/>
                  <a:t>Coarse grids: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Measure charge </a:t>
                </a:r>
                <a:r>
                  <a:rPr sz="2400" b="1" dirty="0"/>
                  <a:t>integral</a:t>
                </a:r>
                <a:r>
                  <a:rPr sz="2400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sz="2400" dirty="0"/>
                  <a:t> ~ 15 e</a:t>
                </a:r>
                <a:r>
                  <a:rPr sz="2400" baseline="31999" dirty="0"/>
                  <a:t>-</a:t>
                </a:r>
              </a:p>
              <a:p>
                <a:pPr marL="433917" lvl="1" indent="-243417">
                  <a:buSzPct val="125000"/>
                </a:pPr>
                <a:r>
                  <a:rPr sz="2400" dirty="0">
                    <a:solidFill>
                      <a:schemeClr val="accent5">
                        <a:lumMod val="75000"/>
                      </a:schemeClr>
                    </a:solidFill>
                  </a:rPr>
                  <a:t>Provide </a:t>
                </a:r>
                <a:r>
                  <a:rPr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trigger signal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(address) </a:t>
                </a:r>
                <a:r>
                  <a:rPr sz="2400" dirty="0">
                    <a:solidFill>
                      <a:schemeClr val="accent5">
                        <a:lumMod val="75000"/>
                      </a:schemeClr>
                    </a:solidFill>
                  </a:rPr>
                  <a:t>to pixel chips</a:t>
                </a:r>
              </a:p>
              <a:p>
                <a:endParaRPr sz="2400" dirty="0"/>
              </a:p>
              <a:p>
                <a:r>
                  <a:rPr sz="2400" u="sng" dirty="0"/>
                  <a:t>Pixel chips: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Image track </a:t>
                </a:r>
              </a:p>
              <a:p>
                <a:pPr marL="433917" lvl="1" indent="-243417">
                  <a:buSzPct val="125000"/>
                </a:pPr>
                <a:r>
                  <a:rPr sz="2400" dirty="0">
                    <a:solidFill>
                      <a:schemeClr val="accent5">
                        <a:lumMod val="75000"/>
                      </a:schemeClr>
                    </a:solidFill>
                  </a:rPr>
                  <a:t>Power-up in &lt; 1 µsec following coarse trigger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Power, reduced by 10</a:t>
                </a:r>
                <a:r>
                  <a:rPr sz="2400" baseline="31999" dirty="0"/>
                  <a:t>3–</a:t>
                </a:r>
                <a:r>
                  <a:rPr sz="2400" dirty="0"/>
                  <a:t>10</a:t>
                </a:r>
                <a:r>
                  <a:rPr sz="2400" baseline="31999" dirty="0"/>
                  <a:t>4</a:t>
                </a:r>
                <a:r>
                  <a:rPr sz="2400" dirty="0"/>
                  <a:t>, to ~</a:t>
                </a:r>
                <a:r>
                  <a:rPr lang="en-US" sz="2400" dirty="0"/>
                  <a:t>1 </a:t>
                </a:r>
                <a:r>
                  <a:rPr sz="2400" dirty="0"/>
                  <a:t>W/m</a:t>
                </a:r>
                <a:r>
                  <a:rPr sz="2400" baseline="31999" dirty="0"/>
                  <a:t>2</a:t>
                </a:r>
              </a:p>
            </p:txBody>
          </p:sp>
        </mc:Choice>
        <mc:Fallback xmlns="">
          <p:sp>
            <p:nvSpPr>
              <p:cNvPr id="233" name="Content Placeholder 2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54030" y="957217"/>
                <a:ext cx="5980187" cy="5605975"/>
              </a:xfrm>
              <a:prstGeom prst="rect">
                <a:avLst/>
              </a:prstGeom>
              <a:blipFill>
                <a:blip r:embed="rId3"/>
                <a:stretch>
                  <a:fillRect l="-2243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8" name="Group"/>
          <p:cNvGrpSpPr/>
          <p:nvPr/>
        </p:nvGrpSpPr>
        <p:grpSpPr>
          <a:xfrm>
            <a:off x="364691" y="2057126"/>
            <a:ext cx="5283996" cy="4256610"/>
            <a:chOff x="0" y="0"/>
            <a:chExt cx="10567991" cy="8513218"/>
          </a:xfrm>
        </p:grpSpPr>
        <p:sp>
          <p:nvSpPr>
            <p:cNvPr id="234" name="Rectangle"/>
            <p:cNvSpPr/>
            <p:nvPr/>
          </p:nvSpPr>
          <p:spPr>
            <a:xfrm>
              <a:off x="6886" y="1348235"/>
              <a:ext cx="10561106" cy="7164984"/>
            </a:xfrm>
            <a:prstGeom prst="rect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Rectangle"/>
            <p:cNvSpPr/>
            <p:nvPr/>
          </p:nvSpPr>
          <p:spPr>
            <a:xfrm>
              <a:off x="1484684" y="0"/>
              <a:ext cx="652475" cy="312809"/>
            </a:xfrm>
            <a:prstGeom prst="rect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Line"/>
            <p:cNvSpPr/>
            <p:nvPr/>
          </p:nvSpPr>
          <p:spPr>
            <a:xfrm flipH="1">
              <a:off x="-1" y="286747"/>
              <a:ext cx="1493281" cy="1053823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8220" tIns="48220" rIns="48220" bIns="48220" numCol="1" anchor="t">
              <a:noAutofit/>
            </a:bodyPr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37" name="Line"/>
            <p:cNvSpPr/>
            <p:nvPr/>
          </p:nvSpPr>
          <p:spPr>
            <a:xfrm>
              <a:off x="2132685" y="309099"/>
              <a:ext cx="8403147" cy="1007820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8220" tIns="48220" rIns="48220" bIns="48220" numCol="1" anchor="t">
              <a:noAutofit/>
            </a:bodyPr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1069" name="Group"/>
          <p:cNvGrpSpPr/>
          <p:nvPr/>
        </p:nvGrpSpPr>
        <p:grpSpPr>
          <a:xfrm>
            <a:off x="658494" y="4354506"/>
            <a:ext cx="4761383" cy="1586143"/>
            <a:chOff x="0" y="0"/>
            <a:chExt cx="9522765" cy="317228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321" name="Group"/>
            <p:cNvGrpSpPr/>
            <p:nvPr/>
          </p:nvGrpSpPr>
          <p:grpSpPr>
            <a:xfrm>
              <a:off x="0" y="2857500"/>
              <a:ext cx="6665266" cy="314785"/>
              <a:chOff x="0" y="0"/>
              <a:chExt cx="6665265" cy="314784"/>
            </a:xfrm>
          </p:grpSpPr>
          <p:grpSp>
            <p:nvGrpSpPr>
              <p:cNvPr id="279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239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0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280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4" name="Group"/>
            <p:cNvGrpSpPr/>
            <p:nvPr/>
          </p:nvGrpSpPr>
          <p:grpSpPr>
            <a:xfrm>
              <a:off x="317500" y="2540000"/>
              <a:ext cx="6665266" cy="314785"/>
              <a:chOff x="0" y="0"/>
              <a:chExt cx="6665265" cy="314784"/>
            </a:xfrm>
          </p:grpSpPr>
          <p:grpSp>
            <p:nvGrpSpPr>
              <p:cNvPr id="362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322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363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7" name="Group"/>
            <p:cNvGrpSpPr/>
            <p:nvPr/>
          </p:nvGrpSpPr>
          <p:grpSpPr>
            <a:xfrm>
              <a:off x="635000" y="2222500"/>
              <a:ext cx="6665266" cy="314785"/>
              <a:chOff x="0" y="0"/>
              <a:chExt cx="6665265" cy="314784"/>
            </a:xfrm>
          </p:grpSpPr>
          <p:grpSp>
            <p:nvGrpSpPr>
              <p:cNvPr id="445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405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6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446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0" name="Group"/>
            <p:cNvGrpSpPr/>
            <p:nvPr/>
          </p:nvGrpSpPr>
          <p:grpSpPr>
            <a:xfrm>
              <a:off x="952500" y="1905000"/>
              <a:ext cx="6665266" cy="314785"/>
              <a:chOff x="0" y="0"/>
              <a:chExt cx="6665265" cy="314784"/>
            </a:xfrm>
          </p:grpSpPr>
          <p:grpSp>
            <p:nvGrpSpPr>
              <p:cNvPr id="528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488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8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9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529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53" name="Group"/>
            <p:cNvGrpSpPr/>
            <p:nvPr/>
          </p:nvGrpSpPr>
          <p:grpSpPr>
            <a:xfrm>
              <a:off x="1270000" y="1587500"/>
              <a:ext cx="6665266" cy="314785"/>
              <a:chOff x="0" y="0"/>
              <a:chExt cx="6665265" cy="314784"/>
            </a:xfrm>
          </p:grpSpPr>
          <p:grpSp>
            <p:nvGrpSpPr>
              <p:cNvPr id="611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571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2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612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6" name="Group"/>
            <p:cNvGrpSpPr/>
            <p:nvPr/>
          </p:nvGrpSpPr>
          <p:grpSpPr>
            <a:xfrm>
              <a:off x="1587500" y="1270000"/>
              <a:ext cx="6665266" cy="314785"/>
              <a:chOff x="0" y="0"/>
              <a:chExt cx="6665265" cy="314784"/>
            </a:xfrm>
          </p:grpSpPr>
          <p:grpSp>
            <p:nvGrpSpPr>
              <p:cNvPr id="694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654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5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695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19" name="Group"/>
            <p:cNvGrpSpPr/>
            <p:nvPr/>
          </p:nvGrpSpPr>
          <p:grpSpPr>
            <a:xfrm>
              <a:off x="1905000" y="952500"/>
              <a:ext cx="6665266" cy="314785"/>
              <a:chOff x="0" y="0"/>
              <a:chExt cx="6665265" cy="314784"/>
            </a:xfrm>
          </p:grpSpPr>
          <p:grpSp>
            <p:nvGrpSpPr>
              <p:cNvPr id="777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737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8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778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02" name="Group"/>
            <p:cNvGrpSpPr/>
            <p:nvPr/>
          </p:nvGrpSpPr>
          <p:grpSpPr>
            <a:xfrm>
              <a:off x="2222500" y="635000"/>
              <a:ext cx="6665266" cy="314785"/>
              <a:chOff x="0" y="0"/>
              <a:chExt cx="6665265" cy="314784"/>
            </a:xfrm>
          </p:grpSpPr>
          <p:grpSp>
            <p:nvGrpSpPr>
              <p:cNvPr id="860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820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1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861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85" name="Group"/>
            <p:cNvGrpSpPr/>
            <p:nvPr/>
          </p:nvGrpSpPr>
          <p:grpSpPr>
            <a:xfrm>
              <a:off x="2540000" y="317500"/>
              <a:ext cx="6665266" cy="314785"/>
              <a:chOff x="0" y="0"/>
              <a:chExt cx="6665265" cy="314784"/>
            </a:xfrm>
          </p:grpSpPr>
          <p:grpSp>
            <p:nvGrpSpPr>
              <p:cNvPr id="943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903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5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8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4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944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0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1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2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4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5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8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1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68" name="Group"/>
            <p:cNvGrpSpPr/>
            <p:nvPr/>
          </p:nvGrpSpPr>
          <p:grpSpPr>
            <a:xfrm>
              <a:off x="2857500" y="0"/>
              <a:ext cx="6665266" cy="314785"/>
              <a:chOff x="0" y="0"/>
              <a:chExt cx="6665265" cy="314784"/>
            </a:xfrm>
          </p:grpSpPr>
          <p:grpSp>
            <p:nvGrpSpPr>
              <p:cNvPr id="1026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986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7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1027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0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1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2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4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5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78" name="Group"/>
          <p:cNvGrpSpPr/>
          <p:nvPr/>
        </p:nvGrpSpPr>
        <p:grpSpPr>
          <a:xfrm>
            <a:off x="657359" y="4352544"/>
            <a:ext cx="4681453" cy="1590068"/>
            <a:chOff x="249885" y="387771"/>
            <a:chExt cx="9362904" cy="3180133"/>
          </a:xfrm>
        </p:grpSpPr>
        <p:sp>
          <p:nvSpPr>
            <p:cNvPr id="1070" name="Line"/>
            <p:cNvSpPr/>
            <p:nvPr/>
          </p:nvSpPr>
          <p:spPr>
            <a:xfrm flipV="1">
              <a:off x="249885" y="387771"/>
              <a:ext cx="3174246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1" name="Line"/>
            <p:cNvSpPr/>
            <p:nvPr/>
          </p:nvSpPr>
          <p:spPr>
            <a:xfrm flipV="1">
              <a:off x="2154884" y="387771"/>
              <a:ext cx="3174246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2" name="Line"/>
            <p:cNvSpPr/>
            <p:nvPr/>
          </p:nvSpPr>
          <p:spPr>
            <a:xfrm flipV="1">
              <a:off x="4377386" y="387771"/>
              <a:ext cx="3174245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3" name="Line"/>
            <p:cNvSpPr/>
            <p:nvPr/>
          </p:nvSpPr>
          <p:spPr>
            <a:xfrm flipV="1">
              <a:off x="6282385" y="387771"/>
              <a:ext cx="3174246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4" name="Line"/>
            <p:cNvSpPr/>
            <p:nvPr/>
          </p:nvSpPr>
          <p:spPr>
            <a:xfrm flipV="1">
              <a:off x="3262818" y="546210"/>
              <a:ext cx="6349972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5" name="Line"/>
            <p:cNvSpPr/>
            <p:nvPr/>
          </p:nvSpPr>
          <p:spPr>
            <a:xfrm flipV="1">
              <a:off x="2310319" y="1498711"/>
              <a:ext cx="6349971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6" name="Line"/>
            <p:cNvSpPr/>
            <p:nvPr/>
          </p:nvSpPr>
          <p:spPr>
            <a:xfrm flipV="1">
              <a:off x="1357818" y="2451211"/>
              <a:ext cx="6349972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7" name="Line"/>
            <p:cNvSpPr/>
            <p:nvPr/>
          </p:nvSpPr>
          <p:spPr>
            <a:xfrm flipV="1">
              <a:off x="405318" y="3403711"/>
              <a:ext cx="6349972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1080" name="1 cm"/>
          <p:cNvSpPr txBox="1"/>
          <p:nvPr/>
        </p:nvSpPr>
        <p:spPr>
          <a:xfrm>
            <a:off x="4015168" y="3884266"/>
            <a:ext cx="965407" cy="43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/>
          <a:lstStyle>
            <a:lvl1pPr algn="ctr">
              <a:defRPr sz="2400">
                <a:solidFill>
                  <a:srgbClr val="0433FF"/>
                </a:solidFill>
              </a:defRPr>
            </a:lvl1pPr>
          </a:lstStyle>
          <a:p>
            <a:pPr defTabSz="457200" hangingPunct="0"/>
            <a:r>
              <a:rPr sz="1200" kern="0">
                <a:latin typeface="Calibri"/>
                <a:ea typeface="Calibri"/>
                <a:cs typeface="Calibri"/>
                <a:sym typeface="Calibri"/>
              </a:rPr>
              <a:t>1 cm</a:t>
            </a:r>
          </a:p>
        </p:txBody>
      </p:sp>
      <p:sp>
        <p:nvSpPr>
          <p:cNvPr id="1084" name="Line"/>
          <p:cNvSpPr/>
          <p:nvPr/>
        </p:nvSpPr>
        <p:spPr>
          <a:xfrm flipH="1">
            <a:off x="4100835" y="3927843"/>
            <a:ext cx="884166" cy="1"/>
          </a:xfrm>
          <a:prstGeom prst="line">
            <a:avLst/>
          </a:prstGeom>
          <a:ln w="12700">
            <a:solidFill>
              <a:srgbClr val="0433FF"/>
            </a:solidFill>
            <a:bevel/>
            <a:headEnd type="stealth"/>
            <a:tailEnd type="stealth"/>
          </a:ln>
        </p:spPr>
        <p:txBody>
          <a:bodyPr lIns="48220" tIns="48220" rIns="48220" bIns="48220"/>
          <a:lstStyle/>
          <a:p>
            <a:pPr defTabSz="642938" hangingPunct="0"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 sz="11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85" name="coarse electrode…"/>
          <p:cNvSpPr txBox="1"/>
          <p:nvPr/>
        </p:nvSpPr>
        <p:spPr>
          <a:xfrm>
            <a:off x="1056795" y="3416900"/>
            <a:ext cx="1264818" cy="51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220" tIns="48220" rIns="48220" bIns="48220"/>
          <a:lstStyle/>
          <a:p>
            <a:pPr defTabSz="642938" hangingPunct="0">
              <a:defRPr sz="2400">
                <a:solidFill>
                  <a:srgbClr val="0433FF"/>
                </a:solidFill>
              </a:defRPr>
            </a:pPr>
            <a:r>
              <a:rPr sz="1200" kern="0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coarse electrode</a:t>
            </a:r>
          </a:p>
          <a:p>
            <a:pPr defTabSz="642938" hangingPunct="0">
              <a:defRPr sz="2400">
                <a:solidFill>
                  <a:srgbClr val="0433FF"/>
                </a:solidFill>
              </a:defRPr>
            </a:pPr>
            <a:r>
              <a:rPr sz="1200" kern="0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wires</a:t>
            </a:r>
          </a:p>
        </p:txBody>
      </p:sp>
      <p:sp>
        <p:nvSpPr>
          <p:cNvPr id="1086" name="pixels"/>
          <p:cNvSpPr txBox="1"/>
          <p:nvPr/>
        </p:nvSpPr>
        <p:spPr>
          <a:xfrm>
            <a:off x="4462878" y="5499147"/>
            <a:ext cx="643153" cy="34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220" tIns="48220" rIns="48220" bIns="48220"/>
          <a:lstStyle>
            <a:lvl1pPr defTabSz="1285875">
              <a:defRPr sz="2400">
                <a:solidFill>
                  <a:srgbClr val="0433FF"/>
                </a:solidFill>
              </a:defRPr>
            </a:lvl1pPr>
          </a:lstStyle>
          <a:p>
            <a:pPr defTabSz="642938" hangingPunct="0"/>
            <a:r>
              <a:rPr sz="1200" kern="0">
                <a:latin typeface="Calibri"/>
                <a:ea typeface="Calibri"/>
                <a:cs typeface="Calibri"/>
                <a:sym typeface="Calibri"/>
              </a:rPr>
              <a:t>pixels</a:t>
            </a:r>
          </a:p>
        </p:txBody>
      </p:sp>
      <p:sp>
        <p:nvSpPr>
          <p:cNvPr id="1087" name="Line"/>
          <p:cNvSpPr/>
          <p:nvPr/>
        </p:nvSpPr>
        <p:spPr>
          <a:xfrm flipH="1" flipV="1">
            <a:off x="1667260" y="3760205"/>
            <a:ext cx="218237" cy="226256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88" name="Line"/>
          <p:cNvSpPr/>
          <p:nvPr/>
        </p:nvSpPr>
        <p:spPr>
          <a:xfrm flipH="1" flipV="1">
            <a:off x="1661031" y="3675777"/>
            <a:ext cx="376899" cy="96633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1" name="pixel chip"/>
          <p:cNvSpPr txBox="1"/>
          <p:nvPr/>
        </p:nvSpPr>
        <p:spPr>
          <a:xfrm>
            <a:off x="627630" y="5967016"/>
            <a:ext cx="1226849" cy="37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220" tIns="48220" rIns="48220" bIns="48220"/>
          <a:lstStyle>
            <a:lvl1pPr defTabSz="1285875">
              <a:defRPr sz="2400">
                <a:solidFill>
                  <a:srgbClr val="0433FF"/>
                </a:solidFill>
              </a:defRPr>
            </a:lvl1pPr>
          </a:lstStyle>
          <a:p>
            <a:pPr defTabSz="642938" hangingPunct="0"/>
            <a:r>
              <a:rPr sz="1200" kern="0">
                <a:latin typeface="Calibri"/>
                <a:ea typeface="Calibri"/>
                <a:cs typeface="Calibri"/>
                <a:sym typeface="Calibri"/>
              </a:rPr>
              <a:t>pixel chip</a:t>
            </a:r>
          </a:p>
        </p:txBody>
      </p:sp>
      <p:sp>
        <p:nvSpPr>
          <p:cNvPr id="1092" name="Shape"/>
          <p:cNvSpPr/>
          <p:nvPr/>
        </p:nvSpPr>
        <p:spPr>
          <a:xfrm>
            <a:off x="2148384" y="4921632"/>
            <a:ext cx="1574473" cy="4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ln w="25400">
            <a:solidFill>
              <a:srgbClr val="0433FF"/>
            </a:solidFill>
            <a:bevel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Line"/>
          <p:cNvSpPr/>
          <p:nvPr/>
        </p:nvSpPr>
        <p:spPr>
          <a:xfrm flipH="1">
            <a:off x="1112660" y="5407168"/>
            <a:ext cx="1165743" cy="640616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4" name="Line"/>
          <p:cNvSpPr/>
          <p:nvPr/>
        </p:nvSpPr>
        <p:spPr>
          <a:xfrm flipH="1">
            <a:off x="4019380" y="5675099"/>
            <a:ext cx="401186" cy="72154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5" name="Line"/>
          <p:cNvSpPr/>
          <p:nvPr/>
        </p:nvSpPr>
        <p:spPr>
          <a:xfrm flipH="1" flipV="1">
            <a:off x="4150219" y="5575766"/>
            <a:ext cx="283047" cy="48535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6" name="Shape"/>
          <p:cNvSpPr/>
          <p:nvPr/>
        </p:nvSpPr>
        <p:spPr>
          <a:xfrm>
            <a:off x="2789832" y="50911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6D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Shape"/>
          <p:cNvSpPr/>
          <p:nvPr/>
        </p:nvSpPr>
        <p:spPr>
          <a:xfrm>
            <a:off x="2866032" y="50086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Shape"/>
          <p:cNvSpPr/>
          <p:nvPr/>
        </p:nvSpPr>
        <p:spPr>
          <a:xfrm>
            <a:off x="3031132" y="50086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Shape"/>
          <p:cNvSpPr/>
          <p:nvPr/>
        </p:nvSpPr>
        <p:spPr>
          <a:xfrm>
            <a:off x="3107332" y="50911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Shape"/>
          <p:cNvSpPr/>
          <p:nvPr/>
        </p:nvSpPr>
        <p:spPr>
          <a:xfrm>
            <a:off x="2948582" y="50911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433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Shape"/>
          <p:cNvSpPr/>
          <p:nvPr/>
        </p:nvSpPr>
        <p:spPr>
          <a:xfrm>
            <a:off x="2872382" y="51673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Shape"/>
          <p:cNvSpPr/>
          <p:nvPr/>
        </p:nvSpPr>
        <p:spPr>
          <a:xfrm>
            <a:off x="2472332" y="52499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3FD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Shape"/>
          <p:cNvSpPr/>
          <p:nvPr/>
        </p:nvSpPr>
        <p:spPr>
          <a:xfrm>
            <a:off x="2631082" y="52499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6D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Shape"/>
          <p:cNvSpPr/>
          <p:nvPr/>
        </p:nvSpPr>
        <p:spPr>
          <a:xfrm>
            <a:off x="2707282" y="51673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Shape"/>
          <p:cNvSpPr/>
          <p:nvPr/>
        </p:nvSpPr>
        <p:spPr>
          <a:xfrm>
            <a:off x="3031132" y="51673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Shape"/>
          <p:cNvSpPr/>
          <p:nvPr/>
        </p:nvSpPr>
        <p:spPr>
          <a:xfrm>
            <a:off x="2948582" y="52499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433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Shape"/>
          <p:cNvSpPr/>
          <p:nvPr/>
        </p:nvSpPr>
        <p:spPr>
          <a:xfrm>
            <a:off x="2948582" y="49324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6D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Shape"/>
          <p:cNvSpPr/>
          <p:nvPr/>
        </p:nvSpPr>
        <p:spPr>
          <a:xfrm>
            <a:off x="3183532" y="51737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3FD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7" name="Group"/>
          <p:cNvGrpSpPr/>
          <p:nvPr/>
        </p:nvGrpSpPr>
        <p:grpSpPr>
          <a:xfrm>
            <a:off x="607204" y="3616945"/>
            <a:ext cx="4798548" cy="1697387"/>
            <a:chOff x="266721" y="286160"/>
            <a:chExt cx="9597095" cy="3394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9" name="Line"/>
            <p:cNvSpPr/>
            <p:nvPr/>
          </p:nvSpPr>
          <p:spPr>
            <a:xfrm flipV="1">
              <a:off x="266721" y="286160"/>
              <a:ext cx="3392444" cy="339477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0" name="Line"/>
            <p:cNvSpPr/>
            <p:nvPr/>
          </p:nvSpPr>
          <p:spPr>
            <a:xfrm flipV="1">
              <a:off x="2174077" y="286160"/>
              <a:ext cx="3392444" cy="339477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1" name="Line"/>
            <p:cNvSpPr/>
            <p:nvPr/>
          </p:nvSpPr>
          <p:spPr>
            <a:xfrm flipV="1">
              <a:off x="4386231" y="286160"/>
              <a:ext cx="3392445" cy="339477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2" name="Line"/>
            <p:cNvSpPr/>
            <p:nvPr/>
          </p:nvSpPr>
          <p:spPr>
            <a:xfrm flipV="1">
              <a:off x="6331688" y="286160"/>
              <a:ext cx="3392444" cy="339477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3" name="Line"/>
            <p:cNvSpPr/>
            <p:nvPr/>
          </p:nvSpPr>
          <p:spPr>
            <a:xfrm flipV="1">
              <a:off x="314328" y="3441788"/>
              <a:ext cx="6751992" cy="2"/>
            </a:xfrm>
            <a:prstGeom prst="line">
              <a:avLst/>
            </a:prstGeom>
            <a:noFill/>
            <a:ln w="63500" cap="flat">
              <a:solidFill>
                <a:schemeClr val="accent5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4" name="Line"/>
            <p:cNvSpPr/>
            <p:nvPr/>
          </p:nvSpPr>
          <p:spPr>
            <a:xfrm flipV="1">
              <a:off x="1242569" y="2488146"/>
              <a:ext cx="6751992" cy="2"/>
            </a:xfrm>
            <a:prstGeom prst="line">
              <a:avLst/>
            </a:prstGeom>
            <a:noFill/>
            <a:ln w="63500" cap="flat">
              <a:solidFill>
                <a:schemeClr val="accent5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5" name="Line"/>
            <p:cNvSpPr/>
            <p:nvPr/>
          </p:nvSpPr>
          <p:spPr>
            <a:xfrm flipV="1">
              <a:off x="2139097" y="1528118"/>
              <a:ext cx="6751992" cy="2"/>
            </a:xfrm>
            <a:prstGeom prst="line">
              <a:avLst/>
            </a:prstGeom>
            <a:noFill/>
            <a:ln w="63500" cap="flat">
              <a:solidFill>
                <a:schemeClr val="accent5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6" name="Line"/>
            <p:cNvSpPr/>
            <p:nvPr/>
          </p:nvSpPr>
          <p:spPr>
            <a:xfrm flipV="1">
              <a:off x="3111825" y="580792"/>
              <a:ext cx="6751991" cy="2"/>
            </a:xfrm>
            <a:prstGeom prst="line">
              <a:avLst/>
            </a:prstGeom>
            <a:noFill/>
            <a:ln w="63500" cap="flat">
              <a:solidFill>
                <a:schemeClr val="accent5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8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"/>
          <p:cNvGrpSpPr/>
          <p:nvPr/>
        </p:nvGrpSpPr>
        <p:grpSpPr>
          <a:xfrm>
            <a:off x="161311" y="949588"/>
            <a:ext cx="2412320" cy="1497160"/>
            <a:chOff x="0" y="0"/>
            <a:chExt cx="4824637" cy="2994319"/>
          </a:xfrm>
        </p:grpSpPr>
        <p:pic>
          <p:nvPicPr>
            <p:cNvPr id="226" name="tpc.png" descr="tpc.png"/>
            <p:cNvPicPr>
              <a:picLocks noChangeAspect="1"/>
            </p:cNvPicPr>
            <p:nvPr/>
          </p:nvPicPr>
          <p:blipFill>
            <a:blip r:embed="rId2"/>
            <a:srcRect l="24918" t="22300" r="9561" b="12495"/>
            <a:stretch>
              <a:fillRect/>
            </a:stretch>
          </p:blipFill>
          <p:spPr>
            <a:xfrm>
              <a:off x="290870" y="398578"/>
              <a:ext cx="3477783" cy="2595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TPC cell"/>
            <p:cNvSpPr txBox="1"/>
            <p:nvPr/>
          </p:nvSpPr>
          <p:spPr>
            <a:xfrm>
              <a:off x="0" y="0"/>
              <a:ext cx="1502150" cy="727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algn="r" defTabSz="1285875">
                <a:defRPr sz="24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1200" kern="0">
                  <a:latin typeface="Calibri"/>
                  <a:ea typeface="Calibri"/>
                  <a:cs typeface="Calibri"/>
                  <a:sym typeface="Calibri"/>
                </a:rPr>
                <a:t>TPC cell</a:t>
              </a:r>
            </a:p>
          </p:txBody>
        </p:sp>
        <p:sp>
          <p:nvSpPr>
            <p:cNvPr id="228" name="Cathode"/>
            <p:cNvSpPr txBox="1"/>
            <p:nvPr/>
          </p:nvSpPr>
          <p:spPr>
            <a:xfrm>
              <a:off x="3290954" y="564465"/>
              <a:ext cx="1412713" cy="541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defTabSz="1285875">
                <a:defRPr sz="16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800" kern="0">
                  <a:latin typeface="Calibri"/>
                  <a:ea typeface="Calibri"/>
                  <a:cs typeface="Calibri"/>
                  <a:sym typeface="Calibri"/>
                </a:rPr>
                <a:t>Cathode</a:t>
              </a:r>
            </a:p>
          </p:txBody>
        </p:sp>
        <p:sp>
          <p:nvSpPr>
            <p:cNvPr id="229" name="Anode"/>
            <p:cNvSpPr txBox="1"/>
            <p:nvPr/>
          </p:nvSpPr>
          <p:spPr>
            <a:xfrm>
              <a:off x="3411926" y="2186324"/>
              <a:ext cx="1412712" cy="541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defTabSz="1285875">
                <a:defRPr sz="16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800" kern="0">
                  <a:latin typeface="Calibri"/>
                  <a:ea typeface="Calibri"/>
                  <a:cs typeface="Calibri"/>
                  <a:sym typeface="Calibri"/>
                </a:rPr>
                <a:t>Anode</a:t>
              </a:r>
            </a:p>
          </p:txBody>
        </p:sp>
      </p:grpSp>
      <p:sp>
        <p:nvSpPr>
          <p:cNvPr id="231" name="Title 28"/>
          <p:cNvSpPr txBox="1">
            <a:spLocks noGrp="1"/>
          </p:cNvSpPr>
          <p:nvPr>
            <p:ph type="title"/>
          </p:nvPr>
        </p:nvSpPr>
        <p:spPr>
          <a:xfrm>
            <a:off x="249196" y="-74784"/>
            <a:ext cx="11723943" cy="1128932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7654"/>
            </a:lvl1pPr>
          </a:lstStyle>
          <a:p>
            <a:r>
              <a:rPr sz="4000" dirty="0"/>
              <a:t>Grid Activated Multi-scale Pixel readout: </a:t>
            </a:r>
            <a:r>
              <a:rPr sz="4000" dirty="0" err="1"/>
              <a:t>GAMPix</a:t>
            </a:r>
            <a:endParaRPr sz="4000" dirty="0"/>
          </a:p>
        </p:txBody>
      </p:sp>
      <p:grpSp>
        <p:nvGrpSpPr>
          <p:cNvPr id="238" name="Group"/>
          <p:cNvGrpSpPr/>
          <p:nvPr/>
        </p:nvGrpSpPr>
        <p:grpSpPr>
          <a:xfrm>
            <a:off x="364691" y="2057126"/>
            <a:ext cx="5283996" cy="4256610"/>
            <a:chOff x="0" y="0"/>
            <a:chExt cx="10567991" cy="8513218"/>
          </a:xfrm>
        </p:grpSpPr>
        <p:sp>
          <p:nvSpPr>
            <p:cNvPr id="234" name="Rectangle"/>
            <p:cNvSpPr/>
            <p:nvPr/>
          </p:nvSpPr>
          <p:spPr>
            <a:xfrm>
              <a:off x="6886" y="1348235"/>
              <a:ext cx="10561106" cy="7164984"/>
            </a:xfrm>
            <a:prstGeom prst="rect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Rectangle"/>
            <p:cNvSpPr/>
            <p:nvPr/>
          </p:nvSpPr>
          <p:spPr>
            <a:xfrm>
              <a:off x="1484684" y="0"/>
              <a:ext cx="652475" cy="312809"/>
            </a:xfrm>
            <a:prstGeom prst="rect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Line"/>
            <p:cNvSpPr/>
            <p:nvPr/>
          </p:nvSpPr>
          <p:spPr>
            <a:xfrm flipH="1">
              <a:off x="-1" y="286747"/>
              <a:ext cx="1493281" cy="1053823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8220" tIns="48220" rIns="48220" bIns="48220" numCol="1" anchor="t">
              <a:noAutofit/>
            </a:bodyPr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37" name="Line"/>
            <p:cNvSpPr/>
            <p:nvPr/>
          </p:nvSpPr>
          <p:spPr>
            <a:xfrm>
              <a:off x="2132685" y="309099"/>
              <a:ext cx="8403147" cy="1007820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8220" tIns="48220" rIns="48220" bIns="48220" numCol="1" anchor="t">
              <a:noAutofit/>
            </a:bodyPr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1069" name="Group"/>
          <p:cNvGrpSpPr/>
          <p:nvPr/>
        </p:nvGrpSpPr>
        <p:grpSpPr>
          <a:xfrm>
            <a:off x="658494" y="4354506"/>
            <a:ext cx="4761383" cy="1586143"/>
            <a:chOff x="0" y="0"/>
            <a:chExt cx="9522765" cy="317228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321" name="Group"/>
            <p:cNvGrpSpPr/>
            <p:nvPr/>
          </p:nvGrpSpPr>
          <p:grpSpPr>
            <a:xfrm>
              <a:off x="0" y="2857500"/>
              <a:ext cx="6665266" cy="314785"/>
              <a:chOff x="0" y="0"/>
              <a:chExt cx="6665265" cy="314784"/>
            </a:xfrm>
          </p:grpSpPr>
          <p:grpSp>
            <p:nvGrpSpPr>
              <p:cNvPr id="279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239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0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280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4" name="Group"/>
            <p:cNvGrpSpPr/>
            <p:nvPr/>
          </p:nvGrpSpPr>
          <p:grpSpPr>
            <a:xfrm>
              <a:off x="317500" y="2540000"/>
              <a:ext cx="6665266" cy="314785"/>
              <a:chOff x="0" y="0"/>
              <a:chExt cx="6665265" cy="314784"/>
            </a:xfrm>
          </p:grpSpPr>
          <p:grpSp>
            <p:nvGrpSpPr>
              <p:cNvPr id="362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322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363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7" name="Group"/>
            <p:cNvGrpSpPr/>
            <p:nvPr/>
          </p:nvGrpSpPr>
          <p:grpSpPr>
            <a:xfrm>
              <a:off x="635000" y="2222500"/>
              <a:ext cx="6665266" cy="314785"/>
              <a:chOff x="0" y="0"/>
              <a:chExt cx="6665265" cy="314784"/>
            </a:xfrm>
          </p:grpSpPr>
          <p:grpSp>
            <p:nvGrpSpPr>
              <p:cNvPr id="445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405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6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446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0" name="Group"/>
            <p:cNvGrpSpPr/>
            <p:nvPr/>
          </p:nvGrpSpPr>
          <p:grpSpPr>
            <a:xfrm>
              <a:off x="952500" y="1905000"/>
              <a:ext cx="6665266" cy="314785"/>
              <a:chOff x="0" y="0"/>
              <a:chExt cx="6665265" cy="314784"/>
            </a:xfrm>
          </p:grpSpPr>
          <p:grpSp>
            <p:nvGrpSpPr>
              <p:cNvPr id="528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488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8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9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529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53" name="Group"/>
            <p:cNvGrpSpPr/>
            <p:nvPr/>
          </p:nvGrpSpPr>
          <p:grpSpPr>
            <a:xfrm>
              <a:off x="1270000" y="1587500"/>
              <a:ext cx="6665266" cy="314785"/>
              <a:chOff x="0" y="0"/>
              <a:chExt cx="6665265" cy="314784"/>
            </a:xfrm>
          </p:grpSpPr>
          <p:grpSp>
            <p:nvGrpSpPr>
              <p:cNvPr id="611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571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2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612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6" name="Group"/>
            <p:cNvGrpSpPr/>
            <p:nvPr/>
          </p:nvGrpSpPr>
          <p:grpSpPr>
            <a:xfrm>
              <a:off x="1587500" y="1270000"/>
              <a:ext cx="6665266" cy="314785"/>
              <a:chOff x="0" y="0"/>
              <a:chExt cx="6665265" cy="314784"/>
            </a:xfrm>
          </p:grpSpPr>
          <p:grpSp>
            <p:nvGrpSpPr>
              <p:cNvPr id="694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654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5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695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19" name="Group"/>
            <p:cNvGrpSpPr/>
            <p:nvPr/>
          </p:nvGrpSpPr>
          <p:grpSpPr>
            <a:xfrm>
              <a:off x="1905000" y="952500"/>
              <a:ext cx="6665266" cy="314785"/>
              <a:chOff x="0" y="0"/>
              <a:chExt cx="6665265" cy="314784"/>
            </a:xfrm>
          </p:grpSpPr>
          <p:grpSp>
            <p:nvGrpSpPr>
              <p:cNvPr id="777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737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8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778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02" name="Group"/>
            <p:cNvGrpSpPr/>
            <p:nvPr/>
          </p:nvGrpSpPr>
          <p:grpSpPr>
            <a:xfrm>
              <a:off x="2222500" y="635000"/>
              <a:ext cx="6665266" cy="314785"/>
              <a:chOff x="0" y="0"/>
              <a:chExt cx="6665265" cy="314784"/>
            </a:xfrm>
          </p:grpSpPr>
          <p:grpSp>
            <p:nvGrpSpPr>
              <p:cNvPr id="860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820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1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861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85" name="Group"/>
            <p:cNvGrpSpPr/>
            <p:nvPr/>
          </p:nvGrpSpPr>
          <p:grpSpPr>
            <a:xfrm>
              <a:off x="2540000" y="317500"/>
              <a:ext cx="6665266" cy="314785"/>
              <a:chOff x="0" y="0"/>
              <a:chExt cx="6665265" cy="314784"/>
            </a:xfrm>
          </p:grpSpPr>
          <p:grpSp>
            <p:nvGrpSpPr>
              <p:cNvPr id="943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903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5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8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4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944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0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1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2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4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5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8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1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68" name="Group"/>
            <p:cNvGrpSpPr/>
            <p:nvPr/>
          </p:nvGrpSpPr>
          <p:grpSpPr>
            <a:xfrm>
              <a:off x="2857500" y="0"/>
              <a:ext cx="6665266" cy="314785"/>
              <a:chOff x="0" y="0"/>
              <a:chExt cx="6665265" cy="314784"/>
            </a:xfrm>
          </p:grpSpPr>
          <p:grpSp>
            <p:nvGrpSpPr>
              <p:cNvPr id="1026" name="Group"/>
              <p:cNvGrpSpPr/>
              <p:nvPr/>
            </p:nvGrpSpPr>
            <p:grpSpPr>
              <a:xfrm>
                <a:off x="0" y="0"/>
                <a:ext cx="6665266" cy="314785"/>
                <a:chOff x="0" y="0"/>
                <a:chExt cx="6665265" cy="314784"/>
              </a:xfrm>
            </p:grpSpPr>
            <p:sp>
              <p:nvSpPr>
                <p:cNvPr id="986" name="Shape"/>
                <p:cNvSpPr/>
                <p:nvPr/>
              </p:nvSpPr>
              <p:spPr>
                <a:xfrm>
                  <a:off x="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Shape"/>
                <p:cNvSpPr/>
                <p:nvPr/>
              </p:nvSpPr>
              <p:spPr>
                <a:xfrm>
                  <a:off x="31785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Shape"/>
                <p:cNvSpPr/>
                <p:nvPr/>
              </p:nvSpPr>
              <p:spPr>
                <a:xfrm>
                  <a:off x="635713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Shape"/>
                <p:cNvSpPr/>
                <p:nvPr/>
              </p:nvSpPr>
              <p:spPr>
                <a:xfrm>
                  <a:off x="95356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Shape"/>
                <p:cNvSpPr/>
                <p:nvPr/>
              </p:nvSpPr>
              <p:spPr>
                <a:xfrm>
                  <a:off x="1271426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Shape"/>
                <p:cNvSpPr/>
                <p:nvPr/>
              </p:nvSpPr>
              <p:spPr>
                <a:xfrm>
                  <a:off x="1589283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Shape"/>
                <p:cNvSpPr/>
                <p:nvPr/>
              </p:nvSpPr>
              <p:spPr>
                <a:xfrm>
                  <a:off x="1907140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Shape"/>
                <p:cNvSpPr/>
                <p:nvPr/>
              </p:nvSpPr>
              <p:spPr>
                <a:xfrm>
                  <a:off x="2224997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Shape"/>
                <p:cNvSpPr/>
                <p:nvPr/>
              </p:nvSpPr>
              <p:spPr>
                <a:xfrm>
                  <a:off x="2542855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Shape"/>
                <p:cNvSpPr/>
                <p:nvPr/>
              </p:nvSpPr>
              <p:spPr>
                <a:xfrm>
                  <a:off x="2860711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Shape"/>
                <p:cNvSpPr/>
                <p:nvPr/>
              </p:nvSpPr>
              <p:spPr>
                <a:xfrm>
                  <a:off x="3178567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Shape"/>
                <p:cNvSpPr/>
                <p:nvPr/>
              </p:nvSpPr>
              <p:spPr>
                <a:xfrm>
                  <a:off x="3496424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Shape"/>
                <p:cNvSpPr/>
                <p:nvPr/>
              </p:nvSpPr>
              <p:spPr>
                <a:xfrm>
                  <a:off x="3814281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Shape"/>
                <p:cNvSpPr/>
                <p:nvPr/>
              </p:nvSpPr>
              <p:spPr>
                <a:xfrm>
                  <a:off x="413213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Shape"/>
                <p:cNvSpPr/>
                <p:nvPr/>
              </p:nvSpPr>
              <p:spPr>
                <a:xfrm>
                  <a:off x="4449995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Shape"/>
                <p:cNvSpPr/>
                <p:nvPr/>
              </p:nvSpPr>
              <p:spPr>
                <a:xfrm>
                  <a:off x="476785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Shape"/>
                <p:cNvSpPr/>
                <p:nvPr/>
              </p:nvSpPr>
              <p:spPr>
                <a:xfrm>
                  <a:off x="5085710" y="158928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Shape"/>
                <p:cNvSpPr/>
                <p:nvPr/>
              </p:nvSpPr>
              <p:spPr>
                <a:xfrm>
                  <a:off x="5403566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Shape"/>
                <p:cNvSpPr/>
                <p:nvPr/>
              </p:nvSpPr>
              <p:spPr>
                <a:xfrm>
                  <a:off x="5721422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Shape"/>
                <p:cNvSpPr/>
                <p:nvPr/>
              </p:nvSpPr>
              <p:spPr>
                <a:xfrm>
                  <a:off x="6039279" y="158928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Shape"/>
                <p:cNvSpPr/>
                <p:nvPr/>
              </p:nvSpPr>
              <p:spPr>
                <a:xfrm>
                  <a:off x="15892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Shape"/>
                <p:cNvSpPr/>
                <p:nvPr/>
              </p:nvSpPr>
              <p:spPr>
                <a:xfrm>
                  <a:off x="47678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Shape"/>
                <p:cNvSpPr/>
                <p:nvPr/>
              </p:nvSpPr>
              <p:spPr>
                <a:xfrm>
                  <a:off x="794641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Shape"/>
                <p:cNvSpPr/>
                <p:nvPr/>
              </p:nvSpPr>
              <p:spPr>
                <a:xfrm>
                  <a:off x="111249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" name="Shape"/>
                <p:cNvSpPr/>
                <p:nvPr/>
              </p:nvSpPr>
              <p:spPr>
                <a:xfrm>
                  <a:off x="143035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Shape"/>
                <p:cNvSpPr/>
                <p:nvPr/>
              </p:nvSpPr>
              <p:spPr>
                <a:xfrm>
                  <a:off x="174821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Shape"/>
                <p:cNvSpPr/>
                <p:nvPr/>
              </p:nvSpPr>
              <p:spPr>
                <a:xfrm>
                  <a:off x="206606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Shape"/>
                <p:cNvSpPr/>
                <p:nvPr/>
              </p:nvSpPr>
              <p:spPr>
                <a:xfrm>
                  <a:off x="2383925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Shape"/>
                <p:cNvSpPr/>
                <p:nvPr/>
              </p:nvSpPr>
              <p:spPr>
                <a:xfrm>
                  <a:off x="2701783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Shape"/>
                <p:cNvSpPr/>
                <p:nvPr/>
              </p:nvSpPr>
              <p:spPr>
                <a:xfrm>
                  <a:off x="3019639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Shape"/>
                <p:cNvSpPr/>
                <p:nvPr/>
              </p:nvSpPr>
              <p:spPr>
                <a:xfrm>
                  <a:off x="3337496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Shape"/>
                <p:cNvSpPr/>
                <p:nvPr/>
              </p:nvSpPr>
              <p:spPr>
                <a:xfrm>
                  <a:off x="3655352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Shape"/>
                <p:cNvSpPr/>
                <p:nvPr/>
              </p:nvSpPr>
              <p:spPr>
                <a:xfrm>
                  <a:off x="397321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Shape"/>
                <p:cNvSpPr/>
                <p:nvPr/>
              </p:nvSpPr>
              <p:spPr>
                <a:xfrm>
                  <a:off x="429106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Shape"/>
                <p:cNvSpPr/>
                <p:nvPr/>
              </p:nvSpPr>
              <p:spPr>
                <a:xfrm>
                  <a:off x="4608924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Shape"/>
                <p:cNvSpPr/>
                <p:nvPr/>
              </p:nvSpPr>
              <p:spPr>
                <a:xfrm>
                  <a:off x="4926780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Shape"/>
                <p:cNvSpPr/>
                <p:nvPr/>
              </p:nvSpPr>
              <p:spPr>
                <a:xfrm>
                  <a:off x="5244638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Shape"/>
                <p:cNvSpPr/>
                <p:nvPr/>
              </p:nvSpPr>
              <p:spPr>
                <a:xfrm>
                  <a:off x="5562494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Shape"/>
                <p:cNvSpPr/>
                <p:nvPr/>
              </p:nvSpPr>
              <p:spPr>
                <a:xfrm>
                  <a:off x="5880351" y="0"/>
                  <a:ext cx="467058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Shape"/>
                <p:cNvSpPr/>
                <p:nvPr/>
              </p:nvSpPr>
              <p:spPr>
                <a:xfrm>
                  <a:off x="6198207" y="0"/>
                  <a:ext cx="467059" cy="1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noFill/>
                <a:ln w="3175" cap="flat">
                  <a:solidFill>
                    <a:srgbClr val="D6D6D6"/>
                  </a:solidFill>
                  <a:prstDash val="solid"/>
                  <a:bevel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7" name="Group"/>
              <p:cNvGrpSpPr/>
              <p:nvPr/>
            </p:nvGrpSpPr>
            <p:grpSpPr>
              <a:xfrm>
                <a:off x="127142" y="44040"/>
                <a:ext cx="6406252" cy="228353"/>
                <a:chOff x="0" y="0"/>
                <a:chExt cx="6406251" cy="228352"/>
              </a:xfrm>
            </p:grpSpPr>
            <p:sp>
              <p:nvSpPr>
                <p:cNvPr id="1027" name="Shape"/>
                <p:cNvSpPr/>
                <p:nvPr/>
              </p:nvSpPr>
              <p:spPr>
                <a:xfrm>
                  <a:off x="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Shape"/>
                <p:cNvSpPr/>
                <p:nvPr/>
              </p:nvSpPr>
              <p:spPr>
                <a:xfrm>
                  <a:off x="31785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Shape"/>
                <p:cNvSpPr/>
                <p:nvPr/>
              </p:nvSpPr>
              <p:spPr>
                <a:xfrm>
                  <a:off x="635713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Shape"/>
                <p:cNvSpPr/>
                <p:nvPr/>
              </p:nvSpPr>
              <p:spPr>
                <a:xfrm>
                  <a:off x="95356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Shape"/>
                <p:cNvSpPr/>
                <p:nvPr/>
              </p:nvSpPr>
              <p:spPr>
                <a:xfrm>
                  <a:off x="127142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Shape"/>
                <p:cNvSpPr/>
                <p:nvPr/>
              </p:nvSpPr>
              <p:spPr>
                <a:xfrm>
                  <a:off x="158928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Shape"/>
                <p:cNvSpPr/>
                <p:nvPr/>
              </p:nvSpPr>
              <p:spPr>
                <a:xfrm>
                  <a:off x="1907140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Shape"/>
                <p:cNvSpPr/>
                <p:nvPr/>
              </p:nvSpPr>
              <p:spPr>
                <a:xfrm>
                  <a:off x="2224997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Shape"/>
                <p:cNvSpPr/>
                <p:nvPr/>
              </p:nvSpPr>
              <p:spPr>
                <a:xfrm>
                  <a:off x="2542855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Shape"/>
                <p:cNvSpPr/>
                <p:nvPr/>
              </p:nvSpPr>
              <p:spPr>
                <a:xfrm>
                  <a:off x="2860711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Shape"/>
                <p:cNvSpPr/>
                <p:nvPr/>
              </p:nvSpPr>
              <p:spPr>
                <a:xfrm>
                  <a:off x="3178567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Shape"/>
                <p:cNvSpPr/>
                <p:nvPr/>
              </p:nvSpPr>
              <p:spPr>
                <a:xfrm>
                  <a:off x="3496424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Shape"/>
                <p:cNvSpPr/>
                <p:nvPr/>
              </p:nvSpPr>
              <p:spPr>
                <a:xfrm>
                  <a:off x="3814281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Shape"/>
                <p:cNvSpPr/>
                <p:nvPr/>
              </p:nvSpPr>
              <p:spPr>
                <a:xfrm>
                  <a:off x="413213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Shape"/>
                <p:cNvSpPr/>
                <p:nvPr/>
              </p:nvSpPr>
              <p:spPr>
                <a:xfrm>
                  <a:off x="4449995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Shape"/>
                <p:cNvSpPr/>
                <p:nvPr/>
              </p:nvSpPr>
              <p:spPr>
                <a:xfrm>
                  <a:off x="4767853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Shape"/>
                <p:cNvSpPr/>
                <p:nvPr/>
              </p:nvSpPr>
              <p:spPr>
                <a:xfrm>
                  <a:off x="5085710" y="158928"/>
                  <a:ext cx="208042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Shape"/>
                <p:cNvSpPr/>
                <p:nvPr/>
              </p:nvSpPr>
              <p:spPr>
                <a:xfrm>
                  <a:off x="5403566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Shape"/>
                <p:cNvSpPr/>
                <p:nvPr/>
              </p:nvSpPr>
              <p:spPr>
                <a:xfrm>
                  <a:off x="5721422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Shape"/>
                <p:cNvSpPr/>
                <p:nvPr/>
              </p:nvSpPr>
              <p:spPr>
                <a:xfrm>
                  <a:off x="6039279" y="158928"/>
                  <a:ext cx="208043" cy="6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Shape"/>
                <p:cNvSpPr/>
                <p:nvPr/>
              </p:nvSpPr>
              <p:spPr>
                <a:xfrm>
                  <a:off x="15892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Shape"/>
                <p:cNvSpPr/>
                <p:nvPr/>
              </p:nvSpPr>
              <p:spPr>
                <a:xfrm>
                  <a:off x="47678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Shape"/>
                <p:cNvSpPr/>
                <p:nvPr/>
              </p:nvSpPr>
              <p:spPr>
                <a:xfrm>
                  <a:off x="79464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0" name="Shape"/>
                <p:cNvSpPr/>
                <p:nvPr/>
              </p:nvSpPr>
              <p:spPr>
                <a:xfrm>
                  <a:off x="111249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1" name="Shape"/>
                <p:cNvSpPr/>
                <p:nvPr/>
              </p:nvSpPr>
              <p:spPr>
                <a:xfrm>
                  <a:off x="1430355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2" name="Shape"/>
                <p:cNvSpPr/>
                <p:nvPr/>
              </p:nvSpPr>
              <p:spPr>
                <a:xfrm>
                  <a:off x="174821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Shape"/>
                <p:cNvSpPr/>
                <p:nvPr/>
              </p:nvSpPr>
              <p:spPr>
                <a:xfrm>
                  <a:off x="206606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4" name="Shape"/>
                <p:cNvSpPr/>
                <p:nvPr/>
              </p:nvSpPr>
              <p:spPr>
                <a:xfrm>
                  <a:off x="238392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5" name="Shape"/>
                <p:cNvSpPr/>
                <p:nvPr/>
              </p:nvSpPr>
              <p:spPr>
                <a:xfrm>
                  <a:off x="2701783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Shape"/>
                <p:cNvSpPr/>
                <p:nvPr/>
              </p:nvSpPr>
              <p:spPr>
                <a:xfrm>
                  <a:off x="301963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Shape"/>
                <p:cNvSpPr/>
                <p:nvPr/>
              </p:nvSpPr>
              <p:spPr>
                <a:xfrm>
                  <a:off x="3337496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Shape"/>
                <p:cNvSpPr/>
                <p:nvPr/>
              </p:nvSpPr>
              <p:spPr>
                <a:xfrm>
                  <a:off x="3655352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Shape"/>
                <p:cNvSpPr/>
                <p:nvPr/>
              </p:nvSpPr>
              <p:spPr>
                <a:xfrm>
                  <a:off x="3973210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Shape"/>
                <p:cNvSpPr/>
                <p:nvPr/>
              </p:nvSpPr>
              <p:spPr>
                <a:xfrm>
                  <a:off x="4291067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Shape"/>
                <p:cNvSpPr/>
                <p:nvPr/>
              </p:nvSpPr>
              <p:spPr>
                <a:xfrm>
                  <a:off x="4608924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Shape"/>
                <p:cNvSpPr/>
                <p:nvPr/>
              </p:nvSpPr>
              <p:spPr>
                <a:xfrm>
                  <a:off x="4926781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Shape"/>
                <p:cNvSpPr/>
                <p:nvPr/>
              </p:nvSpPr>
              <p:spPr>
                <a:xfrm>
                  <a:off x="5244638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Shape"/>
                <p:cNvSpPr/>
                <p:nvPr/>
              </p:nvSpPr>
              <p:spPr>
                <a:xfrm>
                  <a:off x="5562494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Shape"/>
                <p:cNvSpPr/>
                <p:nvPr/>
              </p:nvSpPr>
              <p:spPr>
                <a:xfrm>
                  <a:off x="5880351" y="0"/>
                  <a:ext cx="208042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Shape"/>
                <p:cNvSpPr/>
                <p:nvPr/>
              </p:nvSpPr>
              <p:spPr>
                <a:xfrm>
                  <a:off x="6198209" y="0"/>
                  <a:ext cx="208043" cy="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600" extrusionOk="0">
                      <a:moveTo>
                        <a:pt x="7260" y="0"/>
                      </a:moveTo>
                      <a:cubicBezTo>
                        <a:pt x="7165" y="0"/>
                        <a:pt x="7072" y="108"/>
                        <a:pt x="7005" y="310"/>
                      </a:cubicBezTo>
                      <a:lnTo>
                        <a:pt x="17" y="21290"/>
                      </a:lnTo>
                      <a:cubicBezTo>
                        <a:pt x="-22" y="21406"/>
                        <a:pt x="10" y="21600"/>
                        <a:pt x="65" y="21600"/>
                      </a:cubicBezTo>
                      <a:lnTo>
                        <a:pt x="14373" y="21600"/>
                      </a:lnTo>
                      <a:cubicBezTo>
                        <a:pt x="14416" y="21600"/>
                        <a:pt x="14452" y="21546"/>
                        <a:pt x="14483" y="21455"/>
                      </a:cubicBezTo>
                      <a:lnTo>
                        <a:pt x="21547" y="248"/>
                      </a:lnTo>
                      <a:cubicBezTo>
                        <a:pt x="21578" y="157"/>
                        <a:pt x="21556" y="0"/>
                        <a:pt x="21513" y="0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chemeClr val="accent3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20" tIns="45720" rIns="45720" bIns="45720" numCol="1" anchor="ctr">
                  <a:noAutofit/>
                </a:bodyPr>
                <a:lstStyle/>
                <a:p>
                  <a:pPr defTabSz="457200" hangingPunct="0"/>
                  <a:endParaRPr sz="1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78" name="Group"/>
          <p:cNvGrpSpPr/>
          <p:nvPr/>
        </p:nvGrpSpPr>
        <p:grpSpPr>
          <a:xfrm>
            <a:off x="654457" y="4378706"/>
            <a:ext cx="4681453" cy="1590068"/>
            <a:chOff x="249885" y="387771"/>
            <a:chExt cx="9362904" cy="3180133"/>
          </a:xfrm>
        </p:grpSpPr>
        <p:sp>
          <p:nvSpPr>
            <p:cNvPr id="1070" name="Line"/>
            <p:cNvSpPr/>
            <p:nvPr/>
          </p:nvSpPr>
          <p:spPr>
            <a:xfrm flipV="1">
              <a:off x="249885" y="387771"/>
              <a:ext cx="3174246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1" name="Line"/>
            <p:cNvSpPr/>
            <p:nvPr/>
          </p:nvSpPr>
          <p:spPr>
            <a:xfrm flipV="1">
              <a:off x="2154884" y="387771"/>
              <a:ext cx="3174246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2" name="Line"/>
            <p:cNvSpPr/>
            <p:nvPr/>
          </p:nvSpPr>
          <p:spPr>
            <a:xfrm flipV="1">
              <a:off x="4377386" y="387771"/>
              <a:ext cx="3174245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3" name="Line"/>
            <p:cNvSpPr/>
            <p:nvPr/>
          </p:nvSpPr>
          <p:spPr>
            <a:xfrm flipV="1">
              <a:off x="6282385" y="387771"/>
              <a:ext cx="3174246" cy="318013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4" name="Line"/>
            <p:cNvSpPr/>
            <p:nvPr/>
          </p:nvSpPr>
          <p:spPr>
            <a:xfrm flipV="1">
              <a:off x="3262818" y="546210"/>
              <a:ext cx="6349972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5" name="Line"/>
            <p:cNvSpPr/>
            <p:nvPr/>
          </p:nvSpPr>
          <p:spPr>
            <a:xfrm flipV="1">
              <a:off x="2310319" y="1498711"/>
              <a:ext cx="6349971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6" name="Line"/>
            <p:cNvSpPr/>
            <p:nvPr/>
          </p:nvSpPr>
          <p:spPr>
            <a:xfrm flipV="1">
              <a:off x="1357818" y="2451211"/>
              <a:ext cx="6349972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77" name="Line"/>
            <p:cNvSpPr/>
            <p:nvPr/>
          </p:nvSpPr>
          <p:spPr>
            <a:xfrm flipV="1">
              <a:off x="405318" y="3403711"/>
              <a:ext cx="6349972" cy="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1079" name="electron track"/>
          <p:cNvSpPr txBox="1"/>
          <p:nvPr/>
        </p:nvSpPr>
        <p:spPr>
          <a:xfrm>
            <a:off x="3059910" y="2768994"/>
            <a:ext cx="706356" cy="606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220" tIns="48220" rIns="48220" bIns="48220"/>
          <a:lstStyle>
            <a:lvl1pPr algn="r" defTabSz="1285875">
              <a:defRPr sz="2400">
                <a:solidFill>
                  <a:srgbClr val="0433FF"/>
                </a:solidFill>
              </a:defRPr>
            </a:lvl1pPr>
          </a:lstStyle>
          <a:p>
            <a:pPr defTabSz="642938" hangingPunct="0"/>
            <a:r>
              <a:rPr sz="1200" kern="0">
                <a:latin typeface="Calibri"/>
                <a:ea typeface="Calibri"/>
                <a:cs typeface="Calibri"/>
                <a:sym typeface="Calibri"/>
              </a:rPr>
              <a:t>electron track</a:t>
            </a:r>
          </a:p>
        </p:txBody>
      </p:sp>
      <p:sp>
        <p:nvSpPr>
          <p:cNvPr id="1080" name="1 cm"/>
          <p:cNvSpPr txBox="1"/>
          <p:nvPr/>
        </p:nvSpPr>
        <p:spPr>
          <a:xfrm>
            <a:off x="4015168" y="3884266"/>
            <a:ext cx="965407" cy="43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/>
          <a:lstStyle>
            <a:lvl1pPr algn="ctr">
              <a:defRPr sz="2400">
                <a:solidFill>
                  <a:srgbClr val="0433FF"/>
                </a:solidFill>
              </a:defRPr>
            </a:lvl1pPr>
          </a:lstStyle>
          <a:p>
            <a:pPr defTabSz="457200" hangingPunct="0"/>
            <a:r>
              <a:rPr sz="1200" kern="0">
                <a:latin typeface="Calibri"/>
                <a:ea typeface="Calibri"/>
                <a:cs typeface="Calibri"/>
                <a:sym typeface="Calibri"/>
              </a:rPr>
              <a:t>1 cm</a:t>
            </a:r>
          </a:p>
        </p:txBody>
      </p:sp>
      <p:grpSp>
        <p:nvGrpSpPr>
          <p:cNvPr id="1083" name="Group"/>
          <p:cNvGrpSpPr/>
          <p:nvPr/>
        </p:nvGrpSpPr>
        <p:grpSpPr>
          <a:xfrm>
            <a:off x="2313274" y="3019553"/>
            <a:ext cx="243725" cy="346865"/>
            <a:chOff x="0" y="0"/>
            <a:chExt cx="487448" cy="693728"/>
          </a:xfrm>
        </p:grpSpPr>
        <p:sp>
          <p:nvSpPr>
            <p:cNvPr id="1081" name="Line"/>
            <p:cNvSpPr/>
            <p:nvPr/>
          </p:nvSpPr>
          <p:spPr>
            <a:xfrm flipV="1">
              <a:off x="446144" y="0"/>
              <a:ext cx="1" cy="5419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headEnd type="stealth" w="med" len="med"/>
            </a:ln>
            <a:effectLst/>
          </p:spPr>
          <p:txBody>
            <a:bodyPr wrap="square" lIns="48220" tIns="48220" rIns="48220" bIns="48220" numCol="1" anchor="t">
              <a:noAutofit/>
            </a:bodyPr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82" name="v"/>
            <p:cNvSpPr txBox="1"/>
            <p:nvPr/>
          </p:nvSpPr>
          <p:spPr>
            <a:xfrm>
              <a:off x="0" y="895"/>
              <a:ext cx="487449" cy="692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220" tIns="48220" rIns="48220" bIns="48220" numCol="1" anchor="t">
              <a:noAutofit/>
            </a:bodyPr>
            <a:lstStyle>
              <a:lvl1pPr defTabSz="1285875">
                <a:defRPr sz="2500" i="1"/>
              </a:lvl1pPr>
            </a:lstStyle>
            <a:p>
              <a:pPr defTabSz="642938" hangingPunct="0"/>
              <a:r>
                <a:rPr sz="12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</a:p>
          </p:txBody>
        </p:sp>
      </p:grpSp>
      <p:sp>
        <p:nvSpPr>
          <p:cNvPr id="1084" name="Line"/>
          <p:cNvSpPr/>
          <p:nvPr/>
        </p:nvSpPr>
        <p:spPr>
          <a:xfrm flipH="1">
            <a:off x="4100835" y="3927843"/>
            <a:ext cx="884166" cy="1"/>
          </a:xfrm>
          <a:prstGeom prst="line">
            <a:avLst/>
          </a:prstGeom>
          <a:ln w="12700">
            <a:solidFill>
              <a:srgbClr val="0433FF"/>
            </a:solidFill>
            <a:bevel/>
            <a:headEnd type="stealth"/>
            <a:tailEnd type="stealth"/>
          </a:ln>
        </p:spPr>
        <p:txBody>
          <a:bodyPr lIns="48220" tIns="48220" rIns="48220" bIns="48220"/>
          <a:lstStyle/>
          <a:p>
            <a:pPr defTabSz="642938" hangingPunct="0"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 sz="11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85" name="coarse electrode…"/>
          <p:cNvSpPr txBox="1"/>
          <p:nvPr/>
        </p:nvSpPr>
        <p:spPr>
          <a:xfrm>
            <a:off x="1056795" y="3416900"/>
            <a:ext cx="1264818" cy="51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220" tIns="48220" rIns="48220" bIns="48220"/>
          <a:lstStyle/>
          <a:p>
            <a:pPr defTabSz="642938" hangingPunct="0">
              <a:defRPr sz="2400">
                <a:solidFill>
                  <a:srgbClr val="0433FF"/>
                </a:solidFill>
              </a:defRPr>
            </a:pPr>
            <a:r>
              <a:rPr sz="1200" kern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coarse electrode</a:t>
            </a:r>
          </a:p>
          <a:p>
            <a:pPr defTabSz="642938" hangingPunct="0">
              <a:defRPr sz="2400">
                <a:solidFill>
                  <a:srgbClr val="0433FF"/>
                </a:solidFill>
              </a:defRPr>
            </a:pPr>
            <a:r>
              <a:rPr sz="1200" kern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wires</a:t>
            </a:r>
          </a:p>
        </p:txBody>
      </p:sp>
      <p:sp>
        <p:nvSpPr>
          <p:cNvPr id="1086" name="pixels"/>
          <p:cNvSpPr txBox="1"/>
          <p:nvPr/>
        </p:nvSpPr>
        <p:spPr>
          <a:xfrm>
            <a:off x="4462878" y="5499147"/>
            <a:ext cx="643153" cy="34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220" tIns="48220" rIns="48220" bIns="48220"/>
          <a:lstStyle>
            <a:lvl1pPr defTabSz="1285875">
              <a:defRPr sz="2400">
                <a:solidFill>
                  <a:srgbClr val="0433FF"/>
                </a:solidFill>
              </a:defRPr>
            </a:lvl1pPr>
          </a:lstStyle>
          <a:p>
            <a:pPr defTabSz="642938" hangingPunct="0"/>
            <a:r>
              <a:rPr sz="1200" kern="0">
                <a:latin typeface="Calibri"/>
                <a:ea typeface="Calibri"/>
                <a:cs typeface="Calibri"/>
                <a:sym typeface="Calibri"/>
              </a:rPr>
              <a:t>pixels</a:t>
            </a:r>
          </a:p>
        </p:txBody>
      </p:sp>
      <p:sp>
        <p:nvSpPr>
          <p:cNvPr id="1087" name="Line"/>
          <p:cNvSpPr/>
          <p:nvPr/>
        </p:nvSpPr>
        <p:spPr>
          <a:xfrm flipH="1" flipV="1">
            <a:off x="1667260" y="3760205"/>
            <a:ext cx="218237" cy="226256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88" name="Line"/>
          <p:cNvSpPr/>
          <p:nvPr/>
        </p:nvSpPr>
        <p:spPr>
          <a:xfrm flipH="1" flipV="1">
            <a:off x="1661031" y="3675777"/>
            <a:ext cx="376899" cy="96633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89" name="Line"/>
          <p:cNvSpPr/>
          <p:nvPr/>
        </p:nvSpPr>
        <p:spPr>
          <a:xfrm flipH="1">
            <a:off x="579632" y="3764213"/>
            <a:ext cx="1" cy="915966"/>
          </a:xfrm>
          <a:prstGeom prst="line">
            <a:avLst/>
          </a:prstGeom>
          <a:ln w="38100">
            <a:solidFill>
              <a:srgbClr val="000000"/>
            </a:solidFill>
            <a:bevel/>
            <a:headEnd type="stealth"/>
          </a:ln>
        </p:spPr>
        <p:txBody>
          <a:bodyPr lIns="48220" tIns="48220" rIns="48220" bIns="48220"/>
          <a:lstStyle/>
          <a:p>
            <a:pPr defTabSz="642938" hangingPunct="0"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 sz="11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0" name="Square"/>
              <p:cNvSpPr txBox="1"/>
              <p:nvPr/>
            </p:nvSpPr>
            <p:spPr>
              <a:xfrm>
                <a:off x="630642" y="4060634"/>
                <a:ext cx="346632" cy="3464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8220" tIns="48220" rIns="48220" bIns="48220"/>
              <a:lstStyle>
                <a:lvl1pPr defTabSz="1285875">
                  <a:defRPr sz="3100" i="1"/>
                </a:lvl1pPr>
              </a:lstStyle>
              <a:p>
                <a:pPr defTabSz="642938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sz="1625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limUppPr>
                        <m:e>
                          <m:r>
                            <a:rPr sz="1625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𝐸</m:t>
                          </m:r>
                        </m:e>
                        <m:lim>
                          <m:r>
                            <a:rPr sz="1625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Calibri"/>
                            </a:rPr>
                            <m:t>⃗</m:t>
                          </m:r>
                        </m:lim>
                      </m:limUpp>
                    </m:oMath>
                  </m:oMathPara>
                </a14:m>
                <a:endParaRPr sz="1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090" name="Squar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42" y="4060634"/>
                <a:ext cx="346632" cy="346417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1" name="pixel chip"/>
          <p:cNvSpPr txBox="1"/>
          <p:nvPr/>
        </p:nvSpPr>
        <p:spPr>
          <a:xfrm>
            <a:off x="627630" y="5967016"/>
            <a:ext cx="1226849" cy="37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220" tIns="48220" rIns="48220" bIns="48220"/>
          <a:lstStyle>
            <a:lvl1pPr defTabSz="1285875">
              <a:defRPr sz="2400">
                <a:solidFill>
                  <a:srgbClr val="0433FF"/>
                </a:solidFill>
              </a:defRPr>
            </a:lvl1pPr>
          </a:lstStyle>
          <a:p>
            <a:pPr defTabSz="642938" hangingPunct="0"/>
            <a:r>
              <a:rPr sz="1200" kern="0">
                <a:latin typeface="Calibri"/>
                <a:ea typeface="Calibri"/>
                <a:cs typeface="Calibri"/>
                <a:sym typeface="Calibri"/>
              </a:rPr>
              <a:t>pixel chip</a:t>
            </a:r>
          </a:p>
        </p:txBody>
      </p:sp>
      <p:sp>
        <p:nvSpPr>
          <p:cNvPr id="1092" name="Shape"/>
          <p:cNvSpPr/>
          <p:nvPr/>
        </p:nvSpPr>
        <p:spPr>
          <a:xfrm>
            <a:off x="2157716" y="4930701"/>
            <a:ext cx="1565142" cy="471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ln w="25400">
            <a:solidFill>
              <a:srgbClr val="0433FF"/>
            </a:solidFill>
            <a:bevel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Line"/>
          <p:cNvSpPr/>
          <p:nvPr/>
        </p:nvSpPr>
        <p:spPr>
          <a:xfrm flipH="1">
            <a:off x="1112660" y="5406968"/>
            <a:ext cx="1087588" cy="640816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4" name="Line"/>
          <p:cNvSpPr/>
          <p:nvPr/>
        </p:nvSpPr>
        <p:spPr>
          <a:xfrm flipH="1">
            <a:off x="4019380" y="5675099"/>
            <a:ext cx="401186" cy="72154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5" name="Line"/>
          <p:cNvSpPr/>
          <p:nvPr/>
        </p:nvSpPr>
        <p:spPr>
          <a:xfrm flipH="1" flipV="1">
            <a:off x="4150219" y="5575766"/>
            <a:ext cx="283047" cy="48535"/>
          </a:xfrm>
          <a:prstGeom prst="line">
            <a:avLst/>
          </a:prstGeom>
          <a:ln w="12700">
            <a:solidFill>
              <a:srgbClr val="0433FF"/>
            </a:solidFill>
            <a:bevel/>
          </a:ln>
        </p:spPr>
        <p:txBody>
          <a:bodyPr lIns="34290" tIns="34290" rIns="34290" bIns="34290"/>
          <a:lstStyle/>
          <a:p>
            <a:pPr defTabSz="457200" hangingPunct="0"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96" name="Shape"/>
          <p:cNvSpPr/>
          <p:nvPr/>
        </p:nvSpPr>
        <p:spPr>
          <a:xfrm>
            <a:off x="2789832" y="50911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6D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Shape"/>
          <p:cNvSpPr/>
          <p:nvPr/>
        </p:nvSpPr>
        <p:spPr>
          <a:xfrm>
            <a:off x="2866032" y="50086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Shape"/>
          <p:cNvSpPr/>
          <p:nvPr/>
        </p:nvSpPr>
        <p:spPr>
          <a:xfrm>
            <a:off x="3031132" y="50086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Shape"/>
          <p:cNvSpPr/>
          <p:nvPr/>
        </p:nvSpPr>
        <p:spPr>
          <a:xfrm>
            <a:off x="3107332" y="50911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Shape"/>
          <p:cNvSpPr/>
          <p:nvPr/>
        </p:nvSpPr>
        <p:spPr>
          <a:xfrm>
            <a:off x="2948582" y="50911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433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Shape"/>
          <p:cNvSpPr/>
          <p:nvPr/>
        </p:nvSpPr>
        <p:spPr>
          <a:xfrm>
            <a:off x="2872382" y="51673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Shape"/>
          <p:cNvSpPr/>
          <p:nvPr/>
        </p:nvSpPr>
        <p:spPr>
          <a:xfrm>
            <a:off x="2472332" y="52499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3FD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Shape"/>
          <p:cNvSpPr/>
          <p:nvPr/>
        </p:nvSpPr>
        <p:spPr>
          <a:xfrm>
            <a:off x="2631082" y="52499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6D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Shape"/>
          <p:cNvSpPr/>
          <p:nvPr/>
        </p:nvSpPr>
        <p:spPr>
          <a:xfrm>
            <a:off x="2707282" y="51673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Shape"/>
          <p:cNvSpPr/>
          <p:nvPr/>
        </p:nvSpPr>
        <p:spPr>
          <a:xfrm>
            <a:off x="3031132" y="516739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4" name="Group"/>
          <p:cNvGrpSpPr/>
          <p:nvPr/>
        </p:nvGrpSpPr>
        <p:grpSpPr>
          <a:xfrm>
            <a:off x="2720071" y="2839624"/>
            <a:ext cx="477453" cy="2329711"/>
            <a:chOff x="0" y="-127000"/>
            <a:chExt cx="954904" cy="4659421"/>
          </a:xfrm>
        </p:grpSpPr>
        <p:grpSp>
          <p:nvGrpSpPr>
            <p:cNvPr id="1153" name="Group"/>
            <p:cNvGrpSpPr/>
            <p:nvPr/>
          </p:nvGrpSpPr>
          <p:grpSpPr>
            <a:xfrm>
              <a:off x="0" y="-127001"/>
              <a:ext cx="954904" cy="652216"/>
              <a:chOff x="0" y="0"/>
              <a:chExt cx="954903" cy="652214"/>
            </a:xfrm>
          </p:grpSpPr>
          <p:sp>
            <p:nvSpPr>
              <p:cNvPr id="1106" name="Circle"/>
              <p:cNvSpPr/>
              <p:nvPr/>
            </p:nvSpPr>
            <p:spPr>
              <a:xfrm>
                <a:off x="749080" y="218406"/>
                <a:ext cx="113739" cy="113740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Circle"/>
              <p:cNvSpPr/>
              <p:nvPr/>
            </p:nvSpPr>
            <p:spPr>
              <a:xfrm>
                <a:off x="678234" y="132834"/>
                <a:ext cx="97491" cy="97491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Circle"/>
              <p:cNvSpPr/>
              <p:nvPr/>
            </p:nvSpPr>
            <p:spPr>
              <a:xfrm>
                <a:off x="42700" y="528597"/>
                <a:ext cx="80918" cy="80918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Circle"/>
              <p:cNvSpPr/>
              <p:nvPr/>
            </p:nvSpPr>
            <p:spPr>
              <a:xfrm>
                <a:off x="230673" y="333685"/>
                <a:ext cx="65307" cy="65306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Circle"/>
              <p:cNvSpPr/>
              <p:nvPr/>
            </p:nvSpPr>
            <p:spPr>
              <a:xfrm>
                <a:off x="145260" y="426233"/>
                <a:ext cx="80721" cy="80721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Circle"/>
              <p:cNvSpPr/>
              <p:nvPr/>
            </p:nvSpPr>
            <p:spPr>
              <a:xfrm>
                <a:off x="671955" y="307601"/>
                <a:ext cx="79225" cy="79225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Circle"/>
              <p:cNvSpPr/>
              <p:nvPr/>
            </p:nvSpPr>
            <p:spPr>
              <a:xfrm>
                <a:off x="309886" y="218406"/>
                <a:ext cx="113739" cy="113740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Circle"/>
              <p:cNvSpPr/>
              <p:nvPr/>
            </p:nvSpPr>
            <p:spPr>
              <a:xfrm>
                <a:off x="483089" y="94690"/>
                <a:ext cx="113739" cy="113740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Circle"/>
              <p:cNvSpPr/>
              <p:nvPr/>
            </p:nvSpPr>
            <p:spPr>
              <a:xfrm>
                <a:off x="615086" y="0"/>
                <a:ext cx="113739" cy="113739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Circle"/>
              <p:cNvSpPr/>
              <p:nvPr/>
            </p:nvSpPr>
            <p:spPr>
              <a:xfrm>
                <a:off x="800269" y="309468"/>
                <a:ext cx="113739" cy="113739"/>
              </a:xfrm>
              <a:prstGeom prst="ellipse">
                <a:avLst/>
              </a:prstGeom>
              <a:solidFill>
                <a:srgbClr val="FFF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Circle"/>
              <p:cNvSpPr/>
              <p:nvPr/>
            </p:nvSpPr>
            <p:spPr>
              <a:xfrm>
                <a:off x="395891" y="180900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Circle"/>
              <p:cNvSpPr/>
              <p:nvPr/>
            </p:nvSpPr>
            <p:spPr>
              <a:xfrm>
                <a:off x="831799" y="168529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Circle"/>
              <p:cNvSpPr/>
              <p:nvPr/>
            </p:nvSpPr>
            <p:spPr>
              <a:xfrm>
                <a:off x="148459" y="354103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Circle"/>
              <p:cNvSpPr/>
              <p:nvPr/>
            </p:nvSpPr>
            <p:spPr>
              <a:xfrm>
                <a:off x="173202" y="527305"/>
                <a:ext cx="50681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Circle"/>
              <p:cNvSpPr/>
              <p:nvPr/>
            </p:nvSpPr>
            <p:spPr>
              <a:xfrm>
                <a:off x="733966" y="403589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Circle"/>
              <p:cNvSpPr/>
              <p:nvPr/>
            </p:nvSpPr>
            <p:spPr>
              <a:xfrm>
                <a:off x="757911" y="69300"/>
                <a:ext cx="50681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Circle"/>
              <p:cNvSpPr/>
              <p:nvPr/>
            </p:nvSpPr>
            <p:spPr>
              <a:xfrm>
                <a:off x="494863" y="180900"/>
                <a:ext cx="50681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Circle"/>
              <p:cNvSpPr/>
              <p:nvPr/>
            </p:nvSpPr>
            <p:spPr>
              <a:xfrm>
                <a:off x="321661" y="180900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Circle"/>
              <p:cNvSpPr/>
              <p:nvPr/>
            </p:nvSpPr>
            <p:spPr>
              <a:xfrm>
                <a:off x="74229" y="453075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Circle"/>
              <p:cNvSpPr/>
              <p:nvPr/>
            </p:nvSpPr>
            <p:spPr>
              <a:xfrm>
                <a:off x="530231" y="255130"/>
                <a:ext cx="50681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Circle"/>
              <p:cNvSpPr/>
              <p:nvPr/>
            </p:nvSpPr>
            <p:spPr>
              <a:xfrm>
                <a:off x="222689" y="255130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Circle"/>
              <p:cNvSpPr/>
              <p:nvPr/>
            </p:nvSpPr>
            <p:spPr>
              <a:xfrm>
                <a:off x="792981" y="262307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Circle"/>
              <p:cNvSpPr/>
              <p:nvPr/>
            </p:nvSpPr>
            <p:spPr>
              <a:xfrm>
                <a:off x="24743" y="502562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Circle"/>
              <p:cNvSpPr/>
              <p:nvPr/>
            </p:nvSpPr>
            <p:spPr>
              <a:xfrm>
                <a:off x="321661" y="230387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Circle"/>
              <p:cNvSpPr/>
              <p:nvPr/>
            </p:nvSpPr>
            <p:spPr>
              <a:xfrm>
                <a:off x="569093" y="180900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Circle"/>
              <p:cNvSpPr/>
              <p:nvPr/>
            </p:nvSpPr>
            <p:spPr>
              <a:xfrm>
                <a:off x="0" y="601535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Circle"/>
              <p:cNvSpPr/>
              <p:nvPr/>
            </p:nvSpPr>
            <p:spPr>
              <a:xfrm>
                <a:off x="633345" y="126220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Circle"/>
              <p:cNvSpPr/>
              <p:nvPr/>
            </p:nvSpPr>
            <p:spPr>
              <a:xfrm>
                <a:off x="569093" y="32441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Circle"/>
              <p:cNvSpPr/>
              <p:nvPr/>
            </p:nvSpPr>
            <p:spPr>
              <a:xfrm>
                <a:off x="199743" y="415961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Circle"/>
              <p:cNvSpPr/>
              <p:nvPr/>
            </p:nvSpPr>
            <p:spPr>
              <a:xfrm>
                <a:off x="917691" y="262307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Circle"/>
              <p:cNvSpPr/>
              <p:nvPr/>
            </p:nvSpPr>
            <p:spPr>
              <a:xfrm>
                <a:off x="470120" y="57184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Circle"/>
              <p:cNvSpPr/>
              <p:nvPr/>
            </p:nvSpPr>
            <p:spPr>
              <a:xfrm>
                <a:off x="637613" y="249421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Circle"/>
              <p:cNvSpPr/>
              <p:nvPr/>
            </p:nvSpPr>
            <p:spPr>
              <a:xfrm>
                <a:off x="295011" y="386462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Circle"/>
              <p:cNvSpPr/>
              <p:nvPr/>
            </p:nvSpPr>
            <p:spPr>
              <a:xfrm>
                <a:off x="353787" y="366474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Circle"/>
              <p:cNvSpPr/>
              <p:nvPr/>
            </p:nvSpPr>
            <p:spPr>
              <a:xfrm>
                <a:off x="459244" y="267501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Circle"/>
              <p:cNvSpPr/>
              <p:nvPr/>
            </p:nvSpPr>
            <p:spPr>
              <a:xfrm>
                <a:off x="928967" y="334245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Circle"/>
              <p:cNvSpPr/>
              <p:nvPr/>
            </p:nvSpPr>
            <p:spPr>
              <a:xfrm>
                <a:off x="420109" y="138591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Circle"/>
              <p:cNvSpPr/>
              <p:nvPr/>
            </p:nvSpPr>
            <p:spPr>
              <a:xfrm>
                <a:off x="849998" y="471274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Circle"/>
              <p:cNvSpPr/>
              <p:nvPr/>
            </p:nvSpPr>
            <p:spPr>
              <a:xfrm>
                <a:off x="144266" y="226815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Circle"/>
              <p:cNvSpPr/>
              <p:nvPr/>
            </p:nvSpPr>
            <p:spPr>
              <a:xfrm>
                <a:off x="199082" y="302187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Circle"/>
              <p:cNvSpPr/>
              <p:nvPr/>
            </p:nvSpPr>
            <p:spPr>
              <a:xfrm>
                <a:off x="62041" y="446081"/>
                <a:ext cx="14283" cy="14282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Circle"/>
              <p:cNvSpPr/>
              <p:nvPr/>
            </p:nvSpPr>
            <p:spPr>
              <a:xfrm>
                <a:off x="137414" y="507749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Circle"/>
              <p:cNvSpPr/>
              <p:nvPr/>
            </p:nvSpPr>
            <p:spPr>
              <a:xfrm>
                <a:off x="438904" y="89774"/>
                <a:ext cx="14283" cy="14282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Circle"/>
              <p:cNvSpPr/>
              <p:nvPr/>
            </p:nvSpPr>
            <p:spPr>
              <a:xfrm>
                <a:off x="856879" y="96626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Circle"/>
              <p:cNvSpPr/>
              <p:nvPr/>
            </p:nvSpPr>
            <p:spPr>
              <a:xfrm>
                <a:off x="719839" y="240518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Circle"/>
              <p:cNvSpPr/>
              <p:nvPr/>
            </p:nvSpPr>
            <p:spPr>
              <a:xfrm>
                <a:off x="767802" y="199406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Circle"/>
              <p:cNvSpPr/>
              <p:nvPr/>
            </p:nvSpPr>
            <p:spPr>
              <a:xfrm>
                <a:off x="836323" y="267927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4" name="Line"/>
            <p:cNvSpPr/>
            <p:nvPr/>
          </p:nvSpPr>
          <p:spPr>
            <a:xfrm flipV="1">
              <a:off x="419" y="456069"/>
              <a:ext cx="1" cy="407635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8220" tIns="48220" rIns="48220" bIns="48220" numCol="1" anchor="t">
              <a:noAutofit/>
            </a:bodyPr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grpSp>
          <p:nvGrpSpPr>
            <p:cNvPr id="1202" name="Group"/>
            <p:cNvGrpSpPr/>
            <p:nvPr/>
          </p:nvGrpSpPr>
          <p:grpSpPr>
            <a:xfrm>
              <a:off x="0" y="3761454"/>
              <a:ext cx="954905" cy="652216"/>
              <a:chOff x="0" y="0"/>
              <a:chExt cx="954903" cy="652214"/>
            </a:xfrm>
          </p:grpSpPr>
          <p:sp>
            <p:nvSpPr>
              <p:cNvPr id="1155" name="Circle"/>
              <p:cNvSpPr/>
              <p:nvPr/>
            </p:nvSpPr>
            <p:spPr>
              <a:xfrm>
                <a:off x="749080" y="218406"/>
                <a:ext cx="113739" cy="113740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Circle"/>
              <p:cNvSpPr/>
              <p:nvPr/>
            </p:nvSpPr>
            <p:spPr>
              <a:xfrm>
                <a:off x="678234" y="132834"/>
                <a:ext cx="97491" cy="97491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Circle"/>
              <p:cNvSpPr/>
              <p:nvPr/>
            </p:nvSpPr>
            <p:spPr>
              <a:xfrm>
                <a:off x="42700" y="528597"/>
                <a:ext cx="80918" cy="80918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Circle"/>
              <p:cNvSpPr/>
              <p:nvPr/>
            </p:nvSpPr>
            <p:spPr>
              <a:xfrm>
                <a:off x="230673" y="333685"/>
                <a:ext cx="65307" cy="65306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Circle"/>
              <p:cNvSpPr/>
              <p:nvPr/>
            </p:nvSpPr>
            <p:spPr>
              <a:xfrm>
                <a:off x="145260" y="426233"/>
                <a:ext cx="80721" cy="80721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Circle"/>
              <p:cNvSpPr/>
              <p:nvPr/>
            </p:nvSpPr>
            <p:spPr>
              <a:xfrm>
                <a:off x="671955" y="307601"/>
                <a:ext cx="79225" cy="79225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Circle"/>
              <p:cNvSpPr/>
              <p:nvPr/>
            </p:nvSpPr>
            <p:spPr>
              <a:xfrm>
                <a:off x="309886" y="218406"/>
                <a:ext cx="113739" cy="113740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Circle"/>
              <p:cNvSpPr/>
              <p:nvPr/>
            </p:nvSpPr>
            <p:spPr>
              <a:xfrm>
                <a:off x="483089" y="94690"/>
                <a:ext cx="113739" cy="113740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Circle"/>
              <p:cNvSpPr/>
              <p:nvPr/>
            </p:nvSpPr>
            <p:spPr>
              <a:xfrm>
                <a:off x="615086" y="0"/>
                <a:ext cx="113739" cy="113739"/>
              </a:xfrm>
              <a:prstGeom prst="ellipse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Circle"/>
              <p:cNvSpPr/>
              <p:nvPr/>
            </p:nvSpPr>
            <p:spPr>
              <a:xfrm>
                <a:off x="800269" y="309468"/>
                <a:ext cx="113739" cy="113739"/>
              </a:xfrm>
              <a:prstGeom prst="ellipse">
                <a:avLst/>
              </a:prstGeom>
              <a:solidFill>
                <a:srgbClr val="FFF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2400"/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Circle"/>
              <p:cNvSpPr/>
              <p:nvPr/>
            </p:nvSpPr>
            <p:spPr>
              <a:xfrm>
                <a:off x="395891" y="180900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Circle"/>
              <p:cNvSpPr/>
              <p:nvPr/>
            </p:nvSpPr>
            <p:spPr>
              <a:xfrm>
                <a:off x="831799" y="168529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Circle"/>
              <p:cNvSpPr/>
              <p:nvPr/>
            </p:nvSpPr>
            <p:spPr>
              <a:xfrm>
                <a:off x="148459" y="354103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Circle"/>
              <p:cNvSpPr/>
              <p:nvPr/>
            </p:nvSpPr>
            <p:spPr>
              <a:xfrm>
                <a:off x="173202" y="527305"/>
                <a:ext cx="50681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Circle"/>
              <p:cNvSpPr/>
              <p:nvPr/>
            </p:nvSpPr>
            <p:spPr>
              <a:xfrm>
                <a:off x="733966" y="403589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Circle"/>
              <p:cNvSpPr/>
              <p:nvPr/>
            </p:nvSpPr>
            <p:spPr>
              <a:xfrm>
                <a:off x="757911" y="69300"/>
                <a:ext cx="50681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Circle"/>
              <p:cNvSpPr/>
              <p:nvPr/>
            </p:nvSpPr>
            <p:spPr>
              <a:xfrm>
                <a:off x="494863" y="180900"/>
                <a:ext cx="50681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Circle"/>
              <p:cNvSpPr/>
              <p:nvPr/>
            </p:nvSpPr>
            <p:spPr>
              <a:xfrm>
                <a:off x="321661" y="180900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Circle"/>
              <p:cNvSpPr/>
              <p:nvPr/>
            </p:nvSpPr>
            <p:spPr>
              <a:xfrm>
                <a:off x="74229" y="453075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Circle"/>
              <p:cNvSpPr/>
              <p:nvPr/>
            </p:nvSpPr>
            <p:spPr>
              <a:xfrm>
                <a:off x="530231" y="255130"/>
                <a:ext cx="50681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Circle"/>
              <p:cNvSpPr/>
              <p:nvPr/>
            </p:nvSpPr>
            <p:spPr>
              <a:xfrm>
                <a:off x="222689" y="255130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Circle"/>
              <p:cNvSpPr/>
              <p:nvPr/>
            </p:nvSpPr>
            <p:spPr>
              <a:xfrm>
                <a:off x="792981" y="262307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Circle"/>
              <p:cNvSpPr/>
              <p:nvPr/>
            </p:nvSpPr>
            <p:spPr>
              <a:xfrm>
                <a:off x="24743" y="502562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Circle"/>
              <p:cNvSpPr/>
              <p:nvPr/>
            </p:nvSpPr>
            <p:spPr>
              <a:xfrm>
                <a:off x="321661" y="230387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Circle"/>
              <p:cNvSpPr/>
              <p:nvPr/>
            </p:nvSpPr>
            <p:spPr>
              <a:xfrm>
                <a:off x="569093" y="180900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Circle"/>
              <p:cNvSpPr/>
              <p:nvPr/>
            </p:nvSpPr>
            <p:spPr>
              <a:xfrm>
                <a:off x="0" y="601535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Circle"/>
              <p:cNvSpPr/>
              <p:nvPr/>
            </p:nvSpPr>
            <p:spPr>
              <a:xfrm>
                <a:off x="633345" y="126220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Circle"/>
              <p:cNvSpPr/>
              <p:nvPr/>
            </p:nvSpPr>
            <p:spPr>
              <a:xfrm>
                <a:off x="569093" y="32441"/>
                <a:ext cx="50680" cy="50680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Circle"/>
              <p:cNvSpPr/>
              <p:nvPr/>
            </p:nvSpPr>
            <p:spPr>
              <a:xfrm>
                <a:off x="199743" y="415961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Circle"/>
              <p:cNvSpPr/>
              <p:nvPr/>
            </p:nvSpPr>
            <p:spPr>
              <a:xfrm>
                <a:off x="917691" y="262307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Circle"/>
              <p:cNvSpPr/>
              <p:nvPr/>
            </p:nvSpPr>
            <p:spPr>
              <a:xfrm>
                <a:off x="470120" y="57184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Circle"/>
              <p:cNvSpPr/>
              <p:nvPr/>
            </p:nvSpPr>
            <p:spPr>
              <a:xfrm>
                <a:off x="637613" y="249421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Circle"/>
              <p:cNvSpPr/>
              <p:nvPr/>
            </p:nvSpPr>
            <p:spPr>
              <a:xfrm>
                <a:off x="295011" y="386462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Circle"/>
              <p:cNvSpPr/>
              <p:nvPr/>
            </p:nvSpPr>
            <p:spPr>
              <a:xfrm>
                <a:off x="353787" y="366474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Circle"/>
              <p:cNvSpPr/>
              <p:nvPr/>
            </p:nvSpPr>
            <p:spPr>
              <a:xfrm>
                <a:off x="459244" y="267501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Circle"/>
              <p:cNvSpPr/>
              <p:nvPr/>
            </p:nvSpPr>
            <p:spPr>
              <a:xfrm>
                <a:off x="928967" y="334245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Circle"/>
              <p:cNvSpPr/>
              <p:nvPr/>
            </p:nvSpPr>
            <p:spPr>
              <a:xfrm>
                <a:off x="420109" y="138591"/>
                <a:ext cx="25937" cy="25937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Circle"/>
              <p:cNvSpPr/>
              <p:nvPr/>
            </p:nvSpPr>
            <p:spPr>
              <a:xfrm>
                <a:off x="849998" y="471274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Circle"/>
              <p:cNvSpPr/>
              <p:nvPr/>
            </p:nvSpPr>
            <p:spPr>
              <a:xfrm>
                <a:off x="144266" y="226815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Circle"/>
              <p:cNvSpPr/>
              <p:nvPr/>
            </p:nvSpPr>
            <p:spPr>
              <a:xfrm>
                <a:off x="199082" y="302187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Circle"/>
              <p:cNvSpPr/>
              <p:nvPr/>
            </p:nvSpPr>
            <p:spPr>
              <a:xfrm>
                <a:off x="62041" y="446081"/>
                <a:ext cx="14283" cy="14282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Circle"/>
              <p:cNvSpPr/>
              <p:nvPr/>
            </p:nvSpPr>
            <p:spPr>
              <a:xfrm>
                <a:off x="137414" y="507749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Circle"/>
              <p:cNvSpPr/>
              <p:nvPr/>
            </p:nvSpPr>
            <p:spPr>
              <a:xfrm>
                <a:off x="438904" y="89774"/>
                <a:ext cx="14283" cy="14282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Circle"/>
              <p:cNvSpPr/>
              <p:nvPr/>
            </p:nvSpPr>
            <p:spPr>
              <a:xfrm>
                <a:off x="856879" y="96626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Circle"/>
              <p:cNvSpPr/>
              <p:nvPr/>
            </p:nvSpPr>
            <p:spPr>
              <a:xfrm>
                <a:off x="719839" y="240518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Circle"/>
              <p:cNvSpPr/>
              <p:nvPr/>
            </p:nvSpPr>
            <p:spPr>
              <a:xfrm>
                <a:off x="767802" y="199406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Circle"/>
              <p:cNvSpPr/>
              <p:nvPr/>
            </p:nvSpPr>
            <p:spPr>
              <a:xfrm>
                <a:off x="836323" y="267927"/>
                <a:ext cx="14283" cy="14283"/>
              </a:xfrm>
              <a:prstGeom prst="ellipse">
                <a:avLst/>
              </a:prstGeom>
              <a:solidFill>
                <a:srgbClr val="011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147" tIns="32147" rIns="32147" bIns="32147" numCol="1" anchor="ctr">
                <a:noAutofit/>
              </a:bodyPr>
              <a:lstStyle/>
              <a:p>
                <a:pPr defTabSz="321469" hangingPunct="0">
                  <a:defRPr sz="1100"/>
                </a:pPr>
                <a:endParaRPr sz="55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3" name="Line"/>
            <p:cNvSpPr/>
            <p:nvPr/>
          </p:nvSpPr>
          <p:spPr>
            <a:xfrm flipV="1">
              <a:off x="945655" y="215509"/>
              <a:ext cx="1" cy="399857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8220" tIns="48220" rIns="48220" bIns="48220" numCol="1" anchor="t">
              <a:noAutofit/>
            </a:bodyPr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1205" name="Shape"/>
          <p:cNvSpPr/>
          <p:nvPr/>
        </p:nvSpPr>
        <p:spPr>
          <a:xfrm>
            <a:off x="2948582" y="52499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0433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Shape"/>
          <p:cNvSpPr/>
          <p:nvPr/>
        </p:nvSpPr>
        <p:spPr>
          <a:xfrm>
            <a:off x="2948582" y="49324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6D6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Shape"/>
          <p:cNvSpPr/>
          <p:nvPr/>
        </p:nvSpPr>
        <p:spPr>
          <a:xfrm>
            <a:off x="3183532" y="5173740"/>
            <a:ext cx="104022" cy="3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7260" y="0"/>
                </a:moveTo>
                <a:cubicBezTo>
                  <a:pt x="7165" y="0"/>
                  <a:pt x="7072" y="108"/>
                  <a:pt x="7005" y="310"/>
                </a:cubicBezTo>
                <a:lnTo>
                  <a:pt x="17" y="21290"/>
                </a:lnTo>
                <a:cubicBezTo>
                  <a:pt x="-22" y="21406"/>
                  <a:pt x="10" y="21600"/>
                  <a:pt x="65" y="21600"/>
                </a:cubicBezTo>
                <a:lnTo>
                  <a:pt x="14373" y="21600"/>
                </a:lnTo>
                <a:cubicBezTo>
                  <a:pt x="14416" y="21600"/>
                  <a:pt x="14452" y="21546"/>
                  <a:pt x="14483" y="21455"/>
                </a:cubicBezTo>
                <a:lnTo>
                  <a:pt x="21547" y="248"/>
                </a:lnTo>
                <a:cubicBezTo>
                  <a:pt x="21578" y="157"/>
                  <a:pt x="21556" y="0"/>
                  <a:pt x="21513" y="0"/>
                </a:cubicBezTo>
                <a:lnTo>
                  <a:pt x="7260" y="0"/>
                </a:lnTo>
                <a:close/>
              </a:path>
            </a:pathLst>
          </a:custGeom>
          <a:solidFill>
            <a:srgbClr val="73FDFF"/>
          </a:solidFill>
          <a:ln w="12700">
            <a:miter lim="400000"/>
          </a:ln>
        </p:spPr>
        <p:txBody>
          <a:bodyPr tIns="45720" bIns="45720" anchor="ctr"/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Line"/>
          <p:cNvSpPr/>
          <p:nvPr/>
        </p:nvSpPr>
        <p:spPr>
          <a:xfrm rot="13500000" flipH="1">
            <a:off x="4990619" y="4174601"/>
            <a:ext cx="200785" cy="182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17" h="19698" extrusionOk="0">
                <a:moveTo>
                  <a:pt x="1247" y="0"/>
                </a:moveTo>
                <a:cubicBezTo>
                  <a:pt x="3164" y="2164"/>
                  <a:pt x="3771" y="5372"/>
                  <a:pt x="2809" y="8236"/>
                </a:cubicBezTo>
                <a:cubicBezTo>
                  <a:pt x="1744" y="11405"/>
                  <a:pt x="-1096" y="14355"/>
                  <a:pt x="451" y="17419"/>
                </a:cubicBezTo>
                <a:cubicBezTo>
                  <a:pt x="2562" y="21600"/>
                  <a:pt x="7934" y="18543"/>
                  <a:pt x="11797" y="13554"/>
                </a:cubicBezTo>
                <a:cubicBezTo>
                  <a:pt x="13884" y="10858"/>
                  <a:pt x="17002" y="9343"/>
                  <a:pt x="18738" y="11584"/>
                </a:cubicBezTo>
                <a:cubicBezTo>
                  <a:pt x="20504" y="13864"/>
                  <a:pt x="18196" y="16998"/>
                  <a:pt x="18793" y="19698"/>
                </a:cubicBezTo>
              </a:path>
            </a:pathLst>
          </a:custGeom>
          <a:ln w="25400">
            <a:solidFill>
              <a:srgbClr val="005493"/>
            </a:solidFill>
            <a:bevel/>
          </a:ln>
        </p:spPr>
        <p:txBody>
          <a:bodyPr tIns="45720" bIns="45720"/>
          <a:lstStyle/>
          <a:p>
            <a:pPr defTabSz="457200" hangingPunct="0"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 sz="11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grpSp>
        <p:nvGrpSpPr>
          <p:cNvPr id="1217" name="Group"/>
          <p:cNvGrpSpPr/>
          <p:nvPr/>
        </p:nvGrpSpPr>
        <p:grpSpPr>
          <a:xfrm>
            <a:off x="607204" y="3616945"/>
            <a:ext cx="4798548" cy="1697387"/>
            <a:chOff x="266721" y="286160"/>
            <a:chExt cx="9597095" cy="3394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9" name="Line"/>
            <p:cNvSpPr/>
            <p:nvPr/>
          </p:nvSpPr>
          <p:spPr>
            <a:xfrm flipV="1">
              <a:off x="266721" y="286160"/>
              <a:ext cx="3392444" cy="3394772"/>
            </a:xfrm>
            <a:prstGeom prst="line">
              <a:avLst/>
            </a:prstGeom>
            <a:noFill/>
            <a:ln w="63500" cap="flat">
              <a:solidFill>
                <a:srgbClr val="929292"/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0" name="Line"/>
            <p:cNvSpPr/>
            <p:nvPr/>
          </p:nvSpPr>
          <p:spPr>
            <a:xfrm flipV="1">
              <a:off x="2174077" y="286160"/>
              <a:ext cx="3392444" cy="339477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50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1" name="Line"/>
            <p:cNvSpPr/>
            <p:nvPr/>
          </p:nvSpPr>
          <p:spPr>
            <a:xfrm flipV="1">
              <a:off x="4386231" y="286160"/>
              <a:ext cx="3392445" cy="339477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50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2" name="Line"/>
            <p:cNvSpPr/>
            <p:nvPr/>
          </p:nvSpPr>
          <p:spPr>
            <a:xfrm flipV="1">
              <a:off x="6331688" y="286160"/>
              <a:ext cx="3392444" cy="3394772"/>
            </a:xfrm>
            <a:prstGeom prst="line">
              <a:avLst/>
            </a:prstGeom>
            <a:noFill/>
            <a:ln w="63500" cap="flat">
              <a:solidFill>
                <a:srgbClr val="929292"/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3" name="Line"/>
            <p:cNvSpPr/>
            <p:nvPr/>
          </p:nvSpPr>
          <p:spPr>
            <a:xfrm flipV="1">
              <a:off x="314328" y="3441788"/>
              <a:ext cx="6751992" cy="2"/>
            </a:xfrm>
            <a:prstGeom prst="line">
              <a:avLst/>
            </a:prstGeom>
            <a:noFill/>
            <a:ln w="63500" cap="flat">
              <a:solidFill>
                <a:srgbClr val="929292"/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4" name="Line"/>
            <p:cNvSpPr/>
            <p:nvPr/>
          </p:nvSpPr>
          <p:spPr>
            <a:xfrm flipV="1">
              <a:off x="1242569" y="2488146"/>
              <a:ext cx="6751992" cy="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5" name="Line"/>
            <p:cNvSpPr/>
            <p:nvPr/>
          </p:nvSpPr>
          <p:spPr>
            <a:xfrm flipV="1">
              <a:off x="2139097" y="1528118"/>
              <a:ext cx="6751992" cy="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6" name="Line"/>
            <p:cNvSpPr/>
            <p:nvPr/>
          </p:nvSpPr>
          <p:spPr>
            <a:xfrm flipV="1">
              <a:off x="3111825" y="580792"/>
              <a:ext cx="6751991" cy="2"/>
            </a:xfrm>
            <a:prstGeom prst="line">
              <a:avLst/>
            </a:prstGeom>
            <a:noFill/>
            <a:ln w="63500" cap="flat">
              <a:solidFill>
                <a:srgbClr val="929292"/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1218" name="Line"/>
          <p:cNvSpPr/>
          <p:nvPr/>
        </p:nvSpPr>
        <p:spPr>
          <a:xfrm rot="13500000" flipH="1">
            <a:off x="4231242" y="3474194"/>
            <a:ext cx="300391" cy="27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17" h="19698" extrusionOk="0">
                <a:moveTo>
                  <a:pt x="1247" y="0"/>
                </a:moveTo>
                <a:cubicBezTo>
                  <a:pt x="3164" y="2164"/>
                  <a:pt x="3771" y="5372"/>
                  <a:pt x="2809" y="8236"/>
                </a:cubicBezTo>
                <a:cubicBezTo>
                  <a:pt x="1744" y="11405"/>
                  <a:pt x="-1096" y="14355"/>
                  <a:pt x="451" y="17419"/>
                </a:cubicBezTo>
                <a:cubicBezTo>
                  <a:pt x="2562" y="21600"/>
                  <a:pt x="7934" y="18543"/>
                  <a:pt x="11797" y="13554"/>
                </a:cubicBezTo>
                <a:cubicBezTo>
                  <a:pt x="13884" y="10858"/>
                  <a:pt x="17002" y="9343"/>
                  <a:pt x="18738" y="11584"/>
                </a:cubicBezTo>
                <a:cubicBezTo>
                  <a:pt x="20504" y="13864"/>
                  <a:pt x="18196" y="16998"/>
                  <a:pt x="18793" y="19698"/>
                </a:cubicBezTo>
              </a:path>
            </a:pathLst>
          </a:custGeom>
          <a:ln w="25400">
            <a:solidFill>
              <a:srgbClr val="005493"/>
            </a:solidFill>
            <a:bevel/>
          </a:ln>
        </p:spPr>
        <p:txBody>
          <a:bodyPr tIns="45720" bIns="45720"/>
          <a:lstStyle/>
          <a:p>
            <a:pPr defTabSz="457200" hangingPunct="0"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 sz="11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219" name="Line"/>
          <p:cNvSpPr/>
          <p:nvPr/>
        </p:nvSpPr>
        <p:spPr>
          <a:xfrm rot="13500000" flipH="1">
            <a:off x="3178654" y="3484899"/>
            <a:ext cx="242585" cy="220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17" h="19698" extrusionOk="0">
                <a:moveTo>
                  <a:pt x="1247" y="0"/>
                </a:moveTo>
                <a:cubicBezTo>
                  <a:pt x="3164" y="2164"/>
                  <a:pt x="3771" y="5372"/>
                  <a:pt x="2809" y="8236"/>
                </a:cubicBezTo>
                <a:cubicBezTo>
                  <a:pt x="1744" y="11405"/>
                  <a:pt x="-1096" y="14355"/>
                  <a:pt x="451" y="17419"/>
                </a:cubicBezTo>
                <a:cubicBezTo>
                  <a:pt x="2562" y="21600"/>
                  <a:pt x="7934" y="18543"/>
                  <a:pt x="11797" y="13554"/>
                </a:cubicBezTo>
                <a:cubicBezTo>
                  <a:pt x="13884" y="10858"/>
                  <a:pt x="17002" y="9343"/>
                  <a:pt x="18738" y="11584"/>
                </a:cubicBezTo>
                <a:cubicBezTo>
                  <a:pt x="20504" y="13864"/>
                  <a:pt x="18196" y="16998"/>
                  <a:pt x="18793" y="19698"/>
                </a:cubicBezTo>
              </a:path>
            </a:pathLst>
          </a:custGeom>
          <a:ln w="25400">
            <a:solidFill>
              <a:srgbClr val="005493"/>
            </a:solidFill>
            <a:bevel/>
          </a:ln>
        </p:spPr>
        <p:txBody>
          <a:bodyPr tIns="45720" bIns="45720"/>
          <a:lstStyle/>
          <a:p>
            <a:pPr defTabSz="457200" hangingPunct="0"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 sz="11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220" name="Line"/>
          <p:cNvSpPr/>
          <p:nvPr/>
        </p:nvSpPr>
        <p:spPr>
          <a:xfrm rot="13500000" flipH="1">
            <a:off x="4510629" y="4630469"/>
            <a:ext cx="313689" cy="285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17" h="19698" extrusionOk="0">
                <a:moveTo>
                  <a:pt x="1247" y="0"/>
                </a:moveTo>
                <a:cubicBezTo>
                  <a:pt x="3164" y="2164"/>
                  <a:pt x="3771" y="5372"/>
                  <a:pt x="2809" y="8236"/>
                </a:cubicBezTo>
                <a:cubicBezTo>
                  <a:pt x="1744" y="11405"/>
                  <a:pt x="-1096" y="14355"/>
                  <a:pt x="451" y="17419"/>
                </a:cubicBezTo>
                <a:cubicBezTo>
                  <a:pt x="2562" y="21600"/>
                  <a:pt x="7934" y="18543"/>
                  <a:pt x="11797" y="13554"/>
                </a:cubicBezTo>
                <a:cubicBezTo>
                  <a:pt x="13884" y="10858"/>
                  <a:pt x="17002" y="9343"/>
                  <a:pt x="18738" y="11584"/>
                </a:cubicBezTo>
                <a:cubicBezTo>
                  <a:pt x="20504" y="13864"/>
                  <a:pt x="18196" y="16998"/>
                  <a:pt x="18793" y="19698"/>
                </a:cubicBezTo>
              </a:path>
            </a:pathLst>
          </a:custGeom>
          <a:ln w="25400">
            <a:solidFill>
              <a:srgbClr val="005493"/>
            </a:solidFill>
            <a:bevel/>
          </a:ln>
        </p:spPr>
        <p:txBody>
          <a:bodyPr tIns="45720" bIns="45720"/>
          <a:lstStyle/>
          <a:p>
            <a:pPr defTabSz="457200" hangingPunct="0"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 sz="11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9">
                <a:extLst>
                  <a:ext uri="{FF2B5EF4-FFF2-40B4-BE49-F238E27FC236}">
                    <a16:creationId xmlns:a16="http://schemas.microsoft.com/office/drawing/2014/main" id="{371D53E3-F137-09AF-FBD5-D84EC965B2E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54030" y="957217"/>
                <a:ext cx="5980187" cy="560597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sz="2400" b="1" dirty="0"/>
                  <a:t>Coarse (cm-pitch) induction grids followed by fine grained pixels</a:t>
                </a:r>
                <a:endParaRPr lang="en-US" sz="2400" b="1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sz="2400" u="sng" dirty="0"/>
                  <a:t>Coarse grids: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Measure charge </a:t>
                </a:r>
                <a:r>
                  <a:rPr sz="2400" b="1" dirty="0"/>
                  <a:t>integral</a:t>
                </a:r>
                <a:r>
                  <a:rPr sz="2400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sz="2400" dirty="0"/>
                  <a:t> ~ 15 e</a:t>
                </a:r>
                <a:r>
                  <a:rPr sz="2400" baseline="31999" dirty="0"/>
                  <a:t>-</a:t>
                </a:r>
              </a:p>
              <a:p>
                <a:pPr marL="433917" lvl="1" indent="-243417">
                  <a:buSzPct val="125000"/>
                </a:pPr>
                <a:r>
                  <a:rPr sz="2400" dirty="0">
                    <a:solidFill>
                      <a:schemeClr val="accent5">
                        <a:lumMod val="75000"/>
                      </a:schemeClr>
                    </a:solidFill>
                  </a:rPr>
                  <a:t>Provide </a:t>
                </a:r>
                <a:r>
                  <a:rPr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trigger signal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(address) </a:t>
                </a:r>
                <a:r>
                  <a:rPr sz="2400" dirty="0">
                    <a:solidFill>
                      <a:schemeClr val="accent5">
                        <a:lumMod val="75000"/>
                      </a:schemeClr>
                    </a:solidFill>
                  </a:rPr>
                  <a:t>to pixel chips</a:t>
                </a:r>
              </a:p>
              <a:p>
                <a:endParaRPr sz="2400" dirty="0"/>
              </a:p>
              <a:p>
                <a:r>
                  <a:rPr sz="2400" u="sng" dirty="0"/>
                  <a:t>Pixel chips: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Image track </a:t>
                </a:r>
              </a:p>
              <a:p>
                <a:pPr marL="433917" lvl="1" indent="-243417">
                  <a:buSzPct val="125000"/>
                </a:pPr>
                <a:r>
                  <a:rPr sz="2400" dirty="0">
                    <a:solidFill>
                      <a:schemeClr val="accent5">
                        <a:lumMod val="75000"/>
                      </a:schemeClr>
                    </a:solidFill>
                  </a:rPr>
                  <a:t>Power-up in &lt; 1 µsec following coarse trigger</a:t>
                </a:r>
              </a:p>
              <a:p>
                <a:pPr marL="433917" lvl="1" indent="-243417">
                  <a:buSzPct val="125000"/>
                </a:pPr>
                <a:r>
                  <a:rPr sz="2400" dirty="0"/>
                  <a:t>Power, reduced by 10</a:t>
                </a:r>
                <a:r>
                  <a:rPr sz="2400" baseline="31999" dirty="0"/>
                  <a:t>3–</a:t>
                </a:r>
                <a:r>
                  <a:rPr sz="2400" dirty="0"/>
                  <a:t>10</a:t>
                </a:r>
                <a:r>
                  <a:rPr sz="2400" baseline="31999" dirty="0"/>
                  <a:t>4</a:t>
                </a:r>
                <a:r>
                  <a:rPr sz="2400" dirty="0"/>
                  <a:t>, to ~</a:t>
                </a:r>
                <a:r>
                  <a:rPr lang="en-US" sz="2400" dirty="0"/>
                  <a:t>1 </a:t>
                </a:r>
                <a:r>
                  <a:rPr sz="2400" dirty="0"/>
                  <a:t>W/m</a:t>
                </a:r>
                <a:r>
                  <a:rPr sz="2400" baseline="31999" dirty="0"/>
                  <a:t>2</a:t>
                </a:r>
              </a:p>
            </p:txBody>
          </p:sp>
        </mc:Choice>
        <mc:Fallback xmlns="">
          <p:sp>
            <p:nvSpPr>
              <p:cNvPr id="6" name="Content Placeholder 29">
                <a:extLst>
                  <a:ext uri="{FF2B5EF4-FFF2-40B4-BE49-F238E27FC236}">
                    <a16:creationId xmlns:a16="http://schemas.microsoft.com/office/drawing/2014/main" id="{371D53E3-F137-09AF-FBD5-D84EC965B2E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54030" y="957217"/>
                <a:ext cx="5980187" cy="5605975"/>
              </a:xfrm>
              <a:prstGeom prst="rect">
                <a:avLst/>
              </a:prstGeom>
              <a:blipFill>
                <a:blip r:embed="rId5"/>
                <a:stretch>
                  <a:fillRect l="-2243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8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28"/>
          <p:cNvSpPr txBox="1">
            <a:spLocks noGrp="1"/>
          </p:cNvSpPr>
          <p:nvPr>
            <p:ph type="title"/>
          </p:nvPr>
        </p:nvSpPr>
        <p:spPr>
          <a:xfrm>
            <a:off x="249196" y="-74784"/>
            <a:ext cx="11723943" cy="1128932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7654"/>
            </a:lvl1pPr>
          </a:lstStyle>
          <a:p>
            <a:r>
              <a:rPr sz="4000" dirty="0"/>
              <a:t>Grid Activated Multi-scale Pixel readout: </a:t>
            </a:r>
            <a:r>
              <a:rPr sz="4000" dirty="0" err="1"/>
              <a:t>GAMPix</a:t>
            </a:r>
            <a:endParaRPr sz="4000" dirty="0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93855C2-20B3-3B13-F275-07AC23B292E8}"/>
              </a:ext>
            </a:extLst>
          </p:cNvPr>
          <p:cNvGrpSpPr/>
          <p:nvPr/>
        </p:nvGrpSpPr>
        <p:grpSpPr>
          <a:xfrm>
            <a:off x="161311" y="949588"/>
            <a:ext cx="5487376" cy="5391219"/>
            <a:chOff x="161311" y="949588"/>
            <a:chExt cx="5487376" cy="5391219"/>
          </a:xfrm>
        </p:grpSpPr>
        <p:grpSp>
          <p:nvGrpSpPr>
            <p:cNvPr id="230" name="Group"/>
            <p:cNvGrpSpPr/>
            <p:nvPr/>
          </p:nvGrpSpPr>
          <p:grpSpPr>
            <a:xfrm>
              <a:off x="161311" y="949588"/>
              <a:ext cx="2412320" cy="1497160"/>
              <a:chOff x="0" y="0"/>
              <a:chExt cx="4824637" cy="2994319"/>
            </a:xfrm>
          </p:grpSpPr>
          <p:pic>
            <p:nvPicPr>
              <p:cNvPr id="226" name="tpc.png" descr="tpc.png"/>
              <p:cNvPicPr>
                <a:picLocks noChangeAspect="1"/>
              </p:cNvPicPr>
              <p:nvPr/>
            </p:nvPicPr>
            <p:blipFill>
              <a:blip r:embed="rId2"/>
              <a:srcRect l="24918" t="22300" r="9561" b="12495"/>
              <a:stretch>
                <a:fillRect/>
              </a:stretch>
            </p:blipFill>
            <p:spPr>
              <a:xfrm>
                <a:off x="290870" y="398578"/>
                <a:ext cx="3477783" cy="25957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7" name="TPC cell"/>
              <p:cNvSpPr txBox="1"/>
              <p:nvPr/>
            </p:nvSpPr>
            <p:spPr>
              <a:xfrm>
                <a:off x="0" y="0"/>
                <a:ext cx="1502150" cy="7270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220" tIns="48220" rIns="48220" bIns="48220" numCol="1" anchor="t">
                <a:noAutofit/>
              </a:bodyPr>
              <a:lstStyle>
                <a:lvl1pPr algn="r" defTabSz="1285875">
                  <a:defRPr sz="2400">
                    <a:solidFill>
                      <a:srgbClr val="0433FF"/>
                    </a:solidFill>
                  </a:defRPr>
                </a:lvl1pPr>
              </a:lstStyle>
              <a:p>
                <a:pPr defTabSz="642938" hangingPunct="0"/>
                <a:r>
                  <a:rPr sz="1200" kern="0">
                    <a:latin typeface="Calibri"/>
                    <a:ea typeface="Calibri"/>
                    <a:cs typeface="Calibri"/>
                    <a:sym typeface="Calibri"/>
                  </a:rPr>
                  <a:t>TPC cell</a:t>
                </a:r>
              </a:p>
            </p:txBody>
          </p:sp>
          <p:sp>
            <p:nvSpPr>
              <p:cNvPr id="228" name="Cathode"/>
              <p:cNvSpPr txBox="1"/>
              <p:nvPr/>
            </p:nvSpPr>
            <p:spPr>
              <a:xfrm>
                <a:off x="3290954" y="564465"/>
                <a:ext cx="1412713" cy="5419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220" tIns="48220" rIns="48220" bIns="48220" numCol="1" anchor="t">
                <a:noAutofit/>
              </a:bodyPr>
              <a:lstStyle>
                <a:lvl1pPr defTabSz="1285875">
                  <a:defRPr sz="1600">
                    <a:solidFill>
                      <a:srgbClr val="0433FF"/>
                    </a:solidFill>
                  </a:defRPr>
                </a:lvl1pPr>
              </a:lstStyle>
              <a:p>
                <a:pPr defTabSz="642938" hangingPunct="0"/>
                <a:r>
                  <a:rPr sz="800" kern="0">
                    <a:latin typeface="Calibri"/>
                    <a:ea typeface="Calibri"/>
                    <a:cs typeface="Calibri"/>
                    <a:sym typeface="Calibri"/>
                  </a:rPr>
                  <a:t>Cathode</a:t>
                </a:r>
              </a:p>
            </p:txBody>
          </p:sp>
          <p:sp>
            <p:nvSpPr>
              <p:cNvPr id="229" name="Anode"/>
              <p:cNvSpPr txBox="1"/>
              <p:nvPr/>
            </p:nvSpPr>
            <p:spPr>
              <a:xfrm>
                <a:off x="3411926" y="2186324"/>
                <a:ext cx="1412712" cy="5419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220" tIns="48220" rIns="48220" bIns="48220" numCol="1" anchor="t">
                <a:noAutofit/>
              </a:bodyPr>
              <a:lstStyle>
                <a:lvl1pPr defTabSz="1285875">
                  <a:defRPr sz="1600">
                    <a:solidFill>
                      <a:srgbClr val="0433FF"/>
                    </a:solidFill>
                  </a:defRPr>
                </a:lvl1pPr>
              </a:lstStyle>
              <a:p>
                <a:pPr defTabSz="642938" hangingPunct="0"/>
                <a:r>
                  <a:rPr sz="800" kern="0">
                    <a:latin typeface="Calibri"/>
                    <a:ea typeface="Calibri"/>
                    <a:cs typeface="Calibri"/>
                    <a:sym typeface="Calibri"/>
                  </a:rPr>
                  <a:t>Anode</a:t>
                </a:r>
              </a:p>
            </p:txBody>
          </p:sp>
        </p:grpSp>
        <p:grpSp>
          <p:nvGrpSpPr>
            <p:cNvPr id="238" name="Group"/>
            <p:cNvGrpSpPr/>
            <p:nvPr/>
          </p:nvGrpSpPr>
          <p:grpSpPr>
            <a:xfrm>
              <a:off x="364691" y="2057126"/>
              <a:ext cx="5283996" cy="4256610"/>
              <a:chOff x="0" y="0"/>
              <a:chExt cx="10567991" cy="8513218"/>
            </a:xfrm>
          </p:grpSpPr>
          <p:sp>
            <p:nvSpPr>
              <p:cNvPr id="234" name="Rectangle"/>
              <p:cNvSpPr/>
              <p:nvPr/>
            </p:nvSpPr>
            <p:spPr>
              <a:xfrm>
                <a:off x="6886" y="1348235"/>
                <a:ext cx="10561106" cy="7164984"/>
              </a:xfrm>
              <a:prstGeom prst="rect">
                <a:avLst/>
              </a:prstGeom>
              <a:noFill/>
              <a:ln w="12700" cap="flat">
                <a:solidFill>
                  <a:srgbClr val="0433FF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defTabSz="457200" hangingPunct="0"/>
                <a:endParaRPr sz="16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Rectangle"/>
              <p:cNvSpPr/>
              <p:nvPr/>
            </p:nvSpPr>
            <p:spPr>
              <a:xfrm>
                <a:off x="1484684" y="0"/>
                <a:ext cx="652475" cy="312809"/>
              </a:xfrm>
              <a:prstGeom prst="rect">
                <a:avLst/>
              </a:prstGeom>
              <a:noFill/>
              <a:ln w="12700" cap="flat">
                <a:solidFill>
                  <a:srgbClr val="0433FF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defTabSz="457200" hangingPunct="0"/>
                <a:endParaRPr sz="16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Line"/>
              <p:cNvSpPr/>
              <p:nvPr/>
            </p:nvSpPr>
            <p:spPr>
              <a:xfrm flipH="1">
                <a:off x="-1" y="286747"/>
                <a:ext cx="1493281" cy="1053823"/>
              </a:xfrm>
              <a:prstGeom prst="line">
                <a:avLst/>
              </a:prstGeom>
              <a:noFill/>
              <a:ln w="12700" cap="flat">
                <a:solidFill>
                  <a:srgbClr val="0433FF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8220" tIns="48220" rIns="48220" bIns="48220" numCol="1" anchor="t">
                <a:noAutofit/>
              </a:bodyPr>
              <a:lstStyle/>
              <a:p>
                <a:pPr defTabSz="642938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37" name="Line"/>
              <p:cNvSpPr/>
              <p:nvPr/>
            </p:nvSpPr>
            <p:spPr>
              <a:xfrm>
                <a:off x="2132685" y="309099"/>
                <a:ext cx="8403147" cy="1007820"/>
              </a:xfrm>
              <a:prstGeom prst="line">
                <a:avLst/>
              </a:prstGeom>
              <a:noFill/>
              <a:ln w="12700" cap="flat">
                <a:solidFill>
                  <a:srgbClr val="0433FF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8220" tIns="48220" rIns="48220" bIns="48220" numCol="1" anchor="t">
                <a:noAutofit/>
              </a:bodyPr>
              <a:lstStyle/>
              <a:p>
                <a:pPr defTabSz="642938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1069" name="Group"/>
            <p:cNvGrpSpPr/>
            <p:nvPr/>
          </p:nvGrpSpPr>
          <p:grpSpPr>
            <a:xfrm>
              <a:off x="658494" y="4354506"/>
              <a:ext cx="4761383" cy="1586143"/>
              <a:chOff x="0" y="0"/>
              <a:chExt cx="9522765" cy="3172284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grpSp>
            <p:nvGrpSpPr>
              <p:cNvPr id="321" name="Group"/>
              <p:cNvGrpSpPr/>
              <p:nvPr/>
            </p:nvGrpSpPr>
            <p:grpSpPr>
              <a:xfrm>
                <a:off x="0" y="2857500"/>
                <a:ext cx="6665266" cy="314785"/>
                <a:chOff x="0" y="0"/>
                <a:chExt cx="6665265" cy="314784"/>
              </a:xfrm>
            </p:grpSpPr>
            <p:grpSp>
              <p:nvGrpSpPr>
                <p:cNvPr id="279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239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0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280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4" name="Group"/>
              <p:cNvGrpSpPr/>
              <p:nvPr/>
            </p:nvGrpSpPr>
            <p:grpSpPr>
              <a:xfrm>
                <a:off x="317500" y="2540000"/>
                <a:ext cx="6665266" cy="314785"/>
                <a:chOff x="0" y="0"/>
                <a:chExt cx="6665265" cy="314784"/>
              </a:xfrm>
            </p:grpSpPr>
            <p:grpSp>
              <p:nvGrpSpPr>
                <p:cNvPr id="362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322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3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363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87" name="Group"/>
              <p:cNvGrpSpPr/>
              <p:nvPr/>
            </p:nvGrpSpPr>
            <p:grpSpPr>
              <a:xfrm>
                <a:off x="635000" y="2222500"/>
                <a:ext cx="6665266" cy="314785"/>
                <a:chOff x="0" y="0"/>
                <a:chExt cx="6665265" cy="314784"/>
              </a:xfrm>
            </p:grpSpPr>
            <p:grpSp>
              <p:nvGrpSpPr>
                <p:cNvPr id="445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405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446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70" name="Group"/>
              <p:cNvGrpSpPr/>
              <p:nvPr/>
            </p:nvGrpSpPr>
            <p:grpSpPr>
              <a:xfrm>
                <a:off x="952500" y="1905000"/>
                <a:ext cx="6665266" cy="314785"/>
                <a:chOff x="0" y="0"/>
                <a:chExt cx="6665265" cy="314784"/>
              </a:xfrm>
            </p:grpSpPr>
            <p:grpSp>
              <p:nvGrpSpPr>
                <p:cNvPr id="528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488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2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3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4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5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8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9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0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2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3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5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6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7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9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529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1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3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6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7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3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4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6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2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3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5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8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53" name="Group"/>
              <p:cNvGrpSpPr/>
              <p:nvPr/>
            </p:nvGrpSpPr>
            <p:grpSpPr>
              <a:xfrm>
                <a:off x="1270000" y="1587500"/>
                <a:ext cx="6665266" cy="314785"/>
                <a:chOff x="0" y="0"/>
                <a:chExt cx="6665265" cy="314784"/>
              </a:xfrm>
            </p:grpSpPr>
            <p:grpSp>
              <p:nvGrpSpPr>
                <p:cNvPr id="611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571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4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5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6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8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9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1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2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0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6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8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2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612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9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2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8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9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0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1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2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3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4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5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6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7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9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0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1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36" name="Group"/>
              <p:cNvGrpSpPr/>
              <p:nvPr/>
            </p:nvGrpSpPr>
            <p:grpSpPr>
              <a:xfrm>
                <a:off x="1587500" y="1270000"/>
                <a:ext cx="6665266" cy="314785"/>
                <a:chOff x="0" y="0"/>
                <a:chExt cx="6665265" cy="314784"/>
              </a:xfrm>
            </p:grpSpPr>
            <p:grpSp>
              <p:nvGrpSpPr>
                <p:cNvPr id="694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654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5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6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8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1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3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4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6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7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9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0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2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3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5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6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8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9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1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2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4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5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7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0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1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2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5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695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0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1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4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6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7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9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0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2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3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5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6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8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0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2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3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9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1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2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4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19" name="Group"/>
              <p:cNvGrpSpPr/>
              <p:nvPr/>
            </p:nvGrpSpPr>
            <p:grpSpPr>
              <a:xfrm>
                <a:off x="1905000" y="952500"/>
                <a:ext cx="6665266" cy="314785"/>
                <a:chOff x="0" y="0"/>
                <a:chExt cx="6665265" cy="314784"/>
              </a:xfrm>
            </p:grpSpPr>
            <p:grpSp>
              <p:nvGrpSpPr>
                <p:cNvPr id="777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737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8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0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1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4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6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7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8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0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1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3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4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6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7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9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0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2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3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5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8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9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1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2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4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5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6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778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9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1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2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1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3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4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6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7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9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0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2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3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4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7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9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0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2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3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5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6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02" name="Group"/>
              <p:cNvGrpSpPr/>
              <p:nvPr/>
            </p:nvGrpSpPr>
            <p:grpSpPr>
              <a:xfrm>
                <a:off x="2222500" y="635000"/>
                <a:ext cx="6665266" cy="314785"/>
                <a:chOff x="0" y="0"/>
                <a:chExt cx="6665265" cy="314784"/>
              </a:xfrm>
            </p:grpSpPr>
            <p:grpSp>
              <p:nvGrpSpPr>
                <p:cNvPr id="860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820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4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5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7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8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0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1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2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4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5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7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8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0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3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4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6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7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9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0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2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3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5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6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8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9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1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861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2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3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8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1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2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4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5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7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8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0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1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3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4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6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7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8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0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1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3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4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6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7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9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0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85" name="Group"/>
              <p:cNvGrpSpPr/>
              <p:nvPr/>
            </p:nvGrpSpPr>
            <p:grpSpPr>
              <a:xfrm>
                <a:off x="2540000" y="317500"/>
                <a:ext cx="6665266" cy="314785"/>
                <a:chOff x="0" y="0"/>
                <a:chExt cx="6665265" cy="314784"/>
              </a:xfrm>
            </p:grpSpPr>
            <p:grpSp>
              <p:nvGrpSpPr>
                <p:cNvPr id="943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903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5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6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8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9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1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2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4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5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6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8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9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2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5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8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1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4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7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0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944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6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7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0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3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6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9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2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5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8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9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1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2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4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5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8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1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68" name="Group"/>
              <p:cNvGrpSpPr/>
              <p:nvPr/>
            </p:nvGrpSpPr>
            <p:grpSpPr>
              <a:xfrm>
                <a:off x="2857500" y="0"/>
                <a:ext cx="6665266" cy="314785"/>
                <a:chOff x="0" y="0"/>
                <a:chExt cx="6665265" cy="314784"/>
              </a:xfrm>
            </p:grpSpPr>
            <p:grpSp>
              <p:nvGrpSpPr>
                <p:cNvPr id="1026" name="Group"/>
                <p:cNvGrpSpPr/>
                <p:nvPr/>
              </p:nvGrpSpPr>
              <p:grpSpPr>
                <a:xfrm>
                  <a:off x="0" y="0"/>
                  <a:ext cx="6665266" cy="314785"/>
                  <a:chOff x="0" y="0"/>
                  <a:chExt cx="6665265" cy="314784"/>
                </a:xfrm>
              </p:grpSpPr>
              <p:sp>
                <p:nvSpPr>
                  <p:cNvPr id="986" name="Shape"/>
                  <p:cNvSpPr/>
                  <p:nvPr/>
                </p:nvSpPr>
                <p:spPr>
                  <a:xfrm>
                    <a:off x="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7" name="Shape"/>
                  <p:cNvSpPr/>
                  <p:nvPr/>
                </p:nvSpPr>
                <p:spPr>
                  <a:xfrm>
                    <a:off x="31785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Shape"/>
                  <p:cNvSpPr/>
                  <p:nvPr/>
                </p:nvSpPr>
                <p:spPr>
                  <a:xfrm>
                    <a:off x="635713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Shape"/>
                  <p:cNvSpPr/>
                  <p:nvPr/>
                </p:nvSpPr>
                <p:spPr>
                  <a:xfrm>
                    <a:off x="95356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0" name="Shape"/>
                  <p:cNvSpPr/>
                  <p:nvPr/>
                </p:nvSpPr>
                <p:spPr>
                  <a:xfrm>
                    <a:off x="1271426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1" name="Shape"/>
                  <p:cNvSpPr/>
                  <p:nvPr/>
                </p:nvSpPr>
                <p:spPr>
                  <a:xfrm>
                    <a:off x="1589283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Shape"/>
                  <p:cNvSpPr/>
                  <p:nvPr/>
                </p:nvSpPr>
                <p:spPr>
                  <a:xfrm>
                    <a:off x="1907140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3" name="Shape"/>
                  <p:cNvSpPr/>
                  <p:nvPr/>
                </p:nvSpPr>
                <p:spPr>
                  <a:xfrm>
                    <a:off x="2224997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4" name="Shape"/>
                  <p:cNvSpPr/>
                  <p:nvPr/>
                </p:nvSpPr>
                <p:spPr>
                  <a:xfrm>
                    <a:off x="2542855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Shape"/>
                  <p:cNvSpPr/>
                  <p:nvPr/>
                </p:nvSpPr>
                <p:spPr>
                  <a:xfrm>
                    <a:off x="2860711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6" name="Shape"/>
                  <p:cNvSpPr/>
                  <p:nvPr/>
                </p:nvSpPr>
                <p:spPr>
                  <a:xfrm>
                    <a:off x="3178567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7" name="Shape"/>
                  <p:cNvSpPr/>
                  <p:nvPr/>
                </p:nvSpPr>
                <p:spPr>
                  <a:xfrm>
                    <a:off x="3496424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Shape"/>
                  <p:cNvSpPr/>
                  <p:nvPr/>
                </p:nvSpPr>
                <p:spPr>
                  <a:xfrm>
                    <a:off x="3814281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9" name="Shape"/>
                  <p:cNvSpPr/>
                  <p:nvPr/>
                </p:nvSpPr>
                <p:spPr>
                  <a:xfrm>
                    <a:off x="413213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0" name="Shape"/>
                  <p:cNvSpPr/>
                  <p:nvPr/>
                </p:nvSpPr>
                <p:spPr>
                  <a:xfrm>
                    <a:off x="4449995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Shape"/>
                  <p:cNvSpPr/>
                  <p:nvPr/>
                </p:nvSpPr>
                <p:spPr>
                  <a:xfrm>
                    <a:off x="476785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2" name="Shape"/>
                  <p:cNvSpPr/>
                  <p:nvPr/>
                </p:nvSpPr>
                <p:spPr>
                  <a:xfrm>
                    <a:off x="5085710" y="158928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3" name="Shape"/>
                  <p:cNvSpPr/>
                  <p:nvPr/>
                </p:nvSpPr>
                <p:spPr>
                  <a:xfrm>
                    <a:off x="5403566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4" name="Shape"/>
                  <p:cNvSpPr/>
                  <p:nvPr/>
                </p:nvSpPr>
                <p:spPr>
                  <a:xfrm>
                    <a:off x="5721422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Shape"/>
                  <p:cNvSpPr/>
                  <p:nvPr/>
                </p:nvSpPr>
                <p:spPr>
                  <a:xfrm>
                    <a:off x="6039279" y="158928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6" name="Shape"/>
                  <p:cNvSpPr/>
                  <p:nvPr/>
                </p:nvSpPr>
                <p:spPr>
                  <a:xfrm>
                    <a:off x="15892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7" name="Shape"/>
                  <p:cNvSpPr/>
                  <p:nvPr/>
                </p:nvSpPr>
                <p:spPr>
                  <a:xfrm>
                    <a:off x="47678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Shape"/>
                  <p:cNvSpPr/>
                  <p:nvPr/>
                </p:nvSpPr>
                <p:spPr>
                  <a:xfrm>
                    <a:off x="794641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9" name="Shape"/>
                  <p:cNvSpPr/>
                  <p:nvPr/>
                </p:nvSpPr>
                <p:spPr>
                  <a:xfrm>
                    <a:off x="111249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0" name="Shape"/>
                  <p:cNvSpPr/>
                  <p:nvPr/>
                </p:nvSpPr>
                <p:spPr>
                  <a:xfrm>
                    <a:off x="143035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Shape"/>
                  <p:cNvSpPr/>
                  <p:nvPr/>
                </p:nvSpPr>
                <p:spPr>
                  <a:xfrm>
                    <a:off x="174821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2" name="Shape"/>
                  <p:cNvSpPr/>
                  <p:nvPr/>
                </p:nvSpPr>
                <p:spPr>
                  <a:xfrm>
                    <a:off x="206606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3" name="Shape"/>
                  <p:cNvSpPr/>
                  <p:nvPr/>
                </p:nvSpPr>
                <p:spPr>
                  <a:xfrm>
                    <a:off x="2383925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Shape"/>
                  <p:cNvSpPr/>
                  <p:nvPr/>
                </p:nvSpPr>
                <p:spPr>
                  <a:xfrm>
                    <a:off x="2701783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5" name="Shape"/>
                  <p:cNvSpPr/>
                  <p:nvPr/>
                </p:nvSpPr>
                <p:spPr>
                  <a:xfrm>
                    <a:off x="3019639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6" name="Shape"/>
                  <p:cNvSpPr/>
                  <p:nvPr/>
                </p:nvSpPr>
                <p:spPr>
                  <a:xfrm>
                    <a:off x="3337496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Shape"/>
                  <p:cNvSpPr/>
                  <p:nvPr/>
                </p:nvSpPr>
                <p:spPr>
                  <a:xfrm>
                    <a:off x="3655352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8" name="Shape"/>
                  <p:cNvSpPr/>
                  <p:nvPr/>
                </p:nvSpPr>
                <p:spPr>
                  <a:xfrm>
                    <a:off x="397321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9" name="Shape"/>
                  <p:cNvSpPr/>
                  <p:nvPr/>
                </p:nvSpPr>
                <p:spPr>
                  <a:xfrm>
                    <a:off x="429106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Shape"/>
                  <p:cNvSpPr/>
                  <p:nvPr/>
                </p:nvSpPr>
                <p:spPr>
                  <a:xfrm>
                    <a:off x="4608924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Shape"/>
                  <p:cNvSpPr/>
                  <p:nvPr/>
                </p:nvSpPr>
                <p:spPr>
                  <a:xfrm>
                    <a:off x="4926780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2" name="Shape"/>
                  <p:cNvSpPr/>
                  <p:nvPr/>
                </p:nvSpPr>
                <p:spPr>
                  <a:xfrm>
                    <a:off x="5244638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Shape"/>
                  <p:cNvSpPr/>
                  <p:nvPr/>
                </p:nvSpPr>
                <p:spPr>
                  <a:xfrm>
                    <a:off x="5562494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4" name="Shape"/>
                  <p:cNvSpPr/>
                  <p:nvPr/>
                </p:nvSpPr>
                <p:spPr>
                  <a:xfrm>
                    <a:off x="5880351" y="0"/>
                    <a:ext cx="467058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5" name="Shape"/>
                  <p:cNvSpPr/>
                  <p:nvPr/>
                </p:nvSpPr>
                <p:spPr>
                  <a:xfrm>
                    <a:off x="6198207" y="0"/>
                    <a:ext cx="467059" cy="1558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D6D6D6"/>
                    </a:solidFill>
                    <a:prstDash val="solid"/>
                    <a:bevel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7" name="Group"/>
                <p:cNvGrpSpPr/>
                <p:nvPr/>
              </p:nvGrpSpPr>
              <p:grpSpPr>
                <a:xfrm>
                  <a:off x="127142" y="44040"/>
                  <a:ext cx="6406252" cy="228353"/>
                  <a:chOff x="0" y="0"/>
                  <a:chExt cx="6406251" cy="228352"/>
                </a:xfrm>
              </p:grpSpPr>
              <p:sp>
                <p:nvSpPr>
                  <p:cNvPr id="1027" name="Shape"/>
                  <p:cNvSpPr/>
                  <p:nvPr/>
                </p:nvSpPr>
                <p:spPr>
                  <a:xfrm>
                    <a:off x="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8" name="Shape"/>
                  <p:cNvSpPr/>
                  <p:nvPr/>
                </p:nvSpPr>
                <p:spPr>
                  <a:xfrm>
                    <a:off x="31785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Shape"/>
                  <p:cNvSpPr/>
                  <p:nvPr/>
                </p:nvSpPr>
                <p:spPr>
                  <a:xfrm>
                    <a:off x="635713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0" name="Shape"/>
                  <p:cNvSpPr/>
                  <p:nvPr/>
                </p:nvSpPr>
                <p:spPr>
                  <a:xfrm>
                    <a:off x="95356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1" name="Shape"/>
                  <p:cNvSpPr/>
                  <p:nvPr/>
                </p:nvSpPr>
                <p:spPr>
                  <a:xfrm>
                    <a:off x="127142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2" name="Shape"/>
                  <p:cNvSpPr/>
                  <p:nvPr/>
                </p:nvSpPr>
                <p:spPr>
                  <a:xfrm>
                    <a:off x="158928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Shape"/>
                  <p:cNvSpPr/>
                  <p:nvPr/>
                </p:nvSpPr>
                <p:spPr>
                  <a:xfrm>
                    <a:off x="1907140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4" name="Shape"/>
                  <p:cNvSpPr/>
                  <p:nvPr/>
                </p:nvSpPr>
                <p:spPr>
                  <a:xfrm>
                    <a:off x="2224997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5" name="Shape"/>
                  <p:cNvSpPr/>
                  <p:nvPr/>
                </p:nvSpPr>
                <p:spPr>
                  <a:xfrm>
                    <a:off x="2542855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Shape"/>
                  <p:cNvSpPr/>
                  <p:nvPr/>
                </p:nvSpPr>
                <p:spPr>
                  <a:xfrm>
                    <a:off x="2860711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7" name="Shape"/>
                  <p:cNvSpPr/>
                  <p:nvPr/>
                </p:nvSpPr>
                <p:spPr>
                  <a:xfrm>
                    <a:off x="3178567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8" name="Shape"/>
                  <p:cNvSpPr/>
                  <p:nvPr/>
                </p:nvSpPr>
                <p:spPr>
                  <a:xfrm>
                    <a:off x="3496424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Shape"/>
                  <p:cNvSpPr/>
                  <p:nvPr/>
                </p:nvSpPr>
                <p:spPr>
                  <a:xfrm>
                    <a:off x="3814281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Shape"/>
                  <p:cNvSpPr/>
                  <p:nvPr/>
                </p:nvSpPr>
                <p:spPr>
                  <a:xfrm>
                    <a:off x="413213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1" name="Shape"/>
                  <p:cNvSpPr/>
                  <p:nvPr/>
                </p:nvSpPr>
                <p:spPr>
                  <a:xfrm>
                    <a:off x="4449995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Shape"/>
                  <p:cNvSpPr/>
                  <p:nvPr/>
                </p:nvSpPr>
                <p:spPr>
                  <a:xfrm>
                    <a:off x="4767853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3" name="Shape"/>
                  <p:cNvSpPr/>
                  <p:nvPr/>
                </p:nvSpPr>
                <p:spPr>
                  <a:xfrm>
                    <a:off x="5085710" y="158928"/>
                    <a:ext cx="208042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4" name="Shape"/>
                  <p:cNvSpPr/>
                  <p:nvPr/>
                </p:nvSpPr>
                <p:spPr>
                  <a:xfrm>
                    <a:off x="5403566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Shape"/>
                  <p:cNvSpPr/>
                  <p:nvPr/>
                </p:nvSpPr>
                <p:spPr>
                  <a:xfrm>
                    <a:off x="5721422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6" name="Shape"/>
                  <p:cNvSpPr/>
                  <p:nvPr/>
                </p:nvSpPr>
                <p:spPr>
                  <a:xfrm>
                    <a:off x="6039279" y="158928"/>
                    <a:ext cx="208043" cy="69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7" name="Shape"/>
                  <p:cNvSpPr/>
                  <p:nvPr/>
                </p:nvSpPr>
                <p:spPr>
                  <a:xfrm>
                    <a:off x="15892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Shape"/>
                  <p:cNvSpPr/>
                  <p:nvPr/>
                </p:nvSpPr>
                <p:spPr>
                  <a:xfrm>
                    <a:off x="47678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9" name="Shape"/>
                  <p:cNvSpPr/>
                  <p:nvPr/>
                </p:nvSpPr>
                <p:spPr>
                  <a:xfrm>
                    <a:off x="79464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0" name="Shape"/>
                  <p:cNvSpPr/>
                  <p:nvPr/>
                </p:nvSpPr>
                <p:spPr>
                  <a:xfrm>
                    <a:off x="111249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Shape"/>
                  <p:cNvSpPr/>
                  <p:nvPr/>
                </p:nvSpPr>
                <p:spPr>
                  <a:xfrm>
                    <a:off x="1430355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Shape"/>
                  <p:cNvSpPr/>
                  <p:nvPr/>
                </p:nvSpPr>
                <p:spPr>
                  <a:xfrm>
                    <a:off x="174821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3" name="Shape"/>
                  <p:cNvSpPr/>
                  <p:nvPr/>
                </p:nvSpPr>
                <p:spPr>
                  <a:xfrm>
                    <a:off x="206606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Shape"/>
                  <p:cNvSpPr/>
                  <p:nvPr/>
                </p:nvSpPr>
                <p:spPr>
                  <a:xfrm>
                    <a:off x="238392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5" name="Shape"/>
                  <p:cNvSpPr/>
                  <p:nvPr/>
                </p:nvSpPr>
                <p:spPr>
                  <a:xfrm>
                    <a:off x="2701783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6" name="Shape"/>
                  <p:cNvSpPr/>
                  <p:nvPr/>
                </p:nvSpPr>
                <p:spPr>
                  <a:xfrm>
                    <a:off x="301963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Shape"/>
                  <p:cNvSpPr/>
                  <p:nvPr/>
                </p:nvSpPr>
                <p:spPr>
                  <a:xfrm>
                    <a:off x="3337496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8" name="Shape"/>
                  <p:cNvSpPr/>
                  <p:nvPr/>
                </p:nvSpPr>
                <p:spPr>
                  <a:xfrm>
                    <a:off x="3655352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9" name="Shape"/>
                  <p:cNvSpPr/>
                  <p:nvPr/>
                </p:nvSpPr>
                <p:spPr>
                  <a:xfrm>
                    <a:off x="3973210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0" name="Shape"/>
                  <p:cNvSpPr/>
                  <p:nvPr/>
                </p:nvSpPr>
                <p:spPr>
                  <a:xfrm>
                    <a:off x="4291067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Shape"/>
                  <p:cNvSpPr/>
                  <p:nvPr/>
                </p:nvSpPr>
                <p:spPr>
                  <a:xfrm>
                    <a:off x="4608924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2" name="Shape"/>
                  <p:cNvSpPr/>
                  <p:nvPr/>
                </p:nvSpPr>
                <p:spPr>
                  <a:xfrm>
                    <a:off x="4926781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3" name="Shape"/>
                  <p:cNvSpPr/>
                  <p:nvPr/>
                </p:nvSpPr>
                <p:spPr>
                  <a:xfrm>
                    <a:off x="5244638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Shape"/>
                  <p:cNvSpPr/>
                  <p:nvPr/>
                </p:nvSpPr>
                <p:spPr>
                  <a:xfrm>
                    <a:off x="5562494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Shape"/>
                  <p:cNvSpPr/>
                  <p:nvPr/>
                </p:nvSpPr>
                <p:spPr>
                  <a:xfrm>
                    <a:off x="5880351" y="0"/>
                    <a:ext cx="208042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Shape"/>
                  <p:cNvSpPr/>
                  <p:nvPr/>
                </p:nvSpPr>
                <p:spPr>
                  <a:xfrm>
                    <a:off x="6198209" y="0"/>
                    <a:ext cx="208043" cy="69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2" h="21600" extrusionOk="0">
                        <a:moveTo>
                          <a:pt x="7260" y="0"/>
                        </a:moveTo>
                        <a:cubicBezTo>
                          <a:pt x="7165" y="0"/>
                          <a:pt x="7072" y="108"/>
                          <a:pt x="7005" y="310"/>
                        </a:cubicBezTo>
                        <a:lnTo>
                          <a:pt x="17" y="21290"/>
                        </a:lnTo>
                        <a:cubicBezTo>
                          <a:pt x="-22" y="21406"/>
                          <a:pt x="10" y="21600"/>
                          <a:pt x="65" y="21600"/>
                        </a:cubicBezTo>
                        <a:lnTo>
                          <a:pt x="14373" y="21600"/>
                        </a:lnTo>
                        <a:cubicBezTo>
                          <a:pt x="14416" y="21600"/>
                          <a:pt x="14452" y="21546"/>
                          <a:pt x="14483" y="21455"/>
                        </a:cubicBezTo>
                        <a:lnTo>
                          <a:pt x="21547" y="248"/>
                        </a:lnTo>
                        <a:cubicBezTo>
                          <a:pt x="21578" y="157"/>
                          <a:pt x="21556" y="0"/>
                          <a:pt x="21513" y="0"/>
                        </a:cubicBezTo>
                        <a:lnTo>
                          <a:pt x="726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Off val="12058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20" tIns="45720" rIns="45720" bIns="45720" numCol="1" anchor="ctr">
                    <a:noAutofit/>
                  </a:bodyPr>
                  <a:lstStyle/>
                  <a:p>
                    <a:pPr defTabSz="457200" hangingPunct="0"/>
                    <a:endParaRPr sz="1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78" name="Group"/>
            <p:cNvGrpSpPr/>
            <p:nvPr/>
          </p:nvGrpSpPr>
          <p:grpSpPr>
            <a:xfrm>
              <a:off x="657359" y="4352544"/>
              <a:ext cx="4681453" cy="1590068"/>
              <a:chOff x="249885" y="387771"/>
              <a:chExt cx="9362904" cy="3180133"/>
            </a:xfrm>
          </p:grpSpPr>
          <p:sp>
            <p:nvSpPr>
              <p:cNvPr id="1070" name="Line"/>
              <p:cNvSpPr/>
              <p:nvPr/>
            </p:nvSpPr>
            <p:spPr>
              <a:xfrm flipV="1">
                <a:off x="249885" y="387771"/>
                <a:ext cx="3174246" cy="318013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71" name="Line"/>
              <p:cNvSpPr/>
              <p:nvPr/>
            </p:nvSpPr>
            <p:spPr>
              <a:xfrm flipV="1">
                <a:off x="2154884" y="387771"/>
                <a:ext cx="3174246" cy="318013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72" name="Line"/>
              <p:cNvSpPr/>
              <p:nvPr/>
            </p:nvSpPr>
            <p:spPr>
              <a:xfrm flipV="1">
                <a:off x="4377386" y="387771"/>
                <a:ext cx="3174245" cy="318013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73" name="Line"/>
              <p:cNvSpPr/>
              <p:nvPr/>
            </p:nvSpPr>
            <p:spPr>
              <a:xfrm flipV="1">
                <a:off x="6282385" y="387771"/>
                <a:ext cx="3174246" cy="318013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74" name="Line"/>
              <p:cNvSpPr/>
              <p:nvPr/>
            </p:nvSpPr>
            <p:spPr>
              <a:xfrm flipV="1">
                <a:off x="3262818" y="546210"/>
                <a:ext cx="6349972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75" name="Line"/>
              <p:cNvSpPr/>
              <p:nvPr/>
            </p:nvSpPr>
            <p:spPr>
              <a:xfrm flipV="1">
                <a:off x="2310319" y="1498711"/>
                <a:ext cx="634997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76" name="Line"/>
              <p:cNvSpPr/>
              <p:nvPr/>
            </p:nvSpPr>
            <p:spPr>
              <a:xfrm flipV="1">
                <a:off x="1357818" y="2451211"/>
                <a:ext cx="6349972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77" name="Line"/>
              <p:cNvSpPr/>
              <p:nvPr/>
            </p:nvSpPr>
            <p:spPr>
              <a:xfrm flipV="1">
                <a:off x="405318" y="3403711"/>
                <a:ext cx="6349972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</p:grpSp>
        <p:sp>
          <p:nvSpPr>
            <p:cNvPr id="1080" name="1 cm"/>
            <p:cNvSpPr txBox="1"/>
            <p:nvPr/>
          </p:nvSpPr>
          <p:spPr>
            <a:xfrm>
              <a:off x="4015168" y="3884266"/>
              <a:ext cx="965407" cy="4300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90" tIns="34290" rIns="34290" bIns="34290"/>
            <a:lstStyle>
              <a:lvl1pPr algn="ctr">
                <a:defRPr sz="2400">
                  <a:solidFill>
                    <a:srgbClr val="0433FF"/>
                  </a:solidFill>
                </a:defRPr>
              </a:lvl1pPr>
            </a:lstStyle>
            <a:p>
              <a:pPr defTabSz="457200" hangingPunct="0"/>
              <a:r>
                <a:rPr sz="1200" kern="0">
                  <a:latin typeface="Calibri"/>
                  <a:ea typeface="Calibri"/>
                  <a:cs typeface="Calibri"/>
                  <a:sym typeface="Calibri"/>
                </a:rPr>
                <a:t>1 cm</a:t>
              </a:r>
            </a:p>
          </p:txBody>
        </p:sp>
        <p:grpSp>
          <p:nvGrpSpPr>
            <p:cNvPr id="1083" name="Group"/>
            <p:cNvGrpSpPr/>
            <p:nvPr/>
          </p:nvGrpSpPr>
          <p:grpSpPr>
            <a:xfrm>
              <a:off x="2313274" y="3019553"/>
              <a:ext cx="243725" cy="346865"/>
              <a:chOff x="0" y="0"/>
              <a:chExt cx="487448" cy="693728"/>
            </a:xfrm>
          </p:grpSpPr>
          <p:sp>
            <p:nvSpPr>
              <p:cNvPr id="1081" name="Line"/>
              <p:cNvSpPr/>
              <p:nvPr/>
            </p:nvSpPr>
            <p:spPr>
              <a:xfrm flipV="1">
                <a:off x="446144" y="0"/>
                <a:ext cx="1" cy="54195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  <a:headEnd type="stealth" w="med" len="med"/>
              </a:ln>
              <a:effectLst/>
            </p:spPr>
            <p:txBody>
              <a:bodyPr wrap="square" lIns="48220" tIns="48220" rIns="48220" bIns="48220" numCol="1" anchor="t">
                <a:noAutofit/>
              </a:bodyPr>
              <a:lstStyle/>
              <a:p>
                <a:pPr defTabSz="642938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082" name="v"/>
              <p:cNvSpPr txBox="1"/>
              <p:nvPr/>
            </p:nvSpPr>
            <p:spPr>
              <a:xfrm>
                <a:off x="0" y="895"/>
                <a:ext cx="487449" cy="6928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220" tIns="48220" rIns="48220" bIns="48220" numCol="1" anchor="t">
                <a:noAutofit/>
              </a:bodyPr>
              <a:lstStyle>
                <a:lvl1pPr defTabSz="1285875">
                  <a:defRPr sz="2500" i="1"/>
                </a:lvl1pPr>
              </a:lstStyle>
              <a:p>
                <a:pPr defTabSz="642938" hangingPunct="0"/>
                <a:r>
                  <a:rPr sz="12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</a:t>
                </a:r>
              </a:p>
            </p:txBody>
          </p:sp>
        </p:grpSp>
        <p:sp>
          <p:nvSpPr>
            <p:cNvPr id="1084" name="Line"/>
            <p:cNvSpPr/>
            <p:nvPr/>
          </p:nvSpPr>
          <p:spPr>
            <a:xfrm flipH="1">
              <a:off x="4100835" y="3927843"/>
              <a:ext cx="884166" cy="1"/>
            </a:xfrm>
            <a:prstGeom prst="line">
              <a:avLst/>
            </a:prstGeom>
            <a:ln w="12700">
              <a:solidFill>
                <a:srgbClr val="0433FF"/>
              </a:solidFill>
              <a:bevel/>
              <a:headEnd type="stealth"/>
              <a:tailEnd type="stealth"/>
            </a:ln>
          </p:spPr>
          <p:txBody>
            <a:bodyPr lIns="48220" tIns="48220" rIns="48220" bIns="48220"/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85" name="coarse electrode…"/>
            <p:cNvSpPr txBox="1"/>
            <p:nvPr/>
          </p:nvSpPr>
          <p:spPr>
            <a:xfrm>
              <a:off x="1056795" y="3416900"/>
              <a:ext cx="1264818" cy="515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8220" tIns="48220" rIns="48220" bIns="48220"/>
            <a:lstStyle/>
            <a:p>
              <a:pPr defTabSz="642938" hangingPunct="0">
                <a:defRPr sz="2400">
                  <a:solidFill>
                    <a:srgbClr val="0433FF"/>
                  </a:solidFill>
                </a:defRPr>
              </a:pPr>
              <a:r>
                <a:rPr sz="1200" kern="0">
                  <a:solidFill>
                    <a:srgbClr val="0433FF"/>
                  </a:solidFill>
                  <a:latin typeface="Calibri"/>
                  <a:ea typeface="Calibri"/>
                  <a:cs typeface="Calibri"/>
                  <a:sym typeface="Calibri"/>
                </a:rPr>
                <a:t>coarse electrode</a:t>
              </a:r>
            </a:p>
            <a:p>
              <a:pPr defTabSz="642938" hangingPunct="0">
                <a:defRPr sz="2400">
                  <a:solidFill>
                    <a:srgbClr val="0433FF"/>
                  </a:solidFill>
                </a:defRPr>
              </a:pPr>
              <a:r>
                <a:rPr sz="1200" kern="0">
                  <a:solidFill>
                    <a:srgbClr val="0433FF"/>
                  </a:solidFill>
                  <a:latin typeface="Calibri"/>
                  <a:ea typeface="Calibri"/>
                  <a:cs typeface="Calibri"/>
                  <a:sym typeface="Calibri"/>
                </a:rPr>
                <a:t>wires</a:t>
              </a:r>
            </a:p>
          </p:txBody>
        </p:sp>
        <p:sp>
          <p:nvSpPr>
            <p:cNvPr id="1086" name="pixels"/>
            <p:cNvSpPr txBox="1"/>
            <p:nvPr/>
          </p:nvSpPr>
          <p:spPr>
            <a:xfrm>
              <a:off x="4462878" y="5499147"/>
              <a:ext cx="643153" cy="3464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8220" tIns="48220" rIns="48220" bIns="48220"/>
            <a:lstStyle>
              <a:lvl1pPr defTabSz="1285875">
                <a:defRPr sz="24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1200" kern="0">
                  <a:latin typeface="Calibri"/>
                  <a:ea typeface="Calibri"/>
                  <a:cs typeface="Calibri"/>
                  <a:sym typeface="Calibri"/>
                </a:rPr>
                <a:t>pixels</a:t>
              </a:r>
            </a:p>
          </p:txBody>
        </p:sp>
        <p:sp>
          <p:nvSpPr>
            <p:cNvPr id="1087" name="Line"/>
            <p:cNvSpPr/>
            <p:nvPr/>
          </p:nvSpPr>
          <p:spPr>
            <a:xfrm flipH="1" flipV="1">
              <a:off x="1667260" y="3760205"/>
              <a:ext cx="218237" cy="226256"/>
            </a:xfrm>
            <a:prstGeom prst="line">
              <a:avLst/>
            </a:prstGeom>
            <a:ln w="12700">
              <a:solidFill>
                <a:srgbClr val="0433FF"/>
              </a:solidFill>
              <a:bevel/>
            </a:ln>
          </p:spPr>
          <p:txBody>
            <a:bodyPr lIns="34290" tIns="34290" rIns="34290" bIns="34290"/>
            <a:lstStyle/>
            <a:p>
              <a:pPr defTabSz="457200" hangingPunct="0">
                <a:defRPr sz="1800">
                  <a:latin typeface="+mn-lt"/>
                  <a:ea typeface="+mn-ea"/>
                  <a:cs typeface="+mn-cs"/>
                  <a:sym typeface="Helvetica"/>
                </a:defRPr>
              </a:pPr>
              <a:endParaRPr sz="9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88" name="Line"/>
            <p:cNvSpPr/>
            <p:nvPr/>
          </p:nvSpPr>
          <p:spPr>
            <a:xfrm flipH="1" flipV="1">
              <a:off x="1661031" y="3675777"/>
              <a:ext cx="376899" cy="96633"/>
            </a:xfrm>
            <a:prstGeom prst="line">
              <a:avLst/>
            </a:prstGeom>
            <a:ln w="12700">
              <a:solidFill>
                <a:srgbClr val="0433FF"/>
              </a:solidFill>
              <a:bevel/>
            </a:ln>
          </p:spPr>
          <p:txBody>
            <a:bodyPr lIns="34290" tIns="34290" rIns="34290" bIns="34290"/>
            <a:lstStyle/>
            <a:p>
              <a:pPr defTabSz="457200" hangingPunct="0">
                <a:defRPr sz="1800">
                  <a:latin typeface="+mn-lt"/>
                  <a:ea typeface="+mn-ea"/>
                  <a:cs typeface="+mn-cs"/>
                  <a:sym typeface="Helvetica"/>
                </a:defRPr>
              </a:pPr>
              <a:endParaRPr sz="9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89" name="Line"/>
            <p:cNvSpPr/>
            <p:nvPr/>
          </p:nvSpPr>
          <p:spPr>
            <a:xfrm flipH="1">
              <a:off x="579632" y="3764213"/>
              <a:ext cx="1" cy="915966"/>
            </a:xfrm>
            <a:prstGeom prst="line">
              <a:avLst/>
            </a:prstGeom>
            <a:ln w="38100">
              <a:solidFill>
                <a:srgbClr val="000000"/>
              </a:solidFill>
              <a:bevel/>
              <a:headEnd type="stealth"/>
            </a:ln>
          </p:spPr>
          <p:txBody>
            <a:bodyPr lIns="48220" tIns="48220" rIns="48220" bIns="48220"/>
            <a:lstStyle/>
            <a:p>
              <a:pPr defTabSz="642938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0" name="Square"/>
                <p:cNvSpPr txBox="1"/>
                <p:nvPr/>
              </p:nvSpPr>
              <p:spPr>
                <a:xfrm>
                  <a:off x="630642" y="4060634"/>
                  <a:ext cx="346632" cy="34641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lIns="48220" tIns="48220" rIns="48220" bIns="48220"/>
                <a:lstStyle>
                  <a:lvl1pPr defTabSz="1285875">
                    <a:defRPr sz="3100" i="1"/>
                  </a:lvl1pPr>
                </a:lstStyle>
                <a:p>
                  <a:pPr defTabSz="642938" hangingPunct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limUpp>
                          <m:limUppPr>
                            <m:ctrlPr>
                              <a:rPr sz="1625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limUppPr>
                          <m:e>
                            <m:r>
                              <a:rPr sz="1625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  <m:t>𝐸</m:t>
                            </m:r>
                          </m:e>
                          <m:lim>
                            <m:r>
                              <a:rPr sz="1625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Calibri"/>
                              </a:rPr>
                              <m:t>⃗</m:t>
                            </m:r>
                          </m:lim>
                        </m:limUpp>
                      </m:oMath>
                    </m:oMathPara>
                  </a14:m>
                  <a:endParaRPr sz="1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090" name="Squar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642" y="4060634"/>
                  <a:ext cx="346632" cy="346417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1" name="pixel chip"/>
            <p:cNvSpPr txBox="1"/>
            <p:nvPr/>
          </p:nvSpPr>
          <p:spPr>
            <a:xfrm>
              <a:off x="627630" y="5967016"/>
              <a:ext cx="1226849" cy="373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8220" tIns="48220" rIns="48220" bIns="48220"/>
            <a:lstStyle>
              <a:lvl1pPr defTabSz="1285875">
                <a:defRPr sz="2400">
                  <a:solidFill>
                    <a:srgbClr val="0433FF"/>
                  </a:solidFill>
                </a:defRPr>
              </a:lvl1pPr>
            </a:lstStyle>
            <a:p>
              <a:pPr defTabSz="642938" hangingPunct="0"/>
              <a:r>
                <a:rPr sz="1200" kern="0" dirty="0">
                  <a:latin typeface="Calibri"/>
                  <a:ea typeface="Calibri"/>
                  <a:cs typeface="Calibri"/>
                  <a:sym typeface="Calibri"/>
                </a:rPr>
                <a:t>pixel chip</a:t>
              </a:r>
            </a:p>
          </p:txBody>
        </p:sp>
        <p:sp>
          <p:nvSpPr>
            <p:cNvPr id="1092" name="Shape"/>
            <p:cNvSpPr/>
            <p:nvPr/>
          </p:nvSpPr>
          <p:spPr>
            <a:xfrm>
              <a:off x="2148384" y="4929531"/>
              <a:ext cx="1595273" cy="47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ln w="25400">
              <a:solidFill>
                <a:srgbClr val="0433FF"/>
              </a:solidFill>
              <a:bevel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Line"/>
            <p:cNvSpPr/>
            <p:nvPr/>
          </p:nvSpPr>
          <p:spPr>
            <a:xfrm flipH="1">
              <a:off x="1112660" y="5419830"/>
              <a:ext cx="1031043" cy="627954"/>
            </a:xfrm>
            <a:prstGeom prst="line">
              <a:avLst/>
            </a:prstGeom>
            <a:ln w="12700">
              <a:solidFill>
                <a:srgbClr val="0433FF"/>
              </a:solidFill>
              <a:bevel/>
            </a:ln>
          </p:spPr>
          <p:txBody>
            <a:bodyPr lIns="34290" tIns="34290" rIns="34290" bIns="34290"/>
            <a:lstStyle/>
            <a:p>
              <a:pPr defTabSz="457200" hangingPunct="0">
                <a:defRPr sz="1800">
                  <a:latin typeface="+mn-lt"/>
                  <a:ea typeface="+mn-ea"/>
                  <a:cs typeface="+mn-cs"/>
                  <a:sym typeface="Helvetica"/>
                </a:defRPr>
              </a:pPr>
              <a:endParaRPr sz="9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94" name="Line"/>
            <p:cNvSpPr/>
            <p:nvPr/>
          </p:nvSpPr>
          <p:spPr>
            <a:xfrm flipH="1">
              <a:off x="4019380" y="5675099"/>
              <a:ext cx="401186" cy="72154"/>
            </a:xfrm>
            <a:prstGeom prst="line">
              <a:avLst/>
            </a:prstGeom>
            <a:ln w="12700">
              <a:solidFill>
                <a:srgbClr val="0433FF"/>
              </a:solidFill>
              <a:bevel/>
            </a:ln>
          </p:spPr>
          <p:txBody>
            <a:bodyPr lIns="34290" tIns="34290" rIns="34290" bIns="34290"/>
            <a:lstStyle/>
            <a:p>
              <a:pPr defTabSz="457200" hangingPunct="0">
                <a:defRPr sz="1800">
                  <a:latin typeface="+mn-lt"/>
                  <a:ea typeface="+mn-ea"/>
                  <a:cs typeface="+mn-cs"/>
                  <a:sym typeface="Helvetica"/>
                </a:defRPr>
              </a:pPr>
              <a:endParaRPr sz="9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95" name="Line"/>
            <p:cNvSpPr/>
            <p:nvPr/>
          </p:nvSpPr>
          <p:spPr>
            <a:xfrm flipH="1" flipV="1">
              <a:off x="4150219" y="5575766"/>
              <a:ext cx="283047" cy="48535"/>
            </a:xfrm>
            <a:prstGeom prst="line">
              <a:avLst/>
            </a:prstGeom>
            <a:ln w="12700">
              <a:solidFill>
                <a:srgbClr val="0433FF"/>
              </a:solidFill>
              <a:bevel/>
            </a:ln>
          </p:spPr>
          <p:txBody>
            <a:bodyPr lIns="34290" tIns="34290" rIns="34290" bIns="34290"/>
            <a:lstStyle/>
            <a:p>
              <a:pPr defTabSz="457200" hangingPunct="0">
                <a:defRPr sz="1800">
                  <a:latin typeface="+mn-lt"/>
                  <a:ea typeface="+mn-ea"/>
                  <a:cs typeface="+mn-cs"/>
                  <a:sym typeface="Helvetica"/>
                </a:defRPr>
              </a:pPr>
              <a:endParaRPr sz="9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096" name="Shape"/>
            <p:cNvSpPr/>
            <p:nvPr/>
          </p:nvSpPr>
          <p:spPr>
            <a:xfrm>
              <a:off x="2789832" y="509119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76D6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Shape"/>
            <p:cNvSpPr/>
            <p:nvPr/>
          </p:nvSpPr>
          <p:spPr>
            <a:xfrm>
              <a:off x="2866032" y="500864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Shape"/>
            <p:cNvSpPr/>
            <p:nvPr/>
          </p:nvSpPr>
          <p:spPr>
            <a:xfrm>
              <a:off x="3031132" y="500864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Shape"/>
            <p:cNvSpPr/>
            <p:nvPr/>
          </p:nvSpPr>
          <p:spPr>
            <a:xfrm>
              <a:off x="3107332" y="509119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Shape"/>
            <p:cNvSpPr/>
            <p:nvPr/>
          </p:nvSpPr>
          <p:spPr>
            <a:xfrm>
              <a:off x="2948582" y="509119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0433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Shape"/>
            <p:cNvSpPr/>
            <p:nvPr/>
          </p:nvSpPr>
          <p:spPr>
            <a:xfrm>
              <a:off x="2872382" y="516739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Shape"/>
            <p:cNvSpPr/>
            <p:nvPr/>
          </p:nvSpPr>
          <p:spPr>
            <a:xfrm>
              <a:off x="2472332" y="524994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73FD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Shape"/>
            <p:cNvSpPr/>
            <p:nvPr/>
          </p:nvSpPr>
          <p:spPr>
            <a:xfrm>
              <a:off x="2631082" y="524994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76D6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Shape"/>
            <p:cNvSpPr/>
            <p:nvPr/>
          </p:nvSpPr>
          <p:spPr>
            <a:xfrm>
              <a:off x="2707282" y="516739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Shape"/>
            <p:cNvSpPr/>
            <p:nvPr/>
          </p:nvSpPr>
          <p:spPr>
            <a:xfrm>
              <a:off x="3031132" y="516739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FFFB0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4" name="Group"/>
            <p:cNvGrpSpPr/>
            <p:nvPr/>
          </p:nvGrpSpPr>
          <p:grpSpPr>
            <a:xfrm>
              <a:off x="2476524" y="2838830"/>
              <a:ext cx="477454" cy="2270336"/>
              <a:chOff x="0" y="-127001"/>
              <a:chExt cx="954905" cy="4540671"/>
            </a:xfrm>
          </p:grpSpPr>
          <p:grpSp>
            <p:nvGrpSpPr>
              <p:cNvPr id="1153" name="Group"/>
              <p:cNvGrpSpPr/>
              <p:nvPr/>
            </p:nvGrpSpPr>
            <p:grpSpPr>
              <a:xfrm>
                <a:off x="0" y="-127001"/>
                <a:ext cx="954905" cy="652217"/>
                <a:chOff x="0" y="0"/>
                <a:chExt cx="954904" cy="652215"/>
              </a:xfrm>
            </p:grpSpPr>
            <p:sp>
              <p:nvSpPr>
                <p:cNvPr id="1106" name="Circle"/>
                <p:cNvSpPr/>
                <p:nvPr/>
              </p:nvSpPr>
              <p:spPr>
                <a:xfrm>
                  <a:off x="749080" y="218406"/>
                  <a:ext cx="113739" cy="113740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Circle"/>
                <p:cNvSpPr/>
                <p:nvPr/>
              </p:nvSpPr>
              <p:spPr>
                <a:xfrm>
                  <a:off x="678234" y="132834"/>
                  <a:ext cx="97491" cy="97491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Circle"/>
                <p:cNvSpPr/>
                <p:nvPr/>
              </p:nvSpPr>
              <p:spPr>
                <a:xfrm>
                  <a:off x="42700" y="528597"/>
                  <a:ext cx="80918" cy="80918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Circle"/>
                <p:cNvSpPr/>
                <p:nvPr/>
              </p:nvSpPr>
              <p:spPr>
                <a:xfrm>
                  <a:off x="230673" y="333685"/>
                  <a:ext cx="65307" cy="65306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Circle"/>
                <p:cNvSpPr/>
                <p:nvPr/>
              </p:nvSpPr>
              <p:spPr>
                <a:xfrm>
                  <a:off x="145260" y="426233"/>
                  <a:ext cx="80721" cy="80721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Circle"/>
                <p:cNvSpPr/>
                <p:nvPr/>
              </p:nvSpPr>
              <p:spPr>
                <a:xfrm>
                  <a:off x="671955" y="307601"/>
                  <a:ext cx="79225" cy="79225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Circle"/>
                <p:cNvSpPr/>
                <p:nvPr/>
              </p:nvSpPr>
              <p:spPr>
                <a:xfrm>
                  <a:off x="309886" y="218406"/>
                  <a:ext cx="113739" cy="113740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Circle"/>
                <p:cNvSpPr/>
                <p:nvPr/>
              </p:nvSpPr>
              <p:spPr>
                <a:xfrm>
                  <a:off x="483089" y="94690"/>
                  <a:ext cx="113739" cy="113740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Circle"/>
                <p:cNvSpPr/>
                <p:nvPr/>
              </p:nvSpPr>
              <p:spPr>
                <a:xfrm>
                  <a:off x="615086" y="0"/>
                  <a:ext cx="113739" cy="113739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Circle"/>
                <p:cNvSpPr/>
                <p:nvPr/>
              </p:nvSpPr>
              <p:spPr>
                <a:xfrm>
                  <a:off x="800269" y="309468"/>
                  <a:ext cx="113739" cy="113739"/>
                </a:xfrm>
                <a:prstGeom prst="ellipse">
                  <a:avLst/>
                </a:prstGeom>
                <a:solidFill>
                  <a:srgbClr val="FFFB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Circle"/>
                <p:cNvSpPr/>
                <p:nvPr/>
              </p:nvSpPr>
              <p:spPr>
                <a:xfrm>
                  <a:off x="395891" y="180900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Circle"/>
                <p:cNvSpPr/>
                <p:nvPr/>
              </p:nvSpPr>
              <p:spPr>
                <a:xfrm>
                  <a:off x="831799" y="168529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Circle"/>
                <p:cNvSpPr/>
                <p:nvPr/>
              </p:nvSpPr>
              <p:spPr>
                <a:xfrm>
                  <a:off x="148459" y="354103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Circle"/>
                <p:cNvSpPr/>
                <p:nvPr/>
              </p:nvSpPr>
              <p:spPr>
                <a:xfrm>
                  <a:off x="173202" y="527305"/>
                  <a:ext cx="50681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0" name="Circle"/>
                <p:cNvSpPr/>
                <p:nvPr/>
              </p:nvSpPr>
              <p:spPr>
                <a:xfrm>
                  <a:off x="733966" y="403589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1" name="Circle"/>
                <p:cNvSpPr/>
                <p:nvPr/>
              </p:nvSpPr>
              <p:spPr>
                <a:xfrm>
                  <a:off x="757911" y="69300"/>
                  <a:ext cx="50681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2" name="Circle"/>
                <p:cNvSpPr/>
                <p:nvPr/>
              </p:nvSpPr>
              <p:spPr>
                <a:xfrm>
                  <a:off x="494863" y="180900"/>
                  <a:ext cx="50681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3" name="Circle"/>
                <p:cNvSpPr/>
                <p:nvPr/>
              </p:nvSpPr>
              <p:spPr>
                <a:xfrm>
                  <a:off x="321661" y="180900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4" name="Circle"/>
                <p:cNvSpPr/>
                <p:nvPr/>
              </p:nvSpPr>
              <p:spPr>
                <a:xfrm>
                  <a:off x="74229" y="453075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Circle"/>
                <p:cNvSpPr/>
                <p:nvPr/>
              </p:nvSpPr>
              <p:spPr>
                <a:xfrm>
                  <a:off x="530231" y="255130"/>
                  <a:ext cx="50681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6" name="Circle"/>
                <p:cNvSpPr/>
                <p:nvPr/>
              </p:nvSpPr>
              <p:spPr>
                <a:xfrm>
                  <a:off x="222689" y="255130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Circle"/>
                <p:cNvSpPr/>
                <p:nvPr/>
              </p:nvSpPr>
              <p:spPr>
                <a:xfrm>
                  <a:off x="792981" y="262307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Circle"/>
                <p:cNvSpPr/>
                <p:nvPr/>
              </p:nvSpPr>
              <p:spPr>
                <a:xfrm>
                  <a:off x="24743" y="502562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9" name="Circle"/>
                <p:cNvSpPr/>
                <p:nvPr/>
              </p:nvSpPr>
              <p:spPr>
                <a:xfrm>
                  <a:off x="321661" y="230387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Circle"/>
                <p:cNvSpPr/>
                <p:nvPr/>
              </p:nvSpPr>
              <p:spPr>
                <a:xfrm>
                  <a:off x="569093" y="180900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Circle"/>
                <p:cNvSpPr/>
                <p:nvPr/>
              </p:nvSpPr>
              <p:spPr>
                <a:xfrm>
                  <a:off x="0" y="601535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Circle"/>
                <p:cNvSpPr/>
                <p:nvPr/>
              </p:nvSpPr>
              <p:spPr>
                <a:xfrm>
                  <a:off x="633345" y="126220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Circle"/>
                <p:cNvSpPr/>
                <p:nvPr/>
              </p:nvSpPr>
              <p:spPr>
                <a:xfrm>
                  <a:off x="569093" y="32441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4" name="Circle"/>
                <p:cNvSpPr/>
                <p:nvPr/>
              </p:nvSpPr>
              <p:spPr>
                <a:xfrm>
                  <a:off x="199743" y="415961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Circle"/>
                <p:cNvSpPr/>
                <p:nvPr/>
              </p:nvSpPr>
              <p:spPr>
                <a:xfrm>
                  <a:off x="917691" y="262307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Circle"/>
                <p:cNvSpPr/>
                <p:nvPr/>
              </p:nvSpPr>
              <p:spPr>
                <a:xfrm>
                  <a:off x="470120" y="57184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Circle"/>
                <p:cNvSpPr/>
                <p:nvPr/>
              </p:nvSpPr>
              <p:spPr>
                <a:xfrm>
                  <a:off x="637613" y="249421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Circle"/>
                <p:cNvSpPr/>
                <p:nvPr/>
              </p:nvSpPr>
              <p:spPr>
                <a:xfrm>
                  <a:off x="295011" y="386462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Circle"/>
                <p:cNvSpPr/>
                <p:nvPr/>
              </p:nvSpPr>
              <p:spPr>
                <a:xfrm>
                  <a:off x="928967" y="334245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Circle"/>
                <p:cNvSpPr/>
                <p:nvPr/>
              </p:nvSpPr>
              <p:spPr>
                <a:xfrm>
                  <a:off x="420109" y="138591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Circle"/>
                <p:cNvSpPr/>
                <p:nvPr/>
              </p:nvSpPr>
              <p:spPr>
                <a:xfrm>
                  <a:off x="849998" y="471274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Circle"/>
                <p:cNvSpPr/>
                <p:nvPr/>
              </p:nvSpPr>
              <p:spPr>
                <a:xfrm>
                  <a:off x="144266" y="226815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Circle"/>
                <p:cNvSpPr/>
                <p:nvPr/>
              </p:nvSpPr>
              <p:spPr>
                <a:xfrm>
                  <a:off x="199082" y="302187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Circle"/>
                <p:cNvSpPr/>
                <p:nvPr/>
              </p:nvSpPr>
              <p:spPr>
                <a:xfrm>
                  <a:off x="62041" y="446081"/>
                  <a:ext cx="14283" cy="14282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Circle"/>
                <p:cNvSpPr/>
                <p:nvPr/>
              </p:nvSpPr>
              <p:spPr>
                <a:xfrm>
                  <a:off x="137414" y="507749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Circle"/>
                <p:cNvSpPr/>
                <p:nvPr/>
              </p:nvSpPr>
              <p:spPr>
                <a:xfrm>
                  <a:off x="438904" y="89774"/>
                  <a:ext cx="14283" cy="14282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9" name="Circle"/>
                <p:cNvSpPr/>
                <p:nvPr/>
              </p:nvSpPr>
              <p:spPr>
                <a:xfrm>
                  <a:off x="856879" y="96626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Circle"/>
                <p:cNvSpPr/>
                <p:nvPr/>
              </p:nvSpPr>
              <p:spPr>
                <a:xfrm>
                  <a:off x="719839" y="240518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1" name="Circle"/>
                <p:cNvSpPr/>
                <p:nvPr/>
              </p:nvSpPr>
              <p:spPr>
                <a:xfrm>
                  <a:off x="767802" y="199406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Circle"/>
                <p:cNvSpPr/>
                <p:nvPr/>
              </p:nvSpPr>
              <p:spPr>
                <a:xfrm>
                  <a:off x="836323" y="267927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2" name="Group"/>
              <p:cNvGrpSpPr/>
              <p:nvPr/>
            </p:nvGrpSpPr>
            <p:grpSpPr>
              <a:xfrm>
                <a:off x="0" y="3761454"/>
                <a:ext cx="954905" cy="652216"/>
                <a:chOff x="0" y="0"/>
                <a:chExt cx="954903" cy="652214"/>
              </a:xfrm>
            </p:grpSpPr>
            <p:sp>
              <p:nvSpPr>
                <p:cNvPr id="1155" name="Circle"/>
                <p:cNvSpPr/>
                <p:nvPr/>
              </p:nvSpPr>
              <p:spPr>
                <a:xfrm>
                  <a:off x="749080" y="218406"/>
                  <a:ext cx="113739" cy="113740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Circle"/>
                <p:cNvSpPr/>
                <p:nvPr/>
              </p:nvSpPr>
              <p:spPr>
                <a:xfrm>
                  <a:off x="678234" y="132834"/>
                  <a:ext cx="97491" cy="97491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Circle"/>
                <p:cNvSpPr/>
                <p:nvPr/>
              </p:nvSpPr>
              <p:spPr>
                <a:xfrm>
                  <a:off x="42700" y="528597"/>
                  <a:ext cx="80918" cy="80918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Circle"/>
                <p:cNvSpPr/>
                <p:nvPr/>
              </p:nvSpPr>
              <p:spPr>
                <a:xfrm>
                  <a:off x="230673" y="333685"/>
                  <a:ext cx="65307" cy="65306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Circle"/>
                <p:cNvSpPr/>
                <p:nvPr/>
              </p:nvSpPr>
              <p:spPr>
                <a:xfrm>
                  <a:off x="145260" y="426233"/>
                  <a:ext cx="80721" cy="80721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Circle"/>
                <p:cNvSpPr/>
                <p:nvPr/>
              </p:nvSpPr>
              <p:spPr>
                <a:xfrm>
                  <a:off x="671955" y="307601"/>
                  <a:ext cx="79225" cy="79225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Circle"/>
                <p:cNvSpPr/>
                <p:nvPr/>
              </p:nvSpPr>
              <p:spPr>
                <a:xfrm>
                  <a:off x="309886" y="218406"/>
                  <a:ext cx="113739" cy="113740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Circle"/>
                <p:cNvSpPr/>
                <p:nvPr/>
              </p:nvSpPr>
              <p:spPr>
                <a:xfrm>
                  <a:off x="483089" y="94690"/>
                  <a:ext cx="113739" cy="113740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Circle"/>
                <p:cNvSpPr/>
                <p:nvPr/>
              </p:nvSpPr>
              <p:spPr>
                <a:xfrm>
                  <a:off x="615086" y="0"/>
                  <a:ext cx="113739" cy="113739"/>
                </a:xfrm>
                <a:prstGeom prst="ellipse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Circle"/>
                <p:cNvSpPr/>
                <p:nvPr/>
              </p:nvSpPr>
              <p:spPr>
                <a:xfrm>
                  <a:off x="800269" y="309468"/>
                  <a:ext cx="113739" cy="113739"/>
                </a:xfrm>
                <a:prstGeom prst="ellipse">
                  <a:avLst/>
                </a:prstGeom>
                <a:solidFill>
                  <a:srgbClr val="FFFB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2400"/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Circle"/>
                <p:cNvSpPr/>
                <p:nvPr/>
              </p:nvSpPr>
              <p:spPr>
                <a:xfrm>
                  <a:off x="395891" y="180900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Circle"/>
                <p:cNvSpPr/>
                <p:nvPr/>
              </p:nvSpPr>
              <p:spPr>
                <a:xfrm>
                  <a:off x="831799" y="168529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7" name="Circle"/>
                <p:cNvSpPr/>
                <p:nvPr/>
              </p:nvSpPr>
              <p:spPr>
                <a:xfrm>
                  <a:off x="148459" y="354103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Circle"/>
                <p:cNvSpPr/>
                <p:nvPr/>
              </p:nvSpPr>
              <p:spPr>
                <a:xfrm>
                  <a:off x="173202" y="527305"/>
                  <a:ext cx="50681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9" name="Circle"/>
                <p:cNvSpPr/>
                <p:nvPr/>
              </p:nvSpPr>
              <p:spPr>
                <a:xfrm>
                  <a:off x="733966" y="403589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Circle"/>
                <p:cNvSpPr/>
                <p:nvPr/>
              </p:nvSpPr>
              <p:spPr>
                <a:xfrm>
                  <a:off x="757911" y="69300"/>
                  <a:ext cx="50681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Circle"/>
                <p:cNvSpPr/>
                <p:nvPr/>
              </p:nvSpPr>
              <p:spPr>
                <a:xfrm>
                  <a:off x="494863" y="180900"/>
                  <a:ext cx="50681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Circle"/>
                <p:cNvSpPr/>
                <p:nvPr/>
              </p:nvSpPr>
              <p:spPr>
                <a:xfrm>
                  <a:off x="321661" y="180900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Circle"/>
                <p:cNvSpPr/>
                <p:nvPr/>
              </p:nvSpPr>
              <p:spPr>
                <a:xfrm>
                  <a:off x="74229" y="453075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Circle"/>
                <p:cNvSpPr/>
                <p:nvPr/>
              </p:nvSpPr>
              <p:spPr>
                <a:xfrm>
                  <a:off x="530231" y="255130"/>
                  <a:ext cx="50681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Circle"/>
                <p:cNvSpPr/>
                <p:nvPr/>
              </p:nvSpPr>
              <p:spPr>
                <a:xfrm>
                  <a:off x="222689" y="255130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Circle"/>
                <p:cNvSpPr/>
                <p:nvPr/>
              </p:nvSpPr>
              <p:spPr>
                <a:xfrm>
                  <a:off x="792981" y="262307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Circle"/>
                <p:cNvSpPr/>
                <p:nvPr/>
              </p:nvSpPr>
              <p:spPr>
                <a:xfrm>
                  <a:off x="24743" y="502562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Circle"/>
                <p:cNvSpPr/>
                <p:nvPr/>
              </p:nvSpPr>
              <p:spPr>
                <a:xfrm>
                  <a:off x="321661" y="230387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Circle"/>
                <p:cNvSpPr/>
                <p:nvPr/>
              </p:nvSpPr>
              <p:spPr>
                <a:xfrm>
                  <a:off x="569093" y="180900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Circle"/>
                <p:cNvSpPr/>
                <p:nvPr/>
              </p:nvSpPr>
              <p:spPr>
                <a:xfrm>
                  <a:off x="0" y="601535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Circle"/>
                <p:cNvSpPr/>
                <p:nvPr/>
              </p:nvSpPr>
              <p:spPr>
                <a:xfrm>
                  <a:off x="633345" y="126220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Circle"/>
                <p:cNvSpPr/>
                <p:nvPr/>
              </p:nvSpPr>
              <p:spPr>
                <a:xfrm>
                  <a:off x="569093" y="32441"/>
                  <a:ext cx="50680" cy="50680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Circle"/>
                <p:cNvSpPr/>
                <p:nvPr/>
              </p:nvSpPr>
              <p:spPr>
                <a:xfrm>
                  <a:off x="199743" y="415961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Circle"/>
                <p:cNvSpPr/>
                <p:nvPr/>
              </p:nvSpPr>
              <p:spPr>
                <a:xfrm>
                  <a:off x="917691" y="262307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Circle"/>
                <p:cNvSpPr/>
                <p:nvPr/>
              </p:nvSpPr>
              <p:spPr>
                <a:xfrm>
                  <a:off x="470120" y="57184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Circle"/>
                <p:cNvSpPr/>
                <p:nvPr/>
              </p:nvSpPr>
              <p:spPr>
                <a:xfrm>
                  <a:off x="637613" y="249421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Circle"/>
                <p:cNvSpPr/>
                <p:nvPr/>
              </p:nvSpPr>
              <p:spPr>
                <a:xfrm>
                  <a:off x="295011" y="386462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Circle"/>
                <p:cNvSpPr/>
                <p:nvPr/>
              </p:nvSpPr>
              <p:spPr>
                <a:xfrm>
                  <a:off x="353787" y="366474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Circle"/>
                <p:cNvSpPr/>
                <p:nvPr/>
              </p:nvSpPr>
              <p:spPr>
                <a:xfrm>
                  <a:off x="459244" y="267501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0" name="Circle"/>
                <p:cNvSpPr/>
                <p:nvPr/>
              </p:nvSpPr>
              <p:spPr>
                <a:xfrm>
                  <a:off x="928967" y="334245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1" name="Circle"/>
                <p:cNvSpPr/>
                <p:nvPr/>
              </p:nvSpPr>
              <p:spPr>
                <a:xfrm>
                  <a:off x="420109" y="138591"/>
                  <a:ext cx="25937" cy="25937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2" name="Circle"/>
                <p:cNvSpPr/>
                <p:nvPr/>
              </p:nvSpPr>
              <p:spPr>
                <a:xfrm>
                  <a:off x="849998" y="471274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Circle"/>
                <p:cNvSpPr/>
                <p:nvPr/>
              </p:nvSpPr>
              <p:spPr>
                <a:xfrm>
                  <a:off x="144266" y="226815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Circle"/>
                <p:cNvSpPr/>
                <p:nvPr/>
              </p:nvSpPr>
              <p:spPr>
                <a:xfrm>
                  <a:off x="199082" y="302187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Circle"/>
                <p:cNvSpPr/>
                <p:nvPr/>
              </p:nvSpPr>
              <p:spPr>
                <a:xfrm>
                  <a:off x="62041" y="446081"/>
                  <a:ext cx="14283" cy="14282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Circle"/>
                <p:cNvSpPr/>
                <p:nvPr/>
              </p:nvSpPr>
              <p:spPr>
                <a:xfrm>
                  <a:off x="137414" y="507749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Circle"/>
                <p:cNvSpPr/>
                <p:nvPr/>
              </p:nvSpPr>
              <p:spPr>
                <a:xfrm>
                  <a:off x="438904" y="89774"/>
                  <a:ext cx="14283" cy="14282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Circle"/>
                <p:cNvSpPr/>
                <p:nvPr/>
              </p:nvSpPr>
              <p:spPr>
                <a:xfrm>
                  <a:off x="856879" y="96626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Circle"/>
                <p:cNvSpPr/>
                <p:nvPr/>
              </p:nvSpPr>
              <p:spPr>
                <a:xfrm>
                  <a:off x="719839" y="240518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0" name="Circle"/>
                <p:cNvSpPr/>
                <p:nvPr/>
              </p:nvSpPr>
              <p:spPr>
                <a:xfrm>
                  <a:off x="767802" y="199406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1" name="Circle"/>
                <p:cNvSpPr/>
                <p:nvPr/>
              </p:nvSpPr>
              <p:spPr>
                <a:xfrm>
                  <a:off x="836323" y="267927"/>
                  <a:ext cx="14283" cy="14283"/>
                </a:xfrm>
                <a:prstGeom prst="ellipse">
                  <a:avLst/>
                </a:prstGeom>
                <a:solidFill>
                  <a:srgbClr val="0119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2147" tIns="32147" rIns="32147" bIns="32147" numCol="1" anchor="ctr">
                  <a:noAutofit/>
                </a:bodyPr>
                <a:lstStyle/>
                <a:p>
                  <a:pPr defTabSz="321469" hangingPunct="0">
                    <a:defRPr sz="1100"/>
                  </a:pPr>
                  <a:endParaRPr sz="55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05" name="Shape"/>
            <p:cNvSpPr/>
            <p:nvPr/>
          </p:nvSpPr>
          <p:spPr>
            <a:xfrm>
              <a:off x="2948582" y="524994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0433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Shape"/>
            <p:cNvSpPr/>
            <p:nvPr/>
          </p:nvSpPr>
          <p:spPr>
            <a:xfrm>
              <a:off x="2948582" y="493244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76D6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Shape"/>
            <p:cNvSpPr/>
            <p:nvPr/>
          </p:nvSpPr>
          <p:spPr>
            <a:xfrm>
              <a:off x="3183532" y="5173740"/>
              <a:ext cx="104022" cy="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7260" y="0"/>
                  </a:moveTo>
                  <a:cubicBezTo>
                    <a:pt x="7165" y="0"/>
                    <a:pt x="7072" y="108"/>
                    <a:pt x="7005" y="310"/>
                  </a:cubicBezTo>
                  <a:lnTo>
                    <a:pt x="17" y="21290"/>
                  </a:lnTo>
                  <a:cubicBezTo>
                    <a:pt x="-22" y="21406"/>
                    <a:pt x="10" y="21600"/>
                    <a:pt x="65" y="21600"/>
                  </a:cubicBezTo>
                  <a:lnTo>
                    <a:pt x="14373" y="21600"/>
                  </a:lnTo>
                  <a:cubicBezTo>
                    <a:pt x="14416" y="21600"/>
                    <a:pt x="14452" y="21546"/>
                    <a:pt x="14483" y="21455"/>
                  </a:cubicBezTo>
                  <a:lnTo>
                    <a:pt x="21547" y="248"/>
                  </a:lnTo>
                  <a:cubicBezTo>
                    <a:pt x="21578" y="157"/>
                    <a:pt x="21556" y="0"/>
                    <a:pt x="21513" y="0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73FD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pPr defTabSz="457200" hangingPunct="0"/>
              <a:endParaRPr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Line"/>
            <p:cNvSpPr/>
            <p:nvPr/>
          </p:nvSpPr>
          <p:spPr>
            <a:xfrm rot="13500000" flipH="1">
              <a:off x="4990619" y="4174601"/>
              <a:ext cx="200785" cy="1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19698" extrusionOk="0">
                  <a:moveTo>
                    <a:pt x="1247" y="0"/>
                  </a:moveTo>
                  <a:cubicBezTo>
                    <a:pt x="3164" y="2164"/>
                    <a:pt x="3771" y="5372"/>
                    <a:pt x="2809" y="8236"/>
                  </a:cubicBezTo>
                  <a:cubicBezTo>
                    <a:pt x="1744" y="11405"/>
                    <a:pt x="-1096" y="14355"/>
                    <a:pt x="451" y="17419"/>
                  </a:cubicBezTo>
                  <a:cubicBezTo>
                    <a:pt x="2562" y="21600"/>
                    <a:pt x="7934" y="18543"/>
                    <a:pt x="11797" y="13554"/>
                  </a:cubicBezTo>
                  <a:cubicBezTo>
                    <a:pt x="13884" y="10858"/>
                    <a:pt x="17002" y="9343"/>
                    <a:pt x="18738" y="11584"/>
                  </a:cubicBezTo>
                  <a:cubicBezTo>
                    <a:pt x="20504" y="13864"/>
                    <a:pt x="18196" y="16998"/>
                    <a:pt x="18793" y="19698"/>
                  </a:cubicBezTo>
                </a:path>
              </a:pathLst>
            </a:custGeom>
            <a:ln w="25400">
              <a:solidFill>
                <a:srgbClr val="005493"/>
              </a:solidFill>
              <a:bevel/>
            </a:ln>
          </p:spPr>
          <p:txBody>
            <a:bodyPr tIns="45720" bIns="45720"/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grpSp>
          <p:nvGrpSpPr>
            <p:cNvPr id="1217" name="Group"/>
            <p:cNvGrpSpPr/>
            <p:nvPr/>
          </p:nvGrpSpPr>
          <p:grpSpPr>
            <a:xfrm>
              <a:off x="607204" y="3616945"/>
              <a:ext cx="4798548" cy="1697387"/>
              <a:chOff x="266721" y="286160"/>
              <a:chExt cx="9597095" cy="3394772"/>
            </a:xfrm>
          </p:grpSpPr>
          <p:sp>
            <p:nvSpPr>
              <p:cNvPr id="1209" name="Line"/>
              <p:cNvSpPr/>
              <p:nvPr/>
            </p:nvSpPr>
            <p:spPr>
              <a:xfrm flipV="1">
                <a:off x="266721" y="286160"/>
                <a:ext cx="3392444" cy="3394772"/>
              </a:xfrm>
              <a:prstGeom prst="line">
                <a:avLst/>
              </a:prstGeom>
              <a:noFill/>
              <a:ln w="63500" cap="flat">
                <a:solidFill>
                  <a:srgbClr val="929292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210" name="Line"/>
              <p:cNvSpPr/>
              <p:nvPr/>
            </p:nvSpPr>
            <p:spPr>
              <a:xfrm flipV="1">
                <a:off x="2174077" y="286160"/>
                <a:ext cx="3392444" cy="3394772"/>
              </a:xfrm>
              <a:prstGeom prst="line">
                <a:avLst/>
              </a:prstGeom>
              <a:noFill/>
              <a:ln w="63500" cap="flat">
                <a:solidFill>
                  <a:srgbClr val="929292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211" name="Line"/>
              <p:cNvSpPr/>
              <p:nvPr/>
            </p:nvSpPr>
            <p:spPr>
              <a:xfrm flipV="1">
                <a:off x="4386231" y="286160"/>
                <a:ext cx="3392445" cy="3394772"/>
              </a:xfrm>
              <a:prstGeom prst="line">
                <a:avLst/>
              </a:prstGeom>
              <a:noFill/>
              <a:ln w="63500" cap="flat">
                <a:solidFill>
                  <a:srgbClr val="929292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212" name="Line"/>
              <p:cNvSpPr/>
              <p:nvPr/>
            </p:nvSpPr>
            <p:spPr>
              <a:xfrm flipV="1">
                <a:off x="6331688" y="286160"/>
                <a:ext cx="3392444" cy="3394772"/>
              </a:xfrm>
              <a:prstGeom prst="line">
                <a:avLst/>
              </a:prstGeom>
              <a:noFill/>
              <a:ln w="63500" cap="flat">
                <a:solidFill>
                  <a:srgbClr val="929292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213" name="Line"/>
              <p:cNvSpPr/>
              <p:nvPr/>
            </p:nvSpPr>
            <p:spPr>
              <a:xfrm flipV="1">
                <a:off x="314328" y="3441788"/>
                <a:ext cx="6751992" cy="2"/>
              </a:xfrm>
              <a:prstGeom prst="line">
                <a:avLst/>
              </a:prstGeom>
              <a:noFill/>
              <a:ln w="63500" cap="flat">
                <a:solidFill>
                  <a:srgbClr val="929292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214" name="Line"/>
              <p:cNvSpPr/>
              <p:nvPr/>
            </p:nvSpPr>
            <p:spPr>
              <a:xfrm flipV="1">
                <a:off x="1242569" y="2488146"/>
                <a:ext cx="6751992" cy="2"/>
              </a:xfrm>
              <a:prstGeom prst="line">
                <a:avLst/>
              </a:prstGeom>
              <a:noFill/>
              <a:ln w="63500" cap="flat">
                <a:solidFill>
                  <a:srgbClr val="929292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215" name="Line"/>
              <p:cNvSpPr/>
              <p:nvPr/>
            </p:nvSpPr>
            <p:spPr>
              <a:xfrm flipV="1">
                <a:off x="2139097" y="1528118"/>
                <a:ext cx="6751992" cy="2"/>
              </a:xfrm>
              <a:prstGeom prst="line">
                <a:avLst/>
              </a:prstGeom>
              <a:noFill/>
              <a:ln w="63500" cap="flat">
                <a:solidFill>
                  <a:srgbClr val="929292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216" name="Line"/>
              <p:cNvSpPr/>
              <p:nvPr/>
            </p:nvSpPr>
            <p:spPr>
              <a:xfrm flipV="1">
                <a:off x="3111825" y="580792"/>
                <a:ext cx="6751991" cy="2"/>
              </a:xfrm>
              <a:prstGeom prst="line">
                <a:avLst/>
              </a:prstGeom>
              <a:noFill/>
              <a:ln w="63500" cap="flat">
                <a:solidFill>
                  <a:srgbClr val="929292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 hangingPunct="0">
                  <a:defRPr sz="2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</p:grpSp>
        <p:sp>
          <p:nvSpPr>
            <p:cNvPr id="1218" name="Line"/>
            <p:cNvSpPr/>
            <p:nvPr/>
          </p:nvSpPr>
          <p:spPr>
            <a:xfrm rot="13500000" flipH="1">
              <a:off x="4231242" y="3474194"/>
              <a:ext cx="300391" cy="27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19698" extrusionOk="0">
                  <a:moveTo>
                    <a:pt x="1247" y="0"/>
                  </a:moveTo>
                  <a:cubicBezTo>
                    <a:pt x="3164" y="2164"/>
                    <a:pt x="3771" y="5372"/>
                    <a:pt x="2809" y="8236"/>
                  </a:cubicBezTo>
                  <a:cubicBezTo>
                    <a:pt x="1744" y="11405"/>
                    <a:pt x="-1096" y="14355"/>
                    <a:pt x="451" y="17419"/>
                  </a:cubicBezTo>
                  <a:cubicBezTo>
                    <a:pt x="2562" y="21600"/>
                    <a:pt x="7934" y="18543"/>
                    <a:pt x="11797" y="13554"/>
                  </a:cubicBezTo>
                  <a:cubicBezTo>
                    <a:pt x="13884" y="10858"/>
                    <a:pt x="17002" y="9343"/>
                    <a:pt x="18738" y="11584"/>
                  </a:cubicBezTo>
                  <a:cubicBezTo>
                    <a:pt x="20504" y="13864"/>
                    <a:pt x="18196" y="16998"/>
                    <a:pt x="18793" y="19698"/>
                  </a:cubicBezTo>
                </a:path>
              </a:pathLst>
            </a:custGeom>
            <a:ln w="25400">
              <a:solidFill>
                <a:srgbClr val="005493"/>
              </a:solidFill>
              <a:bevel/>
            </a:ln>
          </p:spPr>
          <p:txBody>
            <a:bodyPr tIns="45720" bIns="45720"/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19" name="Line"/>
            <p:cNvSpPr/>
            <p:nvPr/>
          </p:nvSpPr>
          <p:spPr>
            <a:xfrm rot="13500000" flipH="1">
              <a:off x="3178654" y="3484899"/>
              <a:ext cx="242585" cy="22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19698" extrusionOk="0">
                  <a:moveTo>
                    <a:pt x="1247" y="0"/>
                  </a:moveTo>
                  <a:cubicBezTo>
                    <a:pt x="3164" y="2164"/>
                    <a:pt x="3771" y="5372"/>
                    <a:pt x="2809" y="8236"/>
                  </a:cubicBezTo>
                  <a:cubicBezTo>
                    <a:pt x="1744" y="11405"/>
                    <a:pt x="-1096" y="14355"/>
                    <a:pt x="451" y="17419"/>
                  </a:cubicBezTo>
                  <a:cubicBezTo>
                    <a:pt x="2562" y="21600"/>
                    <a:pt x="7934" y="18543"/>
                    <a:pt x="11797" y="13554"/>
                  </a:cubicBezTo>
                  <a:cubicBezTo>
                    <a:pt x="13884" y="10858"/>
                    <a:pt x="17002" y="9343"/>
                    <a:pt x="18738" y="11584"/>
                  </a:cubicBezTo>
                  <a:cubicBezTo>
                    <a:pt x="20504" y="13864"/>
                    <a:pt x="18196" y="16998"/>
                    <a:pt x="18793" y="19698"/>
                  </a:cubicBezTo>
                </a:path>
              </a:pathLst>
            </a:custGeom>
            <a:ln w="25400">
              <a:solidFill>
                <a:srgbClr val="005493"/>
              </a:solidFill>
              <a:bevel/>
            </a:ln>
          </p:spPr>
          <p:txBody>
            <a:bodyPr tIns="45720" bIns="45720"/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20" name="Line"/>
            <p:cNvSpPr/>
            <p:nvPr/>
          </p:nvSpPr>
          <p:spPr>
            <a:xfrm rot="13500000" flipH="1">
              <a:off x="4510629" y="4630469"/>
              <a:ext cx="313689" cy="28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19698" extrusionOk="0">
                  <a:moveTo>
                    <a:pt x="1247" y="0"/>
                  </a:moveTo>
                  <a:cubicBezTo>
                    <a:pt x="3164" y="2164"/>
                    <a:pt x="3771" y="5372"/>
                    <a:pt x="2809" y="8236"/>
                  </a:cubicBezTo>
                  <a:cubicBezTo>
                    <a:pt x="1744" y="11405"/>
                    <a:pt x="-1096" y="14355"/>
                    <a:pt x="451" y="17419"/>
                  </a:cubicBezTo>
                  <a:cubicBezTo>
                    <a:pt x="2562" y="21600"/>
                    <a:pt x="7934" y="18543"/>
                    <a:pt x="11797" y="13554"/>
                  </a:cubicBezTo>
                  <a:cubicBezTo>
                    <a:pt x="13884" y="10858"/>
                    <a:pt x="17002" y="9343"/>
                    <a:pt x="18738" y="11584"/>
                  </a:cubicBezTo>
                  <a:cubicBezTo>
                    <a:pt x="20504" y="13864"/>
                    <a:pt x="18196" y="16998"/>
                    <a:pt x="18793" y="19698"/>
                  </a:cubicBezTo>
                </a:path>
              </a:pathLst>
            </a:custGeom>
            <a:ln w="25400">
              <a:solidFill>
                <a:srgbClr val="005493"/>
              </a:solidFill>
              <a:bevel/>
            </a:ln>
          </p:spPr>
          <p:txBody>
            <a:bodyPr tIns="45720" bIns="45720"/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14E3BB6-1785-F1B2-D3EB-A41D85C3C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84" y="1184792"/>
            <a:ext cx="5292857" cy="5257571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20859511-0E1A-1666-39AB-36ECABEE4D7E}"/>
              </a:ext>
            </a:extLst>
          </p:cNvPr>
          <p:cNvSpPr/>
          <p:nvPr/>
        </p:nvSpPr>
        <p:spPr>
          <a:xfrm>
            <a:off x="6433119" y="1471294"/>
            <a:ext cx="5292857" cy="5101713"/>
          </a:xfrm>
          <a:prstGeom prst="rect">
            <a:avLst/>
          </a:prstGeom>
          <a:noFill/>
          <a:ln w="12700" cap="flat">
            <a:solidFill>
              <a:srgbClr val="0433FF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5720" tIns="45720" rIns="45720" bIns="45720" numCol="1" anchor="ctr">
            <a:noAutofit/>
          </a:bodyPr>
          <a:lstStyle/>
          <a:p>
            <a:pPr defTabSz="457200" hangingPunct="0"/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DD9EF-F66B-B677-F25B-2A3406080F8C}"/>
              </a:ext>
            </a:extLst>
          </p:cNvPr>
          <p:cNvSpPr txBox="1"/>
          <p:nvPr/>
        </p:nvSpPr>
        <p:spPr>
          <a:xfrm>
            <a:off x="6521004" y="942826"/>
            <a:ext cx="5089853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Electric Fields in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GAMPix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Unit</a:t>
            </a:r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2431FEC0-62B2-F7FB-21E3-2ECC5FB773C2}"/>
              </a:ext>
            </a:extLst>
          </p:cNvPr>
          <p:cNvGrpSpPr/>
          <p:nvPr/>
        </p:nvGrpSpPr>
        <p:grpSpPr>
          <a:xfrm>
            <a:off x="8448777" y="2533254"/>
            <a:ext cx="770883" cy="526526"/>
            <a:chOff x="0" y="0"/>
            <a:chExt cx="770882" cy="526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99B410B2-1CF1-AC11-5D51-5350518389EE}"/>
                </a:ext>
              </a:extLst>
            </p:cNvPr>
            <p:cNvSpPr/>
            <p:nvPr/>
          </p:nvSpPr>
          <p:spPr>
            <a:xfrm>
              <a:off x="604723" y="176317"/>
              <a:ext cx="91821" cy="91820"/>
            </a:xfrm>
            <a:prstGeom prst="ellipse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F08265B-F005-4460-C2CE-996DD9777BB0}"/>
                </a:ext>
              </a:extLst>
            </p:cNvPr>
            <p:cNvSpPr/>
            <p:nvPr/>
          </p:nvSpPr>
          <p:spPr>
            <a:xfrm>
              <a:off x="547530" y="107235"/>
              <a:ext cx="78704" cy="78704"/>
            </a:xfrm>
            <a:prstGeom prst="ellipse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5224819F-B06A-68ED-79BC-92A20F10864D}"/>
                </a:ext>
              </a:extLst>
            </p:cNvPr>
            <p:cNvSpPr/>
            <p:nvPr/>
          </p:nvSpPr>
          <p:spPr>
            <a:xfrm>
              <a:off x="34471" y="426730"/>
              <a:ext cx="65324" cy="65324"/>
            </a:xfrm>
            <a:prstGeom prst="ellipse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F4541475-FD32-ABFC-24E4-292FE6E12BC5}"/>
                </a:ext>
              </a:extLst>
            </p:cNvPr>
            <p:cNvSpPr/>
            <p:nvPr/>
          </p:nvSpPr>
          <p:spPr>
            <a:xfrm>
              <a:off x="186219" y="269380"/>
              <a:ext cx="52722" cy="52721"/>
            </a:xfrm>
            <a:prstGeom prst="ellipse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E25928F4-5DCD-C151-E68C-9F089A3E2C7D}"/>
                </a:ext>
              </a:extLst>
            </p:cNvPr>
            <p:cNvSpPr/>
            <p:nvPr/>
          </p:nvSpPr>
          <p:spPr>
            <a:xfrm>
              <a:off x="117267" y="344093"/>
              <a:ext cx="65165" cy="65165"/>
            </a:xfrm>
            <a:prstGeom prst="ellipse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D8F6BFEE-F1B7-AA54-70FC-7D24CD8FD87D}"/>
                </a:ext>
              </a:extLst>
            </p:cNvPr>
            <p:cNvSpPr/>
            <p:nvPr/>
          </p:nvSpPr>
          <p:spPr>
            <a:xfrm>
              <a:off x="542461" y="248322"/>
              <a:ext cx="63958" cy="63958"/>
            </a:xfrm>
            <a:prstGeom prst="ellipse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82CE2F9F-4977-186C-D2D1-6C34C7D44A56}"/>
                </a:ext>
              </a:extLst>
            </p:cNvPr>
            <p:cNvSpPr/>
            <p:nvPr/>
          </p:nvSpPr>
          <p:spPr>
            <a:xfrm>
              <a:off x="250167" y="176317"/>
              <a:ext cx="91821" cy="91820"/>
            </a:xfrm>
            <a:prstGeom prst="ellipse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65D38F99-8D49-0F0C-F8C5-BB4251A746D2}"/>
                </a:ext>
              </a:extLst>
            </p:cNvPr>
            <p:cNvSpPr/>
            <p:nvPr/>
          </p:nvSpPr>
          <p:spPr>
            <a:xfrm>
              <a:off x="389992" y="76442"/>
              <a:ext cx="91820" cy="91821"/>
            </a:xfrm>
            <a:prstGeom prst="ellipse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0446AE86-6AAA-AD3B-7A41-112DBA1B8804}"/>
                </a:ext>
              </a:extLst>
            </p:cNvPr>
            <p:cNvSpPr/>
            <p:nvPr/>
          </p:nvSpPr>
          <p:spPr>
            <a:xfrm>
              <a:off x="496551" y="0"/>
              <a:ext cx="91821" cy="91820"/>
            </a:xfrm>
            <a:prstGeom prst="ellipse">
              <a:avLst/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21" name="Circle">
              <a:extLst>
                <a:ext uri="{FF2B5EF4-FFF2-40B4-BE49-F238E27FC236}">
                  <a16:creationId xmlns:a16="http://schemas.microsoft.com/office/drawing/2014/main" id="{1FE21EF3-8130-53FF-9815-09FC6F7FEE7E}"/>
                </a:ext>
              </a:extLst>
            </p:cNvPr>
            <p:cNvSpPr/>
            <p:nvPr/>
          </p:nvSpPr>
          <p:spPr>
            <a:xfrm>
              <a:off x="646048" y="249830"/>
              <a:ext cx="91820" cy="91820"/>
            </a:xfrm>
            <a:prstGeom prst="ellipse">
              <a:avLst/>
            </a:prstGeom>
            <a:solidFill>
              <a:srgbClr val="FFFB00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2400"/>
              </a:pPr>
              <a:endParaRPr/>
            </a:p>
          </p:txBody>
        </p:sp>
        <p:sp>
          <p:nvSpPr>
            <p:cNvPr id="22" name="Circle">
              <a:extLst>
                <a:ext uri="{FF2B5EF4-FFF2-40B4-BE49-F238E27FC236}">
                  <a16:creationId xmlns:a16="http://schemas.microsoft.com/office/drawing/2014/main" id="{94218783-1946-9628-2073-45525B980068}"/>
                </a:ext>
              </a:extLst>
            </p:cNvPr>
            <p:cNvSpPr/>
            <p:nvPr/>
          </p:nvSpPr>
          <p:spPr>
            <a:xfrm>
              <a:off x="319598" y="146039"/>
              <a:ext cx="40914" cy="40913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DE58D693-5BFB-70DD-250D-B2675262F35F}"/>
                </a:ext>
              </a:extLst>
            </p:cNvPr>
            <p:cNvSpPr/>
            <p:nvPr/>
          </p:nvSpPr>
          <p:spPr>
            <a:xfrm>
              <a:off x="671501" y="136051"/>
              <a:ext cx="40914" cy="40914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688EB8B7-39B3-2B64-75BC-40EA91C6E182}"/>
                </a:ext>
              </a:extLst>
            </p:cNvPr>
            <p:cNvSpPr/>
            <p:nvPr/>
          </p:nvSpPr>
          <p:spPr>
            <a:xfrm>
              <a:off x="119849" y="285863"/>
              <a:ext cx="40914" cy="40913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25" name="Circle">
              <a:extLst>
                <a:ext uri="{FF2B5EF4-FFF2-40B4-BE49-F238E27FC236}">
                  <a16:creationId xmlns:a16="http://schemas.microsoft.com/office/drawing/2014/main" id="{6CFEB54C-0506-F779-1017-8A690E17C503}"/>
                </a:ext>
              </a:extLst>
            </p:cNvPr>
            <p:cNvSpPr/>
            <p:nvPr/>
          </p:nvSpPr>
          <p:spPr>
            <a:xfrm>
              <a:off x="139824" y="425687"/>
              <a:ext cx="40914" cy="40914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F093B053-B172-7DF1-776D-7F30054A259E}"/>
                </a:ext>
              </a:extLst>
            </p:cNvPr>
            <p:cNvSpPr/>
            <p:nvPr/>
          </p:nvSpPr>
          <p:spPr>
            <a:xfrm>
              <a:off x="592522" y="325813"/>
              <a:ext cx="40914" cy="40913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38814DB6-BDE2-8EDD-7CD3-8F8D20F834F4}"/>
                </a:ext>
              </a:extLst>
            </p:cNvPr>
            <p:cNvSpPr/>
            <p:nvPr/>
          </p:nvSpPr>
          <p:spPr>
            <a:xfrm>
              <a:off x="611853" y="55945"/>
              <a:ext cx="40914" cy="40914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28" name="Circle">
              <a:extLst>
                <a:ext uri="{FF2B5EF4-FFF2-40B4-BE49-F238E27FC236}">
                  <a16:creationId xmlns:a16="http://schemas.microsoft.com/office/drawing/2014/main" id="{0D4D6442-27EF-7CE9-95A2-B1A0CF0DA771}"/>
                </a:ext>
              </a:extLst>
            </p:cNvPr>
            <p:cNvSpPr/>
            <p:nvPr/>
          </p:nvSpPr>
          <p:spPr>
            <a:xfrm>
              <a:off x="399497" y="146039"/>
              <a:ext cx="40914" cy="40913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F5DEFF31-F060-582E-67A7-D749A6922F67}"/>
                </a:ext>
              </a:extLst>
            </p:cNvPr>
            <p:cNvSpPr/>
            <p:nvPr/>
          </p:nvSpPr>
          <p:spPr>
            <a:xfrm>
              <a:off x="259673" y="146039"/>
              <a:ext cx="40914" cy="40913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0" name="Circle">
              <a:extLst>
                <a:ext uri="{FF2B5EF4-FFF2-40B4-BE49-F238E27FC236}">
                  <a16:creationId xmlns:a16="http://schemas.microsoft.com/office/drawing/2014/main" id="{B1B89843-C773-C1AE-5980-51E06391C559}"/>
                </a:ext>
              </a:extLst>
            </p:cNvPr>
            <p:cNvSpPr/>
            <p:nvPr/>
          </p:nvSpPr>
          <p:spPr>
            <a:xfrm>
              <a:off x="59924" y="365762"/>
              <a:ext cx="40914" cy="40914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1" name="Circle">
              <a:extLst>
                <a:ext uri="{FF2B5EF4-FFF2-40B4-BE49-F238E27FC236}">
                  <a16:creationId xmlns:a16="http://schemas.microsoft.com/office/drawing/2014/main" id="{3370A971-397E-10EB-02B9-3700F9B68782}"/>
                </a:ext>
              </a:extLst>
            </p:cNvPr>
            <p:cNvSpPr/>
            <p:nvPr/>
          </p:nvSpPr>
          <p:spPr>
            <a:xfrm>
              <a:off x="428050" y="205963"/>
              <a:ext cx="40913" cy="40914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CB48EFB7-131B-3F84-F296-50FBA3FDCE74}"/>
                </a:ext>
              </a:extLst>
            </p:cNvPr>
            <p:cNvSpPr/>
            <p:nvPr/>
          </p:nvSpPr>
          <p:spPr>
            <a:xfrm>
              <a:off x="179774" y="205963"/>
              <a:ext cx="40914" cy="40914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3" name="Circle">
              <a:extLst>
                <a:ext uri="{FF2B5EF4-FFF2-40B4-BE49-F238E27FC236}">
                  <a16:creationId xmlns:a16="http://schemas.microsoft.com/office/drawing/2014/main" id="{0F888FF8-6EA2-DA50-CF95-C2E7B7F83189}"/>
                </a:ext>
              </a:extLst>
            </p:cNvPr>
            <p:cNvSpPr/>
            <p:nvPr/>
          </p:nvSpPr>
          <p:spPr>
            <a:xfrm>
              <a:off x="640164" y="211758"/>
              <a:ext cx="20939" cy="20938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4" name="Circle">
              <a:extLst>
                <a:ext uri="{FF2B5EF4-FFF2-40B4-BE49-F238E27FC236}">
                  <a16:creationId xmlns:a16="http://schemas.microsoft.com/office/drawing/2014/main" id="{FE20B222-AB91-2A4C-3B8B-E5012828C220}"/>
                </a:ext>
              </a:extLst>
            </p:cNvPr>
            <p:cNvSpPr/>
            <p:nvPr/>
          </p:nvSpPr>
          <p:spPr>
            <a:xfrm>
              <a:off x="19975" y="405712"/>
              <a:ext cx="20938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5" name="Circle">
              <a:extLst>
                <a:ext uri="{FF2B5EF4-FFF2-40B4-BE49-F238E27FC236}">
                  <a16:creationId xmlns:a16="http://schemas.microsoft.com/office/drawing/2014/main" id="{31E51B4C-2A15-AB88-4FF8-5ED5C5B3530E}"/>
                </a:ext>
              </a:extLst>
            </p:cNvPr>
            <p:cNvSpPr/>
            <p:nvPr/>
          </p:nvSpPr>
          <p:spPr>
            <a:xfrm>
              <a:off x="259673" y="185988"/>
              <a:ext cx="20939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6" name="Circle">
              <a:extLst>
                <a:ext uri="{FF2B5EF4-FFF2-40B4-BE49-F238E27FC236}">
                  <a16:creationId xmlns:a16="http://schemas.microsoft.com/office/drawing/2014/main" id="{0A348303-C194-1A29-F303-96BF61C61D9F}"/>
                </a:ext>
              </a:extLst>
            </p:cNvPr>
            <p:cNvSpPr/>
            <p:nvPr/>
          </p:nvSpPr>
          <p:spPr>
            <a:xfrm>
              <a:off x="459422" y="146039"/>
              <a:ext cx="20939" cy="20938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7" name="Circle">
              <a:extLst>
                <a:ext uri="{FF2B5EF4-FFF2-40B4-BE49-F238E27FC236}">
                  <a16:creationId xmlns:a16="http://schemas.microsoft.com/office/drawing/2014/main" id="{CECEC9C1-4479-B98B-A3A2-8F779CF3836B}"/>
                </a:ext>
              </a:extLst>
            </p:cNvPr>
            <p:cNvSpPr/>
            <p:nvPr/>
          </p:nvSpPr>
          <p:spPr>
            <a:xfrm>
              <a:off x="0" y="485612"/>
              <a:ext cx="40913" cy="40913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8" name="Circle">
              <a:extLst>
                <a:ext uri="{FF2B5EF4-FFF2-40B4-BE49-F238E27FC236}">
                  <a16:creationId xmlns:a16="http://schemas.microsoft.com/office/drawing/2014/main" id="{CD742B2D-0C21-00A2-D586-9868612A109D}"/>
                </a:ext>
              </a:extLst>
            </p:cNvPr>
            <p:cNvSpPr/>
            <p:nvPr/>
          </p:nvSpPr>
          <p:spPr>
            <a:xfrm>
              <a:off x="511292" y="101896"/>
              <a:ext cx="40913" cy="40913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39" name="Circle">
              <a:extLst>
                <a:ext uri="{FF2B5EF4-FFF2-40B4-BE49-F238E27FC236}">
                  <a16:creationId xmlns:a16="http://schemas.microsoft.com/office/drawing/2014/main" id="{B09D32CF-81B0-EA7A-030E-4F5A7CC125F0}"/>
                </a:ext>
              </a:extLst>
            </p:cNvPr>
            <p:cNvSpPr/>
            <p:nvPr/>
          </p:nvSpPr>
          <p:spPr>
            <a:xfrm>
              <a:off x="459422" y="26189"/>
              <a:ext cx="40914" cy="40914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0" name="Circle">
              <a:extLst>
                <a:ext uri="{FF2B5EF4-FFF2-40B4-BE49-F238E27FC236}">
                  <a16:creationId xmlns:a16="http://schemas.microsoft.com/office/drawing/2014/main" id="{5549024F-E50C-50A8-1B38-1B1ECBB5B52E}"/>
                </a:ext>
              </a:extLst>
            </p:cNvPr>
            <p:cNvSpPr/>
            <p:nvPr/>
          </p:nvSpPr>
          <p:spPr>
            <a:xfrm>
              <a:off x="161250" y="335800"/>
              <a:ext cx="20939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1" name="Circle">
              <a:extLst>
                <a:ext uri="{FF2B5EF4-FFF2-40B4-BE49-F238E27FC236}">
                  <a16:creationId xmlns:a16="http://schemas.microsoft.com/office/drawing/2014/main" id="{BD7A6EC7-B9D3-59E4-2007-5FCB600BA2BA}"/>
                </a:ext>
              </a:extLst>
            </p:cNvPr>
            <p:cNvSpPr/>
            <p:nvPr/>
          </p:nvSpPr>
          <p:spPr>
            <a:xfrm>
              <a:off x="740841" y="211758"/>
              <a:ext cx="20939" cy="20938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2" name="Circle">
              <a:extLst>
                <a:ext uri="{FF2B5EF4-FFF2-40B4-BE49-F238E27FC236}">
                  <a16:creationId xmlns:a16="http://schemas.microsoft.com/office/drawing/2014/main" id="{504BCA23-461C-9295-8D3B-3C0F19CC3771}"/>
                </a:ext>
              </a:extLst>
            </p:cNvPr>
            <p:cNvSpPr/>
            <p:nvPr/>
          </p:nvSpPr>
          <p:spPr>
            <a:xfrm>
              <a:off x="379522" y="46164"/>
              <a:ext cx="20939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3" name="Circle">
              <a:extLst>
                <a:ext uri="{FF2B5EF4-FFF2-40B4-BE49-F238E27FC236}">
                  <a16:creationId xmlns:a16="http://schemas.microsoft.com/office/drawing/2014/main" id="{03FFF403-D669-F664-3CDF-D29C5F3CFB78}"/>
                </a:ext>
              </a:extLst>
            </p:cNvPr>
            <p:cNvSpPr/>
            <p:nvPr/>
          </p:nvSpPr>
          <p:spPr>
            <a:xfrm>
              <a:off x="514738" y="201354"/>
              <a:ext cx="20939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9408C2AB-FDEF-E78D-6B8F-A04529809E25}"/>
                </a:ext>
              </a:extLst>
            </p:cNvPr>
            <p:cNvSpPr/>
            <p:nvPr/>
          </p:nvSpPr>
          <p:spPr>
            <a:xfrm>
              <a:off x="238159" y="311986"/>
              <a:ext cx="20939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5" name="Circle">
              <a:extLst>
                <a:ext uri="{FF2B5EF4-FFF2-40B4-BE49-F238E27FC236}">
                  <a16:creationId xmlns:a16="http://schemas.microsoft.com/office/drawing/2014/main" id="{15821DB0-30E8-5BDC-BB0A-4D9AA0A75D5F}"/>
                </a:ext>
              </a:extLst>
            </p:cNvPr>
            <p:cNvSpPr/>
            <p:nvPr/>
          </p:nvSpPr>
          <p:spPr>
            <a:xfrm>
              <a:off x="285608" y="295850"/>
              <a:ext cx="20939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6" name="Circle">
              <a:extLst>
                <a:ext uri="{FF2B5EF4-FFF2-40B4-BE49-F238E27FC236}">
                  <a16:creationId xmlns:a16="http://schemas.microsoft.com/office/drawing/2014/main" id="{236A1A55-FB72-FF85-A259-8BB6A4762F98}"/>
                </a:ext>
              </a:extLst>
            </p:cNvPr>
            <p:cNvSpPr/>
            <p:nvPr/>
          </p:nvSpPr>
          <p:spPr>
            <a:xfrm>
              <a:off x="370742" y="215950"/>
              <a:ext cx="20939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7" name="Circle">
              <a:extLst>
                <a:ext uri="{FF2B5EF4-FFF2-40B4-BE49-F238E27FC236}">
                  <a16:creationId xmlns:a16="http://schemas.microsoft.com/office/drawing/2014/main" id="{831E3681-6123-E131-2067-A8F2D860DA1E}"/>
                </a:ext>
              </a:extLst>
            </p:cNvPr>
            <p:cNvSpPr/>
            <p:nvPr/>
          </p:nvSpPr>
          <p:spPr>
            <a:xfrm>
              <a:off x="749944" y="269832"/>
              <a:ext cx="20939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8" name="Circle">
              <a:extLst>
                <a:ext uri="{FF2B5EF4-FFF2-40B4-BE49-F238E27FC236}">
                  <a16:creationId xmlns:a16="http://schemas.microsoft.com/office/drawing/2014/main" id="{F3EC1DF5-B68F-B27A-B479-16615699F850}"/>
                </a:ext>
              </a:extLst>
            </p:cNvPr>
            <p:cNvSpPr/>
            <p:nvPr/>
          </p:nvSpPr>
          <p:spPr>
            <a:xfrm>
              <a:off x="339149" y="111883"/>
              <a:ext cx="20939" cy="20939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49" name="Circle">
              <a:extLst>
                <a:ext uri="{FF2B5EF4-FFF2-40B4-BE49-F238E27FC236}">
                  <a16:creationId xmlns:a16="http://schemas.microsoft.com/office/drawing/2014/main" id="{B5D09236-87A8-EB07-F8F3-1249F7312CA0}"/>
                </a:ext>
              </a:extLst>
            </p:cNvPr>
            <p:cNvSpPr/>
            <p:nvPr/>
          </p:nvSpPr>
          <p:spPr>
            <a:xfrm>
              <a:off x="686193" y="380454"/>
              <a:ext cx="11531" cy="11530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50" name="Circle">
              <a:extLst>
                <a:ext uri="{FF2B5EF4-FFF2-40B4-BE49-F238E27FC236}">
                  <a16:creationId xmlns:a16="http://schemas.microsoft.com/office/drawing/2014/main" id="{BD6E1218-8235-001C-18C2-5D90D263CC49}"/>
                </a:ext>
              </a:extLst>
            </p:cNvPr>
            <p:cNvSpPr/>
            <p:nvPr/>
          </p:nvSpPr>
          <p:spPr>
            <a:xfrm>
              <a:off x="116464" y="183105"/>
              <a:ext cx="11531" cy="11530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51" name="Circle">
              <a:extLst>
                <a:ext uri="{FF2B5EF4-FFF2-40B4-BE49-F238E27FC236}">
                  <a16:creationId xmlns:a16="http://schemas.microsoft.com/office/drawing/2014/main" id="{0AF91864-627E-F6D8-EE1E-3122C850C03F}"/>
                </a:ext>
              </a:extLst>
            </p:cNvPr>
            <p:cNvSpPr/>
            <p:nvPr/>
          </p:nvSpPr>
          <p:spPr>
            <a:xfrm>
              <a:off x="160716" y="243952"/>
              <a:ext cx="11531" cy="11531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52" name="Circle">
              <a:extLst>
                <a:ext uri="{FF2B5EF4-FFF2-40B4-BE49-F238E27FC236}">
                  <a16:creationId xmlns:a16="http://schemas.microsoft.com/office/drawing/2014/main" id="{CBE2884E-1212-4D75-50D1-46037FBC0790}"/>
                </a:ext>
              </a:extLst>
            </p:cNvPr>
            <p:cNvSpPr/>
            <p:nvPr/>
          </p:nvSpPr>
          <p:spPr>
            <a:xfrm>
              <a:off x="50085" y="360115"/>
              <a:ext cx="11530" cy="11531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53" name="Circle">
              <a:extLst>
                <a:ext uri="{FF2B5EF4-FFF2-40B4-BE49-F238E27FC236}">
                  <a16:creationId xmlns:a16="http://schemas.microsoft.com/office/drawing/2014/main" id="{C78AFD0C-5BD1-61BF-7579-73518CD4ED5B}"/>
                </a:ext>
              </a:extLst>
            </p:cNvPr>
            <p:cNvSpPr/>
            <p:nvPr/>
          </p:nvSpPr>
          <p:spPr>
            <a:xfrm>
              <a:off x="110932" y="409899"/>
              <a:ext cx="11531" cy="11531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54" name="Circle">
              <a:extLst>
                <a:ext uri="{FF2B5EF4-FFF2-40B4-BE49-F238E27FC236}">
                  <a16:creationId xmlns:a16="http://schemas.microsoft.com/office/drawing/2014/main" id="{8FDAD382-915D-2FC1-F7FD-F68AB9FA7F0B}"/>
                </a:ext>
              </a:extLst>
            </p:cNvPr>
            <p:cNvSpPr/>
            <p:nvPr/>
          </p:nvSpPr>
          <p:spPr>
            <a:xfrm>
              <a:off x="354322" y="72473"/>
              <a:ext cx="11531" cy="11531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55" name="Circle">
              <a:extLst>
                <a:ext uri="{FF2B5EF4-FFF2-40B4-BE49-F238E27FC236}">
                  <a16:creationId xmlns:a16="http://schemas.microsoft.com/office/drawing/2014/main" id="{D7DBFFFC-71BE-78FD-1153-CEE4779DDE90}"/>
                </a:ext>
              </a:extLst>
            </p:cNvPr>
            <p:cNvSpPr/>
            <p:nvPr/>
          </p:nvSpPr>
          <p:spPr>
            <a:xfrm>
              <a:off x="691748" y="78005"/>
              <a:ext cx="11531" cy="11530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56" name="Circle">
              <a:extLst>
                <a:ext uri="{FF2B5EF4-FFF2-40B4-BE49-F238E27FC236}">
                  <a16:creationId xmlns:a16="http://schemas.microsoft.com/office/drawing/2014/main" id="{CB07C619-37CA-99C9-325D-F2361FEF965E}"/>
                </a:ext>
              </a:extLst>
            </p:cNvPr>
            <p:cNvSpPr/>
            <p:nvPr/>
          </p:nvSpPr>
          <p:spPr>
            <a:xfrm>
              <a:off x="581117" y="194168"/>
              <a:ext cx="11531" cy="11530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57" name="Circle">
              <a:extLst>
                <a:ext uri="{FF2B5EF4-FFF2-40B4-BE49-F238E27FC236}">
                  <a16:creationId xmlns:a16="http://schemas.microsoft.com/office/drawing/2014/main" id="{5A448A8A-D719-F19C-44BE-4D53FF416571}"/>
                </a:ext>
              </a:extLst>
            </p:cNvPr>
            <p:cNvSpPr/>
            <p:nvPr/>
          </p:nvSpPr>
          <p:spPr>
            <a:xfrm>
              <a:off x="619838" y="160978"/>
              <a:ext cx="11530" cy="11531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  <p:sp>
          <p:nvSpPr>
            <p:cNvPr id="58" name="Circle">
              <a:extLst>
                <a:ext uri="{FF2B5EF4-FFF2-40B4-BE49-F238E27FC236}">
                  <a16:creationId xmlns:a16="http://schemas.microsoft.com/office/drawing/2014/main" id="{A3345A6C-73DF-F9B6-335A-2586D0823DCD}"/>
                </a:ext>
              </a:extLst>
            </p:cNvPr>
            <p:cNvSpPr/>
            <p:nvPr/>
          </p:nvSpPr>
          <p:spPr>
            <a:xfrm>
              <a:off x="675154" y="216294"/>
              <a:ext cx="11531" cy="11531"/>
            </a:xfrm>
            <a:prstGeom prst="ellipse">
              <a:avLst/>
            </a:prstGeom>
            <a:solidFill>
              <a:srgbClr val="011993"/>
            </a:solidFill>
            <a:ln w="12700" cap="flat">
              <a:noFill/>
              <a:miter lim="400000"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642937">
                <a:defRPr sz="1100"/>
              </a:pPr>
              <a:endParaRPr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E6C92A-8741-B2CA-DD73-9BA6EDCF92C7}"/>
              </a:ext>
            </a:extLst>
          </p:cNvPr>
          <p:cNvCxnSpPr>
            <a:cxnSpLocks/>
          </p:cNvCxnSpPr>
          <p:nvPr/>
        </p:nvCxnSpPr>
        <p:spPr>
          <a:xfrm>
            <a:off x="8325057" y="3854878"/>
            <a:ext cx="2293275" cy="65374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63500" dist="254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0B6AE1-B140-5496-D691-4E5AB7741A02}"/>
              </a:ext>
            </a:extLst>
          </p:cNvPr>
          <p:cNvCxnSpPr>
            <a:cxnSpLocks/>
          </p:cNvCxnSpPr>
          <p:nvPr/>
        </p:nvCxnSpPr>
        <p:spPr>
          <a:xfrm>
            <a:off x="7098846" y="5024702"/>
            <a:ext cx="2215979" cy="73843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63500" dist="254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83150F6-4386-54FF-38EA-DB1DA8D42E0F}"/>
              </a:ext>
            </a:extLst>
          </p:cNvPr>
          <p:cNvCxnSpPr>
            <a:cxnSpLocks/>
          </p:cNvCxnSpPr>
          <p:nvPr/>
        </p:nvCxnSpPr>
        <p:spPr>
          <a:xfrm flipV="1">
            <a:off x="7098846" y="3862561"/>
            <a:ext cx="1257620" cy="115970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63500" dist="254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764B2BD-A86E-E5D0-E5C4-ED51CF45B329}"/>
              </a:ext>
            </a:extLst>
          </p:cNvPr>
          <p:cNvCxnSpPr>
            <a:cxnSpLocks/>
          </p:cNvCxnSpPr>
          <p:nvPr/>
        </p:nvCxnSpPr>
        <p:spPr>
          <a:xfrm flipV="1">
            <a:off x="9297312" y="4508620"/>
            <a:ext cx="1264169" cy="125452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63500" dist="254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Cube 61">
            <a:extLst>
              <a:ext uri="{FF2B5EF4-FFF2-40B4-BE49-F238E27FC236}">
                <a16:creationId xmlns:a16="http://schemas.microsoft.com/office/drawing/2014/main" id="{77643F05-D7C8-136A-CBE0-323CDC13DB3D}"/>
              </a:ext>
            </a:extLst>
          </p:cNvPr>
          <p:cNvSpPr/>
          <p:nvPr/>
        </p:nvSpPr>
        <p:spPr>
          <a:xfrm>
            <a:off x="2196172" y="4213984"/>
            <a:ext cx="1537559" cy="1202425"/>
          </a:xfrm>
          <a:prstGeom prst="cube">
            <a:avLst>
              <a:gd name="adj" fmla="val 41599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>
            <a:outerShdw blurRad="635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" name="Group">
            <a:extLst>
              <a:ext uri="{FF2B5EF4-FFF2-40B4-BE49-F238E27FC236}">
                <a16:creationId xmlns:a16="http://schemas.microsoft.com/office/drawing/2014/main" id="{695148BF-E5F1-BF98-42AA-CC77A2705F33}"/>
              </a:ext>
            </a:extLst>
          </p:cNvPr>
          <p:cNvGrpSpPr/>
          <p:nvPr/>
        </p:nvGrpSpPr>
        <p:grpSpPr>
          <a:xfrm>
            <a:off x="607204" y="3616572"/>
            <a:ext cx="4798548" cy="1697387"/>
            <a:chOff x="266721" y="286160"/>
            <a:chExt cx="9597095" cy="3394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3" name="Line">
              <a:extLst>
                <a:ext uri="{FF2B5EF4-FFF2-40B4-BE49-F238E27FC236}">
                  <a16:creationId xmlns:a16="http://schemas.microsoft.com/office/drawing/2014/main" id="{51851AD9-A557-08E1-FCBA-C3952EA8B905}"/>
                </a:ext>
              </a:extLst>
            </p:cNvPr>
            <p:cNvSpPr/>
            <p:nvPr/>
          </p:nvSpPr>
          <p:spPr>
            <a:xfrm flipV="1">
              <a:off x="266721" y="286160"/>
              <a:ext cx="3392444" cy="3394772"/>
            </a:xfrm>
            <a:prstGeom prst="line">
              <a:avLst/>
            </a:prstGeom>
            <a:noFill/>
            <a:ln w="63500" cap="flat">
              <a:solidFill>
                <a:srgbClr val="929292"/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95" name="Line">
              <a:extLst>
                <a:ext uri="{FF2B5EF4-FFF2-40B4-BE49-F238E27FC236}">
                  <a16:creationId xmlns:a16="http://schemas.microsoft.com/office/drawing/2014/main" id="{555B8B26-F653-336B-49D0-52C02C1FEE9D}"/>
                </a:ext>
              </a:extLst>
            </p:cNvPr>
            <p:cNvSpPr/>
            <p:nvPr/>
          </p:nvSpPr>
          <p:spPr>
            <a:xfrm flipV="1">
              <a:off x="4386231" y="286160"/>
              <a:ext cx="3392445" cy="339477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50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96" name="Line">
              <a:extLst>
                <a:ext uri="{FF2B5EF4-FFF2-40B4-BE49-F238E27FC236}">
                  <a16:creationId xmlns:a16="http://schemas.microsoft.com/office/drawing/2014/main" id="{2DC5EDAE-0B27-EBC4-D6BF-CEB352CE0797}"/>
                </a:ext>
              </a:extLst>
            </p:cNvPr>
            <p:cNvSpPr/>
            <p:nvPr/>
          </p:nvSpPr>
          <p:spPr>
            <a:xfrm flipV="1">
              <a:off x="6331688" y="286160"/>
              <a:ext cx="3392444" cy="3394772"/>
            </a:xfrm>
            <a:prstGeom prst="line">
              <a:avLst/>
            </a:prstGeom>
            <a:noFill/>
            <a:ln w="63500" cap="flat">
              <a:solidFill>
                <a:srgbClr val="929292"/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97" name="Line">
              <a:extLst>
                <a:ext uri="{FF2B5EF4-FFF2-40B4-BE49-F238E27FC236}">
                  <a16:creationId xmlns:a16="http://schemas.microsoft.com/office/drawing/2014/main" id="{9E760BFF-3F77-F48C-D7EF-7DA41A617EB7}"/>
                </a:ext>
              </a:extLst>
            </p:cNvPr>
            <p:cNvSpPr/>
            <p:nvPr/>
          </p:nvSpPr>
          <p:spPr>
            <a:xfrm flipV="1">
              <a:off x="314328" y="3441788"/>
              <a:ext cx="6751992" cy="2"/>
            </a:xfrm>
            <a:prstGeom prst="line">
              <a:avLst/>
            </a:prstGeom>
            <a:noFill/>
            <a:ln w="63500" cap="flat">
              <a:solidFill>
                <a:srgbClr val="929292"/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98" name="Line">
              <a:extLst>
                <a:ext uri="{FF2B5EF4-FFF2-40B4-BE49-F238E27FC236}">
                  <a16:creationId xmlns:a16="http://schemas.microsoft.com/office/drawing/2014/main" id="{78FA6053-F71C-6559-162C-68ECCA35AB27}"/>
                </a:ext>
              </a:extLst>
            </p:cNvPr>
            <p:cNvSpPr/>
            <p:nvPr/>
          </p:nvSpPr>
          <p:spPr>
            <a:xfrm flipV="1">
              <a:off x="1242569" y="2488146"/>
              <a:ext cx="6751992" cy="2"/>
            </a:xfrm>
            <a:prstGeom prst="line">
              <a:avLst/>
            </a:prstGeom>
            <a:noFill/>
            <a:ln w="63500" cap="flat">
              <a:solidFill>
                <a:schemeClr val="accent1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00" name="Line">
              <a:extLst>
                <a:ext uri="{FF2B5EF4-FFF2-40B4-BE49-F238E27FC236}">
                  <a16:creationId xmlns:a16="http://schemas.microsoft.com/office/drawing/2014/main" id="{BAD0C08F-8BEC-023B-0AB1-79FEE8AD3898}"/>
                </a:ext>
              </a:extLst>
            </p:cNvPr>
            <p:cNvSpPr/>
            <p:nvPr/>
          </p:nvSpPr>
          <p:spPr>
            <a:xfrm flipV="1">
              <a:off x="3111825" y="580792"/>
              <a:ext cx="6751991" cy="2"/>
            </a:xfrm>
            <a:prstGeom prst="line">
              <a:avLst/>
            </a:prstGeom>
            <a:noFill/>
            <a:ln w="63500" cap="flat">
              <a:solidFill>
                <a:srgbClr val="929292"/>
              </a:solidFill>
              <a:prstDash val="solid"/>
              <a:bevel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defTabSz="457200" hangingPunct="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1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0AAD557-C855-01C8-8068-1C0FEC3A1723}"/>
              </a:ext>
            </a:extLst>
          </p:cNvPr>
          <p:cNvCxnSpPr/>
          <p:nvPr/>
        </p:nvCxnSpPr>
        <p:spPr>
          <a:xfrm flipV="1">
            <a:off x="2695977" y="1502797"/>
            <a:ext cx="3737142" cy="273512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90DF75E-D576-6AE3-3542-BBDAF55EB372}"/>
              </a:ext>
            </a:extLst>
          </p:cNvPr>
          <p:cNvCxnSpPr>
            <a:cxnSpLocks/>
          </p:cNvCxnSpPr>
          <p:nvPr/>
        </p:nvCxnSpPr>
        <p:spPr>
          <a:xfrm>
            <a:off x="2163826" y="5416409"/>
            <a:ext cx="4269293" cy="115659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7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28"/>
          <p:cNvSpPr txBox="1">
            <a:spLocks noGrp="1"/>
          </p:cNvSpPr>
          <p:nvPr>
            <p:ph type="title"/>
          </p:nvPr>
        </p:nvSpPr>
        <p:spPr>
          <a:xfrm>
            <a:off x="249196" y="-74784"/>
            <a:ext cx="11723943" cy="1128932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7654"/>
            </a:lvl1pPr>
          </a:lstStyle>
          <a:p>
            <a:r>
              <a:rPr sz="4000" dirty="0" err="1"/>
              <a:t>GAMPix</a:t>
            </a:r>
            <a:r>
              <a:rPr lang="en-US" sz="4000" dirty="0"/>
              <a:t> | Simulated Signal Chain</a:t>
            </a:r>
            <a:endParaRPr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3D9BA-15D0-52B1-5F1A-B52CEA1A8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06" y="866375"/>
            <a:ext cx="9573787" cy="57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28"/>
          <p:cNvSpPr txBox="1">
            <a:spLocks noGrp="1"/>
          </p:cNvSpPr>
          <p:nvPr>
            <p:ph type="title"/>
          </p:nvPr>
        </p:nvSpPr>
        <p:spPr>
          <a:xfrm>
            <a:off x="234028" y="399753"/>
            <a:ext cx="11723943" cy="941367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7654"/>
            </a:lvl1pPr>
          </a:lstStyle>
          <a:p>
            <a:r>
              <a:rPr sz="4000" dirty="0" err="1"/>
              <a:t>GAMPix</a:t>
            </a:r>
            <a:r>
              <a:rPr lang="en-US" sz="4000" dirty="0"/>
              <a:t> | Simulated Signal Chain</a:t>
            </a:r>
            <a:br>
              <a:rPr lang="en-US" sz="4000" dirty="0"/>
            </a:br>
            <a:r>
              <a:rPr lang="en-US" sz="3600" dirty="0">
                <a:solidFill>
                  <a:schemeClr val="tx1"/>
                </a:solidFill>
              </a:rPr>
              <a:t>Issue: Non-uniform response from the wire grid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2231745-33EB-4D38-7DBA-658061A6F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1999028"/>
            <a:ext cx="8742336" cy="44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28"/>
          <p:cNvSpPr txBox="1">
            <a:spLocks noGrp="1"/>
          </p:cNvSpPr>
          <p:nvPr>
            <p:ph type="title"/>
          </p:nvPr>
        </p:nvSpPr>
        <p:spPr>
          <a:xfrm>
            <a:off x="249196" y="-74784"/>
            <a:ext cx="11723943" cy="1128932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7654"/>
            </a:lvl1pPr>
          </a:lstStyle>
          <a:p>
            <a:r>
              <a:rPr sz="4000" dirty="0" err="1"/>
              <a:t>GAMPix</a:t>
            </a:r>
            <a:r>
              <a:rPr lang="en-US" sz="4000" dirty="0"/>
              <a:t> | Simulation Results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C0E546-D3BC-2146-CF5A-F47F1C574748}"/>
                  </a:ext>
                </a:extLst>
              </p:cNvPr>
              <p:cNvSpPr txBox="1"/>
              <p:nvPr/>
            </p:nvSpPr>
            <p:spPr>
              <a:xfrm>
                <a:off x="249196" y="1663748"/>
                <a:ext cx="5341220" cy="43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Submillimeter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(0.25mm)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/>
                  <a:t>Resolution</a:t>
                </a:r>
                <a:r>
                  <a:rPr lang="en-US" sz="2000" dirty="0"/>
                  <a:t> Pixelated Track Imaging </a:t>
                </a:r>
              </a:p>
              <a:p>
                <a:endParaRPr lang="en-US" sz="1100" dirty="0"/>
              </a:p>
              <a:p>
                <a:r>
                  <a:rPr lang="en-US" sz="2000" b="1" dirty="0"/>
                  <a:t>Energy Resolution of 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&lt; 1%  </a:t>
                </a:r>
              </a:p>
              <a:p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for electron tracks &gt;100 keV (2k e</a:t>
                </a:r>
                <a:r>
                  <a:rPr lang="en-US" baseline="31999" dirty="0">
                    <a:solidFill>
                      <a:schemeClr val="tx2">
                        <a:lumMod val="50000"/>
                      </a:schemeClr>
                    </a:solidFill>
                  </a:rPr>
                  <a:t>-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) with an ENC of 20e</a:t>
                </a:r>
                <a:r>
                  <a:rPr lang="en-US" baseline="31999" dirty="0">
                    <a:solidFill>
                      <a:schemeClr val="tx2">
                        <a:lumMod val="50000"/>
                      </a:schemeClr>
                    </a:solidFill>
                  </a:rPr>
                  <a:t>-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 on pixels and 30e</a:t>
                </a:r>
                <a:r>
                  <a:rPr lang="en-US" baseline="31999" dirty="0">
                    <a:solidFill>
                      <a:schemeClr val="tx2">
                        <a:lumMod val="50000"/>
                      </a:schemeClr>
                    </a:solidFill>
                  </a:rPr>
                  <a:t>-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 on wires. </a:t>
                </a:r>
              </a:p>
              <a:p>
                <a:endParaRPr lang="en-US" sz="1100" b="1" dirty="0"/>
              </a:p>
              <a:p>
                <a:r>
                  <a:rPr lang="en-US" sz="2000" b="1" dirty="0"/>
                  <a:t>Low Power Consumption 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~ 1 W/m</a:t>
                </a:r>
                <a:r>
                  <a:rPr lang="en-US" sz="2000" b="1" baseline="31999" dirty="0">
                    <a:solidFill>
                      <a:srgbClr val="FF0000"/>
                    </a:solidFill>
                  </a:rPr>
                  <a:t>2</a:t>
                </a:r>
              </a:p>
              <a:p>
                <a:endParaRPr lang="en-US" sz="2400" baseline="31999" dirty="0"/>
              </a:p>
              <a:p>
                <a:r>
                  <a:rPr lang="en-US" sz="2400" baseline="31999" dirty="0"/>
                  <a:t>Due to the </a:t>
                </a:r>
                <a:r>
                  <a:rPr lang="en-US" sz="2400" b="1" baseline="31999" dirty="0"/>
                  <a:t>triggering</a:t>
                </a:r>
                <a:r>
                  <a:rPr lang="en-US" sz="2400" baseline="31999" dirty="0"/>
                  <a:t> capability and </a:t>
                </a:r>
                <a:r>
                  <a:rPr lang="en-US" sz="2400" b="1" baseline="31999" dirty="0"/>
                  <a:t>fast pixel power cycling</a:t>
                </a:r>
                <a:r>
                  <a:rPr lang="en-US" sz="2400" baseline="31999" dirty="0"/>
                  <a:t>, the pixel plane has a low duty-cycle.</a:t>
                </a:r>
              </a:p>
              <a:p>
                <a:r>
                  <a:rPr lang="en-US" sz="2400" baseline="31999" dirty="0"/>
                  <a:t>Energy saving by a factor of 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baseline="31999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baseline="31999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/>
                    </m:sSup>
                    <m:r>
                      <m:rPr>
                        <m:sty m:val="p"/>
                      </m:rPr>
                      <a:rPr lang="en-US" sz="2400" b="0" i="0" baseline="31999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400" b="0" i="1" baseline="31999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baseline="31999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400" i="1" baseline="31999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baseline="31999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/>
                    </m:sSup>
                  </m:oMath>
                </a14:m>
                <a:endParaRPr lang="en-US" sz="2400" baseline="31999" dirty="0"/>
              </a:p>
              <a:p>
                <a:endParaRPr lang="en-US" sz="2000" baseline="31999" dirty="0"/>
              </a:p>
              <a:p>
                <a:endParaRPr lang="en-US" sz="1200" b="1" baseline="31999" dirty="0"/>
              </a:p>
              <a:p>
                <a:r>
                  <a:rPr lang="en-US" sz="2800" b="1" baseline="31999" dirty="0"/>
                  <a:t>Drift Length Estimation </a:t>
                </a:r>
                <a:r>
                  <a:rPr lang="en-US" sz="2800" baseline="31999" dirty="0"/>
                  <a:t>via Diffusion with </a:t>
                </a:r>
                <a:r>
                  <a:rPr lang="en-US" sz="2800" baseline="31999" dirty="0">
                    <a:solidFill>
                      <a:srgbClr val="FF0000"/>
                    </a:solidFill>
                  </a:rPr>
                  <a:t>~5%</a:t>
                </a:r>
                <a:r>
                  <a:rPr lang="en-US" sz="2800" baseline="31999" dirty="0"/>
                  <a:t> accuracy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C0E546-D3BC-2146-CF5A-F47F1C574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6" y="1663748"/>
                <a:ext cx="5341220" cy="4382418"/>
              </a:xfrm>
              <a:prstGeom prst="rect">
                <a:avLst/>
              </a:prstGeom>
              <a:blipFill>
                <a:blip r:embed="rId2"/>
                <a:stretch>
                  <a:fillRect l="-1256" t="-695" r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098EDA-B3C9-C2DB-16DF-84EBFC0ED465}"/>
              </a:ext>
            </a:extLst>
          </p:cNvPr>
          <p:cNvCxnSpPr/>
          <p:nvPr/>
        </p:nvCxnSpPr>
        <p:spPr>
          <a:xfrm>
            <a:off x="5815992" y="1663748"/>
            <a:ext cx="0" cy="489554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DAB39AF-A8EB-0079-4C49-13D294BE2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61" y="1010567"/>
            <a:ext cx="4097990" cy="3031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F1C46-870B-2871-EF83-CFC7C79AB4A6}"/>
              </a:ext>
            </a:extLst>
          </p:cNvPr>
          <p:cNvSpPr txBox="1"/>
          <p:nvPr/>
        </p:nvSpPr>
        <p:spPr>
          <a:xfrm>
            <a:off x="6096000" y="3998586"/>
            <a:ext cx="5877136" cy="2754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3F3F3F"/>
                </a:solidFill>
                <a:latin typeface="Lato" panose="020F0502020204030203" pitchFamily="34" charset="0"/>
              </a:rPr>
              <a:t>Outcomes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Electronic noise reduction from 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~500e</a:t>
            </a: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- to 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~50e-</a:t>
            </a:r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lowers threshold for “blip” detection from &gt;1MeV to </a:t>
            </a:r>
            <a:r>
              <a:rPr lang="en-US" sz="1800" b="1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much less</a:t>
            </a:r>
            <a:endParaRPr lang="en-US" sz="1800" b="1" i="0" u="none" strike="noStrike" dirty="0">
              <a:solidFill>
                <a:srgbClr val="B83A4B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Power cycling </a:t>
            </a: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the pixels’ front-end reduces the </a:t>
            </a:r>
            <a:r>
              <a:rPr lang="en-US" sz="180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average power to acceptable levels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1800" dirty="0">
                <a:solidFill>
                  <a:srgbClr val="3F3F3F"/>
                </a:solidFill>
                <a:latin typeface="Lato" panose="020F0502020204030203" pitchFamily="34" charset="0"/>
              </a:rPr>
              <a:t>Drift Length Estimation via Diffusion with </a:t>
            </a:r>
            <a:r>
              <a:rPr lang="en-US" sz="1800" b="1" dirty="0">
                <a:solidFill>
                  <a:srgbClr val="FF0000"/>
                </a:solidFill>
                <a:latin typeface="Lato" panose="020F0502020204030203" pitchFamily="34" charset="0"/>
              </a:rPr>
              <a:t>~5% </a:t>
            </a:r>
            <a:r>
              <a:rPr lang="en-US" sz="1800" dirty="0">
                <a:solidFill>
                  <a:srgbClr val="3F3F3F"/>
                </a:solidFill>
                <a:latin typeface="Lato" panose="020F0502020204030203" pitchFamily="34" charset="0"/>
              </a:rPr>
              <a:t>accuracy</a:t>
            </a:r>
            <a:br>
              <a:rPr lang="en-US" sz="1800" dirty="0">
                <a:solidFill>
                  <a:srgbClr val="3F3F3F"/>
                </a:solidFill>
                <a:latin typeface="Lato" panose="020F0502020204030203" pitchFamily="34" charset="0"/>
              </a:rPr>
            </a:br>
            <a:r>
              <a:rPr lang="en-US" sz="1800" dirty="0">
                <a:solidFill>
                  <a:srgbClr val="3F3F3F"/>
                </a:solidFill>
                <a:latin typeface="Lato" panose="020F0502020204030203" pitchFamily="34" charset="0"/>
              </a:rPr>
              <a:t>(Helps with background rejection for SN)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3F3F3F"/>
                </a:solidFill>
                <a:latin typeface="Lato" panose="020F0502020204030203" pitchFamily="34" charset="0"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D3B61-4BB7-D565-1A96-7F5397CF1DDF}"/>
              </a:ext>
            </a:extLst>
          </p:cNvPr>
          <p:cNvSpPr txBox="1"/>
          <p:nvPr/>
        </p:nvSpPr>
        <p:spPr>
          <a:xfrm>
            <a:off x="6028968" y="1936462"/>
            <a:ext cx="2108398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3F3F"/>
                </a:solidFill>
                <a:latin typeface="Lato" panose="020F0502020204030203" pitchFamily="34" charset="0"/>
              </a:rPr>
              <a:t>Geometry: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1800" dirty="0">
                <a:solidFill>
                  <a:srgbClr val="3F3F3F"/>
                </a:solidFill>
                <a:latin typeface="Lato" panose="020F0502020204030203" pitchFamily="34" charset="0"/>
              </a:rPr>
              <a:t>~ 5mm pitch pixels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1800" dirty="0">
                <a:solidFill>
                  <a:srgbClr val="3F3F3F"/>
                </a:solidFill>
                <a:latin typeface="Lato" panose="020F0502020204030203" pitchFamily="34" charset="0"/>
              </a:rPr>
              <a:t>~ 5 cm pitch grid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05C841-BC29-0223-4ED8-212D04BBA57E}"/>
              </a:ext>
            </a:extLst>
          </p:cNvPr>
          <p:cNvSpPr txBox="1">
            <a:spLocks/>
          </p:cNvSpPr>
          <p:nvPr/>
        </p:nvSpPr>
        <p:spPr>
          <a:xfrm>
            <a:off x="182116" y="649458"/>
            <a:ext cx="2695194" cy="141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22860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45720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68580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91440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l"/>
            <a:r>
              <a:rPr lang="en-US" sz="4000" u="sng" kern="0" dirty="0" err="1">
                <a:solidFill>
                  <a:schemeClr val="tx1"/>
                </a:solidFill>
              </a:rPr>
              <a:t>GammaTPC</a:t>
            </a:r>
            <a:r>
              <a:rPr lang="en-US" sz="4000" u="sng" kern="0" dirty="0">
                <a:solidFill>
                  <a:schemeClr val="tx1"/>
                </a:solidFill>
              </a:rPr>
              <a:t>                          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94C6D30-C5FF-D1A3-056A-DE577F8F61A2}"/>
              </a:ext>
            </a:extLst>
          </p:cNvPr>
          <p:cNvSpPr txBox="1">
            <a:spLocks/>
          </p:cNvSpPr>
          <p:nvPr/>
        </p:nvSpPr>
        <p:spPr>
          <a:xfrm>
            <a:off x="5992801" y="598926"/>
            <a:ext cx="2695194" cy="141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22860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45720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68580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914400" algn="ctr" defTabSz="457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solidFill>
                  <a:schemeClr val="accent2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</a:rPr>
              <a:t>DUNE</a:t>
            </a:r>
          </a:p>
        </p:txBody>
      </p:sp>
    </p:spTree>
    <p:extLst>
      <p:ext uri="{BB962C8B-B14F-4D97-AF65-F5344CB8AC3E}">
        <p14:creationId xmlns:p14="http://schemas.microsoft.com/office/powerpoint/2010/main" val="13822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7" name="Builds on cryogenic ASIC development for DUNE, quantum instrumentation.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294310" y="3469341"/>
                <a:ext cx="8574198" cy="245411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Builds on pixelated ASICs from SLAC TID-ID, cryogenic SoC ASIC development for </a:t>
                </a:r>
                <a:r>
                  <a:rPr lang="en-US" sz="2400" dirty="0" err="1"/>
                  <a:t>nEXO</a:t>
                </a:r>
                <a:r>
                  <a:rPr lang="en-US" sz="2400" dirty="0"/>
                  <a:t>/DUNE and quantum instrumentation</a:t>
                </a:r>
              </a:p>
              <a:p>
                <a:r>
                  <a:rPr lang="en-US" sz="2400" dirty="0"/>
                  <a:t>130nm CMOS process (foundry + SLAC custom </a:t>
                </a:r>
                <a:r>
                  <a:rPr lang="en-US" sz="2400" dirty="0" err="1"/>
                  <a:t>cryo</a:t>
                </a:r>
                <a:r>
                  <a:rPr lang="en-US" sz="2400" dirty="0"/>
                  <a:t> models)</a:t>
                </a:r>
              </a:p>
              <a:p>
                <a:r>
                  <a:rPr lang="en-US" sz="2400" dirty="0"/>
                  <a:t>Preliminary transistor-level modeling of power switching CSA:  </a:t>
                </a:r>
                <a:r>
                  <a:rPr lang="en-US" sz="2800" b="1" i="1" dirty="0"/>
                  <a:t>∆T</a:t>
                </a:r>
                <a:r>
                  <a:rPr lang="en-US" sz="2800" b="1" i="1" baseline="-5999" dirty="0"/>
                  <a:t>on </a:t>
                </a:r>
                <a:r>
                  <a:rPr lang="en-US" sz="2800" b="1" dirty="0"/>
                  <a:t>~500 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ar-AE" sz="28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ar-AE" sz="2800" b="1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ar-AE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ar-AE" sz="2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sz="2800" b="1" i="1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sz="2400" b="1" dirty="0"/>
              </a:p>
            </p:txBody>
          </p:sp>
        </mc:Choice>
        <mc:Fallback xmlns="">
          <p:sp>
            <p:nvSpPr>
              <p:cNvPr id="1287" name="Builds on cryogenic ASIC development for DUNE, quantum instrumentation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4310" y="3469341"/>
                <a:ext cx="8574198" cy="2454110"/>
              </a:xfrm>
              <a:prstGeom prst="rect">
                <a:avLst/>
              </a:prstGeom>
              <a:blipFill>
                <a:blip r:embed="rId2"/>
                <a:stretch>
                  <a:fillRect l="-1848" t="-4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8" name="GAMPix fast power cycle ASIC"/>
          <p:cNvSpPr txBox="1">
            <a:spLocks noGrp="1"/>
          </p:cNvSpPr>
          <p:nvPr>
            <p:ph type="title"/>
          </p:nvPr>
        </p:nvSpPr>
        <p:spPr>
          <a:xfrm>
            <a:off x="2822575" y="-127001"/>
            <a:ext cx="6938964" cy="1030289"/>
          </a:xfrm>
          <a:prstGeom prst="rect">
            <a:avLst/>
          </a:prstGeom>
        </p:spPr>
        <p:txBody>
          <a:bodyPr/>
          <a:lstStyle/>
          <a:p>
            <a:r>
              <a:t>GAMPix fast power cycle ASIC</a:t>
            </a:r>
          </a:p>
        </p:txBody>
      </p:sp>
      <p:pic>
        <p:nvPicPr>
          <p:cNvPr id="3" name="Picture 2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BB2241E7-96F8-98B8-7120-64B795A21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71" y="1103044"/>
            <a:ext cx="5951281" cy="1645920"/>
          </a:xfrm>
          <a:prstGeom prst="rect">
            <a:avLst/>
          </a:prstGeom>
        </p:spPr>
      </p:pic>
      <p:pic>
        <p:nvPicPr>
          <p:cNvPr id="6" name="Picture 5" descr="A white rectangular sign with red text&#10;&#10;Description automatically generated">
            <a:extLst>
              <a:ext uri="{FF2B5EF4-FFF2-40B4-BE49-F238E27FC236}">
                <a16:creationId xmlns:a16="http://schemas.microsoft.com/office/drawing/2014/main" id="{DBE1E5C1-5A34-1336-27C1-7E7CD66E9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39746" r="20826" b="33523"/>
          <a:stretch/>
        </p:blipFill>
        <p:spPr>
          <a:xfrm>
            <a:off x="8566988" y="3962016"/>
            <a:ext cx="3412772" cy="1009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67D1B5-A481-0623-1D40-9C891852E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4549"/>
            <a:ext cx="6122124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2DF6-07CF-C1BF-0732-EA4C134B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9421792" cy="1030289"/>
          </a:xfrm>
        </p:spPr>
        <p:txBody>
          <a:bodyPr>
            <a:normAutofit/>
          </a:bodyPr>
          <a:lstStyle/>
          <a:p>
            <a:r>
              <a:rPr lang="en-US" dirty="0"/>
              <a:t>I would like to continue talking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DD7E-1BF0-0551-53AC-C916B1799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Other possible applications of </a:t>
            </a:r>
            <a:r>
              <a:rPr lang="en-US" dirty="0" err="1"/>
              <a:t>GAMPix</a:t>
            </a:r>
            <a:r>
              <a:rPr lang="en-US" dirty="0"/>
              <a:t> </a:t>
            </a:r>
          </a:p>
          <a:p>
            <a:r>
              <a:rPr lang="en-US" dirty="0" err="1"/>
              <a:t>GAMPix</a:t>
            </a:r>
            <a:r>
              <a:rPr lang="en-US" dirty="0"/>
              <a:t> hardware test  </a:t>
            </a:r>
          </a:p>
          <a:p>
            <a:r>
              <a:rPr lang="en-US" dirty="0" err="1"/>
              <a:t>GammaTPC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Machine learning for </a:t>
            </a:r>
            <a:r>
              <a:rPr lang="en-US" dirty="0" err="1"/>
              <a:t>GAMPix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+ Depth estimation via diffusion </a:t>
            </a:r>
          </a:p>
          <a:p>
            <a:pPr marL="0" indent="0">
              <a:buNone/>
            </a:pPr>
            <a:r>
              <a:rPr lang="en-US" dirty="0"/>
              <a:t>   + Initial electron direction estimation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20230614_165446.jpeg" descr="20230614_165446.jpeg">
            <a:extLst>
              <a:ext uri="{FF2B5EF4-FFF2-40B4-BE49-F238E27FC236}">
                <a16:creationId xmlns:a16="http://schemas.microsoft.com/office/drawing/2014/main" id="{191278CE-A394-079A-AB7D-0B2A5B39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204" y="1216252"/>
            <a:ext cx="5063860" cy="3797896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Upcoming test with CRYO ( ~100e-) readout">
                <a:extLst>
                  <a:ext uri="{FF2B5EF4-FFF2-40B4-BE49-F238E27FC236}">
                    <a16:creationId xmlns:a16="http://schemas.microsoft.com/office/drawing/2014/main" id="{4231928C-702B-0F19-1064-8CC977CFFA66}"/>
                  </a:ext>
                </a:extLst>
              </p:cNvPr>
              <p:cNvSpPr txBox="1"/>
              <p:nvPr/>
            </p:nvSpPr>
            <p:spPr>
              <a:xfrm>
                <a:off x="6379272" y="5014148"/>
                <a:ext cx="5521723" cy="49244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tIns="91439" bIns="91439">
                <a:spAutoFit/>
              </a:bodyPr>
              <a:lstStyle/>
              <a:p>
                <a:pPr algn="ctr">
                  <a:defRPr sz="3500"/>
                </a:pPr>
                <a:r>
                  <a:rPr sz="2000" dirty="0"/>
                  <a:t>Upcoming test with CRYO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sz="2000" dirty="0"/>
                  <a:t>~100e-) readout</a:t>
                </a:r>
              </a:p>
            </p:txBody>
          </p:sp>
        </mc:Choice>
        <mc:Fallback xmlns="">
          <p:sp>
            <p:nvSpPr>
              <p:cNvPr id="5" name="Upcoming test with CRYO ( ~100e-) readout">
                <a:extLst>
                  <a:ext uri="{FF2B5EF4-FFF2-40B4-BE49-F238E27FC236}">
                    <a16:creationId xmlns:a16="http://schemas.microsoft.com/office/drawing/2014/main" id="{4231928C-702B-0F19-1064-8CC977CFF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272" y="5014148"/>
                <a:ext cx="5521723" cy="492440"/>
              </a:xfrm>
              <a:prstGeom prst="rect">
                <a:avLst/>
              </a:prstGeom>
              <a:blipFill>
                <a:blip r:embed="rId3"/>
                <a:stretch>
                  <a:fillRect b="-137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7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EC8-F93A-C577-B2AB-2BEC411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0" y="18255"/>
            <a:ext cx="5126477" cy="1325563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GAMPix</a:t>
            </a:r>
            <a:r>
              <a:rPr lang="en-US" sz="5400" b="1" dirty="0"/>
              <a:t> detector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9B49-FF57-CDC7-A6A7-B98DD191F7C3}"/>
              </a:ext>
            </a:extLst>
          </p:cNvPr>
          <p:cNvSpPr txBox="1">
            <a:spLocks/>
          </p:cNvSpPr>
          <p:nvPr/>
        </p:nvSpPr>
        <p:spPr>
          <a:xfrm>
            <a:off x="638783" y="1247944"/>
            <a:ext cx="10411838" cy="462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Electron Track Detection with a Dual Scale System in TPCs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             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5400" b="1" dirty="0"/>
              <a:t>Low</a:t>
            </a:r>
            <a:r>
              <a:rPr lang="en-US" sz="3200" b="1" dirty="0"/>
              <a:t>  </a:t>
            </a:r>
          </a:p>
          <a:p>
            <a:pPr marL="0" indent="0">
              <a:buNone/>
            </a:pPr>
            <a:endParaRPr lang="en-US" sz="32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17E577-16FC-5204-15E4-4BB2821B0994}"/>
              </a:ext>
            </a:extLst>
          </p:cNvPr>
          <p:cNvGrpSpPr/>
          <p:nvPr/>
        </p:nvGrpSpPr>
        <p:grpSpPr>
          <a:xfrm>
            <a:off x="2059021" y="2474077"/>
            <a:ext cx="2777144" cy="3970318"/>
            <a:chOff x="1990927" y="2250340"/>
            <a:chExt cx="2777144" cy="3970318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AB746660-2854-ED73-FA15-408BF39897BC}"/>
                </a:ext>
              </a:extLst>
            </p:cNvPr>
            <p:cNvSpPr/>
            <p:nvPr/>
          </p:nvSpPr>
          <p:spPr>
            <a:xfrm>
              <a:off x="1990927" y="2573505"/>
              <a:ext cx="596632" cy="2241685"/>
            </a:xfrm>
            <a:custGeom>
              <a:avLst/>
              <a:gdLst>
                <a:gd name="connsiteX0" fmla="*/ 596632 w 596632"/>
                <a:gd name="connsiteY0" fmla="*/ 2241685 h 2241685"/>
                <a:gd name="connsiteX1" fmla="*/ 298316 w 596632"/>
                <a:gd name="connsiteY1" fmla="*/ 2191968 h 2241685"/>
                <a:gd name="connsiteX2" fmla="*/ 298316 w 596632"/>
                <a:gd name="connsiteY2" fmla="*/ 1671050 h 2241685"/>
                <a:gd name="connsiteX3" fmla="*/ 298316 w 596632"/>
                <a:gd name="connsiteY3" fmla="*/ 1170560 h 2241685"/>
                <a:gd name="connsiteX4" fmla="*/ 0 w 596632"/>
                <a:gd name="connsiteY4" fmla="*/ 1120843 h 2241685"/>
                <a:gd name="connsiteX5" fmla="*/ 298316 w 596632"/>
                <a:gd name="connsiteY5" fmla="*/ 1071126 h 2241685"/>
                <a:gd name="connsiteX6" fmla="*/ 298316 w 596632"/>
                <a:gd name="connsiteY6" fmla="*/ 539993 h 2241685"/>
                <a:gd name="connsiteX7" fmla="*/ 298316 w 596632"/>
                <a:gd name="connsiteY7" fmla="*/ 49717 h 2241685"/>
                <a:gd name="connsiteX8" fmla="*/ 596632 w 596632"/>
                <a:gd name="connsiteY8" fmla="*/ 0 h 2241685"/>
                <a:gd name="connsiteX9" fmla="*/ 596632 w 596632"/>
                <a:gd name="connsiteY9" fmla="*/ 582838 h 2241685"/>
                <a:gd name="connsiteX10" fmla="*/ 596632 w 596632"/>
                <a:gd name="connsiteY10" fmla="*/ 1143259 h 2241685"/>
                <a:gd name="connsiteX11" fmla="*/ 596632 w 596632"/>
                <a:gd name="connsiteY11" fmla="*/ 1636430 h 2241685"/>
                <a:gd name="connsiteX12" fmla="*/ 596632 w 596632"/>
                <a:gd name="connsiteY12" fmla="*/ 2241685 h 2241685"/>
                <a:gd name="connsiteX0" fmla="*/ 596632 w 596632"/>
                <a:gd name="connsiteY0" fmla="*/ 2241685 h 2241685"/>
                <a:gd name="connsiteX1" fmla="*/ 298316 w 596632"/>
                <a:gd name="connsiteY1" fmla="*/ 2191968 h 2241685"/>
                <a:gd name="connsiteX2" fmla="*/ 298316 w 596632"/>
                <a:gd name="connsiteY2" fmla="*/ 1711906 h 2241685"/>
                <a:gd name="connsiteX3" fmla="*/ 298316 w 596632"/>
                <a:gd name="connsiteY3" fmla="*/ 1170560 h 2241685"/>
                <a:gd name="connsiteX4" fmla="*/ 0 w 596632"/>
                <a:gd name="connsiteY4" fmla="*/ 1120843 h 2241685"/>
                <a:gd name="connsiteX5" fmla="*/ 298316 w 596632"/>
                <a:gd name="connsiteY5" fmla="*/ 1071126 h 2241685"/>
                <a:gd name="connsiteX6" fmla="*/ 298316 w 596632"/>
                <a:gd name="connsiteY6" fmla="*/ 570636 h 2241685"/>
                <a:gd name="connsiteX7" fmla="*/ 298316 w 596632"/>
                <a:gd name="connsiteY7" fmla="*/ 49717 h 2241685"/>
                <a:gd name="connsiteX8" fmla="*/ 596632 w 596632"/>
                <a:gd name="connsiteY8" fmla="*/ 0 h 224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632" h="2241685" stroke="0" extrusionOk="0">
                  <a:moveTo>
                    <a:pt x="596632" y="2241685"/>
                  </a:moveTo>
                  <a:cubicBezTo>
                    <a:pt x="432704" y="2241763"/>
                    <a:pt x="295050" y="2223894"/>
                    <a:pt x="298316" y="2191968"/>
                  </a:cubicBezTo>
                  <a:cubicBezTo>
                    <a:pt x="288603" y="1942172"/>
                    <a:pt x="323847" y="1905007"/>
                    <a:pt x="298316" y="1671050"/>
                  </a:cubicBezTo>
                  <a:cubicBezTo>
                    <a:pt x="272785" y="1437093"/>
                    <a:pt x="321871" y="1338391"/>
                    <a:pt x="298316" y="1170560"/>
                  </a:cubicBezTo>
                  <a:cubicBezTo>
                    <a:pt x="297598" y="1146666"/>
                    <a:pt x="155412" y="1151355"/>
                    <a:pt x="0" y="1120843"/>
                  </a:cubicBezTo>
                  <a:cubicBezTo>
                    <a:pt x="159555" y="1120238"/>
                    <a:pt x="301987" y="1094087"/>
                    <a:pt x="298316" y="1071126"/>
                  </a:cubicBezTo>
                  <a:cubicBezTo>
                    <a:pt x="312711" y="811452"/>
                    <a:pt x="285154" y="687322"/>
                    <a:pt x="298316" y="539993"/>
                  </a:cubicBezTo>
                  <a:cubicBezTo>
                    <a:pt x="311478" y="392664"/>
                    <a:pt x="286521" y="151351"/>
                    <a:pt x="298316" y="49717"/>
                  </a:cubicBezTo>
                  <a:cubicBezTo>
                    <a:pt x="285898" y="44798"/>
                    <a:pt x="453612" y="1134"/>
                    <a:pt x="596632" y="0"/>
                  </a:cubicBezTo>
                  <a:cubicBezTo>
                    <a:pt x="588923" y="125729"/>
                    <a:pt x="592999" y="305072"/>
                    <a:pt x="596632" y="582838"/>
                  </a:cubicBezTo>
                  <a:cubicBezTo>
                    <a:pt x="600265" y="860604"/>
                    <a:pt x="590401" y="964286"/>
                    <a:pt x="596632" y="1143259"/>
                  </a:cubicBezTo>
                  <a:cubicBezTo>
                    <a:pt x="602863" y="1322232"/>
                    <a:pt x="615746" y="1465580"/>
                    <a:pt x="596632" y="1636430"/>
                  </a:cubicBezTo>
                  <a:cubicBezTo>
                    <a:pt x="577518" y="1807280"/>
                    <a:pt x="622543" y="1947750"/>
                    <a:pt x="596632" y="2241685"/>
                  </a:cubicBezTo>
                  <a:close/>
                </a:path>
                <a:path w="596632" h="2241685" fill="none" extrusionOk="0">
                  <a:moveTo>
                    <a:pt x="596632" y="2241685"/>
                  </a:moveTo>
                  <a:cubicBezTo>
                    <a:pt x="433940" y="2244455"/>
                    <a:pt x="298173" y="2222443"/>
                    <a:pt x="298316" y="2191968"/>
                  </a:cubicBezTo>
                  <a:cubicBezTo>
                    <a:pt x="302305" y="1959971"/>
                    <a:pt x="289420" y="1903295"/>
                    <a:pt x="298316" y="1711906"/>
                  </a:cubicBezTo>
                  <a:cubicBezTo>
                    <a:pt x="307212" y="1520517"/>
                    <a:pt x="305248" y="1407718"/>
                    <a:pt x="298316" y="1170560"/>
                  </a:cubicBezTo>
                  <a:cubicBezTo>
                    <a:pt x="273347" y="1149698"/>
                    <a:pt x="179507" y="1131334"/>
                    <a:pt x="0" y="1120843"/>
                  </a:cubicBezTo>
                  <a:cubicBezTo>
                    <a:pt x="169938" y="1121313"/>
                    <a:pt x="303984" y="1098249"/>
                    <a:pt x="298316" y="1071126"/>
                  </a:cubicBezTo>
                  <a:cubicBezTo>
                    <a:pt x="281087" y="955393"/>
                    <a:pt x="280591" y="815540"/>
                    <a:pt x="298316" y="570636"/>
                  </a:cubicBezTo>
                  <a:cubicBezTo>
                    <a:pt x="316042" y="325732"/>
                    <a:pt x="321691" y="225411"/>
                    <a:pt x="298316" y="49717"/>
                  </a:cubicBezTo>
                  <a:cubicBezTo>
                    <a:pt x="304806" y="54075"/>
                    <a:pt x="402985" y="4098"/>
                    <a:pt x="596632" y="0"/>
                  </a:cubicBezTo>
                </a:path>
                <a:path w="596632" h="2241685" fill="none" stroke="0" extrusionOk="0">
                  <a:moveTo>
                    <a:pt x="596632" y="2241685"/>
                  </a:moveTo>
                  <a:cubicBezTo>
                    <a:pt x="434573" y="2242880"/>
                    <a:pt x="301154" y="2222466"/>
                    <a:pt x="298316" y="2191968"/>
                  </a:cubicBezTo>
                  <a:cubicBezTo>
                    <a:pt x="285617" y="1976072"/>
                    <a:pt x="275914" y="1920497"/>
                    <a:pt x="298316" y="1671050"/>
                  </a:cubicBezTo>
                  <a:cubicBezTo>
                    <a:pt x="320718" y="1421603"/>
                    <a:pt x="306547" y="1329621"/>
                    <a:pt x="298316" y="1170560"/>
                  </a:cubicBezTo>
                  <a:cubicBezTo>
                    <a:pt x="290068" y="1171670"/>
                    <a:pt x="152616" y="1127227"/>
                    <a:pt x="0" y="1120843"/>
                  </a:cubicBezTo>
                  <a:cubicBezTo>
                    <a:pt x="158769" y="1120941"/>
                    <a:pt x="302162" y="1099065"/>
                    <a:pt x="298316" y="1071126"/>
                  </a:cubicBezTo>
                  <a:cubicBezTo>
                    <a:pt x="315987" y="881397"/>
                    <a:pt x="300699" y="684654"/>
                    <a:pt x="298316" y="580850"/>
                  </a:cubicBezTo>
                  <a:cubicBezTo>
                    <a:pt x="295933" y="477046"/>
                    <a:pt x="288973" y="314328"/>
                    <a:pt x="298316" y="49717"/>
                  </a:cubicBezTo>
                  <a:cubicBezTo>
                    <a:pt x="311673" y="24701"/>
                    <a:pt x="421449" y="3165"/>
                    <a:pt x="596632" y="0"/>
                  </a:cubicBezTo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567759243">
                    <a:prstGeom prst="leftBr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3CA724-721E-4A20-E2D6-0E97C97917C2}"/>
                </a:ext>
              </a:extLst>
            </p:cNvPr>
            <p:cNvSpPr txBox="1"/>
            <p:nvPr/>
          </p:nvSpPr>
          <p:spPr>
            <a:xfrm>
              <a:off x="2587559" y="2250340"/>
              <a:ext cx="218051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Noise</a:t>
              </a:r>
            </a:p>
            <a:p>
              <a:endParaRPr lang="en-US" sz="3600" b="1" dirty="0"/>
            </a:p>
            <a:p>
              <a:r>
                <a:rPr lang="en-US" sz="3600" b="1" dirty="0"/>
                <a:t>Threshold</a:t>
              </a:r>
            </a:p>
            <a:p>
              <a:endParaRPr lang="en-US" sz="3600" b="1" dirty="0"/>
            </a:p>
            <a:p>
              <a:r>
                <a:rPr lang="en-US" sz="3600" b="1" dirty="0"/>
                <a:t>Power</a:t>
              </a:r>
            </a:p>
            <a:p>
              <a:endParaRPr lang="en-US" sz="3600" b="1" dirty="0"/>
            </a:p>
            <a:p>
              <a:endParaRPr lang="en-US" sz="3600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F154D5-5D4C-E514-3ED0-025671CE0F34}"/>
              </a:ext>
            </a:extLst>
          </p:cNvPr>
          <p:cNvSpPr txBox="1"/>
          <p:nvPr/>
        </p:nvSpPr>
        <p:spPr>
          <a:xfrm>
            <a:off x="5899067" y="3262654"/>
            <a:ext cx="5515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Diffusion Independent</a:t>
            </a:r>
          </a:p>
          <a:p>
            <a:r>
              <a:rPr lang="en-US" sz="2400" dirty="0"/>
              <a:t>(Can use diffusion to estimate drift length)</a:t>
            </a:r>
          </a:p>
          <a:p>
            <a:endParaRPr lang="en-US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F4598B-ABFF-CF71-E188-635A15A2C994}"/>
              </a:ext>
            </a:extLst>
          </p:cNvPr>
          <p:cNvCxnSpPr>
            <a:cxnSpLocks/>
          </p:cNvCxnSpPr>
          <p:nvPr/>
        </p:nvCxnSpPr>
        <p:spPr>
          <a:xfrm>
            <a:off x="5515583" y="2373549"/>
            <a:ext cx="0" cy="337549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8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C41E-4A58-B8F0-4BE1-E8080542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80078118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Track reconstruction promising"/>
          <p:cNvSpPr txBox="1">
            <a:spLocks noGrp="1"/>
          </p:cNvSpPr>
          <p:nvPr>
            <p:ph type="title"/>
          </p:nvPr>
        </p:nvSpPr>
        <p:spPr>
          <a:xfrm>
            <a:off x="505715" y="-139910"/>
            <a:ext cx="11131002" cy="1030289"/>
          </a:xfrm>
          <a:prstGeom prst="rect">
            <a:avLst/>
          </a:prstGeom>
        </p:spPr>
        <p:txBody>
          <a:bodyPr/>
          <a:lstStyle/>
          <a:p>
            <a:r>
              <a:t>Track reconstruction promising</a:t>
            </a:r>
          </a:p>
        </p:txBody>
      </p:sp>
      <p:grpSp>
        <p:nvGrpSpPr>
          <p:cNvPr id="1300" name="Group"/>
          <p:cNvGrpSpPr/>
          <p:nvPr/>
        </p:nvGrpSpPr>
        <p:grpSpPr>
          <a:xfrm>
            <a:off x="8695270" y="796510"/>
            <a:ext cx="3180263" cy="5264981"/>
            <a:chOff x="0" y="0"/>
            <a:chExt cx="6360524" cy="10529961"/>
          </a:xfrm>
        </p:grpSpPr>
        <p:grpSp>
          <p:nvGrpSpPr>
            <p:cNvPr id="1298" name="Group"/>
            <p:cNvGrpSpPr/>
            <p:nvPr/>
          </p:nvGrpSpPr>
          <p:grpSpPr>
            <a:xfrm>
              <a:off x="0" y="423832"/>
              <a:ext cx="6360525" cy="10106130"/>
              <a:chOff x="0" y="0"/>
              <a:chExt cx="6360524" cy="10106129"/>
            </a:xfrm>
          </p:grpSpPr>
          <p:pic>
            <p:nvPicPr>
              <p:cNvPr id="1296" name="Image" descr="Image"/>
              <p:cNvPicPr>
                <a:picLocks noChangeAspect="1"/>
              </p:cNvPicPr>
              <p:nvPr/>
            </p:nvPicPr>
            <p:blipFill>
              <a:blip r:embed="rId3"/>
              <a:srcRect r="48170" b="7601"/>
              <a:stretch>
                <a:fillRect/>
              </a:stretch>
            </p:blipFill>
            <p:spPr>
              <a:xfrm>
                <a:off x="0" y="0"/>
                <a:ext cx="6360525" cy="94696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7" name="Rectangle"/>
                  <p:cNvSpPr txBox="1"/>
                  <p:nvPr/>
                </p:nvSpPr>
                <p:spPr>
                  <a:xfrm>
                    <a:off x="4243637" y="9331023"/>
                    <a:ext cx="1434245" cy="77510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wrap="square" lIns="45720" tIns="45720" rIns="45720" bIns="45720" numCol="1" anchor="t">
                    <a:noAutofit/>
                  </a:bodyPr>
                  <a:lstStyle>
                    <a:lvl1pPr>
                      <a:defRPr sz="2700"/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sz="1350"/>
                  </a:p>
                </p:txBody>
              </p:sp>
            </mc:Choice>
            <mc:Fallback xmlns="">
              <p:sp>
                <p:nvSpPr>
                  <p:cNvPr id="1297" name="Rectangle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3637" y="9331023"/>
                    <a:ext cx="1434245" cy="7751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99" name="Initial direction"/>
            <p:cNvSpPr txBox="1"/>
            <p:nvPr/>
          </p:nvSpPr>
          <p:spPr>
            <a:xfrm>
              <a:off x="1119191" y="-1"/>
              <a:ext cx="4526346" cy="801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noAutofit/>
            </a:bodyPr>
            <a:lstStyle>
              <a:lvl1pPr algn="ctr">
                <a:defRPr sz="4600"/>
              </a:lvl1pPr>
            </a:lstStyle>
            <a:p>
              <a:r>
                <a:rPr sz="2300"/>
                <a:t>Initial direction</a:t>
              </a:r>
            </a:p>
          </p:txBody>
        </p:sp>
      </p:grpSp>
      <p:sp>
        <p:nvSpPr>
          <p:cNvPr id="1301" name="Powerful measurement of initial direction…"/>
          <p:cNvSpPr txBox="1">
            <a:spLocks noGrp="1"/>
          </p:cNvSpPr>
          <p:nvPr>
            <p:ph type="body" sz="half" idx="1"/>
          </p:nvPr>
        </p:nvSpPr>
        <p:spPr>
          <a:xfrm>
            <a:off x="160583" y="4808292"/>
            <a:ext cx="8713785" cy="19603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Powerful measurement of initial direction</a:t>
            </a:r>
          </a:p>
          <a:p>
            <a:r>
              <a:rPr dirty="0"/>
              <a:t>Also: ~5% estimate of drift distance</a:t>
            </a:r>
          </a:p>
        </p:txBody>
      </p:sp>
      <p:grpSp>
        <p:nvGrpSpPr>
          <p:cNvPr id="1310" name="Group"/>
          <p:cNvGrpSpPr/>
          <p:nvPr/>
        </p:nvGrpSpPr>
        <p:grpSpPr>
          <a:xfrm>
            <a:off x="4519615" y="688808"/>
            <a:ext cx="3779250" cy="3133310"/>
            <a:chOff x="0" y="0"/>
            <a:chExt cx="7558499" cy="6266618"/>
          </a:xfrm>
        </p:grpSpPr>
        <p:grpSp>
          <p:nvGrpSpPr>
            <p:cNvPr id="1308" name="Group"/>
            <p:cNvGrpSpPr/>
            <p:nvPr/>
          </p:nvGrpSpPr>
          <p:grpSpPr>
            <a:xfrm>
              <a:off x="-1" y="-1"/>
              <a:ext cx="7558501" cy="6266620"/>
              <a:chOff x="0" y="0"/>
              <a:chExt cx="7558499" cy="6266618"/>
            </a:xfrm>
          </p:grpSpPr>
          <p:grpSp>
            <p:nvGrpSpPr>
              <p:cNvPr id="1306" name="Group"/>
              <p:cNvGrpSpPr/>
              <p:nvPr/>
            </p:nvGrpSpPr>
            <p:grpSpPr>
              <a:xfrm>
                <a:off x="-1" y="864053"/>
                <a:ext cx="7558501" cy="5402566"/>
                <a:chOff x="0" y="0"/>
                <a:chExt cx="7558499" cy="5402565"/>
              </a:xfrm>
            </p:grpSpPr>
            <p:pic>
              <p:nvPicPr>
                <p:cNvPr id="1302" name="Image" descr="Image"/>
                <p:cNvPicPr>
                  <a:picLocks noChangeAspect="1"/>
                </p:cNvPicPr>
                <p:nvPr/>
              </p:nvPicPr>
              <p:blipFill>
                <a:blip r:embed="rId5"/>
                <a:srcRect l="50402" b="12102"/>
                <a:stretch>
                  <a:fillRect/>
                </a:stretch>
              </p:blipFill>
              <p:spPr>
                <a:xfrm>
                  <a:off x="1459846" y="29890"/>
                  <a:ext cx="6098654" cy="474871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303" name="Image" descr="Image"/>
                <p:cNvPicPr>
                  <a:picLocks noChangeAspect="1"/>
                </p:cNvPicPr>
                <p:nvPr/>
              </p:nvPicPr>
              <p:blipFill>
                <a:blip r:embed="rId5"/>
                <a:srcRect l="30607" t="87787" r="35694"/>
                <a:stretch>
                  <a:fillRect/>
                </a:stretch>
              </p:blipFill>
              <p:spPr>
                <a:xfrm>
                  <a:off x="2953563" y="4683962"/>
                  <a:ext cx="4143586" cy="6597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304" name="Image" descr="Image"/>
                <p:cNvPicPr>
                  <a:picLocks noChangeAspect="1"/>
                </p:cNvPicPr>
                <p:nvPr/>
              </p:nvPicPr>
              <p:blipFill>
                <a:blip r:embed="rId5"/>
                <a:srcRect r="94146"/>
                <a:stretch>
                  <a:fillRect/>
                </a:stretch>
              </p:blipFill>
              <p:spPr>
                <a:xfrm>
                  <a:off x="926402" y="0"/>
                  <a:ext cx="719733" cy="540256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5" name="(mm)"/>
                    <p:cNvSpPr txBox="1"/>
                    <p:nvPr/>
                  </p:nvSpPr>
                  <p:spPr>
                    <a:xfrm rot="16200000">
                      <a:off x="-574115" y="1858108"/>
                      <a:ext cx="2092951" cy="94472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45720" tIns="45720" rIns="45720" bIns="45720" numCol="1" anchor="t">
                      <a:no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sz="22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2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sz="22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22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sz="22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22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a14:m>
                      <a:r>
                        <a:rPr sz="900" i="1"/>
                        <a:t> </a:t>
                      </a:r>
                      <a:r>
                        <a:rPr sz="12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(mm)</a:t>
                      </a:r>
                      <a:endParaRPr sz="1900"/>
                    </a:p>
                  </p:txBody>
                </p:sp>
              </mc:Choice>
              <mc:Fallback xmlns="">
                <p:sp>
                  <p:nvSpPr>
                    <p:cNvPr id="1305" name="(mm)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-574115" y="1858108"/>
                      <a:ext cx="2092951" cy="94472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46452" b="-4651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07" name="Track head location"/>
              <p:cNvSpPr txBox="1"/>
              <p:nvPr/>
            </p:nvSpPr>
            <p:spPr>
              <a:xfrm>
                <a:off x="750351" y="0"/>
                <a:ext cx="6194514" cy="8492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20" tIns="45720" rIns="45720" bIns="45720" numCol="1" anchor="t">
                <a:noAutofit/>
              </a:bodyPr>
              <a:lstStyle>
                <a:lvl1pPr algn="ctr">
                  <a:defRPr sz="4600"/>
                </a:lvl1pPr>
              </a:lstStyle>
              <a:p>
                <a:r>
                  <a:rPr sz="2300"/>
                  <a:t>Track head location</a:t>
                </a:r>
              </a:p>
            </p:txBody>
          </p:sp>
        </p:grpSp>
        <p:pic>
          <p:nvPicPr>
            <p:cNvPr id="1309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1283" y="3736305"/>
              <a:ext cx="2991267" cy="14160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1" name="CNN study:  M. Buuck, B. Khek, A. Mishra, ArXiv/2207.07805"/>
          <p:cNvSpPr txBox="1"/>
          <p:nvPr/>
        </p:nvSpPr>
        <p:spPr>
          <a:xfrm>
            <a:off x="4774674" y="3753770"/>
            <a:ext cx="38979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ctr">
              <a:defRPr sz="2800"/>
            </a:lvl1pPr>
          </a:lstStyle>
          <a:p>
            <a:r>
              <a:rPr sz="1400" dirty="0"/>
              <a:t>CNN study:  M. </a:t>
            </a:r>
            <a:r>
              <a:rPr sz="1400" dirty="0" err="1"/>
              <a:t>Buuck</a:t>
            </a:r>
            <a:r>
              <a:rPr sz="1400" dirty="0"/>
              <a:t>, B. </a:t>
            </a:r>
            <a:r>
              <a:rPr sz="1400" dirty="0" err="1"/>
              <a:t>Khek</a:t>
            </a:r>
            <a:r>
              <a:rPr sz="1400" dirty="0"/>
              <a:t>, A. Mishra, </a:t>
            </a:r>
            <a:r>
              <a:rPr sz="1400" dirty="0" err="1"/>
              <a:t>ArXiv</a:t>
            </a:r>
            <a:r>
              <a:rPr sz="1400" dirty="0"/>
              <a:t>/2207.07805</a:t>
            </a:r>
          </a:p>
        </p:txBody>
      </p:sp>
      <p:grpSp>
        <p:nvGrpSpPr>
          <p:cNvPr id="1314" name="Group"/>
          <p:cNvGrpSpPr/>
          <p:nvPr/>
        </p:nvGrpSpPr>
        <p:grpSpPr>
          <a:xfrm>
            <a:off x="225229" y="1055631"/>
            <a:ext cx="3897982" cy="3348266"/>
            <a:chOff x="0" y="0"/>
            <a:chExt cx="7795962" cy="6696531"/>
          </a:xfrm>
        </p:grpSpPr>
        <p:pic>
          <p:nvPicPr>
            <p:cNvPr id="1312" name="TrackE0001000_D20230421_T1629795282Pixels.png" descr="TrackE0001000_D20230421_T1629795282Pixels.png"/>
            <p:cNvPicPr>
              <a:picLocks noChangeAspect="1"/>
            </p:cNvPicPr>
            <p:nvPr/>
          </p:nvPicPr>
          <p:blipFill>
            <a:blip r:embed="rId8"/>
            <a:srcRect l="23433" t="23267" r="14769" b="11744"/>
            <a:stretch>
              <a:fillRect/>
            </a:stretch>
          </p:blipFill>
          <p:spPr>
            <a:xfrm>
              <a:off x="0" y="547725"/>
              <a:ext cx="7795964" cy="6148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3" name="TrackE0001000_D20230421_T1629795282Pixels.png" descr="TrackE0001000_D20230421_T1629795282Pixels.png"/>
            <p:cNvPicPr>
              <a:picLocks noChangeAspect="1"/>
            </p:cNvPicPr>
            <p:nvPr/>
          </p:nvPicPr>
          <p:blipFill>
            <a:blip r:embed="rId8"/>
            <a:srcRect l="16685" t="5481" r="11993" b="87064"/>
            <a:stretch>
              <a:fillRect/>
            </a:stretch>
          </p:blipFill>
          <p:spPr>
            <a:xfrm>
              <a:off x="234399" y="-1"/>
              <a:ext cx="7509975" cy="5887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3E7A1B-6049-B841-19A0-8620EABCA50A}"/>
              </a:ext>
            </a:extLst>
          </p:cNvPr>
          <p:cNvSpPr/>
          <p:nvPr/>
        </p:nvSpPr>
        <p:spPr>
          <a:xfrm>
            <a:off x="5657548" y="4197108"/>
            <a:ext cx="22333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0.25 mm 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28"/>
          <p:cNvSpPr txBox="1">
            <a:spLocks noGrp="1"/>
          </p:cNvSpPr>
          <p:nvPr>
            <p:ph type="title"/>
          </p:nvPr>
        </p:nvSpPr>
        <p:spPr>
          <a:xfrm>
            <a:off x="249196" y="-74784"/>
            <a:ext cx="11723943" cy="1128932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7654"/>
            </a:lvl1pPr>
          </a:lstStyle>
          <a:p>
            <a:r>
              <a:rPr sz="4000" dirty="0" err="1"/>
              <a:t>GAMPix</a:t>
            </a:r>
            <a:r>
              <a:rPr lang="en-US" sz="4000" dirty="0"/>
              <a:t> for DUNE</a:t>
            </a:r>
            <a:endParaRPr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7C2FFC-A617-D1A3-E6F7-69322819B8F6}"/>
              </a:ext>
            </a:extLst>
          </p:cNvPr>
          <p:cNvGrpSpPr/>
          <p:nvPr/>
        </p:nvGrpSpPr>
        <p:grpSpPr>
          <a:xfrm>
            <a:off x="218860" y="838200"/>
            <a:ext cx="6620869" cy="4965652"/>
            <a:chOff x="218860" y="838200"/>
            <a:chExt cx="6620869" cy="4965652"/>
          </a:xfrm>
        </p:grpSpPr>
        <p:pic>
          <p:nvPicPr>
            <p:cNvPr id="1026" name="Picture 2" descr="A picture containing text, line, diagram, plot&#10;&#10;Description automatically generated">
              <a:extLst>
                <a:ext uri="{FF2B5EF4-FFF2-40B4-BE49-F238E27FC236}">
                  <a16:creationId xmlns:a16="http://schemas.microsoft.com/office/drawing/2014/main" id="{3FA2A0D4-12B0-2CB3-7DFA-369A116BE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60" y="838200"/>
              <a:ext cx="6620869" cy="4965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5292F2-9DD2-DE70-FFA0-7CAF72D88A3B}"/>
                </a:ext>
              </a:extLst>
            </p:cNvPr>
            <p:cNvSpPr/>
            <p:nvPr/>
          </p:nvSpPr>
          <p:spPr>
            <a:xfrm>
              <a:off x="4704080" y="3287340"/>
              <a:ext cx="726440" cy="1873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3954F4-510B-AC8D-F315-EB3E9526AE00}"/>
                </a:ext>
              </a:extLst>
            </p:cNvPr>
            <p:cNvSpPr txBox="1"/>
            <p:nvPr/>
          </p:nvSpPr>
          <p:spPr>
            <a:xfrm>
              <a:off x="4658513" y="3173282"/>
              <a:ext cx="1976565" cy="41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Pixel Based [1000 ENC]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C3D340-B36A-A00C-E384-A12AA5A8CA45}"/>
              </a:ext>
            </a:extLst>
          </p:cNvPr>
          <p:cNvSpPr txBox="1"/>
          <p:nvPr/>
        </p:nvSpPr>
        <p:spPr>
          <a:xfrm>
            <a:off x="6882909" y="1054148"/>
            <a:ext cx="5090230" cy="5786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3F3F3F"/>
                </a:solidFill>
                <a:latin typeface="Lato" panose="020F0502020204030203" pitchFamily="34" charset="0"/>
              </a:rPr>
              <a:t>Geometry: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rgbClr val="3F3F3F"/>
                </a:solidFill>
                <a:latin typeface="Lato" panose="020F0502020204030203" pitchFamily="34" charset="0"/>
              </a:rPr>
              <a:t>~ 5mm pitch pixels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rgbClr val="3F3F3F"/>
                </a:solidFill>
                <a:latin typeface="Lato" panose="020F0502020204030203" pitchFamily="34" charset="0"/>
              </a:rPr>
              <a:t>~ 5 cm pitch of unified grid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3F3F3F"/>
                </a:solidFill>
                <a:latin typeface="Lato" panose="020F0502020204030203" pitchFamily="34" charset="0"/>
              </a:rPr>
              <a:t>Outcomes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- A pixel-based readout system that reduces that electronic noise from ~500e- to ~50e-</a:t>
            </a:r>
            <a:r>
              <a:rPr lang="en-US" sz="2000" dirty="0">
                <a:solidFill>
                  <a:srgbClr val="3F3F3F"/>
                </a:solidFill>
                <a:latin typeface="Lato" panose="020F0502020204030203" pitchFamily="34" charset="0"/>
              </a:rPr>
              <a:t> </a:t>
            </a: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lowers threshold for “blip” detection from &gt;1MeV to </a:t>
            </a:r>
            <a:r>
              <a:rPr lang="en-US" sz="2000" b="1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much less</a:t>
            </a:r>
            <a:endParaRPr lang="en-US" sz="2000" b="1" i="0" u="none" strike="noStrike" dirty="0">
              <a:solidFill>
                <a:srgbClr val="B83A4B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- An “activation” signal from a coarse electrode “grid” to power the pixels’ front-end and reduce the </a:t>
            </a:r>
            <a:r>
              <a:rPr lang="en-US" sz="2000" b="1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average power to acceptable levels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- </a:t>
            </a:r>
            <a:r>
              <a:rPr lang="en-US" sz="2000" dirty="0">
                <a:solidFill>
                  <a:srgbClr val="3F3F3F"/>
                </a:solidFill>
                <a:latin typeface="Lato" panose="020F0502020204030203" pitchFamily="34" charset="0"/>
              </a:rPr>
              <a:t>Drift length estimation via diffusion measure (with ~ 5% accuracy)</a:t>
            </a:r>
            <a:endParaRPr lang="en-US" sz="2000" i="0" u="none" strike="noStrike" dirty="0">
              <a:solidFill>
                <a:srgbClr val="3F3F3F"/>
              </a:solidFill>
              <a:effectLst/>
              <a:latin typeface="Lato" panose="020F0502020204030203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3F3F3F"/>
                </a:solidFill>
                <a:latin typeface="Lato" panose="020F0502020204030203" pitchFamily="34" charset="0"/>
              </a:rPr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3CC190-1D07-23EC-68A2-47324872C131}"/>
              </a:ext>
            </a:extLst>
          </p:cNvPr>
          <p:cNvSpPr/>
          <p:nvPr/>
        </p:nvSpPr>
        <p:spPr>
          <a:xfrm>
            <a:off x="4774561" y="3085457"/>
            <a:ext cx="1011813" cy="135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251635-F9C6-F6BC-99E0-9B01B99DC6C8}"/>
              </a:ext>
            </a:extLst>
          </p:cNvPr>
          <p:cNvSpPr txBox="1"/>
          <p:nvPr/>
        </p:nvSpPr>
        <p:spPr>
          <a:xfrm>
            <a:off x="4667911" y="2941542"/>
            <a:ext cx="1863650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Wire/Strip  [800 ENC]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9745E-6FE9-092D-5BA7-CFA0CB998EF4}"/>
              </a:ext>
            </a:extLst>
          </p:cNvPr>
          <p:cNvSpPr txBox="1"/>
          <p:nvPr/>
        </p:nvSpPr>
        <p:spPr>
          <a:xfrm>
            <a:off x="1315108" y="5686157"/>
            <a:ext cx="554621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Threshold Improvement</a:t>
            </a:r>
            <a:endParaRPr lang="en-US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11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EC8-F93A-C577-B2AB-2BEC411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0" y="18255"/>
            <a:ext cx="5126477" cy="1325563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GAMPix</a:t>
            </a:r>
            <a:r>
              <a:rPr lang="en-US" sz="5400" b="1" dirty="0"/>
              <a:t> detector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9B49-FF57-CDC7-A6A7-B98DD191F7C3}"/>
              </a:ext>
            </a:extLst>
          </p:cNvPr>
          <p:cNvSpPr txBox="1">
            <a:spLocks/>
          </p:cNvSpPr>
          <p:nvPr/>
        </p:nvSpPr>
        <p:spPr>
          <a:xfrm>
            <a:off x="638783" y="1247944"/>
            <a:ext cx="10411838" cy="462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Electron Track Detection with a Dual Scale System in TPCs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             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5400" b="1" dirty="0"/>
              <a:t>Low</a:t>
            </a:r>
            <a:r>
              <a:rPr lang="en-US" sz="3200" b="1" dirty="0"/>
              <a:t>  </a:t>
            </a:r>
          </a:p>
          <a:p>
            <a:pPr marL="0" indent="0">
              <a:buNone/>
            </a:pPr>
            <a:endParaRPr lang="en-US" sz="32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17E577-16FC-5204-15E4-4BB2821B0994}"/>
              </a:ext>
            </a:extLst>
          </p:cNvPr>
          <p:cNvGrpSpPr/>
          <p:nvPr/>
        </p:nvGrpSpPr>
        <p:grpSpPr>
          <a:xfrm>
            <a:off x="2059021" y="2474077"/>
            <a:ext cx="2777144" cy="3970318"/>
            <a:chOff x="1990927" y="2250340"/>
            <a:chExt cx="2777144" cy="3970318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AB746660-2854-ED73-FA15-408BF39897BC}"/>
                </a:ext>
              </a:extLst>
            </p:cNvPr>
            <p:cNvSpPr/>
            <p:nvPr/>
          </p:nvSpPr>
          <p:spPr>
            <a:xfrm>
              <a:off x="1990927" y="2573505"/>
              <a:ext cx="596632" cy="2241685"/>
            </a:xfrm>
            <a:custGeom>
              <a:avLst/>
              <a:gdLst>
                <a:gd name="connsiteX0" fmla="*/ 596632 w 596632"/>
                <a:gd name="connsiteY0" fmla="*/ 2241685 h 2241685"/>
                <a:gd name="connsiteX1" fmla="*/ 298316 w 596632"/>
                <a:gd name="connsiteY1" fmla="*/ 2191968 h 2241685"/>
                <a:gd name="connsiteX2" fmla="*/ 298316 w 596632"/>
                <a:gd name="connsiteY2" fmla="*/ 1671050 h 2241685"/>
                <a:gd name="connsiteX3" fmla="*/ 298316 w 596632"/>
                <a:gd name="connsiteY3" fmla="*/ 1170560 h 2241685"/>
                <a:gd name="connsiteX4" fmla="*/ 0 w 596632"/>
                <a:gd name="connsiteY4" fmla="*/ 1120843 h 2241685"/>
                <a:gd name="connsiteX5" fmla="*/ 298316 w 596632"/>
                <a:gd name="connsiteY5" fmla="*/ 1071126 h 2241685"/>
                <a:gd name="connsiteX6" fmla="*/ 298316 w 596632"/>
                <a:gd name="connsiteY6" fmla="*/ 539993 h 2241685"/>
                <a:gd name="connsiteX7" fmla="*/ 298316 w 596632"/>
                <a:gd name="connsiteY7" fmla="*/ 49717 h 2241685"/>
                <a:gd name="connsiteX8" fmla="*/ 596632 w 596632"/>
                <a:gd name="connsiteY8" fmla="*/ 0 h 2241685"/>
                <a:gd name="connsiteX9" fmla="*/ 596632 w 596632"/>
                <a:gd name="connsiteY9" fmla="*/ 582838 h 2241685"/>
                <a:gd name="connsiteX10" fmla="*/ 596632 w 596632"/>
                <a:gd name="connsiteY10" fmla="*/ 1143259 h 2241685"/>
                <a:gd name="connsiteX11" fmla="*/ 596632 w 596632"/>
                <a:gd name="connsiteY11" fmla="*/ 1636430 h 2241685"/>
                <a:gd name="connsiteX12" fmla="*/ 596632 w 596632"/>
                <a:gd name="connsiteY12" fmla="*/ 2241685 h 2241685"/>
                <a:gd name="connsiteX0" fmla="*/ 596632 w 596632"/>
                <a:gd name="connsiteY0" fmla="*/ 2241685 h 2241685"/>
                <a:gd name="connsiteX1" fmla="*/ 298316 w 596632"/>
                <a:gd name="connsiteY1" fmla="*/ 2191968 h 2241685"/>
                <a:gd name="connsiteX2" fmla="*/ 298316 w 596632"/>
                <a:gd name="connsiteY2" fmla="*/ 1711906 h 2241685"/>
                <a:gd name="connsiteX3" fmla="*/ 298316 w 596632"/>
                <a:gd name="connsiteY3" fmla="*/ 1170560 h 2241685"/>
                <a:gd name="connsiteX4" fmla="*/ 0 w 596632"/>
                <a:gd name="connsiteY4" fmla="*/ 1120843 h 2241685"/>
                <a:gd name="connsiteX5" fmla="*/ 298316 w 596632"/>
                <a:gd name="connsiteY5" fmla="*/ 1071126 h 2241685"/>
                <a:gd name="connsiteX6" fmla="*/ 298316 w 596632"/>
                <a:gd name="connsiteY6" fmla="*/ 570636 h 2241685"/>
                <a:gd name="connsiteX7" fmla="*/ 298316 w 596632"/>
                <a:gd name="connsiteY7" fmla="*/ 49717 h 2241685"/>
                <a:gd name="connsiteX8" fmla="*/ 596632 w 596632"/>
                <a:gd name="connsiteY8" fmla="*/ 0 h 224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632" h="2241685" stroke="0" extrusionOk="0">
                  <a:moveTo>
                    <a:pt x="596632" y="2241685"/>
                  </a:moveTo>
                  <a:cubicBezTo>
                    <a:pt x="432704" y="2241763"/>
                    <a:pt x="295050" y="2223894"/>
                    <a:pt x="298316" y="2191968"/>
                  </a:cubicBezTo>
                  <a:cubicBezTo>
                    <a:pt x="288603" y="1942172"/>
                    <a:pt x="323847" y="1905007"/>
                    <a:pt x="298316" y="1671050"/>
                  </a:cubicBezTo>
                  <a:cubicBezTo>
                    <a:pt x="272785" y="1437093"/>
                    <a:pt x="321871" y="1338391"/>
                    <a:pt x="298316" y="1170560"/>
                  </a:cubicBezTo>
                  <a:cubicBezTo>
                    <a:pt x="297598" y="1146666"/>
                    <a:pt x="155412" y="1151355"/>
                    <a:pt x="0" y="1120843"/>
                  </a:cubicBezTo>
                  <a:cubicBezTo>
                    <a:pt x="159555" y="1120238"/>
                    <a:pt x="301987" y="1094087"/>
                    <a:pt x="298316" y="1071126"/>
                  </a:cubicBezTo>
                  <a:cubicBezTo>
                    <a:pt x="312711" y="811452"/>
                    <a:pt x="285154" y="687322"/>
                    <a:pt x="298316" y="539993"/>
                  </a:cubicBezTo>
                  <a:cubicBezTo>
                    <a:pt x="311478" y="392664"/>
                    <a:pt x="286521" y="151351"/>
                    <a:pt x="298316" y="49717"/>
                  </a:cubicBezTo>
                  <a:cubicBezTo>
                    <a:pt x="285898" y="44798"/>
                    <a:pt x="453612" y="1134"/>
                    <a:pt x="596632" y="0"/>
                  </a:cubicBezTo>
                  <a:cubicBezTo>
                    <a:pt x="588923" y="125729"/>
                    <a:pt x="592999" y="305072"/>
                    <a:pt x="596632" y="582838"/>
                  </a:cubicBezTo>
                  <a:cubicBezTo>
                    <a:pt x="600265" y="860604"/>
                    <a:pt x="590401" y="964286"/>
                    <a:pt x="596632" y="1143259"/>
                  </a:cubicBezTo>
                  <a:cubicBezTo>
                    <a:pt x="602863" y="1322232"/>
                    <a:pt x="615746" y="1465580"/>
                    <a:pt x="596632" y="1636430"/>
                  </a:cubicBezTo>
                  <a:cubicBezTo>
                    <a:pt x="577518" y="1807280"/>
                    <a:pt x="622543" y="1947750"/>
                    <a:pt x="596632" y="2241685"/>
                  </a:cubicBezTo>
                  <a:close/>
                </a:path>
                <a:path w="596632" h="2241685" fill="none" extrusionOk="0">
                  <a:moveTo>
                    <a:pt x="596632" y="2241685"/>
                  </a:moveTo>
                  <a:cubicBezTo>
                    <a:pt x="433940" y="2244455"/>
                    <a:pt x="298173" y="2222443"/>
                    <a:pt x="298316" y="2191968"/>
                  </a:cubicBezTo>
                  <a:cubicBezTo>
                    <a:pt x="302305" y="1959971"/>
                    <a:pt x="289420" y="1903295"/>
                    <a:pt x="298316" y="1711906"/>
                  </a:cubicBezTo>
                  <a:cubicBezTo>
                    <a:pt x="307212" y="1520517"/>
                    <a:pt x="305248" y="1407718"/>
                    <a:pt x="298316" y="1170560"/>
                  </a:cubicBezTo>
                  <a:cubicBezTo>
                    <a:pt x="273347" y="1149698"/>
                    <a:pt x="179507" y="1131334"/>
                    <a:pt x="0" y="1120843"/>
                  </a:cubicBezTo>
                  <a:cubicBezTo>
                    <a:pt x="169938" y="1121313"/>
                    <a:pt x="303984" y="1098249"/>
                    <a:pt x="298316" y="1071126"/>
                  </a:cubicBezTo>
                  <a:cubicBezTo>
                    <a:pt x="281087" y="955393"/>
                    <a:pt x="280591" y="815540"/>
                    <a:pt x="298316" y="570636"/>
                  </a:cubicBezTo>
                  <a:cubicBezTo>
                    <a:pt x="316042" y="325732"/>
                    <a:pt x="321691" y="225411"/>
                    <a:pt x="298316" y="49717"/>
                  </a:cubicBezTo>
                  <a:cubicBezTo>
                    <a:pt x="304806" y="54075"/>
                    <a:pt x="402985" y="4098"/>
                    <a:pt x="596632" y="0"/>
                  </a:cubicBezTo>
                </a:path>
                <a:path w="596632" h="2241685" fill="none" stroke="0" extrusionOk="0">
                  <a:moveTo>
                    <a:pt x="596632" y="2241685"/>
                  </a:moveTo>
                  <a:cubicBezTo>
                    <a:pt x="434573" y="2242880"/>
                    <a:pt x="301154" y="2222466"/>
                    <a:pt x="298316" y="2191968"/>
                  </a:cubicBezTo>
                  <a:cubicBezTo>
                    <a:pt x="285617" y="1976072"/>
                    <a:pt x="275914" y="1920497"/>
                    <a:pt x="298316" y="1671050"/>
                  </a:cubicBezTo>
                  <a:cubicBezTo>
                    <a:pt x="320718" y="1421603"/>
                    <a:pt x="306547" y="1329621"/>
                    <a:pt x="298316" y="1170560"/>
                  </a:cubicBezTo>
                  <a:cubicBezTo>
                    <a:pt x="290068" y="1171670"/>
                    <a:pt x="152616" y="1127227"/>
                    <a:pt x="0" y="1120843"/>
                  </a:cubicBezTo>
                  <a:cubicBezTo>
                    <a:pt x="158769" y="1120941"/>
                    <a:pt x="302162" y="1099065"/>
                    <a:pt x="298316" y="1071126"/>
                  </a:cubicBezTo>
                  <a:cubicBezTo>
                    <a:pt x="315987" y="881397"/>
                    <a:pt x="300699" y="684654"/>
                    <a:pt x="298316" y="580850"/>
                  </a:cubicBezTo>
                  <a:cubicBezTo>
                    <a:pt x="295933" y="477046"/>
                    <a:pt x="288973" y="314328"/>
                    <a:pt x="298316" y="49717"/>
                  </a:cubicBezTo>
                  <a:cubicBezTo>
                    <a:pt x="311673" y="24701"/>
                    <a:pt x="421449" y="3165"/>
                    <a:pt x="596632" y="0"/>
                  </a:cubicBezTo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567759243">
                    <a:prstGeom prst="leftBrac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3CA724-721E-4A20-E2D6-0E97C97917C2}"/>
                </a:ext>
              </a:extLst>
            </p:cNvPr>
            <p:cNvSpPr txBox="1"/>
            <p:nvPr/>
          </p:nvSpPr>
          <p:spPr>
            <a:xfrm>
              <a:off x="2587559" y="2250340"/>
              <a:ext cx="218051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Noise</a:t>
              </a:r>
            </a:p>
            <a:p>
              <a:endParaRPr lang="en-US" sz="3600" b="1" dirty="0"/>
            </a:p>
            <a:p>
              <a:r>
                <a:rPr lang="en-US" sz="3600" b="1" dirty="0"/>
                <a:t>Threshold</a:t>
              </a:r>
            </a:p>
            <a:p>
              <a:endParaRPr lang="en-US" sz="3600" b="1" dirty="0"/>
            </a:p>
            <a:p>
              <a:r>
                <a:rPr lang="en-US" sz="3600" b="1" dirty="0"/>
                <a:t>Power</a:t>
              </a:r>
            </a:p>
            <a:p>
              <a:endParaRPr lang="en-US" sz="3600" b="1" dirty="0"/>
            </a:p>
            <a:p>
              <a:endParaRPr lang="en-US" sz="3600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F154D5-5D4C-E514-3ED0-025671CE0F34}"/>
              </a:ext>
            </a:extLst>
          </p:cNvPr>
          <p:cNvSpPr txBox="1"/>
          <p:nvPr/>
        </p:nvSpPr>
        <p:spPr>
          <a:xfrm>
            <a:off x="5899067" y="3262654"/>
            <a:ext cx="5515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Diffusion Independent</a:t>
            </a:r>
          </a:p>
          <a:p>
            <a:r>
              <a:rPr lang="en-US" sz="2400" dirty="0"/>
              <a:t>(Can use diffusion to estimate drift length)</a:t>
            </a:r>
          </a:p>
          <a:p>
            <a:endParaRPr lang="en-US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F4598B-ABFF-CF71-E188-635A15A2C994}"/>
              </a:ext>
            </a:extLst>
          </p:cNvPr>
          <p:cNvCxnSpPr>
            <a:cxnSpLocks/>
          </p:cNvCxnSpPr>
          <p:nvPr/>
        </p:nvCxnSpPr>
        <p:spPr>
          <a:xfrm>
            <a:off x="5515583" y="2373549"/>
            <a:ext cx="0" cy="337549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person holding a clipboard next to a person sitting in a car&#10;&#10;Description automatically generated">
            <a:extLst>
              <a:ext uri="{FF2B5EF4-FFF2-40B4-BE49-F238E27FC236}">
                <a16:creationId xmlns:a16="http://schemas.microsoft.com/office/drawing/2014/main" id="{E7238194-9EC0-1F96-C9C4-34EA9B0C4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15583" y="2043155"/>
            <a:ext cx="5899066" cy="39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EC8-F93A-C577-B2AB-2BEC411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1825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Gill Sans"/>
                <a:sym typeface="Gill Sans"/>
              </a:rPr>
              <a:t>GammaTPC</a:t>
            </a:r>
            <a:endParaRPr lang="en-US" sz="5500"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B77C93E-D0AE-7C95-E327-5FD9C9E0F85B}"/>
              </a:ext>
            </a:extLst>
          </p:cNvPr>
          <p:cNvGrpSpPr/>
          <p:nvPr/>
        </p:nvGrpSpPr>
        <p:grpSpPr>
          <a:xfrm>
            <a:off x="6773630" y="84081"/>
            <a:ext cx="4763908" cy="3462233"/>
            <a:chOff x="7630814" y="-2027049"/>
            <a:chExt cx="4763907" cy="3462233"/>
          </a:xfrm>
        </p:grpSpPr>
        <p:pic>
          <p:nvPicPr>
            <p:cNvPr id="4" name="FarFieldPointSource_1.000MeV_Cos1.0.geov2.0.inc1.id1.all.png" descr="FarFieldPointSource_1.000MeV_Cos1.0.geov2.0.inc1.id1.all.png">
              <a:extLst>
                <a:ext uri="{FF2B5EF4-FFF2-40B4-BE49-F238E27FC236}">
                  <a16:creationId xmlns:a16="http://schemas.microsoft.com/office/drawing/2014/main" id="{B7B680F0-C1EC-F5FD-7496-CE080F59C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352" t="14607"/>
            <a:stretch>
              <a:fillRect/>
            </a:stretch>
          </p:blipFill>
          <p:spPr>
            <a:xfrm>
              <a:off x="7630814" y="-1968139"/>
              <a:ext cx="4763907" cy="3403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358E5DAA-237B-6187-8D99-E83798CCF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8545"/>
            </a:blip>
            <a:stretch>
              <a:fillRect/>
            </a:stretch>
          </p:blipFill>
          <p:spPr>
            <a:xfrm>
              <a:off x="8114876" y="-2027049"/>
              <a:ext cx="1587822" cy="1811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3D Model 21">
                <a:extLst>
                  <a:ext uri="{FF2B5EF4-FFF2-40B4-BE49-F238E27FC236}">
                    <a16:creationId xmlns:a16="http://schemas.microsoft.com/office/drawing/2014/main" id="{C5CB4694-1294-5BA1-CFB3-F7F4FDD583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6354775"/>
                  </p:ext>
                </p:extLst>
              </p:nvPr>
            </p:nvGraphicFramePr>
            <p:xfrm>
              <a:off x="95942" y="77165"/>
              <a:ext cx="6998738" cy="448490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6998738" cy="4484907"/>
                    </a:xfrm>
                    <a:prstGeom prst="rect">
                      <a:avLst/>
                    </a:prstGeom>
                  </am3d:spPr>
                  <am3d:camera>
                    <am3d:pos x="0" y="0" z="579394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0752" d="1000000"/>
                    <am3d:preTrans dx="-17393285" dy="-19994705" dz="10835172"/>
                    <am3d:scale>
                      <am3d:sx n="1000000" d="1000000"/>
                      <am3d:sy n="1000000" d="1000000"/>
                      <am3d:sz n="1000000" d="1000000"/>
                    </am3d:scale>
                    <am3d:rot ax="884055" ay="-475563" az="-12467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82556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3D Model 21">
                <a:extLst>
                  <a:ext uri="{FF2B5EF4-FFF2-40B4-BE49-F238E27FC236}">
                    <a16:creationId xmlns:a16="http://schemas.microsoft.com/office/drawing/2014/main" id="{C5CB4694-1294-5BA1-CFB3-F7F4FDD58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42" y="77165"/>
                <a:ext cx="6998738" cy="4484907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Line">
            <a:extLst>
              <a:ext uri="{FF2B5EF4-FFF2-40B4-BE49-F238E27FC236}">
                <a16:creationId xmlns:a16="http://schemas.microsoft.com/office/drawing/2014/main" id="{3422966F-1271-04EB-CCFC-010376C5B3A5}"/>
              </a:ext>
            </a:extLst>
          </p:cNvPr>
          <p:cNvSpPr/>
          <p:nvPr/>
        </p:nvSpPr>
        <p:spPr>
          <a:xfrm rot="17839362">
            <a:off x="4864483" y="629344"/>
            <a:ext cx="1435184" cy="315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03" extrusionOk="0">
                <a:moveTo>
                  <a:pt x="0" y="6620"/>
                </a:moveTo>
                <a:cubicBezTo>
                  <a:pt x="970" y="5797"/>
                  <a:pt x="1952" y="7026"/>
                  <a:pt x="2829" y="10159"/>
                </a:cubicBezTo>
                <a:cubicBezTo>
                  <a:pt x="3442" y="12348"/>
                  <a:pt x="4047" y="15551"/>
                  <a:pt x="4748" y="14849"/>
                </a:cubicBezTo>
                <a:cubicBezTo>
                  <a:pt x="5947" y="13648"/>
                  <a:pt x="6494" y="1316"/>
                  <a:pt x="7762" y="2002"/>
                </a:cubicBezTo>
                <a:cubicBezTo>
                  <a:pt x="8930" y="2635"/>
                  <a:pt x="9428" y="15189"/>
                  <a:pt x="10663" y="14105"/>
                </a:cubicBezTo>
                <a:cubicBezTo>
                  <a:pt x="11804" y="13104"/>
                  <a:pt x="12065" y="227"/>
                  <a:pt x="13253" y="131"/>
                </a:cubicBezTo>
                <a:cubicBezTo>
                  <a:pt x="14646" y="19"/>
                  <a:pt x="14745" y="15927"/>
                  <a:pt x="16026" y="17291"/>
                </a:cubicBezTo>
                <a:cubicBezTo>
                  <a:pt x="17377" y="18730"/>
                  <a:pt x="17782" y="5986"/>
                  <a:pt x="18817" y="1765"/>
                </a:cubicBezTo>
                <a:cubicBezTo>
                  <a:pt x="19954" y="-2870"/>
                  <a:pt x="21378" y="2067"/>
                  <a:pt x="21600" y="11429"/>
                </a:cubicBezTo>
              </a:path>
            </a:pathLst>
          </a:custGeom>
          <a:noFill/>
          <a:ln w="25400" cap="flat">
            <a:solidFill>
              <a:srgbClr val="3333E7">
                <a:alpha val="93951"/>
              </a:srgbClr>
            </a:solidFill>
            <a:prstDash val="solid"/>
            <a:bevel/>
            <a:headEnd type="stealth" w="med" len="med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pPr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76FC3-4DE0-802C-33E9-72565306FE76}"/>
              </a:ext>
            </a:extLst>
          </p:cNvPr>
          <p:cNvSpPr/>
          <p:nvPr/>
        </p:nvSpPr>
        <p:spPr>
          <a:xfrm>
            <a:off x="4768548" y="2044022"/>
            <a:ext cx="173620" cy="1736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CC21B0-336B-1CEB-C699-06E60513752D}"/>
              </a:ext>
            </a:extLst>
          </p:cNvPr>
          <p:cNvSpPr/>
          <p:nvPr/>
        </p:nvSpPr>
        <p:spPr>
          <a:xfrm>
            <a:off x="4877731" y="1803695"/>
            <a:ext cx="80984" cy="81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1551EE-C27E-1C02-1E26-5FBA9C9406E8}"/>
              </a:ext>
            </a:extLst>
          </p:cNvPr>
          <p:cNvSpPr/>
          <p:nvPr/>
        </p:nvSpPr>
        <p:spPr>
          <a:xfrm>
            <a:off x="5271801" y="1978922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E7CAF3-2F45-7CFD-9C57-4499BB6A50B7}"/>
              </a:ext>
            </a:extLst>
          </p:cNvPr>
          <p:cNvSpPr/>
          <p:nvPr/>
        </p:nvSpPr>
        <p:spPr>
          <a:xfrm>
            <a:off x="5031546" y="2142485"/>
            <a:ext cx="80984" cy="81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1 MeV electron track, 21K e-/ion pairs, no drift">
            <a:extLst>
              <a:ext uri="{FF2B5EF4-FFF2-40B4-BE49-F238E27FC236}">
                <a16:creationId xmlns:a16="http://schemas.microsoft.com/office/drawing/2014/main" id="{922C1324-7DE1-3C28-3491-8E2A00B742B0}"/>
              </a:ext>
            </a:extLst>
          </p:cNvPr>
          <p:cNvSpPr txBox="1"/>
          <p:nvPr/>
        </p:nvSpPr>
        <p:spPr>
          <a:xfrm>
            <a:off x="515566" y="4744951"/>
            <a:ext cx="4931282" cy="553996"/>
          </a:xfrm>
          <a:prstGeom prst="rect">
            <a:avLst/>
          </a:prstGeom>
          <a:solidFill>
            <a:srgbClr val="FFFFFF">
              <a:alpha val="63912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t">
            <a:spAutoFit/>
          </a:bodyPr>
          <a:lstStyle/>
          <a:p>
            <a:pPr algn="ctr">
              <a:spcBef>
                <a:spcPts val="1500"/>
              </a:spcBef>
              <a:defRPr sz="47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/>
              <a:t>3m</a:t>
            </a:r>
            <a:endParaRPr sz="2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5ACCF5-FF42-07D0-C05F-9BC2C734DA0C}"/>
              </a:ext>
            </a:extLst>
          </p:cNvPr>
          <p:cNvCxnSpPr/>
          <p:nvPr/>
        </p:nvCxnSpPr>
        <p:spPr>
          <a:xfrm>
            <a:off x="588524" y="4524426"/>
            <a:ext cx="5184842" cy="48638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D24CD0-E5F7-72F7-BEAF-9B24FF1BC08D}"/>
              </a:ext>
            </a:extLst>
          </p:cNvPr>
          <p:cNvSpPr/>
          <p:nvPr/>
        </p:nvSpPr>
        <p:spPr>
          <a:xfrm>
            <a:off x="4748502" y="1745773"/>
            <a:ext cx="669869" cy="587801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B9D3F07-2F25-8B14-E150-2B03BC701810}"/>
              </a:ext>
            </a:extLst>
          </p:cNvPr>
          <p:cNvSpPr/>
          <p:nvPr/>
        </p:nvSpPr>
        <p:spPr>
          <a:xfrm>
            <a:off x="6966585" y="99827"/>
            <a:ext cx="4064581" cy="3123207"/>
          </a:xfrm>
          <a:prstGeom prst="roundRect">
            <a:avLst/>
          </a:prstGeom>
          <a:noFill/>
          <a:ln w="571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5D2D61-4344-32E2-1AF7-684261F9E16D}"/>
              </a:ext>
            </a:extLst>
          </p:cNvPr>
          <p:cNvCxnSpPr>
            <a:cxnSpLocks/>
          </p:cNvCxnSpPr>
          <p:nvPr/>
        </p:nvCxnSpPr>
        <p:spPr>
          <a:xfrm flipH="1">
            <a:off x="4748502" y="142990"/>
            <a:ext cx="2509190" cy="16027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939EE4-E59B-AD06-1E69-3CCD88B53ABF}"/>
              </a:ext>
            </a:extLst>
          </p:cNvPr>
          <p:cNvCxnSpPr>
            <a:cxnSpLocks/>
          </p:cNvCxnSpPr>
          <p:nvPr/>
        </p:nvCxnSpPr>
        <p:spPr>
          <a:xfrm flipH="1" flipV="1">
            <a:off x="4775139" y="2333574"/>
            <a:ext cx="2385112" cy="82669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C06D855C-C98F-F64B-18E7-40A40AF6B2B6}"/>
              </a:ext>
            </a:extLst>
          </p:cNvPr>
          <p:cNvSpPr/>
          <p:nvPr/>
        </p:nvSpPr>
        <p:spPr>
          <a:xfrm>
            <a:off x="8618706" y="2319618"/>
            <a:ext cx="474465" cy="340555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8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EC8-F93A-C577-B2AB-2BEC411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1825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Gill Sans"/>
                <a:sym typeface="Gill Sans"/>
              </a:rPr>
              <a:t>GammaTPC</a:t>
            </a:r>
            <a:endParaRPr lang="en-US" sz="5500"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B77C93E-D0AE-7C95-E327-5FD9C9E0F85B}"/>
              </a:ext>
            </a:extLst>
          </p:cNvPr>
          <p:cNvGrpSpPr/>
          <p:nvPr/>
        </p:nvGrpSpPr>
        <p:grpSpPr>
          <a:xfrm>
            <a:off x="6773630" y="84081"/>
            <a:ext cx="4763908" cy="3462233"/>
            <a:chOff x="7630814" y="-2027049"/>
            <a:chExt cx="4763907" cy="3462233"/>
          </a:xfrm>
        </p:grpSpPr>
        <p:pic>
          <p:nvPicPr>
            <p:cNvPr id="4" name="FarFieldPointSource_1.000MeV_Cos1.0.geov2.0.inc1.id1.all.png" descr="FarFieldPointSource_1.000MeV_Cos1.0.geov2.0.inc1.id1.all.png">
              <a:extLst>
                <a:ext uri="{FF2B5EF4-FFF2-40B4-BE49-F238E27FC236}">
                  <a16:creationId xmlns:a16="http://schemas.microsoft.com/office/drawing/2014/main" id="{B7B680F0-C1EC-F5FD-7496-CE080F59C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352" t="14607"/>
            <a:stretch>
              <a:fillRect/>
            </a:stretch>
          </p:blipFill>
          <p:spPr>
            <a:xfrm>
              <a:off x="7630814" y="-1968139"/>
              <a:ext cx="4763907" cy="3403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358E5DAA-237B-6187-8D99-E83798CCF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8545"/>
            </a:blip>
            <a:stretch>
              <a:fillRect/>
            </a:stretch>
          </p:blipFill>
          <p:spPr>
            <a:xfrm>
              <a:off x="8114876" y="-2027049"/>
              <a:ext cx="1587822" cy="1811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" name="Group">
            <a:extLst>
              <a:ext uri="{FF2B5EF4-FFF2-40B4-BE49-F238E27FC236}">
                <a16:creationId xmlns:a16="http://schemas.microsoft.com/office/drawing/2014/main" id="{A9E11D5D-7BFC-B1DA-C8A8-9EB7224E5B77}"/>
              </a:ext>
            </a:extLst>
          </p:cNvPr>
          <p:cNvGrpSpPr/>
          <p:nvPr/>
        </p:nvGrpSpPr>
        <p:grpSpPr>
          <a:xfrm>
            <a:off x="7257692" y="3283200"/>
            <a:ext cx="4763908" cy="3628789"/>
            <a:chOff x="5155074" y="-868380"/>
            <a:chExt cx="5666759" cy="4316513"/>
          </a:xfrm>
        </p:grpSpPr>
        <p:pic>
          <p:nvPicPr>
            <p:cNvPr id="14" name="Group" descr="Group">
              <a:extLst>
                <a:ext uri="{FF2B5EF4-FFF2-40B4-BE49-F238E27FC236}">
                  <a16:creationId xmlns:a16="http://schemas.microsoft.com/office/drawing/2014/main" id="{0572C1F7-B3BC-9202-08BC-C2CBD3321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717" t="23046" r="12741" b="7341"/>
            <a:stretch>
              <a:fillRect/>
            </a:stretch>
          </p:blipFill>
          <p:spPr>
            <a:xfrm>
              <a:off x="5155074" y="-868380"/>
              <a:ext cx="5666759" cy="4316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1 MeV electron track, 21K e-/ion pairs, no drift">
              <a:extLst>
                <a:ext uri="{FF2B5EF4-FFF2-40B4-BE49-F238E27FC236}">
                  <a16:creationId xmlns:a16="http://schemas.microsoft.com/office/drawing/2014/main" id="{9E5A4143-8EF9-47FE-4C20-F4D5B404F4E1}"/>
                </a:ext>
              </a:extLst>
            </p:cNvPr>
            <p:cNvSpPr txBox="1"/>
            <p:nvPr/>
          </p:nvSpPr>
          <p:spPr>
            <a:xfrm>
              <a:off x="6127013" y="1739401"/>
              <a:ext cx="1919483" cy="805430"/>
            </a:xfrm>
            <a:prstGeom prst="rect">
              <a:avLst/>
            </a:prstGeom>
            <a:solidFill>
              <a:srgbClr val="FFFFFF">
                <a:alpha val="63912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spcBef>
                  <a:spcPts val="1500"/>
                </a:spcBef>
                <a:defRPr sz="47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00" dirty="0"/>
                <a:t>1 MeV, 21K e</a:t>
              </a:r>
              <a:r>
                <a:rPr sz="1600" baseline="31999" dirty="0"/>
                <a:t>-</a:t>
              </a:r>
              <a:r>
                <a:rPr sz="1600" dirty="0"/>
                <a:t>/ion pairs</a:t>
              </a:r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3D Model 21">
                <a:extLst>
                  <a:ext uri="{FF2B5EF4-FFF2-40B4-BE49-F238E27FC236}">
                    <a16:creationId xmlns:a16="http://schemas.microsoft.com/office/drawing/2014/main" id="{C5CB4694-1294-5BA1-CFB3-F7F4FDD583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942" y="77165"/>
              <a:ext cx="6998738" cy="4484907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6998738" cy="4484907"/>
                    </a:xfrm>
                    <a:prstGeom prst="rect">
                      <a:avLst/>
                    </a:prstGeom>
                  </am3d:spPr>
                  <am3d:camera>
                    <am3d:pos x="0" y="0" z="579394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0752" d="1000000"/>
                    <am3d:preTrans dx="-17393285" dy="-19994705" dz="10835172"/>
                    <am3d:scale>
                      <am3d:sx n="1000000" d="1000000"/>
                      <am3d:sy n="1000000" d="1000000"/>
                      <am3d:sz n="1000000" d="1000000"/>
                    </am3d:scale>
                    <am3d:rot ax="884055" ay="-475563" az="-124679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82556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3D Model 21">
                <a:extLst>
                  <a:ext uri="{FF2B5EF4-FFF2-40B4-BE49-F238E27FC236}">
                    <a16:creationId xmlns:a16="http://schemas.microsoft.com/office/drawing/2014/main" id="{C5CB4694-1294-5BA1-CFB3-F7F4FDD58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42" y="77165"/>
                <a:ext cx="6998738" cy="4484907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Line">
            <a:extLst>
              <a:ext uri="{FF2B5EF4-FFF2-40B4-BE49-F238E27FC236}">
                <a16:creationId xmlns:a16="http://schemas.microsoft.com/office/drawing/2014/main" id="{3422966F-1271-04EB-CCFC-010376C5B3A5}"/>
              </a:ext>
            </a:extLst>
          </p:cNvPr>
          <p:cNvSpPr/>
          <p:nvPr/>
        </p:nvSpPr>
        <p:spPr>
          <a:xfrm rot="17839362">
            <a:off x="4864483" y="629344"/>
            <a:ext cx="1435184" cy="315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03" extrusionOk="0">
                <a:moveTo>
                  <a:pt x="0" y="6620"/>
                </a:moveTo>
                <a:cubicBezTo>
                  <a:pt x="970" y="5797"/>
                  <a:pt x="1952" y="7026"/>
                  <a:pt x="2829" y="10159"/>
                </a:cubicBezTo>
                <a:cubicBezTo>
                  <a:pt x="3442" y="12348"/>
                  <a:pt x="4047" y="15551"/>
                  <a:pt x="4748" y="14849"/>
                </a:cubicBezTo>
                <a:cubicBezTo>
                  <a:pt x="5947" y="13648"/>
                  <a:pt x="6494" y="1316"/>
                  <a:pt x="7762" y="2002"/>
                </a:cubicBezTo>
                <a:cubicBezTo>
                  <a:pt x="8930" y="2635"/>
                  <a:pt x="9428" y="15189"/>
                  <a:pt x="10663" y="14105"/>
                </a:cubicBezTo>
                <a:cubicBezTo>
                  <a:pt x="11804" y="13104"/>
                  <a:pt x="12065" y="227"/>
                  <a:pt x="13253" y="131"/>
                </a:cubicBezTo>
                <a:cubicBezTo>
                  <a:pt x="14646" y="19"/>
                  <a:pt x="14745" y="15927"/>
                  <a:pt x="16026" y="17291"/>
                </a:cubicBezTo>
                <a:cubicBezTo>
                  <a:pt x="17377" y="18730"/>
                  <a:pt x="17782" y="5986"/>
                  <a:pt x="18817" y="1765"/>
                </a:cubicBezTo>
                <a:cubicBezTo>
                  <a:pt x="19954" y="-2870"/>
                  <a:pt x="21378" y="2067"/>
                  <a:pt x="21600" y="11429"/>
                </a:cubicBezTo>
              </a:path>
            </a:pathLst>
          </a:custGeom>
          <a:noFill/>
          <a:ln w="25400" cap="flat">
            <a:solidFill>
              <a:srgbClr val="3333E7">
                <a:alpha val="93951"/>
              </a:srgbClr>
            </a:solidFill>
            <a:prstDash val="solid"/>
            <a:bevel/>
            <a:headEnd type="stealth" w="med" len="med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pPr>
              <a:defRPr sz="2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76FC3-4DE0-802C-33E9-72565306FE76}"/>
              </a:ext>
            </a:extLst>
          </p:cNvPr>
          <p:cNvSpPr/>
          <p:nvPr/>
        </p:nvSpPr>
        <p:spPr>
          <a:xfrm>
            <a:off x="4768548" y="2044022"/>
            <a:ext cx="173620" cy="1736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CC21B0-336B-1CEB-C699-06E60513752D}"/>
              </a:ext>
            </a:extLst>
          </p:cNvPr>
          <p:cNvSpPr/>
          <p:nvPr/>
        </p:nvSpPr>
        <p:spPr>
          <a:xfrm>
            <a:off x="4877731" y="1803695"/>
            <a:ext cx="80984" cy="81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1551EE-C27E-1C02-1E26-5FBA9C9406E8}"/>
              </a:ext>
            </a:extLst>
          </p:cNvPr>
          <p:cNvSpPr/>
          <p:nvPr/>
        </p:nvSpPr>
        <p:spPr>
          <a:xfrm>
            <a:off x="5271801" y="1978922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E7CAF3-2F45-7CFD-9C57-4499BB6A50B7}"/>
              </a:ext>
            </a:extLst>
          </p:cNvPr>
          <p:cNvSpPr/>
          <p:nvPr/>
        </p:nvSpPr>
        <p:spPr>
          <a:xfrm>
            <a:off x="5031546" y="2142485"/>
            <a:ext cx="80984" cy="81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1 MeV electron track, 21K e-/ion pairs, no drift">
            <a:extLst>
              <a:ext uri="{FF2B5EF4-FFF2-40B4-BE49-F238E27FC236}">
                <a16:creationId xmlns:a16="http://schemas.microsoft.com/office/drawing/2014/main" id="{922C1324-7DE1-3C28-3491-8E2A00B742B0}"/>
              </a:ext>
            </a:extLst>
          </p:cNvPr>
          <p:cNvSpPr txBox="1"/>
          <p:nvPr/>
        </p:nvSpPr>
        <p:spPr>
          <a:xfrm>
            <a:off x="515566" y="4744951"/>
            <a:ext cx="4931282" cy="553996"/>
          </a:xfrm>
          <a:prstGeom prst="rect">
            <a:avLst/>
          </a:prstGeom>
          <a:solidFill>
            <a:srgbClr val="FFFFFF">
              <a:alpha val="63912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/>
          <a:p>
            <a:pPr algn="ctr">
              <a:spcBef>
                <a:spcPts val="1500"/>
              </a:spcBef>
              <a:defRPr sz="47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/>
              <a:t>3m</a:t>
            </a:r>
            <a:endParaRPr sz="2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5ACCF5-FF42-07D0-C05F-9BC2C734DA0C}"/>
              </a:ext>
            </a:extLst>
          </p:cNvPr>
          <p:cNvCxnSpPr/>
          <p:nvPr/>
        </p:nvCxnSpPr>
        <p:spPr>
          <a:xfrm>
            <a:off x="588524" y="4524426"/>
            <a:ext cx="5184842" cy="48638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D24CD0-E5F7-72F7-BEAF-9B24FF1BC08D}"/>
              </a:ext>
            </a:extLst>
          </p:cNvPr>
          <p:cNvSpPr/>
          <p:nvPr/>
        </p:nvSpPr>
        <p:spPr>
          <a:xfrm>
            <a:off x="4748502" y="1745773"/>
            <a:ext cx="669869" cy="587801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B9D3F07-2F25-8B14-E150-2B03BC701810}"/>
              </a:ext>
            </a:extLst>
          </p:cNvPr>
          <p:cNvSpPr/>
          <p:nvPr/>
        </p:nvSpPr>
        <p:spPr>
          <a:xfrm>
            <a:off x="6966585" y="99827"/>
            <a:ext cx="4064581" cy="3123207"/>
          </a:xfrm>
          <a:prstGeom prst="roundRect">
            <a:avLst/>
          </a:prstGeom>
          <a:noFill/>
          <a:ln w="5715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5D2D61-4344-32E2-1AF7-684261F9E16D}"/>
              </a:ext>
            </a:extLst>
          </p:cNvPr>
          <p:cNvCxnSpPr>
            <a:cxnSpLocks/>
          </p:cNvCxnSpPr>
          <p:nvPr/>
        </p:nvCxnSpPr>
        <p:spPr>
          <a:xfrm flipH="1">
            <a:off x="4748502" y="142990"/>
            <a:ext cx="2509190" cy="16027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939EE4-E59B-AD06-1E69-3CCD88B53ABF}"/>
              </a:ext>
            </a:extLst>
          </p:cNvPr>
          <p:cNvCxnSpPr>
            <a:cxnSpLocks/>
          </p:cNvCxnSpPr>
          <p:nvPr/>
        </p:nvCxnSpPr>
        <p:spPr>
          <a:xfrm flipH="1" flipV="1">
            <a:off x="4775139" y="2333574"/>
            <a:ext cx="2385112" cy="82669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C06D855C-C98F-F64B-18E7-40A40AF6B2B6}"/>
              </a:ext>
            </a:extLst>
          </p:cNvPr>
          <p:cNvSpPr/>
          <p:nvPr/>
        </p:nvSpPr>
        <p:spPr>
          <a:xfrm>
            <a:off x="8618706" y="2319618"/>
            <a:ext cx="474465" cy="340555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FFAB8A1-69D2-A03A-2EF0-2A9FD613081C}"/>
              </a:ext>
            </a:extLst>
          </p:cNvPr>
          <p:cNvSpPr/>
          <p:nvPr/>
        </p:nvSpPr>
        <p:spPr>
          <a:xfrm>
            <a:off x="8251758" y="4006083"/>
            <a:ext cx="2736840" cy="1455348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86CC940-C308-AAA0-0D69-BC1AC57D796C}"/>
              </a:ext>
            </a:extLst>
          </p:cNvPr>
          <p:cNvCxnSpPr>
            <a:cxnSpLocks/>
            <a:stCxn id="40" idx="2"/>
            <a:endCxn id="41" idx="2"/>
          </p:cNvCxnSpPr>
          <p:nvPr/>
        </p:nvCxnSpPr>
        <p:spPr>
          <a:xfrm flipH="1">
            <a:off x="8251758" y="2489896"/>
            <a:ext cx="366948" cy="224386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19A52C-2D33-7A85-5CEF-D1E08074CF75}"/>
              </a:ext>
            </a:extLst>
          </p:cNvPr>
          <p:cNvCxnSpPr>
            <a:cxnSpLocks/>
            <a:stCxn id="40" idx="6"/>
            <a:endCxn id="41" idx="7"/>
          </p:cNvCxnSpPr>
          <p:nvPr/>
        </p:nvCxnSpPr>
        <p:spPr>
          <a:xfrm>
            <a:off x="9093171" y="2489896"/>
            <a:ext cx="1494626" cy="1729318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08FB16-D381-44D9-06E3-DB6ABE4FF214}"/>
                  </a:ext>
                </a:extLst>
              </p:cNvPr>
              <p:cNvSpPr txBox="1"/>
              <p:nvPr/>
            </p:nvSpPr>
            <p:spPr>
              <a:xfrm>
                <a:off x="170400" y="5211175"/>
                <a:ext cx="609437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u="sng" dirty="0"/>
                  <a:t>Technical Requirements</a:t>
                </a:r>
              </a:p>
              <a:p>
                <a:r>
                  <a:rPr lang="en-US" sz="2400" dirty="0"/>
                  <a:t> 1. Submillimeter Track Imaging (3D)</a:t>
                </a:r>
              </a:p>
              <a:p>
                <a:r>
                  <a:rPr lang="en-US" sz="2400" dirty="0"/>
                  <a:t> 2. Percent level Energy Resolution</a:t>
                </a:r>
              </a:p>
              <a:p>
                <a:r>
                  <a:rPr lang="en-US" sz="2400" dirty="0"/>
                  <a:t> 3. Low Power Consumption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08FB16-D381-44D9-06E3-DB6ABE4FF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00" y="5211175"/>
                <a:ext cx="6094378" cy="1569660"/>
              </a:xfrm>
              <a:prstGeom prst="rect">
                <a:avLst/>
              </a:prstGeom>
              <a:blipFill>
                <a:blip r:embed="rId8"/>
                <a:stretch>
                  <a:fillRect l="-1600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25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EC8-F93A-C577-B2AB-2BEC411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-18884"/>
            <a:ext cx="8878629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Possible Application in DUNE FD Phase 2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65EDC-D577-4934-F641-A97EF37F8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53" y="1430554"/>
            <a:ext cx="5145521" cy="4940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36A80-6A86-852C-FCF0-D0FE2F87F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083" y="1028977"/>
            <a:ext cx="2991132" cy="199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B493A9-27B2-8629-6CB3-F04213EAFA2B}"/>
              </a:ext>
            </a:extLst>
          </p:cNvPr>
          <p:cNvCxnSpPr>
            <a:cxnSpLocks/>
          </p:cNvCxnSpPr>
          <p:nvPr/>
        </p:nvCxnSpPr>
        <p:spPr>
          <a:xfrm flipH="1">
            <a:off x="3608439" y="1028977"/>
            <a:ext cx="3708644" cy="1861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022809-8541-F5C1-534A-7BCC353AD859}"/>
              </a:ext>
            </a:extLst>
          </p:cNvPr>
          <p:cNvCxnSpPr>
            <a:cxnSpLocks/>
          </p:cNvCxnSpPr>
          <p:nvPr/>
        </p:nvCxnSpPr>
        <p:spPr>
          <a:xfrm flipH="1">
            <a:off x="3608439" y="3016300"/>
            <a:ext cx="3708644" cy="4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8E988-C107-5CD5-3B8A-04451133788C}"/>
              </a:ext>
            </a:extLst>
          </p:cNvPr>
          <p:cNvSpPr/>
          <p:nvPr/>
        </p:nvSpPr>
        <p:spPr>
          <a:xfrm>
            <a:off x="3608439" y="2890684"/>
            <a:ext cx="846829" cy="5383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4DFFA-EB8D-BA56-92DF-6AFC5E690D67}"/>
              </a:ext>
            </a:extLst>
          </p:cNvPr>
          <p:cNvSpPr/>
          <p:nvPr/>
        </p:nvSpPr>
        <p:spPr>
          <a:xfrm>
            <a:off x="5977907" y="3507914"/>
            <a:ext cx="59029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Lato" panose="020F0502020204030204" pitchFamily="34" charset="0"/>
              </a:rPr>
              <a:t>L</a:t>
            </a:r>
            <a:r>
              <a:rPr lang="en-US" sz="2000" b="0" i="0" u="none" strike="noStrike" dirty="0">
                <a:solidFill>
                  <a:srgbClr val="7030A0"/>
                </a:solidFill>
                <a:effectLst/>
                <a:latin typeface="Lato" panose="020F0502020204030204" pitchFamily="34" charset="0"/>
              </a:rPr>
              <a:t>ow-energy “blips” </a:t>
            </a: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Lato" panose="020F0502020204030204" pitchFamily="34" charset="0"/>
              </a:rPr>
              <a:t>produced by neutrons and electrons in DUNE events</a:t>
            </a:r>
            <a:r>
              <a:rPr lang="en-US" sz="2000" dirty="0">
                <a:solidFill>
                  <a:srgbClr val="B83A4B"/>
                </a:solidFill>
                <a:latin typeface="Arial" panose="020B0604020202020204" pitchFamily="34" charset="0"/>
              </a:rPr>
              <a:t>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B83A4B"/>
                </a:solidFill>
                <a:latin typeface="Arial" panose="020B0604020202020204" pitchFamily="34" charset="0"/>
              </a:rPr>
              <a:t>- </a:t>
            </a: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Lato" panose="020F0502020204030204" pitchFamily="34" charset="0"/>
              </a:rPr>
              <a:t>Many of those are below threshold in current readout schemes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3F3F3F"/>
              </a:solidFill>
              <a:latin typeface="Lato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Lato" panose="020F0502020204030204" pitchFamily="34" charset="0"/>
              </a:rPr>
              <a:t>Proposed </a:t>
            </a:r>
            <a:r>
              <a:rPr lang="en-US" sz="2000" b="0" i="0" u="none" strike="noStrike" dirty="0" err="1">
                <a:solidFill>
                  <a:srgbClr val="3F3F3F"/>
                </a:solidFill>
                <a:effectLst/>
                <a:latin typeface="Lato" panose="020F0502020204030204" pitchFamily="34" charset="0"/>
              </a:rPr>
              <a:t>GAMPix</a:t>
            </a: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Lato" panose="020F0502020204030204" pitchFamily="34" charset="0"/>
              </a:rPr>
              <a:t> detector enables the detection of low energy scatters</a:t>
            </a:r>
            <a:endParaRPr lang="en-US" sz="2000" dirty="0">
              <a:solidFill>
                <a:srgbClr val="3F3F3F"/>
              </a:solidFill>
              <a:latin typeface="Lato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F3F3F"/>
                </a:solidFill>
                <a:latin typeface="Lato" panose="020F0502020204030204" pitchFamily="34" charset="0"/>
              </a:rPr>
              <a:t>- Greatly improves the Supernova neutrino (MeV scale) detection. </a:t>
            </a: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Lato" panose="020F0502020204030204" pitchFamily="34" charset="0"/>
              </a:rPr>
              <a:t> </a:t>
            </a:r>
            <a:endParaRPr lang="en-US" sz="2000" dirty="0">
              <a:solidFill>
                <a:srgbClr val="3F3F3F"/>
              </a:solidFill>
              <a:latin typeface="Lato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B83A4B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7042C-6C99-1098-38F8-15C9D3165303}"/>
              </a:ext>
            </a:extLst>
          </p:cNvPr>
          <p:cNvSpPr txBox="1"/>
          <p:nvPr/>
        </p:nvSpPr>
        <p:spPr>
          <a:xfrm>
            <a:off x="5666774" y="6390660"/>
            <a:ext cx="6525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A. Friedland and S. W. Li, “Understanding the energy resolution of liquid argon neutrino</a:t>
            </a:r>
          </a:p>
          <a:p>
            <a:r>
              <a:rPr lang="en-US" sz="1400" i="1" dirty="0"/>
              <a:t>detectors,” Phys. Rev. D 99, no.3, 036009 (2019) [arXiv:1811.06159 [hep-</a:t>
            </a:r>
            <a:r>
              <a:rPr lang="en-US" sz="1400" i="1" dirty="0" err="1"/>
              <a:t>ph</a:t>
            </a:r>
            <a:r>
              <a:rPr lang="en-US" sz="1400" i="1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19372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EC8-F93A-C577-B2AB-2BEC411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7" y="-1200"/>
            <a:ext cx="7500025" cy="8961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How to Image the Electron Tracks?</a:t>
            </a:r>
          </a:p>
        </p:txBody>
      </p:sp>
      <p:pic>
        <p:nvPicPr>
          <p:cNvPr id="22" name="TrackE0001000_D20230421_T1629795282.gif" descr="TrackE0001000_D20230421_T1629795282.gif">
            <a:extLst>
              <a:ext uri="{FF2B5EF4-FFF2-40B4-BE49-F238E27FC236}">
                <a16:creationId xmlns:a16="http://schemas.microsoft.com/office/drawing/2014/main" id="{DE1E4193-13BF-2E32-383C-BA3DAE3B503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9294" r="11832" b="7344"/>
          <a:stretch/>
        </p:blipFill>
        <p:spPr>
          <a:xfrm>
            <a:off x="6263640" y="786303"/>
            <a:ext cx="5928360" cy="592534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97A6C-6777-9199-9C3B-BABEFE51D214}"/>
              </a:ext>
            </a:extLst>
          </p:cNvPr>
          <p:cNvSpPr txBox="1"/>
          <p:nvPr/>
        </p:nvSpPr>
        <p:spPr>
          <a:xfrm>
            <a:off x="350195" y="1071320"/>
            <a:ext cx="5578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Challenges:</a:t>
            </a:r>
          </a:p>
          <a:p>
            <a:endParaRPr lang="en-US" sz="2800" b="1" u="sng" dirty="0"/>
          </a:p>
          <a:p>
            <a:r>
              <a:rPr lang="en-US" sz="2800" dirty="0"/>
              <a:t>- </a:t>
            </a:r>
            <a:r>
              <a:rPr lang="en-US" sz="2800" b="1" dirty="0"/>
              <a:t>Charge loss </a:t>
            </a:r>
            <a:r>
              <a:rPr lang="en-US" sz="2800" dirty="0"/>
              <a:t>when diffusion is on the scale of sensors</a:t>
            </a:r>
          </a:p>
          <a:p>
            <a:endParaRPr lang="en-US" sz="2800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9697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EC8-F93A-C577-B2AB-2BEC411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7" y="-1200"/>
            <a:ext cx="7500025" cy="8961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How to Image the Electron Tracks?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416332-55CB-F507-92A3-EE9DED65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5" y="3181204"/>
            <a:ext cx="5107022" cy="3300151"/>
          </a:xfrm>
          <a:prstGeom prst="rect">
            <a:avLst/>
          </a:prstGeom>
        </p:spPr>
      </p:pic>
      <p:pic>
        <p:nvPicPr>
          <p:cNvPr id="22" name="TrackE0001000_D20230421_T1629795282.gif" descr="TrackE0001000_D20230421_T1629795282.gif">
            <a:extLst>
              <a:ext uri="{FF2B5EF4-FFF2-40B4-BE49-F238E27FC236}">
                <a16:creationId xmlns:a16="http://schemas.microsoft.com/office/drawing/2014/main" id="{DE1E4193-13BF-2E32-383C-BA3DAE3B503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9294" r="11832" b="7344"/>
          <a:stretch/>
        </p:blipFill>
        <p:spPr>
          <a:xfrm>
            <a:off x="6263640" y="786303"/>
            <a:ext cx="5928360" cy="592534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97A6C-6777-9199-9C3B-BABEFE51D214}"/>
              </a:ext>
            </a:extLst>
          </p:cNvPr>
          <p:cNvSpPr txBox="1"/>
          <p:nvPr/>
        </p:nvSpPr>
        <p:spPr>
          <a:xfrm>
            <a:off x="350195" y="1071320"/>
            <a:ext cx="5578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Challenges:</a:t>
            </a:r>
          </a:p>
          <a:p>
            <a:endParaRPr lang="en-US" sz="2800" b="1" u="sng" dirty="0"/>
          </a:p>
          <a:p>
            <a:r>
              <a:rPr lang="en-US" sz="2800" dirty="0"/>
              <a:t>- </a:t>
            </a:r>
            <a:r>
              <a:rPr lang="en-US" sz="2800" b="1" dirty="0"/>
              <a:t>Charge loss </a:t>
            </a:r>
            <a:r>
              <a:rPr lang="en-US" sz="2800" dirty="0"/>
              <a:t>when diffusion is on the scale of sensors</a:t>
            </a:r>
          </a:p>
          <a:p>
            <a:endParaRPr lang="en-US" sz="2800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128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EC8-F93A-C577-B2AB-2BEC411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500" dirty="0">
                <a:solidFill>
                  <a:srgbClr val="C00000"/>
                </a:solidFill>
              </a:rPr>
              <a:t>Example of </a:t>
            </a:r>
            <a:r>
              <a:rPr lang="en-US" sz="5500" b="1" dirty="0">
                <a:solidFill>
                  <a:srgbClr val="C00000"/>
                </a:solidFill>
              </a:rPr>
              <a:t>Pixels Only </a:t>
            </a:r>
            <a:r>
              <a:rPr lang="en-US" sz="5500" dirty="0">
                <a:solidFill>
                  <a:srgbClr val="C00000"/>
                </a:solidFill>
              </a:rPr>
              <a:t>Readout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7D58A3-AED2-CCB4-CAC4-B271CDAF0B5A}"/>
              </a:ext>
            </a:extLst>
          </p:cNvPr>
          <p:cNvGrpSpPr/>
          <p:nvPr/>
        </p:nvGrpSpPr>
        <p:grpSpPr>
          <a:xfrm>
            <a:off x="2195544" y="1343818"/>
            <a:ext cx="7800912" cy="5105620"/>
            <a:chOff x="-18785" y="1692306"/>
            <a:chExt cx="6886863" cy="43797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84535E-4214-717E-1E2D-C3556663E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785" y="1692306"/>
              <a:ext cx="6055766" cy="437979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4CAC3-40A1-E3F6-C8DB-3E50877DA9DC}"/>
                </a:ext>
              </a:extLst>
            </p:cNvPr>
            <p:cNvSpPr txBox="1"/>
            <p:nvPr/>
          </p:nvSpPr>
          <p:spPr>
            <a:xfrm>
              <a:off x="762434" y="5144850"/>
              <a:ext cx="61056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*threshold of </a:t>
              </a:r>
              <a:r>
                <a:rPr lang="en-US" sz="1800" b="1" dirty="0"/>
                <a:t>80 e</a:t>
              </a:r>
              <a:endParaRPr lang="en-US" sz="1800" i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C0DF9E-8DD5-8AD0-023C-084C7F1AA8AD}"/>
                </a:ext>
              </a:extLst>
            </p:cNvPr>
            <p:cNvSpPr/>
            <p:nvPr/>
          </p:nvSpPr>
          <p:spPr>
            <a:xfrm>
              <a:off x="3184387" y="5187826"/>
              <a:ext cx="2493818" cy="36933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C32A72-B838-A76E-AFB3-E126F36AD4E2}"/>
                </a:ext>
              </a:extLst>
            </p:cNvPr>
            <p:cNvSpPr txBox="1"/>
            <p:nvPr/>
          </p:nvSpPr>
          <p:spPr>
            <a:xfrm>
              <a:off x="3320071" y="5103224"/>
              <a:ext cx="26298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/>
                <a:t>         Lost Charge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6F83B7B-4A7D-5C82-B82A-1922623BB2A0}"/>
              </a:ext>
            </a:extLst>
          </p:cNvPr>
          <p:cNvSpPr txBox="1"/>
          <p:nvPr/>
        </p:nvSpPr>
        <p:spPr>
          <a:xfrm>
            <a:off x="7834461" y="1107462"/>
            <a:ext cx="162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10ms lifetime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EB428-D55E-663C-F194-D12670E9DBE9}"/>
              </a:ext>
            </a:extLst>
          </p:cNvPr>
          <p:cNvSpPr txBox="1"/>
          <p:nvPr/>
        </p:nvSpPr>
        <p:spPr>
          <a:xfrm>
            <a:off x="296714" y="2428455"/>
            <a:ext cx="2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Lost charge due to threshold</a:t>
            </a:r>
          </a:p>
        </p:txBody>
      </p:sp>
    </p:spTree>
    <p:extLst>
      <p:ext uri="{BB962C8B-B14F-4D97-AF65-F5344CB8AC3E}">
        <p14:creationId xmlns:p14="http://schemas.microsoft.com/office/powerpoint/2010/main" val="224053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635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1171</Words>
  <Application>Microsoft Office PowerPoint</Application>
  <PresentationFormat>Widescreen</PresentationFormat>
  <Paragraphs>239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Gill Sans</vt:lpstr>
      <vt:lpstr>Helvetica</vt:lpstr>
      <vt:lpstr>Lato</vt:lpstr>
      <vt:lpstr>Times New Roman</vt:lpstr>
      <vt:lpstr>Office Theme</vt:lpstr>
      <vt:lpstr>Default</vt:lpstr>
      <vt:lpstr>GAMPix</vt:lpstr>
      <vt:lpstr>GAMPix detector</vt:lpstr>
      <vt:lpstr>GAMPix detector</vt:lpstr>
      <vt:lpstr>GammaTPC</vt:lpstr>
      <vt:lpstr>GammaTPC</vt:lpstr>
      <vt:lpstr>Possible Application in DUNE FD Phase 2</vt:lpstr>
      <vt:lpstr>How to Image the Electron Tracks?</vt:lpstr>
      <vt:lpstr>How to Image the Electron Tracks?</vt:lpstr>
      <vt:lpstr>Example of Pixels Only Readout</vt:lpstr>
      <vt:lpstr>How to Image the Electron Tracks?</vt:lpstr>
      <vt:lpstr>Grid Activated Multi-scale Pixel readout: GAMPix</vt:lpstr>
      <vt:lpstr>Grid Activated Multi-scale Pixel readout: GAMPix</vt:lpstr>
      <vt:lpstr>Grid Activated Multi-scale Pixel readout: GAMPix</vt:lpstr>
      <vt:lpstr>Grid Activated Multi-scale Pixel readout: GAMPix</vt:lpstr>
      <vt:lpstr>GAMPix | Simulated Signal Chain</vt:lpstr>
      <vt:lpstr>GAMPix | Simulated Signal Chain Issue: Non-uniform response from the wire grid</vt:lpstr>
      <vt:lpstr>GAMPix | Simulation Results</vt:lpstr>
      <vt:lpstr>GAMPix fast power cycle ASIC</vt:lpstr>
      <vt:lpstr>I would like to continue talking about…</vt:lpstr>
      <vt:lpstr>BACKUP Slides</vt:lpstr>
      <vt:lpstr>Track reconstruction promising</vt:lpstr>
      <vt:lpstr>GAMPix for DUNE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GAMPix</dc:title>
  <dc:creator>Bahrudin Trbalić</dc:creator>
  <cp:lastModifiedBy>Bahrudin Trbalić</cp:lastModifiedBy>
  <cp:revision>35</cp:revision>
  <dcterms:created xsi:type="dcterms:W3CDTF">2023-11-03T17:23:34Z</dcterms:created>
  <dcterms:modified xsi:type="dcterms:W3CDTF">2023-11-10T15:40:07Z</dcterms:modified>
</cp:coreProperties>
</file>