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66" r:id="rId3"/>
    <p:sldId id="257" r:id="rId4"/>
    <p:sldId id="267" r:id="rId5"/>
    <p:sldId id="263" r:id="rId6"/>
    <p:sldId id="258" r:id="rId7"/>
    <p:sldId id="264" r:id="rId8"/>
    <p:sldId id="268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206" y="4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2eaaf8bc9c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2eaaf8bc9c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2eaaf8bc9c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2eaaf8bc9c_0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2eaaf8bc9c_0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2eaaf8bc9c_0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listserv@fnal.go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fnal.gov/event/61509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RDC #3 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Solid State Tracking</a:t>
            </a:r>
            <a:endParaRPr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Introduction </a:t>
            </a:r>
            <a:endParaRPr dirty="0"/>
          </a:p>
        </p:txBody>
      </p:sp>
      <p:sp>
        <p:nvSpPr>
          <p:cNvPr id="56" name="Google Shape;56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CE25F-DAB7-43FE-8E3B-6B72F7135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Welcome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C1A51A-E4E2-43B3-AFAA-65DFCAA93F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are very excited to see everyone</a:t>
            </a:r>
          </a:p>
          <a:p>
            <a:r>
              <a:rPr lang="en-US" dirty="0"/>
              <a:t>There are three RDC3 sessions:</a:t>
            </a:r>
          </a:p>
          <a:p>
            <a:pPr lvl="1"/>
            <a:r>
              <a:rPr lang="en-US" dirty="0"/>
              <a:t>Tuesday 1600-1800: Sensors/modules/interconnections</a:t>
            </a:r>
          </a:p>
          <a:p>
            <a:pPr lvl="1"/>
            <a:r>
              <a:rPr lang="en-US" dirty="0"/>
              <a:t>Wednesday 1100-1230: MAPs (joint with RDC4: ASICs)</a:t>
            </a:r>
          </a:p>
          <a:p>
            <a:pPr lvl="1"/>
            <a:r>
              <a:rPr lang="en-US" dirty="0"/>
              <a:t>Thursday 1600-1800: LGADs (joint with RDC11: Timing)</a:t>
            </a:r>
          </a:p>
          <a:p>
            <a:r>
              <a:rPr lang="en-US" dirty="0"/>
              <a:t>There are also many sessions related to Solid State Detectors: </a:t>
            </a:r>
          </a:p>
          <a:p>
            <a:pPr lvl="1"/>
            <a:r>
              <a:rPr lang="en-US" dirty="0"/>
              <a:t>Tuesday 1330-1600: RDC4: Circuits and Architectures for 4D tracking and calorimeters</a:t>
            </a:r>
          </a:p>
          <a:p>
            <a:pPr lvl="1"/>
            <a:r>
              <a:rPr lang="en-US" dirty="0"/>
              <a:t>Wednesday 1330-1600: RDC4 Big Data Management</a:t>
            </a:r>
          </a:p>
          <a:p>
            <a:pPr lvl="1"/>
            <a:r>
              <a:rPr lang="en-US" dirty="0"/>
              <a:t>Thursday: 1100-1230: RD10: Mechanics and Cooling</a:t>
            </a:r>
          </a:p>
          <a:p>
            <a:pPr lvl="1"/>
            <a:r>
              <a:rPr lang="en-US" dirty="0"/>
              <a:t>Thursday: 1330-1600: RDC4: Methodologies, Tools, IC Block, SoCs, and Workforce Development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4C90CA-B168-454E-958A-7A530C8586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07780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/>
              <a:t>RDC 3: Solid State Tracking</a:t>
            </a:r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10650" y="922564"/>
            <a:ext cx="5020224" cy="413425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RDC Coordinators</a:t>
            </a:r>
          </a:p>
          <a:p>
            <a:pPr lvl="1"/>
            <a:r>
              <a:rPr lang="en-US" dirty="0"/>
              <a:t>Name: Tony Affolder</a:t>
            </a:r>
          </a:p>
          <a:p>
            <a:pPr lvl="2"/>
            <a:r>
              <a:rPr lang="en-US" dirty="0"/>
              <a:t>affolder@ucsc.edu</a:t>
            </a:r>
          </a:p>
          <a:p>
            <a:pPr lvl="1"/>
            <a:r>
              <a:rPr lang="en-US" dirty="0"/>
              <a:t>Name: Sally Seidel</a:t>
            </a:r>
          </a:p>
          <a:p>
            <a:pPr lvl="2"/>
            <a:r>
              <a:rPr lang="en-US" dirty="0"/>
              <a:t>seidel@unm.edu</a:t>
            </a:r>
          </a:p>
          <a:p>
            <a:pPr lvl="0"/>
            <a:r>
              <a:rPr lang="en-US" dirty="0"/>
              <a:t>Dedicated RDC Email List</a:t>
            </a:r>
          </a:p>
          <a:p>
            <a:pPr lvl="1"/>
            <a:r>
              <a:rPr lang="en-US" dirty="0"/>
              <a:t>cpad_rdc3@fnal.gov</a:t>
            </a:r>
          </a:p>
          <a:p>
            <a:pPr lvl="1"/>
            <a:r>
              <a:rPr lang="en-US" dirty="0"/>
              <a:t>To subscribe:</a:t>
            </a:r>
          </a:p>
          <a:p>
            <a:pPr lvl="2"/>
            <a:r>
              <a:rPr lang="en-US" sz="1200" dirty="0"/>
              <a:t>Send an e-mail message to </a:t>
            </a:r>
            <a:r>
              <a:rPr lang="en-US" sz="1200" dirty="0">
                <a:hlinkClick r:id="rId3"/>
              </a:rPr>
              <a:t>listserv@fnal.gov</a:t>
            </a:r>
            <a:endParaRPr lang="en-US" sz="1200" dirty="0"/>
          </a:p>
          <a:p>
            <a:pPr lvl="2"/>
            <a:r>
              <a:rPr lang="en-US" sz="1200" dirty="0"/>
              <a:t>Leave the subject line blank</a:t>
            </a:r>
          </a:p>
          <a:p>
            <a:pPr lvl="2"/>
            <a:r>
              <a:rPr lang="en-US" sz="1200" dirty="0"/>
              <a:t>Type “SUBSCRIBE cpad_rdc3 FIRSTNAME LASTNAME” (without the quotation marks) in the body of the e-mail message</a:t>
            </a:r>
          </a:p>
          <a:p>
            <a:pPr marL="114300" lvl="0" indent="0">
              <a:buNone/>
            </a:pPr>
            <a:endParaRPr lang="en-US" dirty="0"/>
          </a:p>
        </p:txBody>
      </p:sp>
      <p:sp>
        <p:nvSpPr>
          <p:cNvPr id="63" name="Google Shape;63;p14"/>
          <p:cNvSpPr txBox="1"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/>
            <a:fld id="{00000000-1234-1234-1234-123412341234}" type="slidenum">
              <a:rPr lang="en" smtClean="0"/>
              <a:pPr lvl="0"/>
              <a:t>3</a:t>
            </a:fld>
            <a:endParaRPr lang="en"/>
          </a:p>
        </p:txBody>
      </p:sp>
      <p:pic>
        <p:nvPicPr>
          <p:cNvPr id="64" name="Google Shape;64;p14"/>
          <p:cNvPicPr preferRelativeResize="0"/>
          <p:nvPr/>
        </p:nvPicPr>
        <p:blipFill rotWithShape="1">
          <a:blip r:embed="rId4">
            <a:alphaModFix/>
          </a:blip>
          <a:srcRect l="6718" r="6709"/>
          <a:stretch/>
        </p:blipFill>
        <p:spPr>
          <a:xfrm>
            <a:off x="5217275" y="433200"/>
            <a:ext cx="1924449" cy="1924450"/>
          </a:xfrm>
          <a:prstGeom prst="rect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65" name="Google Shape;65;p14"/>
          <p:cNvSpPr txBox="1"/>
          <p:nvPr/>
        </p:nvSpPr>
        <p:spPr>
          <a:xfrm>
            <a:off x="5227650" y="2400150"/>
            <a:ext cx="1924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Tony Affoder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UCSC-SCIPP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Silicon Sensors, Modules and Tracking Systems</a:t>
            </a:r>
            <a:endParaRPr/>
          </a:p>
        </p:txBody>
      </p:sp>
      <p:sp>
        <p:nvSpPr>
          <p:cNvPr id="66" name="Google Shape;66;p14"/>
          <p:cNvSpPr txBox="1"/>
          <p:nvPr/>
        </p:nvSpPr>
        <p:spPr>
          <a:xfrm>
            <a:off x="7208850" y="2400150"/>
            <a:ext cx="1924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Sally Seidel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New Mexico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Silicon Sensors, Radiation Tolerance, Trackers</a:t>
            </a:r>
            <a:endParaRPr/>
          </a:p>
        </p:txBody>
      </p:sp>
      <p:pic>
        <p:nvPicPr>
          <p:cNvPr id="67" name="Google Shape;67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328125" y="411953"/>
            <a:ext cx="1685957" cy="1966950"/>
          </a:xfrm>
          <a:prstGeom prst="rect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68CC5-BF6F-49AA-ACD0-F80FB03C4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Meetings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D2146E-B665-4293-ACA8-7980497619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had an RDC3 Introductory Meeting on Oct. 4</a:t>
            </a:r>
            <a:r>
              <a:rPr lang="en-US" baseline="30000" dirty="0"/>
              <a:t>th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https://indico.fnal.gov/event/61509/</a:t>
            </a:r>
            <a:endParaRPr lang="en-US" dirty="0"/>
          </a:p>
          <a:p>
            <a:r>
              <a:rPr lang="en-US" dirty="0"/>
              <a:t>At it, there was a series of 2-3 page flash-talks where groups got to introduce themselves, what they are doing presently, and their future interests.</a:t>
            </a:r>
          </a:p>
          <a:p>
            <a:pPr lvl="1"/>
            <a:r>
              <a:rPr lang="en-US" dirty="0"/>
              <a:t>If you didn’t present, please send us a few slides and we will add it to the agenda to collect everyone’s interests in one place</a:t>
            </a:r>
          </a:p>
          <a:p>
            <a:pPr lvl="2"/>
            <a:r>
              <a:rPr lang="en-US" dirty="0"/>
              <a:t>We are still looking for a good method to gather all our material.</a:t>
            </a:r>
          </a:p>
          <a:p>
            <a:r>
              <a:rPr lang="en-US" dirty="0"/>
              <a:t>We plan to have regular ~quarterly meetings of RDC3 in order to keep in touch, communicate new information, discuss how we are interacting with DRD3,….    </a:t>
            </a:r>
          </a:p>
          <a:p>
            <a:pPr lvl="1"/>
            <a:r>
              <a:rPr lang="en-US" dirty="0"/>
              <a:t>We may have ad-hoc meetings when necessary for grant planning,….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E08DEA-AA8A-417A-A8AA-C1187D4974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53485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4EF01-B07D-481D-B6FE-88F5998A6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Goals for this week: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1941F3-CBCD-4D12-98F9-B68E237871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955221"/>
            <a:ext cx="8520600" cy="3743254"/>
          </a:xfrm>
        </p:spPr>
        <p:txBody>
          <a:bodyPr>
            <a:normAutofit/>
          </a:bodyPr>
          <a:lstStyle/>
          <a:p>
            <a:r>
              <a:rPr lang="en-US" dirty="0"/>
              <a:t>Improve understanding of the size and interests of the community in order to better organize and start gathering around a few ideas for funding proposals, and common projects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RDC3 should be community driven; we want to be facilitators working towards common projects and goals</a:t>
            </a:r>
            <a:endParaRPr lang="en-US" dirty="0"/>
          </a:p>
          <a:p>
            <a:r>
              <a:rPr lang="en-US" dirty="0"/>
              <a:t>Learn about all the great new ideas and developments in the US</a:t>
            </a:r>
          </a:p>
          <a:p>
            <a:pPr lvl="1"/>
            <a:r>
              <a:rPr lang="en-US" dirty="0"/>
              <a:t>There is a notable critical mass around MAPs and LGAD-based systems</a:t>
            </a:r>
          </a:p>
          <a:p>
            <a:pPr lvl="2"/>
            <a:r>
              <a:rPr lang="en-US" dirty="0"/>
              <a:t>At the end of these sessions, we have reserved a few minutes to start collecting thoughts on common goals, areas needing development, etc.</a:t>
            </a:r>
          </a:p>
          <a:p>
            <a:pPr marL="1054100" lvl="2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3200B-7B4B-42E8-856A-BD60C51172D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/>
            <a:fld id="{00000000-1234-1234-1234-123412341234}" type="slidenum">
              <a:rPr lang="en" smtClean="0"/>
              <a:pPr lvl="0"/>
              <a:t>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99087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>
            <a:spLocks noGrp="1"/>
          </p:cNvSpPr>
          <p:nvPr>
            <p:ph type="title"/>
          </p:nvPr>
        </p:nvSpPr>
        <p:spPr>
          <a:xfrm>
            <a:off x="6900" y="-121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u="sng" dirty="0"/>
              <a:t>Longer Term </a:t>
            </a:r>
            <a:r>
              <a:rPr lang="en" b="1" u="sng" dirty="0"/>
              <a:t>R&amp;D Priorities</a:t>
            </a:r>
            <a:endParaRPr b="1" u="sng" dirty="0"/>
          </a:p>
        </p:txBody>
      </p:sp>
      <p:sp>
        <p:nvSpPr>
          <p:cNvPr id="73" name="Google Shape;73;p15"/>
          <p:cNvSpPr txBox="1">
            <a:spLocks noGrp="1"/>
          </p:cNvSpPr>
          <p:nvPr>
            <p:ph type="body" idx="1"/>
          </p:nvPr>
        </p:nvSpPr>
        <p:spPr>
          <a:xfrm>
            <a:off x="73400" y="517200"/>
            <a:ext cx="4827900" cy="462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dirty="0">
                <a:solidFill>
                  <a:schemeClr val="dk1"/>
                </a:solidFill>
              </a:rPr>
              <a:t>Directions encompassed in BRN and Snowmass Reports</a:t>
            </a:r>
            <a:endParaRPr dirty="0">
              <a:solidFill>
                <a:schemeClr val="dk1"/>
              </a:solidFill>
            </a:endParaRPr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" dirty="0">
                <a:solidFill>
                  <a:schemeClr val="dk1"/>
                </a:solidFill>
              </a:rPr>
              <a:t>Areas of R&amp;D Priorities</a:t>
            </a:r>
            <a:endParaRPr dirty="0">
              <a:solidFill>
                <a:schemeClr val="dk1"/>
              </a:solidFill>
            </a:endParaRPr>
          </a:p>
          <a:p>
            <a:pPr marL="914400" lvl="1" indent="-30416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dirty="0">
                <a:solidFill>
                  <a:schemeClr val="dk1"/>
                </a:solidFill>
              </a:rPr>
              <a:t> Topic Area #1: Adapting non-silicon and novel-configuration sensors</a:t>
            </a:r>
            <a:endParaRPr dirty="0">
              <a:solidFill>
                <a:schemeClr val="dk1"/>
              </a:solidFill>
            </a:endParaRPr>
          </a:p>
          <a:p>
            <a:pPr marL="1371600" lvl="2" indent="-30416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</a:pPr>
            <a:r>
              <a:rPr lang="en" dirty="0">
                <a:solidFill>
                  <a:schemeClr val="dk1"/>
                </a:solidFill>
              </a:rPr>
              <a:t>Improved costs, area, radiation tolerance, performance</a:t>
            </a:r>
            <a:endParaRPr dirty="0">
              <a:solidFill>
                <a:schemeClr val="dk1"/>
              </a:solidFill>
            </a:endParaRPr>
          </a:p>
          <a:p>
            <a:pPr marL="914400" lvl="1" indent="-30416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dirty="0">
                <a:solidFill>
                  <a:schemeClr val="dk1"/>
                </a:solidFill>
              </a:rPr>
              <a:t>Topic Area #2: Scalable, low-mass detector systems </a:t>
            </a:r>
            <a:endParaRPr dirty="0">
              <a:solidFill>
                <a:schemeClr val="dk1"/>
              </a:solidFill>
            </a:endParaRPr>
          </a:p>
          <a:p>
            <a:pPr marL="1371600" lvl="2" indent="-30416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</a:pPr>
            <a:r>
              <a:rPr lang="en" dirty="0">
                <a:solidFill>
                  <a:schemeClr val="dk1"/>
                </a:solidFill>
              </a:rPr>
              <a:t>MAPs based tracking</a:t>
            </a:r>
            <a:endParaRPr dirty="0">
              <a:solidFill>
                <a:schemeClr val="dk1"/>
              </a:solidFill>
            </a:endParaRPr>
          </a:p>
          <a:p>
            <a:pPr marL="914400" lvl="1" indent="-30416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dirty="0">
                <a:solidFill>
                  <a:schemeClr val="dk1"/>
                </a:solidFill>
              </a:rPr>
              <a:t>Topic Area #3: Trackers for Lepton Colliders</a:t>
            </a:r>
            <a:endParaRPr dirty="0">
              <a:solidFill>
                <a:schemeClr val="dk1"/>
              </a:solidFill>
            </a:endParaRPr>
          </a:p>
          <a:p>
            <a:pPr marL="1371600" lvl="2" indent="-30416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</a:pPr>
            <a:r>
              <a:rPr lang="en" dirty="0">
                <a:solidFill>
                  <a:schemeClr val="dk1"/>
                </a:solidFill>
              </a:rPr>
              <a:t>Similar requirements for timing and spatial resolution</a:t>
            </a:r>
            <a:endParaRPr dirty="0">
              <a:solidFill>
                <a:schemeClr val="dk1"/>
              </a:solidFill>
            </a:endParaRPr>
          </a:p>
          <a:p>
            <a:pPr marL="914400" lvl="1" indent="-30416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dirty="0">
                <a:solidFill>
                  <a:schemeClr val="dk1"/>
                </a:solidFill>
              </a:rPr>
              <a:t>Topic Area #4: Trackers for Hadronic Colliders</a:t>
            </a:r>
            <a:endParaRPr dirty="0">
              <a:solidFill>
                <a:schemeClr val="dk1"/>
              </a:solidFill>
            </a:endParaRPr>
          </a:p>
          <a:p>
            <a:pPr marL="1371600" lvl="2" indent="-30416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■"/>
            </a:pPr>
            <a:r>
              <a:rPr lang="en" dirty="0">
                <a:solidFill>
                  <a:schemeClr val="dk1"/>
                </a:solidFill>
              </a:rPr>
              <a:t>Extreme radiation with fine timing and spatial resolution</a:t>
            </a:r>
            <a:endParaRPr dirty="0">
              <a:solidFill>
                <a:schemeClr val="dk1"/>
              </a:solidFill>
            </a:endParaRPr>
          </a:p>
          <a:p>
            <a:pPr marL="914400" lvl="1" indent="-30416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" dirty="0">
                <a:solidFill>
                  <a:schemeClr val="dk1"/>
                </a:solidFill>
              </a:rPr>
              <a:t>Topic Area #5: Advanced modeling </a:t>
            </a:r>
            <a:endParaRPr dirty="0">
              <a:solidFill>
                <a:schemeClr val="dk1"/>
              </a:solidFill>
            </a:endParaRPr>
          </a:p>
          <a:p>
            <a:pPr marL="9144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>
              <a:solidFill>
                <a:schemeClr val="dk1"/>
              </a:solidFill>
            </a:endParaRPr>
          </a:p>
        </p:txBody>
      </p:sp>
      <p:sp>
        <p:nvSpPr>
          <p:cNvPr id="74" name="Google Shape;74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pic>
        <p:nvPicPr>
          <p:cNvPr id="75" name="Google Shape;7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83275" y="98700"/>
            <a:ext cx="3537874" cy="289280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5"/>
          <p:cNvSpPr txBox="1"/>
          <p:nvPr/>
        </p:nvSpPr>
        <p:spPr>
          <a:xfrm>
            <a:off x="6323350" y="2858500"/>
            <a:ext cx="33096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Table 20 of BRN</a:t>
            </a:r>
            <a:endParaRPr sz="1100"/>
          </a:p>
        </p:txBody>
      </p:sp>
      <p:pic>
        <p:nvPicPr>
          <p:cNvPr id="77" name="Google Shape;77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01187" y="3178048"/>
            <a:ext cx="4303300" cy="1765726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5"/>
          <p:cNvSpPr txBox="1"/>
          <p:nvPr/>
        </p:nvSpPr>
        <p:spPr>
          <a:xfrm>
            <a:off x="5894875" y="4820400"/>
            <a:ext cx="33096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Key Points from IF03 in Snowmass Instrumentation Report</a:t>
            </a:r>
            <a:endParaRPr sz="9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C1A46-E7B6-4164-92ED-A9C12F371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Our vision of the scope of RDC3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963AE5-A63A-4FEC-92F6-456DDC5FB9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156116" y="1119022"/>
            <a:ext cx="4737228" cy="388415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Future systems will be very challenging and require co-design at the early stages to reach the targets our physics goals demand</a:t>
            </a:r>
          </a:p>
          <a:p>
            <a:pPr lvl="1"/>
            <a:r>
              <a:rPr lang="en-US" dirty="0" err="1"/>
              <a:t>Silo’d</a:t>
            </a:r>
            <a:r>
              <a:rPr lang="en-US" dirty="0"/>
              <a:t> designs which worked for the LHC and HL-LHC upgrades cannot work in our opinion</a:t>
            </a:r>
          </a:p>
          <a:p>
            <a:r>
              <a:rPr lang="en-US" dirty="0"/>
              <a:t>In the long term, we would like to target larger work packages which will study the topic areas on the previous slide</a:t>
            </a:r>
          </a:p>
          <a:p>
            <a:pPr lvl="1"/>
            <a:r>
              <a:rPr lang="en-US" dirty="0"/>
              <a:t>Requires working closely with other RDCs and DRDs at the beginning</a:t>
            </a:r>
          </a:p>
          <a:p>
            <a:pPr lvl="2"/>
            <a:r>
              <a:rPr lang="en-US" dirty="0"/>
              <a:t>DRC4 (Readout and ASICs), DRC10 (Detector Mechanics), DRC11 (Fast Timing), ECFA DRD3 (Solid State), ECFA DRD7 (Electronics), ECFA DRD8 (Integration)</a:t>
            </a:r>
          </a:p>
          <a:p>
            <a:pPr lvl="3"/>
            <a:r>
              <a:rPr lang="en-US" dirty="0"/>
              <a:t>How we work with the ECFA DRDs is not clear but such collaboration is welcomed on both sides</a:t>
            </a:r>
          </a:p>
          <a:p>
            <a:pPr lvl="1"/>
            <a:r>
              <a:rPr lang="en-US" dirty="0"/>
              <a:t>In addition to the sensor elements themselves, we need to make sure we can read them out, support and service the full system.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DED703-9803-4276-A8FA-114106A60C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/>
            <a:fld id="{00000000-1234-1234-1234-123412341234}" type="slidenum">
              <a:rPr lang="en" smtClean="0"/>
              <a:pPr lvl="0"/>
              <a:t>7</a:t>
            </a:fld>
            <a:endParaRPr lang="e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A84CCC-56E3-4455-93C3-0479E0A727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1747" y="1358991"/>
            <a:ext cx="4269411" cy="2021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845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7619F-61F4-4172-AB3E-A9A993EF4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Funding in the near term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DE46BB-1BA6-4FE3-A39C-86E05EE091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152475"/>
            <a:ext cx="8764206" cy="3416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For the foreseeable future (next 2 years), there is no new earmarked funds within CPAD from the DOE for R&amp;D</a:t>
            </a:r>
          </a:p>
          <a:p>
            <a:r>
              <a:rPr lang="en-US" dirty="0"/>
              <a:t>The presentation of the P5 report at the Dec. 7-8</a:t>
            </a:r>
            <a:r>
              <a:rPr lang="en-US" baseline="30000" dirty="0"/>
              <a:t>th</a:t>
            </a:r>
            <a:r>
              <a:rPr lang="en-US" dirty="0"/>
              <a:t> HEPAP may give some guidance.</a:t>
            </a:r>
          </a:p>
          <a:p>
            <a:pPr lvl="1"/>
            <a:r>
              <a:rPr lang="en-US" dirty="0"/>
              <a:t>How to fund our work and the split between the frontiers (R&amp;D, Energy, Intensity,…) is not clear </a:t>
            </a:r>
          </a:p>
          <a:p>
            <a:r>
              <a:rPr lang="en-US" dirty="0"/>
              <a:t>In the next year, only available path is in the FOA: DE-FOA-0003177, section 5F, page 63 for multi-institutional projects</a:t>
            </a:r>
          </a:p>
          <a:p>
            <a:r>
              <a:rPr lang="en-US" dirty="0"/>
              <a:t>At the first RDC3 meeting, we were encouraged to promote:</a:t>
            </a:r>
          </a:p>
          <a:p>
            <a:pPr lvl="1"/>
            <a:r>
              <a:rPr lang="en-US" dirty="0"/>
              <a:t>Blue Skies proposals</a:t>
            </a:r>
          </a:p>
          <a:p>
            <a:pPr lvl="1"/>
            <a:r>
              <a:rPr lang="en-US" dirty="0"/>
              <a:t>Teams working together more: as in ~2-3 options of common submission to foundries for CMOS MAPs, more common submissions in LGADs and electronics for it</a:t>
            </a:r>
          </a:p>
          <a:p>
            <a:pPr lvl="1"/>
            <a:r>
              <a:rPr lang="en-US" dirty="0"/>
              <a:t>Holistic (non-</a:t>
            </a:r>
            <a:r>
              <a:rPr lang="en-US" dirty="0" err="1"/>
              <a:t>silo’d</a:t>
            </a:r>
            <a:r>
              <a:rPr lang="en-US" dirty="0"/>
              <a:t>) design and development</a:t>
            </a:r>
          </a:p>
          <a:p>
            <a:r>
              <a:rPr lang="en-US" dirty="0"/>
              <a:t>Because of the above, we propose we pull together a few </a:t>
            </a:r>
            <a:r>
              <a:rPr lang="en-US"/>
              <a:t>multi-institutional proposals </a:t>
            </a:r>
            <a:r>
              <a:rPr lang="en-US" dirty="0"/>
              <a:t>for submission before September 2024 for Blue Skies or non-experiment specific general R&amp;D for timing and MAPs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D8A4BC-3F59-489C-8A15-A85C626F8C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4419898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1915</TotalTime>
  <Words>882</Words>
  <Application>Microsoft Office PowerPoint</Application>
  <PresentationFormat>On-screen Show (16:9)</PresentationFormat>
  <Paragraphs>85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Simple Light</vt:lpstr>
      <vt:lpstr>RDC #3  Solid State Tracking</vt:lpstr>
      <vt:lpstr>Welcome</vt:lpstr>
      <vt:lpstr>RDC 3: Solid State Tracking</vt:lpstr>
      <vt:lpstr>Meetings</vt:lpstr>
      <vt:lpstr>Goals for this week:</vt:lpstr>
      <vt:lpstr>Longer Term R&amp;D Priorities</vt:lpstr>
      <vt:lpstr>Our vision of the scope of RDC3</vt:lpstr>
      <vt:lpstr>Funding in the near term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RDC #3  Solid State Tracking</dc:title>
  <dc:creator>Anthony Affolder</dc:creator>
  <cp:lastModifiedBy>Tony Affolder</cp:lastModifiedBy>
  <cp:revision>19</cp:revision>
  <dcterms:modified xsi:type="dcterms:W3CDTF">2023-11-06T22:34:22Z</dcterms:modified>
</cp:coreProperties>
</file>