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Lst>
  <p:notesMasterIdLst>
    <p:notesMasterId r:id="rId26"/>
  </p:notesMasterIdLst>
  <p:sldIdLst>
    <p:sldId id="337" r:id="rId2"/>
    <p:sldId id="360" r:id="rId3"/>
    <p:sldId id="376" r:id="rId4"/>
    <p:sldId id="377" r:id="rId5"/>
    <p:sldId id="395" r:id="rId6"/>
    <p:sldId id="389" r:id="rId7"/>
    <p:sldId id="379" r:id="rId8"/>
    <p:sldId id="380" r:id="rId9"/>
    <p:sldId id="381" r:id="rId10"/>
    <p:sldId id="382" r:id="rId11"/>
    <p:sldId id="383" r:id="rId12"/>
    <p:sldId id="384" r:id="rId13"/>
    <p:sldId id="390" r:id="rId14"/>
    <p:sldId id="385" r:id="rId15"/>
    <p:sldId id="388" r:id="rId16"/>
    <p:sldId id="398" r:id="rId17"/>
    <p:sldId id="369" r:id="rId18"/>
    <p:sldId id="393" r:id="rId19"/>
    <p:sldId id="392" r:id="rId20"/>
    <p:sldId id="399" r:id="rId21"/>
    <p:sldId id="268" r:id="rId22"/>
    <p:sldId id="371" r:id="rId23"/>
    <p:sldId id="397" r:id="rId24"/>
    <p:sldId id="3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ce Schumm" initials="BS" lastIdx="0" clrIdx="0">
    <p:extLst>
      <p:ext uri="{19B8F6BF-5375-455C-9EA6-DF929625EA0E}">
        <p15:presenceInfo xmlns:p15="http://schemas.microsoft.com/office/powerpoint/2012/main" userId="113f63c0fa4865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8" autoAdjust="0"/>
    <p:restoredTop sz="95226" autoAdjust="0"/>
  </p:normalViewPr>
  <p:slideViewPr>
    <p:cSldViewPr snapToGrid="0">
      <p:cViewPr varScale="1">
        <p:scale>
          <a:sx n="87" d="100"/>
          <a:sy n="87" d="100"/>
        </p:scale>
        <p:origin x="51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85E42-4E72-4352-A018-95064B518BDA}"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9DC40-E3A8-42A1-BF14-BD0BC7DA3047}" type="slidenum">
              <a:rPr lang="en-US" smtClean="0"/>
              <a:t>‹#›</a:t>
            </a:fld>
            <a:endParaRPr lang="en-US"/>
          </a:p>
        </p:txBody>
      </p:sp>
    </p:spTree>
    <p:extLst>
      <p:ext uri="{BB962C8B-B14F-4D97-AF65-F5344CB8AC3E}">
        <p14:creationId xmlns:p14="http://schemas.microsoft.com/office/powerpoint/2010/main" val="424866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B7E9-B755-8F2A-855A-672BE7DBC8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161B0D-38CD-AA8A-A056-BC117E8B83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E63DA6-80EC-BDB4-EA46-A1395D5FDC94}"/>
              </a:ext>
            </a:extLst>
          </p:cNvPr>
          <p:cNvSpPr>
            <a:spLocks noGrp="1"/>
          </p:cNvSpPr>
          <p:nvPr>
            <p:ph type="dt" sz="half" idx="10"/>
          </p:nvPr>
        </p:nvSpPr>
        <p:spPr/>
        <p:txBody>
          <a:bodyPr/>
          <a:lstStyle/>
          <a:p>
            <a:fld id="{CE2E2E7E-8B04-4945-9D43-2263C1D4789A}" type="datetime1">
              <a:rPr lang="en-US" smtClean="0"/>
              <a:t>11/7/2023</a:t>
            </a:fld>
            <a:endParaRPr lang="en-US"/>
          </a:p>
        </p:txBody>
      </p:sp>
      <p:sp>
        <p:nvSpPr>
          <p:cNvPr id="5" name="Footer Placeholder 4">
            <a:extLst>
              <a:ext uri="{FF2B5EF4-FFF2-40B4-BE49-F238E27FC236}">
                <a16:creationId xmlns:a16="http://schemas.microsoft.com/office/drawing/2014/main" id="{4372464A-263E-E045-95A9-FC11F6827BBD}"/>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0B5F2263-C98F-85D7-6C26-5F6A933573BD}"/>
              </a:ext>
            </a:extLst>
          </p:cNvPr>
          <p:cNvSpPr>
            <a:spLocks noGrp="1"/>
          </p:cNvSpPr>
          <p:nvPr>
            <p:ph type="sldNum" sz="quarter" idx="12"/>
          </p:nvPr>
        </p:nvSpPr>
        <p:spPr/>
        <p:txBody>
          <a:bodyPr/>
          <a:lstStyle/>
          <a:p>
            <a:fld id="{1E1673FC-C9CA-491F-890F-FB92F4D332E6}" type="slidenum">
              <a:rPr lang="en-US" smtClean="0"/>
              <a:t>‹#›</a:t>
            </a:fld>
            <a:endParaRPr lang="en-US"/>
          </a:p>
        </p:txBody>
      </p:sp>
    </p:spTree>
    <p:extLst>
      <p:ext uri="{BB962C8B-B14F-4D97-AF65-F5344CB8AC3E}">
        <p14:creationId xmlns:p14="http://schemas.microsoft.com/office/powerpoint/2010/main" val="403230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CBD8-B720-85BC-0614-880A6F11AF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46A190-9864-BF57-6950-744930270D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A0069-17B4-7759-4604-8CBEAAA51664}"/>
              </a:ext>
            </a:extLst>
          </p:cNvPr>
          <p:cNvSpPr>
            <a:spLocks noGrp="1"/>
          </p:cNvSpPr>
          <p:nvPr>
            <p:ph type="dt" sz="half" idx="10"/>
          </p:nvPr>
        </p:nvSpPr>
        <p:spPr/>
        <p:txBody>
          <a:bodyPr/>
          <a:lstStyle/>
          <a:p>
            <a:fld id="{BC545ACF-EEB3-499E-93EC-776D8454F915}" type="datetime1">
              <a:rPr lang="en-US" smtClean="0"/>
              <a:t>11/7/2023</a:t>
            </a:fld>
            <a:endParaRPr lang="en-US"/>
          </a:p>
        </p:txBody>
      </p:sp>
      <p:sp>
        <p:nvSpPr>
          <p:cNvPr id="5" name="Footer Placeholder 4">
            <a:extLst>
              <a:ext uri="{FF2B5EF4-FFF2-40B4-BE49-F238E27FC236}">
                <a16:creationId xmlns:a16="http://schemas.microsoft.com/office/drawing/2014/main" id="{48D62252-6CD2-EBFB-04FF-5D8B9C6DBB21}"/>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44F4BE0F-DAC5-1866-C73C-2F566944E489}"/>
              </a:ext>
            </a:extLst>
          </p:cNvPr>
          <p:cNvSpPr>
            <a:spLocks noGrp="1"/>
          </p:cNvSpPr>
          <p:nvPr>
            <p:ph type="sldNum" sz="quarter" idx="12"/>
          </p:nvPr>
        </p:nvSpPr>
        <p:spPr/>
        <p:txBody>
          <a:bodyPr/>
          <a:lstStyle/>
          <a:p>
            <a:fld id="{1E1673FC-C9CA-491F-890F-FB92F4D332E6}" type="slidenum">
              <a:rPr lang="en-US" smtClean="0"/>
              <a:t>‹#›</a:t>
            </a:fld>
            <a:endParaRPr lang="en-US"/>
          </a:p>
        </p:txBody>
      </p:sp>
    </p:spTree>
    <p:extLst>
      <p:ext uri="{BB962C8B-B14F-4D97-AF65-F5344CB8AC3E}">
        <p14:creationId xmlns:p14="http://schemas.microsoft.com/office/powerpoint/2010/main" val="324896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537EF0-6F5A-8265-0E7F-CBAD6E6206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DC9C7E-BDEF-734C-9B16-CA8BA2654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7BF3F-F258-B9CF-9F40-172B773D1DD7}"/>
              </a:ext>
            </a:extLst>
          </p:cNvPr>
          <p:cNvSpPr>
            <a:spLocks noGrp="1"/>
          </p:cNvSpPr>
          <p:nvPr>
            <p:ph type="dt" sz="half" idx="10"/>
          </p:nvPr>
        </p:nvSpPr>
        <p:spPr/>
        <p:txBody>
          <a:bodyPr/>
          <a:lstStyle/>
          <a:p>
            <a:fld id="{CAB064EB-8D3C-47D9-B5CC-C32604B92712}" type="datetime1">
              <a:rPr lang="en-US" smtClean="0"/>
              <a:t>11/7/2023</a:t>
            </a:fld>
            <a:endParaRPr lang="en-US"/>
          </a:p>
        </p:txBody>
      </p:sp>
      <p:sp>
        <p:nvSpPr>
          <p:cNvPr id="5" name="Footer Placeholder 4">
            <a:extLst>
              <a:ext uri="{FF2B5EF4-FFF2-40B4-BE49-F238E27FC236}">
                <a16:creationId xmlns:a16="http://schemas.microsoft.com/office/drawing/2014/main" id="{43BEB78C-F5AA-EC20-6CCB-5E2200777464}"/>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22C24483-A4C5-83ED-C801-1C60B84B7A0E}"/>
              </a:ext>
            </a:extLst>
          </p:cNvPr>
          <p:cNvSpPr>
            <a:spLocks noGrp="1"/>
          </p:cNvSpPr>
          <p:nvPr>
            <p:ph type="sldNum" sz="quarter" idx="12"/>
          </p:nvPr>
        </p:nvSpPr>
        <p:spPr/>
        <p:txBody>
          <a:bodyPr/>
          <a:lstStyle/>
          <a:p>
            <a:fld id="{1E1673FC-C9CA-491F-890F-FB92F4D332E6}" type="slidenum">
              <a:rPr lang="en-US" smtClean="0"/>
              <a:t>‹#›</a:t>
            </a:fld>
            <a:endParaRPr lang="en-US"/>
          </a:p>
        </p:txBody>
      </p:sp>
    </p:spTree>
    <p:extLst>
      <p:ext uri="{BB962C8B-B14F-4D97-AF65-F5344CB8AC3E}">
        <p14:creationId xmlns:p14="http://schemas.microsoft.com/office/powerpoint/2010/main" val="86888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2178-4563-6BB7-945A-88DAFC3E2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B446B-AE77-725A-E17A-6F96FD0798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AF546-80A5-F585-7F23-E811E657A3B0}"/>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E3A34A19-89D7-41E6-CF83-1EAB6714A487}"/>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6837E822-00A8-B36B-5875-C3F9012DAE21}"/>
              </a:ext>
            </a:extLst>
          </p:cNvPr>
          <p:cNvSpPr>
            <a:spLocks noGrp="1"/>
          </p:cNvSpPr>
          <p:nvPr>
            <p:ph type="sldNum" sz="quarter" idx="12"/>
          </p:nvPr>
        </p:nvSpPr>
        <p:spPr/>
        <p:txBody>
          <a:bodyPr/>
          <a:lstStyle/>
          <a:p>
            <a:fld id="{1E1673FC-C9CA-491F-890F-FB92F4D332E6}" type="slidenum">
              <a:rPr lang="en-US" smtClean="0"/>
              <a:t>‹#›</a:t>
            </a:fld>
            <a:endParaRPr lang="en-US"/>
          </a:p>
        </p:txBody>
      </p:sp>
    </p:spTree>
    <p:extLst>
      <p:ext uri="{BB962C8B-B14F-4D97-AF65-F5344CB8AC3E}">
        <p14:creationId xmlns:p14="http://schemas.microsoft.com/office/powerpoint/2010/main" val="130473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DE182-C5BE-4EB6-F242-EDF2B48972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E15F58-CADF-7E2F-4BBF-182DCAE5B7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28978-E1ED-5E42-CBFE-F09CDA1B08DA}"/>
              </a:ext>
            </a:extLst>
          </p:cNvPr>
          <p:cNvSpPr>
            <a:spLocks noGrp="1"/>
          </p:cNvSpPr>
          <p:nvPr>
            <p:ph type="dt" sz="half" idx="10"/>
          </p:nvPr>
        </p:nvSpPr>
        <p:spPr/>
        <p:txBody>
          <a:bodyPr/>
          <a:lstStyle/>
          <a:p>
            <a:fld id="{11E518B8-DC89-443E-9699-B89092668AF7}" type="datetime1">
              <a:rPr lang="en-US" smtClean="0"/>
              <a:t>11/7/2023</a:t>
            </a:fld>
            <a:endParaRPr lang="en-US"/>
          </a:p>
        </p:txBody>
      </p:sp>
      <p:sp>
        <p:nvSpPr>
          <p:cNvPr id="5" name="Footer Placeholder 4">
            <a:extLst>
              <a:ext uri="{FF2B5EF4-FFF2-40B4-BE49-F238E27FC236}">
                <a16:creationId xmlns:a16="http://schemas.microsoft.com/office/drawing/2014/main" id="{AACD3216-CED5-5388-1BAE-7E936276DE6C}"/>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DDD5AD4D-C7FD-0C22-759F-D7EDF377B05F}"/>
              </a:ext>
            </a:extLst>
          </p:cNvPr>
          <p:cNvSpPr>
            <a:spLocks noGrp="1"/>
          </p:cNvSpPr>
          <p:nvPr>
            <p:ph type="sldNum" sz="quarter" idx="12"/>
          </p:nvPr>
        </p:nvSpPr>
        <p:spPr/>
        <p:txBody>
          <a:bodyPr/>
          <a:lstStyle/>
          <a:p>
            <a:fld id="{1E1673FC-C9CA-491F-890F-FB92F4D332E6}" type="slidenum">
              <a:rPr lang="en-US" smtClean="0"/>
              <a:t>‹#›</a:t>
            </a:fld>
            <a:endParaRPr lang="en-US"/>
          </a:p>
        </p:txBody>
      </p:sp>
    </p:spTree>
    <p:extLst>
      <p:ext uri="{BB962C8B-B14F-4D97-AF65-F5344CB8AC3E}">
        <p14:creationId xmlns:p14="http://schemas.microsoft.com/office/powerpoint/2010/main" val="334934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246E-1BEC-D1F1-06F9-0D95343F1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31C00-FC01-ABC0-1FF7-45C1C818A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EF6571-0B9B-4D6C-CD28-FF37C2C0A9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489E72-79A4-2E55-F3E0-B2F7AD7D5402}"/>
              </a:ext>
            </a:extLst>
          </p:cNvPr>
          <p:cNvSpPr>
            <a:spLocks noGrp="1"/>
          </p:cNvSpPr>
          <p:nvPr>
            <p:ph type="dt" sz="half" idx="10"/>
          </p:nvPr>
        </p:nvSpPr>
        <p:spPr/>
        <p:txBody>
          <a:bodyPr/>
          <a:lstStyle/>
          <a:p>
            <a:fld id="{5B6B842B-BBA1-48DB-BD71-EE978591ACFF}" type="datetime1">
              <a:rPr lang="en-US" smtClean="0"/>
              <a:t>11/7/2023</a:t>
            </a:fld>
            <a:endParaRPr lang="en-US"/>
          </a:p>
        </p:txBody>
      </p:sp>
      <p:sp>
        <p:nvSpPr>
          <p:cNvPr id="6" name="Footer Placeholder 5">
            <a:extLst>
              <a:ext uri="{FF2B5EF4-FFF2-40B4-BE49-F238E27FC236}">
                <a16:creationId xmlns:a16="http://schemas.microsoft.com/office/drawing/2014/main" id="{AF7D3A54-6BFF-9BCA-10D4-EC1BCB00C2CD}"/>
              </a:ext>
            </a:extLst>
          </p:cNvPr>
          <p:cNvSpPr>
            <a:spLocks noGrp="1"/>
          </p:cNvSpPr>
          <p:nvPr>
            <p:ph type="ftr" sz="quarter" idx="11"/>
          </p:nvPr>
        </p:nvSpPr>
        <p:spPr/>
        <p:txBody>
          <a:bodyPr/>
          <a:lstStyle/>
          <a:p>
            <a:r>
              <a:rPr lang="en-US"/>
              <a:t>M. Nizam (SCIPP, UCSC)                                          CPAD-2023</a:t>
            </a:r>
          </a:p>
        </p:txBody>
      </p:sp>
      <p:sp>
        <p:nvSpPr>
          <p:cNvPr id="7" name="Slide Number Placeholder 6">
            <a:extLst>
              <a:ext uri="{FF2B5EF4-FFF2-40B4-BE49-F238E27FC236}">
                <a16:creationId xmlns:a16="http://schemas.microsoft.com/office/drawing/2014/main" id="{0EE7CE8D-70E4-E03E-A71E-4C9590B172C5}"/>
              </a:ext>
            </a:extLst>
          </p:cNvPr>
          <p:cNvSpPr>
            <a:spLocks noGrp="1"/>
          </p:cNvSpPr>
          <p:nvPr>
            <p:ph type="sldNum" sz="quarter" idx="12"/>
          </p:nvPr>
        </p:nvSpPr>
        <p:spPr/>
        <p:txBody>
          <a:bodyPr/>
          <a:lstStyle/>
          <a:p>
            <a:fld id="{1E1673FC-C9CA-491F-890F-FB92F4D332E6}" type="slidenum">
              <a:rPr lang="en-US" smtClean="0"/>
              <a:t>‹#›</a:t>
            </a:fld>
            <a:endParaRPr lang="en-US"/>
          </a:p>
        </p:txBody>
      </p:sp>
    </p:spTree>
    <p:extLst>
      <p:ext uri="{BB962C8B-B14F-4D97-AF65-F5344CB8AC3E}">
        <p14:creationId xmlns:p14="http://schemas.microsoft.com/office/powerpoint/2010/main" val="56041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A505-7DCA-E348-09F6-5B0B71559C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0B8D9E-A6BC-0EF8-3C3B-DF46B1796F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A5002F-7393-393F-3EA1-DC3CD2B28B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306B5E-7DE2-C646-88D5-09E0510A5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1B1823-46FA-430C-5B2B-93516237AB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9BE6AB-1EA0-9722-DBD1-199D2E72A16A}"/>
              </a:ext>
            </a:extLst>
          </p:cNvPr>
          <p:cNvSpPr>
            <a:spLocks noGrp="1"/>
          </p:cNvSpPr>
          <p:nvPr>
            <p:ph type="dt" sz="half" idx="10"/>
          </p:nvPr>
        </p:nvSpPr>
        <p:spPr/>
        <p:txBody>
          <a:bodyPr/>
          <a:lstStyle/>
          <a:p>
            <a:fld id="{A56212C3-30D5-4500-94EC-CA8BBA1ED639}" type="datetime1">
              <a:rPr lang="en-US" smtClean="0"/>
              <a:t>11/7/2023</a:t>
            </a:fld>
            <a:endParaRPr lang="en-US"/>
          </a:p>
        </p:txBody>
      </p:sp>
      <p:sp>
        <p:nvSpPr>
          <p:cNvPr id="8" name="Footer Placeholder 7">
            <a:extLst>
              <a:ext uri="{FF2B5EF4-FFF2-40B4-BE49-F238E27FC236}">
                <a16:creationId xmlns:a16="http://schemas.microsoft.com/office/drawing/2014/main" id="{6F158D1C-D6EF-1A2F-B4CA-7554F68E7121}"/>
              </a:ext>
            </a:extLst>
          </p:cNvPr>
          <p:cNvSpPr>
            <a:spLocks noGrp="1"/>
          </p:cNvSpPr>
          <p:nvPr>
            <p:ph type="ftr" sz="quarter" idx="11"/>
          </p:nvPr>
        </p:nvSpPr>
        <p:spPr/>
        <p:txBody>
          <a:bodyPr/>
          <a:lstStyle/>
          <a:p>
            <a:r>
              <a:rPr lang="en-US"/>
              <a:t>M. Nizam (SCIPP, UCSC)                                          CPAD-2023</a:t>
            </a:r>
          </a:p>
        </p:txBody>
      </p:sp>
      <p:sp>
        <p:nvSpPr>
          <p:cNvPr id="9" name="Slide Number Placeholder 8">
            <a:extLst>
              <a:ext uri="{FF2B5EF4-FFF2-40B4-BE49-F238E27FC236}">
                <a16:creationId xmlns:a16="http://schemas.microsoft.com/office/drawing/2014/main" id="{5292B087-C5B0-71CF-939C-A449108AAFF8}"/>
              </a:ext>
            </a:extLst>
          </p:cNvPr>
          <p:cNvSpPr>
            <a:spLocks noGrp="1"/>
          </p:cNvSpPr>
          <p:nvPr>
            <p:ph type="sldNum" sz="quarter" idx="12"/>
          </p:nvPr>
        </p:nvSpPr>
        <p:spPr/>
        <p:txBody>
          <a:bodyPr/>
          <a:lstStyle/>
          <a:p>
            <a:fld id="{1E1673FC-C9CA-491F-890F-FB92F4D332E6}" type="slidenum">
              <a:rPr lang="en-US" smtClean="0"/>
              <a:t>‹#›</a:t>
            </a:fld>
            <a:endParaRPr lang="en-US"/>
          </a:p>
        </p:txBody>
      </p:sp>
    </p:spTree>
    <p:extLst>
      <p:ext uri="{BB962C8B-B14F-4D97-AF65-F5344CB8AC3E}">
        <p14:creationId xmlns:p14="http://schemas.microsoft.com/office/powerpoint/2010/main" val="19170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BFC6-7A45-F7A6-FD5F-64C042DA13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29D99-E45B-E82F-BB8A-445843315D9D}"/>
              </a:ext>
            </a:extLst>
          </p:cNvPr>
          <p:cNvSpPr>
            <a:spLocks noGrp="1"/>
          </p:cNvSpPr>
          <p:nvPr>
            <p:ph type="dt" sz="half" idx="10"/>
          </p:nvPr>
        </p:nvSpPr>
        <p:spPr/>
        <p:txBody>
          <a:bodyPr/>
          <a:lstStyle/>
          <a:p>
            <a:fld id="{D2219B14-865F-4323-831B-DB3082CE0381}" type="datetime1">
              <a:rPr lang="en-US" smtClean="0"/>
              <a:t>11/7/2023</a:t>
            </a:fld>
            <a:endParaRPr lang="en-US"/>
          </a:p>
        </p:txBody>
      </p:sp>
      <p:sp>
        <p:nvSpPr>
          <p:cNvPr id="4" name="Footer Placeholder 3">
            <a:extLst>
              <a:ext uri="{FF2B5EF4-FFF2-40B4-BE49-F238E27FC236}">
                <a16:creationId xmlns:a16="http://schemas.microsoft.com/office/drawing/2014/main" id="{5F06C828-ED02-2320-CF71-68C17E254C4A}"/>
              </a:ext>
            </a:extLst>
          </p:cNvPr>
          <p:cNvSpPr>
            <a:spLocks noGrp="1"/>
          </p:cNvSpPr>
          <p:nvPr>
            <p:ph type="ftr" sz="quarter" idx="11"/>
          </p:nvPr>
        </p:nvSpPr>
        <p:spPr/>
        <p:txBody>
          <a:bodyPr/>
          <a:lstStyle/>
          <a:p>
            <a:r>
              <a:rPr lang="en-US"/>
              <a:t>M. Nizam (SCIPP, UCSC)                                          CPAD-2023</a:t>
            </a:r>
          </a:p>
        </p:txBody>
      </p:sp>
      <p:sp>
        <p:nvSpPr>
          <p:cNvPr id="5" name="Slide Number Placeholder 4">
            <a:extLst>
              <a:ext uri="{FF2B5EF4-FFF2-40B4-BE49-F238E27FC236}">
                <a16:creationId xmlns:a16="http://schemas.microsoft.com/office/drawing/2014/main" id="{DD8BF05D-BD8A-09AA-C34A-F16CB5AEB82E}"/>
              </a:ext>
            </a:extLst>
          </p:cNvPr>
          <p:cNvSpPr>
            <a:spLocks noGrp="1"/>
          </p:cNvSpPr>
          <p:nvPr>
            <p:ph type="sldNum" sz="quarter" idx="12"/>
          </p:nvPr>
        </p:nvSpPr>
        <p:spPr/>
        <p:txBody>
          <a:bodyPr/>
          <a:lstStyle/>
          <a:p>
            <a:fld id="{1E1673FC-C9CA-491F-890F-FB92F4D332E6}" type="slidenum">
              <a:rPr lang="en-US" smtClean="0"/>
              <a:t>‹#›</a:t>
            </a:fld>
            <a:endParaRPr lang="en-US"/>
          </a:p>
        </p:txBody>
      </p:sp>
    </p:spTree>
    <p:extLst>
      <p:ext uri="{BB962C8B-B14F-4D97-AF65-F5344CB8AC3E}">
        <p14:creationId xmlns:p14="http://schemas.microsoft.com/office/powerpoint/2010/main" val="352365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88990-1243-DE2B-95D2-A827F6B301FD}"/>
              </a:ext>
            </a:extLst>
          </p:cNvPr>
          <p:cNvSpPr>
            <a:spLocks noGrp="1"/>
          </p:cNvSpPr>
          <p:nvPr>
            <p:ph type="dt" sz="half" idx="10"/>
          </p:nvPr>
        </p:nvSpPr>
        <p:spPr/>
        <p:txBody>
          <a:bodyPr/>
          <a:lstStyle/>
          <a:p>
            <a:fld id="{F98F5AEA-BC85-4C99-BFD6-B63AC260258B}" type="datetime1">
              <a:rPr lang="en-US" smtClean="0"/>
              <a:t>11/7/2023</a:t>
            </a:fld>
            <a:endParaRPr lang="en-US"/>
          </a:p>
        </p:txBody>
      </p:sp>
      <p:sp>
        <p:nvSpPr>
          <p:cNvPr id="3" name="Footer Placeholder 2">
            <a:extLst>
              <a:ext uri="{FF2B5EF4-FFF2-40B4-BE49-F238E27FC236}">
                <a16:creationId xmlns:a16="http://schemas.microsoft.com/office/drawing/2014/main" id="{FD67E623-03D5-C73B-1FCD-5C96AE17175A}"/>
              </a:ext>
            </a:extLst>
          </p:cNvPr>
          <p:cNvSpPr>
            <a:spLocks noGrp="1"/>
          </p:cNvSpPr>
          <p:nvPr>
            <p:ph type="ftr" sz="quarter" idx="11"/>
          </p:nvPr>
        </p:nvSpPr>
        <p:spPr/>
        <p:txBody>
          <a:bodyPr/>
          <a:lstStyle/>
          <a:p>
            <a:r>
              <a:rPr lang="en-US"/>
              <a:t>M. Nizam (SCIPP, UCSC)                                          CPAD-2023</a:t>
            </a:r>
          </a:p>
        </p:txBody>
      </p:sp>
      <p:sp>
        <p:nvSpPr>
          <p:cNvPr id="4" name="Slide Number Placeholder 3">
            <a:extLst>
              <a:ext uri="{FF2B5EF4-FFF2-40B4-BE49-F238E27FC236}">
                <a16:creationId xmlns:a16="http://schemas.microsoft.com/office/drawing/2014/main" id="{6414E3E4-82FA-8B11-5865-9477B91C38D9}"/>
              </a:ext>
            </a:extLst>
          </p:cNvPr>
          <p:cNvSpPr>
            <a:spLocks noGrp="1"/>
          </p:cNvSpPr>
          <p:nvPr>
            <p:ph type="sldNum" sz="quarter" idx="12"/>
          </p:nvPr>
        </p:nvSpPr>
        <p:spPr/>
        <p:txBody>
          <a:bodyPr/>
          <a:lstStyle/>
          <a:p>
            <a:fld id="{1E1673FC-C9CA-491F-890F-FB92F4D332E6}" type="slidenum">
              <a:rPr lang="en-US" smtClean="0"/>
              <a:t>‹#›</a:t>
            </a:fld>
            <a:endParaRPr lang="en-US"/>
          </a:p>
        </p:txBody>
      </p:sp>
    </p:spTree>
    <p:extLst>
      <p:ext uri="{BB962C8B-B14F-4D97-AF65-F5344CB8AC3E}">
        <p14:creationId xmlns:p14="http://schemas.microsoft.com/office/powerpoint/2010/main" val="302964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C86A-AFE1-0CE3-FB2C-748C5437A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C3D7DA-1720-D26B-5E7F-67125BD3C8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04794B-AD56-E7A3-A717-F83737F92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BBF9C-A303-4FED-891B-B36AC4265798}"/>
              </a:ext>
            </a:extLst>
          </p:cNvPr>
          <p:cNvSpPr>
            <a:spLocks noGrp="1"/>
          </p:cNvSpPr>
          <p:nvPr>
            <p:ph type="dt" sz="half" idx="10"/>
          </p:nvPr>
        </p:nvSpPr>
        <p:spPr/>
        <p:txBody>
          <a:bodyPr/>
          <a:lstStyle/>
          <a:p>
            <a:fld id="{85F83760-C7AF-4FF8-9130-834BF4D792BC}" type="datetime1">
              <a:rPr lang="en-US" smtClean="0"/>
              <a:t>11/7/2023</a:t>
            </a:fld>
            <a:endParaRPr lang="en-US"/>
          </a:p>
        </p:txBody>
      </p:sp>
      <p:sp>
        <p:nvSpPr>
          <p:cNvPr id="6" name="Footer Placeholder 5">
            <a:extLst>
              <a:ext uri="{FF2B5EF4-FFF2-40B4-BE49-F238E27FC236}">
                <a16:creationId xmlns:a16="http://schemas.microsoft.com/office/drawing/2014/main" id="{E68094DA-21E9-1340-B3D7-C3635D9A7C06}"/>
              </a:ext>
            </a:extLst>
          </p:cNvPr>
          <p:cNvSpPr>
            <a:spLocks noGrp="1"/>
          </p:cNvSpPr>
          <p:nvPr>
            <p:ph type="ftr" sz="quarter" idx="11"/>
          </p:nvPr>
        </p:nvSpPr>
        <p:spPr/>
        <p:txBody>
          <a:bodyPr/>
          <a:lstStyle/>
          <a:p>
            <a:r>
              <a:rPr lang="en-US"/>
              <a:t>M. Nizam (SCIPP, UCSC)                                          CPAD-2023</a:t>
            </a:r>
          </a:p>
        </p:txBody>
      </p:sp>
      <p:sp>
        <p:nvSpPr>
          <p:cNvPr id="7" name="Slide Number Placeholder 6">
            <a:extLst>
              <a:ext uri="{FF2B5EF4-FFF2-40B4-BE49-F238E27FC236}">
                <a16:creationId xmlns:a16="http://schemas.microsoft.com/office/drawing/2014/main" id="{98C89E94-14A0-8A52-D872-2D2AC9A2627A}"/>
              </a:ext>
            </a:extLst>
          </p:cNvPr>
          <p:cNvSpPr>
            <a:spLocks noGrp="1"/>
          </p:cNvSpPr>
          <p:nvPr>
            <p:ph type="sldNum" sz="quarter" idx="12"/>
          </p:nvPr>
        </p:nvSpPr>
        <p:spPr/>
        <p:txBody>
          <a:bodyPr/>
          <a:lstStyle/>
          <a:p>
            <a:fld id="{1E1673FC-C9CA-491F-890F-FB92F4D332E6}" type="slidenum">
              <a:rPr lang="en-US" smtClean="0"/>
              <a:t>‹#›</a:t>
            </a:fld>
            <a:endParaRPr lang="en-US"/>
          </a:p>
        </p:txBody>
      </p:sp>
    </p:spTree>
    <p:extLst>
      <p:ext uri="{BB962C8B-B14F-4D97-AF65-F5344CB8AC3E}">
        <p14:creationId xmlns:p14="http://schemas.microsoft.com/office/powerpoint/2010/main" val="233761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BB77-2A2E-59B2-E4DA-E182977D7F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3458D5-8892-6F68-143D-10AB481B1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3E6257-E904-9DDA-43E8-072E4754A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A932A8-B84F-4D5F-3DC7-B8527406FEBB}"/>
              </a:ext>
            </a:extLst>
          </p:cNvPr>
          <p:cNvSpPr>
            <a:spLocks noGrp="1"/>
          </p:cNvSpPr>
          <p:nvPr>
            <p:ph type="dt" sz="half" idx="10"/>
          </p:nvPr>
        </p:nvSpPr>
        <p:spPr/>
        <p:txBody>
          <a:bodyPr/>
          <a:lstStyle/>
          <a:p>
            <a:fld id="{E0788A14-FC5D-42D2-AF81-7FF8C4C27E0B}" type="datetime1">
              <a:rPr lang="en-US" smtClean="0"/>
              <a:t>11/7/2023</a:t>
            </a:fld>
            <a:endParaRPr lang="en-US"/>
          </a:p>
        </p:txBody>
      </p:sp>
      <p:sp>
        <p:nvSpPr>
          <p:cNvPr id="6" name="Footer Placeholder 5">
            <a:extLst>
              <a:ext uri="{FF2B5EF4-FFF2-40B4-BE49-F238E27FC236}">
                <a16:creationId xmlns:a16="http://schemas.microsoft.com/office/drawing/2014/main" id="{D4D98254-AFD9-733C-0831-3CF40C432C2F}"/>
              </a:ext>
            </a:extLst>
          </p:cNvPr>
          <p:cNvSpPr>
            <a:spLocks noGrp="1"/>
          </p:cNvSpPr>
          <p:nvPr>
            <p:ph type="ftr" sz="quarter" idx="11"/>
          </p:nvPr>
        </p:nvSpPr>
        <p:spPr/>
        <p:txBody>
          <a:bodyPr/>
          <a:lstStyle/>
          <a:p>
            <a:r>
              <a:rPr lang="en-US"/>
              <a:t>M. Nizam (SCIPP, UCSC)                                          CPAD-2023</a:t>
            </a:r>
          </a:p>
        </p:txBody>
      </p:sp>
      <p:sp>
        <p:nvSpPr>
          <p:cNvPr id="7" name="Slide Number Placeholder 6">
            <a:extLst>
              <a:ext uri="{FF2B5EF4-FFF2-40B4-BE49-F238E27FC236}">
                <a16:creationId xmlns:a16="http://schemas.microsoft.com/office/drawing/2014/main" id="{5A182263-37BB-6636-78C4-FC8D5F6DEB22}"/>
              </a:ext>
            </a:extLst>
          </p:cNvPr>
          <p:cNvSpPr>
            <a:spLocks noGrp="1"/>
          </p:cNvSpPr>
          <p:nvPr>
            <p:ph type="sldNum" sz="quarter" idx="12"/>
          </p:nvPr>
        </p:nvSpPr>
        <p:spPr/>
        <p:txBody>
          <a:bodyPr/>
          <a:lstStyle/>
          <a:p>
            <a:fld id="{1E1673FC-C9CA-491F-890F-FB92F4D332E6}" type="slidenum">
              <a:rPr lang="en-US" smtClean="0"/>
              <a:t>‹#›</a:t>
            </a:fld>
            <a:endParaRPr lang="en-US"/>
          </a:p>
        </p:txBody>
      </p:sp>
    </p:spTree>
    <p:extLst>
      <p:ext uri="{BB962C8B-B14F-4D97-AF65-F5344CB8AC3E}">
        <p14:creationId xmlns:p14="http://schemas.microsoft.com/office/powerpoint/2010/main" val="265492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E8AA18-1E47-0F80-9567-8EE79BD2C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0E6242-CB43-3C60-EE48-8A1CA18134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DA776-1585-AE94-694E-6FF6DA663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08D96-1D9D-4208-BD56-2026C708EFF2}" type="datetime1">
              <a:rPr lang="en-US" smtClean="0"/>
              <a:t>11/7/2023</a:t>
            </a:fld>
            <a:endParaRPr lang="en-US"/>
          </a:p>
        </p:txBody>
      </p:sp>
      <p:sp>
        <p:nvSpPr>
          <p:cNvPr id="5" name="Footer Placeholder 4">
            <a:extLst>
              <a:ext uri="{FF2B5EF4-FFF2-40B4-BE49-F238E27FC236}">
                <a16:creationId xmlns:a16="http://schemas.microsoft.com/office/drawing/2014/main" id="{3D4C7320-AC62-771B-4F1B-D0A0144D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 Nizam (SCIPP, UCSC)                                          CPAD-2023</a:t>
            </a:r>
          </a:p>
        </p:txBody>
      </p:sp>
      <p:sp>
        <p:nvSpPr>
          <p:cNvPr id="6" name="Slide Number Placeholder 5">
            <a:extLst>
              <a:ext uri="{FF2B5EF4-FFF2-40B4-BE49-F238E27FC236}">
                <a16:creationId xmlns:a16="http://schemas.microsoft.com/office/drawing/2014/main" id="{C0F19AE1-35D9-EFC2-FDEA-371845E5D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673FC-C9CA-491F-890F-FB92F4D332E6}" type="slidenum">
              <a:rPr lang="en-US" smtClean="0"/>
              <a:t>‹#›</a:t>
            </a:fld>
            <a:endParaRPr lang="en-US"/>
          </a:p>
        </p:txBody>
      </p:sp>
    </p:spTree>
    <p:extLst>
      <p:ext uri="{BB962C8B-B14F-4D97-AF65-F5344CB8AC3E}">
        <p14:creationId xmlns:p14="http://schemas.microsoft.com/office/powerpoint/2010/main" val="156278058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onlinelibrary.wiley.com/authored-by/Pomorski/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journals.iucr.org/s/contents/backissues.html" TargetMode="External"/><Relationship Id="rId4" Type="http://schemas.openxmlformats.org/officeDocument/2006/relationships/hyperlink" Target="https://journals.iucr.org/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010D-5867-FBED-3510-64B465605CCA}"/>
              </a:ext>
            </a:extLst>
          </p:cNvPr>
          <p:cNvSpPr>
            <a:spLocks noGrp="1"/>
          </p:cNvSpPr>
          <p:nvPr>
            <p:ph type="ctrTitle"/>
          </p:nvPr>
        </p:nvSpPr>
        <p:spPr>
          <a:xfrm>
            <a:off x="1717675" y="1600200"/>
            <a:ext cx="9144000" cy="1149717"/>
          </a:xfrm>
        </p:spPr>
        <p:txBody>
          <a:bodyPr>
            <a:noAutofit/>
          </a:bodyPr>
          <a:lstStyle/>
          <a:p>
            <a:r>
              <a:rPr lang="en-GB" sz="3200" b="1" dirty="0">
                <a:latin typeface="Times New Roman" panose="02020603050405020304" pitchFamily="18" charset="0"/>
                <a:cs typeface="Times New Roman" panose="02020603050405020304" pitchFamily="18" charset="0"/>
              </a:rPr>
              <a:t>Use of CVD Diamond Sensors in Extreme Environments and Applications</a:t>
            </a:r>
            <a:endParaRPr lang="en-US"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2F6B617-4EA7-8700-9F84-FD5041F2C09D}"/>
              </a:ext>
            </a:extLst>
          </p:cNvPr>
          <p:cNvSpPr>
            <a:spLocks noGrp="1"/>
          </p:cNvSpPr>
          <p:nvPr>
            <p:ph type="subTitle" idx="1"/>
          </p:nvPr>
        </p:nvSpPr>
        <p:spPr>
          <a:xfrm>
            <a:off x="1628775" y="3429000"/>
            <a:ext cx="9144000" cy="2693988"/>
          </a:xfrm>
        </p:spPr>
        <p:txBody>
          <a:bodyPr>
            <a:normAutofit/>
          </a:bodyPr>
          <a:lstStyle/>
          <a:p>
            <a:r>
              <a:rPr lang="en-GB" sz="2200" dirty="0">
                <a:latin typeface="Times New Roman" panose="02020603050405020304" pitchFamily="18" charset="0"/>
                <a:cs typeface="Times New Roman" panose="02020603050405020304" pitchFamily="18" charset="0"/>
              </a:rPr>
              <a:t>Mohammad Nizam</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(On behalf of the Advanced Accelerator Diagnostic (AAD) Collaboration)</a:t>
            </a:r>
          </a:p>
          <a:p>
            <a:endParaRPr lang="en-US" sz="2200" dirty="0">
              <a:latin typeface="Times New Roman" panose="02020603050405020304" pitchFamily="18" charset="0"/>
              <a:cs typeface="Times New Roman" panose="02020603050405020304" pitchFamily="18" charset="0"/>
            </a:endParaRPr>
          </a:p>
          <a:p>
            <a:pPr rtl="1"/>
            <a:r>
              <a:rPr lang="en-US" sz="2200" dirty="0">
                <a:latin typeface="Times New Roman" panose="02020603050405020304" pitchFamily="18" charset="0"/>
                <a:cs typeface="Times New Roman" panose="02020603050405020304" pitchFamily="18" charset="0"/>
              </a:rPr>
              <a:t>November 7</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a:t>
            </a:r>
            <a:r>
              <a:rPr lang="en-US" sz="2200" baseline="30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2023</a:t>
            </a:r>
          </a:p>
          <a:p>
            <a:r>
              <a:rPr lang="en-US" sz="2200" dirty="0">
                <a:latin typeface="Times New Roman" panose="02020603050405020304" pitchFamily="18" charset="0"/>
                <a:cs typeface="Times New Roman" panose="02020603050405020304" pitchFamily="18" charset="0"/>
              </a:rPr>
              <a:t>CPAD Workshop 2023</a:t>
            </a:r>
          </a:p>
          <a:p>
            <a:r>
              <a:rPr lang="en-US" sz="2200" dirty="0">
                <a:latin typeface="Times New Roman" panose="02020603050405020304" pitchFamily="18" charset="0"/>
                <a:cs typeface="Times New Roman" panose="02020603050405020304" pitchFamily="18" charset="0"/>
              </a:rPr>
              <a:t>SLAC </a:t>
            </a:r>
          </a:p>
          <a:p>
            <a:endParaRPr lang="en-US" dirty="0"/>
          </a:p>
          <a:p>
            <a:endParaRPr lang="en-US" dirty="0"/>
          </a:p>
          <a:p>
            <a:endParaRPr lang="en-GB" dirty="0"/>
          </a:p>
        </p:txBody>
      </p:sp>
      <p:pic>
        <p:nvPicPr>
          <p:cNvPr id="4" name="Picture 3" descr="Text&#10;&#10;Description automatically generated">
            <a:extLst>
              <a:ext uri="{FF2B5EF4-FFF2-40B4-BE49-F238E27FC236}">
                <a16:creationId xmlns:a16="http://schemas.microsoft.com/office/drawing/2014/main" id="{6724C94A-FAB9-3F68-B9E4-89A7465BD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65" y="277811"/>
            <a:ext cx="2089863" cy="1036639"/>
          </a:xfrm>
          <a:prstGeom prst="rect">
            <a:avLst/>
          </a:prstGeom>
        </p:spPr>
      </p:pic>
    </p:spTree>
    <p:extLst>
      <p:ext uri="{BB962C8B-B14F-4D97-AF65-F5344CB8AC3E}">
        <p14:creationId xmlns:p14="http://schemas.microsoft.com/office/powerpoint/2010/main" val="3590081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1D75DC2-EE04-7D30-3E9F-E837C741B87C}"/>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1B0E0279-FE59-6739-7AA4-1DC30270FC42}"/>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3E4B29E5-5327-9872-CDCA-AB4F8008A165}"/>
              </a:ext>
            </a:extLst>
          </p:cNvPr>
          <p:cNvSpPr>
            <a:spLocks noGrp="1"/>
          </p:cNvSpPr>
          <p:nvPr>
            <p:ph type="sldNum" sz="quarter" idx="12"/>
          </p:nvPr>
        </p:nvSpPr>
        <p:spPr/>
        <p:txBody>
          <a:bodyPr/>
          <a:lstStyle/>
          <a:p>
            <a:fld id="{1E1673FC-C9CA-491F-890F-FB92F4D332E6}" type="slidenum">
              <a:rPr lang="en-US" smtClean="0"/>
              <a:t>10</a:t>
            </a:fld>
            <a:endParaRPr lang="en-US"/>
          </a:p>
        </p:txBody>
      </p:sp>
      <p:sp>
        <p:nvSpPr>
          <p:cNvPr id="8" name="TextBox 7">
            <a:extLst>
              <a:ext uri="{FF2B5EF4-FFF2-40B4-BE49-F238E27FC236}">
                <a16:creationId xmlns:a16="http://schemas.microsoft.com/office/drawing/2014/main" id="{D1147298-4A12-781F-6BF8-585B91F84B8A}"/>
              </a:ext>
            </a:extLst>
          </p:cNvPr>
          <p:cNvSpPr txBox="1"/>
          <p:nvPr/>
        </p:nvSpPr>
        <p:spPr>
          <a:xfrm>
            <a:off x="6824572" y="1057396"/>
            <a:ext cx="4965290" cy="5047536"/>
          </a:xfrm>
          <a:prstGeom prst="rect">
            <a:avLst/>
          </a:prstGeom>
          <a:noFill/>
        </p:spPr>
        <p:txBody>
          <a:bodyPr wrap="square" rtlCol="0">
            <a:spAutoFit/>
          </a:bodyPr>
          <a:lstStyle/>
          <a:p>
            <a:pPr marL="342900" indent="-342900">
              <a:buFont typeface="Wingdings" panose="05000000000000000000" pitchFamily="2" charset="2"/>
              <a:buChar char="Ø"/>
            </a:pPr>
            <a:r>
              <a:rPr lang="en-GB" sz="2200" dirty="0"/>
              <a:t>We simulate a highly segmented thin device to explore resolution limit of diamond sensors.</a:t>
            </a:r>
          </a:p>
          <a:p>
            <a:endParaRPr lang="en-GB" sz="2200" dirty="0"/>
          </a:p>
          <a:p>
            <a:pPr marL="342900" indent="-342900">
              <a:buFont typeface="Wingdings" panose="05000000000000000000" pitchFamily="2" charset="2"/>
              <a:buChar char="Ø"/>
            </a:pPr>
            <a:r>
              <a:rPr lang="en-GB" sz="2200" dirty="0"/>
              <a:t>A 10um </a:t>
            </a:r>
            <a:r>
              <a:rPr lang="en-GB" sz="2200" b="0" dirty="0"/>
              <a:t>thick diamond under 1 - 50V bias.</a:t>
            </a:r>
          </a:p>
          <a:p>
            <a:pPr marL="342900" indent="-342900">
              <a:buFont typeface="Wingdings" panose="05000000000000000000" pitchFamily="2" charset="2"/>
              <a:buChar char="Ø"/>
            </a:pPr>
            <a:endParaRPr lang="en-GB" sz="2200" b="0" dirty="0"/>
          </a:p>
          <a:p>
            <a:pPr marL="342900" indent="-342900">
              <a:buFont typeface="Wingdings" panose="05000000000000000000" pitchFamily="2" charset="2"/>
              <a:buChar char="Ø"/>
            </a:pPr>
            <a:r>
              <a:rPr lang="en-GB" sz="2200" b="0" dirty="0"/>
              <a:t>There are 41 channels in the segmented geometry with 200nm pitch and 100nm electrode width. </a:t>
            </a:r>
          </a:p>
          <a:p>
            <a:pPr marL="342900" indent="-342900">
              <a:buFont typeface="Wingdings" panose="05000000000000000000" pitchFamily="2" charset="2"/>
              <a:buChar char="Ø"/>
            </a:pPr>
            <a:endParaRPr lang="en-GB" sz="2200" b="0" dirty="0"/>
          </a:p>
          <a:p>
            <a:pPr marL="342900" indent="-342900">
              <a:buFont typeface="Wingdings" panose="05000000000000000000" pitchFamily="2" charset="2"/>
              <a:buChar char="Ø"/>
            </a:pPr>
            <a:r>
              <a:rPr lang="en-GB" sz="2200" b="0" dirty="0"/>
              <a:t>A linear </a:t>
            </a:r>
            <a:r>
              <a:rPr lang="en-GB" sz="2200" dirty="0"/>
              <a:t>charge is deposited along the central axis of the device.</a:t>
            </a:r>
          </a:p>
          <a:p>
            <a:br>
              <a:rPr lang="en-GB" sz="1800" b="0" dirty="0"/>
            </a:br>
            <a:endParaRPr lang="en-US" dirty="0"/>
          </a:p>
        </p:txBody>
      </p:sp>
      <p:pic>
        <p:nvPicPr>
          <p:cNvPr id="10" name="Picture 9" descr="A screenshot of a computer&#10;&#10;Description automatically generated with medium confidence">
            <a:extLst>
              <a:ext uri="{FF2B5EF4-FFF2-40B4-BE49-F238E27FC236}">
                <a16:creationId xmlns:a16="http://schemas.microsoft.com/office/drawing/2014/main" id="{E5CE41F1-F827-7760-9970-95D867E64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28" y="1466849"/>
            <a:ext cx="5638175" cy="4228631"/>
          </a:xfrm>
          <a:prstGeom prst="rect">
            <a:avLst/>
          </a:prstGeom>
        </p:spPr>
      </p:pic>
      <p:sp>
        <p:nvSpPr>
          <p:cNvPr id="13" name="Title 1">
            <a:extLst>
              <a:ext uri="{FF2B5EF4-FFF2-40B4-BE49-F238E27FC236}">
                <a16:creationId xmlns:a16="http://schemas.microsoft.com/office/drawing/2014/main" id="{7F76F45E-3491-0AE7-D64F-B41783B33B9C}"/>
              </a:ext>
            </a:extLst>
          </p:cNvPr>
          <p:cNvSpPr>
            <a:spLocks noGrp="1"/>
          </p:cNvSpPr>
          <p:nvPr>
            <p:ph type="title"/>
          </p:nvPr>
        </p:nvSpPr>
        <p:spPr>
          <a:xfrm>
            <a:off x="838200" y="231529"/>
            <a:ext cx="6740769" cy="707537"/>
          </a:xfrm>
        </p:spPr>
        <p:txBody>
          <a:bodyPr>
            <a:normAutofit fontScale="90000"/>
          </a:bodyPr>
          <a:lstStyle/>
          <a:p>
            <a:r>
              <a:rPr lang="en-GB" sz="3200" b="1" dirty="0">
                <a:solidFill>
                  <a:schemeClr val="accent1"/>
                </a:solidFill>
                <a:latin typeface="+mn-lt"/>
              </a:rPr>
              <a:t>2D TCAD Simulation (Charge diffusion):</a:t>
            </a:r>
            <a:endParaRPr lang="en-US" sz="3200" b="1" dirty="0">
              <a:solidFill>
                <a:schemeClr val="accent1"/>
              </a:solidFill>
              <a:latin typeface="+mn-lt"/>
            </a:endParaRPr>
          </a:p>
        </p:txBody>
      </p:sp>
    </p:spTree>
    <p:extLst>
      <p:ext uri="{BB962C8B-B14F-4D97-AF65-F5344CB8AC3E}">
        <p14:creationId xmlns:p14="http://schemas.microsoft.com/office/powerpoint/2010/main" val="98811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C0E835-BFA8-222A-C848-913B495EBB24}"/>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054437FE-E5FD-CF82-1301-45E98287894E}"/>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29E03331-CF7B-5E4C-6F46-D3D3A8CC00DE}"/>
              </a:ext>
            </a:extLst>
          </p:cNvPr>
          <p:cNvSpPr>
            <a:spLocks noGrp="1"/>
          </p:cNvSpPr>
          <p:nvPr>
            <p:ph type="sldNum" sz="quarter" idx="12"/>
          </p:nvPr>
        </p:nvSpPr>
        <p:spPr/>
        <p:txBody>
          <a:bodyPr/>
          <a:lstStyle/>
          <a:p>
            <a:fld id="{1E1673FC-C9CA-491F-890F-FB92F4D332E6}" type="slidenum">
              <a:rPr lang="en-US" smtClean="0"/>
              <a:t>11</a:t>
            </a:fld>
            <a:endParaRPr lang="en-US"/>
          </a:p>
        </p:txBody>
      </p:sp>
      <p:sp>
        <p:nvSpPr>
          <p:cNvPr id="15" name="Title 1">
            <a:extLst>
              <a:ext uri="{FF2B5EF4-FFF2-40B4-BE49-F238E27FC236}">
                <a16:creationId xmlns:a16="http://schemas.microsoft.com/office/drawing/2014/main" id="{28D22C37-7904-16DD-C629-BA1EFEF3EDA4}"/>
              </a:ext>
            </a:extLst>
          </p:cNvPr>
          <p:cNvSpPr>
            <a:spLocks noGrp="1"/>
          </p:cNvSpPr>
          <p:nvPr>
            <p:ph type="title"/>
          </p:nvPr>
        </p:nvSpPr>
        <p:spPr>
          <a:xfrm>
            <a:off x="838200" y="231529"/>
            <a:ext cx="6740769" cy="707537"/>
          </a:xfrm>
        </p:spPr>
        <p:txBody>
          <a:bodyPr>
            <a:normAutofit fontScale="90000"/>
          </a:bodyPr>
          <a:lstStyle/>
          <a:p>
            <a:r>
              <a:rPr lang="en-GB" sz="3200" b="1" dirty="0">
                <a:solidFill>
                  <a:schemeClr val="accent1"/>
                </a:solidFill>
                <a:latin typeface="+mn-lt"/>
              </a:rPr>
              <a:t>2D TCAD Simulation (Charge diffusion):</a:t>
            </a:r>
            <a:endParaRPr lang="en-US" sz="3200" b="1" dirty="0">
              <a:solidFill>
                <a:schemeClr val="accent1"/>
              </a:solidFill>
              <a:latin typeface="+mn-lt"/>
            </a:endParaRPr>
          </a:p>
        </p:txBody>
      </p:sp>
      <p:pic>
        <p:nvPicPr>
          <p:cNvPr id="3" name="Picture 2" descr="A graph of a normal distribution&#10;&#10;Description automatically generated">
            <a:extLst>
              <a:ext uri="{FF2B5EF4-FFF2-40B4-BE49-F238E27FC236}">
                <a16:creationId xmlns:a16="http://schemas.microsoft.com/office/drawing/2014/main" id="{3FCCE74D-8352-52A4-81BA-A3A5B0AAA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33" y="1229442"/>
            <a:ext cx="5454730" cy="4091048"/>
          </a:xfrm>
          <a:prstGeom prst="rect">
            <a:avLst/>
          </a:prstGeom>
        </p:spPr>
      </p:pic>
      <p:cxnSp>
        <p:nvCxnSpPr>
          <p:cNvPr id="9" name="Straight Arrow Connector 8">
            <a:extLst>
              <a:ext uri="{FF2B5EF4-FFF2-40B4-BE49-F238E27FC236}">
                <a16:creationId xmlns:a16="http://schemas.microsoft.com/office/drawing/2014/main" id="{7370A9B1-7D5A-1E70-35D6-D02F9EAA447B}"/>
              </a:ext>
            </a:extLst>
          </p:cNvPr>
          <p:cNvCxnSpPr>
            <a:cxnSpLocks/>
          </p:cNvCxnSpPr>
          <p:nvPr/>
        </p:nvCxnSpPr>
        <p:spPr>
          <a:xfrm>
            <a:off x="3332823" y="3332974"/>
            <a:ext cx="402956" cy="0"/>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graph with a red line&#10;&#10;Description automatically generated">
            <a:extLst>
              <a:ext uri="{FF2B5EF4-FFF2-40B4-BE49-F238E27FC236}">
                <a16:creationId xmlns:a16="http://schemas.microsoft.com/office/drawing/2014/main" id="{F6C55A9A-2ED6-8C07-CE29-E007093C5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94269"/>
            <a:ext cx="5510151" cy="4132613"/>
          </a:xfrm>
          <a:prstGeom prst="rect">
            <a:avLst/>
          </a:prstGeom>
        </p:spPr>
      </p:pic>
      <p:sp>
        <p:nvSpPr>
          <p:cNvPr id="7" name="TextBox 6">
            <a:extLst>
              <a:ext uri="{FF2B5EF4-FFF2-40B4-BE49-F238E27FC236}">
                <a16:creationId xmlns:a16="http://schemas.microsoft.com/office/drawing/2014/main" id="{38C7D553-F58D-4B98-8575-5FEBEAA569E0}"/>
              </a:ext>
            </a:extLst>
          </p:cNvPr>
          <p:cNvSpPr txBox="1"/>
          <p:nvPr/>
        </p:nvSpPr>
        <p:spPr>
          <a:xfrm>
            <a:off x="1108136" y="5404080"/>
            <a:ext cx="10577146" cy="830997"/>
          </a:xfrm>
          <a:prstGeom prst="rect">
            <a:avLst/>
          </a:prstGeom>
          <a:noFill/>
        </p:spPr>
        <p:txBody>
          <a:bodyPr wrap="square">
            <a:spAutoFit/>
          </a:bodyPr>
          <a:lstStyle/>
          <a:p>
            <a:pPr marL="285750" indent="-285750">
              <a:buFont typeface="Wingdings" panose="05000000000000000000" pitchFamily="2" charset="2"/>
              <a:buChar char="Ø"/>
            </a:pPr>
            <a:r>
              <a:rPr lang="en-GB" sz="2400" dirty="0"/>
              <a:t>Sub-micron feature size resolution looks possible, but results need to be confirmed in heavy ion beam</a:t>
            </a:r>
            <a:endParaRPr lang="en-US" sz="2400" dirty="0"/>
          </a:p>
        </p:txBody>
      </p:sp>
    </p:spTree>
    <p:extLst>
      <p:ext uri="{BB962C8B-B14F-4D97-AF65-F5344CB8AC3E}">
        <p14:creationId xmlns:p14="http://schemas.microsoft.com/office/powerpoint/2010/main" val="1070611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C49D2F-46CC-6BE5-F24D-17B1B978C41C}"/>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3C05513A-5CFA-AE02-A0EA-8B108216F84E}"/>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4D4FE3FA-06B6-DFAF-1852-FF8275CF8297}"/>
              </a:ext>
            </a:extLst>
          </p:cNvPr>
          <p:cNvSpPr>
            <a:spLocks noGrp="1"/>
          </p:cNvSpPr>
          <p:nvPr>
            <p:ph type="sldNum" sz="quarter" idx="12"/>
          </p:nvPr>
        </p:nvSpPr>
        <p:spPr/>
        <p:txBody>
          <a:bodyPr/>
          <a:lstStyle/>
          <a:p>
            <a:fld id="{1E1673FC-C9CA-491F-890F-FB92F4D332E6}" type="slidenum">
              <a:rPr lang="en-US" smtClean="0"/>
              <a:t>12</a:t>
            </a:fld>
            <a:endParaRPr lang="en-US"/>
          </a:p>
        </p:txBody>
      </p:sp>
      <p:sp>
        <p:nvSpPr>
          <p:cNvPr id="19" name="Title 1">
            <a:extLst>
              <a:ext uri="{FF2B5EF4-FFF2-40B4-BE49-F238E27FC236}">
                <a16:creationId xmlns:a16="http://schemas.microsoft.com/office/drawing/2014/main" id="{6B651F81-2353-DD82-3779-7DEA85FF6798}"/>
              </a:ext>
            </a:extLst>
          </p:cNvPr>
          <p:cNvSpPr>
            <a:spLocks noGrp="1"/>
          </p:cNvSpPr>
          <p:nvPr>
            <p:ph type="title"/>
          </p:nvPr>
        </p:nvSpPr>
        <p:spPr>
          <a:xfrm>
            <a:off x="838200" y="231529"/>
            <a:ext cx="6740769" cy="707537"/>
          </a:xfrm>
        </p:spPr>
        <p:txBody>
          <a:bodyPr>
            <a:normAutofit fontScale="90000"/>
          </a:bodyPr>
          <a:lstStyle/>
          <a:p>
            <a:r>
              <a:rPr lang="en-GB" sz="3200" b="1" dirty="0">
                <a:solidFill>
                  <a:schemeClr val="accent1"/>
                </a:solidFill>
                <a:latin typeface="+mn-lt"/>
              </a:rPr>
              <a:t>2D TCAD Simulation (Charge diffusion):</a:t>
            </a:r>
            <a:endParaRPr lang="en-US" sz="3200" b="1" dirty="0">
              <a:solidFill>
                <a:schemeClr val="accent1"/>
              </a:solidFill>
              <a:latin typeface="+mn-lt"/>
            </a:endParaRPr>
          </a:p>
        </p:txBody>
      </p:sp>
      <p:pic>
        <p:nvPicPr>
          <p:cNvPr id="7" name="Picture 6" descr="A graph of a function&#10;&#10;Description automatically generated with medium confidence">
            <a:extLst>
              <a:ext uri="{FF2B5EF4-FFF2-40B4-BE49-F238E27FC236}">
                <a16:creationId xmlns:a16="http://schemas.microsoft.com/office/drawing/2014/main" id="{F35BC3A0-254F-B0A5-1688-0BEE68BB6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13" y="1735361"/>
            <a:ext cx="5288485" cy="3966364"/>
          </a:xfrm>
          <a:prstGeom prst="rect">
            <a:avLst/>
          </a:prstGeom>
        </p:spPr>
      </p:pic>
      <p:pic>
        <p:nvPicPr>
          <p:cNvPr id="10" name="Picture 9" descr="A graph with a red line&#10;&#10;Description automatically generated">
            <a:extLst>
              <a:ext uri="{FF2B5EF4-FFF2-40B4-BE49-F238E27FC236}">
                <a16:creationId xmlns:a16="http://schemas.microsoft.com/office/drawing/2014/main" id="{1E8A721B-8E9B-0652-D7DE-3C5E80B48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810" y="1682608"/>
            <a:ext cx="5288485" cy="3966363"/>
          </a:xfrm>
          <a:prstGeom prst="rect">
            <a:avLst/>
          </a:prstGeom>
        </p:spPr>
      </p:pic>
      <p:cxnSp>
        <p:nvCxnSpPr>
          <p:cNvPr id="11" name="Straight Arrow Connector 10">
            <a:extLst>
              <a:ext uri="{FF2B5EF4-FFF2-40B4-BE49-F238E27FC236}">
                <a16:creationId xmlns:a16="http://schemas.microsoft.com/office/drawing/2014/main" id="{FF08561A-0F00-258C-0907-8D52AECE4294}"/>
              </a:ext>
            </a:extLst>
          </p:cNvPr>
          <p:cNvCxnSpPr>
            <a:cxnSpLocks/>
          </p:cNvCxnSpPr>
          <p:nvPr/>
        </p:nvCxnSpPr>
        <p:spPr>
          <a:xfrm>
            <a:off x="3152558" y="3441576"/>
            <a:ext cx="876600" cy="0"/>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32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30FF9D9-EE92-7983-3ABC-E1CC82FF9AFD}"/>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65F9C6AE-BDCF-7D24-1FEE-7096F4AC909D}"/>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32FA0921-15C7-A680-F37D-2C439360D209}"/>
              </a:ext>
            </a:extLst>
          </p:cNvPr>
          <p:cNvSpPr>
            <a:spLocks noGrp="1"/>
          </p:cNvSpPr>
          <p:nvPr>
            <p:ph type="sldNum" sz="quarter" idx="12"/>
          </p:nvPr>
        </p:nvSpPr>
        <p:spPr/>
        <p:txBody>
          <a:bodyPr/>
          <a:lstStyle/>
          <a:p>
            <a:fld id="{1E1673FC-C9CA-491F-890F-FB92F4D332E6}" type="slidenum">
              <a:rPr lang="en-US" smtClean="0"/>
              <a:t>13</a:t>
            </a:fld>
            <a:endParaRPr lang="en-US"/>
          </a:p>
        </p:txBody>
      </p:sp>
      <p:pic>
        <p:nvPicPr>
          <p:cNvPr id="8" name="Picture 7" descr="Close-up of a machine with a green device&#10;&#10;Description automatically generated">
            <a:extLst>
              <a:ext uri="{FF2B5EF4-FFF2-40B4-BE49-F238E27FC236}">
                <a16:creationId xmlns:a16="http://schemas.microsoft.com/office/drawing/2014/main" id="{C30BF752-E889-EEA5-7207-98C92998D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695" y="1771650"/>
            <a:ext cx="5773141" cy="4088608"/>
          </a:xfrm>
          <a:prstGeom prst="rect">
            <a:avLst/>
          </a:prstGeom>
        </p:spPr>
      </p:pic>
      <p:sp>
        <p:nvSpPr>
          <p:cNvPr id="9" name="TextBox 8">
            <a:extLst>
              <a:ext uri="{FF2B5EF4-FFF2-40B4-BE49-F238E27FC236}">
                <a16:creationId xmlns:a16="http://schemas.microsoft.com/office/drawing/2014/main" id="{F119E842-3793-134C-E684-6A3EE35EA1F5}"/>
              </a:ext>
            </a:extLst>
          </p:cNvPr>
          <p:cNvSpPr txBox="1"/>
          <p:nvPr/>
        </p:nvSpPr>
        <p:spPr>
          <a:xfrm>
            <a:off x="1327638" y="1929015"/>
            <a:ext cx="4202724" cy="3267239"/>
          </a:xfrm>
          <a:prstGeom prst="rect">
            <a:avLst/>
          </a:prstGeom>
        </p:spPr>
        <p:txBody>
          <a:bodyPr vert="horz" lIns="91440" tIns="45720" rIns="91440" bIns="45720" rtlCol="0">
            <a:normAutofit/>
          </a:bodyPr>
          <a:lstStyle/>
          <a:p>
            <a:pPr>
              <a:lnSpc>
                <a:spcPct val="90000"/>
              </a:lnSpc>
              <a:spcAft>
                <a:spcPts val="600"/>
              </a:spcAft>
            </a:pPr>
            <a:r>
              <a:rPr lang="en-US" sz="2400" dirty="0"/>
              <a:t>A 4mm x 4mm x 0.030 mm diamond and a Silicon sensor with similar dimensions were mounted in parallel on two four-channel readouts board designed at SCIPP. The proton beam energy was 67.5 MeV and the total fluence was ~ 4 x 10</a:t>
            </a:r>
            <a:r>
              <a:rPr lang="en-US" sz="2400" baseline="30000" dirty="0"/>
              <a:t>16</a:t>
            </a:r>
            <a:r>
              <a:rPr lang="en-US" sz="2400" dirty="0"/>
              <a:t> .</a:t>
            </a:r>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p:txBody>
      </p:sp>
      <p:sp>
        <p:nvSpPr>
          <p:cNvPr id="11" name="TextBox 10">
            <a:extLst>
              <a:ext uri="{FF2B5EF4-FFF2-40B4-BE49-F238E27FC236}">
                <a16:creationId xmlns:a16="http://schemas.microsoft.com/office/drawing/2014/main" id="{552287F9-C3E8-3B5E-E82D-9DC3F165D239}"/>
              </a:ext>
            </a:extLst>
          </p:cNvPr>
          <p:cNvSpPr txBox="1"/>
          <p:nvPr/>
        </p:nvSpPr>
        <p:spPr>
          <a:xfrm>
            <a:off x="838200" y="319166"/>
            <a:ext cx="9277349" cy="1077218"/>
          </a:xfrm>
          <a:prstGeom prst="rect">
            <a:avLst/>
          </a:prstGeom>
          <a:noFill/>
        </p:spPr>
        <p:txBody>
          <a:bodyPr wrap="square" rtlCol="0">
            <a:spAutoFit/>
          </a:bodyPr>
          <a:lstStyle/>
          <a:p>
            <a:r>
              <a:rPr lang="en-GB" sz="3200" b="1" dirty="0">
                <a:solidFill>
                  <a:schemeClr val="accent1"/>
                </a:solidFill>
                <a:cs typeface="Times New Roman" panose="02020603050405020304" pitchFamily="18" charset="0"/>
              </a:rPr>
              <a:t>Radiation damage study @</a:t>
            </a:r>
            <a:r>
              <a:rPr lang="en-GB" sz="3200" dirty="0"/>
              <a:t> </a:t>
            </a:r>
            <a:r>
              <a:rPr lang="en-GB" sz="3200" b="1" dirty="0">
                <a:solidFill>
                  <a:schemeClr val="accent1"/>
                </a:solidFill>
              </a:rPr>
              <a:t>Proton Synchrotron (Crocker Nuclear Lab on the UC Davis Campus) </a:t>
            </a:r>
            <a:r>
              <a:rPr lang="en-GB" sz="3200" b="1" dirty="0">
                <a:solidFill>
                  <a:schemeClr val="accent1"/>
                </a:solidFill>
                <a:cs typeface="Times New Roman" panose="02020603050405020304" pitchFamily="18" charset="0"/>
              </a:rPr>
              <a:t>:</a:t>
            </a:r>
            <a:endParaRPr lang="en-US" sz="3200" b="1"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037276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91B5D6-F632-16C0-26E4-96EBA72F86A2}"/>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D321A009-2FDE-822F-1CDE-2E3FDF234BEF}"/>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50236EF4-C901-B01B-5CE9-64F7EF19E243}"/>
              </a:ext>
            </a:extLst>
          </p:cNvPr>
          <p:cNvSpPr>
            <a:spLocks noGrp="1"/>
          </p:cNvSpPr>
          <p:nvPr>
            <p:ph type="sldNum" sz="quarter" idx="12"/>
          </p:nvPr>
        </p:nvSpPr>
        <p:spPr/>
        <p:txBody>
          <a:bodyPr/>
          <a:lstStyle/>
          <a:p>
            <a:fld id="{1E1673FC-C9CA-491F-890F-FB92F4D332E6}" type="slidenum">
              <a:rPr lang="en-US" smtClean="0"/>
              <a:t>14</a:t>
            </a:fld>
            <a:endParaRPr lang="en-US"/>
          </a:p>
        </p:txBody>
      </p:sp>
      <p:pic>
        <p:nvPicPr>
          <p:cNvPr id="8" name="Picture 7" descr="A graph of a function&#10;&#10;Description automatically generated">
            <a:extLst>
              <a:ext uri="{FF2B5EF4-FFF2-40B4-BE49-F238E27FC236}">
                <a16:creationId xmlns:a16="http://schemas.microsoft.com/office/drawing/2014/main" id="{35FD8551-8566-3221-0C3F-B1E227E41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294" y="2487123"/>
            <a:ext cx="3916642" cy="3758713"/>
          </a:xfrm>
          <a:prstGeom prst="rect">
            <a:avLst/>
          </a:prstGeom>
        </p:spPr>
      </p:pic>
      <p:pic>
        <p:nvPicPr>
          <p:cNvPr id="10" name="Picture 9" descr="A graph with a red line&#10;&#10;Description automatically generated">
            <a:extLst>
              <a:ext uri="{FF2B5EF4-FFF2-40B4-BE49-F238E27FC236}">
                <a16:creationId xmlns:a16="http://schemas.microsoft.com/office/drawing/2014/main" id="{86472DCB-8FD8-3A4C-4BFE-36000AF11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443" y="2593177"/>
            <a:ext cx="3916642" cy="3758713"/>
          </a:xfrm>
          <a:prstGeom prst="rect">
            <a:avLst/>
          </a:prstGeom>
        </p:spPr>
      </p:pic>
      <p:sp>
        <p:nvSpPr>
          <p:cNvPr id="11" name="TextBox 10">
            <a:extLst>
              <a:ext uri="{FF2B5EF4-FFF2-40B4-BE49-F238E27FC236}">
                <a16:creationId xmlns:a16="http://schemas.microsoft.com/office/drawing/2014/main" id="{113769F9-1EA3-727F-1E32-A127ABA18FED}"/>
              </a:ext>
            </a:extLst>
          </p:cNvPr>
          <p:cNvSpPr txBox="1"/>
          <p:nvPr/>
        </p:nvSpPr>
        <p:spPr>
          <a:xfrm>
            <a:off x="838200" y="136525"/>
            <a:ext cx="9380136" cy="584775"/>
          </a:xfrm>
          <a:prstGeom prst="rect">
            <a:avLst/>
          </a:prstGeom>
          <a:noFill/>
        </p:spPr>
        <p:txBody>
          <a:bodyPr wrap="square" rtlCol="0">
            <a:spAutoFit/>
          </a:bodyPr>
          <a:lstStyle/>
          <a:p>
            <a:r>
              <a:rPr lang="en-GB" sz="3200" b="1" dirty="0">
                <a:solidFill>
                  <a:schemeClr val="accent1"/>
                </a:solidFill>
                <a:latin typeface="+mj-lt"/>
                <a:cs typeface="Times New Roman" panose="02020603050405020304" pitchFamily="18" charset="0"/>
              </a:rPr>
              <a:t>Damaged v/s Undamaged sensor:</a:t>
            </a:r>
            <a:endParaRPr lang="en-US" sz="3200" b="1" dirty="0">
              <a:solidFill>
                <a:schemeClr val="accent1"/>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5001AD4F-CA7F-421B-B6B8-F106006F960F}"/>
              </a:ext>
            </a:extLst>
          </p:cNvPr>
          <p:cNvSpPr txBox="1"/>
          <p:nvPr/>
        </p:nvSpPr>
        <p:spPr>
          <a:xfrm>
            <a:off x="838200" y="910398"/>
            <a:ext cx="10881946" cy="1569660"/>
          </a:xfrm>
          <a:prstGeom prst="rect">
            <a:avLst/>
          </a:prstGeom>
          <a:noFill/>
        </p:spPr>
        <p:txBody>
          <a:bodyPr wrap="square" rtlCol="0">
            <a:spAutoFit/>
          </a:bodyPr>
          <a:lstStyle/>
          <a:p>
            <a:pPr marL="285750" indent="-285750" algn="l">
              <a:buFont typeface="Wingdings" panose="05000000000000000000" pitchFamily="2" charset="2"/>
              <a:buChar char="Ø"/>
            </a:pPr>
            <a:r>
              <a:rPr lang="en-GB" sz="2400" b="0" i="0" u="none" strike="noStrike" baseline="0" dirty="0"/>
              <a:t>Since, the sensor was already damaged a bit during the setup of the experiment, we do not have the absolute charge collection efficiency (CCE). </a:t>
            </a:r>
          </a:p>
          <a:p>
            <a:pPr algn="l"/>
            <a:endParaRPr lang="en-US" sz="2400" dirty="0"/>
          </a:p>
          <a:p>
            <a:pPr marL="285750" indent="-285750">
              <a:buFont typeface="Wingdings" panose="05000000000000000000" pitchFamily="2" charset="2"/>
              <a:buChar char="Ø"/>
            </a:pPr>
            <a:r>
              <a:rPr lang="en-US" sz="2400" dirty="0"/>
              <a:t>We took a fresh and fully damaged sensor to the LCLS to measure the absolute CCE. </a:t>
            </a:r>
          </a:p>
        </p:txBody>
      </p:sp>
    </p:spTree>
    <p:extLst>
      <p:ext uri="{BB962C8B-B14F-4D97-AF65-F5344CB8AC3E}">
        <p14:creationId xmlns:p14="http://schemas.microsoft.com/office/powerpoint/2010/main" val="1084216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86B3E27-AAC3-3F07-FEB5-3764D011A2C4}"/>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4958F35D-3271-66E5-C55D-ACCB6468F189}"/>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1E49087C-0DDC-0E5E-CF56-CB4FA1266B4D}"/>
              </a:ext>
            </a:extLst>
          </p:cNvPr>
          <p:cNvSpPr>
            <a:spLocks noGrp="1"/>
          </p:cNvSpPr>
          <p:nvPr>
            <p:ph type="sldNum" sz="quarter" idx="12"/>
          </p:nvPr>
        </p:nvSpPr>
        <p:spPr/>
        <p:txBody>
          <a:bodyPr/>
          <a:lstStyle/>
          <a:p>
            <a:fld id="{1E1673FC-C9CA-491F-890F-FB92F4D332E6}" type="slidenum">
              <a:rPr lang="en-US" smtClean="0"/>
              <a:t>15</a:t>
            </a:fld>
            <a:endParaRPr lang="en-US"/>
          </a:p>
        </p:txBody>
      </p:sp>
      <p:pic>
        <p:nvPicPr>
          <p:cNvPr id="8" name="Picture 7" descr="A graph of a graph of a number of protons&#10;&#10;Description automatically generated with medium confidence">
            <a:extLst>
              <a:ext uri="{FF2B5EF4-FFF2-40B4-BE49-F238E27FC236}">
                <a16:creationId xmlns:a16="http://schemas.microsoft.com/office/drawing/2014/main" id="{4E85B19E-EB42-ABFE-2B23-7CEEA239D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041" y="2521804"/>
            <a:ext cx="5182435" cy="3880834"/>
          </a:xfrm>
          <a:prstGeom prst="rect">
            <a:avLst/>
          </a:prstGeom>
        </p:spPr>
      </p:pic>
      <p:sp>
        <p:nvSpPr>
          <p:cNvPr id="9" name="TextBox 8">
            <a:extLst>
              <a:ext uri="{FF2B5EF4-FFF2-40B4-BE49-F238E27FC236}">
                <a16:creationId xmlns:a16="http://schemas.microsoft.com/office/drawing/2014/main" id="{75ABC42A-A55D-2963-47E9-4E970AAE3CAB}"/>
              </a:ext>
            </a:extLst>
          </p:cNvPr>
          <p:cNvSpPr txBox="1"/>
          <p:nvPr/>
        </p:nvSpPr>
        <p:spPr>
          <a:xfrm>
            <a:off x="8333667" y="2704371"/>
            <a:ext cx="2453158" cy="307777"/>
          </a:xfrm>
          <a:prstGeom prst="rect">
            <a:avLst/>
          </a:prstGeom>
          <a:noFill/>
        </p:spPr>
        <p:txBody>
          <a:bodyPr wrap="square" rtlCol="0">
            <a:spAutoFit/>
          </a:bodyPr>
          <a:lstStyle/>
          <a:p>
            <a:r>
              <a:rPr lang="en-GB" sz="1400" dirty="0"/>
              <a:t>10% error band from LCLS data</a:t>
            </a:r>
            <a:endParaRPr lang="en-US" sz="1400" dirty="0"/>
          </a:p>
        </p:txBody>
      </p:sp>
      <p:cxnSp>
        <p:nvCxnSpPr>
          <p:cNvPr id="10" name="Straight Arrow Connector 9">
            <a:extLst>
              <a:ext uri="{FF2B5EF4-FFF2-40B4-BE49-F238E27FC236}">
                <a16:creationId xmlns:a16="http://schemas.microsoft.com/office/drawing/2014/main" id="{DE2ECBC0-7BE5-9982-4C63-2815C72C3C4F}"/>
              </a:ext>
            </a:extLst>
          </p:cNvPr>
          <p:cNvCxnSpPr/>
          <p:nvPr/>
        </p:nvCxnSpPr>
        <p:spPr>
          <a:xfrm flipH="1">
            <a:off x="8030802" y="3029914"/>
            <a:ext cx="408373" cy="772357"/>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941F03-C2C1-7F7C-4409-AAE72F21AC25}"/>
              </a:ext>
            </a:extLst>
          </p:cNvPr>
          <p:cNvSpPr txBox="1"/>
          <p:nvPr/>
        </p:nvSpPr>
        <p:spPr>
          <a:xfrm>
            <a:off x="838200" y="134751"/>
            <a:ext cx="9380136" cy="584775"/>
          </a:xfrm>
          <a:prstGeom prst="rect">
            <a:avLst/>
          </a:prstGeom>
          <a:noFill/>
        </p:spPr>
        <p:txBody>
          <a:bodyPr wrap="square" rtlCol="0">
            <a:spAutoFit/>
          </a:bodyPr>
          <a:lstStyle/>
          <a:p>
            <a:r>
              <a:rPr lang="en-GB" sz="3200" b="1" dirty="0">
                <a:solidFill>
                  <a:schemeClr val="accent1"/>
                </a:solidFill>
                <a:latin typeface="+mj-lt"/>
                <a:cs typeface="Times New Roman" panose="02020603050405020304" pitchFamily="18" charset="0"/>
              </a:rPr>
              <a:t>Charge collection efficiency:</a:t>
            </a:r>
            <a:endParaRPr lang="en-US" sz="3200" b="1" dirty="0">
              <a:solidFill>
                <a:schemeClr val="accent1"/>
              </a:solidFill>
              <a:latin typeface="+mj-lt"/>
              <a:cs typeface="Times New Roman" panose="02020603050405020304" pitchFamily="18" charset="0"/>
            </a:endParaRPr>
          </a:p>
        </p:txBody>
      </p:sp>
      <p:pic>
        <p:nvPicPr>
          <p:cNvPr id="2" name="Picture 1" descr="A graph of a number of protons&#10;&#10;Description automatically generated">
            <a:extLst>
              <a:ext uri="{FF2B5EF4-FFF2-40B4-BE49-F238E27FC236}">
                <a16:creationId xmlns:a16="http://schemas.microsoft.com/office/drawing/2014/main" id="{43A4F62C-3D95-C3C3-AEAB-D1583A248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940" y="2335137"/>
            <a:ext cx="4989492" cy="4055843"/>
          </a:xfrm>
          <a:prstGeom prst="rect">
            <a:avLst/>
          </a:prstGeom>
        </p:spPr>
      </p:pic>
      <p:sp>
        <p:nvSpPr>
          <p:cNvPr id="3" name="TextBox 2">
            <a:extLst>
              <a:ext uri="{FF2B5EF4-FFF2-40B4-BE49-F238E27FC236}">
                <a16:creationId xmlns:a16="http://schemas.microsoft.com/office/drawing/2014/main" id="{2354EFD9-F8DA-7FA4-8E9B-7841F8F618A7}"/>
              </a:ext>
            </a:extLst>
          </p:cNvPr>
          <p:cNvSpPr txBox="1"/>
          <p:nvPr/>
        </p:nvSpPr>
        <p:spPr>
          <a:xfrm>
            <a:off x="838200" y="835835"/>
            <a:ext cx="10600592" cy="1569660"/>
          </a:xfrm>
          <a:prstGeom prst="rect">
            <a:avLst/>
          </a:prstGeom>
          <a:noFill/>
        </p:spPr>
        <p:txBody>
          <a:bodyPr wrap="square" rtlCol="0">
            <a:spAutoFit/>
          </a:bodyPr>
          <a:lstStyle/>
          <a:p>
            <a:pPr marL="285750" indent="-285750">
              <a:buFont typeface="Wingdings" panose="05000000000000000000" pitchFamily="2" charset="2"/>
              <a:buChar char="Ø"/>
            </a:pPr>
            <a:r>
              <a:rPr lang="en-GB" sz="2400" dirty="0"/>
              <a:t>The charge collection efficiency of the fully damaged sensor was found to be ~ 24% of that of the undamaged sensor. </a:t>
            </a:r>
          </a:p>
          <a:p>
            <a:pPr marL="285750" indent="-285750" algn="l">
              <a:buFont typeface="Wingdings" panose="05000000000000000000" pitchFamily="2" charset="2"/>
              <a:buChar char="Ø"/>
            </a:pPr>
            <a:r>
              <a:rPr lang="en-GB" sz="2400" b="0" i="0" u="none" strike="noStrike" baseline="0" dirty="0"/>
              <a:t>We use that final point to set the absolute scale of the relative CCE by scaling the results so that the CCE measured for the highest fluence has a value of 0.240.</a:t>
            </a:r>
            <a:endParaRPr lang="en-US" sz="2400" dirty="0"/>
          </a:p>
        </p:txBody>
      </p:sp>
      <p:sp>
        <p:nvSpPr>
          <p:cNvPr id="7" name="Arrow: Right 6">
            <a:extLst>
              <a:ext uri="{FF2B5EF4-FFF2-40B4-BE49-F238E27FC236}">
                <a16:creationId xmlns:a16="http://schemas.microsoft.com/office/drawing/2014/main" id="{162F3975-8570-096C-695F-26F98B7552F4}"/>
              </a:ext>
            </a:extLst>
          </p:cNvPr>
          <p:cNvSpPr/>
          <p:nvPr/>
        </p:nvSpPr>
        <p:spPr>
          <a:xfrm>
            <a:off x="5238750" y="2704371"/>
            <a:ext cx="783682" cy="4484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57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C686D8-E347-AC0A-1C77-7DEFECE04E8F}"/>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598A5A66-A966-0CED-14AE-FCF2EFEEA70D}"/>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38B18211-6C27-4548-88EA-453ABBA51675}"/>
              </a:ext>
            </a:extLst>
          </p:cNvPr>
          <p:cNvSpPr>
            <a:spLocks noGrp="1"/>
          </p:cNvSpPr>
          <p:nvPr>
            <p:ph type="sldNum" sz="quarter" idx="12"/>
          </p:nvPr>
        </p:nvSpPr>
        <p:spPr/>
        <p:txBody>
          <a:bodyPr/>
          <a:lstStyle/>
          <a:p>
            <a:fld id="{1E1673FC-C9CA-491F-890F-FB92F4D332E6}" type="slidenum">
              <a:rPr lang="en-US" smtClean="0"/>
              <a:t>16</a:t>
            </a:fld>
            <a:endParaRPr lang="en-US"/>
          </a:p>
        </p:txBody>
      </p:sp>
      <p:sp>
        <p:nvSpPr>
          <p:cNvPr id="8" name="TextBox 7">
            <a:extLst>
              <a:ext uri="{FF2B5EF4-FFF2-40B4-BE49-F238E27FC236}">
                <a16:creationId xmlns:a16="http://schemas.microsoft.com/office/drawing/2014/main" id="{6E0009A6-1AE1-0CA2-0B40-3B5208F7F89F}"/>
              </a:ext>
            </a:extLst>
          </p:cNvPr>
          <p:cNvSpPr txBox="1"/>
          <p:nvPr/>
        </p:nvSpPr>
        <p:spPr>
          <a:xfrm>
            <a:off x="1063870" y="1166842"/>
            <a:ext cx="10471638" cy="5878532"/>
          </a:xfrm>
          <a:prstGeom prst="rect">
            <a:avLst/>
          </a:prstGeom>
          <a:noFill/>
        </p:spPr>
        <p:txBody>
          <a:bodyPr wrap="square">
            <a:spAutoFit/>
          </a:bodyPr>
          <a:lstStyle/>
          <a:p>
            <a:pPr marL="285750" indent="-285750">
              <a:buFont typeface="Wingdings" panose="05000000000000000000" pitchFamily="2" charset="2"/>
              <a:buChar char="Ø"/>
            </a:pPr>
            <a:endParaRPr lang="en-GB" sz="2400" dirty="0">
              <a:latin typeface="CMR10"/>
            </a:endParaRPr>
          </a:p>
          <a:p>
            <a:pPr>
              <a:buFont typeface="Wingdings" panose="05000000000000000000" pitchFamily="2" charset="2"/>
              <a:buChar char="Ø"/>
            </a:pPr>
            <a:r>
              <a:rPr lang="en-GB" sz="2400" dirty="0">
                <a:cs typeface="Times New Roman" panose="02020603050405020304" pitchFamily="18" charset="0"/>
              </a:rPr>
              <a:t>Upgraded and next generation XFELs envisioned </a:t>
            </a:r>
            <a:r>
              <a:rPr lang="en-GB" sz="2400" dirty="0" err="1">
                <a:cs typeface="Times New Roman" panose="02020603050405020304" pitchFamily="18" charset="0"/>
              </a:rPr>
              <a:t>mJ</a:t>
            </a:r>
            <a:r>
              <a:rPr lang="en-GB" sz="2400" dirty="0">
                <a:cs typeface="Times New Roman" panose="02020603050405020304" pitchFamily="18" charset="0"/>
              </a:rPr>
              <a:t> scale pulses </a:t>
            </a:r>
          </a:p>
          <a:p>
            <a:pPr marL="0" indent="0">
              <a:buNone/>
            </a:pPr>
            <a:r>
              <a:rPr lang="en-GB" sz="2400" dirty="0">
                <a:cs typeface="Times New Roman" panose="02020603050405020304" pitchFamily="18" charset="0"/>
              </a:rPr>
              <a:t>      delivered at repetition rates up to 10 GHz.</a:t>
            </a:r>
          </a:p>
          <a:p>
            <a:pPr marL="0" indent="0">
              <a:buNone/>
            </a:pPr>
            <a:endParaRPr lang="en-GB" sz="2000" dirty="0">
              <a:cs typeface="Times New Roman" panose="02020603050405020304" pitchFamily="18" charset="0"/>
            </a:endParaRPr>
          </a:p>
          <a:p>
            <a:pPr lvl="1"/>
            <a:r>
              <a:rPr lang="en-GB" sz="2000" dirty="0">
                <a:cs typeface="Times New Roman" panose="02020603050405020304" pitchFamily="18" charset="0"/>
              </a:rPr>
              <a:t>-- </a:t>
            </a:r>
            <a:r>
              <a:rPr lang="en-GB" sz="2200" dirty="0">
                <a:cs typeface="Times New Roman" panose="02020603050405020304" pitchFamily="18" charset="0"/>
              </a:rPr>
              <a:t>Need to understand intrinsic charge collection limitations of diamond.</a:t>
            </a:r>
          </a:p>
          <a:p>
            <a:pPr lvl="1"/>
            <a:r>
              <a:rPr lang="en-GB" sz="2200" dirty="0">
                <a:cs typeface="Times New Roman" panose="02020603050405020304" pitchFamily="18" charset="0"/>
              </a:rPr>
              <a:t>-- Need to develop high bandwidth (10 GHz) readout of ionising particle sensor.</a:t>
            </a:r>
          </a:p>
          <a:p>
            <a:endParaRPr lang="en-GB" sz="2400" dirty="0">
              <a:latin typeface="CMR10"/>
            </a:endParaRPr>
          </a:p>
          <a:p>
            <a:pPr marL="342900" indent="-342900" algn="l">
              <a:buFont typeface="Wingdings" panose="05000000000000000000" pitchFamily="2" charset="2"/>
              <a:buChar char="Ø"/>
            </a:pPr>
            <a:r>
              <a:rPr lang="en-GB" sz="2400" dirty="0">
                <a:latin typeface="CMR10"/>
              </a:rPr>
              <a:t>M</a:t>
            </a:r>
            <a:r>
              <a:rPr lang="en-GB" sz="2400" b="0" i="0" u="none" strike="noStrike" baseline="0" dirty="0">
                <a:latin typeface="CMR10"/>
              </a:rPr>
              <a:t>onitoring of the evolution of the plasma on time scales in the 100-ps regime during </a:t>
            </a:r>
            <a:r>
              <a:rPr lang="en-US" sz="2400" b="0" i="0" u="none" strike="noStrike" baseline="0" dirty="0"/>
              <a:t>laser ignition of plasma events.</a:t>
            </a:r>
          </a:p>
          <a:p>
            <a:pPr marL="342900" indent="-342900" algn="l">
              <a:buFont typeface="Wingdings" panose="05000000000000000000" pitchFamily="2" charset="2"/>
              <a:buChar char="Ø"/>
            </a:pPr>
            <a:endParaRPr lang="en-US" sz="2400" dirty="0"/>
          </a:p>
          <a:p>
            <a:pPr marL="342900" indent="-342900" algn="l">
              <a:buFont typeface="Wingdings" panose="05000000000000000000" pitchFamily="2" charset="2"/>
              <a:buChar char="Ø"/>
            </a:pPr>
            <a:r>
              <a:rPr lang="en-US" sz="2400" b="0" i="0" u="none" strike="noStrike" baseline="0" dirty="0"/>
              <a:t>AAD Collaboration has been awarded a DOE grant for the Basic Energy Science and Accelerator </a:t>
            </a:r>
            <a:r>
              <a:rPr lang="en-US" sz="2400" dirty="0"/>
              <a:t>Stewardship to pursue the development of </a:t>
            </a:r>
            <a:r>
              <a:rPr lang="en-US" sz="2400" dirty="0" err="1"/>
              <a:t>Mult</a:t>
            </a:r>
            <a:r>
              <a:rPr lang="en-US" sz="2400" dirty="0"/>
              <a:t>-GHz diagnostic capable to address these challenges. </a:t>
            </a:r>
            <a:endParaRPr lang="en-US" sz="2400" b="0" i="0" u="none" strike="noStrike" baseline="0" dirty="0"/>
          </a:p>
          <a:p>
            <a:pPr algn="l"/>
            <a:endParaRPr lang="en-GB" sz="2400" b="0" i="0" u="none" strike="noStrike" baseline="0" dirty="0"/>
          </a:p>
          <a:p>
            <a:pPr marL="285750" indent="-285750" algn="l">
              <a:buFont typeface="Wingdings" panose="05000000000000000000" pitchFamily="2" charset="2"/>
              <a:buChar char="Ø"/>
            </a:pPr>
            <a:endParaRPr lang="en-GB" sz="2400" b="0" i="0" u="none" strike="noStrike" baseline="0" dirty="0"/>
          </a:p>
          <a:p>
            <a:pPr marL="285750" indent="-285750" algn="l">
              <a:buFont typeface="Wingdings" panose="05000000000000000000" pitchFamily="2" charset="2"/>
              <a:buChar char="Ø"/>
            </a:pPr>
            <a:endParaRPr lang="en-US" sz="2400" b="0" i="0" u="none" strike="noStrike" baseline="0" dirty="0"/>
          </a:p>
        </p:txBody>
      </p:sp>
      <p:sp>
        <p:nvSpPr>
          <p:cNvPr id="9" name="TextBox 8">
            <a:extLst>
              <a:ext uri="{FF2B5EF4-FFF2-40B4-BE49-F238E27FC236}">
                <a16:creationId xmlns:a16="http://schemas.microsoft.com/office/drawing/2014/main" id="{C9409E61-919B-C41C-34C9-28E14B5D3E24}"/>
              </a:ext>
            </a:extLst>
          </p:cNvPr>
          <p:cNvSpPr txBox="1"/>
          <p:nvPr/>
        </p:nvSpPr>
        <p:spPr>
          <a:xfrm>
            <a:off x="838200" y="209261"/>
            <a:ext cx="6113585" cy="584775"/>
          </a:xfrm>
          <a:prstGeom prst="rect">
            <a:avLst/>
          </a:prstGeom>
          <a:noFill/>
        </p:spPr>
        <p:txBody>
          <a:bodyPr wrap="square" rtlCol="0">
            <a:spAutoFit/>
          </a:bodyPr>
          <a:lstStyle/>
          <a:p>
            <a:pPr algn="ctr"/>
            <a:r>
              <a:rPr lang="en-GB" sz="3200" b="1" dirty="0">
                <a:solidFill>
                  <a:schemeClr val="accent1"/>
                </a:solidFill>
                <a:latin typeface="+mj-lt"/>
              </a:rPr>
              <a:t>High Bandwidth Diagnostic system:</a:t>
            </a:r>
            <a:endParaRPr lang="en-US" sz="3200" b="1" dirty="0">
              <a:solidFill>
                <a:schemeClr val="accent1"/>
              </a:solidFill>
              <a:latin typeface="+mj-lt"/>
            </a:endParaRPr>
          </a:p>
        </p:txBody>
      </p:sp>
    </p:spTree>
    <p:extLst>
      <p:ext uri="{BB962C8B-B14F-4D97-AF65-F5344CB8AC3E}">
        <p14:creationId xmlns:p14="http://schemas.microsoft.com/office/powerpoint/2010/main" val="303285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2C613B-CB9C-AE3D-640F-E34AA00E5769}"/>
              </a:ext>
            </a:extLst>
          </p:cNvPr>
          <p:cNvSpPr>
            <a:spLocks noGrp="1"/>
          </p:cNvSpPr>
          <p:nvPr>
            <p:ph type="dt" sz="half" idx="10"/>
          </p:nvPr>
        </p:nvSpPr>
        <p:spPr/>
        <p:txBody>
          <a:bodyPr/>
          <a:lstStyle/>
          <a:p>
            <a:fld id="{B7321576-6583-4669-9E3C-1CD737C9A698}" type="datetime1">
              <a:rPr lang="en-US" smtClean="0"/>
              <a:t>11/7/2023</a:t>
            </a:fld>
            <a:endParaRPr lang="en-US"/>
          </a:p>
        </p:txBody>
      </p:sp>
      <p:sp>
        <p:nvSpPr>
          <p:cNvPr id="5" name="Footer Placeholder 4">
            <a:extLst>
              <a:ext uri="{FF2B5EF4-FFF2-40B4-BE49-F238E27FC236}">
                <a16:creationId xmlns:a16="http://schemas.microsoft.com/office/drawing/2014/main" id="{155B5225-1527-E45D-BEB9-8D5D39DE45D0}"/>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FDB1D899-11FE-2613-5B4D-018BE7940A38}"/>
              </a:ext>
            </a:extLst>
          </p:cNvPr>
          <p:cNvSpPr>
            <a:spLocks noGrp="1"/>
          </p:cNvSpPr>
          <p:nvPr>
            <p:ph type="sldNum" sz="quarter" idx="12"/>
          </p:nvPr>
        </p:nvSpPr>
        <p:spPr/>
        <p:txBody>
          <a:bodyPr/>
          <a:lstStyle/>
          <a:p>
            <a:fld id="{1E1673FC-C9CA-491F-890F-FB92F4D332E6}" type="slidenum">
              <a:rPr lang="en-US" smtClean="0"/>
              <a:t>17</a:t>
            </a:fld>
            <a:endParaRPr lang="en-US"/>
          </a:p>
        </p:txBody>
      </p:sp>
      <p:sp>
        <p:nvSpPr>
          <p:cNvPr id="7" name="TextBox 6">
            <a:extLst>
              <a:ext uri="{FF2B5EF4-FFF2-40B4-BE49-F238E27FC236}">
                <a16:creationId xmlns:a16="http://schemas.microsoft.com/office/drawing/2014/main" id="{9662E09B-7EF9-5AB5-A2AD-148A74B9FF8D}"/>
              </a:ext>
            </a:extLst>
          </p:cNvPr>
          <p:cNvSpPr txBox="1"/>
          <p:nvPr/>
        </p:nvSpPr>
        <p:spPr>
          <a:xfrm>
            <a:off x="838200" y="209261"/>
            <a:ext cx="6113585" cy="584775"/>
          </a:xfrm>
          <a:prstGeom prst="rect">
            <a:avLst/>
          </a:prstGeom>
          <a:noFill/>
        </p:spPr>
        <p:txBody>
          <a:bodyPr wrap="square" rtlCol="0">
            <a:spAutoFit/>
          </a:bodyPr>
          <a:lstStyle/>
          <a:p>
            <a:pPr algn="ctr"/>
            <a:r>
              <a:rPr lang="en-GB" sz="3200" b="1" dirty="0">
                <a:solidFill>
                  <a:schemeClr val="accent1"/>
                </a:solidFill>
                <a:latin typeface="+mj-lt"/>
              </a:rPr>
              <a:t>High Bandwidth Diagnostic system:</a:t>
            </a:r>
            <a:endParaRPr lang="en-US" sz="3200" b="1" dirty="0">
              <a:solidFill>
                <a:schemeClr val="accent1"/>
              </a:solidFill>
              <a:latin typeface="+mj-lt"/>
            </a:endParaRPr>
          </a:p>
        </p:txBody>
      </p:sp>
      <p:pic>
        <p:nvPicPr>
          <p:cNvPr id="3" name="Picture 2">
            <a:extLst>
              <a:ext uri="{FF2B5EF4-FFF2-40B4-BE49-F238E27FC236}">
                <a16:creationId xmlns:a16="http://schemas.microsoft.com/office/drawing/2014/main" id="{E46A62DB-3623-E9D9-7F29-CC5AA36A21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3225" y="2070589"/>
            <a:ext cx="5022008" cy="2453187"/>
          </a:xfrm>
          <a:prstGeom prst="rect">
            <a:avLst/>
          </a:prstGeom>
          <a:noFill/>
          <a:ln>
            <a:noFill/>
          </a:ln>
        </p:spPr>
      </p:pic>
      <p:sp>
        <p:nvSpPr>
          <p:cNvPr id="11" name="TextBox 10">
            <a:extLst>
              <a:ext uri="{FF2B5EF4-FFF2-40B4-BE49-F238E27FC236}">
                <a16:creationId xmlns:a16="http://schemas.microsoft.com/office/drawing/2014/main" id="{A3A4CBF1-5702-329B-4182-0C6758B7518F}"/>
              </a:ext>
            </a:extLst>
          </p:cNvPr>
          <p:cNvSpPr txBox="1"/>
          <p:nvPr/>
        </p:nvSpPr>
        <p:spPr>
          <a:xfrm>
            <a:off x="838199" y="1675334"/>
            <a:ext cx="6113585" cy="390395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GB" sz="2400" dirty="0">
                <a:latin typeface="Times New Roman" panose="02020603050405020304" pitchFamily="18" charset="0"/>
                <a:ea typeface="Times New Roman" panose="02020603050405020304" pitchFamily="18" charset="0"/>
              </a:rPr>
              <a:t>Initial Attempt at L</a:t>
            </a:r>
            <a:r>
              <a:rPr lang="en-GB" sz="2400" dirty="0">
                <a:effectLst/>
                <a:latin typeface="Times New Roman" panose="02020603050405020304" pitchFamily="18" charset="0"/>
                <a:ea typeface="Times New Roman" panose="02020603050405020304" pitchFamily="18" charset="0"/>
              </a:rPr>
              <a:t>ow-Impedance Signal Path</a:t>
            </a:r>
          </a:p>
          <a:p>
            <a:pPr marL="285750" indent="-285750">
              <a:lnSpc>
                <a:spcPct val="150000"/>
              </a:lnSpc>
              <a:buFont typeface="Wingdings" panose="05000000000000000000" pitchFamily="2" charset="2"/>
              <a:buChar char="Ø"/>
            </a:pPr>
            <a:r>
              <a:rPr lang="en-GB" sz="2400" dirty="0">
                <a:latin typeface="Times New Roman" panose="02020603050405020304" pitchFamily="18" charset="0"/>
                <a:ea typeface="Times New Roman" panose="02020603050405020304" pitchFamily="18" charset="0"/>
              </a:rPr>
              <a:t>S</a:t>
            </a:r>
            <a:r>
              <a:rPr lang="en-GB" sz="2400" dirty="0">
                <a:effectLst/>
                <a:latin typeface="Times New Roman" panose="02020603050405020304" pitchFamily="18" charset="0"/>
                <a:ea typeface="Times New Roman" panose="02020603050405020304" pitchFamily="18" charset="0"/>
              </a:rPr>
              <a:t>ensor connected to the readout path through an Indium band.</a:t>
            </a:r>
          </a:p>
          <a:p>
            <a:pPr marL="285750" indent="-285750">
              <a:lnSpc>
                <a:spcPct val="150000"/>
              </a:lnSpc>
              <a:buFont typeface="Wingdings" panose="05000000000000000000" pitchFamily="2" charset="2"/>
              <a:buChar char="Ø"/>
            </a:pPr>
            <a:r>
              <a:rPr lang="en-GB" sz="2400" dirty="0">
                <a:latin typeface="Times New Roman" panose="02020603050405020304" pitchFamily="18" charset="0"/>
                <a:ea typeface="Times New Roman" panose="02020603050405020304" pitchFamily="18" charset="0"/>
              </a:rPr>
              <a:t>A series array of </a:t>
            </a:r>
            <a:r>
              <a:rPr lang="en-GB" sz="2400" dirty="0">
                <a:effectLst/>
                <a:latin typeface="Times New Roman" panose="02020603050405020304" pitchFamily="18" charset="0"/>
                <a:ea typeface="Times New Roman" panose="02020603050405020304" pitchFamily="18" charset="0"/>
              </a:rPr>
              <a:t>1 Ω and 10 </a:t>
            </a:r>
            <a:r>
              <a:rPr lang="en-GB" sz="2400" dirty="0" err="1">
                <a:effectLst/>
                <a:latin typeface="Times New Roman" panose="02020603050405020304" pitchFamily="18" charset="0"/>
                <a:ea typeface="Times New Roman" panose="02020603050405020304" pitchFamily="18" charset="0"/>
              </a:rPr>
              <a:t>mΩ</a:t>
            </a:r>
            <a:r>
              <a:rPr lang="en-GB" sz="2400" dirty="0">
                <a:effectLst/>
                <a:latin typeface="Times New Roman" panose="02020603050405020304" pitchFamily="18" charset="0"/>
                <a:ea typeface="Times New Roman" panose="02020603050405020304" pitchFamily="18" charset="0"/>
              </a:rPr>
              <a:t> shunt the signal current directly to ground.</a:t>
            </a:r>
          </a:p>
          <a:p>
            <a:pPr marL="285750" indent="-285750">
              <a:lnSpc>
                <a:spcPct val="150000"/>
              </a:lnSpc>
              <a:buFont typeface="Wingdings" panose="05000000000000000000" pitchFamily="2" charset="2"/>
              <a:buChar char="Ø"/>
            </a:pPr>
            <a:r>
              <a:rPr lang="en-GB" sz="2400" dirty="0">
                <a:effectLst/>
                <a:latin typeface="Times New Roman" panose="02020603050405020304" pitchFamily="18" charset="0"/>
                <a:ea typeface="Times New Roman" panose="02020603050405020304" pitchFamily="18" charset="0"/>
              </a:rPr>
              <a:t>50 Ω pick-off traces connected to the sensor side of both the 1 Ω and 10 </a:t>
            </a:r>
            <a:r>
              <a:rPr lang="en-GB" sz="2400" dirty="0" err="1">
                <a:effectLst/>
                <a:latin typeface="Times New Roman" panose="02020603050405020304" pitchFamily="18" charset="0"/>
                <a:ea typeface="Times New Roman" panose="02020603050405020304" pitchFamily="18" charset="0"/>
              </a:rPr>
              <a:t>mΩ</a:t>
            </a:r>
            <a:r>
              <a:rPr lang="en-GB" sz="2400" dirty="0">
                <a:effectLst/>
                <a:latin typeface="Times New Roman" panose="02020603050405020304" pitchFamily="18" charset="0"/>
                <a:ea typeface="Times New Roman" panose="02020603050405020304" pitchFamily="18" charset="0"/>
              </a:rPr>
              <a:t> resistors.</a:t>
            </a:r>
          </a:p>
        </p:txBody>
      </p:sp>
    </p:spTree>
    <p:extLst>
      <p:ext uri="{BB962C8B-B14F-4D97-AF65-F5344CB8AC3E}">
        <p14:creationId xmlns:p14="http://schemas.microsoft.com/office/powerpoint/2010/main" val="23243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81DF0D-4B09-0DC0-0E9E-7AFD67B96CF4}"/>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B2678F64-3C28-AC75-2413-EB30C7D48D88}"/>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46DACD30-75C2-37CA-F89E-4540A75E0642}"/>
              </a:ext>
            </a:extLst>
          </p:cNvPr>
          <p:cNvSpPr>
            <a:spLocks noGrp="1"/>
          </p:cNvSpPr>
          <p:nvPr>
            <p:ph type="sldNum" sz="quarter" idx="12"/>
          </p:nvPr>
        </p:nvSpPr>
        <p:spPr/>
        <p:txBody>
          <a:bodyPr/>
          <a:lstStyle/>
          <a:p>
            <a:fld id="{1E1673FC-C9CA-491F-890F-FB92F4D332E6}" type="slidenum">
              <a:rPr lang="en-US" smtClean="0"/>
              <a:t>18</a:t>
            </a:fld>
            <a:endParaRPr lang="en-US"/>
          </a:p>
        </p:txBody>
      </p:sp>
      <p:pic>
        <p:nvPicPr>
          <p:cNvPr id="7" name="Picture 6">
            <a:extLst>
              <a:ext uri="{FF2B5EF4-FFF2-40B4-BE49-F238E27FC236}">
                <a16:creationId xmlns:a16="http://schemas.microsoft.com/office/drawing/2014/main" id="{A3E86221-69AC-7D56-9CD5-0DAF2FA2F4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384" b="16952"/>
          <a:stretch/>
        </p:blipFill>
        <p:spPr bwMode="auto">
          <a:xfrm>
            <a:off x="1594508" y="1202381"/>
            <a:ext cx="4003089" cy="2490936"/>
          </a:xfrm>
          <a:prstGeom prst="rect">
            <a:avLst/>
          </a:prstGeom>
          <a:noFill/>
          <a:ln>
            <a:noFill/>
          </a:ln>
          <a:extLst>
            <a:ext uri="{53640926-AAD7-44D8-BBD7-CCE9431645EC}">
              <a14:shadowObscured xmlns:a14="http://schemas.microsoft.com/office/drawing/2010/main"/>
            </a:ext>
          </a:extLst>
        </p:spPr>
      </p:pic>
      <p:cxnSp>
        <p:nvCxnSpPr>
          <p:cNvPr id="8" name="Straight Arrow Connector 7">
            <a:extLst>
              <a:ext uri="{FF2B5EF4-FFF2-40B4-BE49-F238E27FC236}">
                <a16:creationId xmlns:a16="http://schemas.microsoft.com/office/drawing/2014/main" id="{6466F92B-8241-5CB1-DDA6-D7E4200CF12E}"/>
              </a:ext>
            </a:extLst>
          </p:cNvPr>
          <p:cNvCxnSpPr>
            <a:cxnSpLocks/>
          </p:cNvCxnSpPr>
          <p:nvPr/>
        </p:nvCxnSpPr>
        <p:spPr>
          <a:xfrm>
            <a:off x="1316569" y="1437844"/>
            <a:ext cx="2264830" cy="8090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6F45D4B-9F86-CA18-4B74-BBC0AA34572D}"/>
              </a:ext>
            </a:extLst>
          </p:cNvPr>
          <p:cNvCxnSpPr>
            <a:cxnSpLocks/>
          </p:cNvCxnSpPr>
          <p:nvPr/>
        </p:nvCxnSpPr>
        <p:spPr>
          <a:xfrm>
            <a:off x="1331223" y="1425708"/>
            <a:ext cx="2059620" cy="6461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A1614B0-1703-00F5-DAFE-A36074907402}"/>
              </a:ext>
            </a:extLst>
          </p:cNvPr>
          <p:cNvCxnSpPr/>
          <p:nvPr/>
        </p:nvCxnSpPr>
        <p:spPr>
          <a:xfrm flipV="1">
            <a:off x="1118329" y="2590112"/>
            <a:ext cx="2059620" cy="846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6C08FD7-F895-8253-D50C-538BF1B30C58}"/>
              </a:ext>
            </a:extLst>
          </p:cNvPr>
          <p:cNvCxnSpPr/>
          <p:nvPr/>
        </p:nvCxnSpPr>
        <p:spPr>
          <a:xfrm flipV="1">
            <a:off x="1153497" y="2932558"/>
            <a:ext cx="2254930" cy="5708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9D7C043-F79C-F254-E679-1E5130AE71A6}"/>
              </a:ext>
            </a:extLst>
          </p:cNvPr>
          <p:cNvSpPr txBox="1"/>
          <p:nvPr/>
        </p:nvSpPr>
        <p:spPr>
          <a:xfrm>
            <a:off x="286019" y="3264263"/>
            <a:ext cx="861134" cy="584775"/>
          </a:xfrm>
          <a:prstGeom prst="rect">
            <a:avLst/>
          </a:prstGeom>
          <a:noFill/>
        </p:spPr>
        <p:txBody>
          <a:bodyPr wrap="square" rtlCol="0">
            <a:spAutoFit/>
          </a:bodyPr>
          <a:lstStyle/>
          <a:p>
            <a:r>
              <a:rPr lang="en-GB" sz="1600" dirty="0"/>
              <a:t>Signal Pickoff</a:t>
            </a:r>
            <a:endParaRPr lang="en-US" sz="1600" dirty="0"/>
          </a:p>
        </p:txBody>
      </p:sp>
      <p:sp>
        <p:nvSpPr>
          <p:cNvPr id="15" name="TextBox 14">
            <a:extLst>
              <a:ext uri="{FF2B5EF4-FFF2-40B4-BE49-F238E27FC236}">
                <a16:creationId xmlns:a16="http://schemas.microsoft.com/office/drawing/2014/main" id="{4DF9F305-03A0-6B94-7B45-2583819FE495}"/>
              </a:ext>
            </a:extLst>
          </p:cNvPr>
          <p:cNvSpPr txBox="1"/>
          <p:nvPr/>
        </p:nvSpPr>
        <p:spPr>
          <a:xfrm>
            <a:off x="468252" y="1189192"/>
            <a:ext cx="971451" cy="338554"/>
          </a:xfrm>
          <a:prstGeom prst="rect">
            <a:avLst/>
          </a:prstGeom>
          <a:noFill/>
        </p:spPr>
        <p:txBody>
          <a:bodyPr wrap="square" rtlCol="0">
            <a:spAutoFit/>
          </a:bodyPr>
          <a:lstStyle/>
          <a:p>
            <a:r>
              <a:rPr lang="en-GB" sz="1600" dirty="0"/>
              <a:t>Shunt R</a:t>
            </a:r>
            <a:endParaRPr lang="en-US" sz="1600" dirty="0"/>
          </a:p>
        </p:txBody>
      </p:sp>
      <p:pic>
        <p:nvPicPr>
          <p:cNvPr id="16" name="Picture 15">
            <a:extLst>
              <a:ext uri="{FF2B5EF4-FFF2-40B4-BE49-F238E27FC236}">
                <a16:creationId xmlns:a16="http://schemas.microsoft.com/office/drawing/2014/main" id="{7457B0AD-A623-45E1-32D4-762FF000EB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7515" y="741212"/>
            <a:ext cx="5029812" cy="3352667"/>
          </a:xfrm>
          <a:prstGeom prst="rect">
            <a:avLst/>
          </a:prstGeom>
          <a:noFill/>
          <a:ln>
            <a:noFill/>
          </a:ln>
        </p:spPr>
      </p:pic>
      <p:sp>
        <p:nvSpPr>
          <p:cNvPr id="19" name="TextBox 18">
            <a:extLst>
              <a:ext uri="{FF2B5EF4-FFF2-40B4-BE49-F238E27FC236}">
                <a16:creationId xmlns:a16="http://schemas.microsoft.com/office/drawing/2014/main" id="{69BA886B-FBD3-10EE-774C-311FCF010AFA}"/>
              </a:ext>
            </a:extLst>
          </p:cNvPr>
          <p:cNvSpPr txBox="1"/>
          <p:nvPr/>
        </p:nvSpPr>
        <p:spPr>
          <a:xfrm>
            <a:off x="1055077" y="4208309"/>
            <a:ext cx="10298723" cy="1938992"/>
          </a:xfrm>
          <a:prstGeom prst="rect">
            <a:avLst/>
          </a:prstGeom>
          <a:noFill/>
        </p:spPr>
        <p:txBody>
          <a:bodyPr wrap="square">
            <a:spAutoFit/>
          </a:bodyPr>
          <a:lstStyle/>
          <a:p>
            <a:pPr marL="285750" indent="-285750" algn="l">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S</a:t>
            </a:r>
            <a:r>
              <a:rPr lang="en-GB" sz="2400" b="0" i="0" u="none" strike="noStrike" baseline="0" dirty="0" err="1">
                <a:latin typeface="Times New Roman" panose="02020603050405020304" pitchFamily="18" charset="0"/>
                <a:cs typeface="Times New Roman" panose="02020603050405020304" pitchFamily="18" charset="0"/>
              </a:rPr>
              <a:t>ignal</a:t>
            </a:r>
            <a:r>
              <a:rPr lang="en-GB" sz="2400" b="0" i="0" u="none" strike="noStrike" baseline="0" dirty="0">
                <a:latin typeface="Times New Roman" panose="02020603050405020304" pitchFamily="18" charset="0"/>
                <a:cs typeface="Times New Roman" panose="02020603050405020304" pitchFamily="18" charset="0"/>
              </a:rPr>
              <a:t> pulse extends for 1-2 </a:t>
            </a:r>
            <a:r>
              <a:rPr lang="en-GB" sz="2400" b="0" i="0" u="none" strike="noStrike" baseline="0" dirty="0" err="1">
                <a:latin typeface="Times New Roman" panose="02020603050405020304" pitchFamily="18" charset="0"/>
                <a:cs typeface="Times New Roman" panose="02020603050405020304" pitchFamily="18" charset="0"/>
              </a:rPr>
              <a:t>nsec</a:t>
            </a:r>
            <a:r>
              <a:rPr lang="en-GB" sz="2400" b="0" i="0" u="none" strike="noStrike" baseline="0" dirty="0">
                <a:latin typeface="Times New Roman" panose="02020603050405020304" pitchFamily="18" charset="0"/>
                <a:cs typeface="Times New Roman" panose="02020603050405020304" pitchFamily="18" charset="0"/>
              </a:rPr>
              <a:t>, limiting the system for repetition rates </a:t>
            </a:r>
            <a:r>
              <a:rPr lang="en-US" sz="2400" b="0" i="0" u="none" strike="noStrike" baseline="0" dirty="0">
                <a:latin typeface="Times New Roman" panose="02020603050405020304" pitchFamily="18" charset="0"/>
                <a:cs typeface="Times New Roman" panose="02020603050405020304" pitchFamily="18" charset="0"/>
              </a:rPr>
              <a:t>above 0.5-1 GHz.</a:t>
            </a:r>
          </a:p>
          <a:p>
            <a:pPr algn="l"/>
            <a:endParaRPr lang="en-US" sz="240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GB" sz="2400" b="0" i="0" u="none" strike="noStrike" baseline="0" dirty="0">
                <a:latin typeface="Times New Roman" panose="02020603050405020304" pitchFamily="18" charset="0"/>
                <a:cs typeface="Times New Roman" panose="02020603050405020304" pitchFamily="18" charset="0"/>
              </a:rPr>
              <a:t>The ”ringing” suggests that inductive impedances are limiting the performance of the system.</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64F79DE-0B81-AB2E-6F80-DB652C7782CC}"/>
              </a:ext>
            </a:extLst>
          </p:cNvPr>
          <p:cNvSpPr txBox="1"/>
          <p:nvPr/>
        </p:nvSpPr>
        <p:spPr>
          <a:xfrm>
            <a:off x="838200" y="209261"/>
            <a:ext cx="6113585" cy="584775"/>
          </a:xfrm>
          <a:prstGeom prst="rect">
            <a:avLst/>
          </a:prstGeom>
          <a:noFill/>
        </p:spPr>
        <p:txBody>
          <a:bodyPr wrap="square" rtlCol="0">
            <a:spAutoFit/>
          </a:bodyPr>
          <a:lstStyle/>
          <a:p>
            <a:pPr algn="ctr"/>
            <a:r>
              <a:rPr lang="en-GB" sz="3200" b="1" dirty="0">
                <a:solidFill>
                  <a:schemeClr val="accent1"/>
                </a:solidFill>
                <a:latin typeface="+mj-lt"/>
              </a:rPr>
              <a:t>High Bandwidth Diagnostic system:</a:t>
            </a:r>
            <a:endParaRPr lang="en-US" sz="3200" b="1" dirty="0">
              <a:solidFill>
                <a:schemeClr val="accent1"/>
              </a:solidFill>
              <a:latin typeface="+mj-lt"/>
            </a:endParaRPr>
          </a:p>
        </p:txBody>
      </p:sp>
    </p:spTree>
    <p:extLst>
      <p:ext uri="{BB962C8B-B14F-4D97-AF65-F5344CB8AC3E}">
        <p14:creationId xmlns:p14="http://schemas.microsoft.com/office/powerpoint/2010/main" val="215186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B5CE68F-4E91-BB60-F1EC-23ED5A5B914F}"/>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A2899E4D-6C1F-CD06-5F99-556CE9A715E9}"/>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552C43FA-73CA-FB7C-CCF5-C727C39CE4A9}"/>
              </a:ext>
            </a:extLst>
          </p:cNvPr>
          <p:cNvSpPr>
            <a:spLocks noGrp="1"/>
          </p:cNvSpPr>
          <p:nvPr>
            <p:ph type="sldNum" sz="quarter" idx="12"/>
          </p:nvPr>
        </p:nvSpPr>
        <p:spPr/>
        <p:txBody>
          <a:bodyPr/>
          <a:lstStyle/>
          <a:p>
            <a:fld id="{1E1673FC-C9CA-491F-890F-FB92F4D332E6}" type="slidenum">
              <a:rPr lang="en-US" smtClean="0"/>
              <a:t>19</a:t>
            </a:fld>
            <a:endParaRPr lang="en-US"/>
          </a:p>
        </p:txBody>
      </p:sp>
      <p:pic>
        <p:nvPicPr>
          <p:cNvPr id="8" name="Picture 7" descr="A diagram of a structure&#10;&#10;Description automatically generated">
            <a:extLst>
              <a:ext uri="{FF2B5EF4-FFF2-40B4-BE49-F238E27FC236}">
                <a16:creationId xmlns:a16="http://schemas.microsoft.com/office/drawing/2014/main" id="{EAD6ABFB-750A-7227-72AA-2D35875D8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97" y="1012438"/>
            <a:ext cx="6251045" cy="2416562"/>
          </a:xfrm>
          <a:prstGeom prst="rect">
            <a:avLst/>
          </a:prstGeom>
        </p:spPr>
      </p:pic>
      <p:sp>
        <p:nvSpPr>
          <p:cNvPr id="13" name="TextBox 12">
            <a:extLst>
              <a:ext uri="{FF2B5EF4-FFF2-40B4-BE49-F238E27FC236}">
                <a16:creationId xmlns:a16="http://schemas.microsoft.com/office/drawing/2014/main" id="{BF13016C-D59C-6D6C-53EB-07EABEC156D8}"/>
              </a:ext>
            </a:extLst>
          </p:cNvPr>
          <p:cNvSpPr txBox="1"/>
          <p:nvPr/>
        </p:nvSpPr>
        <p:spPr>
          <a:xfrm>
            <a:off x="770792" y="3429000"/>
            <a:ext cx="6169270" cy="2462213"/>
          </a:xfrm>
          <a:prstGeom prst="rect">
            <a:avLst/>
          </a:prstGeom>
          <a:noFill/>
        </p:spPr>
        <p:txBody>
          <a:bodyPr wrap="square">
            <a:spAutoFit/>
          </a:bodyPr>
          <a:lstStyle/>
          <a:p>
            <a:pPr marL="285750" indent="-285750">
              <a:buFont typeface="Wingdings" panose="05000000000000000000" pitchFamily="2" charset="2"/>
              <a:buChar char="Ø"/>
            </a:pPr>
            <a:r>
              <a:rPr lang="en-US" sz="2200" dirty="0">
                <a:cs typeface="Times New Roman" panose="02020603050405020304" pitchFamily="18" charset="0"/>
              </a:rPr>
              <a:t>S</a:t>
            </a:r>
            <a:r>
              <a:rPr lang="en-US" sz="2200" b="0" i="0" u="none" strike="noStrike" baseline="0" dirty="0">
                <a:cs typeface="Times New Roman" panose="02020603050405020304" pitchFamily="18" charset="0"/>
              </a:rPr>
              <a:t>ignificantly more compact geometry</a:t>
            </a:r>
          </a:p>
          <a:p>
            <a:pPr marL="285750" indent="-285750">
              <a:buFont typeface="Wingdings" panose="05000000000000000000" pitchFamily="2" charset="2"/>
              <a:buChar char="Ø"/>
            </a:pPr>
            <a:r>
              <a:rPr lang="en-GB" sz="2200" b="0" i="0" u="none" strike="noStrike" baseline="0" dirty="0">
                <a:cs typeface="Times New Roman" panose="02020603050405020304" pitchFamily="18" charset="0"/>
              </a:rPr>
              <a:t>limiting the enclosed area of the signal circuit loop</a:t>
            </a:r>
          </a:p>
          <a:p>
            <a:pPr marL="285750" indent="-285750" algn="l">
              <a:buFont typeface="Wingdings" panose="05000000000000000000" pitchFamily="2" charset="2"/>
              <a:buChar char="Ø"/>
            </a:pPr>
            <a:r>
              <a:rPr lang="en-GB" sz="2200" b="0" i="0" u="none" strike="noStrike" baseline="0" dirty="0">
                <a:cs typeface="Times New Roman" panose="02020603050405020304" pitchFamily="18" charset="0"/>
              </a:rPr>
              <a:t>Use of miniaturized components developed for RF communications applications.</a:t>
            </a:r>
          </a:p>
          <a:p>
            <a:pPr marL="285750" indent="-285750" algn="l">
              <a:buFont typeface="Wingdings" panose="05000000000000000000" pitchFamily="2" charset="2"/>
              <a:buChar char="Ø"/>
            </a:pPr>
            <a:r>
              <a:rPr lang="en-US" sz="2200" dirty="0">
                <a:cs typeface="Times New Roman" panose="02020603050405020304" pitchFamily="18" charset="0"/>
              </a:rPr>
              <a:t>F</a:t>
            </a:r>
            <a:r>
              <a:rPr lang="en-US" sz="2200" b="0" i="0" u="none" strike="noStrike" baseline="0" dirty="0">
                <a:cs typeface="Times New Roman" panose="02020603050405020304" pitchFamily="18" charset="0"/>
              </a:rPr>
              <a:t>requencies of internal </a:t>
            </a:r>
            <a:r>
              <a:rPr lang="en-GB" sz="2200" b="0" i="0" u="none" strike="noStrike" baseline="0" dirty="0">
                <a:cs typeface="Times New Roman" panose="02020603050405020304" pitchFamily="18" charset="0"/>
              </a:rPr>
              <a:t>resonances within individual components above 10 GHz.</a:t>
            </a:r>
            <a:endParaRPr lang="en-US" sz="2200" dirty="0">
              <a:cs typeface="Times New Roman" panose="02020603050405020304" pitchFamily="18" charset="0"/>
            </a:endParaRPr>
          </a:p>
        </p:txBody>
      </p:sp>
      <p:sp>
        <p:nvSpPr>
          <p:cNvPr id="14" name="TextBox 13">
            <a:extLst>
              <a:ext uri="{FF2B5EF4-FFF2-40B4-BE49-F238E27FC236}">
                <a16:creationId xmlns:a16="http://schemas.microsoft.com/office/drawing/2014/main" id="{A6F56B92-706E-E4B1-197C-213B6DBDA11C}"/>
              </a:ext>
            </a:extLst>
          </p:cNvPr>
          <p:cNvSpPr txBox="1"/>
          <p:nvPr/>
        </p:nvSpPr>
        <p:spPr>
          <a:xfrm>
            <a:off x="838200" y="209261"/>
            <a:ext cx="7772400" cy="584775"/>
          </a:xfrm>
          <a:prstGeom prst="rect">
            <a:avLst/>
          </a:prstGeom>
          <a:noFill/>
        </p:spPr>
        <p:txBody>
          <a:bodyPr wrap="square" rtlCol="0">
            <a:spAutoFit/>
          </a:bodyPr>
          <a:lstStyle/>
          <a:p>
            <a:pPr algn="ctr"/>
            <a:r>
              <a:rPr lang="en-GB" sz="3200" b="1" dirty="0">
                <a:solidFill>
                  <a:schemeClr val="accent1"/>
                </a:solidFill>
                <a:latin typeface="+mj-lt"/>
              </a:rPr>
              <a:t>High Bandwidth Diagnostic system (Multi-GHz):</a:t>
            </a:r>
            <a:endParaRPr lang="en-US" sz="3200" b="1" dirty="0">
              <a:solidFill>
                <a:schemeClr val="accent1"/>
              </a:solidFill>
              <a:latin typeface="+mj-lt"/>
            </a:endParaRPr>
          </a:p>
        </p:txBody>
      </p:sp>
      <p:pic>
        <p:nvPicPr>
          <p:cNvPr id="3" name="Picture 2" descr="A close up of a chip&#10;&#10;Description automatically generated">
            <a:extLst>
              <a:ext uri="{FF2B5EF4-FFF2-40B4-BE49-F238E27FC236}">
                <a16:creationId xmlns:a16="http://schemas.microsoft.com/office/drawing/2014/main" id="{BC037D29-55C6-ED97-6570-3A2DBE01A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062" y="1682028"/>
            <a:ext cx="5048440" cy="3786330"/>
          </a:xfrm>
          <a:prstGeom prst="rect">
            <a:avLst/>
          </a:prstGeom>
        </p:spPr>
      </p:pic>
      <p:sp>
        <p:nvSpPr>
          <p:cNvPr id="9" name="TextBox 8">
            <a:extLst>
              <a:ext uri="{FF2B5EF4-FFF2-40B4-BE49-F238E27FC236}">
                <a16:creationId xmlns:a16="http://schemas.microsoft.com/office/drawing/2014/main" id="{2DC284A8-4967-E64B-9178-7E0934A1CC45}"/>
              </a:ext>
            </a:extLst>
          </p:cNvPr>
          <p:cNvSpPr txBox="1"/>
          <p:nvPr/>
        </p:nvSpPr>
        <p:spPr>
          <a:xfrm>
            <a:off x="6940062" y="1158809"/>
            <a:ext cx="5048440" cy="461665"/>
          </a:xfrm>
          <a:prstGeom prst="rect">
            <a:avLst/>
          </a:prstGeom>
          <a:noFill/>
        </p:spPr>
        <p:txBody>
          <a:bodyPr wrap="square">
            <a:spAutoFit/>
          </a:bodyPr>
          <a:lstStyle/>
          <a:p>
            <a:r>
              <a:rPr lang="en-GB" sz="2400" dirty="0"/>
              <a:t>H</a:t>
            </a:r>
            <a:r>
              <a:rPr lang="en-GB" sz="2400" b="0" i="0" u="none" strike="noStrike" baseline="0" dirty="0"/>
              <a:t>igh bandwidth amplifier/buffer ASIC</a:t>
            </a:r>
            <a:endParaRPr lang="en-US" sz="2400" dirty="0"/>
          </a:p>
        </p:txBody>
      </p:sp>
    </p:spTree>
    <p:extLst>
      <p:ext uri="{BB962C8B-B14F-4D97-AF65-F5344CB8AC3E}">
        <p14:creationId xmlns:p14="http://schemas.microsoft.com/office/powerpoint/2010/main" val="25584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04AC7E-95AF-72A9-1866-C881090A6F85}"/>
              </a:ext>
            </a:extLst>
          </p:cNvPr>
          <p:cNvSpPr>
            <a:spLocks noGrp="1"/>
          </p:cNvSpPr>
          <p:nvPr>
            <p:ph type="dt" sz="half" idx="10"/>
          </p:nvPr>
        </p:nvSpPr>
        <p:spPr/>
        <p:txBody>
          <a:bodyPr/>
          <a:lstStyle/>
          <a:p>
            <a:fld id="{169CDB1B-D8CF-40EB-A31A-119F4AF98864}" type="datetime1">
              <a:rPr lang="en-US" smtClean="0"/>
              <a:t>11/7/2023</a:t>
            </a:fld>
            <a:endParaRPr lang="en-US"/>
          </a:p>
        </p:txBody>
      </p:sp>
      <p:sp>
        <p:nvSpPr>
          <p:cNvPr id="5" name="Footer Placeholder 4">
            <a:extLst>
              <a:ext uri="{FF2B5EF4-FFF2-40B4-BE49-F238E27FC236}">
                <a16:creationId xmlns:a16="http://schemas.microsoft.com/office/drawing/2014/main" id="{4EC3816E-CEF3-559E-8617-7D3305BA0B38}"/>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AC699E0C-558D-CDBD-2EEF-D12863632B81}"/>
              </a:ext>
            </a:extLst>
          </p:cNvPr>
          <p:cNvSpPr>
            <a:spLocks noGrp="1"/>
          </p:cNvSpPr>
          <p:nvPr>
            <p:ph type="sldNum" sz="quarter" idx="12"/>
          </p:nvPr>
        </p:nvSpPr>
        <p:spPr/>
        <p:txBody>
          <a:bodyPr/>
          <a:lstStyle/>
          <a:p>
            <a:fld id="{1E1673FC-C9CA-491F-890F-FB92F4D332E6}" type="slidenum">
              <a:rPr lang="en-US" smtClean="0"/>
              <a:t>2</a:t>
            </a:fld>
            <a:endParaRPr lang="en-US"/>
          </a:p>
        </p:txBody>
      </p:sp>
      <p:sp>
        <p:nvSpPr>
          <p:cNvPr id="7" name="TextBox 6">
            <a:extLst>
              <a:ext uri="{FF2B5EF4-FFF2-40B4-BE49-F238E27FC236}">
                <a16:creationId xmlns:a16="http://schemas.microsoft.com/office/drawing/2014/main" id="{3D65C0A2-A586-F833-E8DD-9973C9441D59}"/>
              </a:ext>
            </a:extLst>
          </p:cNvPr>
          <p:cNvSpPr txBox="1"/>
          <p:nvPr/>
        </p:nvSpPr>
        <p:spPr>
          <a:xfrm>
            <a:off x="1885764" y="438478"/>
            <a:ext cx="10054190" cy="6678751"/>
          </a:xfrm>
          <a:prstGeom prst="rect">
            <a:avLst/>
          </a:prstGeom>
          <a:noFill/>
        </p:spPr>
        <p:txBody>
          <a:bodyPr wrap="square" rtlCol="0">
            <a:spAutoFit/>
          </a:bodyPr>
          <a:lstStyle/>
          <a:p>
            <a:r>
              <a:rPr lang="en-GB" sz="3200" b="1" dirty="0">
                <a:solidFill>
                  <a:schemeClr val="accent1"/>
                </a:solidFill>
                <a:cs typeface="Times New Roman" panose="02020603050405020304" pitchFamily="18" charset="0"/>
              </a:rPr>
              <a:t>Outline:</a:t>
            </a:r>
          </a:p>
          <a:p>
            <a:endParaRPr lang="en-GB" sz="2400" dirty="0">
              <a:solidFill>
                <a:schemeClr val="accent1"/>
              </a:solidFill>
              <a:cs typeface="Times New Roman" panose="02020603050405020304" pitchFamily="18" charset="0"/>
            </a:endParaRPr>
          </a:p>
          <a:p>
            <a:pPr marL="342900" indent="-342900">
              <a:buFont typeface="Wingdings" panose="05000000000000000000" pitchFamily="2" charset="2"/>
              <a:buChar char="Ø"/>
            </a:pPr>
            <a:r>
              <a:rPr lang="en-GB" sz="2400" dirty="0">
                <a:cs typeface="Times New Roman" panose="02020603050405020304" pitchFamily="18" charset="0"/>
              </a:rPr>
              <a:t>AAD introduction</a:t>
            </a:r>
          </a:p>
          <a:p>
            <a:endParaRPr lang="en-GB" sz="2400" dirty="0">
              <a:cs typeface="Times New Roman" panose="02020603050405020304" pitchFamily="18" charset="0"/>
            </a:endParaRPr>
          </a:p>
          <a:p>
            <a:pPr marL="342900" indent="-342900">
              <a:buFont typeface="Wingdings" panose="05000000000000000000" pitchFamily="2" charset="2"/>
              <a:buChar char="Ø"/>
            </a:pPr>
            <a:r>
              <a:rPr lang="en-GB" sz="2400" dirty="0">
                <a:cs typeface="Times New Roman" panose="02020603050405020304" pitchFamily="18" charset="0"/>
              </a:rPr>
              <a:t>Motivation</a:t>
            </a:r>
          </a:p>
          <a:p>
            <a:endParaRPr lang="en-GB" sz="2400" dirty="0">
              <a:cs typeface="Times New Roman" panose="02020603050405020304" pitchFamily="18" charset="0"/>
            </a:endParaRPr>
          </a:p>
          <a:p>
            <a:pPr marL="342900" indent="-342900">
              <a:buFont typeface="Wingdings" panose="05000000000000000000" pitchFamily="2" charset="2"/>
              <a:buChar char="Ø"/>
            </a:pPr>
            <a:r>
              <a:rPr lang="en-GB" sz="2400" dirty="0">
                <a:cs typeface="Times New Roman" panose="02020603050405020304" pitchFamily="18" charset="0"/>
              </a:rPr>
              <a:t>TCAD Simulation</a:t>
            </a:r>
          </a:p>
          <a:p>
            <a:endParaRPr lang="en-GB" sz="2400" dirty="0">
              <a:cs typeface="Times New Roman" panose="02020603050405020304" pitchFamily="18" charset="0"/>
            </a:endParaRPr>
          </a:p>
          <a:p>
            <a:pPr marL="342900" indent="-342900">
              <a:buFont typeface="Wingdings" panose="05000000000000000000" pitchFamily="2" charset="2"/>
              <a:buChar char="Ø"/>
            </a:pPr>
            <a:r>
              <a:rPr lang="en-GB" sz="2400" dirty="0">
                <a:cs typeface="Times New Roman" panose="02020603050405020304" pitchFamily="18" charset="0"/>
              </a:rPr>
              <a:t>Real-Time radiation damage in Diamond</a:t>
            </a:r>
          </a:p>
          <a:p>
            <a:endParaRPr lang="en-GB" sz="2400" dirty="0">
              <a:cs typeface="Times New Roman" panose="02020603050405020304" pitchFamily="18" charset="0"/>
            </a:endParaRPr>
          </a:p>
          <a:p>
            <a:pPr marL="342900" indent="-342900">
              <a:buFont typeface="Wingdings" panose="05000000000000000000" pitchFamily="2" charset="2"/>
              <a:buChar char="Ø"/>
            </a:pPr>
            <a:r>
              <a:rPr lang="en-GB" sz="2400" dirty="0">
                <a:cs typeface="Times New Roman" panose="02020603050405020304" pitchFamily="18" charset="0"/>
              </a:rPr>
              <a:t>High bandwidth diagnostic</a:t>
            </a:r>
          </a:p>
          <a:p>
            <a:endParaRPr lang="en-GB" sz="2400" dirty="0">
              <a:cs typeface="Times New Roman" panose="02020603050405020304" pitchFamily="18" charset="0"/>
            </a:endParaRPr>
          </a:p>
          <a:p>
            <a:pPr marL="342900" indent="-342900">
              <a:buFont typeface="Wingdings" panose="05000000000000000000" pitchFamily="2" charset="2"/>
              <a:buChar char="Ø"/>
            </a:pPr>
            <a:r>
              <a:rPr lang="en-GB" sz="2400" dirty="0">
                <a:cs typeface="Times New Roman" panose="02020603050405020304" pitchFamily="18" charset="0"/>
              </a:rPr>
              <a:t>Summary</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endParaRPr lang="en-GB" sz="2400" dirty="0"/>
          </a:p>
          <a:p>
            <a:endParaRPr lang="en-US" sz="2400" dirty="0">
              <a:solidFill>
                <a:schemeClr val="accent1"/>
              </a:solidFill>
            </a:endParaRPr>
          </a:p>
        </p:txBody>
      </p:sp>
    </p:spTree>
    <p:extLst>
      <p:ext uri="{BB962C8B-B14F-4D97-AF65-F5344CB8AC3E}">
        <p14:creationId xmlns:p14="http://schemas.microsoft.com/office/powerpoint/2010/main" val="299106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577FDA-045B-CD59-4909-0E95609023DE}"/>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A6B56B9D-57D0-08B1-19F3-65CCF88E842E}"/>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F6312DA9-0302-1A8C-DD83-998F0A323663}"/>
              </a:ext>
            </a:extLst>
          </p:cNvPr>
          <p:cNvSpPr>
            <a:spLocks noGrp="1"/>
          </p:cNvSpPr>
          <p:nvPr>
            <p:ph type="sldNum" sz="quarter" idx="12"/>
          </p:nvPr>
        </p:nvSpPr>
        <p:spPr/>
        <p:txBody>
          <a:bodyPr/>
          <a:lstStyle/>
          <a:p>
            <a:fld id="{1E1673FC-C9CA-491F-890F-FB92F4D332E6}" type="slidenum">
              <a:rPr lang="en-US" smtClean="0"/>
              <a:t>20</a:t>
            </a:fld>
            <a:endParaRPr lang="en-US"/>
          </a:p>
        </p:txBody>
      </p:sp>
      <p:pic>
        <p:nvPicPr>
          <p:cNvPr id="8" name="Picture 7" descr="A computer chip with many wires&#10;&#10;Description automatically generated with medium confidence">
            <a:extLst>
              <a:ext uri="{FF2B5EF4-FFF2-40B4-BE49-F238E27FC236}">
                <a16:creationId xmlns:a16="http://schemas.microsoft.com/office/drawing/2014/main" id="{D8DF69B5-0B10-77ED-AD6D-8F2FAFDFF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49128"/>
            <a:ext cx="4714875" cy="3759743"/>
          </a:xfrm>
          <a:prstGeom prst="rect">
            <a:avLst/>
          </a:prstGeom>
        </p:spPr>
      </p:pic>
      <p:pic>
        <p:nvPicPr>
          <p:cNvPr id="10" name="Picture 9" descr="A computer chip with many small circles and a square with a square in center&#10;&#10;Description automatically generated with medium confidence">
            <a:extLst>
              <a:ext uri="{FF2B5EF4-FFF2-40B4-BE49-F238E27FC236}">
                <a16:creationId xmlns:a16="http://schemas.microsoft.com/office/drawing/2014/main" id="{8C4C5A66-0354-52F8-0374-7510DA82C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111" y="1528636"/>
            <a:ext cx="4414537" cy="3751236"/>
          </a:xfrm>
          <a:prstGeom prst="rect">
            <a:avLst/>
          </a:prstGeom>
        </p:spPr>
      </p:pic>
      <p:sp>
        <p:nvSpPr>
          <p:cNvPr id="12" name="TextBox 11">
            <a:extLst>
              <a:ext uri="{FF2B5EF4-FFF2-40B4-BE49-F238E27FC236}">
                <a16:creationId xmlns:a16="http://schemas.microsoft.com/office/drawing/2014/main" id="{78814348-5768-6DF0-D173-4ECD87DC9480}"/>
              </a:ext>
            </a:extLst>
          </p:cNvPr>
          <p:cNvSpPr txBox="1"/>
          <p:nvPr/>
        </p:nvSpPr>
        <p:spPr>
          <a:xfrm>
            <a:off x="3164498" y="877318"/>
            <a:ext cx="6224954" cy="461665"/>
          </a:xfrm>
          <a:prstGeom prst="rect">
            <a:avLst/>
          </a:prstGeom>
          <a:noFill/>
        </p:spPr>
        <p:txBody>
          <a:bodyPr wrap="square" rtlCol="0">
            <a:spAutoFit/>
          </a:bodyPr>
          <a:lstStyle/>
          <a:p>
            <a:r>
              <a:rPr lang="en-GB" sz="2400" dirty="0"/>
              <a:t>Integration of the signal </a:t>
            </a:r>
            <a:r>
              <a:rPr lang="en-GB" sz="2400" dirty="0" err="1"/>
              <a:t>stackup</a:t>
            </a:r>
            <a:r>
              <a:rPr lang="en-GB" sz="2400" dirty="0"/>
              <a:t> and the ASIC</a:t>
            </a:r>
            <a:endParaRPr lang="en-US" sz="2400" dirty="0"/>
          </a:p>
        </p:txBody>
      </p:sp>
      <p:sp>
        <p:nvSpPr>
          <p:cNvPr id="13" name="TextBox 12">
            <a:extLst>
              <a:ext uri="{FF2B5EF4-FFF2-40B4-BE49-F238E27FC236}">
                <a16:creationId xmlns:a16="http://schemas.microsoft.com/office/drawing/2014/main" id="{00E6521E-B659-77F9-81F0-172C943FF09E}"/>
              </a:ext>
            </a:extLst>
          </p:cNvPr>
          <p:cNvSpPr txBox="1"/>
          <p:nvPr/>
        </p:nvSpPr>
        <p:spPr>
          <a:xfrm>
            <a:off x="1447800" y="5648464"/>
            <a:ext cx="10034954" cy="830997"/>
          </a:xfrm>
          <a:prstGeom prst="rect">
            <a:avLst/>
          </a:prstGeom>
          <a:noFill/>
        </p:spPr>
        <p:txBody>
          <a:bodyPr wrap="square" rtlCol="0">
            <a:spAutoFit/>
          </a:bodyPr>
          <a:lstStyle/>
          <a:p>
            <a:pPr marL="285750" indent="-285750">
              <a:buFont typeface="Wingdings" panose="05000000000000000000" pitchFamily="2" charset="2"/>
              <a:buChar char="Ø"/>
            </a:pPr>
            <a:r>
              <a:rPr lang="en-GB" sz="2400" dirty="0"/>
              <a:t>An RF-simulator (HFSS) model is under development for the signal and readout path</a:t>
            </a:r>
            <a:endParaRPr lang="en-US" sz="2400" dirty="0"/>
          </a:p>
        </p:txBody>
      </p:sp>
      <p:sp>
        <p:nvSpPr>
          <p:cNvPr id="14" name="TextBox 13">
            <a:extLst>
              <a:ext uri="{FF2B5EF4-FFF2-40B4-BE49-F238E27FC236}">
                <a16:creationId xmlns:a16="http://schemas.microsoft.com/office/drawing/2014/main" id="{FC92B5C4-E500-1003-D687-0930357CC806}"/>
              </a:ext>
            </a:extLst>
          </p:cNvPr>
          <p:cNvSpPr txBox="1"/>
          <p:nvPr/>
        </p:nvSpPr>
        <p:spPr>
          <a:xfrm>
            <a:off x="838200" y="209261"/>
            <a:ext cx="7772400" cy="584775"/>
          </a:xfrm>
          <a:prstGeom prst="rect">
            <a:avLst/>
          </a:prstGeom>
          <a:noFill/>
        </p:spPr>
        <p:txBody>
          <a:bodyPr wrap="square" rtlCol="0">
            <a:spAutoFit/>
          </a:bodyPr>
          <a:lstStyle/>
          <a:p>
            <a:pPr algn="ctr"/>
            <a:r>
              <a:rPr lang="en-GB" sz="3200" b="1" dirty="0">
                <a:solidFill>
                  <a:schemeClr val="accent1"/>
                </a:solidFill>
                <a:latin typeface="+mj-lt"/>
              </a:rPr>
              <a:t>High Bandwidth Diagnostic system (Multi-GHz):</a:t>
            </a:r>
            <a:endParaRPr lang="en-US" sz="3200" b="1" dirty="0">
              <a:solidFill>
                <a:schemeClr val="accent1"/>
              </a:solidFill>
              <a:latin typeface="+mj-lt"/>
            </a:endParaRPr>
          </a:p>
        </p:txBody>
      </p:sp>
      <p:sp>
        <p:nvSpPr>
          <p:cNvPr id="3" name="Oval 2">
            <a:extLst>
              <a:ext uri="{FF2B5EF4-FFF2-40B4-BE49-F238E27FC236}">
                <a16:creationId xmlns:a16="http://schemas.microsoft.com/office/drawing/2014/main" id="{66E93400-43CB-39B2-637E-126E48A6A61F}"/>
              </a:ext>
            </a:extLst>
          </p:cNvPr>
          <p:cNvSpPr/>
          <p:nvPr/>
        </p:nvSpPr>
        <p:spPr>
          <a:xfrm>
            <a:off x="3433863" y="3094740"/>
            <a:ext cx="705254" cy="542380"/>
          </a:xfrm>
          <a:prstGeom prst="ellipse">
            <a:avLst/>
          </a:prstGeom>
          <a:solidFill>
            <a:schemeClr val="accent1">
              <a:alpha val="0"/>
            </a:schemeClr>
          </a:solidFill>
          <a:ln w="22225">
            <a:solidFill>
              <a:srgbClr val="FF0000">
                <a:alpha val="94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9A9BE8A-2B5E-5FFB-13E9-F937A50D739A}"/>
              </a:ext>
            </a:extLst>
          </p:cNvPr>
          <p:cNvSpPr/>
          <p:nvPr/>
        </p:nvSpPr>
        <p:spPr>
          <a:xfrm>
            <a:off x="8668966" y="3209659"/>
            <a:ext cx="455579" cy="574401"/>
          </a:xfrm>
          <a:prstGeom prst="ellipse">
            <a:avLst/>
          </a:prstGeom>
          <a:solidFill>
            <a:schemeClr val="accent1">
              <a:alpha val="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49A501D-DFE8-76C6-F984-2E71F2DE713D}"/>
              </a:ext>
            </a:extLst>
          </p:cNvPr>
          <p:cNvCxnSpPr>
            <a:cxnSpLocks/>
            <a:stCxn id="18" idx="1"/>
          </p:cNvCxnSpPr>
          <p:nvPr/>
        </p:nvCxnSpPr>
        <p:spPr>
          <a:xfrm flipH="1">
            <a:off x="9124545" y="3365930"/>
            <a:ext cx="2002080" cy="6306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811DCAE-E4F3-CF12-8183-43491E5E5B87}"/>
              </a:ext>
            </a:extLst>
          </p:cNvPr>
          <p:cNvSpPr txBox="1"/>
          <p:nvPr/>
        </p:nvSpPr>
        <p:spPr>
          <a:xfrm>
            <a:off x="11126625" y="3181264"/>
            <a:ext cx="914793" cy="369332"/>
          </a:xfrm>
          <a:prstGeom prst="rect">
            <a:avLst/>
          </a:prstGeom>
          <a:noFill/>
        </p:spPr>
        <p:txBody>
          <a:bodyPr wrap="square" rtlCol="0">
            <a:spAutoFit/>
          </a:bodyPr>
          <a:lstStyle/>
          <a:p>
            <a:r>
              <a:rPr lang="en-GB" dirty="0"/>
              <a:t>Chip</a:t>
            </a:r>
            <a:endParaRPr lang="en-US" dirty="0"/>
          </a:p>
        </p:txBody>
      </p:sp>
      <p:sp>
        <p:nvSpPr>
          <p:cNvPr id="19" name="Oval 18">
            <a:extLst>
              <a:ext uri="{FF2B5EF4-FFF2-40B4-BE49-F238E27FC236}">
                <a16:creationId xmlns:a16="http://schemas.microsoft.com/office/drawing/2014/main" id="{3499A50F-BF72-9C3C-267D-0D5AEA0A8E7C}"/>
              </a:ext>
            </a:extLst>
          </p:cNvPr>
          <p:cNvSpPr/>
          <p:nvPr/>
        </p:nvSpPr>
        <p:spPr>
          <a:xfrm>
            <a:off x="7947498" y="3268334"/>
            <a:ext cx="663102" cy="707886"/>
          </a:xfrm>
          <a:prstGeom prst="ellipse">
            <a:avLst/>
          </a:prstGeom>
          <a:solidFill>
            <a:schemeClr val="accent1">
              <a:alpha val="0"/>
            </a:schemeClr>
          </a:solidFill>
          <a:ln w="349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6453F1BF-E4BB-C7C6-3CF8-84DD183DC928}"/>
              </a:ext>
            </a:extLst>
          </p:cNvPr>
          <p:cNvCxnSpPr>
            <a:cxnSpLocks/>
            <a:endCxn id="19" idx="0"/>
          </p:cNvCxnSpPr>
          <p:nvPr/>
        </p:nvCxnSpPr>
        <p:spPr>
          <a:xfrm>
            <a:off x="8234257" y="1528636"/>
            <a:ext cx="44792" cy="173969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CD24928-5BBF-A39A-CF14-BAE154D6B4CD}"/>
              </a:ext>
            </a:extLst>
          </p:cNvPr>
          <p:cNvSpPr txBox="1"/>
          <p:nvPr/>
        </p:nvSpPr>
        <p:spPr>
          <a:xfrm>
            <a:off x="7517665" y="1208796"/>
            <a:ext cx="1271470" cy="369332"/>
          </a:xfrm>
          <a:prstGeom prst="rect">
            <a:avLst/>
          </a:prstGeom>
          <a:noFill/>
        </p:spPr>
        <p:txBody>
          <a:bodyPr wrap="square" rtlCol="0">
            <a:spAutoFit/>
          </a:bodyPr>
          <a:lstStyle/>
          <a:p>
            <a:r>
              <a:rPr lang="en-GB" dirty="0"/>
              <a:t>Signal path</a:t>
            </a:r>
            <a:endParaRPr lang="en-US" dirty="0"/>
          </a:p>
        </p:txBody>
      </p:sp>
      <p:cxnSp>
        <p:nvCxnSpPr>
          <p:cNvPr id="32" name="Straight Connector 31">
            <a:extLst>
              <a:ext uri="{FF2B5EF4-FFF2-40B4-BE49-F238E27FC236}">
                <a16:creationId xmlns:a16="http://schemas.microsoft.com/office/drawing/2014/main" id="{7A3CDF7B-F67E-C430-6D0E-2CEA15545E0D}"/>
              </a:ext>
            </a:extLst>
          </p:cNvPr>
          <p:cNvCxnSpPr>
            <a:cxnSpLocks/>
          </p:cNvCxnSpPr>
          <p:nvPr/>
        </p:nvCxnSpPr>
        <p:spPr>
          <a:xfrm flipV="1">
            <a:off x="8678371" y="3112339"/>
            <a:ext cx="339166" cy="115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9590522-787A-4F8A-31AE-800CFBE4AD6D}"/>
              </a:ext>
            </a:extLst>
          </p:cNvPr>
          <p:cNvSpPr txBox="1"/>
          <p:nvPr/>
        </p:nvSpPr>
        <p:spPr>
          <a:xfrm>
            <a:off x="8602670" y="2886543"/>
            <a:ext cx="490567" cy="253916"/>
          </a:xfrm>
          <a:prstGeom prst="rect">
            <a:avLst/>
          </a:prstGeom>
          <a:noFill/>
        </p:spPr>
        <p:txBody>
          <a:bodyPr wrap="square" rtlCol="0">
            <a:spAutoFit/>
          </a:bodyPr>
          <a:lstStyle/>
          <a:p>
            <a:r>
              <a:rPr lang="en-GB" sz="1050" b="1" dirty="0"/>
              <a:t>2mm</a:t>
            </a:r>
            <a:endParaRPr lang="en-US" sz="1050" b="1" dirty="0"/>
          </a:p>
        </p:txBody>
      </p:sp>
    </p:spTree>
    <p:extLst>
      <p:ext uri="{BB962C8B-B14F-4D97-AF65-F5344CB8AC3E}">
        <p14:creationId xmlns:p14="http://schemas.microsoft.com/office/powerpoint/2010/main" val="239474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6381CE-1BA7-B3B3-9714-396B24998244}"/>
              </a:ext>
            </a:extLst>
          </p:cNvPr>
          <p:cNvSpPr txBox="1"/>
          <p:nvPr/>
        </p:nvSpPr>
        <p:spPr>
          <a:xfrm>
            <a:off x="769871" y="291371"/>
            <a:ext cx="10347457" cy="7478970"/>
          </a:xfrm>
          <a:prstGeom prst="rect">
            <a:avLst/>
          </a:prstGeom>
          <a:noFill/>
        </p:spPr>
        <p:txBody>
          <a:bodyPr wrap="square" rtlCol="0">
            <a:spAutoFit/>
          </a:bodyPr>
          <a:lstStyle/>
          <a:p>
            <a:r>
              <a:rPr lang="en-GB" sz="3200" b="1" dirty="0">
                <a:solidFill>
                  <a:schemeClr val="accent1"/>
                </a:solidFill>
              </a:rPr>
              <a:t>Summary and Future:</a:t>
            </a:r>
          </a:p>
          <a:p>
            <a:pPr marL="457200" indent="-457200">
              <a:buFont typeface="Wingdings" panose="05000000000000000000" pitchFamily="2" charset="2"/>
              <a:buChar char="Ø"/>
            </a:pPr>
            <a:r>
              <a:rPr lang="en-GB" sz="2400" dirty="0"/>
              <a:t>3D TCAD simulations are in good agreement with the actual data in terms of charge collection time. We plan to use TCAD tools to understand radiation damage in diamond by introducing lattice defects.</a:t>
            </a:r>
          </a:p>
          <a:p>
            <a:r>
              <a:rPr lang="en-GB" sz="2400" dirty="0"/>
              <a:t> </a:t>
            </a:r>
          </a:p>
          <a:p>
            <a:pPr marL="457200" indent="-457200">
              <a:buFont typeface="Wingdings" panose="05000000000000000000" pitchFamily="2" charset="2"/>
              <a:buChar char="Ø"/>
            </a:pPr>
            <a:r>
              <a:rPr lang="en-GB" sz="2400" dirty="0"/>
              <a:t>2D Simulation of charge diffusion in diamond sensors agree with the sub-micron resolution possibility. We need to experimentally verify by irradiating such a sensor with a heavy ion beam.</a:t>
            </a:r>
          </a:p>
          <a:p>
            <a:endParaRPr lang="en-GB" sz="2400" dirty="0"/>
          </a:p>
          <a:p>
            <a:pPr marL="457200" indent="-457200">
              <a:buFont typeface="Wingdings" panose="05000000000000000000" pitchFamily="2" charset="2"/>
              <a:buChar char="Ø"/>
            </a:pPr>
            <a:r>
              <a:rPr lang="en-GB" sz="2400" dirty="0"/>
              <a:t>Radiation damage study done using the proton beam at the Crocker Lab confirms that these sensors can be safely used in the proton beam monitor at the Isotope Production Facility (IPF), LANL. </a:t>
            </a:r>
          </a:p>
          <a:p>
            <a:pPr marL="457200" indent="-457200">
              <a:buFont typeface="Wingdings" panose="05000000000000000000" pitchFamily="2" charset="2"/>
              <a:buChar char="Ø"/>
            </a:pPr>
            <a:endParaRPr lang="en-GB" sz="2400" dirty="0"/>
          </a:p>
          <a:p>
            <a:pPr marL="457200" indent="-457200">
              <a:buFont typeface="Wingdings" panose="05000000000000000000" pitchFamily="2" charset="2"/>
              <a:buChar char="Ø"/>
            </a:pPr>
            <a:r>
              <a:rPr lang="en-GB" sz="2400" dirty="0"/>
              <a:t>The Multi-GHz detection system is expected to greatly improve the next generation XFEL diagnostics and monitoring of high plasma ignition. </a:t>
            </a:r>
          </a:p>
          <a:p>
            <a:pPr marL="457200" indent="-457200">
              <a:buFont typeface="Wingdings" panose="05000000000000000000" pitchFamily="2" charset="2"/>
              <a:buChar char="Ø"/>
            </a:pPr>
            <a:endParaRPr lang="en-GB" sz="2400" dirty="0"/>
          </a:p>
          <a:p>
            <a:pPr marL="457200" indent="-457200">
              <a:buFont typeface="Wingdings" panose="05000000000000000000" pitchFamily="2" charset="2"/>
              <a:buChar char="Ø"/>
            </a:pPr>
            <a:endParaRPr lang="en-GB" sz="2400" dirty="0"/>
          </a:p>
          <a:p>
            <a:endParaRPr lang="en-GB" sz="3200" b="1" dirty="0">
              <a:solidFill>
                <a:schemeClr val="accent1"/>
              </a:solidFill>
            </a:endParaRPr>
          </a:p>
          <a:p>
            <a:pPr marL="457200" indent="-457200">
              <a:buFont typeface="Wingdings" panose="05000000000000000000" pitchFamily="2" charset="2"/>
              <a:buChar char="Ø"/>
            </a:pPr>
            <a:endParaRPr lang="en-GB" sz="3200" b="1" dirty="0">
              <a:solidFill>
                <a:schemeClr val="accent1"/>
              </a:solidFill>
            </a:endParaRPr>
          </a:p>
        </p:txBody>
      </p:sp>
      <p:sp>
        <p:nvSpPr>
          <p:cNvPr id="2" name="Date Placeholder 1">
            <a:extLst>
              <a:ext uri="{FF2B5EF4-FFF2-40B4-BE49-F238E27FC236}">
                <a16:creationId xmlns:a16="http://schemas.microsoft.com/office/drawing/2014/main" id="{727A6E94-3C9D-F5F8-F6FC-58AAF666FFA3}"/>
              </a:ext>
            </a:extLst>
          </p:cNvPr>
          <p:cNvSpPr>
            <a:spLocks noGrp="1"/>
          </p:cNvSpPr>
          <p:nvPr>
            <p:ph type="dt" sz="half" idx="10"/>
          </p:nvPr>
        </p:nvSpPr>
        <p:spPr/>
        <p:txBody>
          <a:bodyPr/>
          <a:lstStyle/>
          <a:p>
            <a:fld id="{924A1421-EE24-4A58-963A-8A8C41453F6D}" type="datetime1">
              <a:rPr lang="en-US" smtClean="0"/>
              <a:t>11/7/2023</a:t>
            </a:fld>
            <a:endParaRPr lang="en-US"/>
          </a:p>
        </p:txBody>
      </p:sp>
      <p:sp>
        <p:nvSpPr>
          <p:cNvPr id="3" name="Footer Placeholder 2">
            <a:extLst>
              <a:ext uri="{FF2B5EF4-FFF2-40B4-BE49-F238E27FC236}">
                <a16:creationId xmlns:a16="http://schemas.microsoft.com/office/drawing/2014/main" id="{156221C3-40F2-5CDC-C924-DCA20C23033C}"/>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90F4EAF3-1C8F-D231-5C9D-AF8DC375DDFA}"/>
              </a:ext>
            </a:extLst>
          </p:cNvPr>
          <p:cNvSpPr>
            <a:spLocks noGrp="1"/>
          </p:cNvSpPr>
          <p:nvPr>
            <p:ph type="sldNum" sz="quarter" idx="12"/>
          </p:nvPr>
        </p:nvSpPr>
        <p:spPr/>
        <p:txBody>
          <a:bodyPr/>
          <a:lstStyle/>
          <a:p>
            <a:fld id="{1E1673FC-C9CA-491F-890F-FB92F4D332E6}" type="slidenum">
              <a:rPr lang="en-US" smtClean="0"/>
              <a:t>21</a:t>
            </a:fld>
            <a:endParaRPr lang="en-US"/>
          </a:p>
        </p:txBody>
      </p:sp>
    </p:spTree>
    <p:extLst>
      <p:ext uri="{BB962C8B-B14F-4D97-AF65-F5344CB8AC3E}">
        <p14:creationId xmlns:p14="http://schemas.microsoft.com/office/powerpoint/2010/main" val="1025361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380C-FD79-09C7-B69C-2D6022D178B5}"/>
              </a:ext>
            </a:extLst>
          </p:cNvPr>
          <p:cNvSpPr>
            <a:spLocks noGrp="1"/>
          </p:cNvSpPr>
          <p:nvPr>
            <p:ph type="title"/>
          </p:nvPr>
        </p:nvSpPr>
        <p:spPr/>
        <p:txBody>
          <a:bodyPr/>
          <a:lstStyle/>
          <a:p>
            <a:pPr algn="ctr"/>
            <a:r>
              <a:rPr lang="en-GB" dirty="0"/>
              <a:t>Backup</a:t>
            </a:r>
            <a:endParaRPr lang="en-US" dirty="0"/>
          </a:p>
        </p:txBody>
      </p:sp>
      <p:sp>
        <p:nvSpPr>
          <p:cNvPr id="4" name="Date Placeholder 3">
            <a:extLst>
              <a:ext uri="{FF2B5EF4-FFF2-40B4-BE49-F238E27FC236}">
                <a16:creationId xmlns:a16="http://schemas.microsoft.com/office/drawing/2014/main" id="{C2B5029D-E65C-0A82-FC5F-E0DF42A0B508}"/>
              </a:ext>
            </a:extLst>
          </p:cNvPr>
          <p:cNvSpPr>
            <a:spLocks noGrp="1"/>
          </p:cNvSpPr>
          <p:nvPr>
            <p:ph type="dt" sz="half" idx="10"/>
          </p:nvPr>
        </p:nvSpPr>
        <p:spPr/>
        <p:txBody>
          <a:bodyPr/>
          <a:lstStyle/>
          <a:p>
            <a:fld id="{3A2C74C7-45EB-4E67-90D8-55DA03F6D39B}" type="datetime1">
              <a:rPr lang="en-US" smtClean="0"/>
              <a:t>11/7/2023</a:t>
            </a:fld>
            <a:endParaRPr lang="en-US"/>
          </a:p>
        </p:txBody>
      </p:sp>
      <p:sp>
        <p:nvSpPr>
          <p:cNvPr id="5" name="Footer Placeholder 4">
            <a:extLst>
              <a:ext uri="{FF2B5EF4-FFF2-40B4-BE49-F238E27FC236}">
                <a16:creationId xmlns:a16="http://schemas.microsoft.com/office/drawing/2014/main" id="{36B24A3D-0DA3-4E20-BAB1-8EDECA584EE1}"/>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883B548F-CEAE-4609-DF5E-C43122753FB3}"/>
              </a:ext>
            </a:extLst>
          </p:cNvPr>
          <p:cNvSpPr>
            <a:spLocks noGrp="1"/>
          </p:cNvSpPr>
          <p:nvPr>
            <p:ph type="sldNum" sz="quarter" idx="12"/>
          </p:nvPr>
        </p:nvSpPr>
        <p:spPr/>
        <p:txBody>
          <a:bodyPr/>
          <a:lstStyle/>
          <a:p>
            <a:fld id="{1E1673FC-C9CA-491F-890F-FB92F4D332E6}" type="slidenum">
              <a:rPr lang="en-US" smtClean="0"/>
              <a:t>22</a:t>
            </a:fld>
            <a:endParaRPr lang="en-US"/>
          </a:p>
        </p:txBody>
      </p:sp>
    </p:spTree>
    <p:extLst>
      <p:ext uri="{BB962C8B-B14F-4D97-AF65-F5344CB8AC3E}">
        <p14:creationId xmlns:p14="http://schemas.microsoft.com/office/powerpoint/2010/main" val="154618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B31397-DF5A-C286-A8D2-C3C8301BDAA9}"/>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64AD3F71-E8C8-9F72-3DCC-1BAFEE260A08}"/>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424EA2B6-5EC8-B7E1-8EED-D3FC2331F01B}"/>
              </a:ext>
            </a:extLst>
          </p:cNvPr>
          <p:cNvSpPr>
            <a:spLocks noGrp="1"/>
          </p:cNvSpPr>
          <p:nvPr>
            <p:ph type="sldNum" sz="quarter" idx="12"/>
          </p:nvPr>
        </p:nvSpPr>
        <p:spPr/>
        <p:txBody>
          <a:bodyPr/>
          <a:lstStyle/>
          <a:p>
            <a:fld id="{1E1673FC-C9CA-491F-890F-FB92F4D332E6}" type="slidenum">
              <a:rPr lang="en-US" smtClean="0"/>
              <a:t>23</a:t>
            </a:fld>
            <a:endParaRPr lang="en-US"/>
          </a:p>
        </p:txBody>
      </p:sp>
      <p:sp>
        <p:nvSpPr>
          <p:cNvPr id="10" name="Rectangle 9">
            <a:extLst>
              <a:ext uri="{FF2B5EF4-FFF2-40B4-BE49-F238E27FC236}">
                <a16:creationId xmlns:a16="http://schemas.microsoft.com/office/drawing/2014/main" id="{4BDEFF9F-C91A-E50F-BDDA-C10E2589683C}"/>
              </a:ext>
            </a:extLst>
          </p:cNvPr>
          <p:cNvSpPr/>
          <p:nvPr/>
        </p:nvSpPr>
        <p:spPr>
          <a:xfrm>
            <a:off x="838199" y="1379410"/>
            <a:ext cx="5369169" cy="3992689"/>
          </a:xfrm>
          <a:prstGeom prst="rect">
            <a:avLst/>
          </a:prstGeom>
        </p:spPr>
        <p:txBody>
          <a:bodyPr/>
          <a:lstStyle/>
          <a:p>
            <a:pPr marL="342900" lvl="0" indent="-342900">
              <a:buFont typeface="Wingdings" panose="05000000000000000000" pitchFamily="2" charset="2"/>
              <a:buChar char="Ø"/>
            </a:pPr>
            <a:r>
              <a:rPr lang="en-GB" sz="2400" dirty="0"/>
              <a:t>Beam current = 1 </a:t>
            </a:r>
            <a:r>
              <a:rPr lang="en-GB" sz="2400" dirty="0" err="1"/>
              <a:t>uA</a:t>
            </a:r>
            <a:endParaRPr lang="en-US" sz="2400" dirty="0"/>
          </a:p>
          <a:p>
            <a:pPr marL="342900" lvl="0" indent="-342900">
              <a:buFont typeface="Wingdings" panose="05000000000000000000" pitchFamily="2" charset="2"/>
              <a:buChar char="Ø"/>
            </a:pPr>
            <a:r>
              <a:rPr lang="en-GB" sz="2400" dirty="0"/>
              <a:t>Beam Diameter = 1.5 cm</a:t>
            </a:r>
            <a:endParaRPr lang="en-US" sz="2400" dirty="0"/>
          </a:p>
          <a:p>
            <a:pPr marL="342900" lvl="0" indent="-342900">
              <a:buFont typeface="Wingdings" panose="05000000000000000000" pitchFamily="2" charset="2"/>
              <a:buChar char="Ø"/>
            </a:pPr>
            <a:r>
              <a:rPr lang="en-GB" sz="2400" dirty="0"/>
              <a:t>Fluence = 3.54e12 p/s/cm^2</a:t>
            </a:r>
          </a:p>
          <a:p>
            <a:pPr marL="342900" lvl="0" indent="-342900">
              <a:buFont typeface="Wingdings" panose="05000000000000000000" pitchFamily="2" charset="2"/>
              <a:buChar char="Ø"/>
            </a:pPr>
            <a:r>
              <a:rPr lang="en-GB" sz="2400" dirty="0"/>
              <a:t>Maximum Frequency = 22 MHz</a:t>
            </a:r>
            <a:endParaRPr lang="en-US" sz="2400" dirty="0"/>
          </a:p>
          <a:p>
            <a:pPr marL="342900" lvl="0" indent="-342900">
              <a:buFont typeface="Wingdings" panose="05000000000000000000" pitchFamily="2" charset="2"/>
              <a:buChar char="Ø"/>
            </a:pPr>
            <a:r>
              <a:rPr lang="en-GB" sz="2400" dirty="0"/>
              <a:t>Both Silicon and Diamond sensors mounted</a:t>
            </a:r>
            <a:endParaRPr lang="en-US" sz="2400" dirty="0"/>
          </a:p>
          <a:p>
            <a:pPr marL="342900" lvl="0" indent="-342900">
              <a:buFont typeface="Wingdings" panose="05000000000000000000" pitchFamily="2" charset="2"/>
              <a:buChar char="Ø"/>
            </a:pPr>
            <a:r>
              <a:rPr lang="en-GB" sz="2400" dirty="0"/>
              <a:t>Total number of events collected = 11367</a:t>
            </a:r>
            <a:endParaRPr lang="en-US" sz="2400" dirty="0"/>
          </a:p>
          <a:p>
            <a:pPr marL="342900" lvl="0" indent="-342900">
              <a:buFont typeface="Wingdings" panose="05000000000000000000" pitchFamily="2" charset="2"/>
              <a:buChar char="Ø"/>
            </a:pPr>
            <a:r>
              <a:rPr lang="en-GB" sz="2400" dirty="0"/>
              <a:t>Trigger rate = 1Hz</a:t>
            </a:r>
            <a:endParaRPr lang="en-US" sz="2400" dirty="0"/>
          </a:p>
          <a:p>
            <a:pPr marL="342900" lvl="0" indent="-342900">
              <a:buFont typeface="Wingdings" panose="05000000000000000000" pitchFamily="2" charset="2"/>
              <a:buChar char="Ø"/>
            </a:pPr>
            <a:r>
              <a:rPr lang="en-GB" sz="2400" dirty="0"/>
              <a:t>Bias voltage for diamond = 10 V – 50 V</a:t>
            </a:r>
            <a:endParaRPr lang="en-US" sz="2400" dirty="0"/>
          </a:p>
          <a:p>
            <a:pPr lvl="0">
              <a:buChar char="•"/>
            </a:pPr>
            <a:endParaRPr lang="en-US" dirty="0"/>
          </a:p>
        </p:txBody>
      </p:sp>
      <p:sp>
        <p:nvSpPr>
          <p:cNvPr id="11" name="TextBox 10">
            <a:extLst>
              <a:ext uri="{FF2B5EF4-FFF2-40B4-BE49-F238E27FC236}">
                <a16:creationId xmlns:a16="http://schemas.microsoft.com/office/drawing/2014/main" id="{1F285D4E-061F-9583-172C-900FAE358E04}"/>
              </a:ext>
            </a:extLst>
          </p:cNvPr>
          <p:cNvSpPr txBox="1"/>
          <p:nvPr/>
        </p:nvSpPr>
        <p:spPr>
          <a:xfrm>
            <a:off x="771525" y="313812"/>
            <a:ext cx="9277349" cy="584775"/>
          </a:xfrm>
          <a:prstGeom prst="rect">
            <a:avLst/>
          </a:prstGeom>
          <a:noFill/>
        </p:spPr>
        <p:txBody>
          <a:bodyPr wrap="square" rtlCol="0">
            <a:spAutoFit/>
          </a:bodyPr>
          <a:lstStyle/>
          <a:p>
            <a:r>
              <a:rPr lang="en-GB" sz="3200" b="1" dirty="0">
                <a:solidFill>
                  <a:schemeClr val="accent1"/>
                </a:solidFill>
                <a:latin typeface="+mj-lt"/>
                <a:cs typeface="Times New Roman" panose="02020603050405020304" pitchFamily="18" charset="0"/>
              </a:rPr>
              <a:t>Charge collection rate:</a:t>
            </a:r>
            <a:endParaRPr lang="en-US" sz="3200" b="1" dirty="0">
              <a:solidFill>
                <a:schemeClr val="accent1"/>
              </a:solidFill>
              <a:latin typeface="+mj-lt"/>
              <a:cs typeface="Times New Roman" panose="02020603050405020304" pitchFamily="18" charset="0"/>
            </a:endParaRPr>
          </a:p>
        </p:txBody>
      </p:sp>
    </p:spTree>
    <p:extLst>
      <p:ext uri="{BB962C8B-B14F-4D97-AF65-F5344CB8AC3E}">
        <p14:creationId xmlns:p14="http://schemas.microsoft.com/office/powerpoint/2010/main" val="218381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C66618-4376-AD8B-1E00-F61C7B0B27FE}"/>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8F6A5EEF-DEDC-4D23-215F-C8493F24567F}"/>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DF21C773-63A5-0BB9-05E1-7B56E2A6F69E}"/>
              </a:ext>
            </a:extLst>
          </p:cNvPr>
          <p:cNvSpPr>
            <a:spLocks noGrp="1"/>
          </p:cNvSpPr>
          <p:nvPr>
            <p:ph type="sldNum" sz="quarter" idx="12"/>
          </p:nvPr>
        </p:nvSpPr>
        <p:spPr/>
        <p:txBody>
          <a:bodyPr/>
          <a:lstStyle/>
          <a:p>
            <a:fld id="{1E1673FC-C9CA-491F-890F-FB92F4D332E6}" type="slidenum">
              <a:rPr lang="en-US" smtClean="0"/>
              <a:t>24</a:t>
            </a:fld>
            <a:endParaRPr lang="en-US"/>
          </a:p>
        </p:txBody>
      </p:sp>
      <p:pic>
        <p:nvPicPr>
          <p:cNvPr id="10" name="Picture 9" descr="A green circuit board with gold and white screws&#10;&#10;Description automatically generated">
            <a:extLst>
              <a:ext uri="{FF2B5EF4-FFF2-40B4-BE49-F238E27FC236}">
                <a16:creationId xmlns:a16="http://schemas.microsoft.com/office/drawing/2014/main" id="{AFA80A4D-A5EF-223E-8751-ABF196F76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907" y="1916629"/>
            <a:ext cx="4897297" cy="3684069"/>
          </a:xfrm>
          <a:prstGeom prst="rect">
            <a:avLst/>
          </a:prstGeom>
        </p:spPr>
      </p:pic>
      <p:pic>
        <p:nvPicPr>
          <p:cNvPr id="12" name="Picture 11" descr="A graph of a graph&#10;&#10;Description automatically generated">
            <a:extLst>
              <a:ext uri="{FF2B5EF4-FFF2-40B4-BE49-F238E27FC236}">
                <a16:creationId xmlns:a16="http://schemas.microsoft.com/office/drawing/2014/main" id="{AD7458A5-6992-50FC-D0F7-1AC0AC94C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665" y="1809749"/>
            <a:ext cx="5419731" cy="4064798"/>
          </a:xfrm>
          <a:prstGeom prst="rect">
            <a:avLst/>
          </a:prstGeom>
        </p:spPr>
      </p:pic>
      <p:sp>
        <p:nvSpPr>
          <p:cNvPr id="13" name="TextBox 12">
            <a:extLst>
              <a:ext uri="{FF2B5EF4-FFF2-40B4-BE49-F238E27FC236}">
                <a16:creationId xmlns:a16="http://schemas.microsoft.com/office/drawing/2014/main" id="{CECC29D8-84CD-EF7C-6ED2-01CBFE3F26BA}"/>
              </a:ext>
            </a:extLst>
          </p:cNvPr>
          <p:cNvSpPr txBox="1"/>
          <p:nvPr/>
        </p:nvSpPr>
        <p:spPr>
          <a:xfrm>
            <a:off x="725889" y="355022"/>
            <a:ext cx="4240979" cy="584775"/>
          </a:xfrm>
          <a:prstGeom prst="rect">
            <a:avLst/>
          </a:prstGeom>
          <a:noFill/>
        </p:spPr>
        <p:txBody>
          <a:bodyPr wrap="square" rtlCol="0">
            <a:spAutoFit/>
          </a:bodyPr>
          <a:lstStyle/>
          <a:p>
            <a:r>
              <a:rPr lang="en-GB" sz="3200" b="1" dirty="0">
                <a:solidFill>
                  <a:schemeClr val="accent1"/>
                </a:solidFill>
                <a:latin typeface="+mj-lt"/>
                <a:cs typeface="Times New Roman" panose="02020603050405020304" pitchFamily="18" charset="0"/>
              </a:rPr>
              <a:t>Diamond sensor signal:</a:t>
            </a:r>
            <a:endParaRPr lang="en-US" sz="3200" b="1" dirty="0">
              <a:solidFill>
                <a:schemeClr val="accent1"/>
              </a:solidFill>
              <a:latin typeface="+mj-lt"/>
              <a:cs typeface="Times New Roman" panose="02020603050405020304" pitchFamily="18" charset="0"/>
            </a:endParaRPr>
          </a:p>
        </p:txBody>
      </p:sp>
    </p:spTree>
    <p:extLst>
      <p:ext uri="{BB962C8B-B14F-4D97-AF65-F5344CB8AC3E}">
        <p14:creationId xmlns:p14="http://schemas.microsoft.com/office/powerpoint/2010/main" val="224918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44D472-49F4-43F0-8CDB-0C0CDC1F6CF5}"/>
              </a:ext>
            </a:extLst>
          </p:cNvPr>
          <p:cNvSpPr txBox="1"/>
          <p:nvPr/>
        </p:nvSpPr>
        <p:spPr>
          <a:xfrm>
            <a:off x="213360" y="111760"/>
            <a:ext cx="11836400" cy="1785104"/>
          </a:xfrm>
          <a:prstGeom prst="rect">
            <a:avLst/>
          </a:prstGeom>
          <a:noFill/>
        </p:spPr>
        <p:txBody>
          <a:bodyPr wrap="square" rtlCol="0">
            <a:spAutoFit/>
          </a:bodyPr>
          <a:lstStyle/>
          <a:p>
            <a:pPr algn="ctr"/>
            <a:r>
              <a:rPr lang="en-US" sz="3200" b="1" dirty="0">
                <a:solidFill>
                  <a:schemeClr val="accent1"/>
                </a:solidFill>
              </a:rPr>
              <a:t>Advanced Accelerator Diagnostics (AAD) Collaboration</a:t>
            </a:r>
          </a:p>
          <a:p>
            <a:pPr algn="ctr"/>
            <a:endParaRPr lang="en-US" sz="1000" dirty="0"/>
          </a:p>
          <a:p>
            <a:pPr algn="ctr"/>
            <a:r>
              <a:rPr lang="en-US" sz="2800" dirty="0"/>
              <a:t>A consortium funded by the University of California Office of the President</a:t>
            </a:r>
          </a:p>
          <a:p>
            <a:pPr algn="ctr"/>
            <a:r>
              <a:rPr lang="en-GB" sz="2000" dirty="0"/>
              <a:t>UC-National Laboratory Fees Research Program grant ID #LFR-20-65323</a:t>
            </a:r>
          </a:p>
          <a:p>
            <a:pPr algn="ctr"/>
            <a:r>
              <a:rPr lang="en-GB" sz="2000" dirty="0"/>
              <a:t>Also now supported by the US Department of Energy, grant DE-SC0024205</a:t>
            </a:r>
            <a:endParaRPr lang="en-US" sz="2000" dirty="0"/>
          </a:p>
        </p:txBody>
      </p:sp>
      <p:sp>
        <p:nvSpPr>
          <p:cNvPr id="5" name="TextBox 4">
            <a:extLst>
              <a:ext uri="{FF2B5EF4-FFF2-40B4-BE49-F238E27FC236}">
                <a16:creationId xmlns:a16="http://schemas.microsoft.com/office/drawing/2014/main" id="{9D8DDC03-C806-4815-BBEF-91CB18A5AE7A}"/>
              </a:ext>
            </a:extLst>
          </p:cNvPr>
          <p:cNvSpPr txBox="1"/>
          <p:nvPr/>
        </p:nvSpPr>
        <p:spPr>
          <a:xfrm>
            <a:off x="955040" y="1798320"/>
            <a:ext cx="10241280" cy="4832092"/>
          </a:xfrm>
          <a:prstGeom prst="rect">
            <a:avLst/>
          </a:prstGeom>
          <a:noFill/>
        </p:spPr>
        <p:txBody>
          <a:bodyPr wrap="square" rtlCol="0">
            <a:spAutoFit/>
          </a:bodyPr>
          <a:lstStyle/>
          <a:p>
            <a:pPr algn="ctr"/>
            <a:r>
              <a:rPr lang="en-US" sz="2000" dirty="0"/>
              <a:t>E. </a:t>
            </a:r>
            <a:r>
              <a:rPr lang="en-US" sz="2000" dirty="0" err="1"/>
              <a:t>Prebys</a:t>
            </a:r>
            <a:r>
              <a:rPr lang="en-US" sz="2000" dirty="0"/>
              <a:t>, C. Rowling</a:t>
            </a:r>
          </a:p>
          <a:p>
            <a:pPr algn="ctr"/>
            <a:r>
              <a:rPr lang="en-US" sz="2000" i="1" dirty="0"/>
              <a:t>University of California, Davis</a:t>
            </a:r>
          </a:p>
          <a:p>
            <a:pPr algn="ctr"/>
            <a:endParaRPr lang="en-US" sz="1000" dirty="0"/>
          </a:p>
          <a:p>
            <a:pPr algn="ctr"/>
            <a:r>
              <a:rPr lang="en-US" sz="2000" dirty="0"/>
              <a:t>P. Freeman, D. Stuart</a:t>
            </a:r>
          </a:p>
          <a:p>
            <a:pPr algn="ctr"/>
            <a:r>
              <a:rPr lang="en-US" sz="2000" i="1" dirty="0"/>
              <a:t>University of California, Santa Barbara</a:t>
            </a:r>
          </a:p>
          <a:p>
            <a:pPr algn="ctr"/>
            <a:endParaRPr lang="en-US" sz="1000" dirty="0"/>
          </a:p>
          <a:p>
            <a:pPr algn="ctr"/>
            <a:r>
              <a:rPr lang="en-US" sz="2000" dirty="0"/>
              <a:t>E. Gonzalez, S. </a:t>
            </a:r>
            <a:r>
              <a:rPr lang="en-US" sz="2000" dirty="0" err="1"/>
              <a:t>Kachiguine</a:t>
            </a:r>
            <a:r>
              <a:rPr lang="en-US" sz="2000" dirty="0"/>
              <a:t>, M. Kennedy, F. Martinez-McKinney, S. Mazza, N. Nagel, </a:t>
            </a:r>
            <a:r>
              <a:rPr lang="en-US" sz="2000" b="1" dirty="0"/>
              <a:t>M. Nizam</a:t>
            </a:r>
            <a:r>
              <a:rPr lang="en-US" sz="2000" dirty="0"/>
              <a:t>, E. Potter, R. Padilla, E. Ryan, B. Schumm, M. Wilder</a:t>
            </a:r>
          </a:p>
          <a:p>
            <a:pPr algn="ctr"/>
            <a:r>
              <a:rPr lang="en-US" sz="2000" i="1" dirty="0"/>
              <a:t>University of California, Santa Cruz</a:t>
            </a:r>
          </a:p>
          <a:p>
            <a:pPr algn="ctr"/>
            <a:endParaRPr lang="en-US" sz="1000" dirty="0"/>
          </a:p>
          <a:p>
            <a:pPr algn="ctr"/>
            <a:r>
              <a:rPr lang="en-US" sz="2000" dirty="0"/>
              <a:t>C. Grace, T. Prakash, J. </a:t>
            </a:r>
            <a:r>
              <a:rPr lang="en-US" sz="2000" dirty="0" err="1"/>
              <a:t>Bohon</a:t>
            </a:r>
            <a:endParaRPr lang="en-US" sz="2000" dirty="0"/>
          </a:p>
          <a:p>
            <a:pPr algn="ctr"/>
            <a:r>
              <a:rPr lang="en-US" sz="2000" i="1" dirty="0"/>
              <a:t>Lawrence Berkeley National Laboratory</a:t>
            </a:r>
          </a:p>
          <a:p>
            <a:pPr algn="ctr"/>
            <a:endParaRPr lang="en-US" sz="1000" dirty="0"/>
          </a:p>
          <a:p>
            <a:pPr algn="ctr"/>
            <a:r>
              <a:rPr lang="en-US" sz="2000" dirty="0"/>
              <a:t>D. Kim</a:t>
            </a:r>
          </a:p>
          <a:p>
            <a:pPr algn="ctr"/>
            <a:r>
              <a:rPr lang="en-US" sz="2000" i="1" dirty="0"/>
              <a:t>Los Alamos National Laboratory</a:t>
            </a:r>
          </a:p>
          <a:p>
            <a:pPr algn="ctr"/>
            <a:endParaRPr lang="en-US" sz="1000" dirty="0"/>
          </a:p>
          <a:p>
            <a:pPr algn="ctr"/>
            <a:r>
              <a:rPr lang="en-US" sz="2000" dirty="0"/>
              <a:t>J. Smedley, B. Jacobson, I.S. </a:t>
            </a:r>
            <a:r>
              <a:rPr lang="en-US" sz="2000" dirty="0" err="1"/>
              <a:t>Torecilla</a:t>
            </a:r>
            <a:r>
              <a:rPr lang="en-US" sz="2000" dirty="0"/>
              <a:t>, D. Zhu</a:t>
            </a:r>
          </a:p>
          <a:p>
            <a:pPr algn="ctr"/>
            <a:r>
              <a:rPr lang="en-US" sz="2000" i="1" dirty="0"/>
              <a:t>SLAC National Accelerator Laboratory</a:t>
            </a:r>
          </a:p>
        </p:txBody>
      </p:sp>
    </p:spTree>
    <p:extLst>
      <p:ext uri="{BB962C8B-B14F-4D97-AF65-F5344CB8AC3E}">
        <p14:creationId xmlns:p14="http://schemas.microsoft.com/office/powerpoint/2010/main" val="3568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E8F34C-7803-1739-D14C-344B5B0846AE}"/>
              </a:ext>
            </a:extLst>
          </p:cNvPr>
          <p:cNvSpPr>
            <a:spLocks noGrp="1"/>
          </p:cNvSpPr>
          <p:nvPr>
            <p:ph type="dt" sz="half" idx="10"/>
          </p:nvPr>
        </p:nvSpPr>
        <p:spPr/>
        <p:txBody>
          <a:bodyPr/>
          <a:lstStyle/>
          <a:p>
            <a:fld id="{8BD485B3-380C-4DB6-88AC-360135966986}" type="datetime1">
              <a:rPr lang="en-US" smtClean="0"/>
              <a:t>11/7/2023</a:t>
            </a:fld>
            <a:endParaRPr lang="en-US"/>
          </a:p>
        </p:txBody>
      </p:sp>
      <p:sp>
        <p:nvSpPr>
          <p:cNvPr id="5" name="Footer Placeholder 4">
            <a:extLst>
              <a:ext uri="{FF2B5EF4-FFF2-40B4-BE49-F238E27FC236}">
                <a16:creationId xmlns:a16="http://schemas.microsoft.com/office/drawing/2014/main" id="{E05B48A9-B8B0-ECCE-EAF2-5F58C1D0AAF3}"/>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4BC05768-597A-39B6-BDF4-4B732F358796}"/>
              </a:ext>
            </a:extLst>
          </p:cNvPr>
          <p:cNvSpPr>
            <a:spLocks noGrp="1"/>
          </p:cNvSpPr>
          <p:nvPr>
            <p:ph type="sldNum" sz="quarter" idx="12"/>
          </p:nvPr>
        </p:nvSpPr>
        <p:spPr/>
        <p:txBody>
          <a:bodyPr/>
          <a:lstStyle/>
          <a:p>
            <a:fld id="{1E1673FC-C9CA-491F-890F-FB92F4D332E6}" type="slidenum">
              <a:rPr lang="en-US" smtClean="0"/>
              <a:t>4</a:t>
            </a:fld>
            <a:endParaRPr lang="en-US"/>
          </a:p>
        </p:txBody>
      </p:sp>
      <p:sp>
        <p:nvSpPr>
          <p:cNvPr id="8" name="TextBox 7">
            <a:extLst>
              <a:ext uri="{FF2B5EF4-FFF2-40B4-BE49-F238E27FC236}">
                <a16:creationId xmlns:a16="http://schemas.microsoft.com/office/drawing/2014/main" id="{4F42D5C0-87EF-11F0-8154-77CDE694C864}"/>
              </a:ext>
            </a:extLst>
          </p:cNvPr>
          <p:cNvSpPr txBox="1"/>
          <p:nvPr/>
        </p:nvSpPr>
        <p:spPr>
          <a:xfrm>
            <a:off x="838200" y="844062"/>
            <a:ext cx="11154508" cy="4359335"/>
          </a:xfrm>
          <a:prstGeom prst="rect">
            <a:avLst/>
          </a:prstGeom>
          <a:noFill/>
        </p:spPr>
        <p:txBody>
          <a:bodyPr wrap="square">
            <a:spAutoFit/>
          </a:bodyPr>
          <a:lstStyle/>
          <a:p>
            <a:pPr lvl="1"/>
            <a:endParaRPr lang="en-GB" sz="2000" dirty="0">
              <a:latin typeface="Times New Roman" panose="02020603050405020304" pitchFamily="18" charset="0"/>
              <a:cs typeface="Times New Roman" panose="02020603050405020304" pitchFamily="18" charset="0"/>
            </a:endParaRPr>
          </a:p>
          <a:p>
            <a:endParaRPr lang="en-GB" sz="2400" dirty="0">
              <a:cs typeface="Times New Roman" panose="02020603050405020304" pitchFamily="18" charset="0"/>
            </a:endParaRPr>
          </a:p>
          <a:p>
            <a:pPr marL="800100" lvl="1" indent="-342900">
              <a:lnSpc>
                <a:spcPct val="200000"/>
              </a:lnSpc>
              <a:buFont typeface="Wingdings" panose="05000000000000000000" pitchFamily="2" charset="2"/>
              <a:buChar char="Ø"/>
            </a:pPr>
            <a:r>
              <a:rPr lang="en-GB" sz="2400" dirty="0">
                <a:cs typeface="Times New Roman" panose="02020603050405020304" pitchFamily="18" charset="0"/>
              </a:rPr>
              <a:t>Superior radiation tolerance </a:t>
            </a:r>
          </a:p>
          <a:p>
            <a:pPr marL="800100" lvl="1" indent="-342900">
              <a:lnSpc>
                <a:spcPct val="200000"/>
              </a:lnSpc>
              <a:buFont typeface="Wingdings" panose="05000000000000000000" pitchFamily="2" charset="2"/>
              <a:buChar char="Ø"/>
            </a:pPr>
            <a:r>
              <a:rPr lang="en-GB" sz="2400" dirty="0">
                <a:cs typeface="Times New Roman" panose="02020603050405020304" pitchFamily="18" charset="0"/>
              </a:rPr>
              <a:t> Fast saturation drift velocity( ~ 200 um/nm, 100 um/nm for Si) </a:t>
            </a:r>
            <a:r>
              <a:rPr lang="en-US" sz="2000" dirty="0">
                <a:solidFill>
                  <a:srgbClr val="FF0000"/>
                </a:solidFill>
                <a:hlinkClick r:id="rId2">
                  <a:extLst>
                    <a:ext uri="{A12FA001-AC4F-418D-AE19-62706E023703}">
                      <ahyp:hlinkClr xmlns:ahyp="http://schemas.microsoft.com/office/drawing/2018/hyperlinkcolor" val="tx"/>
                    </a:ext>
                  </a:extLst>
                </a:hlinkClick>
              </a:rPr>
              <a:t>M. </a:t>
            </a:r>
            <a:r>
              <a:rPr lang="en-US" sz="2000" dirty="0" err="1">
                <a:solidFill>
                  <a:srgbClr val="FF0000"/>
                </a:solidFill>
                <a:hlinkClick r:id="rId2">
                  <a:extLst>
                    <a:ext uri="{A12FA001-AC4F-418D-AE19-62706E023703}">
                      <ahyp:hlinkClr xmlns:ahyp="http://schemas.microsoft.com/office/drawing/2018/hyperlinkcolor" val="tx"/>
                    </a:ext>
                  </a:extLst>
                </a:hlinkClick>
              </a:rPr>
              <a:t>Pomorski</a:t>
            </a:r>
            <a:r>
              <a:rPr lang="en-US" sz="2000" dirty="0">
                <a:solidFill>
                  <a:srgbClr val="FF0000"/>
                </a:solidFill>
              </a:rPr>
              <a:t> et. Al</a:t>
            </a:r>
            <a:endParaRPr lang="en-GB" sz="2000" dirty="0">
              <a:solidFill>
                <a:srgbClr val="FF0000"/>
              </a:solidFill>
              <a:cs typeface="Times New Roman" panose="02020603050405020304" pitchFamily="18" charset="0"/>
            </a:endParaRPr>
          </a:p>
          <a:p>
            <a:pPr marL="800100" lvl="1" indent="-342900">
              <a:lnSpc>
                <a:spcPct val="200000"/>
              </a:lnSpc>
              <a:buFont typeface="Wingdings" panose="05000000000000000000" pitchFamily="2" charset="2"/>
              <a:buChar char="Ø"/>
            </a:pPr>
            <a:r>
              <a:rPr lang="en-GB" sz="2400" dirty="0">
                <a:cs typeface="Times New Roman" panose="02020603050405020304" pitchFamily="18" charset="0"/>
              </a:rPr>
              <a:t>Superior thermal conductivity (2200 W/m-K) </a:t>
            </a:r>
          </a:p>
          <a:p>
            <a:pPr marL="800100" lvl="1" indent="-342900">
              <a:lnSpc>
                <a:spcPct val="200000"/>
              </a:lnSpc>
              <a:buFont typeface="Wingdings" panose="05000000000000000000" pitchFamily="2" charset="2"/>
              <a:buChar char="Ø"/>
            </a:pPr>
            <a:r>
              <a:rPr lang="en-GB" sz="2400" dirty="0">
                <a:cs typeface="Times New Roman" panose="02020603050405020304" pitchFamily="18" charset="0"/>
              </a:rPr>
              <a:t>Charge collection time for a 30 mm thick diamond sensor ~ 150 </a:t>
            </a:r>
            <a:r>
              <a:rPr lang="en-GB" sz="2400" dirty="0" err="1">
                <a:cs typeface="Times New Roman" panose="02020603050405020304" pitchFamily="18" charset="0"/>
              </a:rPr>
              <a:t>ps</a:t>
            </a:r>
            <a:endParaRPr lang="en-GB" sz="2400" dirty="0">
              <a:cs typeface="Times New Roman" panose="02020603050405020304" pitchFamily="18" charset="0"/>
            </a:endParaRPr>
          </a:p>
          <a:p>
            <a:pPr marL="800100" lvl="1" indent="-342900">
              <a:lnSpc>
                <a:spcPct val="200000"/>
              </a:lnSpc>
              <a:buFont typeface="Wingdings" panose="05000000000000000000" pitchFamily="2" charset="2"/>
              <a:buChar char="Ø"/>
            </a:pPr>
            <a:r>
              <a:rPr lang="en-GB" sz="2400" dirty="0">
                <a:solidFill>
                  <a:srgbClr val="000000"/>
                </a:solidFill>
                <a:effectLst/>
                <a:ea typeface="Times New Roman" panose="02020603050405020304" pitchFamily="18" charset="0"/>
                <a:cs typeface="Times New Roman" panose="02020603050405020304" pitchFamily="18" charset="0"/>
              </a:rPr>
              <a:t>low X-ray absorption</a:t>
            </a:r>
            <a:endParaRPr lang="en-GB" sz="2400" dirty="0">
              <a:cs typeface="Times New Roman" panose="02020603050405020304" pitchFamily="18" charset="0"/>
            </a:endParaRPr>
          </a:p>
        </p:txBody>
      </p:sp>
      <p:sp>
        <p:nvSpPr>
          <p:cNvPr id="10" name="Title 1">
            <a:extLst>
              <a:ext uri="{FF2B5EF4-FFF2-40B4-BE49-F238E27FC236}">
                <a16:creationId xmlns:a16="http://schemas.microsoft.com/office/drawing/2014/main" id="{D9B81F22-BF3F-F210-7432-35E65194CAC6}"/>
              </a:ext>
            </a:extLst>
          </p:cNvPr>
          <p:cNvSpPr>
            <a:spLocks noGrp="1"/>
          </p:cNvSpPr>
          <p:nvPr>
            <p:ph type="title"/>
          </p:nvPr>
        </p:nvSpPr>
        <p:spPr>
          <a:xfrm>
            <a:off x="838200" y="136525"/>
            <a:ext cx="6740769" cy="707537"/>
          </a:xfrm>
        </p:spPr>
        <p:txBody>
          <a:bodyPr>
            <a:normAutofit/>
          </a:bodyPr>
          <a:lstStyle/>
          <a:p>
            <a:r>
              <a:rPr lang="en-GB" sz="3200" b="1" dirty="0">
                <a:solidFill>
                  <a:schemeClr val="accent1"/>
                </a:solidFill>
                <a:latin typeface="+mn-lt"/>
              </a:rPr>
              <a:t>Why diamond?</a:t>
            </a:r>
            <a:endParaRPr lang="en-US" sz="3200" b="1" dirty="0">
              <a:solidFill>
                <a:schemeClr val="accent1"/>
              </a:solidFill>
              <a:latin typeface="+mn-lt"/>
            </a:endParaRPr>
          </a:p>
        </p:txBody>
      </p:sp>
    </p:spTree>
    <p:extLst>
      <p:ext uri="{BB962C8B-B14F-4D97-AF65-F5344CB8AC3E}">
        <p14:creationId xmlns:p14="http://schemas.microsoft.com/office/powerpoint/2010/main" val="122645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A99DAC-0CA5-3175-7EC6-0CE0ADEB73A5}"/>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7CF1ABEF-5F2C-B389-5762-3A9A50F1A315}"/>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6650C443-0803-6CB9-8AEA-89009D2A1548}"/>
              </a:ext>
            </a:extLst>
          </p:cNvPr>
          <p:cNvSpPr>
            <a:spLocks noGrp="1"/>
          </p:cNvSpPr>
          <p:nvPr>
            <p:ph type="sldNum" sz="quarter" idx="12"/>
          </p:nvPr>
        </p:nvSpPr>
        <p:spPr/>
        <p:txBody>
          <a:bodyPr/>
          <a:lstStyle/>
          <a:p>
            <a:fld id="{1E1673FC-C9CA-491F-890F-FB92F4D332E6}" type="slidenum">
              <a:rPr lang="en-US" smtClean="0"/>
              <a:t>5</a:t>
            </a:fld>
            <a:endParaRPr lang="en-US"/>
          </a:p>
        </p:txBody>
      </p:sp>
      <p:pic>
        <p:nvPicPr>
          <p:cNvPr id="12" name="Picture 11" descr="A graph with blue dots&#10;&#10;Description automatically generated">
            <a:extLst>
              <a:ext uri="{FF2B5EF4-FFF2-40B4-BE49-F238E27FC236}">
                <a16:creationId xmlns:a16="http://schemas.microsoft.com/office/drawing/2014/main" id="{E0C409D1-D5C2-21A6-DE31-1A3F721A4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27761"/>
            <a:ext cx="4877790" cy="3658342"/>
          </a:xfrm>
          <a:prstGeom prst="rect">
            <a:avLst/>
          </a:prstGeom>
        </p:spPr>
      </p:pic>
      <p:pic>
        <p:nvPicPr>
          <p:cNvPr id="14" name="Picture 13" descr="A graph with blue dots&#10;&#10;Description automatically generated">
            <a:extLst>
              <a:ext uri="{FF2B5EF4-FFF2-40B4-BE49-F238E27FC236}">
                <a16:creationId xmlns:a16="http://schemas.microsoft.com/office/drawing/2014/main" id="{53368155-BA4F-39D5-9C7D-7E809AD76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210" y="1887842"/>
            <a:ext cx="4877789" cy="3658342"/>
          </a:xfrm>
          <a:prstGeom prst="rect">
            <a:avLst/>
          </a:prstGeom>
        </p:spPr>
      </p:pic>
      <p:sp>
        <p:nvSpPr>
          <p:cNvPr id="16" name="TextBox 15">
            <a:extLst>
              <a:ext uri="{FF2B5EF4-FFF2-40B4-BE49-F238E27FC236}">
                <a16:creationId xmlns:a16="http://schemas.microsoft.com/office/drawing/2014/main" id="{8817B435-DC80-CB24-C6C5-627C6A965D6E}"/>
              </a:ext>
            </a:extLst>
          </p:cNvPr>
          <p:cNvSpPr txBox="1"/>
          <p:nvPr/>
        </p:nvSpPr>
        <p:spPr>
          <a:xfrm>
            <a:off x="838200" y="818803"/>
            <a:ext cx="10515600" cy="1200329"/>
          </a:xfrm>
          <a:prstGeom prst="rect">
            <a:avLst/>
          </a:prstGeom>
          <a:noFill/>
        </p:spPr>
        <p:txBody>
          <a:bodyPr wrap="square">
            <a:spAutoFit/>
          </a:bodyPr>
          <a:lstStyle/>
          <a:p>
            <a:pPr algn="just"/>
            <a:r>
              <a:rPr lang="en-GB" sz="2400" dirty="0">
                <a:ea typeface="Times New Roman" panose="02020603050405020304" pitchFamily="18" charset="0"/>
              </a:rPr>
              <a:t>A</a:t>
            </a:r>
            <a:r>
              <a:rPr lang="en-GB" sz="2400" dirty="0">
                <a:effectLst/>
                <a:ea typeface="Times New Roman" panose="02020603050405020304" pitchFamily="18" charset="0"/>
              </a:rPr>
              <a:t> thin (37 </a:t>
            </a:r>
            <a:r>
              <a:rPr lang="en-GB" sz="2400" dirty="0">
                <a:effectLst/>
                <a:ea typeface="Times New Roman" panose="02020603050405020304" pitchFamily="18" charset="0"/>
                <a:cs typeface="Times New Roman" panose="02020603050405020304" pitchFamily="18" charset="0"/>
                <a:sym typeface="Symbol" panose="05050102010706020507" pitchFamily="18" charset="2"/>
              </a:rPr>
              <a:t></a:t>
            </a:r>
            <a:r>
              <a:rPr lang="en-GB" sz="2400" dirty="0">
                <a:effectLst/>
                <a:ea typeface="Times New Roman" panose="02020603050405020304" pitchFamily="18" charset="0"/>
              </a:rPr>
              <a:t> 10 µm) diamond sensor</a:t>
            </a:r>
            <a:r>
              <a:rPr lang="en-GB" sz="2400" dirty="0">
                <a:ea typeface="Times New Roman" panose="02020603050405020304" pitchFamily="18" charset="0"/>
              </a:rPr>
              <a:t> </a:t>
            </a:r>
            <a:r>
              <a:rPr lang="en-GB" sz="2400" dirty="0">
                <a:effectLst/>
                <a:ea typeface="Times New Roman" panose="02020603050405020304" pitchFamily="18" charset="0"/>
              </a:rPr>
              <a:t>was exposed to intense X-ray beams from the XPP beamline of LCLS to study charge collection time and efficiency of diamond sensor at increasing plasma densities and bias voltages. </a:t>
            </a:r>
            <a:endParaRPr lang="en-US" sz="2400" dirty="0"/>
          </a:p>
        </p:txBody>
      </p:sp>
      <p:sp>
        <p:nvSpPr>
          <p:cNvPr id="18" name="Title 1">
            <a:extLst>
              <a:ext uri="{FF2B5EF4-FFF2-40B4-BE49-F238E27FC236}">
                <a16:creationId xmlns:a16="http://schemas.microsoft.com/office/drawing/2014/main" id="{F1137BC6-9990-86FC-D2D8-719F62A7BDB5}"/>
              </a:ext>
            </a:extLst>
          </p:cNvPr>
          <p:cNvSpPr>
            <a:spLocks noGrp="1"/>
          </p:cNvSpPr>
          <p:nvPr>
            <p:ph type="title"/>
          </p:nvPr>
        </p:nvSpPr>
        <p:spPr>
          <a:xfrm>
            <a:off x="838199" y="136525"/>
            <a:ext cx="9980222" cy="707537"/>
          </a:xfrm>
        </p:spPr>
        <p:txBody>
          <a:bodyPr>
            <a:normAutofit fontScale="90000"/>
          </a:bodyPr>
          <a:lstStyle/>
          <a:p>
            <a:r>
              <a:rPr lang="en-GB" sz="3600" b="1" dirty="0">
                <a:solidFill>
                  <a:schemeClr val="accent1"/>
                </a:solidFill>
                <a:latin typeface="+mn-lt"/>
              </a:rPr>
              <a:t>Charge collection time and efficiency of diamond sensor</a:t>
            </a:r>
            <a:r>
              <a:rPr lang="en-GB" sz="3200" b="1" dirty="0">
                <a:solidFill>
                  <a:schemeClr val="accent1"/>
                </a:solidFill>
                <a:latin typeface="+mn-lt"/>
              </a:rPr>
              <a:t>:</a:t>
            </a:r>
            <a:endParaRPr lang="en-US" sz="3200" b="1" dirty="0">
              <a:solidFill>
                <a:schemeClr val="accent1"/>
              </a:solidFill>
              <a:latin typeface="+mn-lt"/>
            </a:endParaRPr>
          </a:p>
        </p:txBody>
      </p:sp>
      <p:sp>
        <p:nvSpPr>
          <p:cNvPr id="3" name="TextBox 2">
            <a:extLst>
              <a:ext uri="{FF2B5EF4-FFF2-40B4-BE49-F238E27FC236}">
                <a16:creationId xmlns:a16="http://schemas.microsoft.com/office/drawing/2014/main" id="{DDAFCE53-E72D-AB45-C1AF-8988A542E00F}"/>
              </a:ext>
            </a:extLst>
          </p:cNvPr>
          <p:cNvSpPr txBox="1"/>
          <p:nvPr/>
        </p:nvSpPr>
        <p:spPr>
          <a:xfrm rot="16200000">
            <a:off x="-2107986" y="2536585"/>
            <a:ext cx="6097464" cy="369332"/>
          </a:xfrm>
          <a:prstGeom prst="rect">
            <a:avLst/>
          </a:prstGeom>
          <a:noFill/>
        </p:spPr>
        <p:txBody>
          <a:bodyPr wrap="square">
            <a:spAutoFit/>
          </a:bodyPr>
          <a:lstStyle/>
          <a:p>
            <a:r>
              <a:rPr lang="sv-SE" i="1" dirty="0">
                <a:solidFill>
                  <a:srgbClr val="FF0000"/>
                </a:solidFill>
                <a:effectLst/>
                <a:hlinkClick r:id="rId4">
                  <a:extLst>
                    <a:ext uri="{A12FA001-AC4F-418D-AE19-62706E023703}">
                      <ahyp:hlinkClr xmlns:ahyp="http://schemas.microsoft.com/office/drawing/2018/hyperlinkcolor" val="tx"/>
                    </a:ext>
                  </a:extLst>
                </a:hlinkClick>
              </a:rPr>
              <a:t>J. Synchrotron Rad.</a:t>
            </a:r>
            <a:r>
              <a:rPr lang="sv-SE" dirty="0">
                <a:solidFill>
                  <a:srgbClr val="FF0000"/>
                </a:solidFill>
                <a:effectLst/>
              </a:rPr>
              <a:t> (2022). </a:t>
            </a:r>
            <a:r>
              <a:rPr lang="sv-SE" b="1" dirty="0">
                <a:solidFill>
                  <a:srgbClr val="FF0000"/>
                </a:solidFill>
                <a:hlinkClick r:id="rId5">
                  <a:extLst>
                    <a:ext uri="{A12FA001-AC4F-418D-AE19-62706E023703}">
                      <ahyp:hlinkClr xmlns:ahyp="http://schemas.microsoft.com/office/drawing/2018/hyperlinkcolor" val="tx"/>
                    </a:ext>
                  </a:extLst>
                </a:hlinkClick>
              </a:rPr>
              <a:t>29</a:t>
            </a:r>
            <a:r>
              <a:rPr lang="sv-SE" dirty="0">
                <a:solidFill>
                  <a:srgbClr val="FF0000"/>
                </a:solidFill>
              </a:rPr>
              <a:t>, 595-601</a:t>
            </a:r>
            <a:endParaRPr lang="en-US" dirty="0">
              <a:solidFill>
                <a:srgbClr val="FF0000"/>
              </a:solidFill>
            </a:endParaRPr>
          </a:p>
        </p:txBody>
      </p:sp>
      <p:sp>
        <p:nvSpPr>
          <p:cNvPr id="7" name="TextBox 6">
            <a:extLst>
              <a:ext uri="{FF2B5EF4-FFF2-40B4-BE49-F238E27FC236}">
                <a16:creationId xmlns:a16="http://schemas.microsoft.com/office/drawing/2014/main" id="{3824DB13-D302-44BB-A568-C0ADA9BC91FA}"/>
              </a:ext>
            </a:extLst>
          </p:cNvPr>
          <p:cNvSpPr txBox="1"/>
          <p:nvPr/>
        </p:nvSpPr>
        <p:spPr>
          <a:xfrm>
            <a:off x="4105735" y="2407533"/>
            <a:ext cx="1610255" cy="400110"/>
          </a:xfrm>
          <a:prstGeom prst="rect">
            <a:avLst/>
          </a:prstGeom>
          <a:noFill/>
        </p:spPr>
        <p:txBody>
          <a:bodyPr wrap="square" rtlCol="0">
            <a:spAutoFit/>
          </a:bodyPr>
          <a:lstStyle/>
          <a:p>
            <a:r>
              <a:rPr lang="en-GB" sz="2000" dirty="0"/>
              <a:t>Bias = 100V</a:t>
            </a:r>
            <a:endParaRPr lang="en-US" sz="2000" dirty="0"/>
          </a:p>
        </p:txBody>
      </p:sp>
      <p:sp>
        <p:nvSpPr>
          <p:cNvPr id="8" name="TextBox 7">
            <a:extLst>
              <a:ext uri="{FF2B5EF4-FFF2-40B4-BE49-F238E27FC236}">
                <a16:creationId xmlns:a16="http://schemas.microsoft.com/office/drawing/2014/main" id="{0AFE241D-E018-B0E4-56BB-D66F043E2F65}"/>
              </a:ext>
            </a:extLst>
          </p:cNvPr>
          <p:cNvSpPr txBox="1"/>
          <p:nvPr/>
        </p:nvSpPr>
        <p:spPr>
          <a:xfrm>
            <a:off x="7805472" y="2325569"/>
            <a:ext cx="1610255" cy="400110"/>
          </a:xfrm>
          <a:prstGeom prst="rect">
            <a:avLst/>
          </a:prstGeom>
          <a:noFill/>
        </p:spPr>
        <p:txBody>
          <a:bodyPr wrap="square" rtlCol="0">
            <a:spAutoFit/>
          </a:bodyPr>
          <a:lstStyle/>
          <a:p>
            <a:r>
              <a:rPr lang="en-GB" sz="2000" dirty="0"/>
              <a:t>Bias = 100V</a:t>
            </a:r>
            <a:endParaRPr lang="en-US" sz="2000" dirty="0"/>
          </a:p>
        </p:txBody>
      </p:sp>
      <p:sp>
        <p:nvSpPr>
          <p:cNvPr id="10" name="TextBox 9">
            <a:extLst>
              <a:ext uri="{FF2B5EF4-FFF2-40B4-BE49-F238E27FC236}">
                <a16:creationId xmlns:a16="http://schemas.microsoft.com/office/drawing/2014/main" id="{E104E1E1-DB2B-5EF8-11FB-EC91DD9237E9}"/>
              </a:ext>
            </a:extLst>
          </p:cNvPr>
          <p:cNvSpPr txBox="1"/>
          <p:nvPr/>
        </p:nvSpPr>
        <p:spPr>
          <a:xfrm>
            <a:off x="1125413" y="5678893"/>
            <a:ext cx="10445263" cy="830997"/>
          </a:xfrm>
          <a:prstGeom prst="rect">
            <a:avLst/>
          </a:prstGeom>
          <a:noFill/>
        </p:spPr>
        <p:txBody>
          <a:bodyPr wrap="square">
            <a:spAutoFit/>
          </a:bodyPr>
          <a:lstStyle/>
          <a:p>
            <a:pPr marL="285750" indent="-285750">
              <a:buFont typeface="Wingdings" panose="05000000000000000000" pitchFamily="2" charset="2"/>
              <a:buChar char="v"/>
            </a:pPr>
            <a:r>
              <a:rPr lang="en-GB" sz="2400" dirty="0">
                <a:effectLst/>
                <a:ea typeface="Times New Roman" panose="02020603050405020304" pitchFamily="18" charset="0"/>
              </a:rPr>
              <a:t>We make use of 3D </a:t>
            </a:r>
            <a:r>
              <a:rPr lang="en-GB" sz="2400" dirty="0" err="1">
                <a:effectLst/>
                <a:ea typeface="Times New Roman" panose="02020603050405020304" pitchFamily="18" charset="0"/>
              </a:rPr>
              <a:t>Silvaco</a:t>
            </a:r>
            <a:r>
              <a:rPr lang="en-GB" sz="2400" dirty="0">
                <a:effectLst/>
                <a:ea typeface="Times New Roman" panose="02020603050405020304" pitchFamily="18" charset="0"/>
              </a:rPr>
              <a:t> tools to simulate diamond sensor response and benchmark with 100 V bias data. </a:t>
            </a:r>
            <a:endParaRPr lang="en-US" sz="2400" dirty="0"/>
          </a:p>
        </p:txBody>
      </p:sp>
    </p:spTree>
    <p:extLst>
      <p:ext uri="{BB962C8B-B14F-4D97-AF65-F5344CB8AC3E}">
        <p14:creationId xmlns:p14="http://schemas.microsoft.com/office/powerpoint/2010/main" val="712219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AD1F-3333-1C99-032B-8C5FFFBD91A9}"/>
              </a:ext>
            </a:extLst>
          </p:cNvPr>
          <p:cNvSpPr>
            <a:spLocks noGrp="1"/>
          </p:cNvSpPr>
          <p:nvPr>
            <p:ph type="title"/>
          </p:nvPr>
        </p:nvSpPr>
        <p:spPr>
          <a:xfrm>
            <a:off x="838200" y="136525"/>
            <a:ext cx="6740769" cy="707537"/>
          </a:xfrm>
        </p:spPr>
        <p:txBody>
          <a:bodyPr>
            <a:normAutofit/>
          </a:bodyPr>
          <a:lstStyle/>
          <a:p>
            <a:r>
              <a:rPr lang="en-GB" sz="3200" b="1" dirty="0">
                <a:solidFill>
                  <a:schemeClr val="accent1"/>
                </a:solidFill>
                <a:latin typeface="+mn-lt"/>
              </a:rPr>
              <a:t>Introduction to </a:t>
            </a:r>
            <a:r>
              <a:rPr lang="en-GB" sz="3200" b="1" dirty="0" err="1">
                <a:solidFill>
                  <a:schemeClr val="accent1"/>
                </a:solidFill>
                <a:latin typeface="+mn-lt"/>
              </a:rPr>
              <a:t>Silvaco</a:t>
            </a:r>
            <a:r>
              <a:rPr lang="en-GB" sz="3200" b="1" dirty="0">
                <a:solidFill>
                  <a:schemeClr val="accent1"/>
                </a:solidFill>
                <a:latin typeface="+mn-lt"/>
              </a:rPr>
              <a:t> TCAD</a:t>
            </a:r>
            <a:endParaRPr lang="en-US" sz="3200" b="1" dirty="0">
              <a:solidFill>
                <a:schemeClr val="accent1"/>
              </a:solidFill>
              <a:latin typeface="+mn-lt"/>
            </a:endParaRPr>
          </a:p>
        </p:txBody>
      </p:sp>
      <p:sp>
        <p:nvSpPr>
          <p:cNvPr id="4" name="Date Placeholder 3">
            <a:extLst>
              <a:ext uri="{FF2B5EF4-FFF2-40B4-BE49-F238E27FC236}">
                <a16:creationId xmlns:a16="http://schemas.microsoft.com/office/drawing/2014/main" id="{6AB5E86E-9DBA-9171-BF75-FDDFCE6651E5}"/>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60A41FD7-EA01-62A4-E514-763EC27D6D2C}"/>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C81610E6-5848-973E-5E7C-DB2096F95561}"/>
              </a:ext>
            </a:extLst>
          </p:cNvPr>
          <p:cNvSpPr>
            <a:spLocks noGrp="1"/>
          </p:cNvSpPr>
          <p:nvPr>
            <p:ph type="sldNum" sz="quarter" idx="12"/>
          </p:nvPr>
        </p:nvSpPr>
        <p:spPr/>
        <p:txBody>
          <a:bodyPr/>
          <a:lstStyle/>
          <a:p>
            <a:fld id="{1E1673FC-C9CA-491F-890F-FB92F4D332E6}" type="slidenum">
              <a:rPr lang="en-US" smtClean="0"/>
              <a:t>6</a:t>
            </a:fld>
            <a:endParaRPr lang="en-US"/>
          </a:p>
        </p:txBody>
      </p:sp>
      <p:sp>
        <p:nvSpPr>
          <p:cNvPr id="7" name="TextBox 6">
            <a:extLst>
              <a:ext uri="{FF2B5EF4-FFF2-40B4-BE49-F238E27FC236}">
                <a16:creationId xmlns:a16="http://schemas.microsoft.com/office/drawing/2014/main" id="{9CDFF256-E0F7-D85E-DF17-24A9DB8B6F38}"/>
              </a:ext>
            </a:extLst>
          </p:cNvPr>
          <p:cNvSpPr txBox="1"/>
          <p:nvPr/>
        </p:nvSpPr>
        <p:spPr>
          <a:xfrm>
            <a:off x="838200" y="722849"/>
            <a:ext cx="11755316" cy="581697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GB" sz="2400" dirty="0"/>
              <a:t>Tool to simulate the electrical, optical and thermal behaviour of semiconductor devices.</a:t>
            </a:r>
          </a:p>
          <a:p>
            <a:pPr marL="285750" indent="-285750">
              <a:lnSpc>
                <a:spcPct val="150000"/>
              </a:lnSpc>
              <a:buFont typeface="Wingdings" panose="05000000000000000000" pitchFamily="2" charset="2"/>
              <a:buChar char="Ø"/>
            </a:pPr>
            <a:r>
              <a:rPr lang="en-GB" sz="2400" dirty="0"/>
              <a:t>Individual sensor designs with arbitrary materials possible.</a:t>
            </a:r>
          </a:p>
          <a:p>
            <a:pPr marL="285750" indent="-285750">
              <a:lnSpc>
                <a:spcPct val="150000"/>
              </a:lnSpc>
              <a:buFont typeface="Wingdings" panose="05000000000000000000" pitchFamily="2" charset="2"/>
              <a:buChar char="Ø"/>
            </a:pPr>
            <a:r>
              <a:rPr lang="en-GB" sz="2400" dirty="0"/>
              <a:t>Simulation can be done in 2D, quasi 3D and 3D.</a:t>
            </a:r>
          </a:p>
          <a:p>
            <a:pPr marL="285750" indent="-285750">
              <a:lnSpc>
                <a:spcPct val="150000"/>
              </a:lnSpc>
              <a:buFont typeface="Wingdings" panose="05000000000000000000" pitchFamily="2" charset="2"/>
              <a:buChar char="Ø"/>
            </a:pPr>
            <a:r>
              <a:rPr lang="en-GB" sz="2400" dirty="0"/>
              <a:t>Electric field distribution is directly linked to the detector efficiency.</a:t>
            </a:r>
          </a:p>
          <a:p>
            <a:pPr marL="285750" indent="-285750">
              <a:lnSpc>
                <a:spcPct val="150000"/>
              </a:lnSpc>
              <a:buFont typeface="Wingdings" panose="05000000000000000000" pitchFamily="2" charset="2"/>
              <a:buChar char="Ø"/>
            </a:pPr>
            <a:r>
              <a:rPr lang="en-GB" sz="2400" dirty="0"/>
              <a:t>Electrical Field properties depend on:</a:t>
            </a:r>
          </a:p>
          <a:p>
            <a:pPr>
              <a:lnSpc>
                <a:spcPct val="150000"/>
              </a:lnSpc>
            </a:pPr>
            <a:r>
              <a:rPr lang="en-GB" sz="2400" dirty="0"/>
              <a:t>           -- Drift behaviour of charge carriers </a:t>
            </a:r>
          </a:p>
          <a:p>
            <a:pPr>
              <a:lnSpc>
                <a:spcPct val="150000"/>
              </a:lnSpc>
            </a:pPr>
            <a:r>
              <a:rPr lang="en-GB" sz="2400" dirty="0"/>
              <a:t>           -- Properties of traps in Diamond</a:t>
            </a:r>
          </a:p>
          <a:p>
            <a:pPr>
              <a:lnSpc>
                <a:spcPct val="150000"/>
              </a:lnSpc>
            </a:pPr>
            <a:r>
              <a:rPr lang="en-GB" sz="2400" dirty="0"/>
              <a:t>           -- Creation of space charge </a:t>
            </a:r>
          </a:p>
          <a:p>
            <a:pPr>
              <a:lnSpc>
                <a:spcPct val="150000"/>
              </a:lnSpc>
            </a:pPr>
            <a:r>
              <a:rPr lang="en-GB" sz="2400" dirty="0"/>
              <a:t>           -- etc, …</a:t>
            </a:r>
          </a:p>
          <a:p>
            <a:pPr>
              <a:lnSpc>
                <a:spcPct val="150000"/>
              </a:lnSpc>
            </a:pPr>
            <a:r>
              <a:rPr lang="en-GB" sz="2000" dirty="0"/>
              <a:t>                   </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216116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ACBB5AF-97D7-81C0-F140-8EF0736ED98B}"/>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E1FC6720-07E4-B89F-E771-C2401991B52E}"/>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D32CA78E-D440-E8DC-5987-F4B2693128D9}"/>
              </a:ext>
            </a:extLst>
          </p:cNvPr>
          <p:cNvSpPr>
            <a:spLocks noGrp="1"/>
          </p:cNvSpPr>
          <p:nvPr>
            <p:ph type="sldNum" sz="quarter" idx="12"/>
          </p:nvPr>
        </p:nvSpPr>
        <p:spPr/>
        <p:txBody>
          <a:bodyPr/>
          <a:lstStyle/>
          <a:p>
            <a:fld id="{1E1673FC-C9CA-491F-890F-FB92F4D332E6}" type="slidenum">
              <a:rPr lang="en-US" smtClean="0"/>
              <a:t>7</a:t>
            </a:fld>
            <a:endParaRPr lang="en-US"/>
          </a:p>
        </p:txBody>
      </p:sp>
      <p:sp>
        <p:nvSpPr>
          <p:cNvPr id="11" name="CustomShape 1">
            <a:extLst>
              <a:ext uri="{FF2B5EF4-FFF2-40B4-BE49-F238E27FC236}">
                <a16:creationId xmlns:a16="http://schemas.microsoft.com/office/drawing/2014/main" id="{5117C6FC-20E4-A9FA-CC8E-AE369E2B86F5}"/>
              </a:ext>
            </a:extLst>
          </p:cNvPr>
          <p:cNvSpPr/>
          <p:nvPr/>
        </p:nvSpPr>
        <p:spPr>
          <a:xfrm>
            <a:off x="838200" y="1180366"/>
            <a:ext cx="10248900" cy="49346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lnSpc>
                <a:spcPct val="100000"/>
              </a:lnSpc>
              <a:buFont typeface="Wingdings" panose="05000000000000000000" pitchFamily="2" charset="2"/>
              <a:buChar char="Ø"/>
            </a:pPr>
            <a:r>
              <a:rPr lang="en-US" sz="2400" b="0" strike="noStrike" spc="-1" dirty="0">
                <a:solidFill>
                  <a:srgbClr val="000000"/>
                </a:solidFill>
                <a:ea typeface="DejaVu Sans"/>
              </a:rPr>
              <a:t>Dimensions:</a:t>
            </a:r>
            <a:r>
              <a:rPr lang="en-US" sz="2400" spc="-1" dirty="0"/>
              <a:t> </a:t>
            </a:r>
            <a:r>
              <a:rPr lang="en-US" sz="2400" b="0" strike="noStrike" spc="-1" dirty="0">
                <a:solidFill>
                  <a:srgbClr val="000000"/>
                </a:solidFill>
                <a:ea typeface="DejaVu Sans"/>
              </a:rPr>
              <a:t>120umx120umx35um, Bias:100V</a:t>
            </a:r>
            <a:endParaRPr lang="en-US" sz="2400" b="0" strike="noStrike" spc="-1" dirty="0"/>
          </a:p>
          <a:p>
            <a:pPr>
              <a:lnSpc>
                <a:spcPct val="100000"/>
              </a:lnSpc>
            </a:pPr>
            <a:endParaRPr lang="en-US" sz="2400" b="0" strike="noStrike" spc="-1" dirty="0"/>
          </a:p>
          <a:p>
            <a:pPr marL="342900" indent="-342900">
              <a:lnSpc>
                <a:spcPct val="100000"/>
              </a:lnSpc>
              <a:buFont typeface="Wingdings" panose="05000000000000000000" pitchFamily="2" charset="2"/>
              <a:buChar char="Ø"/>
            </a:pPr>
            <a:r>
              <a:rPr lang="en-US" sz="2400" b="0" strike="noStrike" spc="-1" dirty="0">
                <a:solidFill>
                  <a:srgbClr val="000000"/>
                </a:solidFill>
                <a:ea typeface="DejaVu Sans"/>
              </a:rPr>
              <a:t>Beam Diameter = 43 um</a:t>
            </a:r>
            <a:endParaRPr lang="en-US" sz="2400" b="0" strike="noStrike" spc="-1" dirty="0"/>
          </a:p>
          <a:p>
            <a:pPr>
              <a:lnSpc>
                <a:spcPct val="100000"/>
              </a:lnSpc>
            </a:pPr>
            <a:endParaRPr lang="en-US" sz="2400" b="0" strike="noStrike" spc="-1" dirty="0">
              <a:solidFill>
                <a:srgbClr val="000000"/>
              </a:solidFill>
              <a:ea typeface="DejaVu Sans"/>
            </a:endParaRPr>
          </a:p>
          <a:p>
            <a:pPr marL="342900" indent="-342900">
              <a:lnSpc>
                <a:spcPct val="100000"/>
              </a:lnSpc>
              <a:buFont typeface="Wingdings" panose="05000000000000000000" pitchFamily="2" charset="2"/>
              <a:buChar char="Ø"/>
            </a:pPr>
            <a:r>
              <a:rPr lang="en-US" sz="2400" b="0" strike="noStrike" spc="-1" dirty="0">
                <a:solidFill>
                  <a:srgbClr val="000000"/>
                </a:solidFill>
                <a:ea typeface="DejaVu Sans"/>
              </a:rPr>
              <a:t>Non-mixed mode: Only device simulation without any electronic circuit.</a:t>
            </a:r>
          </a:p>
          <a:p>
            <a:pPr>
              <a:lnSpc>
                <a:spcPct val="100000"/>
              </a:lnSpc>
            </a:pPr>
            <a:endParaRPr lang="en-US" sz="2400" spc="-1" dirty="0">
              <a:solidFill>
                <a:srgbClr val="000000"/>
              </a:solidFill>
            </a:endParaRPr>
          </a:p>
          <a:p>
            <a:pPr marL="342900" indent="-342900">
              <a:lnSpc>
                <a:spcPct val="100000"/>
              </a:lnSpc>
              <a:buFont typeface="Wingdings" panose="05000000000000000000" pitchFamily="2" charset="2"/>
              <a:buChar char="Ø"/>
            </a:pPr>
            <a:r>
              <a:rPr lang="en-US" sz="2400" b="0" strike="noStrike" spc="-1" dirty="0">
                <a:solidFill>
                  <a:srgbClr val="000000"/>
                </a:solidFill>
              </a:rPr>
              <a:t>Mobility parameters were tuned to achieve Saturation Electron drift velocity=220 um/ns, hole drift velocity=100 um/ns</a:t>
            </a:r>
          </a:p>
          <a:p>
            <a:pPr>
              <a:lnSpc>
                <a:spcPct val="100000"/>
              </a:lnSpc>
            </a:pPr>
            <a:endParaRPr lang="en-US" sz="2400" spc="-1" dirty="0">
              <a:solidFill>
                <a:srgbClr val="000000"/>
              </a:solidFill>
            </a:endParaRPr>
          </a:p>
          <a:p>
            <a:pPr marL="342900" indent="-342900">
              <a:buFont typeface="Wingdings" panose="05000000000000000000" pitchFamily="2" charset="2"/>
              <a:buChar char="Ø"/>
            </a:pPr>
            <a:r>
              <a:rPr lang="en-US" sz="2400" b="0" strike="noStrike" spc="-1" dirty="0">
                <a:solidFill>
                  <a:srgbClr val="000000"/>
                </a:solidFill>
                <a:ea typeface="DejaVu Sans"/>
              </a:rPr>
              <a:t>The currents are collected on the electrodes under the assumption that their potentials are fixed</a:t>
            </a:r>
            <a:r>
              <a:rPr lang="en-US" sz="2400" b="0" strike="noStrike" spc="-1" dirty="0">
                <a:solidFill>
                  <a:srgbClr val="FF0000"/>
                </a:solidFill>
                <a:ea typeface="DejaVu Sans"/>
              </a:rPr>
              <a:t> </a:t>
            </a:r>
            <a:r>
              <a:rPr lang="en-US" sz="2400" b="0" strike="noStrike" spc="-1" dirty="0">
                <a:ea typeface="DejaVu Sans"/>
              </a:rPr>
              <a:t>(i.e., perfect signal return path).</a:t>
            </a:r>
            <a:endParaRPr lang="en-US" sz="2400" b="0" strike="noStrike" spc="-1" dirty="0"/>
          </a:p>
          <a:p>
            <a:pPr>
              <a:lnSpc>
                <a:spcPct val="100000"/>
              </a:lnSpc>
            </a:pPr>
            <a:endParaRPr lang="en-US" sz="1500" b="0" strike="noStrike" spc="-1" dirty="0">
              <a:latin typeface="Arial"/>
            </a:endParaRPr>
          </a:p>
        </p:txBody>
      </p:sp>
      <p:sp>
        <p:nvSpPr>
          <p:cNvPr id="12" name="CustomShape 2">
            <a:extLst>
              <a:ext uri="{FF2B5EF4-FFF2-40B4-BE49-F238E27FC236}">
                <a16:creationId xmlns:a16="http://schemas.microsoft.com/office/drawing/2014/main" id="{B3404755-ADCA-7AEB-4FD2-F4070474970A}"/>
              </a:ext>
            </a:extLst>
          </p:cNvPr>
          <p:cNvSpPr/>
          <p:nvPr/>
        </p:nvSpPr>
        <p:spPr>
          <a:xfrm>
            <a:off x="641984" y="4219574"/>
            <a:ext cx="3693435" cy="11715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1500" b="0" strike="noStrike" spc="-1" dirty="0">
              <a:latin typeface="Arial"/>
            </a:endParaRPr>
          </a:p>
        </p:txBody>
      </p:sp>
      <p:sp>
        <p:nvSpPr>
          <p:cNvPr id="13" name="Title 1">
            <a:extLst>
              <a:ext uri="{FF2B5EF4-FFF2-40B4-BE49-F238E27FC236}">
                <a16:creationId xmlns:a16="http://schemas.microsoft.com/office/drawing/2014/main" id="{08C21A09-2AC2-1DE2-249A-BB492C8651D9}"/>
              </a:ext>
            </a:extLst>
          </p:cNvPr>
          <p:cNvSpPr>
            <a:spLocks noGrp="1"/>
          </p:cNvSpPr>
          <p:nvPr>
            <p:ph type="title"/>
          </p:nvPr>
        </p:nvSpPr>
        <p:spPr>
          <a:xfrm>
            <a:off x="838200" y="231529"/>
            <a:ext cx="6740769" cy="707537"/>
          </a:xfrm>
        </p:spPr>
        <p:txBody>
          <a:bodyPr>
            <a:normAutofit/>
          </a:bodyPr>
          <a:lstStyle/>
          <a:p>
            <a:r>
              <a:rPr lang="en-GB" sz="3200" b="1" dirty="0">
                <a:solidFill>
                  <a:schemeClr val="accent1"/>
                </a:solidFill>
                <a:latin typeface="+mn-lt"/>
              </a:rPr>
              <a:t>3D TCAD Simulation:</a:t>
            </a:r>
            <a:endParaRPr lang="en-US" sz="3200" b="1" dirty="0">
              <a:solidFill>
                <a:schemeClr val="accent1"/>
              </a:solidFill>
              <a:latin typeface="+mn-lt"/>
            </a:endParaRPr>
          </a:p>
        </p:txBody>
      </p:sp>
    </p:spTree>
    <p:extLst>
      <p:ext uri="{BB962C8B-B14F-4D97-AF65-F5344CB8AC3E}">
        <p14:creationId xmlns:p14="http://schemas.microsoft.com/office/powerpoint/2010/main" val="256149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1EF4E5A-C82F-4818-1D8C-D9C495CF938C}"/>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81EF47C7-4410-8764-312A-CDF6BF4F9657}"/>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289920BE-5BBE-6764-374D-ADC8CDF28FD3}"/>
              </a:ext>
            </a:extLst>
          </p:cNvPr>
          <p:cNvSpPr>
            <a:spLocks noGrp="1"/>
          </p:cNvSpPr>
          <p:nvPr>
            <p:ph type="sldNum" sz="quarter" idx="12"/>
          </p:nvPr>
        </p:nvSpPr>
        <p:spPr/>
        <p:txBody>
          <a:bodyPr/>
          <a:lstStyle/>
          <a:p>
            <a:fld id="{1E1673FC-C9CA-491F-890F-FB92F4D332E6}" type="slidenum">
              <a:rPr lang="en-US" smtClean="0"/>
              <a:t>8</a:t>
            </a:fld>
            <a:endParaRPr lang="en-US"/>
          </a:p>
        </p:txBody>
      </p:sp>
      <p:pic>
        <p:nvPicPr>
          <p:cNvPr id="13" name="Picture 12" descr="A black and red cube with red squares&#10;&#10;Description automatically generated">
            <a:extLst>
              <a:ext uri="{FF2B5EF4-FFF2-40B4-BE49-F238E27FC236}">
                <a16:creationId xmlns:a16="http://schemas.microsoft.com/office/drawing/2014/main" id="{4206D67E-C8EB-6D87-6213-AC6789144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24" y="1738776"/>
            <a:ext cx="4958052" cy="4091818"/>
          </a:xfrm>
          <a:prstGeom prst="rect">
            <a:avLst/>
          </a:prstGeom>
        </p:spPr>
      </p:pic>
      <p:sp>
        <p:nvSpPr>
          <p:cNvPr id="14" name="Title 1">
            <a:extLst>
              <a:ext uri="{FF2B5EF4-FFF2-40B4-BE49-F238E27FC236}">
                <a16:creationId xmlns:a16="http://schemas.microsoft.com/office/drawing/2014/main" id="{5A38DBB8-8018-0910-2AA2-750B8F54E3C3}"/>
              </a:ext>
            </a:extLst>
          </p:cNvPr>
          <p:cNvSpPr>
            <a:spLocks noGrp="1"/>
          </p:cNvSpPr>
          <p:nvPr>
            <p:ph type="title"/>
          </p:nvPr>
        </p:nvSpPr>
        <p:spPr>
          <a:xfrm>
            <a:off x="838200" y="231529"/>
            <a:ext cx="6740769" cy="707537"/>
          </a:xfrm>
        </p:spPr>
        <p:txBody>
          <a:bodyPr>
            <a:normAutofit/>
          </a:bodyPr>
          <a:lstStyle/>
          <a:p>
            <a:r>
              <a:rPr lang="en-GB" sz="3200" b="1" dirty="0">
                <a:solidFill>
                  <a:schemeClr val="accent1"/>
                </a:solidFill>
              </a:rPr>
              <a:t>3D TCAD Simulation:</a:t>
            </a:r>
            <a:endParaRPr lang="en-US" sz="3200" b="1" dirty="0">
              <a:solidFill>
                <a:schemeClr val="accent1"/>
              </a:solidFill>
            </a:endParaRPr>
          </a:p>
        </p:txBody>
      </p:sp>
      <p:pic>
        <p:nvPicPr>
          <p:cNvPr id="7" name="Picture 6" descr="A graph of a graph&#10;&#10;Description automatically generated">
            <a:extLst>
              <a:ext uri="{FF2B5EF4-FFF2-40B4-BE49-F238E27FC236}">
                <a16:creationId xmlns:a16="http://schemas.microsoft.com/office/drawing/2014/main" id="{D34254C8-C7DC-7E20-205D-7905D5F37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998" y="1814479"/>
            <a:ext cx="5516494" cy="4137370"/>
          </a:xfrm>
          <a:prstGeom prst="rect">
            <a:avLst/>
          </a:prstGeom>
        </p:spPr>
      </p:pic>
      <p:sp>
        <p:nvSpPr>
          <p:cNvPr id="2" name="TextBox 1">
            <a:extLst>
              <a:ext uri="{FF2B5EF4-FFF2-40B4-BE49-F238E27FC236}">
                <a16:creationId xmlns:a16="http://schemas.microsoft.com/office/drawing/2014/main" id="{B27B28B4-002A-FF80-83ED-A4E46C1B8E35}"/>
              </a:ext>
            </a:extLst>
          </p:cNvPr>
          <p:cNvSpPr txBox="1"/>
          <p:nvPr/>
        </p:nvSpPr>
        <p:spPr>
          <a:xfrm>
            <a:off x="8914137" y="2440614"/>
            <a:ext cx="2136125" cy="461665"/>
          </a:xfrm>
          <a:prstGeom prst="rect">
            <a:avLst/>
          </a:prstGeom>
          <a:noFill/>
        </p:spPr>
        <p:txBody>
          <a:bodyPr wrap="square" rtlCol="0">
            <a:spAutoFit/>
          </a:bodyPr>
          <a:lstStyle/>
          <a:p>
            <a:r>
              <a:rPr lang="en-GB" sz="2400" dirty="0"/>
              <a:t>Bias = 100V</a:t>
            </a:r>
            <a:endParaRPr lang="en-US" sz="2400" dirty="0"/>
          </a:p>
        </p:txBody>
      </p:sp>
    </p:spTree>
    <p:extLst>
      <p:ext uri="{BB962C8B-B14F-4D97-AF65-F5344CB8AC3E}">
        <p14:creationId xmlns:p14="http://schemas.microsoft.com/office/powerpoint/2010/main" val="301325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A22860-299A-4ACE-6573-A462FB174F3B}"/>
              </a:ext>
            </a:extLst>
          </p:cNvPr>
          <p:cNvSpPr>
            <a:spLocks noGrp="1"/>
          </p:cNvSpPr>
          <p:nvPr>
            <p:ph type="dt" sz="half" idx="10"/>
          </p:nvPr>
        </p:nvSpPr>
        <p:spPr/>
        <p:txBody>
          <a:bodyPr/>
          <a:lstStyle/>
          <a:p>
            <a:fld id="{FE5978C8-69A0-4710-8D87-D5ECFA148A63}" type="datetime1">
              <a:rPr lang="en-US" smtClean="0"/>
              <a:t>11/7/2023</a:t>
            </a:fld>
            <a:endParaRPr lang="en-US"/>
          </a:p>
        </p:txBody>
      </p:sp>
      <p:sp>
        <p:nvSpPr>
          <p:cNvPr id="5" name="Footer Placeholder 4">
            <a:extLst>
              <a:ext uri="{FF2B5EF4-FFF2-40B4-BE49-F238E27FC236}">
                <a16:creationId xmlns:a16="http://schemas.microsoft.com/office/drawing/2014/main" id="{D49AD6B6-08BE-1509-B845-40B0AC21F93B}"/>
              </a:ext>
            </a:extLst>
          </p:cNvPr>
          <p:cNvSpPr>
            <a:spLocks noGrp="1"/>
          </p:cNvSpPr>
          <p:nvPr>
            <p:ph type="ftr" sz="quarter" idx="11"/>
          </p:nvPr>
        </p:nvSpPr>
        <p:spPr/>
        <p:txBody>
          <a:bodyPr/>
          <a:lstStyle/>
          <a:p>
            <a:r>
              <a:rPr lang="en-US"/>
              <a:t>M. Nizam (SCIPP, UCSC)                                          CPAD-2023</a:t>
            </a:r>
          </a:p>
        </p:txBody>
      </p:sp>
      <p:sp>
        <p:nvSpPr>
          <p:cNvPr id="6" name="Slide Number Placeholder 5">
            <a:extLst>
              <a:ext uri="{FF2B5EF4-FFF2-40B4-BE49-F238E27FC236}">
                <a16:creationId xmlns:a16="http://schemas.microsoft.com/office/drawing/2014/main" id="{27D07441-E29C-4897-8F00-EFF24D854725}"/>
              </a:ext>
            </a:extLst>
          </p:cNvPr>
          <p:cNvSpPr>
            <a:spLocks noGrp="1"/>
          </p:cNvSpPr>
          <p:nvPr>
            <p:ph type="sldNum" sz="quarter" idx="12"/>
          </p:nvPr>
        </p:nvSpPr>
        <p:spPr/>
        <p:txBody>
          <a:bodyPr/>
          <a:lstStyle/>
          <a:p>
            <a:fld id="{1E1673FC-C9CA-491F-890F-FB92F4D332E6}" type="slidenum">
              <a:rPr lang="en-US" smtClean="0"/>
              <a:t>9</a:t>
            </a:fld>
            <a:endParaRPr lang="en-US"/>
          </a:p>
        </p:txBody>
      </p:sp>
      <p:sp>
        <p:nvSpPr>
          <p:cNvPr id="12" name="Title 1">
            <a:extLst>
              <a:ext uri="{FF2B5EF4-FFF2-40B4-BE49-F238E27FC236}">
                <a16:creationId xmlns:a16="http://schemas.microsoft.com/office/drawing/2014/main" id="{146F2877-FE31-8D1E-2070-78ABA299431C}"/>
              </a:ext>
            </a:extLst>
          </p:cNvPr>
          <p:cNvSpPr>
            <a:spLocks noGrp="1"/>
          </p:cNvSpPr>
          <p:nvPr>
            <p:ph type="title"/>
          </p:nvPr>
        </p:nvSpPr>
        <p:spPr>
          <a:xfrm>
            <a:off x="838200" y="231529"/>
            <a:ext cx="6740769" cy="707537"/>
          </a:xfrm>
        </p:spPr>
        <p:txBody>
          <a:bodyPr>
            <a:normAutofit/>
          </a:bodyPr>
          <a:lstStyle/>
          <a:p>
            <a:r>
              <a:rPr lang="en-GB" sz="3200" b="1" dirty="0">
                <a:solidFill>
                  <a:schemeClr val="accent1"/>
                </a:solidFill>
                <a:latin typeface="+mn-lt"/>
              </a:rPr>
              <a:t>3D TCAD Simulation:</a:t>
            </a:r>
            <a:endParaRPr lang="en-US" sz="3200" b="1" dirty="0">
              <a:solidFill>
                <a:schemeClr val="accent1"/>
              </a:solidFill>
              <a:latin typeface="+mn-lt"/>
            </a:endParaRPr>
          </a:p>
        </p:txBody>
      </p:sp>
      <p:pic>
        <p:nvPicPr>
          <p:cNvPr id="3" name="Picture 2" descr="A graph with blue dots and red stars&#10;&#10;Description automatically generated">
            <a:extLst>
              <a:ext uri="{FF2B5EF4-FFF2-40B4-BE49-F238E27FC236}">
                <a16:creationId xmlns:a16="http://schemas.microsoft.com/office/drawing/2014/main" id="{E9BECCEE-49C9-73A1-5030-DE96A6698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389" y="1320052"/>
            <a:ext cx="5391768" cy="4043826"/>
          </a:xfrm>
          <a:prstGeom prst="rect">
            <a:avLst/>
          </a:prstGeom>
        </p:spPr>
      </p:pic>
      <p:pic>
        <p:nvPicPr>
          <p:cNvPr id="9" name="Picture 8" descr="A graph of a graph showing a number of plasma density&#10;&#10;Description automatically generated with medium confidence">
            <a:extLst>
              <a:ext uri="{FF2B5EF4-FFF2-40B4-BE49-F238E27FC236}">
                <a16:creationId xmlns:a16="http://schemas.microsoft.com/office/drawing/2014/main" id="{5FEE54DE-6DD0-6548-9675-67513459C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16" y="1320052"/>
            <a:ext cx="5335573" cy="4001680"/>
          </a:xfrm>
          <a:prstGeom prst="rect">
            <a:avLst/>
          </a:prstGeom>
        </p:spPr>
      </p:pic>
      <p:sp>
        <p:nvSpPr>
          <p:cNvPr id="2" name="TextBox 1">
            <a:extLst>
              <a:ext uri="{FF2B5EF4-FFF2-40B4-BE49-F238E27FC236}">
                <a16:creationId xmlns:a16="http://schemas.microsoft.com/office/drawing/2014/main" id="{3712B151-8115-B64D-F298-39BD2E8672FD}"/>
              </a:ext>
            </a:extLst>
          </p:cNvPr>
          <p:cNvSpPr txBox="1"/>
          <p:nvPr/>
        </p:nvSpPr>
        <p:spPr>
          <a:xfrm>
            <a:off x="1424353" y="5321732"/>
            <a:ext cx="7060223" cy="461665"/>
          </a:xfrm>
          <a:prstGeom prst="rect">
            <a:avLst/>
          </a:prstGeom>
          <a:noFill/>
        </p:spPr>
        <p:txBody>
          <a:bodyPr wrap="square" rtlCol="0">
            <a:spAutoFit/>
          </a:bodyPr>
          <a:lstStyle/>
          <a:p>
            <a:pPr marL="285750" indent="-285750">
              <a:buFont typeface="Wingdings" panose="05000000000000000000" pitchFamily="2" charset="2"/>
              <a:buChar char="Ø"/>
            </a:pPr>
            <a:r>
              <a:rPr lang="en-GB" sz="2400" dirty="0"/>
              <a:t>Charge Collection Efficiency simulation is underway.  </a:t>
            </a:r>
            <a:endParaRPr lang="en-US" sz="2400" dirty="0"/>
          </a:p>
        </p:txBody>
      </p:sp>
    </p:spTree>
    <p:extLst>
      <p:ext uri="{BB962C8B-B14F-4D97-AF65-F5344CB8AC3E}">
        <p14:creationId xmlns:p14="http://schemas.microsoft.com/office/powerpoint/2010/main" val="2961125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22313</TotalTime>
  <Words>1514</Words>
  <Application>Microsoft Office PowerPoint</Application>
  <PresentationFormat>Widescreen</PresentationFormat>
  <Paragraphs>231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CMR10</vt:lpstr>
      <vt:lpstr>Times New Roman</vt:lpstr>
      <vt:lpstr>Wingdings</vt:lpstr>
      <vt:lpstr>Office Theme</vt:lpstr>
      <vt:lpstr>Use of CVD Diamond Sensors in Extreme Environments and Applications</vt:lpstr>
      <vt:lpstr>PowerPoint Presentation</vt:lpstr>
      <vt:lpstr>PowerPoint Presentation</vt:lpstr>
      <vt:lpstr>Why diamond?</vt:lpstr>
      <vt:lpstr>Charge collection time and efficiency of diamond sensor:</vt:lpstr>
      <vt:lpstr>Introduction to Silvaco TCAD</vt:lpstr>
      <vt:lpstr>3D TCAD Simulation:</vt:lpstr>
      <vt:lpstr>3D TCAD Simulation:</vt:lpstr>
      <vt:lpstr>3D TCAD Simulation:</vt:lpstr>
      <vt:lpstr>2D TCAD Simulation (Charge diffusion):</vt:lpstr>
      <vt:lpstr>2D TCAD Simulation (Charge diffusion):</vt:lpstr>
      <vt:lpstr>2D TCAD Simulation (Charge diffusion):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Crocker data analysis</dc:title>
  <dc:creator>Mohammad Nizam</dc:creator>
  <cp:lastModifiedBy>Mohammad Nizam</cp:lastModifiedBy>
  <cp:revision>407</cp:revision>
  <dcterms:created xsi:type="dcterms:W3CDTF">2022-07-26T07:05:36Z</dcterms:created>
  <dcterms:modified xsi:type="dcterms:W3CDTF">2023-11-07T22:43:53Z</dcterms:modified>
</cp:coreProperties>
</file>