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Lexend" pitchFamily="2" charset="77"/>
      <p:regular r:id="rId30"/>
      <p:bold r:id="rId31"/>
    </p:embeddedFont>
    <p:embeddedFont>
      <p:font typeface="Lexend ExtraLight" pitchFamily="2" charset="77"/>
      <p:regular r:id="rId32"/>
      <p:bold r:id="rId33"/>
    </p:embeddedFont>
    <p:embeddedFont>
      <p:font typeface="Lexend Light" pitchFamily="2" charset="77"/>
      <p:regular r:id="rId34"/>
      <p:bold r:id="rId35"/>
    </p:embeddedFont>
    <p:embeddedFont>
      <p:font typeface="Lexend Medium" pitchFamily="2" charset="77"/>
      <p:regular r:id="rId36"/>
      <p:bold r:id="rId37"/>
    </p:embeddedFont>
    <p:embeddedFont>
      <p:font typeface="Lexend SemiBold" pitchFamily="2" charset="77"/>
      <p:regular r:id="rId38"/>
      <p:bold r:id="rId39"/>
    </p:embeddedFont>
    <p:embeddedFont>
      <p:font typeface="Roboto" panose="02000000000000000000"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ael Williams" initials="" lastIdx="1" clrIdx="0"/>
  <p:cmAuthor id="1" name="Maggie JoAnn Reed"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312569C-F6F2-4353-8B75-3BC27A90A791}">
  <a:tblStyle styleId="{7312569C-F6F2-4353-8B75-3BC27A90A79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640"/>
  </p:normalViewPr>
  <p:slideViewPr>
    <p:cSldViewPr snapToGrid="0">
      <p:cViewPr varScale="1">
        <p:scale>
          <a:sx n="122" d="100"/>
          <a:sy n="122" d="100"/>
        </p:scale>
        <p:origin x="824" y="20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2.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3-11-05T23:15:03.633" idx="1">
    <p:pos x="2659" y="816"/>
    <p:text>This plot is a mess. Is there a clearer way to get the point you want across?</p:text>
  </p:cm>
  <p:cm authorId="1" dt="2023-11-05T23:15:03.633" idx="1">
    <p:pos x="2659" y="816"/>
    <p:text>Play the animation of the slide. Two figures are shown here.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958fbea1c6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2958fbea1c6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9758c22758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9758c2275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9758c22758_0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9758c22758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9758c22758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9758c2275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With volume correction: sigma_E / Sqrt(V_TES). C and G depend linearly on TES volume. Sigma_E ^2 goes as Volume*Tc^3 in the non athermal case (Tc is higher in the athermal case since minimization occurs when phonons bounce for a long time). Heat capacity and volume are proportional in normal metals and entirely due to electrons. SC has both phonon and electrical contributions but generally at Tc heat capacity is like 2 times the normal metal value. C is actually measured by complex impedance.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9758c22758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29758c22758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9758c22758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29758c22758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9758c22758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29758c22758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9758c22758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9758c22758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9758c22758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9758c22758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29758c22758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29758c22758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25e3fba3eb3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25e3fba3eb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9758c22758_0_1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29758c22758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9758c2275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29758c2275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297ef5199a9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297ef5199a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97ef5199a9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97ef5199a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g297ef5199a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9" name="Google Shape;309;g297ef5199a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97ef5199a9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5" name="Google Shape;315;g297ef5199a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297ef5199a9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297ef5199a9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97ef5199a9_0_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297ef5199a9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25e3fba3eb3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25e3fba3eb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 capacity of absorber should be small compared to the TES (extra heat capacity decreases sensitivity and increases noise). Controlling thermal conductance (G).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25e3fba3eb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25e3fba3eb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Our system relies on making choices which efficiently thermalize the input energy, measure the change from that energy, while also isolating how we measure thermally.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5e3fba3eb3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25e3fba3eb3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 TES’s can act as the actual absorber material directly, or as a secondary absorber (like in QET’s). Hot electron effect: electrons and phonons at two different temperatures. Electron temp is not in equilibrium with phonons. Enhanced in W.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5e3fba3eb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5e3fba3eb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resistivity mean small thermal conductivities mean thermal energy from a single photon must spread in a time much less than thermal time constant. This limits your detector speed and area.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25e3fba3eb3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25e3fba3eb3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958fbea1c6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958fbea1c6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Multilayer systems: superconductor + normal metal composite. Layers are thinner than the SC coherence length, composite film has reduced Tc compared with the SC film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958fbea1c6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2958fbea1c6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6" name="Google Shape;16;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4" name="Google Shape;54;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Google Shape;57;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0" name="Google Shape;2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161850" y="1658700"/>
            <a:ext cx="4635000" cy="1826100"/>
          </a:xfrm>
          <a:prstGeom prst="rect">
            <a:avLst/>
          </a:prstGeom>
        </p:spPr>
        <p:txBody>
          <a:bodyPr spcFirstLastPara="1" wrap="square" lIns="91425" tIns="91425" rIns="91425" bIns="91425" anchor="t" anchorCtr="0">
            <a:normAutofit/>
          </a:bodyPr>
          <a:lstStyle>
            <a:lvl1pPr lvl="0">
              <a:spcBef>
                <a:spcPts val="0"/>
              </a:spcBef>
              <a:spcAft>
                <a:spcPts val="0"/>
              </a:spcAft>
              <a:buSzPts val="3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5135550" y="863550"/>
            <a:ext cx="3885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subTitle" idx="2"/>
          </p:nvPr>
        </p:nvSpPr>
        <p:spPr>
          <a:xfrm>
            <a:off x="161850" y="3627675"/>
            <a:ext cx="4197600" cy="393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SzPts val="1600"/>
              <a:buFont typeface="Lexend ExtraLight"/>
              <a:buNone/>
              <a:defRPr sz="1600" i="1">
                <a:latin typeface="Lexend ExtraLight"/>
                <a:ea typeface="Lexend ExtraLight"/>
                <a:cs typeface="Lexend ExtraLight"/>
                <a:sym typeface="Lexend ExtraLight"/>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161850" y="1658700"/>
            <a:ext cx="4635000" cy="1826100"/>
          </a:xfrm>
          <a:prstGeom prst="rect">
            <a:avLst/>
          </a:prstGeom>
        </p:spPr>
        <p:txBody>
          <a:bodyPr spcFirstLastPara="1" wrap="square" lIns="91425" tIns="91425" rIns="91425" bIns="91425" anchor="t" anchorCtr="0">
            <a:normAutofit/>
          </a:bodyPr>
          <a:lstStyle>
            <a:lvl1pPr lvl="0">
              <a:spcBef>
                <a:spcPts val="0"/>
              </a:spcBef>
              <a:spcAft>
                <a:spcPts val="0"/>
              </a:spcAft>
              <a:buSzPts val="3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 name="Google Shape;28;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161850" y="1658700"/>
            <a:ext cx="4635000" cy="1826100"/>
          </a:xfrm>
          <a:prstGeom prst="rect">
            <a:avLst/>
          </a:prstGeom>
        </p:spPr>
        <p:txBody>
          <a:bodyPr spcFirstLastPara="1" wrap="square" lIns="91425" tIns="91425" rIns="91425" bIns="91425" anchor="t" anchorCtr="0">
            <a:normAutofit/>
          </a:bodyPr>
          <a:lstStyle>
            <a:lvl1pPr lvl="0">
              <a:spcBef>
                <a:spcPts val="0"/>
              </a:spcBef>
              <a:spcAft>
                <a:spcPts val="0"/>
              </a:spcAft>
              <a:buSzPts val="39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 name="Google Shape;33;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6" name="Google Shape;36;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7" name="Google Shape;37;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 name="Google Shape;44;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7"/>
        <p:cNvGrpSpPr/>
        <p:nvPr/>
      </p:nvGrpSpPr>
      <p:grpSpPr>
        <a:xfrm>
          <a:off x="0" y="0"/>
          <a:ext cx="0" cy="0"/>
          <a:chOff x="0" y="0"/>
          <a:chExt cx="0" cy="0"/>
        </a:xfrm>
      </p:grpSpPr>
      <p:sp>
        <p:nvSpPr>
          <p:cNvPr id="48" name="Google Shape;48;p10"/>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Lexend Medium"/>
              <a:buNone/>
              <a:defRPr>
                <a:latin typeface="Lexend Medium"/>
                <a:ea typeface="Lexend Medium"/>
                <a:cs typeface="Lexend Medium"/>
                <a:sym typeface="Lexend Medium"/>
              </a:defRPr>
            </a:lvl1pPr>
          </a:lstStyle>
          <a:p>
            <a:endParaRPr/>
          </a:p>
        </p:txBody>
      </p:sp>
      <p:sp>
        <p:nvSpPr>
          <p:cNvPr id="49" name="Google Shape;49;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0" name="Google Shape;50;p10"/>
          <p:cNvSpPr txBox="1">
            <a:spLocks noGrp="1"/>
          </p:cNvSpPr>
          <p:nvPr>
            <p:ph type="body" idx="2"/>
          </p:nvPr>
        </p:nvSpPr>
        <p:spPr>
          <a:xfrm>
            <a:off x="143075" y="1094700"/>
            <a:ext cx="3653700" cy="2954100"/>
          </a:xfrm>
          <a:prstGeom prst="rect">
            <a:avLst/>
          </a:prstGeom>
          <a:noFill/>
          <a:ln w="9525" cap="flat" cmpd="sng">
            <a:solidFill>
              <a:srgbClr val="FF9900"/>
            </a:solidFill>
            <a:prstDash val="solid"/>
            <a:round/>
            <a:headEnd type="none" w="sm" len="sm"/>
            <a:tailEnd type="none" w="sm" len="sm"/>
          </a:ln>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51" name="Google Shape;51;p10"/>
          <p:cNvSpPr txBox="1">
            <a:spLocks noGrp="1"/>
          </p:cNvSpPr>
          <p:nvPr>
            <p:ph type="subTitle" idx="3"/>
          </p:nvPr>
        </p:nvSpPr>
        <p:spPr>
          <a:xfrm>
            <a:off x="5026900" y="1094700"/>
            <a:ext cx="1528800" cy="510000"/>
          </a:xfrm>
          <a:prstGeom prst="rect">
            <a:avLst/>
          </a:prstGeom>
          <a:noFill/>
          <a:ln w="9525" cap="flat" cmpd="sng">
            <a:solidFill>
              <a:srgbClr val="0B5394"/>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Clr>
                <a:srgbClr val="0B5394"/>
              </a:buClr>
              <a:buSzPts val="1000"/>
              <a:buNone/>
              <a:defRPr sz="1000" i="1">
                <a:solidFill>
                  <a:srgbClr val="0B539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4663325"/>
            <a:ext cx="9144000" cy="515400"/>
          </a:xfrm>
          <a:prstGeom prst="rect">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 name="Google Shape;7;p1"/>
          <p:cNvSpPr txBox="1">
            <a:spLocks noGrp="1"/>
          </p:cNvSpPr>
          <p:nvPr>
            <p:ph type="title"/>
          </p:nvPr>
        </p:nvSpPr>
        <p:spPr>
          <a:xfrm>
            <a:off x="161850" y="1658700"/>
            <a:ext cx="4635000" cy="1826100"/>
          </a:xfrm>
          <a:prstGeom prst="rect">
            <a:avLst/>
          </a:prstGeom>
          <a:noFill/>
          <a:ln w="19050" cap="flat" cmpd="sng">
            <a:solidFill>
              <a:srgbClr val="FF9900"/>
            </a:solidFill>
            <a:prstDash val="solid"/>
            <a:round/>
            <a:headEnd type="none" w="sm" len="sm"/>
            <a:tailEnd type="none" w="sm" len="sm"/>
          </a:ln>
        </p:spPr>
        <p:txBody>
          <a:bodyPr spcFirstLastPara="1" wrap="square" lIns="91425" tIns="91425" rIns="91425" bIns="91425" anchor="t" anchorCtr="0">
            <a:normAutofit/>
          </a:bodyPr>
          <a:lstStyle>
            <a:lvl1pPr lvl="0">
              <a:spcBef>
                <a:spcPts val="0"/>
              </a:spcBef>
              <a:spcAft>
                <a:spcPts val="0"/>
              </a:spcAft>
              <a:buClr>
                <a:schemeClr val="dk1"/>
              </a:buClr>
              <a:buSzPts val="3900"/>
              <a:buFont typeface="Lexend SemiBold"/>
              <a:buNone/>
              <a:defRPr sz="3900">
                <a:solidFill>
                  <a:schemeClr val="dk1"/>
                </a:solidFill>
                <a:latin typeface="Lexend SemiBold"/>
                <a:ea typeface="Lexend SemiBold"/>
                <a:cs typeface="Lexend SemiBold"/>
                <a:sym typeface="Lexend SemiBold"/>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5135550" y="863550"/>
            <a:ext cx="3885600" cy="3416400"/>
          </a:xfrm>
          <a:prstGeom prst="rect">
            <a:avLst/>
          </a:prstGeom>
          <a:solidFill>
            <a:schemeClr val="lt2"/>
          </a:solidFill>
          <a:ln w="38100" cap="flat" cmpd="sng">
            <a:solidFill>
              <a:srgbClr val="0B5394"/>
            </a:solidFill>
            <a:prstDash val="solid"/>
            <a:round/>
            <a:headEnd type="none" w="sm" len="sm"/>
            <a:tailEnd type="none" w="sm" len="sm"/>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exend Light"/>
              <a:buChar char="●"/>
              <a:defRPr sz="1800">
                <a:solidFill>
                  <a:schemeClr val="dk2"/>
                </a:solidFill>
                <a:latin typeface="Lexend Light"/>
                <a:ea typeface="Lexend Light"/>
                <a:cs typeface="Lexend Light"/>
                <a:sym typeface="Lexend Light"/>
              </a:defRPr>
            </a:lvl1pPr>
            <a:lvl2pPr marL="914400" lvl="1"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2pPr>
            <a:lvl3pPr marL="1371600" lvl="2"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3pPr>
            <a:lvl4pPr marL="1828800" lvl="3"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4pPr>
            <a:lvl5pPr marL="2286000" lvl="4"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5pPr>
            <a:lvl6pPr marL="2743200" lvl="5"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6pPr>
            <a:lvl7pPr marL="3200400" lvl="6"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7pPr>
            <a:lvl8pPr marL="3657600" lvl="7"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8pPr>
            <a:lvl9pPr marL="4114800" lvl="8" indent="-317500">
              <a:lnSpc>
                <a:spcPct val="115000"/>
              </a:lnSpc>
              <a:spcBef>
                <a:spcPts val="0"/>
              </a:spcBef>
              <a:spcAft>
                <a:spcPts val="0"/>
              </a:spcAft>
              <a:buClr>
                <a:schemeClr val="dk2"/>
              </a:buClr>
              <a:buSzPts val="1400"/>
              <a:buFont typeface="Lexend Light"/>
              <a:buChar char="■"/>
              <a:defRPr>
                <a:solidFill>
                  <a:schemeClr val="dk2"/>
                </a:solidFill>
                <a:latin typeface="Lexend Light"/>
                <a:ea typeface="Lexend Light"/>
                <a:cs typeface="Lexend Light"/>
                <a:sym typeface="Lexend Light"/>
              </a:defRPr>
            </a:lvl9pPr>
          </a:lstStyle>
          <a:p>
            <a:endParaRPr/>
          </a:p>
        </p:txBody>
      </p:sp>
      <p:sp>
        <p:nvSpPr>
          <p:cNvPr id="9" name="Google Shape;9;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1"/>
          <p:cNvPicPr preferRelativeResize="0"/>
          <p:nvPr/>
        </p:nvPicPr>
        <p:blipFill>
          <a:blip r:embed="rId13">
            <a:alphaModFix amt="75000"/>
          </a:blip>
          <a:stretch>
            <a:fillRect/>
          </a:stretch>
        </p:blipFill>
        <p:spPr>
          <a:xfrm>
            <a:off x="7532525" y="4670056"/>
            <a:ext cx="548700" cy="501944"/>
          </a:xfrm>
          <a:prstGeom prst="rect">
            <a:avLst/>
          </a:prstGeom>
          <a:noFill/>
          <a:ln>
            <a:noFill/>
          </a:ln>
        </p:spPr>
      </p:pic>
      <p:pic>
        <p:nvPicPr>
          <p:cNvPr id="11" name="Google Shape;11;p1"/>
          <p:cNvPicPr preferRelativeResize="0"/>
          <p:nvPr/>
        </p:nvPicPr>
        <p:blipFill>
          <a:blip r:embed="rId14">
            <a:alphaModFix amt="63000"/>
          </a:blip>
          <a:stretch>
            <a:fillRect/>
          </a:stretch>
        </p:blipFill>
        <p:spPr>
          <a:xfrm>
            <a:off x="6338500" y="4724225"/>
            <a:ext cx="1102102" cy="393600"/>
          </a:xfrm>
          <a:prstGeom prst="rect">
            <a:avLst/>
          </a:prstGeom>
          <a:noFill/>
          <a:ln>
            <a:noFill/>
          </a:ln>
        </p:spPr>
      </p:pic>
      <p:pic>
        <p:nvPicPr>
          <p:cNvPr id="12" name="Google Shape;12;p1"/>
          <p:cNvPicPr preferRelativeResize="0"/>
          <p:nvPr/>
        </p:nvPicPr>
        <p:blipFill>
          <a:blip r:embed="rId15">
            <a:alphaModFix amt="68000"/>
          </a:blip>
          <a:stretch>
            <a:fillRect/>
          </a:stretch>
        </p:blipFill>
        <p:spPr>
          <a:xfrm>
            <a:off x="8173150" y="4682140"/>
            <a:ext cx="548700" cy="477784"/>
          </a:xfrm>
          <a:prstGeom prst="rect">
            <a:avLst/>
          </a:prstGeom>
          <a:noFill/>
          <a:ln>
            <a:noFill/>
          </a:ln>
        </p:spPr>
      </p:pic>
      <p:pic>
        <p:nvPicPr>
          <p:cNvPr id="13" name="Google Shape;13;p1"/>
          <p:cNvPicPr preferRelativeResize="0"/>
          <p:nvPr/>
        </p:nvPicPr>
        <p:blipFill>
          <a:blip r:embed="rId16">
            <a:alphaModFix amt="60000"/>
          </a:blip>
          <a:stretch>
            <a:fillRect/>
          </a:stretch>
        </p:blipFill>
        <p:spPr>
          <a:xfrm>
            <a:off x="69275" y="4557338"/>
            <a:ext cx="1293123" cy="72737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hyperlink" Target="https://doi.org/10.1007/s10909-022-02811-y" TargetMode="External"/><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10.jp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drive.google.com/file/d/1M3KcjFrZ1VbyX38GcLWAhGwUpL9Y-oKu/view?usp=sharing"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11.xml"/><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comments" Target="../comments/comment1.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a:off x="147425" y="864950"/>
            <a:ext cx="5235600" cy="20793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3200"/>
              <a:t>A Case for Iridium-Platinum: an ultrasensitive bilayer Transition Edge Sensor </a:t>
            </a:r>
            <a:endParaRPr sz="3200"/>
          </a:p>
        </p:txBody>
      </p:sp>
      <p:sp>
        <p:nvSpPr>
          <p:cNvPr id="63" name="Google Shape;63;p13"/>
          <p:cNvSpPr txBox="1">
            <a:spLocks noGrp="1"/>
          </p:cNvSpPr>
          <p:nvPr>
            <p:ph type="subTitle" idx="4294967295"/>
          </p:nvPr>
        </p:nvSpPr>
        <p:spPr>
          <a:xfrm>
            <a:off x="231800" y="3252475"/>
            <a:ext cx="3318300" cy="1235700"/>
          </a:xfrm>
          <a:prstGeom prst="rect">
            <a:avLst/>
          </a:prstGeom>
          <a:noFill/>
        </p:spPr>
        <p:txBody>
          <a:bodyPr spcFirstLastPara="1" wrap="square" lIns="91425" tIns="91425" rIns="91425" bIns="91425" anchor="t" anchorCtr="0">
            <a:normAutofit/>
          </a:bodyPr>
          <a:lstStyle/>
          <a:p>
            <a:pPr marL="0" lvl="0" indent="0" algn="l" rtl="0">
              <a:spcBef>
                <a:spcPts val="0"/>
              </a:spcBef>
              <a:spcAft>
                <a:spcPts val="0"/>
              </a:spcAft>
              <a:buNone/>
            </a:pPr>
            <a:r>
              <a:rPr lang="en" sz="1400" i="1"/>
              <a:t>Maggie Reed: On behalf of the TESSERACT Collaboration </a:t>
            </a:r>
            <a:endParaRPr sz="1400" i="1"/>
          </a:p>
          <a:p>
            <a:pPr marL="0" lvl="0" indent="0" algn="l" rtl="0">
              <a:spcBef>
                <a:spcPts val="1200"/>
              </a:spcBef>
              <a:spcAft>
                <a:spcPts val="1200"/>
              </a:spcAft>
              <a:buNone/>
            </a:pPr>
            <a:r>
              <a:rPr lang="en" sz="1400" i="1"/>
              <a:t>Nov. 8th: RDC7 CPAD 2023</a:t>
            </a:r>
            <a:endParaRPr sz="1400" i="1"/>
          </a:p>
        </p:txBody>
      </p:sp>
      <p:pic>
        <p:nvPicPr>
          <p:cNvPr id="64" name="Google Shape;64;p13"/>
          <p:cNvPicPr preferRelativeResize="0"/>
          <p:nvPr/>
        </p:nvPicPr>
        <p:blipFill rotWithShape="1">
          <a:blip r:embed="rId3">
            <a:alphaModFix amt="69000"/>
          </a:blip>
          <a:srcRect t="14749" b="13230"/>
          <a:stretch/>
        </p:blipFill>
        <p:spPr>
          <a:xfrm>
            <a:off x="4834651" y="245327"/>
            <a:ext cx="4231673" cy="4065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Setup</a:t>
            </a:r>
            <a:endParaRPr/>
          </a:p>
        </p:txBody>
      </p:sp>
      <p:sp>
        <p:nvSpPr>
          <p:cNvPr id="161" name="Google Shape;161;p22"/>
          <p:cNvSpPr txBox="1">
            <a:spLocks noGrp="1"/>
          </p:cNvSpPr>
          <p:nvPr>
            <p:ph type="body" idx="2"/>
          </p:nvPr>
        </p:nvSpPr>
        <p:spPr>
          <a:xfrm>
            <a:off x="143075" y="975900"/>
            <a:ext cx="3871800" cy="31917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Two devices of different sizes on single wafer (Correlated noise studies!)</a:t>
            </a:r>
            <a:endParaRPr/>
          </a:p>
          <a:p>
            <a:pPr marL="914400" lvl="1" indent="-317500" algn="l" rtl="0">
              <a:spcBef>
                <a:spcPts val="0"/>
              </a:spcBef>
              <a:spcAft>
                <a:spcPts val="0"/>
              </a:spcAft>
              <a:buSzPts val="1400"/>
              <a:buChar char="◆"/>
            </a:pPr>
            <a:r>
              <a:rPr lang="en"/>
              <a:t>Fab at Argonne National Laboratory</a:t>
            </a:r>
            <a:r>
              <a:rPr lang="en" sz="1800" baseline="30000"/>
              <a:t>[5]</a:t>
            </a:r>
            <a:r>
              <a:rPr lang="en"/>
              <a:t> (see: </a:t>
            </a:r>
            <a:r>
              <a:rPr lang="en" u="sng">
                <a:solidFill>
                  <a:schemeClr val="hlink"/>
                </a:solidFill>
                <a:hlinkClick r:id="rId3"/>
              </a:rPr>
              <a:t>initial thermal studies at ANL</a:t>
            </a:r>
            <a:r>
              <a:rPr lang="en"/>
              <a:t>)</a:t>
            </a:r>
            <a:endParaRPr/>
          </a:p>
          <a:p>
            <a:pPr marL="914400" lvl="1" indent="-317500" algn="l" rtl="0">
              <a:spcBef>
                <a:spcPts val="0"/>
              </a:spcBef>
              <a:spcAft>
                <a:spcPts val="0"/>
              </a:spcAft>
              <a:buSzPts val="1400"/>
              <a:buChar char="◆"/>
            </a:pPr>
            <a:r>
              <a:rPr lang="en"/>
              <a:t>T</a:t>
            </a:r>
            <a:r>
              <a:rPr lang="en" baseline="-25000"/>
              <a:t>c</a:t>
            </a:r>
            <a:r>
              <a:rPr lang="en"/>
              <a:t> tuned at 74-76 mK</a:t>
            </a:r>
            <a:endParaRPr/>
          </a:p>
          <a:p>
            <a:pPr marL="457200" lvl="0" indent="-342900" algn="l" rtl="0">
              <a:spcBef>
                <a:spcPts val="0"/>
              </a:spcBef>
              <a:spcAft>
                <a:spcPts val="0"/>
              </a:spcAft>
              <a:buSzPts val="1800"/>
              <a:buChar char="➔"/>
            </a:pPr>
            <a:r>
              <a:rPr lang="en"/>
              <a:t>Device characterization at UC Berkeley Pyle Lab in a CryoConcept fridge at base 6mK</a:t>
            </a:r>
            <a:endParaRPr/>
          </a:p>
        </p:txBody>
      </p:sp>
      <p:sp>
        <p:nvSpPr>
          <p:cNvPr id="162" name="Google Shape;162;p22"/>
          <p:cNvSpPr txBox="1">
            <a:spLocks noGrp="1"/>
          </p:cNvSpPr>
          <p:nvPr>
            <p:ph type="subTitle" idx="3"/>
          </p:nvPr>
        </p:nvSpPr>
        <p:spPr>
          <a:xfrm>
            <a:off x="4712575" y="880400"/>
            <a:ext cx="1528800" cy="34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Big and small devices</a:t>
            </a:r>
            <a:endParaRPr/>
          </a:p>
        </p:txBody>
      </p:sp>
      <p:pic>
        <p:nvPicPr>
          <p:cNvPr id="163" name="Google Shape;163;p22"/>
          <p:cNvPicPr preferRelativeResize="0"/>
          <p:nvPr/>
        </p:nvPicPr>
        <p:blipFill rotWithShape="1">
          <a:blip r:embed="rId4">
            <a:alphaModFix/>
          </a:blip>
          <a:srcRect t="14749" b="13230"/>
          <a:stretch/>
        </p:blipFill>
        <p:spPr>
          <a:xfrm>
            <a:off x="6365200" y="961775"/>
            <a:ext cx="2523633" cy="2424374"/>
          </a:xfrm>
          <a:prstGeom prst="rect">
            <a:avLst/>
          </a:prstGeom>
          <a:noFill/>
          <a:ln>
            <a:noFill/>
          </a:ln>
        </p:spPr>
      </p:pic>
      <p:sp>
        <p:nvSpPr>
          <p:cNvPr id="164" name="Google Shape;164;p22"/>
          <p:cNvSpPr/>
          <p:nvPr/>
        </p:nvSpPr>
        <p:spPr>
          <a:xfrm>
            <a:off x="7000875" y="1914525"/>
            <a:ext cx="400200" cy="3483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cxnSp>
        <p:nvCxnSpPr>
          <p:cNvPr id="165" name="Google Shape;165;p22"/>
          <p:cNvCxnSpPr>
            <a:stCxn id="164" idx="1"/>
            <a:endCxn id="162" idx="2"/>
          </p:cNvCxnSpPr>
          <p:nvPr/>
        </p:nvCxnSpPr>
        <p:spPr>
          <a:xfrm rot="10800000">
            <a:off x="5476983" y="1228732"/>
            <a:ext cx="1582500" cy="736800"/>
          </a:xfrm>
          <a:prstGeom prst="straightConnector1">
            <a:avLst/>
          </a:prstGeom>
          <a:noFill/>
          <a:ln w="28575" cap="flat" cmpd="sng">
            <a:solidFill>
              <a:schemeClr val="accent4"/>
            </a:solidFill>
            <a:prstDash val="lgDash"/>
            <a:round/>
            <a:headEnd type="none" w="med" len="med"/>
            <a:tailEnd type="none" w="med" len="med"/>
          </a:ln>
        </p:spPr>
      </p:cxnSp>
      <p:pic>
        <p:nvPicPr>
          <p:cNvPr id="166" name="Google Shape;166;p22"/>
          <p:cNvPicPr preferRelativeResize="0"/>
          <p:nvPr/>
        </p:nvPicPr>
        <p:blipFill>
          <a:blip r:embed="rId5">
            <a:alphaModFix/>
          </a:blip>
          <a:stretch>
            <a:fillRect/>
          </a:stretch>
        </p:blipFill>
        <p:spPr>
          <a:xfrm>
            <a:off x="5312650" y="1332132"/>
            <a:ext cx="2154877" cy="287317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6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65"/>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3"/>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Device Characteristics: Quick and Dirty Overview</a:t>
            </a:r>
            <a:endParaRPr/>
          </a:p>
        </p:txBody>
      </p:sp>
      <p:sp>
        <p:nvSpPr>
          <p:cNvPr id="172" name="Google Shape;172;p23"/>
          <p:cNvSpPr txBox="1">
            <a:spLocks noGrp="1"/>
          </p:cNvSpPr>
          <p:nvPr>
            <p:ph type="body" idx="2"/>
          </p:nvPr>
        </p:nvSpPr>
        <p:spPr>
          <a:xfrm>
            <a:off x="143075" y="837525"/>
            <a:ext cx="7145100" cy="3483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For a more in depth breakdown of our characterization flow see my </a:t>
            </a:r>
            <a:r>
              <a:rPr lang="en" u="sng">
                <a:solidFill>
                  <a:schemeClr val="hlink"/>
                </a:solidFill>
                <a:hlinkClick r:id="rId3"/>
              </a:rPr>
              <a:t>poster</a:t>
            </a:r>
            <a:r>
              <a:rPr lang="en"/>
              <a:t> from LTD20!    </a:t>
            </a:r>
            <a:endParaRPr/>
          </a:p>
        </p:txBody>
      </p:sp>
      <p:sp>
        <p:nvSpPr>
          <p:cNvPr id="173" name="Google Shape;173;p23"/>
          <p:cNvSpPr txBox="1">
            <a:spLocks noGrp="1"/>
          </p:cNvSpPr>
          <p:nvPr>
            <p:ph type="subTitle" idx="3"/>
          </p:nvPr>
        </p:nvSpPr>
        <p:spPr>
          <a:xfrm>
            <a:off x="143075" y="1367575"/>
            <a:ext cx="1679400" cy="728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400" b="1">
                <a:latin typeface="Lexend"/>
                <a:ea typeface="Lexend"/>
                <a:cs typeface="Lexend"/>
                <a:sym typeface="Lexend"/>
              </a:rPr>
              <a:t>DC Characteristics </a:t>
            </a:r>
            <a:endParaRPr sz="1400" b="1">
              <a:latin typeface="Lexend"/>
              <a:ea typeface="Lexend"/>
              <a:cs typeface="Lexend"/>
              <a:sym typeface="Lexend"/>
            </a:endParaRPr>
          </a:p>
        </p:txBody>
      </p:sp>
      <p:cxnSp>
        <p:nvCxnSpPr>
          <p:cNvPr id="174" name="Google Shape;174;p23"/>
          <p:cNvCxnSpPr/>
          <p:nvPr/>
        </p:nvCxnSpPr>
        <p:spPr>
          <a:xfrm flipH="1">
            <a:off x="979025" y="1992975"/>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175" name="Google Shape;175;p23"/>
          <p:cNvSpPr txBox="1">
            <a:spLocks noGrp="1"/>
          </p:cNvSpPr>
          <p:nvPr>
            <p:ph type="subTitle" idx="3"/>
          </p:nvPr>
        </p:nvSpPr>
        <p:spPr>
          <a:xfrm>
            <a:off x="143075" y="2425875"/>
            <a:ext cx="1848300" cy="1462953"/>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dirty="0"/>
              <a:t>I</a:t>
            </a:r>
            <a:r>
              <a:rPr lang="en" sz="1400" baseline="-25000" dirty="0"/>
              <a:t>TES </a:t>
            </a:r>
            <a:r>
              <a:rPr lang="en" sz="1400" dirty="0"/>
              <a:t>v </a:t>
            </a:r>
            <a:r>
              <a:rPr lang="en" sz="1400" dirty="0" err="1"/>
              <a:t>I</a:t>
            </a:r>
            <a:r>
              <a:rPr lang="en" sz="1400" baseline="-25000" dirty="0" err="1"/>
              <a:t>bias</a:t>
            </a:r>
            <a:r>
              <a:rPr lang="en" sz="1400" dirty="0"/>
              <a:t> for static parameters. Helps us build the next step.</a:t>
            </a:r>
            <a:endParaRPr sz="1400" dirty="0"/>
          </a:p>
        </p:txBody>
      </p:sp>
      <p:sp>
        <p:nvSpPr>
          <p:cNvPr id="176" name="Google Shape;176;p23"/>
          <p:cNvSpPr txBox="1">
            <a:spLocks noGrp="1"/>
          </p:cNvSpPr>
          <p:nvPr>
            <p:ph type="subTitle" idx="3"/>
          </p:nvPr>
        </p:nvSpPr>
        <p:spPr>
          <a:xfrm>
            <a:off x="2165750" y="1367575"/>
            <a:ext cx="1679400" cy="728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400" b="1">
                <a:latin typeface="Lexend"/>
                <a:ea typeface="Lexend"/>
                <a:cs typeface="Lexend"/>
                <a:sym typeface="Lexend"/>
              </a:rPr>
              <a:t>AC Characteristics </a:t>
            </a:r>
            <a:endParaRPr sz="1400" b="1">
              <a:latin typeface="Lexend"/>
              <a:ea typeface="Lexend"/>
              <a:cs typeface="Lexend"/>
              <a:sym typeface="Lexend"/>
            </a:endParaRPr>
          </a:p>
        </p:txBody>
      </p:sp>
      <p:cxnSp>
        <p:nvCxnSpPr>
          <p:cNvPr id="177" name="Google Shape;177;p23"/>
          <p:cNvCxnSpPr/>
          <p:nvPr/>
        </p:nvCxnSpPr>
        <p:spPr>
          <a:xfrm flipH="1">
            <a:off x="3001700" y="1992975"/>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178" name="Google Shape;178;p23"/>
          <p:cNvSpPr txBox="1">
            <a:spLocks noGrp="1"/>
          </p:cNvSpPr>
          <p:nvPr>
            <p:ph type="subTitle" idx="3"/>
          </p:nvPr>
        </p:nvSpPr>
        <p:spPr>
          <a:xfrm>
            <a:off x="2223525" y="2425875"/>
            <a:ext cx="1848300" cy="17016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1200"/>
              </a:spcAft>
              <a:buNone/>
            </a:pPr>
            <a:r>
              <a:rPr lang="en" sz="1400"/>
              <a:t>dIdV: device response to an impulse. Builds the </a:t>
            </a:r>
            <a:r>
              <a:rPr lang="en" sz="1400" b="1">
                <a:latin typeface="Lexend"/>
                <a:ea typeface="Lexend"/>
                <a:cs typeface="Lexend"/>
                <a:sym typeface="Lexend"/>
              </a:rPr>
              <a:t>template </a:t>
            </a:r>
            <a:r>
              <a:rPr lang="en" sz="1400"/>
              <a:t>we will use to do Optimum Filtering (OF)</a:t>
            </a:r>
            <a:endParaRPr sz="1400"/>
          </a:p>
        </p:txBody>
      </p:sp>
      <p:sp>
        <p:nvSpPr>
          <p:cNvPr id="179" name="Google Shape;179;p23"/>
          <p:cNvSpPr txBox="1">
            <a:spLocks noGrp="1"/>
          </p:cNvSpPr>
          <p:nvPr>
            <p:ph type="subTitle" idx="3"/>
          </p:nvPr>
        </p:nvSpPr>
        <p:spPr>
          <a:xfrm>
            <a:off x="4071813" y="1321575"/>
            <a:ext cx="1679400" cy="7287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b="1">
                <a:latin typeface="Lexend"/>
                <a:ea typeface="Lexend"/>
                <a:cs typeface="Lexend"/>
                <a:sym typeface="Lexend"/>
              </a:rPr>
              <a:t>Noise Modeling </a:t>
            </a:r>
            <a:endParaRPr sz="1400" b="1">
              <a:latin typeface="Lexend"/>
              <a:ea typeface="Lexend"/>
              <a:cs typeface="Lexend"/>
              <a:sym typeface="Lexend"/>
            </a:endParaRPr>
          </a:p>
        </p:txBody>
      </p:sp>
      <p:cxnSp>
        <p:nvCxnSpPr>
          <p:cNvPr id="180" name="Google Shape;180;p23"/>
          <p:cNvCxnSpPr/>
          <p:nvPr/>
        </p:nvCxnSpPr>
        <p:spPr>
          <a:xfrm flipH="1">
            <a:off x="4907775" y="1928900"/>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181" name="Google Shape;181;p23"/>
          <p:cNvSpPr txBox="1">
            <a:spLocks noGrp="1"/>
          </p:cNvSpPr>
          <p:nvPr>
            <p:ph type="subTitle" idx="3"/>
          </p:nvPr>
        </p:nvSpPr>
        <p:spPr>
          <a:xfrm>
            <a:off x="4287225" y="2425875"/>
            <a:ext cx="1848300" cy="1340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400"/>
              <a:t>Preliminary estimate of energy resolution + backgrounds (start getting excited)</a:t>
            </a:r>
            <a:endParaRPr sz="1400"/>
          </a:p>
        </p:txBody>
      </p:sp>
      <p:sp>
        <p:nvSpPr>
          <p:cNvPr id="182" name="Google Shape;182;p23"/>
          <p:cNvSpPr txBox="1">
            <a:spLocks noGrp="1"/>
          </p:cNvSpPr>
          <p:nvPr>
            <p:ph type="subTitle" idx="3"/>
          </p:nvPr>
        </p:nvSpPr>
        <p:spPr>
          <a:xfrm>
            <a:off x="6518900" y="1354200"/>
            <a:ext cx="2024700" cy="728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400" b="1">
                <a:latin typeface="Lexend"/>
                <a:ea typeface="Lexend"/>
                <a:cs typeface="Lexend"/>
                <a:sym typeface="Lexend"/>
              </a:rPr>
              <a:t>Feature extraction from OF, analysis</a:t>
            </a:r>
            <a:endParaRPr sz="1400" b="1">
              <a:latin typeface="Lexend"/>
              <a:ea typeface="Lexend"/>
              <a:cs typeface="Lexend"/>
              <a:sym typeface="Lexend"/>
            </a:endParaRPr>
          </a:p>
        </p:txBody>
      </p:sp>
      <p:cxnSp>
        <p:nvCxnSpPr>
          <p:cNvPr id="183" name="Google Shape;183;p23"/>
          <p:cNvCxnSpPr/>
          <p:nvPr/>
        </p:nvCxnSpPr>
        <p:spPr>
          <a:xfrm flipH="1">
            <a:off x="7611625" y="1928900"/>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184" name="Google Shape;184;p23"/>
          <p:cNvSpPr txBox="1">
            <a:spLocks noGrp="1"/>
          </p:cNvSpPr>
          <p:nvPr>
            <p:ph type="subTitle" idx="3"/>
          </p:nvPr>
        </p:nvSpPr>
        <p:spPr>
          <a:xfrm>
            <a:off x="6691225" y="2425875"/>
            <a:ext cx="1848300" cy="1183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sz="1400"/>
              <a:t>Energy resolution of devices from continuous random data!</a:t>
            </a:r>
            <a:endParaRPr sz="1400"/>
          </a:p>
        </p:txBody>
      </p:sp>
      <p:pic>
        <p:nvPicPr>
          <p:cNvPr id="185" name="Google Shape;185;p23"/>
          <p:cNvPicPr preferRelativeResize="0"/>
          <p:nvPr/>
        </p:nvPicPr>
        <p:blipFill>
          <a:blip r:embed="rId4">
            <a:alphaModFix/>
          </a:blip>
          <a:stretch>
            <a:fillRect/>
          </a:stretch>
        </p:blipFill>
        <p:spPr>
          <a:xfrm>
            <a:off x="4071825" y="2425875"/>
            <a:ext cx="3009035" cy="1907875"/>
          </a:xfrm>
          <a:prstGeom prst="rect">
            <a:avLst/>
          </a:prstGeom>
          <a:noFill/>
          <a:ln>
            <a:noFill/>
          </a:ln>
        </p:spPr>
      </p:pic>
      <p:pic>
        <p:nvPicPr>
          <p:cNvPr id="186" name="Google Shape;186;p23"/>
          <p:cNvPicPr preferRelativeResize="0"/>
          <p:nvPr/>
        </p:nvPicPr>
        <p:blipFill>
          <a:blip r:embed="rId5">
            <a:alphaModFix/>
          </a:blip>
          <a:stretch>
            <a:fillRect/>
          </a:stretch>
        </p:blipFill>
        <p:spPr>
          <a:xfrm>
            <a:off x="6350925" y="1014375"/>
            <a:ext cx="2457860" cy="1701600"/>
          </a:xfrm>
          <a:prstGeom prst="rect">
            <a:avLst/>
          </a:prstGeom>
          <a:noFill/>
          <a:ln>
            <a:noFill/>
          </a:ln>
        </p:spPr>
      </p:pic>
      <p:cxnSp>
        <p:nvCxnSpPr>
          <p:cNvPr id="187" name="Google Shape;187;p23"/>
          <p:cNvCxnSpPr/>
          <p:nvPr/>
        </p:nvCxnSpPr>
        <p:spPr>
          <a:xfrm rot="10800000" flipH="1">
            <a:off x="5873750" y="2251275"/>
            <a:ext cx="779400" cy="1183500"/>
          </a:xfrm>
          <a:prstGeom prst="straightConnector1">
            <a:avLst/>
          </a:prstGeom>
          <a:noFill/>
          <a:ln w="28575" cap="flat" cmpd="sng">
            <a:solidFill>
              <a:srgbClr val="1155CC"/>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6"/>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87"/>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8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8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4"/>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IrPt Bilayer: Energy Thresholds</a:t>
            </a:r>
            <a:endParaRPr/>
          </a:p>
        </p:txBody>
      </p:sp>
      <p:sp>
        <p:nvSpPr>
          <p:cNvPr id="193" name="Google Shape;193;p24"/>
          <p:cNvSpPr txBox="1">
            <a:spLocks noGrp="1"/>
          </p:cNvSpPr>
          <p:nvPr>
            <p:ph type="body" idx="2"/>
          </p:nvPr>
        </p:nvSpPr>
        <p:spPr>
          <a:xfrm>
            <a:off x="143074" y="834925"/>
            <a:ext cx="4670663" cy="657544"/>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600" dirty="0"/>
              <a:t>The big cheese: energy baseline resolution from randoms (4</a:t>
            </a:r>
            <a:r>
              <a:rPr lang="en" sz="1600" b="1" i="1" dirty="0">
                <a:latin typeface="Lexend"/>
                <a:ea typeface="Lexend"/>
                <a:cs typeface="Lexend"/>
                <a:sym typeface="Lexend"/>
              </a:rPr>
              <a:t>𝞼 </a:t>
            </a:r>
            <a:r>
              <a:rPr lang="en" sz="1600" dirty="0"/>
              <a:t>trigger)</a:t>
            </a:r>
            <a:endParaRPr sz="1600" dirty="0"/>
          </a:p>
        </p:txBody>
      </p:sp>
      <p:pic>
        <p:nvPicPr>
          <p:cNvPr id="194" name="Google Shape;194;p24"/>
          <p:cNvPicPr preferRelativeResize="0"/>
          <p:nvPr/>
        </p:nvPicPr>
        <p:blipFill>
          <a:blip r:embed="rId3">
            <a:alphaModFix/>
          </a:blip>
          <a:stretch>
            <a:fillRect/>
          </a:stretch>
        </p:blipFill>
        <p:spPr>
          <a:xfrm>
            <a:off x="143063" y="1659650"/>
            <a:ext cx="4551117" cy="2947025"/>
          </a:xfrm>
          <a:prstGeom prst="rect">
            <a:avLst/>
          </a:prstGeom>
          <a:noFill/>
          <a:ln>
            <a:noFill/>
          </a:ln>
        </p:spPr>
      </p:pic>
      <p:pic>
        <p:nvPicPr>
          <p:cNvPr id="195" name="Google Shape;195;p24"/>
          <p:cNvPicPr preferRelativeResize="0"/>
          <p:nvPr/>
        </p:nvPicPr>
        <p:blipFill>
          <a:blip r:embed="rId4">
            <a:alphaModFix/>
          </a:blip>
          <a:stretch>
            <a:fillRect/>
          </a:stretch>
        </p:blipFill>
        <p:spPr>
          <a:xfrm>
            <a:off x="4572012" y="1655425"/>
            <a:ext cx="4451441" cy="2955450"/>
          </a:xfrm>
          <a:prstGeom prst="rect">
            <a:avLst/>
          </a:prstGeom>
          <a:noFill/>
          <a:ln>
            <a:noFill/>
          </a:ln>
        </p:spPr>
      </p:pic>
      <p:sp>
        <p:nvSpPr>
          <p:cNvPr id="196" name="Google Shape;196;p24"/>
          <p:cNvSpPr/>
          <p:nvPr/>
        </p:nvSpPr>
        <p:spPr>
          <a:xfrm>
            <a:off x="3102475" y="1609088"/>
            <a:ext cx="780600" cy="5100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cxnSp>
        <p:nvCxnSpPr>
          <p:cNvPr id="197" name="Google Shape;197;p24"/>
          <p:cNvCxnSpPr>
            <a:stCxn id="196" idx="4"/>
            <a:endCxn id="198" idx="0"/>
          </p:cNvCxnSpPr>
          <p:nvPr/>
        </p:nvCxnSpPr>
        <p:spPr>
          <a:xfrm>
            <a:off x="3492775" y="2119088"/>
            <a:ext cx="0" cy="961500"/>
          </a:xfrm>
          <a:prstGeom prst="straightConnector1">
            <a:avLst/>
          </a:prstGeom>
          <a:noFill/>
          <a:ln w="28575" cap="flat" cmpd="sng">
            <a:solidFill>
              <a:schemeClr val="accent4"/>
            </a:solidFill>
            <a:prstDash val="lgDash"/>
            <a:round/>
            <a:headEnd type="none" w="med" len="med"/>
            <a:tailEnd type="none" w="med" len="med"/>
          </a:ln>
        </p:spPr>
      </p:cxnSp>
      <p:sp>
        <p:nvSpPr>
          <p:cNvPr id="198" name="Google Shape;198;p24"/>
          <p:cNvSpPr txBox="1">
            <a:spLocks noGrp="1"/>
          </p:cNvSpPr>
          <p:nvPr>
            <p:ph type="subTitle" idx="3"/>
          </p:nvPr>
        </p:nvSpPr>
        <p:spPr>
          <a:xfrm>
            <a:off x="2771275" y="3080675"/>
            <a:ext cx="1443000" cy="5100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en" sz="1400" b="1">
                <a:solidFill>
                  <a:schemeClr val="accent4"/>
                </a:solidFill>
                <a:latin typeface="Lexend"/>
                <a:ea typeface="Lexend"/>
                <a:cs typeface="Lexend"/>
                <a:sym typeface="Lexend"/>
              </a:rPr>
              <a:t>𝞼</a:t>
            </a:r>
            <a:r>
              <a:rPr lang="en" sz="1400" b="1" baseline="-25000">
                <a:solidFill>
                  <a:schemeClr val="accent4"/>
                </a:solidFill>
                <a:latin typeface="Lexend"/>
                <a:ea typeface="Lexend"/>
                <a:cs typeface="Lexend"/>
                <a:sym typeface="Lexend"/>
              </a:rPr>
              <a:t>E</a:t>
            </a:r>
            <a:r>
              <a:rPr lang="en" sz="1400" b="1">
                <a:solidFill>
                  <a:schemeClr val="accent4"/>
                </a:solidFill>
                <a:latin typeface="Lexend"/>
                <a:ea typeface="Lexend"/>
                <a:cs typeface="Lexend"/>
                <a:sym typeface="Lexend"/>
              </a:rPr>
              <a:t>=</a:t>
            </a:r>
            <a:r>
              <a:rPr lang="en" sz="1400" b="1" u="sng">
                <a:solidFill>
                  <a:schemeClr val="accent4"/>
                </a:solidFill>
                <a:latin typeface="Lexend"/>
                <a:ea typeface="Lexend"/>
                <a:cs typeface="Lexend"/>
                <a:sym typeface="Lexend"/>
              </a:rPr>
              <a:t> 73 meV </a:t>
            </a:r>
            <a:endParaRPr sz="1400" b="1" u="sng">
              <a:solidFill>
                <a:schemeClr val="accent4"/>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5"/>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IrPt Bilayer: sub-eV threshold</a:t>
            </a:r>
            <a:endParaRPr/>
          </a:p>
        </p:txBody>
      </p:sp>
      <p:sp>
        <p:nvSpPr>
          <p:cNvPr id="204" name="Google Shape;204;p25"/>
          <p:cNvSpPr txBox="1">
            <a:spLocks noGrp="1"/>
          </p:cNvSpPr>
          <p:nvPr>
            <p:ph type="body" idx="2"/>
          </p:nvPr>
        </p:nvSpPr>
        <p:spPr>
          <a:xfrm>
            <a:off x="143075" y="869850"/>
            <a:ext cx="3653700" cy="34671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b="1" u="sng">
                <a:latin typeface="Lexend"/>
                <a:ea typeface="Lexend"/>
                <a:cs typeface="Lexend"/>
                <a:sym typeface="Lexend"/>
              </a:rPr>
              <a:t>Sub-eV</a:t>
            </a:r>
            <a:r>
              <a:rPr lang="en"/>
              <a:t> baseline energy resolution in context</a:t>
            </a:r>
            <a:endParaRPr/>
          </a:p>
          <a:p>
            <a:pPr marL="457200" lvl="0" indent="-342900" algn="l" rtl="0">
              <a:spcBef>
                <a:spcPts val="0"/>
              </a:spcBef>
              <a:spcAft>
                <a:spcPts val="0"/>
              </a:spcAft>
              <a:buSzPts val="1800"/>
              <a:buChar char="➔"/>
            </a:pPr>
            <a:r>
              <a:rPr lang="en"/>
              <a:t>W and Ti are </a:t>
            </a:r>
            <a:r>
              <a:rPr lang="en" i="1"/>
              <a:t>not the only ways</a:t>
            </a:r>
            <a:r>
              <a:rPr lang="en"/>
              <a:t> to make competitive single photon sensitive devices</a:t>
            </a:r>
            <a:endParaRPr/>
          </a:p>
          <a:p>
            <a:pPr marL="914400" lvl="1" indent="-317500" algn="l" rtl="0">
              <a:spcBef>
                <a:spcPts val="0"/>
              </a:spcBef>
              <a:spcAft>
                <a:spcPts val="0"/>
              </a:spcAft>
              <a:buSzPts val="1400"/>
              <a:buChar char="◆"/>
            </a:pPr>
            <a:r>
              <a:rPr lang="en"/>
              <a:t>LEE fundamentally limits us below 200 eV</a:t>
            </a:r>
            <a:endParaRPr/>
          </a:p>
          <a:p>
            <a:pPr marL="914400" lvl="1" indent="-317500" algn="l" rtl="0">
              <a:spcBef>
                <a:spcPts val="0"/>
              </a:spcBef>
              <a:spcAft>
                <a:spcPts val="0"/>
              </a:spcAft>
              <a:buSzPts val="1400"/>
              <a:buChar char="◆"/>
            </a:pPr>
            <a:r>
              <a:rPr lang="en"/>
              <a:t>Alternatives should be explored!</a:t>
            </a:r>
            <a:endParaRPr/>
          </a:p>
        </p:txBody>
      </p:sp>
      <p:sp>
        <p:nvSpPr>
          <p:cNvPr id="205" name="Google Shape;205;p25"/>
          <p:cNvSpPr txBox="1">
            <a:spLocks noGrp="1"/>
          </p:cNvSpPr>
          <p:nvPr>
            <p:ph type="subTitle" idx="3"/>
          </p:nvPr>
        </p:nvSpPr>
        <p:spPr>
          <a:xfrm>
            <a:off x="6100775" y="798425"/>
            <a:ext cx="2562000" cy="5100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None/>
            </a:pPr>
            <a:r>
              <a:rPr lang="en" sz="1300"/>
              <a:t>Relative performance of single photon TES’s</a:t>
            </a:r>
            <a:endParaRPr sz="1300"/>
          </a:p>
        </p:txBody>
      </p:sp>
      <p:graphicFrame>
        <p:nvGraphicFramePr>
          <p:cNvPr id="206" name="Google Shape;206;p25"/>
          <p:cNvGraphicFramePr/>
          <p:nvPr/>
        </p:nvGraphicFramePr>
        <p:xfrm>
          <a:off x="4281550" y="1533025"/>
          <a:ext cx="4676650" cy="2590620"/>
        </p:xfrm>
        <a:graphic>
          <a:graphicData uri="http://schemas.openxmlformats.org/drawingml/2006/table">
            <a:tbl>
              <a:tblPr>
                <a:noFill/>
                <a:tableStyleId>{7312569C-F6F2-4353-8B75-3BC27A90A791}</a:tableStyleId>
              </a:tblPr>
              <a:tblGrid>
                <a:gridCol w="1045300">
                  <a:extLst>
                    <a:ext uri="{9D8B030D-6E8A-4147-A177-3AD203B41FA5}">
                      <a16:colId xmlns:a16="http://schemas.microsoft.com/office/drawing/2014/main" val="20000"/>
                    </a:ext>
                  </a:extLst>
                </a:gridCol>
                <a:gridCol w="1045300">
                  <a:extLst>
                    <a:ext uri="{9D8B030D-6E8A-4147-A177-3AD203B41FA5}">
                      <a16:colId xmlns:a16="http://schemas.microsoft.com/office/drawing/2014/main" val="20001"/>
                    </a:ext>
                  </a:extLst>
                </a:gridCol>
                <a:gridCol w="1045300">
                  <a:extLst>
                    <a:ext uri="{9D8B030D-6E8A-4147-A177-3AD203B41FA5}">
                      <a16:colId xmlns:a16="http://schemas.microsoft.com/office/drawing/2014/main" val="20002"/>
                    </a:ext>
                  </a:extLst>
                </a:gridCol>
                <a:gridCol w="1540750">
                  <a:extLst>
                    <a:ext uri="{9D8B030D-6E8A-4147-A177-3AD203B41FA5}">
                      <a16:colId xmlns:a16="http://schemas.microsoft.com/office/drawing/2014/main" val="20003"/>
                    </a:ext>
                  </a:extLst>
                </a:gridCol>
              </a:tblGrid>
              <a:tr h="381000">
                <a:tc>
                  <a:txBody>
                    <a:bodyPr/>
                    <a:lstStyle/>
                    <a:p>
                      <a:pPr marL="0" lvl="0" indent="0" algn="l" rtl="0">
                        <a:spcBef>
                          <a:spcPts val="0"/>
                        </a:spcBef>
                        <a:spcAft>
                          <a:spcPts val="0"/>
                        </a:spcAft>
                        <a:buNone/>
                      </a:pPr>
                      <a:r>
                        <a:rPr lang="en">
                          <a:latin typeface="Lexend"/>
                          <a:ea typeface="Lexend"/>
                          <a:cs typeface="Lexend"/>
                          <a:sym typeface="Lexend"/>
                        </a:rPr>
                        <a:t>TES</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T</a:t>
                      </a:r>
                      <a:r>
                        <a:rPr lang="en" baseline="-25000">
                          <a:latin typeface="Lexend"/>
                          <a:ea typeface="Lexend"/>
                          <a:cs typeface="Lexend"/>
                          <a:sym typeface="Lexend"/>
                        </a:rPr>
                        <a:t>c</a:t>
                      </a:r>
                      <a:r>
                        <a:rPr lang="en">
                          <a:latin typeface="Lexend"/>
                          <a:ea typeface="Lexend"/>
                          <a:cs typeface="Lexend"/>
                          <a:sym typeface="Lexend"/>
                        </a:rPr>
                        <a:t> (mK)</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V</a:t>
                      </a:r>
                      <a:r>
                        <a:rPr lang="en" baseline="-25000">
                          <a:latin typeface="Lexend"/>
                          <a:ea typeface="Lexend"/>
                          <a:cs typeface="Lexend"/>
                          <a:sym typeface="Lexend"/>
                        </a:rPr>
                        <a:t>TES</a:t>
                      </a:r>
                      <a:r>
                        <a:rPr lang="en">
                          <a:latin typeface="Lexend"/>
                          <a:ea typeface="Lexend"/>
                          <a:cs typeface="Lexend"/>
                          <a:sym typeface="Lexend"/>
                        </a:rPr>
                        <a:t>(um</a:t>
                      </a:r>
                      <a:r>
                        <a:rPr lang="en" baseline="30000">
                          <a:latin typeface="Lexend"/>
                          <a:ea typeface="Lexend"/>
                          <a:cs typeface="Lexend"/>
                          <a:sym typeface="Lexend"/>
                        </a:rPr>
                        <a:t>3</a:t>
                      </a:r>
                      <a:r>
                        <a:rPr lang="en">
                          <a:latin typeface="Lexend"/>
                          <a:ea typeface="Lexend"/>
                          <a:cs typeface="Lexend"/>
                          <a:sym typeface="Lexend"/>
                        </a:rPr>
                        <a:t>)</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𝛔</a:t>
                      </a:r>
                      <a:r>
                        <a:rPr lang="en" baseline="-25000">
                          <a:latin typeface="Lexend"/>
                          <a:ea typeface="Lexend"/>
                          <a:cs typeface="Lexend"/>
                          <a:sym typeface="Lexend"/>
                        </a:rPr>
                        <a:t>E</a:t>
                      </a:r>
                      <a:r>
                        <a:rPr lang="en">
                          <a:latin typeface="Lexend"/>
                          <a:ea typeface="Lexend"/>
                          <a:cs typeface="Lexend"/>
                          <a:sym typeface="Lexend"/>
                        </a:rPr>
                        <a:t>(meV)</a:t>
                      </a:r>
                      <a:endParaRPr>
                        <a:latin typeface="Lexend"/>
                        <a:ea typeface="Lexend"/>
                        <a:cs typeface="Lexend"/>
                        <a:sym typeface="Lexend"/>
                      </a:endParaRPr>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latin typeface="Lexend"/>
                          <a:ea typeface="Lexend"/>
                          <a:cs typeface="Lexend"/>
                          <a:sym typeface="Lexend"/>
                        </a:rPr>
                        <a:t>Ti</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50</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0.13</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47</a:t>
                      </a:r>
                      <a:endParaRPr>
                        <a:latin typeface="Lexend"/>
                        <a:ea typeface="Lexend"/>
                        <a:cs typeface="Lexend"/>
                        <a:sym typeface="Lexend"/>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latin typeface="Lexend"/>
                          <a:ea typeface="Lexend"/>
                          <a:cs typeface="Lexend"/>
                          <a:sym typeface="Lexend"/>
                        </a:rPr>
                        <a:t>TiAu</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106</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90</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48</a:t>
                      </a:r>
                      <a:endParaRPr>
                        <a:latin typeface="Lexend"/>
                        <a:ea typeface="Lexend"/>
                        <a:cs typeface="Lexend"/>
                        <a:sym typeface="Lexend"/>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latin typeface="Lexend"/>
                          <a:ea typeface="Lexend"/>
                          <a:cs typeface="Lexend"/>
                          <a:sym typeface="Lexend"/>
                        </a:rPr>
                        <a:t>MoCu</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110</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2000</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295</a:t>
                      </a:r>
                      <a:endParaRPr>
                        <a:latin typeface="Lexend"/>
                        <a:ea typeface="Lexend"/>
                        <a:cs typeface="Lexend"/>
                        <a:sym typeface="Lexend"/>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latin typeface="Lexend"/>
                          <a:ea typeface="Lexend"/>
                          <a:cs typeface="Lexend"/>
                          <a:sym typeface="Lexend"/>
                        </a:rPr>
                        <a:t>W</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125</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22</a:t>
                      </a:r>
                      <a:endParaRPr>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latin typeface="Lexend"/>
                          <a:ea typeface="Lexend"/>
                          <a:cs typeface="Lexend"/>
                          <a:sym typeface="Lexend"/>
                        </a:rPr>
                        <a:t>120</a:t>
                      </a:r>
                      <a:endParaRPr>
                        <a:latin typeface="Lexend"/>
                        <a:ea typeface="Lexend"/>
                        <a:cs typeface="Lexend"/>
                        <a:sym typeface="Lexend"/>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b="1">
                          <a:solidFill>
                            <a:schemeClr val="dk1"/>
                          </a:solidFill>
                          <a:latin typeface="Lexend"/>
                          <a:ea typeface="Lexend"/>
                          <a:cs typeface="Lexend"/>
                          <a:sym typeface="Lexend"/>
                        </a:rPr>
                        <a:t>IrPt</a:t>
                      </a:r>
                      <a:endParaRPr b="1">
                        <a:solidFill>
                          <a:schemeClr val="dk1"/>
                        </a:solidFill>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solidFill>
                            <a:schemeClr val="dk1"/>
                          </a:solidFill>
                          <a:latin typeface="Lexend"/>
                          <a:ea typeface="Lexend"/>
                          <a:cs typeface="Lexend"/>
                          <a:sym typeface="Lexend"/>
                        </a:rPr>
                        <a:t>74</a:t>
                      </a:r>
                      <a:endParaRPr>
                        <a:solidFill>
                          <a:schemeClr val="dk1"/>
                        </a:solidFill>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a:solidFill>
                            <a:schemeClr val="dk1"/>
                          </a:solidFill>
                          <a:latin typeface="Lexend"/>
                          <a:ea typeface="Lexend"/>
                          <a:cs typeface="Lexend"/>
                          <a:sym typeface="Lexend"/>
                        </a:rPr>
                        <a:t>7500</a:t>
                      </a:r>
                      <a:endParaRPr>
                        <a:solidFill>
                          <a:schemeClr val="dk1"/>
                        </a:solidFill>
                        <a:latin typeface="Lexend"/>
                        <a:ea typeface="Lexend"/>
                        <a:cs typeface="Lexend"/>
                        <a:sym typeface="Lexend"/>
                      </a:endParaRPr>
                    </a:p>
                  </a:txBody>
                  <a:tcPr marL="91425" marR="91425" marT="91425" marB="91425"/>
                </a:tc>
                <a:tc>
                  <a:txBody>
                    <a:bodyPr/>
                    <a:lstStyle/>
                    <a:p>
                      <a:pPr marL="0" lvl="0" indent="0" algn="l" rtl="0">
                        <a:spcBef>
                          <a:spcPts val="0"/>
                        </a:spcBef>
                        <a:spcAft>
                          <a:spcPts val="0"/>
                        </a:spcAft>
                        <a:buNone/>
                      </a:pPr>
                      <a:r>
                        <a:rPr lang="en" b="1">
                          <a:solidFill>
                            <a:schemeClr val="accent4"/>
                          </a:solidFill>
                          <a:latin typeface="Lexend"/>
                          <a:ea typeface="Lexend"/>
                          <a:cs typeface="Lexend"/>
                          <a:sym typeface="Lexend"/>
                        </a:rPr>
                        <a:t>73</a:t>
                      </a:r>
                      <a:r>
                        <a:rPr lang="en">
                          <a:solidFill>
                            <a:schemeClr val="dk1"/>
                          </a:solidFill>
                          <a:latin typeface="Lexend"/>
                          <a:ea typeface="Lexend"/>
                          <a:cs typeface="Lexend"/>
                          <a:sym typeface="Lexend"/>
                        </a:rPr>
                        <a:t> (preliminary)</a:t>
                      </a:r>
                      <a:endParaRPr>
                        <a:solidFill>
                          <a:schemeClr val="dk1"/>
                        </a:solidFill>
                        <a:latin typeface="Lexend"/>
                        <a:ea typeface="Lexend"/>
                        <a:cs typeface="Lexend"/>
                        <a:sym typeface="Lexend"/>
                      </a:endParaRPr>
                    </a:p>
                  </a:txBody>
                  <a:tcPr marL="91425" marR="91425" marT="91425" marB="91425"/>
                </a:tc>
                <a:extLst>
                  <a:ext uri="{0D108BD9-81ED-4DB2-BD59-A6C34878D82A}">
                    <a16:rowId xmlns:a16="http://schemas.microsoft.com/office/drawing/2014/main" val="10005"/>
                  </a:ext>
                </a:extLst>
              </a:tr>
            </a:tbl>
          </a:graphicData>
        </a:graphic>
      </p:graphicFrame>
      <p:sp>
        <p:nvSpPr>
          <p:cNvPr id="207" name="Google Shape;207;p25"/>
          <p:cNvSpPr txBox="1"/>
          <p:nvPr/>
        </p:nvSpPr>
        <p:spPr>
          <a:xfrm>
            <a:off x="6421821" y="4251225"/>
            <a:ext cx="2536379" cy="38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dirty="0">
                <a:latin typeface="Lexend Light"/>
                <a:ea typeface="Lexend Light"/>
                <a:cs typeface="Lexend Light"/>
                <a:sym typeface="Lexend Light"/>
              </a:rPr>
              <a:t>[4] C.W. Fink et al. (2020)</a:t>
            </a:r>
            <a:endParaRPr dirty="0">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6"/>
          <p:cNvSpPr txBox="1">
            <a:spLocks noGrp="1"/>
          </p:cNvSpPr>
          <p:nvPr>
            <p:ph type="title"/>
          </p:nvPr>
        </p:nvSpPr>
        <p:spPr>
          <a:xfrm>
            <a:off x="311700" y="2150850"/>
            <a:ext cx="53889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Mysteries in the Data</a:t>
            </a:r>
            <a:endParaRPr/>
          </a:p>
        </p:txBody>
      </p:sp>
      <p:sp>
        <p:nvSpPr>
          <p:cNvPr id="213" name="Google Shape;213;p26"/>
          <p:cNvSpPr txBox="1">
            <a:spLocks noGrp="1"/>
          </p:cNvSpPr>
          <p:nvPr>
            <p:ph type="subTitle" idx="4294967295"/>
          </p:nvPr>
        </p:nvSpPr>
        <p:spPr>
          <a:xfrm>
            <a:off x="385800" y="1117150"/>
            <a:ext cx="3496200" cy="427200"/>
          </a:xfrm>
          <a:prstGeom prst="rect">
            <a:avLst/>
          </a:prstGeom>
          <a:noFill/>
        </p:spPr>
        <p:txBody>
          <a:bodyPr spcFirstLastPara="1" wrap="square" lIns="91425" tIns="91425" rIns="91425" bIns="91425" anchor="t" anchorCtr="0">
            <a:noAutofit/>
          </a:bodyPr>
          <a:lstStyle/>
          <a:p>
            <a:pPr marL="0" lvl="0" indent="0" algn="l" rtl="0">
              <a:spcBef>
                <a:spcPts val="0"/>
              </a:spcBef>
              <a:spcAft>
                <a:spcPts val="1200"/>
              </a:spcAft>
              <a:buNone/>
            </a:pPr>
            <a:r>
              <a:rPr lang="en" sz="1400" i="1" dirty="0"/>
              <a:t>Fantastic energy resolution! But… </a:t>
            </a:r>
            <a:endParaRPr sz="1400" i="1" dirty="0"/>
          </a:p>
        </p:txBody>
      </p:sp>
      <p:pic>
        <p:nvPicPr>
          <p:cNvPr id="214" name="Google Shape;214;p26"/>
          <p:cNvPicPr preferRelativeResize="0"/>
          <p:nvPr/>
        </p:nvPicPr>
        <p:blipFill>
          <a:blip r:embed="rId3">
            <a:alphaModFix/>
          </a:blip>
          <a:stretch>
            <a:fillRect/>
          </a:stretch>
        </p:blipFill>
        <p:spPr>
          <a:xfrm>
            <a:off x="6127125" y="1331775"/>
            <a:ext cx="2479950" cy="2479950"/>
          </a:xfrm>
          <a:prstGeom prst="rect">
            <a:avLst/>
          </a:prstGeom>
          <a:noFill/>
          <a:ln>
            <a:noFill/>
          </a:ln>
        </p:spPr>
      </p:pic>
      <p:sp>
        <p:nvSpPr>
          <p:cNvPr id="215" name="Google Shape;215;p26"/>
          <p:cNvSpPr txBox="1">
            <a:spLocks noGrp="1"/>
          </p:cNvSpPr>
          <p:nvPr>
            <p:ph type="subTitle" idx="4294967295"/>
          </p:nvPr>
        </p:nvSpPr>
        <p:spPr>
          <a:xfrm>
            <a:off x="6187650" y="3883875"/>
            <a:ext cx="2358900" cy="7053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1000" i="1">
                <a:solidFill>
                  <a:srgbClr val="0B5394"/>
                </a:solidFill>
                <a:latin typeface="Lexend"/>
                <a:ea typeface="Lexend"/>
                <a:cs typeface="Lexend"/>
                <a:sym typeface="Lexend"/>
              </a:rPr>
              <a:t>Courtesy of NASA, ESA, CSA, J. DePasquale: The James Webb ? galactic merger</a:t>
            </a:r>
            <a:endParaRPr sz="1000">
              <a:solidFill>
                <a:srgbClr val="0B5394"/>
              </a:solidFill>
            </a:endParaRPr>
          </a:p>
        </p:txBody>
      </p:sp>
      <p:sp>
        <p:nvSpPr>
          <p:cNvPr id="216" name="Google Shape;216;p26"/>
          <p:cNvSpPr/>
          <p:nvPr/>
        </p:nvSpPr>
        <p:spPr>
          <a:xfrm>
            <a:off x="7315200" y="2500325"/>
            <a:ext cx="557100" cy="705300"/>
          </a:xfrm>
          <a:prstGeom prst="ellipse">
            <a:avLst/>
          </a:prstGeom>
          <a:noFill/>
          <a:ln w="28575" cap="flat" cmpd="sng">
            <a:solidFill>
              <a:schemeClr val="accent4"/>
            </a:solidFill>
            <a:prstDash val="dash"/>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7"/>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Big IrPt TES: Issues</a:t>
            </a:r>
            <a:endParaRPr/>
          </a:p>
        </p:txBody>
      </p:sp>
      <p:sp>
        <p:nvSpPr>
          <p:cNvPr id="222" name="Google Shape;222;p27"/>
          <p:cNvSpPr txBox="1">
            <a:spLocks noGrp="1"/>
          </p:cNvSpPr>
          <p:nvPr>
            <p:ph type="body" idx="2"/>
          </p:nvPr>
        </p:nvSpPr>
        <p:spPr>
          <a:xfrm>
            <a:off x="66625" y="1163800"/>
            <a:ext cx="3653700" cy="23238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Energy threshold of big TES was only 355 meV</a:t>
            </a:r>
            <a:endParaRPr/>
          </a:p>
          <a:p>
            <a:pPr marL="914400" lvl="1" indent="-317500" algn="l" rtl="0">
              <a:spcBef>
                <a:spcPts val="0"/>
              </a:spcBef>
              <a:spcAft>
                <a:spcPts val="0"/>
              </a:spcAft>
              <a:buSzPts val="1400"/>
              <a:buChar char="◆"/>
            </a:pPr>
            <a:r>
              <a:rPr lang="en"/>
              <a:t>Means we can’t properly analyze events across both devices (recall our amazing 73 meV small TES threshold)</a:t>
            </a:r>
            <a:endParaRPr/>
          </a:p>
          <a:p>
            <a:pPr marL="457200" lvl="0" indent="-342900" algn="l" rtl="0">
              <a:spcBef>
                <a:spcPts val="0"/>
              </a:spcBef>
              <a:spcAft>
                <a:spcPts val="0"/>
              </a:spcAft>
              <a:buSzPts val="1800"/>
              <a:buChar char="➔"/>
            </a:pPr>
            <a:r>
              <a:rPr lang="en"/>
              <a:t>Excess broadband noise</a:t>
            </a:r>
            <a:endParaRPr/>
          </a:p>
        </p:txBody>
      </p:sp>
      <p:sp>
        <p:nvSpPr>
          <p:cNvPr id="223" name="Google Shape;223;p27"/>
          <p:cNvSpPr txBox="1">
            <a:spLocks noGrp="1"/>
          </p:cNvSpPr>
          <p:nvPr>
            <p:ph type="subTitle" idx="3"/>
          </p:nvPr>
        </p:nvSpPr>
        <p:spPr>
          <a:xfrm>
            <a:off x="5703525" y="712775"/>
            <a:ext cx="3074700" cy="5100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200"/>
              <a:t>Current noise for the big device at the bias point</a:t>
            </a:r>
            <a:endParaRPr sz="1200"/>
          </a:p>
        </p:txBody>
      </p:sp>
      <p:pic>
        <p:nvPicPr>
          <p:cNvPr id="224" name="Google Shape;224;p27"/>
          <p:cNvPicPr preferRelativeResize="0"/>
          <p:nvPr/>
        </p:nvPicPr>
        <p:blipFill>
          <a:blip r:embed="rId3">
            <a:alphaModFix/>
          </a:blip>
          <a:stretch>
            <a:fillRect/>
          </a:stretch>
        </p:blipFill>
        <p:spPr>
          <a:xfrm>
            <a:off x="3796775" y="1222775"/>
            <a:ext cx="5238375" cy="2954100"/>
          </a:xfrm>
          <a:prstGeom prst="rect">
            <a:avLst/>
          </a:prstGeom>
          <a:noFill/>
          <a:ln>
            <a:noFill/>
          </a:ln>
        </p:spPr>
      </p:pic>
      <p:sp>
        <p:nvSpPr>
          <p:cNvPr id="225" name="Google Shape;225;p27"/>
          <p:cNvSpPr/>
          <p:nvPr/>
        </p:nvSpPr>
        <p:spPr>
          <a:xfrm>
            <a:off x="3860875" y="1987825"/>
            <a:ext cx="153000" cy="12471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226" name="Google Shape;226;p27"/>
          <p:cNvSpPr txBox="1"/>
          <p:nvPr/>
        </p:nvSpPr>
        <p:spPr>
          <a:xfrm rot="-5400000">
            <a:off x="2937325" y="2071900"/>
            <a:ext cx="21987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Lexend Light"/>
                <a:ea typeface="Lexend Light"/>
                <a:cs typeface="Lexend Light"/>
                <a:sym typeface="Lexend Light"/>
              </a:rPr>
              <a:t>Current Noise [A/√Hz]</a:t>
            </a:r>
            <a:endParaRPr sz="1300">
              <a:solidFill>
                <a:schemeClr val="dk2"/>
              </a:solidFill>
              <a:latin typeface="Lexend Light"/>
              <a:ea typeface="Lexend Light"/>
              <a:cs typeface="Lexend Light"/>
              <a:sym typeface="Lexend Light"/>
            </a:endParaRPr>
          </a:p>
        </p:txBody>
      </p:sp>
      <p:cxnSp>
        <p:nvCxnSpPr>
          <p:cNvPr id="227" name="Google Shape;227;p27"/>
          <p:cNvCxnSpPr/>
          <p:nvPr/>
        </p:nvCxnSpPr>
        <p:spPr>
          <a:xfrm rot="10800000" flipH="1">
            <a:off x="3298025" y="2571750"/>
            <a:ext cx="2818500" cy="405300"/>
          </a:xfrm>
          <a:prstGeom prst="straightConnector1">
            <a:avLst/>
          </a:prstGeom>
          <a:noFill/>
          <a:ln w="28575" cap="flat" cmpd="sng">
            <a:solidFill>
              <a:srgbClr val="0B5394"/>
            </a:solidFill>
            <a:prstDash val="solid"/>
            <a:round/>
            <a:headEnd type="none" w="med" len="med"/>
            <a:tailEnd type="triangle" w="med" len="med"/>
          </a:ln>
        </p:spPr>
      </p:cxnSp>
      <p:sp>
        <p:nvSpPr>
          <p:cNvPr id="228" name="Google Shape;228;p27"/>
          <p:cNvSpPr txBox="1"/>
          <p:nvPr/>
        </p:nvSpPr>
        <p:spPr>
          <a:xfrm>
            <a:off x="5836850" y="4059225"/>
            <a:ext cx="1528200" cy="40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Lexend Light"/>
                <a:ea typeface="Lexend Light"/>
                <a:cs typeface="Lexend Light"/>
                <a:sym typeface="Lexend Light"/>
              </a:rPr>
              <a:t>Frequency [Hz]</a:t>
            </a:r>
            <a:endParaRPr sz="1300">
              <a:solidFill>
                <a:schemeClr val="dk2"/>
              </a:solidFill>
              <a:latin typeface="Lexend Light"/>
              <a:ea typeface="Lexend Light"/>
              <a:cs typeface="Lexend Light"/>
              <a:sym typeface="Lexend Light"/>
            </a:endParaRPr>
          </a:p>
        </p:txBody>
      </p:sp>
      <p:sp>
        <p:nvSpPr>
          <p:cNvPr id="229" name="Google Shape;229;p27"/>
          <p:cNvSpPr/>
          <p:nvPr/>
        </p:nvSpPr>
        <p:spPr>
          <a:xfrm>
            <a:off x="6284600" y="3990950"/>
            <a:ext cx="632700" cy="186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Unknown “Blob” on Small Device</a:t>
            </a:r>
            <a:endParaRPr/>
          </a:p>
        </p:txBody>
      </p:sp>
      <p:sp>
        <p:nvSpPr>
          <p:cNvPr id="235" name="Google Shape;235;p28"/>
          <p:cNvSpPr txBox="1">
            <a:spLocks noGrp="1"/>
          </p:cNvSpPr>
          <p:nvPr>
            <p:ph type="body" idx="2"/>
          </p:nvPr>
        </p:nvSpPr>
        <p:spPr>
          <a:xfrm>
            <a:off x="143075" y="1094700"/>
            <a:ext cx="3653700" cy="3350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Can’t check if coincident (big TES threshold too high)</a:t>
            </a:r>
            <a:endParaRPr/>
          </a:p>
          <a:p>
            <a:pPr marL="457200" lvl="0" indent="-342900" algn="l" rtl="0">
              <a:spcBef>
                <a:spcPts val="0"/>
              </a:spcBef>
              <a:spcAft>
                <a:spcPts val="0"/>
              </a:spcAft>
              <a:buSzPts val="1800"/>
              <a:buChar char="➔"/>
            </a:pPr>
            <a:r>
              <a:rPr lang="en"/>
              <a:t>Further analysis confirms these are real events (random in time, normal pulse shape)</a:t>
            </a:r>
            <a:endParaRPr/>
          </a:p>
          <a:p>
            <a:pPr marL="457200" lvl="0" indent="-342900" algn="l" rtl="0">
              <a:spcBef>
                <a:spcPts val="0"/>
              </a:spcBef>
              <a:spcAft>
                <a:spcPts val="0"/>
              </a:spcAft>
              <a:buSzPts val="1800"/>
              <a:buChar char="➔"/>
            </a:pPr>
            <a:r>
              <a:rPr lang="en"/>
              <a:t>Not from stress: single energy, not a continuum</a:t>
            </a:r>
            <a:endParaRPr/>
          </a:p>
          <a:p>
            <a:pPr marL="457200" lvl="0" indent="-342900" algn="l" rtl="0">
              <a:spcBef>
                <a:spcPts val="0"/>
              </a:spcBef>
              <a:spcAft>
                <a:spcPts val="0"/>
              </a:spcAft>
              <a:buSzPts val="1800"/>
              <a:buChar char="➔"/>
            </a:pPr>
            <a:r>
              <a:rPr lang="en"/>
              <a:t>So…. what is it? </a:t>
            </a:r>
            <a:endParaRPr/>
          </a:p>
        </p:txBody>
      </p:sp>
      <p:pic>
        <p:nvPicPr>
          <p:cNvPr id="236" name="Google Shape;236;p28"/>
          <p:cNvPicPr preferRelativeResize="0"/>
          <p:nvPr/>
        </p:nvPicPr>
        <p:blipFill rotWithShape="1">
          <a:blip r:embed="rId3">
            <a:alphaModFix/>
          </a:blip>
          <a:srcRect t="23547" b="15823"/>
          <a:stretch/>
        </p:blipFill>
        <p:spPr>
          <a:xfrm>
            <a:off x="1401425" y="678375"/>
            <a:ext cx="649421" cy="393738"/>
          </a:xfrm>
          <a:prstGeom prst="rect">
            <a:avLst/>
          </a:prstGeom>
          <a:noFill/>
          <a:ln>
            <a:noFill/>
          </a:ln>
        </p:spPr>
      </p:pic>
      <p:cxnSp>
        <p:nvCxnSpPr>
          <p:cNvPr id="237" name="Google Shape;237;p28"/>
          <p:cNvCxnSpPr>
            <a:endCxn id="236" idx="1"/>
          </p:cNvCxnSpPr>
          <p:nvPr/>
        </p:nvCxnSpPr>
        <p:spPr>
          <a:xfrm flipH="1">
            <a:off x="1401425" y="519444"/>
            <a:ext cx="27300" cy="355800"/>
          </a:xfrm>
          <a:prstGeom prst="straightConnector1">
            <a:avLst/>
          </a:prstGeom>
          <a:noFill/>
          <a:ln w="28575" cap="flat" cmpd="sng">
            <a:solidFill>
              <a:schemeClr val="accent4"/>
            </a:solidFill>
            <a:prstDash val="lgDash"/>
            <a:round/>
            <a:headEnd type="none" w="med" len="med"/>
            <a:tailEnd type="none" w="med" len="med"/>
          </a:ln>
        </p:spPr>
      </p:cxnSp>
      <p:cxnSp>
        <p:nvCxnSpPr>
          <p:cNvPr id="238" name="Google Shape;238;p28"/>
          <p:cNvCxnSpPr>
            <a:endCxn id="236" idx="3"/>
          </p:cNvCxnSpPr>
          <p:nvPr/>
        </p:nvCxnSpPr>
        <p:spPr>
          <a:xfrm flipH="1">
            <a:off x="2050846" y="519444"/>
            <a:ext cx="27300" cy="355800"/>
          </a:xfrm>
          <a:prstGeom prst="straightConnector1">
            <a:avLst/>
          </a:prstGeom>
          <a:noFill/>
          <a:ln w="28575" cap="flat" cmpd="sng">
            <a:solidFill>
              <a:schemeClr val="accent4"/>
            </a:solidFill>
            <a:prstDash val="lgDash"/>
            <a:round/>
            <a:headEnd type="none" w="med" len="med"/>
            <a:tailEnd type="none" w="med" len="med"/>
          </a:ln>
        </p:spPr>
      </p:cxnSp>
      <p:pic>
        <p:nvPicPr>
          <p:cNvPr id="239" name="Google Shape;239;p28"/>
          <p:cNvPicPr preferRelativeResize="0"/>
          <p:nvPr/>
        </p:nvPicPr>
        <p:blipFill>
          <a:blip r:embed="rId4">
            <a:alphaModFix/>
          </a:blip>
          <a:stretch>
            <a:fillRect/>
          </a:stretch>
        </p:blipFill>
        <p:spPr>
          <a:xfrm>
            <a:off x="4671250" y="1185925"/>
            <a:ext cx="4066159" cy="2954100"/>
          </a:xfrm>
          <a:prstGeom prst="rect">
            <a:avLst/>
          </a:prstGeom>
          <a:noFill/>
          <a:ln>
            <a:noFill/>
          </a:ln>
        </p:spPr>
      </p:pic>
      <p:sp>
        <p:nvSpPr>
          <p:cNvPr id="240" name="Google Shape;240;p28"/>
          <p:cNvSpPr txBox="1">
            <a:spLocks noGrp="1"/>
          </p:cNvSpPr>
          <p:nvPr>
            <p:ph type="subTitle" idx="3"/>
          </p:nvPr>
        </p:nvSpPr>
        <p:spPr>
          <a:xfrm>
            <a:off x="5026875" y="3530725"/>
            <a:ext cx="832500" cy="355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Randoms</a:t>
            </a:r>
            <a:endParaRPr/>
          </a:p>
        </p:txBody>
      </p:sp>
      <p:sp>
        <p:nvSpPr>
          <p:cNvPr id="241" name="Google Shape;241;p28"/>
          <p:cNvSpPr txBox="1">
            <a:spLocks noGrp="1"/>
          </p:cNvSpPr>
          <p:nvPr>
            <p:ph type="subTitle" idx="3"/>
          </p:nvPr>
        </p:nvSpPr>
        <p:spPr>
          <a:xfrm>
            <a:off x="6030750" y="3530725"/>
            <a:ext cx="832500" cy="3558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a:t>Threshold</a:t>
            </a:r>
            <a:endParaRPr/>
          </a:p>
        </p:txBody>
      </p:sp>
      <p:sp>
        <p:nvSpPr>
          <p:cNvPr id="242" name="Google Shape;242;p28"/>
          <p:cNvSpPr txBox="1">
            <a:spLocks noGrp="1"/>
          </p:cNvSpPr>
          <p:nvPr>
            <p:ph type="subTitle" idx="3"/>
          </p:nvPr>
        </p:nvSpPr>
        <p:spPr>
          <a:xfrm>
            <a:off x="5193700" y="1764675"/>
            <a:ext cx="1228500" cy="510000"/>
          </a:xfrm>
          <a:prstGeom prst="rect">
            <a:avLst/>
          </a:prstGeom>
          <a:solidFill>
            <a:schemeClr val="lt2"/>
          </a:solidFill>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300"/>
              <a:t>Weird blob</a:t>
            </a:r>
            <a:endParaRPr sz="1300"/>
          </a:p>
        </p:txBody>
      </p:sp>
      <p:pic>
        <p:nvPicPr>
          <p:cNvPr id="243" name="Google Shape;243;p28"/>
          <p:cNvPicPr preferRelativeResize="0"/>
          <p:nvPr/>
        </p:nvPicPr>
        <p:blipFill>
          <a:blip r:embed="rId5">
            <a:alphaModFix/>
          </a:blip>
          <a:stretch>
            <a:fillRect/>
          </a:stretch>
        </p:blipFill>
        <p:spPr>
          <a:xfrm>
            <a:off x="6580950" y="1902100"/>
            <a:ext cx="1339325" cy="1339325"/>
          </a:xfrm>
          <a:prstGeom prst="rect">
            <a:avLst/>
          </a:prstGeom>
          <a:noFill/>
          <a:ln>
            <a:noFill/>
          </a:ln>
        </p:spPr>
      </p:pic>
      <p:cxnSp>
        <p:nvCxnSpPr>
          <p:cNvPr id="244" name="Google Shape;244;p28"/>
          <p:cNvCxnSpPr/>
          <p:nvPr/>
        </p:nvCxnSpPr>
        <p:spPr>
          <a:xfrm flipH="1">
            <a:off x="5195550" y="2092625"/>
            <a:ext cx="317400" cy="433200"/>
          </a:xfrm>
          <a:prstGeom prst="straightConnector1">
            <a:avLst/>
          </a:prstGeom>
          <a:noFill/>
          <a:ln w="28575" cap="flat" cmpd="sng">
            <a:solidFill>
              <a:srgbClr val="FF9900"/>
            </a:solidFill>
            <a:prstDash val="dash"/>
            <a:round/>
            <a:headEnd type="none" w="med" len="med"/>
            <a:tailEnd type="none" w="med" len="med"/>
          </a:ln>
        </p:spPr>
      </p:cxnSp>
      <p:cxnSp>
        <p:nvCxnSpPr>
          <p:cNvPr id="245" name="Google Shape;245;p28"/>
          <p:cNvCxnSpPr/>
          <p:nvPr/>
        </p:nvCxnSpPr>
        <p:spPr>
          <a:xfrm>
            <a:off x="6090225" y="2078175"/>
            <a:ext cx="346500" cy="519600"/>
          </a:xfrm>
          <a:prstGeom prst="straightConnector1">
            <a:avLst/>
          </a:prstGeom>
          <a:noFill/>
          <a:ln w="28575" cap="flat" cmpd="sng">
            <a:solidFill>
              <a:srgbClr val="FF9900"/>
            </a:solidFill>
            <a:prstDash val="dash"/>
            <a:round/>
            <a:headEnd type="none" w="med" len="med"/>
            <a:tailEnd type="none" w="med" len="med"/>
          </a:ln>
        </p:spPr>
      </p:cxnSp>
      <p:sp>
        <p:nvSpPr>
          <p:cNvPr id="246" name="Google Shape;246;p28"/>
          <p:cNvSpPr/>
          <p:nvPr/>
        </p:nvSpPr>
        <p:spPr>
          <a:xfrm>
            <a:off x="5193700" y="2393850"/>
            <a:ext cx="1228500" cy="355800"/>
          </a:xfrm>
          <a:prstGeom prst="ellipse">
            <a:avLst/>
          </a:prstGeom>
          <a:noFill/>
          <a:ln w="2857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247" name="Google Shape;247;p28"/>
          <p:cNvSpPr txBox="1">
            <a:spLocks noGrp="1"/>
          </p:cNvSpPr>
          <p:nvPr>
            <p:ph type="subTitle" idx="3"/>
          </p:nvPr>
        </p:nvSpPr>
        <p:spPr>
          <a:xfrm>
            <a:off x="6436725" y="830125"/>
            <a:ext cx="2584500" cy="3558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SzPts val="935"/>
              <a:buNone/>
            </a:pPr>
            <a:r>
              <a:rPr lang="en" sz="1235" b="1">
                <a:latin typeface="Lexend"/>
                <a:ea typeface="Lexend"/>
                <a:cs typeface="Lexend"/>
                <a:sym typeface="Lexend"/>
              </a:rPr>
              <a:t>Big v Small Device Energies</a:t>
            </a:r>
            <a:endParaRPr sz="1235" b="1">
              <a:latin typeface="Lexend"/>
              <a:ea typeface="Lexend"/>
              <a:cs typeface="Lexend"/>
              <a:sym typeface="Lexend"/>
            </a:endParaRPr>
          </a:p>
        </p:txBody>
      </p:sp>
      <p:sp>
        <p:nvSpPr>
          <p:cNvPr id="248" name="Google Shape;248;p28"/>
          <p:cNvSpPr txBox="1"/>
          <p:nvPr/>
        </p:nvSpPr>
        <p:spPr>
          <a:xfrm>
            <a:off x="7162788" y="1134625"/>
            <a:ext cx="519600" cy="288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700"/>
              <a:t>[meV]</a:t>
            </a:r>
            <a:endParaRPr sz="700"/>
          </a:p>
        </p:txBody>
      </p:sp>
      <p:sp>
        <p:nvSpPr>
          <p:cNvPr id="249" name="Google Shape;249;p28"/>
          <p:cNvSpPr/>
          <p:nvPr/>
        </p:nvSpPr>
        <p:spPr>
          <a:xfrm>
            <a:off x="5982825" y="4011900"/>
            <a:ext cx="1443000" cy="288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250" name="Google Shape;250;p28"/>
          <p:cNvSpPr/>
          <p:nvPr/>
        </p:nvSpPr>
        <p:spPr>
          <a:xfrm rot="-5400000">
            <a:off x="3994800" y="2518675"/>
            <a:ext cx="1443000" cy="288600"/>
          </a:xfrm>
          <a:prstGeom prst="rect">
            <a:avLst/>
          </a:prstGeom>
          <a:solidFill>
            <a:srgbClr val="FFFFFF"/>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sp>
        <p:nvSpPr>
          <p:cNvPr id="251" name="Google Shape;251;p28"/>
          <p:cNvSpPr txBox="1"/>
          <p:nvPr/>
        </p:nvSpPr>
        <p:spPr>
          <a:xfrm rot="-5400000">
            <a:off x="3619250" y="2453550"/>
            <a:ext cx="21987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Lexend Light"/>
                <a:ea typeface="Lexend Light"/>
                <a:cs typeface="Lexend Light"/>
                <a:sym typeface="Lexend Light"/>
              </a:rPr>
              <a:t>Small TES energy [meV]</a:t>
            </a:r>
            <a:endParaRPr sz="1300">
              <a:solidFill>
                <a:schemeClr val="dk2"/>
              </a:solidFill>
              <a:latin typeface="Lexend Light"/>
              <a:ea typeface="Lexend Light"/>
              <a:cs typeface="Lexend Light"/>
              <a:sym typeface="Lexend Light"/>
            </a:endParaRPr>
          </a:p>
        </p:txBody>
      </p:sp>
      <p:sp>
        <p:nvSpPr>
          <p:cNvPr id="252" name="Google Shape;252;p28"/>
          <p:cNvSpPr txBox="1"/>
          <p:nvPr/>
        </p:nvSpPr>
        <p:spPr>
          <a:xfrm>
            <a:off x="5604975" y="3957600"/>
            <a:ext cx="2198700" cy="632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chemeClr val="dk2"/>
                </a:solidFill>
                <a:latin typeface="Lexend Light"/>
                <a:ea typeface="Lexend Light"/>
                <a:cs typeface="Lexend Light"/>
                <a:sym typeface="Lexend Light"/>
              </a:rPr>
              <a:t>Big TES energy [meV]</a:t>
            </a:r>
            <a:endParaRPr sz="1300">
              <a:solidFill>
                <a:schemeClr val="dk2"/>
              </a:solidFill>
              <a:latin typeface="Lexend Light"/>
              <a:ea typeface="Lexend Light"/>
              <a:cs typeface="Lexend Light"/>
              <a:sym typeface="Lexend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244"/>
                                        </p:tgtEl>
                                        <p:attrNameLst>
                                          <p:attrName>r</p:attrName>
                                        </p:attrNameLst>
                                      </p:cBhvr>
                                    </p:animRot>
                                  </p:childTnLst>
                                </p:cTn>
                              </p:par>
                              <p:par>
                                <p:cTn id="7" presetID="8" presetClass="emph" presetSubtype="0" fill="hold" nodeType="withEffect">
                                  <p:stCondLst>
                                    <p:cond delay="0"/>
                                  </p:stCondLst>
                                  <p:childTnLst>
                                    <p:animRot by="-21600000">
                                      <p:cBhvr>
                                        <p:cTn id="8" dur="1000" fill="hold"/>
                                        <p:tgtEl>
                                          <p:spTgt spid="245"/>
                                        </p:tgtEl>
                                        <p:attrNameLst>
                                          <p:attrName>r</p:attrName>
                                        </p:attrNameLst>
                                      </p:cBhvr>
                                    </p:animRot>
                                  </p:childTnLst>
                                </p:cTn>
                              </p:par>
                              <p:par>
                                <p:cTn id="9" presetID="8" presetClass="emph" presetSubtype="0" fill="hold" nodeType="withEffect">
                                  <p:stCondLst>
                                    <p:cond delay="0"/>
                                  </p:stCondLst>
                                  <p:childTnLst>
                                    <p:animRot by="-21600000">
                                      <p:cBhvr>
                                        <p:cTn id="10" dur="1000" fill="hold"/>
                                        <p:tgtEl>
                                          <p:spTgt spid="2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29"/>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Blob Possibilities </a:t>
            </a:r>
            <a:endParaRPr/>
          </a:p>
        </p:txBody>
      </p:sp>
      <p:sp>
        <p:nvSpPr>
          <p:cNvPr id="258" name="Google Shape;258;p29"/>
          <p:cNvSpPr txBox="1">
            <a:spLocks noGrp="1"/>
          </p:cNvSpPr>
          <p:nvPr>
            <p:ph type="body" idx="2"/>
          </p:nvPr>
        </p:nvSpPr>
        <p:spPr>
          <a:xfrm>
            <a:off x="143075" y="1686400"/>
            <a:ext cx="3666900" cy="19359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IR leak</a:t>
            </a:r>
            <a:endParaRPr/>
          </a:p>
          <a:p>
            <a:pPr marL="457200" lvl="0" indent="-342900" algn="l" rtl="0">
              <a:spcBef>
                <a:spcPts val="0"/>
              </a:spcBef>
              <a:spcAft>
                <a:spcPts val="0"/>
              </a:spcAft>
              <a:buSzPts val="1800"/>
              <a:buChar char="➔"/>
            </a:pPr>
            <a:r>
              <a:rPr lang="en"/>
              <a:t>Poisoning from FR4 board scintillation internal to the device housing</a:t>
            </a:r>
            <a:endParaRPr/>
          </a:p>
          <a:p>
            <a:pPr marL="457200" lvl="0" indent="-342900" algn="l" rtl="0">
              <a:spcBef>
                <a:spcPts val="0"/>
              </a:spcBef>
              <a:spcAft>
                <a:spcPts val="0"/>
              </a:spcAft>
              <a:buSzPts val="1800"/>
              <a:buChar char="➔"/>
            </a:pPr>
            <a:r>
              <a:rPr lang="en"/>
              <a:t>Something else? </a:t>
            </a:r>
            <a:endParaRPr/>
          </a:p>
        </p:txBody>
      </p:sp>
      <p:sp>
        <p:nvSpPr>
          <p:cNvPr id="259" name="Google Shape;259;p29"/>
          <p:cNvSpPr txBox="1">
            <a:spLocks noGrp="1"/>
          </p:cNvSpPr>
          <p:nvPr>
            <p:ph type="subTitle" idx="3"/>
          </p:nvPr>
        </p:nvSpPr>
        <p:spPr>
          <a:xfrm>
            <a:off x="5099050" y="1686400"/>
            <a:ext cx="3098100" cy="11568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en" sz="1800"/>
              <a:t>These are both solved now after our most recent hardware upgrades! </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0"/>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Final Thoughts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1"/>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Food for Thought</a:t>
            </a:r>
            <a:endParaRPr/>
          </a:p>
        </p:txBody>
      </p:sp>
      <p:sp>
        <p:nvSpPr>
          <p:cNvPr id="270" name="Google Shape;270;p31"/>
          <p:cNvSpPr txBox="1">
            <a:spLocks noGrp="1"/>
          </p:cNvSpPr>
          <p:nvPr>
            <p:ph type="body" idx="2"/>
          </p:nvPr>
        </p:nvSpPr>
        <p:spPr>
          <a:xfrm>
            <a:off x="968250" y="840000"/>
            <a:ext cx="4883700" cy="34635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a:t>Bilayer IrPt TES devices are promising low-energy devices with </a:t>
            </a:r>
            <a:r>
              <a:rPr lang="en" i="1"/>
              <a:t>excellent</a:t>
            </a:r>
            <a:r>
              <a:rPr lang="en"/>
              <a:t> energy thresholds (</a:t>
            </a:r>
            <a:r>
              <a:rPr lang="en" sz="1400" b="1" i="1">
                <a:solidFill>
                  <a:schemeClr val="accent4"/>
                </a:solidFill>
                <a:latin typeface="Lexend"/>
                <a:ea typeface="Lexend"/>
                <a:cs typeface="Lexend"/>
                <a:sym typeface="Lexend"/>
              </a:rPr>
              <a:t>𝞼</a:t>
            </a:r>
            <a:r>
              <a:rPr lang="en" sz="1400" b="1" i="1" baseline="-25000">
                <a:solidFill>
                  <a:schemeClr val="accent4"/>
                </a:solidFill>
                <a:latin typeface="Lexend"/>
                <a:ea typeface="Lexend"/>
                <a:cs typeface="Lexend"/>
                <a:sym typeface="Lexend"/>
              </a:rPr>
              <a:t>E</a:t>
            </a:r>
            <a:r>
              <a:rPr lang="en" sz="1400" b="1" i="1">
                <a:solidFill>
                  <a:schemeClr val="accent4"/>
                </a:solidFill>
                <a:latin typeface="Lexend"/>
                <a:ea typeface="Lexend"/>
                <a:cs typeface="Lexend"/>
                <a:sym typeface="Lexend"/>
              </a:rPr>
              <a:t>=</a:t>
            </a:r>
            <a:r>
              <a:rPr lang="en" sz="1400" b="1" i="1" u="sng">
                <a:solidFill>
                  <a:schemeClr val="accent4"/>
                </a:solidFill>
                <a:latin typeface="Lexend"/>
                <a:ea typeface="Lexend"/>
                <a:cs typeface="Lexend"/>
                <a:sym typeface="Lexend"/>
              </a:rPr>
              <a:t> 73 meV </a:t>
            </a:r>
            <a:r>
              <a:rPr lang="en"/>
              <a:t>)</a:t>
            </a:r>
            <a:endParaRPr/>
          </a:p>
          <a:p>
            <a:pPr marL="457200" lvl="0" indent="-342900" algn="l" rtl="0">
              <a:spcBef>
                <a:spcPts val="0"/>
              </a:spcBef>
              <a:spcAft>
                <a:spcPts val="0"/>
              </a:spcAft>
              <a:buSzPts val="1800"/>
              <a:buChar char="➔"/>
            </a:pPr>
            <a:r>
              <a:rPr lang="en"/>
              <a:t>Recent hardware improvements at our UC Berkeley Lab motivate our intentions to do a </a:t>
            </a:r>
            <a:r>
              <a:rPr lang="en" b="1">
                <a:latin typeface="Lexend"/>
                <a:ea typeface="Lexend"/>
                <a:cs typeface="Lexend"/>
                <a:sym typeface="Lexend"/>
              </a:rPr>
              <a:t>Dark Matter search with these devices</a:t>
            </a:r>
            <a:r>
              <a:rPr lang="en"/>
              <a:t>! (At even lower T</a:t>
            </a:r>
            <a:r>
              <a:rPr lang="en" sz="1400" baseline="-25000"/>
              <a:t>C</a:t>
            </a:r>
            <a:r>
              <a:rPr lang="en"/>
              <a:t>)</a:t>
            </a:r>
            <a:endParaRPr/>
          </a:p>
          <a:p>
            <a:pPr marL="457200" lvl="0" indent="-342900" algn="l" rtl="0">
              <a:spcBef>
                <a:spcPts val="0"/>
              </a:spcBef>
              <a:spcAft>
                <a:spcPts val="0"/>
              </a:spcAft>
              <a:buSzPts val="1800"/>
              <a:buChar char="➔"/>
            </a:pPr>
            <a:r>
              <a:rPr lang="en"/>
              <a:t>Stress problems (LEE) encourage device ingenuity and forays into new materials and methods</a:t>
            </a:r>
            <a:endParaRPr/>
          </a:p>
          <a:p>
            <a:pPr marL="457200" lvl="0" indent="-342900" algn="l" rtl="0">
              <a:spcBef>
                <a:spcPts val="0"/>
              </a:spcBef>
              <a:spcAft>
                <a:spcPts val="0"/>
              </a:spcAft>
              <a:buSzPts val="1800"/>
              <a:buChar char="➔"/>
            </a:pPr>
            <a:r>
              <a:rPr lang="en"/>
              <a:t>Further study is needed to investigate!</a:t>
            </a:r>
            <a:endParaRPr/>
          </a:p>
        </p:txBody>
      </p:sp>
      <p:sp>
        <p:nvSpPr>
          <p:cNvPr id="271" name="Google Shape;271;p31"/>
          <p:cNvSpPr txBox="1">
            <a:spLocks noGrp="1"/>
          </p:cNvSpPr>
          <p:nvPr>
            <p:ph type="subTitle" idx="3"/>
          </p:nvPr>
        </p:nvSpPr>
        <p:spPr>
          <a:xfrm>
            <a:off x="6689300" y="1145825"/>
            <a:ext cx="2194800" cy="591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 sz="1400"/>
              <a:t>We do not have to stick with W!</a:t>
            </a:r>
            <a:endParaRPr sz="1400"/>
          </a:p>
        </p:txBody>
      </p:sp>
      <p:cxnSp>
        <p:nvCxnSpPr>
          <p:cNvPr id="272" name="Google Shape;272;p31"/>
          <p:cNvCxnSpPr/>
          <p:nvPr/>
        </p:nvCxnSpPr>
        <p:spPr>
          <a:xfrm>
            <a:off x="5351850" y="1376175"/>
            <a:ext cx="1039800" cy="0"/>
          </a:xfrm>
          <a:prstGeom prst="straightConnector1">
            <a:avLst/>
          </a:prstGeom>
          <a:noFill/>
          <a:ln w="28575" cap="flat" cmpd="sng">
            <a:solidFill>
              <a:schemeClr val="accent4"/>
            </a:solidFill>
            <a:prstDash val="solid"/>
            <a:round/>
            <a:headEnd type="none" w="med" len="med"/>
            <a:tailEnd type="triangle" w="med" len="med"/>
          </a:ln>
        </p:spPr>
      </p:cxnSp>
      <p:cxnSp>
        <p:nvCxnSpPr>
          <p:cNvPr id="273" name="Google Shape;273;p31"/>
          <p:cNvCxnSpPr/>
          <p:nvPr/>
        </p:nvCxnSpPr>
        <p:spPr>
          <a:xfrm>
            <a:off x="5733600" y="3913950"/>
            <a:ext cx="1039800" cy="0"/>
          </a:xfrm>
          <a:prstGeom prst="straightConnector1">
            <a:avLst/>
          </a:prstGeom>
          <a:noFill/>
          <a:ln w="28575" cap="flat" cmpd="sng">
            <a:solidFill>
              <a:schemeClr val="accent4"/>
            </a:solidFill>
            <a:prstDash val="solid"/>
            <a:round/>
            <a:headEnd type="none" w="med" len="med"/>
            <a:tailEnd type="triangle" w="med" len="med"/>
          </a:ln>
        </p:spPr>
      </p:cxnSp>
      <p:sp>
        <p:nvSpPr>
          <p:cNvPr id="274" name="Google Shape;274;p31"/>
          <p:cNvSpPr txBox="1">
            <a:spLocks noGrp="1"/>
          </p:cNvSpPr>
          <p:nvPr>
            <p:ph type="subTitle" idx="3"/>
          </p:nvPr>
        </p:nvSpPr>
        <p:spPr>
          <a:xfrm>
            <a:off x="6826475" y="3618000"/>
            <a:ext cx="2194800" cy="5919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sz="1400"/>
              <a:t>Potential new backgrounds? (Blob)</a:t>
            </a:r>
            <a:endParaRPr sz="14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7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Motivation</a:t>
            </a:r>
            <a:endParaRPr/>
          </a:p>
        </p:txBody>
      </p:sp>
      <p:sp>
        <p:nvSpPr>
          <p:cNvPr id="70" name="Google Shape;70;p14"/>
          <p:cNvSpPr txBox="1">
            <a:spLocks noGrp="1"/>
          </p:cNvSpPr>
          <p:nvPr>
            <p:ph type="subTitle" idx="4294967295"/>
          </p:nvPr>
        </p:nvSpPr>
        <p:spPr>
          <a:xfrm>
            <a:off x="6783850" y="3367924"/>
            <a:ext cx="1531500" cy="657537"/>
          </a:xfrm>
          <a:prstGeom prst="rect">
            <a:avLst/>
          </a:prstGeom>
          <a:noFill/>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sz="1400" i="1"/>
              <a:t>Aka who cares?</a:t>
            </a:r>
            <a:endParaRPr sz="1400" i="1"/>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32"/>
          <p:cNvPicPr preferRelativeResize="0"/>
          <p:nvPr/>
        </p:nvPicPr>
        <p:blipFill>
          <a:blip r:embed="rId3">
            <a:alphaModFix/>
          </a:blip>
          <a:stretch>
            <a:fillRect/>
          </a:stretch>
        </p:blipFill>
        <p:spPr>
          <a:xfrm>
            <a:off x="0" y="2268563"/>
            <a:ext cx="7940700" cy="2159464"/>
          </a:xfrm>
          <a:prstGeom prst="rect">
            <a:avLst/>
          </a:prstGeom>
          <a:noFill/>
          <a:ln>
            <a:noFill/>
          </a:ln>
        </p:spPr>
      </p:pic>
      <p:sp>
        <p:nvSpPr>
          <p:cNvPr id="280" name="Google Shape;280;p32"/>
          <p:cNvSpPr txBox="1">
            <a:spLocks noGrp="1"/>
          </p:cNvSpPr>
          <p:nvPr>
            <p:ph type="title"/>
          </p:nvPr>
        </p:nvSpPr>
        <p:spPr>
          <a:xfrm>
            <a:off x="100575" y="206000"/>
            <a:ext cx="4301100" cy="21594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Thank You!</a:t>
            </a:r>
            <a:endParaRPr/>
          </a:p>
        </p:txBody>
      </p:sp>
      <p:sp>
        <p:nvSpPr>
          <p:cNvPr id="281" name="Google Shape;281;p32"/>
          <p:cNvSpPr txBox="1">
            <a:spLocks noGrp="1"/>
          </p:cNvSpPr>
          <p:nvPr>
            <p:ph type="subTitle" idx="4294967295"/>
          </p:nvPr>
        </p:nvSpPr>
        <p:spPr>
          <a:xfrm>
            <a:off x="5575300" y="1601975"/>
            <a:ext cx="2405400" cy="6666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a:t>Visit us at: https://tesseract.lbl.gov/</a:t>
            </a:r>
            <a:endParaRPr sz="1800"/>
          </a:p>
        </p:txBody>
      </p:sp>
      <p:grpSp>
        <p:nvGrpSpPr>
          <p:cNvPr id="282" name="Google Shape;282;p32"/>
          <p:cNvGrpSpPr/>
          <p:nvPr/>
        </p:nvGrpSpPr>
        <p:grpSpPr>
          <a:xfrm>
            <a:off x="6191126" y="206003"/>
            <a:ext cx="1037410" cy="1285848"/>
            <a:chOff x="14300" y="1087550"/>
            <a:chExt cx="1595525" cy="2282300"/>
          </a:xfrm>
        </p:grpSpPr>
        <p:sp>
          <p:nvSpPr>
            <p:cNvPr id="283" name="Google Shape;283;p32"/>
            <p:cNvSpPr/>
            <p:nvPr/>
          </p:nvSpPr>
          <p:spPr>
            <a:xfrm>
              <a:off x="42925" y="1087550"/>
              <a:ext cx="1566900" cy="2189400"/>
            </a:xfrm>
            <a:prstGeom prst="rect">
              <a:avLst/>
            </a:prstGeom>
            <a:solidFill>
              <a:srgbClr val="000000"/>
            </a:solidFill>
            <a:ln w="9525" cap="flat" cmpd="sng">
              <a:solidFill>
                <a:srgbClr val="59595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84" name="Google Shape;284;p32"/>
            <p:cNvSpPr txBox="1"/>
            <p:nvPr/>
          </p:nvSpPr>
          <p:spPr>
            <a:xfrm>
              <a:off x="14300" y="2768950"/>
              <a:ext cx="1566900" cy="600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00" b="1">
                  <a:solidFill>
                    <a:srgbClr val="FFFFFF"/>
                  </a:solidFill>
                </a:rPr>
                <a:t>TESSERACT</a:t>
              </a:r>
              <a:endParaRPr sz="1000" b="1">
                <a:solidFill>
                  <a:srgbClr val="FFFFFF"/>
                </a:solidFill>
              </a:endParaRPr>
            </a:p>
          </p:txBody>
        </p:sp>
        <p:pic>
          <p:nvPicPr>
            <p:cNvPr id="285" name="Google Shape;285;p32"/>
            <p:cNvPicPr preferRelativeResize="0"/>
            <p:nvPr/>
          </p:nvPicPr>
          <p:blipFill>
            <a:blip r:embed="rId4">
              <a:alphaModFix/>
            </a:blip>
            <a:stretch>
              <a:fillRect/>
            </a:stretch>
          </p:blipFill>
          <p:spPr>
            <a:xfrm>
              <a:off x="130387" y="1376824"/>
              <a:ext cx="1391976" cy="1392117"/>
            </a:xfrm>
            <a:prstGeom prst="rect">
              <a:avLst/>
            </a:prstGeom>
            <a:noFill/>
            <a:ln>
              <a:noFill/>
            </a:ln>
          </p:spPr>
        </p:pic>
      </p:grpSp>
      <p:pic>
        <p:nvPicPr>
          <p:cNvPr id="286" name="Google Shape;286;p32"/>
          <p:cNvPicPr preferRelativeResize="0"/>
          <p:nvPr/>
        </p:nvPicPr>
        <p:blipFill>
          <a:blip r:embed="rId5">
            <a:alphaModFix/>
          </a:blip>
          <a:stretch>
            <a:fillRect/>
          </a:stretch>
        </p:blipFill>
        <p:spPr>
          <a:xfrm>
            <a:off x="7350950" y="3747273"/>
            <a:ext cx="1724700" cy="523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body" idx="4294967295"/>
          </p:nvPr>
        </p:nvSpPr>
        <p:spPr>
          <a:xfrm>
            <a:off x="143075" y="145775"/>
            <a:ext cx="8878200" cy="5100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1200"/>
              </a:spcAft>
              <a:buNone/>
            </a:pPr>
            <a:r>
              <a:rPr lang="en"/>
              <a:t>References</a:t>
            </a:r>
            <a:endParaRPr/>
          </a:p>
        </p:txBody>
      </p:sp>
      <p:sp>
        <p:nvSpPr>
          <p:cNvPr id="292" name="Google Shape;292;p33"/>
          <p:cNvSpPr txBox="1"/>
          <p:nvPr/>
        </p:nvSpPr>
        <p:spPr>
          <a:xfrm>
            <a:off x="438875" y="885900"/>
            <a:ext cx="8286600" cy="3371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2E414F"/>
                </a:solidFill>
                <a:highlight>
                  <a:srgbClr val="FFFFFF"/>
                </a:highlight>
                <a:latin typeface="Lexend"/>
                <a:ea typeface="Lexend"/>
                <a:cs typeface="Lexend"/>
                <a:sym typeface="Lexend"/>
              </a:rPr>
              <a:t>[1]Adari, Prakruth et al. “EXCESS workshop: Descriptions of rising low-energy spectra.” (2022).</a:t>
            </a:r>
            <a:endParaRPr>
              <a:solidFill>
                <a:srgbClr val="2E414F"/>
              </a:solidFill>
              <a:highlight>
                <a:srgbClr val="FFFFFF"/>
              </a:highlight>
              <a:latin typeface="Lexend"/>
              <a:ea typeface="Lexend"/>
              <a:cs typeface="Lexend"/>
              <a:sym typeface="Lexend"/>
            </a:endParaRPr>
          </a:p>
          <a:p>
            <a:pPr marL="0" lvl="0" indent="0" algn="l" rtl="0">
              <a:spcBef>
                <a:spcPts val="0"/>
              </a:spcBef>
              <a:spcAft>
                <a:spcPts val="0"/>
              </a:spcAft>
              <a:buClr>
                <a:schemeClr val="dk1"/>
              </a:buClr>
              <a:buSzPts val="1100"/>
              <a:buFont typeface="Arial"/>
              <a:buNone/>
            </a:pPr>
            <a:r>
              <a:rPr lang="en">
                <a:solidFill>
                  <a:srgbClr val="2E414F"/>
                </a:solidFill>
                <a:highlight>
                  <a:srgbClr val="FFFFFF"/>
                </a:highlight>
                <a:latin typeface="Lexend"/>
                <a:ea typeface="Lexend"/>
                <a:cs typeface="Lexend"/>
                <a:sym typeface="Lexend"/>
              </a:rPr>
              <a:t>[2]G. Wang et al., "Modeling Iridium-Based Trilayer and Bilayer Transition-Edge Sensors," in IEEE Transactions on Applied Superconductivity, vol. 27, no. 4, pp. 1-5, June 2017, Art no. 2100405, doi: 10.1109/TASC.2016.2646373.</a:t>
            </a:r>
            <a:endParaRPr>
              <a:solidFill>
                <a:srgbClr val="2E414F"/>
              </a:solidFill>
              <a:highlight>
                <a:srgbClr val="FFFFFF"/>
              </a:highlight>
              <a:latin typeface="Lexend"/>
              <a:ea typeface="Lexend"/>
              <a:cs typeface="Lexend"/>
              <a:sym typeface="Lexend"/>
            </a:endParaRPr>
          </a:p>
          <a:p>
            <a:pPr marL="0" lvl="0" indent="0" algn="l" rtl="0">
              <a:spcBef>
                <a:spcPts val="0"/>
              </a:spcBef>
              <a:spcAft>
                <a:spcPts val="0"/>
              </a:spcAft>
              <a:buNone/>
            </a:pPr>
            <a:r>
              <a:rPr lang="en">
                <a:solidFill>
                  <a:srgbClr val="2E414F"/>
                </a:solidFill>
                <a:highlight>
                  <a:srgbClr val="FFFFFF"/>
                </a:highlight>
                <a:latin typeface="Lexend"/>
                <a:ea typeface="Lexend"/>
                <a:cs typeface="Lexend"/>
                <a:sym typeface="Lexend"/>
              </a:rPr>
              <a:t>[3]Irwin, Kent D. and G. C. Hilton. “Transition-Edge Sensors.” (2005).</a:t>
            </a:r>
            <a:endParaRPr>
              <a:solidFill>
                <a:srgbClr val="2E414F"/>
              </a:solidFill>
              <a:highlight>
                <a:srgbClr val="FFFFFF"/>
              </a:highlight>
              <a:latin typeface="Lexend"/>
              <a:ea typeface="Lexend"/>
              <a:cs typeface="Lexend"/>
              <a:sym typeface="Lexend"/>
            </a:endParaRPr>
          </a:p>
          <a:p>
            <a:pPr marL="0" lvl="0" indent="0" algn="l" rtl="0">
              <a:spcBef>
                <a:spcPts val="0"/>
              </a:spcBef>
              <a:spcAft>
                <a:spcPts val="0"/>
              </a:spcAft>
              <a:buClr>
                <a:schemeClr val="dk1"/>
              </a:buClr>
              <a:buSzPts val="1100"/>
              <a:buFont typeface="Arial"/>
              <a:buNone/>
            </a:pPr>
            <a:r>
              <a:rPr lang="en">
                <a:solidFill>
                  <a:srgbClr val="2E414F"/>
                </a:solidFill>
                <a:highlight>
                  <a:srgbClr val="FFFFFF"/>
                </a:highlight>
                <a:latin typeface="Lexend"/>
                <a:ea typeface="Lexend"/>
                <a:cs typeface="Lexend"/>
                <a:sym typeface="Lexend"/>
              </a:rPr>
              <a:t>[4]Fink, C. etal., Characterizing TES power noise for future single optical-phonon and infrared-photon detectors. AIP Advances. 10. 085221. 10.1063/5.0011130. (2020).</a:t>
            </a:r>
            <a:endParaRPr>
              <a:solidFill>
                <a:srgbClr val="2E414F"/>
              </a:solidFill>
              <a:highlight>
                <a:srgbClr val="FFFFFF"/>
              </a:highlight>
              <a:latin typeface="Lexend"/>
              <a:ea typeface="Lexend"/>
              <a:cs typeface="Lexend"/>
              <a:sym typeface="Lexend"/>
            </a:endParaRPr>
          </a:p>
          <a:p>
            <a:pPr marL="0" lvl="0" indent="0" algn="l" rtl="0">
              <a:lnSpc>
                <a:spcPct val="115000"/>
              </a:lnSpc>
              <a:spcBef>
                <a:spcPts val="0"/>
              </a:spcBef>
              <a:spcAft>
                <a:spcPts val="0"/>
              </a:spcAft>
              <a:buNone/>
            </a:pPr>
            <a:r>
              <a:rPr lang="en">
                <a:solidFill>
                  <a:srgbClr val="333333"/>
                </a:solidFill>
                <a:highlight>
                  <a:srgbClr val="FCFCFC"/>
                </a:highlight>
                <a:latin typeface="Lexend"/>
                <a:ea typeface="Lexend"/>
                <a:cs typeface="Lexend"/>
                <a:sym typeface="Lexend"/>
              </a:rPr>
              <a:t>[5]Zhang, J., Chang, C.L., Fujikawa, B. </a:t>
            </a:r>
            <a:r>
              <a:rPr lang="en" i="1">
                <a:solidFill>
                  <a:srgbClr val="333333"/>
                </a:solidFill>
                <a:highlight>
                  <a:srgbClr val="FCFCFC"/>
                </a:highlight>
                <a:latin typeface="Lexend"/>
                <a:ea typeface="Lexend"/>
                <a:cs typeface="Lexend"/>
                <a:sym typeface="Lexend"/>
              </a:rPr>
              <a:t>et al.</a:t>
            </a:r>
            <a:r>
              <a:rPr lang="en">
                <a:solidFill>
                  <a:srgbClr val="333333"/>
                </a:solidFill>
                <a:highlight>
                  <a:srgbClr val="FCFCFC"/>
                </a:highlight>
                <a:latin typeface="Lexend"/>
                <a:ea typeface="Lexend"/>
                <a:cs typeface="Lexend"/>
                <a:sym typeface="Lexend"/>
              </a:rPr>
              <a:t> Characterization of the Thermal Properties of Ir/Pt Bilayer Transition Edge Sensors. </a:t>
            </a:r>
            <a:r>
              <a:rPr lang="en" i="1">
                <a:solidFill>
                  <a:srgbClr val="333333"/>
                </a:solidFill>
                <a:highlight>
                  <a:srgbClr val="FCFCFC"/>
                </a:highlight>
                <a:latin typeface="Lexend"/>
                <a:ea typeface="Lexend"/>
                <a:cs typeface="Lexend"/>
                <a:sym typeface="Lexend"/>
              </a:rPr>
              <a:t>J Low Temp Phys</a:t>
            </a:r>
            <a:r>
              <a:rPr lang="en">
                <a:solidFill>
                  <a:srgbClr val="333333"/>
                </a:solidFill>
                <a:highlight>
                  <a:srgbClr val="FCFCFC"/>
                </a:highlight>
                <a:latin typeface="Lexend"/>
                <a:ea typeface="Lexend"/>
                <a:cs typeface="Lexend"/>
                <a:sym typeface="Lexend"/>
              </a:rPr>
              <a:t> 210, 194–208 (2023)</a:t>
            </a:r>
            <a:endParaRPr>
              <a:solidFill>
                <a:srgbClr val="333333"/>
              </a:solidFill>
              <a:highlight>
                <a:srgbClr val="FCFCFC"/>
              </a:highlight>
              <a:latin typeface="Lexend"/>
              <a:ea typeface="Lexend"/>
              <a:cs typeface="Lexend"/>
              <a:sym typeface="Lexend"/>
            </a:endParaRPr>
          </a:p>
          <a:p>
            <a:pPr marL="0" lvl="0" indent="0" algn="l" rtl="0">
              <a:lnSpc>
                <a:spcPct val="115000"/>
              </a:lnSpc>
              <a:spcBef>
                <a:spcPts val="0"/>
              </a:spcBef>
              <a:spcAft>
                <a:spcPts val="0"/>
              </a:spcAft>
              <a:buClr>
                <a:schemeClr val="dk1"/>
              </a:buClr>
              <a:buSzPts val="1100"/>
              <a:buFont typeface="Arial"/>
              <a:buNone/>
            </a:pPr>
            <a:endParaRPr sz="1200">
              <a:solidFill>
                <a:srgbClr val="333333"/>
              </a:solidFill>
              <a:highlight>
                <a:srgbClr val="FCFCFC"/>
              </a:highlight>
              <a:latin typeface="Roboto"/>
              <a:ea typeface="Roboto"/>
              <a:cs typeface="Roboto"/>
              <a:sym typeface="Roboto"/>
            </a:endParaRPr>
          </a:p>
          <a:p>
            <a:pPr marL="0" lvl="0" indent="0" algn="l" rtl="0">
              <a:spcBef>
                <a:spcPts val="0"/>
              </a:spcBef>
              <a:spcAft>
                <a:spcPts val="0"/>
              </a:spcAft>
              <a:buNone/>
            </a:pPr>
            <a:endParaRPr sz="1200">
              <a:solidFill>
                <a:srgbClr val="2E414F"/>
              </a:solidFill>
              <a:highlight>
                <a:srgbClr val="FFFFFF"/>
              </a:highlight>
              <a:latin typeface="Lexend"/>
              <a:ea typeface="Lexend"/>
              <a:cs typeface="Lexend"/>
              <a:sym typeface="Lexe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pic>
        <p:nvPicPr>
          <p:cNvPr id="297" name="Google Shape;297;p34"/>
          <p:cNvPicPr preferRelativeResize="0"/>
          <p:nvPr/>
        </p:nvPicPr>
        <p:blipFill>
          <a:blip r:embed="rId3">
            <a:alphaModFix/>
          </a:blip>
          <a:stretch>
            <a:fillRect/>
          </a:stretch>
        </p:blipFill>
        <p:spPr>
          <a:xfrm>
            <a:off x="416000" y="233250"/>
            <a:ext cx="4482949" cy="3770275"/>
          </a:xfrm>
          <a:prstGeom prst="rect">
            <a:avLst/>
          </a:prstGeom>
          <a:noFill/>
          <a:ln>
            <a:noFill/>
          </a:ln>
        </p:spPr>
      </p:pic>
      <p:sp>
        <p:nvSpPr>
          <p:cNvPr id="298" name="Google Shape;298;p34"/>
          <p:cNvSpPr txBox="1">
            <a:spLocks noGrp="1"/>
          </p:cNvSpPr>
          <p:nvPr>
            <p:ph type="subTitle" idx="4294967295"/>
          </p:nvPr>
        </p:nvSpPr>
        <p:spPr>
          <a:xfrm>
            <a:off x="568550" y="4003525"/>
            <a:ext cx="2194800" cy="591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a:t>Small TES</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35"/>
          <p:cNvPicPr preferRelativeResize="0"/>
          <p:nvPr/>
        </p:nvPicPr>
        <p:blipFill>
          <a:blip r:embed="rId3">
            <a:alphaModFix/>
          </a:blip>
          <a:stretch>
            <a:fillRect/>
          </a:stretch>
        </p:blipFill>
        <p:spPr>
          <a:xfrm>
            <a:off x="152400" y="152400"/>
            <a:ext cx="3152775" cy="2333625"/>
          </a:xfrm>
          <a:prstGeom prst="rect">
            <a:avLst/>
          </a:prstGeom>
          <a:noFill/>
          <a:ln>
            <a:noFill/>
          </a:ln>
        </p:spPr>
      </p:pic>
      <p:pic>
        <p:nvPicPr>
          <p:cNvPr id="304" name="Google Shape;304;p35"/>
          <p:cNvPicPr preferRelativeResize="0"/>
          <p:nvPr/>
        </p:nvPicPr>
        <p:blipFill>
          <a:blip r:embed="rId4">
            <a:alphaModFix/>
          </a:blip>
          <a:stretch>
            <a:fillRect/>
          </a:stretch>
        </p:blipFill>
        <p:spPr>
          <a:xfrm>
            <a:off x="3457575" y="152400"/>
            <a:ext cx="3114675" cy="2238375"/>
          </a:xfrm>
          <a:prstGeom prst="rect">
            <a:avLst/>
          </a:prstGeom>
          <a:noFill/>
          <a:ln>
            <a:noFill/>
          </a:ln>
        </p:spPr>
      </p:pic>
      <p:pic>
        <p:nvPicPr>
          <p:cNvPr id="305" name="Google Shape;305;p35"/>
          <p:cNvPicPr preferRelativeResize="0"/>
          <p:nvPr/>
        </p:nvPicPr>
        <p:blipFill>
          <a:blip r:embed="rId5">
            <a:alphaModFix/>
          </a:blip>
          <a:stretch>
            <a:fillRect/>
          </a:stretch>
        </p:blipFill>
        <p:spPr>
          <a:xfrm>
            <a:off x="409575" y="2486025"/>
            <a:ext cx="2833700" cy="2088900"/>
          </a:xfrm>
          <a:prstGeom prst="rect">
            <a:avLst/>
          </a:prstGeom>
          <a:noFill/>
          <a:ln>
            <a:noFill/>
          </a:ln>
        </p:spPr>
      </p:pic>
      <p:sp>
        <p:nvSpPr>
          <p:cNvPr id="306" name="Google Shape;306;p35"/>
          <p:cNvSpPr txBox="1">
            <a:spLocks noGrp="1"/>
          </p:cNvSpPr>
          <p:nvPr>
            <p:ph type="subTitle" idx="4294967295"/>
          </p:nvPr>
        </p:nvSpPr>
        <p:spPr>
          <a:xfrm>
            <a:off x="3611775" y="2817650"/>
            <a:ext cx="2194800" cy="591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a:t>Small TES</a:t>
            </a:r>
            <a:endParaRPr sz="14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311" name="Google Shape;311;p36"/>
          <p:cNvPicPr preferRelativeResize="0"/>
          <p:nvPr/>
        </p:nvPicPr>
        <p:blipFill>
          <a:blip r:embed="rId3">
            <a:alphaModFix/>
          </a:blip>
          <a:stretch>
            <a:fillRect/>
          </a:stretch>
        </p:blipFill>
        <p:spPr>
          <a:xfrm>
            <a:off x="1424000" y="152400"/>
            <a:ext cx="5810250" cy="3276600"/>
          </a:xfrm>
          <a:prstGeom prst="rect">
            <a:avLst/>
          </a:prstGeom>
          <a:noFill/>
          <a:ln>
            <a:noFill/>
          </a:ln>
        </p:spPr>
      </p:pic>
      <p:sp>
        <p:nvSpPr>
          <p:cNvPr id="312" name="Google Shape;312;p36"/>
          <p:cNvSpPr txBox="1">
            <a:spLocks noGrp="1"/>
          </p:cNvSpPr>
          <p:nvPr>
            <p:ph type="subTitle" idx="4294967295"/>
          </p:nvPr>
        </p:nvSpPr>
        <p:spPr>
          <a:xfrm>
            <a:off x="3683225" y="3503450"/>
            <a:ext cx="2194800" cy="5919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 sz="1400"/>
              <a:t>Small TES</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37"/>
          <p:cNvPicPr preferRelativeResize="0"/>
          <p:nvPr/>
        </p:nvPicPr>
        <p:blipFill>
          <a:blip r:embed="rId3">
            <a:alphaModFix/>
          </a:blip>
          <a:stretch>
            <a:fillRect/>
          </a:stretch>
        </p:blipFill>
        <p:spPr>
          <a:xfrm>
            <a:off x="1566875" y="295275"/>
            <a:ext cx="5810250" cy="3781425"/>
          </a:xfrm>
          <a:prstGeom prst="rect">
            <a:avLst/>
          </a:prstGeom>
          <a:noFill/>
          <a:ln>
            <a:noFill/>
          </a:ln>
        </p:spPr>
      </p:pic>
      <p:sp>
        <p:nvSpPr>
          <p:cNvPr id="318" name="Google Shape;318;p37"/>
          <p:cNvSpPr txBox="1">
            <a:spLocks noGrp="1"/>
          </p:cNvSpPr>
          <p:nvPr>
            <p:ph type="subTitle" idx="4294967295"/>
          </p:nvPr>
        </p:nvSpPr>
        <p:spPr>
          <a:xfrm>
            <a:off x="311375" y="3874925"/>
            <a:ext cx="2194800" cy="5919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1200"/>
              </a:spcAft>
              <a:buNone/>
            </a:pPr>
            <a:r>
              <a:rPr lang="en" sz="1400"/>
              <a:t>Small TES blob population time since last event</a:t>
            </a:r>
            <a:endParaRPr sz="1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38"/>
          <p:cNvPicPr preferRelativeResize="0"/>
          <p:nvPr/>
        </p:nvPicPr>
        <p:blipFill>
          <a:blip r:embed="rId3">
            <a:alphaModFix/>
          </a:blip>
          <a:stretch>
            <a:fillRect/>
          </a:stretch>
        </p:blipFill>
        <p:spPr>
          <a:xfrm>
            <a:off x="2290763" y="395300"/>
            <a:ext cx="4562475" cy="2962275"/>
          </a:xfrm>
          <a:prstGeom prst="rect">
            <a:avLst/>
          </a:prstGeom>
          <a:noFill/>
          <a:ln>
            <a:noFill/>
          </a:ln>
        </p:spPr>
      </p:pic>
      <p:sp>
        <p:nvSpPr>
          <p:cNvPr id="324" name="Google Shape;324;p38"/>
          <p:cNvSpPr txBox="1">
            <a:spLocks noGrp="1"/>
          </p:cNvSpPr>
          <p:nvPr>
            <p:ph type="subTitle" idx="4294967295"/>
          </p:nvPr>
        </p:nvSpPr>
        <p:spPr>
          <a:xfrm>
            <a:off x="311375" y="3874925"/>
            <a:ext cx="2194800" cy="5919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1200"/>
              </a:spcAft>
              <a:buNone/>
            </a:pPr>
            <a:r>
              <a:rPr lang="en" sz="1400"/>
              <a:t>Small TES blob population actual traces</a:t>
            </a:r>
            <a:endParaRPr sz="14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pic>
        <p:nvPicPr>
          <p:cNvPr id="329" name="Google Shape;329;p39"/>
          <p:cNvPicPr preferRelativeResize="0"/>
          <p:nvPr/>
        </p:nvPicPr>
        <p:blipFill>
          <a:blip r:embed="rId3">
            <a:alphaModFix/>
          </a:blip>
          <a:stretch>
            <a:fillRect/>
          </a:stretch>
        </p:blipFill>
        <p:spPr>
          <a:xfrm>
            <a:off x="1581150" y="180975"/>
            <a:ext cx="5810250" cy="40671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Overview: TES Design Choices</a:t>
            </a:r>
            <a:endParaRPr/>
          </a:p>
        </p:txBody>
      </p:sp>
      <p:sp>
        <p:nvSpPr>
          <p:cNvPr id="76" name="Google Shape;76;p15"/>
          <p:cNvSpPr txBox="1">
            <a:spLocks noGrp="1"/>
          </p:cNvSpPr>
          <p:nvPr>
            <p:ph type="body" idx="2"/>
          </p:nvPr>
        </p:nvSpPr>
        <p:spPr>
          <a:xfrm>
            <a:off x="1466475" y="1014050"/>
            <a:ext cx="3002400" cy="8283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Design options: Build-A-TES</a:t>
            </a:r>
            <a:endParaRPr/>
          </a:p>
        </p:txBody>
      </p:sp>
      <p:sp>
        <p:nvSpPr>
          <p:cNvPr id="77" name="Google Shape;77;p15"/>
          <p:cNvSpPr txBox="1">
            <a:spLocks noGrp="1"/>
          </p:cNvSpPr>
          <p:nvPr>
            <p:ph type="subTitle" idx="3"/>
          </p:nvPr>
        </p:nvSpPr>
        <p:spPr>
          <a:xfrm>
            <a:off x="621050" y="2571725"/>
            <a:ext cx="10311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Material</a:t>
            </a:r>
            <a:endParaRPr sz="1400" b="1">
              <a:latin typeface="Lexend"/>
              <a:ea typeface="Lexend"/>
              <a:cs typeface="Lexend"/>
              <a:sym typeface="Lexend"/>
            </a:endParaRPr>
          </a:p>
        </p:txBody>
      </p:sp>
      <p:sp>
        <p:nvSpPr>
          <p:cNvPr id="78" name="Google Shape;78;p15"/>
          <p:cNvSpPr txBox="1">
            <a:spLocks noGrp="1"/>
          </p:cNvSpPr>
          <p:nvPr>
            <p:ph type="subTitle" idx="3"/>
          </p:nvPr>
        </p:nvSpPr>
        <p:spPr>
          <a:xfrm>
            <a:off x="2332350" y="2571725"/>
            <a:ext cx="20445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Method of Tc Control</a:t>
            </a:r>
            <a:endParaRPr sz="1400" b="1">
              <a:latin typeface="Lexend"/>
              <a:ea typeface="Lexend"/>
              <a:cs typeface="Lexend"/>
              <a:sym typeface="Lexend"/>
            </a:endParaRPr>
          </a:p>
        </p:txBody>
      </p:sp>
      <p:sp>
        <p:nvSpPr>
          <p:cNvPr id="79" name="Google Shape;79;p15"/>
          <p:cNvSpPr txBox="1">
            <a:spLocks noGrp="1"/>
          </p:cNvSpPr>
          <p:nvPr>
            <p:ph type="subTitle" idx="3"/>
          </p:nvPr>
        </p:nvSpPr>
        <p:spPr>
          <a:xfrm>
            <a:off x="4924900" y="2571725"/>
            <a:ext cx="17316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Thermal isolation</a:t>
            </a:r>
            <a:endParaRPr sz="1400" b="1">
              <a:latin typeface="Lexend"/>
              <a:ea typeface="Lexend"/>
              <a:cs typeface="Lexend"/>
              <a:sym typeface="Lexend"/>
            </a:endParaRPr>
          </a:p>
        </p:txBody>
      </p:sp>
      <p:cxnSp>
        <p:nvCxnSpPr>
          <p:cNvPr id="80" name="Google Shape;80;p15"/>
          <p:cNvCxnSpPr>
            <a:stCxn id="78" idx="2"/>
          </p:cNvCxnSpPr>
          <p:nvPr/>
        </p:nvCxnSpPr>
        <p:spPr>
          <a:xfrm flipH="1">
            <a:off x="3347100" y="2978825"/>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81" name="Google Shape;81;p15"/>
          <p:cNvSpPr txBox="1">
            <a:spLocks noGrp="1"/>
          </p:cNvSpPr>
          <p:nvPr>
            <p:ph type="subTitle" idx="3"/>
          </p:nvPr>
        </p:nvSpPr>
        <p:spPr>
          <a:xfrm>
            <a:off x="2452350" y="3411725"/>
            <a:ext cx="1924500" cy="895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sz="1400"/>
              <a:t>Multilayers, magnetically doped SC, elemental SC</a:t>
            </a:r>
            <a:endParaRPr sz="1400"/>
          </a:p>
        </p:txBody>
      </p:sp>
      <p:cxnSp>
        <p:nvCxnSpPr>
          <p:cNvPr id="82" name="Google Shape;82;p15"/>
          <p:cNvCxnSpPr/>
          <p:nvPr/>
        </p:nvCxnSpPr>
        <p:spPr>
          <a:xfrm flipH="1">
            <a:off x="1132850" y="2978825"/>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83" name="Google Shape;83;p15"/>
          <p:cNvSpPr txBox="1">
            <a:spLocks noGrp="1"/>
          </p:cNvSpPr>
          <p:nvPr>
            <p:ph type="subTitle" idx="3"/>
          </p:nvPr>
        </p:nvSpPr>
        <p:spPr>
          <a:xfrm>
            <a:off x="212450" y="3411725"/>
            <a:ext cx="1848300" cy="8955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1200"/>
              </a:spcAft>
              <a:buNone/>
            </a:pPr>
            <a:r>
              <a:rPr lang="en" sz="1400"/>
              <a:t>Superconducting, low transition temperature</a:t>
            </a:r>
            <a:endParaRPr sz="1400"/>
          </a:p>
        </p:txBody>
      </p:sp>
      <p:sp>
        <p:nvSpPr>
          <p:cNvPr id="84" name="Google Shape;84;p15"/>
          <p:cNvSpPr txBox="1">
            <a:spLocks noGrp="1"/>
          </p:cNvSpPr>
          <p:nvPr>
            <p:ph type="subTitle" idx="3"/>
          </p:nvPr>
        </p:nvSpPr>
        <p:spPr>
          <a:xfrm>
            <a:off x="4768450" y="3411725"/>
            <a:ext cx="2044500" cy="10737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t>micro structures, phonon decoupling (acoustic mismatch, hot electron effect)</a:t>
            </a:r>
            <a:endParaRPr sz="1400"/>
          </a:p>
        </p:txBody>
      </p:sp>
      <p:cxnSp>
        <p:nvCxnSpPr>
          <p:cNvPr id="85" name="Google Shape;85;p15"/>
          <p:cNvCxnSpPr/>
          <p:nvPr/>
        </p:nvCxnSpPr>
        <p:spPr>
          <a:xfrm flipH="1">
            <a:off x="5786950" y="2978825"/>
            <a:ext cx="7500" cy="432900"/>
          </a:xfrm>
          <a:prstGeom prst="straightConnector1">
            <a:avLst/>
          </a:prstGeom>
          <a:noFill/>
          <a:ln w="28575" cap="flat" cmpd="sng">
            <a:solidFill>
              <a:srgbClr val="FF9900"/>
            </a:solidFill>
            <a:prstDash val="solid"/>
            <a:round/>
            <a:headEnd type="none" w="med" len="med"/>
            <a:tailEnd type="triangle" w="med" len="med"/>
          </a:ln>
        </p:spPr>
      </p:cxnSp>
      <p:sp>
        <p:nvSpPr>
          <p:cNvPr id="86" name="Google Shape;86;p15"/>
          <p:cNvSpPr txBox="1">
            <a:spLocks noGrp="1"/>
          </p:cNvSpPr>
          <p:nvPr>
            <p:ph type="subTitle" idx="3"/>
          </p:nvPr>
        </p:nvSpPr>
        <p:spPr>
          <a:xfrm>
            <a:off x="7048100" y="2571725"/>
            <a:ext cx="17316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Absorber</a:t>
            </a:r>
            <a:endParaRPr sz="1400" b="1">
              <a:latin typeface="Lexend"/>
              <a:ea typeface="Lexend"/>
              <a:cs typeface="Lexend"/>
              <a:sym typeface="Lexend"/>
            </a:endParaRPr>
          </a:p>
        </p:txBody>
      </p:sp>
      <p:sp>
        <p:nvSpPr>
          <p:cNvPr id="87" name="Google Shape;87;p15"/>
          <p:cNvSpPr txBox="1">
            <a:spLocks noGrp="1"/>
          </p:cNvSpPr>
          <p:nvPr>
            <p:ph type="subTitle" idx="3"/>
          </p:nvPr>
        </p:nvSpPr>
        <p:spPr>
          <a:xfrm>
            <a:off x="7048100" y="3411725"/>
            <a:ext cx="1848300" cy="7272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sz="1400"/>
              <a:t>Radiation type dependent</a:t>
            </a:r>
            <a:endParaRPr sz="1400"/>
          </a:p>
        </p:txBody>
      </p:sp>
      <p:cxnSp>
        <p:nvCxnSpPr>
          <p:cNvPr id="88" name="Google Shape;88;p15"/>
          <p:cNvCxnSpPr/>
          <p:nvPr/>
        </p:nvCxnSpPr>
        <p:spPr>
          <a:xfrm flipH="1">
            <a:off x="7910150" y="2978825"/>
            <a:ext cx="7500" cy="432900"/>
          </a:xfrm>
          <a:prstGeom prst="straightConnector1">
            <a:avLst/>
          </a:prstGeom>
          <a:noFill/>
          <a:ln w="28575" cap="flat" cmpd="sng">
            <a:solidFill>
              <a:srgbClr val="FF9900"/>
            </a:solidFill>
            <a:prstDash val="solid"/>
            <a:round/>
            <a:headEnd type="none" w="med" len="med"/>
            <a:tailEnd type="triangle" w="med" len="med"/>
          </a:ln>
        </p:spPr>
      </p:cxnSp>
      <p:pic>
        <p:nvPicPr>
          <p:cNvPr id="89" name="Google Shape;89;p15"/>
          <p:cNvPicPr preferRelativeResize="0"/>
          <p:nvPr/>
        </p:nvPicPr>
        <p:blipFill>
          <a:blip r:embed="rId3">
            <a:alphaModFix/>
          </a:blip>
          <a:stretch>
            <a:fillRect/>
          </a:stretch>
        </p:blipFill>
        <p:spPr>
          <a:xfrm>
            <a:off x="5625700" y="808175"/>
            <a:ext cx="2570599" cy="16111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Overview: Calorimeter Model and Design Choices</a:t>
            </a:r>
            <a:endParaRPr/>
          </a:p>
        </p:txBody>
      </p:sp>
      <p:sp>
        <p:nvSpPr>
          <p:cNvPr id="95" name="Google Shape;95;p16"/>
          <p:cNvSpPr/>
          <p:nvPr/>
        </p:nvSpPr>
        <p:spPr>
          <a:xfrm>
            <a:off x="2089175" y="965875"/>
            <a:ext cx="2216700" cy="1039200"/>
          </a:xfrm>
          <a:prstGeom prst="roundRect">
            <a:avLst>
              <a:gd name="adj" fmla="val 16667"/>
            </a:avLst>
          </a:prstGeom>
          <a:solidFill>
            <a:srgbClr val="B7B7B7"/>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latin typeface="Lexend Light"/>
                <a:ea typeface="Lexend Light"/>
                <a:cs typeface="Lexend Light"/>
                <a:sym typeface="Lexend Light"/>
              </a:rPr>
              <a:t>Sensor</a:t>
            </a:r>
            <a:endParaRPr sz="2200">
              <a:latin typeface="Lexend Light"/>
              <a:ea typeface="Lexend Light"/>
              <a:cs typeface="Lexend Light"/>
              <a:sym typeface="Lexend Light"/>
            </a:endParaRPr>
          </a:p>
        </p:txBody>
      </p:sp>
      <p:sp>
        <p:nvSpPr>
          <p:cNvPr id="96" name="Google Shape;96;p16"/>
          <p:cNvSpPr/>
          <p:nvPr/>
        </p:nvSpPr>
        <p:spPr>
          <a:xfrm>
            <a:off x="1545100" y="1935675"/>
            <a:ext cx="3325200" cy="510000"/>
          </a:xfrm>
          <a:prstGeom prst="roundRect">
            <a:avLst>
              <a:gd name="adj" fmla="val 16667"/>
            </a:avLst>
          </a:prstGeom>
          <a:solidFill>
            <a:srgbClr val="D9EAD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700">
                <a:latin typeface="Lexend Light"/>
                <a:ea typeface="Lexend Light"/>
                <a:cs typeface="Lexend Light"/>
                <a:sym typeface="Lexend Light"/>
              </a:rPr>
              <a:t>Absorber</a:t>
            </a:r>
            <a:endParaRPr sz="1700">
              <a:latin typeface="Lexend Light"/>
              <a:ea typeface="Lexend Light"/>
              <a:cs typeface="Lexend Light"/>
              <a:sym typeface="Lexend Light"/>
            </a:endParaRPr>
          </a:p>
        </p:txBody>
      </p:sp>
      <p:sp>
        <p:nvSpPr>
          <p:cNvPr id="97" name="Google Shape;97;p16"/>
          <p:cNvSpPr/>
          <p:nvPr/>
        </p:nvSpPr>
        <p:spPr>
          <a:xfrm>
            <a:off x="1545100" y="2445675"/>
            <a:ext cx="3325200" cy="1039200"/>
          </a:xfrm>
          <a:prstGeom prst="round2SameRect">
            <a:avLst>
              <a:gd name="adj1" fmla="val 16667"/>
              <a:gd name="adj2" fmla="val 0"/>
            </a:avLst>
          </a:prstGeom>
          <a:solidFill>
            <a:srgbClr val="FCE5C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000">
                <a:latin typeface="Lexend Light"/>
                <a:ea typeface="Lexend Light"/>
                <a:cs typeface="Lexend Light"/>
                <a:sym typeface="Lexend Light"/>
              </a:rPr>
              <a:t>Thermal Bath</a:t>
            </a:r>
            <a:endParaRPr sz="2000">
              <a:latin typeface="Lexend Light"/>
              <a:ea typeface="Lexend Light"/>
              <a:cs typeface="Lexend Light"/>
              <a:sym typeface="Lexend Light"/>
            </a:endParaRPr>
          </a:p>
        </p:txBody>
      </p:sp>
      <p:sp>
        <p:nvSpPr>
          <p:cNvPr id="98" name="Google Shape;98;p16"/>
          <p:cNvSpPr/>
          <p:nvPr/>
        </p:nvSpPr>
        <p:spPr>
          <a:xfrm>
            <a:off x="738350" y="2580400"/>
            <a:ext cx="277200" cy="294300"/>
          </a:xfrm>
          <a:prstGeom prst="ellipse">
            <a:avLst/>
          </a:prstGeom>
          <a:solidFill>
            <a:srgbClr val="FF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Lexend Light"/>
              <a:ea typeface="Lexend Light"/>
              <a:cs typeface="Lexend Light"/>
              <a:sym typeface="Lexend Light"/>
            </a:endParaRPr>
          </a:p>
        </p:txBody>
      </p:sp>
      <p:cxnSp>
        <p:nvCxnSpPr>
          <p:cNvPr id="99" name="Google Shape;99;p16"/>
          <p:cNvCxnSpPr/>
          <p:nvPr/>
        </p:nvCxnSpPr>
        <p:spPr>
          <a:xfrm>
            <a:off x="2106475" y="1991575"/>
            <a:ext cx="225000" cy="415800"/>
          </a:xfrm>
          <a:prstGeom prst="straightConnector1">
            <a:avLst/>
          </a:prstGeom>
          <a:noFill/>
          <a:ln w="28575" cap="flat" cmpd="sng">
            <a:solidFill>
              <a:srgbClr val="E06666"/>
            </a:solidFill>
            <a:prstDash val="dash"/>
            <a:round/>
            <a:headEnd type="none" w="med" len="med"/>
            <a:tailEnd type="none" w="med" len="med"/>
          </a:ln>
        </p:spPr>
      </p:cxnSp>
      <p:cxnSp>
        <p:nvCxnSpPr>
          <p:cNvPr id="100" name="Google Shape;100;p16"/>
          <p:cNvCxnSpPr/>
          <p:nvPr/>
        </p:nvCxnSpPr>
        <p:spPr>
          <a:xfrm rot="10800000" flipH="1">
            <a:off x="2331600" y="1991500"/>
            <a:ext cx="294300" cy="398400"/>
          </a:xfrm>
          <a:prstGeom prst="straightConnector1">
            <a:avLst/>
          </a:prstGeom>
          <a:noFill/>
          <a:ln w="28575" cap="flat" cmpd="sng">
            <a:solidFill>
              <a:srgbClr val="E06666"/>
            </a:solidFill>
            <a:prstDash val="dash"/>
            <a:round/>
            <a:headEnd type="none" w="med" len="med"/>
            <a:tailEnd type="none" w="med" len="med"/>
          </a:ln>
        </p:spPr>
      </p:cxnSp>
      <p:cxnSp>
        <p:nvCxnSpPr>
          <p:cNvPr id="101" name="Google Shape;101;p16"/>
          <p:cNvCxnSpPr/>
          <p:nvPr/>
        </p:nvCxnSpPr>
        <p:spPr>
          <a:xfrm>
            <a:off x="2660650" y="1991575"/>
            <a:ext cx="190500" cy="484800"/>
          </a:xfrm>
          <a:prstGeom prst="straightConnector1">
            <a:avLst/>
          </a:prstGeom>
          <a:noFill/>
          <a:ln w="28575" cap="flat" cmpd="sng">
            <a:solidFill>
              <a:srgbClr val="E06666"/>
            </a:solidFill>
            <a:prstDash val="dash"/>
            <a:round/>
            <a:headEnd type="none" w="med" len="med"/>
            <a:tailEnd type="none" w="med" len="med"/>
          </a:ln>
        </p:spPr>
      </p:cxnSp>
      <p:cxnSp>
        <p:nvCxnSpPr>
          <p:cNvPr id="102" name="Google Shape;102;p16"/>
          <p:cNvCxnSpPr>
            <a:endCxn id="96" idx="0"/>
          </p:cNvCxnSpPr>
          <p:nvPr/>
        </p:nvCxnSpPr>
        <p:spPr>
          <a:xfrm rot="10800000" flipH="1">
            <a:off x="2851000" y="1935675"/>
            <a:ext cx="356700" cy="471600"/>
          </a:xfrm>
          <a:prstGeom prst="straightConnector1">
            <a:avLst/>
          </a:prstGeom>
          <a:noFill/>
          <a:ln w="28575" cap="flat" cmpd="sng">
            <a:solidFill>
              <a:srgbClr val="E06666"/>
            </a:solidFill>
            <a:prstDash val="dash"/>
            <a:round/>
            <a:headEnd type="none" w="med" len="med"/>
            <a:tailEnd type="none" w="med" len="med"/>
          </a:ln>
        </p:spPr>
      </p:cxnSp>
      <p:cxnSp>
        <p:nvCxnSpPr>
          <p:cNvPr id="103" name="Google Shape;103;p16"/>
          <p:cNvCxnSpPr>
            <a:stCxn id="98" idx="7"/>
          </p:cNvCxnSpPr>
          <p:nvPr/>
        </p:nvCxnSpPr>
        <p:spPr>
          <a:xfrm rot="10800000" flipH="1">
            <a:off x="974955" y="2008799"/>
            <a:ext cx="1114200" cy="614700"/>
          </a:xfrm>
          <a:prstGeom prst="straightConnector1">
            <a:avLst/>
          </a:prstGeom>
          <a:noFill/>
          <a:ln w="28575" cap="flat" cmpd="sng">
            <a:solidFill>
              <a:srgbClr val="E06666"/>
            </a:solidFill>
            <a:prstDash val="dash"/>
            <a:round/>
            <a:headEnd type="none" w="med" len="med"/>
            <a:tailEnd type="triangle" w="med" len="med"/>
          </a:ln>
        </p:spPr>
      </p:cxnSp>
      <p:sp>
        <p:nvSpPr>
          <p:cNvPr id="104" name="Google Shape;104;p16"/>
          <p:cNvSpPr txBox="1">
            <a:spLocks noGrp="1"/>
          </p:cNvSpPr>
          <p:nvPr>
            <p:ph type="subTitle" idx="3"/>
          </p:nvPr>
        </p:nvSpPr>
        <p:spPr>
          <a:xfrm>
            <a:off x="6361150" y="965875"/>
            <a:ext cx="20445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Method of Tc Control</a:t>
            </a:r>
            <a:endParaRPr sz="1400" b="1">
              <a:latin typeface="Lexend"/>
              <a:ea typeface="Lexend"/>
              <a:cs typeface="Lexend"/>
              <a:sym typeface="Lexend"/>
            </a:endParaRPr>
          </a:p>
        </p:txBody>
      </p:sp>
      <p:sp>
        <p:nvSpPr>
          <p:cNvPr id="105" name="Google Shape;105;p16"/>
          <p:cNvSpPr txBox="1">
            <a:spLocks noGrp="1"/>
          </p:cNvSpPr>
          <p:nvPr>
            <p:ph type="subTitle" idx="3"/>
          </p:nvPr>
        </p:nvSpPr>
        <p:spPr>
          <a:xfrm>
            <a:off x="6361150" y="1935675"/>
            <a:ext cx="17316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Thermal isolation</a:t>
            </a:r>
            <a:endParaRPr sz="1400" b="1">
              <a:latin typeface="Lexend"/>
              <a:ea typeface="Lexend"/>
              <a:cs typeface="Lexend"/>
              <a:sym typeface="Lexend"/>
            </a:endParaRPr>
          </a:p>
        </p:txBody>
      </p:sp>
      <p:sp>
        <p:nvSpPr>
          <p:cNvPr id="106" name="Google Shape;106;p16"/>
          <p:cNvSpPr txBox="1">
            <a:spLocks noGrp="1"/>
          </p:cNvSpPr>
          <p:nvPr>
            <p:ph type="subTitle" idx="3"/>
          </p:nvPr>
        </p:nvSpPr>
        <p:spPr>
          <a:xfrm>
            <a:off x="6361150" y="3077775"/>
            <a:ext cx="1731600" cy="407100"/>
          </a:xfrm>
          <a:prstGeom prst="rect">
            <a:avLst/>
          </a:prstGeom>
        </p:spPr>
        <p:txBody>
          <a:bodyPr spcFirstLastPara="1" wrap="square" lIns="91425" tIns="91425" rIns="91425" bIns="91425" anchor="t" anchorCtr="0">
            <a:normAutofit fontScale="25000" lnSpcReduction="20000"/>
          </a:bodyPr>
          <a:lstStyle/>
          <a:p>
            <a:pPr marL="0" lvl="0" indent="0" algn="l" rtl="0">
              <a:spcBef>
                <a:spcPts val="0"/>
              </a:spcBef>
              <a:spcAft>
                <a:spcPts val="1200"/>
              </a:spcAft>
              <a:buNone/>
            </a:pPr>
            <a:r>
              <a:rPr lang="en" sz="1400" b="1">
                <a:latin typeface="Lexend"/>
                <a:ea typeface="Lexend"/>
                <a:cs typeface="Lexend"/>
                <a:sym typeface="Lexend"/>
              </a:rPr>
              <a:t>Absorber</a:t>
            </a:r>
            <a:endParaRPr sz="1400" b="1">
              <a:latin typeface="Lexend"/>
              <a:ea typeface="Lexend"/>
              <a:cs typeface="Lexend"/>
              <a:sym typeface="Lexend"/>
            </a:endParaRPr>
          </a:p>
        </p:txBody>
      </p:sp>
      <p:cxnSp>
        <p:nvCxnSpPr>
          <p:cNvPr id="107" name="Google Shape;107;p16"/>
          <p:cNvCxnSpPr>
            <a:stCxn id="104" idx="1"/>
            <a:endCxn id="95" idx="3"/>
          </p:cNvCxnSpPr>
          <p:nvPr/>
        </p:nvCxnSpPr>
        <p:spPr>
          <a:xfrm flipH="1">
            <a:off x="4305850" y="1169425"/>
            <a:ext cx="2055300" cy="316200"/>
          </a:xfrm>
          <a:prstGeom prst="straightConnector1">
            <a:avLst/>
          </a:prstGeom>
          <a:noFill/>
          <a:ln w="28575" cap="flat" cmpd="sng">
            <a:solidFill>
              <a:srgbClr val="FF9900"/>
            </a:solidFill>
            <a:prstDash val="solid"/>
            <a:round/>
            <a:headEnd type="none" w="med" len="med"/>
            <a:tailEnd type="triangle" w="med" len="med"/>
          </a:ln>
        </p:spPr>
      </p:cxnSp>
      <p:cxnSp>
        <p:nvCxnSpPr>
          <p:cNvPr id="108" name="Google Shape;108;p16"/>
          <p:cNvCxnSpPr>
            <a:stCxn id="105" idx="1"/>
            <a:endCxn id="95" idx="3"/>
          </p:cNvCxnSpPr>
          <p:nvPr/>
        </p:nvCxnSpPr>
        <p:spPr>
          <a:xfrm rot="10800000">
            <a:off x="4305850" y="1485525"/>
            <a:ext cx="2055300" cy="653700"/>
          </a:xfrm>
          <a:prstGeom prst="straightConnector1">
            <a:avLst/>
          </a:prstGeom>
          <a:noFill/>
          <a:ln w="28575" cap="flat" cmpd="sng">
            <a:solidFill>
              <a:schemeClr val="accent4"/>
            </a:solidFill>
            <a:prstDash val="solid"/>
            <a:round/>
            <a:headEnd type="none" w="med" len="med"/>
            <a:tailEnd type="triangle" w="med" len="med"/>
          </a:ln>
        </p:spPr>
      </p:cxnSp>
      <p:cxnSp>
        <p:nvCxnSpPr>
          <p:cNvPr id="109" name="Google Shape;109;p16"/>
          <p:cNvCxnSpPr>
            <a:stCxn id="106" idx="1"/>
          </p:cNvCxnSpPr>
          <p:nvPr/>
        </p:nvCxnSpPr>
        <p:spPr>
          <a:xfrm rot="10800000">
            <a:off x="4877350" y="2390025"/>
            <a:ext cx="1483800" cy="891300"/>
          </a:xfrm>
          <a:prstGeom prst="straightConnector1">
            <a:avLst/>
          </a:prstGeom>
          <a:noFill/>
          <a:ln w="28575" cap="flat" cmpd="sng">
            <a:solidFill>
              <a:schemeClr val="accent4"/>
            </a:solidFill>
            <a:prstDash val="solid"/>
            <a:round/>
            <a:headEnd type="none" w="med" len="med"/>
            <a:tailEnd type="triangle" w="med" len="med"/>
          </a:ln>
        </p:spPr>
      </p:cxnSp>
      <p:sp>
        <p:nvSpPr>
          <p:cNvPr id="110" name="Google Shape;110;p16"/>
          <p:cNvSpPr txBox="1">
            <a:spLocks noGrp="1"/>
          </p:cNvSpPr>
          <p:nvPr>
            <p:ph type="subTitle" idx="3"/>
          </p:nvPr>
        </p:nvSpPr>
        <p:spPr>
          <a:xfrm>
            <a:off x="1724675" y="3791325"/>
            <a:ext cx="5715000" cy="7233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400"/>
              <a:t>Your choices will impact this system heavily, and will be made depending on your purpose! In our case….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Motivation: a Single Photon Device</a:t>
            </a:r>
            <a:endParaRPr/>
          </a:p>
        </p:txBody>
      </p:sp>
      <p:sp>
        <p:nvSpPr>
          <p:cNvPr id="116" name="Google Shape;116;p17"/>
          <p:cNvSpPr txBox="1">
            <a:spLocks noGrp="1"/>
          </p:cNvSpPr>
          <p:nvPr>
            <p:ph type="body" idx="2"/>
          </p:nvPr>
        </p:nvSpPr>
        <p:spPr>
          <a:xfrm>
            <a:off x="143075" y="865900"/>
            <a:ext cx="3653700" cy="34983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If we wanted to make a </a:t>
            </a:r>
            <a:r>
              <a:rPr lang="en" u="sng"/>
              <a:t>single photon device</a:t>
            </a:r>
            <a:r>
              <a:rPr lang="en"/>
              <a:t>, we would need:</a:t>
            </a:r>
            <a:endParaRPr/>
          </a:p>
          <a:p>
            <a:pPr marL="914400" lvl="1" indent="-330200" algn="l" rtl="0">
              <a:spcBef>
                <a:spcPts val="0"/>
              </a:spcBef>
              <a:spcAft>
                <a:spcPts val="0"/>
              </a:spcAft>
              <a:buSzPts val="1600"/>
              <a:buChar char="◆"/>
            </a:pPr>
            <a:r>
              <a:rPr lang="en" sz="1600"/>
              <a:t>High quantum efficiency</a:t>
            </a:r>
            <a:endParaRPr sz="1600"/>
          </a:p>
          <a:p>
            <a:pPr marL="914400" lvl="1" indent="-330200" algn="l" rtl="0">
              <a:spcBef>
                <a:spcPts val="0"/>
              </a:spcBef>
              <a:spcAft>
                <a:spcPts val="0"/>
              </a:spcAft>
              <a:buSzPts val="1600"/>
              <a:buChar char="◆"/>
            </a:pPr>
            <a:r>
              <a:rPr lang="en" sz="1600"/>
              <a:t>Excellent energy resolution</a:t>
            </a:r>
            <a:endParaRPr sz="1600"/>
          </a:p>
          <a:p>
            <a:pPr marL="914400" lvl="1" indent="-330200" algn="l" rtl="0">
              <a:spcBef>
                <a:spcPts val="0"/>
              </a:spcBef>
              <a:spcAft>
                <a:spcPts val="0"/>
              </a:spcAft>
              <a:buSzPts val="1600"/>
              <a:buChar char="◆"/>
            </a:pPr>
            <a:r>
              <a:rPr lang="en" sz="1600"/>
              <a:t>Fast response time</a:t>
            </a:r>
            <a:endParaRPr sz="1600"/>
          </a:p>
          <a:p>
            <a:pPr marL="914400" lvl="1" indent="-330200" algn="l" rtl="0">
              <a:spcBef>
                <a:spcPts val="0"/>
              </a:spcBef>
              <a:spcAft>
                <a:spcPts val="0"/>
              </a:spcAft>
              <a:buSzPts val="1600"/>
              <a:buChar char="◆"/>
            </a:pPr>
            <a:r>
              <a:rPr lang="en" sz="1600"/>
              <a:t>Low background rates</a:t>
            </a:r>
            <a:endParaRPr sz="1600"/>
          </a:p>
          <a:p>
            <a:pPr marL="457200" lvl="0" indent="-330200" algn="l" rtl="0">
              <a:spcBef>
                <a:spcPts val="0"/>
              </a:spcBef>
              <a:spcAft>
                <a:spcPts val="0"/>
              </a:spcAft>
              <a:buSzPts val="1600"/>
              <a:buChar char="➔"/>
            </a:pPr>
            <a:r>
              <a:rPr lang="en" sz="1600"/>
              <a:t>Traditionally, Tungsten has been the thin film choice* in the past, given the above requirements</a:t>
            </a:r>
            <a:endParaRPr sz="1600"/>
          </a:p>
        </p:txBody>
      </p:sp>
      <p:sp>
        <p:nvSpPr>
          <p:cNvPr id="117" name="Google Shape;117;p17"/>
          <p:cNvSpPr txBox="1">
            <a:spLocks noGrp="1"/>
          </p:cNvSpPr>
          <p:nvPr>
            <p:ph type="subTitle" idx="3"/>
          </p:nvPr>
        </p:nvSpPr>
        <p:spPr>
          <a:xfrm>
            <a:off x="4403425" y="865900"/>
            <a:ext cx="2246700" cy="8487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200"/>
              <a:t>Quantum information, rare event searches, astroparticle experiments…</a:t>
            </a:r>
            <a:endParaRPr sz="1200"/>
          </a:p>
        </p:txBody>
      </p:sp>
      <p:cxnSp>
        <p:nvCxnSpPr>
          <p:cNvPr id="118" name="Google Shape;118;p17"/>
          <p:cNvCxnSpPr/>
          <p:nvPr/>
        </p:nvCxnSpPr>
        <p:spPr>
          <a:xfrm rot="10800000" flipH="1">
            <a:off x="2978600" y="1000175"/>
            <a:ext cx="1350600" cy="320400"/>
          </a:xfrm>
          <a:prstGeom prst="straightConnector1">
            <a:avLst/>
          </a:prstGeom>
          <a:noFill/>
          <a:ln w="28575" cap="flat" cmpd="sng">
            <a:solidFill>
              <a:schemeClr val="accent4"/>
            </a:solidFill>
            <a:prstDash val="solid"/>
            <a:round/>
            <a:headEnd type="none" w="med" len="med"/>
            <a:tailEnd type="triangle" w="med" len="med"/>
          </a:ln>
        </p:spPr>
      </p:cxnSp>
      <p:cxnSp>
        <p:nvCxnSpPr>
          <p:cNvPr id="119" name="Google Shape;119;p17"/>
          <p:cNvCxnSpPr/>
          <p:nvPr/>
        </p:nvCxnSpPr>
        <p:spPr>
          <a:xfrm rot="10800000" flipH="1">
            <a:off x="3373875" y="2857500"/>
            <a:ext cx="883800" cy="287100"/>
          </a:xfrm>
          <a:prstGeom prst="straightConnector1">
            <a:avLst/>
          </a:prstGeom>
          <a:noFill/>
          <a:ln w="28575" cap="flat" cmpd="sng">
            <a:solidFill>
              <a:schemeClr val="accent4"/>
            </a:solidFill>
            <a:prstDash val="solid"/>
            <a:round/>
            <a:headEnd type="none" w="med" len="med"/>
            <a:tailEnd type="triangle" w="med" len="med"/>
          </a:ln>
        </p:spPr>
      </p:cxnSp>
      <p:sp>
        <p:nvSpPr>
          <p:cNvPr id="120" name="Google Shape;120;p17"/>
          <p:cNvSpPr txBox="1">
            <a:spLocks noGrp="1"/>
          </p:cNvSpPr>
          <p:nvPr>
            <p:ph type="subTitle" idx="3"/>
          </p:nvPr>
        </p:nvSpPr>
        <p:spPr>
          <a:xfrm>
            <a:off x="4329200" y="2571750"/>
            <a:ext cx="3045000" cy="5679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 sz="1200"/>
              <a:t>For good reason! (hot electron effect</a:t>
            </a:r>
            <a:r>
              <a:rPr lang="en" sz="1200" baseline="30000"/>
              <a:t>[3]</a:t>
            </a:r>
            <a:r>
              <a:rPr lang="en" sz="1200"/>
              <a:t>, low background rate….)</a:t>
            </a:r>
            <a:endParaRPr sz="1200"/>
          </a:p>
        </p:txBody>
      </p:sp>
      <p:sp>
        <p:nvSpPr>
          <p:cNvPr id="121" name="Google Shape;121;p17"/>
          <p:cNvSpPr txBox="1">
            <a:spLocks noGrp="1"/>
          </p:cNvSpPr>
          <p:nvPr>
            <p:ph type="subTitle" idx="3"/>
          </p:nvPr>
        </p:nvSpPr>
        <p:spPr>
          <a:xfrm>
            <a:off x="4257675" y="3532900"/>
            <a:ext cx="2246700" cy="6390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1200"/>
              </a:spcAft>
              <a:buNone/>
            </a:pPr>
            <a:r>
              <a:rPr lang="en" sz="1400" b="1">
                <a:solidFill>
                  <a:schemeClr val="accent4"/>
                </a:solidFill>
                <a:latin typeface="Lexend"/>
                <a:ea typeface="Lexend"/>
                <a:cs typeface="Lexend"/>
                <a:sym typeface="Lexend"/>
              </a:rPr>
              <a:t>So why focus on anything else?</a:t>
            </a:r>
            <a:endParaRPr sz="1400" b="1">
              <a:solidFill>
                <a:schemeClr val="accent4"/>
              </a:solidFill>
              <a:latin typeface="Lexend"/>
              <a:ea typeface="Lexend"/>
              <a:cs typeface="Lexend"/>
              <a:sym typeface="Lexen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8"/>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Motivation: W Film Limitations (</a:t>
            </a:r>
            <a:r>
              <a:rPr lang="en" u="sng"/>
              <a:t>why we care</a:t>
            </a:r>
            <a:r>
              <a:rPr lang="en"/>
              <a:t>!)</a:t>
            </a:r>
            <a:endParaRPr/>
          </a:p>
        </p:txBody>
      </p:sp>
      <p:sp>
        <p:nvSpPr>
          <p:cNvPr id="127" name="Google Shape;127;p18"/>
          <p:cNvSpPr txBox="1">
            <a:spLocks noGrp="1"/>
          </p:cNvSpPr>
          <p:nvPr>
            <p:ph type="body" idx="2"/>
          </p:nvPr>
        </p:nvSpPr>
        <p:spPr>
          <a:xfrm>
            <a:off x="143075" y="1094700"/>
            <a:ext cx="3743100" cy="3348600"/>
          </a:xfrm>
          <a:prstGeom prst="rect">
            <a:avLst/>
          </a:prstGeom>
        </p:spPr>
        <p:txBody>
          <a:bodyPr spcFirstLastPara="1" wrap="square" lIns="91425" tIns="91425" rIns="91425" bIns="91425" anchor="t" anchorCtr="0">
            <a:normAutofit lnSpcReduction="10000"/>
          </a:bodyPr>
          <a:lstStyle/>
          <a:p>
            <a:pPr marL="457200" lvl="0" indent="-342900" algn="l" rtl="0">
              <a:spcBef>
                <a:spcPts val="0"/>
              </a:spcBef>
              <a:spcAft>
                <a:spcPts val="0"/>
              </a:spcAft>
              <a:buSzPts val="1800"/>
              <a:buChar char="➔"/>
            </a:pPr>
            <a:r>
              <a:rPr lang="en"/>
              <a:t>T</a:t>
            </a:r>
            <a:r>
              <a:rPr lang="en" baseline="-25000"/>
              <a:t>c</a:t>
            </a:r>
            <a:r>
              <a:rPr lang="en"/>
              <a:t> precision and variability</a:t>
            </a:r>
            <a:endParaRPr/>
          </a:p>
          <a:p>
            <a:pPr marL="914400" lvl="1" indent="-317500" algn="l" rtl="0">
              <a:spcBef>
                <a:spcPts val="0"/>
              </a:spcBef>
              <a:spcAft>
                <a:spcPts val="0"/>
              </a:spcAft>
              <a:buSzPts val="1400"/>
              <a:buChar char="◆"/>
            </a:pPr>
            <a:r>
              <a:rPr lang="en"/>
              <a:t>Mixed phase is needed to get T</a:t>
            </a:r>
            <a:r>
              <a:rPr lang="en" baseline="-25000"/>
              <a:t>c</a:t>
            </a:r>
            <a:r>
              <a:rPr lang="en"/>
              <a:t> in desired range</a:t>
            </a:r>
            <a:endParaRPr/>
          </a:p>
          <a:p>
            <a:pPr marL="914400" lvl="1" indent="-317500" algn="l" rtl="0">
              <a:spcBef>
                <a:spcPts val="0"/>
              </a:spcBef>
              <a:spcAft>
                <a:spcPts val="0"/>
              </a:spcAft>
              <a:buSzPts val="1400"/>
              <a:buChar char="◆"/>
            </a:pPr>
            <a:r>
              <a:rPr lang="en"/>
              <a:t>Sensitive to fabrication parameters</a:t>
            </a:r>
            <a:endParaRPr/>
          </a:p>
          <a:p>
            <a:pPr marL="457200" lvl="0" indent="-342900" algn="l" rtl="0">
              <a:spcBef>
                <a:spcPts val="0"/>
              </a:spcBef>
              <a:spcAft>
                <a:spcPts val="0"/>
              </a:spcAft>
              <a:buSzPts val="1800"/>
              <a:buChar char="➔"/>
            </a:pPr>
            <a:r>
              <a:rPr lang="en"/>
              <a:t>High electrical resistivities </a:t>
            </a:r>
            <a:endParaRPr/>
          </a:p>
          <a:p>
            <a:pPr marL="914400" lvl="1" indent="-317500" algn="l" rtl="0">
              <a:spcBef>
                <a:spcPts val="0"/>
              </a:spcBef>
              <a:spcAft>
                <a:spcPts val="0"/>
              </a:spcAft>
              <a:buSzPts val="1400"/>
              <a:buChar char="◆"/>
            </a:pPr>
            <a:r>
              <a:rPr lang="en"/>
              <a:t>For single photon applications, we want fast energy spread!</a:t>
            </a:r>
            <a:endParaRPr/>
          </a:p>
          <a:p>
            <a:pPr marL="457200" lvl="0" indent="-342900" algn="l" rtl="0">
              <a:spcBef>
                <a:spcPts val="0"/>
              </a:spcBef>
              <a:spcAft>
                <a:spcPts val="0"/>
              </a:spcAft>
              <a:buSzPts val="1800"/>
              <a:buChar char="➔"/>
            </a:pPr>
            <a:r>
              <a:rPr lang="en" u="sng"/>
              <a:t>Noise: bare TES have Low Energy (&lt;200eV) Excess (LEE) noise</a:t>
            </a:r>
            <a:r>
              <a:rPr lang="en" baseline="30000"/>
              <a:t>[1]</a:t>
            </a:r>
            <a:r>
              <a:rPr lang="en"/>
              <a:t>. </a:t>
            </a:r>
            <a:endParaRPr/>
          </a:p>
        </p:txBody>
      </p:sp>
      <p:sp>
        <p:nvSpPr>
          <p:cNvPr id="128" name="Google Shape;128;p18"/>
          <p:cNvSpPr txBox="1">
            <a:spLocks noGrp="1"/>
          </p:cNvSpPr>
          <p:nvPr>
            <p:ph type="subTitle" idx="3"/>
          </p:nvPr>
        </p:nvSpPr>
        <p:spPr>
          <a:xfrm>
            <a:off x="5660200" y="929538"/>
            <a:ext cx="1528800" cy="5100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en" sz="1500"/>
              <a:t>LEE Noise:</a:t>
            </a:r>
            <a:endParaRPr sz="1500"/>
          </a:p>
        </p:txBody>
      </p:sp>
      <p:pic>
        <p:nvPicPr>
          <p:cNvPr id="129" name="Google Shape;129;p18"/>
          <p:cNvPicPr preferRelativeResize="0"/>
          <p:nvPr/>
        </p:nvPicPr>
        <p:blipFill>
          <a:blip r:embed="rId3">
            <a:alphaModFix/>
          </a:blip>
          <a:stretch>
            <a:fillRect/>
          </a:stretch>
        </p:blipFill>
        <p:spPr>
          <a:xfrm>
            <a:off x="3886175" y="1439550"/>
            <a:ext cx="5076850" cy="2267025"/>
          </a:xfrm>
          <a:prstGeom prst="rect">
            <a:avLst/>
          </a:prstGeom>
          <a:noFill/>
          <a:ln>
            <a:noFill/>
          </a:ln>
        </p:spPr>
      </p:pic>
      <p:cxnSp>
        <p:nvCxnSpPr>
          <p:cNvPr id="130" name="Google Shape;130;p18"/>
          <p:cNvCxnSpPr/>
          <p:nvPr/>
        </p:nvCxnSpPr>
        <p:spPr>
          <a:xfrm rot="10800000" flipH="1">
            <a:off x="3538050" y="2492550"/>
            <a:ext cx="789300" cy="965100"/>
          </a:xfrm>
          <a:prstGeom prst="straightConnector1">
            <a:avLst/>
          </a:prstGeom>
          <a:noFill/>
          <a:ln w="28575" cap="flat" cmpd="sng">
            <a:solidFill>
              <a:srgbClr val="FF9900"/>
            </a:solidFill>
            <a:prstDash val="solid"/>
            <a:round/>
            <a:headEnd type="none" w="med" len="med"/>
            <a:tailEnd type="triangle" w="med" len="med"/>
          </a:ln>
        </p:spPr>
      </p:cxnSp>
      <p:cxnSp>
        <p:nvCxnSpPr>
          <p:cNvPr id="131" name="Google Shape;131;p18"/>
          <p:cNvCxnSpPr/>
          <p:nvPr/>
        </p:nvCxnSpPr>
        <p:spPr>
          <a:xfrm rot="10800000" flipH="1">
            <a:off x="2849450" y="4097850"/>
            <a:ext cx="1584900" cy="8700"/>
          </a:xfrm>
          <a:prstGeom prst="straightConnector1">
            <a:avLst/>
          </a:prstGeom>
          <a:noFill/>
          <a:ln w="28575" cap="flat" cmpd="sng">
            <a:solidFill>
              <a:srgbClr val="FF9900"/>
            </a:solidFill>
            <a:prstDash val="solid"/>
            <a:round/>
            <a:headEnd type="none" w="med" len="med"/>
            <a:tailEnd type="triangle" w="med" len="med"/>
          </a:ln>
        </p:spPr>
      </p:cxnSp>
      <p:sp>
        <p:nvSpPr>
          <p:cNvPr id="132" name="Google Shape;132;p18"/>
          <p:cNvSpPr txBox="1">
            <a:spLocks noGrp="1"/>
          </p:cNvSpPr>
          <p:nvPr>
            <p:ph type="subTitle" idx="3"/>
          </p:nvPr>
        </p:nvSpPr>
        <p:spPr>
          <a:xfrm>
            <a:off x="4606788" y="3847200"/>
            <a:ext cx="2359500" cy="5961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 sz="1500"/>
              <a:t>Seen in W films (stress?)</a:t>
            </a:r>
            <a:endParaRPr sz="1500"/>
          </a:p>
        </p:txBody>
      </p:sp>
      <p:sp>
        <p:nvSpPr>
          <p:cNvPr id="133" name="Google Shape;133;p18"/>
          <p:cNvSpPr txBox="1">
            <a:spLocks noGrp="1"/>
          </p:cNvSpPr>
          <p:nvPr>
            <p:ph type="subTitle" idx="3"/>
          </p:nvPr>
        </p:nvSpPr>
        <p:spPr>
          <a:xfrm>
            <a:off x="7138750" y="3847200"/>
            <a:ext cx="1824300" cy="663600"/>
          </a:xfrm>
          <a:prstGeom prst="rect">
            <a:avLst/>
          </a:prstGeom>
        </p:spPr>
        <p:txBody>
          <a:bodyPr spcFirstLastPara="1" wrap="square" lIns="91425" tIns="91425" rIns="91425" bIns="91425" anchor="t" anchorCtr="0">
            <a:normAutofit fontScale="70000" lnSpcReduction="20000"/>
          </a:bodyPr>
          <a:lstStyle/>
          <a:p>
            <a:pPr marL="0" lvl="0" indent="0" algn="l" rtl="0">
              <a:spcBef>
                <a:spcPts val="0"/>
              </a:spcBef>
              <a:spcAft>
                <a:spcPts val="1200"/>
              </a:spcAft>
              <a:buNone/>
            </a:pPr>
            <a:r>
              <a:rPr lang="en" sz="1500"/>
              <a:t>See R. Romani RDC7+8 Thurs 4PM</a:t>
            </a:r>
            <a:endParaRPr sz="15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On Iridium Platinum</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0"/>
          <p:cNvSpPr txBox="1">
            <a:spLocks noGrp="1"/>
          </p:cNvSpPr>
          <p:nvPr>
            <p:ph type="body" idx="1"/>
          </p:nvPr>
        </p:nvSpPr>
        <p:spPr>
          <a:xfrm>
            <a:off x="143075" y="145775"/>
            <a:ext cx="8878200" cy="5100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a:t>An Iridium-Platinum Bilayer Device: Why Ir-Pt? </a:t>
            </a:r>
            <a:endParaRPr/>
          </a:p>
        </p:txBody>
      </p:sp>
      <p:sp>
        <p:nvSpPr>
          <p:cNvPr id="144" name="Google Shape;144;p20"/>
          <p:cNvSpPr txBox="1">
            <a:spLocks noGrp="1"/>
          </p:cNvSpPr>
          <p:nvPr>
            <p:ph type="body" idx="2"/>
          </p:nvPr>
        </p:nvSpPr>
        <p:spPr>
          <a:xfrm>
            <a:off x="143075" y="1094700"/>
            <a:ext cx="3653700" cy="2954100"/>
          </a:xfrm>
          <a:prstGeom prst="rect">
            <a:avLst/>
          </a:prstGeom>
        </p:spPr>
        <p:txBody>
          <a:bodyPr spcFirstLastPara="1" wrap="square" lIns="91425" tIns="91425" rIns="91425" bIns="91425" anchor="t" anchorCtr="0">
            <a:normAutofit fontScale="92500"/>
          </a:bodyPr>
          <a:lstStyle/>
          <a:p>
            <a:pPr marL="457200" lvl="0" indent="-342900" algn="l" rtl="0">
              <a:spcBef>
                <a:spcPts val="0"/>
              </a:spcBef>
              <a:spcAft>
                <a:spcPts val="0"/>
              </a:spcAft>
              <a:buSzPts val="1800"/>
              <a:buChar char="➔"/>
            </a:pPr>
            <a:r>
              <a:rPr lang="en"/>
              <a:t>Ir-Pt Bilayer:</a:t>
            </a:r>
            <a:endParaRPr/>
          </a:p>
          <a:p>
            <a:pPr marL="914400" lvl="1" indent="-317500" algn="l" rtl="0">
              <a:spcBef>
                <a:spcPts val="0"/>
              </a:spcBef>
              <a:spcAft>
                <a:spcPts val="0"/>
              </a:spcAft>
              <a:buSzPts val="1400"/>
              <a:buChar char="◆"/>
            </a:pPr>
            <a:r>
              <a:rPr lang="en"/>
              <a:t>Tuneable T</a:t>
            </a:r>
            <a:r>
              <a:rPr lang="en" baseline="-25000"/>
              <a:t>c</a:t>
            </a:r>
            <a:r>
              <a:rPr lang="en"/>
              <a:t> (proximity effect)</a:t>
            </a:r>
            <a:endParaRPr/>
          </a:p>
          <a:p>
            <a:pPr marL="914400" lvl="1" indent="-317500" algn="l" rtl="0">
              <a:spcBef>
                <a:spcPts val="0"/>
              </a:spcBef>
              <a:spcAft>
                <a:spcPts val="0"/>
              </a:spcAft>
              <a:buSzPts val="1400"/>
              <a:buChar char="◆"/>
            </a:pPr>
            <a:r>
              <a:rPr lang="en"/>
              <a:t>Reproducibility</a:t>
            </a:r>
            <a:endParaRPr/>
          </a:p>
          <a:p>
            <a:pPr marL="914400" lvl="1" indent="-317500" algn="l" rtl="0">
              <a:spcBef>
                <a:spcPts val="0"/>
              </a:spcBef>
              <a:spcAft>
                <a:spcPts val="0"/>
              </a:spcAft>
              <a:buSzPts val="1400"/>
              <a:buChar char="◆"/>
            </a:pPr>
            <a:r>
              <a:rPr lang="en"/>
              <a:t> T</a:t>
            </a:r>
            <a:r>
              <a:rPr lang="en" baseline="-25000"/>
              <a:t>c</a:t>
            </a:r>
            <a:r>
              <a:rPr lang="en"/>
              <a:t> suppression:</a:t>
            </a:r>
            <a:endParaRPr/>
          </a:p>
          <a:p>
            <a:pPr marL="457200" lvl="0" indent="-342900" algn="l" rtl="0">
              <a:spcBef>
                <a:spcPts val="0"/>
              </a:spcBef>
              <a:spcAft>
                <a:spcPts val="0"/>
              </a:spcAft>
              <a:buSzPts val="1800"/>
              <a:buChar char="➔"/>
            </a:pPr>
            <a:r>
              <a:rPr lang="en"/>
              <a:t>High performance (as we will see!), hits requirements for single photon applications </a:t>
            </a:r>
            <a:endParaRPr/>
          </a:p>
          <a:p>
            <a:pPr marL="457200" lvl="0" indent="-342900" algn="l" rtl="0">
              <a:spcBef>
                <a:spcPts val="0"/>
              </a:spcBef>
              <a:spcAft>
                <a:spcPts val="0"/>
              </a:spcAft>
              <a:buSzPts val="1800"/>
              <a:buChar char="➔"/>
            </a:pPr>
            <a:r>
              <a:rPr lang="en"/>
              <a:t>Already beginning to be more widely used </a:t>
            </a:r>
            <a:endParaRPr/>
          </a:p>
        </p:txBody>
      </p:sp>
      <p:pic>
        <p:nvPicPr>
          <p:cNvPr id="145" name="Google Shape;145;p20"/>
          <p:cNvPicPr preferRelativeResize="0"/>
          <p:nvPr/>
        </p:nvPicPr>
        <p:blipFill>
          <a:blip r:embed="rId3">
            <a:alphaModFix/>
          </a:blip>
          <a:stretch>
            <a:fillRect/>
          </a:stretch>
        </p:blipFill>
        <p:spPr>
          <a:xfrm>
            <a:off x="4914900" y="1295675"/>
            <a:ext cx="3506100" cy="2753125"/>
          </a:xfrm>
          <a:prstGeom prst="rect">
            <a:avLst/>
          </a:prstGeom>
          <a:noFill/>
          <a:ln>
            <a:noFill/>
          </a:ln>
        </p:spPr>
      </p:pic>
      <p:sp>
        <p:nvSpPr>
          <p:cNvPr id="146" name="Google Shape;146;p20"/>
          <p:cNvSpPr txBox="1"/>
          <p:nvPr/>
        </p:nvSpPr>
        <p:spPr>
          <a:xfrm>
            <a:off x="7515225" y="3957650"/>
            <a:ext cx="1314600" cy="57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exend Light"/>
                <a:ea typeface="Lexend Light"/>
                <a:cs typeface="Lexend Light"/>
                <a:sym typeface="Lexend Light"/>
              </a:rPr>
              <a:t>[2] G. Wang et al. (2017)</a:t>
            </a:r>
            <a:endParaRPr>
              <a:latin typeface="Lexend Light"/>
              <a:ea typeface="Lexend Light"/>
              <a:cs typeface="Lexend Light"/>
              <a:sym typeface="Lexend Light"/>
            </a:endParaRPr>
          </a:p>
        </p:txBody>
      </p:sp>
      <p:cxnSp>
        <p:nvCxnSpPr>
          <p:cNvPr id="147" name="Google Shape;147;p20"/>
          <p:cNvCxnSpPr/>
          <p:nvPr/>
        </p:nvCxnSpPr>
        <p:spPr>
          <a:xfrm>
            <a:off x="2486025" y="2100275"/>
            <a:ext cx="2928900" cy="843000"/>
          </a:xfrm>
          <a:prstGeom prst="straightConnector1">
            <a:avLst/>
          </a:prstGeom>
          <a:noFill/>
          <a:ln w="28575" cap="flat" cmpd="sng">
            <a:solidFill>
              <a:srgbClr val="FF9900"/>
            </a:solidFill>
            <a:prstDash val="solid"/>
            <a:round/>
            <a:headEnd type="none" w="med" len="med"/>
            <a:tailEnd type="triangle" w="med" len="med"/>
          </a:ln>
        </p:spPr>
      </p:cxnSp>
      <p:pic>
        <p:nvPicPr>
          <p:cNvPr id="148" name="Google Shape;148;p20"/>
          <p:cNvPicPr preferRelativeResize="0"/>
          <p:nvPr/>
        </p:nvPicPr>
        <p:blipFill>
          <a:blip r:embed="rId4">
            <a:alphaModFix/>
          </a:blip>
          <a:stretch>
            <a:fillRect/>
          </a:stretch>
        </p:blipFill>
        <p:spPr>
          <a:xfrm>
            <a:off x="4222000" y="1295675"/>
            <a:ext cx="4891891" cy="2753125"/>
          </a:xfrm>
          <a:prstGeom prst="rect">
            <a:avLst/>
          </a:prstGeom>
          <a:noFill/>
          <a:ln>
            <a:noFill/>
          </a:ln>
        </p:spPr>
      </p:pic>
      <p:cxnSp>
        <p:nvCxnSpPr>
          <p:cNvPr id="149" name="Google Shape;149;p20"/>
          <p:cNvCxnSpPr/>
          <p:nvPr/>
        </p:nvCxnSpPr>
        <p:spPr>
          <a:xfrm rot="10800000" flipH="1">
            <a:off x="3000375" y="3501725"/>
            <a:ext cx="4629900" cy="141600"/>
          </a:xfrm>
          <a:prstGeom prst="straightConnector1">
            <a:avLst/>
          </a:prstGeom>
          <a:noFill/>
          <a:ln w="28575" cap="flat" cmpd="sng">
            <a:solidFill>
              <a:schemeClr val="accent4"/>
            </a:solidFill>
            <a:prstDash val="solid"/>
            <a:round/>
            <a:headEnd type="none" w="med" len="med"/>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4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146"/>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Performance and Results</a:t>
            </a:r>
            <a:endParaRPr/>
          </a:p>
        </p:txBody>
      </p:sp>
      <p:sp>
        <p:nvSpPr>
          <p:cNvPr id="155" name="Google Shape;155;p21"/>
          <p:cNvSpPr txBox="1">
            <a:spLocks noGrp="1"/>
          </p:cNvSpPr>
          <p:nvPr>
            <p:ph type="subTitle" idx="4294967295"/>
          </p:nvPr>
        </p:nvSpPr>
        <p:spPr>
          <a:xfrm>
            <a:off x="4414850" y="3310775"/>
            <a:ext cx="4186200" cy="932700"/>
          </a:xfrm>
          <a:prstGeom prst="rect">
            <a:avLst/>
          </a:prstGeom>
          <a:noFill/>
        </p:spPr>
        <p:txBody>
          <a:bodyPr spcFirstLastPara="1" wrap="square" lIns="91425" tIns="91425" rIns="91425" bIns="91425" anchor="t" anchorCtr="0">
            <a:normAutofit fontScale="92500" lnSpcReduction="20000"/>
          </a:bodyPr>
          <a:lstStyle/>
          <a:p>
            <a:pPr marL="0" lvl="0" indent="0" algn="l" rtl="0">
              <a:spcBef>
                <a:spcPts val="0"/>
              </a:spcBef>
              <a:spcAft>
                <a:spcPts val="1200"/>
              </a:spcAft>
              <a:buNone/>
            </a:pPr>
            <a:r>
              <a:rPr lang="en" sz="1400" i="1"/>
              <a:t>Can we achieve competitive single photon detectors with excellent energy resolution using IrPt? (Spoiler: Yes!)  </a:t>
            </a:r>
            <a:endParaRPr sz="1400" i="1"/>
          </a:p>
        </p:txBody>
      </p:sp>
    </p:spTree>
  </p:cSld>
  <p:clrMapOvr>
    <a:masterClrMapping/>
  </p:clrMapOvr>
</p:sld>
</file>

<file path=ppt/theme/theme1.xml><?xml version="1.0" encoding="utf-8"?>
<a:theme xmlns:a="http://schemas.openxmlformats.org/drawingml/2006/main" name="Pyle_Internal">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990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1377</Words>
  <Application>Microsoft Macintosh PowerPoint</Application>
  <PresentationFormat>On-screen Show (16:9)</PresentationFormat>
  <Paragraphs>159</Paragraphs>
  <Slides>27</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Lexend Light</vt:lpstr>
      <vt:lpstr>Lexend SemiBold</vt:lpstr>
      <vt:lpstr>Lexend Medium</vt:lpstr>
      <vt:lpstr>Lexend</vt:lpstr>
      <vt:lpstr>Roboto</vt:lpstr>
      <vt:lpstr>Arial</vt:lpstr>
      <vt:lpstr>Lexend ExtraLight</vt:lpstr>
      <vt:lpstr>Pyle_Internal</vt:lpstr>
      <vt:lpstr>A Case for Iridium-Platinum: an ultrasensitive bilayer Transition Edge Sensor </vt:lpstr>
      <vt:lpstr>Motivation</vt:lpstr>
      <vt:lpstr>PowerPoint Presentation</vt:lpstr>
      <vt:lpstr>PowerPoint Presentation</vt:lpstr>
      <vt:lpstr>PowerPoint Presentation</vt:lpstr>
      <vt:lpstr>PowerPoint Presentation</vt:lpstr>
      <vt:lpstr>On Iridium Platinum</vt:lpstr>
      <vt:lpstr>PowerPoint Presentation</vt:lpstr>
      <vt:lpstr>Performance and Results</vt:lpstr>
      <vt:lpstr>PowerPoint Presentation</vt:lpstr>
      <vt:lpstr>PowerPoint Presentation</vt:lpstr>
      <vt:lpstr>PowerPoint Presentation</vt:lpstr>
      <vt:lpstr>PowerPoint Presentation</vt:lpstr>
      <vt:lpstr>Mysteries in the Data</vt:lpstr>
      <vt:lpstr>PowerPoint Presentation</vt:lpstr>
      <vt:lpstr>PowerPoint Presentation</vt:lpstr>
      <vt:lpstr>PowerPoint Presentation</vt:lpstr>
      <vt:lpstr>Final Thoughts</vt:lpstr>
      <vt:lpstr>PowerPoint Presentation</vt:lpstr>
      <vt:lpstr>Thank You!</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Case for Iridium-Platinum: an ultrasensitive bilayer Transition Edge Sensor </dc:title>
  <cp:lastModifiedBy>Microsoft Office User</cp:lastModifiedBy>
  <cp:revision>1</cp:revision>
  <dcterms:modified xsi:type="dcterms:W3CDTF">2023-11-08T16:49:10Z</dcterms:modified>
</cp:coreProperties>
</file>