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33" r:id="rId1"/>
  </p:sldMasterIdLst>
  <p:notesMasterIdLst>
    <p:notesMasterId r:id="rId13"/>
  </p:notesMasterIdLst>
  <p:sldIdLst>
    <p:sldId id="269" r:id="rId2"/>
    <p:sldId id="277" r:id="rId3"/>
    <p:sldId id="281" r:id="rId4"/>
    <p:sldId id="270" r:id="rId5"/>
    <p:sldId id="282" r:id="rId6"/>
    <p:sldId id="283" r:id="rId7"/>
    <p:sldId id="284" r:id="rId8"/>
    <p:sldId id="285" r:id="rId9"/>
    <p:sldId id="286" r:id="rId10"/>
    <p:sldId id="287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0AB9D-68C9-4F41-937A-6DECEB546ED1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34636-09AF-984F-8C01-C0AB3675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01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D4A5-04DF-F286-AD1F-5EC02B60A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7A772C-E334-5878-AC57-451ACAA40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239C2-950F-9881-0486-37D4E835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3A306-906E-092E-37F0-EE12D872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 Workshop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11918-9F02-9321-81BC-81FB6B71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1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0024-B08D-0BDD-A5BB-BE3F3EB8A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379A7-3C04-3315-4F30-77E59761C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AF1C4-7EE9-0B30-CF9E-FCAA58D3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2E1CD-5A3C-959B-4D6E-0C22EF6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CPAD Workshop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1124B-8E2C-7416-8012-4673DE4F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3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6C7EE-678C-08BA-D7D4-B187984BD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CBFA4-03EB-B212-5436-6A1CFDF7A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FC54F-5606-F290-9073-A98CB3D0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AED7F-A34C-8D95-EC39-CC0CC5F6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CPAD Workshop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EA329-FF66-0144-ECF8-DC5075534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3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2801-44F0-2752-2048-9B81122F3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B3797-3B66-EF3F-2F44-E3E286AAF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07D84-418C-343E-CF65-7EB00372F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B4EE0-A878-41F3-D42C-260CB5A2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CPAD Workshop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E4955-DBCE-5FA5-4D0D-E3C632855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3469-B3C1-CF9A-AF58-16031013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E4461-9C56-0105-E36F-9492040B5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9614D-7439-090F-321E-BF21ADC0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FB091-AFB7-A3CD-1DCD-7FBCF377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 Workshop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12ACE-3FCE-D30B-B810-A974584A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9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7019-7827-44E7-0CA7-F441F426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E470-84D7-2591-7B1D-19C3621F5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DA26AC-41BA-1138-1EE0-63A472DE0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9EDEC-42FA-999B-B9B3-78DE94C5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68D7F-71E2-4B35-FA10-699DF6AC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CPAD Workshop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46550-2A33-7865-6DE5-E6CDD5B1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55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BDE9-110A-9435-8702-688D563D6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EFCA6-8F4B-722F-0B3A-B50FCA4C8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DD6CA-11B7-66F0-DB1E-8A66F7549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DFF33-D42F-9A10-80DA-C4F7D5C31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2A4710-7E49-FAC0-A6B9-13D0D3D6C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63316-5A1A-A969-CA1F-163C8843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55CE2-9AAF-C2B1-9DF5-37164AB7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CPAD Workshop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2A754-DBEF-1016-779A-A835429FB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64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B690F-59F3-378D-B00D-F13D9910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8E9F4-7E54-EE91-86BD-4351D07E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285A2-F76C-E42B-47CB-00155F04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 Workshop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21526-33DA-C38D-1EA6-363BA753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21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2E70F5-EF96-51F2-F4A1-40B1DBED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7AE89-8657-9574-54B6-0CB9B844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 Workshop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6FC08-8D31-8CF4-80F4-A37FA89A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0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CB6F-5ED1-B64C-5D3A-28A26ECA7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46F42-CF71-7D14-47DE-1967CBD95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A59F-739F-23AC-E9C8-40D1DE6C9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37355-FA4B-7261-6555-0AB2792A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8C6B4-AF96-7B78-0726-201FE4457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CPAD Workshop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DB9D5-9E87-67CA-B030-282986BE2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03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17B0-085F-129E-B0FA-382799B8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930117-0D07-8321-F658-E825A2DB4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AC5DFC-87AE-E15F-C357-E72E143E8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1F855-1EAB-55C4-FD29-A24C6C643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D1535-2A42-696E-F2B9-9E8DD892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 Workshop 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B2DD3-4E19-FC14-F432-73B82F5B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3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D687F-6133-0B9A-10FB-16723AAE3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26F08-0E5F-3028-BF62-302FCF270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B6F4B-62FA-750C-0A3A-9D31DE2B5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11/7/23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FE04A-6B22-388C-AD12-24BF5338E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CPAD Workshop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A4389-529D-4EB7-5B4F-A8B80426B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0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AE5AD-6696-0C1E-94FC-7667E6DF6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Cryogenic Witness Detector for Low-Energy Neutron Backgrounds</a:t>
            </a:r>
            <a:br>
              <a:rPr lang="en-US" sz="1600" b="1" dirty="0">
                <a:solidFill>
                  <a:srgbClr val="FFFFFF"/>
                </a:solidFill>
                <a:effectLst/>
              </a:rPr>
            </a:br>
            <a:br>
              <a:rPr lang="en-US" sz="16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085E7-C8EE-03D4-63C8-1E40EA073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A.N. Villano </a:t>
            </a:r>
          </a:p>
          <a:p>
            <a:pPr algn="l"/>
            <a:r>
              <a:rPr lang="en-US">
                <a:solidFill>
                  <a:srgbClr val="FFFFFF"/>
                </a:solidFill>
              </a:rPr>
              <a:t>University of Colorado Denver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oogle Shape;76;p15" descr="Text&#10;&#10;Description automatically generated with medium confidence">
            <a:extLst>
              <a:ext uri="{FF2B5EF4-FFF2-40B4-BE49-F238E27FC236}">
                <a16:creationId xmlns:a16="http://schemas.microsoft.com/office/drawing/2014/main" id="{A5D25C3C-8658-CE7A-1098-401A4A6AFAD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t="6424" r="-2" b="9009"/>
          <a:stretch/>
        </p:blipFill>
        <p:spPr>
          <a:xfrm>
            <a:off x="6920559" y="2939070"/>
            <a:ext cx="3737164" cy="994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54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7FDEF-67C8-17AE-E709-9D06EA45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Initial </a:t>
            </a:r>
            <a:r>
              <a:rPr lang="en-US" kern="1200" baseline="30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4</a:t>
            </a:r>
            <a:r>
              <a:rPr lang="en-US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He Design and Costs</a:t>
            </a:r>
          </a:p>
        </p:txBody>
      </p:sp>
      <p:pic>
        <p:nvPicPr>
          <p:cNvPr id="8" name="Picture 7" descr="A close-up of a mechanical device&#10;&#10;Description automatically generated">
            <a:extLst>
              <a:ext uri="{FF2B5EF4-FFF2-40B4-BE49-F238E27FC236}">
                <a16:creationId xmlns:a16="http://schemas.microsoft.com/office/drawing/2014/main" id="{26BEE37A-EF6E-8924-714C-2E237078E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" r="13413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A56639-89EB-3343-828F-D3C279ED5C93}"/>
              </a:ext>
            </a:extLst>
          </p:cNvPr>
          <p:cNvSpPr txBox="1"/>
          <p:nvPr/>
        </p:nvSpPr>
        <p:spPr>
          <a:xfrm>
            <a:off x="3970361" y="1925152"/>
            <a:ext cx="4267200" cy="4431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Simple initial design for liquid </a:t>
            </a:r>
            <a:r>
              <a:rPr lang="en-US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 using mostly off-the-shelf parts and a capillary tube to a small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LHe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volume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Read out with a Hamamatsu 2 cm x 2 cm square PMT through a quartz window 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TPB coating as 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LHe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wavelength shifter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About $30k including 1 extra PMT and electronics and ~ $11k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LHe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$11k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LHe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for 10 60L Dewars which last around 10—15  days of running each (unless include boiloff mitigation).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8C2F0-4E14-9E18-8330-CB292210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rgbClr val="FFFFFF"/>
                </a:solidFill>
              </a:rPr>
              <a:t>11/7/23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B2AD-EAB7-03DE-CE1F-99054EF5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CPAD Workshop 2023</a:t>
            </a:r>
          </a:p>
        </p:txBody>
      </p:sp>
      <p:pic>
        <p:nvPicPr>
          <p:cNvPr id="12" name="Picture 11" descr="A metal pip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1F90A274-52C8-A757-3696-F8B48173E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85" r="8451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CE7B-E346-11BD-C710-FC48B072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844951-7827-47D4-8276-7DDE1FA7D85A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02C30-DE02-7F0A-8476-03FDFC449AA9}"/>
              </a:ext>
            </a:extLst>
          </p:cNvPr>
          <p:cNvSpPr txBox="1"/>
          <p:nvPr/>
        </p:nvSpPr>
        <p:spPr>
          <a:xfrm>
            <a:off x="145370" y="136525"/>
            <a:ext cx="1441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Cold End: Design by </a:t>
            </a:r>
            <a:r>
              <a:rPr lang="en-US" dirty="0" err="1"/>
              <a:t>Weijun</a:t>
            </a:r>
            <a:r>
              <a:rPr lang="en-US" dirty="0"/>
              <a:t> Yao @ ORNL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B1EF37-83F5-CC1D-3D93-18E6C3C823F1}"/>
              </a:ext>
            </a:extLst>
          </p:cNvPr>
          <p:cNvSpPr txBox="1"/>
          <p:nvPr/>
        </p:nvSpPr>
        <p:spPr>
          <a:xfrm>
            <a:off x="8944541" y="4303877"/>
            <a:ext cx="1441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Warm End: Design by </a:t>
            </a:r>
            <a:r>
              <a:rPr lang="en-US" dirty="0" err="1"/>
              <a:t>Weijun</a:t>
            </a:r>
            <a:r>
              <a:rPr lang="en-US" dirty="0"/>
              <a:t> Yao @ ORNL</a:t>
            </a:r>
          </a:p>
        </p:txBody>
      </p:sp>
    </p:spTree>
    <p:extLst>
      <p:ext uri="{BB962C8B-B14F-4D97-AF65-F5344CB8AC3E}">
        <p14:creationId xmlns:p14="http://schemas.microsoft.com/office/powerpoint/2010/main" val="401509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702EDC6-F61C-7971-7AEC-F663D1BF0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CBE40-AF74-BA56-18DD-65B08454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>
                <a:solidFill>
                  <a:srgbClr val="FFFFFF"/>
                </a:solidFill>
              </a:rPr>
              <a:t>11/7/23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C6596A-3188-6600-FFA0-7149B1C6AA88}"/>
              </a:ext>
            </a:extLst>
          </p:cNvPr>
          <p:cNvSpPr txBox="1"/>
          <p:nvPr/>
        </p:nvSpPr>
        <p:spPr>
          <a:xfrm>
            <a:off x="5988816" y="2109894"/>
            <a:ext cx="5414783" cy="43539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Backgrounds from neutron energies that have traditionally been overlooked are important now! All the way from 1 MeV to thermal energies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It’s hard to get a precise measurement of flux there; best bet is to use the </a:t>
            </a:r>
            <a:r>
              <a:rPr lang="en-US" sz="2000" baseline="30000" dirty="0">
                <a:solidFill>
                  <a:schemeClr val="tx1">
                    <a:alpha val="8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He(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n,p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) process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Liquid </a:t>
            </a:r>
            <a:r>
              <a:rPr lang="en-US" sz="2000" baseline="30000" dirty="0">
                <a:solidFill>
                  <a:schemeClr val="tx1">
                    <a:alpha val="8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He detectors can offer advantages in compactness, and radiopurity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Prototyping is underway 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alpha val="80000"/>
                  </a:schemeClr>
                </a:solidFill>
              </a:rPr>
              <a:t>See QR code for talk slides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7AB7E-DBDB-CD26-F9FC-C8F00E29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2115" y="1591485"/>
            <a:ext cx="35480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rPr>
              <a:t>CPAD Workshop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68F2A-6729-8591-B4DD-D8E6898A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8844951-7827-47D4-8276-7DDE1FA7D85A}" type="slidenum">
              <a:rPr 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qr code with a red sign&#10;&#10;Description automatically generated">
            <a:extLst>
              <a:ext uri="{FF2B5EF4-FFF2-40B4-BE49-F238E27FC236}">
                <a16:creationId xmlns:a16="http://schemas.microsoft.com/office/drawing/2014/main" id="{B58E9BA1-74CB-E576-92A7-7C1C8D692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4" y="519572"/>
            <a:ext cx="5413086" cy="54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8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6B92306A-8653-4361-8BEF-719CA1666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40" y="2097618"/>
            <a:ext cx="5830194" cy="382262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52D540A-D1B5-24C0-23E8-F47454021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9896" y="3961008"/>
            <a:ext cx="2395342" cy="239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67FDEF-67C8-17AE-E709-9D06EA45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Neutrons are (still) DM Backgrounds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8C2F0-4E14-9E18-8330-CB292210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B2AD-EAB7-03DE-CE1F-99054EF5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 Workshop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CE7B-E346-11BD-C710-FC48B072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03C8B-EFED-D480-81F4-691FF9B34B79}"/>
              </a:ext>
            </a:extLst>
          </p:cNvPr>
          <p:cNvSpPr txBox="1"/>
          <p:nvPr/>
        </p:nvSpPr>
        <p:spPr>
          <a:xfrm>
            <a:off x="746938" y="1367522"/>
            <a:ext cx="1069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Thermal neutrons (which predominately create captures) have been traditionally not important </a:t>
            </a:r>
            <a:r>
              <a:rPr lang="en-US" dirty="0"/>
              <a:t>b/c their backgrounds are very low energy. Now, they are because of the low-energy reach of new detectors.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C132D9-47C2-81DB-C975-008E5D2F78DD}"/>
              </a:ext>
            </a:extLst>
          </p:cNvPr>
          <p:cNvGrpSpPr/>
          <p:nvPr/>
        </p:nvGrpSpPr>
        <p:grpSpPr>
          <a:xfrm>
            <a:off x="561110" y="5780764"/>
            <a:ext cx="6636176" cy="611074"/>
            <a:chOff x="561110" y="5780764"/>
            <a:chExt cx="6636176" cy="6110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9A251A-7F6F-2312-8E93-0AEDA3B402AF}"/>
                </a:ext>
              </a:extLst>
            </p:cNvPr>
            <p:cNvSpPr txBox="1"/>
            <p:nvPr/>
          </p:nvSpPr>
          <p:spPr>
            <a:xfrm>
              <a:off x="561110" y="6084061"/>
              <a:ext cx="52466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https://</a:t>
              </a:r>
              <a:r>
                <a:rPr lang="en-US" sz="1400" dirty="0" err="1">
                  <a:solidFill>
                    <a:srgbClr val="0070C0"/>
                  </a:solidFill>
                </a:rPr>
                <a:t>journals.aps.org</a:t>
              </a:r>
              <a:r>
                <a:rPr lang="en-US" sz="1400" dirty="0">
                  <a:solidFill>
                    <a:srgbClr val="0070C0"/>
                  </a:solidFill>
                </a:rPr>
                <a:t>/</a:t>
              </a:r>
              <a:r>
                <a:rPr lang="en-US" sz="1400" dirty="0" err="1">
                  <a:solidFill>
                    <a:srgbClr val="0070C0"/>
                  </a:solidFill>
                </a:rPr>
                <a:t>prd</a:t>
              </a:r>
              <a:r>
                <a:rPr lang="en-US" sz="1400" dirty="0">
                  <a:solidFill>
                    <a:srgbClr val="0070C0"/>
                  </a:solidFill>
                </a:rPr>
                <a:t>/abstract/10.1103/PhysRevD.107.076026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E11DEB-EE8C-A5AD-CA5B-5D1B1E87389F}"/>
                </a:ext>
              </a:extLst>
            </p:cNvPr>
            <p:cNvSpPr txBox="1"/>
            <p:nvPr/>
          </p:nvSpPr>
          <p:spPr>
            <a:xfrm>
              <a:off x="561110" y="5780764"/>
              <a:ext cx="6636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K. Harris; A. </a:t>
              </a:r>
              <a:r>
                <a:rPr lang="en-US" sz="1400" dirty="0" err="1"/>
                <a:t>Gevorgian</a:t>
              </a:r>
              <a:r>
                <a:rPr lang="en-US" sz="1400" dirty="0"/>
                <a:t>; A.J </a:t>
              </a:r>
              <a:r>
                <a:rPr lang="en-US" sz="1400" dirty="0" err="1"/>
                <a:t>Biffl</a:t>
              </a:r>
              <a:r>
                <a:rPr lang="en-US" sz="1400" dirty="0"/>
                <a:t>, A.N. Villano ; Physical Review D (PRD) </a:t>
              </a:r>
              <a:r>
                <a:rPr lang="en-US" sz="1400" b="1" dirty="0"/>
                <a:t>107 </a:t>
              </a:r>
              <a:r>
                <a:rPr lang="en-US" sz="1400" dirty="0"/>
                <a:t>076026 (2023)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1575C80-F043-8026-8EDF-E710AF120341}"/>
              </a:ext>
            </a:extLst>
          </p:cNvPr>
          <p:cNvSpPr txBox="1"/>
          <p:nvPr/>
        </p:nvSpPr>
        <p:spPr>
          <a:xfrm>
            <a:off x="7236700" y="2254605"/>
            <a:ext cx="3031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Also: neutrons in the energy range </a:t>
            </a:r>
            <a:r>
              <a:rPr lang="en-US" b="1" dirty="0"/>
              <a:t>1 keV – 1 MeV</a:t>
            </a:r>
            <a:r>
              <a:rPr lang="en-US" b="1" dirty="0">
                <a:solidFill>
                  <a:srgbClr val="FF0000"/>
                </a:solidFill>
              </a:rPr>
              <a:t> will quickly create thermal fluxes and have their own impact in this energy range via elastic scattering.</a:t>
            </a:r>
          </a:p>
        </p:txBody>
      </p:sp>
    </p:spTree>
    <p:extLst>
      <p:ext uri="{BB962C8B-B14F-4D97-AF65-F5344CB8AC3E}">
        <p14:creationId xmlns:p14="http://schemas.microsoft.com/office/powerpoint/2010/main" val="298588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FDEF-67C8-17AE-E709-9D06EA45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Neutron Backgrounds Underground: SNOLAB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8C2F0-4E14-9E18-8330-CB292210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B2AD-EAB7-03DE-CE1F-99054EF5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 Workshop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CE7B-E346-11BD-C710-FC48B072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56639-89EB-3343-828F-D3C279ED5C93}"/>
              </a:ext>
            </a:extLst>
          </p:cNvPr>
          <p:cNvSpPr txBox="1"/>
          <p:nvPr/>
        </p:nvSpPr>
        <p:spPr>
          <a:xfrm>
            <a:off x="654024" y="1783822"/>
            <a:ext cx="3111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lowest-flux environments for neutrons is the SNOLAB underground lab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the thermal neutron flux and “fast” neutron flux (&gt; 1 MeV) are measured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C7C47-41CC-4304-D179-5287E36A2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490" y="1531574"/>
            <a:ext cx="7772400" cy="4314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8EED1F-2D38-ECB5-FD71-96485DBBE221}"/>
              </a:ext>
            </a:extLst>
          </p:cNvPr>
          <p:cNvSpPr txBox="1"/>
          <p:nvPr/>
        </p:nvSpPr>
        <p:spPr>
          <a:xfrm>
            <a:off x="215742" y="5793055"/>
            <a:ext cx="470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Villano, A.N.; Journal of Low Temperature Physics (LTD20); </a:t>
            </a:r>
            <a:r>
              <a:rPr lang="en-US" sz="1400" b="1" dirty="0"/>
              <a:t>under review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779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FDEF-67C8-17AE-E709-9D06EA45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3</a:t>
            </a:r>
            <a:r>
              <a:rPr lang="en-US" dirty="0"/>
              <a:t>He Detectors: Used for Decades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8C2F0-4E14-9E18-8330-CB292210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B2AD-EAB7-03DE-CE1F-99054EF5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 Workshop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CE7B-E346-11BD-C710-FC48B072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89977-C2A8-3539-FCCC-8EAED90C0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649" y="1623925"/>
            <a:ext cx="7772400" cy="4418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654FED-0D7A-B1BD-1F2D-E541B1059B8E}"/>
              </a:ext>
            </a:extLst>
          </p:cNvPr>
          <p:cNvSpPr txBox="1"/>
          <p:nvPr/>
        </p:nvSpPr>
        <p:spPr>
          <a:xfrm>
            <a:off x="4272927" y="4677363"/>
            <a:ext cx="308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Partial Pressure 2.5 atm; balance filled w/ Argon </a:t>
            </a:r>
          </a:p>
        </p:txBody>
      </p:sp>
      <p:pic>
        <p:nvPicPr>
          <p:cNvPr id="15" name="Picture 14" descr="A qr code with a picture of a machine&#10;&#10;Description automatically generated">
            <a:extLst>
              <a:ext uri="{FF2B5EF4-FFF2-40B4-BE49-F238E27FC236}">
                <a16:creationId xmlns:a16="http://schemas.microsoft.com/office/drawing/2014/main" id="{A162D469-536D-7C21-969C-C5C26CE86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980" y="136525"/>
            <a:ext cx="1715820" cy="171582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32FA08-205A-0DD4-F5F1-BA3080CAACFE}"/>
              </a:ext>
            </a:extLst>
          </p:cNvPr>
          <p:cNvGrpSpPr/>
          <p:nvPr/>
        </p:nvGrpSpPr>
        <p:grpSpPr>
          <a:xfrm>
            <a:off x="561110" y="5780764"/>
            <a:ext cx="7423635" cy="611074"/>
            <a:chOff x="671478" y="5319737"/>
            <a:chExt cx="7423635" cy="6110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0D214F-4284-715E-5695-68D161A1D7C8}"/>
                </a:ext>
              </a:extLst>
            </p:cNvPr>
            <p:cNvSpPr txBox="1"/>
            <p:nvPr/>
          </p:nvSpPr>
          <p:spPr>
            <a:xfrm>
              <a:off x="671478" y="5623034"/>
              <a:ext cx="26235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https://</a:t>
              </a:r>
              <a:r>
                <a:rPr lang="en-US" sz="1400" dirty="0" err="1">
                  <a:solidFill>
                    <a:srgbClr val="0070C0"/>
                  </a:solidFill>
                </a:rPr>
                <a:t>arxiv.org</a:t>
              </a:r>
              <a:r>
                <a:rPr lang="en-US" sz="1400" dirty="0">
                  <a:solidFill>
                    <a:srgbClr val="0070C0"/>
                  </a:solidFill>
                </a:rPr>
                <a:t>/abs/2305.00145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E61465-F74C-4BC7-A279-C66DE68A49E6}"/>
                </a:ext>
              </a:extLst>
            </p:cNvPr>
            <p:cNvSpPr txBox="1"/>
            <p:nvPr/>
          </p:nvSpPr>
          <p:spPr>
            <a:xfrm>
              <a:off x="671478" y="5319737"/>
              <a:ext cx="74236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Sharbaugh</a:t>
              </a:r>
              <a:r>
                <a:rPr lang="en-US" sz="1400" dirty="0"/>
                <a:t>, A.E., Jones, L., Villano, A.N.; Journal of Undergraduate Reports in Physics (JURP); </a:t>
              </a:r>
              <a:r>
                <a:rPr lang="en-US" sz="1400" b="1" dirty="0"/>
                <a:t>in press</a:t>
              </a:r>
              <a:endParaRPr lang="en-US" sz="14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9A56639-89EB-3343-828F-D3C279ED5C93}"/>
              </a:ext>
            </a:extLst>
          </p:cNvPr>
          <p:cNvSpPr txBox="1"/>
          <p:nvPr/>
        </p:nvSpPr>
        <p:spPr>
          <a:xfrm>
            <a:off x="271473" y="1690688"/>
            <a:ext cx="32028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Gaseous </a:t>
            </a:r>
            <a:r>
              <a:rPr lang="en-US" baseline="30000" dirty="0"/>
              <a:t>3</a:t>
            </a:r>
            <a:r>
              <a:rPr lang="en-US" dirty="0"/>
              <a:t>He detectors have been used for many years to detect neutrons for two main reasons: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process </a:t>
            </a:r>
            <a:r>
              <a:rPr lang="en-US" baseline="30000" dirty="0"/>
              <a:t>3</a:t>
            </a:r>
            <a:r>
              <a:rPr lang="en-US" dirty="0"/>
              <a:t>He(</a:t>
            </a:r>
            <a:r>
              <a:rPr lang="en-US" dirty="0" err="1"/>
              <a:t>n,p</a:t>
            </a:r>
            <a:r>
              <a:rPr lang="en-US" dirty="0"/>
              <a:t>) has a high cross section and;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Displays a mono-energetic peak that maps directly to the </a:t>
            </a:r>
            <a:r>
              <a:rPr lang="en-US" b="1" dirty="0"/>
              <a:t>incoming neutron energy</a:t>
            </a:r>
          </a:p>
        </p:txBody>
      </p:sp>
    </p:spTree>
    <p:extLst>
      <p:ext uri="{BB962C8B-B14F-4D97-AF65-F5344CB8AC3E}">
        <p14:creationId xmlns:p14="http://schemas.microsoft.com/office/powerpoint/2010/main" val="85530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FDEF-67C8-17AE-E709-9D06EA45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3</a:t>
            </a:r>
            <a:r>
              <a:rPr lang="en-US" dirty="0"/>
              <a:t>He Detectors: Liquid Design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8C2F0-4E14-9E18-8330-CB292210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B2AD-EAB7-03DE-CE1F-99054EF5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 Workshop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CE7B-E346-11BD-C710-FC48B072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56639-89EB-3343-828F-D3C279ED5C93}"/>
              </a:ext>
            </a:extLst>
          </p:cNvPr>
          <p:cNvSpPr txBox="1"/>
          <p:nvPr/>
        </p:nvSpPr>
        <p:spPr>
          <a:xfrm>
            <a:off x="536028" y="1481303"/>
            <a:ext cx="43682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SPICE/</a:t>
            </a:r>
            <a:r>
              <a:rPr lang="en-US" dirty="0" err="1"/>
              <a:t>HeRALD</a:t>
            </a:r>
            <a:r>
              <a:rPr lang="en-US" dirty="0"/>
              <a:t> collaboration demonstrated phototube readout (see: Phys. Rev. D </a:t>
            </a:r>
            <a:r>
              <a:rPr lang="en-US" b="1" dirty="0"/>
              <a:t>105</a:t>
            </a:r>
            <a:r>
              <a:rPr lang="en-US" dirty="0"/>
              <a:t> 092005 (2022))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Density boost of </a:t>
            </a:r>
            <a:r>
              <a:rPr lang="en-US" baseline="30000" dirty="0"/>
              <a:t>3</a:t>
            </a:r>
            <a:r>
              <a:rPr lang="en-US" dirty="0"/>
              <a:t>He is between a factor of 64 – 107x compared to gas detectors of 4—10 atm partial pressure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Hermetic design with copper vessel shown at right; copper is important for background mitigation (see later slides)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661676-78BC-0767-F91D-E45B1F1C8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063" y="1350193"/>
            <a:ext cx="5697874" cy="50061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32FA08-205A-0DD4-F5F1-BA3080CAACFE}"/>
              </a:ext>
            </a:extLst>
          </p:cNvPr>
          <p:cNvGrpSpPr/>
          <p:nvPr/>
        </p:nvGrpSpPr>
        <p:grpSpPr>
          <a:xfrm>
            <a:off x="430924" y="5154266"/>
            <a:ext cx="4708635" cy="1067858"/>
            <a:chOff x="671478" y="5319737"/>
            <a:chExt cx="6679162" cy="6110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0D214F-4284-715E-5695-68D161A1D7C8}"/>
                </a:ext>
              </a:extLst>
            </p:cNvPr>
            <p:cNvSpPr txBox="1"/>
            <p:nvPr/>
          </p:nvSpPr>
          <p:spPr>
            <a:xfrm>
              <a:off x="671478" y="5623034"/>
              <a:ext cx="26235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https://</a:t>
              </a:r>
              <a:r>
                <a:rPr lang="en-US" sz="1400" dirty="0" err="1">
                  <a:solidFill>
                    <a:srgbClr val="0070C0"/>
                  </a:solidFill>
                </a:rPr>
                <a:t>arxiv.org</a:t>
              </a:r>
              <a:r>
                <a:rPr lang="en-US" sz="1400" dirty="0">
                  <a:solidFill>
                    <a:srgbClr val="0070C0"/>
                  </a:solidFill>
                </a:rPr>
                <a:t>/abs/2305.00145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E61465-F74C-4BC7-A279-C66DE68A49E6}"/>
                </a:ext>
              </a:extLst>
            </p:cNvPr>
            <p:cNvSpPr txBox="1"/>
            <p:nvPr/>
          </p:nvSpPr>
          <p:spPr>
            <a:xfrm>
              <a:off x="671478" y="5319737"/>
              <a:ext cx="6679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Sharbaugh</a:t>
              </a:r>
              <a:r>
                <a:rPr lang="en-US" sz="1400" dirty="0"/>
                <a:t>, A.E., Jones, L., Villano, A.N.; Journal of Undergraduate Reports in Physics (JURP); </a:t>
              </a:r>
              <a:r>
                <a:rPr lang="en-US" sz="1400" b="1" dirty="0"/>
                <a:t>in press</a:t>
              </a:r>
              <a:endParaRPr lang="en-US" sz="1400" dirty="0"/>
            </a:p>
          </p:txBody>
        </p:sp>
      </p:grpSp>
      <p:pic>
        <p:nvPicPr>
          <p:cNvPr id="13" name="Picture 12" descr="A qr code with a picture of a machine&#10;&#10;Description automatically generated">
            <a:extLst>
              <a:ext uri="{FF2B5EF4-FFF2-40B4-BE49-F238E27FC236}">
                <a16:creationId xmlns:a16="http://schemas.microsoft.com/office/drawing/2014/main" id="{E73C1269-F246-5D43-90DA-FEE52E4A3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980" y="136525"/>
            <a:ext cx="1715820" cy="17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2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FDEF-67C8-17AE-E709-9D06EA45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Gaseous </a:t>
            </a:r>
            <a:r>
              <a:rPr lang="en-US" baseline="30000" dirty="0"/>
              <a:t>3</a:t>
            </a:r>
            <a:r>
              <a:rPr lang="en-US" dirty="0"/>
              <a:t>He Performance: HALO @ SNOLAB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8C2F0-4E14-9E18-8330-CB292210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B2AD-EAB7-03DE-CE1F-99054EF5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 Workshop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CE7B-E346-11BD-C710-FC48B072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56639-89EB-3343-828F-D3C279ED5C93}"/>
              </a:ext>
            </a:extLst>
          </p:cNvPr>
          <p:cNvSpPr txBox="1"/>
          <p:nvPr/>
        </p:nvSpPr>
        <p:spPr>
          <a:xfrm>
            <a:off x="536028" y="1481303"/>
            <a:ext cx="43682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Compare to HALO detector at SNOLAB: 0.75 m</a:t>
            </a:r>
            <a:r>
              <a:rPr lang="en-US" baseline="30000" dirty="0"/>
              <a:t>3</a:t>
            </a:r>
            <a:r>
              <a:rPr lang="en-US" dirty="0"/>
              <a:t> of </a:t>
            </a:r>
            <a:r>
              <a:rPr lang="en-US" baseline="30000" dirty="0"/>
              <a:t>3</a:t>
            </a:r>
            <a:r>
              <a:rPr lang="en-US" dirty="0"/>
              <a:t>He gas at 2.5 atm partial pressure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low neutron flux environment.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1 year of running will reach 11,000 neutron counts in the 1 keV and above region but will also have </a:t>
            </a:r>
            <a:r>
              <a:rPr lang="en-US" b="1" dirty="0"/>
              <a:t>around 140,000 alpha background events from surfaces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tubes are probably the lowest background available with </a:t>
            </a:r>
            <a:r>
              <a:rPr lang="en-US" b="1" dirty="0"/>
              <a:t>1 ppt thorium contamination </a:t>
            </a:r>
            <a:r>
              <a:rPr lang="en-US" dirty="0"/>
              <a:t>(see NIMA </a:t>
            </a:r>
            <a:r>
              <a:rPr lang="en-US" b="1" dirty="0"/>
              <a:t>449</a:t>
            </a:r>
            <a:r>
              <a:rPr lang="en-US" dirty="0"/>
              <a:t>(1) p 172 (2000))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61465-F74C-4BC7-A279-C66DE68A49E6}"/>
              </a:ext>
            </a:extLst>
          </p:cNvPr>
          <p:cNvSpPr txBox="1"/>
          <p:nvPr/>
        </p:nvSpPr>
        <p:spPr>
          <a:xfrm>
            <a:off x="510031" y="5873354"/>
            <a:ext cx="470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Villano, A.N.; Journal of Low Temperature Physics (LTD20); </a:t>
            </a:r>
            <a:r>
              <a:rPr lang="en-US" sz="1400" b="1" dirty="0"/>
              <a:t>under review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B21F80-7744-56D3-92BA-77C8534EB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666" y="1354357"/>
            <a:ext cx="6449199" cy="437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7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FDEF-67C8-17AE-E709-9D06EA45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</a:t>
            </a:r>
            <a:r>
              <a:rPr lang="en-US" baseline="30000" dirty="0"/>
              <a:t>3</a:t>
            </a:r>
            <a:r>
              <a:rPr lang="en-US" dirty="0"/>
              <a:t>He: 8 cm</a:t>
            </a:r>
            <a:r>
              <a:rPr lang="en-US" baseline="30000" dirty="0"/>
              <a:t>3</a:t>
            </a:r>
            <a:r>
              <a:rPr lang="en-US" dirty="0"/>
              <a:t> @ SNOLAB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8C2F0-4E14-9E18-8330-CB292210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B2AD-EAB7-03DE-CE1F-99054EF5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 Workshop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CE7B-E346-11BD-C710-FC48B072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56639-89EB-3343-828F-D3C279ED5C93}"/>
              </a:ext>
            </a:extLst>
          </p:cNvPr>
          <p:cNvSpPr txBox="1"/>
          <p:nvPr/>
        </p:nvSpPr>
        <p:spPr>
          <a:xfrm>
            <a:off x="234451" y="1443841"/>
            <a:ext cx="41641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very low neutron flux environment as HALO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30 total neutron events over 1 </a:t>
            </a:r>
            <a:r>
              <a:rPr lang="en-US" dirty="0" err="1"/>
              <a:t>yr</a:t>
            </a:r>
            <a:r>
              <a:rPr lang="en-US" dirty="0"/>
              <a:t> of running in the region 1 keV—1 MeV compared to 11,000</a:t>
            </a:r>
          </a:p>
          <a:p>
            <a:r>
              <a:rPr lang="en-US" dirty="0"/>
              <a:t>    …</a:t>
            </a:r>
            <a:r>
              <a:rPr lang="en-US" b="1" dirty="0"/>
              <a:t>BUT</a:t>
            </a: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volume can be integrated into or near other detectors; including deep cryogenic ones as a witness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Expect ~ 100 </a:t>
            </a:r>
            <a:r>
              <a:rPr lang="en-US" dirty="0" err="1"/>
              <a:t>bknd</a:t>
            </a:r>
            <a:r>
              <a:rPr lang="en-US" dirty="0"/>
              <a:t> alpha events dominated by PMT (might be able to remove)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1D70A7-4172-0EDC-551D-94852ED6D68F}"/>
              </a:ext>
            </a:extLst>
          </p:cNvPr>
          <p:cNvGrpSpPr/>
          <p:nvPr/>
        </p:nvGrpSpPr>
        <p:grpSpPr>
          <a:xfrm>
            <a:off x="365830" y="5491330"/>
            <a:ext cx="4708635" cy="1067858"/>
            <a:chOff x="671478" y="5319737"/>
            <a:chExt cx="6679162" cy="6110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C8AF27-C24E-AB40-97C3-9F33A7C9DE18}"/>
                </a:ext>
              </a:extLst>
            </p:cNvPr>
            <p:cNvSpPr txBox="1"/>
            <p:nvPr/>
          </p:nvSpPr>
          <p:spPr>
            <a:xfrm>
              <a:off x="671478" y="5623034"/>
              <a:ext cx="26235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https://</a:t>
              </a:r>
              <a:r>
                <a:rPr lang="en-US" sz="1400" dirty="0" err="1">
                  <a:solidFill>
                    <a:srgbClr val="0070C0"/>
                  </a:solidFill>
                </a:rPr>
                <a:t>arxiv.org</a:t>
              </a:r>
              <a:r>
                <a:rPr lang="en-US" sz="1400" dirty="0">
                  <a:solidFill>
                    <a:srgbClr val="0070C0"/>
                  </a:solidFill>
                </a:rPr>
                <a:t>/abs/2305.00145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31D36B-2CDA-0E21-2A52-349CD769AD26}"/>
                </a:ext>
              </a:extLst>
            </p:cNvPr>
            <p:cNvSpPr txBox="1"/>
            <p:nvPr/>
          </p:nvSpPr>
          <p:spPr>
            <a:xfrm>
              <a:off x="671478" y="5319737"/>
              <a:ext cx="6679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Sharbaugh</a:t>
              </a:r>
              <a:r>
                <a:rPr lang="en-US" sz="1400" dirty="0"/>
                <a:t>, A.E., Jones, L., Villano, A.N.; Journal of Undergraduate Reports in Physics (JURP); </a:t>
              </a:r>
              <a:r>
                <a:rPr lang="en-US" sz="1400" b="1" dirty="0"/>
                <a:t>in press</a:t>
              </a:r>
              <a:endParaRPr lang="en-US" sz="14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1E2371D-45AA-ABAC-58C2-C27DD6981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767859"/>
            <a:ext cx="7772400" cy="4411113"/>
          </a:xfrm>
          <a:prstGeom prst="rect">
            <a:avLst/>
          </a:prstGeom>
        </p:spPr>
      </p:pic>
      <p:pic>
        <p:nvPicPr>
          <p:cNvPr id="13" name="Picture 12" descr="A qr code with a picture of a machine&#10;&#10;Description automatically generated">
            <a:extLst>
              <a:ext uri="{FF2B5EF4-FFF2-40B4-BE49-F238E27FC236}">
                <a16:creationId xmlns:a16="http://schemas.microsoft.com/office/drawing/2014/main" id="{027DD5CB-1B0A-B3F5-4013-376D7DCB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980" y="136525"/>
            <a:ext cx="1715820" cy="17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44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7FDEF-67C8-17AE-E709-9D06EA45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</a:t>
            </a:r>
            <a:r>
              <a:rPr lang="en-US" baseline="30000" dirty="0"/>
              <a:t>3</a:t>
            </a:r>
            <a:r>
              <a:rPr lang="en-US" dirty="0"/>
              <a:t>He Performance: Background Budget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8C2F0-4E14-9E18-8330-CB292210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11/7/23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B2AD-EAB7-03DE-CE1F-99054EF5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CPAD Workshop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CE7B-E346-11BD-C710-FC48B072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56639-89EB-3343-828F-D3C279ED5C93}"/>
              </a:ext>
            </a:extLst>
          </p:cNvPr>
          <p:cNvSpPr txBox="1"/>
          <p:nvPr/>
        </p:nvSpPr>
        <p:spPr>
          <a:xfrm>
            <a:off x="510031" y="1369545"/>
            <a:ext cx="108177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Alpha backgrounds from surface are dominant, other ambient gammas or (</a:t>
            </a:r>
            <a:r>
              <a:rPr lang="en-US" dirty="0" err="1">
                <a:latin typeface="Symbol" pitchFamily="2" charset="2"/>
              </a:rPr>
              <a:t>a</a:t>
            </a:r>
            <a:r>
              <a:rPr lang="en-US" dirty="0" err="1"/>
              <a:t>,n</a:t>
            </a:r>
            <a:r>
              <a:rPr lang="en-US" dirty="0"/>
              <a:t>) from detector less important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low-background copper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modifications can be done to remove PMT readout (maybe with TES or MKID detector coupled to silicon substrate inside the hermetic volume), then we can have signal-to-noise of around 217 for this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61465-F74C-4BC7-A279-C66DE68A49E6}"/>
              </a:ext>
            </a:extLst>
          </p:cNvPr>
          <p:cNvSpPr txBox="1"/>
          <p:nvPr/>
        </p:nvSpPr>
        <p:spPr>
          <a:xfrm>
            <a:off x="510031" y="5873354"/>
            <a:ext cx="470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Villano, A.N.; Journal of Low Temperature Physics (LTD20); </a:t>
            </a:r>
            <a:r>
              <a:rPr lang="en-US" sz="1400" b="1" dirty="0"/>
              <a:t>under review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D3B150-4E67-5FCD-8BCA-E1E013C2F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85" y="3079726"/>
            <a:ext cx="7772400" cy="2606175"/>
          </a:xfrm>
          <a:prstGeom prst="rect">
            <a:avLst/>
          </a:prstGeom>
        </p:spPr>
      </p:pic>
      <p:sp>
        <p:nvSpPr>
          <p:cNvPr id="8" name="Donut 7">
            <a:extLst>
              <a:ext uri="{FF2B5EF4-FFF2-40B4-BE49-F238E27FC236}">
                <a16:creationId xmlns:a16="http://schemas.microsoft.com/office/drawing/2014/main" id="{1E21D271-0042-F224-5548-28E8530F5A9B}"/>
              </a:ext>
            </a:extLst>
          </p:cNvPr>
          <p:cNvSpPr/>
          <p:nvPr/>
        </p:nvSpPr>
        <p:spPr>
          <a:xfrm>
            <a:off x="4038600" y="3891997"/>
            <a:ext cx="3626069" cy="701021"/>
          </a:xfrm>
          <a:prstGeom prst="donut">
            <a:avLst>
              <a:gd name="adj" fmla="val 22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4EEC26-CB92-DA69-C8D3-98711E903B86}"/>
              </a:ext>
            </a:extLst>
          </p:cNvPr>
          <p:cNvSpPr txBox="1"/>
          <p:nvPr/>
        </p:nvSpPr>
        <p:spPr>
          <a:xfrm>
            <a:off x="7517659" y="4376059"/>
            <a:ext cx="319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Large, PMT-related backgrounds</a:t>
            </a:r>
          </a:p>
        </p:txBody>
      </p:sp>
    </p:spTree>
    <p:extLst>
      <p:ext uri="{BB962C8B-B14F-4D97-AF65-F5344CB8AC3E}">
        <p14:creationId xmlns:p14="http://schemas.microsoft.com/office/powerpoint/2010/main" val="13740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0E0A9-BB19-E9DA-E08F-5E973DDD4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5" r="21910" b="-1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7FDEF-67C8-17AE-E709-9D06EA457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Prototype Design: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56639-89EB-3343-828F-D3C279ED5C93}"/>
              </a:ext>
            </a:extLst>
          </p:cNvPr>
          <p:cNvSpPr txBox="1"/>
          <p:nvPr/>
        </p:nvSpPr>
        <p:spPr>
          <a:xfrm>
            <a:off x="5757966" y="1639613"/>
            <a:ext cx="5822319" cy="4395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Build a low-cost L</a:t>
            </a:r>
            <a:r>
              <a:rPr lang="en-US" sz="2000" baseline="30000" dirty="0"/>
              <a:t>4</a:t>
            </a:r>
            <a:r>
              <a:rPr lang="en-US" sz="2000" dirty="0"/>
              <a:t>He prototype on a 2” KF-50 dipstick and put into </a:t>
            </a:r>
            <a:r>
              <a:rPr lang="en-US" sz="2000" dirty="0" err="1"/>
              <a:t>LHe</a:t>
            </a:r>
            <a:r>
              <a:rPr lang="en-US" sz="2000" dirty="0"/>
              <a:t> Dewar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Test for scintillation yield with neutrons and gammas—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Design a </a:t>
            </a:r>
            <a:r>
              <a:rPr lang="en-US" sz="2000" baseline="30000" dirty="0"/>
              <a:t>3</a:t>
            </a:r>
            <a:r>
              <a:rPr lang="en-US" sz="2000" dirty="0"/>
              <a:t>He system to keep detector volume on a closed cycle; can pump on Dewar volume to reach lower temperatures for </a:t>
            </a:r>
            <a:r>
              <a:rPr lang="en-US" sz="2000" baseline="30000" dirty="0"/>
              <a:t>3</a:t>
            </a:r>
            <a:r>
              <a:rPr lang="en-US" sz="2000" dirty="0"/>
              <a:t>He liquification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Test with neutrons of reasonable between 10 keV and 1 MeV; can use neutron beam such as at Notre Dame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Re-design the detector volume with clean copper for deployment as a low-flux detector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Possible re-design without PMT</a:t>
            </a:r>
          </a:p>
          <a:p>
            <a:pPr marL="5715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8C2F0-4E14-9E18-8330-CB292210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8952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>
                <a:solidFill>
                  <a:srgbClr val="FFFFFF"/>
                </a:solidFill>
                <a:latin typeface="Calibri" panose="020F0502020204030204"/>
              </a:rPr>
              <a:t>11/7/23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D2B2AD-EAB7-03DE-CE1F-99054EF5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5024" y="6356350"/>
            <a:ext cx="432383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CPAD Workshop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3CE7B-E346-11BD-C710-FC48B072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8844951-7827-47D4-8276-7DDE1FA7D85A}" type="slidenum">
              <a:rPr lang="en-US">
                <a:solidFill>
                  <a:schemeClr val="tx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25849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</TotalTime>
  <Words>998</Words>
  <Application>Microsoft Macintosh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         A Cryogenic Witness Detector for Low-Energy Neutron Backgrounds  </vt:lpstr>
      <vt:lpstr>Neutrons are (still) DM Backgrounds</vt:lpstr>
      <vt:lpstr>Neutron Backgrounds Underground: SNOLAB</vt:lpstr>
      <vt:lpstr>3He Detectors: Used for Decades</vt:lpstr>
      <vt:lpstr>3He Detectors: Liquid Design</vt:lpstr>
      <vt:lpstr>Gaseous 3He Performance: HALO @ SNOLAB</vt:lpstr>
      <vt:lpstr>Liquid 3He: 8 cm3 @ SNOLAB</vt:lpstr>
      <vt:lpstr>Liquid 3He Performance: Background Budget</vt:lpstr>
      <vt:lpstr>Prototype Design: </vt:lpstr>
      <vt:lpstr>Initial 4He Design and Costs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Anthony N</dc:creator>
  <cp:lastModifiedBy>Villano, Anthony N</cp:lastModifiedBy>
  <cp:revision>193</cp:revision>
  <dcterms:created xsi:type="dcterms:W3CDTF">2022-10-01T19:52:30Z</dcterms:created>
  <dcterms:modified xsi:type="dcterms:W3CDTF">2023-11-07T16:57:34Z</dcterms:modified>
</cp:coreProperties>
</file>