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3" r:id="rId1"/>
  </p:sldMasterIdLst>
  <p:notesMasterIdLst>
    <p:notesMasterId r:id="rId17"/>
  </p:notesMasterIdLst>
  <p:handoutMasterIdLst>
    <p:handoutMasterId r:id="rId18"/>
  </p:handoutMasterIdLst>
  <p:sldIdLst>
    <p:sldId id="269" r:id="rId2"/>
    <p:sldId id="297" r:id="rId3"/>
    <p:sldId id="287" r:id="rId4"/>
    <p:sldId id="298" r:id="rId5"/>
    <p:sldId id="285" r:id="rId6"/>
    <p:sldId id="290" r:id="rId7"/>
    <p:sldId id="291" r:id="rId8"/>
    <p:sldId id="293" r:id="rId9"/>
    <p:sldId id="295" r:id="rId10"/>
    <p:sldId id="296" r:id="rId11"/>
    <p:sldId id="294" r:id="rId12"/>
    <p:sldId id="299" r:id="rId13"/>
    <p:sldId id="288" r:id="rId14"/>
    <p:sldId id="289" r:id="rId15"/>
    <p:sldId id="292" r:id="rId16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19500"/>
    <a:srgbClr val="007836"/>
    <a:srgbClr val="BE0F34"/>
    <a:srgbClr val="820150"/>
    <a:srgbClr val="502D7F"/>
    <a:srgbClr val="00338E"/>
    <a:srgbClr val="0081AB"/>
    <a:srgbClr val="758F9D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CE71C2-7CAA-D242-9BCD-1F0E82FEE610}" v="13" dt="2023-10-27T18:47:40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 autoAdjust="0"/>
    <p:restoredTop sz="96110"/>
  </p:normalViewPr>
  <p:slideViewPr>
    <p:cSldViewPr snapToGrid="0" snapToObjects="1">
      <p:cViewPr varScale="1">
        <p:scale>
          <a:sx n="96" d="100"/>
          <a:sy n="96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Vacri, Maria Laura" userId="b83a3dae-eb6c-4534-829c-30927ba3646d" providerId="ADAL" clId="{71CE71C2-7CAA-D242-9BCD-1F0E82FEE610}"/>
    <pc:docChg chg="modSld">
      <pc:chgData name="Di Vacri, Maria Laura" userId="b83a3dae-eb6c-4534-829c-30927ba3646d" providerId="ADAL" clId="{71CE71C2-7CAA-D242-9BCD-1F0E82FEE610}" dt="2023-11-07T19:24:04.951" v="370" actId="1076"/>
      <pc:docMkLst>
        <pc:docMk/>
      </pc:docMkLst>
      <pc:sldChg chg="modSp mod">
        <pc:chgData name="Di Vacri, Maria Laura" userId="b83a3dae-eb6c-4534-829c-30927ba3646d" providerId="ADAL" clId="{71CE71C2-7CAA-D242-9BCD-1F0E82FEE610}" dt="2023-10-27T18:15:59.323" v="58" actId="1076"/>
        <pc:sldMkLst>
          <pc:docMk/>
          <pc:sldMk cId="171577392" sldId="269"/>
        </pc:sldMkLst>
        <pc:spChg chg="mod">
          <ac:chgData name="Di Vacri, Maria Laura" userId="b83a3dae-eb6c-4534-829c-30927ba3646d" providerId="ADAL" clId="{71CE71C2-7CAA-D242-9BCD-1F0E82FEE610}" dt="2023-10-27T18:15:59.323" v="58" actId="1076"/>
          <ac:spMkLst>
            <pc:docMk/>
            <pc:sldMk cId="171577392" sldId="269"/>
            <ac:spMk id="5" creationId="{30EE0BE7-99BF-4161-B088-8724880AAC66}"/>
          </ac:spMkLst>
        </pc:spChg>
      </pc:sldChg>
      <pc:sldChg chg="modSp mod">
        <pc:chgData name="Di Vacri, Maria Laura" userId="b83a3dae-eb6c-4534-829c-30927ba3646d" providerId="ADAL" clId="{71CE71C2-7CAA-D242-9BCD-1F0E82FEE610}" dt="2023-11-07T19:24:04.951" v="370" actId="1076"/>
        <pc:sldMkLst>
          <pc:docMk/>
          <pc:sldMk cId="4206622793" sldId="287"/>
        </pc:sldMkLst>
        <pc:spChg chg="mod">
          <ac:chgData name="Di Vacri, Maria Laura" userId="b83a3dae-eb6c-4534-829c-30927ba3646d" providerId="ADAL" clId="{71CE71C2-7CAA-D242-9BCD-1F0E82FEE610}" dt="2023-11-07T19:24:04.951" v="370" actId="1076"/>
          <ac:spMkLst>
            <pc:docMk/>
            <pc:sldMk cId="4206622793" sldId="287"/>
            <ac:spMk id="13" creationId="{66E1FBEC-5B7D-906D-472C-4BE4A84D07C9}"/>
          </ac:spMkLst>
        </pc:spChg>
      </pc:sldChg>
      <pc:sldChg chg="addSp modSp mod">
        <pc:chgData name="Di Vacri, Maria Laura" userId="b83a3dae-eb6c-4534-829c-30927ba3646d" providerId="ADAL" clId="{71CE71C2-7CAA-D242-9BCD-1F0E82FEE610}" dt="2023-10-30T17:01:59.039" v="369" actId="14100"/>
        <pc:sldMkLst>
          <pc:docMk/>
          <pc:sldMk cId="1738712682" sldId="294"/>
        </pc:sldMkLst>
        <pc:spChg chg="mod">
          <ac:chgData name="Di Vacri, Maria Laura" userId="b83a3dae-eb6c-4534-829c-30927ba3646d" providerId="ADAL" clId="{71CE71C2-7CAA-D242-9BCD-1F0E82FEE610}" dt="2023-10-27T18:52:27.689" v="326" actId="14100"/>
          <ac:spMkLst>
            <pc:docMk/>
            <pc:sldMk cId="1738712682" sldId="294"/>
            <ac:spMk id="6" creationId="{33F89970-B2D7-78B3-EF43-FDA2A8B6F503}"/>
          </ac:spMkLst>
        </pc:spChg>
        <pc:spChg chg="mod">
          <ac:chgData name="Di Vacri, Maria Laura" userId="b83a3dae-eb6c-4534-829c-30927ba3646d" providerId="ADAL" clId="{71CE71C2-7CAA-D242-9BCD-1F0E82FEE610}" dt="2023-10-27T18:52:04.672" v="319" actId="1076"/>
          <ac:spMkLst>
            <pc:docMk/>
            <pc:sldMk cId="1738712682" sldId="294"/>
            <ac:spMk id="7" creationId="{AEE0F6DD-A3B4-1312-21FC-0BABA04F7A27}"/>
          </ac:spMkLst>
        </pc:spChg>
        <pc:spChg chg="mod">
          <ac:chgData name="Di Vacri, Maria Laura" userId="b83a3dae-eb6c-4534-829c-30927ba3646d" providerId="ADAL" clId="{71CE71C2-7CAA-D242-9BCD-1F0E82FEE610}" dt="2023-10-30T17:01:59.039" v="369" actId="14100"/>
          <ac:spMkLst>
            <pc:docMk/>
            <pc:sldMk cId="1738712682" sldId="294"/>
            <ac:spMk id="8" creationId="{EF802B49-1A83-51D6-0379-C257B680CC33}"/>
          </ac:spMkLst>
        </pc:spChg>
        <pc:spChg chg="add mod">
          <ac:chgData name="Di Vacri, Maria Laura" userId="b83a3dae-eb6c-4534-829c-30927ba3646d" providerId="ADAL" clId="{71CE71C2-7CAA-D242-9BCD-1F0E82FEE610}" dt="2023-10-27T18:38:46.429" v="215" actId="20577"/>
          <ac:spMkLst>
            <pc:docMk/>
            <pc:sldMk cId="1738712682" sldId="294"/>
            <ac:spMk id="9" creationId="{B06546D1-3844-A4E7-BF6F-C22B162D25AF}"/>
          </ac:spMkLst>
        </pc:spChg>
        <pc:spChg chg="mod">
          <ac:chgData name="Di Vacri, Maria Laura" userId="b83a3dae-eb6c-4534-829c-30927ba3646d" providerId="ADAL" clId="{71CE71C2-7CAA-D242-9BCD-1F0E82FEE610}" dt="2023-10-30T17:01:33.279" v="367" actId="20577"/>
          <ac:spMkLst>
            <pc:docMk/>
            <pc:sldMk cId="1738712682" sldId="294"/>
            <ac:spMk id="10" creationId="{023485F6-DF4F-7133-B93C-855AD1042D65}"/>
          </ac:spMkLst>
        </pc:spChg>
        <pc:spChg chg="add mod">
          <ac:chgData name="Di Vacri, Maria Laura" userId="b83a3dae-eb6c-4534-829c-30927ba3646d" providerId="ADAL" clId="{71CE71C2-7CAA-D242-9BCD-1F0E82FEE610}" dt="2023-10-27T18:53:05.537" v="328" actId="207"/>
          <ac:spMkLst>
            <pc:docMk/>
            <pc:sldMk cId="1738712682" sldId="294"/>
            <ac:spMk id="11" creationId="{FD237B66-9139-7E86-7574-5ECBB5CC1174}"/>
          </ac:spMkLst>
        </pc:spChg>
        <pc:spChg chg="add mod">
          <ac:chgData name="Di Vacri, Maria Laura" userId="b83a3dae-eb6c-4534-829c-30927ba3646d" providerId="ADAL" clId="{71CE71C2-7CAA-D242-9BCD-1F0E82FEE610}" dt="2023-10-27T18:53:38.793" v="361" actId="20577"/>
          <ac:spMkLst>
            <pc:docMk/>
            <pc:sldMk cId="1738712682" sldId="294"/>
            <ac:spMk id="12" creationId="{19EBA436-5BF2-036E-A3F5-7FB6711C98C6}"/>
          </ac:spMkLst>
        </pc:spChg>
        <pc:picChg chg="mod">
          <ac:chgData name="Di Vacri, Maria Laura" userId="b83a3dae-eb6c-4534-829c-30927ba3646d" providerId="ADAL" clId="{71CE71C2-7CAA-D242-9BCD-1F0E82FEE610}" dt="2023-10-30T17:01:42.024" v="368" actId="1076"/>
          <ac:picMkLst>
            <pc:docMk/>
            <pc:sldMk cId="1738712682" sldId="294"/>
            <ac:picMk id="13" creationId="{5109FAEE-E5FA-0E2C-8AB1-FC87D99635E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0T20:42:32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1837 40 24575,'-39'-4'0,"-14"0"0,-23 0 0,28 2 0,-2 1 0,-4 0 0,0 1 0,-1 0 0,1 0 0,3 0 0,1 1 0,4 0 0,2 1 0,2 0 0,1 1 0,0 1 0,0 1 0,-38 7 0,5 4 0,7 3 0,14 0 0,2 4 0,-3 2 0,-2 2 0,19-9 0,1 0 0,-5 3 0,-16 10 0,22-7 0,-9 8 0,-3 7 0,6 2 0,4 4 0,1 8 0,1 3 0,3 1 0,4-5 0,4-5 0,8-6 0,6 0 0,4 3 0,5 2 0,3 5 0,5 1 0,6 2 0,6 0 0,5-4 0,8-3 0,9-2 0,14-1 0,-21-21 0,2-1 0,4 1 0,3-1 0,1-1 0,1-1 0,1 0 0,1-2 0,10 3 0,-1-1 0,20 5 0,-24-9 0,1-1 0,18 1 0,-24-7 0,1 0 0,4-1 0,0-1 0,4-1 0,0 0 0,2-1 0,1-1 0,4 0 0,2 0 0,1-1 0,2 0 0,4-1 0,2 0 0,6-1 0,1 0 0,-26-1 0,0 1 0,0-1 0,0 0 0,0-1 0,-1 1 0,21-2 0,-2-1 0,-5-1 0,0-1 0,-2-1 0,-1-2 0,0-2 0,-1 0 0,-2-2 0,-1-1 0,-6-1 0,-2-1 0,-6 1 0,-3-2 0,-5 1 0,-2-2 0,26-16 0,-9-3 0,-8-3 0,-5-5 0,-4-4 0,-6 1 0,-4 0 0,-7 1 0,-5 0 0,-4-5 0,-4-2 0,-3 0 0,-4 1 0,-1 5 0,-2 6 0,-3 4 0,-4 4 0,-2 1 0,-5-1 0,-7-4 0,-8-6 0,-11-7 0,-13-6 0,25 26 0,-2 0 0,-2 0 0,-2 0 0,-2 0 0,0 0 0,1 2 0,0 0 0,-1 0 0,0 2 0,2 1 0,0 1 0,2 3 0,0 1 0,-28-12 0,9 10 0,6 9 0,-2 4 0,-8 3 0,-11 1 0,-7 1 0,0 2 0,3 1 0,6 2 0,4 1 0,1 2 0,-1 5 0,-1 3 0,-1 5 0,4 4 0,11-1 0,13-3 0,16-7 0,10-5 0,7-4 0,3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0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26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11/08/2023</a:t>
            </a: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M.Laura di Vacri - CPAD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11/08/2023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M.Laura di Vacri - CPAD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11/08/2023</a:t>
            </a:r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M.Laura di Vacri - CPAD 2023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11/08/2023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M.Laura di Vacri - CPAD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11/08/2023</a:t>
            </a:r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M.Laura di Vacri - CPAD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11/08/2023</a:t>
            </a:r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M.Laura di Vacri - CPAD 2023</a:t>
            </a:r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11/08/2023</a:t>
            </a:r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M.Laura di Vacri - CPAD 2023</a:t>
            </a:r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9246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11/08/2023</a:t>
            </a:r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M.Laura di Vacri - CPAD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M.Laura di Vacri - CPAD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M.Laura di Vacri - CPAD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20.tiff"/><Relationship Id="rId7" Type="http://schemas.openxmlformats.org/officeDocument/2006/relationships/image" Target="../media/image23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tiff"/><Relationship Id="rId5" Type="http://schemas.openxmlformats.org/officeDocument/2006/relationships/image" Target="../media/image6.tiff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EE0BE7-99BF-4161-B088-8724880AA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412" y="3386051"/>
            <a:ext cx="4818185" cy="1828800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An ICP-MS based monitoring methodology to inform dust radioactive backgrounds on detector materials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AF8584-F7D3-43CB-B2DB-D1799F2830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0529" y="5642317"/>
            <a:ext cx="4572000" cy="274320"/>
          </a:xfrm>
        </p:spPr>
        <p:txBody>
          <a:bodyPr/>
          <a:lstStyle/>
          <a:p>
            <a:r>
              <a:rPr lang="en-US"/>
              <a:t>Maria Laura di </a:t>
            </a:r>
            <a:r>
              <a:rPr lang="en-US" err="1"/>
              <a:t>Vacri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C12910-3A9C-4FFC-A950-52D0A31734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0529" y="6138101"/>
            <a:ext cx="4572000" cy="274320"/>
          </a:xfrm>
        </p:spPr>
        <p:txBody>
          <a:bodyPr/>
          <a:lstStyle/>
          <a:p>
            <a:r>
              <a:rPr lang="en-US"/>
              <a:t>S. </a:t>
            </a:r>
            <a:r>
              <a:rPr lang="en-US" err="1"/>
              <a:t>Scorza</a:t>
            </a:r>
            <a:r>
              <a:rPr lang="en-US"/>
              <a:t>, A. French, N.D Rocco,</a:t>
            </a:r>
          </a:p>
          <a:p>
            <a:r>
              <a:rPr lang="en-US"/>
              <a:t> T.D. </a:t>
            </a:r>
            <a:r>
              <a:rPr lang="en-US" err="1"/>
              <a:t>Schlieder</a:t>
            </a:r>
            <a:r>
              <a:rPr lang="en-US"/>
              <a:t>, I.J. </a:t>
            </a:r>
            <a:r>
              <a:rPr lang="en-US" err="1"/>
              <a:t>Arnquist</a:t>
            </a:r>
            <a:r>
              <a:rPr lang="en-US"/>
              <a:t>, E.W Hoppe, J. Hall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52A87-F2A2-19ED-48AB-CA5121EB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9" t="-1047" r="207" b="1433"/>
          <a:stretch/>
        </p:blipFill>
        <p:spPr>
          <a:xfrm>
            <a:off x="6372665" y="-112542"/>
            <a:ext cx="8274360" cy="836707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8841B2-7ADE-11A8-8094-F9B001010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806" y="801863"/>
            <a:ext cx="1366588" cy="724292"/>
          </a:xfrm>
          <a:prstGeom prst="rect">
            <a:avLst/>
          </a:prstGeom>
        </p:spPr>
      </p:pic>
      <p:pic>
        <p:nvPicPr>
          <p:cNvPr id="1026" name="Picture 2" descr="CPAD Workshop 2023">
            <a:extLst>
              <a:ext uri="{FF2B5EF4-FFF2-40B4-BE49-F238E27FC236}">
                <a16:creationId xmlns:a16="http://schemas.microsoft.com/office/drawing/2014/main" id="{B7CE581C-C35A-8C05-B26F-29FDB8E73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14" y="1743268"/>
            <a:ext cx="3060982" cy="86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E44BE-D1F3-4485-8EEF-FEFDC1FF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37296-7B03-0764-1149-A466014C63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D27F8-E0B6-825C-7A75-3E5870769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3E0BD-6158-BBB6-6CE1-0098BB991EE3}"/>
              </a:ext>
            </a:extLst>
          </p:cNvPr>
          <p:cNvSpPr txBox="1"/>
          <p:nvPr/>
        </p:nvSpPr>
        <p:spPr>
          <a:xfrm>
            <a:off x="2916297" y="320793"/>
            <a:ext cx="1107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Results</a:t>
            </a:r>
          </a:p>
          <a:p>
            <a:r>
              <a:rPr lang="en-US" sz="3200" dirty="0">
                <a:solidFill>
                  <a:schemeClr val="tx2"/>
                </a:solidFill>
              </a:rPr>
              <a:t>Monitoring location L6 during construction of a Pb shield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6F4F0-AD23-21CC-E589-D3F0EED4BB88}"/>
              </a:ext>
            </a:extLst>
          </p:cNvPr>
          <p:cNvSpPr txBox="1"/>
          <p:nvPr/>
        </p:nvSpPr>
        <p:spPr>
          <a:xfrm>
            <a:off x="5295120" y="1757722"/>
            <a:ext cx="80326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S1, S2 </a:t>
            </a:r>
            <a:r>
              <a:rPr lang="en-US" dirty="0">
                <a:sym typeface="Wingdings" pitchFamily="2" charset="2"/>
              </a:rPr>
              <a:t> Two locations around the Pb shield assembly area </a:t>
            </a:r>
          </a:p>
          <a:p>
            <a:r>
              <a:rPr lang="en-US" dirty="0">
                <a:sym typeface="Wingdings" pitchFamily="2" charset="2"/>
              </a:rPr>
              <a:t>L6  Data collected while no Pb was being handled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CE117-E4FB-807E-7096-BD44BC225ADE}"/>
              </a:ext>
            </a:extLst>
          </p:cNvPr>
          <p:cNvSpPr txBox="1"/>
          <p:nvPr/>
        </p:nvSpPr>
        <p:spPr>
          <a:xfrm>
            <a:off x="5461672" y="6378140"/>
            <a:ext cx="437659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solidFill>
                  <a:schemeClr val="accent2"/>
                </a:solidFill>
              </a:rPr>
              <a:t>Error bar hidden by marker in S2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F13B48-F3AD-5B94-5218-9645B2BE4216}"/>
              </a:ext>
            </a:extLst>
          </p:cNvPr>
          <p:cNvSpPr txBox="1"/>
          <p:nvPr/>
        </p:nvSpPr>
        <p:spPr>
          <a:xfrm>
            <a:off x="9984125" y="4021960"/>
            <a:ext cx="434238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 err="1"/>
              <a:t>HPGe</a:t>
            </a:r>
            <a:r>
              <a:rPr lang="en-US" dirty="0"/>
              <a:t> measured </a:t>
            </a:r>
            <a:r>
              <a:rPr lang="en-US" baseline="30000" dirty="0"/>
              <a:t>210</a:t>
            </a:r>
            <a:r>
              <a:rPr lang="en-US" dirty="0"/>
              <a:t>Pb in the material: (4.2 ± 1.0) Bq·kg</a:t>
            </a:r>
            <a:r>
              <a:rPr lang="en-US" baseline="30000" dirty="0"/>
              <a:t>-1</a:t>
            </a:r>
            <a:r>
              <a:rPr lang="en-US" dirty="0">
                <a:solidFill>
                  <a:srgbClr val="FF0000"/>
                </a:solidFill>
              </a:rPr>
              <a:t>*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496663-404C-66C2-8885-3FADFB2AB4CC}"/>
              </a:ext>
            </a:extLst>
          </p:cNvPr>
          <p:cNvSpPr txBox="1"/>
          <p:nvPr/>
        </p:nvSpPr>
        <p:spPr>
          <a:xfrm>
            <a:off x="7095238" y="7484075"/>
            <a:ext cx="777579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p-type Canberra Well Detector, 46 keV line, ≈50g sample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2ED9C-2BD6-3813-2E71-8AA22A4379D0}"/>
              </a:ext>
            </a:extLst>
          </p:cNvPr>
          <p:cNvSpPr txBox="1"/>
          <p:nvPr/>
        </p:nvSpPr>
        <p:spPr>
          <a:xfrm>
            <a:off x="9984125" y="5234464"/>
            <a:ext cx="476973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baseline="30000" dirty="0"/>
              <a:t>210</a:t>
            </a:r>
            <a:r>
              <a:rPr lang="en-US" dirty="0"/>
              <a:t>Pb fallout rate from the handled material [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Bq·day</a:t>
            </a:r>
            <a:r>
              <a:rPr lang="en-US" baseline="30000" dirty="0"/>
              <a:t>-1</a:t>
            </a:r>
            <a:r>
              <a:rPr lang="en-US" dirty="0"/>
              <a:t>·cm</a:t>
            </a:r>
            <a:r>
              <a:rPr lang="en-US" baseline="30000" dirty="0"/>
              <a:t>-2</a:t>
            </a:r>
            <a:r>
              <a:rPr lang="en-US" dirty="0"/>
              <a:t>]: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dirty="0"/>
              <a:t>S1: (2.0 ± 1.8)x10</a:t>
            </a:r>
            <a:r>
              <a:rPr lang="en-US" baseline="30000" dirty="0"/>
              <a:t>-10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dirty="0"/>
              <a:t>S2: (5.0 ± 1.3)x10</a:t>
            </a:r>
            <a:r>
              <a:rPr lang="en-US" baseline="30000" dirty="0"/>
              <a:t>-11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35758E-97F4-C3C3-1E0E-A1B2021849F2}"/>
              </a:ext>
            </a:extLst>
          </p:cNvPr>
          <p:cNvSpPr txBox="1"/>
          <p:nvPr/>
        </p:nvSpPr>
        <p:spPr>
          <a:xfrm>
            <a:off x="9984125" y="2870400"/>
            <a:ext cx="434238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Fallout rate increased by two to three orders of magnitude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44D771-EA06-5168-59F4-2393F30A6F9E}"/>
              </a:ext>
            </a:extLst>
          </p:cNvPr>
          <p:cNvGrpSpPr/>
          <p:nvPr/>
        </p:nvGrpSpPr>
        <p:grpSpPr>
          <a:xfrm>
            <a:off x="983254" y="2622016"/>
            <a:ext cx="4342382" cy="4314147"/>
            <a:chOff x="10447727" y="1710545"/>
            <a:chExt cx="3619367" cy="36302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DFF9C0-BA1B-44CB-A6AA-D552A046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47727" y="1710545"/>
              <a:ext cx="3619367" cy="36302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FD9297-A217-71AD-8BD2-44ADD865E9AA}"/>
                </a:ext>
              </a:extLst>
            </p:cNvPr>
            <p:cNvSpPr/>
            <p:nvPr/>
          </p:nvSpPr>
          <p:spPr>
            <a:xfrm>
              <a:off x="12071346" y="2739311"/>
              <a:ext cx="595295" cy="598496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81387-9400-DC8C-A974-038F210D7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672" y="2886977"/>
            <a:ext cx="4376593" cy="31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F9F4C8-8D38-F9A0-DDFB-6A9619AD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F4B42-4983-96B8-A745-CEDD410F7C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20D5C-37B9-A01E-DA21-A1CB8D568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53568-4694-0DBB-6219-D621A50E7BC0}"/>
              </a:ext>
            </a:extLst>
          </p:cNvPr>
          <p:cNvSpPr txBox="1"/>
          <p:nvPr/>
        </p:nvSpPr>
        <p:spPr>
          <a:xfrm>
            <a:off x="3017828" y="770692"/>
            <a:ext cx="5704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89970-B2D7-78B3-EF43-FDA2A8B6F503}"/>
              </a:ext>
            </a:extLst>
          </p:cNvPr>
          <p:cNvSpPr txBox="1"/>
          <p:nvPr/>
        </p:nvSpPr>
        <p:spPr>
          <a:xfrm>
            <a:off x="1400234" y="2148544"/>
            <a:ext cx="73217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ICP-MS based method as an </a:t>
            </a:r>
            <a:r>
              <a:rPr lang="en-US" sz="2200" b="1" dirty="0"/>
              <a:t>effective tool </a:t>
            </a:r>
            <a:r>
              <a:rPr lang="en-US" sz="2200" dirty="0"/>
              <a:t>to </a:t>
            </a:r>
            <a:r>
              <a:rPr lang="en-US" sz="2200" b="1" dirty="0"/>
              <a:t>inform dust backgrounds </a:t>
            </a:r>
            <a:r>
              <a:rPr lang="en-US" sz="2200" dirty="0"/>
              <a:t>and </a:t>
            </a:r>
            <a:r>
              <a:rPr lang="en-US" sz="2200" b="1" dirty="0"/>
              <a:t>evaluate mitigation procedures</a:t>
            </a:r>
            <a:endParaRPr lang="en-US" sz="2200" b="1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E0F6DD-A3B4-1312-21FC-0BABA04F7A27}"/>
              </a:ext>
            </a:extLst>
          </p:cNvPr>
          <p:cNvSpPr txBox="1"/>
          <p:nvPr/>
        </p:nvSpPr>
        <p:spPr>
          <a:xfrm>
            <a:off x="1229015" y="5855933"/>
            <a:ext cx="5704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Next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02B49-1A83-51D6-0379-C257B680CC33}"/>
              </a:ext>
            </a:extLst>
          </p:cNvPr>
          <p:cNvSpPr txBox="1"/>
          <p:nvPr/>
        </p:nvSpPr>
        <p:spPr>
          <a:xfrm>
            <a:off x="1348040" y="6664404"/>
            <a:ext cx="123531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Leverage the method to develop </a:t>
            </a:r>
            <a:r>
              <a:rPr lang="en-US" sz="2200" b="1" dirty="0"/>
              <a:t>quantitative material cleaning procedures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Develop methods to directly determine contribution to dust backgrounds from </a:t>
            </a:r>
            <a:r>
              <a:rPr lang="en-US" sz="2200" b="1" baseline="30000" dirty="0"/>
              <a:t>238</a:t>
            </a:r>
            <a:r>
              <a:rPr lang="en-US" sz="2200" b="1" dirty="0"/>
              <a:t>U progeny (e.g., </a:t>
            </a:r>
            <a:r>
              <a:rPr lang="en-US" sz="2200" b="1" baseline="30000" dirty="0"/>
              <a:t>210</a:t>
            </a:r>
            <a:r>
              <a:rPr lang="en-US" sz="2200" b="1" dirty="0"/>
              <a:t>Pb)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485F6-DF4F-7133-B93C-855AD1042D65}"/>
              </a:ext>
            </a:extLst>
          </p:cNvPr>
          <p:cNvSpPr txBox="1"/>
          <p:nvPr/>
        </p:nvSpPr>
        <p:spPr>
          <a:xfrm>
            <a:off x="1397065" y="2852308"/>
            <a:ext cx="131041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efficacy of </a:t>
            </a:r>
            <a:r>
              <a:rPr lang="en-US" sz="2200" b="1" dirty="0"/>
              <a:t>mitigation procedures </a:t>
            </a:r>
            <a:r>
              <a:rPr lang="en-US" sz="2200" dirty="0"/>
              <a:t>in place at SNOLAB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Dust backgrounds in clean laboratories are strongly </a:t>
            </a:r>
            <a:r>
              <a:rPr lang="en-US" sz="2200" b="1" dirty="0"/>
              <a:t>affected by ongoing activities and handled materials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09FAEE-E5FA-0E2C-8AB1-FC87D996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498" y="970788"/>
            <a:ext cx="4889857" cy="21543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6546D1-3844-A4E7-BF6F-C22B162D25AF}"/>
              </a:ext>
            </a:extLst>
          </p:cNvPr>
          <p:cNvSpPr txBox="1"/>
          <p:nvPr/>
        </p:nvSpPr>
        <p:spPr>
          <a:xfrm>
            <a:off x="1338470" y="1623227"/>
            <a:ext cx="641868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study demonstrated: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37B66-9139-7E86-7574-5ECBB5CC1174}"/>
              </a:ext>
            </a:extLst>
          </p:cNvPr>
          <p:cNvSpPr txBox="1"/>
          <p:nvPr/>
        </p:nvSpPr>
        <p:spPr>
          <a:xfrm>
            <a:off x="1338470" y="4665441"/>
            <a:ext cx="13104170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Note: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BA436-5BF2-036E-A3F5-7FB6711C98C6}"/>
              </a:ext>
            </a:extLst>
          </p:cNvPr>
          <p:cNvSpPr txBox="1"/>
          <p:nvPr/>
        </p:nvSpPr>
        <p:spPr>
          <a:xfrm>
            <a:off x="2169884" y="4666403"/>
            <a:ext cx="11746741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The method is being used within the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SuperCDMS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collaboration to monitor backgrounds from dust fallout during installation activities.  </a:t>
            </a:r>
          </a:p>
        </p:txBody>
      </p:sp>
    </p:spTree>
    <p:extLst>
      <p:ext uri="{BB962C8B-B14F-4D97-AF65-F5344CB8AC3E}">
        <p14:creationId xmlns:p14="http://schemas.microsoft.com/office/powerpoint/2010/main" val="17387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33BB6-ACB2-4953-9ADC-C0F78F3B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A54C9-0C4A-F209-7236-75F67F114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DE438D-F49D-7950-64D9-AD585D296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274" y="769000"/>
            <a:ext cx="1366588" cy="724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139B05-A665-BED5-F9BA-622FE04D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0"/>
            <a:ext cx="8229599" cy="6563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99F204-BB90-8E98-E480-1E5335468DCD}"/>
              </a:ext>
            </a:extLst>
          </p:cNvPr>
          <p:cNvSpPr txBox="1"/>
          <p:nvPr/>
        </p:nvSpPr>
        <p:spPr>
          <a:xfrm>
            <a:off x="6400801" y="6563062"/>
            <a:ext cx="822959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DOE, USA Office of High Energy Physics Advanced Technology R&amp;D subprogram (KA-25)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Canada Foundation for Innovation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Province of Ontario Ministry of Research and Innovation</a:t>
            </a:r>
          </a:p>
        </p:txBody>
      </p:sp>
      <p:pic>
        <p:nvPicPr>
          <p:cNvPr id="5" name="Picture 2" descr="CPAD Workshop 2023">
            <a:extLst>
              <a:ext uri="{FF2B5EF4-FFF2-40B4-BE49-F238E27FC236}">
                <a16:creationId xmlns:a16="http://schemas.microsoft.com/office/drawing/2014/main" id="{50301A67-D2B4-DD1E-8533-048039A1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14" y="1743268"/>
            <a:ext cx="3060982" cy="86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5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581B0-DB98-3457-DF1E-DEF9DCA6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23621F-9F5A-F506-BE51-DCA3FC52EC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33E51-8533-3FD5-BE0C-574C5A4F4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11EE4-9448-09A2-59E0-FBF006573E00}"/>
              </a:ext>
            </a:extLst>
          </p:cNvPr>
          <p:cNvSpPr txBox="1"/>
          <p:nvPr/>
        </p:nvSpPr>
        <p:spPr>
          <a:xfrm>
            <a:off x="3376246" y="2700997"/>
            <a:ext cx="8328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tx2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1081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B7B63F-1BAF-1522-4E78-AF285083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9C91D1-0F12-7CED-CA1A-321EABBBB6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85206-3253-5B3F-E16C-DCE579BAE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E1633-8E23-3509-F410-EE3FBD647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42"/>
          <a:stretch/>
        </p:blipFill>
        <p:spPr>
          <a:xfrm>
            <a:off x="3595245" y="3122973"/>
            <a:ext cx="8101269" cy="2863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D1785-6A80-7AED-90CA-A9BBFB097C7B}"/>
              </a:ext>
            </a:extLst>
          </p:cNvPr>
          <p:cNvSpPr txBox="1"/>
          <p:nvPr/>
        </p:nvSpPr>
        <p:spPr>
          <a:xfrm>
            <a:off x="3074099" y="700354"/>
            <a:ext cx="1092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Triple quadrupole ICP-MS (ICP-QQQ-MS), or tandem ICP-MS (ICP-MS/MS)</a:t>
            </a:r>
          </a:p>
        </p:txBody>
      </p:sp>
    </p:spTree>
    <p:extLst>
      <p:ext uri="{BB962C8B-B14F-4D97-AF65-F5344CB8AC3E}">
        <p14:creationId xmlns:p14="http://schemas.microsoft.com/office/powerpoint/2010/main" val="26734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4E5546-CA3B-FD0B-AF35-2C3E0B887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7333C-FA80-D9FF-752A-BF3E831831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0AACE-8C30-46CF-5B99-B06590283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5D1228-90D1-CAFE-1803-E2CA88924665}"/>
              </a:ext>
            </a:extLst>
          </p:cNvPr>
          <p:cNvSpPr txBox="1"/>
          <p:nvPr/>
        </p:nvSpPr>
        <p:spPr>
          <a:xfrm>
            <a:off x="3074099" y="700354"/>
            <a:ext cx="5704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Method validation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A4569-CAA6-56B0-CFCA-4650566FF017}"/>
              </a:ext>
            </a:extLst>
          </p:cNvPr>
          <p:cNvGrpSpPr/>
          <p:nvPr/>
        </p:nvGrpSpPr>
        <p:grpSpPr>
          <a:xfrm>
            <a:off x="2039124" y="2670321"/>
            <a:ext cx="5077776" cy="5208814"/>
            <a:chOff x="1520825" y="2101203"/>
            <a:chExt cx="5602329" cy="612839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818E8FD-C320-6294-8B41-4447B111E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825" y="2101203"/>
              <a:ext cx="5602329" cy="612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37B1CD-9816-C242-635B-B243ED65ECAB}"/>
                </a:ext>
              </a:extLst>
            </p:cNvPr>
            <p:cNvSpPr txBox="1"/>
            <p:nvPr/>
          </p:nvSpPr>
          <p:spPr>
            <a:xfrm>
              <a:off x="3264694" y="5029200"/>
              <a:ext cx="607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ABA9F4-39FA-E80E-4034-36028B529EF9}"/>
                </a:ext>
              </a:extLst>
            </p:cNvPr>
            <p:cNvSpPr txBox="1"/>
            <p:nvPr/>
          </p:nvSpPr>
          <p:spPr>
            <a:xfrm>
              <a:off x="5672934" y="5022526"/>
              <a:ext cx="607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C00000"/>
                  </a:solidFill>
                </a:rPr>
                <a:t>*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AC7D82-4D99-7FF4-79A2-3677A3E224C8}"/>
              </a:ext>
            </a:extLst>
          </p:cNvPr>
          <p:cNvGrpSpPr/>
          <p:nvPr/>
        </p:nvGrpSpPr>
        <p:grpSpPr>
          <a:xfrm>
            <a:off x="7353321" y="2670321"/>
            <a:ext cx="5077775" cy="5208814"/>
            <a:chOff x="8031799" y="2101203"/>
            <a:chExt cx="5619513" cy="6128397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FF3C91D8-BD0B-69CA-F2B1-2E41B7DC0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799" y="2101203"/>
              <a:ext cx="5530216" cy="612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9D0CA4-C829-CB88-E71B-62BB893DB9EB}"/>
                </a:ext>
              </a:extLst>
            </p:cNvPr>
            <p:cNvSpPr txBox="1"/>
            <p:nvPr/>
          </p:nvSpPr>
          <p:spPr>
            <a:xfrm>
              <a:off x="8960644" y="3181350"/>
              <a:ext cx="607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65E879-5D48-3AFF-68AA-6FEA4218C985}"/>
                </a:ext>
              </a:extLst>
            </p:cNvPr>
            <p:cNvSpPr txBox="1"/>
            <p:nvPr/>
          </p:nvSpPr>
          <p:spPr>
            <a:xfrm>
              <a:off x="9746457" y="3174676"/>
              <a:ext cx="607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3F19B0-AD19-F0AB-601F-F866DE45012F}"/>
                </a:ext>
              </a:extLst>
            </p:cNvPr>
            <p:cNvSpPr txBox="1"/>
            <p:nvPr/>
          </p:nvSpPr>
          <p:spPr>
            <a:xfrm>
              <a:off x="10601325" y="3174676"/>
              <a:ext cx="607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314018-AC3E-9BCA-743A-16B21B9834BD}"/>
                </a:ext>
              </a:extLst>
            </p:cNvPr>
            <p:cNvSpPr txBox="1"/>
            <p:nvPr/>
          </p:nvSpPr>
          <p:spPr>
            <a:xfrm>
              <a:off x="12232482" y="3174676"/>
              <a:ext cx="607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AC2964-5E8A-70B3-1ADA-F63D0589F021}"/>
                </a:ext>
              </a:extLst>
            </p:cNvPr>
            <p:cNvSpPr txBox="1"/>
            <p:nvPr/>
          </p:nvSpPr>
          <p:spPr>
            <a:xfrm>
              <a:off x="13044093" y="3174676"/>
              <a:ext cx="607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C00000"/>
                  </a:solidFill>
                </a:rPr>
                <a:t>*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E996AD6-927B-B032-617F-077C327D2A14}"/>
              </a:ext>
            </a:extLst>
          </p:cNvPr>
          <p:cNvSpPr txBox="1"/>
          <p:nvPr/>
        </p:nvSpPr>
        <p:spPr>
          <a:xfrm>
            <a:off x="12431096" y="2864909"/>
            <a:ext cx="2026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*</a:t>
            </a:r>
            <a:r>
              <a:rPr lang="en-US" sz="2000">
                <a:solidFill>
                  <a:srgbClr val="C00000"/>
                </a:solidFill>
              </a:rPr>
              <a:t>Upper limits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95256D-FDAD-C2E3-9E06-25FC93B534CC}"/>
              </a:ext>
            </a:extLst>
          </p:cNvPr>
          <p:cNvSpPr txBox="1"/>
          <p:nvPr/>
        </p:nvSpPr>
        <p:spPr>
          <a:xfrm>
            <a:off x="3040787" y="1897703"/>
            <a:ext cx="65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/>
              <a:t>Same locations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/>
              <a:t>Same exposure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FF604B-D2EB-1056-9946-896BD2E6D33B}"/>
              </a:ext>
            </a:extLst>
          </p:cNvPr>
          <p:cNvSpPr txBox="1"/>
          <p:nvPr/>
        </p:nvSpPr>
        <p:spPr>
          <a:xfrm>
            <a:off x="3074099" y="1408240"/>
            <a:ext cx="1041681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ICP-MS vs XRF measurement of Ca and Fe fallout rate (2018 sample collection)</a:t>
            </a:r>
          </a:p>
        </p:txBody>
      </p:sp>
    </p:spTree>
    <p:extLst>
      <p:ext uri="{BB962C8B-B14F-4D97-AF65-F5344CB8AC3E}">
        <p14:creationId xmlns:p14="http://schemas.microsoft.com/office/powerpoint/2010/main" val="123463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9AE575CB-CE6F-8575-DC8C-336B287D6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4" t="6267" r="2600" b="6357"/>
          <a:stretch/>
        </p:blipFill>
        <p:spPr>
          <a:xfrm>
            <a:off x="1355352" y="4799326"/>
            <a:ext cx="4650573" cy="23002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9BE385-726D-428C-5A3A-B576C837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15612F-CE87-C08D-6524-908EA203A8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06E13-65E5-A15B-BE10-AF5FE2EC6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EA8F2-7053-E61E-F556-A61EDEF44BAA}"/>
              </a:ext>
            </a:extLst>
          </p:cNvPr>
          <p:cNvSpPr txBox="1"/>
          <p:nvPr/>
        </p:nvSpPr>
        <p:spPr>
          <a:xfrm>
            <a:off x="2895125" y="806622"/>
            <a:ext cx="11552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Background mitigation in ultrasensitive detectors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6C5FF-4604-32E3-DD64-5989C915C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74" y="3075241"/>
            <a:ext cx="2300287" cy="2300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4F38BB-D9BC-EBEF-140B-83DA700DB204}"/>
              </a:ext>
            </a:extLst>
          </p:cNvPr>
          <p:cNvSpPr txBox="1"/>
          <p:nvPr/>
        </p:nvSpPr>
        <p:spPr>
          <a:xfrm>
            <a:off x="2195930" y="1793568"/>
            <a:ext cx="4401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Underground facilities and detector shielding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42BD7-3FA3-F02F-0103-7F35B2554BEF}"/>
              </a:ext>
            </a:extLst>
          </p:cNvPr>
          <p:cNvSpPr txBox="1"/>
          <p:nvPr/>
        </p:nvSpPr>
        <p:spPr>
          <a:xfrm>
            <a:off x="8110851" y="1812366"/>
            <a:ext cx="517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800"/>
              <a:t>Ultrapure material sourcing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D7B6-75C7-1C33-9D22-3F69F2178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283" y="2965174"/>
            <a:ext cx="2188679" cy="2885078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E1531A-20DC-2A93-49AC-B5EFC73EA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634" y="5992479"/>
            <a:ext cx="2753777" cy="12929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7FDAA4-4498-281E-FF73-4BCA6869B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9034" y="2985023"/>
            <a:ext cx="1932641" cy="2865229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B727BF-EA57-DB07-1DA1-A4A3E3CAE08B}"/>
              </a:ext>
            </a:extLst>
          </p:cNvPr>
          <p:cNvSpPr txBox="1"/>
          <p:nvPr/>
        </p:nvSpPr>
        <p:spPr>
          <a:xfrm>
            <a:off x="7298277" y="2542990"/>
            <a:ext cx="4283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Uranium-238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FDA12-DB57-74D6-3054-FC0C39C9FA3B}"/>
              </a:ext>
            </a:extLst>
          </p:cNvPr>
          <p:cNvSpPr txBox="1"/>
          <p:nvPr/>
        </p:nvSpPr>
        <p:spPr>
          <a:xfrm>
            <a:off x="9863412" y="2568283"/>
            <a:ext cx="4283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Thorium-232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B1B8E8-76A2-E616-D4D4-D43E6BD3C7D7}"/>
              </a:ext>
            </a:extLst>
          </p:cNvPr>
          <p:cNvSpPr txBox="1"/>
          <p:nvPr/>
        </p:nvSpPr>
        <p:spPr>
          <a:xfrm>
            <a:off x="8259283" y="7583269"/>
            <a:ext cx="456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Images from</a:t>
            </a:r>
          </a:p>
          <a:p>
            <a:r>
              <a:rPr lang="en-US" sz="1200" dirty="0"/>
              <a:t>By </a:t>
            </a:r>
            <a:r>
              <a:rPr lang="en-US" sz="1200" dirty="0" err="1"/>
              <a:t>Tosaka</a:t>
            </a:r>
            <a:r>
              <a:rPr lang="en-US" sz="1200" dirty="0"/>
              <a:t> - Own work, CC BY 3.0,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=5531106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0BC9EA-0647-E5AC-CE34-4CD5871C4662}"/>
              </a:ext>
            </a:extLst>
          </p:cNvPr>
          <p:cNvSpPr txBox="1"/>
          <p:nvPr/>
        </p:nvSpPr>
        <p:spPr>
          <a:xfrm>
            <a:off x="1245541" y="7097452"/>
            <a:ext cx="2706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 err="1">
                <a:solidFill>
                  <a:prstClr val="black"/>
                </a:solidFill>
              </a:rPr>
              <a:t>SuperCDMS</a:t>
            </a:r>
            <a:r>
              <a:rPr lang="en-US" sz="1600" b="1" dirty="0">
                <a:solidFill>
                  <a:prstClr val="black"/>
                </a:solidFill>
              </a:rPr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42719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E113E1-EAB0-9A13-A2F3-CDAF394DB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A55ED-B80A-A530-E2EC-858E6ACF7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2620" y="7785100"/>
            <a:ext cx="3108007" cy="434445"/>
          </a:xfrm>
        </p:spPr>
        <p:txBody>
          <a:bodyPr/>
          <a:lstStyle/>
          <a:p>
            <a:r>
              <a:rPr lang="en-US" dirty="0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B3D26-3DBD-5DC4-7EFF-15F2BB8A1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56F6F-A771-3F8A-D9D8-CABB44395C58}"/>
              </a:ext>
            </a:extLst>
          </p:cNvPr>
          <p:cNvSpPr txBox="1"/>
          <p:nvPr/>
        </p:nvSpPr>
        <p:spPr>
          <a:xfrm>
            <a:off x="3009905" y="743810"/>
            <a:ext cx="4994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The challenge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2BC2E2-99E9-3E69-3D50-A47809297FC2}"/>
              </a:ext>
            </a:extLst>
          </p:cNvPr>
          <p:cNvGrpSpPr/>
          <p:nvPr/>
        </p:nvGrpSpPr>
        <p:grpSpPr>
          <a:xfrm>
            <a:off x="8412582" y="2221651"/>
            <a:ext cx="5581713" cy="4094314"/>
            <a:chOff x="8448365" y="1582611"/>
            <a:chExt cx="5838553" cy="41799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CCC78B-4CC2-4E97-1235-8587C186A990}"/>
                </a:ext>
              </a:extLst>
            </p:cNvPr>
            <p:cNvGrpSpPr/>
            <p:nvPr/>
          </p:nvGrpSpPr>
          <p:grpSpPr>
            <a:xfrm>
              <a:off x="8448365" y="1582611"/>
              <a:ext cx="5838553" cy="4179969"/>
              <a:chOff x="8110622" y="1759969"/>
              <a:chExt cx="5952554" cy="4315452"/>
            </a:xfrm>
            <a:solidFill>
              <a:schemeClr val="bg1"/>
            </a:solidFill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CD8245A-211E-E382-1B6B-8D7C8BC96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10622" y="1759969"/>
                <a:ext cx="5952554" cy="4315452"/>
              </a:xfrm>
              <a:prstGeom prst="rect">
                <a:avLst/>
              </a:prstGeom>
              <a:grpFill/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FE3A80-A047-15E4-02E6-D54EA98C5AAD}"/>
                  </a:ext>
                </a:extLst>
              </p:cNvPr>
              <p:cNvSpPr txBox="1"/>
              <p:nvPr/>
            </p:nvSpPr>
            <p:spPr>
              <a:xfrm>
                <a:off x="8654703" y="2126003"/>
                <a:ext cx="3797887" cy="551480"/>
              </a:xfrm>
              <a:prstGeom prst="rect">
                <a:avLst/>
              </a:prstGeom>
              <a:grpFill/>
              <a:ln w="127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err="1">
                    <a:solidFill>
                      <a:schemeClr val="accent6"/>
                    </a:solidFill>
                  </a:rPr>
                  <a:t>Bq</a:t>
                </a:r>
                <a:r>
                  <a:rPr lang="en-US" sz="2800" b="1">
                    <a:solidFill>
                      <a:schemeClr val="accent6"/>
                    </a:solidFill>
                  </a:rPr>
                  <a:t>/kg from Th, U, K </a:t>
                </a:r>
                <a:r>
                  <a:rPr lang="en-US" sz="2800">
                    <a:solidFill>
                      <a:schemeClr val="accent6"/>
                    </a:solidFill>
                  </a:rPr>
                  <a:t> 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875F31-B000-0667-5750-D083FC03EA41}"/>
                </a:ext>
              </a:extLst>
            </p:cNvPr>
            <p:cNvSpPr txBox="1"/>
            <p:nvPr/>
          </p:nvSpPr>
          <p:spPr>
            <a:xfrm>
              <a:off x="8524910" y="5287515"/>
              <a:ext cx="4016501" cy="3058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accent2"/>
                  </a:solidFill>
                </a:rPr>
                <a:t>https://</a:t>
              </a:r>
              <a:r>
                <a:rPr lang="en-US" sz="1400" err="1">
                  <a:solidFill>
                    <a:schemeClr val="accent2"/>
                  </a:solidFill>
                </a:rPr>
                <a:t>pubs.usgs.gov</a:t>
              </a:r>
              <a:r>
                <a:rPr lang="en-US" sz="1400">
                  <a:solidFill>
                    <a:schemeClr val="accent2"/>
                  </a:solidFill>
                </a:rPr>
                <a:t>/of/2005/1413/</a:t>
              </a:r>
              <a:r>
                <a:rPr lang="en-US" sz="1400" err="1">
                  <a:solidFill>
                    <a:schemeClr val="accent2"/>
                  </a:solidFill>
                </a:rPr>
                <a:t>maps.htm</a:t>
              </a:r>
              <a:endParaRPr lang="en-US" sz="14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E1FBEC-5B7D-906D-472C-4BE4A84D07C9}"/>
              </a:ext>
            </a:extLst>
          </p:cNvPr>
          <p:cNvSpPr txBox="1"/>
          <p:nvPr/>
        </p:nvSpPr>
        <p:spPr>
          <a:xfrm>
            <a:off x="9376041" y="6695979"/>
            <a:ext cx="3108007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1 ppt Th = 4.1 </a:t>
            </a:r>
            <a:r>
              <a:rPr lang="en-US" sz="1800" err="1">
                <a:solidFill>
                  <a:schemeClr val="accent2"/>
                </a:solidFill>
                <a:latin typeface="Symbol" pitchFamily="2" charset="2"/>
              </a:rPr>
              <a:t>m</a:t>
            </a:r>
            <a:r>
              <a:rPr lang="en-US" sz="1800" err="1">
                <a:solidFill>
                  <a:schemeClr val="accent2"/>
                </a:solidFill>
              </a:rPr>
              <a:t>Bq</a:t>
            </a:r>
            <a:r>
              <a:rPr lang="en-US" sz="1800">
                <a:solidFill>
                  <a:schemeClr val="accent2"/>
                </a:solidFill>
              </a:rPr>
              <a:t> </a:t>
            </a:r>
            <a:r>
              <a:rPr lang="en-US" sz="1800" baseline="30000">
                <a:solidFill>
                  <a:schemeClr val="accent2"/>
                </a:solidFill>
              </a:rPr>
              <a:t>232</a:t>
            </a:r>
            <a:r>
              <a:rPr lang="en-US" sz="1800">
                <a:solidFill>
                  <a:schemeClr val="accent2"/>
                </a:solidFill>
              </a:rPr>
              <a:t>Th/kg</a:t>
            </a:r>
          </a:p>
          <a:p>
            <a:r>
              <a:rPr lang="en-US" sz="1800">
                <a:solidFill>
                  <a:schemeClr val="accent2"/>
                </a:solidFill>
              </a:rPr>
              <a:t>1 ppt U =12.4 </a:t>
            </a:r>
            <a:r>
              <a:rPr lang="en-US" sz="1800" err="1">
                <a:solidFill>
                  <a:schemeClr val="accent2"/>
                </a:solidFill>
                <a:latin typeface="Symbol" pitchFamily="2" charset="2"/>
              </a:rPr>
              <a:t>m</a:t>
            </a:r>
            <a:r>
              <a:rPr lang="en-US" sz="1800" err="1">
                <a:solidFill>
                  <a:schemeClr val="accent2"/>
                </a:solidFill>
              </a:rPr>
              <a:t>Bq</a:t>
            </a:r>
            <a:r>
              <a:rPr lang="en-US" sz="1800">
                <a:solidFill>
                  <a:schemeClr val="accent2"/>
                </a:solidFill>
              </a:rPr>
              <a:t> </a:t>
            </a:r>
            <a:r>
              <a:rPr lang="en-US" sz="1800" baseline="30000">
                <a:solidFill>
                  <a:schemeClr val="accent2"/>
                </a:solidFill>
              </a:rPr>
              <a:t>238</a:t>
            </a:r>
            <a:r>
              <a:rPr lang="en-US" sz="1800">
                <a:solidFill>
                  <a:schemeClr val="accent2"/>
                </a:solidFill>
              </a:rPr>
              <a:t>U/kg</a:t>
            </a:r>
          </a:p>
          <a:p>
            <a:r>
              <a:rPr lang="en-US" sz="1800">
                <a:solidFill>
                  <a:schemeClr val="accent2"/>
                </a:solidFill>
              </a:rPr>
              <a:t>1 ppb </a:t>
            </a:r>
            <a:r>
              <a:rPr lang="en-US" sz="1800" baseline="30000" err="1">
                <a:solidFill>
                  <a:schemeClr val="accent2"/>
                </a:solidFill>
              </a:rPr>
              <a:t>nat</a:t>
            </a:r>
            <a:r>
              <a:rPr lang="en-US" sz="1800" err="1">
                <a:solidFill>
                  <a:schemeClr val="accent2"/>
                </a:solidFill>
              </a:rPr>
              <a:t>K</a:t>
            </a:r>
            <a:r>
              <a:rPr lang="en-US" sz="1800">
                <a:solidFill>
                  <a:schemeClr val="accent2"/>
                </a:solidFill>
              </a:rPr>
              <a:t> = 30.5 </a:t>
            </a:r>
            <a:r>
              <a:rPr lang="en-US" sz="1800" err="1">
                <a:solidFill>
                  <a:schemeClr val="accent2"/>
                </a:solidFill>
                <a:latin typeface="Symbol" pitchFamily="2" charset="2"/>
              </a:rPr>
              <a:t>m</a:t>
            </a:r>
            <a:r>
              <a:rPr lang="en-US" sz="1800" err="1">
                <a:solidFill>
                  <a:schemeClr val="accent2"/>
                </a:solidFill>
              </a:rPr>
              <a:t>Bq</a:t>
            </a:r>
            <a:r>
              <a:rPr lang="en-US" sz="1800">
                <a:solidFill>
                  <a:schemeClr val="accent2"/>
                </a:solidFill>
              </a:rPr>
              <a:t> </a:t>
            </a:r>
            <a:r>
              <a:rPr lang="en-US" sz="1800" baseline="30000">
                <a:solidFill>
                  <a:schemeClr val="accent2"/>
                </a:solidFill>
              </a:rPr>
              <a:t>40</a:t>
            </a:r>
            <a:r>
              <a:rPr lang="en-US" sz="1800">
                <a:solidFill>
                  <a:schemeClr val="accent2"/>
                </a:solidFill>
              </a:rPr>
              <a:t>K/kg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A90DE3-2010-0A58-DCA6-FD9CA7CDC027}"/>
              </a:ext>
            </a:extLst>
          </p:cNvPr>
          <p:cNvSpPr txBox="1"/>
          <p:nvPr/>
        </p:nvSpPr>
        <p:spPr>
          <a:xfrm>
            <a:off x="1842868" y="1969477"/>
            <a:ext cx="62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Material radiopurity requirements </a:t>
            </a:r>
            <a:r>
              <a:rPr lang="en-US" sz="3200">
                <a:solidFill>
                  <a:schemeClr val="accent6"/>
                </a:solidFill>
              </a:rPr>
              <a:t>≈ </a:t>
            </a:r>
            <a:r>
              <a:rPr lang="en-US" sz="3200" b="1" err="1">
                <a:solidFill>
                  <a:schemeClr val="accent6"/>
                </a:solidFill>
                <a:latin typeface="Symbol" pitchFamily="2" charset="2"/>
              </a:rPr>
              <a:t>m</a:t>
            </a:r>
            <a:r>
              <a:rPr lang="en-US" sz="3200" b="1" err="1">
                <a:solidFill>
                  <a:schemeClr val="accent6"/>
                </a:solidFill>
              </a:rPr>
              <a:t>Bq</a:t>
            </a:r>
            <a:r>
              <a:rPr lang="en-US" sz="3200" b="1">
                <a:solidFill>
                  <a:schemeClr val="accent6"/>
                </a:solidFill>
              </a:rPr>
              <a:t>/kg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25FE47-9E05-702A-566D-DA30AD69B0F6}"/>
              </a:ext>
            </a:extLst>
          </p:cNvPr>
          <p:cNvGrpSpPr/>
          <p:nvPr/>
        </p:nvGrpSpPr>
        <p:grpSpPr>
          <a:xfrm>
            <a:off x="2082020" y="3337432"/>
            <a:ext cx="6274191" cy="3231654"/>
            <a:chOff x="2082020" y="3337432"/>
            <a:chExt cx="6274191" cy="32316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5EF55C-10E6-E2D9-24BE-171EE6E5E2B1}"/>
                </a:ext>
              </a:extLst>
            </p:cNvPr>
            <p:cNvSpPr txBox="1"/>
            <p:nvPr/>
          </p:nvSpPr>
          <p:spPr>
            <a:xfrm>
              <a:off x="2082020" y="3337432"/>
              <a:ext cx="6274191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/>
                <a:t>Sourcing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/>
                <a:t>Selection</a:t>
              </a:r>
            </a:p>
            <a:p>
              <a:pPr marL="891540" lvl="1" indent="-342900"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chemeClr val="accent6">
                      <a:lumMod val="75000"/>
                    </a:schemeClr>
                  </a:solidFill>
                </a:rPr>
                <a:t>Ultrasensitive analytical methods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/>
                <a:t>Contamination</a:t>
              </a:r>
            </a:p>
            <a:p>
              <a:pPr marL="891540" lvl="1" indent="-342900"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chemeClr val="accent6">
                      <a:lumMod val="75000"/>
                    </a:schemeClr>
                  </a:solidFill>
                </a:rPr>
                <a:t>Handling </a:t>
              </a:r>
            </a:p>
            <a:p>
              <a:pPr marL="891540" lvl="1" indent="-342900">
                <a:buFont typeface="Arial" panose="020B0604020202020204" pitchFamily="34" charset="0"/>
                <a:buChar char="•"/>
              </a:pPr>
              <a:r>
                <a:rPr lang="en-US" sz="2400" b="1">
                  <a:solidFill>
                    <a:schemeClr val="accent6">
                      <a:lumMod val="75000"/>
                    </a:schemeClr>
                  </a:solidFill>
                </a:rPr>
                <a:t>Exposure: DUST</a:t>
              </a:r>
            </a:p>
            <a:p>
              <a:pPr marL="1440180" lvl="2" indent="-342900"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chemeClr val="accent6">
                      <a:lumMod val="75000"/>
                    </a:schemeClr>
                  </a:solidFill>
                </a:rPr>
                <a:t>Even more problematic in underground facilities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B7D9F82-BA43-D370-B5CE-60677B4BE317}"/>
                    </a:ext>
                  </a:extLst>
                </p14:cNvPr>
                <p14:cNvContentPartPr/>
                <p14:nvPr/>
              </p14:nvContentPartPr>
              <p14:xfrm>
                <a:off x="4459019" y="5287906"/>
                <a:ext cx="1266534" cy="591475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B7D9F82-BA43-D370-B5CE-60677B4BE31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41018" y="5269917"/>
                  <a:ext cx="1302176" cy="62709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A93D7706-2CDA-82A0-07EC-0FDFD111E72A}"/>
              </a:ext>
            </a:extLst>
          </p:cNvPr>
          <p:cNvSpPr txBox="1">
            <a:spLocks/>
          </p:cNvSpPr>
          <p:nvPr/>
        </p:nvSpPr>
        <p:spPr>
          <a:xfrm>
            <a:off x="929246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09728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11/08/2023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2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6DD8A6-D4CF-9E96-A092-3570226E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4BA9F-C22F-8EAB-9BAF-2B3E44712B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C2E6E-7A39-3B54-9F17-5841198B0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16DB78-9741-1ABE-92CD-FEBE73DDD188}"/>
              </a:ext>
            </a:extLst>
          </p:cNvPr>
          <p:cNvSpPr txBox="1"/>
          <p:nvPr/>
        </p:nvSpPr>
        <p:spPr>
          <a:xfrm>
            <a:off x="3009904" y="870184"/>
            <a:ext cx="10801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Dust background monitoring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AE10C-E351-96E3-F09C-BFDF8F70AECE}"/>
              </a:ext>
            </a:extLst>
          </p:cNvPr>
          <p:cNvSpPr txBox="1"/>
          <p:nvPr/>
        </p:nvSpPr>
        <p:spPr>
          <a:xfrm>
            <a:off x="2683253" y="2228699"/>
            <a:ext cx="96857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X-ray fluorescence (XRF) analysis for Th and U </a:t>
            </a:r>
            <a:r>
              <a:rPr lang="en-US" sz="2800" b="1" dirty="0"/>
              <a:t>proxy elements</a:t>
            </a:r>
            <a:r>
              <a:rPr lang="en-US" sz="2800" dirty="0"/>
              <a:t> (e.g., Ca and Fe)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Optical and fluorescence microscopy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Backgrounds predicted based on </a:t>
            </a:r>
            <a:r>
              <a:rPr lang="en-US" sz="2800" b="1" dirty="0"/>
              <a:t>dust fallout models and assumed composition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B3DE0E-0C7A-1F80-6BD4-BB6FBC849C4A}"/>
              </a:ext>
            </a:extLst>
          </p:cNvPr>
          <p:cNvSpPr txBox="1"/>
          <p:nvPr/>
        </p:nvSpPr>
        <p:spPr>
          <a:xfrm>
            <a:off x="1455900" y="6419582"/>
            <a:ext cx="12140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Boger, </a:t>
            </a:r>
            <a:r>
              <a:rPr lang="en-US" sz="1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Jea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"The Sudbury neutrino observatory." Nuclear Instruments and Methods in Physics Research Section A: Accelerators, Spectrometers, Detectors and Associated Equipment 449.1-2 (2000): 172-207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Akerib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 S., et al. "The LUX-ZEPLIN (LZ) radioactivity and cleanliness control programs." The European Physical Journal C 80 (2020): 1-52.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4105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212249E-6FD8-DA34-0A30-F59D22CF1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208" y="4522606"/>
            <a:ext cx="3708400" cy="1574800"/>
          </a:xfrm>
          <a:prstGeom prst="rect">
            <a:avLst/>
          </a:prstGeom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BE3EF1C-2C2F-FBA1-556A-E24F17BD0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b="6102"/>
          <a:stretch/>
        </p:blipFill>
        <p:spPr bwMode="auto">
          <a:xfrm>
            <a:off x="5196981" y="1661097"/>
            <a:ext cx="2877380" cy="189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3E9856-22B0-1AA3-C7D2-49F12F84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6BEF6-1024-5F89-FB90-C038EF085A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7C0F0-FECC-BE99-A65B-5A90D99FB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F282A9-A80F-EC4A-536D-F96F443AFD97}"/>
              </a:ext>
            </a:extLst>
          </p:cNvPr>
          <p:cNvSpPr txBox="1"/>
          <p:nvPr/>
        </p:nvSpPr>
        <p:spPr>
          <a:xfrm>
            <a:off x="3045965" y="601880"/>
            <a:ext cx="7657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Direct, ICP-MS based method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968CA3-AB9C-31B1-26AC-5F85945A1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225" y="5455598"/>
            <a:ext cx="5386794" cy="217450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DB272E-FC40-EB56-7ABA-A94C5944DAB6}"/>
              </a:ext>
            </a:extLst>
          </p:cNvPr>
          <p:cNvGrpSpPr/>
          <p:nvPr/>
        </p:nvGrpSpPr>
        <p:grpSpPr>
          <a:xfrm>
            <a:off x="4134640" y="2305339"/>
            <a:ext cx="4331666" cy="2409304"/>
            <a:chOff x="8130948" y="1824902"/>
            <a:chExt cx="4806247" cy="25890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71F1A2-9DC2-30EC-66E7-E49C4E8022BF}"/>
                </a:ext>
              </a:extLst>
            </p:cNvPr>
            <p:cNvGrpSpPr/>
            <p:nvPr/>
          </p:nvGrpSpPr>
          <p:grpSpPr>
            <a:xfrm>
              <a:off x="8130948" y="1824902"/>
              <a:ext cx="1706686" cy="805102"/>
              <a:chOff x="7808688" y="790468"/>
              <a:chExt cx="2696885" cy="131247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FD58D0D-9A59-2735-F883-4A9EA71629F2}"/>
                  </a:ext>
                </a:extLst>
              </p:cNvPr>
              <p:cNvGrpSpPr/>
              <p:nvPr/>
            </p:nvGrpSpPr>
            <p:grpSpPr>
              <a:xfrm>
                <a:off x="8999529" y="1083654"/>
                <a:ext cx="407174" cy="1019285"/>
                <a:chOff x="11403286" y="-289467"/>
                <a:chExt cx="557152" cy="1474791"/>
              </a:xfrm>
            </p:grpSpPr>
            <p:sp>
              <p:nvSpPr>
                <p:cNvPr id="16" name="Delay 15">
                  <a:extLst>
                    <a:ext uri="{FF2B5EF4-FFF2-40B4-BE49-F238E27FC236}">
                      <a16:creationId xmlns:a16="http://schemas.microsoft.com/office/drawing/2014/main" id="{A9830E2B-776A-A800-6740-6ABD37BF0F0C}"/>
                    </a:ext>
                  </a:extLst>
                </p:cNvPr>
                <p:cNvSpPr/>
                <p:nvPr/>
              </p:nvSpPr>
              <p:spPr>
                <a:xfrm rot="5400000">
                  <a:off x="11210630" y="435568"/>
                  <a:ext cx="947078" cy="552433"/>
                </a:xfrm>
                <a:prstGeom prst="flowChartDelay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Process 16">
                  <a:extLst>
                    <a:ext uri="{FF2B5EF4-FFF2-40B4-BE49-F238E27FC236}">
                      <a16:creationId xmlns:a16="http://schemas.microsoft.com/office/drawing/2014/main" id="{2CE744D8-FA53-6727-86BF-6F69054AA497}"/>
                    </a:ext>
                  </a:extLst>
                </p:cNvPr>
                <p:cNvSpPr/>
                <p:nvPr/>
              </p:nvSpPr>
              <p:spPr>
                <a:xfrm>
                  <a:off x="11403286" y="-289467"/>
                  <a:ext cx="557152" cy="527724"/>
                </a:xfrm>
                <a:prstGeom prst="flowChartProcess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D5DD8D27-67DC-C526-4F8B-E844CD0B28FE}"/>
                  </a:ext>
                </a:extLst>
              </p:cNvPr>
              <p:cNvSpPr/>
              <p:nvPr/>
            </p:nvSpPr>
            <p:spPr>
              <a:xfrm>
                <a:off x="7808688" y="790468"/>
                <a:ext cx="2696885" cy="942813"/>
              </a:xfrm>
              <a:prstGeom prst="arc">
                <a:avLst>
                  <a:gd name="adj1" fmla="val 16273069"/>
                  <a:gd name="adj2" fmla="val 127322"/>
                </a:avLst>
              </a:prstGeom>
              <a:ln w="25400">
                <a:solidFill>
                  <a:schemeClr val="accent2"/>
                </a:solidFill>
              </a:ln>
              <a:scene3d>
                <a:camera prst="orthographicFront">
                  <a:rot lat="21000000" lon="102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srgbClr val="61626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1AB0C0-76BC-AC79-1CB8-121FC69CBA2C}"/>
                </a:ext>
              </a:extLst>
            </p:cNvPr>
            <p:cNvSpPr txBox="1"/>
            <p:nvPr/>
          </p:nvSpPr>
          <p:spPr>
            <a:xfrm>
              <a:off x="8248484" y="3124059"/>
              <a:ext cx="4688711" cy="1289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91C1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 Dissolution and analysis on a triple quadrupole inductively coupled plasma mass spectrometer (ICP-MS, Agilent Technologies)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57DFB94-38F0-5B89-ED32-D91B15B945DE}"/>
              </a:ext>
            </a:extLst>
          </p:cNvPr>
          <p:cNvSpPr txBox="1"/>
          <p:nvPr/>
        </p:nvSpPr>
        <p:spPr>
          <a:xfrm>
            <a:off x="7450011" y="6228016"/>
            <a:ext cx="6981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200" dirty="0"/>
              <a:t>Sensitivity on </a:t>
            </a:r>
            <a:r>
              <a:rPr lang="en-US" sz="2200" b="1" baseline="30000" dirty="0"/>
              <a:t>232</a:t>
            </a:r>
            <a:r>
              <a:rPr lang="en-US" sz="2200" b="1" dirty="0"/>
              <a:t>Th and </a:t>
            </a:r>
            <a:r>
              <a:rPr lang="en-US" sz="2200" b="1" baseline="30000" dirty="0"/>
              <a:t>238</a:t>
            </a:r>
            <a:r>
              <a:rPr lang="en-US" sz="2200" b="1" dirty="0"/>
              <a:t>U </a:t>
            </a:r>
            <a:r>
              <a:rPr lang="en-US" sz="2200" dirty="0"/>
              <a:t>(30-day collection, class ≈1000 cleanroom)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BE1B97-B838-84B5-F8C2-386AE94FEF2A}"/>
              </a:ext>
            </a:extLst>
          </p:cNvPr>
          <p:cNvSpPr txBox="1"/>
          <p:nvPr/>
        </p:nvSpPr>
        <p:spPr>
          <a:xfrm>
            <a:off x="8074361" y="7050199"/>
            <a:ext cx="5742798" cy="4247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10</a:t>
            </a:r>
            <a:r>
              <a:rPr lang="en-US" b="1" baseline="30000" dirty="0">
                <a:solidFill>
                  <a:schemeClr val="accent2"/>
                </a:solidFill>
              </a:rPr>
              <a:t>-3</a:t>
            </a:r>
            <a:r>
              <a:rPr lang="en-US" b="1" dirty="0">
                <a:solidFill>
                  <a:schemeClr val="accent2"/>
                </a:solidFill>
              </a:rPr>
              <a:t> fg·day</a:t>
            </a:r>
            <a:r>
              <a:rPr lang="en-US" b="1" baseline="30000" dirty="0">
                <a:solidFill>
                  <a:schemeClr val="accent2"/>
                </a:solidFill>
              </a:rPr>
              <a:t>-1</a:t>
            </a:r>
            <a:r>
              <a:rPr lang="en-US" b="1" dirty="0">
                <a:solidFill>
                  <a:schemeClr val="accent2"/>
                </a:solidFill>
              </a:rPr>
              <a:t>·cm</a:t>
            </a:r>
            <a:r>
              <a:rPr lang="en-US" b="1" baseline="30000" dirty="0">
                <a:solidFill>
                  <a:schemeClr val="accent2"/>
                </a:solidFill>
              </a:rPr>
              <a:t>-2</a:t>
            </a:r>
            <a:r>
              <a:rPr lang="en-US" b="1" dirty="0">
                <a:solidFill>
                  <a:schemeClr val="accent2"/>
                </a:solidFill>
              </a:rPr>
              <a:t>, or 10</a:t>
            </a:r>
            <a:r>
              <a:rPr lang="en-US" b="1" baseline="30000" dirty="0">
                <a:solidFill>
                  <a:schemeClr val="accent2"/>
                </a:solidFill>
              </a:rPr>
              <a:t>-8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Symbol" pitchFamily="2" charset="2"/>
              </a:rPr>
              <a:t>m</a:t>
            </a:r>
            <a:r>
              <a:rPr lang="en-US" b="1" dirty="0">
                <a:solidFill>
                  <a:schemeClr val="accent2"/>
                </a:solidFill>
              </a:rPr>
              <a:t>Bq·day</a:t>
            </a:r>
            <a:r>
              <a:rPr lang="en-US" b="1" baseline="30000" dirty="0">
                <a:solidFill>
                  <a:schemeClr val="accent2"/>
                </a:solidFill>
              </a:rPr>
              <a:t>-1</a:t>
            </a:r>
            <a:r>
              <a:rPr lang="en-US" b="1" dirty="0">
                <a:solidFill>
                  <a:schemeClr val="accent2"/>
                </a:solidFill>
              </a:rPr>
              <a:t>·cm</a:t>
            </a:r>
            <a:r>
              <a:rPr lang="en-US" b="1" baseline="30000" dirty="0">
                <a:solidFill>
                  <a:schemeClr val="accent2"/>
                </a:solidFill>
              </a:rPr>
              <a:t>-2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1896BA0-E80A-CCFF-4EA9-DD0040497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772" y="2076923"/>
            <a:ext cx="3274935" cy="17197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0184B2-988F-568B-D95C-FA9183200385}"/>
              </a:ext>
            </a:extLst>
          </p:cNvPr>
          <p:cNvGrpSpPr/>
          <p:nvPr/>
        </p:nvGrpSpPr>
        <p:grpSpPr>
          <a:xfrm>
            <a:off x="1114639" y="2490124"/>
            <a:ext cx="2948794" cy="1558772"/>
            <a:chOff x="7707945" y="1726260"/>
            <a:chExt cx="2948794" cy="15587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BD3A3F-1EEB-C049-BB38-EA456250EA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47"/>
            <a:stretch/>
          </p:blipFill>
          <p:spPr bwMode="auto">
            <a:xfrm>
              <a:off x="8251832" y="1726260"/>
              <a:ext cx="1423696" cy="826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FE0E60-FC52-178F-D617-C5307AFE2516}"/>
                </a:ext>
              </a:extLst>
            </p:cNvPr>
            <p:cNvSpPr txBox="1"/>
            <p:nvPr/>
          </p:nvSpPr>
          <p:spPr>
            <a:xfrm>
              <a:off x="7707945" y="2638701"/>
              <a:ext cx="29487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dirty="0">
                  <a:solidFill>
                    <a:srgbClr val="191C1F"/>
                  </a:solidFill>
                  <a:latin typeface="Arial"/>
                </a:rPr>
                <a:t>1. Dust sample collection on low-background vials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8540B76-34C3-8131-58A9-A22F8A7D6496}"/>
              </a:ext>
            </a:extLst>
          </p:cNvPr>
          <p:cNvSpPr txBox="1"/>
          <p:nvPr/>
        </p:nvSpPr>
        <p:spPr>
          <a:xfrm>
            <a:off x="12326172" y="2346438"/>
            <a:ext cx="2379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191C1F"/>
                </a:solidFill>
                <a:latin typeface="Arial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1C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Determination of stable elements and long-lived radionuclides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FD14C5-43F1-7133-7FBA-1E39AD555642}"/>
              </a:ext>
            </a:extLst>
          </p:cNvPr>
          <p:cNvCxnSpPr>
            <a:cxnSpLocks/>
          </p:cNvCxnSpPr>
          <p:nvPr/>
        </p:nvCxnSpPr>
        <p:spPr>
          <a:xfrm>
            <a:off x="3612780" y="2867728"/>
            <a:ext cx="615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B77DCCF-7DAE-FFD8-2B30-B148DDFC38D2}"/>
              </a:ext>
            </a:extLst>
          </p:cNvPr>
          <p:cNvCxnSpPr>
            <a:cxnSpLocks/>
          </p:cNvCxnSpPr>
          <p:nvPr/>
        </p:nvCxnSpPr>
        <p:spPr>
          <a:xfrm>
            <a:off x="8251498" y="2843537"/>
            <a:ext cx="615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E14718B-1612-BA9E-B37A-9B9D89A09A6F}"/>
              </a:ext>
            </a:extLst>
          </p:cNvPr>
          <p:cNvSpPr txBox="1"/>
          <p:nvPr/>
        </p:nvSpPr>
        <p:spPr>
          <a:xfrm>
            <a:off x="12293249" y="4563790"/>
            <a:ext cx="23499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1C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 Determination of fallout rates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contaminant/surface/time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972248-85F8-F72D-A403-D9C648B9A109}"/>
              </a:ext>
            </a:extLst>
          </p:cNvPr>
          <p:cNvCxnSpPr>
            <a:cxnSpLocks/>
          </p:cNvCxnSpPr>
          <p:nvPr/>
        </p:nvCxnSpPr>
        <p:spPr>
          <a:xfrm>
            <a:off x="10940628" y="3975510"/>
            <a:ext cx="0" cy="3558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4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DC2C3D-BBB0-428F-8DE4-755B6F46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C602A3-E9F5-D373-EE0B-97C2C11E63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A55AF-BE13-A84A-8794-D5A466AAF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A8575-D9A8-9847-08CE-DA1D25B6A11E}"/>
              </a:ext>
            </a:extLst>
          </p:cNvPr>
          <p:cNvSpPr txBox="1"/>
          <p:nvPr/>
        </p:nvSpPr>
        <p:spPr>
          <a:xfrm>
            <a:off x="3045964" y="601880"/>
            <a:ext cx="5704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The SNOLAB facility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BB8D9A-5FEC-2CD4-E21E-68851CED3F79}"/>
              </a:ext>
            </a:extLst>
          </p:cNvPr>
          <p:cNvGrpSpPr/>
          <p:nvPr/>
        </p:nvGrpSpPr>
        <p:grpSpPr>
          <a:xfrm>
            <a:off x="5898034" y="5678558"/>
            <a:ext cx="8275563" cy="2001915"/>
            <a:chOff x="5898026" y="5638164"/>
            <a:chExt cx="8275563" cy="20019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19A6BA-14ED-7DCB-3B21-41B241F7B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4585" y="5638164"/>
              <a:ext cx="2989004" cy="19895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8989C7-426A-2E61-25A1-05E8BED0C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5710" y="5638164"/>
              <a:ext cx="2989005" cy="19895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C07282-E098-451B-9FC9-738B57C6B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8026" y="5638165"/>
              <a:ext cx="3193084" cy="200191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2BDC5FC-83A4-B39B-1406-536AFA581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809" y="3581555"/>
            <a:ext cx="3040643" cy="16115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68B0C2-BD27-8D9C-55CA-E04B2A6D724E}"/>
              </a:ext>
            </a:extLst>
          </p:cNvPr>
          <p:cNvSpPr txBox="1"/>
          <p:nvPr/>
        </p:nvSpPr>
        <p:spPr>
          <a:xfrm>
            <a:off x="8487173" y="1699556"/>
            <a:ext cx="5308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/>
              <a:t>A ≈ 5000 m</a:t>
            </a:r>
            <a:r>
              <a:rPr lang="en-US" sz="2400" baseline="30000"/>
              <a:t>2</a:t>
            </a:r>
            <a:r>
              <a:rPr lang="en-US" sz="2400"/>
              <a:t> class-2000 cleanroom 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accent6"/>
                </a:solidFill>
              </a:rPr>
              <a:t>2 km underground, in the working Creighton nickel mine</a:t>
            </a:r>
            <a:r>
              <a:rPr lang="en-US" sz="2400" b="1"/>
              <a:t> </a:t>
            </a:r>
            <a:r>
              <a:rPr lang="en-US" sz="2400"/>
              <a:t>(operated by Vale Ltd.)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47A988-7075-D3CC-12FB-EA5115C83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0484" y="3783297"/>
            <a:ext cx="4323113" cy="18925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00234E-85C6-1DBF-41F3-CCF12B1DE6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89"/>
          <a:stretch/>
        </p:blipFill>
        <p:spPr>
          <a:xfrm>
            <a:off x="1355241" y="1923731"/>
            <a:ext cx="3851700" cy="30576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40BA10-0D34-104F-1FB7-C4EF40E30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8590" y="1488697"/>
            <a:ext cx="4329447" cy="16323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9E5C5C-62DC-B39B-A4E8-758DCC88AA25}"/>
              </a:ext>
            </a:extLst>
          </p:cNvPr>
          <p:cNvSpPr txBox="1"/>
          <p:nvPr/>
        </p:nvSpPr>
        <p:spPr>
          <a:xfrm>
            <a:off x="1625060" y="5865585"/>
            <a:ext cx="3944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/>
              <a:t>Hosting neutrino and dark matter experiments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accent6"/>
                </a:solidFill>
              </a:rPr>
              <a:t>Dust control is crucial</a:t>
            </a:r>
          </a:p>
          <a:p>
            <a:pPr>
              <a:buClr>
                <a:schemeClr val="tx1"/>
              </a:buClr>
            </a:pPr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562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2707B5-C6C9-D4FB-954D-C4634DC6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18FFE-0D17-1096-20A6-A79940F075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03F3D3-D60B-0566-A660-5F8A59684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269CD5-657B-206C-9E6B-78D0054F7647}"/>
              </a:ext>
            </a:extLst>
          </p:cNvPr>
          <p:cNvSpPr txBox="1"/>
          <p:nvPr/>
        </p:nvSpPr>
        <p:spPr>
          <a:xfrm>
            <a:off x="3074099" y="700354"/>
            <a:ext cx="1107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Evaluation of SNOLAB mitigation procedures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0777E5-83C5-CBCC-8AE5-0CF969777DD4}"/>
              </a:ext>
            </a:extLst>
          </p:cNvPr>
          <p:cNvGrpSpPr/>
          <p:nvPr/>
        </p:nvGrpSpPr>
        <p:grpSpPr>
          <a:xfrm>
            <a:off x="6863460" y="1598330"/>
            <a:ext cx="6949439" cy="4046197"/>
            <a:chOff x="6558662" y="1598330"/>
            <a:chExt cx="6949439" cy="40461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61F9B14-12CE-3D51-253C-424D659C150D}"/>
                </a:ext>
              </a:extLst>
            </p:cNvPr>
            <p:cNvGrpSpPr/>
            <p:nvPr/>
          </p:nvGrpSpPr>
          <p:grpSpPr>
            <a:xfrm>
              <a:off x="6558662" y="1983704"/>
              <a:ext cx="6949439" cy="3660823"/>
              <a:chOff x="1353041" y="1474097"/>
              <a:chExt cx="7495537" cy="402683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9BBA7CA-CDD8-4AD8-16E6-3C6DB6E199DF}"/>
                  </a:ext>
                </a:extLst>
              </p:cNvPr>
              <p:cNvGrpSpPr/>
              <p:nvPr/>
            </p:nvGrpSpPr>
            <p:grpSpPr>
              <a:xfrm>
                <a:off x="1353041" y="1474097"/>
                <a:ext cx="7495537" cy="4026839"/>
                <a:chOff x="1381177" y="1474097"/>
                <a:chExt cx="7495537" cy="4026839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CA3C8FA4-44D8-B645-030B-3DA106DDA8D4}"/>
                    </a:ext>
                  </a:extLst>
                </p:cNvPr>
                <p:cNvGrpSpPr/>
                <p:nvPr/>
              </p:nvGrpSpPr>
              <p:grpSpPr>
                <a:xfrm>
                  <a:off x="1417125" y="1474097"/>
                  <a:ext cx="7459589" cy="3984168"/>
                  <a:chOff x="5360621" y="4419600"/>
                  <a:chExt cx="4088179" cy="2070544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A75C01BA-C66C-F318-846C-087F57BED361}"/>
                      </a:ext>
                    </a:extLst>
                  </p:cNvPr>
                  <p:cNvGrpSpPr/>
                  <p:nvPr/>
                </p:nvGrpSpPr>
                <p:grpSpPr>
                  <a:xfrm>
                    <a:off x="5360621" y="4419600"/>
                    <a:ext cx="4088179" cy="2070544"/>
                    <a:chOff x="5360621" y="4012106"/>
                    <a:chExt cx="4711154" cy="2478038"/>
                  </a:xfrm>
                </p:grpSpPr>
                <p:grpSp>
                  <p:nvGrpSpPr>
                    <p:cNvPr id="11" name="Group 10">
                      <a:extLst>
                        <a:ext uri="{FF2B5EF4-FFF2-40B4-BE49-F238E27FC236}">
                          <a16:creationId xmlns:a16="http://schemas.microsoft.com/office/drawing/2014/main" id="{630AE0AC-BE43-A3CB-889B-E8B6845D93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60621" y="4012106"/>
                      <a:ext cx="4711154" cy="2478038"/>
                      <a:chOff x="5360621" y="4012106"/>
                      <a:chExt cx="4711154" cy="2478038"/>
                    </a:xfrm>
                  </p:grpSpPr>
                  <p:grpSp>
                    <p:nvGrpSpPr>
                      <p:cNvPr id="13" name="Group 12">
                        <a:extLst>
                          <a:ext uri="{FF2B5EF4-FFF2-40B4-BE49-F238E27FC236}">
                            <a16:creationId xmlns:a16="http://schemas.microsoft.com/office/drawing/2014/main" id="{91F8F249-7073-3E9D-B987-2E42420EFE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360621" y="4012106"/>
                        <a:ext cx="4711154" cy="2478038"/>
                        <a:chOff x="5360621" y="4012106"/>
                        <a:chExt cx="4711154" cy="2478038"/>
                      </a:xfrm>
                    </p:grpSpPr>
                    <p:pic>
                      <p:nvPicPr>
                        <p:cNvPr id="15" name="Picture 14">
                          <a:extLst>
                            <a:ext uri="{FF2B5EF4-FFF2-40B4-BE49-F238E27FC236}">
                              <a16:creationId xmlns:a16="http://schemas.microsoft.com/office/drawing/2014/main" id="{A4FCE99A-DC5F-D3F8-2A2E-7F1845A48F4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360621" y="4012106"/>
                          <a:ext cx="4711154" cy="2478038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16" name="Oval 15">
                          <a:extLst>
                            <a:ext uri="{FF2B5EF4-FFF2-40B4-BE49-F238E27FC236}">
                              <a16:creationId xmlns:a16="http://schemas.microsoft.com/office/drawing/2014/main" id="{1F1492EB-FDE1-0870-302C-5999283002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3603064">
                          <a:off x="7257186" y="4768700"/>
                          <a:ext cx="331629" cy="318672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rgbClr val="C0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109728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16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4" name="Oval 13">
                        <a:extLst>
                          <a:ext uri="{FF2B5EF4-FFF2-40B4-BE49-F238E27FC236}">
                            <a16:creationId xmlns:a16="http://schemas.microsoft.com/office/drawing/2014/main" id="{F7DF1022-8412-9D81-36D2-EE56C08522D6}"/>
                          </a:ext>
                        </a:extLst>
                      </p:cNvPr>
                      <p:cNvSpPr/>
                      <p:nvPr/>
                    </p:nvSpPr>
                    <p:spPr>
                      <a:xfrm rot="3603064">
                        <a:off x="7754112" y="4766320"/>
                        <a:ext cx="341643" cy="315948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09728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16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2" name="Oval 11">
                      <a:extLst>
                        <a:ext uri="{FF2B5EF4-FFF2-40B4-BE49-F238E27FC236}">
                          <a16:creationId xmlns:a16="http://schemas.microsoft.com/office/drawing/2014/main" id="{DD26133C-70EB-DBF4-CE76-58B28D801D62}"/>
                        </a:ext>
                      </a:extLst>
                    </p:cNvPr>
                    <p:cNvSpPr/>
                    <p:nvPr/>
                  </p:nvSpPr>
                  <p:spPr>
                    <a:xfrm rot="3603064">
                      <a:off x="8236013" y="4763969"/>
                      <a:ext cx="371308" cy="324601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6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BF21A5F6-4FD2-4A25-77E6-E17BCE1E25C7}"/>
                      </a:ext>
                    </a:extLst>
                  </p:cNvPr>
                  <p:cNvSpPr/>
                  <p:nvPr/>
                </p:nvSpPr>
                <p:spPr>
                  <a:xfrm rot="3603064">
                    <a:off x="5524060" y="4839518"/>
                    <a:ext cx="356232" cy="314340"/>
                  </a:xfrm>
                  <a:prstGeom prst="ellipse">
                    <a:avLst/>
                  </a:prstGeom>
                  <a:noFill/>
                  <a:ln w="254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9728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8E21C4A-6D43-8409-31F3-54C40A60C7FA}"/>
                    </a:ext>
                  </a:extLst>
                </p:cNvPr>
                <p:cNvSpPr/>
                <p:nvPr/>
              </p:nvSpPr>
              <p:spPr>
                <a:xfrm rot="3603064">
                  <a:off x="1322332" y="2730411"/>
                  <a:ext cx="592871" cy="475182"/>
                </a:xfrm>
                <a:prstGeom prst="ellipse">
                  <a:avLst/>
                </a:prstGeom>
                <a:noFill/>
                <a:ln w="254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2FE2A1E9-CBE0-9FDE-4696-E93F3544D9C0}"/>
                    </a:ext>
                  </a:extLst>
                </p:cNvPr>
                <p:cNvSpPr/>
                <p:nvPr/>
              </p:nvSpPr>
              <p:spPr>
                <a:xfrm rot="3603064">
                  <a:off x="6764795" y="3502082"/>
                  <a:ext cx="566527" cy="520906"/>
                </a:xfrm>
                <a:prstGeom prst="ellipse">
                  <a:avLst/>
                </a:prstGeom>
                <a:noFill/>
                <a:ln w="254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0519F16-9CBE-91C8-F038-0C09228603CC}"/>
                    </a:ext>
                  </a:extLst>
                </p:cNvPr>
                <p:cNvSpPr/>
                <p:nvPr/>
              </p:nvSpPr>
              <p:spPr>
                <a:xfrm rot="3603064">
                  <a:off x="2823805" y="4919016"/>
                  <a:ext cx="489564" cy="534681"/>
                </a:xfrm>
                <a:prstGeom prst="ellipse">
                  <a:avLst/>
                </a:prstGeom>
                <a:noFill/>
                <a:ln w="254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93ACE8FC-2462-1ABD-4661-57C2CF5B193F}"/>
                    </a:ext>
                  </a:extLst>
                </p:cNvPr>
                <p:cNvSpPr/>
                <p:nvPr/>
              </p:nvSpPr>
              <p:spPr>
                <a:xfrm rot="3603064">
                  <a:off x="3555668" y="4966803"/>
                  <a:ext cx="593431" cy="474836"/>
                </a:xfrm>
                <a:prstGeom prst="ellipse">
                  <a:avLst/>
                </a:prstGeom>
                <a:noFill/>
                <a:ln w="254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8FA2DA5-9EEF-C804-F8C4-841DE1DA122F}"/>
                  </a:ext>
                </a:extLst>
              </p:cNvPr>
              <p:cNvSpPr/>
              <p:nvPr/>
            </p:nvSpPr>
            <p:spPr>
              <a:xfrm rot="3603064">
                <a:off x="3931361" y="2699207"/>
                <a:ext cx="512365" cy="521540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802BA7-A80A-574B-F181-D98DD2DD3AC7}"/>
                </a:ext>
              </a:extLst>
            </p:cNvPr>
            <p:cNvGrpSpPr/>
            <p:nvPr/>
          </p:nvGrpSpPr>
          <p:grpSpPr>
            <a:xfrm>
              <a:off x="7518815" y="1968046"/>
              <a:ext cx="5203141" cy="369332"/>
              <a:chOff x="7533543" y="5891363"/>
              <a:chExt cx="8902968" cy="369332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661EB58-4F68-BF3F-F6A5-09F0900A4910}"/>
                  </a:ext>
                </a:extLst>
              </p:cNvPr>
              <p:cNvSpPr/>
              <p:nvPr/>
            </p:nvSpPr>
            <p:spPr>
              <a:xfrm rot="3603064">
                <a:off x="7598102" y="5876163"/>
                <a:ext cx="286350" cy="415468"/>
              </a:xfrm>
              <a:prstGeom prst="ellipse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E1F0C4-7E12-69D2-8C0B-1A2628F8E1A6}"/>
                  </a:ext>
                </a:extLst>
              </p:cNvPr>
              <p:cNvSpPr txBox="1"/>
              <p:nvPr/>
            </p:nvSpPr>
            <p:spPr>
              <a:xfrm>
                <a:off x="7928242" y="5891363"/>
                <a:ext cx="85082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accent2"/>
                    </a:solidFill>
                  </a:rPr>
                  <a:t>Relevant to low-background detectors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522ADC-7FC1-1DA5-0AEC-6839146CA097}"/>
                </a:ext>
              </a:extLst>
            </p:cNvPr>
            <p:cNvGrpSpPr/>
            <p:nvPr/>
          </p:nvGrpSpPr>
          <p:grpSpPr>
            <a:xfrm>
              <a:off x="7455196" y="1598330"/>
              <a:ext cx="5778232" cy="369332"/>
              <a:chOff x="7764690" y="5493259"/>
              <a:chExt cx="5778232" cy="36933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3DBAD64-87BF-8A98-F7B4-860FC0B8AB9B}"/>
                  </a:ext>
                </a:extLst>
              </p:cNvPr>
              <p:cNvSpPr/>
              <p:nvPr/>
            </p:nvSpPr>
            <p:spPr>
              <a:xfrm rot="3603064">
                <a:off x="7748360" y="5526098"/>
                <a:ext cx="317577" cy="284917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6264875-8E35-E295-63A7-F652ACFBB378}"/>
                  </a:ext>
                </a:extLst>
              </p:cNvPr>
              <p:cNvSpPr txBox="1"/>
              <p:nvPr/>
            </p:nvSpPr>
            <p:spPr>
              <a:xfrm>
                <a:off x="8053344" y="5493259"/>
                <a:ext cx="5489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accent2"/>
                    </a:solidFill>
                  </a:rPr>
                  <a:t>Tracers for dust from mine and local rock*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A52FF9D-AE31-7E96-BA52-73278B67055A}"/>
              </a:ext>
            </a:extLst>
          </p:cNvPr>
          <p:cNvSpPr txBox="1"/>
          <p:nvPr/>
        </p:nvSpPr>
        <p:spPr>
          <a:xfrm>
            <a:off x="10902813" y="5999024"/>
            <a:ext cx="2908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2-4 replicates per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Visible particulate found in some of the replicates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2377CB9-D246-D83B-1422-F69C1B169886}"/>
              </a:ext>
            </a:extLst>
          </p:cNvPr>
          <p:cNvGrpSpPr/>
          <p:nvPr/>
        </p:nvGrpSpPr>
        <p:grpSpPr>
          <a:xfrm>
            <a:off x="6876318" y="5981936"/>
            <a:ext cx="3867458" cy="1762189"/>
            <a:chOff x="6876318" y="5981936"/>
            <a:chExt cx="3867458" cy="17621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59E774-E162-D9E3-426F-6A90313A5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6318" y="5981936"/>
              <a:ext cx="3867458" cy="176218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BFB699-545B-FB28-DC22-C1E40712727B}"/>
                </a:ext>
              </a:extLst>
            </p:cNvPr>
            <p:cNvSpPr txBox="1"/>
            <p:nvPr/>
          </p:nvSpPr>
          <p:spPr>
            <a:xfrm>
              <a:off x="6953291" y="7262573"/>
              <a:ext cx="604911" cy="4247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2"/>
                  </a:solidFill>
                </a:rPr>
                <a:t>L9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129774B-1592-6246-C6F1-10F67589530B}"/>
                </a:ext>
              </a:extLst>
            </p:cNvPr>
            <p:cNvSpPr txBox="1"/>
            <p:nvPr/>
          </p:nvSpPr>
          <p:spPr>
            <a:xfrm>
              <a:off x="9014712" y="7259439"/>
              <a:ext cx="604911" cy="4247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2"/>
                  </a:solidFill>
                </a:rPr>
                <a:t>L2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4D0CA46-477A-5760-6D07-46C2F4DA2189}"/>
              </a:ext>
            </a:extLst>
          </p:cNvPr>
          <p:cNvSpPr txBox="1"/>
          <p:nvPr/>
        </p:nvSpPr>
        <p:spPr>
          <a:xfrm>
            <a:off x="1858915" y="7337803"/>
            <a:ext cx="3970223" cy="83099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/>
                </a:solidFill>
              </a:rPr>
              <a:t>*I. Lawson, Analysis of rock samples from the new laboratory, STR-2007-003 SNOLAB technical report (2007)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20329E7-36D5-92EA-E86F-249B0A484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574" y="1732547"/>
            <a:ext cx="5456450" cy="54728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02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F38D0C-EFBB-DDD9-FB24-6B2A6C3D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DD1B9-D0BD-8A60-9032-FC474A30D3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69A0A-4C3F-A547-9133-5253F18F5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3C05E-81A2-9E5F-7471-32C73308A73D}"/>
              </a:ext>
            </a:extLst>
          </p:cNvPr>
          <p:cNvSpPr txBox="1"/>
          <p:nvPr/>
        </p:nvSpPr>
        <p:spPr>
          <a:xfrm>
            <a:off x="2916297" y="424042"/>
            <a:ext cx="1107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Results</a:t>
            </a:r>
          </a:p>
          <a:p>
            <a:r>
              <a:rPr lang="en-US" sz="3200" dirty="0">
                <a:solidFill>
                  <a:schemeClr val="tx2"/>
                </a:solidFill>
              </a:rPr>
              <a:t>Radionuclides of concern [</a:t>
            </a:r>
            <a:r>
              <a:rPr lang="en-US" sz="3200" dirty="0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US" sz="3200" dirty="0">
                <a:solidFill>
                  <a:schemeClr val="tx2"/>
                </a:solidFill>
              </a:rPr>
              <a:t>Bq•day</a:t>
            </a:r>
            <a:r>
              <a:rPr lang="en-US" sz="3200" baseline="30000" dirty="0">
                <a:solidFill>
                  <a:schemeClr val="tx2"/>
                </a:solidFill>
              </a:rPr>
              <a:t>-1</a:t>
            </a:r>
            <a:r>
              <a:rPr lang="en-US" sz="3200" dirty="0">
                <a:solidFill>
                  <a:schemeClr val="tx2"/>
                </a:solidFill>
              </a:rPr>
              <a:t>•cm</a:t>
            </a:r>
            <a:r>
              <a:rPr lang="en-US" sz="3200" baseline="30000" dirty="0">
                <a:solidFill>
                  <a:schemeClr val="tx2"/>
                </a:solidFill>
              </a:rPr>
              <a:t>-2</a:t>
            </a:r>
            <a:r>
              <a:rPr lang="en-US" sz="3200" dirty="0">
                <a:solidFill>
                  <a:schemeClr val="tx2"/>
                </a:solidFill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1DACD-92DC-88D7-E961-2DF896E488D5}"/>
              </a:ext>
            </a:extLst>
          </p:cNvPr>
          <p:cNvSpPr txBox="1"/>
          <p:nvPr/>
        </p:nvSpPr>
        <p:spPr>
          <a:xfrm>
            <a:off x="9284677" y="5669280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1820A-7F04-65BF-750D-BB048F6D61AD}"/>
              </a:ext>
            </a:extLst>
          </p:cNvPr>
          <p:cNvSpPr txBox="1"/>
          <p:nvPr/>
        </p:nvSpPr>
        <p:spPr>
          <a:xfrm>
            <a:off x="1003815" y="7083264"/>
            <a:ext cx="962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Shaded areas refer to locations that are not maintained at cleanroom levels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CAEE1-AC55-B9FC-9EA7-9D5F5FFF4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48" y="1704908"/>
            <a:ext cx="9168760" cy="5196222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532225-FC27-627E-8C90-6BAB16E898A7}"/>
              </a:ext>
            </a:extLst>
          </p:cNvPr>
          <p:cNvSpPr txBox="1"/>
          <p:nvPr/>
        </p:nvSpPr>
        <p:spPr>
          <a:xfrm>
            <a:off x="11018029" y="5312581"/>
            <a:ext cx="3202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 reference value for Pb specific activity from </a:t>
            </a:r>
            <a:r>
              <a:rPr lang="en-US" baseline="30000" dirty="0"/>
              <a:t>210</a:t>
            </a:r>
            <a:r>
              <a:rPr lang="en-US" dirty="0"/>
              <a:t>Pb (200 Bq·kg</a:t>
            </a:r>
            <a:r>
              <a:rPr lang="en-US" baseline="30000" dirty="0"/>
              <a:t>-1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) was used to infer </a:t>
            </a:r>
            <a:r>
              <a:rPr lang="en-US" baseline="30000" dirty="0"/>
              <a:t>210</a:t>
            </a:r>
            <a:r>
              <a:rPr lang="en-US" dirty="0"/>
              <a:t>Pb fallout rate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C16DDE-151F-0ED8-276F-15B7DA78D2A6}"/>
              </a:ext>
            </a:extLst>
          </p:cNvPr>
          <p:cNvSpPr txBox="1"/>
          <p:nvPr/>
        </p:nvSpPr>
        <p:spPr>
          <a:xfrm>
            <a:off x="9775285" y="7037377"/>
            <a:ext cx="4964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Alessandrello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et al. 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Nuclear Instruments and Methods in Physics Research Section B: Beam Interactions with Materials and Atoms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142.1-2 (1998): 163-172.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D37299-91A5-A392-A6E2-9C0A1F15B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784" y="1432072"/>
            <a:ext cx="3619367" cy="36302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45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B03C3A-B671-BFC4-9E8A-0A9CB12C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5428B5-4CEF-A609-7503-9C20249039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DFF5F-E095-9F8A-BAF4-47232676F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M.Laura di Vacri - CPAD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E22E3-C236-9AD1-79D6-4874B0EE7876}"/>
              </a:ext>
            </a:extLst>
          </p:cNvPr>
          <p:cNvSpPr txBox="1"/>
          <p:nvPr/>
        </p:nvSpPr>
        <p:spPr>
          <a:xfrm>
            <a:off x="2916297" y="320793"/>
            <a:ext cx="1107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Results</a:t>
            </a:r>
          </a:p>
          <a:p>
            <a:r>
              <a:rPr lang="en-US" sz="3200" dirty="0">
                <a:solidFill>
                  <a:schemeClr val="tx2"/>
                </a:solidFill>
              </a:rPr>
              <a:t>Tracers for rock and mine dust [pg•day</a:t>
            </a:r>
            <a:r>
              <a:rPr lang="en-US" sz="3200" baseline="30000" dirty="0">
                <a:solidFill>
                  <a:schemeClr val="tx2"/>
                </a:solidFill>
              </a:rPr>
              <a:t>-1</a:t>
            </a:r>
            <a:r>
              <a:rPr lang="en-US" sz="3200" dirty="0">
                <a:solidFill>
                  <a:schemeClr val="tx2"/>
                </a:solidFill>
              </a:rPr>
              <a:t>•cm</a:t>
            </a:r>
            <a:r>
              <a:rPr lang="en-US" sz="3200" baseline="30000" dirty="0">
                <a:solidFill>
                  <a:schemeClr val="tx2"/>
                </a:solidFill>
              </a:rPr>
              <a:t>-2</a:t>
            </a:r>
            <a:r>
              <a:rPr lang="en-US" sz="3200" dirty="0">
                <a:solidFill>
                  <a:schemeClr val="tx2"/>
                </a:solidFill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C602C3-519D-79F9-D45E-D933557629CA}"/>
              </a:ext>
            </a:extLst>
          </p:cNvPr>
          <p:cNvSpPr txBox="1"/>
          <p:nvPr/>
        </p:nvSpPr>
        <p:spPr>
          <a:xfrm>
            <a:off x="1184272" y="7582977"/>
            <a:ext cx="962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Shaded areas refer to locations that are not maintained at cleanroom levels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7974C4-39B8-F362-2074-CE3D371D4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492" y="1737568"/>
            <a:ext cx="7667861" cy="5805426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7621F4-3E62-CE2D-3FAD-859A67172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727" y="1710545"/>
            <a:ext cx="3619367" cy="3630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ADEAC6-498A-45E3-7D63-7A74AF904B4C}"/>
              </a:ext>
            </a:extLst>
          </p:cNvPr>
          <p:cNvSpPr/>
          <p:nvPr/>
        </p:nvSpPr>
        <p:spPr>
          <a:xfrm>
            <a:off x="5970494" y="5446059"/>
            <a:ext cx="3966883" cy="2136918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806F10-0235-FD62-DC96-0C1CBB34B48C}"/>
              </a:ext>
            </a:extLst>
          </p:cNvPr>
          <p:cNvCxnSpPr/>
          <p:nvPr/>
        </p:nvCxnSpPr>
        <p:spPr>
          <a:xfrm>
            <a:off x="9937377" y="6176211"/>
            <a:ext cx="393739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E1189A-CD84-359D-B675-53AFA62EA6DB}"/>
              </a:ext>
            </a:extLst>
          </p:cNvPr>
          <p:cNvSpPr txBox="1"/>
          <p:nvPr/>
        </p:nvSpPr>
        <p:spPr>
          <a:xfrm>
            <a:off x="10331116" y="5788100"/>
            <a:ext cx="1503641" cy="75713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Mine dust tracer</a:t>
            </a:r>
          </a:p>
        </p:txBody>
      </p:sp>
    </p:spTree>
    <p:extLst>
      <p:ext uri="{BB962C8B-B14F-4D97-AF65-F5344CB8AC3E}">
        <p14:creationId xmlns:p14="http://schemas.microsoft.com/office/powerpoint/2010/main" val="26652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.BioCulture" id="{EB615C0F-2CA8-7946-AEE4-5EB1D3677827}" vid="{E2FC8ED8-3832-9B45-9DAD-D45105BA0B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PNNL_Option_4</Template>
  <TotalTime>15919</TotalTime>
  <Words>977</Words>
  <Application>Microsoft Macintosh PowerPoint</Application>
  <PresentationFormat>Custom</PresentationFormat>
  <Paragraphs>148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Symbol</vt:lpstr>
      <vt:lpstr>Times New Roman</vt:lpstr>
      <vt:lpstr>Wingdings</vt:lpstr>
      <vt:lpstr>PNNL_Option_4</vt:lpstr>
      <vt:lpstr>An ICP-MS based monitoring methodology to inform dust radioactive backgrounds on detector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Starr, Andrea S</dc:creator>
  <cp:lastModifiedBy>Di Vacri, Maria Laura</cp:lastModifiedBy>
  <cp:revision>1</cp:revision>
  <dcterms:created xsi:type="dcterms:W3CDTF">2020-09-03T19:10:02Z</dcterms:created>
  <dcterms:modified xsi:type="dcterms:W3CDTF">2023-11-07T19:24:15Z</dcterms:modified>
</cp:coreProperties>
</file>