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66" r:id="rId3"/>
    <p:sldId id="262" r:id="rId4"/>
    <p:sldId id="277" r:id="rId5"/>
    <p:sldId id="257" r:id="rId6"/>
    <p:sldId id="278" r:id="rId7"/>
    <p:sldId id="279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92E4A-B630-4C14-A29C-E7EDD553CAC7}" v="5" dt="2023-06-28T19:47:07.0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iago Cane" userId="a9a748c7-c9ba-4db5-940c-4f6c50cf4758" providerId="ADAL" clId="{03592E4A-B630-4C14-A29C-E7EDD553CAC7}"/>
    <pc:docChg chg="custSel addSld delSld modSld sldOrd">
      <pc:chgData name="Santiago Cane" userId="a9a748c7-c9ba-4db5-940c-4f6c50cf4758" providerId="ADAL" clId="{03592E4A-B630-4C14-A29C-E7EDD553CAC7}" dt="2023-06-28T19:53:05.218" v="119"/>
      <pc:docMkLst>
        <pc:docMk/>
      </pc:docMkLst>
      <pc:sldChg chg="del">
        <pc:chgData name="Santiago Cane" userId="a9a748c7-c9ba-4db5-940c-4f6c50cf4758" providerId="ADAL" clId="{03592E4A-B630-4C14-A29C-E7EDD553CAC7}" dt="2023-06-28T19:46:18.647" v="15" actId="47"/>
        <pc:sldMkLst>
          <pc:docMk/>
          <pc:sldMk cId="155673799" sldId="256"/>
        </pc:sldMkLst>
      </pc:sldChg>
      <pc:sldChg chg="add ord">
        <pc:chgData name="Santiago Cane" userId="a9a748c7-c9ba-4db5-940c-4f6c50cf4758" providerId="ADAL" clId="{03592E4A-B630-4C14-A29C-E7EDD553CAC7}" dt="2023-06-28T19:44:00.383" v="11"/>
        <pc:sldMkLst>
          <pc:docMk/>
          <pc:sldMk cId="3861967327" sldId="257"/>
        </pc:sldMkLst>
      </pc:sldChg>
      <pc:sldChg chg="add ord">
        <pc:chgData name="Santiago Cane" userId="a9a748c7-c9ba-4db5-940c-4f6c50cf4758" providerId="ADAL" clId="{03592E4A-B630-4C14-A29C-E7EDD553CAC7}" dt="2023-06-28T19:53:05.218" v="119"/>
        <pc:sldMkLst>
          <pc:docMk/>
          <pc:sldMk cId="1720147482" sldId="262"/>
        </pc:sldMkLst>
      </pc:sldChg>
      <pc:sldChg chg="add del ord">
        <pc:chgData name="Santiago Cane" userId="a9a748c7-c9ba-4db5-940c-4f6c50cf4758" providerId="ADAL" clId="{03592E4A-B630-4C14-A29C-E7EDD553CAC7}" dt="2023-06-28T19:41:11.962" v="8" actId="47"/>
        <pc:sldMkLst>
          <pc:docMk/>
          <pc:sldMk cId="554401981" sldId="265"/>
        </pc:sldMkLst>
      </pc:sldChg>
      <pc:sldChg chg="modSp add mod ord">
        <pc:chgData name="Santiago Cane" userId="a9a748c7-c9ba-4db5-940c-4f6c50cf4758" providerId="ADAL" clId="{03592E4A-B630-4C14-A29C-E7EDD553CAC7}" dt="2023-06-28T19:52:23.538" v="117" actId="20577"/>
        <pc:sldMkLst>
          <pc:docMk/>
          <pc:sldMk cId="2341024156" sldId="266"/>
        </pc:sldMkLst>
        <pc:spChg chg="mod">
          <ac:chgData name="Santiago Cane" userId="a9a748c7-c9ba-4db5-940c-4f6c50cf4758" providerId="ADAL" clId="{03592E4A-B630-4C14-A29C-E7EDD553CAC7}" dt="2023-06-28T19:52:23.538" v="117" actId="20577"/>
          <ac:spMkLst>
            <pc:docMk/>
            <pc:sldMk cId="2341024156" sldId="266"/>
            <ac:spMk id="2" creationId="{4659BECA-E0EE-5843-A53B-B2F30C77D16A}"/>
          </ac:spMkLst>
        </pc:spChg>
      </pc:sldChg>
      <pc:sldChg chg="add ord">
        <pc:chgData name="Santiago Cane" userId="a9a748c7-c9ba-4db5-940c-4f6c50cf4758" providerId="ADAL" clId="{03592E4A-B630-4C14-A29C-E7EDD553CAC7}" dt="2023-06-28T19:45:50.231" v="14"/>
        <pc:sldMkLst>
          <pc:docMk/>
          <pc:sldMk cId="1414100016" sldId="276"/>
        </pc:sldMkLst>
      </pc:sldChg>
      <pc:sldChg chg="add ord">
        <pc:chgData name="Santiago Cane" userId="a9a748c7-c9ba-4db5-940c-4f6c50cf4758" providerId="ADAL" clId="{03592E4A-B630-4C14-A29C-E7EDD553CAC7}" dt="2023-06-28T19:47:09.201" v="18"/>
        <pc:sldMkLst>
          <pc:docMk/>
          <pc:sldMk cId="602964167" sldId="277"/>
        </pc:sldMkLst>
      </pc:sldChg>
      <pc:sldChg chg="add ord">
        <pc:chgData name="Santiago Cane" userId="a9a748c7-c9ba-4db5-940c-4f6c50cf4758" providerId="ADAL" clId="{03592E4A-B630-4C14-A29C-E7EDD553CAC7}" dt="2023-06-28T19:44:00.383" v="11"/>
        <pc:sldMkLst>
          <pc:docMk/>
          <pc:sldMk cId="1077483929" sldId="278"/>
        </pc:sldMkLst>
      </pc:sldChg>
      <pc:sldChg chg="add ord">
        <pc:chgData name="Santiago Cane" userId="a9a748c7-c9ba-4db5-940c-4f6c50cf4758" providerId="ADAL" clId="{03592E4A-B630-4C14-A29C-E7EDD553CAC7}" dt="2023-06-28T19:45:50.231" v="14"/>
        <pc:sldMkLst>
          <pc:docMk/>
          <pc:sldMk cId="2587512125" sldId="27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5F8C9-60B8-4029-BC0C-0A7C370D9F3E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BE59E3-5FB0-44D5-9F60-4713C2F35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3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47139C-FD70-7E47-AA4E-625497A129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633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53D00-0D09-F4D8-369A-723D27DCC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D81E3D-777F-413E-3C7B-9A74A5D14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E437D-927B-EE11-C3D2-47AB2872B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240A0-BFC9-C2A1-2274-05F569E61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6F939-F6EF-DE79-9059-1F42DC9E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0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15DC0-9821-DBDC-714A-9D3C6BDE7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25AD6C-FB5C-B231-AA0F-719842E27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E7122-3341-E8C3-22C4-1348EA36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0D407-EE29-9C73-6DFC-5D0A3E325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95B01-0F13-70D1-3C8C-B3F13F328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28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848B2F-FBBB-76EE-3B51-CFFDED0D1A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DAB61E-5AAA-17F2-8C4F-7B3A0AA30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78566-6D7F-07B6-D056-1F0CD096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93673-BB35-93AC-4638-706058474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2EA9C-91B9-511D-AEE4-FAF55FAB7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13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306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512065"/>
            <a:ext cx="10515600" cy="10839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596044"/>
            <a:ext cx="10515600" cy="4580920"/>
          </a:xfrm>
        </p:spPr>
        <p:txBody>
          <a:bodyPr/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bg2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bg2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bg2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387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2"/>
            <a:ext cx="10515600" cy="285273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5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3428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060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512066"/>
            <a:ext cx="10515600" cy="107659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588656"/>
            <a:ext cx="5181600" cy="4588309"/>
          </a:xfrm>
        </p:spPr>
        <p:txBody>
          <a:bodyPr/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588656"/>
            <a:ext cx="5181600" cy="4588309"/>
          </a:xfrm>
        </p:spPr>
        <p:txBody>
          <a:bodyPr/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8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14935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596046"/>
            <a:ext cx="5157787" cy="90903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596046"/>
            <a:ext cx="5183188" cy="90903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7"/>
            <a:ext cx="5183188" cy="3684588"/>
          </a:xfrm>
        </p:spPr>
        <p:txBody>
          <a:bodyPr/>
          <a:lstStyle>
            <a:lvl1pPr>
              <a:buClr>
                <a:schemeClr val="bg2"/>
              </a:buClr>
              <a:defRPr/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836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1" y="5245427"/>
            <a:ext cx="10515600" cy="1178624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04181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277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989" y="516239"/>
            <a:ext cx="4188039" cy="1079807"/>
          </a:xfrm>
        </p:spPr>
        <p:txBody>
          <a:bodyPr anchor="t" anchorCtr="0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9" y="516239"/>
            <a:ext cx="6172201" cy="5344815"/>
          </a:xfrm>
        </p:spPr>
        <p:txBody>
          <a:bodyPr/>
          <a:lstStyle>
            <a:lvl1pPr>
              <a:buClr>
                <a:schemeClr val="bg2"/>
              </a:buClr>
              <a:defRPr sz="2400"/>
            </a:lvl1pPr>
            <a:lvl2pPr>
              <a:buClr>
                <a:schemeClr val="bg2"/>
              </a:buClr>
              <a:defRPr sz="2100"/>
            </a:lvl2pPr>
            <a:lvl3pPr>
              <a:buClr>
                <a:schemeClr val="bg2"/>
              </a:buClr>
              <a:defRPr sz="1800"/>
            </a:lvl3pPr>
            <a:lvl4pPr>
              <a:buClr>
                <a:schemeClr val="bg2"/>
              </a:buClr>
              <a:defRPr sz="1500"/>
            </a:lvl4pPr>
            <a:lvl5pPr>
              <a:buClr>
                <a:schemeClr val="bg2"/>
              </a:buCl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3989" y="1596046"/>
            <a:ext cx="4188039" cy="4272945"/>
          </a:xfrm>
        </p:spPr>
        <p:txBody>
          <a:bodyPr/>
          <a:lstStyle>
            <a:lvl1pPr marL="0" indent="0">
              <a:buNone/>
              <a:defRPr sz="1800"/>
            </a:lvl1pPr>
            <a:lvl2pPr marL="342891" indent="0">
              <a:buNone/>
              <a:defRPr sz="1051"/>
            </a:lvl2pPr>
            <a:lvl3pPr marL="685783" indent="0">
              <a:buNone/>
              <a:defRPr sz="900"/>
            </a:lvl3pPr>
            <a:lvl4pPr marL="1028674" indent="0">
              <a:buNone/>
              <a:defRPr sz="751"/>
            </a:lvl4pPr>
            <a:lvl5pPr marL="1371566" indent="0">
              <a:buNone/>
              <a:defRPr sz="751"/>
            </a:lvl5pPr>
            <a:lvl6pPr marL="1714457" indent="0">
              <a:buNone/>
              <a:defRPr sz="751"/>
            </a:lvl6pPr>
            <a:lvl7pPr marL="2057349" indent="0">
              <a:buNone/>
              <a:defRPr sz="751"/>
            </a:lvl7pPr>
            <a:lvl8pPr marL="2400240" indent="0">
              <a:buNone/>
              <a:defRPr sz="751"/>
            </a:lvl8pPr>
            <a:lvl9pPr marL="2743131" indent="0">
              <a:buNone/>
              <a:defRPr sz="75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1" y="6356352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0B8F101A-5762-A94D-B26B-936FC3619C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866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1BF31-9A83-4487-68E1-6C260E3E9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A86D6-60AA-5C79-E78E-69911696D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829FB-E38F-8157-0AFE-16744609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A9405F-5D10-79DF-C00D-0037E6DDB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21FFD7-AF40-EFA6-0405-1801791E2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781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91DF1-AE48-C3D2-9599-B9B23FA93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21DD4-7FC7-FD5D-6FEC-4AF77F48D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9E05B-0173-D08E-5E53-DBA55E72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3F8B2-8F3A-C022-910F-5F045E8DC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7B045-EE0A-0901-8902-F93E640E6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81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2C027-F242-5F18-85AB-1ADC61565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644A0-3385-0947-1C95-FADBE9583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5A06D-C437-6210-1451-043956477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969E5-5892-DC41-580F-EB0C74BCE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CACC5E-D583-F187-28FE-4762D500F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2651C8-6053-23F6-6B70-12B2E638A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87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8AC40-B5E4-A98A-46ED-F15D53D38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4F8B44-C6F3-C8DC-35B8-750BB65ED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0C76F6-2529-B5BC-E363-AC404B016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F936F8-97E9-5352-B0A1-760B808261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3A810-B9E2-5DBA-E9C0-36B1AD908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007E73-C135-61C1-4818-70349CA10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4E13A9-18BD-3126-4529-B614BFB9E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8DAE2-65E4-105E-2F43-EAF269E0C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0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6F4D6-DB51-267E-C881-6AF544C98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358D45-C1EC-6239-8465-CAD1F301F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E1EAD8-8918-CD99-C5EA-57965589B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E4F8F-6E1A-C1FB-3396-7CF736368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11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7CAD4E-244D-138F-14B4-3BF911091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CEED2F-E571-CD34-F4A0-20EE74BC8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777E44-0504-5101-E31B-0C03CAA47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03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9E43D-044E-7935-92CF-517F47ED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AD140-3ABB-29F2-0A7D-D282491CC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E2BE0-D410-7F7A-7771-D8CE0F5766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3D3DD-E70E-3A6A-700B-98951722E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8180D-DD6E-960F-F236-F0F69BAA6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EB233D-558B-A3B1-0348-21E036D8F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23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22BB0-22CF-BA5C-4114-F62849E3D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0E4B2D-548D-3B0E-39C7-EAB721900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24F9CE-C312-89A9-145E-6EE1C6DC8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DDDA0-BB38-559F-745D-2A60DC1B1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D7EF2-7022-2E84-10BD-5D6C2E8F6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A851C6-F4E6-8F2E-61D4-A8C329DE3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4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6CAEEB-317D-B2D2-25D4-D0BD04628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DAEA2-33B7-1456-D86A-E793B8D42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545F9-770E-9CFF-4AFB-023E3011E0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E489E-023D-485F-A7A2-19087D64E5E3}" type="datetimeFigureOut">
              <a:rPr lang="en-US" smtClean="0"/>
              <a:t>6/28/2023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B0BEF-6F00-356B-BCC3-820B298057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3733D-A712-3A6D-4FAD-95E058E6A7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76CD3-7DBB-4ECE-BE70-DFEF0205F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0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University of Pittsburgh logo&#10;">
            <a:extLst>
              <a:ext uri="{FF2B5EF4-FFF2-40B4-BE49-F238E27FC236}">
                <a16:creationId xmlns:a16="http://schemas.microsoft.com/office/drawing/2014/main" id="{F74FB613-DEF2-F045-B6A5-545870898CA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33345" y="6239168"/>
            <a:ext cx="2103887" cy="46893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512064"/>
            <a:ext cx="10515600" cy="117862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3358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1"/>
        </a:spcBef>
        <a:buClr>
          <a:schemeClr val="bg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8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bg2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29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bg2"/>
        </a:buClr>
        <a:buFont typeface="Arial" panose="020B0604020202020204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21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bg2"/>
        </a:buClr>
        <a:buFont typeface="Arial" panose="020B0604020202020204" pitchFamily="34" charset="0"/>
        <a:buChar char="•"/>
        <a:defRPr sz="1351" kern="1200">
          <a:solidFill>
            <a:schemeClr val="tx2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bg2"/>
        </a:buClr>
        <a:buFont typeface="Arial" panose="020B0604020202020204" pitchFamily="34" charset="0"/>
        <a:buChar char="•"/>
        <a:defRPr sz="1351" kern="1200">
          <a:solidFill>
            <a:schemeClr val="tx2"/>
          </a:solidFill>
          <a:latin typeface="+mn-lt"/>
          <a:ea typeface="+mn-ea"/>
          <a:cs typeface="+mn-cs"/>
        </a:defRPr>
      </a:lvl5pPr>
      <a:lvl6pPr marL="1885904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27D9085-070E-2946-9BEF-08CF29519C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58906" y="6120950"/>
            <a:ext cx="7844286" cy="547268"/>
          </a:xfrm>
        </p:spPr>
        <p:txBody>
          <a:bodyPr/>
          <a:lstStyle/>
          <a:p>
            <a:r>
              <a:rPr lang="en-US" dirty="0"/>
              <a:t>Santiago Can</a:t>
            </a:r>
            <a:r>
              <a:rPr lang="es-AR" dirty="0"/>
              <a:t>é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9BECA-E0EE-5843-A53B-B2F30C77D1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62642"/>
            <a:ext cx="9144000" cy="2387600"/>
          </a:xfrm>
        </p:spPr>
        <p:txBody>
          <a:bodyPr/>
          <a:lstStyle/>
          <a:p>
            <a:r>
              <a:rPr lang="es-AR" sz="4400" dirty="0"/>
              <a:t>Data </a:t>
            </a:r>
            <a:r>
              <a:rPr lang="es-AR" sz="4400" dirty="0" err="1"/>
              <a:t>analysis</a:t>
            </a:r>
            <a:r>
              <a:rPr lang="es-AR" sz="4400" dirty="0"/>
              <a:t> notes</a:t>
            </a:r>
            <a:br>
              <a:rPr lang="en-US" sz="4400" dirty="0"/>
            </a:br>
            <a:br>
              <a:rPr lang="en-US" sz="2400" dirty="0">
                <a:solidFill>
                  <a:schemeClr val="accent1"/>
                </a:solidFill>
                <a:latin typeface="+mn-lt"/>
                <a:ea typeface="+mn-ea"/>
                <a:cs typeface="+mn-cs"/>
              </a:rPr>
            </a:br>
            <a:endParaRPr lang="en-US" sz="24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102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30F76-A23A-05C3-AE4A-6358CF820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86"/>
            <a:ext cx="10515600" cy="1325563"/>
          </a:xfrm>
        </p:spPr>
        <p:txBody>
          <a:bodyPr/>
          <a:lstStyle/>
          <a:p>
            <a:r>
              <a:rPr lang="en-US" dirty="0" err="1"/>
              <a:t>NTuple</a:t>
            </a:r>
            <a:r>
              <a:rPr lang="en-US" dirty="0"/>
              <a:t>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B8E5D-BD8D-B5B7-06E1-5DEB2B05F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063" y="1440024"/>
            <a:ext cx="10965873" cy="4944630"/>
          </a:xfrm>
        </p:spPr>
        <p:txBody>
          <a:bodyPr/>
          <a:lstStyle/>
          <a:p>
            <a:r>
              <a:rPr lang="en-US" dirty="0"/>
              <a:t>Run349327.root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Run348885.root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0FD9CAB-2D65-145C-4409-E48ACFAB3E75}"/>
              </a:ext>
            </a:extLst>
          </p:cNvPr>
          <p:cNvGrpSpPr/>
          <p:nvPr/>
        </p:nvGrpSpPr>
        <p:grpSpPr>
          <a:xfrm>
            <a:off x="2113666" y="2117880"/>
            <a:ext cx="10474920" cy="1653071"/>
            <a:chOff x="1104016" y="1927380"/>
            <a:chExt cx="10474920" cy="1653071"/>
          </a:xfrm>
        </p:grpSpPr>
        <p:cxnSp>
          <p:nvCxnSpPr>
            <p:cNvPr id="7" name="Connector: Elbow 6">
              <a:extLst>
                <a:ext uri="{FF2B5EF4-FFF2-40B4-BE49-F238E27FC236}">
                  <a16:creationId xmlns:a16="http://schemas.microsoft.com/office/drawing/2014/main" id="{26571ED2-C94F-AA7F-E677-D41FD1853DB1}"/>
                </a:ext>
              </a:extLst>
            </p:cNvPr>
            <p:cNvCxnSpPr>
              <a:cxnSpLocks/>
            </p:cNvCxnSpPr>
            <p:nvPr/>
          </p:nvCxnSpPr>
          <p:spPr>
            <a:xfrm>
              <a:off x="1104016" y="1927380"/>
              <a:ext cx="1077209" cy="362616"/>
            </a:xfrm>
            <a:prstGeom prst="bentConnector3">
              <a:avLst>
                <a:gd name="adj1" fmla="val -401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6F22CC2-9604-87A3-E893-36DD181159EE}"/>
                </a:ext>
              </a:extLst>
            </p:cNvPr>
            <p:cNvSpPr txBox="1"/>
            <p:nvPr/>
          </p:nvSpPr>
          <p:spPr>
            <a:xfrm>
              <a:off x="2255917" y="2103123"/>
              <a:ext cx="932301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LHC Run 2 Data, year 2018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Run number: 349327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&lt;</a:t>
              </a:r>
              <a:r>
                <a:rPr lang="el-GR" dirty="0"/>
                <a:t>μ</a:t>
              </a:r>
              <a:r>
                <a:rPr lang="en-US" dirty="0"/>
                <a:t>&gt; = 53.6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≈ 150000 events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DAOD_PHYS sample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2423161-626D-3038-ECD2-8A3B236932A2}"/>
              </a:ext>
            </a:extLst>
          </p:cNvPr>
          <p:cNvGrpSpPr/>
          <p:nvPr/>
        </p:nvGrpSpPr>
        <p:grpSpPr>
          <a:xfrm>
            <a:off x="2161983" y="4624550"/>
            <a:ext cx="9191817" cy="1816650"/>
            <a:chOff x="1308163" y="4568004"/>
            <a:chExt cx="9191817" cy="1816650"/>
          </a:xfrm>
        </p:grpSpPr>
        <p:cxnSp>
          <p:nvCxnSpPr>
            <p:cNvPr id="21" name="Connector: Elbow 20">
              <a:extLst>
                <a:ext uri="{FF2B5EF4-FFF2-40B4-BE49-F238E27FC236}">
                  <a16:creationId xmlns:a16="http://schemas.microsoft.com/office/drawing/2014/main" id="{4A75174B-65FC-DFCE-B584-1F8BCF566203}"/>
                </a:ext>
              </a:extLst>
            </p:cNvPr>
            <p:cNvCxnSpPr>
              <a:cxnSpLocks/>
            </p:cNvCxnSpPr>
            <p:nvPr/>
          </p:nvCxnSpPr>
          <p:spPr>
            <a:xfrm>
              <a:off x="1308163" y="4568004"/>
              <a:ext cx="1095599" cy="266115"/>
            </a:xfrm>
            <a:prstGeom prst="bentConnector3">
              <a:avLst>
                <a:gd name="adj1" fmla="val -583"/>
              </a:avLst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AB15BE8-537B-91B0-CDD3-B6BEBB22CC77}"/>
                </a:ext>
              </a:extLst>
            </p:cNvPr>
            <p:cNvSpPr txBox="1"/>
            <p:nvPr/>
          </p:nvSpPr>
          <p:spPr>
            <a:xfrm>
              <a:off x="2602889" y="4630328"/>
              <a:ext cx="7897091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LHC Run 2 data, year 2018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Run number: 348885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&lt;</a:t>
              </a:r>
              <a:r>
                <a:rPr lang="el-GR" dirty="0"/>
                <a:t>μ</a:t>
              </a:r>
              <a:r>
                <a:rPr lang="en-US" dirty="0"/>
                <a:t>&gt; =54.4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≈ 60000 events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DAOD_PHYS sample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20147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D85D9-1075-4BB2-7278-BF916ECC5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 vertex selection criteria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2755A-D6A8-BA82-32B5-F2FB052927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4375" y="2225675"/>
                <a:ext cx="10515600" cy="4351338"/>
              </a:xfrm>
            </p:spPr>
            <p:txBody>
              <a:bodyPr/>
              <a:lstStyle/>
              <a:p>
                <a:r>
                  <a:rPr lang="en-US" dirty="0"/>
                  <a:t>Only considering those vertices with at least 2 tracks associated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Given an event, the primary vertex is that with the highest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grow m:val="on"/>
                        <m:subHide m:val="on"/>
                        <m:supHide m:val="on"/>
                        <m:ctrlPr>
                          <a:rPr lang="en-US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b>
                          <m:sup>
                            <m:r>
                              <a:rPr lang="en-US" i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:r>
                  <a:rPr lang="en-US" dirty="0"/>
                  <a:t>of all the tracks associated to it.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92755A-D6A8-BA82-32B5-F2FB052927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4375" y="2225675"/>
                <a:ext cx="10515600" cy="4351338"/>
              </a:xfrm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2964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0F0BAE0-C374-F218-4B5E-D52B6A897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69"/>
            <a:ext cx="10515600" cy="1325563"/>
          </a:xfrm>
        </p:spPr>
        <p:txBody>
          <a:bodyPr/>
          <a:lstStyle/>
          <a:p>
            <a:r>
              <a:rPr lang="en-US" dirty="0"/>
              <a:t>&lt;</a:t>
            </a:r>
            <a:r>
              <a:rPr lang="el-GR" dirty="0"/>
              <a:t>μ</a:t>
            </a:r>
            <a:r>
              <a:rPr lang="en-US" dirty="0"/>
              <a:t>&gt;=53.6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4D3CB3D-3387-9108-A316-17242592FA8B}"/>
              </a:ext>
            </a:extLst>
          </p:cNvPr>
          <p:cNvGrpSpPr/>
          <p:nvPr/>
        </p:nvGrpSpPr>
        <p:grpSpPr>
          <a:xfrm>
            <a:off x="2539134" y="1383579"/>
            <a:ext cx="6528666" cy="4712421"/>
            <a:chOff x="2539134" y="1383579"/>
            <a:chExt cx="6528666" cy="4712421"/>
          </a:xfrm>
        </p:grpSpPr>
        <p:pic>
          <p:nvPicPr>
            <p:cNvPr id="14" name="Picture 13" descr="A picture containing text, diagram, line, number&#10;&#10;Description automatically generated">
              <a:extLst>
                <a:ext uri="{FF2B5EF4-FFF2-40B4-BE49-F238E27FC236}">
                  <a16:creationId xmlns:a16="http://schemas.microsoft.com/office/drawing/2014/main" id="{B1C06E91-5187-9B9D-3DE1-4067C1FC9E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9134" y="1383579"/>
              <a:ext cx="6528666" cy="4712421"/>
            </a:xfrm>
            <a:prstGeom prst="rect">
              <a:avLst/>
            </a:prstGeom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048A88F-C89D-DC5C-D817-10B76C121CB1}"/>
                </a:ext>
              </a:extLst>
            </p:cNvPr>
            <p:cNvSpPr txBox="1"/>
            <p:nvPr/>
          </p:nvSpPr>
          <p:spPr>
            <a:xfrm>
              <a:off x="7128103" y="2638776"/>
              <a:ext cx="13577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&lt;</a:t>
              </a:r>
              <a:r>
                <a:rPr lang="el-GR" dirty="0"/>
                <a:t>μ</a:t>
              </a:r>
              <a:r>
                <a:rPr lang="en-US" dirty="0"/>
                <a:t>&gt; = 53.6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1967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diagram, plot, line&#10;&#10;Description automatically generated">
            <a:extLst>
              <a:ext uri="{FF2B5EF4-FFF2-40B4-BE49-F238E27FC236}">
                <a16:creationId xmlns:a16="http://schemas.microsoft.com/office/drawing/2014/main" id="{9956D46B-16BE-EFBF-1630-423706CACF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411" y="1259682"/>
            <a:ext cx="7169877" cy="5175250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AE59911-D83D-9E26-5D58-09CF1364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5569"/>
            <a:ext cx="10515600" cy="1325563"/>
          </a:xfrm>
        </p:spPr>
        <p:txBody>
          <a:bodyPr/>
          <a:lstStyle/>
          <a:p>
            <a:r>
              <a:rPr lang="en-US" dirty="0"/>
              <a:t>&lt;</a:t>
            </a:r>
            <a:r>
              <a:rPr lang="el-GR" dirty="0"/>
              <a:t>μ</a:t>
            </a:r>
            <a:r>
              <a:rPr lang="en-US" dirty="0"/>
              <a:t>&gt;=53.6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6DE20C-DA7F-9FB0-9691-91E1DE6F0912}"/>
              </a:ext>
            </a:extLst>
          </p:cNvPr>
          <p:cNvSpPr txBox="1"/>
          <p:nvPr/>
        </p:nvSpPr>
        <p:spPr>
          <a:xfrm>
            <a:off x="3861028" y="2818958"/>
            <a:ext cx="1357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&lt;</a:t>
            </a:r>
            <a:r>
              <a:rPr lang="el-GR" dirty="0"/>
              <a:t>μ</a:t>
            </a:r>
            <a:r>
              <a:rPr lang="en-US" dirty="0"/>
              <a:t>&gt; = 53.6</a:t>
            </a:r>
          </a:p>
        </p:txBody>
      </p:sp>
    </p:spTree>
    <p:extLst>
      <p:ext uri="{BB962C8B-B14F-4D97-AF65-F5344CB8AC3E}">
        <p14:creationId xmlns:p14="http://schemas.microsoft.com/office/powerpoint/2010/main" val="1077483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2060A-77B3-1D34-44EA-802A27BFD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0"/>
            <a:ext cx="10515600" cy="1325563"/>
          </a:xfrm>
        </p:spPr>
        <p:txBody>
          <a:bodyPr/>
          <a:lstStyle/>
          <a:p>
            <a:r>
              <a:rPr lang="en-US" dirty="0"/>
              <a:t>&lt;</a:t>
            </a:r>
            <a:r>
              <a:rPr lang="el-GR" dirty="0"/>
              <a:t>μ</a:t>
            </a:r>
            <a:r>
              <a:rPr lang="en-US" dirty="0"/>
              <a:t>&gt;=54.4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33E7299-E759-86FE-A28A-95A4C3142E26}"/>
              </a:ext>
            </a:extLst>
          </p:cNvPr>
          <p:cNvGrpSpPr/>
          <p:nvPr/>
        </p:nvGrpSpPr>
        <p:grpSpPr>
          <a:xfrm>
            <a:off x="2318544" y="1162050"/>
            <a:ext cx="7073106" cy="5105400"/>
            <a:chOff x="2318544" y="1162050"/>
            <a:chExt cx="7073106" cy="5105400"/>
          </a:xfrm>
        </p:grpSpPr>
        <p:pic>
          <p:nvPicPr>
            <p:cNvPr id="6" name="Picture 5" descr="A picture containing text, diagram, line, number&#10;&#10;Description automatically generated">
              <a:extLst>
                <a:ext uri="{FF2B5EF4-FFF2-40B4-BE49-F238E27FC236}">
                  <a16:creationId xmlns:a16="http://schemas.microsoft.com/office/drawing/2014/main" id="{E8173F51-D44B-D68A-B276-9DEE08BCD1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544" y="1162050"/>
              <a:ext cx="7073106" cy="51054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99F7A9D-314D-6D11-2641-565173E414F2}"/>
                </a:ext>
              </a:extLst>
            </p:cNvPr>
            <p:cNvSpPr txBox="1"/>
            <p:nvPr/>
          </p:nvSpPr>
          <p:spPr>
            <a:xfrm>
              <a:off x="7274502" y="2487613"/>
              <a:ext cx="13577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&lt;</a:t>
              </a:r>
              <a:r>
                <a:rPr lang="el-GR" b="1" dirty="0"/>
                <a:t>μ</a:t>
              </a:r>
              <a:r>
                <a:rPr lang="en-US" b="1" dirty="0"/>
                <a:t>&gt; = 54.4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7512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diagram, line, plot&#10;&#10;Description automatically generated">
            <a:extLst>
              <a:ext uri="{FF2B5EF4-FFF2-40B4-BE49-F238E27FC236}">
                <a16:creationId xmlns:a16="http://schemas.microsoft.com/office/drawing/2014/main" id="{C76C9AB7-0BDD-FE9E-C6AF-A991478121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786" y="1131094"/>
            <a:ext cx="7248677" cy="5232367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ADB4DDD-8905-FC61-BAFE-668879C76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4" y="0"/>
            <a:ext cx="10515600" cy="1325563"/>
          </a:xfrm>
        </p:spPr>
        <p:txBody>
          <a:bodyPr/>
          <a:lstStyle/>
          <a:p>
            <a:r>
              <a:rPr lang="en-US" dirty="0"/>
              <a:t>&lt;</a:t>
            </a:r>
            <a:r>
              <a:rPr lang="el-GR" dirty="0"/>
              <a:t>μ</a:t>
            </a:r>
            <a:r>
              <a:rPr lang="en-US" dirty="0"/>
              <a:t>&gt;=54.4</a:t>
            </a:r>
          </a:p>
        </p:txBody>
      </p:sp>
    </p:spTree>
    <p:extLst>
      <p:ext uri="{BB962C8B-B14F-4D97-AF65-F5344CB8AC3E}">
        <p14:creationId xmlns:p14="http://schemas.microsoft.com/office/powerpoint/2010/main" val="1414100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36">
      <a:dk1>
        <a:srgbClr val="003493"/>
      </a:dk1>
      <a:lt1>
        <a:srgbClr val="FFFFFF"/>
      </a:lt1>
      <a:dk2>
        <a:srgbClr val="00205B"/>
      </a:dk2>
      <a:lt2>
        <a:srgbClr val="FFB71B"/>
      </a:lt2>
      <a:accent1>
        <a:srgbClr val="B48400"/>
      </a:accent1>
      <a:accent2>
        <a:srgbClr val="49C1E0"/>
      </a:accent2>
      <a:accent3>
        <a:srgbClr val="96989A"/>
      </a:accent3>
      <a:accent4>
        <a:srgbClr val="000000"/>
      </a:accent4>
      <a:accent5>
        <a:srgbClr val="DB5729"/>
      </a:accent5>
      <a:accent6>
        <a:srgbClr val="008163"/>
      </a:accent6>
      <a:hlink>
        <a:srgbClr val="0059C8"/>
      </a:hlink>
      <a:folHlink>
        <a:srgbClr val="007FD1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rgeAhead_template_formal 4_3" id="{648C221C-5568-5049-89E5-0561A30337AE}" vid="{9A0CDC1A-8693-2746-8237-54F03AD8594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9ef9f489-e0a0-4eeb-87cc-3a526112fd0d}" enabled="0" method="" siteId="{9ef9f489-e0a0-4eeb-87cc-3a526112fd0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129</Words>
  <Application>Microsoft Office PowerPoint</Application>
  <PresentationFormat>Widescreen</PresentationFormat>
  <Paragraphs>32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Cambria Math</vt:lpstr>
      <vt:lpstr>Office Theme</vt:lpstr>
      <vt:lpstr>1_Office Theme</vt:lpstr>
      <vt:lpstr>Data analysis notes  </vt:lpstr>
      <vt:lpstr>NTuple information</vt:lpstr>
      <vt:lpstr>Initial vertex selection criteria</vt:lpstr>
      <vt:lpstr>&lt;μ&gt;=53.6</vt:lpstr>
      <vt:lpstr>&lt;μ&gt;=53.6</vt:lpstr>
      <vt:lpstr>&lt;μ&gt;=54.4</vt:lpstr>
      <vt:lpstr>&lt;μ&gt;=54.4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Santiago Cané</dc:creator>
  <cp:lastModifiedBy>Santiago Cané</cp:lastModifiedBy>
  <cp:revision>1</cp:revision>
  <dcterms:created xsi:type="dcterms:W3CDTF">2023-06-28T19:29:48Z</dcterms:created>
  <dcterms:modified xsi:type="dcterms:W3CDTF">2023-06-28T19:53:08Z</dcterms:modified>
</cp:coreProperties>
</file>