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6d82b1dd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6d82b1dd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7a709230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7a709230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larger S2 size in crystal is likely due to different gas gap size, field, etc., which is under investigation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6d82b1dd5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6d82b1dd5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</a:t>
            </a:r>
            <a:r>
              <a:rPr b="1"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continuously</a:t>
            </a: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circulate gas xenon with a </a:t>
            </a:r>
            <a:r>
              <a:rPr b="1"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steady flow rate</a:t>
            </a: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of 0.3 slpm.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liquid/vapor mode, the Rn rate increase overtime, indicating Radon is added to the liquid bulk.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crystal/vapor mode, the Rn rate drops with a half-life of </a:t>
            </a:r>
            <a:r>
              <a:rPr baseline="30000"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222</a:t>
            </a: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Rn, indicating </a:t>
            </a:r>
            <a:r>
              <a:rPr b="1"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 or very few</a:t>
            </a: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of Radon leaking into the crystal bulk.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de27fc3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de27fc3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a leading background source in liquid xenon dark matter experiments (Pb214 betas) and tonne-scale 0vbb detectors (Bi214 gammas)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a7224ec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a7224ec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7a709230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7a709230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Stable, repeatable crystallization procedure. Crystal grows from </a:t>
            </a: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bottom to top</a:t>
            </a:r>
            <a:r>
              <a:rPr lang="en" sz="1600">
                <a:latin typeface="Avenir"/>
                <a:ea typeface="Avenir"/>
                <a:cs typeface="Avenir"/>
                <a:sym typeface="Avenir"/>
              </a:rPr>
              <a:t> (Bridgeman’s technique)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Realistic / scalable cryogenics for ton-scale experiment.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Clear indications of freezing: </a:t>
            </a:r>
            <a:endParaRPr sz="1400"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Vapor pressure below triple point</a:t>
            </a:r>
            <a:endParaRPr sz="1400"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Drift time reduced (~1.6x)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597310" y="255598"/>
            <a:ext cx="8112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597310" y="1128251"/>
            <a:ext cx="8112300" cy="3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5932583" y="4806878"/>
            <a:ext cx="27768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 rot="5400000">
            <a:off x="-1371601" y="1434163"/>
            <a:ext cx="308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752259" y="4806557"/>
            <a:ext cx="3291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598100" y="707478"/>
            <a:ext cx="82221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Solid Dreams: Advancing 0νββ and Dark Matter Detection with Crystalline Xenon TPCs </a:t>
            </a:r>
            <a:endParaRPr sz="3080"/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636350" y="3050600"/>
            <a:ext cx="6715500" cy="17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Qing (Shilo) Xia</a:t>
            </a:r>
            <a:endParaRPr b="1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 behalf of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Hao Chen, Ryan Gibbons, Scott Haselschwardt, Peter Sorensen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Lawrence Berkeley National Lab (LBNL)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Scott Kravitz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University of Texas at Austin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1712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The CrystaLiZe Experiment at LBNL</a:t>
            </a:r>
            <a:endParaRPr sz="24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902250"/>
            <a:ext cx="4984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Dual-phase mini-TPC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Liquid/Vapor or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Crystal/Vapor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Independent temperature control at two locations</a:t>
            </a:r>
            <a:r>
              <a:rPr lang="en" sz="1500"/>
              <a:t>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~20-25g active xenon when full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32 SiPM readout (</a:t>
            </a:r>
            <a:r>
              <a:rPr lang="en" sz="1500"/>
              <a:t>16 top, 16 bottom Hamamatsu S13371</a:t>
            </a:r>
            <a:r>
              <a:rPr lang="en" sz="1500"/>
              <a:t>)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2976" y="1017801"/>
            <a:ext cx="3211749" cy="381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8525" y="2571750"/>
            <a:ext cx="1283322" cy="226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8550" y="3110008"/>
            <a:ext cx="1587000" cy="145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352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Performance C</a:t>
            </a:r>
            <a:r>
              <a:rPr lang="en" sz="2400"/>
              <a:t>omparison of Crystal and Liquid Xe TPC</a:t>
            </a:r>
            <a:endParaRPr sz="24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802" y="501474"/>
            <a:ext cx="2706149" cy="20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850" y="557863"/>
            <a:ext cx="2558375" cy="19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2506" y="2735399"/>
            <a:ext cx="2927469" cy="214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6071" y="2860893"/>
            <a:ext cx="1484605" cy="161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5917186" y="3986950"/>
            <a:ext cx="429600" cy="207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210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endParaRPr sz="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2" name="Google Shape;112;p16"/>
          <p:cNvCxnSpPr>
            <a:stCxn id="111" idx="3"/>
          </p:cNvCxnSpPr>
          <p:nvPr/>
        </p:nvCxnSpPr>
        <p:spPr>
          <a:xfrm flipH="1" rot="10800000">
            <a:off x="6346786" y="3902200"/>
            <a:ext cx="831300" cy="1887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3" name="Google Shape;113;p16"/>
          <p:cNvSpPr txBox="1"/>
          <p:nvPr/>
        </p:nvSpPr>
        <p:spPr>
          <a:xfrm>
            <a:off x="6717363" y="4479138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i="1"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JINST</a:t>
            </a:r>
            <a:r>
              <a:rPr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17 P04014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-95600" y="829650"/>
            <a:ext cx="2828100" cy="3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lang="en" sz="1400">
                <a:solidFill>
                  <a:srgbClr val="9900FF"/>
                </a:solidFill>
              </a:rPr>
              <a:t>Similar yields from crystal and liquid Xe</a:t>
            </a:r>
            <a:endParaRPr sz="14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lang="en" sz="1400">
                <a:solidFill>
                  <a:srgbClr val="9900FF"/>
                </a:solidFill>
              </a:rPr>
              <a:t>~1.6x f</a:t>
            </a:r>
            <a:r>
              <a:rPr lang="en" sz="1400">
                <a:solidFill>
                  <a:srgbClr val="9900FF"/>
                </a:solidFill>
              </a:rPr>
              <a:t>aster electron drift in crystal than liquid Xe</a:t>
            </a:r>
            <a:endParaRPr sz="1400">
              <a:solidFill>
                <a:srgbClr val="9900FF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500"/>
              <a:buChar char="○"/>
            </a:pPr>
            <a:r>
              <a:rPr lang="en" sz="1300">
                <a:solidFill>
                  <a:srgbClr val="9900FF"/>
                </a:solidFill>
              </a:rPr>
              <a:t>Potentially reduced charge signal diffusion          enhanced SS/MS discrimination         improved energy resolution</a:t>
            </a:r>
            <a:endParaRPr sz="1300">
              <a:solidFill>
                <a:srgbClr val="9900FF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9900FF"/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586261" y="3698366"/>
            <a:ext cx="246900" cy="9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86250" y="4152425"/>
            <a:ext cx="246900" cy="9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273450" y="1040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Powerful Radon Exclusion Capability of Crystal Xe</a:t>
            </a:r>
            <a:endParaRPr sz="2400"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30825" y="609300"/>
            <a:ext cx="8520600" cy="3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 </a:t>
            </a:r>
            <a:r>
              <a:rPr baseline="30000" lang="en" sz="1500"/>
              <a:t>222</a:t>
            </a:r>
            <a:r>
              <a:rPr lang="en" sz="1500"/>
              <a:t>Rn is a leading background in liquid Xe dark matter detectors and tonne-scale 0νββ experiments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Alpha rate with continuous </a:t>
            </a:r>
            <a:r>
              <a:rPr baseline="30000" lang="en" sz="1500"/>
              <a:t>222</a:t>
            </a:r>
            <a:r>
              <a:rPr lang="en" sz="1500"/>
              <a:t>Rn source flow: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500"/>
              <a:buChar char="●"/>
            </a:pPr>
            <a:r>
              <a:rPr lang="en" sz="1500">
                <a:solidFill>
                  <a:srgbClr val="9900FF"/>
                </a:solidFill>
                <a:highlight>
                  <a:schemeClr val="lt1"/>
                </a:highlight>
              </a:rPr>
              <a:t>The reduction of untagged radon daughters in crystal Xe allows a larger fiducial volume for 0νββ detection</a:t>
            </a:r>
            <a:r>
              <a:rPr i="1" lang="en" sz="1500">
                <a:solidFill>
                  <a:srgbClr val="9900FF"/>
                </a:solidFill>
                <a:highlight>
                  <a:schemeClr val="lt1"/>
                </a:highlight>
              </a:rPr>
              <a:t> </a:t>
            </a:r>
            <a:endParaRPr sz="1500">
              <a:solidFill>
                <a:srgbClr val="9900FF"/>
              </a:solidFill>
              <a:highlight>
                <a:schemeClr val="lt1"/>
              </a:highlight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550" y="1514952"/>
            <a:ext cx="6424447" cy="285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of Crystalline Xenon TPCs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11700" y="1229875"/>
            <a:ext cx="5592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Proven ability for p</a:t>
            </a:r>
            <a:r>
              <a:rPr lang="en"/>
              <a:t>owerful radon reduction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 electron drift → potentially reduced diffusion → improved SS/MS </a:t>
            </a:r>
            <a:r>
              <a:rPr lang="en"/>
              <a:t>discrimination</a:t>
            </a:r>
            <a:r>
              <a:rPr lang="en"/>
              <a:t> and energy </a:t>
            </a:r>
            <a:r>
              <a:rPr lang="en"/>
              <a:t>resolution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Realistic/scalable cryogenics for future experiments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138" y="472226"/>
            <a:ext cx="3310357" cy="467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78675" y="1882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58750" y="-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Electron Drift in Crystal than Liquid Xe</a:t>
            </a:r>
            <a:endParaRPr/>
          </a:p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4449437" y="3605158"/>
            <a:ext cx="2082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3/31/2023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469" y="555184"/>
            <a:ext cx="3180544" cy="2016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0"/>
          <p:cNvGrpSpPr/>
          <p:nvPr/>
        </p:nvGrpSpPr>
        <p:grpSpPr>
          <a:xfrm>
            <a:off x="3994356" y="2636899"/>
            <a:ext cx="4334604" cy="2145595"/>
            <a:chOff x="301927" y="3443543"/>
            <a:chExt cx="6018611" cy="2827989"/>
          </a:xfrm>
        </p:grpSpPr>
        <p:pic>
          <p:nvPicPr>
            <p:cNvPr id="144" name="Google Shape;14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1927" y="3443543"/>
              <a:ext cx="4064799" cy="2827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0"/>
            <p:cNvSpPr/>
            <p:nvPr/>
          </p:nvSpPr>
          <p:spPr>
            <a:xfrm>
              <a:off x="4376239" y="4857536"/>
              <a:ext cx="1429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Arial"/>
                <a:buNone/>
              </a:pPr>
              <a:r>
                <a:rPr b="0" i="0" lang="en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Note: triple point </a:t>
              </a:r>
              <a:br>
                <a:rPr b="0" i="0" lang="en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T = -111.8 C, </a:t>
              </a:r>
              <a:br>
                <a:rPr b="0" i="0" lang="en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 = 0.82 Bar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4376238" y="3640179"/>
              <a:ext cx="1944300" cy="456300"/>
            </a:xfrm>
            <a:prstGeom prst="rect">
              <a:avLst/>
            </a:pr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strike="noStrike">
                  <a:solidFill>
                    <a:srgbClr val="3232FF"/>
                  </a:solidFill>
                  <a:latin typeface="Arial"/>
                  <a:ea typeface="Arial"/>
                  <a:cs typeface="Arial"/>
                  <a:sym typeface="Arial"/>
                </a:rPr>
                <a:t>T = -117 C, p = 0.74 Bar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strike="noStrike">
                  <a:solidFill>
                    <a:srgbClr val="FF826B"/>
                  </a:solidFill>
                  <a:latin typeface="Arial"/>
                  <a:ea typeface="Arial"/>
                  <a:cs typeface="Arial"/>
                  <a:sym typeface="Arial"/>
                </a:rPr>
                <a:t>T = -111 C, p = 1.20 Bar</a:t>
              </a:r>
              <a:endParaRPr b="0" sz="900">
                <a:solidFill>
                  <a:srgbClr val="FF826B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147" name="Google Shape;147;p20"/>
          <p:cNvCxnSpPr/>
          <p:nvPr/>
        </p:nvCxnSpPr>
        <p:spPr>
          <a:xfrm>
            <a:off x="3527800" y="1089875"/>
            <a:ext cx="3213300" cy="71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3489550" y="1309775"/>
            <a:ext cx="2079000" cy="2283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9" name="Google Shape;14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5846" y="2900468"/>
            <a:ext cx="1484605" cy="161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6564194" y="3604917"/>
            <a:ext cx="246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656961" y="4026525"/>
            <a:ext cx="429600" cy="207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210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endParaRPr sz="9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52" name="Google Shape;152;p20"/>
          <p:cNvCxnSpPr>
            <a:stCxn id="151" idx="3"/>
          </p:cNvCxnSpPr>
          <p:nvPr/>
        </p:nvCxnSpPr>
        <p:spPr>
          <a:xfrm flipH="1" rot="10800000">
            <a:off x="1086561" y="3941775"/>
            <a:ext cx="831300" cy="1887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20"/>
          <p:cNvSpPr txBox="1"/>
          <p:nvPr/>
        </p:nvSpPr>
        <p:spPr>
          <a:xfrm>
            <a:off x="1457138" y="4518713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i="1"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JINST</a:t>
            </a:r>
            <a:r>
              <a:rPr lang="en" sz="11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17 P04014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0" y="647675"/>
            <a:ext cx="3786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Clear indications of freezing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Vapor pressure below triple point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</a:rPr>
              <a:t>Drift time reduced by ~1.6x</a:t>
            </a:r>
            <a:endParaRPr b="1" sz="1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lang="en" sz="1400">
                <a:solidFill>
                  <a:srgbClr val="9900FF"/>
                </a:solidFill>
              </a:rPr>
              <a:t>Faster drift speed in the crystal can potentially reduce charge signal diffusion       potentially enhance SS/MS discrimination         improve energy resolution</a:t>
            </a:r>
            <a:endParaRPr sz="14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5" name="Google Shape;155;p20"/>
          <p:cNvSpPr/>
          <p:nvPr/>
        </p:nvSpPr>
        <p:spPr>
          <a:xfrm>
            <a:off x="2362275" y="2207800"/>
            <a:ext cx="246900" cy="9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1303561" y="1971253"/>
            <a:ext cx="246900" cy="9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