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470" r:id="rId3"/>
    <p:sldId id="422" r:id="rId4"/>
    <p:sldId id="472" r:id="rId5"/>
    <p:sldId id="466" r:id="rId6"/>
    <p:sldId id="427" r:id="rId7"/>
    <p:sldId id="491" r:id="rId8"/>
    <p:sldId id="488" r:id="rId9"/>
    <p:sldId id="474" r:id="rId10"/>
    <p:sldId id="459" r:id="rId11"/>
    <p:sldId id="465" r:id="rId12"/>
    <p:sldId id="426" r:id="rId13"/>
    <p:sldId id="481" r:id="rId14"/>
    <p:sldId id="464" r:id="rId15"/>
    <p:sldId id="482" r:id="rId16"/>
    <p:sldId id="483" r:id="rId17"/>
    <p:sldId id="487" r:id="rId18"/>
    <p:sldId id="475" r:id="rId19"/>
    <p:sldId id="480" r:id="rId20"/>
    <p:sldId id="478" r:id="rId21"/>
    <p:sldId id="479" r:id="rId22"/>
    <p:sldId id="485" r:id="rId23"/>
    <p:sldId id="469" r:id="rId24"/>
    <p:sldId id="490" r:id="rId25"/>
    <p:sldId id="489" r:id="rId26"/>
    <p:sldId id="440" r:id="rId27"/>
    <p:sldId id="443" r:id="rId28"/>
    <p:sldId id="444" r:id="rId29"/>
    <p:sldId id="445" r:id="rId30"/>
    <p:sldId id="446" r:id="rId31"/>
    <p:sldId id="447" r:id="rId32"/>
    <p:sldId id="435" r:id="rId33"/>
    <p:sldId id="458" r:id="rId34"/>
    <p:sldId id="492" r:id="rId35"/>
    <p:sldId id="461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99CC"/>
    <a:srgbClr val="66FF66"/>
    <a:srgbClr val="C1FFC1"/>
    <a:srgbClr val="B13F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878" autoAdjust="0"/>
    <p:restoredTop sz="94660"/>
  </p:normalViewPr>
  <p:slideViewPr>
    <p:cSldViewPr snapToGrid="0">
      <p:cViewPr>
        <p:scale>
          <a:sx n="75" d="100"/>
          <a:sy n="75" d="100"/>
        </p:scale>
        <p:origin x="43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AFD7D5-F746-4926-A1C8-EBC8144597DE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18E252-6546-46A9-ABD6-9963DC9A8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038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459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382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987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9745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506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9324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2169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022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7741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0716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332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1208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8191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3710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4044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641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6584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7730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7375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546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8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326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730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111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240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376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333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145C4B22-0D77-4AF5-8AC3-40C73D91098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C868E474-BEE1-4A7A-AB90-E2537A05D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037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4B22-0D77-4AF5-8AC3-40C73D91098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E474-BEE1-4A7A-AB90-E2537A05D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13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4B22-0D77-4AF5-8AC3-40C73D91098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E474-BEE1-4A7A-AB90-E2537A05D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47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4B22-0D77-4AF5-8AC3-40C73D91098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E474-BEE1-4A7A-AB90-E2537A05D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55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4B22-0D77-4AF5-8AC3-40C73D91098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E474-BEE1-4A7A-AB90-E2537A05D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182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4B22-0D77-4AF5-8AC3-40C73D91098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E474-BEE1-4A7A-AB90-E2537A05D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9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4B22-0D77-4AF5-8AC3-40C73D91098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E474-BEE1-4A7A-AB90-E2537A05D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56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4B22-0D77-4AF5-8AC3-40C73D91098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E474-BEE1-4A7A-AB90-E2537A05D2F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924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4B22-0D77-4AF5-8AC3-40C73D91098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E474-BEE1-4A7A-AB90-E2537A05D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167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4B22-0D77-4AF5-8AC3-40C73D91098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E474-BEE1-4A7A-AB90-E2537A05D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022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4B22-0D77-4AF5-8AC3-40C73D91098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E474-BEE1-4A7A-AB90-E2537A05D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078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4B22-0D77-4AF5-8AC3-40C73D91098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E474-BEE1-4A7A-AB90-E2537A05D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254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4B22-0D77-4AF5-8AC3-40C73D91098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E474-BEE1-4A7A-AB90-E2537A05D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571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4B22-0D77-4AF5-8AC3-40C73D91098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E474-BEE1-4A7A-AB90-E2537A05D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57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4B22-0D77-4AF5-8AC3-40C73D91098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E474-BEE1-4A7A-AB90-E2537A05D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43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4B22-0D77-4AF5-8AC3-40C73D91098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E474-BEE1-4A7A-AB90-E2537A05D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987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4B22-0D77-4AF5-8AC3-40C73D91098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E474-BEE1-4A7A-AB90-E2537A05D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25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45C4B22-0D77-4AF5-8AC3-40C73D91098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868E474-BEE1-4A7A-AB90-E2537A05D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1917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CBF94-A7F8-DD92-5AE2-BDAA66C225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2399" y="1882987"/>
            <a:ext cx="7197726" cy="2421464"/>
          </a:xfrm>
        </p:spPr>
        <p:txBody>
          <a:bodyPr/>
          <a:lstStyle/>
          <a:p>
            <a:r>
              <a:rPr lang="en-US" dirty="0"/>
              <a:t>Camera Readout in gaseous xenon </a:t>
            </a:r>
            <a:r>
              <a:rPr lang="en-US" dirty="0" err="1"/>
              <a:t>tpcs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175F05-31D8-85DD-C0B9-19985E367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893148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0"/>
              </a:spcAft>
            </a:pPr>
            <a:r>
              <a:rPr lang="en-US" sz="2000" b="1" dirty="0"/>
              <a:t>Leslie Rogers</a:t>
            </a:r>
          </a:p>
          <a:p>
            <a:pPr>
              <a:spcAft>
                <a:spcPts val="2400"/>
              </a:spcAft>
            </a:pPr>
            <a:r>
              <a:rPr lang="en-US" sz="2000" i="1" dirty="0"/>
              <a:t>Argonne national Laboratory</a:t>
            </a:r>
          </a:p>
          <a:p>
            <a:r>
              <a:rPr lang="en-US" dirty="0"/>
              <a:t>Corey Adams, Jonathon Asaadi, Jackie </a:t>
            </a:r>
            <a:r>
              <a:rPr lang="en-US" dirty="0" err="1"/>
              <a:t>Baeza</a:t>
            </a:r>
            <a:r>
              <a:rPr lang="en-US" dirty="0"/>
              <a:t>-Rubio, Kevin Bailey, Nick Byrnes, Eric Church, Diego Gonzalez-Diaz, Alex Higley, Ben Jones, Krishan Mistry, Ivana Moya, David Nygren, Philip </a:t>
            </a:r>
            <a:r>
              <a:rPr lang="en-US" dirty="0" err="1"/>
              <a:t>Oyedele</a:t>
            </a:r>
            <a:r>
              <a:rPr lang="en-US" dirty="0"/>
              <a:t>, Ilker Parmaksiz, Kara Stogsdill</a:t>
            </a:r>
          </a:p>
        </p:txBody>
      </p:sp>
    </p:spTree>
    <p:extLst>
      <p:ext uri="{BB962C8B-B14F-4D97-AF65-F5344CB8AC3E}">
        <p14:creationId xmlns:p14="http://schemas.microsoft.com/office/powerpoint/2010/main" val="594259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/>
          <p:nvPr/>
        </p:nvSpPr>
        <p:spPr>
          <a:xfrm>
            <a:off x="107967" y="-93712"/>
            <a:ext cx="12436457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Transmissivities</a:t>
            </a:r>
          </a:p>
        </p:txBody>
      </p:sp>
      <p:cxnSp>
        <p:nvCxnSpPr>
          <p:cNvPr id="103" name="Google Shape;103;p14"/>
          <p:cNvCxnSpPr/>
          <p:nvPr/>
        </p:nvCxnSpPr>
        <p:spPr>
          <a:xfrm>
            <a:off x="419618" y="920030"/>
            <a:ext cx="9601200" cy="0"/>
          </a:xfrm>
          <a:prstGeom prst="straightConnector1">
            <a:avLst/>
          </a:prstGeom>
          <a:noFill/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568AC28-1A78-B04D-8073-3BAA5BD2FDDF}"/>
              </a:ext>
            </a:extLst>
          </p:cNvPr>
          <p:cNvSpPr txBox="1">
            <a:spLocks/>
          </p:cNvSpPr>
          <p:nvPr/>
        </p:nvSpPr>
        <p:spPr>
          <a:xfrm>
            <a:off x="0" y="65341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91614-7251-4478-8563-A9282B943A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0CE7D5E-5C28-6B87-CC82-D992ED19B486}"/>
              </a:ext>
            </a:extLst>
          </p:cNvPr>
          <p:cNvGrpSpPr/>
          <p:nvPr/>
        </p:nvGrpSpPr>
        <p:grpSpPr>
          <a:xfrm>
            <a:off x="574041" y="4018170"/>
            <a:ext cx="2834640" cy="2603080"/>
            <a:chOff x="594986" y="1490597"/>
            <a:chExt cx="4910203" cy="473250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FA33702-5789-AE91-0BDC-303DBD5197CE}"/>
                </a:ext>
              </a:extLst>
            </p:cNvPr>
            <p:cNvSpPr/>
            <p:nvPr/>
          </p:nvSpPr>
          <p:spPr>
            <a:xfrm>
              <a:off x="594986" y="1490597"/>
              <a:ext cx="4910203" cy="473250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Chart, line chart&#10;&#10;Description automatically generated">
              <a:extLst>
                <a:ext uri="{FF2B5EF4-FFF2-40B4-BE49-F238E27FC236}">
                  <a16:creationId xmlns:a16="http://schemas.microsoft.com/office/drawing/2014/main" id="{06C1ADC2-BC44-8138-4B16-A1952789A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393" y="1573781"/>
              <a:ext cx="4572000" cy="45720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0C22B7B-6AC5-8205-33DE-E6D0B1B6B389}"/>
              </a:ext>
            </a:extLst>
          </p:cNvPr>
          <p:cNvGrpSpPr/>
          <p:nvPr/>
        </p:nvGrpSpPr>
        <p:grpSpPr>
          <a:xfrm>
            <a:off x="574041" y="1143997"/>
            <a:ext cx="2834640" cy="2603080"/>
            <a:chOff x="5815597" y="1490597"/>
            <a:chExt cx="4910203" cy="473250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6921222-C141-2C45-A4AA-3EDD4ED30D30}"/>
                </a:ext>
              </a:extLst>
            </p:cNvPr>
            <p:cNvSpPr/>
            <p:nvPr/>
          </p:nvSpPr>
          <p:spPr>
            <a:xfrm>
              <a:off x="5815597" y="1490597"/>
              <a:ext cx="4910203" cy="473250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Chart&#10;&#10;Description automatically generated">
              <a:extLst>
                <a:ext uri="{FF2B5EF4-FFF2-40B4-BE49-F238E27FC236}">
                  <a16:creationId xmlns:a16="http://schemas.microsoft.com/office/drawing/2014/main" id="{B4C110E3-5F0E-100E-5700-363CAB74E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050" y="1567668"/>
              <a:ext cx="4857750" cy="4572000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C00FCB0C-A1B9-FED2-F967-131F9BC604B3}"/>
              </a:ext>
            </a:extLst>
          </p:cNvPr>
          <p:cNvSpPr/>
          <p:nvPr/>
        </p:nvSpPr>
        <p:spPr>
          <a:xfrm>
            <a:off x="4473333" y="1810014"/>
            <a:ext cx="6869118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kern="0" dirty="0">
                <a:latin typeface="Calibri" panose="020F0502020204030204"/>
              </a:rPr>
              <a:t>We used a VUV monochromator to select appropriate lens material and establish necessary vacuum quality</a:t>
            </a:r>
          </a:p>
          <a:p>
            <a:pPr marL="342900" indent="-342900" algn="just" defTabSz="9144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latin typeface="Calibri" panose="020F0502020204030204"/>
              </a:rPr>
              <a:t>Until the light exits the image intensifier everything must be a vacuum &lt;.1 Torr or clean gas to avoid attenuation</a:t>
            </a:r>
          </a:p>
          <a:p>
            <a:pPr marL="342900" marR="0" lvl="0" indent="-342900" algn="just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kern="0" dirty="0">
                <a:solidFill>
                  <a:srgbClr val="E66CFF"/>
                </a:solidFill>
                <a:latin typeface="Calibri" panose="020F0502020204030204"/>
              </a:rPr>
              <a:t>All lenses and windows in the optics path should be made from MgF2 or CaF2</a:t>
            </a:r>
          </a:p>
          <a:p>
            <a:pPr marL="800100" lvl="1" indent="-342900" algn="just" defTabSz="9144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latin typeface="Calibri" panose="020F0502020204030204"/>
              </a:rPr>
              <a:t>Once barium tagging is implemented we suspect the window should be MgF2 as Calcium is similar to Barium and may affect the </a:t>
            </a:r>
            <a:r>
              <a:rPr lang="en-US" sz="2000" kern="0" dirty="0" err="1">
                <a:latin typeface="Calibri" panose="020F0502020204030204"/>
              </a:rPr>
              <a:t>chemosensors</a:t>
            </a:r>
            <a:endParaRPr lang="en-US" sz="2000" kern="0" dirty="0">
              <a:latin typeface="Calibri" panose="020F0502020204030204"/>
            </a:endParaRPr>
          </a:p>
          <a:p>
            <a:pPr marL="800100" lvl="1" indent="-342900" algn="just" defTabSz="9144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latin typeface="Calibri" panose="020F0502020204030204"/>
              </a:rPr>
              <a:t>This may affect how large lenses can be though we sourced a manufacturer capable of custom MgF2 lenses up to 6” diameter</a:t>
            </a:r>
          </a:p>
          <a:p>
            <a:pPr marL="342900" indent="-342900" algn="just" defTabSz="9144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en-US" sz="2000" kern="0" dirty="0"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63857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/>
          <p:nvPr/>
        </p:nvSpPr>
        <p:spPr>
          <a:xfrm>
            <a:off x="107967" y="-93712"/>
            <a:ext cx="12436457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000"/>
              <a:buFont typeface="Arial"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Focal Lengths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3" name="Google Shape;103;p14"/>
          <p:cNvCxnSpPr/>
          <p:nvPr/>
        </p:nvCxnSpPr>
        <p:spPr>
          <a:xfrm>
            <a:off x="419618" y="920030"/>
            <a:ext cx="9601200" cy="0"/>
          </a:xfrm>
          <a:prstGeom prst="straightConnector1">
            <a:avLst/>
          </a:prstGeom>
          <a:noFill/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568AC28-1A78-B04D-8073-3BAA5BD2FDDF}"/>
              </a:ext>
            </a:extLst>
          </p:cNvPr>
          <p:cNvSpPr txBox="1">
            <a:spLocks/>
          </p:cNvSpPr>
          <p:nvPr/>
        </p:nvSpPr>
        <p:spPr>
          <a:xfrm>
            <a:off x="0" y="65341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91614-7251-4478-8563-A9282B943A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0FCB0C-A1B9-FED2-F967-131F9BC604B3}"/>
              </a:ext>
            </a:extLst>
          </p:cNvPr>
          <p:cNvSpPr/>
          <p:nvPr/>
        </p:nvSpPr>
        <p:spPr>
          <a:xfrm>
            <a:off x="5406394" y="1716645"/>
            <a:ext cx="567901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kern="0" dirty="0">
                <a:solidFill>
                  <a:srgbClr val="E66CFF"/>
                </a:solidFill>
                <a:latin typeface="Calibri" panose="020F0502020204030204"/>
              </a:rPr>
              <a:t>The refractive index changes with wavelength which in turn changes the focal length</a:t>
            </a:r>
          </a:p>
          <a:p>
            <a:pPr marL="342900" marR="0" lvl="0" indent="-342900" algn="just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kern="0" dirty="0">
                <a:latin typeface="Calibri" panose="020F0502020204030204"/>
              </a:rPr>
              <a:t>Optics have to be focused using VUV light sources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ED55CB-D757-A69E-DFC1-44AE9FC41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11" y="1864123"/>
            <a:ext cx="4062155" cy="365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295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/>
          <p:nvPr/>
        </p:nvSpPr>
        <p:spPr>
          <a:xfrm>
            <a:off x="107967" y="-93712"/>
            <a:ext cx="12436457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NEXT Optical TPC at UTA</a:t>
            </a:r>
          </a:p>
        </p:txBody>
      </p:sp>
      <p:cxnSp>
        <p:nvCxnSpPr>
          <p:cNvPr id="103" name="Google Shape;103;p14"/>
          <p:cNvCxnSpPr/>
          <p:nvPr/>
        </p:nvCxnSpPr>
        <p:spPr>
          <a:xfrm>
            <a:off x="419618" y="920030"/>
            <a:ext cx="9601200" cy="0"/>
          </a:xfrm>
          <a:prstGeom prst="straightConnector1">
            <a:avLst/>
          </a:prstGeom>
          <a:noFill/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568AC28-1A78-B04D-8073-3BAA5BD2FDDF}"/>
              </a:ext>
            </a:extLst>
          </p:cNvPr>
          <p:cNvSpPr txBox="1">
            <a:spLocks/>
          </p:cNvSpPr>
          <p:nvPr/>
        </p:nvSpPr>
        <p:spPr>
          <a:xfrm>
            <a:off x="0" y="65341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91614-7251-4478-8563-A9282B943A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DC487B-B21A-3A74-A1BA-BE9BCB543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67" y="1231088"/>
            <a:ext cx="9176807" cy="39621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E029054-0A4E-2994-B40D-8975B368C410}"/>
              </a:ext>
            </a:extLst>
          </p:cNvPr>
          <p:cNvSpPr/>
          <p:nvPr/>
        </p:nvSpPr>
        <p:spPr>
          <a:xfrm>
            <a:off x="2743200" y="5193243"/>
            <a:ext cx="792778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latin typeface="Calibri" panose="020F0502020204030204"/>
              </a:rPr>
              <a:t>Asymmetrical TPC but with Cathode still at ground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latin typeface="Calibri" panose="020F0502020204030204"/>
              </a:rPr>
              <a:t>MgF2 lens used to focus the EL light onto a </a:t>
            </a:r>
            <a:r>
              <a:rPr lang="en-US" sz="2000" dirty="0" err="1"/>
              <a:t>Photonis</a:t>
            </a:r>
            <a:r>
              <a:rPr lang="en-US" sz="2000" dirty="0"/>
              <a:t> single MCP Image Intensifier </a:t>
            </a:r>
            <a:r>
              <a:rPr lang="en-US" sz="2000" kern="0" dirty="0">
                <a:latin typeface="Calibri" panose="020F0502020204030204"/>
              </a:rPr>
              <a:t>which is then read out onto </a:t>
            </a:r>
            <a:r>
              <a:rPr lang="en-US" sz="2000" dirty="0">
                <a:solidFill>
                  <a:srgbClr val="FFFFFF"/>
                </a:solidFill>
              </a:rPr>
              <a:t>Hamamatsu imagEMX2 camera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PMT used on opposite side for energy reading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74403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A44CE8-636B-02A1-1E3A-65ADE3122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66" y="3035617"/>
            <a:ext cx="11148068" cy="2191703"/>
          </a:xfrm>
          <a:prstGeom prst="rect">
            <a:avLst/>
          </a:prstGeom>
        </p:spPr>
      </p:pic>
      <p:sp>
        <p:nvSpPr>
          <p:cNvPr id="4" name="Google Shape;101;p14">
            <a:extLst>
              <a:ext uri="{FF2B5EF4-FFF2-40B4-BE49-F238E27FC236}">
                <a16:creationId xmlns:a16="http://schemas.microsoft.com/office/drawing/2014/main" id="{A5D47CDF-4B13-5DAE-7E2A-5CFA9F6374A9}"/>
              </a:ext>
            </a:extLst>
          </p:cNvPr>
          <p:cNvSpPr/>
          <p:nvPr/>
        </p:nvSpPr>
        <p:spPr>
          <a:xfrm>
            <a:off x="107967" y="-93712"/>
            <a:ext cx="12436457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000"/>
              <a:buFont typeface="Arial"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Running Configurations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4193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/>
          <p:nvPr/>
        </p:nvSpPr>
        <p:spPr>
          <a:xfrm>
            <a:off x="107967" y="-93712"/>
            <a:ext cx="12436457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Imaging Characterization</a:t>
            </a:r>
          </a:p>
        </p:txBody>
      </p:sp>
      <p:cxnSp>
        <p:nvCxnSpPr>
          <p:cNvPr id="103" name="Google Shape;103;p14"/>
          <p:cNvCxnSpPr/>
          <p:nvPr/>
        </p:nvCxnSpPr>
        <p:spPr>
          <a:xfrm>
            <a:off x="419618" y="920030"/>
            <a:ext cx="9601200" cy="0"/>
          </a:xfrm>
          <a:prstGeom prst="straightConnector1">
            <a:avLst/>
          </a:prstGeom>
          <a:noFill/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568AC28-1A78-B04D-8073-3BAA5BD2FDDF}"/>
              </a:ext>
            </a:extLst>
          </p:cNvPr>
          <p:cNvSpPr txBox="1">
            <a:spLocks/>
          </p:cNvSpPr>
          <p:nvPr/>
        </p:nvSpPr>
        <p:spPr>
          <a:xfrm>
            <a:off x="0" y="65341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91614-7251-4478-8563-A9282B943A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E1A754-8AC1-673E-2253-C70839357E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48"/>
          <a:stretch/>
        </p:blipFill>
        <p:spPr>
          <a:xfrm>
            <a:off x="246143" y="1493520"/>
            <a:ext cx="6868332" cy="50406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CC3C94-55A7-0D5D-7865-2BA7DB1516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4901"/>
          <a:stretch/>
        </p:blipFill>
        <p:spPr>
          <a:xfrm>
            <a:off x="7715246" y="4148137"/>
            <a:ext cx="3912874" cy="21917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44C1E1-FB22-732A-7E6C-5A017455E042}"/>
              </a:ext>
            </a:extLst>
          </p:cNvPr>
          <p:cNvSpPr txBox="1"/>
          <p:nvPr/>
        </p:nvSpPr>
        <p:spPr>
          <a:xfrm>
            <a:off x="7311389" y="1752654"/>
            <a:ext cx="46344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For this test a higher resolution </a:t>
            </a:r>
            <a:r>
              <a:rPr lang="es-ES" sz="1800" b="0" i="0" u="none" strike="noStrike" baseline="0" dirty="0">
                <a:latin typeface="TeXGyreTermesX-Regular"/>
              </a:rPr>
              <a:t>FLIR </a:t>
            </a:r>
            <a:r>
              <a:rPr lang="es-ES" sz="1800" b="0" i="0" u="none" strike="noStrike" baseline="0" dirty="0" err="1">
                <a:latin typeface="TeXGyreTermesX-Regular"/>
              </a:rPr>
              <a:t>Firefly</a:t>
            </a:r>
            <a:r>
              <a:rPr lang="es-ES" sz="1800" b="0" i="0" u="none" strike="noStrike" baseline="0" dirty="0">
                <a:latin typeface="TeXGyreTermesX-Regular"/>
              </a:rPr>
              <a:t> 1.6 </a:t>
            </a:r>
            <a:r>
              <a:rPr lang="es-ES" sz="1800" b="0" i="0" u="none" strike="noStrike" baseline="0" dirty="0" err="1">
                <a:latin typeface="TeXGyreTermesX-Regular"/>
              </a:rPr>
              <a:t>Mpixel</a:t>
            </a:r>
            <a:r>
              <a:rPr lang="es-ES" sz="1800" b="0" i="0" u="none" strike="noStrike" baseline="0" dirty="0">
                <a:latin typeface="TeXGyreTermesX-Regular"/>
              </a:rPr>
              <a:t> CMOS camera </a:t>
            </a:r>
            <a:r>
              <a:rPr lang="es-ES" sz="1800" b="0" i="0" u="none" strike="noStrike" baseline="0" dirty="0" err="1">
                <a:latin typeface="TeXGyreTermesX-Regular"/>
              </a:rPr>
              <a:t>was</a:t>
            </a:r>
            <a:r>
              <a:rPr lang="es-ES" sz="1800" b="0" i="0" u="none" strike="noStrike" baseline="0" dirty="0">
                <a:latin typeface="TeXGyreTermesX-Regular"/>
              </a:rPr>
              <a:t> </a:t>
            </a:r>
            <a:r>
              <a:rPr lang="es-ES" sz="1800" b="0" i="0" u="none" strike="noStrike" baseline="0" dirty="0" err="1">
                <a:latin typeface="TeXGyreTermesX-Regular"/>
              </a:rPr>
              <a:t>used</a:t>
            </a:r>
            <a:endParaRPr lang="es-ES" sz="1800" b="0" i="0" u="none" strike="noStrike" baseline="0" dirty="0">
              <a:latin typeface="TeXGyreTermesX-Regular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dirty="0">
                <a:latin typeface="TeXGyreTermesX-Regular"/>
              </a:rPr>
              <a:t>Targets </a:t>
            </a:r>
            <a:r>
              <a:rPr lang="es-ES" dirty="0" err="1">
                <a:latin typeface="TeXGyreTermesX-Regular"/>
              </a:rPr>
              <a:t>were</a:t>
            </a:r>
            <a:r>
              <a:rPr lang="es-ES" dirty="0">
                <a:latin typeface="TeXGyreTermesX-Regular"/>
              </a:rPr>
              <a:t> </a:t>
            </a:r>
            <a:r>
              <a:rPr lang="en-US" sz="1800" b="0" i="0" u="none" strike="noStrike" baseline="0" dirty="0">
                <a:latin typeface="TeXGyreTermesX-Regular"/>
              </a:rPr>
              <a:t>illuminated with a low intensity 420 nm blue LED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744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/>
          <p:nvPr/>
        </p:nvSpPr>
        <p:spPr>
          <a:xfrm>
            <a:off x="107967" y="-93712"/>
            <a:ext cx="12436457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Larger Scale</a:t>
            </a:r>
          </a:p>
        </p:txBody>
      </p:sp>
      <p:cxnSp>
        <p:nvCxnSpPr>
          <p:cNvPr id="103" name="Google Shape;103;p14"/>
          <p:cNvCxnSpPr/>
          <p:nvPr/>
        </p:nvCxnSpPr>
        <p:spPr>
          <a:xfrm>
            <a:off x="419618" y="920030"/>
            <a:ext cx="9601200" cy="0"/>
          </a:xfrm>
          <a:prstGeom prst="straightConnector1">
            <a:avLst/>
          </a:prstGeom>
          <a:noFill/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568AC28-1A78-B04D-8073-3BAA5BD2FDDF}"/>
              </a:ext>
            </a:extLst>
          </p:cNvPr>
          <p:cNvSpPr txBox="1">
            <a:spLocks/>
          </p:cNvSpPr>
          <p:nvPr/>
        </p:nvSpPr>
        <p:spPr>
          <a:xfrm>
            <a:off x="0" y="65341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91614-7251-4478-8563-A9282B943A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E1A754-8AC1-673E-2253-C70839357E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48" r="58319"/>
          <a:stretch/>
        </p:blipFill>
        <p:spPr>
          <a:xfrm>
            <a:off x="246143" y="1493520"/>
            <a:ext cx="2862817" cy="5040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44C1E1-FB22-732A-7E6C-5A017455E042}"/>
              </a:ext>
            </a:extLst>
          </p:cNvPr>
          <p:cNvSpPr txBox="1"/>
          <p:nvPr/>
        </p:nvSpPr>
        <p:spPr>
          <a:xfrm>
            <a:off x="7311389" y="1752654"/>
            <a:ext cx="463446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Left plot shows a larger scale target with clear distinctions between the white and black regions, indication there are not spherical distortions at larger scales that would be resolvable with the lower resolution </a:t>
            </a:r>
            <a:r>
              <a:rPr lang="en-US" sz="1800" dirty="0" err="1">
                <a:solidFill>
                  <a:srgbClr val="FFFFFF"/>
                </a:solidFill>
              </a:rPr>
              <a:t>hammamatsu</a:t>
            </a:r>
            <a:r>
              <a:rPr lang="en-US" sz="1800" dirty="0">
                <a:solidFill>
                  <a:srgbClr val="FFFFFF"/>
                </a:solidFill>
              </a:rPr>
              <a:t> camera</a:t>
            </a:r>
          </a:p>
        </p:txBody>
      </p:sp>
    </p:spTree>
    <p:extLst>
      <p:ext uri="{BB962C8B-B14F-4D97-AF65-F5344CB8AC3E}">
        <p14:creationId xmlns:p14="http://schemas.microsoft.com/office/powerpoint/2010/main" val="3981722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/>
          <p:nvPr/>
        </p:nvSpPr>
        <p:spPr>
          <a:xfrm>
            <a:off x="107967" y="-93712"/>
            <a:ext cx="12436457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Quantifying Image Resolution</a:t>
            </a:r>
          </a:p>
        </p:txBody>
      </p:sp>
      <p:cxnSp>
        <p:nvCxnSpPr>
          <p:cNvPr id="103" name="Google Shape;103;p14"/>
          <p:cNvCxnSpPr/>
          <p:nvPr/>
        </p:nvCxnSpPr>
        <p:spPr>
          <a:xfrm>
            <a:off x="419618" y="920030"/>
            <a:ext cx="9601200" cy="0"/>
          </a:xfrm>
          <a:prstGeom prst="straightConnector1">
            <a:avLst/>
          </a:prstGeom>
          <a:noFill/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568AC28-1A78-B04D-8073-3BAA5BD2FDDF}"/>
              </a:ext>
            </a:extLst>
          </p:cNvPr>
          <p:cNvSpPr txBox="1">
            <a:spLocks/>
          </p:cNvSpPr>
          <p:nvPr/>
        </p:nvSpPr>
        <p:spPr>
          <a:xfrm>
            <a:off x="0" y="65341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91614-7251-4478-8563-A9282B943A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E1A754-8AC1-673E-2253-C70839357E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794" t="4948"/>
          <a:stretch/>
        </p:blipFill>
        <p:spPr>
          <a:xfrm>
            <a:off x="365760" y="1295544"/>
            <a:ext cx="4120333" cy="51073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44C1E1-FB22-732A-7E6C-5A017455E042}"/>
              </a:ext>
            </a:extLst>
          </p:cNvPr>
          <p:cNvSpPr txBox="1"/>
          <p:nvPr/>
        </p:nvSpPr>
        <p:spPr>
          <a:xfrm>
            <a:off x="7311389" y="1752654"/>
            <a:ext cx="463446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A target with .25mm thick lines was imaged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Each image was analyzed by measuring the intensities of 7 pixels along the horizontal and then  </a:t>
            </a:r>
            <a:r>
              <a:rPr lang="en-US" sz="1800" b="0" i="0" u="none" strike="noStrike" baseline="0" dirty="0">
                <a:latin typeface="TeXGyreTermesX-Regular"/>
              </a:rPr>
              <a:t>averaged to assess the image point spread function.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3925AD-1F3A-6ECC-46DC-C30B895D0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294" y="5572134"/>
            <a:ext cx="6000750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71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/>
          <p:nvPr/>
        </p:nvSpPr>
        <p:spPr>
          <a:xfrm>
            <a:off x="107967" y="-93712"/>
            <a:ext cx="12436457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Quantifying Image Resolution</a:t>
            </a:r>
          </a:p>
        </p:txBody>
      </p:sp>
      <p:cxnSp>
        <p:nvCxnSpPr>
          <p:cNvPr id="103" name="Google Shape;103;p14"/>
          <p:cNvCxnSpPr/>
          <p:nvPr/>
        </p:nvCxnSpPr>
        <p:spPr>
          <a:xfrm>
            <a:off x="419618" y="920030"/>
            <a:ext cx="9601200" cy="0"/>
          </a:xfrm>
          <a:prstGeom prst="straightConnector1">
            <a:avLst/>
          </a:prstGeom>
          <a:noFill/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568AC28-1A78-B04D-8073-3BAA5BD2FDDF}"/>
              </a:ext>
            </a:extLst>
          </p:cNvPr>
          <p:cNvSpPr txBox="1">
            <a:spLocks/>
          </p:cNvSpPr>
          <p:nvPr/>
        </p:nvSpPr>
        <p:spPr>
          <a:xfrm>
            <a:off x="0" y="65341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91614-7251-4478-8563-A9282B943A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E1A754-8AC1-673E-2253-C70839357E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794" t="4948"/>
          <a:stretch/>
        </p:blipFill>
        <p:spPr>
          <a:xfrm>
            <a:off x="365760" y="1295544"/>
            <a:ext cx="4120333" cy="51073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44C1E1-FB22-732A-7E6C-5A017455E042}"/>
              </a:ext>
            </a:extLst>
          </p:cNvPr>
          <p:cNvSpPr txBox="1"/>
          <p:nvPr/>
        </p:nvSpPr>
        <p:spPr>
          <a:xfrm>
            <a:off x="6096000" y="1540385"/>
            <a:ext cx="58498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A Positioning precision </a:t>
            </a:r>
            <a:r>
              <a:rPr lang="en-US" sz="1800" b="0" i="0" u="none" strike="noStrike" baseline="0" dirty="0">
                <a:latin typeface="TeXGyreTermesX-Regular"/>
              </a:rPr>
              <a:t>of around 1 mm is good enough for optimal image focusing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CDAF3-1789-7364-9A97-46001239A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961" y="3051771"/>
            <a:ext cx="5288279" cy="34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13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/>
          <p:nvPr/>
        </p:nvSpPr>
        <p:spPr>
          <a:xfrm>
            <a:off x="107967" y="-93712"/>
            <a:ext cx="12436457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000"/>
              <a:buFont typeface="Arial"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ight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Yield Characterization</a:t>
            </a:r>
          </a:p>
        </p:txBody>
      </p:sp>
      <p:cxnSp>
        <p:nvCxnSpPr>
          <p:cNvPr id="103" name="Google Shape;103;p14"/>
          <p:cNvCxnSpPr/>
          <p:nvPr/>
        </p:nvCxnSpPr>
        <p:spPr>
          <a:xfrm>
            <a:off x="419618" y="920030"/>
            <a:ext cx="9601200" cy="0"/>
          </a:xfrm>
          <a:prstGeom prst="straightConnector1">
            <a:avLst/>
          </a:prstGeom>
          <a:noFill/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568AC28-1A78-B04D-8073-3BAA5BD2FDDF}"/>
              </a:ext>
            </a:extLst>
          </p:cNvPr>
          <p:cNvSpPr txBox="1">
            <a:spLocks/>
          </p:cNvSpPr>
          <p:nvPr/>
        </p:nvSpPr>
        <p:spPr>
          <a:xfrm>
            <a:off x="0" y="65341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91614-7251-4478-8563-A9282B943A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5CF32D-2A65-FE7B-A02C-A6D7474EA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82" y="1186403"/>
            <a:ext cx="5692758" cy="22482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9D1CB3-4A2C-7F34-A4F1-AB038D638F46}"/>
              </a:ext>
            </a:extLst>
          </p:cNvPr>
          <p:cNvSpPr txBox="1"/>
          <p:nvPr/>
        </p:nvSpPr>
        <p:spPr>
          <a:xfrm>
            <a:off x="2055185" y="3429000"/>
            <a:ext cx="4271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rgbClr val="FFFFFF"/>
                </a:solidFill>
              </a:rPr>
              <a:t>GEANT4 Geometry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E1140D-7AC7-32A0-8440-2E7596813030}"/>
              </a:ext>
            </a:extLst>
          </p:cNvPr>
          <p:cNvSpPr txBox="1"/>
          <p:nvPr/>
        </p:nvSpPr>
        <p:spPr>
          <a:xfrm>
            <a:off x="6881813" y="1671472"/>
            <a:ext cx="47396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rgbClr val="FFFFFF"/>
                </a:solidFill>
              </a:rPr>
              <a:t>To characterize the light yield of the detector a 210Pb needle was inserted 5cm from the EL region with a PMT on either side of the detector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B5FEB4-CAD2-096B-B378-4726D5774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618" y="4204375"/>
            <a:ext cx="3597164" cy="22482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DA1D9D-8096-E032-6FCC-57996969A9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0600" y="3324187"/>
            <a:ext cx="4881782" cy="312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902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/>
          <p:nvPr/>
        </p:nvSpPr>
        <p:spPr>
          <a:xfrm>
            <a:off x="107967" y="-93712"/>
            <a:ext cx="12436457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000"/>
              <a:buFont typeface="Arial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3" name="Google Shape;103;p14"/>
          <p:cNvCxnSpPr/>
          <p:nvPr/>
        </p:nvCxnSpPr>
        <p:spPr>
          <a:xfrm>
            <a:off x="419618" y="920030"/>
            <a:ext cx="9601200" cy="0"/>
          </a:xfrm>
          <a:prstGeom prst="straightConnector1">
            <a:avLst/>
          </a:prstGeom>
          <a:noFill/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568AC28-1A78-B04D-8073-3BAA5BD2FDDF}"/>
              </a:ext>
            </a:extLst>
          </p:cNvPr>
          <p:cNvSpPr txBox="1">
            <a:spLocks/>
          </p:cNvSpPr>
          <p:nvPr/>
        </p:nvSpPr>
        <p:spPr>
          <a:xfrm>
            <a:off x="0" y="65341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91614-7251-4478-8563-A9282B943A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38C51C-359F-092F-9F87-99E375AB6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" y="1933773"/>
            <a:ext cx="6797040" cy="46791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BAE585-0B06-7AE9-C858-1A19072D00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268"/>
          <a:stretch/>
        </p:blipFill>
        <p:spPr>
          <a:xfrm>
            <a:off x="8140581" y="1148978"/>
            <a:ext cx="3760474" cy="2191703"/>
          </a:xfrm>
          <a:prstGeom prst="rect">
            <a:avLst/>
          </a:prstGeom>
        </p:spPr>
      </p:pic>
      <p:sp>
        <p:nvSpPr>
          <p:cNvPr id="7" name="Google Shape;101;p14">
            <a:extLst>
              <a:ext uri="{FF2B5EF4-FFF2-40B4-BE49-F238E27FC236}">
                <a16:creationId xmlns:a16="http://schemas.microsoft.com/office/drawing/2014/main" id="{D13CAD91-3E7F-396C-23BD-8A4C297779DF}"/>
              </a:ext>
            </a:extLst>
          </p:cNvPr>
          <p:cNvSpPr/>
          <p:nvPr/>
        </p:nvSpPr>
        <p:spPr>
          <a:xfrm>
            <a:off x="260367" y="58688"/>
            <a:ext cx="12436457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Full Configuration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391209-F914-CACF-37E9-8449515000F2}"/>
              </a:ext>
            </a:extLst>
          </p:cNvPr>
          <p:cNvSpPr txBox="1"/>
          <p:nvPr/>
        </p:nvSpPr>
        <p:spPr>
          <a:xfrm>
            <a:off x="8054501" y="4273334"/>
            <a:ext cx="365111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dirty="0">
                <a:solidFill>
                  <a:srgbClr val="FFFFFF"/>
                </a:solidFill>
              </a:rPr>
              <a:t>Having the optics system on one end and the PMT on the other we could then obtain relatively clear data (top) which could then have a filter applied for cleaner tracks (bottom)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137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BD7A802-C8FA-1E9B-575E-6B5DCBE22683}"/>
              </a:ext>
            </a:extLst>
          </p:cNvPr>
          <p:cNvSpPr txBox="1"/>
          <p:nvPr/>
        </p:nvSpPr>
        <p:spPr>
          <a:xfrm>
            <a:off x="1523518" y="1164578"/>
            <a:ext cx="914496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6000" b="0" i="0" u="sng" strike="noStrike" dirty="0">
                <a:solidFill>
                  <a:srgbClr val="B13F9A"/>
                </a:solidFill>
                <a:effectLst/>
                <a:latin typeface="Arial" panose="020B0604020202020204" pitchFamily="34" charset="0"/>
              </a:rPr>
              <a:t>C</a:t>
            </a:r>
            <a:r>
              <a:rPr lang="en-US" sz="6000" b="0" i="0" u="sng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amera </a:t>
            </a:r>
            <a:r>
              <a:rPr lang="en-US" sz="6000" b="0" i="0" u="sng" strike="noStrike" dirty="0">
                <a:solidFill>
                  <a:srgbClr val="B13F9A"/>
                </a:solidFill>
                <a:effectLst/>
                <a:latin typeface="Arial" panose="020B0604020202020204" pitchFamily="34" charset="0"/>
              </a:rPr>
              <a:t>R</a:t>
            </a:r>
            <a:r>
              <a:rPr lang="en-US" sz="6000" b="0" i="0" u="sng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eadout </a:t>
            </a:r>
            <a:r>
              <a:rPr lang="en-US" sz="6000" b="0" i="0" strike="noStrike" dirty="0">
                <a:solidFill>
                  <a:srgbClr val="B13F9A"/>
                </a:solidFill>
                <a:effectLst/>
                <a:latin typeface="Arial" panose="020B0604020202020204" pitchFamily="34" charset="0"/>
              </a:rPr>
              <a:t>A</a:t>
            </a:r>
            <a:r>
              <a:rPr lang="en-US" sz="6000" b="0" i="0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nd </a:t>
            </a:r>
            <a:r>
              <a:rPr lang="en-US" sz="6000" b="0" i="0" strike="noStrike" dirty="0">
                <a:solidFill>
                  <a:srgbClr val="B13F9A"/>
                </a:solidFill>
                <a:effectLst/>
                <a:latin typeface="Arial" panose="020B0604020202020204" pitchFamily="34" charset="0"/>
              </a:rPr>
              <a:t>B</a:t>
            </a:r>
            <a:r>
              <a:rPr lang="en-US" sz="6000" b="0" i="0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arium tagging</a:t>
            </a:r>
            <a:endParaRPr lang="en-US" sz="60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72509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/>
          <p:nvPr/>
        </p:nvSpPr>
        <p:spPr>
          <a:xfrm>
            <a:off x="107967" y="-93712"/>
            <a:ext cx="12436457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000"/>
              <a:buFont typeface="Arial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3" name="Google Shape;103;p14"/>
          <p:cNvCxnSpPr/>
          <p:nvPr/>
        </p:nvCxnSpPr>
        <p:spPr>
          <a:xfrm>
            <a:off x="419618" y="920030"/>
            <a:ext cx="9601200" cy="0"/>
          </a:xfrm>
          <a:prstGeom prst="straightConnector1">
            <a:avLst/>
          </a:prstGeom>
          <a:noFill/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568AC28-1A78-B04D-8073-3BAA5BD2FDDF}"/>
              </a:ext>
            </a:extLst>
          </p:cNvPr>
          <p:cNvSpPr txBox="1">
            <a:spLocks/>
          </p:cNvSpPr>
          <p:nvPr/>
        </p:nvSpPr>
        <p:spPr>
          <a:xfrm>
            <a:off x="0" y="65341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91614-7251-4478-8563-A9282B943A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4EFF4C-1792-B296-9BC0-BFD5C1713D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158"/>
          <a:stretch/>
        </p:blipFill>
        <p:spPr>
          <a:xfrm>
            <a:off x="113370" y="41284"/>
            <a:ext cx="6363630" cy="43015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9527D1-5359-9F7E-F75C-090146CFFF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843"/>
          <a:stretch/>
        </p:blipFill>
        <p:spPr>
          <a:xfrm>
            <a:off x="6189311" y="2834640"/>
            <a:ext cx="5889320" cy="385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699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/>
          <p:nvPr/>
        </p:nvSpPr>
        <p:spPr>
          <a:xfrm>
            <a:off x="107967" y="-93712"/>
            <a:ext cx="12436457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000"/>
              <a:buFont typeface="Arial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3" name="Google Shape;103;p14"/>
          <p:cNvCxnSpPr/>
          <p:nvPr/>
        </p:nvCxnSpPr>
        <p:spPr>
          <a:xfrm>
            <a:off x="419618" y="920030"/>
            <a:ext cx="9601200" cy="0"/>
          </a:xfrm>
          <a:prstGeom prst="straightConnector1">
            <a:avLst/>
          </a:prstGeom>
          <a:noFill/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568AC28-1A78-B04D-8073-3BAA5BD2FDDF}"/>
              </a:ext>
            </a:extLst>
          </p:cNvPr>
          <p:cNvSpPr txBox="1">
            <a:spLocks/>
          </p:cNvSpPr>
          <p:nvPr/>
        </p:nvSpPr>
        <p:spPr>
          <a:xfrm>
            <a:off x="0" y="65341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91614-7251-4478-8563-A9282B943A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644BF8-8AED-3918-F990-A6BB58A660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778"/>
          <a:stretch/>
        </p:blipFill>
        <p:spPr>
          <a:xfrm>
            <a:off x="144365" y="301226"/>
            <a:ext cx="6034079" cy="42574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5A1DFB-CD48-1A24-3FD8-89DE159B66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778"/>
          <a:stretch/>
        </p:blipFill>
        <p:spPr>
          <a:xfrm>
            <a:off x="6013563" y="2459224"/>
            <a:ext cx="6034073" cy="425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325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1;p14">
            <a:extLst>
              <a:ext uri="{FF2B5EF4-FFF2-40B4-BE49-F238E27FC236}">
                <a16:creationId xmlns:a16="http://schemas.microsoft.com/office/drawing/2014/main" id="{328C9570-B6B1-8105-148E-FC60B6682681}"/>
              </a:ext>
            </a:extLst>
          </p:cNvPr>
          <p:cNvSpPr/>
          <p:nvPr/>
        </p:nvSpPr>
        <p:spPr>
          <a:xfrm>
            <a:off x="260367" y="58688"/>
            <a:ext cx="12436457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Conclusions of NEXT-CRAB-0 Paper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51C9B4-68DD-F133-28FD-81C0944FECDD}"/>
              </a:ext>
            </a:extLst>
          </p:cNvPr>
          <p:cNvSpPr txBox="1"/>
          <p:nvPr/>
        </p:nvSpPr>
        <p:spPr>
          <a:xfrm>
            <a:off x="1051560" y="2259598"/>
            <a:ext cx="10378440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40000"/>
                    <a:lumOff val="60000"/>
                    <a:alpha val="80000"/>
                  </a:schemeClr>
                </a:solidFill>
              </a:rPr>
              <a:t>NEXT-CRAB-0 imaged directly in the VUV, achieving high-resolution camera readout images of particle tracks.</a:t>
            </a:r>
          </a:p>
          <a:p>
            <a:pPr marL="285750" indent="-28575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The detector performance has been tested and verified against simulations, showing good agreement in light-yield comparisons.</a:t>
            </a:r>
          </a:p>
        </p:txBody>
      </p:sp>
    </p:spTree>
    <p:extLst>
      <p:ext uri="{BB962C8B-B14F-4D97-AF65-F5344CB8AC3E}">
        <p14:creationId xmlns:p14="http://schemas.microsoft.com/office/powerpoint/2010/main" val="3600535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/>
          <p:nvPr/>
        </p:nvSpPr>
        <p:spPr>
          <a:xfrm>
            <a:off x="107967" y="-93712"/>
            <a:ext cx="12436457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40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Measuring Transverse Diffusion with CRAB-0   </a:t>
            </a:r>
            <a:endParaRPr lang="en-US" sz="4000" b="0" dirty="0">
              <a:effectLst/>
            </a:endParaRPr>
          </a:p>
        </p:txBody>
      </p:sp>
      <p:cxnSp>
        <p:nvCxnSpPr>
          <p:cNvPr id="103" name="Google Shape;103;p14"/>
          <p:cNvCxnSpPr/>
          <p:nvPr/>
        </p:nvCxnSpPr>
        <p:spPr>
          <a:xfrm>
            <a:off x="419618" y="920030"/>
            <a:ext cx="9601200" cy="0"/>
          </a:xfrm>
          <a:prstGeom prst="straightConnector1">
            <a:avLst/>
          </a:prstGeom>
          <a:noFill/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568AC28-1A78-B04D-8073-3BAA5BD2FDDF}"/>
              </a:ext>
            </a:extLst>
          </p:cNvPr>
          <p:cNvSpPr txBox="1">
            <a:spLocks/>
          </p:cNvSpPr>
          <p:nvPr/>
        </p:nvSpPr>
        <p:spPr>
          <a:xfrm>
            <a:off x="0" y="65341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91614-7251-4478-8563-A9282B943A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D1B1B1-1F72-7735-12E0-3178968B9398}"/>
              </a:ext>
            </a:extLst>
          </p:cNvPr>
          <p:cNvSpPr txBox="1"/>
          <p:nvPr/>
        </p:nvSpPr>
        <p:spPr>
          <a:xfrm>
            <a:off x="544682" y="1258097"/>
            <a:ext cx="801658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  <a:latin typeface="Arial" panose="020B0604020202020204" pitchFamily="34" charset="0"/>
              </a:rPr>
              <a:t>3 Pb-210 sources placed in the field cage at 5, 10, and 15 cm from the EL</a:t>
            </a:r>
          </a:p>
          <a:p>
            <a:pPr marL="342900" indent="-3429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  <a:latin typeface="Arial" panose="020B0604020202020204" pitchFamily="34" charset="0"/>
              </a:rPr>
              <a:t>Collect pictures at various EL-Fields and Drift Fields</a:t>
            </a:r>
          </a:p>
          <a:p>
            <a:pPr marL="342900" indent="-3429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FF99CC"/>
                </a:solidFill>
                <a:effectLst/>
                <a:latin typeface="Arial" panose="020B0604020202020204" pitchFamily="34" charset="0"/>
              </a:rPr>
              <a:t>Mean spread of averaged images for each location then determines how much transverse diffusion occurs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AC9A6EE-19E0-7F45-6F5F-3E1047F81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449" y="3641174"/>
            <a:ext cx="2958582" cy="295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41720EA-BCB6-E45D-EF16-9D483D34E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271" y="3100776"/>
            <a:ext cx="2624235" cy="349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B9FA3F5-476A-32AE-7CFC-651D4071F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920" y="3641174"/>
            <a:ext cx="3168289" cy="263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8154E7-424A-BE1D-2A3C-FB7924B07475}"/>
              </a:ext>
            </a:extLst>
          </p:cNvPr>
          <p:cNvSpPr txBox="1"/>
          <p:nvPr/>
        </p:nvSpPr>
        <p:spPr>
          <a:xfrm>
            <a:off x="1121013" y="6349492"/>
            <a:ext cx="40541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1600" b="0" i="0" u="none" strike="noStrike" dirty="0">
                <a:effectLst/>
                <a:latin typeface="Arial" panose="020B0604020202020204" pitchFamily="34" charset="0"/>
              </a:rPr>
              <a:t>Field of 440 V/cm, EL Field at 10k/cm</a:t>
            </a:r>
          </a:p>
        </p:txBody>
      </p:sp>
    </p:spTree>
    <p:extLst>
      <p:ext uri="{BB962C8B-B14F-4D97-AF65-F5344CB8AC3E}">
        <p14:creationId xmlns:p14="http://schemas.microsoft.com/office/powerpoint/2010/main" val="1972405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19670C-11C7-A5A8-7FDA-AA419374A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" y="1544320"/>
            <a:ext cx="11706225" cy="5029200"/>
          </a:xfrm>
          <a:prstGeom prst="rect">
            <a:avLst/>
          </a:prstGeom>
        </p:spPr>
      </p:pic>
      <p:sp>
        <p:nvSpPr>
          <p:cNvPr id="5" name="Google Shape;101;p14">
            <a:extLst>
              <a:ext uri="{FF2B5EF4-FFF2-40B4-BE49-F238E27FC236}">
                <a16:creationId xmlns:a16="http://schemas.microsoft.com/office/drawing/2014/main" id="{FF7942AE-AB13-47A9-3BFD-0AC3074D7D68}"/>
              </a:ext>
            </a:extLst>
          </p:cNvPr>
          <p:cNvSpPr/>
          <p:nvPr/>
        </p:nvSpPr>
        <p:spPr>
          <a:xfrm>
            <a:off x="107967" y="-93712"/>
            <a:ext cx="12436457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40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Fun Extra</a:t>
            </a:r>
            <a:endParaRPr lang="en-US" sz="40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08663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/>
          <p:nvPr/>
        </p:nvSpPr>
        <p:spPr>
          <a:xfrm>
            <a:off x="107967" y="-93712"/>
            <a:ext cx="12436457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NEXT Optical TPC at Argonne</a:t>
            </a:r>
          </a:p>
        </p:txBody>
      </p:sp>
      <p:cxnSp>
        <p:nvCxnSpPr>
          <p:cNvPr id="103" name="Google Shape;103;p14"/>
          <p:cNvCxnSpPr/>
          <p:nvPr/>
        </p:nvCxnSpPr>
        <p:spPr>
          <a:xfrm>
            <a:off x="419618" y="920030"/>
            <a:ext cx="9601200" cy="0"/>
          </a:xfrm>
          <a:prstGeom prst="straightConnector1">
            <a:avLst/>
          </a:prstGeom>
          <a:noFill/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568AC28-1A78-B04D-8073-3BAA5BD2FDDF}"/>
              </a:ext>
            </a:extLst>
          </p:cNvPr>
          <p:cNvSpPr txBox="1">
            <a:spLocks/>
          </p:cNvSpPr>
          <p:nvPr/>
        </p:nvSpPr>
        <p:spPr>
          <a:xfrm>
            <a:off x="0" y="65341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91614-7251-4478-8563-A9282B943A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ADBD5E-A854-43DF-BFA9-B8614ECD4812}"/>
              </a:ext>
            </a:extLst>
          </p:cNvPr>
          <p:cNvSpPr/>
          <p:nvPr/>
        </p:nvSpPr>
        <p:spPr>
          <a:xfrm>
            <a:off x="7384093" y="2040504"/>
            <a:ext cx="423880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kern="0" dirty="0">
                <a:solidFill>
                  <a:srgbClr val="E66CFF"/>
                </a:solidFill>
                <a:latin typeface="Calibri" panose="020F0502020204030204"/>
              </a:rPr>
              <a:t>We turned the NEXT-100 prototype into an optical TPC capable of 3D imaging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CE506A-6746-82B0-6D66-7FC77A850E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2"/>
          <a:stretch/>
        </p:blipFill>
        <p:spPr>
          <a:xfrm>
            <a:off x="-660613" y="1989306"/>
            <a:ext cx="7762186" cy="42337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22966A-F9C8-4894-FC21-73755E0ECDCD}"/>
              </a:ext>
            </a:extLst>
          </p:cNvPr>
          <p:cNvSpPr txBox="1"/>
          <p:nvPr/>
        </p:nvSpPr>
        <p:spPr>
          <a:xfrm>
            <a:off x="3287355" y="5017604"/>
            <a:ext cx="5000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Buffer Region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553687-62C8-D6CC-8831-A067C844B6E0}"/>
              </a:ext>
            </a:extLst>
          </p:cNvPr>
          <p:cNvSpPr txBox="1"/>
          <p:nvPr/>
        </p:nvSpPr>
        <p:spPr>
          <a:xfrm>
            <a:off x="1532647" y="5018565"/>
            <a:ext cx="1668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Drift Region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9EBE1E-D38E-A003-A1AC-F28EC90029CC}"/>
              </a:ext>
            </a:extLst>
          </p:cNvPr>
          <p:cNvSpPr txBox="1"/>
          <p:nvPr/>
        </p:nvSpPr>
        <p:spPr>
          <a:xfrm>
            <a:off x="2869528" y="2271606"/>
            <a:ext cx="5000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Cathode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90A91D-9E4E-4669-0EC7-7D2164224023}"/>
              </a:ext>
            </a:extLst>
          </p:cNvPr>
          <p:cNvSpPr txBox="1"/>
          <p:nvPr/>
        </p:nvSpPr>
        <p:spPr>
          <a:xfrm>
            <a:off x="107967" y="2303644"/>
            <a:ext cx="5000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Gate+Anode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724034D-6F47-8AFB-CC9B-F12DF54655EF}"/>
              </a:ext>
            </a:extLst>
          </p:cNvPr>
          <p:cNvCxnSpPr>
            <a:cxnSpLocks/>
          </p:cNvCxnSpPr>
          <p:nvPr/>
        </p:nvCxnSpPr>
        <p:spPr>
          <a:xfrm>
            <a:off x="3494261" y="2649255"/>
            <a:ext cx="81920" cy="513567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18570E8-82D7-40DC-23E9-108243438C37}"/>
              </a:ext>
            </a:extLst>
          </p:cNvPr>
          <p:cNvCxnSpPr>
            <a:cxnSpLocks/>
          </p:cNvCxnSpPr>
          <p:nvPr/>
        </p:nvCxnSpPr>
        <p:spPr>
          <a:xfrm flipH="1">
            <a:off x="358034" y="2671716"/>
            <a:ext cx="143007" cy="35730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3ED8D17-7FA9-40FB-2514-04600AC40AF0}"/>
              </a:ext>
            </a:extLst>
          </p:cNvPr>
          <p:cNvSpPr txBox="1"/>
          <p:nvPr/>
        </p:nvSpPr>
        <p:spPr>
          <a:xfrm>
            <a:off x="5450823" y="2908559"/>
            <a:ext cx="1900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Optical setup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AA6C437-A429-E9BF-DD2E-BDEDA8D7F2B5}"/>
              </a:ext>
            </a:extLst>
          </p:cNvPr>
          <p:cNvCxnSpPr>
            <a:cxnSpLocks/>
          </p:cNvCxnSpPr>
          <p:nvPr/>
        </p:nvCxnSpPr>
        <p:spPr>
          <a:xfrm>
            <a:off x="5787668" y="3308669"/>
            <a:ext cx="81920" cy="513567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14F5C2C-D2A5-76D9-B351-ED462B9C00A9}"/>
              </a:ext>
            </a:extLst>
          </p:cNvPr>
          <p:cNvCxnSpPr>
            <a:cxnSpLocks/>
          </p:cNvCxnSpPr>
          <p:nvPr/>
        </p:nvCxnSpPr>
        <p:spPr>
          <a:xfrm>
            <a:off x="3640812" y="4945403"/>
            <a:ext cx="680667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39CC7C1-709C-F21C-240D-EA9F837FA87F}"/>
              </a:ext>
            </a:extLst>
          </p:cNvPr>
          <p:cNvCxnSpPr>
            <a:cxnSpLocks/>
          </p:cNvCxnSpPr>
          <p:nvPr/>
        </p:nvCxnSpPr>
        <p:spPr>
          <a:xfrm>
            <a:off x="601249" y="4945403"/>
            <a:ext cx="2893012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ADF51F8-F898-CA99-F20B-0561FBD36212}"/>
              </a:ext>
            </a:extLst>
          </p:cNvPr>
          <p:cNvCxnSpPr>
            <a:cxnSpLocks/>
          </p:cNvCxnSpPr>
          <p:nvPr/>
        </p:nvCxnSpPr>
        <p:spPr>
          <a:xfrm flipH="1" flipV="1">
            <a:off x="419618" y="3507288"/>
            <a:ext cx="4853840" cy="7578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747449A-201A-CC1C-7084-C9FB607745DF}"/>
              </a:ext>
            </a:extLst>
          </p:cNvPr>
          <p:cNvCxnSpPr>
            <a:cxnSpLocks/>
          </p:cNvCxnSpPr>
          <p:nvPr/>
        </p:nvCxnSpPr>
        <p:spPr>
          <a:xfrm flipH="1">
            <a:off x="419618" y="4265112"/>
            <a:ext cx="4853840" cy="256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890E262C-08F0-4145-CF2F-F0BF6F5EB5B7}"/>
              </a:ext>
            </a:extLst>
          </p:cNvPr>
          <p:cNvGrpSpPr/>
          <p:nvPr/>
        </p:nvGrpSpPr>
        <p:grpSpPr>
          <a:xfrm>
            <a:off x="7351640" y="3988693"/>
            <a:ext cx="4521831" cy="2123474"/>
            <a:chOff x="7639224" y="4503674"/>
            <a:chExt cx="4521831" cy="212347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F254216-880F-4D6A-591F-0665A1475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39224" y="4503674"/>
              <a:ext cx="4521831" cy="212347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2849F3A-0392-87D3-723D-0449E9FA59D0}"/>
                </a:ext>
              </a:extLst>
            </p:cNvPr>
            <p:cNvSpPr/>
            <p:nvPr/>
          </p:nvSpPr>
          <p:spPr>
            <a:xfrm>
              <a:off x="11846429" y="4717439"/>
              <a:ext cx="151674" cy="2178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167106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/>
          <p:nvPr/>
        </p:nvSpPr>
        <p:spPr>
          <a:xfrm>
            <a:off x="107967" y="-93712"/>
            <a:ext cx="12436457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NEXT Optical TPC at Argonne</a:t>
            </a:r>
          </a:p>
        </p:txBody>
      </p:sp>
      <p:cxnSp>
        <p:nvCxnSpPr>
          <p:cNvPr id="103" name="Google Shape;103;p14"/>
          <p:cNvCxnSpPr/>
          <p:nvPr/>
        </p:nvCxnSpPr>
        <p:spPr>
          <a:xfrm>
            <a:off x="419618" y="920030"/>
            <a:ext cx="9601200" cy="0"/>
          </a:xfrm>
          <a:prstGeom prst="straightConnector1">
            <a:avLst/>
          </a:prstGeom>
          <a:noFill/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568AC28-1A78-B04D-8073-3BAA5BD2FDDF}"/>
              </a:ext>
            </a:extLst>
          </p:cNvPr>
          <p:cNvSpPr txBox="1">
            <a:spLocks/>
          </p:cNvSpPr>
          <p:nvPr/>
        </p:nvSpPr>
        <p:spPr>
          <a:xfrm>
            <a:off x="0" y="65341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91614-7251-4478-8563-A9282B943A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ADBD5E-A854-43DF-BFA9-B8614ECD4812}"/>
              </a:ext>
            </a:extLst>
          </p:cNvPr>
          <p:cNvSpPr/>
          <p:nvPr/>
        </p:nvSpPr>
        <p:spPr>
          <a:xfrm>
            <a:off x="7172692" y="2244830"/>
            <a:ext cx="470095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defTabSz="9144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latin typeface="Calibri" panose="020F0502020204030204"/>
              </a:rPr>
              <a:t>While this is asymmetrical and does not have cathode at ground, the camera cannot tell the difference and is still modeling looking at the EL from a distance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675AFB3-E077-CE89-B485-975A6DC68F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2"/>
          <a:stretch/>
        </p:blipFill>
        <p:spPr>
          <a:xfrm>
            <a:off x="-660613" y="1989306"/>
            <a:ext cx="7762186" cy="42337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1F462A0-434E-046D-8FCA-76F59059316B}"/>
              </a:ext>
            </a:extLst>
          </p:cNvPr>
          <p:cNvSpPr txBox="1"/>
          <p:nvPr/>
        </p:nvSpPr>
        <p:spPr>
          <a:xfrm>
            <a:off x="5450823" y="2908559"/>
            <a:ext cx="1900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Optical setup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2600EDE-1936-8E2A-3D95-F34C82DFE00B}"/>
              </a:ext>
            </a:extLst>
          </p:cNvPr>
          <p:cNvCxnSpPr>
            <a:cxnSpLocks/>
          </p:cNvCxnSpPr>
          <p:nvPr/>
        </p:nvCxnSpPr>
        <p:spPr>
          <a:xfrm>
            <a:off x="5787668" y="3308669"/>
            <a:ext cx="81920" cy="513567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0A96F4D-31E3-8E0E-581A-6558F21FF42F}"/>
              </a:ext>
            </a:extLst>
          </p:cNvPr>
          <p:cNvCxnSpPr>
            <a:cxnSpLocks/>
          </p:cNvCxnSpPr>
          <p:nvPr/>
        </p:nvCxnSpPr>
        <p:spPr>
          <a:xfrm flipH="1" flipV="1">
            <a:off x="419618" y="3507288"/>
            <a:ext cx="4853840" cy="7578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E029D37-3744-21EB-1B3D-E4AE323C9EF8}"/>
              </a:ext>
            </a:extLst>
          </p:cNvPr>
          <p:cNvCxnSpPr>
            <a:cxnSpLocks/>
          </p:cNvCxnSpPr>
          <p:nvPr/>
        </p:nvCxnSpPr>
        <p:spPr>
          <a:xfrm flipH="1">
            <a:off x="419618" y="4265112"/>
            <a:ext cx="4853840" cy="256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2900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/>
          <p:nvPr/>
        </p:nvSpPr>
        <p:spPr>
          <a:xfrm>
            <a:off x="107967" y="-93712"/>
            <a:ext cx="12436457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Focusing the Image Intensifier and Camera</a:t>
            </a:r>
          </a:p>
        </p:txBody>
      </p:sp>
      <p:cxnSp>
        <p:nvCxnSpPr>
          <p:cNvPr id="103" name="Google Shape;103;p14"/>
          <p:cNvCxnSpPr/>
          <p:nvPr/>
        </p:nvCxnSpPr>
        <p:spPr>
          <a:xfrm>
            <a:off x="419618" y="920030"/>
            <a:ext cx="9601200" cy="0"/>
          </a:xfrm>
          <a:prstGeom prst="straightConnector1">
            <a:avLst/>
          </a:prstGeom>
          <a:noFill/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B6F0DBC-655F-E015-C6A6-E401717E18D6}"/>
              </a:ext>
            </a:extLst>
          </p:cNvPr>
          <p:cNvSpPr/>
          <p:nvPr/>
        </p:nvSpPr>
        <p:spPr>
          <a:xfrm>
            <a:off x="5543670" y="1908436"/>
            <a:ext cx="490256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defRPr/>
            </a:pPr>
            <a:r>
              <a:rPr lang="en-US" sz="1800" kern="0" dirty="0">
                <a:latin typeface="Calibri" panose="020F0502020204030204"/>
              </a:rPr>
              <a:t>The end cap has the windows at different radii that are not centered</a:t>
            </a:r>
          </a:p>
          <a:p>
            <a:pPr algn="just">
              <a:spcAft>
                <a:spcPts val="1200"/>
              </a:spcAft>
              <a:defRPr/>
            </a:pPr>
            <a:r>
              <a:rPr lang="en-US" kern="0" dirty="0">
                <a:solidFill>
                  <a:srgbClr val="E66CFF"/>
                </a:solidFill>
                <a:latin typeface="Calibri" panose="020F0502020204030204"/>
              </a:rPr>
              <a:t>Rather than just focusing a single convex lens directly on the EL plane we use a system of mirrors and lenses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A483A0-C73E-4951-CA47-E616A1E18E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24" t="24891"/>
          <a:stretch/>
        </p:blipFill>
        <p:spPr>
          <a:xfrm>
            <a:off x="243840" y="1327447"/>
            <a:ext cx="4617234" cy="305906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F81CD64-36BF-D4D1-0419-D87D83165F6A}"/>
              </a:ext>
            </a:extLst>
          </p:cNvPr>
          <p:cNvCxnSpPr/>
          <p:nvPr/>
        </p:nvCxnSpPr>
        <p:spPr>
          <a:xfrm flipV="1">
            <a:off x="6132138" y="5547356"/>
            <a:ext cx="533400" cy="42672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D4EE7A9-1E11-B0FF-9FF5-7C5EE3700FCF}"/>
              </a:ext>
            </a:extLst>
          </p:cNvPr>
          <p:cNvCxnSpPr/>
          <p:nvPr/>
        </p:nvCxnSpPr>
        <p:spPr>
          <a:xfrm flipV="1">
            <a:off x="6096000" y="4423489"/>
            <a:ext cx="533400" cy="42672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838DF22-92E5-F549-1696-EDCB78F5ABC9}"/>
              </a:ext>
            </a:extLst>
          </p:cNvPr>
          <p:cNvCxnSpPr/>
          <p:nvPr/>
        </p:nvCxnSpPr>
        <p:spPr>
          <a:xfrm flipH="1" flipV="1">
            <a:off x="929640" y="4724723"/>
            <a:ext cx="3809514" cy="982979"/>
          </a:xfrm>
          <a:prstGeom prst="straightConnector1">
            <a:avLst/>
          </a:prstGeom>
          <a:ln w="28575">
            <a:solidFill>
              <a:srgbClr val="FF99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D716CA6-EC5F-A11D-18ED-D7F3156FAF68}"/>
              </a:ext>
            </a:extLst>
          </p:cNvPr>
          <p:cNvCxnSpPr>
            <a:cxnSpLocks/>
          </p:cNvCxnSpPr>
          <p:nvPr/>
        </p:nvCxnSpPr>
        <p:spPr>
          <a:xfrm flipH="1">
            <a:off x="899160" y="5722940"/>
            <a:ext cx="3961914" cy="635066"/>
          </a:xfrm>
          <a:prstGeom prst="straightConnector1">
            <a:avLst/>
          </a:prstGeom>
          <a:ln w="28575">
            <a:solidFill>
              <a:srgbClr val="FF99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96F3F83-E9BB-227D-C23F-5493E28691A4}"/>
              </a:ext>
            </a:extLst>
          </p:cNvPr>
          <p:cNvCxnSpPr>
            <a:cxnSpLocks/>
          </p:cNvCxnSpPr>
          <p:nvPr/>
        </p:nvCxnSpPr>
        <p:spPr>
          <a:xfrm>
            <a:off x="4982994" y="5714999"/>
            <a:ext cx="1293924" cy="0"/>
          </a:xfrm>
          <a:prstGeom prst="straightConnector1">
            <a:avLst/>
          </a:prstGeom>
          <a:ln w="28575">
            <a:solidFill>
              <a:srgbClr val="FF99CC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AB3149-35CB-A349-E669-EDAE4AD4B590}"/>
              </a:ext>
            </a:extLst>
          </p:cNvPr>
          <p:cNvCxnSpPr>
            <a:cxnSpLocks/>
          </p:cNvCxnSpPr>
          <p:nvPr/>
        </p:nvCxnSpPr>
        <p:spPr>
          <a:xfrm flipV="1">
            <a:off x="6326195" y="4724400"/>
            <a:ext cx="0" cy="891537"/>
          </a:xfrm>
          <a:prstGeom prst="straightConnector1">
            <a:avLst/>
          </a:prstGeom>
          <a:ln w="28575">
            <a:solidFill>
              <a:srgbClr val="FF99CC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8356E15-041D-E36F-9D79-7F02BBB7B892}"/>
              </a:ext>
            </a:extLst>
          </p:cNvPr>
          <p:cNvCxnSpPr/>
          <p:nvPr/>
        </p:nvCxnSpPr>
        <p:spPr>
          <a:xfrm>
            <a:off x="6362700" y="4724400"/>
            <a:ext cx="1293924" cy="0"/>
          </a:xfrm>
          <a:prstGeom prst="straightConnector1">
            <a:avLst/>
          </a:prstGeom>
          <a:ln w="28575">
            <a:solidFill>
              <a:srgbClr val="FF99CC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23D612C-0AFE-7E09-3BF0-04C0E4613127}"/>
              </a:ext>
            </a:extLst>
          </p:cNvPr>
          <p:cNvCxnSpPr/>
          <p:nvPr/>
        </p:nvCxnSpPr>
        <p:spPr>
          <a:xfrm>
            <a:off x="8054340" y="4724400"/>
            <a:ext cx="1293924" cy="0"/>
          </a:xfrm>
          <a:prstGeom prst="straightConnector1">
            <a:avLst/>
          </a:prstGeom>
          <a:ln w="28575">
            <a:solidFill>
              <a:srgbClr val="FF99CC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8FA591C5-4D88-8E1A-6101-2D277779C428}"/>
              </a:ext>
            </a:extLst>
          </p:cNvPr>
          <p:cNvSpPr/>
          <p:nvPr/>
        </p:nvSpPr>
        <p:spPr>
          <a:xfrm>
            <a:off x="655320" y="4493516"/>
            <a:ext cx="251460" cy="21362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C89972-F11C-B11B-DCCB-332F9032BE0B}"/>
              </a:ext>
            </a:extLst>
          </p:cNvPr>
          <p:cNvSpPr/>
          <p:nvPr/>
        </p:nvSpPr>
        <p:spPr>
          <a:xfrm>
            <a:off x="9348264" y="4339589"/>
            <a:ext cx="692594" cy="7696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I.I.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7D4B296-DB88-B09F-D104-A9F2093A1221}"/>
              </a:ext>
            </a:extLst>
          </p:cNvPr>
          <p:cNvSpPr/>
          <p:nvPr/>
        </p:nvSpPr>
        <p:spPr>
          <a:xfrm rot="5400000">
            <a:off x="10567673" y="4724400"/>
            <a:ext cx="1595973" cy="76962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Camera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A5AEEA5-05F5-32CD-D027-5EB5EE772579}"/>
              </a:ext>
            </a:extLst>
          </p:cNvPr>
          <p:cNvCxnSpPr>
            <a:cxnSpLocks/>
            <a:stCxn id="33" idx="3"/>
          </p:cNvCxnSpPr>
          <p:nvPr/>
        </p:nvCxnSpPr>
        <p:spPr>
          <a:xfrm>
            <a:off x="10040858" y="4724400"/>
            <a:ext cx="348075" cy="0"/>
          </a:xfrm>
          <a:prstGeom prst="straightConnector1">
            <a:avLst/>
          </a:prstGeom>
          <a:ln w="28575">
            <a:solidFill>
              <a:srgbClr val="66FF6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04CA121-C5BC-A8C4-2B20-9726CAC25534}"/>
              </a:ext>
            </a:extLst>
          </p:cNvPr>
          <p:cNvCxnSpPr>
            <a:cxnSpLocks/>
          </p:cNvCxnSpPr>
          <p:nvPr/>
        </p:nvCxnSpPr>
        <p:spPr>
          <a:xfrm>
            <a:off x="10632773" y="4727800"/>
            <a:ext cx="348075" cy="0"/>
          </a:xfrm>
          <a:prstGeom prst="straightConnector1">
            <a:avLst/>
          </a:prstGeom>
          <a:ln w="28575">
            <a:solidFill>
              <a:srgbClr val="66FF6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05FED92-3A9F-A752-EC0C-EF28E81D80DB}"/>
              </a:ext>
            </a:extLst>
          </p:cNvPr>
          <p:cNvGrpSpPr/>
          <p:nvPr/>
        </p:nvGrpSpPr>
        <p:grpSpPr>
          <a:xfrm>
            <a:off x="10374963" y="4386513"/>
            <a:ext cx="398241" cy="640840"/>
            <a:chOff x="10458735" y="3425189"/>
            <a:chExt cx="398241" cy="640840"/>
          </a:xfrm>
          <a:solidFill>
            <a:srgbClr val="FF00FF"/>
          </a:solidFill>
        </p:grpSpPr>
        <p:sp>
          <p:nvSpPr>
            <p:cNvPr id="10" name="Chord 9">
              <a:extLst>
                <a:ext uri="{FF2B5EF4-FFF2-40B4-BE49-F238E27FC236}">
                  <a16:creationId xmlns:a16="http://schemas.microsoft.com/office/drawing/2014/main" id="{35B5FD00-83C1-E1CE-E6DB-2CFB5A3A9261}"/>
                </a:ext>
              </a:extLst>
            </p:cNvPr>
            <p:cNvSpPr/>
            <p:nvPr/>
          </p:nvSpPr>
          <p:spPr>
            <a:xfrm>
              <a:off x="10458735" y="3425189"/>
              <a:ext cx="398241" cy="640080"/>
            </a:xfrm>
            <a:prstGeom prst="chord">
              <a:avLst>
                <a:gd name="adj1" fmla="val 5368109"/>
                <a:gd name="adj2" fmla="val 163004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13E5F-0395-C212-A2BC-EBF902895260}"/>
                </a:ext>
              </a:extLst>
            </p:cNvPr>
            <p:cNvSpPr/>
            <p:nvPr/>
          </p:nvSpPr>
          <p:spPr>
            <a:xfrm>
              <a:off x="10660703" y="3425949"/>
              <a:ext cx="77782" cy="64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1A06FF-EFAB-AEF3-B1E0-23C6D216E2D2}"/>
              </a:ext>
            </a:extLst>
          </p:cNvPr>
          <p:cNvGrpSpPr/>
          <p:nvPr/>
        </p:nvGrpSpPr>
        <p:grpSpPr>
          <a:xfrm>
            <a:off x="4717870" y="5115688"/>
            <a:ext cx="398241" cy="1184027"/>
            <a:chOff x="10458735" y="3425189"/>
            <a:chExt cx="398241" cy="640840"/>
          </a:xfrm>
          <a:solidFill>
            <a:srgbClr val="FF00FF"/>
          </a:solidFill>
        </p:grpSpPr>
        <p:sp>
          <p:nvSpPr>
            <p:cNvPr id="18" name="Chord 17">
              <a:extLst>
                <a:ext uri="{FF2B5EF4-FFF2-40B4-BE49-F238E27FC236}">
                  <a16:creationId xmlns:a16="http://schemas.microsoft.com/office/drawing/2014/main" id="{2528F2CE-629C-96D1-EAB8-B678FFE0C461}"/>
                </a:ext>
              </a:extLst>
            </p:cNvPr>
            <p:cNvSpPr/>
            <p:nvPr/>
          </p:nvSpPr>
          <p:spPr>
            <a:xfrm>
              <a:off x="10458735" y="3425189"/>
              <a:ext cx="398241" cy="640080"/>
            </a:xfrm>
            <a:prstGeom prst="chord">
              <a:avLst>
                <a:gd name="adj1" fmla="val 5368109"/>
                <a:gd name="adj2" fmla="val 163004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57D25E6-6B90-B7BC-C958-A2C28B530088}"/>
                </a:ext>
              </a:extLst>
            </p:cNvPr>
            <p:cNvSpPr/>
            <p:nvPr/>
          </p:nvSpPr>
          <p:spPr>
            <a:xfrm>
              <a:off x="10660703" y="3425949"/>
              <a:ext cx="77782" cy="64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C7058C2-6EEF-32B6-759D-B83827D89C73}"/>
              </a:ext>
            </a:extLst>
          </p:cNvPr>
          <p:cNvGrpSpPr/>
          <p:nvPr/>
        </p:nvGrpSpPr>
        <p:grpSpPr>
          <a:xfrm>
            <a:off x="7659471" y="4358637"/>
            <a:ext cx="398241" cy="640840"/>
            <a:chOff x="10458735" y="3425189"/>
            <a:chExt cx="398241" cy="640840"/>
          </a:xfrm>
          <a:solidFill>
            <a:srgbClr val="FF00FF"/>
          </a:solidFill>
        </p:grpSpPr>
        <p:sp>
          <p:nvSpPr>
            <p:cNvPr id="28" name="Chord 27">
              <a:extLst>
                <a:ext uri="{FF2B5EF4-FFF2-40B4-BE49-F238E27FC236}">
                  <a16:creationId xmlns:a16="http://schemas.microsoft.com/office/drawing/2014/main" id="{6198C508-D8A9-A2E6-46E1-78AB0D140069}"/>
                </a:ext>
              </a:extLst>
            </p:cNvPr>
            <p:cNvSpPr/>
            <p:nvPr/>
          </p:nvSpPr>
          <p:spPr>
            <a:xfrm>
              <a:off x="10458735" y="3425189"/>
              <a:ext cx="398241" cy="640080"/>
            </a:xfrm>
            <a:prstGeom prst="chord">
              <a:avLst>
                <a:gd name="adj1" fmla="val 5368109"/>
                <a:gd name="adj2" fmla="val 163004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89283C6-91F0-8DB6-E1B6-8C521FF80177}"/>
                </a:ext>
              </a:extLst>
            </p:cNvPr>
            <p:cNvSpPr/>
            <p:nvPr/>
          </p:nvSpPr>
          <p:spPr>
            <a:xfrm>
              <a:off x="10645463" y="3425949"/>
              <a:ext cx="77782" cy="64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0053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/>
          <p:nvPr/>
        </p:nvSpPr>
        <p:spPr>
          <a:xfrm>
            <a:off x="107967" y="-93712"/>
            <a:ext cx="12436457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Attaching the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TimePix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Camera</a:t>
            </a:r>
          </a:p>
        </p:txBody>
      </p:sp>
      <p:cxnSp>
        <p:nvCxnSpPr>
          <p:cNvPr id="103" name="Google Shape;103;p14"/>
          <p:cNvCxnSpPr/>
          <p:nvPr/>
        </p:nvCxnSpPr>
        <p:spPr>
          <a:xfrm>
            <a:off x="419618" y="920030"/>
            <a:ext cx="9601200" cy="0"/>
          </a:xfrm>
          <a:prstGeom prst="straightConnector1">
            <a:avLst/>
          </a:prstGeom>
          <a:noFill/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568AC28-1A78-B04D-8073-3BAA5BD2FDDF}"/>
              </a:ext>
            </a:extLst>
          </p:cNvPr>
          <p:cNvSpPr txBox="1">
            <a:spLocks/>
          </p:cNvSpPr>
          <p:nvPr/>
        </p:nvSpPr>
        <p:spPr>
          <a:xfrm>
            <a:off x="0" y="65341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91614-7251-4478-8563-A9282B943A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B2BF75-D010-1742-0A4F-670C8A563657}"/>
              </a:ext>
            </a:extLst>
          </p:cNvPr>
          <p:cNvSpPr/>
          <p:nvPr/>
        </p:nvSpPr>
        <p:spPr>
          <a:xfrm>
            <a:off x="5727569" y="2751984"/>
            <a:ext cx="504301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kern="0" dirty="0">
                <a:solidFill>
                  <a:srgbClr val="E66CFF"/>
                </a:solidFill>
                <a:latin typeface="Calibri" panose="020F0502020204030204"/>
              </a:rPr>
              <a:t>Once the light leaves the image intensifier it is in the visible range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latin typeface="Calibri" panose="020F0502020204030204"/>
              </a:rPr>
              <a:t>The camera has a cooling fan and therefore must be outside the vacuum chamber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latin typeface="Calibri" panose="020F0502020204030204"/>
              </a:rPr>
              <a:t>We use a lens between the image intensifier and camera to focus the virtual image onto the camera readout due to the compact space we are working in</a:t>
            </a:r>
          </a:p>
        </p:txBody>
      </p:sp>
      <p:pic>
        <p:nvPicPr>
          <p:cNvPr id="4" name="Picture 3" descr="A close-up of a space shuttle&#10;&#10;Description automatically generated with low confidence">
            <a:extLst>
              <a:ext uri="{FF2B5EF4-FFF2-40B4-BE49-F238E27FC236}">
                <a16:creationId xmlns:a16="http://schemas.microsoft.com/office/drawing/2014/main" id="{CDEAC67B-CDE6-A12B-61E3-33C482CD86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13"/>
          <a:stretch/>
        </p:blipFill>
        <p:spPr>
          <a:xfrm>
            <a:off x="-714575" y="2179528"/>
            <a:ext cx="5733884" cy="43014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C99232-A230-1D1B-F6C0-5667786B0986}"/>
              </a:ext>
            </a:extLst>
          </p:cNvPr>
          <p:cNvSpPr txBox="1"/>
          <p:nvPr/>
        </p:nvSpPr>
        <p:spPr>
          <a:xfrm>
            <a:off x="1792791" y="2751984"/>
            <a:ext cx="1900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Vacuum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39CBC8D-FF34-EBF1-6FBE-A4CB3AB19DFC}"/>
              </a:ext>
            </a:extLst>
          </p:cNvPr>
          <p:cNvCxnSpPr>
            <a:cxnSpLocks/>
          </p:cNvCxnSpPr>
          <p:nvPr/>
        </p:nvCxnSpPr>
        <p:spPr>
          <a:xfrm flipH="1">
            <a:off x="1866378" y="3152094"/>
            <a:ext cx="263258" cy="486717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9B293F3-7C3A-DC34-D60F-30E3A8CECCF3}"/>
              </a:ext>
            </a:extLst>
          </p:cNvPr>
          <p:cNvSpPr txBox="1"/>
          <p:nvPr/>
        </p:nvSpPr>
        <p:spPr>
          <a:xfrm>
            <a:off x="3760180" y="2952039"/>
            <a:ext cx="1900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air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97C4B7-F314-D9C5-98AA-8EB1738686F6}"/>
              </a:ext>
            </a:extLst>
          </p:cNvPr>
          <p:cNvSpPr txBox="1"/>
          <p:nvPr/>
        </p:nvSpPr>
        <p:spPr>
          <a:xfrm>
            <a:off x="2709723" y="6052984"/>
            <a:ext cx="1900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Lens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2B2D7A3-1D69-E74C-624E-96F20D075DD3}"/>
              </a:ext>
            </a:extLst>
          </p:cNvPr>
          <p:cNvCxnSpPr>
            <a:cxnSpLocks/>
          </p:cNvCxnSpPr>
          <p:nvPr/>
        </p:nvCxnSpPr>
        <p:spPr>
          <a:xfrm flipH="1" flipV="1">
            <a:off x="2988293" y="4965135"/>
            <a:ext cx="131629" cy="117289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33C4AA3-5E4B-2661-E4BF-46A820A12C32}"/>
              </a:ext>
            </a:extLst>
          </p:cNvPr>
          <p:cNvSpPr txBox="1"/>
          <p:nvPr/>
        </p:nvSpPr>
        <p:spPr>
          <a:xfrm>
            <a:off x="3461286" y="5682449"/>
            <a:ext cx="1900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Window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C9B77D9-BE67-0E07-36FC-8C9694FDA699}"/>
              </a:ext>
            </a:extLst>
          </p:cNvPr>
          <p:cNvCxnSpPr>
            <a:cxnSpLocks/>
          </p:cNvCxnSpPr>
          <p:nvPr/>
        </p:nvCxnSpPr>
        <p:spPr>
          <a:xfrm flipH="1" flipV="1">
            <a:off x="3198028" y="4959887"/>
            <a:ext cx="365627" cy="795823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8912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D8619FE-87F9-CE36-4C8D-6481C27EA7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" t="285" r="32469" b="-285"/>
          <a:stretch/>
        </p:blipFill>
        <p:spPr>
          <a:xfrm>
            <a:off x="300626" y="2063759"/>
            <a:ext cx="5288416" cy="4417260"/>
          </a:xfrm>
          <a:prstGeom prst="rect">
            <a:avLst/>
          </a:prstGeom>
        </p:spPr>
      </p:pic>
      <p:pic>
        <p:nvPicPr>
          <p:cNvPr id="1026" name="Picture 2" descr="Pin on PNG">
            <a:extLst>
              <a:ext uri="{FF2B5EF4-FFF2-40B4-BE49-F238E27FC236}">
                <a16:creationId xmlns:a16="http://schemas.microsoft.com/office/drawing/2014/main" id="{BA558CD3-A69A-C4C8-268A-64B352E8F7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65"/>
          <a:stretch/>
        </p:blipFill>
        <p:spPr bwMode="auto">
          <a:xfrm rot="2691103">
            <a:off x="510453" y="3745537"/>
            <a:ext cx="1116868" cy="108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Google Shape;101;p14"/>
          <p:cNvSpPr/>
          <p:nvPr/>
        </p:nvSpPr>
        <p:spPr>
          <a:xfrm>
            <a:off x="107967" y="-93712"/>
            <a:ext cx="12436457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Attaching the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TimePix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Camera</a:t>
            </a:r>
          </a:p>
        </p:txBody>
      </p:sp>
      <p:cxnSp>
        <p:nvCxnSpPr>
          <p:cNvPr id="103" name="Google Shape;103;p14"/>
          <p:cNvCxnSpPr/>
          <p:nvPr/>
        </p:nvCxnSpPr>
        <p:spPr>
          <a:xfrm>
            <a:off x="419618" y="920030"/>
            <a:ext cx="9601200" cy="0"/>
          </a:xfrm>
          <a:prstGeom prst="straightConnector1">
            <a:avLst/>
          </a:prstGeom>
          <a:noFill/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568AC28-1A78-B04D-8073-3BAA5BD2FDDF}"/>
              </a:ext>
            </a:extLst>
          </p:cNvPr>
          <p:cNvSpPr txBox="1">
            <a:spLocks/>
          </p:cNvSpPr>
          <p:nvPr/>
        </p:nvSpPr>
        <p:spPr>
          <a:xfrm>
            <a:off x="0" y="65341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91614-7251-4478-8563-A9282B943A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B2BF75-D010-1742-0A4F-670C8A563657}"/>
              </a:ext>
            </a:extLst>
          </p:cNvPr>
          <p:cNvSpPr/>
          <p:nvPr/>
        </p:nvSpPr>
        <p:spPr>
          <a:xfrm>
            <a:off x="6649853" y="2244830"/>
            <a:ext cx="47009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kern="0" dirty="0">
                <a:solidFill>
                  <a:srgbClr val="E66CFF"/>
                </a:solidFill>
                <a:latin typeface="Calibri" panose="020F0502020204030204"/>
              </a:rPr>
              <a:t>By putting a reticle where the image intensifier’s virtual image will be we were able to adjust the lens position within the end cap</a:t>
            </a:r>
            <a:endParaRPr lang="en-US" sz="2000" kern="0" dirty="0"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B293F3-7C3A-DC34-D60F-30E3A8CECCF3}"/>
              </a:ext>
            </a:extLst>
          </p:cNvPr>
          <p:cNvSpPr txBox="1"/>
          <p:nvPr/>
        </p:nvSpPr>
        <p:spPr>
          <a:xfrm>
            <a:off x="4591739" y="2363316"/>
            <a:ext cx="1900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air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97C4B7-F314-D9C5-98AA-8EB1738686F6}"/>
              </a:ext>
            </a:extLst>
          </p:cNvPr>
          <p:cNvSpPr txBox="1"/>
          <p:nvPr/>
        </p:nvSpPr>
        <p:spPr>
          <a:xfrm>
            <a:off x="2160111" y="2939431"/>
            <a:ext cx="1900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Lens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2B2D7A3-1D69-E74C-624E-96F20D075DD3}"/>
              </a:ext>
            </a:extLst>
          </p:cNvPr>
          <p:cNvCxnSpPr>
            <a:cxnSpLocks/>
          </p:cNvCxnSpPr>
          <p:nvPr/>
        </p:nvCxnSpPr>
        <p:spPr>
          <a:xfrm>
            <a:off x="2638244" y="3339541"/>
            <a:ext cx="720256" cy="871199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33C4AA3-5E4B-2661-E4BF-46A820A12C32}"/>
              </a:ext>
            </a:extLst>
          </p:cNvPr>
          <p:cNvSpPr txBox="1"/>
          <p:nvPr/>
        </p:nvSpPr>
        <p:spPr>
          <a:xfrm>
            <a:off x="3775366" y="5296397"/>
            <a:ext cx="1900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Window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C9B77D9-BE67-0E07-36FC-8C9694FDA699}"/>
              </a:ext>
            </a:extLst>
          </p:cNvPr>
          <p:cNvCxnSpPr>
            <a:cxnSpLocks/>
          </p:cNvCxnSpPr>
          <p:nvPr/>
        </p:nvCxnSpPr>
        <p:spPr>
          <a:xfrm flipH="1" flipV="1">
            <a:off x="3915098" y="4399274"/>
            <a:ext cx="145830" cy="897123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ext, indoor, desk, display&#10;&#10;Description automatically generated">
            <a:extLst>
              <a:ext uri="{FF2B5EF4-FFF2-40B4-BE49-F238E27FC236}">
                <a16:creationId xmlns:a16="http://schemas.microsoft.com/office/drawing/2014/main" id="{AE3D15BC-D9F3-2983-0BB5-401F7E8AB3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8" t="29680" r="40543" b="45299"/>
          <a:stretch/>
        </p:blipFill>
        <p:spPr>
          <a:xfrm>
            <a:off x="7398136" y="3821678"/>
            <a:ext cx="2648081" cy="26593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979778F-6518-0C92-F322-4505290E636F}"/>
              </a:ext>
            </a:extLst>
          </p:cNvPr>
          <p:cNvSpPr txBox="1"/>
          <p:nvPr/>
        </p:nvSpPr>
        <p:spPr>
          <a:xfrm>
            <a:off x="4269810" y="4010685"/>
            <a:ext cx="1047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Camera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36B9BA-99C0-85B1-369F-34D4EF8517F5}"/>
              </a:ext>
            </a:extLst>
          </p:cNvPr>
          <p:cNvSpPr/>
          <p:nvPr/>
        </p:nvSpPr>
        <p:spPr>
          <a:xfrm>
            <a:off x="1765943" y="4033299"/>
            <a:ext cx="100208" cy="506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AF729F-F4C1-4582-B409-6F4DD4573820}"/>
              </a:ext>
            </a:extLst>
          </p:cNvPr>
          <p:cNvSpPr/>
          <p:nvPr/>
        </p:nvSpPr>
        <p:spPr>
          <a:xfrm>
            <a:off x="1810555" y="4540171"/>
            <a:ext cx="0" cy="8520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424916-8A20-640E-B9E0-0201ABD85BF3}"/>
              </a:ext>
            </a:extLst>
          </p:cNvPr>
          <p:cNvSpPr txBox="1"/>
          <p:nvPr/>
        </p:nvSpPr>
        <p:spPr>
          <a:xfrm>
            <a:off x="1147149" y="3181294"/>
            <a:ext cx="1900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Recticle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9A488DB-204F-0AA9-BE24-6221D07D7702}"/>
              </a:ext>
            </a:extLst>
          </p:cNvPr>
          <p:cNvCxnSpPr>
            <a:cxnSpLocks/>
          </p:cNvCxnSpPr>
          <p:nvPr/>
        </p:nvCxnSpPr>
        <p:spPr>
          <a:xfrm>
            <a:off x="1625282" y="3581404"/>
            <a:ext cx="115986" cy="364213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499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/>
          <p:nvPr/>
        </p:nvSpPr>
        <p:spPr>
          <a:xfrm>
            <a:off x="377440" y="172506"/>
            <a:ext cx="11440311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Motivation for </a:t>
            </a:r>
            <a:r>
              <a:rPr lang="en-US" sz="400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using a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Camera Readout in Place of a dense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SiPM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tracking plane for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tonne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scale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568AC28-1A78-B04D-8073-3BAA5BD2FDDF}"/>
              </a:ext>
            </a:extLst>
          </p:cNvPr>
          <p:cNvSpPr txBox="1">
            <a:spLocks/>
          </p:cNvSpPr>
          <p:nvPr/>
        </p:nvSpPr>
        <p:spPr>
          <a:xfrm>
            <a:off x="0" y="65341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91614-7251-4478-8563-A9282B943A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4B23D3-A912-C3EC-651F-7FA5D481DE15}"/>
              </a:ext>
            </a:extLst>
          </p:cNvPr>
          <p:cNvSpPr/>
          <p:nvPr/>
        </p:nvSpPr>
        <p:spPr>
          <a:xfrm>
            <a:off x="6884091" y="1702067"/>
            <a:ext cx="500026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kern="0" dirty="0">
                <a:latin typeface="Calibri" panose="020F0502020204030204"/>
              </a:rPr>
              <a:t>Entire readout system can be outside the vessel, improving radiopurity and heat</a:t>
            </a:r>
          </a:p>
          <a:p>
            <a:pPr marL="342900" indent="-342900" algn="just" defTabSz="9144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latin typeface="Calibri" panose="020F0502020204030204"/>
              </a:rPr>
              <a:t>Simplifies electronics significantly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Cheaper, 130k per camera system vs &gt;1 million in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SiPMs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indent="-342900" algn="just" defTabSz="9144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latin typeface="Calibri" panose="020F0502020204030204"/>
              </a:rPr>
              <a:t>Each camera gives us 65k pixels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kern="0" dirty="0">
                <a:latin typeface="Calibri" panose="020F0502020204030204"/>
              </a:rPr>
              <a:t>Can focus from a distance rather than up close</a:t>
            </a:r>
          </a:p>
        </p:txBody>
      </p:sp>
      <p:pic>
        <p:nvPicPr>
          <p:cNvPr id="4" name="Picture 3" descr="A picture containing text, screenshot, diagram, line&#10;&#10;Description automatically generated">
            <a:extLst>
              <a:ext uri="{FF2B5EF4-FFF2-40B4-BE49-F238E27FC236}">
                <a16:creationId xmlns:a16="http://schemas.microsoft.com/office/drawing/2014/main" id="{BB94E851-E042-CBC0-6762-D10CC6B389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67"/>
          <a:stretch/>
        </p:blipFill>
        <p:spPr>
          <a:xfrm>
            <a:off x="307646" y="1910000"/>
            <a:ext cx="6394095" cy="344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079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/>
          <p:nvPr/>
        </p:nvSpPr>
        <p:spPr>
          <a:xfrm>
            <a:off x="107967" y="-93712"/>
            <a:ext cx="12436457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Focusing the optical system in VUV</a:t>
            </a:r>
          </a:p>
        </p:txBody>
      </p:sp>
      <p:cxnSp>
        <p:nvCxnSpPr>
          <p:cNvPr id="103" name="Google Shape;103;p14"/>
          <p:cNvCxnSpPr/>
          <p:nvPr/>
        </p:nvCxnSpPr>
        <p:spPr>
          <a:xfrm>
            <a:off x="419618" y="920030"/>
            <a:ext cx="9601200" cy="0"/>
          </a:xfrm>
          <a:prstGeom prst="straightConnector1">
            <a:avLst/>
          </a:prstGeom>
          <a:noFill/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568AC28-1A78-B04D-8073-3BAA5BD2FDDF}"/>
              </a:ext>
            </a:extLst>
          </p:cNvPr>
          <p:cNvSpPr txBox="1">
            <a:spLocks/>
          </p:cNvSpPr>
          <p:nvPr/>
        </p:nvSpPr>
        <p:spPr>
          <a:xfrm>
            <a:off x="0" y="65341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91614-7251-4478-8563-A9282B943A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B2BF75-D010-1742-0A4F-670C8A563657}"/>
              </a:ext>
            </a:extLst>
          </p:cNvPr>
          <p:cNvSpPr/>
          <p:nvPr/>
        </p:nvSpPr>
        <p:spPr>
          <a:xfrm>
            <a:off x="6562170" y="1933773"/>
            <a:ext cx="497958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kern="0" dirty="0">
                <a:latin typeface="Calibri" panose="020F0502020204030204"/>
                <a:sym typeface="Wingdings" panose="05000000000000000000" pitchFamily="2" charset="2"/>
              </a:rPr>
              <a:t>We have a small amount of xenon in hand but not enough to fill the vessel at a suitable pressure</a:t>
            </a:r>
          </a:p>
          <a:p>
            <a:pPr marL="342900" marR="0" lvl="0" indent="-342900" algn="just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kern="0" dirty="0">
                <a:latin typeface="Calibri" panose="020F0502020204030204"/>
                <a:sym typeface="Wingdings" panose="05000000000000000000" pitchFamily="2" charset="2"/>
              </a:rPr>
              <a:t>We run using a mixture of 3% Xe, 97% </a:t>
            </a:r>
            <a:r>
              <a:rPr lang="en-US" sz="2000" kern="0" dirty="0" err="1">
                <a:latin typeface="Calibri" panose="020F0502020204030204"/>
                <a:sym typeface="Wingdings" panose="05000000000000000000" pitchFamily="2" charset="2"/>
              </a:rPr>
              <a:t>Ar</a:t>
            </a:r>
            <a:r>
              <a:rPr lang="en-US" sz="2000" kern="0" dirty="0">
                <a:latin typeface="Calibri" panose="020F0502020204030204"/>
                <a:sym typeface="Wingdings" panose="05000000000000000000" pitchFamily="2" charset="2"/>
              </a:rPr>
              <a:t> which turns all excitations into 175nm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F781D1-C120-E75F-D895-FA175F45D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2826325"/>
            <a:ext cx="3695700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1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/>
          <p:nvPr/>
        </p:nvSpPr>
        <p:spPr>
          <a:xfrm>
            <a:off x="107967" y="-93712"/>
            <a:ext cx="12436457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CRAB lab at Argonne</a:t>
            </a:r>
          </a:p>
        </p:txBody>
      </p:sp>
      <p:cxnSp>
        <p:nvCxnSpPr>
          <p:cNvPr id="103" name="Google Shape;103;p14"/>
          <p:cNvCxnSpPr/>
          <p:nvPr/>
        </p:nvCxnSpPr>
        <p:spPr>
          <a:xfrm>
            <a:off x="419618" y="920030"/>
            <a:ext cx="9601200" cy="0"/>
          </a:xfrm>
          <a:prstGeom prst="straightConnector1">
            <a:avLst/>
          </a:prstGeom>
          <a:noFill/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8" name="Picture 17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9BDA3D94-E04C-EDDA-7170-A9355D8987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8" t="10465"/>
          <a:stretch/>
        </p:blipFill>
        <p:spPr>
          <a:xfrm>
            <a:off x="1997563" y="1034318"/>
            <a:ext cx="8986813" cy="550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841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/>
          <p:nvPr/>
        </p:nvSpPr>
        <p:spPr>
          <a:xfrm>
            <a:off x="307993" y="-93712"/>
            <a:ext cx="10514880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000"/>
              <a:buFont typeface="Arial"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Measuring Efficiencies of Components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3" name="Google Shape;103;p14"/>
          <p:cNvCxnSpPr/>
          <p:nvPr/>
        </p:nvCxnSpPr>
        <p:spPr>
          <a:xfrm>
            <a:off x="419618" y="920030"/>
            <a:ext cx="9601200" cy="0"/>
          </a:xfrm>
          <a:prstGeom prst="straightConnector1">
            <a:avLst/>
          </a:prstGeom>
          <a:noFill/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568AC28-1A78-B04D-8073-3BAA5BD2FDDF}"/>
              </a:ext>
            </a:extLst>
          </p:cNvPr>
          <p:cNvSpPr txBox="1">
            <a:spLocks/>
          </p:cNvSpPr>
          <p:nvPr/>
        </p:nvSpPr>
        <p:spPr>
          <a:xfrm>
            <a:off x="0" y="65341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91614-7251-4478-8563-A9282B943A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788408-0A16-A4D8-F626-0982BECB6E5D}"/>
              </a:ext>
            </a:extLst>
          </p:cNvPr>
          <p:cNvSpPr/>
          <p:nvPr/>
        </p:nvSpPr>
        <p:spPr>
          <a:xfrm>
            <a:off x="3976895" y="5937970"/>
            <a:ext cx="57132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CARIBU to extract Ba</a:t>
            </a:r>
            <a:r>
              <a:rPr kumimoji="0" lang="en-US" sz="2000" b="0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144 </a:t>
            </a:r>
            <a:r>
              <a:rPr lang="en-US" sz="2000" kern="0" dirty="0">
                <a:solidFill>
                  <a:prstClr val="white"/>
                </a:solidFill>
                <a:latin typeface="Calibri" panose="020F0502020204030204"/>
              </a:rPr>
              <a:t> and get key insight into barium tagging R&amp;D</a:t>
            </a:r>
            <a:endParaRPr lang="en-US" kern="0" baseline="30000" dirty="0">
              <a:solidFill>
                <a:srgbClr val="E66CFF"/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A9DE13-0B3F-9639-FD12-FCAD77D2F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579830"/>
            <a:ext cx="4762500" cy="430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12B82C-85FA-C05E-C77D-C5279C820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415615"/>
            <a:ext cx="8149504" cy="433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542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/>
          <p:nvPr/>
        </p:nvSpPr>
        <p:spPr>
          <a:xfrm>
            <a:off x="307993" y="-93712"/>
            <a:ext cx="10514880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000"/>
              <a:buFont typeface="Arial"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Measuring Efficiencies of Components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3" name="Google Shape;103;p14"/>
          <p:cNvCxnSpPr/>
          <p:nvPr/>
        </p:nvCxnSpPr>
        <p:spPr>
          <a:xfrm>
            <a:off x="419618" y="920030"/>
            <a:ext cx="9601200" cy="0"/>
          </a:xfrm>
          <a:prstGeom prst="straightConnector1">
            <a:avLst/>
          </a:prstGeom>
          <a:noFill/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568AC28-1A78-B04D-8073-3BAA5BD2FDDF}"/>
              </a:ext>
            </a:extLst>
          </p:cNvPr>
          <p:cNvSpPr txBox="1">
            <a:spLocks/>
          </p:cNvSpPr>
          <p:nvPr/>
        </p:nvSpPr>
        <p:spPr>
          <a:xfrm>
            <a:off x="0" y="65341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91614-7251-4478-8563-A9282B943A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A9DE13-0B3F-9639-FD12-FCAD77D2F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579830"/>
            <a:ext cx="4762500" cy="430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12B82C-85FA-C05E-C77D-C5279C820F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462" b="30552"/>
          <a:stretch/>
        </p:blipFill>
        <p:spPr>
          <a:xfrm>
            <a:off x="2743200" y="1415615"/>
            <a:ext cx="3955551" cy="30125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4896566-450F-0997-2D6F-D70BD405DF6B}"/>
              </a:ext>
            </a:extLst>
          </p:cNvPr>
          <p:cNvSpPr/>
          <p:nvPr/>
        </p:nvSpPr>
        <p:spPr>
          <a:xfrm>
            <a:off x="8111981" y="1531070"/>
            <a:ext cx="381097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defRPr/>
            </a:pPr>
            <a:r>
              <a:rPr lang="en-US" kern="0" dirty="0">
                <a:solidFill>
                  <a:prstClr val="white"/>
                </a:solidFill>
                <a:latin typeface="Calibri" panose="020F0502020204030204"/>
              </a:rPr>
              <a:t>First stages of testing can be done in low pressures up to 500 mbar</a:t>
            </a:r>
          </a:p>
          <a:p>
            <a:pPr algn="just">
              <a:spcAft>
                <a:spcPts val="1200"/>
              </a:spcAft>
              <a:defRPr/>
            </a:pPr>
            <a:r>
              <a:rPr lang="en-US" kern="0" dirty="0">
                <a:solidFill>
                  <a:prstClr val="white"/>
                </a:solidFill>
                <a:latin typeface="Calibri" panose="020F0502020204030204"/>
              </a:rPr>
              <a:t> Only need this portion of ATLAS for a 200keV acceleration energy</a:t>
            </a:r>
          </a:p>
          <a:p>
            <a:pPr algn="just">
              <a:spcAft>
                <a:spcPts val="1200"/>
              </a:spcAft>
              <a:defRPr/>
            </a:pPr>
            <a:r>
              <a:rPr lang="en-US" kern="0" dirty="0">
                <a:solidFill>
                  <a:prstClr val="white"/>
                </a:solidFill>
                <a:latin typeface="Calibri" panose="020F0502020204030204"/>
              </a:rPr>
              <a:t>Need to find a reliable way to get the barium from vacuum into gas</a:t>
            </a:r>
          </a:p>
          <a:p>
            <a:pPr algn="just">
              <a:spcAft>
                <a:spcPts val="1200"/>
              </a:spcAft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9683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1;p14">
            <a:extLst>
              <a:ext uri="{FF2B5EF4-FFF2-40B4-BE49-F238E27FC236}">
                <a16:creationId xmlns:a16="http://schemas.microsoft.com/office/drawing/2014/main" id="{B6D2CF52-62CC-EFE4-0238-4D896A3A10C0}"/>
              </a:ext>
            </a:extLst>
          </p:cNvPr>
          <p:cNvSpPr/>
          <p:nvPr/>
        </p:nvSpPr>
        <p:spPr>
          <a:xfrm>
            <a:off x="307993" y="-93712"/>
            <a:ext cx="10514880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Lower Background Run?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 descr="A person standing in a cave&#10;&#10;Description automatically generated">
            <a:extLst>
              <a:ext uri="{FF2B5EF4-FFF2-40B4-BE49-F238E27FC236}">
                <a16:creationId xmlns:a16="http://schemas.microsoft.com/office/drawing/2014/main" id="{BEFDADAE-BC91-8DD3-286E-2CD0E6079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20" y="1930400"/>
            <a:ext cx="3416856" cy="4555808"/>
          </a:xfrm>
          <a:prstGeom prst="rect">
            <a:avLst/>
          </a:prstGeom>
        </p:spPr>
      </p:pic>
      <p:pic>
        <p:nvPicPr>
          <p:cNvPr id="6" name="Picture 5" descr="A metal grate in a cave&#10;&#10;Description automatically generated">
            <a:extLst>
              <a:ext uri="{FF2B5EF4-FFF2-40B4-BE49-F238E27FC236}">
                <a16:creationId xmlns:a16="http://schemas.microsoft.com/office/drawing/2014/main" id="{42D24640-D378-CC18-6173-C0D60127D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970" y="1930400"/>
            <a:ext cx="3416856" cy="4555808"/>
          </a:xfrm>
          <a:prstGeom prst="rect">
            <a:avLst/>
          </a:prstGeom>
        </p:spPr>
      </p:pic>
      <p:pic>
        <p:nvPicPr>
          <p:cNvPr id="1028" name="Picture 4" descr="Colorado School of Mines - Wikipedia">
            <a:extLst>
              <a:ext uri="{FF2B5EF4-FFF2-40B4-BE49-F238E27FC236}">
                <a16:creationId xmlns:a16="http://schemas.microsoft.com/office/drawing/2014/main" id="{1F30DCE9-C9A7-D424-0BFB-B9A24E085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401" y="568688"/>
            <a:ext cx="215265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70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/>
          <p:nvPr/>
        </p:nvSpPr>
        <p:spPr>
          <a:xfrm>
            <a:off x="107967" y="-93712"/>
            <a:ext cx="12436457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 sz="4000" kern="0" dirty="0">
                <a:latin typeface="Calibri" panose="020F0502020204030204"/>
                <a:sym typeface="Wingdings" panose="05000000000000000000" pitchFamily="2" charset="2"/>
              </a:rPr>
              <a:t>Conclusions</a:t>
            </a:r>
          </a:p>
        </p:txBody>
      </p:sp>
      <p:cxnSp>
        <p:nvCxnSpPr>
          <p:cNvPr id="103" name="Google Shape;103;p14"/>
          <p:cNvCxnSpPr/>
          <p:nvPr/>
        </p:nvCxnSpPr>
        <p:spPr>
          <a:xfrm>
            <a:off x="419618" y="920030"/>
            <a:ext cx="9601200" cy="0"/>
          </a:xfrm>
          <a:prstGeom prst="straightConnector1">
            <a:avLst/>
          </a:prstGeom>
          <a:noFill/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568AC28-1A78-B04D-8073-3BAA5BD2FDDF}"/>
              </a:ext>
            </a:extLst>
          </p:cNvPr>
          <p:cNvSpPr txBox="1">
            <a:spLocks/>
          </p:cNvSpPr>
          <p:nvPr/>
        </p:nvSpPr>
        <p:spPr>
          <a:xfrm>
            <a:off x="0" y="65341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91614-7251-4478-8563-A9282B943A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09D6C9-FCBA-771C-E8FC-D34E1F88AF79}"/>
              </a:ext>
            </a:extLst>
          </p:cNvPr>
          <p:cNvSpPr/>
          <p:nvPr/>
        </p:nvSpPr>
        <p:spPr>
          <a:xfrm>
            <a:off x="867424" y="1933773"/>
            <a:ext cx="870558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 sz="2000" kern="0" dirty="0">
                <a:latin typeface="Calibri" panose="020F0502020204030204"/>
                <a:sym typeface="Wingdings" panose="05000000000000000000" pitchFamily="2" charset="2"/>
              </a:rPr>
              <a:t>A </a:t>
            </a:r>
            <a:r>
              <a:rPr lang="en-US" sz="2000" kern="0" dirty="0" err="1">
                <a:latin typeface="Calibri" panose="020F0502020204030204"/>
                <a:sym typeface="Wingdings" panose="05000000000000000000" pitchFamily="2" charset="2"/>
              </a:rPr>
              <a:t>TimePix</a:t>
            </a:r>
            <a:r>
              <a:rPr lang="en-US" sz="2000" kern="0" dirty="0">
                <a:latin typeface="Calibri" panose="020F0502020204030204"/>
                <a:sym typeface="Wingdings" panose="05000000000000000000" pitchFamily="2" charset="2"/>
              </a:rPr>
              <a:t> Camera plus Image Intensifier could provide a more radiopure option for tracking than </a:t>
            </a:r>
            <a:r>
              <a:rPr lang="en-US" sz="2000" kern="0" dirty="0" err="1">
                <a:latin typeface="Calibri" panose="020F0502020204030204"/>
                <a:sym typeface="Wingdings" panose="05000000000000000000" pitchFamily="2" charset="2"/>
              </a:rPr>
              <a:t>SiPMs</a:t>
            </a:r>
            <a:endParaRPr lang="en-US" sz="2000" kern="0" dirty="0">
              <a:latin typeface="Calibri" panose="020F0502020204030204"/>
              <a:sym typeface="Wingdings" panose="05000000000000000000" pitchFamily="2" charset="2"/>
            </a:endParaRPr>
          </a:p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 sz="2000" kern="0" dirty="0">
                <a:latin typeface="Calibri" panose="020F0502020204030204"/>
                <a:sym typeface="Wingdings" panose="05000000000000000000" pitchFamily="2" charset="2"/>
              </a:rPr>
              <a:t>Argonne will demonstrate 3d tracks with a fast optical camera</a:t>
            </a:r>
          </a:p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 sz="2000" kern="0" dirty="0">
                <a:latin typeface="Calibri" panose="020F0502020204030204"/>
                <a:sym typeface="Wingdings" panose="05000000000000000000" pitchFamily="2" charset="2"/>
              </a:rPr>
              <a:t>Argonne has the ability to provide a barium beam to test barium tagging components in situ</a:t>
            </a:r>
          </a:p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 sz="2000" kern="0" dirty="0">
                <a:latin typeface="Calibri" panose="020F0502020204030204"/>
                <a:sym typeface="Wingdings" panose="05000000000000000000" pitchFamily="2" charset="2"/>
              </a:rPr>
              <a:t>Colorado School of Mines has just joined the CRAB effort!</a:t>
            </a:r>
          </a:p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endParaRPr lang="en-US" sz="2000" kern="0" dirty="0">
              <a:latin typeface="Calibri" panose="020F0502020204030204"/>
              <a:sym typeface="Wingdings" panose="05000000000000000000" pitchFamily="2" charset="2"/>
            </a:endParaRPr>
          </a:p>
          <a:p>
            <a:pPr marL="342900" marR="0" lvl="0" indent="-342900" algn="just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kern="0" dirty="0">
              <a:solidFill>
                <a:srgbClr val="E66CFF"/>
              </a:solidFill>
              <a:latin typeface="Calibri" panose="020F0502020204030204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59944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/>
          <p:nvPr/>
        </p:nvSpPr>
        <p:spPr>
          <a:xfrm>
            <a:off x="377440" y="172506"/>
            <a:ext cx="11440311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Motivation for </a:t>
            </a:r>
            <a:r>
              <a:rPr lang="en-US" sz="400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using a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Camera Readout in Place of a dense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SiPM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tracking plane for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tonne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scale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568AC28-1A78-B04D-8073-3BAA5BD2FDDF}"/>
              </a:ext>
            </a:extLst>
          </p:cNvPr>
          <p:cNvSpPr txBox="1">
            <a:spLocks/>
          </p:cNvSpPr>
          <p:nvPr/>
        </p:nvSpPr>
        <p:spPr>
          <a:xfrm>
            <a:off x="0" y="65341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91614-7251-4478-8563-A9282B943A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4B23D3-A912-C3EC-651F-7FA5D481DE15}"/>
              </a:ext>
            </a:extLst>
          </p:cNvPr>
          <p:cNvSpPr/>
          <p:nvPr/>
        </p:nvSpPr>
        <p:spPr>
          <a:xfrm>
            <a:off x="6884091" y="1702067"/>
            <a:ext cx="5000263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kern="0" dirty="0">
                <a:latin typeface="Calibri" panose="020F0502020204030204"/>
              </a:rPr>
              <a:t>Entire readout system can be outside the vessel, improving radiopurity and heat</a:t>
            </a:r>
          </a:p>
          <a:p>
            <a:pPr marL="342900" indent="-342900" algn="just" defTabSz="9144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latin typeface="Calibri" panose="020F0502020204030204"/>
              </a:rPr>
              <a:t>Simplifies electronics significantly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Cheaper, 130k per camera system vs &gt;1 million in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SiPMs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indent="-342900" algn="just" defTabSz="9144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latin typeface="Calibri" panose="020F0502020204030204"/>
              </a:rPr>
              <a:t>Each camera gives us 65k pixels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kern="0" dirty="0">
                <a:latin typeface="Calibri" panose="020F0502020204030204"/>
              </a:rPr>
              <a:t>Can focus from a distance rather than up close</a:t>
            </a:r>
          </a:p>
          <a:p>
            <a:pPr marL="1200150" lvl="2" indent="-2857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A picture containing text, screenshot, diagram, line&#10;&#10;Description automatically generated">
            <a:extLst>
              <a:ext uri="{FF2B5EF4-FFF2-40B4-BE49-F238E27FC236}">
                <a16:creationId xmlns:a16="http://schemas.microsoft.com/office/drawing/2014/main" id="{BB94E851-E042-CBC0-6762-D10CC6B389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67"/>
          <a:stretch/>
        </p:blipFill>
        <p:spPr>
          <a:xfrm>
            <a:off x="307646" y="1910000"/>
            <a:ext cx="6394095" cy="344366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A9992CE-6E91-198D-AB82-3A0E064047C7}"/>
              </a:ext>
            </a:extLst>
          </p:cNvPr>
          <p:cNvSpPr/>
          <p:nvPr/>
        </p:nvSpPr>
        <p:spPr>
          <a:xfrm>
            <a:off x="6884091" y="4682329"/>
            <a:ext cx="5199879" cy="1180499"/>
          </a:xfrm>
          <a:prstGeom prst="ellipse">
            <a:avLst/>
          </a:prstGeom>
          <a:noFill/>
          <a:ln w="762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527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/>
          <p:nvPr/>
        </p:nvSpPr>
        <p:spPr>
          <a:xfrm>
            <a:off x="307993" y="-93712"/>
            <a:ext cx="10514880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Opens up the Possibility of Barium Tagging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3" name="Google Shape;103;p14"/>
          <p:cNvCxnSpPr/>
          <p:nvPr/>
        </p:nvCxnSpPr>
        <p:spPr>
          <a:xfrm>
            <a:off x="419618" y="920030"/>
            <a:ext cx="9601200" cy="0"/>
          </a:xfrm>
          <a:prstGeom prst="straightConnector1">
            <a:avLst/>
          </a:prstGeom>
          <a:noFill/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568AC28-1A78-B04D-8073-3BAA5BD2FDDF}"/>
              </a:ext>
            </a:extLst>
          </p:cNvPr>
          <p:cNvSpPr txBox="1">
            <a:spLocks/>
          </p:cNvSpPr>
          <p:nvPr/>
        </p:nvSpPr>
        <p:spPr>
          <a:xfrm>
            <a:off x="0" y="65341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91614-7251-4478-8563-A9282B943A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4B23D3-A912-C3EC-651F-7FA5D481DE15}"/>
              </a:ext>
            </a:extLst>
          </p:cNvPr>
          <p:cNvSpPr/>
          <p:nvPr/>
        </p:nvSpPr>
        <p:spPr>
          <a:xfrm>
            <a:off x="6854113" y="1782395"/>
            <a:ext cx="470941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E66C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get barium to the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E66C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chemosensors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E66C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 need the Cathode to be at ground</a:t>
            </a:r>
          </a:p>
          <a:p>
            <a:pPr marL="1200150" lvl="2" indent="-2857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0D3ED8-F89F-457D-B719-FEB4CD1C10BC}"/>
              </a:ext>
            </a:extLst>
          </p:cNvPr>
          <p:cNvSpPr/>
          <p:nvPr/>
        </p:nvSpPr>
        <p:spPr>
          <a:xfrm>
            <a:off x="6854113" y="6134049"/>
            <a:ext cx="5195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 dirty="0"/>
              <a:t>(For barium tagging itself refer to yesterday’s session) </a:t>
            </a:r>
          </a:p>
        </p:txBody>
      </p:sp>
      <p:pic>
        <p:nvPicPr>
          <p:cNvPr id="4" name="Picture 3" descr="A picture containing text, screenshot, diagram, line&#10;&#10;Description automatically generated">
            <a:extLst>
              <a:ext uri="{FF2B5EF4-FFF2-40B4-BE49-F238E27FC236}">
                <a16:creationId xmlns:a16="http://schemas.microsoft.com/office/drawing/2014/main" id="{DBC63FE5-CB27-F5D2-4029-848441F7F4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34"/>
          <a:stretch/>
        </p:blipFill>
        <p:spPr>
          <a:xfrm>
            <a:off x="307646" y="1910000"/>
            <a:ext cx="6391656" cy="344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10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/>
          <p:nvPr/>
        </p:nvSpPr>
        <p:spPr>
          <a:xfrm>
            <a:off x="307993" y="-93712"/>
            <a:ext cx="10514880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000"/>
              <a:buFont typeface="Arial"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Camera readout system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3" name="Google Shape;103;p14"/>
          <p:cNvCxnSpPr/>
          <p:nvPr/>
        </p:nvCxnSpPr>
        <p:spPr>
          <a:xfrm>
            <a:off x="419618" y="920030"/>
            <a:ext cx="9601200" cy="0"/>
          </a:xfrm>
          <a:prstGeom prst="straightConnector1">
            <a:avLst/>
          </a:prstGeom>
          <a:noFill/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568AC28-1A78-B04D-8073-3BAA5BD2FDDF}"/>
              </a:ext>
            </a:extLst>
          </p:cNvPr>
          <p:cNvSpPr txBox="1">
            <a:spLocks/>
          </p:cNvSpPr>
          <p:nvPr/>
        </p:nvSpPr>
        <p:spPr>
          <a:xfrm>
            <a:off x="0" y="65341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91614-7251-4478-8563-A9282B943A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5E12E5-BA63-499E-A086-F7AFC548A620}"/>
              </a:ext>
            </a:extLst>
          </p:cNvPr>
          <p:cNvSpPr/>
          <p:nvPr/>
        </p:nvSpPr>
        <p:spPr>
          <a:xfrm>
            <a:off x="6945682" y="1397674"/>
            <a:ext cx="505240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latin typeface="Calibri" panose="020F0502020204030204"/>
              </a:rPr>
              <a:t>The system includes a camera, an image intensifier, and optics to focus onto the region of interest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Attaching an image intensifier enables single VUV photon sensitivity, </a:t>
            </a:r>
            <a:r>
              <a:rPr lang="en-US" sz="2000" kern="0" dirty="0">
                <a:latin typeface="Calibri" panose="020F0502020204030204"/>
              </a:rPr>
              <a:t>amplifying the light as well as converting into the visible region</a:t>
            </a:r>
          </a:p>
        </p:txBody>
      </p:sp>
      <p:pic>
        <p:nvPicPr>
          <p:cNvPr id="5" name="Picture 4" descr="Diagram&#10;&#10;Description automatically generated with low confidence">
            <a:extLst>
              <a:ext uri="{FF2B5EF4-FFF2-40B4-BE49-F238E27FC236}">
                <a16:creationId xmlns:a16="http://schemas.microsoft.com/office/drawing/2014/main" id="{FF324DFC-DD6E-9A66-BCFA-250FCCD82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5" y="1600891"/>
            <a:ext cx="6701960" cy="411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11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C8EA77-12FD-CDBF-5409-0A93640ED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72" y="1278969"/>
            <a:ext cx="5123508" cy="51308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411860-A4B7-C410-3CE6-BC66D9EB652A}"/>
              </a:ext>
            </a:extLst>
          </p:cNvPr>
          <p:cNvSpPr/>
          <p:nvPr/>
        </p:nvSpPr>
        <p:spPr>
          <a:xfrm>
            <a:off x="6943581" y="2557230"/>
            <a:ext cx="38109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defRPr/>
            </a:pPr>
            <a:r>
              <a:rPr lang="en-US" kern="0" dirty="0">
                <a:solidFill>
                  <a:prstClr val="white"/>
                </a:solidFill>
                <a:latin typeface="Calibri" panose="020F0502020204030204"/>
              </a:rPr>
              <a:t>Replacing </a:t>
            </a:r>
            <a:r>
              <a:rPr lang="en-US" kern="0" dirty="0" err="1">
                <a:solidFill>
                  <a:prstClr val="white"/>
                </a:solidFill>
                <a:latin typeface="Calibri" panose="020F0502020204030204"/>
              </a:rPr>
              <a:t>SiPMs</a:t>
            </a:r>
            <a:r>
              <a:rPr lang="en-US" kern="0" dirty="0">
                <a:solidFill>
                  <a:prstClr val="white"/>
                </a:solidFill>
                <a:latin typeface="Calibri" panose="020F0502020204030204"/>
              </a:rPr>
              <a:t> + wavelength shifter with direct VUV camera tracking</a:t>
            </a:r>
          </a:p>
          <a:p>
            <a:pPr algn="just">
              <a:spcAft>
                <a:spcPts val="1200"/>
              </a:spcAft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579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/>
          <p:nvPr/>
        </p:nvSpPr>
        <p:spPr>
          <a:xfrm>
            <a:off x="307993" y="-93712"/>
            <a:ext cx="10514880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Image Intensifier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3" name="Google Shape;103;p14"/>
          <p:cNvCxnSpPr/>
          <p:nvPr/>
        </p:nvCxnSpPr>
        <p:spPr>
          <a:xfrm>
            <a:off x="419618" y="920030"/>
            <a:ext cx="9601200" cy="0"/>
          </a:xfrm>
          <a:prstGeom prst="straightConnector1">
            <a:avLst/>
          </a:prstGeom>
          <a:noFill/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568AC28-1A78-B04D-8073-3BAA5BD2FDDF}"/>
              </a:ext>
            </a:extLst>
          </p:cNvPr>
          <p:cNvSpPr txBox="1">
            <a:spLocks/>
          </p:cNvSpPr>
          <p:nvPr/>
        </p:nvSpPr>
        <p:spPr>
          <a:xfrm>
            <a:off x="0" y="65341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91614-7251-4478-8563-A9282B943A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oogle Shape;351;p14">
            <a:extLst>
              <a:ext uri="{FF2B5EF4-FFF2-40B4-BE49-F238E27FC236}">
                <a16:creationId xmlns:a16="http://schemas.microsoft.com/office/drawing/2014/main" id="{1FA95C2B-AF23-8953-60FE-C596B35A5F1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4860" y="1710833"/>
            <a:ext cx="5451960" cy="367235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C8FE00FB-4752-5065-C668-3CABACAFD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501" y="1665846"/>
            <a:ext cx="2055615" cy="937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C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solidFill>
                  <a:srgbClr val="7C7C7C"/>
                </a:solidFill>
                <a:latin typeface="Calibri" panose="020F0502020204030204" pitchFamily="34" charset="0"/>
              </a:rPr>
              <a:t>Photocathode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7C7C7C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849C5718-07CC-8253-4FCC-B90631FF4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3909" y="1665846"/>
            <a:ext cx="2412841" cy="937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C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solidFill>
                  <a:srgbClr val="ED1D25"/>
                </a:solidFill>
                <a:latin typeface="Calibri" panose="020F0502020204030204" pitchFamily="34" charset="0"/>
              </a:rPr>
              <a:t>MCP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ED1D25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63E864-F109-67FE-15EF-8A6BA809F564}"/>
              </a:ext>
            </a:extLst>
          </p:cNvPr>
          <p:cNvSpPr/>
          <p:nvPr/>
        </p:nvSpPr>
        <p:spPr>
          <a:xfrm>
            <a:off x="5842000" y="4206240"/>
            <a:ext cx="2072172" cy="11769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oogle Shape;351;p14">
            <a:extLst>
              <a:ext uri="{FF2B5EF4-FFF2-40B4-BE49-F238E27FC236}">
                <a16:creationId xmlns:a16="http://schemas.microsoft.com/office/drawing/2014/main" id="{CC155800-3874-2AE9-DAA4-7220E82E273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3859" b="27049"/>
          <a:stretch/>
        </p:blipFill>
        <p:spPr>
          <a:xfrm>
            <a:off x="4853403" y="1710833"/>
            <a:ext cx="3060769" cy="267902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956E930E-3BAA-175E-F36C-2A74D2F34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433" y="1689539"/>
            <a:ext cx="2412841" cy="937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C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solidFill>
                  <a:srgbClr val="24EA03"/>
                </a:solidFill>
                <a:latin typeface="Calibri" panose="020F0502020204030204" pitchFamily="34" charset="0"/>
              </a:rPr>
              <a:t>Phosphor plane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24EA03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5312B0D7-6532-1AED-0270-7A1CB37F6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671" y="1693674"/>
            <a:ext cx="2412841" cy="937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C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solidFill>
                  <a:srgbClr val="ED1D25"/>
                </a:solidFill>
                <a:latin typeface="Calibri" panose="020F0502020204030204" pitchFamily="34" charset="0"/>
              </a:rPr>
              <a:t>MCP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ED1D25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861ECF-4AC0-CC79-C738-043FD71EC30D}"/>
              </a:ext>
            </a:extLst>
          </p:cNvPr>
          <p:cNvSpPr/>
          <p:nvPr/>
        </p:nvSpPr>
        <p:spPr>
          <a:xfrm>
            <a:off x="3889672" y="2880761"/>
            <a:ext cx="308342" cy="3477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5CA722-5404-23FF-DFB7-E12125907123}"/>
              </a:ext>
            </a:extLst>
          </p:cNvPr>
          <p:cNvSpPr/>
          <p:nvPr/>
        </p:nvSpPr>
        <p:spPr>
          <a:xfrm>
            <a:off x="4486034" y="3408546"/>
            <a:ext cx="367369" cy="3805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016D7F-E5B4-9298-30B3-5463DB73AB5F}"/>
              </a:ext>
            </a:extLst>
          </p:cNvPr>
          <p:cNvSpPr/>
          <p:nvPr/>
        </p:nvSpPr>
        <p:spPr>
          <a:xfrm>
            <a:off x="3542622" y="3406341"/>
            <a:ext cx="367369" cy="3805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5D639F-D00F-CB7B-DE0F-C71A39EBD944}"/>
              </a:ext>
            </a:extLst>
          </p:cNvPr>
          <p:cNvSpPr/>
          <p:nvPr/>
        </p:nvSpPr>
        <p:spPr>
          <a:xfrm>
            <a:off x="4486034" y="2420121"/>
            <a:ext cx="367369" cy="3805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706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BD7A802-C8FA-1E9B-575E-6B5DCBE22683}"/>
              </a:ext>
            </a:extLst>
          </p:cNvPr>
          <p:cNvSpPr txBox="1"/>
          <p:nvPr/>
        </p:nvSpPr>
        <p:spPr>
          <a:xfrm>
            <a:off x="1523518" y="1164578"/>
            <a:ext cx="91449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6000" b="0" i="0" strike="noStrike" dirty="0">
                <a:effectLst/>
                <a:latin typeface="Arial" panose="020B0604020202020204" pitchFamily="34" charset="0"/>
              </a:rPr>
              <a:t>CRAB-0 Paper</a:t>
            </a:r>
            <a:endParaRPr lang="en-US" sz="6000" b="0" dirty="0"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D2FC5B-1DD3-46C3-D806-D9711CEFD5C5}"/>
              </a:ext>
            </a:extLst>
          </p:cNvPr>
          <p:cNvSpPr txBox="1"/>
          <p:nvPr/>
        </p:nvSpPr>
        <p:spPr>
          <a:xfrm>
            <a:off x="315411" y="6245070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https://arxiv.org/abs/2304.06091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7F474F-AEA6-7DD4-6F3A-C0886EAEF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009" y="2394827"/>
            <a:ext cx="7839075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547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19289</TotalTime>
  <Words>1167</Words>
  <Application>Microsoft Office PowerPoint</Application>
  <PresentationFormat>Widescreen</PresentationFormat>
  <Paragraphs>167</Paragraphs>
  <Slides>35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TeXGyreTermesX-Regular</vt:lpstr>
      <vt:lpstr>Celestial</vt:lpstr>
      <vt:lpstr>Camera Readout in gaseous xenon tpcs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TPC and High Voltage Status</dc:title>
  <dc:creator>Rogers, Leslie Cristina</dc:creator>
  <cp:lastModifiedBy>Rogers, Leslie</cp:lastModifiedBy>
  <cp:revision>70</cp:revision>
  <dcterms:created xsi:type="dcterms:W3CDTF">2022-05-05T18:49:58Z</dcterms:created>
  <dcterms:modified xsi:type="dcterms:W3CDTF">2023-10-27T15:58:34Z</dcterms:modified>
</cp:coreProperties>
</file>