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5"/>
  </p:notesMasterIdLst>
  <p:sldIdLst>
    <p:sldId id="278" r:id="rId2"/>
    <p:sldId id="276" r:id="rId3"/>
    <p:sldId id="268" r:id="rId4"/>
    <p:sldId id="274" r:id="rId5"/>
    <p:sldId id="262" r:id="rId6"/>
    <p:sldId id="263" r:id="rId7"/>
    <p:sldId id="264" r:id="rId8"/>
    <p:sldId id="269" r:id="rId9"/>
    <p:sldId id="275" r:id="rId10"/>
    <p:sldId id="280" r:id="rId11"/>
    <p:sldId id="271" r:id="rId12"/>
    <p:sldId id="281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F79B6-179A-4525-9024-60B5A277D8A4}" type="datetimeFigureOut">
              <a:rPr lang="en-IN" smtClean="0"/>
              <a:t>27-10-2023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631E2-844D-499C-ABCE-107F50569D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14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31E2-844D-499C-ABCE-107F50569DCE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162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31E2-844D-499C-ABCE-107F50569DCE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2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27" y="50468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1075-3C7F-4369-90CB-136ABC4D57E0}" type="datetime1">
              <a:rPr lang="en-IN" smtClean="0"/>
              <a:t>27-10-2023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Killotonne Xenon detectors, SLAC, 25-27 October, 2023                                                                                       Sayan Ghosh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065227" y="3736648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25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05BB-29EB-41D5-848F-CAD8E5CFC238}" type="datetime1">
              <a:rPr lang="en-IN" smtClean="0"/>
              <a:t>27-10-2023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Killotonne Xenon detectors, SLAC, 25-27 October, 2023                                                                                       Sayan Ghosh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829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E560-3C24-464A-B182-A871AC8ADE15}" type="datetime1">
              <a:rPr lang="en-IN" smtClean="0"/>
              <a:t>27-10-2023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Killotonne Xenon detectors, SLAC, 25-27 October, 2023                                                                                       Sayan Ghosh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737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164-C095-4865-A0A0-BA3F493422D8}" type="datetime1">
              <a:rPr lang="en-IN" smtClean="0"/>
              <a:t>27-10-2023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Killotonne Xenon detectors, SLAC, 25-27 October, 2023                                                                                       Sayan Ghosh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987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356E-2BB6-48D5-9CEE-F80D04DF466D}" type="datetime1">
              <a:rPr lang="en-IN" smtClean="0"/>
              <a:t>27-10-2023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Killotonne Xenon detectors, SLAC, 25-27 October, 2023                                                                                       Sayan Ghosh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61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CE005-7E0A-438D-B31D-F7544C5123A3}" type="datetime1">
              <a:rPr lang="en-IN" smtClean="0"/>
              <a:t>27-10-2023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Killotonne Xenon detectors, SLAC, 25-27 October, 2023                                                                                       Sayan Ghosh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65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9D2A-5165-49F4-9411-85F90AE75F1E}" type="datetime1">
              <a:rPr lang="en-IN" smtClean="0"/>
              <a:t>27-10-2023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Killotonne Xenon detectors, SLAC, 25-27 October, 2023                                                                                       Sayan Ghosh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729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3778-5E29-4941-B213-343278D71B18}" type="datetime1">
              <a:rPr lang="en-IN" smtClean="0"/>
              <a:t>27-10-2023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Killotonne Xenon detectors, SLAC, 25-27 October, 2023                                                                                       Sayan Ghosh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292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0AFC-F223-406D-B668-4F82D8F74FDD}" type="datetime1">
              <a:rPr lang="en-IN" smtClean="0"/>
              <a:t>27-10-2023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Workshop on Killotonne Xenon detectors, SLAC, 25-27 October, 2023                                                                                       Sayan Ghosh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678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40DDE6-4758-41D6-B719-BEDEBA5FAFC7}" type="datetime1">
              <a:rPr lang="en-IN" smtClean="0"/>
              <a:t>27-10-2023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Workshop on Killotonne Xenon detectors, SLAC, 25-27 October, 2023                                                                                       Sayan Ghosh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5A72A4-AA74-4E9E-A3B1-96125F3FCD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369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CBB3-C836-432E-8883-A626B94E9A55}" type="datetime1">
              <a:rPr lang="en-IN" smtClean="0"/>
              <a:t>27-10-2023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Killotonne Xenon detectors, SLAC, 25-27 October, 2023                                                                                       Sayan Ghosh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716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16" y="120341"/>
            <a:ext cx="8711044" cy="7289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FF2518-064B-42AD-A064-1C7D5EF1892E}" type="datetime1">
              <a:rPr lang="en-IN" smtClean="0"/>
              <a:t>27-10-2023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Workshop on Killotonne Xenon detectors, SLAC, 25-27 October, 2023                                                                                       Sayan Ghosh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D5A72A4-AA74-4E9E-A3B1-96125F3FCDE8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08216" y="92599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2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hosh116@purdue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SNEWS2/snewpy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github.com/XENONnT/multimessenger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hyperlink" Target="https://agenda.infn.it/event/27159/contributions/137502/attachments/105774/148763/MelihKara_SNvLNGS-orig_v3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aps.org/prd/abstract/10.1103/PhysRevD.106.043029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806" y="0"/>
            <a:ext cx="10425870" cy="378437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Supernova neutrino detection with XLZD and the limitations therein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0063" y="5554406"/>
            <a:ext cx="4013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Sayan Ghosh</a:t>
            </a:r>
          </a:p>
          <a:p>
            <a:pPr algn="ctr"/>
            <a:endParaRPr lang="en-I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4" y="5760546"/>
            <a:ext cx="3419475" cy="1063270"/>
          </a:xfrm>
          <a:prstGeom prst="rect">
            <a:avLst/>
          </a:prstGeom>
        </p:spPr>
      </p:pic>
      <p:sp>
        <p:nvSpPr>
          <p:cNvPr id="11" name="Rectangle 10">
            <a:hlinkClick r:id="rId4"/>
          </p:cNvPr>
          <p:cNvSpPr/>
          <p:nvPr/>
        </p:nvSpPr>
        <p:spPr>
          <a:xfrm>
            <a:off x="9643949" y="6292181"/>
            <a:ext cx="2443134" cy="5048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>
                <a:hlinkClick r:id="rId4"/>
              </a:rPr>
              <a:t>ghosh116@purdue.edu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3669688" y="3945812"/>
            <a:ext cx="5114106" cy="144715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 on Xenon Detector 0</a:t>
            </a:r>
            <a:r>
              <a:rPr lang="el-GR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νββ</a:t>
            </a:r>
            <a:r>
              <a:rPr lang="en-IN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Searches: Step Towards the </a:t>
            </a:r>
            <a:r>
              <a:rPr lang="en-IN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Kilotonne</a:t>
            </a:r>
            <a:r>
              <a:rPr lang="en-IN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Scale.</a:t>
            </a:r>
          </a:p>
          <a:p>
            <a:pPr algn="ctr"/>
            <a:r>
              <a:rPr lang="en-IN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SLAC, 25-27 October, 2023</a:t>
            </a:r>
            <a:endParaRPr lang="en-IN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16" y="117123"/>
            <a:ext cx="10430854" cy="805392"/>
          </a:xfrm>
        </p:spPr>
        <p:txBody>
          <a:bodyPr/>
          <a:lstStyle/>
          <a:p>
            <a:r>
              <a:rPr lang="en-IN" dirty="0" smtClean="0"/>
              <a:t>Limitations to CE</a:t>
            </a:r>
            <a:r>
              <a:rPr lang="el-GR" dirty="0" smtClean="0"/>
              <a:t>ν</a:t>
            </a:r>
            <a:r>
              <a:rPr lang="en-IN" dirty="0" smtClean="0"/>
              <a:t>NS detection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724" y="1828799"/>
            <a:ext cx="5623846" cy="35241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Saturation in PMTs and dead times              in DAQ systems (~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photo-ionization rate due to large S2s.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delayed few electron signal rate.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dead time for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muon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signals          is  ~ seconds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21" y="1583059"/>
            <a:ext cx="5537675" cy="436509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082" y="6450356"/>
            <a:ext cx="7990318" cy="365125"/>
          </a:xfrm>
        </p:spPr>
        <p:txBody>
          <a:bodyPr/>
          <a:lstStyle/>
          <a:p>
            <a:pPr algn="l"/>
            <a:r>
              <a:rPr lang="en-US" dirty="0" smtClean="0"/>
              <a:t>Workshop on </a:t>
            </a:r>
            <a:r>
              <a:rPr lang="en-US" dirty="0" err="1" smtClean="0"/>
              <a:t>Killotonne</a:t>
            </a:r>
            <a:r>
              <a:rPr lang="en-US" dirty="0" smtClean="0"/>
              <a:t> Xenon detectors, SLAC, 25-27 October, 2023                                                                                       Sayan Ghosh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 smtClean="0"/>
              <a:t>9</a:t>
            </a:r>
            <a:endParaRPr lang="en-IN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13548" y="4503632"/>
            <a:ext cx="3537959" cy="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033189" y="3948157"/>
            <a:ext cx="3144852" cy="4529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Bulk of CE</a:t>
            </a:r>
            <a:r>
              <a:rPr lang="el-GR" dirty="0" smtClean="0"/>
              <a:t>ν</a:t>
            </a:r>
            <a:r>
              <a:rPr lang="en-IN" dirty="0" smtClean="0"/>
              <a:t>NS within 1s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079335" y="1796850"/>
                <a:ext cx="22610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</a:t>
                </a:r>
                <a:r>
                  <a:rPr lang="en-IN" sz="2400" b="1" baseline="-25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IN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I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dominate the first </a:t>
                </a:r>
                <a14:m>
                  <m:oMath xmlns:m="http://schemas.openxmlformats.org/officeDocument/2006/math">
                    <m:r>
                      <a:rPr lang="en-I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I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 </a:t>
                </a:r>
                <a:r>
                  <a:rPr lang="en-IN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</a:t>
                </a:r>
                <a:endParaRPr lang="en-I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335" y="1796850"/>
                <a:ext cx="2261076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3774" t="-5882" r="-4043" b="-161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563739" y="5096846"/>
            <a:ext cx="3956703" cy="1102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CC interaction may submerge the later CE</a:t>
            </a:r>
            <a:r>
              <a:rPr lang="el-G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I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              </a:t>
            </a:r>
            <a:r>
              <a:rPr lang="en-IN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I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next ~1s</a:t>
            </a:r>
            <a:endParaRPr lang="en-I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4" y="102550"/>
            <a:ext cx="10273469" cy="782366"/>
          </a:xfrm>
        </p:spPr>
        <p:txBody>
          <a:bodyPr>
            <a:normAutofit/>
          </a:bodyPr>
          <a:lstStyle/>
          <a:p>
            <a:r>
              <a:rPr lang="en-IN" dirty="0" smtClean="0"/>
              <a:t>Implications on future detectors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124" y="1506781"/>
            <a:ext cx="6016239" cy="42277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IN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 on the supernova distance </a:t>
            </a:r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                the </a:t>
            </a:r>
            <a:r>
              <a:rPr lang="en-I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 electrons</a:t>
            </a:r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I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 on design of future generation detectors  like DARWIN/XLZD.</a:t>
            </a:r>
          </a:p>
          <a:p>
            <a:pPr lvl="1"/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Enable detection of signals from                                       </a:t>
            </a:r>
            <a:r>
              <a:rPr lang="en-IN" sz="3000" dirty="0" smtClean="0">
                <a:latin typeface="Brush Script MT" panose="03060802040406070304" pitchFamily="66" charset="0"/>
                <a:cs typeface="Times New Roman" panose="02020603050405020304" pitchFamily="18" charset="0"/>
              </a:rPr>
              <a:t>O</a:t>
            </a:r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en-I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IN" sz="3000" dirty="0">
                <a:latin typeface="Brush Script MT" panose="03060802040406070304" pitchFamily="66" charset="0"/>
                <a:cs typeface="Times New Roman" panose="02020603050405020304" pitchFamily="18" charset="0"/>
              </a:rPr>
              <a:t>O</a:t>
            </a:r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 MeV)</a:t>
            </a:r>
          </a:p>
          <a:p>
            <a:pPr lvl="1"/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 to suppress enhanced photoionization.</a:t>
            </a:r>
          </a:p>
          <a:p>
            <a:pPr lvl="1"/>
            <a:r>
              <a:rPr lang="en-I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 origin and suppression of          delayed few electrons signals</a:t>
            </a:r>
            <a:endParaRPr lang="e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0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95" y="1053246"/>
            <a:ext cx="6259644" cy="502985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5961" y="6441810"/>
            <a:ext cx="7997439" cy="365125"/>
          </a:xfrm>
        </p:spPr>
        <p:txBody>
          <a:bodyPr/>
          <a:lstStyle/>
          <a:p>
            <a:pPr algn="l"/>
            <a:r>
              <a:rPr lang="en-US" dirty="0" smtClean="0"/>
              <a:t>Workshop on </a:t>
            </a:r>
            <a:r>
              <a:rPr lang="en-US" dirty="0" err="1" smtClean="0"/>
              <a:t>Killotonne</a:t>
            </a:r>
            <a:r>
              <a:rPr lang="en-US" dirty="0" smtClean="0"/>
              <a:t> Xenon detectors, SLAC, 25-27 October, 2023                                                                                       Sayan Ghosh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 smtClean="0"/>
              <a:t>10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7564704" y="2330449"/>
            <a:ext cx="170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>
                <a:solidFill>
                  <a:srgbClr val="C00000"/>
                </a:solidFill>
              </a:rPr>
              <a:t>Lower bound  </a:t>
            </a:r>
          </a:p>
          <a:p>
            <a:r>
              <a:rPr lang="en-IN" sz="1400" dirty="0" smtClean="0">
                <a:solidFill>
                  <a:srgbClr val="C00000"/>
                </a:solidFill>
              </a:rPr>
              <a:t>from CC interactions</a:t>
            </a:r>
            <a:endParaRPr lang="en-IN" sz="1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571000" y="4088609"/>
            <a:ext cx="2656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>
                <a:solidFill>
                  <a:srgbClr val="00B0F0"/>
                </a:solidFill>
              </a:rPr>
              <a:t>Lower bound from CC interactions</a:t>
            </a:r>
            <a:endParaRPr lang="en-IN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4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15" y="120341"/>
            <a:ext cx="10223650" cy="72895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What if we managed to implement the design?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074" y="132444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These implementations help us in lowering Dark Matter search thresholds with S2-only analysis.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Lowering delayed electron emission            significantly lowers AC rates for XLZD.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8215" y="6459785"/>
            <a:ext cx="8400774" cy="365125"/>
          </a:xfrm>
        </p:spPr>
        <p:txBody>
          <a:bodyPr/>
          <a:lstStyle/>
          <a:p>
            <a:pPr algn="l"/>
            <a:r>
              <a:rPr lang="en-US" dirty="0" smtClean="0"/>
              <a:t>Workshop on </a:t>
            </a:r>
            <a:r>
              <a:rPr lang="en-US" dirty="0" err="1" smtClean="0"/>
              <a:t>Killotonne</a:t>
            </a:r>
            <a:r>
              <a:rPr lang="en-US" dirty="0" smtClean="0"/>
              <a:t> Xenon detectors, SLAC, 25-27 October, 2023                                                                                       Sayan Ghosh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12</a:t>
            </a:fld>
            <a:endParaRPr lang="en-IN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60904" y="2230451"/>
            <a:ext cx="56402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480845" y="2487894"/>
            <a:ext cx="2264636" cy="1013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XLZD</a:t>
            </a:r>
            <a:endParaRPr lang="en-IN" dirty="0"/>
          </a:p>
        </p:txBody>
      </p:sp>
      <p:sp>
        <p:nvSpPr>
          <p:cNvPr id="10" name="Oval 9"/>
          <p:cNvSpPr/>
          <p:nvPr/>
        </p:nvSpPr>
        <p:spPr>
          <a:xfrm>
            <a:off x="472582" y="3407979"/>
            <a:ext cx="2264636" cy="1013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CE</a:t>
            </a:r>
            <a:r>
              <a:rPr lang="el-GR" dirty="0" smtClean="0"/>
              <a:t>ν</a:t>
            </a:r>
            <a:r>
              <a:rPr lang="en-IN" dirty="0" smtClean="0"/>
              <a:t>NS</a:t>
            </a:r>
          </a:p>
          <a:p>
            <a:pPr algn="ctr"/>
            <a:r>
              <a:rPr lang="en-IN" dirty="0" smtClean="0"/>
              <a:t>(Total SN neutrino flux)</a:t>
            </a:r>
            <a:endParaRPr lang="en-IN" dirty="0"/>
          </a:p>
        </p:txBody>
      </p:sp>
      <p:sp>
        <p:nvSpPr>
          <p:cNvPr id="11" name="Oval 10"/>
          <p:cNvSpPr/>
          <p:nvPr/>
        </p:nvSpPr>
        <p:spPr>
          <a:xfrm>
            <a:off x="4586171" y="3449045"/>
            <a:ext cx="2264636" cy="1013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CC Interactions (Only </a:t>
            </a:r>
            <a:r>
              <a:rPr lang="el-GR" dirty="0" smtClean="0"/>
              <a:t>ν</a:t>
            </a:r>
            <a:r>
              <a:rPr lang="en-IN" baseline="-25000" dirty="0" smtClean="0"/>
              <a:t>e</a:t>
            </a:r>
            <a:r>
              <a:rPr lang="en-IN" dirty="0" smtClean="0"/>
              <a:t> flux)</a:t>
            </a:r>
            <a:endParaRPr lang="en-IN" dirty="0"/>
          </a:p>
        </p:txBody>
      </p:sp>
      <p:sp>
        <p:nvSpPr>
          <p:cNvPr id="13" name="Rounded Rectangle 12"/>
          <p:cNvSpPr/>
          <p:nvPr/>
        </p:nvSpPr>
        <p:spPr>
          <a:xfrm>
            <a:off x="2640648" y="5001815"/>
            <a:ext cx="2102267" cy="1204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Sensitivity to </a:t>
            </a:r>
            <a:r>
              <a:rPr lang="en-IN" dirty="0" err="1" smtClean="0"/>
              <a:t>flavor</a:t>
            </a:r>
            <a:r>
              <a:rPr lang="en-IN" dirty="0" smtClean="0"/>
              <a:t> composition of SN</a:t>
            </a:r>
            <a:endParaRPr lang="en-IN" dirty="0"/>
          </a:p>
        </p:txBody>
      </p:sp>
      <p:sp>
        <p:nvSpPr>
          <p:cNvPr id="14" name="Rounded Rectangle 13"/>
          <p:cNvSpPr/>
          <p:nvPr/>
        </p:nvSpPr>
        <p:spPr>
          <a:xfrm>
            <a:off x="8481699" y="2565836"/>
            <a:ext cx="2102267" cy="1204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Discriminate/ Constrain </a:t>
            </a:r>
            <a:r>
              <a:rPr lang="en-IN" smtClean="0"/>
              <a:t>SN models?</a:t>
            </a:r>
            <a:endParaRPr lang="en-IN" dirty="0"/>
          </a:p>
        </p:txBody>
      </p:sp>
      <p:sp>
        <p:nvSpPr>
          <p:cNvPr id="15" name="Rounded Rectangle 14"/>
          <p:cNvSpPr/>
          <p:nvPr/>
        </p:nvSpPr>
        <p:spPr>
          <a:xfrm>
            <a:off x="8490246" y="4763991"/>
            <a:ext cx="2102267" cy="1204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Neutrino physics?</a:t>
            </a:r>
            <a:endParaRPr lang="en-IN" dirty="0"/>
          </a:p>
        </p:txBody>
      </p:sp>
      <p:cxnSp>
        <p:nvCxnSpPr>
          <p:cNvPr id="17" name="Straight Arrow Connector 16"/>
          <p:cNvCxnSpPr>
            <a:stCxn id="9" idx="3"/>
          </p:cNvCxnSpPr>
          <p:nvPr/>
        </p:nvCxnSpPr>
        <p:spPr>
          <a:xfrm flipH="1">
            <a:off x="2230452" y="3353147"/>
            <a:ext cx="582041" cy="14845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5"/>
            <a:endCxn id="11" idx="1"/>
          </p:cNvCxnSpPr>
          <p:nvPr/>
        </p:nvCxnSpPr>
        <p:spPr>
          <a:xfrm>
            <a:off x="4413833" y="3353147"/>
            <a:ext cx="503986" cy="24435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4"/>
          </p:cNvCxnSpPr>
          <p:nvPr/>
        </p:nvCxnSpPr>
        <p:spPr>
          <a:xfrm>
            <a:off x="1604900" y="4421686"/>
            <a:ext cx="1062240" cy="64597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4"/>
          </p:cNvCxnSpPr>
          <p:nvPr/>
        </p:nvCxnSpPr>
        <p:spPr>
          <a:xfrm flipH="1">
            <a:off x="4665826" y="4462752"/>
            <a:ext cx="1052663" cy="60247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3"/>
            <a:endCxn id="14" idx="1"/>
          </p:cNvCxnSpPr>
          <p:nvPr/>
        </p:nvCxnSpPr>
        <p:spPr>
          <a:xfrm flipV="1">
            <a:off x="4742915" y="3168315"/>
            <a:ext cx="3738784" cy="243597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2"/>
            <a:endCxn id="15" idx="0"/>
          </p:cNvCxnSpPr>
          <p:nvPr/>
        </p:nvCxnSpPr>
        <p:spPr>
          <a:xfrm>
            <a:off x="9532833" y="3770793"/>
            <a:ext cx="8547" cy="99319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74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68" y="0"/>
            <a:ext cx="10515600" cy="897774"/>
          </a:xfrm>
        </p:spPr>
        <p:txBody>
          <a:bodyPr/>
          <a:lstStyle/>
          <a:p>
            <a:r>
              <a:rPr lang="en-IN" dirty="0" smtClean="0"/>
              <a:t>Summary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794" y="1267949"/>
            <a:ext cx="5107074" cy="481514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XLZD will have high detection sensitivity towards supernova neutrinos.</a:t>
            </a:r>
          </a:p>
          <a:p>
            <a:pPr lvl="1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 cuts need to be optimized.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 interactions may pose an issue to              CE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 detection depending on the size of the detector.</a:t>
            </a:r>
          </a:p>
          <a:p>
            <a:pPr lvl="1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bound on the supernova distance.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signal acceptance region.</a:t>
            </a:r>
          </a:p>
          <a:p>
            <a:pPr lvl="1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to drastically reduce dead time by suppressing delayed electron emission</a:t>
            </a:r>
            <a:r>
              <a:rPr lang="en-IN" sz="2000" dirty="0" smtClean="0"/>
              <a:t>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79" y="1035443"/>
            <a:ext cx="6451831" cy="518427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0068" y="6433264"/>
            <a:ext cx="8003332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Workshop on </a:t>
            </a:r>
            <a:r>
              <a:rPr lang="en-US" dirty="0" err="1" smtClean="0">
                <a:solidFill>
                  <a:schemeClr val="bg1"/>
                </a:solidFill>
              </a:rPr>
              <a:t>Killotonne</a:t>
            </a:r>
            <a:r>
              <a:rPr lang="en-US" dirty="0" smtClean="0">
                <a:solidFill>
                  <a:schemeClr val="bg1"/>
                </a:solidFill>
              </a:rPr>
              <a:t> Xenon detectors, SLAC, 25-27 October, 2023                                                                                       Sayan Ghosh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11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436052" y="2110314"/>
            <a:ext cx="175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>
                <a:solidFill>
                  <a:srgbClr val="C00000"/>
                </a:solidFill>
              </a:rPr>
              <a:t>Lower bound </a:t>
            </a:r>
          </a:p>
          <a:p>
            <a:r>
              <a:rPr lang="en-IN" sz="1400" dirty="0" smtClean="0">
                <a:solidFill>
                  <a:srgbClr val="C00000"/>
                </a:solidFill>
              </a:rPr>
              <a:t>from CC interactions</a:t>
            </a:r>
            <a:endParaRPr lang="en-IN" sz="1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5341307" y="3981316"/>
            <a:ext cx="2821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>
                <a:solidFill>
                  <a:srgbClr val="00B0F0"/>
                </a:solidFill>
              </a:rPr>
              <a:t>Lower bound from CC interactions</a:t>
            </a:r>
            <a:endParaRPr lang="en-IN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09" y="85459"/>
            <a:ext cx="10515600" cy="750651"/>
          </a:xfrm>
        </p:spPr>
        <p:txBody>
          <a:bodyPr/>
          <a:lstStyle/>
          <a:p>
            <a:r>
              <a:rPr lang="en-IN" dirty="0" smtClean="0"/>
              <a:t>Outline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22" y="1763415"/>
            <a:ext cx="9015101" cy="40477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Supernova CE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 detection sensitivity with XLZD.</a:t>
            </a: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due to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harged current interaction of supernova neutrinos.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 of this interaction on future detector design.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1809" y="6450233"/>
            <a:ext cx="7947588" cy="365125"/>
          </a:xfrm>
        </p:spPr>
        <p:txBody>
          <a:bodyPr/>
          <a:lstStyle/>
          <a:p>
            <a:pPr algn="l"/>
            <a:r>
              <a:rPr lang="en-US" dirty="0" smtClean="0"/>
              <a:t>Workshop on </a:t>
            </a:r>
            <a:r>
              <a:rPr lang="en-US" dirty="0" err="1" smtClean="0"/>
              <a:t>Killotonne</a:t>
            </a:r>
            <a:r>
              <a:rPr lang="en-US" dirty="0" smtClean="0"/>
              <a:t> Xenon detectors, SLAC, 25-27 October, 2023                                                                                       Sayan Ghosh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16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25" y="30625"/>
            <a:ext cx="10447945" cy="850777"/>
          </a:xfrm>
        </p:spPr>
        <p:txBody>
          <a:bodyPr/>
          <a:lstStyle/>
          <a:p>
            <a:r>
              <a:rPr lang="en-IN" dirty="0"/>
              <a:t>CE</a:t>
            </a:r>
            <a:r>
              <a:rPr lang="el-GR" dirty="0"/>
              <a:t>ν</a:t>
            </a:r>
            <a:r>
              <a:rPr lang="en-IN" dirty="0"/>
              <a:t>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1519" y="975408"/>
                <a:ext cx="10515600" cy="5562127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 process has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enhancement             </a:t>
                </a:r>
                <a:r>
                  <a:rPr lang="en-IN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suitable target (A~131.2).</a:t>
                </a:r>
              </a:p>
              <a:p>
                <a:pPr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Reference supernova model :-  11 M</a:t>
                </a:r>
                <a:r>
                  <a:rPr lang="en-IN" baseline="-25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⊙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a distance of 10 </a:t>
                </a:r>
                <a:r>
                  <a:rPr lang="en-IN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kpc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0"/>
                  </a:spcBef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IN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Bollig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2016, </a:t>
                </a:r>
                <a:r>
                  <a:rPr lang="en-IN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Mirizzi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et. al., arXiv:1508.00785)               </a:t>
                </a: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IN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distance of 10 </a:t>
                </a:r>
                <a:r>
                  <a:rPr lang="en-I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kpc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typical SN can generate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~700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 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interactions                                                    in a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target of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tons of liquid xenon</a:t>
                </a:r>
                <a:r>
                  <a:rPr lang="en-I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519" y="975408"/>
                <a:ext cx="10515600" cy="5562127"/>
              </a:xfrm>
              <a:blipFill rotWithShape="0">
                <a:blip r:embed="rId2"/>
                <a:stretch>
                  <a:fillRect l="-1391" t="-1096" r="-82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67448"/>
            <a:ext cx="8153400" cy="365125"/>
          </a:xfrm>
        </p:spPr>
        <p:txBody>
          <a:bodyPr/>
          <a:lstStyle/>
          <a:p>
            <a:pPr algn="l"/>
            <a:r>
              <a:rPr lang="en-US" dirty="0" smtClean="0"/>
              <a:t>Workshop on </a:t>
            </a:r>
            <a:r>
              <a:rPr lang="en-US" dirty="0" err="1" smtClean="0"/>
              <a:t>Killotonne</a:t>
            </a:r>
            <a:r>
              <a:rPr lang="en-US" dirty="0" smtClean="0"/>
              <a:t> Xenon detectors, SLAC, 25-27 October, 2023                                                                                       Sayan Ghosh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3</a:t>
            </a:fld>
            <a:endParaRPr lang="en-IN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76061" y="1138883"/>
            <a:ext cx="559064" cy="6253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770CF66-EA72-4551-B3F7-5071183C9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7" y="2061475"/>
            <a:ext cx="4680129" cy="3626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6E48D3A-5473-4A7B-BB9B-03CD6BF3A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81" y="2061475"/>
            <a:ext cx="4606183" cy="362674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474E56E-954D-43D4-8900-AC5FC489D12F}"/>
              </a:ext>
            </a:extLst>
          </p:cNvPr>
          <p:cNvGrpSpPr/>
          <p:nvPr/>
        </p:nvGrpSpPr>
        <p:grpSpPr>
          <a:xfrm>
            <a:off x="10737764" y="1429728"/>
            <a:ext cx="1493175" cy="921991"/>
            <a:chOff x="7853580" y="410094"/>
            <a:chExt cx="2495680" cy="1479767"/>
          </a:xfrm>
        </p:grpSpPr>
        <p:pic>
          <p:nvPicPr>
            <p:cNvPr id="12" name="Picture 11">
              <a:hlinkClick r:id="rId5"/>
              <a:extLst>
                <a:ext uri="{FF2B5EF4-FFF2-40B4-BE49-F238E27FC236}">
                  <a16:creationId xmlns="" xmlns:a16="http://schemas.microsoft.com/office/drawing/2014/main" id="{A0A9F94E-3E0A-405F-938E-9CD2EB75E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617" y="734724"/>
              <a:ext cx="747610" cy="7476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D587FEBC-6353-4EB4-A037-CA6F4FAA8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5547" y="410094"/>
              <a:ext cx="851749" cy="34921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B90492E6-370A-4C6C-844C-C36DE3BF2978}"/>
                </a:ext>
              </a:extLst>
            </p:cNvPr>
            <p:cNvSpPr/>
            <p:nvPr/>
          </p:nvSpPr>
          <p:spPr>
            <a:xfrm>
              <a:off x="7853580" y="1482334"/>
              <a:ext cx="2495680" cy="407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 err="1" smtClean="0">
                  <a:hlinkClick r:id="rId8"/>
                </a:rPr>
                <a:t>snewpy</a:t>
              </a:r>
              <a:endParaRPr lang="en-US" sz="1050" b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5474E56E-954D-43D4-8900-AC5FC489D12F}"/>
              </a:ext>
            </a:extLst>
          </p:cNvPr>
          <p:cNvGrpSpPr/>
          <p:nvPr/>
        </p:nvGrpSpPr>
        <p:grpSpPr>
          <a:xfrm>
            <a:off x="10730639" y="335708"/>
            <a:ext cx="1493175" cy="921991"/>
            <a:chOff x="7853580" y="410094"/>
            <a:chExt cx="2495680" cy="1479767"/>
          </a:xfrm>
        </p:grpSpPr>
        <p:pic>
          <p:nvPicPr>
            <p:cNvPr id="16" name="Picture 15">
              <a:hlinkClick r:id="rId5"/>
              <a:extLst>
                <a:ext uri="{FF2B5EF4-FFF2-40B4-BE49-F238E27FC236}">
                  <a16:creationId xmlns="" xmlns:a16="http://schemas.microsoft.com/office/drawing/2014/main" id="{A0A9F94E-3E0A-405F-938E-9CD2EB75E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617" y="734724"/>
              <a:ext cx="747610" cy="74760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D587FEBC-6353-4EB4-A037-CA6F4FAA8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5547" y="410094"/>
              <a:ext cx="851749" cy="34921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B90492E6-370A-4C6C-844C-C36DE3BF2978}"/>
                </a:ext>
              </a:extLst>
            </p:cNvPr>
            <p:cNvSpPr/>
            <p:nvPr/>
          </p:nvSpPr>
          <p:spPr>
            <a:xfrm>
              <a:off x="7853580" y="1482334"/>
              <a:ext cx="2495680" cy="407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/>
                <a:t>SNAX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535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215" y="1948441"/>
            <a:ext cx="5520583" cy="41447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8187" y="129190"/>
            <a:ext cx="10515600" cy="724970"/>
          </a:xfrm>
        </p:spPr>
        <p:txBody>
          <a:bodyPr/>
          <a:lstStyle/>
          <a:p>
            <a:r>
              <a:rPr lang="en-IN" dirty="0" smtClean="0"/>
              <a:t>Analysis pathways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8187" y="6450356"/>
            <a:ext cx="8025213" cy="365125"/>
          </a:xfrm>
        </p:spPr>
        <p:txBody>
          <a:bodyPr/>
          <a:lstStyle/>
          <a:p>
            <a:pPr algn="l"/>
            <a:r>
              <a:rPr lang="en-US" smtClean="0"/>
              <a:t>Workshop on Killotonne Xenon detectors, SLAC, 25-27 October, 2023                                                                                       Sayan Ghosh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4</a:t>
            </a:fld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4560509" y="983888"/>
            <a:ext cx="3064155" cy="44267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Supernova neutrino CE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>
            <a:off x="6092587" y="1426562"/>
            <a:ext cx="0" cy="6983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811709" y="2579169"/>
            <a:ext cx="1709158" cy="64093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Ionization only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42957" y="3887100"/>
            <a:ext cx="1709158" cy="6409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threshold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185256" y="3887100"/>
            <a:ext cx="1893982" cy="6409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Almost no          Z-information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185256" y="4920354"/>
            <a:ext cx="1893982" cy="6409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Delayed electron emission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42957" y="4920354"/>
            <a:ext cx="1709158" cy="6409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signal rate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Elbow Connector 38"/>
          <p:cNvCxnSpPr>
            <a:stCxn id="32" idx="1"/>
          </p:cNvCxnSpPr>
          <p:nvPr/>
        </p:nvCxnSpPr>
        <p:spPr>
          <a:xfrm rot="10800000" flipV="1">
            <a:off x="1288991" y="2899636"/>
            <a:ext cx="522719" cy="987464"/>
          </a:xfrm>
          <a:prstGeom prst="bentConnector2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288990" y="4528034"/>
            <a:ext cx="0" cy="39232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2" idx="3"/>
            <a:endCxn id="35" idx="0"/>
          </p:cNvCxnSpPr>
          <p:nvPr/>
        </p:nvCxnSpPr>
        <p:spPr>
          <a:xfrm>
            <a:off x="3520867" y="2899636"/>
            <a:ext cx="611380" cy="98746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2"/>
            <a:endCxn id="36" idx="0"/>
          </p:cNvCxnSpPr>
          <p:nvPr/>
        </p:nvCxnSpPr>
        <p:spPr>
          <a:xfrm>
            <a:off x="4132247" y="4528034"/>
            <a:ext cx="0" cy="392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8754540" y="2579169"/>
            <a:ext cx="1709158" cy="64093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S1 - S2 paired signal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372172" y="3887100"/>
            <a:ext cx="1709158" cy="6409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Cleaner Signal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0123017" y="3887100"/>
            <a:ext cx="1893982" cy="6409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threshold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0123017" y="4920354"/>
            <a:ext cx="1893982" cy="6409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Accidental Coincidences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331038" y="4920354"/>
            <a:ext cx="1801568" cy="6409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rate from other sources</a:t>
            </a:r>
            <a:endParaRPr lang="en-I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Elbow Connector 52"/>
          <p:cNvCxnSpPr>
            <a:stCxn id="48" idx="1"/>
          </p:cNvCxnSpPr>
          <p:nvPr/>
        </p:nvCxnSpPr>
        <p:spPr>
          <a:xfrm rot="10800000" flipV="1">
            <a:off x="8231822" y="2899636"/>
            <a:ext cx="522719" cy="987464"/>
          </a:xfrm>
          <a:prstGeom prst="bentConnector2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231821" y="4528034"/>
            <a:ext cx="5071" cy="39232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48" idx="3"/>
          </p:cNvCxnSpPr>
          <p:nvPr/>
        </p:nvCxnSpPr>
        <p:spPr>
          <a:xfrm>
            <a:off x="10463698" y="2899636"/>
            <a:ext cx="611380" cy="987464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1075078" y="4528034"/>
            <a:ext cx="0" cy="392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2666288" y="2124941"/>
            <a:ext cx="34262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32" idx="0"/>
          </p:cNvCxnSpPr>
          <p:nvPr/>
        </p:nvCxnSpPr>
        <p:spPr>
          <a:xfrm>
            <a:off x="2666288" y="2124941"/>
            <a:ext cx="0" cy="4542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092588" y="2124941"/>
            <a:ext cx="35165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48" idx="0"/>
          </p:cNvCxnSpPr>
          <p:nvPr/>
        </p:nvCxnSpPr>
        <p:spPr>
          <a:xfrm>
            <a:off x="9609119" y="2124941"/>
            <a:ext cx="0" cy="4542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189452" y="1527795"/>
            <a:ext cx="1435212" cy="48070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S1s &amp; S2s</a:t>
            </a:r>
            <a:endParaRPr lang="en-I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61" y="122046"/>
            <a:ext cx="10515600" cy="807650"/>
          </a:xfrm>
        </p:spPr>
        <p:txBody>
          <a:bodyPr/>
          <a:lstStyle/>
          <a:p>
            <a:r>
              <a:rPr lang="en-IN" dirty="0" smtClean="0"/>
              <a:t>Signal and background in detector</a:t>
            </a:r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06374" y="1140628"/>
            <a:ext cx="5157787" cy="466522"/>
          </a:xfrm>
        </p:spPr>
        <p:txBody>
          <a:bodyPr/>
          <a:lstStyle/>
          <a:p>
            <a:r>
              <a:rPr lang="en-IN" dirty="0" smtClean="0"/>
              <a:t>Signals and background without cuts</a:t>
            </a:r>
            <a:endParaRPr lang="en-IN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" y="2533039"/>
            <a:ext cx="6037637" cy="3243697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6716993" y="1127874"/>
            <a:ext cx="5183188" cy="466522"/>
          </a:xfrm>
        </p:spPr>
        <p:txBody>
          <a:bodyPr/>
          <a:lstStyle/>
          <a:p>
            <a:r>
              <a:rPr lang="en-IN" dirty="0" smtClean="0"/>
              <a:t>Signals and background after cuts</a:t>
            </a:r>
            <a:endParaRPr lang="en-IN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85" y="2527786"/>
            <a:ext cx="6054652" cy="324917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361" y="6450356"/>
            <a:ext cx="8047039" cy="365125"/>
          </a:xfrm>
        </p:spPr>
        <p:txBody>
          <a:bodyPr/>
          <a:lstStyle/>
          <a:p>
            <a:pPr algn="l"/>
            <a:r>
              <a:rPr lang="en-US" smtClean="0"/>
              <a:t>Workshop on Killotonne Xenon detectors, SLAC, 25-27 October, 2023                                                                                       Sayan Ghosh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5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3824319" y="1594396"/>
            <a:ext cx="4543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put cuts on S2 features like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S2 area, width, rise time, x-y position, etc.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3682" y="2566914"/>
            <a:ext cx="177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Background-only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0583" y="2585117"/>
            <a:ext cx="177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Background-only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3699" y="4016519"/>
            <a:ext cx="125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chemeClr val="accent4">
                    <a:lumMod val="75000"/>
                  </a:schemeClr>
                </a:solidFill>
              </a:rPr>
              <a:t>SN Signals (Simulated)</a:t>
            </a:r>
            <a:endParaRPr lang="en-IN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1497" y="4006150"/>
            <a:ext cx="130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chemeClr val="accent4">
                    <a:lumMod val="75000"/>
                  </a:schemeClr>
                </a:solidFill>
              </a:rPr>
              <a:t>SN Signals (Simulated)</a:t>
            </a:r>
            <a:endParaRPr lang="en-IN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12820" y="2221907"/>
            <a:ext cx="794759" cy="36319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/>
          <p:cNvSpPr/>
          <p:nvPr/>
        </p:nvSpPr>
        <p:spPr>
          <a:xfrm>
            <a:off x="5922236" y="2302282"/>
            <a:ext cx="794757" cy="33464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823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5" grpId="0"/>
      <p:bldP spid="16" grpId="0"/>
      <p:bldP spid="8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4004" y="95595"/>
            <a:ext cx="10499843" cy="773795"/>
          </a:xfrm>
        </p:spPr>
        <p:txBody>
          <a:bodyPr/>
          <a:lstStyle/>
          <a:p>
            <a:r>
              <a:rPr lang="en-IN" dirty="0" smtClean="0"/>
              <a:t>Detection Significance</a:t>
            </a:r>
            <a:endParaRPr lang="en-IN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9" y="1900898"/>
            <a:ext cx="4897651" cy="2650149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763" y="1032388"/>
            <a:ext cx="6633023" cy="5323962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4004" y="6450356"/>
            <a:ext cx="8059396" cy="365125"/>
          </a:xfrm>
        </p:spPr>
        <p:txBody>
          <a:bodyPr/>
          <a:lstStyle/>
          <a:p>
            <a:pPr algn="l"/>
            <a:r>
              <a:rPr lang="en-US" smtClean="0"/>
              <a:t>Workshop on Killotonne Xenon detectors, SLAC, 25-27 October, 2023                                                                                       Sayan Ghosh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6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26245" y="1399813"/>
            <a:ext cx="5440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signal counts before and after cuts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0834" y="4682800"/>
            <a:ext cx="355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 smtClean="0"/>
              <a:t>Melih</a:t>
            </a:r>
            <a:r>
              <a:rPr lang="en-IN" dirty="0" smtClean="0"/>
              <a:t> Kara</a:t>
            </a:r>
          </a:p>
          <a:p>
            <a:pPr algn="ctr"/>
            <a:r>
              <a:rPr lang="en-IN" dirty="0" smtClean="0"/>
              <a:t>(</a:t>
            </a:r>
            <a:r>
              <a:rPr lang="en-IN" dirty="0" err="1">
                <a:hlinkClick r:id="rId4"/>
              </a:rPr>
              <a:t>SNvD</a:t>
            </a:r>
            <a:r>
              <a:rPr lang="en-IN" dirty="0">
                <a:hlinkClick r:id="rId4"/>
              </a:rPr>
              <a:t> 2023@LNGS: International Conference on Supernova Neutrino </a:t>
            </a:r>
            <a:r>
              <a:rPr lang="en-IN" dirty="0" smtClean="0">
                <a:hlinkClick r:id="rId4"/>
              </a:rPr>
              <a:t>Detection</a:t>
            </a:r>
            <a:r>
              <a:rPr lang="en-IN" dirty="0" smtClean="0"/>
              <a:t>)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10927" y="1885387"/>
                <a:ext cx="31034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/>
                  <a:t>Integration time =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7−10</m:t>
                    </m:r>
                  </m:oMath>
                </a14:m>
                <a:r>
                  <a:rPr lang="en-IN" dirty="0" smtClean="0"/>
                  <a:t> sec</a:t>
                </a:r>
                <a:endParaRPr lang="en-IN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927" y="1885387"/>
                <a:ext cx="310347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72" t="-8197" r="-982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06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65" y="2387723"/>
            <a:ext cx="5455035" cy="390653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5725" y="99371"/>
            <a:ext cx="10483909" cy="72715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CC interactions of SN neutrinos (a limitation?)</a:t>
            </a: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96883" y="1190656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CC interactions lead to emission of electrons and a daughter nucleus in an excited state (</a:t>
            </a:r>
            <a:r>
              <a:rPr lang="en-I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132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Cs* in case of </a:t>
            </a:r>
            <a:r>
              <a:rPr lang="en-I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132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Xe).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5725" y="6450356"/>
            <a:ext cx="8017675" cy="365125"/>
          </a:xfrm>
        </p:spPr>
        <p:txBody>
          <a:bodyPr/>
          <a:lstStyle/>
          <a:p>
            <a:pPr algn="l"/>
            <a:r>
              <a:rPr lang="en-US" dirty="0" smtClean="0"/>
              <a:t>Workshop on </a:t>
            </a:r>
            <a:r>
              <a:rPr lang="en-US" dirty="0" err="1" smtClean="0"/>
              <a:t>Killotonne</a:t>
            </a:r>
            <a:r>
              <a:rPr lang="en-US" dirty="0" smtClean="0"/>
              <a:t> Xenon detectors, SLAC, 25-27 October, 2023                                                                                       Sayan Ghosh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7</a:t>
            </a:fld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50" y="1884759"/>
            <a:ext cx="3848433" cy="5029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5" y="2124047"/>
            <a:ext cx="2046985" cy="21639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54683" y="3081826"/>
            <a:ext cx="21987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integrated spectrum of electrons from CC interaction of SN neutrinos for the entire supernova burst.</a:t>
            </a:r>
            <a:endParaRPr lang="en-IN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869413" y="1843573"/>
            <a:ext cx="493204" cy="560948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7" name="Straight Arrow Connector 26"/>
          <p:cNvCxnSpPr>
            <a:stCxn id="25" idx="4"/>
          </p:cNvCxnSpPr>
          <p:nvPr/>
        </p:nvCxnSpPr>
        <p:spPr>
          <a:xfrm flipH="1">
            <a:off x="5567768" y="2404521"/>
            <a:ext cx="548247" cy="119620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470279" y="4919099"/>
                <a:ext cx="7698432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IN" sz="2000" dirty="0" smtClean="0">
                    <a:solidFill>
                      <a:srgbClr val="FF0000"/>
                    </a:solidFill>
                  </a:rPr>
                  <a:t>For 11 M</a:t>
                </a:r>
                <a:r>
                  <a:rPr lang="en-IN" sz="2000" baseline="-250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⊙</a:t>
                </a:r>
                <a:r>
                  <a:rPr lang="en-IN" sz="2000" dirty="0" smtClean="0">
                    <a:solidFill>
                      <a:srgbClr val="FF0000"/>
                    </a:solidFill>
                  </a:rPr>
                  <a:t> model :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IN" sz="2000" dirty="0" smtClean="0">
                    <a:solidFill>
                      <a:srgbClr val="FF0000"/>
                    </a:solidFill>
                  </a:rPr>
                  <a:t>4 electrons at 10 </a:t>
                </a:r>
                <a:r>
                  <a:rPr lang="en-IN" sz="2000" dirty="0" err="1" smtClean="0">
                    <a:solidFill>
                      <a:srgbClr val="FF0000"/>
                    </a:solidFill>
                  </a:rPr>
                  <a:t>kpc</a:t>
                </a:r>
                <a:r>
                  <a:rPr lang="en-IN" sz="2000" dirty="0" smtClean="0">
                    <a:solidFill>
                      <a:srgbClr val="FF0000"/>
                    </a:solidFill>
                  </a:rPr>
                  <a:t> are expected in XLZD (40 t)</a:t>
                </a:r>
                <a:r>
                  <a:rPr lang="en-IN" dirty="0" smtClean="0">
                    <a:solidFill>
                      <a:srgbClr val="FF0000"/>
                    </a:solidFill>
                  </a:rPr>
                  <a:t>.</a:t>
                </a:r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279" y="4919099"/>
                <a:ext cx="7698432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711" t="-7353" b="-235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 flipH="1">
            <a:off x="8610599" y="3155205"/>
            <a:ext cx="3116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Bhattacharjee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Bandopadhyay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Chakroborty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S. Ghosh, et. al., </a:t>
            </a:r>
            <a:r>
              <a:rPr lang="en-IN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Phys.Rev.D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 106 (2022) 4, 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043029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4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 animBg="1"/>
      <p:bldP spid="33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0" y="35083"/>
            <a:ext cx="10182314" cy="839893"/>
          </a:xfrm>
        </p:spPr>
        <p:txBody>
          <a:bodyPr/>
          <a:lstStyle/>
          <a:p>
            <a:r>
              <a:rPr lang="en-IN" dirty="0" smtClean="0"/>
              <a:t>Signal sizes for CC electrons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73371" y="2324729"/>
                <a:ext cx="5178846" cy="3118941"/>
              </a:xfrm>
            </p:spPr>
            <p:txBody>
              <a:bodyPr>
                <a:normAutofit fontScale="92500"/>
              </a:bodyPr>
              <a:lstStyle/>
              <a:p>
                <a:endParaRPr lang="en-IN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IN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11 M</a:t>
                </a:r>
                <a:r>
                  <a:rPr lang="en-IN" sz="3000" baseline="-25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⊙</a:t>
                </a:r>
                <a:r>
                  <a:rPr lang="en-IN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model, we will have    1 CC electron at a distance of    </a:t>
                </a:r>
                <a14:m>
                  <m:oMath xmlns:m="http://schemas.openxmlformats.org/officeDocument/2006/math">
                    <m:r>
                      <a:rPr lang="en-IN" sz="30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IN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 </a:t>
                </a:r>
                <a:r>
                  <a:rPr lang="en-IN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kpc</a:t>
                </a:r>
                <a:r>
                  <a:rPr lang="en-IN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IN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73371" y="2324729"/>
                <a:ext cx="5178846" cy="3118941"/>
              </a:xfrm>
              <a:blipFill rotWithShape="0">
                <a:blip r:embed="rId2"/>
                <a:stretch>
                  <a:fillRect l="-3887" r="-41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9" y="1749237"/>
            <a:ext cx="5912898" cy="426992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550" y="6441810"/>
            <a:ext cx="8050850" cy="365125"/>
          </a:xfrm>
        </p:spPr>
        <p:txBody>
          <a:bodyPr/>
          <a:lstStyle/>
          <a:p>
            <a:pPr algn="l"/>
            <a:r>
              <a:rPr lang="en-US" dirty="0" smtClean="0"/>
              <a:t>Workshop on </a:t>
            </a:r>
            <a:r>
              <a:rPr lang="en-US" dirty="0" err="1" smtClean="0"/>
              <a:t>Killotonne</a:t>
            </a:r>
            <a:r>
              <a:rPr lang="en-US" dirty="0" smtClean="0"/>
              <a:t> Xenon detectors, SLAC, 25-27 October, 2023                                                                                       Sayan Ghosh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8</a:t>
            </a:fld>
            <a:endParaRPr lang="en-IN"/>
          </a:p>
        </p:txBody>
      </p:sp>
      <p:grpSp>
        <p:nvGrpSpPr>
          <p:cNvPr id="13" name="Group 12"/>
          <p:cNvGrpSpPr/>
          <p:nvPr/>
        </p:nvGrpSpPr>
        <p:grpSpPr>
          <a:xfrm>
            <a:off x="5766862" y="1701001"/>
            <a:ext cx="5790476" cy="4269924"/>
            <a:chOff x="3200762" y="1866330"/>
            <a:chExt cx="5790476" cy="42699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762" y="1866330"/>
              <a:ext cx="5790476" cy="426992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4161802" y="3819970"/>
              <a:ext cx="965675" cy="82894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Oval 11"/>
            <p:cNvSpPr/>
            <p:nvPr/>
          </p:nvSpPr>
          <p:spPr>
            <a:xfrm>
              <a:off x="6383709" y="2091626"/>
              <a:ext cx="1197486" cy="1241234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62955" y="4575166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</a:t>
              </a:r>
              <a:r>
                <a:rPr lang="el-GR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ν</a:t>
              </a:r>
              <a:r>
                <a:rPr lang="en-I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NS</a:t>
              </a:r>
              <a:endPara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43068" y="2888910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CC e</a:t>
              </a:r>
              <a:r>
                <a:rPr lang="en-IN" baseline="30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IN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I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54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16" y="117123"/>
            <a:ext cx="10430854" cy="805392"/>
          </a:xfrm>
        </p:spPr>
        <p:txBody>
          <a:bodyPr/>
          <a:lstStyle/>
          <a:p>
            <a:r>
              <a:rPr lang="en-IN" dirty="0" smtClean="0"/>
              <a:t>Limitations to CE</a:t>
            </a:r>
            <a:r>
              <a:rPr lang="el-GR" dirty="0" smtClean="0"/>
              <a:t>ν</a:t>
            </a:r>
            <a:r>
              <a:rPr lang="en-IN" dirty="0" smtClean="0"/>
              <a:t>NS detection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724" y="1828799"/>
            <a:ext cx="5623846" cy="33841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Saturation in PMTs and dead times              in DAQ systems (~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photo-ionization rate due to large S2s.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delayed few electron signal rate.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 time for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muon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signals          is  ~ seconds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082" y="6450356"/>
            <a:ext cx="7990318" cy="365125"/>
          </a:xfrm>
        </p:spPr>
        <p:txBody>
          <a:bodyPr/>
          <a:lstStyle/>
          <a:p>
            <a:pPr algn="l"/>
            <a:r>
              <a:rPr lang="en-US" dirty="0" smtClean="0"/>
              <a:t>Workshop on </a:t>
            </a:r>
            <a:r>
              <a:rPr lang="en-US" dirty="0" err="1" smtClean="0"/>
              <a:t>Killotonne</a:t>
            </a:r>
            <a:r>
              <a:rPr lang="en-US" dirty="0" smtClean="0"/>
              <a:t> Xenon detectors, SLAC, 25-27 October, 2023                                                                                       Sayan Ghosh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72A4-AA74-4E9E-A3B1-96125F3FCDE8}" type="slidenum">
              <a:rPr lang="en-IN" smtClean="0"/>
              <a:t>9</a:t>
            </a:fld>
            <a:endParaRPr lang="en-IN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77" y="1439414"/>
            <a:ext cx="5948583" cy="4303360"/>
          </a:xfrm>
        </p:spPr>
      </p:pic>
      <p:cxnSp>
        <p:nvCxnSpPr>
          <p:cNvPr id="17" name="Straight Arrow Connector 16"/>
          <p:cNvCxnSpPr/>
          <p:nvPr/>
        </p:nvCxnSpPr>
        <p:spPr>
          <a:xfrm>
            <a:off x="6486258" y="4332718"/>
            <a:ext cx="5093295" cy="170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545370" y="1439414"/>
            <a:ext cx="34183" cy="3628242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86258" y="3980477"/>
            <a:ext cx="364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chemeClr val="accent1"/>
                </a:solidFill>
              </a:rPr>
              <a:t>Effective </a:t>
            </a:r>
            <a:r>
              <a:rPr lang="en-IN" dirty="0" smtClean="0">
                <a:solidFill>
                  <a:schemeClr val="accent1"/>
                </a:solidFill>
              </a:rPr>
              <a:t>dead/high-background </a:t>
            </a:r>
            <a:r>
              <a:rPr lang="en-IN" dirty="0" smtClean="0">
                <a:solidFill>
                  <a:schemeClr val="accent1"/>
                </a:solidFill>
              </a:rPr>
              <a:t>time</a:t>
            </a:r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13547</TotalTime>
  <Words>811</Words>
  <Application>Microsoft Office PowerPoint</Application>
  <PresentationFormat>Widescreen</PresentationFormat>
  <Paragraphs>136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Brush Script MT</vt:lpstr>
      <vt:lpstr>Calibri</vt:lpstr>
      <vt:lpstr>Calibri Light</vt:lpstr>
      <vt:lpstr>Cambria</vt:lpstr>
      <vt:lpstr>Cambria Math</vt:lpstr>
      <vt:lpstr>Times New Roman</vt:lpstr>
      <vt:lpstr>Wingdings</vt:lpstr>
      <vt:lpstr>Retrospect</vt:lpstr>
      <vt:lpstr>Supernova neutrino detection with XLZD and the limitations therein </vt:lpstr>
      <vt:lpstr>Outline</vt:lpstr>
      <vt:lpstr>CEνNS</vt:lpstr>
      <vt:lpstr>Analysis pathways</vt:lpstr>
      <vt:lpstr>Signal and background in detector</vt:lpstr>
      <vt:lpstr>Detection Significance</vt:lpstr>
      <vt:lpstr>CC interactions of SN neutrinos (a limitation?)</vt:lpstr>
      <vt:lpstr>Signal sizes for CC electrons</vt:lpstr>
      <vt:lpstr>Limitations to CEνNS detection</vt:lpstr>
      <vt:lpstr>Limitations to CEνNS detection</vt:lpstr>
      <vt:lpstr>Implications on future detectors</vt:lpstr>
      <vt:lpstr>What if we managed to implement the design?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Supernova neutrino detection with dual-phase xenon TPCs</dc:title>
  <dc:creator>Sayan Ghosh</dc:creator>
  <cp:lastModifiedBy>Sayan Ghosh</cp:lastModifiedBy>
  <cp:revision>132</cp:revision>
  <dcterms:created xsi:type="dcterms:W3CDTF">2023-09-12T18:11:43Z</dcterms:created>
  <dcterms:modified xsi:type="dcterms:W3CDTF">2023-10-27T06:04:00Z</dcterms:modified>
</cp:coreProperties>
</file>