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7"/>
  </p:notesMasterIdLst>
  <p:sldIdLst>
    <p:sldId id="373" r:id="rId3"/>
    <p:sldId id="380" r:id="rId4"/>
    <p:sldId id="376" r:id="rId5"/>
    <p:sldId id="379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3" pitchFamily="34" charset="0"/>
      <p:bold r:id="rId16"/>
      <p:italic r:id="rId17"/>
      <p:boldItalic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3A4B"/>
    <a:srgbClr val="AF2D24"/>
    <a:srgbClr val="E04F39"/>
    <a:srgbClr val="8C1515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8" autoAdjust="0"/>
    <p:restoredTop sz="96807" autoAdjust="0"/>
  </p:normalViewPr>
  <p:slideViewPr>
    <p:cSldViewPr snapToGrid="0" snapToObjects="1" showGuides="1">
      <p:cViewPr>
        <p:scale>
          <a:sx n="63" d="100"/>
          <a:sy n="63" d="100"/>
        </p:scale>
        <p:origin x="2724" y="148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presProps" Target="pres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FACET-II is the only facility in the world with multi-GeV e-beams </a:t>
            </a:r>
          </a:p>
          <a:p>
            <a:r>
              <a:rPr lang="en-US" dirty="0"/>
              <a:t>And is compatible with a future upgrade to add a positron damping ring and hardware to regain positron 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E300 – high grad, high </a:t>
            </a:r>
            <a:r>
              <a:rPr lang="en-US" dirty="0" err="1"/>
              <a:t>effic</a:t>
            </a:r>
            <a:r>
              <a:rPr lang="en-US" dirty="0"/>
              <a:t>, low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E308 – BDS plasma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Positron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E320 – example of </a:t>
            </a:r>
            <a:r>
              <a:rPr lang="en-US" dirty="0" err="1"/>
              <a:t>compton</a:t>
            </a:r>
            <a:r>
              <a:rPr lang="en-US" dirty="0"/>
              <a:t> IP for a gamma-gamma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7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E300 – high grad, high </a:t>
            </a:r>
            <a:r>
              <a:rPr lang="en-US" dirty="0" err="1"/>
              <a:t>effic</a:t>
            </a:r>
            <a:r>
              <a:rPr lang="en-US" dirty="0"/>
              <a:t>, low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E308 – BDS plasma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Positron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E320 – example of </a:t>
            </a:r>
            <a:r>
              <a:rPr lang="en-US" dirty="0" err="1"/>
              <a:t>compton</a:t>
            </a:r>
            <a:r>
              <a:rPr lang="en-US" dirty="0"/>
              <a:t> IP for a gamma-gamma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0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Storey – P5 Town Hall:  FACET-II Addresses Key Needs for a Plasma-Based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951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647702"/>
            <a:ext cx="10085614" cy="1672670"/>
          </a:xfrm>
        </p:spPr>
        <p:txBody>
          <a:bodyPr>
            <a:normAutofit/>
          </a:bodyPr>
          <a:lstStyle/>
          <a:p>
            <a:r>
              <a:rPr lang="en-US" dirty="0"/>
              <a:t>FACET-II Addresses Key Needs for a Plasma-Based Collider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2715799"/>
            <a:ext cx="8547101" cy="505405"/>
          </a:xfrm>
        </p:spPr>
        <p:txBody>
          <a:bodyPr/>
          <a:lstStyle/>
          <a:p>
            <a:r>
              <a:rPr lang="en-US" dirty="0"/>
              <a:t>P5 Town Hall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Doug Storey/ Associate Staff Scientist / FACET-II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 4, 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484B9-D1DE-9849-9D9D-24E9B2AE1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D. Storey – P5 Town Hall:  FACET-II Addresses Key Needs for a Plasma-Based Collider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465955-3A2F-3D4D-96D8-0357705D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National User Facility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D7A74C-390E-BD23-EA23-50C4CC3A93E7}"/>
              </a:ext>
            </a:extLst>
          </p:cNvPr>
          <p:cNvSpPr txBox="1">
            <a:spLocks/>
          </p:cNvSpPr>
          <p:nvPr/>
        </p:nvSpPr>
        <p:spPr>
          <a:xfrm>
            <a:off x="7895871" y="2952206"/>
            <a:ext cx="3491856" cy="31056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43C525-4348-8273-D5D8-F78275578EC7}"/>
              </a:ext>
            </a:extLst>
          </p:cNvPr>
          <p:cNvGrpSpPr/>
          <p:nvPr/>
        </p:nvGrpSpPr>
        <p:grpSpPr>
          <a:xfrm>
            <a:off x="624498" y="1245143"/>
            <a:ext cx="6748838" cy="2183857"/>
            <a:chOff x="624499" y="3107241"/>
            <a:chExt cx="6748838" cy="218385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CEE5BE2-642C-E8A0-0B56-03B787956A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42" b="12131"/>
            <a:stretch/>
          </p:blipFill>
          <p:spPr bwMode="auto">
            <a:xfrm>
              <a:off x="624499" y="3107241"/>
              <a:ext cx="6748838" cy="2183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93FAC5-5AAF-E5CA-43F8-45D7F6E79D87}"/>
                </a:ext>
              </a:extLst>
            </p:cNvPr>
            <p:cNvSpPr txBox="1"/>
            <p:nvPr/>
          </p:nvSpPr>
          <p:spPr>
            <a:xfrm>
              <a:off x="1324673" y="4890235"/>
              <a:ext cx="1890261" cy="230832"/>
            </a:xfrm>
            <a:prstGeom prst="rect">
              <a:avLst/>
            </a:prstGeom>
            <a:noFill/>
            <a:scene3d>
              <a:camera prst="isometricOffAxis1Right">
                <a:rot lat="2280000" lon="20039998" rev="2159999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Positron Damping Ring &amp; Injector</a:t>
              </a: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656FEEFF-F7B0-BE16-F060-11F113C4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33" y="3619286"/>
            <a:ext cx="6095344" cy="26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35678F-FB8F-9FF6-39BF-8CB26568B26A}"/>
              </a:ext>
            </a:extLst>
          </p:cNvPr>
          <p:cNvSpPr txBox="1"/>
          <p:nvPr/>
        </p:nvSpPr>
        <p:spPr>
          <a:xfrm>
            <a:off x="236263" y="5142117"/>
            <a:ext cx="2978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Laser driven plasma collider: Replace drive lasers with              e-beams for beam driven PWFA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9A1C14-02F4-AABA-AD7A-55E0A214B11F}"/>
              </a:ext>
            </a:extLst>
          </p:cNvPr>
          <p:cNvSpPr txBox="1"/>
          <p:nvPr/>
        </p:nvSpPr>
        <p:spPr>
          <a:xfrm rot="496808">
            <a:off x="2256925" y="3813828"/>
            <a:ext cx="1448795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/>
              <a:t>Drive e-beam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C5A957-CA27-F701-C573-7810B6DA6CA6}"/>
              </a:ext>
            </a:extLst>
          </p:cNvPr>
          <p:cNvSpPr txBox="1"/>
          <p:nvPr/>
        </p:nvSpPr>
        <p:spPr>
          <a:xfrm rot="496808">
            <a:off x="5536317" y="4268463"/>
            <a:ext cx="1448795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/>
              <a:t>Drive e-beam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C30E43-6F8D-93C6-56B3-53A8975A0459}"/>
              </a:ext>
            </a:extLst>
          </p:cNvPr>
          <p:cNvCxnSpPr>
            <a:cxnSpLocks/>
          </p:cNvCxnSpPr>
          <p:nvPr/>
        </p:nvCxnSpPr>
        <p:spPr>
          <a:xfrm flipH="1">
            <a:off x="3073940" y="2604521"/>
            <a:ext cx="4563478" cy="1652224"/>
          </a:xfrm>
          <a:prstGeom prst="straightConnector1">
            <a:avLst/>
          </a:prstGeom>
          <a:ln w="19050">
            <a:solidFill>
              <a:srgbClr val="B83A4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CE138D-3308-DC1E-2CE8-D530A9826EE7}"/>
              </a:ext>
            </a:extLst>
          </p:cNvPr>
          <p:cNvCxnSpPr>
            <a:cxnSpLocks/>
          </p:cNvCxnSpPr>
          <p:nvPr/>
        </p:nvCxnSpPr>
        <p:spPr>
          <a:xfrm flipH="1">
            <a:off x="5097294" y="3662619"/>
            <a:ext cx="2573116" cy="594126"/>
          </a:xfrm>
          <a:prstGeom prst="straightConnector1">
            <a:avLst/>
          </a:prstGeom>
          <a:ln w="19050">
            <a:solidFill>
              <a:srgbClr val="B83A4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0223CA-F8A0-58F0-7C61-D3D221018517}"/>
              </a:ext>
            </a:extLst>
          </p:cNvPr>
          <p:cNvCxnSpPr>
            <a:cxnSpLocks/>
          </p:cNvCxnSpPr>
          <p:nvPr/>
        </p:nvCxnSpPr>
        <p:spPr>
          <a:xfrm flipH="1" flipV="1">
            <a:off x="4457705" y="4480829"/>
            <a:ext cx="3179713" cy="287151"/>
          </a:xfrm>
          <a:prstGeom prst="straightConnector1">
            <a:avLst/>
          </a:prstGeom>
          <a:ln w="19050">
            <a:solidFill>
              <a:srgbClr val="B83A4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187A3C-94B9-53EB-5CB2-60F4D7DD28E8}"/>
              </a:ext>
            </a:extLst>
          </p:cNvPr>
          <p:cNvCxnSpPr>
            <a:cxnSpLocks/>
          </p:cNvCxnSpPr>
          <p:nvPr/>
        </p:nvCxnSpPr>
        <p:spPr>
          <a:xfrm flipH="1" flipV="1">
            <a:off x="6459166" y="4930479"/>
            <a:ext cx="1241458" cy="871911"/>
          </a:xfrm>
          <a:prstGeom prst="straightConnector1">
            <a:avLst/>
          </a:prstGeom>
          <a:ln w="19050">
            <a:solidFill>
              <a:srgbClr val="B83A4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672C90D-0AD5-A95D-F679-FCFD4AE0003C}"/>
              </a:ext>
            </a:extLst>
          </p:cNvPr>
          <p:cNvSpPr txBox="1">
            <a:spLocks/>
          </p:cNvSpPr>
          <p:nvPr/>
        </p:nvSpPr>
        <p:spPr>
          <a:xfrm>
            <a:off x="7637418" y="1199185"/>
            <a:ext cx="3930084" cy="52492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FACET-II provides uniquely high intensity, multi-GeV electron beams for investigations into: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High gradient, efficient acceleration through plasma wakefield acceleration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Decreased length of the beam delivery system via plasma lenses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γ-γ collider physics through non-linear Compton scattering 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Positron plasma wakefield acceleration (with upgrade)</a:t>
            </a:r>
          </a:p>
        </p:txBody>
      </p:sp>
    </p:spTree>
    <p:extLst>
      <p:ext uri="{BB962C8B-B14F-4D97-AF65-F5344CB8AC3E}">
        <p14:creationId xmlns:p14="http://schemas.microsoft.com/office/powerpoint/2010/main" val="26405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131A60-FCB6-24F9-4FBF-970DE98FB3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595" y="1124454"/>
            <a:ext cx="5126212" cy="24670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E300 will demonstrate a </a:t>
            </a:r>
            <a:r>
              <a:rPr lang="en-US" sz="2000" b="1" dirty="0"/>
              <a:t>single stage of a plasma linear collider </a:t>
            </a:r>
            <a:r>
              <a:rPr lang="en-US" sz="2000" dirty="0"/>
              <a:t>with: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Multi-GeV/m acceleration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Low energy spread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Minimal emittance growth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&gt;40% energy transfer efficiency with</a:t>
            </a:r>
            <a:br>
              <a:rPr lang="en-US" sz="1700" dirty="0"/>
            </a:br>
            <a:r>
              <a:rPr lang="en-US" sz="1700" dirty="0"/>
              <a:t>full energy depletion of driver</a:t>
            </a:r>
          </a:p>
          <a:p>
            <a:pPr lvl="1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76751-1CA7-A8B7-E62C-E0F81B89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FACET-II addresses key research topics for linear colliders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950CC-317A-0AFA-57D6-B806C7DF8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D. Storey – P5 Town Hall:  FACET-II Addresses Key Needs for a Plasma-Based Collider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089E1B-3ED5-7E90-6C43-CE7BE752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6" y="3767552"/>
            <a:ext cx="1671196" cy="2222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D8488-573E-4689-5D1D-A244E8171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54" y="3738896"/>
            <a:ext cx="3437564" cy="22601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03DD3D-D545-BFBD-F32B-9A69E2E4A653}"/>
              </a:ext>
            </a:extLst>
          </p:cNvPr>
          <p:cNvSpPr txBox="1"/>
          <p:nvPr/>
        </p:nvSpPr>
        <p:spPr>
          <a:xfrm>
            <a:off x="489676" y="5959498"/>
            <a:ext cx="18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Litos, </a:t>
            </a:r>
            <a:r>
              <a:rPr lang="en-US" sz="1200" i="1" dirty="0"/>
              <a:t>et al.</a:t>
            </a:r>
            <a:r>
              <a:rPr lang="en-US" sz="1200" dirty="0"/>
              <a:t>, PPCF (2017)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15161-2A91-0F14-1202-31FB9B601E0E}"/>
              </a:ext>
            </a:extLst>
          </p:cNvPr>
          <p:cNvSpPr txBox="1"/>
          <p:nvPr/>
        </p:nvSpPr>
        <p:spPr>
          <a:xfrm>
            <a:off x="3013067" y="5959497"/>
            <a:ext cx="2095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Lindstrom,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PRL</a:t>
            </a:r>
            <a:r>
              <a:rPr lang="en-US" sz="1200" dirty="0"/>
              <a:t> (2021)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B1EECF2-7272-987D-DD9A-3218A1BB8568}"/>
              </a:ext>
            </a:extLst>
          </p:cNvPr>
          <p:cNvSpPr txBox="1">
            <a:spLocks/>
          </p:cNvSpPr>
          <p:nvPr/>
        </p:nvSpPr>
        <p:spPr>
          <a:xfrm>
            <a:off x="6121568" y="1123788"/>
            <a:ext cx="5229747" cy="28887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E308 is investigating the </a:t>
            </a:r>
            <a:r>
              <a:rPr lang="en-US" sz="2000" b="1" dirty="0" err="1"/>
              <a:t>Underdense</a:t>
            </a:r>
            <a:r>
              <a:rPr lang="en-US" sz="2000" b="1" dirty="0"/>
              <a:t> Passive Plasma Lens </a:t>
            </a:r>
            <a:r>
              <a:rPr lang="en-US" sz="2000" dirty="0"/>
              <a:t>for application in a compact BDS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8CB50D-E54D-CD03-76DC-80FCAB79F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332" y="2013043"/>
            <a:ext cx="2325075" cy="157541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5B39D5-5D37-5E3F-84FD-E515FDF233F2}"/>
              </a:ext>
            </a:extLst>
          </p:cNvPr>
          <p:cNvCxnSpPr>
            <a:cxnSpLocks/>
          </p:cNvCxnSpPr>
          <p:nvPr/>
        </p:nvCxnSpPr>
        <p:spPr>
          <a:xfrm>
            <a:off x="5902187" y="1258246"/>
            <a:ext cx="0" cy="4844093"/>
          </a:xfrm>
          <a:prstGeom prst="line">
            <a:avLst/>
          </a:prstGeom>
          <a:ln w="19050">
            <a:solidFill>
              <a:srgbClr val="AF2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E4F4E9-1D59-F142-E243-643243BB8716}"/>
              </a:ext>
            </a:extLst>
          </p:cNvPr>
          <p:cNvCxnSpPr>
            <a:cxnSpLocks/>
          </p:cNvCxnSpPr>
          <p:nvPr/>
        </p:nvCxnSpPr>
        <p:spPr>
          <a:xfrm flipH="1">
            <a:off x="5902187" y="4085812"/>
            <a:ext cx="5230692" cy="0"/>
          </a:xfrm>
          <a:prstGeom prst="line">
            <a:avLst/>
          </a:prstGeom>
          <a:ln w="19050">
            <a:solidFill>
              <a:srgbClr val="AF2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1AB5530-6389-3963-50D0-2A84B8035B61}"/>
              </a:ext>
            </a:extLst>
          </p:cNvPr>
          <p:cNvSpPr txBox="1"/>
          <p:nvPr/>
        </p:nvSpPr>
        <p:spPr>
          <a:xfrm>
            <a:off x="6672260" y="3719844"/>
            <a:ext cx="1802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G. White,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err="1"/>
              <a:t>JoI</a:t>
            </a:r>
            <a:r>
              <a:rPr lang="en-US" sz="1200" dirty="0"/>
              <a:t> (2022)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C3DB01-2ADC-53EE-0697-F9A82ECD06F9}"/>
              </a:ext>
            </a:extLst>
          </p:cNvPr>
          <p:cNvSpPr txBox="1"/>
          <p:nvPr/>
        </p:nvSpPr>
        <p:spPr>
          <a:xfrm>
            <a:off x="9293136" y="3719844"/>
            <a:ext cx="1876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Doss,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PRAB</a:t>
            </a:r>
            <a:r>
              <a:rPr lang="en-US" sz="1200" dirty="0"/>
              <a:t> (2019)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E94EC2-A5A9-064E-99B1-4EF770698D77}"/>
              </a:ext>
            </a:extLst>
          </p:cNvPr>
          <p:cNvGrpSpPr/>
          <p:nvPr/>
        </p:nvGrpSpPr>
        <p:grpSpPr>
          <a:xfrm>
            <a:off x="8916407" y="1960074"/>
            <a:ext cx="2545056" cy="1811448"/>
            <a:chOff x="9120963" y="2146299"/>
            <a:chExt cx="2765242" cy="19681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8A4E10-8607-9FBF-25EA-C337B69C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0963" y="2146299"/>
              <a:ext cx="2765242" cy="196816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32DAE5-31AB-9C0F-08FF-4B2612FA60E6}"/>
                </a:ext>
              </a:extLst>
            </p:cNvPr>
            <p:cNvSpPr txBox="1"/>
            <p:nvPr/>
          </p:nvSpPr>
          <p:spPr>
            <a:xfrm>
              <a:off x="10347959" y="270505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Plasma lens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B2931E-18C5-DC35-F5B9-4A569D95D118}"/>
                </a:ext>
              </a:extLst>
            </p:cNvPr>
            <p:cNvCxnSpPr>
              <a:cxnSpLocks/>
            </p:cNvCxnSpPr>
            <p:nvPr/>
          </p:nvCxnSpPr>
          <p:spPr>
            <a:xfrm>
              <a:off x="10888212" y="2935517"/>
              <a:ext cx="380192" cy="21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C0C49B-917F-C92B-0AD1-D021C8F235F9}"/>
                </a:ext>
              </a:extLst>
            </p:cNvPr>
            <p:cNvSpPr txBox="1"/>
            <p:nvPr/>
          </p:nvSpPr>
          <p:spPr>
            <a:xfrm>
              <a:off x="9788685" y="2239394"/>
              <a:ext cx="1256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Traditional optics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DDF8565-59BA-9C02-2EAF-1C9883F79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9813" y="2472091"/>
              <a:ext cx="370520" cy="21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42D411A6-8B23-C71D-D1A2-6D2926AA1CAD}"/>
              </a:ext>
            </a:extLst>
          </p:cNvPr>
          <p:cNvSpPr txBox="1">
            <a:spLocks/>
          </p:cNvSpPr>
          <p:nvPr/>
        </p:nvSpPr>
        <p:spPr>
          <a:xfrm>
            <a:off x="6105432" y="4159096"/>
            <a:ext cx="2614874" cy="18221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E320 probes strong field QED through boosted electron-photon collisions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02C5AB4-ED17-0878-A696-2BD6D8F148E3}"/>
              </a:ext>
            </a:extLst>
          </p:cNvPr>
          <p:cNvSpPr txBox="1"/>
          <p:nvPr/>
        </p:nvSpPr>
        <p:spPr>
          <a:xfrm>
            <a:off x="1431551" y="3537283"/>
            <a:ext cx="567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A856A2-C22F-91D1-41F5-C3BAD10EF030}"/>
              </a:ext>
            </a:extLst>
          </p:cNvPr>
          <p:cNvSpPr txBox="1"/>
          <p:nvPr/>
        </p:nvSpPr>
        <p:spPr>
          <a:xfrm>
            <a:off x="4328069" y="3620112"/>
            <a:ext cx="1162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FLASH-Forward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BDD49D-D3ED-C55B-9D5A-64228E114842}"/>
              </a:ext>
            </a:extLst>
          </p:cNvPr>
          <p:cNvGrpSpPr/>
          <p:nvPr/>
        </p:nvGrpSpPr>
        <p:grpSpPr>
          <a:xfrm>
            <a:off x="8529990" y="4171572"/>
            <a:ext cx="3631170" cy="2603837"/>
            <a:chOff x="8529990" y="4104897"/>
            <a:chExt cx="3631170" cy="26038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9B4E308-23DD-263B-4145-EED33CCEE280}"/>
                </a:ext>
              </a:extLst>
            </p:cNvPr>
            <p:cNvGrpSpPr/>
            <p:nvPr/>
          </p:nvGrpSpPr>
          <p:grpSpPr>
            <a:xfrm>
              <a:off x="8529990" y="4104897"/>
              <a:ext cx="3348039" cy="2603837"/>
              <a:chOff x="8696325" y="4104897"/>
              <a:chExt cx="3348039" cy="260383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0E3226E-185D-4643-6244-77E1E3D34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0" t="5256" r="20630" b="13258"/>
              <a:stretch/>
            </p:blipFill>
            <p:spPr>
              <a:xfrm>
                <a:off x="8696325" y="4104897"/>
                <a:ext cx="3277357" cy="2603837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2665793-2AE4-5784-8F9B-10FC77BF6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0550" y="5712618"/>
                <a:ext cx="238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8648E2-E92D-3142-ACE1-1993E91A38D2}"/>
                </a:ext>
              </a:extLst>
            </p:cNvPr>
            <p:cNvSpPr txBox="1"/>
            <p:nvPr/>
          </p:nvSpPr>
          <p:spPr>
            <a:xfrm>
              <a:off x="11500402" y="5731703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e-beam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DDF422E-998E-FF42-75D5-21A7DC470C9E}"/>
              </a:ext>
            </a:extLst>
          </p:cNvPr>
          <p:cNvSpPr txBox="1"/>
          <p:nvPr/>
        </p:nvSpPr>
        <p:spPr>
          <a:xfrm>
            <a:off x="10717895" y="4316756"/>
            <a:ext cx="86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FACET-II IP</a:t>
            </a:r>
          </a:p>
        </p:txBody>
      </p:sp>
    </p:spTree>
    <p:extLst>
      <p:ext uri="{BB962C8B-B14F-4D97-AF65-F5344CB8AC3E}">
        <p14:creationId xmlns:p14="http://schemas.microsoft.com/office/powerpoint/2010/main" val="197316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D3FE82B-ABBF-2E1E-39C5-56DA4DB57B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595" y="1124454"/>
            <a:ext cx="5126212" cy="246705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E300 will demonstrate a </a:t>
            </a:r>
            <a:r>
              <a:rPr lang="en-US" sz="2000" b="1" dirty="0"/>
              <a:t>single stage of a plasma linear collider </a:t>
            </a:r>
            <a:r>
              <a:rPr lang="en-US" sz="2000" dirty="0"/>
              <a:t>with: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Multi-GeV/m acceleration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Low energy spread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Minimal emittance growth</a:t>
            </a:r>
          </a:p>
          <a:p>
            <a:pPr marL="809625" lvl="1" indent="-342900">
              <a:spcBef>
                <a:spcPts val="0"/>
              </a:spcBef>
            </a:pPr>
            <a:r>
              <a:rPr lang="en-US" sz="1700" dirty="0"/>
              <a:t>&gt;40% energy transfer efficiency with</a:t>
            </a:r>
            <a:br>
              <a:rPr lang="en-US" sz="1700" dirty="0"/>
            </a:br>
            <a:r>
              <a:rPr lang="en-US" sz="1700" dirty="0"/>
              <a:t>full energy depletion of driver</a:t>
            </a:r>
          </a:p>
          <a:p>
            <a:pPr lvl="1" indent="0"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78174B-7910-D783-5775-22B617D1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6" y="3767552"/>
            <a:ext cx="1671196" cy="2222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EC6D99-5DA4-0EE1-1DFD-6E83F25C5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454" y="3738896"/>
            <a:ext cx="3437564" cy="22601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18A777-2C90-3C14-2EAA-819490AA0C60}"/>
              </a:ext>
            </a:extLst>
          </p:cNvPr>
          <p:cNvSpPr txBox="1"/>
          <p:nvPr/>
        </p:nvSpPr>
        <p:spPr>
          <a:xfrm>
            <a:off x="489676" y="5959498"/>
            <a:ext cx="18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Litos, </a:t>
            </a:r>
            <a:r>
              <a:rPr lang="en-US" sz="1200" i="1" dirty="0"/>
              <a:t>et al.</a:t>
            </a:r>
            <a:r>
              <a:rPr lang="en-US" sz="1200" dirty="0"/>
              <a:t>, PPCF (2017)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7031EE-253E-B060-6E5D-CF52ED0E6743}"/>
              </a:ext>
            </a:extLst>
          </p:cNvPr>
          <p:cNvSpPr txBox="1"/>
          <p:nvPr/>
        </p:nvSpPr>
        <p:spPr>
          <a:xfrm>
            <a:off x="3013067" y="5959497"/>
            <a:ext cx="2095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Lindstrom,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PRL</a:t>
            </a:r>
            <a:r>
              <a:rPr lang="en-US" sz="1200" dirty="0"/>
              <a:t> (2021)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12CFD6-CE08-0864-6CF3-D5D27F5D09A7}"/>
              </a:ext>
            </a:extLst>
          </p:cNvPr>
          <p:cNvCxnSpPr>
            <a:cxnSpLocks/>
          </p:cNvCxnSpPr>
          <p:nvPr/>
        </p:nvCxnSpPr>
        <p:spPr>
          <a:xfrm>
            <a:off x="5902187" y="1258246"/>
            <a:ext cx="0" cy="4844093"/>
          </a:xfrm>
          <a:prstGeom prst="line">
            <a:avLst/>
          </a:prstGeom>
          <a:ln w="19050">
            <a:solidFill>
              <a:srgbClr val="AF2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FCABD5-EBE4-B3BE-00AB-20213C2E96FE}"/>
              </a:ext>
            </a:extLst>
          </p:cNvPr>
          <p:cNvSpPr txBox="1"/>
          <p:nvPr/>
        </p:nvSpPr>
        <p:spPr>
          <a:xfrm>
            <a:off x="1431551" y="3537283"/>
            <a:ext cx="567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6152EE-7751-72BA-9A1C-45E2307156B0}"/>
              </a:ext>
            </a:extLst>
          </p:cNvPr>
          <p:cNvSpPr txBox="1"/>
          <p:nvPr/>
        </p:nvSpPr>
        <p:spPr>
          <a:xfrm>
            <a:off x="4328069" y="3620112"/>
            <a:ext cx="1162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FLASH-Forward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76751-1CA7-A8B7-E62C-E0F81B89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FACET-II addresses key research topics for linear colliders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B1EECF2-7272-987D-DD9A-3218A1BB8568}"/>
              </a:ext>
            </a:extLst>
          </p:cNvPr>
          <p:cNvSpPr txBox="1">
            <a:spLocks/>
          </p:cNvSpPr>
          <p:nvPr/>
        </p:nvSpPr>
        <p:spPr>
          <a:xfrm>
            <a:off x="6121568" y="1123788"/>
            <a:ext cx="5229747" cy="28887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E308 is investigating the </a:t>
            </a:r>
            <a:r>
              <a:rPr lang="en-US" sz="2000" b="1" dirty="0" err="1"/>
              <a:t>Underdense</a:t>
            </a:r>
            <a:r>
              <a:rPr lang="en-US" sz="2000" b="1" dirty="0"/>
              <a:t> Passive Plasma Lens </a:t>
            </a:r>
            <a:r>
              <a:rPr lang="en-US" sz="2000" dirty="0"/>
              <a:t>for application in a compact BDS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28CB50D-E54D-CD03-76DC-80FCAB79F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332" y="2013043"/>
            <a:ext cx="2325075" cy="157541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5B39D5-5D37-5E3F-84FD-E515FDF233F2}"/>
              </a:ext>
            </a:extLst>
          </p:cNvPr>
          <p:cNvCxnSpPr>
            <a:cxnSpLocks/>
          </p:cNvCxnSpPr>
          <p:nvPr/>
        </p:nvCxnSpPr>
        <p:spPr>
          <a:xfrm>
            <a:off x="5902187" y="1258246"/>
            <a:ext cx="0" cy="4844093"/>
          </a:xfrm>
          <a:prstGeom prst="line">
            <a:avLst/>
          </a:prstGeom>
          <a:ln w="19050">
            <a:solidFill>
              <a:srgbClr val="AF2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E4F4E9-1D59-F142-E243-643243BB8716}"/>
              </a:ext>
            </a:extLst>
          </p:cNvPr>
          <p:cNvCxnSpPr>
            <a:cxnSpLocks/>
          </p:cNvCxnSpPr>
          <p:nvPr/>
        </p:nvCxnSpPr>
        <p:spPr>
          <a:xfrm flipH="1">
            <a:off x="5902187" y="4085812"/>
            <a:ext cx="5230692" cy="0"/>
          </a:xfrm>
          <a:prstGeom prst="line">
            <a:avLst/>
          </a:prstGeom>
          <a:ln w="19050">
            <a:solidFill>
              <a:srgbClr val="AF2D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1AB5530-6389-3963-50D0-2A84B8035B61}"/>
              </a:ext>
            </a:extLst>
          </p:cNvPr>
          <p:cNvSpPr txBox="1"/>
          <p:nvPr/>
        </p:nvSpPr>
        <p:spPr>
          <a:xfrm>
            <a:off x="6672260" y="3719844"/>
            <a:ext cx="1802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G. White,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err="1"/>
              <a:t>JoI</a:t>
            </a:r>
            <a:r>
              <a:rPr lang="en-US" sz="1200" dirty="0"/>
              <a:t> (2022)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C3DB01-2ADC-53EE-0697-F9A82ECD06F9}"/>
              </a:ext>
            </a:extLst>
          </p:cNvPr>
          <p:cNvSpPr txBox="1"/>
          <p:nvPr/>
        </p:nvSpPr>
        <p:spPr>
          <a:xfrm>
            <a:off x="9293136" y="3719844"/>
            <a:ext cx="1876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 Doss,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/>
              <a:t>PRAB</a:t>
            </a:r>
            <a:r>
              <a:rPr lang="en-US" sz="1200" dirty="0"/>
              <a:t> (2019)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E94EC2-A5A9-064E-99B1-4EF770698D77}"/>
              </a:ext>
            </a:extLst>
          </p:cNvPr>
          <p:cNvGrpSpPr/>
          <p:nvPr/>
        </p:nvGrpSpPr>
        <p:grpSpPr>
          <a:xfrm>
            <a:off x="8916407" y="1960074"/>
            <a:ext cx="2545056" cy="1811448"/>
            <a:chOff x="9120963" y="2146299"/>
            <a:chExt cx="2765242" cy="196816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8A4E10-8607-9FBF-25EA-C337B69C8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0963" y="2146299"/>
              <a:ext cx="2765242" cy="196816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32DAE5-31AB-9C0F-08FF-4B2612FA60E6}"/>
                </a:ext>
              </a:extLst>
            </p:cNvPr>
            <p:cNvSpPr txBox="1"/>
            <p:nvPr/>
          </p:nvSpPr>
          <p:spPr>
            <a:xfrm>
              <a:off x="10347959" y="2705059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Plasma lens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0B2931E-18C5-DC35-F5B9-4A569D95D118}"/>
                </a:ext>
              </a:extLst>
            </p:cNvPr>
            <p:cNvCxnSpPr>
              <a:cxnSpLocks/>
            </p:cNvCxnSpPr>
            <p:nvPr/>
          </p:nvCxnSpPr>
          <p:spPr>
            <a:xfrm>
              <a:off x="10888212" y="2935517"/>
              <a:ext cx="380192" cy="21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3C0C49B-917F-C92B-0AD1-D021C8F235F9}"/>
                </a:ext>
              </a:extLst>
            </p:cNvPr>
            <p:cNvSpPr txBox="1"/>
            <p:nvPr/>
          </p:nvSpPr>
          <p:spPr>
            <a:xfrm>
              <a:off x="9788685" y="2239394"/>
              <a:ext cx="1256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Traditional optics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DDF8565-59BA-9C02-2EAF-1C9883F79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9813" y="2472091"/>
              <a:ext cx="370520" cy="21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42D411A6-8B23-C71D-D1A2-6D2926AA1CAD}"/>
              </a:ext>
            </a:extLst>
          </p:cNvPr>
          <p:cNvSpPr txBox="1">
            <a:spLocks/>
          </p:cNvSpPr>
          <p:nvPr/>
        </p:nvSpPr>
        <p:spPr>
          <a:xfrm>
            <a:off x="6105432" y="4159096"/>
            <a:ext cx="2614874" cy="182214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E320 probes strong field QED through boosted electron-photon collisions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A856A2-C22F-91D1-41F5-C3BAD10EF030}"/>
              </a:ext>
            </a:extLst>
          </p:cNvPr>
          <p:cNvSpPr txBox="1"/>
          <p:nvPr/>
        </p:nvSpPr>
        <p:spPr>
          <a:xfrm>
            <a:off x="4328069" y="3472059"/>
            <a:ext cx="1162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FLASH-Forward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BDD49D-D3ED-C55B-9D5A-64228E114842}"/>
              </a:ext>
            </a:extLst>
          </p:cNvPr>
          <p:cNvGrpSpPr/>
          <p:nvPr/>
        </p:nvGrpSpPr>
        <p:grpSpPr>
          <a:xfrm>
            <a:off x="8529990" y="4171572"/>
            <a:ext cx="3631170" cy="2603837"/>
            <a:chOff x="8529990" y="4104897"/>
            <a:chExt cx="3631170" cy="26038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9B4E308-23DD-263B-4145-EED33CCEE280}"/>
                </a:ext>
              </a:extLst>
            </p:cNvPr>
            <p:cNvGrpSpPr/>
            <p:nvPr/>
          </p:nvGrpSpPr>
          <p:grpSpPr>
            <a:xfrm>
              <a:off x="8529990" y="4104897"/>
              <a:ext cx="3348039" cy="2603837"/>
              <a:chOff x="8696325" y="4104897"/>
              <a:chExt cx="3348039" cy="2603837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40E3226E-185D-4643-6244-77E1E3D34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0" t="5256" r="20630" b="13258"/>
              <a:stretch/>
            </p:blipFill>
            <p:spPr>
              <a:xfrm>
                <a:off x="8696325" y="4104897"/>
                <a:ext cx="3277357" cy="2603837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2665793-2AE4-5784-8F9B-10FC77BF6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0550" y="5712618"/>
                <a:ext cx="2381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8648E2-E92D-3142-ACE1-1993E91A38D2}"/>
                </a:ext>
              </a:extLst>
            </p:cNvPr>
            <p:cNvSpPr txBox="1"/>
            <p:nvPr/>
          </p:nvSpPr>
          <p:spPr>
            <a:xfrm>
              <a:off x="11500402" y="5731703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e-beam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DDF422E-998E-FF42-75D5-21A7DC470C9E}"/>
              </a:ext>
            </a:extLst>
          </p:cNvPr>
          <p:cNvSpPr txBox="1"/>
          <p:nvPr/>
        </p:nvSpPr>
        <p:spPr>
          <a:xfrm>
            <a:off x="10717895" y="4316756"/>
            <a:ext cx="86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FACET-II 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0680B7-1F27-E972-79E7-6BCBF493534E}"/>
              </a:ext>
            </a:extLst>
          </p:cNvPr>
          <p:cNvSpPr/>
          <p:nvPr/>
        </p:nvSpPr>
        <p:spPr>
          <a:xfrm>
            <a:off x="328192" y="1203212"/>
            <a:ext cx="5477901" cy="5033263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116FD2-E986-5F8C-5DFB-17B7C84A6FA8}"/>
              </a:ext>
            </a:extLst>
          </p:cNvPr>
          <p:cNvSpPr/>
          <p:nvPr/>
        </p:nvSpPr>
        <p:spPr>
          <a:xfrm>
            <a:off x="504036" y="3411293"/>
            <a:ext cx="5143788" cy="565852"/>
          </a:xfrm>
          <a:prstGeom prst="roundRect">
            <a:avLst/>
          </a:prstGeom>
          <a:ln w="28575">
            <a:solidFill>
              <a:srgbClr val="B83A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Single stage of PWFA accelerator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FC596-108A-3018-0940-C656FCBFDA47}"/>
              </a:ext>
            </a:extLst>
          </p:cNvPr>
          <p:cNvSpPr/>
          <p:nvPr/>
        </p:nvSpPr>
        <p:spPr>
          <a:xfrm>
            <a:off x="6094376" y="1203212"/>
            <a:ext cx="5759835" cy="2854823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0E0A-B0A4-8D2B-4063-46DB04AA85AA}"/>
              </a:ext>
            </a:extLst>
          </p:cNvPr>
          <p:cNvSpPr/>
          <p:nvPr/>
        </p:nvSpPr>
        <p:spPr>
          <a:xfrm>
            <a:off x="5984060" y="4123846"/>
            <a:ext cx="6177100" cy="263764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F60C1B-51F8-EFD9-F36B-4D5218D8AC55}"/>
              </a:ext>
            </a:extLst>
          </p:cNvPr>
          <p:cNvSpPr/>
          <p:nvPr/>
        </p:nvSpPr>
        <p:spPr>
          <a:xfrm>
            <a:off x="6551025" y="1931333"/>
            <a:ext cx="4551661" cy="565852"/>
          </a:xfrm>
          <a:prstGeom prst="roundRect">
            <a:avLst/>
          </a:prstGeom>
          <a:ln w="28575">
            <a:solidFill>
              <a:srgbClr val="B83A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Compact Beam Delivery System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35A590-B0C9-AA98-02D7-9E306FC06C52}"/>
              </a:ext>
            </a:extLst>
          </p:cNvPr>
          <p:cNvSpPr/>
          <p:nvPr/>
        </p:nvSpPr>
        <p:spPr>
          <a:xfrm>
            <a:off x="6596769" y="5633318"/>
            <a:ext cx="4551661" cy="565852"/>
          </a:xfrm>
          <a:prstGeom prst="roundRect">
            <a:avLst/>
          </a:prstGeom>
          <a:ln w="28575">
            <a:solidFill>
              <a:srgbClr val="B83A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Gamma-gamma collider physics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950CC-317A-0AFA-57D6-B806C7DF8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D. Storey – P5 Town Hall:  FACET-II Addresses Key Needs for a Plasma-Based Collider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178BAA9-C086-23D3-5AEA-0CE0FC05E61B}"/>
              </a:ext>
            </a:extLst>
          </p:cNvPr>
          <p:cNvSpPr/>
          <p:nvPr/>
        </p:nvSpPr>
        <p:spPr>
          <a:xfrm>
            <a:off x="527860" y="4705167"/>
            <a:ext cx="5102388" cy="565852"/>
          </a:xfrm>
          <a:prstGeom prst="roundRect">
            <a:avLst/>
          </a:prstGeom>
          <a:ln w="28575">
            <a:solidFill>
              <a:srgbClr val="B83A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Positron PWFA possible with facility upgrades</a:t>
            </a:r>
          </a:p>
        </p:txBody>
      </p:sp>
    </p:spTree>
    <p:extLst>
      <p:ext uri="{BB962C8B-B14F-4D97-AF65-F5344CB8AC3E}">
        <p14:creationId xmlns:p14="http://schemas.microsoft.com/office/powerpoint/2010/main" val="1136453081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(1)</Template>
  <TotalTime>3710</TotalTime>
  <Words>492</Words>
  <Application>Microsoft Office PowerPoint</Application>
  <PresentationFormat>Widescreen</PresentationFormat>
  <Paragraphs>73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Lato</vt:lpstr>
      <vt:lpstr>Arial</vt:lpstr>
      <vt:lpstr>Lato Black</vt:lpstr>
      <vt:lpstr>Calibri</vt:lpstr>
      <vt:lpstr>Montserrat</vt:lpstr>
      <vt:lpstr>SLAC Covers/Title Slides</vt:lpstr>
      <vt:lpstr>SLAC Interior Slides</vt:lpstr>
      <vt:lpstr>PowerPoint Presentation</vt:lpstr>
      <vt:lpstr>FACET-II National User Facility</vt:lpstr>
      <vt:lpstr>FACET-II addresses key research topics for linear colliders</vt:lpstr>
      <vt:lpstr>FACET-II addresses key research topics for linear colliders</vt:lpstr>
    </vt:vector>
  </TitlesOfParts>
  <Manager/>
  <Company>SLAC National Accelerator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Storey, Doug</dc:creator>
  <cp:keywords/>
  <dc:description/>
  <cp:lastModifiedBy>Storey, Doug</cp:lastModifiedBy>
  <cp:revision>16</cp:revision>
  <dcterms:created xsi:type="dcterms:W3CDTF">2023-05-01T19:05:01Z</dcterms:created>
  <dcterms:modified xsi:type="dcterms:W3CDTF">2023-05-04T16:30:06Z</dcterms:modified>
  <cp:category/>
</cp:coreProperties>
</file>