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57" r:id="rId2"/>
    <p:sldId id="258" r:id="rId3"/>
    <p:sldId id="259" r:id="rId4"/>
    <p:sldId id="260" r:id="rId5"/>
    <p:sldId id="261" r:id="rId6"/>
    <p:sldId id="861" r:id="rId7"/>
    <p:sldId id="862" r:id="rId8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4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ACACA"/>
          </a:solidFill>
        </a:fill>
      </a:tcStyle>
    </a:wholeTbl>
    <a:band2H>
      <a:tcTxStyle/>
      <a:tcStyle>
        <a:tcBdr/>
        <a:fill>
          <a:solidFill>
            <a:srgbClr val="EDE7E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058"/>
    <p:restoredTop sz="94717"/>
  </p:normalViewPr>
  <p:slideViewPr>
    <p:cSldViewPr snapToGrid="0" snapToObjects="1">
      <p:cViewPr varScale="1">
        <p:scale>
          <a:sx n="150" d="100"/>
          <a:sy n="150" d="100"/>
        </p:scale>
        <p:origin x="184" y="8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1" name="Shape 131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1700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0200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7144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0755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FACET_II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88784" y="487442"/>
            <a:ext cx="5947566" cy="2246574"/>
          </a:xfrm>
          <a:prstGeom prst="rect">
            <a:avLst/>
          </a:prstGeom>
        </p:spPr>
        <p:txBody>
          <a:bodyPr anchor="b"/>
          <a:lstStyle>
            <a:lvl1pPr marL="0" indent="0">
              <a:buClrTx/>
              <a:buSzTx/>
              <a:buFontTx/>
              <a:buNone/>
              <a:defRPr sz="4800"/>
            </a:lvl1pPr>
            <a:lvl2pPr marL="793750" indent="-504825">
              <a:buClrTx/>
              <a:buFontTx/>
              <a:buChar char="•"/>
              <a:defRPr sz="4800"/>
            </a:lvl2pPr>
            <a:lvl3pPr marL="1195387" indent="-504825">
              <a:buClrTx/>
              <a:buFontTx/>
              <a:defRPr sz="4800"/>
            </a:lvl3pPr>
            <a:lvl4pPr marL="1724705" indent="-576942">
              <a:buClrTx/>
              <a:buFontTx/>
              <a:buChar char="•"/>
              <a:defRPr sz="4800"/>
            </a:lvl4pPr>
            <a:lvl5pPr marL="2070780" indent="-576942">
              <a:buClrTx/>
              <a:buFontTx/>
              <a:defRPr sz="4800"/>
            </a:lvl5pPr>
          </a:lstStyle>
          <a:p>
            <a:r>
              <a:t>Click to edit Title which can be up to three lines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Text Placeholder 31"/>
          <p:cNvSpPr>
            <a:spLocks noGrp="1"/>
          </p:cNvSpPr>
          <p:nvPr>
            <p:ph type="body" sz="quarter" idx="21" hasCustomPrompt="1"/>
          </p:nvPr>
        </p:nvSpPr>
        <p:spPr>
          <a:xfrm>
            <a:off x="688785" y="4413375"/>
            <a:ext cx="5947566" cy="374255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ClrTx/>
              <a:buSzTx/>
              <a:buFontTx/>
              <a:buNone/>
              <a:defRPr sz="1800"/>
            </a:lvl1pPr>
          </a:lstStyle>
          <a:p>
            <a:r>
              <a:rPr lang="en-US"/>
              <a:t>Joel England </a:t>
            </a:r>
            <a:r>
              <a:t>/ </a:t>
            </a:r>
            <a:r>
              <a:rPr lang="en-US"/>
              <a:t>Lead Scientist</a:t>
            </a:r>
            <a:r>
              <a:t> / </a:t>
            </a:r>
            <a:r>
              <a:rPr lang="en-US"/>
              <a:t>FACET &amp; Test Facilities</a:t>
            </a:r>
            <a:endParaRPr/>
          </a:p>
        </p:txBody>
      </p:sp>
      <p:sp>
        <p:nvSpPr>
          <p:cNvPr id="15" name="Straight Connector 6"/>
          <p:cNvSpPr/>
          <p:nvPr/>
        </p:nvSpPr>
        <p:spPr>
          <a:xfrm>
            <a:off x="0" y="4191000"/>
            <a:ext cx="7340828" cy="0"/>
          </a:xfrm>
          <a:prstGeom prst="line">
            <a:avLst/>
          </a:prstGeom>
          <a:ln w="3175">
            <a:solidFill>
              <a:srgbClr val="404040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6" name="Straight Connector 14"/>
          <p:cNvSpPr/>
          <p:nvPr/>
        </p:nvSpPr>
        <p:spPr>
          <a:xfrm>
            <a:off x="0" y="5868970"/>
            <a:ext cx="12192000" cy="1"/>
          </a:xfrm>
          <a:prstGeom prst="line">
            <a:avLst/>
          </a:prstGeom>
          <a:ln w="3175">
            <a:solidFill>
              <a:srgbClr val="404040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17" name="Graphic 21" descr="Graphic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766" y="6016338"/>
            <a:ext cx="2423616" cy="462691"/>
          </a:xfrm>
          <a:prstGeom prst="rect">
            <a:avLst/>
          </a:prstGeom>
          <a:ln w="12700">
            <a:miter lim="400000"/>
          </a:ln>
        </p:spPr>
      </p:pic>
      <p:pic>
        <p:nvPicPr>
          <p:cNvPr id="18" name="Graphic 22" descr="Graphic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45604" y="6057901"/>
            <a:ext cx="2611669" cy="435279"/>
          </a:xfrm>
          <a:prstGeom prst="rect">
            <a:avLst/>
          </a:prstGeom>
          <a:ln w="12700">
            <a:miter lim="400000"/>
          </a:ln>
        </p:spPr>
      </p:pic>
      <p:sp>
        <p:nvSpPr>
          <p:cNvPr id="19" name="TextBox 5"/>
          <p:cNvSpPr txBox="1"/>
          <p:nvPr/>
        </p:nvSpPr>
        <p:spPr>
          <a:xfrm>
            <a:off x="638534" y="2951501"/>
            <a:ext cx="5856123" cy="8309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2400">
                <a:solidFill>
                  <a:schemeClr val="accent1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en-US"/>
              <a:t>P5 Town Hall @ SLAC, May 2-5 2023</a:t>
            </a:r>
          </a:p>
          <a:p>
            <a:pPr>
              <a:defRPr sz="2400">
                <a:solidFill>
                  <a:schemeClr val="accent1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en-US"/>
              <a:t>Remarks in the Open Session</a:t>
            </a:r>
            <a:endParaRPr/>
          </a:p>
        </p:txBody>
      </p:sp>
      <p:sp>
        <p:nvSpPr>
          <p:cNvPr id="20" name="TextBox 7"/>
          <p:cNvSpPr txBox="1"/>
          <p:nvPr/>
        </p:nvSpPr>
        <p:spPr>
          <a:xfrm>
            <a:off x="647045" y="4805677"/>
            <a:ext cx="2312836" cy="281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500"/>
              </a:spcBef>
              <a:defRPr sz="1200">
                <a:solidFill>
                  <a:srgbClr val="404040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</a:lstStyle>
          <a:p>
            <a:r>
              <a:t>May </a:t>
            </a:r>
            <a:r>
              <a:rPr lang="en-US"/>
              <a:t>4</a:t>
            </a:r>
            <a:r>
              <a:t>, </a:t>
            </a:r>
            <a:r>
              <a:rPr lang="en-US"/>
              <a:t>2023</a:t>
            </a:r>
            <a:endParaRPr/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ACET-II One Column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ample One-Column Text Slide – Titl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Sample One-Column Text Slide – Title</a:t>
            </a:r>
          </a:p>
        </p:txBody>
      </p:sp>
      <p:sp>
        <p:nvSpPr>
          <p:cNvPr id="5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52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ACET-II One Column Enumera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ample One-Column Text Slide – Titl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Sample One-Column Text Slide – Title</a:t>
            </a:r>
          </a:p>
        </p:txBody>
      </p:sp>
      <p:sp>
        <p:nvSpPr>
          <p:cNvPr id="6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1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457200" indent="-457200">
              <a:buFontTx/>
              <a:buAutoNum type="arabicPeriod"/>
            </a:lvl1pPr>
            <a:lvl2pPr marL="941069" indent="-483869">
              <a:buFontTx/>
              <a:buAutoNum type="alphaLcPeriod"/>
            </a:lvl2pPr>
            <a:lvl3pPr marL="1389591" indent="-529166">
              <a:buFontTx/>
              <a:buAutoNum type="romanLcPeriod"/>
            </a:lvl3pPr>
            <a:lvl4pPr marL="1630362" indent="-433387">
              <a:buFontTx/>
              <a:buAutoNum type="alphaLcPeriod"/>
            </a:lvl4pPr>
            <a:lvl5pPr marL="2000250" indent="-514350">
              <a:buFontTx/>
              <a:buAutoNum type="romanLcPeriod"/>
            </a:lvl5pPr>
          </a:lstStyle>
          <a:p>
            <a:r>
              <a:t>Body Level One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ACET-II One Column Bullets Text on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ample One-Column (no bullet on top) Text Slide – Titl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Sample One-Column (no bullet on top) Text Slide – Title</a:t>
            </a:r>
          </a:p>
        </p:txBody>
      </p:sp>
      <p:sp>
        <p:nvSpPr>
          <p:cNvPr id="6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70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FontTx/>
              <a:buNone/>
            </a:lvl1pPr>
            <a:lvl2pPr marL="617219" indent="-274319">
              <a:buClrTx/>
              <a:buFontTx/>
              <a:buChar char="•"/>
            </a:lvl2pPr>
            <a:lvl3pPr>
              <a:buClrTx/>
              <a:buFontTx/>
              <a:buChar char="-"/>
            </a:lvl3pPr>
            <a:lvl4pPr>
              <a:buClrTx/>
              <a:buFontTx/>
              <a:buChar char="•"/>
            </a:lvl4pPr>
            <a:lvl5pPr marL="1287462" indent="-252412">
              <a:buClrTx/>
              <a:buFontTx/>
              <a:buChar char="-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ACET-II Two Columns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ample Two-Column Text Slide – Titl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Sample Two-Column Text Slide – Title</a:t>
            </a:r>
          </a:p>
        </p:txBody>
      </p:sp>
      <p:sp>
        <p:nvSpPr>
          <p:cNvPr id="7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79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609600" y="1066800"/>
            <a:ext cx="5334000" cy="4991101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80" name="Text Placeholder 2"/>
          <p:cNvSpPr>
            <a:spLocks noGrp="1"/>
          </p:cNvSpPr>
          <p:nvPr>
            <p:ph type="body" sz="half" idx="21" hasCustomPrompt="1"/>
          </p:nvPr>
        </p:nvSpPr>
        <p:spPr>
          <a:xfrm>
            <a:off x="6248400" y="1066800"/>
            <a:ext cx="5334000" cy="4991100"/>
          </a:xfrm>
          <a:prstGeom prst="rect">
            <a:avLst/>
          </a:prstGeom>
        </p:spPr>
        <p:txBody>
          <a:bodyPr/>
          <a:lstStyle/>
          <a:p>
            <a:r>
              <a:t>Body Level One
Body Level Two
Body Level Three
Body Level Four
Body Level Five</a:t>
            </a:r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ACET-II On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icture Placeholder 2"/>
          <p:cNvSpPr>
            <a:spLocks noGrp="1"/>
          </p:cNvSpPr>
          <p:nvPr>
            <p:ph type="pic" idx="21"/>
          </p:nvPr>
        </p:nvSpPr>
        <p:spPr>
          <a:xfrm>
            <a:off x="609600" y="1107620"/>
            <a:ext cx="6929880" cy="495026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88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7869048" y="1107620"/>
            <a:ext cx="3373439" cy="398483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FontTx/>
              <a:buNone/>
              <a:defRPr sz="2000">
                <a:solidFill>
                  <a:schemeClr val="accent1"/>
                </a:solidFill>
              </a:defRPr>
            </a:lvl1pPr>
            <a:lvl2pPr marL="457200" indent="-168275">
              <a:buClrTx/>
              <a:buFontTx/>
              <a:buChar char="•"/>
              <a:defRPr sz="2000">
                <a:solidFill>
                  <a:schemeClr val="accent1"/>
                </a:solidFill>
              </a:defRPr>
            </a:lvl2pPr>
            <a:lvl3pPr marL="900906" indent="-210343">
              <a:buClrTx/>
              <a:buFontTx/>
              <a:defRPr sz="2000">
                <a:solidFill>
                  <a:schemeClr val="accent1"/>
                </a:solidFill>
              </a:defRPr>
            </a:lvl3pPr>
            <a:lvl4pPr marL="1388155" indent="-240392">
              <a:buClrTx/>
              <a:buFontTx/>
              <a:buChar char="•"/>
              <a:defRPr sz="2000">
                <a:solidFill>
                  <a:schemeClr val="accent1"/>
                </a:solidFill>
              </a:defRPr>
            </a:lvl4pPr>
            <a:lvl5pPr marL="1734230" indent="-240392">
              <a:buClrTx/>
              <a:buFontTx/>
              <a:defRPr sz="2000">
                <a:solidFill>
                  <a:schemeClr val="accent1"/>
                </a:solidFill>
              </a:defRPr>
            </a:lvl5pPr>
          </a:lstStyle>
          <a:p>
            <a:r>
              <a:t>Click to edit Subtitle style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89" name="Text Placeholder 21"/>
          <p:cNvSpPr>
            <a:spLocks noGrp="1"/>
          </p:cNvSpPr>
          <p:nvPr>
            <p:ph type="body" sz="quarter" idx="22"/>
          </p:nvPr>
        </p:nvSpPr>
        <p:spPr>
          <a:xfrm>
            <a:off x="7869049" y="1602469"/>
            <a:ext cx="3373438" cy="4455417"/>
          </a:xfrm>
          <a:prstGeom prst="rect">
            <a:avLst/>
          </a:prstGeom>
        </p:spPr>
        <p:txBody>
          <a:bodyPr/>
          <a:lstStyle/>
          <a:p>
            <a:pPr marL="0" indent="0">
              <a:buClrTx/>
              <a:buSzTx/>
              <a:buFontTx/>
              <a:buNone/>
              <a:defRPr sz="1400"/>
            </a:pPr>
            <a:endParaRPr/>
          </a:p>
        </p:txBody>
      </p:sp>
      <p:sp>
        <p:nvSpPr>
          <p:cNvPr id="90" name="Sample Picture Slide – Titl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Sample Picture Slide – Title</a:t>
            </a:r>
          </a:p>
        </p:txBody>
      </p:sp>
      <p:sp>
        <p:nvSpPr>
          <p:cNvPr id="9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ACET-II Thre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9600" y="4601585"/>
            <a:ext cx="3367810" cy="1456300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FontTx/>
              <a:buNone/>
              <a:defRPr sz="1400"/>
            </a:lvl1pPr>
            <a:lvl2pPr marL="436165" indent="-147240">
              <a:buClrTx/>
              <a:buFontTx/>
              <a:buChar char="•"/>
              <a:defRPr sz="1400"/>
            </a:lvl2pPr>
            <a:lvl3pPr marL="837803" indent="-147240">
              <a:buClrTx/>
              <a:buFontTx/>
              <a:defRPr sz="1400"/>
            </a:lvl3pPr>
            <a:lvl4pPr marL="1316037" indent="-168275">
              <a:buClrTx/>
              <a:buFontTx/>
              <a:buChar char="•"/>
              <a:defRPr sz="1400"/>
            </a:lvl4pPr>
            <a:lvl5pPr marL="1662113" indent="-168275">
              <a:buClrTx/>
              <a:buFontTx/>
              <a:defRPr sz="1400"/>
            </a:lvl5pPr>
          </a:lstStyle>
          <a:p>
            <a:r>
              <a:t>Click to edit text style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9" name="Text Placeholder 10"/>
          <p:cNvSpPr>
            <a:spLocks noGrp="1"/>
          </p:cNvSpPr>
          <p:nvPr>
            <p:ph type="body" sz="quarter" idx="21" hasCustomPrompt="1"/>
          </p:nvPr>
        </p:nvSpPr>
        <p:spPr>
          <a:xfrm>
            <a:off x="609600" y="4104387"/>
            <a:ext cx="3367810" cy="398483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FontTx/>
              <a:buNone/>
              <a:defRPr sz="2000">
                <a:solidFill>
                  <a:schemeClr val="accent1"/>
                </a:solidFill>
              </a:defRPr>
            </a:lvl1pPr>
          </a:lstStyle>
          <a:p>
            <a:r>
              <a:t>Click to edit Subtitle style</a:t>
            </a:r>
          </a:p>
        </p:txBody>
      </p:sp>
      <p:sp>
        <p:nvSpPr>
          <p:cNvPr id="100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4419600" y="4601585"/>
            <a:ext cx="3367810" cy="1456301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FontTx/>
              <a:buNone/>
              <a:defRPr sz="1400"/>
            </a:lvl1pPr>
          </a:lstStyle>
          <a:p>
            <a:r>
              <a:t>Click to edit text style</a:t>
            </a:r>
          </a:p>
        </p:txBody>
      </p:sp>
      <p:sp>
        <p:nvSpPr>
          <p:cNvPr id="101" name="Text Placeholder 10"/>
          <p:cNvSpPr>
            <a:spLocks noGrp="1"/>
          </p:cNvSpPr>
          <p:nvPr>
            <p:ph type="body" sz="quarter" idx="23" hasCustomPrompt="1"/>
          </p:nvPr>
        </p:nvSpPr>
        <p:spPr>
          <a:xfrm>
            <a:off x="4419600" y="4104387"/>
            <a:ext cx="3367810" cy="398483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FontTx/>
              <a:buNone/>
              <a:defRPr sz="2000">
                <a:solidFill>
                  <a:schemeClr val="accent1"/>
                </a:solidFill>
              </a:defRPr>
            </a:lvl1pPr>
          </a:lstStyle>
          <a:p>
            <a:r>
              <a:t>Click to edit Subtitle style</a:t>
            </a:r>
          </a:p>
        </p:txBody>
      </p:sp>
      <p:sp>
        <p:nvSpPr>
          <p:cNvPr id="102" name="Text Placeholder 2"/>
          <p:cNvSpPr>
            <a:spLocks noGrp="1"/>
          </p:cNvSpPr>
          <p:nvPr>
            <p:ph type="body" sz="quarter" idx="24" hasCustomPrompt="1"/>
          </p:nvPr>
        </p:nvSpPr>
        <p:spPr>
          <a:xfrm>
            <a:off x="8214589" y="4601585"/>
            <a:ext cx="3367811" cy="1456301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FontTx/>
              <a:buNone/>
              <a:defRPr sz="1400"/>
            </a:lvl1pPr>
          </a:lstStyle>
          <a:p>
            <a:r>
              <a:t>Click to edit text style</a:t>
            </a:r>
          </a:p>
        </p:txBody>
      </p:sp>
      <p:sp>
        <p:nvSpPr>
          <p:cNvPr id="103" name="Text Placeholder 10"/>
          <p:cNvSpPr>
            <a:spLocks noGrp="1"/>
          </p:cNvSpPr>
          <p:nvPr>
            <p:ph type="body" sz="quarter" idx="25" hasCustomPrompt="1"/>
          </p:nvPr>
        </p:nvSpPr>
        <p:spPr>
          <a:xfrm>
            <a:off x="8214589" y="4104387"/>
            <a:ext cx="3367811" cy="398483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FontTx/>
              <a:buNone/>
              <a:defRPr sz="2000">
                <a:solidFill>
                  <a:schemeClr val="accent1"/>
                </a:solidFill>
              </a:defRPr>
            </a:lvl1pPr>
          </a:lstStyle>
          <a:p>
            <a:r>
              <a:t>Click to edit Subtitle style</a:t>
            </a:r>
          </a:p>
        </p:txBody>
      </p:sp>
      <p:sp>
        <p:nvSpPr>
          <p:cNvPr id="104" name="Sample 3 Picture Slide -Titl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Sample 3 Picture Slide -Title</a:t>
            </a:r>
          </a:p>
        </p:txBody>
      </p:sp>
      <p:sp>
        <p:nvSpPr>
          <p:cNvPr id="10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06" name="Picture Placeholder 2"/>
          <p:cNvSpPr>
            <a:spLocks noGrp="1"/>
          </p:cNvSpPr>
          <p:nvPr>
            <p:ph type="pic" sz="quarter" idx="26"/>
          </p:nvPr>
        </p:nvSpPr>
        <p:spPr>
          <a:xfrm>
            <a:off x="609600" y="1103200"/>
            <a:ext cx="3367810" cy="281464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07" name="Picture Placeholder 2"/>
          <p:cNvSpPr>
            <a:spLocks noGrp="1"/>
          </p:cNvSpPr>
          <p:nvPr>
            <p:ph type="pic" sz="quarter" idx="27"/>
          </p:nvPr>
        </p:nvSpPr>
        <p:spPr>
          <a:xfrm>
            <a:off x="4419598" y="1098441"/>
            <a:ext cx="3367811" cy="281464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08" name="Picture Placeholder 2"/>
          <p:cNvSpPr>
            <a:spLocks noGrp="1"/>
          </p:cNvSpPr>
          <p:nvPr>
            <p:ph type="pic" sz="quarter" idx="28"/>
          </p:nvPr>
        </p:nvSpPr>
        <p:spPr>
          <a:xfrm>
            <a:off x="8214589" y="1103200"/>
            <a:ext cx="3367811" cy="281464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FACET_II Separa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19200" y="2117552"/>
            <a:ext cx="9753600" cy="1463847"/>
          </a:xfrm>
          <a:prstGeom prst="rect">
            <a:avLst/>
          </a:prstGeom>
        </p:spPr>
        <p:txBody>
          <a:bodyPr anchor="b"/>
          <a:lstStyle>
            <a:lvl1pPr marL="0" indent="0" algn="ctr">
              <a:buClrTx/>
              <a:buSzTx/>
              <a:buFontTx/>
              <a:buNone/>
              <a:defRPr sz="7200"/>
            </a:lvl1pPr>
            <a:lvl2pPr marL="1046162" indent="-757237" algn="ctr">
              <a:buClrTx/>
              <a:buFontTx/>
              <a:buChar char="•"/>
              <a:defRPr sz="7200"/>
            </a:lvl2pPr>
            <a:lvl3pPr marL="1447800" indent="-757237" algn="ctr">
              <a:buClrTx/>
              <a:buFontTx/>
              <a:defRPr sz="7200"/>
            </a:lvl3pPr>
            <a:lvl4pPr marL="2013177" indent="-865414" algn="ctr">
              <a:buClrTx/>
              <a:buFontTx/>
              <a:buChar char="•"/>
              <a:defRPr sz="7200"/>
            </a:lvl4pPr>
            <a:lvl5pPr marL="2359252" indent="-865414" algn="ctr">
              <a:buClrTx/>
              <a:buFontTx/>
              <a:defRPr sz="7200"/>
            </a:lvl5pPr>
          </a:lstStyle>
          <a:p>
            <a:r>
              <a:t>Questions?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6" name="Straight Connector 14"/>
          <p:cNvSpPr/>
          <p:nvPr/>
        </p:nvSpPr>
        <p:spPr>
          <a:xfrm>
            <a:off x="0" y="5868970"/>
            <a:ext cx="12192000" cy="1"/>
          </a:xfrm>
          <a:prstGeom prst="line">
            <a:avLst/>
          </a:prstGeom>
          <a:ln w="3175">
            <a:solidFill>
              <a:srgbClr val="404040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117" name="Graphic 21" descr="Graphic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766" y="6016338"/>
            <a:ext cx="2423616" cy="462691"/>
          </a:xfrm>
          <a:prstGeom prst="rect">
            <a:avLst/>
          </a:prstGeom>
          <a:ln w="12700">
            <a:miter lim="400000"/>
          </a:ln>
        </p:spPr>
      </p:pic>
      <p:pic>
        <p:nvPicPr>
          <p:cNvPr id="118" name="Graphic 22" descr="Graphic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45604" y="6057901"/>
            <a:ext cx="2611669" cy="435279"/>
          </a:xfrm>
          <a:prstGeom prst="rect">
            <a:avLst/>
          </a:prstGeom>
          <a:ln w="12700">
            <a:miter lim="400000"/>
          </a:ln>
        </p:spPr>
      </p:pic>
      <p:sp>
        <p:nvSpPr>
          <p:cNvPr id="119" name="TextBox 5"/>
          <p:cNvSpPr txBox="1"/>
          <p:nvPr/>
        </p:nvSpPr>
        <p:spPr>
          <a:xfrm>
            <a:off x="617752" y="4800600"/>
            <a:ext cx="5856123" cy="4597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2400">
                <a:solidFill>
                  <a:schemeClr val="accent1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t>FACET-II</a:t>
            </a:r>
            <a:r>
              <a:rPr>
                <a:solidFill>
                  <a:srgbClr val="000000"/>
                </a:solidFill>
              </a:rPr>
              <a:t> </a:t>
            </a:r>
            <a:r>
              <a:t>Director’s</a:t>
            </a:r>
            <a:r>
              <a:rPr>
                <a:solidFill>
                  <a:srgbClr val="000000"/>
                </a:solidFill>
              </a:rPr>
              <a:t> </a:t>
            </a:r>
            <a:r>
              <a:t>Operations</a:t>
            </a:r>
            <a:r>
              <a:rPr>
                <a:solidFill>
                  <a:srgbClr val="000000"/>
                </a:solidFill>
              </a:rPr>
              <a:t> </a:t>
            </a:r>
            <a:r>
              <a:t>Review</a:t>
            </a:r>
          </a:p>
        </p:txBody>
      </p:sp>
      <p:sp>
        <p:nvSpPr>
          <p:cNvPr id="120" name="TextBox 7"/>
          <p:cNvSpPr txBox="1"/>
          <p:nvPr/>
        </p:nvSpPr>
        <p:spPr>
          <a:xfrm>
            <a:off x="617753" y="5282439"/>
            <a:ext cx="2312836" cy="281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500"/>
              </a:spcBef>
              <a:defRPr sz="1200">
                <a:solidFill>
                  <a:srgbClr val="404040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</a:lstStyle>
          <a:p>
            <a:r>
              <a:t>May 24, 2022</a:t>
            </a:r>
          </a:p>
        </p:txBody>
      </p:sp>
      <p:pic>
        <p:nvPicPr>
          <p:cNvPr id="121" name="Picture 2" descr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1200" y="653298"/>
            <a:ext cx="3994183" cy="914399"/>
          </a:xfrm>
          <a:prstGeom prst="rect">
            <a:avLst/>
          </a:prstGeom>
          <a:ln w="12700">
            <a:miter lim="400000"/>
          </a:ln>
        </p:spPr>
      </p:pic>
      <p:sp>
        <p:nvSpPr>
          <p:cNvPr id="122" name="TextBox 13"/>
          <p:cNvSpPr txBox="1"/>
          <p:nvPr/>
        </p:nvSpPr>
        <p:spPr>
          <a:xfrm>
            <a:off x="6193197" y="814084"/>
            <a:ext cx="3965843" cy="726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2100">
                <a:solidFill>
                  <a:srgbClr val="404040"/>
                </a:solidFill>
                <a:latin typeface="Lato Bold"/>
                <a:ea typeface="Lato Bold"/>
                <a:cs typeface="Lato Bold"/>
                <a:sym typeface="Lato Bold"/>
              </a:defRPr>
            </a:lvl1pPr>
          </a:lstStyle>
          <a:p>
            <a:r>
              <a:t>Facility for Advanced Accelerator Experimental Tests</a:t>
            </a:r>
          </a:p>
        </p:txBody>
      </p:sp>
      <p:sp>
        <p:nvSpPr>
          <p:cNvPr id="123" name="Straight Connector 3"/>
          <p:cNvSpPr/>
          <p:nvPr/>
        </p:nvSpPr>
        <p:spPr>
          <a:xfrm>
            <a:off x="6096000" y="898352"/>
            <a:ext cx="1" cy="549449"/>
          </a:xfrm>
          <a:prstGeom prst="line">
            <a:avLst/>
          </a:prstGeom>
          <a:ln w="31750">
            <a:solidFill>
              <a:srgbClr val="404040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2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2527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" y="934934"/>
            <a:ext cx="11580335" cy="202691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>
          <a:xfrm>
            <a:off x="11953898" y="6634284"/>
            <a:ext cx="161903" cy="169277"/>
          </a:xfrm>
        </p:spPr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609600" y="1243584"/>
            <a:ext cx="10811933" cy="5065523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 b="0"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1508526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5" descr="Graphic 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76047" y="6617292"/>
            <a:ext cx="643153" cy="212520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Sample One-Column Text Slide – Title"/>
          <p:cNvSpPr txBox="1">
            <a:spLocks noGrp="1"/>
          </p:cNvSpPr>
          <p:nvPr>
            <p:ph type="title" hasCustomPrompt="1"/>
          </p:nvPr>
        </p:nvSpPr>
        <p:spPr>
          <a:xfrm>
            <a:off x="609600" y="266700"/>
            <a:ext cx="10972800" cy="6321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b">
            <a:normAutofit/>
          </a:bodyPr>
          <a:lstStyle/>
          <a:p>
            <a:r>
              <a:t>Sample One-Column Text Slide – Title</a:t>
            </a:r>
          </a:p>
        </p:txBody>
      </p:sp>
      <p:sp>
        <p:nvSpPr>
          <p:cNvPr id="4" name="Straight Connector 13"/>
          <p:cNvSpPr/>
          <p:nvPr/>
        </p:nvSpPr>
        <p:spPr>
          <a:xfrm>
            <a:off x="0" y="927134"/>
            <a:ext cx="11582400" cy="1"/>
          </a:xfrm>
          <a:prstGeom prst="line">
            <a:avLst/>
          </a:prstGeom>
          <a:ln>
            <a:solidFill>
              <a:schemeClr val="accent1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41048" y="6636372"/>
            <a:ext cx="174753" cy="16510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ctr">
            <a:spAutoFit/>
          </a:bodyPr>
          <a:lstStyle>
            <a:lvl1pPr algn="r">
              <a:defRPr sz="1100">
                <a:solidFill>
                  <a:srgbClr val="404040"/>
                </a:solidFill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609600" y="1066800"/>
            <a:ext cx="10972800" cy="5182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r>
              <a:t>Body Level One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accent1"/>
          </a:solidFill>
          <a:uFillTx/>
          <a:latin typeface="Lato Regular"/>
          <a:ea typeface="Lato Regular"/>
          <a:cs typeface="Lato Regular"/>
          <a:sym typeface="Lato Regular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accent1"/>
          </a:solidFill>
          <a:uFillTx/>
          <a:latin typeface="Lato Regular"/>
          <a:ea typeface="Lato Regular"/>
          <a:cs typeface="Lato Regular"/>
          <a:sym typeface="Lato Regular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accent1"/>
          </a:solidFill>
          <a:uFillTx/>
          <a:latin typeface="Lato Regular"/>
          <a:ea typeface="Lato Regular"/>
          <a:cs typeface="Lato Regular"/>
          <a:sym typeface="Lato Regular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accent1"/>
          </a:solidFill>
          <a:uFillTx/>
          <a:latin typeface="Lato Regular"/>
          <a:ea typeface="Lato Regular"/>
          <a:cs typeface="Lato Regular"/>
          <a:sym typeface="Lato Regular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accent1"/>
          </a:solidFill>
          <a:uFillTx/>
          <a:latin typeface="Lato Regular"/>
          <a:ea typeface="Lato Regular"/>
          <a:cs typeface="Lato Regular"/>
          <a:sym typeface="Lato Regular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accent1"/>
          </a:solidFill>
          <a:uFillTx/>
          <a:latin typeface="Lato Regular"/>
          <a:ea typeface="Lato Regular"/>
          <a:cs typeface="Lato Regular"/>
          <a:sym typeface="Lato Regular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accent1"/>
          </a:solidFill>
          <a:uFillTx/>
          <a:latin typeface="Lato Regular"/>
          <a:ea typeface="Lato Regular"/>
          <a:cs typeface="Lato Regular"/>
          <a:sym typeface="Lato Regular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accent1"/>
          </a:solidFill>
          <a:uFillTx/>
          <a:latin typeface="Lato Regular"/>
          <a:ea typeface="Lato Regular"/>
          <a:cs typeface="Lato Regular"/>
          <a:sym typeface="Lato Regular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accent1"/>
          </a:solidFill>
          <a:uFillTx/>
          <a:latin typeface="Lato Regular"/>
          <a:ea typeface="Lato Regular"/>
          <a:cs typeface="Lato Regular"/>
          <a:sym typeface="Lato Regular"/>
        </a:defRPr>
      </a:lvl9pPr>
    </p:titleStyle>
    <p:bodyStyle>
      <a:lvl1pPr marL="285750" marR="0" indent="-285750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chemeClr val="accent1"/>
        </a:buClr>
        <a:buSzPct val="120000"/>
        <a:buFont typeface="Arial"/>
        <a:buChar char="•"/>
        <a:tabLst/>
        <a:defRPr sz="2400" b="0" i="0" u="none" strike="noStrike" cap="none" spc="0" baseline="0">
          <a:solidFill>
            <a:srgbClr val="404040"/>
          </a:solidFill>
          <a:uFillTx/>
          <a:latin typeface="Lato Regular"/>
          <a:ea typeface="Lato Regular"/>
          <a:cs typeface="Lato Regular"/>
          <a:sym typeface="Lato Regular"/>
        </a:defRPr>
      </a:lvl1pPr>
      <a:lvl2pPr marL="628014" marR="0" indent="-339089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chemeClr val="accent1"/>
        </a:buClr>
        <a:buSzPct val="120000"/>
        <a:buFont typeface="Arial"/>
        <a:buChar char="-"/>
        <a:tabLst/>
        <a:defRPr sz="2400" b="0" i="0" u="none" strike="noStrike" cap="none" spc="0" baseline="0">
          <a:solidFill>
            <a:srgbClr val="404040"/>
          </a:solidFill>
          <a:uFillTx/>
          <a:latin typeface="Lato Regular"/>
          <a:ea typeface="Lato Regular"/>
          <a:cs typeface="Lato Regular"/>
          <a:sym typeface="Lato Regular"/>
        </a:defRPr>
      </a:lvl2pPr>
      <a:lvl3pPr marL="876300" marR="0" indent="-304800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chemeClr val="accent1"/>
        </a:buClr>
        <a:buSzPct val="120000"/>
        <a:buFont typeface="Arial"/>
        <a:buChar char="•"/>
        <a:tabLst/>
        <a:defRPr sz="2400" b="0" i="0" u="none" strike="noStrike" cap="none" spc="0" baseline="0">
          <a:solidFill>
            <a:srgbClr val="404040"/>
          </a:solidFill>
          <a:uFillTx/>
          <a:latin typeface="Lato Regular"/>
          <a:ea typeface="Lato Regular"/>
          <a:cs typeface="Lato Regular"/>
          <a:sym typeface="Lato Regular"/>
        </a:defRPr>
      </a:lvl3pPr>
      <a:lvl4pPr marL="1143000" marR="0" indent="-342900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chemeClr val="accent1"/>
        </a:buClr>
        <a:buSzPct val="120000"/>
        <a:buFont typeface="Arial"/>
        <a:buChar char="-"/>
        <a:tabLst/>
        <a:defRPr sz="2400" b="0" i="0" u="none" strike="noStrike" cap="none" spc="0" baseline="0">
          <a:solidFill>
            <a:srgbClr val="404040"/>
          </a:solidFill>
          <a:uFillTx/>
          <a:latin typeface="Lato Regular"/>
          <a:ea typeface="Lato Regular"/>
          <a:cs typeface="Lato Regular"/>
          <a:sym typeface="Lato Regular"/>
        </a:defRPr>
      </a:lvl4pPr>
      <a:lvl5pPr marL="1371600" marR="0" indent="-342900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chemeClr val="accent1"/>
        </a:buClr>
        <a:buSzPct val="120000"/>
        <a:buFont typeface="Arial"/>
        <a:buChar char="•"/>
        <a:tabLst/>
        <a:defRPr sz="2400" b="0" i="0" u="none" strike="noStrike" cap="none" spc="0" baseline="0">
          <a:solidFill>
            <a:srgbClr val="404040"/>
          </a:solidFill>
          <a:uFillTx/>
          <a:latin typeface="Lato Regular"/>
          <a:ea typeface="Lato Regular"/>
          <a:cs typeface="Lato Regular"/>
          <a:sym typeface="Lato Regular"/>
        </a:defRPr>
      </a:lvl5pPr>
      <a:lvl6pPr marL="2590800" marR="0" indent="-304800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chemeClr val="accent1"/>
        </a:buClr>
        <a:buSzPct val="100000"/>
        <a:buFont typeface="Arial"/>
        <a:buChar char="•"/>
        <a:tabLst/>
        <a:defRPr sz="2400" b="0" i="0" u="none" strike="noStrike" cap="none" spc="0" baseline="0">
          <a:solidFill>
            <a:srgbClr val="404040"/>
          </a:solidFill>
          <a:uFillTx/>
          <a:latin typeface="Lato Regular"/>
          <a:ea typeface="Lato Regular"/>
          <a:cs typeface="Lato Regular"/>
          <a:sym typeface="Lato Regular"/>
        </a:defRPr>
      </a:lvl6pPr>
      <a:lvl7pPr marL="3048000" marR="0" indent="-304800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chemeClr val="accent1"/>
        </a:buClr>
        <a:buSzPct val="100000"/>
        <a:buFont typeface="Arial"/>
        <a:buChar char="•"/>
        <a:tabLst/>
        <a:defRPr sz="2400" b="0" i="0" u="none" strike="noStrike" cap="none" spc="0" baseline="0">
          <a:solidFill>
            <a:srgbClr val="404040"/>
          </a:solidFill>
          <a:uFillTx/>
          <a:latin typeface="Lato Regular"/>
          <a:ea typeface="Lato Regular"/>
          <a:cs typeface="Lato Regular"/>
          <a:sym typeface="Lato Regular"/>
        </a:defRPr>
      </a:lvl7pPr>
      <a:lvl8pPr marL="3505200" marR="0" indent="-304800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chemeClr val="accent1"/>
        </a:buClr>
        <a:buSzPct val="100000"/>
        <a:buFont typeface="Arial"/>
        <a:buChar char="•"/>
        <a:tabLst/>
        <a:defRPr sz="2400" b="0" i="0" u="none" strike="noStrike" cap="none" spc="0" baseline="0">
          <a:solidFill>
            <a:srgbClr val="404040"/>
          </a:solidFill>
          <a:uFillTx/>
          <a:latin typeface="Lato Regular"/>
          <a:ea typeface="Lato Regular"/>
          <a:cs typeface="Lato Regular"/>
          <a:sym typeface="Lato Regular"/>
        </a:defRPr>
      </a:lvl8pPr>
      <a:lvl9pPr marL="3962400" marR="0" indent="-304800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chemeClr val="accent1"/>
        </a:buClr>
        <a:buSzPct val="100000"/>
        <a:buFont typeface="Arial"/>
        <a:buChar char="•"/>
        <a:tabLst/>
        <a:defRPr sz="2400" b="0" i="0" u="none" strike="noStrike" cap="none" spc="0" baseline="0">
          <a:solidFill>
            <a:srgbClr val="404040"/>
          </a:solidFill>
          <a:uFillTx/>
          <a:latin typeface="Lato Regular"/>
          <a:ea typeface="Lato Regular"/>
          <a:cs typeface="Lato Regular"/>
          <a:sym typeface="Lato Regular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Lato Regular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Lato Regular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Lato Regular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Lato Regular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Lato Regular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Lato Regular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Lato Regular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Lato Regular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Lato Regular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jpg"/><Relationship Id="rId5" Type="http://schemas.openxmlformats.org/officeDocument/2006/relationships/image" Target="../media/image16.tiff"/><Relationship Id="rId4" Type="http://schemas.openxmlformats.org/officeDocument/2006/relationships/image" Target="../media/image15.jpg"/><Relationship Id="rId9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jpg"/><Relationship Id="rId5" Type="http://schemas.openxmlformats.org/officeDocument/2006/relationships/image" Target="../media/image27.jpg"/><Relationship Id="rId4" Type="http://schemas.openxmlformats.org/officeDocument/2006/relationships/image" Target="../media/image2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slac.stanford.edu/dla" TargetMode="External"/><Relationship Id="rId2" Type="http://schemas.openxmlformats.org/officeDocument/2006/relationships/hyperlink" Target="http://achip.stanford.edu/" TargetMode="Externa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0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7B91611-1F3D-F741-8D2F-803E2D793768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688784" y="487442"/>
            <a:ext cx="8812568" cy="2246574"/>
          </a:xfrm>
        </p:spPr>
        <p:txBody>
          <a:bodyPr/>
          <a:lstStyle/>
          <a:p>
            <a:r>
              <a:rPr lang="en-US"/>
              <a:t>Dielectric Laser Accelerators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215D785-BA9F-FC4D-99EA-AD540C73CC5E}"/>
              </a:ext>
            </a:extLst>
          </p:cNvPr>
          <p:cNvSpPr txBox="1"/>
          <p:nvPr/>
        </p:nvSpPr>
        <p:spPr>
          <a:xfrm>
            <a:off x="584136" y="4219310"/>
            <a:ext cx="8286882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>
                <a:ln>
                  <a:noFill/>
                </a:ln>
                <a:solidFill>
                  <a:srgbClr val="40404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Joel England / Lead Scientist / FACET &amp; Test Facilities</a:t>
            </a:r>
            <a:endParaRPr lang="en-US">
              <a:solidFill>
                <a:srgbClr val="404040"/>
              </a:solidFill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>
                <a:ln>
                  <a:noFill/>
                </a:ln>
                <a:solidFill>
                  <a:srgbClr val="40404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Co-authors: Robert Byer (Stanford), Peter Hommelhoff (Friedrich-Alexander-University)</a:t>
            </a:r>
          </a:p>
        </p:txBody>
      </p:sp>
      <p:pic>
        <p:nvPicPr>
          <p:cNvPr id="5" name="Picture 4" descr="moore-logo-color-copy.jpg">
            <a:extLst>
              <a:ext uri="{FF2B5EF4-FFF2-40B4-BE49-F238E27FC236}">
                <a16:creationId xmlns:a16="http://schemas.microsoft.com/office/drawing/2014/main" id="{E3F4779D-C902-FF4D-B0A2-7E1EA2F3CE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6475" y="5048443"/>
            <a:ext cx="1569699" cy="609600"/>
          </a:xfrm>
          <a:prstGeom prst="rect">
            <a:avLst/>
          </a:prstGeom>
        </p:spPr>
      </p:pic>
      <p:pic>
        <p:nvPicPr>
          <p:cNvPr id="6" name="Picture 5" descr="achip_logo_notag_color_screen.jpg">
            <a:extLst>
              <a:ext uri="{FF2B5EF4-FFF2-40B4-BE49-F238E27FC236}">
                <a16:creationId xmlns:a16="http://schemas.microsoft.com/office/drawing/2014/main" id="{C3C68DA1-77F3-B74F-87CA-4A14B2EC846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3078" y="3872219"/>
            <a:ext cx="1160138" cy="937107"/>
          </a:xfrm>
          <a:prstGeom prst="rect">
            <a:avLst/>
          </a:prstGeom>
        </p:spPr>
      </p:pic>
      <p:pic>
        <p:nvPicPr>
          <p:cNvPr id="7" name="fau.png" descr="fau.png">
            <a:extLst>
              <a:ext uri="{FF2B5EF4-FFF2-40B4-BE49-F238E27FC236}">
                <a16:creationId xmlns:a16="http://schemas.microsoft.com/office/drawing/2014/main" id="{D45B31E2-5EC3-C842-AD03-0D6C7E57256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53037"/>
          <a:stretch>
            <a:fillRect/>
          </a:stretch>
        </p:blipFill>
        <p:spPr>
          <a:xfrm>
            <a:off x="4727577" y="6129046"/>
            <a:ext cx="682526" cy="283854"/>
          </a:xfrm>
          <a:prstGeom prst="rect">
            <a:avLst/>
          </a:prstGeom>
          <a:ln w="25400">
            <a:miter lim="400000"/>
          </a:ln>
        </p:spPr>
      </p:pic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E16D48AE-A561-EF4C-B009-5F9DE188965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3191" y="5959238"/>
            <a:ext cx="681980" cy="681980"/>
          </a:xfrm>
          <a:prstGeom prst="rect">
            <a:avLst/>
          </a:prstGeom>
        </p:spPr>
      </p:pic>
      <p:pic>
        <p:nvPicPr>
          <p:cNvPr id="9" name="Picture 8" descr="A blue sign with white letters&#10;&#10;Description automatically generated with low confidence">
            <a:extLst>
              <a:ext uri="{FF2B5EF4-FFF2-40B4-BE49-F238E27FC236}">
                <a16:creationId xmlns:a16="http://schemas.microsoft.com/office/drawing/2014/main" id="{5D312BD5-1FF1-F342-B954-B6643949E13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0788" y="5985899"/>
            <a:ext cx="1067365" cy="538244"/>
          </a:xfrm>
          <a:prstGeom prst="rect">
            <a:avLst/>
          </a:prstGeom>
        </p:spPr>
      </p:pic>
      <p:grpSp>
        <p:nvGrpSpPr>
          <p:cNvPr id="10" name="Group">
            <a:extLst>
              <a:ext uri="{FF2B5EF4-FFF2-40B4-BE49-F238E27FC236}">
                <a16:creationId xmlns:a16="http://schemas.microsoft.com/office/drawing/2014/main" id="{C3B1B47B-E256-2440-B922-F40D616E2C3D}"/>
              </a:ext>
            </a:extLst>
          </p:cNvPr>
          <p:cNvGrpSpPr/>
          <p:nvPr/>
        </p:nvGrpSpPr>
        <p:grpSpPr>
          <a:xfrm>
            <a:off x="5732792" y="6082083"/>
            <a:ext cx="1463536" cy="345876"/>
            <a:chOff x="0" y="0"/>
            <a:chExt cx="2652371" cy="442066"/>
          </a:xfrm>
          <a:solidFill>
            <a:schemeClr val="bg1"/>
          </a:solidFill>
        </p:grpSpPr>
        <p:pic>
          <p:nvPicPr>
            <p:cNvPr id="11" name="epfl-logo.pdf" descr="epfl-logo.pdf">
              <a:extLst>
                <a:ext uri="{FF2B5EF4-FFF2-40B4-BE49-F238E27FC236}">
                  <a16:creationId xmlns:a16="http://schemas.microsoft.com/office/drawing/2014/main" id="{35805A5B-39FE-3741-97F9-8D3DEA966BC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561363" y="120287"/>
              <a:ext cx="1091009" cy="317050"/>
            </a:xfrm>
            <a:prstGeom prst="rect">
              <a:avLst/>
            </a:prstGeom>
            <a:grpFill/>
            <a:ln w="25400" cap="flat">
              <a:noFill/>
              <a:miter lim="400000"/>
            </a:ln>
            <a:effectLst/>
          </p:spPr>
        </p:pic>
        <p:pic>
          <p:nvPicPr>
            <p:cNvPr id="12" name="PSI Logo with Outlined Fonts.pdf" descr="PSI Logo with Outlined Fonts.pdf">
              <a:extLst>
                <a:ext uri="{FF2B5EF4-FFF2-40B4-BE49-F238E27FC236}">
                  <a16:creationId xmlns:a16="http://schemas.microsoft.com/office/drawing/2014/main" id="{5A95EDA6-3965-A94B-A16E-64F766CA172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>
            <a:xfrm>
              <a:off x="0" y="0"/>
              <a:ext cx="1244600" cy="442067"/>
            </a:xfrm>
            <a:prstGeom prst="rect">
              <a:avLst/>
            </a:prstGeom>
            <a:grpFill/>
            <a:ln w="25400" cap="flat">
              <a:noFill/>
              <a:miter lim="400000"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84102041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C58BCB-1B3E-2544-9CA7-BC8703F5C7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DLA Concept</a:t>
            </a:r>
          </a:p>
        </p:txBody>
      </p:sp>
      <p:sp>
        <p:nvSpPr>
          <p:cNvPr id="4" name="TextBox 26">
            <a:extLst>
              <a:ext uri="{FF2B5EF4-FFF2-40B4-BE49-F238E27FC236}">
                <a16:creationId xmlns:a16="http://schemas.microsoft.com/office/drawing/2014/main" id="{0AE3135C-AD78-044F-8C26-56F09ACFB348}"/>
              </a:ext>
            </a:extLst>
          </p:cNvPr>
          <p:cNvSpPr txBox="1">
            <a:spLocks noChangeArrowheads="1"/>
          </p:cNvSpPr>
          <p:nvPr/>
        </p:nvSpPr>
        <p:spPr bwMode="auto">
          <a:xfrm rot="5400000">
            <a:off x="6070791" y="3167909"/>
            <a:ext cx="10191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gradient</a:t>
            </a:r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B2C856AF-2172-DF48-830B-C58F35F657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395" y="4559612"/>
            <a:ext cx="1851725" cy="1220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48B3CB9-1964-3941-B8E5-08B951F85504}"/>
              </a:ext>
            </a:extLst>
          </p:cNvPr>
          <p:cNvSpPr txBox="1"/>
          <p:nvPr/>
        </p:nvSpPr>
        <p:spPr>
          <a:xfrm>
            <a:off x="5402990" y="5755216"/>
            <a:ext cx="10727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fused silica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E41204B-92CE-D640-AFA3-9CCD9779000F}"/>
              </a:ext>
            </a:extLst>
          </p:cNvPr>
          <p:cNvSpPr txBox="1"/>
          <p:nvPr/>
        </p:nvSpPr>
        <p:spPr>
          <a:xfrm>
            <a:off x="7422487" y="5777514"/>
            <a:ext cx="6835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silicon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FF370C0-A929-8C48-A6AC-2167A5BA78CC}"/>
              </a:ext>
            </a:extLst>
          </p:cNvPr>
          <p:cNvSpPr txBox="1"/>
          <p:nvPr/>
        </p:nvSpPr>
        <p:spPr>
          <a:xfrm>
            <a:off x="4829178" y="3934453"/>
            <a:ext cx="26488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SEM images of DLA prototypes tested at SLAC</a:t>
            </a:r>
          </a:p>
        </p:txBody>
      </p:sp>
      <p:pic>
        <p:nvPicPr>
          <p:cNvPr id="9" name="Picture 8" descr="Screen Shot 2016-05-27 at 9.27.26 AM.jpg">
            <a:extLst>
              <a:ext uri="{FF2B5EF4-FFF2-40B4-BE49-F238E27FC236}">
                <a16:creationId xmlns:a16="http://schemas.microsoft.com/office/drawing/2014/main" id="{F1C62DF7-1E80-A949-AE85-C7FFB7CCEB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877" y="3268086"/>
            <a:ext cx="964763" cy="896795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E302321-BFFA-CA49-8F50-9FE5086C8E0F}"/>
              </a:ext>
            </a:extLst>
          </p:cNvPr>
          <p:cNvCxnSpPr>
            <a:cxnSpLocks/>
          </p:cNvCxnSpPr>
          <p:nvPr/>
        </p:nvCxnSpPr>
        <p:spPr>
          <a:xfrm flipV="1">
            <a:off x="7032736" y="3504452"/>
            <a:ext cx="1582136" cy="99835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6F42E64-7E09-254F-88CA-0375248950AE}"/>
              </a:ext>
            </a:extLst>
          </p:cNvPr>
          <p:cNvCxnSpPr>
            <a:cxnSpLocks/>
          </p:cNvCxnSpPr>
          <p:nvPr/>
        </p:nvCxnSpPr>
        <p:spPr>
          <a:xfrm flipH="1" flipV="1">
            <a:off x="8622669" y="3504452"/>
            <a:ext cx="72077" cy="106411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圖片 13" descr="Q1.TIF">
            <a:extLst>
              <a:ext uri="{FF2B5EF4-FFF2-40B4-BE49-F238E27FC236}">
                <a16:creationId xmlns:a16="http://schemas.microsoft.com/office/drawing/2014/main" id="{528CEE33-7149-EC45-BBC7-5904B86D7EEA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56566" y="4547901"/>
            <a:ext cx="1629238" cy="1229613"/>
          </a:xfrm>
          <a:prstGeom prst="rect">
            <a:avLst/>
          </a:prstGeom>
          <a:ln w="28575" cmpd="sng">
            <a:solidFill>
              <a:schemeClr val="bg2"/>
            </a:solidFill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DF21B5B-DF9E-B24D-9677-9D6CA73D4259}"/>
              </a:ext>
            </a:extLst>
          </p:cNvPr>
          <p:cNvSpPr txBox="1"/>
          <p:nvPr/>
        </p:nvSpPr>
        <p:spPr>
          <a:xfrm>
            <a:off x="1519484" y="1160622"/>
            <a:ext cx="3026401" cy="5975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Modelocked Thulium Fiber Laser (</a:t>
            </a:r>
            <a:r>
              <a:rPr lang="en-US" sz="1600" dirty="0" err="1">
                <a:solidFill>
                  <a:srgbClr val="000000"/>
                </a:solidFill>
                <a:latin typeface="Symbol"/>
                <a:ea typeface="Symbol"/>
                <a:cs typeface="Symbol"/>
              </a:rPr>
              <a:t>λ</a:t>
            </a:r>
            <a:r>
              <a:rPr lang="en-US" sz="1600" dirty="0">
                <a:solidFill>
                  <a:srgbClr val="000000"/>
                </a:solidFill>
                <a:latin typeface="Symbol"/>
                <a:ea typeface="Symbol"/>
                <a:cs typeface="Symbol"/>
              </a:rPr>
              <a:t> </a:t>
            </a:r>
            <a:r>
              <a:rPr lang="en-US" sz="1600" b="1" dirty="0"/>
              <a:t>= 2µm, 10µJ, 10 MHz, $300k)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FE25641-FE0B-A64C-AC2A-5021E93FADD0}"/>
              </a:ext>
            </a:extLst>
          </p:cNvPr>
          <p:cNvSpPr txBox="1"/>
          <p:nvPr/>
        </p:nvSpPr>
        <p:spPr>
          <a:xfrm>
            <a:off x="4853854" y="1123992"/>
            <a:ext cx="440542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Required lasers are MHz rep rate, low pulse energy, </a:t>
            </a:r>
            <a:r>
              <a:rPr lang="en-US" dirty="0" err="1">
                <a:solidFill>
                  <a:schemeClr val="tx1"/>
                </a:solidFill>
              </a:rPr>
              <a:t>wallplug</a:t>
            </a:r>
            <a:r>
              <a:rPr lang="en-US" dirty="0">
                <a:solidFill>
                  <a:schemeClr val="tx1"/>
                </a:solidFill>
              </a:rPr>
              <a:t> efficiency ~ 30%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Dielectric materials can withstand GV/m </a:t>
            </a:r>
          </a:p>
          <a:p>
            <a:r>
              <a:rPr lang="en-US" dirty="0">
                <a:solidFill>
                  <a:schemeClr val="tx1"/>
                </a:solidFill>
              </a:rPr>
              <a:t>fields and kilowatts of average power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Can be mass produced using techniques of the integrated circuit </a:t>
            </a:r>
            <a:r>
              <a:rPr lang="en-US" dirty="0" err="1">
                <a:solidFill>
                  <a:schemeClr val="tx1"/>
                </a:solidFill>
              </a:rPr>
              <a:t>industy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5" name="Picture 14" descr="Screen Shot 2019-04-30 at 3.22.06 PM.jpg">
            <a:extLst>
              <a:ext uri="{FF2B5EF4-FFF2-40B4-BE49-F238E27FC236}">
                <a16:creationId xmlns:a16="http://schemas.microsoft.com/office/drawing/2014/main" id="{7DCF9F7E-5F23-8547-8AF4-35DDE520587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538" y="1758140"/>
            <a:ext cx="4289347" cy="414537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6DF9BB9-241F-C441-B57B-CA0DD1AEDE6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8605" y="1104856"/>
            <a:ext cx="1235744" cy="772340"/>
          </a:xfrm>
          <a:prstGeom prst="rect">
            <a:avLst/>
          </a:prstGeom>
          <a:ln w="19050" cmpd="sng">
            <a:solidFill>
              <a:schemeClr val="tx1"/>
            </a:solidFill>
          </a:ln>
        </p:spPr>
      </p:pic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D90A3730-832B-4044-B356-1A702B53261B}"/>
              </a:ext>
            </a:extLst>
          </p:cNvPr>
          <p:cNvCxnSpPr/>
          <p:nvPr/>
        </p:nvCxnSpPr>
        <p:spPr>
          <a:xfrm>
            <a:off x="453125" y="5931402"/>
            <a:ext cx="3350452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693127E4-82C3-434F-9F88-9D2144D4DF68}"/>
              </a:ext>
            </a:extLst>
          </p:cNvPr>
          <p:cNvSpPr txBox="1"/>
          <p:nvPr/>
        </p:nvSpPr>
        <p:spPr>
          <a:xfrm>
            <a:off x="1997642" y="5772930"/>
            <a:ext cx="572593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/>
              <a:t>3 cm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6ADDD49-DAB0-734E-B301-8B89688AABD4}"/>
              </a:ext>
            </a:extLst>
          </p:cNvPr>
          <p:cNvSpPr txBox="1"/>
          <p:nvPr/>
        </p:nvSpPr>
        <p:spPr>
          <a:xfrm>
            <a:off x="1397886" y="6123463"/>
            <a:ext cx="9857647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 cmpd="sng">
            <a:solidFill>
              <a:srgbClr val="A4001D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DLA research aims to produce ultracompact nanofabricated devices for particle acceleration. SLAC effort initiated under prior DOE support (pre-2015). Current Moore Program effort will end in 2023.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318B434-3D27-8F46-BEED-1682F3CD5406}"/>
              </a:ext>
            </a:extLst>
          </p:cNvPr>
          <p:cNvSpPr txBox="1"/>
          <p:nvPr/>
        </p:nvSpPr>
        <p:spPr>
          <a:xfrm>
            <a:off x="8395" y="2413316"/>
            <a:ext cx="17235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rgbClr val="000090"/>
                </a:solidFill>
              </a:rPr>
              <a:t>Available now</a:t>
            </a:r>
          </a:p>
          <a:p>
            <a:r>
              <a:rPr lang="en-US" b="1">
                <a:solidFill>
                  <a:srgbClr val="000090"/>
                </a:solidFill>
              </a:rPr>
              <a:t>“off the shelf”</a:t>
            </a:r>
          </a:p>
        </p:txBody>
      </p:sp>
      <p:sp>
        <p:nvSpPr>
          <p:cNvPr id="24" name="Down Arrow 23">
            <a:extLst>
              <a:ext uri="{FF2B5EF4-FFF2-40B4-BE49-F238E27FC236}">
                <a16:creationId xmlns:a16="http://schemas.microsoft.com/office/drawing/2014/main" id="{B04CD7AA-71F9-4C4E-844B-CCF748A1ABFC}"/>
              </a:ext>
            </a:extLst>
          </p:cNvPr>
          <p:cNvSpPr/>
          <p:nvPr/>
        </p:nvSpPr>
        <p:spPr>
          <a:xfrm>
            <a:off x="609600" y="1928210"/>
            <a:ext cx="468105" cy="496826"/>
          </a:xfrm>
          <a:prstGeom prst="downArrow">
            <a:avLst/>
          </a:prstGeom>
          <a:solidFill>
            <a:srgbClr val="33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 descr="moore-logo-color-copy.jpg">
            <a:extLst>
              <a:ext uri="{FF2B5EF4-FFF2-40B4-BE49-F238E27FC236}">
                <a16:creationId xmlns:a16="http://schemas.microsoft.com/office/drawing/2014/main" id="{6DEB2075-8BDA-594B-9CEB-47AD9F9459B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1013" y="3855084"/>
            <a:ext cx="1569699" cy="609600"/>
          </a:xfrm>
          <a:prstGeom prst="rect">
            <a:avLst/>
          </a:prstGeom>
        </p:spPr>
      </p:pic>
      <p:pic>
        <p:nvPicPr>
          <p:cNvPr id="31" name="Picture 30" descr="achip_logo_notag_color_screen.jpg">
            <a:extLst>
              <a:ext uri="{FF2B5EF4-FFF2-40B4-BE49-F238E27FC236}">
                <a16:creationId xmlns:a16="http://schemas.microsoft.com/office/drawing/2014/main" id="{FF5D2B7C-BAF2-184F-A8C6-8759E7D8FC8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3038" y="2425554"/>
            <a:ext cx="1160138" cy="937107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F5B223CC-B5FC-774F-8BC1-774952298464}"/>
              </a:ext>
            </a:extLst>
          </p:cNvPr>
          <p:cNvSpPr/>
          <p:nvPr/>
        </p:nvSpPr>
        <p:spPr>
          <a:xfrm>
            <a:off x="9205238" y="1192988"/>
            <a:ext cx="29345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A4001D"/>
                </a:solidFill>
              </a:rPr>
              <a:t>Moore Foundation “Accelerator on a Chip” Program (2015-2023)*</a:t>
            </a:r>
          </a:p>
          <a:p>
            <a:pPr algn="ctr"/>
            <a:r>
              <a:rPr lang="en-US" b="1" dirty="0">
                <a:solidFill>
                  <a:srgbClr val="A4001D"/>
                </a:solidFill>
              </a:rPr>
              <a:t>	</a:t>
            </a:r>
            <a:endParaRPr lang="en-US" b="1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5FD19596-E308-C44A-9BEC-10A96EEE687A}"/>
              </a:ext>
            </a:extLst>
          </p:cNvPr>
          <p:cNvSpPr/>
          <p:nvPr/>
        </p:nvSpPr>
        <p:spPr>
          <a:xfrm>
            <a:off x="8658707" y="4828494"/>
            <a:ext cx="4008802" cy="951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$19.5M / 8 years	</a:t>
            </a:r>
          </a:p>
          <a:p>
            <a:pPr algn="ctr"/>
            <a:r>
              <a:rPr lang="en-US" b="1" dirty="0"/>
              <a:t>6 universities, 3 partner labs </a:t>
            </a:r>
          </a:p>
          <a:p>
            <a:pPr algn="ctr"/>
            <a:r>
              <a:rPr lang="en-US" b="1" dirty="0"/>
              <a:t>2 industry partners</a:t>
            </a:r>
          </a:p>
        </p:txBody>
      </p:sp>
    </p:spTree>
    <p:extLst>
      <p:ext uri="{BB962C8B-B14F-4D97-AF65-F5344CB8AC3E}">
        <p14:creationId xmlns:p14="http://schemas.microsoft.com/office/powerpoint/2010/main" val="118130396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92C3B2-9AB0-B447-9519-3BC46578E0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89402"/>
            <a:ext cx="10972800" cy="632154"/>
          </a:xfrm>
        </p:spPr>
        <p:txBody>
          <a:bodyPr/>
          <a:lstStyle/>
          <a:p>
            <a:r>
              <a:rPr lang="en-US"/>
              <a:t>Milestones toward a real-world DLA device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163B7D8-EECC-E849-A427-2A3052EF7E00}"/>
              </a:ext>
            </a:extLst>
          </p:cNvPr>
          <p:cNvSpPr txBox="1"/>
          <p:nvPr/>
        </p:nvSpPr>
        <p:spPr>
          <a:xfrm>
            <a:off x="275970" y="1120983"/>
            <a:ext cx="7997702" cy="48013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accent6">
                    <a:lumMod val="50000"/>
                  </a:schemeClr>
                </a:solidFill>
                <a:sym typeface="Wingdings"/>
              </a:rPr>
              <a:t></a:t>
            </a:r>
            <a:r>
              <a:rPr lang="en-US">
                <a:solidFill>
                  <a:schemeClr val="accent6">
                    <a:lumMod val="50000"/>
                  </a:schemeClr>
                </a:solidFill>
              </a:rPr>
              <a:t> Optical microbunching. (SLAC, Sears 2008)</a:t>
            </a:r>
            <a:r>
              <a:rPr lang="en-US" baseline="30000">
                <a:solidFill>
                  <a:schemeClr val="accent6">
                    <a:lumMod val="50000"/>
                  </a:schemeClr>
                </a:solidFill>
              </a:rPr>
              <a:t>1</a:t>
            </a:r>
          </a:p>
          <a:p>
            <a:endParaRPr lang="en-US">
              <a:solidFill>
                <a:schemeClr val="accent6">
                  <a:lumMod val="50000"/>
                </a:schemeClr>
              </a:solidFill>
            </a:endParaRPr>
          </a:p>
          <a:p>
            <a:pPr marL="285750" indent="-285750">
              <a:buFont typeface="Wingdings" charset="0"/>
              <a:buChar char="à"/>
            </a:pPr>
            <a:r>
              <a:rPr lang="en-US">
                <a:solidFill>
                  <a:schemeClr val="accent6">
                    <a:lumMod val="50000"/>
                  </a:schemeClr>
                </a:solidFill>
              </a:rPr>
              <a:t>Single-staged DLA with high gradient. (SLAC, Peralta 2013)</a:t>
            </a:r>
            <a:r>
              <a:rPr lang="en-US" baseline="30000">
                <a:solidFill>
                  <a:schemeClr val="accent6">
                    <a:lumMod val="50000"/>
                  </a:schemeClr>
                </a:solidFill>
              </a:rPr>
              <a:t>2</a:t>
            </a:r>
          </a:p>
          <a:p>
            <a:endParaRPr lang="en-US">
              <a:solidFill>
                <a:schemeClr val="accent6">
                  <a:lumMod val="50000"/>
                </a:schemeClr>
              </a:solidFill>
            </a:endParaRPr>
          </a:p>
          <a:p>
            <a:pPr marL="285750" indent="-285750">
              <a:buFont typeface="Wingdings" charset="0"/>
              <a:buChar char="à"/>
            </a:pPr>
            <a:r>
              <a:rPr lang="en-US">
                <a:solidFill>
                  <a:schemeClr val="accent6">
                    <a:lumMod val="50000"/>
                  </a:schemeClr>
                </a:solidFill>
              </a:rPr>
              <a:t>GeV/m gradient and 0.3 MeV energy gain. (SLAC/UCLA, Cesar 2018)</a:t>
            </a:r>
            <a:r>
              <a:rPr lang="en-US" baseline="30000">
                <a:solidFill>
                  <a:schemeClr val="accent6">
                    <a:lumMod val="50000"/>
                  </a:schemeClr>
                </a:solidFill>
              </a:rPr>
              <a:t> 3,4</a:t>
            </a:r>
            <a:endParaRPr lang="en-US">
              <a:solidFill>
                <a:schemeClr val="accent6">
                  <a:lumMod val="50000"/>
                </a:schemeClr>
              </a:solidFill>
            </a:endParaRPr>
          </a:p>
          <a:p>
            <a:endParaRPr lang="en-US"/>
          </a:p>
          <a:p>
            <a:pPr marL="285750" indent="-285750">
              <a:buFont typeface="Wingdings" charset="0"/>
              <a:buChar char="à"/>
            </a:pPr>
            <a:r>
              <a:rPr lang="en-US">
                <a:solidFill>
                  <a:schemeClr val="accent6">
                    <a:lumMod val="50000"/>
                  </a:schemeClr>
                </a:solidFill>
              </a:rPr>
              <a:t>Develop a compatible laser-triggered source. (Stanford, Ceballos 2019)</a:t>
            </a:r>
            <a:r>
              <a:rPr lang="en-US" baseline="30000">
                <a:solidFill>
                  <a:schemeClr val="accent6">
                    <a:lumMod val="50000"/>
                  </a:schemeClr>
                </a:solidFill>
              </a:rPr>
              <a:t> 5</a:t>
            </a:r>
            <a:endParaRPr lang="en-US">
              <a:solidFill>
                <a:schemeClr val="accent6">
                  <a:lumMod val="50000"/>
                </a:schemeClr>
              </a:solidFill>
            </a:endParaRPr>
          </a:p>
          <a:p>
            <a:endParaRPr lang="en-US"/>
          </a:p>
          <a:p>
            <a:pPr marL="285750" indent="-285750">
              <a:buFont typeface="Wingdings" charset="0"/>
              <a:buChar char="à"/>
            </a:pPr>
            <a:r>
              <a:rPr lang="en-US">
                <a:solidFill>
                  <a:schemeClr val="accent6">
                    <a:lumMod val="50000"/>
                  </a:schemeClr>
                </a:solidFill>
              </a:rPr>
              <a:t>Demonstrate laser-driven focusing and deflection. (Stanford/FAU, 2020)</a:t>
            </a:r>
            <a:r>
              <a:rPr lang="en-US" baseline="30000">
                <a:solidFill>
                  <a:schemeClr val="accent6">
                    <a:lumMod val="50000"/>
                  </a:schemeClr>
                </a:solidFill>
              </a:rPr>
              <a:t> 6</a:t>
            </a:r>
            <a:endParaRPr lang="en-US">
              <a:solidFill>
                <a:schemeClr val="accent6">
                  <a:lumMod val="50000"/>
                </a:schemeClr>
              </a:solidFill>
            </a:endParaRPr>
          </a:p>
          <a:p>
            <a:pPr marL="285750" indent="-285750">
              <a:buFont typeface="Wingdings" charset="0"/>
              <a:buChar char="à"/>
            </a:pPr>
            <a:endParaRPr lang="en-US">
              <a:solidFill>
                <a:schemeClr val="accent6">
                  <a:lumMod val="50000"/>
                </a:schemeClr>
              </a:solidFill>
            </a:endParaRPr>
          </a:p>
          <a:p>
            <a:pPr marL="285750" indent="-285750">
              <a:buFont typeface="Wingdings" charset="0"/>
              <a:buChar char="à"/>
            </a:pPr>
            <a:r>
              <a:rPr lang="en-US">
                <a:solidFill>
                  <a:schemeClr val="accent6">
                    <a:lumMod val="50000"/>
                  </a:schemeClr>
                </a:solidFill>
              </a:rPr>
              <a:t>Demonstration of waveguide-coupled DLA acceleration. (Stanford, Sapra 2020)</a:t>
            </a:r>
            <a:r>
              <a:rPr lang="en-US" baseline="30000">
                <a:solidFill>
                  <a:schemeClr val="accent6">
                    <a:lumMod val="50000"/>
                  </a:schemeClr>
                </a:solidFill>
              </a:rPr>
              <a:t> 7</a:t>
            </a:r>
            <a:endParaRPr lang="en-US">
              <a:solidFill>
                <a:schemeClr val="accent6">
                  <a:lumMod val="50000"/>
                </a:schemeClr>
              </a:solidFill>
            </a:endParaRPr>
          </a:p>
          <a:p>
            <a:pPr marL="285750" indent="-285750">
              <a:buFont typeface="Wingdings" charset="0"/>
              <a:buChar char="à"/>
            </a:pPr>
            <a:endParaRPr lang="en-US">
              <a:solidFill>
                <a:schemeClr val="accent6">
                  <a:lumMod val="50000"/>
                </a:schemeClr>
              </a:solidFill>
            </a:endParaRPr>
          </a:p>
          <a:p>
            <a:pPr marL="285750" indent="-285750">
              <a:buFont typeface="Wingdings" charset="0"/>
              <a:buChar char="à"/>
            </a:pPr>
            <a:r>
              <a:rPr lang="en-US">
                <a:solidFill>
                  <a:schemeClr val="accent6">
                    <a:lumMod val="50000"/>
                  </a:schemeClr>
                </a:solidFill>
              </a:rPr>
              <a:t>Sub-relativistic bunching, staging, and net acceleration. (Stanford/FAU, 2020)</a:t>
            </a:r>
            <a:r>
              <a:rPr lang="en-US" baseline="30000">
                <a:solidFill>
                  <a:schemeClr val="accent6">
                    <a:lumMod val="50000"/>
                  </a:schemeClr>
                </a:solidFill>
              </a:rPr>
              <a:t> 8,9</a:t>
            </a:r>
            <a:endParaRPr lang="en-US">
              <a:solidFill>
                <a:schemeClr val="accent6">
                  <a:lumMod val="50000"/>
                </a:schemeClr>
              </a:solidFill>
            </a:endParaRPr>
          </a:p>
          <a:p>
            <a:endParaRPr lang="en-US"/>
          </a:p>
          <a:p>
            <a:pPr marL="285750" indent="-285750">
              <a:buFont typeface="Wingdings" charset="0"/>
              <a:buChar char="à"/>
            </a:pPr>
            <a:r>
              <a:rPr lang="en-US">
                <a:solidFill>
                  <a:schemeClr val="accent4">
                    <a:lumMod val="50000"/>
                  </a:schemeClr>
                </a:solidFill>
              </a:rPr>
              <a:t>Demonstrate DLA net acceleration to 1 MeV. (in progress)</a:t>
            </a:r>
          </a:p>
          <a:p>
            <a:pPr marL="285750" indent="-285750">
              <a:buFont typeface="Wingdings" charset="0"/>
              <a:buChar char="à"/>
            </a:pPr>
            <a:endParaRPr lang="en-US">
              <a:solidFill>
                <a:schemeClr val="accent4">
                  <a:lumMod val="50000"/>
                </a:schemeClr>
              </a:solidFill>
            </a:endParaRPr>
          </a:p>
          <a:p>
            <a:pPr marL="285750" indent="-285750">
              <a:buFont typeface="Wingdings" charset="0"/>
              <a:buChar char="à"/>
            </a:pPr>
            <a:r>
              <a:rPr lang="en-US"/>
              <a:t>Integrate electron source/injector, couplers, and DLA accelerator on one wafer.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1D46775-6B3C-0F43-A2C7-1CACD6F24536}"/>
              </a:ext>
            </a:extLst>
          </p:cNvPr>
          <p:cNvSpPr/>
          <p:nvPr/>
        </p:nvSpPr>
        <p:spPr bwMode="auto">
          <a:xfrm>
            <a:off x="105192" y="1160111"/>
            <a:ext cx="525463" cy="400050"/>
          </a:xfrm>
          <a:prstGeom prst="rect">
            <a:avLst/>
          </a:prstGeom>
          <a:solidFill>
            <a:srgbClr val="FFFFFF"/>
          </a:solidFill>
        </p:spPr>
        <p:txBody>
          <a:bodyPr>
            <a:spAutoFit/>
          </a:bodyPr>
          <a:lstStyle/>
          <a:p>
            <a:r>
              <a:rPr lang="en-US" sz="2000" dirty="0">
                <a:solidFill>
                  <a:srgbClr val="355F14"/>
                </a:solidFill>
                <a:latin typeface="Zapf Dingbats" charset="0"/>
                <a:cs typeface="Zapf Dingbats" charset="0"/>
              </a:rPr>
              <a:t> ✔</a:t>
            </a:r>
            <a:endParaRPr lang="en-US" dirty="0">
              <a:solidFill>
                <a:srgbClr val="355F14"/>
              </a:solidFill>
              <a:ea typeface="Zapf Dingbats" charset="0"/>
              <a:cs typeface="Zapf Dingbats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39222C6-6A1A-2549-BBB2-256F01A19125}"/>
              </a:ext>
            </a:extLst>
          </p:cNvPr>
          <p:cNvSpPr/>
          <p:nvPr/>
        </p:nvSpPr>
        <p:spPr bwMode="auto">
          <a:xfrm>
            <a:off x="105193" y="1688068"/>
            <a:ext cx="525463" cy="400050"/>
          </a:xfrm>
          <a:prstGeom prst="rect">
            <a:avLst/>
          </a:prstGeom>
          <a:solidFill>
            <a:srgbClr val="FFFFFF"/>
          </a:solidFill>
        </p:spPr>
        <p:txBody>
          <a:bodyPr>
            <a:spAutoFit/>
          </a:bodyPr>
          <a:lstStyle/>
          <a:p>
            <a:r>
              <a:rPr lang="en-US" sz="2000" dirty="0">
                <a:solidFill>
                  <a:srgbClr val="355F14"/>
                </a:solidFill>
                <a:latin typeface="Zapf Dingbats" charset="0"/>
                <a:cs typeface="Zapf Dingbats" charset="0"/>
              </a:rPr>
              <a:t> ✔</a:t>
            </a:r>
            <a:endParaRPr lang="en-US" dirty="0">
              <a:solidFill>
                <a:srgbClr val="355F14"/>
              </a:solidFill>
              <a:ea typeface="Zapf Dingbats" charset="0"/>
              <a:cs typeface="Zapf Dingbats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BBDBD37-07A2-CA46-AB93-4F38965584A6}"/>
              </a:ext>
            </a:extLst>
          </p:cNvPr>
          <p:cNvSpPr/>
          <p:nvPr/>
        </p:nvSpPr>
        <p:spPr bwMode="auto">
          <a:xfrm>
            <a:off x="76200" y="2240518"/>
            <a:ext cx="525463" cy="400050"/>
          </a:xfrm>
          <a:prstGeom prst="rect">
            <a:avLst/>
          </a:prstGeom>
          <a:solidFill>
            <a:srgbClr val="FFFFFF"/>
          </a:solidFill>
        </p:spPr>
        <p:txBody>
          <a:bodyPr>
            <a:spAutoFit/>
          </a:bodyPr>
          <a:lstStyle/>
          <a:p>
            <a:r>
              <a:rPr lang="en-US" sz="2000" dirty="0">
                <a:solidFill>
                  <a:srgbClr val="355F14"/>
                </a:solidFill>
                <a:latin typeface="Zapf Dingbats" charset="0"/>
                <a:cs typeface="Zapf Dingbats" charset="0"/>
              </a:rPr>
              <a:t> ✔</a:t>
            </a:r>
            <a:endParaRPr lang="en-US" dirty="0">
              <a:solidFill>
                <a:srgbClr val="355F14"/>
              </a:solidFill>
              <a:ea typeface="Zapf Dingbats" charset="0"/>
              <a:cs typeface="Zapf Dingbats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AF5D9A0-4210-0741-9B7E-9326149432EB}"/>
              </a:ext>
            </a:extLst>
          </p:cNvPr>
          <p:cNvSpPr/>
          <p:nvPr/>
        </p:nvSpPr>
        <p:spPr bwMode="auto">
          <a:xfrm>
            <a:off x="105226" y="2792968"/>
            <a:ext cx="525463" cy="400050"/>
          </a:xfrm>
          <a:prstGeom prst="rect">
            <a:avLst/>
          </a:prstGeom>
          <a:solidFill>
            <a:srgbClr val="FFFFFF"/>
          </a:solidFill>
        </p:spPr>
        <p:txBody>
          <a:bodyPr>
            <a:spAutoFit/>
          </a:bodyPr>
          <a:lstStyle/>
          <a:p>
            <a:r>
              <a:rPr lang="en-US" sz="2000" dirty="0">
                <a:solidFill>
                  <a:srgbClr val="355F14"/>
                </a:solidFill>
                <a:latin typeface="Zapf Dingbats" charset="0"/>
                <a:cs typeface="Zapf Dingbats" charset="0"/>
              </a:rPr>
              <a:t> ✔</a:t>
            </a:r>
            <a:endParaRPr lang="en-US" dirty="0">
              <a:solidFill>
                <a:srgbClr val="355F14"/>
              </a:solidFill>
              <a:ea typeface="Zapf Dingbats" charset="0"/>
              <a:cs typeface="Zapf Dingbats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AF40680-ED24-9E4B-A496-6C38C39DB8A4}"/>
              </a:ext>
            </a:extLst>
          </p:cNvPr>
          <p:cNvSpPr/>
          <p:nvPr/>
        </p:nvSpPr>
        <p:spPr bwMode="auto">
          <a:xfrm>
            <a:off x="128786" y="3353145"/>
            <a:ext cx="525463" cy="400050"/>
          </a:xfrm>
          <a:prstGeom prst="rect">
            <a:avLst/>
          </a:prstGeom>
          <a:solidFill>
            <a:srgbClr val="FFFFFF"/>
          </a:solidFill>
        </p:spPr>
        <p:txBody>
          <a:bodyPr>
            <a:spAutoFit/>
          </a:bodyPr>
          <a:lstStyle/>
          <a:p>
            <a:r>
              <a:rPr lang="en-US" sz="2000" dirty="0">
                <a:solidFill>
                  <a:srgbClr val="355F14"/>
                </a:solidFill>
                <a:latin typeface="Zapf Dingbats" charset="0"/>
                <a:cs typeface="Zapf Dingbats" charset="0"/>
              </a:rPr>
              <a:t> ✔</a:t>
            </a:r>
            <a:endParaRPr lang="en-US" dirty="0">
              <a:solidFill>
                <a:srgbClr val="355F14"/>
              </a:solidFill>
              <a:ea typeface="Zapf Dingbats" charset="0"/>
              <a:cs typeface="Zapf Dingbats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AA3E221-9C33-3242-B8F1-5962EF7761AD}"/>
              </a:ext>
            </a:extLst>
          </p:cNvPr>
          <p:cNvSpPr/>
          <p:nvPr/>
        </p:nvSpPr>
        <p:spPr bwMode="auto">
          <a:xfrm>
            <a:off x="118276" y="3913322"/>
            <a:ext cx="525463" cy="400050"/>
          </a:xfrm>
          <a:prstGeom prst="rect">
            <a:avLst/>
          </a:prstGeom>
          <a:solidFill>
            <a:srgbClr val="FFFFFF"/>
          </a:solidFill>
        </p:spPr>
        <p:txBody>
          <a:bodyPr>
            <a:spAutoFit/>
          </a:bodyPr>
          <a:lstStyle/>
          <a:p>
            <a:r>
              <a:rPr lang="en-US" sz="2000" dirty="0">
                <a:solidFill>
                  <a:srgbClr val="355F14"/>
                </a:solidFill>
                <a:latin typeface="Zapf Dingbats" charset="0"/>
                <a:cs typeface="Zapf Dingbats" charset="0"/>
              </a:rPr>
              <a:t> ✔</a:t>
            </a:r>
            <a:endParaRPr lang="en-US" dirty="0">
              <a:solidFill>
                <a:srgbClr val="355F14"/>
              </a:solidFill>
              <a:ea typeface="Zapf Dingbats" charset="0"/>
              <a:cs typeface="Zapf Dingbats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782F061-61CE-0E4C-AC83-7EECAF7B655F}"/>
              </a:ext>
            </a:extLst>
          </p:cNvPr>
          <p:cNvSpPr/>
          <p:nvPr/>
        </p:nvSpPr>
        <p:spPr bwMode="auto">
          <a:xfrm>
            <a:off x="107765" y="4473499"/>
            <a:ext cx="525463" cy="400050"/>
          </a:xfrm>
          <a:prstGeom prst="rect">
            <a:avLst/>
          </a:prstGeom>
          <a:solidFill>
            <a:srgbClr val="FFFFFF"/>
          </a:solidFill>
        </p:spPr>
        <p:txBody>
          <a:bodyPr>
            <a:spAutoFit/>
          </a:bodyPr>
          <a:lstStyle/>
          <a:p>
            <a:r>
              <a:rPr lang="en-US" sz="2000" dirty="0">
                <a:solidFill>
                  <a:srgbClr val="355F14"/>
                </a:solidFill>
                <a:latin typeface="Zapf Dingbats" charset="0"/>
                <a:cs typeface="Zapf Dingbats" charset="0"/>
              </a:rPr>
              <a:t> ✔</a:t>
            </a:r>
            <a:endParaRPr lang="en-US" dirty="0">
              <a:solidFill>
                <a:srgbClr val="355F14"/>
              </a:solidFill>
              <a:ea typeface="Zapf Dingbats" charset="0"/>
              <a:cs typeface="Zapf Dingbats" charset="0"/>
            </a:endParaRPr>
          </a:p>
        </p:txBody>
      </p:sp>
      <p:pic>
        <p:nvPicPr>
          <p:cNvPr id="14" name="Picture 13" descr="Screen Shot 2019-04-30 at 5.43.44 PM.jpg">
            <a:extLst>
              <a:ext uri="{FF2B5EF4-FFF2-40B4-BE49-F238E27FC236}">
                <a16:creationId xmlns:a16="http://schemas.microsoft.com/office/drawing/2014/main" id="{EBE5D8E9-1AB3-6346-A930-C20FE6B543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2785" y="1275715"/>
            <a:ext cx="2302741" cy="197732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A7C7B7A-806C-D942-9393-FCE9162102A1}"/>
              </a:ext>
            </a:extLst>
          </p:cNvPr>
          <p:cNvSpPr txBox="1"/>
          <p:nvPr/>
        </p:nvSpPr>
        <p:spPr>
          <a:xfrm>
            <a:off x="9511694" y="3253044"/>
            <a:ext cx="26041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N. </a:t>
            </a:r>
            <a:r>
              <a:rPr lang="en-US" sz="1200" dirty="0" err="1"/>
              <a:t>Sapra</a:t>
            </a:r>
            <a:r>
              <a:rPr lang="en-US" sz="1200" dirty="0"/>
              <a:t>, et al., Science 367, 79-83 (2020)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3E52385B-8DF9-864D-846F-A06B5BF56FE9}"/>
              </a:ext>
            </a:extLst>
          </p:cNvPr>
          <p:cNvCxnSpPr/>
          <p:nvPr/>
        </p:nvCxnSpPr>
        <p:spPr>
          <a:xfrm flipV="1">
            <a:off x="10069081" y="1700041"/>
            <a:ext cx="0" cy="1117034"/>
          </a:xfrm>
          <a:prstGeom prst="straightConnector1">
            <a:avLst/>
          </a:prstGeom>
          <a:ln>
            <a:solidFill>
              <a:srgbClr val="FFFF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4DDAA977-F8DB-0341-B78E-FE215B6F97BA}"/>
              </a:ext>
            </a:extLst>
          </p:cNvPr>
          <p:cNvSpPr txBox="1"/>
          <p:nvPr/>
        </p:nvSpPr>
        <p:spPr>
          <a:xfrm>
            <a:off x="9798626" y="2664216"/>
            <a:ext cx="3443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e-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59224344-DC86-774A-9DCC-A0C90A255F7E}"/>
              </a:ext>
            </a:extLst>
          </p:cNvPr>
          <p:cNvGrpSpPr/>
          <p:nvPr/>
        </p:nvGrpSpPr>
        <p:grpSpPr>
          <a:xfrm flipH="1">
            <a:off x="8115393" y="2803094"/>
            <a:ext cx="1230732" cy="219783"/>
            <a:chOff x="7086600" y="6233434"/>
            <a:chExt cx="1308715" cy="395966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889AFED2-D26D-414A-90F2-838486DA8EDF}"/>
                </a:ext>
              </a:extLst>
            </p:cNvPr>
            <p:cNvSpPr/>
            <p:nvPr/>
          </p:nvSpPr>
          <p:spPr>
            <a:xfrm>
              <a:off x="7086600" y="6528765"/>
              <a:ext cx="1143000" cy="1006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463F5EBC-E0FA-564D-924D-8FE165C0934A}"/>
                </a:ext>
              </a:extLst>
            </p:cNvPr>
            <p:cNvSpPr txBox="1"/>
            <p:nvPr/>
          </p:nvSpPr>
          <p:spPr>
            <a:xfrm>
              <a:off x="7543800" y="6233434"/>
              <a:ext cx="8515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</a:rPr>
                <a:t>30mm</a:t>
              </a:r>
            </a:p>
          </p:txBody>
        </p:sp>
      </p:grpSp>
      <p:pic>
        <p:nvPicPr>
          <p:cNvPr id="22" name="Picture 21">
            <a:extLst>
              <a:ext uri="{FF2B5EF4-FFF2-40B4-BE49-F238E27FC236}">
                <a16:creationId xmlns:a16="http://schemas.microsoft.com/office/drawing/2014/main" id="{5737DE1F-10DF-B84E-92C3-83D18A2B77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137" y="3834181"/>
            <a:ext cx="3409455" cy="2078735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569F3C0C-AFE9-DD42-959B-C0440BA18335}"/>
              </a:ext>
            </a:extLst>
          </p:cNvPr>
          <p:cNvGrpSpPr/>
          <p:nvPr/>
        </p:nvGrpSpPr>
        <p:grpSpPr>
          <a:xfrm>
            <a:off x="11250596" y="3834181"/>
            <a:ext cx="755286" cy="834948"/>
            <a:chOff x="7250263" y="1807914"/>
            <a:chExt cx="1455725" cy="1393629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EC022A03-93BE-4645-8F73-77204CD072C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422" t="10188" r="29357" b="16880"/>
            <a:stretch/>
          </p:blipFill>
          <p:spPr>
            <a:xfrm>
              <a:off x="7272461" y="1807914"/>
              <a:ext cx="1274921" cy="1335445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D616BC94-97E1-4145-84C1-963872B91973}"/>
                </a:ext>
              </a:extLst>
            </p:cNvPr>
            <p:cNvSpPr txBox="1"/>
            <p:nvPr/>
          </p:nvSpPr>
          <p:spPr>
            <a:xfrm>
              <a:off x="7250263" y="2687826"/>
              <a:ext cx="1455725" cy="5137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</a:rPr>
                <a:t>96keV</a:t>
              </a: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CCF1B096-3DB6-1F46-9D1A-2C866E270675}"/>
              </a:ext>
            </a:extLst>
          </p:cNvPr>
          <p:cNvSpPr txBox="1"/>
          <p:nvPr/>
        </p:nvSpPr>
        <p:spPr>
          <a:xfrm>
            <a:off x="9069958" y="3816188"/>
            <a:ext cx="2082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Stanford “glassbox”</a:t>
            </a:r>
          </a:p>
        </p:txBody>
      </p:sp>
      <p:pic>
        <p:nvPicPr>
          <p:cNvPr id="26" name="図 64">
            <a:extLst>
              <a:ext uri="{FF2B5EF4-FFF2-40B4-BE49-F238E27FC236}">
                <a16:creationId xmlns:a16="http://schemas.microsoft.com/office/drawing/2014/main" id="{68290566-B12C-F245-AA8D-5BD67F9D741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1986" t="35632" r="38018" b="27654"/>
          <a:stretch/>
        </p:blipFill>
        <p:spPr>
          <a:xfrm rot="5400000">
            <a:off x="7469669" y="1543328"/>
            <a:ext cx="1703849" cy="1595531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2947AF1D-BAD3-224B-9ED1-44E88FCCAA73}"/>
              </a:ext>
            </a:extLst>
          </p:cNvPr>
          <p:cNvSpPr txBox="1"/>
          <p:nvPr/>
        </p:nvSpPr>
        <p:spPr>
          <a:xfrm>
            <a:off x="7651843" y="1422631"/>
            <a:ext cx="14173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compact e- gun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BC86775-E1C1-7947-BEB9-440300F0E5DA}"/>
              </a:ext>
            </a:extLst>
          </p:cNvPr>
          <p:cNvSpPr txBox="1"/>
          <p:nvPr/>
        </p:nvSpPr>
        <p:spPr>
          <a:xfrm>
            <a:off x="9774964" y="1247692"/>
            <a:ext cx="19319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waveguide coupled DLA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23C823B-0CD4-1643-BE80-DFAC418601CA}"/>
              </a:ext>
            </a:extLst>
          </p:cNvPr>
          <p:cNvSpPr txBox="1"/>
          <p:nvPr/>
        </p:nvSpPr>
        <p:spPr>
          <a:xfrm>
            <a:off x="7266953" y="1026310"/>
            <a:ext cx="22211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T. Hirano, et al., Appl. Phys. Lett. 116, 161106 (2020)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A0B8263A-680B-A34A-BD8A-12CC7EF0FB49}"/>
              </a:ext>
            </a:extLst>
          </p:cNvPr>
          <p:cNvCxnSpPr>
            <a:cxnSpLocks/>
          </p:cNvCxnSpPr>
          <p:nvPr/>
        </p:nvCxnSpPr>
        <p:spPr>
          <a:xfrm>
            <a:off x="8433316" y="3202998"/>
            <a:ext cx="1039935" cy="1466131"/>
          </a:xfrm>
          <a:prstGeom prst="line">
            <a:avLst/>
          </a:prstGeom>
          <a:noFill/>
          <a:ln w="28575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6127617B-AAD8-004B-BD55-4DEDB1537524}"/>
              </a:ext>
            </a:extLst>
          </p:cNvPr>
          <p:cNvSpPr txBox="1"/>
          <p:nvPr/>
        </p:nvSpPr>
        <p:spPr>
          <a:xfrm>
            <a:off x="1404466" y="6116921"/>
            <a:ext cx="9857647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 cmpd="sng">
            <a:solidFill>
              <a:srgbClr val="A4001D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Enormous progress in DLA from theoretical concept to promising technology in 10 years. Further development needed to reach beam energy/quality suitable for most demanding applications. </a:t>
            </a:r>
          </a:p>
        </p:txBody>
      </p:sp>
    </p:spTree>
    <p:extLst>
      <p:ext uri="{BB962C8B-B14F-4D97-AF65-F5344CB8AC3E}">
        <p14:creationId xmlns:p14="http://schemas.microsoft.com/office/powerpoint/2010/main" val="2443637825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CBB055-F3A2-4349-A6F4-CA32682082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Applications</a:t>
            </a:r>
          </a:p>
        </p:txBody>
      </p:sp>
      <p:pic>
        <p:nvPicPr>
          <p:cNvPr id="5" name="Picture 4" descr="DLA_tabletop_v7.png">
            <a:extLst>
              <a:ext uri="{FF2B5EF4-FFF2-40B4-BE49-F238E27FC236}">
                <a16:creationId xmlns:a16="http://schemas.microsoft.com/office/drawing/2014/main" id="{7B1266C7-757C-3844-9905-57DB401E9E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4687" y="1585583"/>
            <a:ext cx="3633094" cy="1348632"/>
          </a:xfrm>
          <a:prstGeom prst="rect">
            <a:avLst/>
          </a:prstGeom>
        </p:spPr>
      </p:pic>
      <p:pic>
        <p:nvPicPr>
          <p:cNvPr id="6" name="Picture 5" descr="Background pattern&#10;&#10;Description automatically generated with low confidence">
            <a:extLst>
              <a:ext uri="{FF2B5EF4-FFF2-40B4-BE49-F238E27FC236}">
                <a16:creationId xmlns:a16="http://schemas.microsoft.com/office/drawing/2014/main" id="{683114C0-24EA-B44B-A714-CEA8DFA565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8275" y="3920197"/>
            <a:ext cx="1683619" cy="130898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DE0CDBE-E8DE-DB46-A17C-ADBD2FFCBB3F}"/>
              </a:ext>
            </a:extLst>
          </p:cNvPr>
          <p:cNvSpPr txBox="1"/>
          <p:nvPr/>
        </p:nvSpPr>
        <p:spPr>
          <a:xfrm>
            <a:off x="10489017" y="3918381"/>
            <a:ext cx="157360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UED time-resolved (20 ps) measurement of </a:t>
            </a:r>
          </a:p>
          <a:p>
            <a:r>
              <a:rPr lang="en-US" sz="1400"/>
              <a:t>h-BN lattice heating using ACHIP beam line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010CC12-AD02-0B4D-BA71-05B3604C7ADE}"/>
              </a:ext>
            </a:extLst>
          </p:cNvPr>
          <p:cNvSpPr txBox="1"/>
          <p:nvPr/>
        </p:nvSpPr>
        <p:spPr>
          <a:xfrm>
            <a:off x="9140067" y="1164623"/>
            <a:ext cx="2442333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compact medical devices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41ECB20-7AD5-B04D-BF52-77680BAA1307}"/>
              </a:ext>
            </a:extLst>
          </p:cNvPr>
          <p:cNvSpPr txBox="1"/>
          <p:nvPr/>
        </p:nvSpPr>
        <p:spPr>
          <a:xfrm>
            <a:off x="8957640" y="3492474"/>
            <a:ext cx="2748507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ultrafast electron diffraction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28588DE4-4801-934E-A034-12EA31AA74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4872312"/>
              </p:ext>
            </p:extLst>
          </p:nvPr>
        </p:nvGraphicFramePr>
        <p:xfrm>
          <a:off x="129376" y="1162222"/>
          <a:ext cx="8303558" cy="481605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00674">
                  <a:extLst>
                    <a:ext uri="{9D8B030D-6E8A-4147-A177-3AD203B41FA5}">
                      <a16:colId xmlns:a16="http://schemas.microsoft.com/office/drawing/2014/main" val="3895106967"/>
                    </a:ext>
                  </a:extLst>
                </a:gridCol>
                <a:gridCol w="878999">
                  <a:extLst>
                    <a:ext uri="{9D8B030D-6E8A-4147-A177-3AD203B41FA5}">
                      <a16:colId xmlns:a16="http://schemas.microsoft.com/office/drawing/2014/main" val="1645251693"/>
                    </a:ext>
                  </a:extLst>
                </a:gridCol>
                <a:gridCol w="1634892">
                  <a:extLst>
                    <a:ext uri="{9D8B030D-6E8A-4147-A177-3AD203B41FA5}">
                      <a16:colId xmlns:a16="http://schemas.microsoft.com/office/drawing/2014/main" val="2053325148"/>
                    </a:ext>
                  </a:extLst>
                </a:gridCol>
                <a:gridCol w="1751738">
                  <a:extLst>
                    <a:ext uri="{9D8B030D-6E8A-4147-A177-3AD203B41FA5}">
                      <a16:colId xmlns:a16="http://schemas.microsoft.com/office/drawing/2014/main" val="4066176635"/>
                    </a:ext>
                  </a:extLst>
                </a:gridCol>
                <a:gridCol w="834878">
                  <a:extLst>
                    <a:ext uri="{9D8B030D-6E8A-4147-A177-3AD203B41FA5}">
                      <a16:colId xmlns:a16="http://schemas.microsoft.com/office/drawing/2014/main" val="3148959930"/>
                    </a:ext>
                  </a:extLst>
                </a:gridCol>
                <a:gridCol w="1202377">
                  <a:extLst>
                    <a:ext uri="{9D8B030D-6E8A-4147-A177-3AD203B41FA5}">
                      <a16:colId xmlns:a16="http://schemas.microsoft.com/office/drawing/2014/main" val="2994285102"/>
                    </a:ext>
                  </a:extLst>
                </a:gridCol>
              </a:tblGrid>
              <a:tr h="44262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Application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MS Gothic" panose="020B06090702050802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Field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MS Gothic" panose="020B06090702050802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Time-Scale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MS Gothic" panose="020B06090702050802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Kinetic Energy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MS Gothic" panose="020B06090702050802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Species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MS Gothic" panose="020B06090702050802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Beam Power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MS Gothic" panose="020B06090702050802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107138259"/>
                  </a:ext>
                </a:extLst>
              </a:tr>
              <a:tr h="400954"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Radiobiology, Endoscopic RT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MS Gothic" panose="020B06090702050802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2"/>
                          </a:solidFill>
                          <a:effectLst/>
                        </a:rPr>
                        <a:t>Medical</a:t>
                      </a:r>
                      <a:endParaRPr lang="en-US" sz="1400" b="1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MS Gothic" panose="020B06090702050802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2"/>
                          </a:solidFill>
                          <a:effectLst/>
                        </a:rPr>
                        <a:t>5 yrs</a:t>
                      </a:r>
                      <a:endParaRPr lang="en-US" sz="1400" b="1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MS Gothic" panose="020B06090702050802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2"/>
                          </a:solidFill>
                          <a:effectLst/>
                        </a:rPr>
                        <a:t>100 keV to 10 MeV</a:t>
                      </a:r>
                      <a:endParaRPr lang="en-US" sz="1400" b="1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MS Gothic" panose="020B06090702050802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2"/>
                          </a:solidFill>
                          <a:effectLst/>
                        </a:rPr>
                        <a:t>e-</a:t>
                      </a:r>
                      <a:endParaRPr lang="en-US" sz="1400" b="1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MS Gothic" panose="020B06090702050802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2"/>
                          </a:solidFill>
                          <a:effectLst/>
                        </a:rPr>
                        <a:t>1-5 mW</a:t>
                      </a:r>
                      <a:endParaRPr lang="en-US" sz="1400" b="1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MS Gothic" panose="020B06090702050802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81842873"/>
                  </a:ext>
                </a:extLst>
              </a:tr>
              <a:tr h="400954"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UED/UEM, QIS, and Attosecond Science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MS Gothic" panose="020B06090702050802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2"/>
                          </a:solidFill>
                          <a:effectLst/>
                        </a:rPr>
                        <a:t>Science</a:t>
                      </a:r>
                      <a:endParaRPr lang="en-US" sz="1400" b="1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MS Gothic" panose="020B06090702050802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2"/>
                          </a:solidFill>
                          <a:effectLst/>
                        </a:rPr>
                        <a:t>5 yrs</a:t>
                      </a:r>
                      <a:endParaRPr lang="en-US" sz="1400" b="1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MS Gothic" panose="020B06090702050802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2"/>
                          </a:solidFill>
                          <a:effectLst/>
                        </a:rPr>
                        <a:t>1-5 MeV</a:t>
                      </a:r>
                      <a:endParaRPr lang="en-US" sz="1400" b="1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MS Gothic" panose="020B06090702050802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2"/>
                          </a:solidFill>
                          <a:effectLst/>
                        </a:rPr>
                        <a:t>e-</a:t>
                      </a:r>
                      <a:endParaRPr lang="en-US" sz="1400" b="1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MS Gothic" panose="020B06090702050802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2"/>
                          </a:solidFill>
                          <a:effectLst/>
                        </a:rPr>
                        <a:t>10 to 50 µW</a:t>
                      </a:r>
                      <a:endParaRPr lang="en-US" sz="1400" b="1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MS Gothic" panose="020B06090702050802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877449909"/>
                  </a:ext>
                </a:extLst>
              </a:tr>
              <a:tr h="400954"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bg1"/>
                          </a:solidFill>
                          <a:effectLst/>
                        </a:rPr>
                        <a:t>Radiation Sources (EUV, IR, THz)</a:t>
                      </a:r>
                      <a:endParaRPr lang="en-US" sz="14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MS Gothic" panose="020B06090702050802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2"/>
                          </a:solidFill>
                          <a:effectLst/>
                        </a:rPr>
                        <a:t>Industry</a:t>
                      </a:r>
                      <a:endParaRPr lang="en-US" sz="1400" b="1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MS Gothic" panose="020B06090702050802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2"/>
                          </a:solidFill>
                          <a:effectLst/>
                        </a:rPr>
                        <a:t>5-10 yrs</a:t>
                      </a:r>
                      <a:endParaRPr lang="en-US" sz="1400" b="1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MS Gothic" panose="020B06090702050802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2"/>
                          </a:solidFill>
                          <a:effectLst/>
                        </a:rPr>
                        <a:t>10 to 100 MeV</a:t>
                      </a:r>
                      <a:endParaRPr lang="en-US" sz="1400" b="1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MS Gothic" panose="020B06090702050802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2"/>
                          </a:solidFill>
                          <a:effectLst/>
                        </a:rPr>
                        <a:t>e-</a:t>
                      </a:r>
                      <a:endParaRPr lang="en-US" sz="1400" b="1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MS Gothic" panose="020B06090702050802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2"/>
                          </a:solidFill>
                          <a:effectLst/>
                        </a:rPr>
                        <a:t>0.5 W</a:t>
                      </a:r>
                      <a:endParaRPr lang="en-US" sz="1400" b="1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MS Gothic" panose="020B06090702050802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382069595"/>
                  </a:ext>
                </a:extLst>
              </a:tr>
              <a:tr h="442624"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Compton X-ray Source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MS Gothic" panose="020B06090702050802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Medical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MS Gothic" panose="020B06090702050802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5-10 yrs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MS Gothic" panose="020B06090702050802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10 to 60 MeV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MS Gothic" panose="020B06090702050802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e-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MS Gothic" panose="020B06090702050802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20 to 60 mW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MS Gothic" panose="020B06090702050802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24609652"/>
                  </a:ext>
                </a:extLst>
              </a:tr>
              <a:tr h="442624"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MS Gothic" panose="020B0609070205080204" pitchFamily="49" charset="-128"/>
                          <a:cs typeface="Times New Roman" panose="02020603050405020304" pitchFamily="18" charset="0"/>
                        </a:rPr>
                        <a:t>Fixed Target Dark Matter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MS Gothic" panose="020B0609070205080204" pitchFamily="49" charset="-128"/>
                          <a:cs typeface="Times New Roman" panose="02020603050405020304" pitchFamily="18" charset="0"/>
                        </a:rPr>
                        <a:t>HEP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MS Gothic" panose="020B0609070205080204" pitchFamily="49" charset="-128"/>
                          <a:cs typeface="Times New Roman" panose="02020603050405020304" pitchFamily="18" charset="0"/>
                        </a:rPr>
                        <a:t>10-20 yrs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MS Gothic" panose="020B0609070205080204" pitchFamily="49" charset="-128"/>
                          <a:cs typeface="Times New Roman" panose="02020603050405020304" pitchFamily="18" charset="0"/>
                        </a:rPr>
                        <a:t>1-20 GeV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MS Gothic" panose="020B0609070205080204" pitchFamily="49" charset="-128"/>
                          <a:cs typeface="Times New Roman" panose="02020603050405020304" pitchFamily="18" charset="0"/>
                        </a:rPr>
                        <a:t>e-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MS Gothic" panose="020B0609070205080204" pitchFamily="49" charset="-128"/>
                          <a:cs typeface="Times New Roman" panose="02020603050405020304" pitchFamily="18" charset="0"/>
                        </a:rPr>
                        <a:t>5 to 120 mW</a:t>
                      </a: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946282890"/>
                  </a:ext>
                </a:extLst>
              </a:tr>
              <a:tr h="442624"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Proton/Hadron Therapy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MS Gothic" panose="020B06090702050802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Medical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MS Gothic" panose="020B06090702050802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10-20 yrs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MS Gothic" panose="020B06090702050802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70 to 250 MeV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MS Gothic" panose="020B06090702050802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p+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MS Gothic" panose="020B06090702050802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3-400 mW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MS Gothic" panose="020B06090702050802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192884476"/>
                  </a:ext>
                </a:extLst>
              </a:tr>
              <a:tr h="400954"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Compact XFEL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MS Gothic" panose="020B06090702050802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Science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MS Gothic" panose="020B06090702050802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10-20 yrs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MS Gothic" panose="020B06090702050802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 GeV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MS Gothic" panose="020B06090702050802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e-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MS Gothic" panose="020B06090702050802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1.5 kW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MS Gothic" panose="020B06090702050802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985820024"/>
                  </a:ext>
                </a:extLst>
              </a:tr>
              <a:tr h="442624"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Multi-Axis Tomography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MS Gothic" panose="020B06090702050802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Science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MS Gothic" panose="020B06090702050802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10-20 yrs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MS Gothic" panose="020B06090702050802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 GeV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MS Gothic" panose="020B06090702050802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e-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MS Gothic" panose="020B06090702050802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1.5 kW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MS Gothic" panose="020B06090702050802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219303072"/>
                  </a:ext>
                </a:extLst>
              </a:tr>
              <a:tr h="442624"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Colliding Beam Fusion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MS Gothic" panose="020B06090702050802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Industry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MS Gothic" panose="020B06090702050802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20+ yrs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MS Gothic" panose="020B06090702050802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15 keV to 1 MeV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MS Gothic" panose="020B06090702050802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p+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MS Gothic" panose="020B06090702050802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 MW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MS Gothic" panose="020B06090702050802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604347690"/>
                  </a:ext>
                </a:extLst>
              </a:tr>
              <a:tr h="442624"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Linear Collider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MS Gothic" panose="020B06090702050802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HEP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MS Gothic" panose="020B06090702050802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20+ yrs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MS Gothic" panose="020B06090702050802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 to 10 TeV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MS Gothic" panose="020B06090702050802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e-/e+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MS Gothic" panose="020B06090702050802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10 to 200 MW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MS Gothic" panose="020B06090702050802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210226646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647EF3D8-B7C6-AC41-87DC-DB7ED74F1A96}"/>
              </a:ext>
            </a:extLst>
          </p:cNvPr>
          <p:cNvSpPr txBox="1"/>
          <p:nvPr/>
        </p:nvSpPr>
        <p:spPr>
          <a:xfrm>
            <a:off x="1381103" y="6122483"/>
            <a:ext cx="9727622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 cmpd="sng">
            <a:solidFill>
              <a:srgbClr val="A4001D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With guidance from its advisory board, ACHIP has targeted near-term applications for follow-on funding. DOE support would provide a stepping stone to more demanding HEP requirements. </a:t>
            </a:r>
          </a:p>
        </p:txBody>
      </p:sp>
    </p:spTree>
    <p:extLst>
      <p:ext uri="{BB962C8B-B14F-4D97-AF65-F5344CB8AC3E}">
        <p14:creationId xmlns:p14="http://schemas.microsoft.com/office/powerpoint/2010/main" val="486670883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940F68-D65C-6349-BF61-D78531A0A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HEP Considerations</a:t>
            </a:r>
          </a:p>
        </p:txBody>
      </p:sp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4D3EEA14-78D0-0B42-A036-452937623F3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935" y="2671423"/>
            <a:ext cx="4313082" cy="3463802"/>
          </a:xfrm>
          <a:prstGeom prst="rect">
            <a:avLst/>
          </a:prstGeom>
        </p:spPr>
      </p:pic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58EB1BF7-E742-1A4E-8887-D908EF8DF7B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607" y="1351574"/>
            <a:ext cx="4979503" cy="108250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62302D4-55F0-A046-8256-0210B6AD09CF}"/>
              </a:ext>
            </a:extLst>
          </p:cNvPr>
          <p:cNvSpPr txBox="1"/>
          <p:nvPr/>
        </p:nvSpPr>
        <p:spPr>
          <a:xfrm>
            <a:off x="447238" y="2353732"/>
            <a:ext cx="40046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accent1"/>
                </a:solidFill>
              </a:rPr>
              <a:t>Snowmass Contribution, March 15, 2022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3A57306-4D10-9D40-8BFB-F4911561DFD7}"/>
              </a:ext>
            </a:extLst>
          </p:cNvPr>
          <p:cNvSpPr txBox="1"/>
          <p:nvPr/>
        </p:nvSpPr>
        <p:spPr>
          <a:xfrm>
            <a:off x="6083643" y="3271316"/>
            <a:ext cx="6025979" cy="258532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spc="0" normalizeH="0" baseline="0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Example: proposed LDMX @ SLAC (courtesy T. Nelson)</a:t>
            </a:r>
            <a:endParaRPr kumimoji="0" lang="en-US" sz="1800" b="1" i="0" u="none" strike="noStrike" cap="none" spc="0" normalizeH="0" baseline="30000">
              <a:ln>
                <a:noFill/>
              </a:ln>
              <a:solidFill>
                <a:schemeClr val="accent1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/>
              <a:t>Search for missing momentum in production of weakly interacting particles using LCLS-II drive beam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>
              <a:sym typeface="Wingdings" pitchFamily="2" charset="2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>
              <a:sym typeface="Wingdings" pitchFamily="2" charset="2"/>
            </a:endParaRP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>
                <a:sym typeface="Wingdings" pitchFamily="2" charset="2"/>
              </a:rPr>
              <a:t>energies up to 20 GeV are beneficial</a:t>
            </a: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>
                <a:sym typeface="Wingdings" pitchFamily="2" charset="2"/>
              </a:rPr>
              <a:t>need a clean initial state (single electrons at high rep rate)</a:t>
            </a: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>
                <a:sym typeface="Wingdings" pitchFamily="2" charset="2"/>
              </a:rPr>
              <a:t>possibility to use a DLA  need to bring DLA to GeV scale</a:t>
            </a:r>
          </a:p>
        </p:txBody>
      </p:sp>
      <p:pic>
        <p:nvPicPr>
          <p:cNvPr id="12" name="Picture 11" descr="A picture containing text, font, screenshot, number&#10;&#10;Description automatically generated">
            <a:extLst>
              <a:ext uri="{FF2B5EF4-FFF2-40B4-BE49-F238E27FC236}">
                <a16:creationId xmlns:a16="http://schemas.microsoft.com/office/drawing/2014/main" id="{995CC6C5-DC01-3C40-8CA3-6227E5A821E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3643" y="4159421"/>
            <a:ext cx="4933778" cy="78022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63A6959-85D5-1C48-9067-0A4676CD4C01}"/>
              </a:ext>
            </a:extLst>
          </p:cNvPr>
          <p:cNvSpPr txBox="1"/>
          <p:nvPr/>
        </p:nvSpPr>
        <p:spPr>
          <a:xfrm>
            <a:off x="1714355" y="983857"/>
            <a:ext cx="2435921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1" u="sng" strike="noStrike" cap="none" spc="0" normalizeH="0" baseline="0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HEP 30 TeV e+e- Collider</a:t>
            </a:r>
            <a:endParaRPr kumimoji="0" lang="en-US" sz="1800" b="1" u="sng" strike="noStrike" cap="none" spc="0" normalizeH="0" baseline="30000">
              <a:ln>
                <a:noFill/>
              </a:ln>
              <a:solidFill>
                <a:schemeClr val="accent1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B3CA22E-5B37-F04B-8414-4CDF483E5D0A}"/>
              </a:ext>
            </a:extLst>
          </p:cNvPr>
          <p:cNvSpPr/>
          <p:nvPr/>
        </p:nvSpPr>
        <p:spPr>
          <a:xfrm>
            <a:off x="5720905" y="975844"/>
            <a:ext cx="5746165" cy="398096"/>
          </a:xfrm>
          <a:prstGeom prst="rect">
            <a:avLst/>
          </a:prstGeom>
          <a:solidFill>
            <a:schemeClr val="bg1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9621329-D1F9-7540-8012-0A89E0558A01}"/>
              </a:ext>
            </a:extLst>
          </p:cNvPr>
          <p:cNvSpPr txBox="1"/>
          <p:nvPr/>
        </p:nvSpPr>
        <p:spPr>
          <a:xfrm>
            <a:off x="6171186" y="988039"/>
            <a:ext cx="5859935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1" u="sng" strike="noStrike" cap="none" spc="0" normalizeH="0" baseline="0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Indirect Dark Matter Search (Missing Energy/Momentum)</a:t>
            </a:r>
            <a:r>
              <a:rPr kumimoji="0" lang="en-US" sz="1800" b="1" u="sng" strike="noStrike" cap="none" spc="0" normalizeH="0" baseline="30000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10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B8E35CC-649D-A947-B9B3-84A8B376D89D}"/>
              </a:ext>
            </a:extLst>
          </p:cNvPr>
          <p:cNvSpPr txBox="1"/>
          <p:nvPr/>
        </p:nvSpPr>
        <p:spPr>
          <a:xfrm>
            <a:off x="1461910" y="6132189"/>
            <a:ext cx="9857647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 cmpd="sng">
            <a:solidFill>
              <a:srgbClr val="A4001D"/>
            </a:solidFill>
          </a:ln>
        </p:spPr>
        <p:txBody>
          <a:bodyPr wrap="square" rtlCol="0">
            <a:spAutoFit/>
          </a:bodyPr>
          <a:lstStyle/>
          <a:p>
            <a:r>
              <a:rPr lang="en-US"/>
              <a:t>A DLA TeV collider has unique advantages (efficiency, cost, low beamstrahlung loss), but long time scale. Indirect fixed target DM search provides a promising intermediate scale application. </a:t>
            </a:r>
          </a:p>
        </p:txBody>
      </p:sp>
      <p:pic>
        <p:nvPicPr>
          <p:cNvPr id="8" name="Picture 7" descr="A diagram of a calorimeter&#10;&#10;Description automatically generated with low confidence">
            <a:extLst>
              <a:ext uri="{FF2B5EF4-FFF2-40B4-BE49-F238E27FC236}">
                <a16:creationId xmlns:a16="http://schemas.microsoft.com/office/drawing/2014/main" id="{7D86B927-34D8-BF4E-8F7E-6023EA04051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892" y="1501618"/>
            <a:ext cx="3800138" cy="1861683"/>
          </a:xfrm>
          <a:prstGeom prst="rect">
            <a:avLst/>
          </a:prstGeom>
        </p:spPr>
      </p:pic>
      <p:pic>
        <p:nvPicPr>
          <p:cNvPr id="7" name="Picture 6" descr="A picture containing text, screenshot, font, number&#10;&#10;Description automatically generated">
            <a:extLst>
              <a:ext uri="{FF2B5EF4-FFF2-40B4-BE49-F238E27FC236}">
                <a16:creationId xmlns:a16="http://schemas.microsoft.com/office/drawing/2014/main" id="{51AF77E5-22FE-794C-BD7D-ABAE769F1A5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9549" y="4518240"/>
            <a:ext cx="2730403" cy="1484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444740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5300" y="165100"/>
            <a:ext cx="8610600" cy="762000"/>
          </a:xfrm>
        </p:spPr>
        <p:txBody>
          <a:bodyPr/>
          <a:lstStyle/>
          <a:p>
            <a:pPr algn="ctr"/>
            <a:r>
              <a:rPr lang="en-US"/>
              <a:t>Thank you!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89021" y="5419687"/>
            <a:ext cx="3964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00FF"/>
                </a:solidFill>
              </a:rPr>
              <a:t>contact:  </a:t>
            </a:r>
            <a:r>
              <a:rPr lang="en-US" dirty="0" err="1">
                <a:solidFill>
                  <a:srgbClr val="0000FF"/>
                </a:solidFill>
              </a:rPr>
              <a:t>england@slac.stanford.edu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24237" y="6213675"/>
            <a:ext cx="89435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Special thanks to K. </a:t>
            </a:r>
            <a:r>
              <a:rPr lang="en-US" sz="1400" dirty="0" err="1"/>
              <a:t>Leedle</a:t>
            </a:r>
            <a:r>
              <a:rPr lang="en-US" sz="1400" dirty="0"/>
              <a:t>, Z. Huang, Y-C. Huang, T. Hirano, U. </a:t>
            </a:r>
            <a:r>
              <a:rPr lang="en-US" sz="1400" dirty="0" err="1"/>
              <a:t>Niedermayer</a:t>
            </a:r>
            <a:r>
              <a:rPr lang="en-US" sz="1400" dirty="0"/>
              <a:t> for contributions of slides and to the U.S. Dept. Energy, European Research Council, and Gordon and Betty Moore Foundation for support.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888939" y="5775267"/>
            <a:ext cx="63606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A4001D"/>
                </a:solidFill>
                <a:hlinkClick r:id="rId2"/>
              </a:rPr>
              <a:t>http://achip.stanford.edu</a:t>
            </a:r>
            <a:r>
              <a:rPr lang="en-US" dirty="0">
                <a:solidFill>
                  <a:srgbClr val="A4001D"/>
                </a:solidFill>
              </a:rPr>
              <a:t>          </a:t>
            </a:r>
            <a:r>
              <a:rPr lang="en-US" dirty="0">
                <a:solidFill>
                  <a:srgbClr val="A4001D"/>
                </a:solidFill>
                <a:hlinkClick r:id="rId3"/>
              </a:rPr>
              <a:t>http://slac.stanford.edu/dla</a:t>
            </a:r>
            <a:endParaRPr lang="en-US" dirty="0">
              <a:solidFill>
                <a:srgbClr val="A4001D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92461" y="5061466"/>
            <a:ext cx="63081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/>
              <a:t>Group photo, ACHIP collaboration meeting in Hamburg, Germany, September 2018. </a:t>
            </a:r>
          </a:p>
        </p:txBody>
      </p:sp>
      <p:pic>
        <p:nvPicPr>
          <p:cNvPr id="4" name="Picture 3" descr="group-picture_trim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9987" y="1152441"/>
            <a:ext cx="7050919" cy="3898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049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C0D640-DFA4-D04A-B7DB-086C3272FB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1D850E-5475-3D41-B9AF-E682537374BC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>
            <a:normAutofit fontScale="70000" lnSpcReduction="20000"/>
          </a:bodyPr>
          <a:lstStyle/>
          <a:p>
            <a:pPr marL="457200" indent="-457200">
              <a:buFont typeface="+mj-lt"/>
              <a:buAutoNum type="arabicPeriod"/>
            </a:pPr>
            <a:endParaRPr lang="en-US">
              <a:effectLst/>
              <a:latin typeface="Helvetica" pitchFamily="2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>
                <a:effectLst/>
                <a:latin typeface="Helvetica" pitchFamily="2" charset="0"/>
              </a:rPr>
              <a:t>C. M. S. Sears, E. Colby, R. J. England, et al., “Phase stable net acceleration of electrons from a two-stage optical accelerator,” Phys. Rev. ST-AB, 11, 101301 (2008).</a:t>
            </a:r>
          </a:p>
          <a:p>
            <a:pPr marL="457200" indent="-457200">
              <a:buFont typeface="+mj-lt"/>
              <a:buAutoNum type="arabicPeriod"/>
            </a:pPr>
            <a:r>
              <a:rPr lang="en-US">
                <a:effectLst/>
                <a:latin typeface="Helvetica" pitchFamily="2" charset="0"/>
              </a:rPr>
              <a:t>E. A. Peralta, K. Soong, R. J. England, et al., “Demonstration of electron acceleration in a laser-driven dielectric microstructure,” Nature 503, 91-94 (2013).</a:t>
            </a:r>
          </a:p>
          <a:p>
            <a:pPr marL="457200" indent="-457200">
              <a:buFont typeface="+mj-lt"/>
              <a:buAutoNum type="arabicPeriod"/>
            </a:pPr>
            <a:r>
              <a:rPr lang="en-US">
                <a:effectLst/>
                <a:latin typeface="Helvetica" pitchFamily="2" charset="0"/>
              </a:rPr>
              <a:t>D. Cesar, S. Custodio, P. Musumeci, et al., “High-field nonlinear optical response and phase control in a dielectric laser accelerator,” Comm. Phys. 1(4), 1-7 (2018).</a:t>
            </a:r>
          </a:p>
          <a:p>
            <a:pPr marL="457200" indent="-457200">
              <a:buFont typeface="+mj-lt"/>
              <a:buAutoNum type="arabicPeriod"/>
            </a:pPr>
            <a:r>
              <a:rPr lang="en-US">
                <a:effectLst/>
                <a:latin typeface="Helvetica" pitchFamily="2" charset="0"/>
              </a:rPr>
              <a:t>D. Cesar, et al., “Enhanced energy gain in a dielectric laser accelerator using a tilted pulse front laser, “Opt. Exp. 26 (22), 29216 (2018)</a:t>
            </a:r>
          </a:p>
          <a:p>
            <a:pPr marL="457200" indent="-457200">
              <a:buFont typeface="+mj-lt"/>
              <a:buAutoNum type="arabicPeriod"/>
            </a:pPr>
            <a:r>
              <a:rPr lang="en-US">
                <a:effectLst/>
                <a:latin typeface="Helvetica" pitchFamily="2" charset="0"/>
              </a:rPr>
              <a:t>T. Hirano, et al, “A compact electron source for hte dielectric laser acceleratior,” Appl. Phys. Lett. 116, 161106 (2020).</a:t>
            </a:r>
          </a:p>
          <a:p>
            <a:pPr marL="457200" indent="-457200">
              <a:buFont typeface="+mj-lt"/>
              <a:buAutoNum type="arabicPeriod"/>
            </a:pPr>
            <a:r>
              <a:rPr lang="en-US">
                <a:effectLst/>
                <a:latin typeface="Helvetica" pitchFamily="2" charset="0"/>
              </a:rPr>
              <a:t>R. Shiloh, et al., “Electron phase-space control in photonic chip-based particle acceleration,” Nature 597, 498-502 (2021).</a:t>
            </a:r>
          </a:p>
          <a:p>
            <a:pPr marL="457200" indent="-457200">
              <a:buFont typeface="+mj-lt"/>
              <a:buAutoNum type="arabicPeriod"/>
            </a:pPr>
            <a:r>
              <a:rPr lang="en-US">
                <a:effectLst/>
                <a:latin typeface="Helvetica" pitchFamily="2" charset="0"/>
              </a:rPr>
              <a:t>N. Sapra, et al., “On-chip integrated laser-driven particle accelerator,” Science 367, 79-83 (2020).</a:t>
            </a:r>
          </a:p>
          <a:p>
            <a:pPr marL="457200" indent="-457200">
              <a:buFont typeface="+mj-lt"/>
              <a:buAutoNum type="arabicPeriod"/>
            </a:pPr>
            <a:r>
              <a:rPr lang="en-US">
                <a:effectLst/>
                <a:latin typeface="Helvetica" pitchFamily="2" charset="0"/>
              </a:rPr>
              <a:t>D. S. Black, et al., “Net acceleration and direct measurement of attosecond electron pulses in a silicon dielectric laser accelerator,” Phys. Rev. Lett. 123, 264802 (2019).</a:t>
            </a:r>
          </a:p>
          <a:p>
            <a:pPr marL="457200" indent="-457200">
              <a:buFont typeface="+mj-lt"/>
              <a:buAutoNum type="arabicPeriod"/>
            </a:pPr>
            <a:r>
              <a:rPr lang="en-US">
                <a:effectLst/>
                <a:latin typeface="Helvetica" pitchFamily="2" charset="0"/>
              </a:rPr>
              <a:t>N. Shoenenberger, et al., “Generation and characterization of attosecond microbunched electron pulse trains via dielectric laser acceleration,” Phys. Rev. Lett. 123, 264803 (2019).</a:t>
            </a:r>
          </a:p>
          <a:p>
            <a:pPr marL="457200" indent="-457200">
              <a:buFont typeface="+mj-lt"/>
              <a:buAutoNum type="arabicPeriod"/>
            </a:pPr>
            <a:r>
              <a:rPr lang="en-US">
                <a:effectLst/>
                <a:latin typeface="Helvetica" pitchFamily="2" charset="0"/>
              </a:rPr>
              <a:t>A. Berlin, et al., “Dark matter, millicharges, axion and scalar particles, gauge bosons, and other new physics with LDMX,” Fermilab-PUB-18-310-A, SLAC-PUB-17297 [https://arxiv.org/pdf/1807.01730.pdf]</a:t>
            </a:r>
          </a:p>
          <a:p>
            <a:pPr marL="457200" indent="-457200">
              <a:buFont typeface="+mj-lt"/>
              <a:buAutoNum type="arabicPeriod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491439"/>
      </p:ext>
    </p:extLst>
  </p:cSld>
  <p:clrMapOvr>
    <a:masterClrMapping/>
  </p:clrMapOvr>
</p:sld>
</file>

<file path=ppt/theme/theme1.xml><?xml version="1.0" encoding="utf-8"?>
<a:theme xmlns:a="http://schemas.openxmlformats.org/drawingml/2006/main" name="FACET-II Main">
  <a:themeElements>
    <a:clrScheme name="FACET-II Mai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8C1515"/>
      </a:accent1>
      <a:accent2>
        <a:srgbClr val="4198B5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FACET-II Main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FACET-II Ma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FACET-II Main">
  <a:themeElements>
    <a:clrScheme name="FACET-II Mai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8C1515"/>
      </a:accent1>
      <a:accent2>
        <a:srgbClr val="4198B5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FACET-II Main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FACET-II Ma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442</TotalTime>
  <Words>1154</Words>
  <Application>Microsoft Macintosh PowerPoint</Application>
  <PresentationFormat>Widescreen</PresentationFormat>
  <Paragraphs>160</Paragraphs>
  <Slides>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7" baseType="lpstr">
      <vt:lpstr>Arial</vt:lpstr>
      <vt:lpstr>Calibri</vt:lpstr>
      <vt:lpstr>Helvetica</vt:lpstr>
      <vt:lpstr>Lato Black</vt:lpstr>
      <vt:lpstr>Lato Bold</vt:lpstr>
      <vt:lpstr>Lato Regular</vt:lpstr>
      <vt:lpstr>Symbol</vt:lpstr>
      <vt:lpstr>Wingdings</vt:lpstr>
      <vt:lpstr>Zapf Dingbats</vt:lpstr>
      <vt:lpstr>FACET-II Main</vt:lpstr>
      <vt:lpstr>PowerPoint Presentation</vt:lpstr>
      <vt:lpstr>DLA Concept</vt:lpstr>
      <vt:lpstr>Milestones toward a real-world DLA device</vt:lpstr>
      <vt:lpstr>Applications</vt:lpstr>
      <vt:lpstr>HEP Considerations</vt:lpstr>
      <vt:lpstr>Thank you!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Justification for Increased Gradient (Draft)</dc:title>
  <cp:lastModifiedBy>Robert Joel England</cp:lastModifiedBy>
  <cp:revision>22</cp:revision>
  <dcterms:modified xsi:type="dcterms:W3CDTF">2023-05-04T15:29:06Z</dcterms:modified>
</cp:coreProperties>
</file>