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83" r:id="rId3"/>
    <p:sldId id="304" r:id="rId4"/>
    <p:sldId id="358" r:id="rId5"/>
    <p:sldId id="305" r:id="rId6"/>
    <p:sldId id="319" r:id="rId7"/>
    <p:sldId id="306" r:id="rId8"/>
    <p:sldId id="307" r:id="rId9"/>
    <p:sldId id="308" r:id="rId10"/>
    <p:sldId id="309" r:id="rId11"/>
    <p:sldId id="317" r:id="rId12"/>
    <p:sldId id="320" r:id="rId13"/>
    <p:sldId id="259" r:id="rId14"/>
    <p:sldId id="260" r:id="rId15"/>
    <p:sldId id="322" r:id="rId16"/>
    <p:sldId id="321" r:id="rId17"/>
    <p:sldId id="286" r:id="rId18"/>
    <p:sldId id="323" r:id="rId19"/>
    <p:sldId id="285" r:id="rId20"/>
    <p:sldId id="264" r:id="rId21"/>
    <p:sldId id="265" r:id="rId22"/>
    <p:sldId id="287" r:id="rId23"/>
    <p:sldId id="263" r:id="rId24"/>
    <p:sldId id="288" r:id="rId25"/>
    <p:sldId id="262" r:id="rId26"/>
    <p:sldId id="267" r:id="rId27"/>
    <p:sldId id="289" r:id="rId28"/>
    <p:sldId id="273" r:id="rId29"/>
    <p:sldId id="274" r:id="rId30"/>
    <p:sldId id="291" r:id="rId31"/>
    <p:sldId id="275" r:id="rId32"/>
    <p:sldId id="324" r:id="rId33"/>
    <p:sldId id="315" r:id="rId34"/>
    <p:sldId id="314" r:id="rId35"/>
    <p:sldId id="325" r:id="rId36"/>
    <p:sldId id="357" r:id="rId37"/>
    <p:sldId id="300" r:id="rId38"/>
    <p:sldId id="269" r:id="rId39"/>
    <p:sldId id="270" r:id="rId40"/>
    <p:sldId id="271" r:id="rId41"/>
    <p:sldId id="272" r:id="rId42"/>
    <p:sldId id="326" r:id="rId43"/>
    <p:sldId id="277" r:id="rId44"/>
    <p:sldId id="354" r:id="rId45"/>
    <p:sldId id="353" r:id="rId46"/>
    <p:sldId id="279" r:id="rId47"/>
    <p:sldId id="355" r:id="rId48"/>
    <p:sldId id="281" r:id="rId49"/>
    <p:sldId id="280" r:id="rId50"/>
    <p:sldId id="356" r:id="rId51"/>
    <p:sldId id="282" r:id="rId52"/>
    <p:sldId id="310" r:id="rId53"/>
    <p:sldId id="313" r:id="rId54"/>
    <p:sldId id="316" r:id="rId55"/>
    <p:sldId id="268" r:id="rId56"/>
    <p:sldId id="30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597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2A64-EBC5-1245-922C-EF2F36B81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E49B5-FAFA-1E4B-BD54-C996FED4B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3CA27-5C23-9548-B7F6-88F5AC64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A542F-7F39-5B4D-90A0-A2C21805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564EE-6E6F-B245-8B7A-AD7BB32D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0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A835-0D0A-FF4A-9CCC-11C68D13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4683D-701E-0847-B579-AD4A2A310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12A4-175C-B14F-8EF5-AEBBD1CC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62FFE-B590-A745-8E55-B8891813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C35D0-0A41-B440-8D05-A33FFCC6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C12D9-3792-8848-BB93-8FCAF4203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E3BDA-BA75-1B48-B340-C68F7974B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D6DBA-74CC-304A-BA17-418B6357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5216-662E-8E43-9BEE-6A8AF868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93076-9A3A-8344-BF87-F3158BE4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FA84-1523-5C42-98FA-24CFBCC4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A38C6-B6D2-5246-855B-0A08894AC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9459-9635-1E4C-87AA-C9A462B9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D1E26-44FE-474A-B09E-409EB6AF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A02F7-2B3D-1A42-8798-3660EA75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B115-229E-3640-8B59-A6F54582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5E9F8-EBB6-6643-A920-9574DFCFD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E067-55FC-5B40-A60F-7478AF99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C38FE-B229-CC49-A9E5-1D8B470D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B4FF1-2E2A-F744-9694-DF51A428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3CD-63A2-7E46-A49D-BE02AC53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B570-F22E-0E4C-A168-642DAAC51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4AFD0-3004-674B-9845-6B11ED1A6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2D96F-295D-4E44-8682-BAF3BCAA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E3B2B-449F-A949-A317-2969D8FF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68D87-E0C1-9B4C-8074-9803A463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FA30-595E-8C4D-945C-0BECF6BC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38621-052A-3041-892F-F8FF55FED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D4A63-2FB2-8149-AB1B-43618FD7C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F4E57-428C-3941-B028-F4F849487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37EE9-DBE8-C24D-9D62-3488633E2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9D39D-7434-8F44-A5B8-5C60A09D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9D48D-9AF4-1542-B053-46511ACC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22AC40-0DE4-FC47-B28F-CFDAAE9F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388C-A6D9-0343-8753-1754F240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24052-736C-2843-A31B-6968519A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4DC6F-BAF5-9647-AB21-697FE822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06F61-C95A-C245-BDD6-E8BE8FA8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1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68444-3691-A348-8F92-8A80B12D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BD57F-8F52-934F-9F4A-61DBD659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878FB-C1F5-9D42-9674-C3EF569F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8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2FDA-07AB-D641-B5E6-AAD59075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6709-7894-C146-8540-4ECC13F9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1F3F6-C896-1140-8652-E941D7487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EF864-7458-3849-950A-5051FE82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DF1A1-F8F2-AF46-81AE-589D766A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F269B-4447-E242-A918-06225F22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17D7-EBB5-B446-A0BE-EBF621C5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77EF7-566F-5C49-82DC-D24F54FD6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80E5D-6AF7-7F4C-89FE-071559B23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06BF7-3805-574F-B208-B084BF7D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824DD-5AB0-134F-99BD-B1A40023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8B212-5F7D-1E4B-9A5A-3647C1BF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4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806FA-3A21-3945-8B65-55FA753D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54A9B-9A6C-6C42-90B1-1D8DE258E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FBF9-0E39-2341-9B70-97130A3AE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C131-BF85-CD44-A082-6DF9A38010EB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B37E7-E2A9-C04A-979F-617B8B11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84D5A-46CF-3B48-A4E0-41D132246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2721-933E-DD4D-B5B7-14BB5B81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7A43-4E34-D04F-8213-FD3610B23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The Importance of Pure Theory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641DE-6E7A-9A49-97CF-CD236130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9460"/>
            <a:ext cx="9144000" cy="336801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600" dirty="0">
                <a:solidFill>
                  <a:srgbClr val="0070C0"/>
                </a:solidFill>
              </a:rPr>
              <a:t>Juan Maldacena 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P5 Town Hall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SLAC 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9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BB65-D05C-37DE-DE72-FD480769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25858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We need to understand it!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We need people who are fluent… </a:t>
            </a:r>
          </a:p>
        </p:txBody>
      </p:sp>
    </p:spTree>
    <p:extLst>
      <p:ext uri="{BB962C8B-B14F-4D97-AF65-F5344CB8AC3E}">
        <p14:creationId xmlns:p14="http://schemas.microsoft.com/office/powerpoint/2010/main" val="279002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3DDA-7C5E-5C4A-BFF1-2657CC0E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4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</a:rPr>
              <a:t>Interpreting experiments </a:t>
            </a:r>
            <a:br>
              <a:rPr lang="en-US" sz="5400" dirty="0">
                <a:solidFill>
                  <a:srgbClr val="7030A0"/>
                </a:solidFill>
              </a:rPr>
            </a:br>
            <a:r>
              <a:rPr lang="en-US" sz="5400" dirty="0">
                <a:solidFill>
                  <a:srgbClr val="7030A0"/>
                </a:solidFill>
              </a:rPr>
              <a:t>takes a vibrant theoretical physics community!</a:t>
            </a:r>
          </a:p>
        </p:txBody>
      </p:sp>
    </p:spTree>
    <p:extLst>
      <p:ext uri="{BB962C8B-B14F-4D97-AF65-F5344CB8AC3E}">
        <p14:creationId xmlns:p14="http://schemas.microsoft.com/office/powerpoint/2010/main" val="90542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3DDA-7C5E-5C4A-BFF1-2657CC0E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4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</a:rPr>
              <a:t>Theory can motivate new experiments</a:t>
            </a:r>
          </a:p>
        </p:txBody>
      </p:sp>
    </p:spTree>
    <p:extLst>
      <p:ext uri="{BB962C8B-B14F-4D97-AF65-F5344CB8AC3E}">
        <p14:creationId xmlns:p14="http://schemas.microsoft.com/office/powerpoint/2010/main" val="168292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320B-A7A4-9346-A4E4-7C5A8182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Grand goal of high energy particle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472AB-2711-4547-B355-023B10521E2F}"/>
              </a:ext>
            </a:extLst>
          </p:cNvPr>
          <p:cNvSpPr txBox="1"/>
          <p:nvPr/>
        </p:nvSpPr>
        <p:spPr>
          <a:xfrm>
            <a:off x="1423686" y="2951545"/>
            <a:ext cx="9168279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Find the quantum field theory describing nature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6BE69-61B2-3347-80A6-3D14EA075D8B}"/>
              </a:ext>
            </a:extLst>
          </p:cNvPr>
          <p:cNvSpPr txBox="1"/>
          <p:nvPr/>
        </p:nvSpPr>
        <p:spPr>
          <a:xfrm>
            <a:off x="2743200" y="4525701"/>
            <a:ext cx="818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Particles and their interactions (presumes weak coupling, which is the case in the SM)</a:t>
            </a:r>
          </a:p>
        </p:txBody>
      </p:sp>
    </p:spTree>
    <p:extLst>
      <p:ext uri="{BB962C8B-B14F-4D97-AF65-F5344CB8AC3E}">
        <p14:creationId xmlns:p14="http://schemas.microsoft.com/office/powerpoint/2010/main" val="155878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1943-FFCF-B648-AF37-84025C08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Understanding quantum field theory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49A99-82C9-DC41-B7DD-208AD0A4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Generate possible of QFTs. </a:t>
            </a:r>
          </a:p>
          <a:p>
            <a:r>
              <a:rPr lang="en-US" dirty="0"/>
              <a:t>Doing computations in a given QFT.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B7ED93-C0A0-1644-A019-A6F37E68F6F6}"/>
              </a:ext>
            </a:extLst>
          </p:cNvPr>
          <p:cNvGrpSpPr/>
          <p:nvPr/>
        </p:nvGrpSpPr>
        <p:grpSpPr>
          <a:xfrm>
            <a:off x="9433367" y="1690688"/>
            <a:ext cx="2037144" cy="1781176"/>
            <a:chOff x="9433367" y="1690688"/>
            <a:chExt cx="2037144" cy="1781176"/>
          </a:xfrm>
        </p:grpSpPr>
        <p:pic>
          <p:nvPicPr>
            <p:cNvPr id="2050" name="Picture 2" descr="Man fixing car stock vector. Illustration of cartoon - 14885701">
              <a:extLst>
                <a:ext uri="{FF2B5EF4-FFF2-40B4-BE49-F238E27FC236}">
                  <a16:creationId xmlns:a16="http://schemas.microsoft.com/office/drawing/2014/main" id="{9B47A461-6102-3E47-9887-8D497CDBF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952" y="1690688"/>
              <a:ext cx="1530258" cy="160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D6E5AC-371B-6E46-8104-9E7103F52356}"/>
                </a:ext>
              </a:extLst>
            </p:cNvPr>
            <p:cNvSpPr/>
            <p:nvPr/>
          </p:nvSpPr>
          <p:spPr>
            <a:xfrm>
              <a:off x="9433367" y="3144879"/>
              <a:ext cx="2037144" cy="32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32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A1C8-6540-1949-54F3-B3433AF9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51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Our basic laws are a bit like riddles: 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If you solve this mathematical problem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</a:rPr>
              <a:t> you can figure out what will happen in your experiment. </a:t>
            </a:r>
          </a:p>
        </p:txBody>
      </p:sp>
    </p:spTree>
    <p:extLst>
      <p:ext uri="{BB962C8B-B14F-4D97-AF65-F5344CB8AC3E}">
        <p14:creationId xmlns:p14="http://schemas.microsoft.com/office/powerpoint/2010/main" val="173581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1943-FFCF-B648-AF37-84025C08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Basic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49A99-82C9-DC41-B7DD-208AD0A4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Mathematical constraints </a:t>
            </a:r>
            <a:r>
              <a:rPr lang="en-US" dirty="0">
                <a:sym typeface="Wingdings" pitchFamily="2" charset="2"/>
              </a:rPr>
              <a:t> Unitarity, positivity, causality, (UV completion). </a:t>
            </a:r>
          </a:p>
          <a:p>
            <a:r>
              <a:rPr lang="en-US" dirty="0">
                <a:sym typeface="Wingdings" pitchFamily="2" charset="2"/>
              </a:rPr>
              <a:t>Physical and phenomenological constraints  match experiments and observations.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B7ED93-C0A0-1644-A019-A6F37E68F6F6}"/>
              </a:ext>
            </a:extLst>
          </p:cNvPr>
          <p:cNvGrpSpPr/>
          <p:nvPr/>
        </p:nvGrpSpPr>
        <p:grpSpPr>
          <a:xfrm>
            <a:off x="10335228" y="1847850"/>
            <a:ext cx="2037144" cy="1781176"/>
            <a:chOff x="9433367" y="1690688"/>
            <a:chExt cx="2037144" cy="1781176"/>
          </a:xfrm>
        </p:grpSpPr>
        <p:pic>
          <p:nvPicPr>
            <p:cNvPr id="2050" name="Picture 2" descr="Man fixing car stock vector. Illustration of cartoon - 14885701">
              <a:extLst>
                <a:ext uri="{FF2B5EF4-FFF2-40B4-BE49-F238E27FC236}">
                  <a16:creationId xmlns:a16="http://schemas.microsoft.com/office/drawing/2014/main" id="{9B47A461-6102-3E47-9887-8D497CDBF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952" y="1690688"/>
              <a:ext cx="1530258" cy="160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D6E5AC-371B-6E46-8104-9E7103F52356}"/>
                </a:ext>
              </a:extLst>
            </p:cNvPr>
            <p:cNvSpPr/>
            <p:nvPr/>
          </p:nvSpPr>
          <p:spPr>
            <a:xfrm>
              <a:off x="9433367" y="3144879"/>
              <a:ext cx="2037144" cy="32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13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ERN / ATLAS Particle Collision | An ATLAS collision event i… | Flickr">
            <a:extLst>
              <a:ext uri="{FF2B5EF4-FFF2-40B4-BE49-F238E27FC236}">
                <a16:creationId xmlns:a16="http://schemas.microsoft.com/office/drawing/2014/main" id="{B95C4E13-8122-B94F-A605-259B1AF5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1999"/>
            <a:ext cx="12192000" cy="104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845762B-1729-F04C-8091-ED1ED8646F27}"/>
              </a:ext>
            </a:extLst>
          </p:cNvPr>
          <p:cNvSpPr/>
          <p:nvPr/>
        </p:nvSpPr>
        <p:spPr>
          <a:xfrm>
            <a:off x="4451586" y="2411443"/>
            <a:ext cx="3089787" cy="1373088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Quantum field theory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96C99E-045D-3F4A-907C-0D20F46F6C3E}"/>
              </a:ext>
            </a:extLst>
          </p:cNvPr>
          <p:cNvSpPr/>
          <p:nvPr/>
        </p:nvSpPr>
        <p:spPr>
          <a:xfrm>
            <a:off x="1785937" y="414338"/>
            <a:ext cx="1943101" cy="191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Symmetries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36B96EAD-BFFD-F44D-AC74-C837739EC9F1}"/>
              </a:ext>
            </a:extLst>
          </p:cNvPr>
          <p:cNvSpPr/>
          <p:nvPr/>
        </p:nvSpPr>
        <p:spPr>
          <a:xfrm>
            <a:off x="4734970" y="414338"/>
            <a:ext cx="2361234" cy="1594341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</a:t>
            </a:r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EDBACA3-0EDE-FC43-B058-4C868C4E1253}"/>
              </a:ext>
            </a:extLst>
          </p:cNvPr>
          <p:cNvSpPr/>
          <p:nvPr/>
        </p:nvSpPr>
        <p:spPr>
          <a:xfrm rot="2549155">
            <a:off x="4965765" y="4264580"/>
            <a:ext cx="2260471" cy="2106600"/>
          </a:xfrm>
          <a:prstGeom prst="diagStri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F86E4-DB16-A144-9345-C08D69430A2E}"/>
              </a:ext>
            </a:extLst>
          </p:cNvPr>
          <p:cNvSpPr txBox="1"/>
          <p:nvPr/>
        </p:nvSpPr>
        <p:spPr>
          <a:xfrm>
            <a:off x="5070302" y="4752942"/>
            <a:ext cx="205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Perturbation theory</a:t>
            </a:r>
          </a:p>
        </p:txBody>
      </p:sp>
      <p:sp>
        <p:nvSpPr>
          <p:cNvPr id="7" name="Regular Pentagon 6">
            <a:extLst>
              <a:ext uri="{FF2B5EF4-FFF2-40B4-BE49-F238E27FC236}">
                <a16:creationId xmlns:a16="http://schemas.microsoft.com/office/drawing/2014/main" id="{EC97D038-8E35-FB48-8704-766798BD18EE}"/>
              </a:ext>
            </a:extLst>
          </p:cNvPr>
          <p:cNvSpPr/>
          <p:nvPr/>
        </p:nvSpPr>
        <p:spPr>
          <a:xfrm>
            <a:off x="8102136" y="1111496"/>
            <a:ext cx="1943100" cy="1420321"/>
          </a:xfrm>
          <a:prstGeom prst="pent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Bootstrap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7382BD1F-4155-A146-8C6F-B9AA1CFD67C4}"/>
              </a:ext>
            </a:extLst>
          </p:cNvPr>
          <p:cNvSpPr/>
          <p:nvPr/>
        </p:nvSpPr>
        <p:spPr>
          <a:xfrm>
            <a:off x="8422087" y="4163480"/>
            <a:ext cx="1303197" cy="1178923"/>
          </a:xfrm>
          <a:prstGeom prst="corner">
            <a:avLst>
              <a:gd name="adj1" fmla="val 37767"/>
              <a:gd name="adj2" fmla="val 4082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Dualities</a:t>
            </a: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99182ECC-338A-8C43-813F-7C5F44EB7B28}"/>
              </a:ext>
            </a:extLst>
          </p:cNvPr>
          <p:cNvSpPr/>
          <p:nvPr/>
        </p:nvSpPr>
        <p:spPr>
          <a:xfrm>
            <a:off x="8102136" y="2997605"/>
            <a:ext cx="2828925" cy="700087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information</a:t>
            </a: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9920BDAC-08E0-8944-964B-FBFD93DB5F07}"/>
              </a:ext>
            </a:extLst>
          </p:cNvPr>
          <p:cNvSpPr/>
          <p:nvPr/>
        </p:nvSpPr>
        <p:spPr>
          <a:xfrm>
            <a:off x="2003112" y="4071888"/>
            <a:ext cx="1943100" cy="1362108"/>
          </a:xfrm>
          <a:prstGeom prst="teardrop">
            <a:avLst>
              <a:gd name="adj" fmla="val 1323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Numerics</a:t>
            </a:r>
            <a:r>
              <a:rPr lang="en-US" dirty="0"/>
              <a:t>,</a:t>
            </a:r>
          </a:p>
          <a:p>
            <a:pPr algn="ctr"/>
            <a:r>
              <a:rPr lang="en-US" dirty="0"/>
              <a:t>lattice</a:t>
            </a: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CE3BC3B9-829B-4E4B-AF4F-05F0176BC633}"/>
              </a:ext>
            </a:extLst>
          </p:cNvPr>
          <p:cNvSpPr/>
          <p:nvPr/>
        </p:nvSpPr>
        <p:spPr>
          <a:xfrm>
            <a:off x="2003112" y="2590781"/>
            <a:ext cx="1887711" cy="101441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A494B-768E-39C2-1CCE-DBCE86F18160}"/>
              </a:ext>
            </a:extLst>
          </p:cNvPr>
          <p:cNvSpPr txBox="1"/>
          <p:nvPr/>
        </p:nvSpPr>
        <p:spPr>
          <a:xfrm>
            <a:off x="1543792" y="6024473"/>
            <a:ext cx="9287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Different pieces of the puzzle</a:t>
            </a:r>
          </a:p>
        </p:txBody>
      </p:sp>
    </p:spTree>
    <p:extLst>
      <p:ext uri="{BB962C8B-B14F-4D97-AF65-F5344CB8AC3E}">
        <p14:creationId xmlns:p14="http://schemas.microsoft.com/office/powerpoint/2010/main" val="374338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C700-8F75-F1DB-FDD0-9EE47D73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93" y="23008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 few comments on some of them</a:t>
            </a:r>
          </a:p>
        </p:txBody>
      </p:sp>
    </p:spTree>
    <p:extLst>
      <p:ext uri="{BB962C8B-B14F-4D97-AF65-F5344CB8AC3E}">
        <p14:creationId xmlns:p14="http://schemas.microsoft.com/office/powerpoint/2010/main" val="9828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F5C6-252E-B547-93F9-98804C4D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Diving deep into perturbation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E0DFD-77AB-BC42-81C5-59C79B90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Sophisticated mathematical ideas are turning into practical computational techniques for colliders. </a:t>
            </a:r>
          </a:p>
          <a:p>
            <a:r>
              <a:rPr lang="en-US" dirty="0"/>
              <a:t>Twistors, </a:t>
            </a:r>
            <a:r>
              <a:rPr lang="en-US" dirty="0" err="1"/>
              <a:t>Grassmanians</a:t>
            </a:r>
            <a:r>
              <a:rPr lang="en-US" dirty="0"/>
              <a:t>, etc.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What is the most complex Feynman Diagram? - Quora">
            <a:extLst>
              <a:ext uri="{FF2B5EF4-FFF2-40B4-BE49-F238E27FC236}">
                <a16:creationId xmlns:a16="http://schemas.microsoft.com/office/drawing/2014/main" id="{A7DA7496-35B6-9640-9FA4-FA7705ED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0" y="3577854"/>
            <a:ext cx="3480870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ma Arkani-Hamed on the Amplituhedron - Ideas | Institute for Advanced  Study">
            <a:extLst>
              <a:ext uri="{FF2B5EF4-FFF2-40B4-BE49-F238E27FC236}">
                <a16:creationId xmlns:a16="http://schemas.microsoft.com/office/drawing/2014/main" id="{902C57F2-E82B-6F44-851A-08549D5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26266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expected data from the Large Hadron Collider suggest the collisions may  be producing a new type of matter">
            <a:extLst>
              <a:ext uri="{FF2B5EF4-FFF2-40B4-BE49-F238E27FC236}">
                <a16:creationId xmlns:a16="http://schemas.microsoft.com/office/drawing/2014/main" id="{97B32989-489F-6E41-B277-EBB6DBA61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50" y="3373161"/>
            <a:ext cx="4024141" cy="30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7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3DDA-7C5E-5C4A-BFF1-2657CC0E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43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Physics is an experimental science</a:t>
            </a:r>
          </a:p>
        </p:txBody>
      </p:sp>
    </p:spTree>
    <p:extLst>
      <p:ext uri="{BB962C8B-B14F-4D97-AF65-F5344CB8AC3E}">
        <p14:creationId xmlns:p14="http://schemas.microsoft.com/office/powerpoint/2010/main" val="411560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21F30-004B-724D-85CE-4E5FC703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strong coupling frontier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690B1-B53C-8A44-8203-9778E6440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treat or analyze strongly coupled field theories?</a:t>
            </a:r>
          </a:p>
          <a:p>
            <a:pPr lvl="1"/>
            <a:r>
              <a:rPr lang="en-US" dirty="0"/>
              <a:t>We are lucky that the SM is weakly coupled.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But new physics could be strongly coupled. How do we explore it?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QCD becomes strongly coupled at low energies.  </a:t>
            </a:r>
          </a:p>
        </p:txBody>
      </p:sp>
    </p:spTree>
    <p:extLst>
      <p:ext uri="{BB962C8B-B14F-4D97-AF65-F5344CB8AC3E}">
        <p14:creationId xmlns:p14="http://schemas.microsoft.com/office/powerpoint/2010/main" val="6353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C77E-1FDB-5D48-8178-3F924F54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Confinement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6287B-F48B-7E42-90BA-60B286DD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Confinement is essential for describing the real world. </a:t>
            </a:r>
          </a:p>
          <a:p>
            <a:endParaRPr lang="en-US" dirty="0"/>
          </a:p>
          <a:p>
            <a:r>
              <a:rPr lang="en-US" dirty="0"/>
              <a:t>Can we understand it better?  Conceptually and practically?</a:t>
            </a:r>
          </a:p>
          <a:p>
            <a:pPr lvl="1"/>
            <a:r>
              <a:rPr lang="en-US" dirty="0"/>
              <a:t>Lattice, quantum computers</a:t>
            </a:r>
          </a:p>
          <a:p>
            <a:pPr lvl="1"/>
            <a:r>
              <a:rPr lang="en-US" dirty="0"/>
              <a:t>Toy models (different dimensions, different matter contents, supersymmetry, large N)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94A06-DC24-E043-BBE7-F6AEF79F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395" y="593767"/>
            <a:ext cx="2323605" cy="21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0066-EF0B-EF4F-9562-E2911BA4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681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 very basic tool..</a:t>
            </a:r>
          </a:p>
        </p:txBody>
      </p:sp>
    </p:spTree>
    <p:extLst>
      <p:ext uri="{BB962C8B-B14F-4D97-AF65-F5344CB8AC3E}">
        <p14:creationId xmlns:p14="http://schemas.microsoft.com/office/powerpoint/2010/main" val="51146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3D261-355C-244F-AE84-27ECB457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Symmetries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E10CC-8729-B341-BC85-DC13F709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 pitchFamily="2" charset="2"/>
              </a:rPr>
              <a:t>Conservation laws, selection rules. </a:t>
            </a:r>
          </a:p>
          <a:p>
            <a:r>
              <a:rPr lang="en-US" dirty="0">
                <a:sym typeface="Wingdings" pitchFamily="2" charset="2"/>
              </a:rPr>
              <a:t>Spontaneous symmetry breaking. </a:t>
            </a:r>
          </a:p>
          <a:p>
            <a:r>
              <a:rPr lang="en-US" dirty="0">
                <a:sym typeface="Wingdings" pitchFamily="2" charset="2"/>
              </a:rPr>
              <a:t>Anomalies</a:t>
            </a:r>
          </a:p>
          <a:p>
            <a:r>
              <a:rPr lang="en-US" dirty="0">
                <a:sym typeface="Wingdings" pitchFamily="2" charset="2"/>
              </a:rPr>
              <a:t>Topology</a:t>
            </a:r>
          </a:p>
          <a:p>
            <a:r>
              <a:rPr lang="en-US" dirty="0">
                <a:sym typeface="Wingdings" pitchFamily="2" charset="2"/>
              </a:rPr>
              <a:t>Larger gauge symmetries  GUT theories, etc. </a:t>
            </a:r>
          </a:p>
          <a:p>
            <a:r>
              <a:rPr lang="en-US" dirty="0">
                <a:sym typeface="Wingdings" pitchFamily="2" charset="2"/>
              </a:rPr>
              <a:t>Supersymmetry.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Emergent accidental symmetries. </a:t>
            </a:r>
          </a:p>
          <a:p>
            <a:pPr lvl="1"/>
            <a:r>
              <a:rPr lang="en-US" dirty="0">
                <a:sym typeface="Wingdings" pitchFamily="2" charset="2"/>
              </a:rPr>
              <a:t>Proton decay? </a:t>
            </a:r>
            <a:endParaRPr lang="en-US" dirty="0"/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Higher form symmetry. </a:t>
            </a:r>
          </a:p>
          <a:p>
            <a:r>
              <a:rPr lang="en-US" dirty="0">
                <a:sym typeface="Wingdings" pitchFamily="2" charset="2"/>
              </a:rPr>
              <a:t>Integrability (in two dimensions, or in large N (planar) theories)</a:t>
            </a:r>
          </a:p>
        </p:txBody>
      </p:sp>
      <p:pic>
        <p:nvPicPr>
          <p:cNvPr id="4098" name="Picture 2" descr="Taj Mahal | Definition, Story, Site, History, &amp;amp; Facts | Britannica">
            <a:extLst>
              <a:ext uri="{FF2B5EF4-FFF2-40B4-BE49-F238E27FC236}">
                <a16:creationId xmlns:a16="http://schemas.microsoft.com/office/drawing/2014/main" id="{E284BAC0-3976-0A48-9A0D-446A4FBC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048" y="1414462"/>
            <a:ext cx="2429952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2B4-8B7C-0741-BBEC-89BDE3D0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034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One symmetry plays a crucial role in QFT</a:t>
            </a:r>
          </a:p>
        </p:txBody>
      </p:sp>
    </p:spTree>
    <p:extLst>
      <p:ext uri="{BB962C8B-B14F-4D97-AF65-F5344CB8AC3E}">
        <p14:creationId xmlns:p14="http://schemas.microsoft.com/office/powerpoint/2010/main" val="223827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3D261-355C-244F-AE84-27ECB457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Scaling symmetries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E10CC-8729-B341-BC85-DC13F709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Scaling is an important symmetry, or approximate symmetry.</a:t>
            </a:r>
          </a:p>
          <a:p>
            <a:endParaRPr lang="en-US" dirty="0"/>
          </a:p>
          <a:p>
            <a:r>
              <a:rPr lang="en-US" dirty="0"/>
              <a:t>Renormalization group.  </a:t>
            </a:r>
          </a:p>
        </p:txBody>
      </p:sp>
    </p:spTree>
    <p:extLst>
      <p:ext uri="{BB962C8B-B14F-4D97-AF65-F5344CB8AC3E}">
        <p14:creationId xmlns:p14="http://schemas.microsoft.com/office/powerpoint/2010/main" val="3338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C178-4BEB-0644-9FC4-C44E6C1F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Bootstrap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8598-499F-6B41-AE5E-0503770EB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Exploiting mathematical consistency conditions to constrain theories strongly enough to get some predictions.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 Poster featuring the drawing Drawing Hands by MC Escher">
            <a:extLst>
              <a:ext uri="{FF2B5EF4-FFF2-40B4-BE49-F238E27FC236}">
                <a16:creationId xmlns:a16="http://schemas.microsoft.com/office/drawing/2014/main" id="{57403DE6-BC24-FC43-BC1B-274A37F4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311525"/>
            <a:ext cx="3810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44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C178-4BEB-0644-9FC4-C44E6C1F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4862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conformal bootstrap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8598-499F-6B41-AE5E-0503770E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74" y="45895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Well established results in d=2</a:t>
            </a:r>
          </a:p>
          <a:p>
            <a:r>
              <a:rPr lang="en-US" dirty="0"/>
              <a:t>Very interesting new tool to study CFTs in d&gt;2. Concrete results in 2+1 and 3+1 dimensions.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4BFDC6-8D6A-D149-97B9-7A1176A633EE}"/>
              </a:ext>
            </a:extLst>
          </p:cNvPr>
          <p:cNvGrpSpPr/>
          <p:nvPr/>
        </p:nvGrpSpPr>
        <p:grpSpPr>
          <a:xfrm>
            <a:off x="838199" y="2354682"/>
            <a:ext cx="985840" cy="1433215"/>
            <a:chOff x="7472361" y="3376613"/>
            <a:chExt cx="1393032" cy="1981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135D5B-4E10-3140-968E-3ECF404E4829}"/>
                </a:ext>
              </a:extLst>
            </p:cNvPr>
            <p:cNvGrpSpPr/>
            <p:nvPr/>
          </p:nvGrpSpPr>
          <p:grpSpPr>
            <a:xfrm>
              <a:off x="7472361" y="3376613"/>
              <a:ext cx="1376364" cy="581025"/>
              <a:chOff x="7472361" y="3376613"/>
              <a:chExt cx="1376364" cy="58102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C8F26C1-A35D-C34B-B0E0-600B21F421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43875" y="3376613"/>
                <a:ext cx="704850" cy="5810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72A5783-82E5-2442-97A7-8AEB7CF06F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361" y="3376613"/>
                <a:ext cx="704850" cy="5810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9FB146-A937-494B-9AA5-B639D13ED4A4}"/>
                </a:ext>
              </a:extLst>
            </p:cNvPr>
            <p:cNvGrpSpPr/>
            <p:nvPr/>
          </p:nvGrpSpPr>
          <p:grpSpPr>
            <a:xfrm flipV="1">
              <a:off x="7489029" y="4776788"/>
              <a:ext cx="1376364" cy="581025"/>
              <a:chOff x="7472361" y="3376613"/>
              <a:chExt cx="1376364" cy="58102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7B08264-EC1A-7042-BA45-FC3D2711A2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43875" y="3376613"/>
                <a:ext cx="704850" cy="5810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D110F54-5A63-8047-A13C-DC6CBF9FCD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361" y="3376613"/>
                <a:ext cx="704850" cy="5810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648301-0D99-9840-8419-96D099AE0A13}"/>
                </a:ext>
              </a:extLst>
            </p:cNvPr>
            <p:cNvCxnSpPr>
              <a:cxnSpLocks/>
            </p:cNvCxnSpPr>
            <p:nvPr/>
          </p:nvCxnSpPr>
          <p:spPr>
            <a:xfrm>
              <a:off x="8172448" y="3924300"/>
              <a:ext cx="0" cy="8524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45227F0-A19A-094F-886D-55BE9C59D2D9}"/>
              </a:ext>
            </a:extLst>
          </p:cNvPr>
          <p:cNvSpPr txBox="1"/>
          <p:nvPr/>
        </p:nvSpPr>
        <p:spPr>
          <a:xfrm>
            <a:off x="2338234" y="267788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10651F-CAFC-E140-8EAE-283266E32D72}"/>
              </a:ext>
            </a:extLst>
          </p:cNvPr>
          <p:cNvGrpSpPr/>
          <p:nvPr/>
        </p:nvGrpSpPr>
        <p:grpSpPr>
          <a:xfrm rot="5400000">
            <a:off x="3412544" y="2372376"/>
            <a:ext cx="985840" cy="1433215"/>
            <a:chOff x="7472361" y="3376613"/>
            <a:chExt cx="1393032" cy="19812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4933EBA-06CF-1448-BA03-E0E3F7C9681F}"/>
                </a:ext>
              </a:extLst>
            </p:cNvPr>
            <p:cNvGrpSpPr/>
            <p:nvPr/>
          </p:nvGrpSpPr>
          <p:grpSpPr>
            <a:xfrm>
              <a:off x="7472361" y="3376613"/>
              <a:ext cx="1376364" cy="581025"/>
              <a:chOff x="7472361" y="3376613"/>
              <a:chExt cx="1376364" cy="58102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113EB6-DA0A-8647-9874-6AA8992E6E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43875" y="3376613"/>
                <a:ext cx="704850" cy="5810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6031A84-93CD-3746-8E5B-90B6AF7574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361" y="3376613"/>
                <a:ext cx="704850" cy="5810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E478735-6243-5841-9558-6AF04141E8EC}"/>
                </a:ext>
              </a:extLst>
            </p:cNvPr>
            <p:cNvGrpSpPr/>
            <p:nvPr/>
          </p:nvGrpSpPr>
          <p:grpSpPr>
            <a:xfrm flipV="1">
              <a:off x="7489029" y="4776788"/>
              <a:ext cx="1376364" cy="581025"/>
              <a:chOff x="7472361" y="3376613"/>
              <a:chExt cx="1376364" cy="581025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EEE595B-15E3-1B42-B15D-F2AB70EAFB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43875" y="3376613"/>
                <a:ext cx="704850" cy="5810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4097512-1EAD-7C44-8A29-9023740022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361" y="3376613"/>
                <a:ext cx="704850" cy="5810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FDFC2A5-7D38-9240-BB0E-1E5B26F912D2}"/>
                </a:ext>
              </a:extLst>
            </p:cNvPr>
            <p:cNvCxnSpPr>
              <a:cxnSpLocks/>
            </p:cNvCxnSpPr>
            <p:nvPr/>
          </p:nvCxnSpPr>
          <p:spPr>
            <a:xfrm>
              <a:off x="8172448" y="3924300"/>
              <a:ext cx="0" cy="8524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ow mathematician Hendrik Lenstra completed an unfinished artwork by Escher  - Leiden University">
            <a:extLst>
              <a:ext uri="{FF2B5EF4-FFF2-40B4-BE49-F238E27FC236}">
                <a16:creationId xmlns:a16="http://schemas.microsoft.com/office/drawing/2014/main" id="{D3052EB0-8046-DE4C-AC7C-DDA6256F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81" y="1278499"/>
            <a:ext cx="3609172" cy="36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02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FEC8-504B-EF4A-8C70-1A0A05C1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Supersymmetry?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D9B25-DA69-9445-B1E0-ED1401152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01" y="156507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Solvable models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Leads to exact solutions.  Window to strong coupling.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Useful for the exploration of many aspects of quantum field theory, confinement, dualities, amplitudes, collider physics, etc.  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Is it the ultimate explanation of the electroweak hierarchy?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Gauge coupling unification in model T-I. In this calculation the new... |  Download Scientific Diagram">
            <a:extLst>
              <a:ext uri="{FF2B5EF4-FFF2-40B4-BE49-F238E27FC236}">
                <a16:creationId xmlns:a16="http://schemas.microsoft.com/office/drawing/2014/main" id="{3A5DFDC2-A0A9-834F-A81E-7A239739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10" y="5082639"/>
            <a:ext cx="2353583" cy="16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1749-1BBC-0B47-B796-199A627B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Dualities in quantum field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159C-5270-5B4B-8897-E637FDAF4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coupling </a:t>
            </a:r>
            <a:r>
              <a:rPr lang="en-US" dirty="0">
                <a:sym typeface="Wingdings" pitchFamily="2" charset="2"/>
              </a:rPr>
              <a:t> weak coupling. </a:t>
            </a:r>
          </a:p>
          <a:p>
            <a:r>
              <a:rPr lang="en-US" dirty="0">
                <a:sym typeface="Wingdings" pitchFamily="2" charset="2"/>
              </a:rPr>
              <a:t>Complicated  Simple.</a:t>
            </a:r>
          </a:p>
          <a:p>
            <a:r>
              <a:rPr lang="en-US" dirty="0">
                <a:sym typeface="Wingdings" pitchFamily="2" charset="2"/>
              </a:rPr>
              <a:t>Connections with condensed matter physics.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6803CD7-59D2-1842-AD40-38F3D885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899" y="1825625"/>
            <a:ext cx="1865312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3DDA-7C5E-5C4A-BFF1-2657CC0E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43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Why do theory?</a:t>
            </a:r>
          </a:p>
        </p:txBody>
      </p:sp>
    </p:spTree>
    <p:extLst>
      <p:ext uri="{BB962C8B-B14F-4D97-AF65-F5344CB8AC3E}">
        <p14:creationId xmlns:p14="http://schemas.microsoft.com/office/powerpoint/2010/main" val="1812595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2457-C5AE-6A47-A12A-42F05644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53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Tools from quantum information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CBC11-A6D7-8435-BE37-EF84AC5E30E6}"/>
              </a:ext>
            </a:extLst>
          </p:cNvPr>
          <p:cNvSpPr txBox="1"/>
          <p:nvPr/>
        </p:nvSpPr>
        <p:spPr>
          <a:xfrm>
            <a:off x="3645725" y="4405746"/>
            <a:ext cx="468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beyond quantum simulations…</a:t>
            </a:r>
          </a:p>
        </p:txBody>
      </p:sp>
    </p:spTree>
    <p:extLst>
      <p:ext uri="{BB962C8B-B14F-4D97-AF65-F5344CB8AC3E}">
        <p14:creationId xmlns:p14="http://schemas.microsoft.com/office/powerpoint/2010/main" val="1998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3884-29A5-154B-A993-AD9EF960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Quantum field theory through the lens of quantum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26FB5-37CD-4A48-BD52-7782D0738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How does quantum information constrain QFT?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Puts some order in the renormalization group flows.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Subtle positive energy conditions.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48E0-0D9D-0287-0B11-A28867F6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611" y="22414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Let’s pause for a comment…</a:t>
            </a:r>
          </a:p>
        </p:txBody>
      </p:sp>
    </p:spTree>
    <p:extLst>
      <p:ext uri="{BB962C8B-B14F-4D97-AF65-F5344CB8AC3E}">
        <p14:creationId xmlns:p14="http://schemas.microsoft.com/office/powerpoint/2010/main" val="932330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3FB2-80CB-354A-9D9D-7009FDC8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4796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...but theorists have their heads in clouds..</a:t>
            </a:r>
          </a:p>
        </p:txBody>
      </p:sp>
    </p:spTree>
    <p:extLst>
      <p:ext uri="{BB962C8B-B14F-4D97-AF65-F5344CB8AC3E}">
        <p14:creationId xmlns:p14="http://schemas.microsoft.com/office/powerpoint/2010/main" val="1795917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2D56-0D0F-6EAD-5DF9-2AF95352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9223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Satellite view : connecting different ideas</a:t>
            </a:r>
          </a:p>
        </p:txBody>
      </p:sp>
      <p:pic>
        <p:nvPicPr>
          <p:cNvPr id="2050" name="Picture 2" descr="Asteroid Impact Craters on Earth as Seen From Space | WIRED">
            <a:extLst>
              <a:ext uri="{FF2B5EF4-FFF2-40B4-BE49-F238E27FC236}">
                <a16:creationId xmlns:a16="http://schemas.microsoft.com/office/drawing/2014/main" id="{49EAEBCA-C59A-8D8F-2B44-98ECF7F4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828352"/>
            <a:ext cx="4645025" cy="35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13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C5BF-672A-5B9B-832C-186212E4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24796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An interesting example is the following</a:t>
            </a:r>
          </a:p>
        </p:txBody>
      </p:sp>
    </p:spTree>
    <p:extLst>
      <p:ext uri="{BB962C8B-B14F-4D97-AF65-F5344CB8AC3E}">
        <p14:creationId xmlns:p14="http://schemas.microsoft.com/office/powerpoint/2010/main" val="1448669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6766-2E11-104F-87B4-52C189C1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7" y="10757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Primordial density fluctuations in cosmology</a:t>
            </a:r>
          </a:p>
        </p:txBody>
      </p:sp>
      <p:pic>
        <p:nvPicPr>
          <p:cNvPr id="7170" name="Picture 2" descr="Full-sky image derived from Planck spacecraft data">
            <a:extLst>
              <a:ext uri="{FF2B5EF4-FFF2-40B4-BE49-F238E27FC236}">
                <a16:creationId xmlns:a16="http://schemas.microsoft.com/office/drawing/2014/main" id="{DB8C88EA-B8E7-654D-A202-422EF4FF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95" y="1914171"/>
            <a:ext cx="5459239" cy="27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136C1-A7B7-DA72-8BFF-BE5CA9DE880D}"/>
              </a:ext>
            </a:extLst>
          </p:cNvPr>
          <p:cNvSpPr txBox="1"/>
          <p:nvPr/>
        </p:nvSpPr>
        <p:spPr>
          <a:xfrm>
            <a:off x="2696079" y="5482008"/>
            <a:ext cx="7098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 Theory of inflation developed in the 80’s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699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6766-2E11-104F-87B4-52C189C1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7" y="10757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Primordial density fluctuations in cosmology</a:t>
            </a:r>
          </a:p>
        </p:txBody>
      </p:sp>
      <p:pic>
        <p:nvPicPr>
          <p:cNvPr id="7170" name="Picture 2" descr="Full-sky image derived from Planck spacecraft data">
            <a:extLst>
              <a:ext uri="{FF2B5EF4-FFF2-40B4-BE49-F238E27FC236}">
                <a16:creationId xmlns:a16="http://schemas.microsoft.com/office/drawing/2014/main" id="{DB8C88EA-B8E7-654D-A202-422EF4FF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37" y="1393896"/>
            <a:ext cx="7376125" cy="36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136C1-A7B7-DA72-8BFF-BE5CA9DE880D}"/>
              </a:ext>
            </a:extLst>
          </p:cNvPr>
          <p:cNvSpPr txBox="1"/>
          <p:nvPr/>
        </p:nvSpPr>
        <p:spPr>
          <a:xfrm>
            <a:off x="1179173" y="5614223"/>
            <a:ext cx="1012892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The shape of the universe is a snapshot of a quantum field !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426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D4E9-AF81-FA48-A363-40E8E4A2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Inflationary primordial fluctuations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46E3-6251-1849-B479-E515A682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field theory techniques </a:t>
            </a:r>
            <a:r>
              <a:rPr lang="en-US" dirty="0">
                <a:sym typeface="Wingdings" pitchFamily="2" charset="2"/>
              </a:rPr>
              <a:t> tools for computing subtle signals. 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elativistic Heavy Ion Collider (RHIC) Begins Smashing Atoms | BNL Newsroom">
            <a:extLst>
              <a:ext uri="{FF2B5EF4-FFF2-40B4-BE49-F238E27FC236}">
                <a16:creationId xmlns:a16="http://schemas.microsoft.com/office/drawing/2014/main" id="{35C0C320-1384-086F-4579-FB7E910F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429000"/>
            <a:ext cx="3149600" cy="25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CCC6D-7ED1-6C76-E285-F6837BE84E95}"/>
              </a:ext>
            </a:extLst>
          </p:cNvPr>
          <p:cNvSpPr txBox="1"/>
          <p:nvPr/>
        </p:nvSpPr>
        <p:spPr>
          <a:xfrm>
            <a:off x="5386387" y="4510473"/>
            <a:ext cx="112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to </a:t>
            </a:r>
          </a:p>
        </p:txBody>
      </p:sp>
      <p:pic>
        <p:nvPicPr>
          <p:cNvPr id="6" name="Picture 2" descr="Full-sky image derived from Planck spacecraft data">
            <a:extLst>
              <a:ext uri="{FF2B5EF4-FFF2-40B4-BE49-F238E27FC236}">
                <a16:creationId xmlns:a16="http://schemas.microsoft.com/office/drawing/2014/main" id="{CF902C71-171A-FCB0-9537-9C5ED413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67" y="3553387"/>
            <a:ext cx="3828343" cy="19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BFF0-E230-D242-A745-13C15BB6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16286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Beyond quantum field theory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into 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Quantum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3D42-DBD5-0E4A-8F32-722A7B54D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5443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194" name="Picture 2" descr="Chandra X-ray Observatory quatum image">
            <a:extLst>
              <a:ext uri="{FF2B5EF4-FFF2-40B4-BE49-F238E27FC236}">
                <a16:creationId xmlns:a16="http://schemas.microsoft.com/office/drawing/2014/main" id="{140DC038-9BC4-7A4E-AC0F-B3C901C3D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62547" b="8581"/>
          <a:stretch/>
        </p:blipFill>
        <p:spPr bwMode="auto">
          <a:xfrm>
            <a:off x="4267199" y="5183048"/>
            <a:ext cx="3028950" cy="9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3DDA-7C5E-5C4A-BFF1-2657CC0E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</a:rPr>
              <a:t>Because we are not smart enough!</a:t>
            </a:r>
          </a:p>
        </p:txBody>
      </p:sp>
    </p:spTree>
    <p:extLst>
      <p:ext uri="{BB962C8B-B14F-4D97-AF65-F5344CB8AC3E}">
        <p14:creationId xmlns:p14="http://schemas.microsoft.com/office/powerpoint/2010/main" val="900132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2415-4C0E-8B4F-9722-41273E62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Why do we care about quantum gravity?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2781-3D69-DA4B-B903-B3E31A39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Mystery of the initial cosmological singularity. </a:t>
            </a:r>
          </a:p>
          <a:p>
            <a:endParaRPr lang="en-US" dirty="0"/>
          </a:p>
          <a:p>
            <a:r>
              <a:rPr lang="en-US" dirty="0"/>
              <a:t>Clarify mysteries around the Standard Model:  gauge groups, coupling constants, details of inflation, etc.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E68D-BD82-BD47-8E84-E5725DE1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String theory as a candidate theory of quantum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6B57-C582-AB4A-82DC-1014D9C46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theory under construction. </a:t>
            </a:r>
          </a:p>
          <a:p>
            <a:r>
              <a:rPr lang="en-US" dirty="0"/>
              <a:t>At least, it is a very useful toy model. </a:t>
            </a:r>
          </a:p>
          <a:p>
            <a:r>
              <a:rPr lang="en-US" dirty="0"/>
              <a:t>It involves involve deep mathematical structures that are intimately connected to various aspects of quantum field theory.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14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370E-0962-F87B-9A31-83DBB043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2" y="22939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 rich problem to study in quantum gravity </a:t>
            </a:r>
          </a:p>
        </p:txBody>
      </p:sp>
    </p:spTree>
    <p:extLst>
      <p:ext uri="{BB962C8B-B14F-4D97-AF65-F5344CB8AC3E}">
        <p14:creationId xmlns:p14="http://schemas.microsoft.com/office/powerpoint/2010/main" val="3868419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F292-E292-524A-9054-A14BC078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black hole information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220D-100D-4E46-8825-A596101B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black holes work in the quantum theory?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06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9E66-AC23-43E7-33B2-EBA20DA8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612" y="223678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 hypothesis</a:t>
            </a:r>
          </a:p>
        </p:txBody>
      </p:sp>
    </p:spTree>
    <p:extLst>
      <p:ext uri="{BB962C8B-B14F-4D97-AF65-F5344CB8AC3E}">
        <p14:creationId xmlns:p14="http://schemas.microsoft.com/office/powerpoint/2010/main" val="3630984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75" y="35832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Black holes as quantum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797" y="1868691"/>
            <a:ext cx="8779565" cy="1796143"/>
          </a:xfrm>
        </p:spPr>
        <p:txBody>
          <a:bodyPr>
            <a:normAutofit/>
          </a:bodyPr>
          <a:lstStyle/>
          <a:p>
            <a:r>
              <a:rPr lang="en-US" dirty="0"/>
              <a:t>A black hole seen from the outside can be described as a quantum system with S degrees of freedom (qubits).  S = Area/4       </a:t>
            </a:r>
            <a:r>
              <a:rPr lang="en-US" sz="2200" dirty="0"/>
              <a:t>(</a:t>
            </a:r>
            <a:r>
              <a:rPr lang="en-US" sz="2200" dirty="0" err="1"/>
              <a:t>l</a:t>
            </a:r>
            <a:r>
              <a:rPr lang="en-US" sz="2200" baseline="-25000" dirty="0" err="1"/>
              <a:t>p</a:t>
            </a:r>
            <a:r>
              <a:rPr lang="en-US" sz="2200" dirty="0"/>
              <a:t> =1)</a:t>
            </a:r>
          </a:p>
        </p:txBody>
      </p:sp>
      <p:sp>
        <p:nvSpPr>
          <p:cNvPr id="4" name="Oval 3"/>
          <p:cNvSpPr/>
          <p:nvPr/>
        </p:nvSpPr>
        <p:spPr>
          <a:xfrm>
            <a:off x="2941284" y="4448372"/>
            <a:ext cx="1360827" cy="13304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009641" y="4627320"/>
            <a:ext cx="276115" cy="625754"/>
            <a:chOff x="4509874" y="5337323"/>
            <a:chExt cx="276115" cy="625754"/>
          </a:xfrm>
          <a:solidFill>
            <a:schemeClr val="accent6">
              <a:lumMod val="5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509874" y="5521369"/>
              <a:ext cx="276115" cy="27606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4592710" y="5337323"/>
              <a:ext cx="138057" cy="625754"/>
            </a:xfrm>
            <a:prstGeom prst="straightConnector1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8377793" y="4678279"/>
            <a:ext cx="276115" cy="625754"/>
            <a:chOff x="4509874" y="5337323"/>
            <a:chExt cx="276115" cy="625754"/>
          </a:xfrm>
          <a:solidFill>
            <a:schemeClr val="accent6">
              <a:lumMod val="50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4509874" y="5521369"/>
              <a:ext cx="276115" cy="27606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592710" y="5337323"/>
              <a:ext cx="138057" cy="625754"/>
            </a:xfrm>
            <a:prstGeom prst="straightConnector1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flipH="1">
            <a:off x="7582594" y="4843919"/>
            <a:ext cx="276115" cy="625754"/>
            <a:chOff x="4509874" y="5337323"/>
            <a:chExt cx="276115" cy="625754"/>
          </a:xfrm>
          <a:solidFill>
            <a:schemeClr val="accent6">
              <a:lumMod val="5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4509874" y="5521369"/>
              <a:ext cx="276115" cy="27606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4592710" y="5337323"/>
              <a:ext cx="138057" cy="625754"/>
            </a:xfrm>
            <a:prstGeom prst="straightConnector1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9500000">
            <a:off x="7894056" y="4812039"/>
            <a:ext cx="276115" cy="625754"/>
            <a:chOff x="4509874" y="5337323"/>
            <a:chExt cx="276115" cy="625754"/>
          </a:xfrm>
          <a:solidFill>
            <a:schemeClr val="accent6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4509874" y="5521369"/>
              <a:ext cx="276115" cy="27606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4592710" y="5337323"/>
              <a:ext cx="138057" cy="625754"/>
            </a:xfrm>
            <a:prstGeom prst="straightConnector1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251087" y="4991156"/>
            <a:ext cx="276115" cy="625754"/>
            <a:chOff x="4509874" y="5337323"/>
            <a:chExt cx="276115" cy="625754"/>
          </a:xfrm>
          <a:solidFill>
            <a:schemeClr val="accent6">
              <a:lumMod val="5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4509874" y="5521369"/>
              <a:ext cx="276115" cy="27606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4592710" y="5337323"/>
              <a:ext cx="138057" cy="625754"/>
            </a:xfrm>
            <a:prstGeom prst="straightConnector1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849801" y="470433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369CA7-0901-CF8C-6BD3-749A6219B129}"/>
              </a:ext>
            </a:extLst>
          </p:cNvPr>
          <p:cNvSpPr txBox="1"/>
          <p:nvPr/>
        </p:nvSpPr>
        <p:spPr>
          <a:xfrm>
            <a:off x="8333923" y="7359469"/>
            <a:ext cx="35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Hawking argued that it is not true…</a:t>
            </a:r>
          </a:p>
        </p:txBody>
      </p:sp>
    </p:spTree>
    <p:extLst>
      <p:ext uri="{BB962C8B-B14F-4D97-AF65-F5344CB8AC3E}">
        <p14:creationId xmlns:p14="http://schemas.microsoft.com/office/powerpoint/2010/main" val="3952830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DDC3-E2C2-794F-AB9E-101A2309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Gravitational holography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97C06-740B-704F-BA47-8707F9D0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dirty="0"/>
              <a:t>Quantum systems with boundary = quantum theory on the boundary. </a:t>
            </a:r>
          </a:p>
          <a:p>
            <a:r>
              <a:rPr lang="en-US" dirty="0" err="1"/>
              <a:t>AdS</a:t>
            </a:r>
            <a:r>
              <a:rPr lang="en-US" dirty="0"/>
              <a:t>/CFT.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M.C. Escher Circle Limit IV Heaven and Hell art poster image 1">
            <a:extLst>
              <a:ext uri="{FF2B5EF4-FFF2-40B4-BE49-F238E27FC236}">
                <a16:creationId xmlns:a16="http://schemas.microsoft.com/office/drawing/2014/main" id="{0D2C25F4-23D3-A14D-9FC3-0EE1F3D8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86" y="2826703"/>
            <a:ext cx="4370552" cy="36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DE97-8B41-1167-72D0-5E6EAF03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Unexpected connections to other fields of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F5C97-BBA8-87B0-90B1-CB64F3CDC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Quark gluon plasma</a:t>
            </a:r>
          </a:p>
          <a:p>
            <a:r>
              <a:rPr lang="en-US" dirty="0"/>
              <a:t>Condensed matter</a:t>
            </a:r>
          </a:p>
          <a:p>
            <a:r>
              <a:rPr lang="en-US" dirty="0"/>
              <a:t>Quantum chaos. 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9424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7B82-2140-F74E-A18A-478A3F99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Constraints on effective field theories from quantum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D3E55-E752-4A4A-9BD5-0DE2CAC9B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We suspect that </a:t>
            </a:r>
            <a:r>
              <a:rPr lang="en-US" u="sng" dirty="0"/>
              <a:t>not all</a:t>
            </a:r>
            <a:r>
              <a:rPr lang="en-US" dirty="0"/>
              <a:t> effective field theories can be embedded in a full theory of quantum gravity. </a:t>
            </a:r>
          </a:p>
          <a:p>
            <a:endParaRPr lang="en-US" dirty="0"/>
          </a:p>
          <a:p>
            <a:r>
              <a:rPr lang="en-US" dirty="0"/>
              <a:t>Some properties are rule out by quantum gravity. </a:t>
            </a:r>
          </a:p>
          <a:p>
            <a:endParaRPr lang="en-US" dirty="0"/>
          </a:p>
          <a:p>
            <a:r>
              <a:rPr lang="en-US" dirty="0"/>
              <a:t>With (hopefully) possible implications for inflation, proton decay, etc. </a:t>
            </a:r>
          </a:p>
        </p:txBody>
      </p:sp>
    </p:spTree>
    <p:extLst>
      <p:ext uri="{BB962C8B-B14F-4D97-AF65-F5344CB8AC3E}">
        <p14:creationId xmlns:p14="http://schemas.microsoft.com/office/powerpoint/2010/main" val="28433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2433-2522-FA45-91F5-8F4431E6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Conceptual questions in cosmology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2A475-FE9E-5E42-A268-8D67C507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Initial singularity? </a:t>
            </a:r>
          </a:p>
          <a:p>
            <a:r>
              <a:rPr lang="en-US" dirty="0"/>
              <a:t>Measure problem? </a:t>
            </a:r>
          </a:p>
          <a:p>
            <a:r>
              <a:rPr lang="en-US" dirty="0"/>
              <a:t>Was there anything “before” the singularity?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0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3DDA-7C5E-5C4A-BFF1-2657CC0E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</a:rPr>
              <a:t>Because we are not smart enough!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6AAD5-091C-B7FA-B70E-E9CF2F6717BA}"/>
              </a:ext>
            </a:extLst>
          </p:cNvPr>
          <p:cNvSpPr txBox="1"/>
          <p:nvPr/>
        </p:nvSpPr>
        <p:spPr>
          <a:xfrm>
            <a:off x="653143" y="4536374"/>
            <a:ext cx="11395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If we were, then we would derive immediately the consequences of experimental results. 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Or we would immediately derive the consequences of our fundamental theories.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5B7E-3036-EFB1-52B3-C9ED554F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37" y="22225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 would like to end with some comments</a:t>
            </a:r>
          </a:p>
        </p:txBody>
      </p:sp>
    </p:spTree>
    <p:extLst>
      <p:ext uri="{BB962C8B-B14F-4D97-AF65-F5344CB8AC3E}">
        <p14:creationId xmlns:p14="http://schemas.microsoft.com/office/powerpoint/2010/main" val="360077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2A3F-71C1-F049-A613-899D6FE1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importance of diversity of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588D-2FD8-E54F-8096-207DBA5F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follow a diversity of approaches and theoretical methodologies. </a:t>
            </a:r>
          </a:p>
          <a:p>
            <a:r>
              <a:rPr lang="en-US" dirty="0"/>
              <a:t>From more phenomenologically oriented. </a:t>
            </a:r>
          </a:p>
          <a:p>
            <a:r>
              <a:rPr lang="en-US" dirty="0"/>
              <a:t>To in depth studies of idealized models. </a:t>
            </a:r>
          </a:p>
          <a:p>
            <a:endParaRPr lang="en-US" dirty="0"/>
          </a:p>
          <a:p>
            <a:r>
              <a:rPr lang="en-US" dirty="0"/>
              <a:t>I only highlighted a sample of the diverse theoretical ideas that are being studied. </a:t>
            </a:r>
          </a:p>
        </p:txBody>
      </p:sp>
    </p:spTree>
    <p:extLst>
      <p:ext uri="{BB962C8B-B14F-4D97-AF65-F5344CB8AC3E}">
        <p14:creationId xmlns:p14="http://schemas.microsoft.com/office/powerpoint/2010/main" val="6722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1448-67A1-7F55-D8EE-2D286FD5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2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Case study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Anomalies and the chiral magnetic effect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E26CAD-ECBD-AA43-4CF6-A32C41369269}"/>
              </a:ext>
            </a:extLst>
          </p:cNvPr>
          <p:cNvCxnSpPr/>
          <p:nvPr/>
        </p:nvCxnSpPr>
        <p:spPr>
          <a:xfrm flipV="1">
            <a:off x="1947553" y="2140527"/>
            <a:ext cx="0" cy="257694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A51991-D0CA-EA19-32DE-E52F3E996040}"/>
              </a:ext>
            </a:extLst>
          </p:cNvPr>
          <p:cNvSpPr txBox="1"/>
          <p:nvPr/>
        </p:nvSpPr>
        <p:spPr>
          <a:xfrm>
            <a:off x="2100262" y="2927538"/>
            <a:ext cx="23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30BAE5-975B-66E7-E31A-7D34D1E0EC06}"/>
              </a:ext>
            </a:extLst>
          </p:cNvPr>
          <p:cNvCxnSpPr>
            <a:cxnSpLocks/>
          </p:cNvCxnSpPr>
          <p:nvPr/>
        </p:nvCxnSpPr>
        <p:spPr>
          <a:xfrm flipV="1">
            <a:off x="1523690" y="2771774"/>
            <a:ext cx="0" cy="1113373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23F176A-8A56-9DF4-C887-533179B48225}"/>
              </a:ext>
            </a:extLst>
          </p:cNvPr>
          <p:cNvSpPr txBox="1"/>
          <p:nvPr/>
        </p:nvSpPr>
        <p:spPr>
          <a:xfrm>
            <a:off x="1051025" y="3036072"/>
            <a:ext cx="31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j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4E1BBE-0B4B-D5C2-0768-47DAB7AB819A}"/>
              </a:ext>
            </a:extLst>
          </p:cNvPr>
          <p:cNvSpPr/>
          <p:nvPr/>
        </p:nvSpPr>
        <p:spPr>
          <a:xfrm>
            <a:off x="933145" y="5229501"/>
            <a:ext cx="2028815" cy="9999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Hydrodynamics and black holes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8FBC33-A7F5-202B-CFBA-189D312EA74D}"/>
              </a:ext>
            </a:extLst>
          </p:cNvPr>
          <p:cNvCxnSpPr/>
          <p:nvPr/>
        </p:nvCxnSpPr>
        <p:spPr>
          <a:xfrm>
            <a:off x="3300413" y="5729472"/>
            <a:ext cx="485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F0379F-20D5-90A0-C892-7D1FA72CC5D1}"/>
              </a:ext>
            </a:extLst>
          </p:cNvPr>
          <p:cNvSpPr/>
          <p:nvPr/>
        </p:nvSpPr>
        <p:spPr>
          <a:xfrm>
            <a:off x="4124641" y="5229501"/>
            <a:ext cx="2028815" cy="999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Hydrodynamics and anomalies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C0D968-D7FC-3D8E-7B78-0AE687FCD13D}"/>
              </a:ext>
            </a:extLst>
          </p:cNvPr>
          <p:cNvCxnSpPr>
            <a:cxnSpLocks/>
          </p:cNvCxnSpPr>
          <p:nvPr/>
        </p:nvCxnSpPr>
        <p:spPr>
          <a:xfrm flipV="1">
            <a:off x="6467476" y="5008979"/>
            <a:ext cx="790574" cy="51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6FE12B-4F4F-901C-CBAD-363F925514F2}"/>
              </a:ext>
            </a:extLst>
          </p:cNvPr>
          <p:cNvCxnSpPr>
            <a:cxnSpLocks/>
          </p:cNvCxnSpPr>
          <p:nvPr/>
        </p:nvCxnSpPr>
        <p:spPr>
          <a:xfrm>
            <a:off x="6467476" y="5850462"/>
            <a:ext cx="696261" cy="37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AA26AB-2D46-3D1A-D585-A8DFAC1FA689}"/>
              </a:ext>
            </a:extLst>
          </p:cNvPr>
          <p:cNvSpPr/>
          <p:nvPr/>
        </p:nvSpPr>
        <p:spPr>
          <a:xfrm>
            <a:off x="7820341" y="4267808"/>
            <a:ext cx="2028815" cy="9999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Heavy Ions collisions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8E0B66-4F52-2A6C-2B85-98F607ABA310}"/>
              </a:ext>
            </a:extLst>
          </p:cNvPr>
          <p:cNvSpPr/>
          <p:nvPr/>
        </p:nvSpPr>
        <p:spPr>
          <a:xfrm>
            <a:off x="7820340" y="5729471"/>
            <a:ext cx="2028815" cy="99994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Weyl metals </a:t>
            </a:r>
          </a:p>
        </p:txBody>
      </p:sp>
    </p:spTree>
    <p:extLst>
      <p:ext uri="{BB962C8B-B14F-4D97-AF65-F5344CB8AC3E}">
        <p14:creationId xmlns:p14="http://schemas.microsoft.com/office/powerpoint/2010/main" val="23570742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04C7-D15B-E3EA-9A30-D73BD77D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Many other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8A48-33AD-B713-7711-5982D42E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Superconductivity  </a:t>
            </a:r>
            <a:r>
              <a:rPr lang="en-US" dirty="0">
                <a:sym typeface="Wingdings" pitchFamily="2" charset="2"/>
              </a:rPr>
              <a:t> Higgs boson</a:t>
            </a:r>
          </a:p>
          <a:p>
            <a:r>
              <a:rPr lang="en-US" dirty="0">
                <a:sym typeface="Wingdings" pitchFamily="2" charset="2"/>
              </a:rPr>
              <a:t>Hawking radiation  Cosmological fluctuations. </a:t>
            </a:r>
          </a:p>
          <a:p>
            <a:r>
              <a:rPr lang="en-US" dirty="0">
                <a:sym typeface="Wingdings" pitchFamily="2" charset="2"/>
              </a:rPr>
              <a:t>Topology  Instantons, theta term, </a:t>
            </a:r>
            <a:r>
              <a:rPr lang="en-US" dirty="0" err="1">
                <a:sym typeface="Wingdings" pitchFamily="2" charset="2"/>
              </a:rPr>
              <a:t>anyons</a:t>
            </a:r>
            <a:r>
              <a:rPr lang="en-US" dirty="0">
                <a:sym typeface="Wingdings" pitchFamily="2" charset="2"/>
              </a:rPr>
              <a:t>, quantum computing…</a:t>
            </a:r>
          </a:p>
          <a:p>
            <a:r>
              <a:rPr lang="en-US" dirty="0">
                <a:sym typeface="Wingdings" pitchFamily="2" charset="2"/>
              </a:rPr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744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3A52-A1E8-4742-9058-86B4C471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455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Creating Human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96CB-C2A7-8E8E-A684-9923C318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area attracts outstanding young people</a:t>
            </a:r>
          </a:p>
          <a:p>
            <a:endParaRPr lang="en-US" dirty="0"/>
          </a:p>
          <a:p>
            <a:r>
              <a:rPr lang="en-US" dirty="0"/>
              <a:t>Supporting junior faculty and postdocs doing high risk/high return research. </a:t>
            </a:r>
          </a:p>
          <a:p>
            <a:endParaRPr lang="en-US" dirty="0"/>
          </a:p>
          <a:p>
            <a:r>
              <a:rPr lang="en-US" dirty="0"/>
              <a:t>Versatile theorists can contribute in many fields of physics, technology and industry.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5DD580-EEF2-BDC7-26EC-C54C70F3DE6D}"/>
              </a:ext>
            </a:extLst>
          </p:cNvPr>
          <p:cNvSpPr txBox="1">
            <a:spLocks/>
          </p:cNvSpPr>
          <p:nvPr/>
        </p:nvSpPr>
        <p:spPr>
          <a:xfrm>
            <a:off x="838200" y="323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Nurturing the rising talent</a:t>
            </a:r>
          </a:p>
        </p:txBody>
      </p:sp>
    </p:spTree>
    <p:extLst>
      <p:ext uri="{BB962C8B-B14F-4D97-AF65-F5344CB8AC3E}">
        <p14:creationId xmlns:p14="http://schemas.microsoft.com/office/powerpoint/2010/main" val="32082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4AAA-1E29-204A-8D42-A74CC8FF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39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What lies beyond the Standard Model?</a:t>
            </a:r>
          </a:p>
        </p:txBody>
      </p:sp>
      <p:pic>
        <p:nvPicPr>
          <p:cNvPr id="1028" name="Picture 4" descr="A Menagerie of Galaxies | ESA/Hubble">
            <a:extLst>
              <a:ext uri="{FF2B5EF4-FFF2-40B4-BE49-F238E27FC236}">
                <a16:creationId xmlns:a16="http://schemas.microsoft.com/office/drawing/2014/main" id="{5F5E1860-BF8B-3A47-AE62-7AC46BF0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9633"/>
            <a:ext cx="12192000" cy="103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A5A42F4-1C4B-972E-374D-27C0FED4EEF9}"/>
              </a:ext>
            </a:extLst>
          </p:cNvPr>
          <p:cNvSpPr txBox="1">
            <a:spLocks/>
          </p:cNvSpPr>
          <p:nvPr/>
        </p:nvSpPr>
        <p:spPr>
          <a:xfrm>
            <a:off x="747712" y="4195039"/>
            <a:ext cx="11444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</a:rPr>
              <a:t>We have many exciting opportunities in the road ahead for theoretical discoveries!</a:t>
            </a:r>
          </a:p>
        </p:txBody>
      </p:sp>
    </p:spTree>
    <p:extLst>
      <p:ext uri="{BB962C8B-B14F-4D97-AF65-F5344CB8AC3E}">
        <p14:creationId xmlns:p14="http://schemas.microsoft.com/office/powerpoint/2010/main" val="1046643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57B6-8AA7-EE44-A6E0-42E3F2B3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6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We all look forward to the exciting experimental projects that will come out of the P5 process!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41F0B-3048-17AB-E59C-AF67AFE73C6C}"/>
              </a:ext>
            </a:extLst>
          </p:cNvPr>
          <p:cNvSpPr txBox="1"/>
          <p:nvPr/>
        </p:nvSpPr>
        <p:spPr>
          <a:xfrm>
            <a:off x="4500562" y="4772025"/>
            <a:ext cx="2699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1286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1D1F-4DF7-7CFE-DE96-9D21F886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026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already a long time ago it was said… </a:t>
            </a:r>
          </a:p>
        </p:txBody>
      </p:sp>
    </p:spTree>
    <p:extLst>
      <p:ext uri="{BB962C8B-B14F-4D97-AF65-F5344CB8AC3E}">
        <p14:creationId xmlns:p14="http://schemas.microsoft.com/office/powerpoint/2010/main" val="410521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C4EB-8C98-D81D-83CD-7E56A921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41955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 book of nature is written in the language of mathematics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38C0F-615D-5759-3F2A-97B32140923B}"/>
              </a:ext>
            </a:extLst>
          </p:cNvPr>
          <p:cNvSpPr txBox="1"/>
          <p:nvPr/>
        </p:nvSpPr>
        <p:spPr>
          <a:xfrm>
            <a:off x="9891717" y="3437906"/>
            <a:ext cx="21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Kepler, Galileo 1620s</a:t>
            </a:r>
          </a:p>
        </p:txBody>
      </p:sp>
    </p:spTree>
    <p:extLst>
      <p:ext uri="{BB962C8B-B14F-4D97-AF65-F5344CB8AC3E}">
        <p14:creationId xmlns:p14="http://schemas.microsoft.com/office/powerpoint/2010/main" val="90335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F329-87DD-F102-A233-8FD9BD45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4" y="21034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Fundamental physics is described in the language of quantum field 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A7F51-8E83-8A4E-61F9-B4BA6BE797FD}"/>
              </a:ext>
            </a:extLst>
          </p:cNvPr>
          <p:cNvSpPr txBox="1"/>
          <p:nvPr/>
        </p:nvSpPr>
        <p:spPr>
          <a:xfrm>
            <a:off x="10640291" y="3429000"/>
            <a:ext cx="132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176525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BB65-D05C-37DE-DE72-FD480769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44" y="22058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This language is hard!</a:t>
            </a:r>
          </a:p>
        </p:txBody>
      </p:sp>
    </p:spTree>
    <p:extLst>
      <p:ext uri="{BB962C8B-B14F-4D97-AF65-F5344CB8AC3E}">
        <p14:creationId xmlns:p14="http://schemas.microsoft.com/office/powerpoint/2010/main" val="221068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12058</TotalTime>
  <Words>1134</Words>
  <Application>Microsoft Macintosh PowerPoint</Application>
  <PresentationFormat>Widescreen</PresentationFormat>
  <Paragraphs>193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Apple Chancery</vt:lpstr>
      <vt:lpstr>Arial</vt:lpstr>
      <vt:lpstr>Calibri</vt:lpstr>
      <vt:lpstr>Calibri Light</vt:lpstr>
      <vt:lpstr>Office Theme</vt:lpstr>
      <vt:lpstr>The Importance of Pure Theory   </vt:lpstr>
      <vt:lpstr>Physics is an experimental science</vt:lpstr>
      <vt:lpstr>Why do theory?</vt:lpstr>
      <vt:lpstr>Because we are not smart enough!</vt:lpstr>
      <vt:lpstr>Because we are not smart enough!</vt:lpstr>
      <vt:lpstr>already a long time ago it was said… </vt:lpstr>
      <vt:lpstr> The book of nature is written in the language of mathematics</vt:lpstr>
      <vt:lpstr>Fundamental physics is described in the language of quantum field theory</vt:lpstr>
      <vt:lpstr>This language is hard!</vt:lpstr>
      <vt:lpstr>We need to understand it!  We need people who are fluent… </vt:lpstr>
      <vt:lpstr>Interpreting experiments  takes a vibrant theoretical physics community!</vt:lpstr>
      <vt:lpstr>Theory can motivate new experiments</vt:lpstr>
      <vt:lpstr>Grand goal of high energy particle physics</vt:lpstr>
      <vt:lpstr>Understanding quantum field theory</vt:lpstr>
      <vt:lpstr>Our basic laws are a bit like riddles:   If you solve this mathematical problem you can figure out what will happen in your experiment. </vt:lpstr>
      <vt:lpstr>Basic tools</vt:lpstr>
      <vt:lpstr>PowerPoint Presentation</vt:lpstr>
      <vt:lpstr>A few comments on some of them</vt:lpstr>
      <vt:lpstr> Diving deep into perturbation theory</vt:lpstr>
      <vt:lpstr>The strong coupling frontier</vt:lpstr>
      <vt:lpstr>Confinement</vt:lpstr>
      <vt:lpstr>A very basic tool..</vt:lpstr>
      <vt:lpstr>Symmetries</vt:lpstr>
      <vt:lpstr>One symmetry plays a crucial role in QFT</vt:lpstr>
      <vt:lpstr>Scaling symmetries</vt:lpstr>
      <vt:lpstr>Bootstrap ideas</vt:lpstr>
      <vt:lpstr>The conformal bootstrap</vt:lpstr>
      <vt:lpstr>Supersymmetry?</vt:lpstr>
      <vt:lpstr>Dualities in quantum field theory</vt:lpstr>
      <vt:lpstr>Tools from quantum information </vt:lpstr>
      <vt:lpstr>Quantum field theory through the lens of quantum information</vt:lpstr>
      <vt:lpstr>Let’s pause for a comment…</vt:lpstr>
      <vt:lpstr>...but theorists have their heads in clouds..</vt:lpstr>
      <vt:lpstr> Satellite view : connecting different ideas</vt:lpstr>
      <vt:lpstr>An interesting example is the following</vt:lpstr>
      <vt:lpstr>Primordial density fluctuations in cosmology</vt:lpstr>
      <vt:lpstr>Primordial density fluctuations in cosmology</vt:lpstr>
      <vt:lpstr>Inflationary primordial fluctuations</vt:lpstr>
      <vt:lpstr>Beyond quantum field theory  into   Quantum Gravity</vt:lpstr>
      <vt:lpstr>Why do we care about quantum gravity?</vt:lpstr>
      <vt:lpstr>String theory as a candidate theory of quantum gravity</vt:lpstr>
      <vt:lpstr>A rich problem to study in quantum gravity </vt:lpstr>
      <vt:lpstr>The black hole information problem</vt:lpstr>
      <vt:lpstr>A hypothesis</vt:lpstr>
      <vt:lpstr>Black holes as quantum systems</vt:lpstr>
      <vt:lpstr>Gravitational holography</vt:lpstr>
      <vt:lpstr>Unexpected connections to other fields of physics</vt:lpstr>
      <vt:lpstr>Constraints on effective field theories from quantum gravity</vt:lpstr>
      <vt:lpstr>Conceptual questions in cosmology</vt:lpstr>
      <vt:lpstr>I would like to end with some comments</vt:lpstr>
      <vt:lpstr>The importance of diversity of approaches</vt:lpstr>
      <vt:lpstr>Case study  Anomalies and the chiral magnetic effect</vt:lpstr>
      <vt:lpstr>Many other cases</vt:lpstr>
      <vt:lpstr>Creating Human capital</vt:lpstr>
      <vt:lpstr>What lies beyond the Standard Model?</vt:lpstr>
      <vt:lpstr>We all look forward to the exciting experimental projects that will come out of the P5 process!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nature’s building blocks</dc:title>
  <dc:creator>Juan Maldacena</dc:creator>
  <cp:lastModifiedBy>Juan Maldacena</cp:lastModifiedBy>
  <cp:revision>13</cp:revision>
  <dcterms:created xsi:type="dcterms:W3CDTF">2022-02-12T16:44:32Z</dcterms:created>
  <dcterms:modified xsi:type="dcterms:W3CDTF">2023-05-04T15:05:05Z</dcterms:modified>
</cp:coreProperties>
</file>