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11"/>
  </p:notesMasterIdLst>
  <p:handoutMasterIdLst>
    <p:handoutMasterId r:id="rId12"/>
  </p:handoutMasterIdLst>
  <p:sldIdLst>
    <p:sldId id="256" r:id="rId2"/>
    <p:sldId id="281" r:id="rId3"/>
    <p:sldId id="282" r:id="rId4"/>
    <p:sldId id="283" r:id="rId5"/>
    <p:sldId id="284" r:id="rId6"/>
    <p:sldId id="285" r:id="rId7"/>
    <p:sldId id="290" r:id="rId8"/>
    <p:sldId id="292" r:id="rId9"/>
    <p:sldId id="291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C97"/>
    <a:srgbClr val="003087"/>
    <a:srgbClr val="50504E"/>
    <a:srgbClr val="4E4E4E"/>
    <a:srgbClr val="404040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96" autoAdjust="0"/>
    <p:restoredTop sz="50000" autoAdjust="0"/>
  </p:normalViewPr>
  <p:slideViewPr>
    <p:cSldViewPr snapToGrid="0" snapToObjects="1" showGuides="1">
      <p:cViewPr>
        <p:scale>
          <a:sx n="100" d="100"/>
          <a:sy n="100" d="100"/>
        </p:scale>
        <p:origin x="824" y="232"/>
      </p:cViewPr>
      <p:guideLst>
        <p:guide orient="horz" pos="218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3" d="100"/>
          <a:sy n="83" d="100"/>
        </p:scale>
        <p:origin x="275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5900" y="899318"/>
            <a:ext cx="8672513" cy="50593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0070C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0070C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6/9/23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IF Lightning!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242" y="654957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6/9/23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IF Lightning!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242" y="654957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423E805-4CA9-4344-92F2-304A720315B8}"/>
              </a:ext>
            </a:extLst>
          </p:cNvPr>
          <p:cNvSpPr txBox="1"/>
          <p:nvPr userDrawn="1"/>
        </p:nvSpPr>
        <p:spPr>
          <a:xfrm>
            <a:off x="14287" y="6188581"/>
            <a:ext cx="708848" cy="33855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1600" b="1" i="0" dirty="0">
                <a:solidFill>
                  <a:srgbClr val="004C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Mu2e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EAB44AFC-09FE-F445-8B73-A8C5096EE9A1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8323427-4DF7-0E4E-95F2-E0AE0A16E4A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16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0A1A31-A150-E399-BE6E-407CC53021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483" y="5871612"/>
            <a:ext cx="8499231" cy="386704"/>
          </a:xfrm>
        </p:spPr>
        <p:txBody>
          <a:bodyPr/>
          <a:lstStyle/>
          <a:p>
            <a:r>
              <a:rPr lang="en-US" dirty="0"/>
              <a:t>Brendan Casey, Fermilab</a:t>
            </a:r>
          </a:p>
          <a:p>
            <a:r>
              <a:rPr lang="en-US" dirty="0"/>
              <a:t>June 9, 2023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8154E-5A48-C76D-089D-B73C0089F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4483" y="5086629"/>
            <a:ext cx="8499232" cy="1003049"/>
          </a:xfrm>
        </p:spPr>
        <p:txBody>
          <a:bodyPr>
            <a:normAutofit/>
          </a:bodyPr>
          <a:lstStyle/>
          <a:p>
            <a:r>
              <a:rPr lang="en-US" dirty="0"/>
              <a:t>ECAs at the Intensity Frontier, an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969AA-39CA-158F-553B-5CEFEFA5E5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83" y="1304203"/>
            <a:ext cx="2235200" cy="1740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85A313-B924-7221-25AA-A1BA173874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918" y="1396477"/>
            <a:ext cx="3022599" cy="1745191"/>
          </a:xfrm>
          <a:prstGeom prst="rect">
            <a:avLst/>
          </a:prstGeom>
        </p:spPr>
      </p:pic>
      <p:pic>
        <p:nvPicPr>
          <p:cNvPr id="8" name="Picture 7" descr="Project_X_Diagram_v3.jpg">
            <a:extLst>
              <a:ext uri="{FF2B5EF4-FFF2-40B4-BE49-F238E27FC236}">
                <a16:creationId xmlns:a16="http://schemas.microsoft.com/office/drawing/2014/main" id="{9F5671FF-620B-496C-12EE-23A1F3A6C3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0" y="1269477"/>
            <a:ext cx="3276600" cy="1872343"/>
          </a:xfrm>
          <a:prstGeom prst="rect">
            <a:avLst/>
          </a:prstGeom>
        </p:spPr>
      </p:pic>
      <p:sp>
        <p:nvSpPr>
          <p:cNvPr id="10" name="Cross 9">
            <a:extLst>
              <a:ext uri="{FF2B5EF4-FFF2-40B4-BE49-F238E27FC236}">
                <a16:creationId xmlns:a16="http://schemas.microsoft.com/office/drawing/2014/main" id="{ECFD3EA3-27C7-0989-5878-0066226004C5}"/>
              </a:ext>
            </a:extLst>
          </p:cNvPr>
          <p:cNvSpPr/>
          <p:nvPr/>
        </p:nvSpPr>
        <p:spPr>
          <a:xfrm rot="2789865">
            <a:off x="88901" y="3053757"/>
            <a:ext cx="2235200" cy="2192332"/>
          </a:xfrm>
          <a:prstGeom prst="plus">
            <a:avLst>
              <a:gd name="adj" fmla="val 4411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ross 10">
            <a:extLst>
              <a:ext uri="{FF2B5EF4-FFF2-40B4-BE49-F238E27FC236}">
                <a16:creationId xmlns:a16="http://schemas.microsoft.com/office/drawing/2014/main" id="{51F6D606-983D-82C6-B30B-F763E7EF3E1C}"/>
              </a:ext>
            </a:extLst>
          </p:cNvPr>
          <p:cNvSpPr/>
          <p:nvPr/>
        </p:nvSpPr>
        <p:spPr>
          <a:xfrm rot="2789865">
            <a:off x="3224879" y="3088729"/>
            <a:ext cx="2235200" cy="2192332"/>
          </a:xfrm>
          <a:prstGeom prst="plus">
            <a:avLst>
              <a:gd name="adj" fmla="val 4411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F220C3-1A73-18F9-3B56-2B09FBA787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069" y="3273483"/>
            <a:ext cx="3422296" cy="15163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DCECD2-F759-FD3E-8B2B-151C4E2ADC8D}"/>
              </a:ext>
            </a:extLst>
          </p:cNvPr>
          <p:cNvSpPr txBox="1"/>
          <p:nvPr/>
        </p:nvSpPr>
        <p:spPr>
          <a:xfrm>
            <a:off x="215901" y="916727"/>
            <a:ext cx="21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Proton Driver 2004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2D662-6623-761B-4A11-8D96B959753B}"/>
              </a:ext>
            </a:extLst>
          </p:cNvPr>
          <p:cNvSpPr txBox="1"/>
          <p:nvPr/>
        </p:nvSpPr>
        <p:spPr>
          <a:xfrm>
            <a:off x="3187700" y="938153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Project X 2011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804E47-31F9-29D0-93BA-671E1DDE100C}"/>
              </a:ext>
            </a:extLst>
          </p:cNvPr>
          <p:cNvSpPr txBox="1"/>
          <p:nvPr/>
        </p:nvSpPr>
        <p:spPr>
          <a:xfrm>
            <a:off x="6224514" y="938153"/>
            <a:ext cx="248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PIP-II Today</a:t>
            </a:r>
          </a:p>
        </p:txBody>
      </p:sp>
    </p:spTree>
    <p:extLst>
      <p:ext uri="{BB962C8B-B14F-4D97-AF65-F5344CB8AC3E}">
        <p14:creationId xmlns:p14="http://schemas.microsoft.com/office/powerpoint/2010/main" val="3796425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62221F-6157-7B99-91A1-FB69BF12C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Intensity Frontier?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DB29-329B-2951-05AD-B358568DD8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B0DF1-A8A5-4A99-8FA0-777E2CA77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IF Lightning!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EDB27-0F24-70ED-BF86-81451BFDF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02B49-C6AF-9879-BD44-E0ADD17A8C60}"/>
              </a:ext>
            </a:extLst>
          </p:cNvPr>
          <p:cNvSpPr txBox="1"/>
          <p:nvPr/>
        </p:nvSpPr>
        <p:spPr>
          <a:xfrm>
            <a:off x="215900" y="764327"/>
            <a:ext cx="5144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Many attempts to try and write this down in a sentence, usually focusing on loops and indirect access to energy scales beyond the Energy Frontier </a:t>
            </a:r>
          </a:p>
        </p:txBody>
      </p:sp>
      <p:pic>
        <p:nvPicPr>
          <p:cNvPr id="1026" name="Picture 2" descr="Quantum Diaries">
            <a:extLst>
              <a:ext uri="{FF2B5EF4-FFF2-40B4-BE49-F238E27FC236}">
                <a16:creationId xmlns:a16="http://schemas.microsoft.com/office/drawing/2014/main" id="{BED3FFA3-61E2-A8BE-4C42-4525E2EEE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3593" y="586371"/>
            <a:ext cx="3297189" cy="129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85F591C-8BB9-3DA4-76D8-626A73BF6694}"/>
              </a:ext>
            </a:extLst>
          </p:cNvPr>
          <p:cNvGrpSpPr/>
          <p:nvPr/>
        </p:nvGrpSpPr>
        <p:grpSpPr>
          <a:xfrm>
            <a:off x="168411" y="1836323"/>
            <a:ext cx="8797369" cy="2763120"/>
            <a:chOff x="143011" y="1823623"/>
            <a:chExt cx="8797369" cy="27631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F65C2D-26C4-0169-3ED7-256AF3FEF0BF}"/>
                </a:ext>
              </a:extLst>
            </p:cNvPr>
            <p:cNvSpPr txBox="1"/>
            <p:nvPr/>
          </p:nvSpPr>
          <p:spPr>
            <a:xfrm>
              <a:off x="332009" y="2696699"/>
              <a:ext cx="1196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neutrinos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7931FF-14D2-3514-1CFA-A558A072FA3A}"/>
                </a:ext>
              </a:extLst>
            </p:cNvPr>
            <p:cNvSpPr txBox="1"/>
            <p:nvPr/>
          </p:nvSpPr>
          <p:spPr>
            <a:xfrm>
              <a:off x="215899" y="1823623"/>
              <a:ext cx="5144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In reality, it is more of a ‘none of the above’ frontier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738994-3D23-9AB0-F33A-DE290FF2266F}"/>
                </a:ext>
              </a:extLst>
            </p:cNvPr>
            <p:cNvSpPr txBox="1"/>
            <p:nvPr/>
          </p:nvSpPr>
          <p:spPr>
            <a:xfrm>
              <a:off x="2041367" y="2563820"/>
              <a:ext cx="1593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Heavy quarks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640E77-0854-9508-5B2C-F82948BB979F}"/>
                </a:ext>
              </a:extLst>
            </p:cNvPr>
            <p:cNvSpPr txBox="1"/>
            <p:nvPr/>
          </p:nvSpPr>
          <p:spPr>
            <a:xfrm>
              <a:off x="4073274" y="2577170"/>
              <a:ext cx="1774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Charged leptons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FC6C79-AB66-5E4E-BB90-24CE8A564ADC}"/>
                </a:ext>
              </a:extLst>
            </p:cNvPr>
            <p:cNvSpPr txBox="1"/>
            <p:nvPr/>
          </p:nvSpPr>
          <p:spPr>
            <a:xfrm>
              <a:off x="6259120" y="2144932"/>
              <a:ext cx="2681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Low energy accelerator based searches for dark sectors</a:t>
              </a:r>
            </a:p>
          </p:txBody>
        </p:sp>
        <p:pic>
          <p:nvPicPr>
            <p:cNvPr id="1028" name="Picture 4" descr="Super-Kamiokande – Dr Ben Still">
              <a:extLst>
                <a:ext uri="{FF2B5EF4-FFF2-40B4-BE49-F238E27FC236}">
                  <a16:creationId xmlns:a16="http://schemas.microsoft.com/office/drawing/2014/main" id="{44061911-5E10-59EC-8E56-B9A6A43309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11" y="3105662"/>
              <a:ext cx="1726690" cy="1155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KEK:Feature(SuperKEKB)">
              <a:extLst>
                <a:ext uri="{FF2B5EF4-FFF2-40B4-BE49-F238E27FC236}">
                  <a16:creationId xmlns:a16="http://schemas.microsoft.com/office/drawing/2014/main" id="{36E8F47A-B5D0-3A48-CF37-A7C9E2187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679" y="2992062"/>
              <a:ext cx="1774833" cy="159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ymmetry | Free Full-Text | The Search for μ+ → e+γ with 10–14 Sensitivity:  The Upgrade of the MEG Experiment">
              <a:extLst>
                <a:ext uri="{FF2B5EF4-FFF2-40B4-BE49-F238E27FC236}">
                  <a16:creationId xmlns:a16="http://schemas.microsoft.com/office/drawing/2014/main" id="{EBC64C12-A7B5-1132-2768-425889259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6919" y="3017753"/>
              <a:ext cx="2061440" cy="1526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arXiv:1910.04886v1 [hep-ex] 10 Oct 2019">
              <a:extLst>
                <a:ext uri="{FF2B5EF4-FFF2-40B4-BE49-F238E27FC236}">
                  <a16:creationId xmlns:a16="http://schemas.microsoft.com/office/drawing/2014/main" id="{4331D15C-2B53-02F9-EFAD-5C999A93BE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1992" y="2992062"/>
              <a:ext cx="2180928" cy="148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1B80529-B38F-3B0C-2774-AC46C7A5A060}"/>
              </a:ext>
            </a:extLst>
          </p:cNvPr>
          <p:cNvSpPr txBox="1"/>
          <p:nvPr/>
        </p:nvSpPr>
        <p:spPr>
          <a:xfrm>
            <a:off x="215899" y="2173834"/>
            <a:ext cx="224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No one really liked 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BF394-3A6D-A76F-ACA4-7CC98E150E71}"/>
              </a:ext>
            </a:extLst>
          </p:cNvPr>
          <p:cNvSpPr txBox="1"/>
          <p:nvPr/>
        </p:nvSpPr>
        <p:spPr>
          <a:xfrm>
            <a:off x="101500" y="4365991"/>
            <a:ext cx="1726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Neutrinos just want to be neutrinos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C28B1E-5EEA-2933-AC66-5BD6AB37D2ED}"/>
              </a:ext>
            </a:extLst>
          </p:cNvPr>
          <p:cNvSpPr txBox="1"/>
          <p:nvPr/>
        </p:nvSpPr>
        <p:spPr>
          <a:xfrm>
            <a:off x="1945586" y="4589873"/>
            <a:ext cx="1960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Collider people have more synergies with EF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DBEE0E-98E2-CB47-CEC8-57DA97F693F1}"/>
              </a:ext>
            </a:extLst>
          </p:cNvPr>
          <p:cNvSpPr txBox="1"/>
          <p:nvPr/>
        </p:nvSpPr>
        <p:spPr>
          <a:xfrm>
            <a:off x="4065268" y="4557249"/>
            <a:ext cx="1960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Low energy people prefer ‘precision frontier’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DA0BC-6D7C-7649-ED3F-9B66EE132C4F}"/>
              </a:ext>
            </a:extLst>
          </p:cNvPr>
          <p:cNvSpPr txBox="1"/>
          <p:nvPr/>
        </p:nvSpPr>
        <p:spPr>
          <a:xfrm>
            <a:off x="6555831" y="4488273"/>
            <a:ext cx="1960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Really consider themselves the cosmic frontier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EC8CBD-C7CA-BD67-15BD-4238AA60B024}"/>
              </a:ext>
            </a:extLst>
          </p:cNvPr>
          <p:cNvSpPr txBox="1"/>
          <p:nvPr/>
        </p:nvSpPr>
        <p:spPr>
          <a:xfrm>
            <a:off x="904756" y="5597713"/>
            <a:ext cx="7070844" cy="64633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But we all like to have fun parties, </a:t>
            </a:r>
          </a:p>
          <a:p>
            <a:pPr algn="ctr"/>
            <a:r>
              <a:rPr lang="en-US" sz="1800" dirty="0"/>
              <a:t>and our differences make us more interesting and keep us on our toes</a:t>
            </a:r>
          </a:p>
        </p:txBody>
      </p:sp>
    </p:spTree>
    <p:extLst>
      <p:ext uri="{BB962C8B-B14F-4D97-AF65-F5344CB8AC3E}">
        <p14:creationId xmlns:p14="http://schemas.microsoft.com/office/powerpoint/2010/main" val="115847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5CFEAD-C901-83C3-6EDB-008E23BD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did it come from?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77F0A-C7BB-8655-13FB-BBB17B5CE1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52922-6AE8-B0C2-DDC4-D36E76F62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IF Lightning!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066E9-CE4C-342E-888F-C5769A6D7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28CD0B-BA5D-A763-AB80-5B3D05F61648}"/>
              </a:ext>
            </a:extLst>
          </p:cNvPr>
          <p:cNvSpPr txBox="1"/>
          <p:nvPr/>
        </p:nvSpPr>
        <p:spPr>
          <a:xfrm>
            <a:off x="228600" y="789040"/>
            <a:ext cx="8520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Not really any new ideas but we were all brought together by the opportunity created when the ILC cost exercise completed in ~2007 and came in higher than the funding agencies could handle at that time.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FF3D75-E940-BD18-A5E7-BE7ED6790C6C}"/>
              </a:ext>
            </a:extLst>
          </p:cNvPr>
          <p:cNvSpPr txBox="1"/>
          <p:nvPr/>
        </p:nvSpPr>
        <p:spPr>
          <a:xfrm>
            <a:off x="4660801" y="1697522"/>
            <a:ext cx="4088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DOE charged several community members with defining the intensity frontier (Rockville pre-</a:t>
            </a:r>
            <a:r>
              <a:rPr lang="en-US" sz="1800" dirty="0" err="1"/>
              <a:t>snowmass</a:t>
            </a:r>
            <a:r>
              <a:rPr lang="en-US" sz="1800" dirty="0"/>
              <a:t> process)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DDCF05-24F6-6950-0F76-232D23FF21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801" y="2639387"/>
            <a:ext cx="3997411" cy="1854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E7C47A-0D38-719B-85B0-28A25F973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180" y="4323023"/>
            <a:ext cx="7264400" cy="14732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C456A27-8839-9D8F-257D-0B540B8B2B1E}"/>
              </a:ext>
            </a:extLst>
          </p:cNvPr>
          <p:cNvGrpSpPr/>
          <p:nvPr/>
        </p:nvGrpSpPr>
        <p:grpSpPr>
          <a:xfrm>
            <a:off x="339812" y="1871209"/>
            <a:ext cx="3220235" cy="2974800"/>
            <a:chOff x="339812" y="1871209"/>
            <a:chExt cx="3220235" cy="29748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A2DA44-E3C7-E6A3-C737-98BC407CFCF7}"/>
                </a:ext>
              </a:extLst>
            </p:cNvPr>
            <p:cNvSpPr txBox="1"/>
            <p:nvPr/>
          </p:nvSpPr>
          <p:spPr>
            <a:xfrm>
              <a:off x="339812" y="1871209"/>
              <a:ext cx="3220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2008 P5 defined the 3 frontiers</a:t>
              </a:r>
            </a:p>
          </p:txBody>
        </p:sp>
        <p:pic>
          <p:nvPicPr>
            <p:cNvPr id="2050" name="Picture 2" descr="More from the Intensity Frontier Workshop – Of Particular Significance">
              <a:extLst>
                <a:ext uri="{FF2B5EF4-FFF2-40B4-BE49-F238E27FC236}">
                  <a16:creationId xmlns:a16="http://schemas.microsoft.com/office/drawing/2014/main" id="{77EB692E-E5EE-8ADE-14CA-941393D31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88" y="2292005"/>
              <a:ext cx="2729470" cy="255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E77C47-B7D4-ABE1-1F45-B57A0A9ED471}"/>
              </a:ext>
            </a:extLst>
          </p:cNvPr>
          <p:cNvGrpSpPr/>
          <p:nvPr/>
        </p:nvGrpSpPr>
        <p:grpSpPr>
          <a:xfrm>
            <a:off x="228600" y="4801766"/>
            <a:ext cx="8633136" cy="1382368"/>
            <a:chOff x="228600" y="4801766"/>
            <a:chExt cx="8633136" cy="138236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FA9606-ECB5-29F9-0D57-70DD5F039B9F}"/>
                </a:ext>
              </a:extLst>
            </p:cNvPr>
            <p:cNvSpPr/>
            <p:nvPr/>
          </p:nvSpPr>
          <p:spPr>
            <a:xfrm>
              <a:off x="4660801" y="4801766"/>
              <a:ext cx="1233372" cy="3509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F6507EC-D7D6-C97F-8078-9788FB4C0612}"/>
                </a:ext>
              </a:extLst>
            </p:cNvPr>
            <p:cNvSpPr/>
            <p:nvPr/>
          </p:nvSpPr>
          <p:spPr>
            <a:xfrm>
              <a:off x="7978592" y="4801766"/>
              <a:ext cx="883144" cy="3509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0EA92E-919F-4F5B-1394-916E167A1AB0}"/>
                </a:ext>
              </a:extLst>
            </p:cNvPr>
            <p:cNvSpPr/>
            <p:nvPr/>
          </p:nvSpPr>
          <p:spPr>
            <a:xfrm>
              <a:off x="5597856" y="5456005"/>
              <a:ext cx="1037721" cy="3509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44BCE0-85EC-B891-2501-F78FC9439DCC}"/>
                </a:ext>
              </a:extLst>
            </p:cNvPr>
            <p:cNvSpPr txBox="1"/>
            <p:nvPr/>
          </p:nvSpPr>
          <p:spPr>
            <a:xfrm>
              <a:off x="228600" y="5599359"/>
              <a:ext cx="3836775" cy="5847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The 3 early career members on  the organizing committee all got ECAs in 2012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9EB8422-4A21-0210-3E35-8BC76D84AC85}"/>
              </a:ext>
            </a:extLst>
          </p:cNvPr>
          <p:cNvSpPr txBox="1"/>
          <p:nvPr/>
        </p:nvSpPr>
        <p:spPr>
          <a:xfrm>
            <a:off x="4436076" y="5892406"/>
            <a:ext cx="3138618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Lesson 1:  Community involvement is a lot of work, but it pays off</a:t>
            </a:r>
          </a:p>
        </p:txBody>
      </p:sp>
    </p:spTree>
    <p:extLst>
      <p:ext uri="{BB962C8B-B14F-4D97-AF65-F5344CB8AC3E}">
        <p14:creationId xmlns:p14="http://schemas.microsoft.com/office/powerpoint/2010/main" val="34200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B3D3C8-E872-0549-9236-311802C08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899318"/>
            <a:ext cx="8672513" cy="418068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 was shopping for something to do after the Tevatron</a:t>
            </a:r>
          </a:p>
          <a:p>
            <a:endParaRPr lang="en-US" dirty="0"/>
          </a:p>
          <a:p>
            <a:r>
              <a:rPr lang="en-US" dirty="0"/>
              <a:t>2008 P5 strongly endorsed Mu2e and said don’t do g-2 in the US</a:t>
            </a:r>
          </a:p>
          <a:p>
            <a:endParaRPr lang="en-US" dirty="0"/>
          </a:p>
          <a:p>
            <a:r>
              <a:rPr lang="en-US" dirty="0"/>
              <a:t>Fermilab Director asked me to work on Mu2e, so I decided to do g-2</a:t>
            </a:r>
          </a:p>
          <a:p>
            <a:pPr lvl="1"/>
            <a:r>
              <a:rPr lang="en-US" dirty="0"/>
              <a:t>(I did say yes two Directors later)</a:t>
            </a:r>
          </a:p>
          <a:p>
            <a:pPr lvl="1"/>
            <a:endParaRPr lang="en-US" dirty="0"/>
          </a:p>
          <a:p>
            <a:r>
              <a:rPr lang="en-US" dirty="0"/>
              <a:t>The muon g-2 detectors were all calorimeter based at Brookhaven.  People wanted a tracker but no one thought you really needed one to do the experiment</a:t>
            </a:r>
          </a:p>
          <a:p>
            <a:pPr lvl="1"/>
            <a:r>
              <a:rPr lang="en-US" dirty="0"/>
              <a:t>It didn’t make it into the project’s scope</a:t>
            </a:r>
          </a:p>
          <a:p>
            <a:endParaRPr lang="en-US" dirty="0"/>
          </a:p>
          <a:p>
            <a:r>
              <a:rPr lang="en-US" dirty="0"/>
              <a:t>ECA program started so I submitted an ECA to fund a tracker for g-2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260F84-A1F0-5F44-6CD9-04D1C7C3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an early career award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E8D73-0F54-6DEF-DCD4-A5835F7808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313B5-859B-19D4-1D74-4E8EBC9D1A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IF Lightning!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AB8D3-0565-5223-AE49-0A1240475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F2B9DD-70FF-6ADF-A8F7-4F10A4D63DEA}"/>
              </a:ext>
            </a:extLst>
          </p:cNvPr>
          <p:cNvSpPr txBox="1"/>
          <p:nvPr/>
        </p:nvSpPr>
        <p:spPr>
          <a:xfrm>
            <a:off x="6512011" y="5496542"/>
            <a:ext cx="1989437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Lesson 2:  Take risks. </a:t>
            </a:r>
          </a:p>
        </p:txBody>
      </p:sp>
    </p:spTree>
    <p:extLst>
      <p:ext uri="{BB962C8B-B14F-4D97-AF65-F5344CB8AC3E}">
        <p14:creationId xmlns:p14="http://schemas.microsoft.com/office/powerpoint/2010/main" val="386436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982C22-D818-6848-C261-1FEA819EE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899318"/>
            <a:ext cx="8386342" cy="520492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First submission for 2010:  mostly hardware based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Reviewer:  “Why would I trust this PI to do an ultra precision measurement like g-2 if he can’t even figure out how to run a spell checker?”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Second submission for 2011:  Muon EDM based (i.e. a stand-alone parasitic measurement separate from the g-2 measurement)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Reviewer: “Why would I give $2.5M to do a poor muon EDM measurement when $2.5M would make an enormous difference in a table-top electron EDM measurement?”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Third submission for 2012:  Figured out how the tracker enables the main g-2 measurement.  ECA physics case = entire g-2 physics case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Success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2D4EAC-C0EF-2F99-C8A8-6DF0F03D0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3 strikes!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55DAD-680E-426D-4AA2-BAF6336608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3AD05-D197-15F9-54D9-1478710ED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IF Lightning!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83D6A-4D58-A603-4EE5-7D0481EF7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EE9BB-3BA9-E477-BC80-4D4AFA101BF4}"/>
              </a:ext>
            </a:extLst>
          </p:cNvPr>
          <p:cNvSpPr txBox="1"/>
          <p:nvPr/>
        </p:nvSpPr>
        <p:spPr>
          <a:xfrm>
            <a:off x="5933183" y="1937792"/>
            <a:ext cx="2669059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Lesson 3:  Poor packaging is sufficient to kill a good idea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F75154-5467-DB5A-4729-026FF678527E}"/>
              </a:ext>
            </a:extLst>
          </p:cNvPr>
          <p:cNvSpPr txBox="1"/>
          <p:nvPr/>
        </p:nvSpPr>
        <p:spPr>
          <a:xfrm>
            <a:off x="4322572" y="4190095"/>
            <a:ext cx="4388587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Lesson 4:  Your ECA’s physics case has to be at least as strong as your experiment’s physics case</a:t>
            </a:r>
          </a:p>
        </p:txBody>
      </p:sp>
    </p:spTree>
    <p:extLst>
      <p:ext uri="{BB962C8B-B14F-4D97-AF65-F5344CB8AC3E}">
        <p14:creationId xmlns:p14="http://schemas.microsoft.com/office/powerpoint/2010/main" val="403594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2E33C1-4608-03B5-2587-99F523868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payoff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9211B-1C13-E02B-B846-4E65619C06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E8542-4738-2B40-B0D9-091D5E29E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IF Lightning!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92CC-A581-28BC-0CC6-928A704DC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F2BE90-1EBE-7618-76C6-06403118BE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727" y="214995"/>
            <a:ext cx="2536647" cy="1985832"/>
          </a:xfrm>
          <a:prstGeom prst="rect">
            <a:avLst/>
          </a:prstGeom>
        </p:spPr>
      </p:pic>
      <p:pic>
        <p:nvPicPr>
          <p:cNvPr id="8" name="Picture 7" descr="tracker_w_2_calos.pdf">
            <a:extLst>
              <a:ext uri="{FF2B5EF4-FFF2-40B4-BE49-F238E27FC236}">
                <a16:creationId xmlns:a16="http://schemas.microsoft.com/office/drawing/2014/main" id="{1694057B-6733-1FF3-D4BA-EE04E9217D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6266" y="194592"/>
            <a:ext cx="3209667" cy="20237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B84106-51F2-B74D-B4D0-C43462D25D45}"/>
              </a:ext>
            </a:extLst>
          </p:cNvPr>
          <p:cNvSpPr txBox="1"/>
          <p:nvPr/>
        </p:nvSpPr>
        <p:spPr>
          <a:xfrm>
            <a:off x="260118" y="798195"/>
            <a:ext cx="1806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Got to design and build something!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150B1E5-63BC-85D4-CC11-A6512CF12BA9}"/>
              </a:ext>
            </a:extLst>
          </p:cNvPr>
          <p:cNvGrpSpPr/>
          <p:nvPr/>
        </p:nvGrpSpPr>
        <p:grpSpPr>
          <a:xfrm>
            <a:off x="-160166" y="2262659"/>
            <a:ext cx="9075566" cy="2282364"/>
            <a:chOff x="-160166" y="2262659"/>
            <a:chExt cx="9075566" cy="228236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034840-B366-FBC1-80DB-7CE046B0C085}"/>
                </a:ext>
              </a:extLst>
            </p:cNvPr>
            <p:cNvSpPr txBox="1"/>
            <p:nvPr/>
          </p:nvSpPr>
          <p:spPr>
            <a:xfrm>
              <a:off x="92496" y="2262659"/>
              <a:ext cx="342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Got to hire an awesome team!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88A90C-6384-17A9-1890-70401B346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695" y="2643383"/>
              <a:ext cx="1582523" cy="157745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390BDE-C4E1-F410-39ED-197B35ECA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2311" y="2679356"/>
              <a:ext cx="1952272" cy="15466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A8B760-2A1F-81C6-1AC5-7193E12CB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9232" y="2508326"/>
              <a:ext cx="1582523" cy="172866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FC14D0-83BD-3395-F2A6-ED28E31B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8523" y="2464641"/>
              <a:ext cx="2045355" cy="176660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8DDA8B-8BE9-1F01-9918-3C879ABCEDF0}"/>
                </a:ext>
              </a:extLst>
            </p:cNvPr>
            <p:cNvSpPr txBox="1"/>
            <p:nvPr/>
          </p:nvSpPr>
          <p:spPr>
            <a:xfrm>
              <a:off x="-160166" y="4168851"/>
              <a:ext cx="217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Mandy </a:t>
              </a:r>
              <a:r>
                <a:rPr lang="en-US" sz="1600" dirty="0" err="1"/>
                <a:t>Rominsky</a:t>
              </a:r>
              <a:endParaRPr lang="en-US" sz="16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FB6080-ED3C-D5A4-2DE8-78C03BCC47C5}"/>
                </a:ext>
              </a:extLst>
            </p:cNvPr>
            <p:cNvSpPr txBox="1"/>
            <p:nvPr/>
          </p:nvSpPr>
          <p:spPr>
            <a:xfrm>
              <a:off x="1615383" y="4188939"/>
              <a:ext cx="217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Leah Welty-</a:t>
              </a:r>
              <a:r>
                <a:rPr lang="en-US" sz="1600" dirty="0" err="1"/>
                <a:t>Reiger</a:t>
              </a:r>
              <a:endParaRPr lang="en-US" sz="1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C4BB59-3C92-2D66-7AB6-3A81AE238100}"/>
                </a:ext>
              </a:extLst>
            </p:cNvPr>
            <p:cNvSpPr txBox="1"/>
            <p:nvPr/>
          </p:nvSpPr>
          <p:spPr>
            <a:xfrm>
              <a:off x="3635431" y="4191398"/>
              <a:ext cx="217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Tammy Walton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99A8AB-D6AF-F568-733C-1DED56A01DAF}"/>
                </a:ext>
              </a:extLst>
            </p:cNvPr>
            <p:cNvSpPr txBox="1"/>
            <p:nvPr/>
          </p:nvSpPr>
          <p:spPr>
            <a:xfrm>
              <a:off x="5617309" y="4206469"/>
              <a:ext cx="29456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An army of high school students</a:t>
              </a:r>
            </a:p>
          </p:txBody>
        </p:sp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ED3843DF-6629-9A44-E024-901950D59E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64822" y="2349638"/>
              <a:ext cx="1050578" cy="1232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BattleBots | BattleBots Wiki | Fandom">
              <a:extLst>
                <a:ext uri="{FF2B5EF4-FFF2-40B4-BE49-F238E27FC236}">
                  <a16:creationId xmlns:a16="http://schemas.microsoft.com/office/drawing/2014/main" id="{8D844D89-1E25-5F9B-F284-1861AF882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5092" y="3617005"/>
              <a:ext cx="848570" cy="475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CB9B55E-60B9-FF28-0D72-9F959F2DEE19}"/>
                </a:ext>
              </a:extLst>
            </p:cNvPr>
            <p:cNvCxnSpPr/>
            <p:nvPr/>
          </p:nvCxnSpPr>
          <p:spPr>
            <a:xfrm flipH="1">
              <a:off x="6997408" y="2631991"/>
              <a:ext cx="1392703" cy="172993"/>
            </a:xfrm>
            <a:prstGeom prst="straightConnector1">
              <a:avLst/>
            </a:prstGeom>
            <a:ln>
              <a:solidFill>
                <a:srgbClr val="FF0000"/>
              </a:solidFill>
              <a:headEnd type="stealth"/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73D7CB-DCBB-822B-1269-6EB9AA9BC175}"/>
                </a:ext>
              </a:extLst>
            </p:cNvPr>
            <p:cNvSpPr txBox="1"/>
            <p:nvPr/>
          </p:nvSpPr>
          <p:spPr>
            <a:xfrm>
              <a:off x="7223139" y="2692886"/>
              <a:ext cx="5340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Emily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8B2B96-6F47-C7A4-F651-B9F2873E55B2}"/>
                </a:ext>
              </a:extLst>
            </p:cNvPr>
            <p:cNvSpPr txBox="1"/>
            <p:nvPr/>
          </p:nvSpPr>
          <p:spPr>
            <a:xfrm>
              <a:off x="6750425" y="3228727"/>
              <a:ext cx="588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Emma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4E5AA90-66EB-74B1-19CB-9EFA12CF8C46}"/>
                </a:ext>
              </a:extLst>
            </p:cNvPr>
            <p:cNvSpPr txBox="1"/>
            <p:nvPr/>
          </p:nvSpPr>
          <p:spPr>
            <a:xfrm>
              <a:off x="6315965" y="3424739"/>
              <a:ext cx="588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Laura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526663-BB37-91E4-D5A7-B5F46D391B2A}"/>
                </a:ext>
              </a:extLst>
            </p:cNvPr>
            <p:cNvSpPr txBox="1"/>
            <p:nvPr/>
          </p:nvSpPr>
          <p:spPr>
            <a:xfrm>
              <a:off x="5788235" y="3002271"/>
              <a:ext cx="717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</a:rPr>
                <a:t>Nerione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99A2EC8-A98C-858D-2235-691A290C9C93}"/>
                </a:ext>
              </a:extLst>
            </p:cNvPr>
            <p:cNvSpPr txBox="1"/>
            <p:nvPr/>
          </p:nvSpPr>
          <p:spPr>
            <a:xfrm>
              <a:off x="6437159" y="2501245"/>
              <a:ext cx="7171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Alicia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A2B2D6-FDA2-D217-1FC6-ED898BB3EACD}"/>
              </a:ext>
            </a:extLst>
          </p:cNvPr>
          <p:cNvGrpSpPr/>
          <p:nvPr/>
        </p:nvGrpSpPr>
        <p:grpSpPr>
          <a:xfrm>
            <a:off x="164920" y="4623816"/>
            <a:ext cx="8208719" cy="2137056"/>
            <a:chOff x="164920" y="4623816"/>
            <a:chExt cx="8208719" cy="213705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B4836B-0B77-17E9-7126-35AFC4FB0887}"/>
                </a:ext>
              </a:extLst>
            </p:cNvPr>
            <p:cNvSpPr txBox="1"/>
            <p:nvPr/>
          </p:nvSpPr>
          <p:spPr>
            <a:xfrm>
              <a:off x="164920" y="5207979"/>
              <a:ext cx="23332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Got to build an amazing collaboration!</a:t>
              </a:r>
            </a:p>
          </p:txBody>
        </p:sp>
        <p:pic>
          <p:nvPicPr>
            <p:cNvPr id="5126" name="Picture 6" descr="No photo description available.">
              <a:extLst>
                <a:ext uri="{FF2B5EF4-FFF2-40B4-BE49-F238E27FC236}">
                  <a16:creationId xmlns:a16="http://schemas.microsoft.com/office/drawing/2014/main" id="{95C0C949-E3CC-C86A-F3FA-B4BE1A81C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94" y="4730741"/>
              <a:ext cx="2706841" cy="203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Fermilab Accelerator Controls · GitHub">
              <a:extLst>
                <a:ext uri="{FF2B5EF4-FFF2-40B4-BE49-F238E27FC236}">
                  <a16:creationId xmlns:a16="http://schemas.microsoft.com/office/drawing/2014/main" id="{CC399F48-B1C0-A998-BB69-BB305FFB8E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3739" y="4723073"/>
              <a:ext cx="517213" cy="51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Boston University Terriers Secondary Logo - NCAA Division I (a-c) (NCAA  a-c) - Chris Creamer's Sports Logos Page - SportsLogos.Net">
              <a:extLst>
                <a:ext uri="{FF2B5EF4-FFF2-40B4-BE49-F238E27FC236}">
                  <a16:creationId xmlns:a16="http://schemas.microsoft.com/office/drawing/2014/main" id="{232BE9EC-8626-4D77-FC02-C26D6C83A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456" y="4723073"/>
              <a:ext cx="434322" cy="500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2" name="Picture 12" descr="Student Organizations - NIU - Student Involvement &amp; Leadership Development">
              <a:extLst>
                <a:ext uri="{FF2B5EF4-FFF2-40B4-BE49-F238E27FC236}">
                  <a16:creationId xmlns:a16="http://schemas.microsoft.com/office/drawing/2014/main" id="{6D399858-59B6-6B7C-83B6-873DC5240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0216" y="4623816"/>
              <a:ext cx="394436" cy="686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4" name="Picture 14">
              <a:extLst>
                <a:ext uri="{FF2B5EF4-FFF2-40B4-BE49-F238E27FC236}">
                  <a16:creationId xmlns:a16="http://schemas.microsoft.com/office/drawing/2014/main" id="{989BB431-642F-6654-E899-51B01EE52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6790" y="4697388"/>
              <a:ext cx="452368" cy="554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6" name="Picture 16">
              <a:extLst>
                <a:ext uri="{FF2B5EF4-FFF2-40B4-BE49-F238E27FC236}">
                  <a16:creationId xmlns:a16="http://schemas.microsoft.com/office/drawing/2014/main" id="{B8725456-53FD-8C31-4912-886CBD2F55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874" y="5368630"/>
              <a:ext cx="979705" cy="303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8" name="Picture 18" descr="University of Liverpool logo transparent PNG - StickPNG">
              <a:extLst>
                <a:ext uri="{FF2B5EF4-FFF2-40B4-BE49-F238E27FC236}">
                  <a16:creationId xmlns:a16="http://schemas.microsoft.com/office/drawing/2014/main" id="{4541C15C-3A63-84FA-D6CD-B0FECC2F1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3736" y="5737555"/>
              <a:ext cx="785980" cy="518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0" name="Picture 20" descr="UCL University College London Logo T-Shirts Gift For Fans, For Men and  Women&quot; Sticker for Sale by DAVIDNAVALANCE | Redbubble">
              <a:extLst>
                <a:ext uri="{FF2B5EF4-FFF2-40B4-BE49-F238E27FC236}">
                  <a16:creationId xmlns:a16="http://schemas.microsoft.com/office/drawing/2014/main" id="{90D50432-29B7-A82A-ED23-D36D805F6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679" y="5432147"/>
              <a:ext cx="627318" cy="627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4" name="Picture 24" descr="University Of Oxford Logo transparent PNG - StickPNG">
              <a:extLst>
                <a:ext uri="{FF2B5EF4-FFF2-40B4-BE49-F238E27FC236}">
                  <a16:creationId xmlns:a16="http://schemas.microsoft.com/office/drawing/2014/main" id="{FDAB4D35-0289-62CB-1F23-688DE3C80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5092" y="5470670"/>
              <a:ext cx="488547" cy="583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836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impact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IF Lightning!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908300" y="952500"/>
            <a:ext cx="2743200" cy="2743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006600" y="2476500"/>
            <a:ext cx="2743200" cy="274320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949700" y="2463800"/>
            <a:ext cx="2743200" cy="27432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54401" y="1095970"/>
            <a:ext cx="170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</a:rPr>
              <a:t>Muon</a:t>
            </a:r>
            <a:r>
              <a:rPr lang="en-US" sz="1800" dirty="0">
                <a:solidFill>
                  <a:srgbClr val="FF0000"/>
                </a:solidFill>
              </a:rPr>
              <a:t> precession frequency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7901" y="3141702"/>
            <a:ext cx="170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g-2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16500" y="3238500"/>
            <a:ext cx="170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Proton precession frequency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0" y="3556000"/>
            <a:ext cx="1308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8000"/>
                </a:solidFill>
              </a:rPr>
              <a:t>Beam dynamics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054600" y="204722"/>
            <a:ext cx="3975100" cy="2962380"/>
            <a:chOff x="5054600" y="204722"/>
            <a:chExt cx="3975100" cy="2962380"/>
          </a:xfrm>
        </p:grpSpPr>
        <p:sp>
          <p:nvSpPr>
            <p:cNvPr id="14" name="TextBox 13"/>
            <p:cNvSpPr txBox="1"/>
            <p:nvPr/>
          </p:nvSpPr>
          <p:spPr>
            <a:xfrm>
              <a:off x="5054600" y="204722"/>
              <a:ext cx="3975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PbF</a:t>
              </a:r>
              <a:r>
                <a:rPr lang="en-US" sz="1800" baseline="-25000" dirty="0">
                  <a:solidFill>
                    <a:srgbClr val="FF0000"/>
                  </a:solidFill>
                </a:rPr>
                <a:t>2 </a:t>
              </a:r>
              <a:r>
                <a:rPr lang="en-US" sz="1800" dirty="0">
                  <a:solidFill>
                    <a:srgbClr val="FF0000"/>
                  </a:solidFill>
                </a:rPr>
                <a:t>crystal calorimeters for measuring positron energy and time</a:t>
              </a:r>
              <a:endParaRPr lang="en-US" sz="1800" baseline="-25000" dirty="0">
                <a:solidFill>
                  <a:srgbClr val="FF0000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1302" y="721499"/>
              <a:ext cx="1879438" cy="1386701"/>
            </a:xfrm>
            <a:prstGeom prst="rect">
              <a:avLst/>
            </a:prstGeom>
          </p:spPr>
        </p:pic>
        <p:pic>
          <p:nvPicPr>
            <p:cNvPr id="18" name="Picture 17" descr="C:\Users\Aaron\Dropbox\g2\cenpa_report_2015\gm2-slac-calo-front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70421" y="2019300"/>
              <a:ext cx="1744169" cy="114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four_calos_top.pdf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26300" y="810315"/>
              <a:ext cx="1574800" cy="113044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88900" y="723900"/>
            <a:ext cx="3073400" cy="5219700"/>
            <a:chOff x="88900" y="723900"/>
            <a:chExt cx="3073400" cy="5219700"/>
          </a:xfrm>
        </p:grpSpPr>
        <p:sp>
          <p:nvSpPr>
            <p:cNvPr id="15" name="TextBox 14"/>
            <p:cNvSpPr txBox="1"/>
            <p:nvPr/>
          </p:nvSpPr>
          <p:spPr>
            <a:xfrm>
              <a:off x="129495" y="723900"/>
              <a:ext cx="30328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008000"/>
                  </a:solidFill>
                </a:rPr>
                <a:t>In-</a:t>
              </a:r>
              <a:r>
                <a:rPr lang="en-US" sz="1800" dirty="0" err="1">
                  <a:solidFill>
                    <a:srgbClr val="008000"/>
                  </a:solidFill>
                </a:rPr>
                <a:t>vacuo</a:t>
              </a:r>
              <a:r>
                <a:rPr lang="en-US" sz="1800" dirty="0">
                  <a:solidFill>
                    <a:srgbClr val="008000"/>
                  </a:solidFill>
                </a:rPr>
                <a:t> straw trackers to measure positron trajectories, extrapolate back to measure beam profile</a:t>
              </a:r>
              <a:endParaRPr lang="en-US" sz="1800" baseline="-25000" dirty="0">
                <a:solidFill>
                  <a:srgbClr val="008000"/>
                </a:solidFill>
              </a:endParaRPr>
            </a:p>
          </p:txBody>
        </p:sp>
        <p:pic>
          <p:nvPicPr>
            <p:cNvPr id="20" name="Picture 19" descr="tracker_w_2_calos.pdf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00" y="1955800"/>
              <a:ext cx="1943100" cy="1225166"/>
            </a:xfrm>
            <a:prstGeom prst="rect">
              <a:avLst/>
            </a:prstGeom>
          </p:spPr>
        </p:pic>
        <p:pic>
          <p:nvPicPr>
            <p:cNvPr id="21" name="Picture 20" descr="TrackerModulewithFlb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900" y="3302000"/>
              <a:ext cx="1841361" cy="13156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495" y="4749800"/>
              <a:ext cx="2122311" cy="119380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2451101" y="3441700"/>
            <a:ext cx="6616699" cy="2857838"/>
            <a:chOff x="2451101" y="3441700"/>
            <a:chExt cx="6616699" cy="2857838"/>
          </a:xfrm>
        </p:grpSpPr>
        <p:sp>
          <p:nvSpPr>
            <p:cNvPr id="16" name="TextBox 15"/>
            <p:cNvSpPr txBox="1"/>
            <p:nvPr/>
          </p:nvSpPr>
          <p:spPr>
            <a:xfrm>
              <a:off x="6781800" y="3441700"/>
              <a:ext cx="228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3366FF"/>
                  </a:solidFill>
                </a:rPr>
                <a:t>NMR probes fixed in place and on a trolley to tune and map the field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451101" y="4603929"/>
              <a:ext cx="6540499" cy="1695609"/>
              <a:chOff x="2451101" y="4603929"/>
              <a:chExt cx="6540499" cy="1695609"/>
            </a:xfrm>
          </p:grpSpPr>
          <p:pic>
            <p:nvPicPr>
              <p:cNvPr id="23" name="Picture 33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342521" y="4603929"/>
                <a:ext cx="1649079" cy="13271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4" name="Picture 23" descr="Screen Shot 2014-06-11 at 2.35.12 PM.png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16501" y="5499100"/>
                <a:ext cx="2489200" cy="785813"/>
              </a:xfrm>
              <a:prstGeom prst="rect">
                <a:avLst/>
              </a:prstGeom>
            </p:spPr>
          </p:pic>
          <p:pic>
            <p:nvPicPr>
              <p:cNvPr id="25" name="Picture 24" descr="Screen Shot 2014-06-11 at 2.35.12 PM.png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51101" y="5600700"/>
                <a:ext cx="2489200" cy="698838"/>
              </a:xfrm>
              <a:prstGeom prst="rect">
                <a:avLst/>
              </a:prstGeom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2400299" y="4344263"/>
            <a:ext cx="17907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8000"/>
                </a:solidFill>
              </a:rPr>
              <a:t>(DOE Early Career Award 2012)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22799" y="4373960"/>
            <a:ext cx="17907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366FF"/>
                </a:solidFill>
              </a:rPr>
              <a:t>(DOE Early Career Award 2014)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67049" y="2082800"/>
            <a:ext cx="2457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(NSF MRI Award 2013)</a:t>
            </a:r>
          </a:p>
        </p:txBody>
      </p:sp>
    </p:spTree>
    <p:extLst>
      <p:ext uri="{BB962C8B-B14F-4D97-AF65-F5344CB8AC3E}">
        <p14:creationId xmlns:p14="http://schemas.microsoft.com/office/powerpoint/2010/main" val="150680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E47A9A-2B0B-53C7-075E-BB4B71C0F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39043"/>
            <a:ext cx="8686800" cy="42787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-US" baseline="-25000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</a:rPr>
              <a:t>= </a:t>
            </a:r>
            <a:r>
              <a:rPr lang="en-US" sz="2800" dirty="0">
                <a:solidFill>
                  <a:srgbClr val="000000"/>
                </a:solidFill>
              </a:rPr>
              <a:t>2.00233184122(82)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186EB-D41D-B9DE-B5ED-0F70A28D4F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7BF91-1BBE-16F8-E28C-70DD6597C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IF Lightning!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6BD3A-327C-AB2E-74D2-6800A19D6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B77BE0A-50E1-F6A7-84A2-2A329BA623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47" y="986329"/>
            <a:ext cx="4312940" cy="2683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E8FA02-F9F5-EF4B-2B0E-3258536B5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99" y="3723982"/>
            <a:ext cx="5373688" cy="2503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B2D75F-E2FD-59D3-3229-0CC13B3B49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539" y="1036845"/>
            <a:ext cx="3028247" cy="26134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0AADFA-EB9F-5B30-1398-4BCEE4A74477}"/>
              </a:ext>
            </a:extLst>
          </p:cNvPr>
          <p:cNvSpPr txBox="1"/>
          <p:nvPr/>
        </p:nvSpPr>
        <p:spPr>
          <a:xfrm>
            <a:off x="2303143" y="786577"/>
            <a:ext cx="2506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Muon precession frequency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6DC7DE-5DDB-DF95-34F2-F340EE08BEDF}"/>
              </a:ext>
            </a:extLst>
          </p:cNvPr>
          <p:cNvSpPr txBox="1"/>
          <p:nvPr/>
        </p:nvSpPr>
        <p:spPr>
          <a:xfrm>
            <a:off x="5778634" y="823729"/>
            <a:ext cx="2575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Proton precession frequency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710C32-EDCB-7B58-DC0A-29C54DF7D29C}"/>
              </a:ext>
            </a:extLst>
          </p:cNvPr>
          <p:cNvSpPr txBox="1"/>
          <p:nvPr/>
        </p:nvSpPr>
        <p:spPr>
          <a:xfrm>
            <a:off x="2047817" y="6230511"/>
            <a:ext cx="15087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Beam Dynamics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BD4FAF-9B64-A253-B5B4-9D916CCE4F75}"/>
              </a:ext>
            </a:extLst>
          </p:cNvPr>
          <p:cNvSpPr txBox="1"/>
          <p:nvPr/>
        </p:nvSpPr>
        <p:spPr>
          <a:xfrm>
            <a:off x="5738968" y="3672490"/>
            <a:ext cx="3028247" cy="25545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One request: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PLEASE FUND MORE EARLY CAREER AWARDS TO UNDERSTAND THE PREDICTED VALUE OF MUON G-2!</a:t>
            </a:r>
          </a:p>
          <a:p>
            <a:pPr algn="ctr"/>
            <a:endParaRPr lang="en-US" sz="1600" dirty="0">
              <a:solidFill>
                <a:srgbClr val="000000"/>
              </a:solidFill>
            </a:endParaRP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This will greatly increase the return on the DOE’s significant investment!</a:t>
            </a:r>
          </a:p>
        </p:txBody>
      </p:sp>
    </p:spTree>
    <p:extLst>
      <p:ext uri="{BB962C8B-B14F-4D97-AF65-F5344CB8AC3E}">
        <p14:creationId xmlns:p14="http://schemas.microsoft.com/office/powerpoint/2010/main" val="83880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57A82A-BDE6-89EB-2C5E-7F2A99AA1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1" y="899318"/>
            <a:ext cx="5524500" cy="50593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Superseded by the last P5</a:t>
            </a:r>
          </a:p>
          <a:p>
            <a:pPr lvl="1"/>
            <a:r>
              <a:rPr lang="en-US" dirty="0"/>
              <a:t>Neutrinos always wanted to be their own thing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Everyone else was finally lumped into an appropriately named category:  </a:t>
            </a:r>
            <a:r>
              <a:rPr lang="en-US" b="1" dirty="0"/>
              <a:t>The Unknown!</a:t>
            </a:r>
          </a:p>
          <a:p>
            <a:endParaRPr lang="en-US" dirty="0"/>
          </a:p>
          <a:p>
            <a:r>
              <a:rPr lang="en-US" dirty="0"/>
              <a:t>But we are still funded together so lifting up neutrinos still floats all boats!</a:t>
            </a:r>
          </a:p>
          <a:p>
            <a:endParaRPr lang="en-US" dirty="0"/>
          </a:p>
          <a:p>
            <a:r>
              <a:rPr lang="en-US" dirty="0"/>
              <a:t>More importantly, the 2008 vision has become a reality.</a:t>
            </a:r>
          </a:p>
          <a:p>
            <a:pPr lvl="1"/>
            <a:r>
              <a:rPr lang="en-US" dirty="0"/>
              <a:t>Multiple sub-fields trying their best to answer intertwined fundamental questions with mutual respect for the challenges each face and the accomplishments each achieve.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Every victory is a reason to party!</a:t>
            </a:r>
          </a:p>
          <a:p>
            <a:pPr lvl="1"/>
            <a:endParaRPr lang="en-US" dirty="0"/>
          </a:p>
          <a:p>
            <a:r>
              <a:rPr lang="en-US" dirty="0"/>
              <a:t>We can start a betting pool for what the next P5 decides to name us!</a:t>
            </a:r>
          </a:p>
          <a:p>
            <a:pPr lvl="1"/>
            <a:r>
              <a:rPr lang="en-US" dirty="0"/>
              <a:t>(If it’s not too late, my favorite color is purple)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402159-2A83-F470-DEF8-B4F27D929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intensity frontier now?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B1E8D-9CFE-A4B2-8BFC-937F0864D1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6/9/23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3E203-A5AB-850B-AFF7-6CC6DFE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IF Lightning!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517A1-625F-303B-7446-7CEE139D9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9" name="Picture 2" descr="More from the Intensity Frontier Workshop – Of Particular Significance">
            <a:extLst>
              <a:ext uri="{FF2B5EF4-FFF2-40B4-BE49-F238E27FC236}">
                <a16:creationId xmlns:a16="http://schemas.microsoft.com/office/drawing/2014/main" id="{D8D98A3E-301F-ACEA-2E4E-5994B53DF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699" y="251751"/>
            <a:ext cx="2102611" cy="196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article Physics Project Prioritization Panel - Wikipedia">
            <a:extLst>
              <a:ext uri="{FF2B5EF4-FFF2-40B4-BE49-F238E27FC236}">
                <a16:creationId xmlns:a16="http://schemas.microsoft.com/office/drawing/2014/main" id="{D73AA002-EC19-D4BC-8E03-5823968E5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8502" y="2405380"/>
            <a:ext cx="1979004" cy="197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5">
            <a:extLst>
              <a:ext uri="{FF2B5EF4-FFF2-40B4-BE49-F238E27FC236}">
                <a16:creationId xmlns:a16="http://schemas.microsoft.com/office/drawing/2014/main" id="{03C6DF97-FB54-4CC3-7FE0-1070021BA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247" y="4670320"/>
            <a:ext cx="2393513" cy="14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311647"/>
      </p:ext>
    </p:extLst>
  </p:cSld>
  <p:clrMapOvr>
    <a:masterClrMapping/>
  </p:clrMapOvr>
</p:sld>
</file>

<file path=ppt/theme/theme1.xml><?xml version="1.0" encoding="utf-8"?>
<a:theme xmlns:a="http://schemas.openxmlformats.org/drawingml/2006/main" name="SBN_PPT_1130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SBN_PPT_113015.potx</Template>
  <TotalTime>121412</TotalTime>
  <Words>805</Words>
  <Application>Microsoft Macintosh PowerPoint</Application>
  <PresentationFormat>On-screen Show (4:3)</PresentationFormat>
  <Paragraphs>129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Helvetica</vt:lpstr>
      <vt:lpstr>Symbol</vt:lpstr>
      <vt:lpstr>SBN_PPT_113015</vt:lpstr>
      <vt:lpstr>PowerPoint Presentation</vt:lpstr>
      <vt:lpstr>What is the Intensity Frontier?</vt:lpstr>
      <vt:lpstr>Where did it come from?</vt:lpstr>
      <vt:lpstr>Getting an early career award</vt:lpstr>
      <vt:lpstr>Thank you for 3 strikes!</vt:lpstr>
      <vt:lpstr>The payoff</vt:lpstr>
      <vt:lpstr>The impact</vt:lpstr>
      <vt:lpstr>gm= 2.00233184122(82)</vt:lpstr>
      <vt:lpstr>Where is the intensity frontier now?</vt:lpstr>
    </vt:vector>
  </TitlesOfParts>
  <Manager/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Sandbox Studio</dc:creator>
  <cp:keywords/>
  <dc:description/>
  <cp:lastModifiedBy>Brendan C Casey</cp:lastModifiedBy>
  <cp:revision>954</cp:revision>
  <cp:lastPrinted>2014-01-20T19:40:21Z</cp:lastPrinted>
  <dcterms:created xsi:type="dcterms:W3CDTF">2014-01-03T20:18:13Z</dcterms:created>
  <dcterms:modified xsi:type="dcterms:W3CDTF">2023-06-09T13:58:49Z</dcterms:modified>
  <cp:category/>
</cp:coreProperties>
</file>