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1"/>
  </p:sldMasterIdLst>
  <p:notesMasterIdLst>
    <p:notesMasterId r:id="rId22"/>
  </p:notesMasterIdLst>
  <p:handoutMasterIdLst>
    <p:handoutMasterId r:id="rId23"/>
  </p:handoutMasterIdLst>
  <p:sldIdLst>
    <p:sldId id="299" r:id="rId2"/>
    <p:sldId id="325" r:id="rId3"/>
    <p:sldId id="306" r:id="rId4"/>
    <p:sldId id="307" r:id="rId5"/>
    <p:sldId id="309" r:id="rId6"/>
    <p:sldId id="310" r:id="rId7"/>
    <p:sldId id="311" r:id="rId8"/>
    <p:sldId id="312" r:id="rId9"/>
    <p:sldId id="314" r:id="rId10"/>
    <p:sldId id="315" r:id="rId11"/>
    <p:sldId id="316" r:id="rId12"/>
    <p:sldId id="319" r:id="rId13"/>
    <p:sldId id="317" r:id="rId14"/>
    <p:sldId id="318" r:id="rId15"/>
    <p:sldId id="320" r:id="rId16"/>
    <p:sldId id="322" r:id="rId17"/>
    <p:sldId id="321" r:id="rId18"/>
    <p:sldId id="313" r:id="rId19"/>
    <p:sldId id="323" r:id="rId20"/>
    <p:sldId id="324" r:id="rId21"/>
  </p:sldIdLst>
  <p:sldSz cx="9144000" cy="6858000" type="screen4x3"/>
  <p:notesSz cx="7315200" cy="96012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FFFF00"/>
    <a:srgbClr val="50504E"/>
    <a:srgbClr val="4E4E4E"/>
    <a:srgbClr val="404040"/>
    <a:srgbClr val="004C97"/>
    <a:srgbClr val="63666A"/>
    <a:srgbClr val="99D6EA"/>
    <a:srgbClr val="505050"/>
    <a:srgbClr val="A7A8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9" autoAdjust="0"/>
    <p:restoredTop sz="94663"/>
  </p:normalViewPr>
  <p:slideViewPr>
    <p:cSldViewPr snapToGrid="0" snapToObjects="1" showGuides="1">
      <p:cViewPr varScale="1">
        <p:scale>
          <a:sx n="94" d="100"/>
          <a:sy n="94" d="100"/>
        </p:scale>
        <p:origin x="270" y="90"/>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a:defRPr sz="1300" smtClean="0">
                <a:latin typeface="Helvetica" charset="0"/>
                <a:cs typeface="ＭＳ Ｐゴシック" charset="0"/>
              </a:defRPr>
            </a:lvl1pPr>
          </a:lstStyle>
          <a:p>
            <a:pPr>
              <a:defRPr/>
            </a:pPr>
            <a:fld id="{DBB872F3-6144-3148-BC13-C063BA20AE80}" type="datetimeFigureOut">
              <a:rPr lang="en-US"/>
              <a:pPr>
                <a:defRPr/>
              </a:pPr>
              <a:t>6/8/2023</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a:defRPr sz="1300" smtClean="0">
                <a:latin typeface="Helvetica" charset="0"/>
                <a:cs typeface="ＭＳ Ｐゴシック" charset="0"/>
              </a:defRPr>
            </a:lvl1pPr>
          </a:lstStyle>
          <a:p>
            <a:pPr>
              <a:defRPr/>
            </a:pPr>
            <a:fld id="{531CFD29-8380-B24A-89EC-384D8B8A981B}" type="datetimeFigureOut">
              <a:rPr lang="en-US"/>
              <a:pPr>
                <a:defRPr/>
              </a:pPr>
              <a:t>6/8/2023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Arial" panose="020B0604020202020204" pitchFamily="34" charset="0"/>
                <a:cs typeface="Arial" panose="020B0604020202020204" pitchFamily="34" charset="0"/>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latin typeface="Arial" panose="020B0604020202020204" pitchFamily="34" charset="0"/>
                <a:cs typeface="Arial" panose="020B0604020202020204" pitchFamily="34" charset="0"/>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spcBef>
                <a:spcPts val="984"/>
              </a:spcBef>
              <a:defRPr sz="2400">
                <a:solidFill>
                  <a:srgbClr val="505050"/>
                </a:solidFill>
                <a:latin typeface="Arial" panose="020B0604020202020204" pitchFamily="34" charset="0"/>
                <a:cs typeface="Arial" panose="020B0604020202020204" pitchFamily="34" charset="0"/>
              </a:defRPr>
            </a:lvl1pPr>
            <a:lvl2pPr>
              <a:spcBef>
                <a:spcPts val="984"/>
              </a:spcBef>
              <a:defRPr sz="2200">
                <a:solidFill>
                  <a:srgbClr val="505050"/>
                </a:solidFill>
                <a:latin typeface="Arial" panose="020B0604020202020204" pitchFamily="34" charset="0"/>
                <a:cs typeface="Arial" panose="020B0604020202020204" pitchFamily="34" charset="0"/>
              </a:defRPr>
            </a:lvl2pPr>
            <a:lvl3pPr>
              <a:spcBef>
                <a:spcPts val="984"/>
              </a:spcBef>
              <a:defRPr sz="2000">
                <a:solidFill>
                  <a:srgbClr val="505050"/>
                </a:solidFill>
                <a:latin typeface="Arial" panose="020B0604020202020204" pitchFamily="34" charset="0"/>
                <a:cs typeface="Arial" panose="020B0604020202020204" pitchFamily="34" charset="0"/>
              </a:defRPr>
            </a:lvl3pPr>
            <a:lvl4pPr>
              <a:spcBef>
                <a:spcPts val="984"/>
              </a:spcBef>
              <a:defRPr sz="1800">
                <a:solidFill>
                  <a:srgbClr val="505050"/>
                </a:solidFill>
                <a:latin typeface="Arial" panose="020B0604020202020204" pitchFamily="34" charset="0"/>
                <a:cs typeface="Arial" panose="020B0604020202020204" pitchFamily="34" charset="0"/>
              </a:defRPr>
            </a:lvl4pPr>
            <a:lvl5pPr marL="2057400" indent="-228600">
              <a:spcBef>
                <a:spcPts val="984"/>
              </a:spcBef>
              <a:buFont typeface="Arial"/>
              <a:buChar char="•"/>
              <a:defRPr sz="1800">
                <a:solidFill>
                  <a:srgbClr val="505050"/>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atin typeface="Arial" panose="020B0604020202020204" pitchFamily="34" charset="0"/>
                <a:cs typeface="Arial" panose="020B0604020202020204" pitchFamily="34" charset="0"/>
              </a:defRPr>
            </a:lvl1pPr>
          </a:lstStyle>
          <a:p>
            <a:pPr>
              <a:defRPr/>
            </a:pPr>
            <a:r>
              <a:rPr lang="en-US"/>
              <a:t>6/8/2023</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atin typeface="Arial" panose="020B0604020202020204" pitchFamily="34" charset="0"/>
                <a:cs typeface="Arial" panose="020B0604020202020204" pitchFamily="34" charset="0"/>
              </a:defRPr>
            </a:lvl1pPr>
          </a:lstStyle>
          <a:p>
            <a:pPr>
              <a:defRPr/>
            </a:pPr>
            <a:r>
              <a:rPr lang="en-US"/>
              <a:t>C James, Fermilab | Early Career Award Workshop</a:t>
            </a:r>
            <a:endParaRPr lang="en-US" b="1"/>
          </a:p>
        </p:txBody>
      </p:sp>
      <p:sp>
        <p:nvSpPr>
          <p:cNvPr id="7" name="Slide Number Placeholder 5"/>
          <p:cNvSpPr>
            <a:spLocks noGrp="1"/>
          </p:cNvSpPr>
          <p:nvPr>
            <p:ph type="sldNum" sz="quarter" idx="18"/>
          </p:nvPr>
        </p:nvSpPr>
        <p:spPr/>
        <p:txBody>
          <a:bodyPr/>
          <a:lstStyle>
            <a:lvl1pPr>
              <a:defRPr sz="1200" smtClean="0">
                <a:latin typeface="Arial" panose="020B0604020202020204" pitchFamily="34" charset="0"/>
                <a:cs typeface="Arial" panose="020B0604020202020204" pitchFamily="34" charset="0"/>
              </a:defRPr>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Arial" panose="020B0604020202020204" pitchFamily="34" charset="0"/>
                <a:cs typeface="Arial" panose="020B0604020202020204" pitchFamily="34" charset="0"/>
              </a:defRPr>
            </a:lvl1pPr>
          </a:lstStyle>
          <a:p>
            <a:pPr>
              <a:defRPr/>
            </a:pPr>
            <a:r>
              <a:rPr lang="en-US"/>
              <a:t>6/8/2023</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Arial" panose="020B0604020202020204" pitchFamily="34" charset="0"/>
                <a:ea typeface="ＭＳ Ｐゴシック" charset="0"/>
                <a:cs typeface="Arial" panose="020B0604020202020204" pitchFamily="34" charset="0"/>
              </a:defRPr>
            </a:lvl1pPr>
          </a:lstStyle>
          <a:p>
            <a:pPr>
              <a:defRPr/>
            </a:pPr>
            <a:r>
              <a:rPr lang="en-US"/>
              <a:t>C James, Fermilab | Early Career Award Workshop</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Arial" panose="020B0604020202020204" pitchFamily="34" charset="0"/>
                <a:cs typeface="Arial" panose="020B0604020202020204" pitchFamily="34"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lvl1pPr>
              <a:defRPr>
                <a:latin typeface="Arial" panose="020B0604020202020204" pitchFamily="34" charset="0"/>
                <a:cs typeface="Arial" panose="020B0604020202020204" pitchFamily="34" charset="0"/>
              </a:defRPr>
            </a:lvl1pPr>
          </a:lstStyle>
          <a:p>
            <a:pPr>
              <a:defRPr/>
            </a:pPr>
            <a:r>
              <a:rPr lang="en-US"/>
              <a:t>6/8/2023</a:t>
            </a:r>
            <a:endParaRPr lang="en-US" dirty="0"/>
          </a:p>
        </p:txBody>
      </p:sp>
      <p:sp>
        <p:nvSpPr>
          <p:cNvPr id="4" name="Footer Placeholder 3"/>
          <p:cNvSpPr>
            <a:spLocks noGrp="1"/>
          </p:cNvSpPr>
          <p:nvPr>
            <p:ph type="ftr" sz="quarter" idx="11"/>
          </p:nvPr>
        </p:nvSpPr>
        <p:spPr>
          <a:xfrm>
            <a:off x="1530602" y="6504213"/>
            <a:ext cx="6260399" cy="242873"/>
          </a:xfrm>
        </p:spPr>
        <p:txBody>
          <a:bodyPr/>
          <a:lstStyle>
            <a:lvl1pPr>
              <a:defRPr>
                <a:latin typeface="Arial" panose="020B0604020202020204" pitchFamily="34" charset="0"/>
                <a:cs typeface="Arial" panose="020B0604020202020204" pitchFamily="34" charset="0"/>
              </a:defRPr>
            </a:lvl1pPr>
          </a:lstStyle>
          <a:p>
            <a:pPr>
              <a:defRPr/>
            </a:pPr>
            <a:r>
              <a:rPr lang="en-US"/>
              <a:t>C James, Fermilab | Early Career Award Workshop</a:t>
            </a:r>
            <a:endParaRPr lang="en-US" b="1" dirty="0"/>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latin typeface="Arial" panose="020B0604020202020204" pitchFamily="34" charset="0"/>
                <a:cs typeface="Arial" panose="020B0604020202020204" pitchFamily="34" charset="0"/>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221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r>
              <a:rPr lang="en-US"/>
              <a:t>6/8/2023</a:t>
            </a:r>
            <a:endParaRPr lang="en-US" dirty="0"/>
          </a:p>
        </p:txBody>
      </p:sp>
      <p:sp>
        <p:nvSpPr>
          <p:cNvPr id="4" name="Footer Placeholder 3"/>
          <p:cNvSpPr>
            <a:spLocks noGrp="1"/>
          </p:cNvSpPr>
          <p:nvPr>
            <p:ph type="ftr" sz="quarter" idx="11"/>
          </p:nvPr>
        </p:nvSpPr>
        <p:spPr>
          <a:xfrm>
            <a:off x="1530603" y="6504213"/>
            <a:ext cx="6272278" cy="242873"/>
          </a:xfrm>
        </p:spPr>
        <p:txBody>
          <a:bodyPr/>
          <a:lstStyle>
            <a:lvl1pPr>
              <a:defRPr>
                <a:latin typeface="Arial" panose="020B0604020202020204" pitchFamily="34" charset="0"/>
                <a:cs typeface="Arial" panose="020B0604020202020204" pitchFamily="34" charset="0"/>
              </a:defRPr>
            </a:lvl1pPr>
          </a:lstStyle>
          <a:p>
            <a:pPr>
              <a:defRPr/>
            </a:pPr>
            <a:r>
              <a:rPr lang="en-US"/>
              <a:t>C James, Fermilab | Early Career Award Workshop</a:t>
            </a:r>
            <a:endParaRPr lang="en-US" b="1" dirty="0"/>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latin typeface="Arial" panose="020B0604020202020204" pitchFamily="34" charset="0"/>
                <a:cs typeface="Arial" panose="020B0604020202020204" pitchFamily="34" charset="0"/>
              </a:defRPr>
            </a:lvl1pPr>
          </a:lstStyle>
          <a:p>
            <a:r>
              <a:rPr lang="en-US"/>
              <a:t>Click icon to add picture</a:t>
            </a:r>
            <a:endParaRPr lang="en-US" dirty="0"/>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Arial" panose="020B0604020202020204" pitchFamily="34" charset="0"/>
                <a:cs typeface="Arial" panose="020B0604020202020204" pitchFamily="34" charset="0"/>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latin typeface="Arial" panose="020B0604020202020204" pitchFamily="34" charset="0"/>
                <a:cs typeface="Arial" panose="020B0604020202020204" pitchFamily="34" charset="0"/>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27868" b="27868"/>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89914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Arial" panose="020B0604020202020204" pitchFamily="34" charset="0"/>
                <a:cs typeface="Arial" panose="020B0604020202020204" pitchFamily="34" charset="0"/>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latin typeface="Arial" panose="020B0604020202020204" pitchFamily="34" charset="0"/>
                <a:cs typeface="Arial" panose="020B0604020202020204" pitchFamily="34" charset="0"/>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599" b="36987"/>
          <a:stretch/>
        </p:blipFill>
        <p:spPr>
          <a:xfrm>
            <a:off x="-17762" y="817011"/>
            <a:ext cx="9189720" cy="2966102"/>
          </a:xfrm>
          <a:prstGeom prst="rect">
            <a:avLst/>
          </a:prstGeom>
          <a:ln>
            <a:solidFill>
              <a:schemeClr val="accent1"/>
            </a:solidFill>
          </a:ln>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3478222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Arial" panose="020B0604020202020204" pitchFamily="34" charset="0"/>
                <a:cs typeface="Arial" panose="020B0604020202020204" pitchFamily="34" charset="0"/>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latin typeface="Arial" panose="020B0604020202020204" pitchFamily="34" charset="0"/>
                <a:cs typeface="Arial" panose="020B0604020202020204" pitchFamily="34" charset="0"/>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0916" b="40730"/>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1044814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Arial" panose="020B0604020202020204" pitchFamily="34" charset="0"/>
                <a:cs typeface="Arial" panose="020B0604020202020204" pitchFamily="34" charset="0"/>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latin typeface="Arial" panose="020B0604020202020204" pitchFamily="34" charset="0"/>
                <a:cs typeface="Arial" panose="020B0604020202020204" pitchFamily="34" charset="0"/>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6134" b="35512"/>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1099963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Arial" panose="020B0604020202020204" pitchFamily="34" charset="0"/>
                <a:cs typeface="Arial" panose="020B0604020202020204" pitchFamily="34" charset="0"/>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latin typeface="Arial" panose="020B0604020202020204" pitchFamily="34" charset="0"/>
                <a:cs typeface="Arial" panose="020B0604020202020204" pitchFamily="34" charset="0"/>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39239" b="12407"/>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3210116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Arial" panose="020B0604020202020204" pitchFamily="34" charset="0"/>
                <a:cs typeface="Arial" panose="020B0604020202020204" pitchFamily="34" charset="0"/>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latin typeface="Arial" panose="020B0604020202020204" pitchFamily="34" charset="0"/>
                <a:cs typeface="Arial" panose="020B0604020202020204" pitchFamily="34" charset="0"/>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7732" r="7732"/>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99179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spcBef>
                <a:spcPts val="984"/>
              </a:spcBef>
              <a:defRPr sz="2400">
                <a:solidFill>
                  <a:srgbClr val="505050"/>
                </a:solidFill>
                <a:latin typeface="Arial" panose="020B0604020202020204" pitchFamily="34" charset="0"/>
                <a:cs typeface="Arial" panose="020B0604020202020204" pitchFamily="34" charset="0"/>
              </a:defRPr>
            </a:lvl1pPr>
            <a:lvl2pPr>
              <a:spcBef>
                <a:spcPts val="984"/>
              </a:spcBef>
              <a:defRPr sz="2200">
                <a:solidFill>
                  <a:srgbClr val="505050"/>
                </a:solidFill>
                <a:latin typeface="Arial" panose="020B0604020202020204" pitchFamily="34" charset="0"/>
                <a:cs typeface="Arial" panose="020B0604020202020204" pitchFamily="34" charset="0"/>
              </a:defRPr>
            </a:lvl2pPr>
            <a:lvl3pPr>
              <a:spcBef>
                <a:spcPts val="984"/>
              </a:spcBef>
              <a:defRPr sz="2000">
                <a:solidFill>
                  <a:srgbClr val="505050"/>
                </a:solidFill>
                <a:latin typeface="Arial" panose="020B0604020202020204" pitchFamily="34" charset="0"/>
                <a:cs typeface="Arial" panose="020B0604020202020204" pitchFamily="34" charset="0"/>
              </a:defRPr>
            </a:lvl3pPr>
            <a:lvl4pPr>
              <a:spcBef>
                <a:spcPts val="984"/>
              </a:spcBef>
              <a:defRPr sz="1800">
                <a:solidFill>
                  <a:srgbClr val="505050"/>
                </a:solidFill>
                <a:latin typeface="Arial" panose="020B0604020202020204" pitchFamily="34" charset="0"/>
                <a:cs typeface="Arial" panose="020B0604020202020204" pitchFamily="34" charset="0"/>
              </a:defRPr>
            </a:lvl4pPr>
            <a:lvl5pPr marL="2057400" indent="-228600">
              <a:spcBef>
                <a:spcPts val="984"/>
              </a:spcBef>
              <a:buFont typeface="Arial"/>
              <a:buChar char="•"/>
              <a:defRPr sz="1800">
                <a:solidFill>
                  <a:srgbClr val="505050"/>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Arial" panose="020B0604020202020204" pitchFamily="34" charset="0"/>
                <a:cs typeface="Arial" panose="020B0604020202020204" pitchFamily="34" charset="0"/>
              </a:defRPr>
            </a:lvl1pPr>
          </a:lstStyle>
          <a:p>
            <a:pPr>
              <a:defRPr/>
            </a:pPr>
            <a:r>
              <a:rPr lang="en-US"/>
              <a:t>6/8/2023</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Arial" panose="020B0604020202020204" pitchFamily="34" charset="0"/>
                <a:ea typeface="ＭＳ Ｐゴシック" charset="0"/>
                <a:cs typeface="Arial" panose="020B0604020202020204" pitchFamily="34" charset="0"/>
              </a:defRPr>
            </a:lvl1pPr>
          </a:lstStyle>
          <a:p>
            <a:pPr>
              <a:defRPr/>
            </a:pPr>
            <a:r>
              <a:rPr lang="en-US"/>
              <a:t>C James, Fermilab | Early Career Award Workshop</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Arial" panose="020B0604020202020204" pitchFamily="34" charset="0"/>
                <a:cs typeface="Arial" panose="020B0604020202020204" pitchFamily="34" charset="0"/>
              </a:defRPr>
            </a:lvl1pPr>
          </a:lstStyle>
          <a:p>
            <a:pPr>
              <a:defRPr/>
            </a:pPr>
            <a:fld id="{148C009B-CB69-E04A-B9B3-34B26D69E9CF}" type="slidenum">
              <a:rPr lang="en-US" smtClean="0"/>
              <a:pPr>
                <a:defRPr/>
              </a:pPr>
              <a:t>‹#›</a:t>
            </a:fld>
            <a:endParaRPr lang="en-US" dirty="0"/>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spcBef>
                <a:spcPts val="984"/>
              </a:spcBef>
              <a:defRPr sz="2400">
                <a:solidFill>
                  <a:srgbClr val="505050"/>
                </a:solidFill>
                <a:latin typeface="Arial" panose="020B0604020202020204" pitchFamily="34" charset="0"/>
                <a:cs typeface="Arial" panose="020B0604020202020204" pitchFamily="34" charset="0"/>
              </a:defRPr>
            </a:lvl1pPr>
            <a:lvl2pPr>
              <a:spcBef>
                <a:spcPts val="984"/>
              </a:spcBef>
              <a:defRPr sz="2200">
                <a:solidFill>
                  <a:srgbClr val="505050"/>
                </a:solidFill>
                <a:latin typeface="Arial" panose="020B0604020202020204" pitchFamily="34" charset="0"/>
                <a:cs typeface="Arial" panose="020B0604020202020204" pitchFamily="34" charset="0"/>
              </a:defRPr>
            </a:lvl2pPr>
            <a:lvl3pPr>
              <a:spcBef>
                <a:spcPts val="984"/>
              </a:spcBef>
              <a:defRPr sz="2000">
                <a:solidFill>
                  <a:srgbClr val="505050"/>
                </a:solidFill>
                <a:latin typeface="Arial" panose="020B0604020202020204" pitchFamily="34" charset="0"/>
                <a:cs typeface="Arial" panose="020B0604020202020204" pitchFamily="34" charset="0"/>
              </a:defRPr>
            </a:lvl3pPr>
            <a:lvl4pPr>
              <a:spcBef>
                <a:spcPts val="984"/>
              </a:spcBef>
              <a:defRPr sz="1800">
                <a:solidFill>
                  <a:srgbClr val="505050"/>
                </a:solidFill>
                <a:latin typeface="Arial" panose="020B0604020202020204" pitchFamily="34" charset="0"/>
                <a:cs typeface="Arial" panose="020B0604020202020204" pitchFamily="34" charset="0"/>
              </a:defRPr>
            </a:lvl4pPr>
            <a:lvl5pPr marL="2057400" indent="-228600">
              <a:spcBef>
                <a:spcPts val="984"/>
              </a:spcBef>
              <a:buFont typeface="Arial"/>
              <a:buChar char="•"/>
              <a:defRPr sz="1800">
                <a:solidFill>
                  <a:srgbClr val="505050"/>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spcBef>
                <a:spcPts val="984"/>
              </a:spcBef>
              <a:defRPr sz="2400">
                <a:solidFill>
                  <a:srgbClr val="505050"/>
                </a:solidFill>
                <a:latin typeface="Arial" panose="020B0604020202020204" pitchFamily="34" charset="0"/>
                <a:cs typeface="Arial" panose="020B0604020202020204" pitchFamily="34" charset="0"/>
              </a:defRPr>
            </a:lvl1pPr>
            <a:lvl2pPr>
              <a:spcBef>
                <a:spcPts val="984"/>
              </a:spcBef>
              <a:defRPr sz="2200">
                <a:solidFill>
                  <a:srgbClr val="505050"/>
                </a:solidFill>
                <a:latin typeface="Arial" panose="020B0604020202020204" pitchFamily="34" charset="0"/>
                <a:cs typeface="Arial" panose="020B0604020202020204" pitchFamily="34" charset="0"/>
              </a:defRPr>
            </a:lvl2pPr>
            <a:lvl3pPr>
              <a:spcBef>
                <a:spcPts val="984"/>
              </a:spcBef>
              <a:defRPr sz="2000">
                <a:solidFill>
                  <a:srgbClr val="505050"/>
                </a:solidFill>
                <a:latin typeface="Arial" panose="020B0604020202020204" pitchFamily="34" charset="0"/>
                <a:cs typeface="Arial" panose="020B0604020202020204" pitchFamily="34" charset="0"/>
              </a:defRPr>
            </a:lvl3pPr>
            <a:lvl4pPr>
              <a:spcBef>
                <a:spcPts val="984"/>
              </a:spcBef>
              <a:defRPr sz="1800">
                <a:solidFill>
                  <a:srgbClr val="505050"/>
                </a:solidFill>
                <a:latin typeface="Arial" panose="020B0604020202020204" pitchFamily="34" charset="0"/>
                <a:cs typeface="Arial" panose="020B0604020202020204" pitchFamily="34" charset="0"/>
              </a:defRPr>
            </a:lvl4pPr>
            <a:lvl5pPr marL="2057400" indent="-228600">
              <a:spcBef>
                <a:spcPts val="984"/>
              </a:spcBef>
              <a:buFont typeface="Arial"/>
              <a:buChar char="•"/>
              <a:defRPr sz="1800">
                <a:solidFill>
                  <a:srgbClr val="505050"/>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Arial" panose="020B0604020202020204" pitchFamily="34" charset="0"/>
                <a:cs typeface="Arial" panose="020B0604020202020204" pitchFamily="34" charset="0"/>
              </a:defRPr>
            </a:lvl1pPr>
          </a:lstStyle>
          <a:p>
            <a:pPr>
              <a:defRPr/>
            </a:pPr>
            <a:r>
              <a:rPr lang="en-US"/>
              <a:t>6/8/2023</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Arial" panose="020B0604020202020204" pitchFamily="34" charset="0"/>
                <a:ea typeface="ＭＳ Ｐゴシック" charset="0"/>
                <a:cs typeface="Arial" panose="020B0604020202020204" pitchFamily="34" charset="0"/>
              </a:defRPr>
            </a:lvl1pPr>
          </a:lstStyle>
          <a:p>
            <a:pPr>
              <a:defRPr/>
            </a:pPr>
            <a:r>
              <a:rPr lang="en-US"/>
              <a:t>C James, Fermilab | Early Career Award Workshop</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Arial" panose="020B0604020202020204" pitchFamily="34" charset="0"/>
                <a:cs typeface="Arial" panose="020B0604020202020204" pitchFamily="34"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958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Arial" panose="020B0604020202020204" pitchFamily="34" charset="0"/>
                <a:cs typeface="Arial" panose="020B0604020202020204" pitchFamily="34" charset="0"/>
              </a:defRPr>
            </a:lvl1pPr>
          </a:lstStyle>
          <a:p>
            <a:pPr>
              <a:defRPr/>
            </a:pPr>
            <a:r>
              <a:rPr lang="en-US"/>
              <a:t>6/8/2023</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Arial" panose="020B0604020202020204" pitchFamily="34" charset="0"/>
                <a:ea typeface="ＭＳ Ｐゴシック" charset="0"/>
                <a:cs typeface="Arial" panose="020B0604020202020204" pitchFamily="34" charset="0"/>
              </a:defRPr>
            </a:lvl1pPr>
          </a:lstStyle>
          <a:p>
            <a:pPr>
              <a:defRPr/>
            </a:pPr>
            <a:r>
              <a:rPr lang="en-US"/>
              <a:t>C James, Fermilab | Early Career Award Workshop</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Arial" panose="020B0604020202020204" pitchFamily="34" charset="0"/>
                <a:cs typeface="Arial" panose="020B0604020202020204" pitchFamily="34"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3" r:id="rId2"/>
    <p:sldLayoutId id="2147484124" r:id="rId3"/>
    <p:sldLayoutId id="2147484125" r:id="rId4"/>
    <p:sldLayoutId id="2147484126" r:id="rId5"/>
    <p:sldLayoutId id="2147484128" r:id="rId6"/>
    <p:sldLayoutId id="2147484127" r:id="rId7"/>
    <p:sldLayoutId id="2147484104" r:id="rId8"/>
    <p:sldLayoutId id="2147484105" r:id="rId9"/>
    <p:sldLayoutId id="2147484120" r:id="rId10"/>
    <p:sldLayoutId id="2147484103" r:id="rId11"/>
    <p:sldLayoutId id="2147484122" r:id="rId12"/>
    <p:sldLayoutId id="2147484116" r:id="rId13"/>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opss.fnal.gov/" TargetMode="External"/><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8FBEFA-6987-B302-B724-1BC1A4C86F8C}"/>
              </a:ext>
            </a:extLst>
          </p:cNvPr>
          <p:cNvSpPr>
            <a:spLocks noGrp="1"/>
          </p:cNvSpPr>
          <p:nvPr>
            <p:ph type="body" sz="quarter" idx="10"/>
          </p:nvPr>
        </p:nvSpPr>
        <p:spPr/>
        <p:txBody>
          <a:bodyPr/>
          <a:lstStyle/>
          <a:p>
            <a:r>
              <a:rPr lang="en-US" dirty="0"/>
              <a:t>Catherine James, Fermilab</a:t>
            </a:r>
          </a:p>
          <a:p>
            <a:r>
              <a:rPr lang="en-US" dirty="0"/>
              <a:t>Early Career Award Workshop      June 2023</a:t>
            </a:r>
          </a:p>
        </p:txBody>
      </p:sp>
      <p:sp>
        <p:nvSpPr>
          <p:cNvPr id="3" name="Text Placeholder 2">
            <a:extLst>
              <a:ext uri="{FF2B5EF4-FFF2-40B4-BE49-F238E27FC236}">
                <a16:creationId xmlns:a16="http://schemas.microsoft.com/office/drawing/2014/main" id="{E46A2CCD-E9AF-A51E-F6CE-7BE82FA15C28}"/>
              </a:ext>
            </a:extLst>
          </p:cNvPr>
          <p:cNvSpPr>
            <a:spLocks noGrp="1"/>
          </p:cNvSpPr>
          <p:nvPr>
            <p:ph type="body" sz="quarter" idx="11"/>
          </p:nvPr>
        </p:nvSpPr>
        <p:spPr/>
        <p:txBody>
          <a:bodyPr/>
          <a:lstStyle/>
          <a:p>
            <a:r>
              <a:rPr lang="en-US" dirty="0"/>
              <a:t>About DOE Projects</a:t>
            </a:r>
          </a:p>
        </p:txBody>
      </p:sp>
    </p:spTree>
    <p:extLst>
      <p:ext uri="{BB962C8B-B14F-4D97-AF65-F5344CB8AC3E}">
        <p14:creationId xmlns:p14="http://schemas.microsoft.com/office/powerpoint/2010/main" val="577590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picture containing text, diagram, line, screenshot&#10;&#10;Description automatically generated">
            <a:extLst>
              <a:ext uri="{FF2B5EF4-FFF2-40B4-BE49-F238E27FC236}">
                <a16:creationId xmlns:a16="http://schemas.microsoft.com/office/drawing/2014/main" id="{CCB622EC-7783-A092-EB77-C79702F1E761}"/>
              </a:ext>
            </a:extLst>
          </p:cNvPr>
          <p:cNvPicPr>
            <a:picLocks noGrp="1" noChangeAspect="1"/>
          </p:cNvPicPr>
          <p:nvPr>
            <p:ph sz="half" idx="13"/>
          </p:nvPr>
        </p:nvPicPr>
        <p:blipFill rotWithShape="1">
          <a:blip r:embed="rId2"/>
          <a:srcRect l="5877" t="24326" r="4130" b="17115"/>
          <a:stretch/>
        </p:blipFill>
        <p:spPr>
          <a:xfrm>
            <a:off x="1005840" y="3738880"/>
            <a:ext cx="6898640" cy="2570480"/>
          </a:xfrm>
        </p:spPr>
      </p:pic>
      <p:sp>
        <p:nvSpPr>
          <p:cNvPr id="3" name="Content Placeholder 2">
            <a:extLst>
              <a:ext uri="{FF2B5EF4-FFF2-40B4-BE49-F238E27FC236}">
                <a16:creationId xmlns:a16="http://schemas.microsoft.com/office/drawing/2014/main" id="{82431502-11DF-92F1-FB4D-1ECCCB9E3CD7}"/>
              </a:ext>
            </a:extLst>
          </p:cNvPr>
          <p:cNvSpPr>
            <a:spLocks noGrp="1"/>
          </p:cNvSpPr>
          <p:nvPr>
            <p:ph sz="half" idx="15"/>
          </p:nvPr>
        </p:nvSpPr>
        <p:spPr>
          <a:xfrm>
            <a:off x="249898" y="757778"/>
            <a:ext cx="8636944" cy="2671222"/>
          </a:xfrm>
        </p:spPr>
        <p:txBody>
          <a:bodyPr/>
          <a:lstStyle/>
          <a:p>
            <a:pPr marL="0" indent="0">
              <a:buNone/>
            </a:pPr>
            <a:r>
              <a:rPr lang="en-US" sz="1600" dirty="0"/>
              <a:t>CD-2 is the most important review and requires the most work to prepare for.</a:t>
            </a:r>
          </a:p>
          <a:p>
            <a:pPr marL="0" indent="0">
              <a:buNone/>
            </a:pPr>
            <a:r>
              <a:rPr lang="en-US" sz="1600" dirty="0"/>
              <a:t>The design has advanced to where the full scope of the Project is known (which might not include every sub-system if some collaborators have other grants to provide them).  A Technical Design Report is written. </a:t>
            </a:r>
          </a:p>
          <a:p>
            <a:pPr marL="0" indent="0">
              <a:buNone/>
            </a:pPr>
            <a:r>
              <a:rPr lang="en-US" sz="1600" dirty="0"/>
              <a:t>Cost and schedule are “baselined”.  The Total Project Cost (TPC) is set, and the calendar date of CD-4 is set.  As work moves forward, the progress and cost of the work is compared to the fixed baseline; “earned value performance metrics” are used to track progress against the baseline.  Project success is based on finishing all work before CD-4 and spending no more than the TPC, as well as delivering a detector which works.  </a:t>
            </a:r>
          </a:p>
        </p:txBody>
      </p:sp>
      <p:sp>
        <p:nvSpPr>
          <p:cNvPr id="6" name="Date Placeholder 5">
            <a:extLst>
              <a:ext uri="{FF2B5EF4-FFF2-40B4-BE49-F238E27FC236}">
                <a16:creationId xmlns:a16="http://schemas.microsoft.com/office/drawing/2014/main" id="{D904B5BD-F6CB-3306-0B6E-9676322B3897}"/>
              </a:ext>
            </a:extLst>
          </p:cNvPr>
          <p:cNvSpPr>
            <a:spLocks noGrp="1"/>
          </p:cNvSpPr>
          <p:nvPr>
            <p:ph type="dt" sz="half" idx="2"/>
          </p:nvPr>
        </p:nvSpPr>
        <p:spPr/>
        <p:txBody>
          <a:bodyPr/>
          <a:lstStyle/>
          <a:p>
            <a:pPr>
              <a:defRPr/>
            </a:pPr>
            <a:r>
              <a:rPr lang="en-US"/>
              <a:t>6/8/2023</a:t>
            </a:r>
            <a:endParaRPr lang="en-US" dirty="0"/>
          </a:p>
        </p:txBody>
      </p:sp>
      <p:sp>
        <p:nvSpPr>
          <p:cNvPr id="7" name="Footer Placeholder 6">
            <a:extLst>
              <a:ext uri="{FF2B5EF4-FFF2-40B4-BE49-F238E27FC236}">
                <a16:creationId xmlns:a16="http://schemas.microsoft.com/office/drawing/2014/main" id="{3DA0511E-1DE2-4A7E-2D88-D37DA4022E9B}"/>
              </a:ext>
            </a:extLst>
          </p:cNvPr>
          <p:cNvSpPr>
            <a:spLocks noGrp="1"/>
          </p:cNvSpPr>
          <p:nvPr>
            <p:ph type="ftr" sz="quarter" idx="3"/>
          </p:nvPr>
        </p:nvSpPr>
        <p:spPr/>
        <p:txBody>
          <a:bodyPr/>
          <a:lstStyle/>
          <a:p>
            <a:pPr>
              <a:defRPr/>
            </a:pPr>
            <a:r>
              <a:rPr lang="en-US"/>
              <a:t>C James, Fermilab | Early Career Award Workshop</a:t>
            </a:r>
            <a:endParaRPr lang="en-US" b="1" dirty="0"/>
          </a:p>
        </p:txBody>
      </p:sp>
      <p:sp>
        <p:nvSpPr>
          <p:cNvPr id="8" name="Slide Number Placeholder 7">
            <a:extLst>
              <a:ext uri="{FF2B5EF4-FFF2-40B4-BE49-F238E27FC236}">
                <a16:creationId xmlns:a16="http://schemas.microsoft.com/office/drawing/2014/main" id="{DACA49D4-6C83-FCD4-6B65-B9235E3B0BCF}"/>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
        <p:nvSpPr>
          <p:cNvPr id="9" name="Title 8">
            <a:extLst>
              <a:ext uri="{FF2B5EF4-FFF2-40B4-BE49-F238E27FC236}">
                <a16:creationId xmlns:a16="http://schemas.microsoft.com/office/drawing/2014/main" id="{603AB547-1515-5012-2FEA-CAFD2C40C0C9}"/>
              </a:ext>
            </a:extLst>
          </p:cNvPr>
          <p:cNvSpPr>
            <a:spLocks noGrp="1"/>
          </p:cNvSpPr>
          <p:nvPr>
            <p:ph type="title"/>
          </p:nvPr>
        </p:nvSpPr>
        <p:spPr/>
        <p:txBody>
          <a:bodyPr/>
          <a:lstStyle/>
          <a:p>
            <a:r>
              <a:rPr lang="en-US" dirty="0"/>
              <a:t>The Project Process    CD-2</a:t>
            </a:r>
          </a:p>
        </p:txBody>
      </p:sp>
      <p:sp>
        <p:nvSpPr>
          <p:cNvPr id="13" name="Rectangle 12">
            <a:extLst>
              <a:ext uri="{FF2B5EF4-FFF2-40B4-BE49-F238E27FC236}">
                <a16:creationId xmlns:a16="http://schemas.microsoft.com/office/drawing/2014/main" id="{2C4A2169-7F6B-EAE0-08B9-079341F1D315}"/>
              </a:ext>
            </a:extLst>
          </p:cNvPr>
          <p:cNvSpPr/>
          <p:nvPr/>
        </p:nvSpPr>
        <p:spPr>
          <a:xfrm>
            <a:off x="1818640" y="5269695"/>
            <a:ext cx="5130800" cy="308145"/>
          </a:xfrm>
          <a:prstGeom prst="rect">
            <a:avLst/>
          </a:prstGeom>
          <a:solidFill>
            <a:srgbClr val="FFFF00">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7821FBD-546F-3330-244B-4ED9BAB9439D}"/>
              </a:ext>
            </a:extLst>
          </p:cNvPr>
          <p:cNvSpPr/>
          <p:nvPr/>
        </p:nvSpPr>
        <p:spPr>
          <a:xfrm>
            <a:off x="257159" y="3293210"/>
            <a:ext cx="1906921" cy="427877"/>
          </a:xfrm>
          <a:prstGeom prst="rect">
            <a:avLst/>
          </a:prstGeom>
          <a:solidFill>
            <a:schemeClr val="accent6">
              <a:lumMod val="40000"/>
              <a:lumOff val="60000"/>
              <a:alpha val="3019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A5E9A8D-870A-AD06-553D-6D1C2DCBB082}"/>
              </a:ext>
            </a:extLst>
          </p:cNvPr>
          <p:cNvSpPr/>
          <p:nvPr/>
        </p:nvSpPr>
        <p:spPr>
          <a:xfrm>
            <a:off x="1747520" y="3302106"/>
            <a:ext cx="1468868" cy="427877"/>
          </a:xfrm>
          <a:prstGeom prst="rect">
            <a:avLst/>
          </a:prstGeom>
          <a:solidFill>
            <a:schemeClr val="accent4">
              <a:lumMod val="40000"/>
              <a:lumOff val="60000"/>
              <a:alpha val="3019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52878C4-AC73-3B06-1C56-20DB419F7A21}"/>
              </a:ext>
            </a:extLst>
          </p:cNvPr>
          <p:cNvSpPr/>
          <p:nvPr/>
        </p:nvSpPr>
        <p:spPr>
          <a:xfrm>
            <a:off x="2946400" y="3302106"/>
            <a:ext cx="1584960" cy="427877"/>
          </a:xfrm>
          <a:prstGeom prst="rect">
            <a:avLst/>
          </a:prstGeom>
          <a:solidFill>
            <a:schemeClr val="tx2">
              <a:lumMod val="60000"/>
              <a:lumOff val="40000"/>
              <a:alpha val="3019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B424B3D-3387-1C48-7040-F1DB2DBAD983}"/>
              </a:ext>
            </a:extLst>
          </p:cNvPr>
          <p:cNvSpPr/>
          <p:nvPr/>
        </p:nvSpPr>
        <p:spPr>
          <a:xfrm>
            <a:off x="4287522" y="3314122"/>
            <a:ext cx="1097278" cy="427877"/>
          </a:xfrm>
          <a:prstGeom prst="rect">
            <a:avLst/>
          </a:prstGeom>
          <a:solidFill>
            <a:schemeClr val="accent5">
              <a:lumMod val="75000"/>
              <a:alpha val="3019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FD78CCE-B163-BCE1-FE09-761992C1EF71}"/>
              </a:ext>
            </a:extLst>
          </p:cNvPr>
          <p:cNvSpPr/>
          <p:nvPr/>
        </p:nvSpPr>
        <p:spPr>
          <a:xfrm>
            <a:off x="5384800" y="3314122"/>
            <a:ext cx="1188722" cy="427877"/>
          </a:xfrm>
          <a:prstGeom prst="rect">
            <a:avLst/>
          </a:prstGeom>
          <a:solidFill>
            <a:srgbClr val="9933FF">
              <a:alpha val="2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A4B3010-FA63-4100-826C-E81B035A46B2}"/>
              </a:ext>
            </a:extLst>
          </p:cNvPr>
          <p:cNvSpPr/>
          <p:nvPr/>
        </p:nvSpPr>
        <p:spPr>
          <a:xfrm>
            <a:off x="6537957" y="3314122"/>
            <a:ext cx="1366524" cy="427877"/>
          </a:xfrm>
          <a:prstGeom prst="rect">
            <a:avLst/>
          </a:prstGeom>
          <a:solidFill>
            <a:schemeClr val="accent6">
              <a:lumMod val="60000"/>
              <a:lumOff val="40000"/>
              <a:alpha val="29804"/>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8861F1B-BBC6-0F83-3B75-6E7BC0CC2135}"/>
              </a:ext>
            </a:extLst>
          </p:cNvPr>
          <p:cNvSpPr txBox="1"/>
          <p:nvPr/>
        </p:nvSpPr>
        <p:spPr>
          <a:xfrm>
            <a:off x="1922588" y="3280440"/>
            <a:ext cx="890885" cy="461665"/>
          </a:xfrm>
          <a:prstGeom prst="rect">
            <a:avLst/>
          </a:prstGeom>
          <a:noFill/>
        </p:spPr>
        <p:txBody>
          <a:bodyPr wrap="none" rtlCol="0">
            <a:spAutoFit/>
          </a:bodyPr>
          <a:lstStyle/>
          <a:p>
            <a:pPr algn="ctr"/>
            <a:r>
              <a:rPr lang="en-US" sz="1200" dirty="0"/>
              <a:t>Conceptual</a:t>
            </a:r>
          </a:p>
          <a:p>
            <a:pPr algn="ctr"/>
            <a:r>
              <a:rPr lang="en-US" sz="1200" dirty="0"/>
              <a:t>Design</a:t>
            </a:r>
          </a:p>
        </p:txBody>
      </p:sp>
      <p:sp>
        <p:nvSpPr>
          <p:cNvPr id="21" name="TextBox 20">
            <a:extLst>
              <a:ext uri="{FF2B5EF4-FFF2-40B4-BE49-F238E27FC236}">
                <a16:creationId xmlns:a16="http://schemas.microsoft.com/office/drawing/2014/main" id="{E62A6BDF-A67E-1795-DB7C-4752C1B106EA}"/>
              </a:ext>
            </a:extLst>
          </p:cNvPr>
          <p:cNvSpPr txBox="1"/>
          <p:nvPr/>
        </p:nvSpPr>
        <p:spPr>
          <a:xfrm>
            <a:off x="249897" y="3298715"/>
            <a:ext cx="1590040" cy="461665"/>
          </a:xfrm>
          <a:prstGeom prst="rect">
            <a:avLst/>
          </a:prstGeom>
          <a:noFill/>
        </p:spPr>
        <p:txBody>
          <a:bodyPr wrap="square" rtlCol="0">
            <a:spAutoFit/>
          </a:bodyPr>
          <a:lstStyle/>
          <a:p>
            <a:pPr algn="ctr"/>
            <a:r>
              <a:rPr lang="en-US" sz="1200" dirty="0"/>
              <a:t>Develop Project goals</a:t>
            </a:r>
          </a:p>
          <a:p>
            <a:pPr algn="ctr"/>
            <a:r>
              <a:rPr lang="en-US" sz="1200" dirty="0"/>
              <a:t>and requirements</a:t>
            </a:r>
          </a:p>
        </p:txBody>
      </p:sp>
      <p:sp>
        <p:nvSpPr>
          <p:cNvPr id="22" name="TextBox 21">
            <a:extLst>
              <a:ext uri="{FF2B5EF4-FFF2-40B4-BE49-F238E27FC236}">
                <a16:creationId xmlns:a16="http://schemas.microsoft.com/office/drawing/2014/main" id="{FC8FCF25-7D96-DE54-77C2-F733B84DB0D5}"/>
              </a:ext>
            </a:extLst>
          </p:cNvPr>
          <p:cNvSpPr txBox="1"/>
          <p:nvPr/>
        </p:nvSpPr>
        <p:spPr>
          <a:xfrm>
            <a:off x="3216388" y="3293209"/>
            <a:ext cx="898323" cy="461665"/>
          </a:xfrm>
          <a:prstGeom prst="rect">
            <a:avLst/>
          </a:prstGeom>
          <a:noFill/>
        </p:spPr>
        <p:txBody>
          <a:bodyPr wrap="none" rtlCol="0">
            <a:spAutoFit/>
          </a:bodyPr>
          <a:lstStyle/>
          <a:p>
            <a:pPr algn="ctr"/>
            <a:r>
              <a:rPr lang="en-US" sz="1200" dirty="0"/>
              <a:t>Preliminary</a:t>
            </a:r>
          </a:p>
          <a:p>
            <a:pPr algn="ctr"/>
            <a:r>
              <a:rPr lang="en-US" sz="1200" dirty="0"/>
              <a:t>Design</a:t>
            </a:r>
          </a:p>
        </p:txBody>
      </p:sp>
      <p:sp>
        <p:nvSpPr>
          <p:cNvPr id="23" name="TextBox 22">
            <a:extLst>
              <a:ext uri="{FF2B5EF4-FFF2-40B4-BE49-F238E27FC236}">
                <a16:creationId xmlns:a16="http://schemas.microsoft.com/office/drawing/2014/main" id="{182617B9-4998-D919-427A-3A13564600AF}"/>
              </a:ext>
            </a:extLst>
          </p:cNvPr>
          <p:cNvSpPr txBox="1"/>
          <p:nvPr/>
        </p:nvSpPr>
        <p:spPr>
          <a:xfrm>
            <a:off x="4593402" y="3302106"/>
            <a:ext cx="621837" cy="461665"/>
          </a:xfrm>
          <a:prstGeom prst="rect">
            <a:avLst/>
          </a:prstGeom>
          <a:noFill/>
        </p:spPr>
        <p:txBody>
          <a:bodyPr wrap="none" rtlCol="0">
            <a:spAutoFit/>
          </a:bodyPr>
          <a:lstStyle/>
          <a:p>
            <a:pPr algn="ctr"/>
            <a:r>
              <a:rPr lang="en-US" sz="1200" dirty="0"/>
              <a:t>Final</a:t>
            </a:r>
          </a:p>
          <a:p>
            <a:pPr algn="ctr"/>
            <a:r>
              <a:rPr lang="en-US" sz="1200" dirty="0"/>
              <a:t>Design</a:t>
            </a:r>
          </a:p>
        </p:txBody>
      </p:sp>
      <p:sp>
        <p:nvSpPr>
          <p:cNvPr id="24" name="TextBox 23">
            <a:extLst>
              <a:ext uri="{FF2B5EF4-FFF2-40B4-BE49-F238E27FC236}">
                <a16:creationId xmlns:a16="http://schemas.microsoft.com/office/drawing/2014/main" id="{E6457EE6-DA7E-9432-D1E3-06A013B4B552}"/>
              </a:ext>
            </a:extLst>
          </p:cNvPr>
          <p:cNvSpPr txBox="1"/>
          <p:nvPr/>
        </p:nvSpPr>
        <p:spPr>
          <a:xfrm>
            <a:off x="5486141" y="3405527"/>
            <a:ext cx="986040" cy="276999"/>
          </a:xfrm>
          <a:prstGeom prst="rect">
            <a:avLst/>
          </a:prstGeom>
          <a:noFill/>
        </p:spPr>
        <p:txBody>
          <a:bodyPr wrap="none" rtlCol="0">
            <a:spAutoFit/>
          </a:bodyPr>
          <a:lstStyle/>
          <a:p>
            <a:pPr algn="ctr"/>
            <a:r>
              <a:rPr lang="en-US" sz="1200" dirty="0"/>
              <a:t>Construction</a:t>
            </a:r>
          </a:p>
        </p:txBody>
      </p:sp>
      <p:sp>
        <p:nvSpPr>
          <p:cNvPr id="25" name="TextBox 24">
            <a:extLst>
              <a:ext uri="{FF2B5EF4-FFF2-40B4-BE49-F238E27FC236}">
                <a16:creationId xmlns:a16="http://schemas.microsoft.com/office/drawing/2014/main" id="{B0CEFD71-6851-E2A8-DB87-9EAB3DAF7F5E}"/>
              </a:ext>
            </a:extLst>
          </p:cNvPr>
          <p:cNvSpPr txBox="1"/>
          <p:nvPr/>
        </p:nvSpPr>
        <p:spPr>
          <a:xfrm>
            <a:off x="6724866" y="3385541"/>
            <a:ext cx="814903" cy="276999"/>
          </a:xfrm>
          <a:prstGeom prst="rect">
            <a:avLst/>
          </a:prstGeom>
          <a:noFill/>
        </p:spPr>
        <p:txBody>
          <a:bodyPr wrap="none" rtlCol="0">
            <a:spAutoFit/>
          </a:bodyPr>
          <a:lstStyle/>
          <a:p>
            <a:pPr algn="ctr"/>
            <a:r>
              <a:rPr lang="en-US" sz="1200" dirty="0"/>
              <a:t>Operation</a:t>
            </a:r>
          </a:p>
        </p:txBody>
      </p:sp>
      <p:sp>
        <p:nvSpPr>
          <p:cNvPr id="2" name="Rectangle 1">
            <a:extLst>
              <a:ext uri="{FF2B5EF4-FFF2-40B4-BE49-F238E27FC236}">
                <a16:creationId xmlns:a16="http://schemas.microsoft.com/office/drawing/2014/main" id="{6A3FD507-98BF-3C5A-7CEE-560AB9692C9E}"/>
              </a:ext>
            </a:extLst>
          </p:cNvPr>
          <p:cNvSpPr/>
          <p:nvPr/>
        </p:nvSpPr>
        <p:spPr>
          <a:xfrm>
            <a:off x="3841562" y="260649"/>
            <a:ext cx="1503680" cy="427877"/>
          </a:xfrm>
          <a:prstGeom prst="rect">
            <a:avLst/>
          </a:prstGeom>
          <a:solidFill>
            <a:schemeClr val="tx2">
              <a:lumMod val="20000"/>
              <a:lumOff val="80000"/>
              <a:alpha val="3019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A9DBDAB-14F6-2199-CCAD-424A6E903D62}"/>
              </a:ext>
            </a:extLst>
          </p:cNvPr>
          <p:cNvSpPr/>
          <p:nvPr/>
        </p:nvSpPr>
        <p:spPr>
          <a:xfrm>
            <a:off x="3225135" y="3275647"/>
            <a:ext cx="1000345" cy="3028920"/>
          </a:xfrm>
          <a:prstGeom prst="rect">
            <a:avLst/>
          </a:prstGeom>
          <a:solidFill>
            <a:schemeClr val="tx2">
              <a:lumMod val="20000"/>
              <a:lumOff val="80000"/>
              <a:alpha val="3019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9437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picture containing text, diagram, line, screenshot&#10;&#10;Description automatically generated">
            <a:extLst>
              <a:ext uri="{FF2B5EF4-FFF2-40B4-BE49-F238E27FC236}">
                <a16:creationId xmlns:a16="http://schemas.microsoft.com/office/drawing/2014/main" id="{CCB622EC-7783-A092-EB77-C79702F1E761}"/>
              </a:ext>
            </a:extLst>
          </p:cNvPr>
          <p:cNvPicPr>
            <a:picLocks noGrp="1" noChangeAspect="1"/>
          </p:cNvPicPr>
          <p:nvPr>
            <p:ph sz="half" idx="13"/>
          </p:nvPr>
        </p:nvPicPr>
        <p:blipFill rotWithShape="1">
          <a:blip r:embed="rId2"/>
          <a:srcRect l="5877" t="24326" r="4130" b="17115"/>
          <a:stretch/>
        </p:blipFill>
        <p:spPr>
          <a:xfrm>
            <a:off x="1005840" y="3738880"/>
            <a:ext cx="6898640" cy="2570480"/>
          </a:xfrm>
        </p:spPr>
      </p:pic>
      <p:sp>
        <p:nvSpPr>
          <p:cNvPr id="3" name="Content Placeholder 2">
            <a:extLst>
              <a:ext uri="{FF2B5EF4-FFF2-40B4-BE49-F238E27FC236}">
                <a16:creationId xmlns:a16="http://schemas.microsoft.com/office/drawing/2014/main" id="{82431502-11DF-92F1-FB4D-1ECCCB9E3CD7}"/>
              </a:ext>
            </a:extLst>
          </p:cNvPr>
          <p:cNvSpPr>
            <a:spLocks noGrp="1"/>
          </p:cNvSpPr>
          <p:nvPr>
            <p:ph sz="half" idx="15"/>
          </p:nvPr>
        </p:nvSpPr>
        <p:spPr>
          <a:xfrm>
            <a:off x="249898" y="757778"/>
            <a:ext cx="8636944" cy="2671222"/>
          </a:xfrm>
        </p:spPr>
        <p:txBody>
          <a:bodyPr/>
          <a:lstStyle/>
          <a:p>
            <a:pPr marL="0" indent="0">
              <a:buNone/>
            </a:pPr>
            <a:r>
              <a:rPr lang="en-US" sz="1600" dirty="0"/>
              <a:t>For CD-3 the final design is reviewed and approved.  This does not mean all sub-system designs must be fully completed, but design should be mature enough to allow procurements to begin with confidence.  For example advanced prototyping for design validation or performing pre-production to verify fabrication steps can be performed after CD-3 approval.</a:t>
            </a:r>
          </a:p>
          <a:p>
            <a:pPr marL="0" indent="0">
              <a:buNone/>
            </a:pPr>
            <a:r>
              <a:rPr lang="en-US" sz="1600" dirty="0"/>
              <a:t>If there are high-value or complex procurements, then written procurement plans are presented as part of the review.</a:t>
            </a:r>
          </a:p>
          <a:p>
            <a:pPr marL="0" indent="0">
              <a:buNone/>
            </a:pPr>
            <a:r>
              <a:rPr lang="en-US" sz="1600" dirty="0"/>
              <a:t>CD-3 approval results in release of the construction funds - - - which is most of the funding!  All those reviews (whew!) and finally you can build stuff.</a:t>
            </a:r>
          </a:p>
        </p:txBody>
      </p:sp>
      <p:sp>
        <p:nvSpPr>
          <p:cNvPr id="6" name="Date Placeholder 5">
            <a:extLst>
              <a:ext uri="{FF2B5EF4-FFF2-40B4-BE49-F238E27FC236}">
                <a16:creationId xmlns:a16="http://schemas.microsoft.com/office/drawing/2014/main" id="{D904B5BD-F6CB-3306-0B6E-9676322B3897}"/>
              </a:ext>
            </a:extLst>
          </p:cNvPr>
          <p:cNvSpPr>
            <a:spLocks noGrp="1"/>
          </p:cNvSpPr>
          <p:nvPr>
            <p:ph type="dt" sz="half" idx="2"/>
          </p:nvPr>
        </p:nvSpPr>
        <p:spPr/>
        <p:txBody>
          <a:bodyPr/>
          <a:lstStyle/>
          <a:p>
            <a:pPr>
              <a:defRPr/>
            </a:pPr>
            <a:r>
              <a:rPr lang="en-US"/>
              <a:t>6/8/2023</a:t>
            </a:r>
            <a:endParaRPr lang="en-US" dirty="0"/>
          </a:p>
        </p:txBody>
      </p:sp>
      <p:sp>
        <p:nvSpPr>
          <p:cNvPr id="7" name="Footer Placeholder 6">
            <a:extLst>
              <a:ext uri="{FF2B5EF4-FFF2-40B4-BE49-F238E27FC236}">
                <a16:creationId xmlns:a16="http://schemas.microsoft.com/office/drawing/2014/main" id="{3DA0511E-1DE2-4A7E-2D88-D37DA4022E9B}"/>
              </a:ext>
            </a:extLst>
          </p:cNvPr>
          <p:cNvSpPr>
            <a:spLocks noGrp="1"/>
          </p:cNvSpPr>
          <p:nvPr>
            <p:ph type="ftr" sz="quarter" idx="3"/>
          </p:nvPr>
        </p:nvSpPr>
        <p:spPr/>
        <p:txBody>
          <a:bodyPr/>
          <a:lstStyle/>
          <a:p>
            <a:pPr>
              <a:defRPr/>
            </a:pPr>
            <a:r>
              <a:rPr lang="en-US"/>
              <a:t>C James, Fermilab | Early Career Award Workshop</a:t>
            </a:r>
            <a:endParaRPr lang="en-US" b="1" dirty="0"/>
          </a:p>
        </p:txBody>
      </p:sp>
      <p:sp>
        <p:nvSpPr>
          <p:cNvPr id="8" name="Slide Number Placeholder 7">
            <a:extLst>
              <a:ext uri="{FF2B5EF4-FFF2-40B4-BE49-F238E27FC236}">
                <a16:creationId xmlns:a16="http://schemas.microsoft.com/office/drawing/2014/main" id="{DACA49D4-6C83-FCD4-6B65-B9235E3B0BCF}"/>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
        <p:nvSpPr>
          <p:cNvPr id="9" name="Title 8">
            <a:extLst>
              <a:ext uri="{FF2B5EF4-FFF2-40B4-BE49-F238E27FC236}">
                <a16:creationId xmlns:a16="http://schemas.microsoft.com/office/drawing/2014/main" id="{603AB547-1515-5012-2FEA-CAFD2C40C0C9}"/>
              </a:ext>
            </a:extLst>
          </p:cNvPr>
          <p:cNvSpPr>
            <a:spLocks noGrp="1"/>
          </p:cNvSpPr>
          <p:nvPr>
            <p:ph type="title"/>
          </p:nvPr>
        </p:nvSpPr>
        <p:spPr/>
        <p:txBody>
          <a:bodyPr/>
          <a:lstStyle/>
          <a:p>
            <a:r>
              <a:rPr lang="en-US" dirty="0"/>
              <a:t>The Project Process    CD-3</a:t>
            </a:r>
          </a:p>
        </p:txBody>
      </p:sp>
      <p:sp>
        <p:nvSpPr>
          <p:cNvPr id="13" name="Rectangle 12">
            <a:extLst>
              <a:ext uri="{FF2B5EF4-FFF2-40B4-BE49-F238E27FC236}">
                <a16:creationId xmlns:a16="http://schemas.microsoft.com/office/drawing/2014/main" id="{2C4A2169-7F6B-EAE0-08B9-079341F1D315}"/>
              </a:ext>
            </a:extLst>
          </p:cNvPr>
          <p:cNvSpPr/>
          <p:nvPr/>
        </p:nvSpPr>
        <p:spPr>
          <a:xfrm>
            <a:off x="1818640" y="5269695"/>
            <a:ext cx="5130800" cy="308145"/>
          </a:xfrm>
          <a:prstGeom prst="rect">
            <a:avLst/>
          </a:prstGeom>
          <a:solidFill>
            <a:srgbClr val="FFFF00">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7821FBD-546F-3330-244B-4ED9BAB9439D}"/>
              </a:ext>
            </a:extLst>
          </p:cNvPr>
          <p:cNvSpPr/>
          <p:nvPr/>
        </p:nvSpPr>
        <p:spPr>
          <a:xfrm>
            <a:off x="257159" y="3293210"/>
            <a:ext cx="1906921" cy="427877"/>
          </a:xfrm>
          <a:prstGeom prst="rect">
            <a:avLst/>
          </a:prstGeom>
          <a:solidFill>
            <a:schemeClr val="accent6">
              <a:lumMod val="40000"/>
              <a:lumOff val="60000"/>
              <a:alpha val="3019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A5E9A8D-870A-AD06-553D-6D1C2DCBB082}"/>
              </a:ext>
            </a:extLst>
          </p:cNvPr>
          <p:cNvSpPr/>
          <p:nvPr/>
        </p:nvSpPr>
        <p:spPr>
          <a:xfrm>
            <a:off x="1747520" y="3302106"/>
            <a:ext cx="1468868" cy="427877"/>
          </a:xfrm>
          <a:prstGeom prst="rect">
            <a:avLst/>
          </a:prstGeom>
          <a:solidFill>
            <a:schemeClr val="accent4">
              <a:lumMod val="40000"/>
              <a:lumOff val="60000"/>
              <a:alpha val="3019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52878C4-AC73-3B06-1C56-20DB419F7A21}"/>
              </a:ext>
            </a:extLst>
          </p:cNvPr>
          <p:cNvSpPr/>
          <p:nvPr/>
        </p:nvSpPr>
        <p:spPr>
          <a:xfrm>
            <a:off x="2946400" y="3302106"/>
            <a:ext cx="1584960" cy="427877"/>
          </a:xfrm>
          <a:prstGeom prst="rect">
            <a:avLst/>
          </a:prstGeom>
          <a:solidFill>
            <a:schemeClr val="tx2">
              <a:lumMod val="60000"/>
              <a:lumOff val="40000"/>
              <a:alpha val="3019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B424B3D-3387-1C48-7040-F1DB2DBAD983}"/>
              </a:ext>
            </a:extLst>
          </p:cNvPr>
          <p:cNvSpPr/>
          <p:nvPr/>
        </p:nvSpPr>
        <p:spPr>
          <a:xfrm>
            <a:off x="4287522" y="3314122"/>
            <a:ext cx="1097278" cy="427877"/>
          </a:xfrm>
          <a:prstGeom prst="rect">
            <a:avLst/>
          </a:prstGeom>
          <a:solidFill>
            <a:schemeClr val="accent5">
              <a:lumMod val="75000"/>
              <a:alpha val="3019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FD78CCE-B163-BCE1-FE09-761992C1EF71}"/>
              </a:ext>
            </a:extLst>
          </p:cNvPr>
          <p:cNvSpPr/>
          <p:nvPr/>
        </p:nvSpPr>
        <p:spPr>
          <a:xfrm>
            <a:off x="5384800" y="3314122"/>
            <a:ext cx="1188722" cy="427877"/>
          </a:xfrm>
          <a:prstGeom prst="rect">
            <a:avLst/>
          </a:prstGeom>
          <a:solidFill>
            <a:srgbClr val="9933FF">
              <a:alpha val="2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A4B3010-FA63-4100-826C-E81B035A46B2}"/>
              </a:ext>
            </a:extLst>
          </p:cNvPr>
          <p:cNvSpPr/>
          <p:nvPr/>
        </p:nvSpPr>
        <p:spPr>
          <a:xfrm>
            <a:off x="6537957" y="3314122"/>
            <a:ext cx="1366524" cy="427877"/>
          </a:xfrm>
          <a:prstGeom prst="rect">
            <a:avLst/>
          </a:prstGeom>
          <a:solidFill>
            <a:schemeClr val="accent6">
              <a:lumMod val="60000"/>
              <a:lumOff val="40000"/>
              <a:alpha val="29804"/>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8861F1B-BBC6-0F83-3B75-6E7BC0CC2135}"/>
              </a:ext>
            </a:extLst>
          </p:cNvPr>
          <p:cNvSpPr txBox="1"/>
          <p:nvPr/>
        </p:nvSpPr>
        <p:spPr>
          <a:xfrm>
            <a:off x="1922588" y="3280440"/>
            <a:ext cx="890885" cy="461665"/>
          </a:xfrm>
          <a:prstGeom prst="rect">
            <a:avLst/>
          </a:prstGeom>
          <a:noFill/>
        </p:spPr>
        <p:txBody>
          <a:bodyPr wrap="none" rtlCol="0">
            <a:spAutoFit/>
          </a:bodyPr>
          <a:lstStyle/>
          <a:p>
            <a:pPr algn="ctr"/>
            <a:r>
              <a:rPr lang="en-US" sz="1200" dirty="0"/>
              <a:t>Conceptual</a:t>
            </a:r>
          </a:p>
          <a:p>
            <a:pPr algn="ctr"/>
            <a:r>
              <a:rPr lang="en-US" sz="1200" dirty="0"/>
              <a:t>Design</a:t>
            </a:r>
          </a:p>
        </p:txBody>
      </p:sp>
      <p:sp>
        <p:nvSpPr>
          <p:cNvPr id="21" name="TextBox 20">
            <a:extLst>
              <a:ext uri="{FF2B5EF4-FFF2-40B4-BE49-F238E27FC236}">
                <a16:creationId xmlns:a16="http://schemas.microsoft.com/office/drawing/2014/main" id="{E62A6BDF-A67E-1795-DB7C-4752C1B106EA}"/>
              </a:ext>
            </a:extLst>
          </p:cNvPr>
          <p:cNvSpPr txBox="1"/>
          <p:nvPr/>
        </p:nvSpPr>
        <p:spPr>
          <a:xfrm>
            <a:off x="249897" y="3298715"/>
            <a:ext cx="1590040" cy="461665"/>
          </a:xfrm>
          <a:prstGeom prst="rect">
            <a:avLst/>
          </a:prstGeom>
          <a:noFill/>
        </p:spPr>
        <p:txBody>
          <a:bodyPr wrap="square" rtlCol="0">
            <a:spAutoFit/>
          </a:bodyPr>
          <a:lstStyle/>
          <a:p>
            <a:pPr algn="ctr"/>
            <a:r>
              <a:rPr lang="en-US" sz="1200" dirty="0"/>
              <a:t>Develop Project goals</a:t>
            </a:r>
          </a:p>
          <a:p>
            <a:pPr algn="ctr"/>
            <a:r>
              <a:rPr lang="en-US" sz="1200" dirty="0"/>
              <a:t>and requirements</a:t>
            </a:r>
          </a:p>
        </p:txBody>
      </p:sp>
      <p:sp>
        <p:nvSpPr>
          <p:cNvPr id="22" name="TextBox 21">
            <a:extLst>
              <a:ext uri="{FF2B5EF4-FFF2-40B4-BE49-F238E27FC236}">
                <a16:creationId xmlns:a16="http://schemas.microsoft.com/office/drawing/2014/main" id="{FC8FCF25-7D96-DE54-77C2-F733B84DB0D5}"/>
              </a:ext>
            </a:extLst>
          </p:cNvPr>
          <p:cNvSpPr txBox="1"/>
          <p:nvPr/>
        </p:nvSpPr>
        <p:spPr>
          <a:xfrm>
            <a:off x="3216388" y="3293209"/>
            <a:ext cx="898323" cy="461665"/>
          </a:xfrm>
          <a:prstGeom prst="rect">
            <a:avLst/>
          </a:prstGeom>
          <a:noFill/>
        </p:spPr>
        <p:txBody>
          <a:bodyPr wrap="none" rtlCol="0">
            <a:spAutoFit/>
          </a:bodyPr>
          <a:lstStyle/>
          <a:p>
            <a:pPr algn="ctr"/>
            <a:r>
              <a:rPr lang="en-US" sz="1200" dirty="0"/>
              <a:t>Preliminary</a:t>
            </a:r>
          </a:p>
          <a:p>
            <a:pPr algn="ctr"/>
            <a:r>
              <a:rPr lang="en-US" sz="1200" dirty="0"/>
              <a:t>Design</a:t>
            </a:r>
          </a:p>
        </p:txBody>
      </p:sp>
      <p:sp>
        <p:nvSpPr>
          <p:cNvPr id="23" name="TextBox 22">
            <a:extLst>
              <a:ext uri="{FF2B5EF4-FFF2-40B4-BE49-F238E27FC236}">
                <a16:creationId xmlns:a16="http://schemas.microsoft.com/office/drawing/2014/main" id="{182617B9-4998-D919-427A-3A13564600AF}"/>
              </a:ext>
            </a:extLst>
          </p:cNvPr>
          <p:cNvSpPr txBox="1"/>
          <p:nvPr/>
        </p:nvSpPr>
        <p:spPr>
          <a:xfrm>
            <a:off x="4593402" y="3302106"/>
            <a:ext cx="621837" cy="461665"/>
          </a:xfrm>
          <a:prstGeom prst="rect">
            <a:avLst/>
          </a:prstGeom>
          <a:noFill/>
        </p:spPr>
        <p:txBody>
          <a:bodyPr wrap="none" rtlCol="0">
            <a:spAutoFit/>
          </a:bodyPr>
          <a:lstStyle/>
          <a:p>
            <a:pPr algn="ctr"/>
            <a:r>
              <a:rPr lang="en-US" sz="1200" dirty="0"/>
              <a:t>Final</a:t>
            </a:r>
          </a:p>
          <a:p>
            <a:pPr algn="ctr"/>
            <a:r>
              <a:rPr lang="en-US" sz="1200" dirty="0"/>
              <a:t>Design</a:t>
            </a:r>
          </a:p>
        </p:txBody>
      </p:sp>
      <p:sp>
        <p:nvSpPr>
          <p:cNvPr id="24" name="TextBox 23">
            <a:extLst>
              <a:ext uri="{FF2B5EF4-FFF2-40B4-BE49-F238E27FC236}">
                <a16:creationId xmlns:a16="http://schemas.microsoft.com/office/drawing/2014/main" id="{E6457EE6-DA7E-9432-D1E3-06A013B4B552}"/>
              </a:ext>
            </a:extLst>
          </p:cNvPr>
          <p:cNvSpPr txBox="1"/>
          <p:nvPr/>
        </p:nvSpPr>
        <p:spPr>
          <a:xfrm>
            <a:off x="5486141" y="3405527"/>
            <a:ext cx="986040" cy="276999"/>
          </a:xfrm>
          <a:prstGeom prst="rect">
            <a:avLst/>
          </a:prstGeom>
          <a:noFill/>
        </p:spPr>
        <p:txBody>
          <a:bodyPr wrap="none" rtlCol="0">
            <a:spAutoFit/>
          </a:bodyPr>
          <a:lstStyle/>
          <a:p>
            <a:pPr algn="ctr"/>
            <a:r>
              <a:rPr lang="en-US" sz="1200" dirty="0"/>
              <a:t>Construction</a:t>
            </a:r>
          </a:p>
        </p:txBody>
      </p:sp>
      <p:sp>
        <p:nvSpPr>
          <p:cNvPr id="25" name="TextBox 24">
            <a:extLst>
              <a:ext uri="{FF2B5EF4-FFF2-40B4-BE49-F238E27FC236}">
                <a16:creationId xmlns:a16="http://schemas.microsoft.com/office/drawing/2014/main" id="{B0CEFD71-6851-E2A8-DB87-9EAB3DAF7F5E}"/>
              </a:ext>
            </a:extLst>
          </p:cNvPr>
          <p:cNvSpPr txBox="1"/>
          <p:nvPr/>
        </p:nvSpPr>
        <p:spPr>
          <a:xfrm>
            <a:off x="6724866" y="3385541"/>
            <a:ext cx="814903" cy="276999"/>
          </a:xfrm>
          <a:prstGeom prst="rect">
            <a:avLst/>
          </a:prstGeom>
          <a:noFill/>
        </p:spPr>
        <p:txBody>
          <a:bodyPr wrap="none" rtlCol="0">
            <a:spAutoFit/>
          </a:bodyPr>
          <a:lstStyle/>
          <a:p>
            <a:pPr algn="ctr"/>
            <a:r>
              <a:rPr lang="en-US" sz="1200" dirty="0"/>
              <a:t>Operation</a:t>
            </a:r>
          </a:p>
        </p:txBody>
      </p:sp>
      <p:sp>
        <p:nvSpPr>
          <p:cNvPr id="2" name="Rectangle 1">
            <a:extLst>
              <a:ext uri="{FF2B5EF4-FFF2-40B4-BE49-F238E27FC236}">
                <a16:creationId xmlns:a16="http://schemas.microsoft.com/office/drawing/2014/main" id="{6A3FD507-98BF-3C5A-7CEE-560AB9692C9E}"/>
              </a:ext>
            </a:extLst>
          </p:cNvPr>
          <p:cNvSpPr/>
          <p:nvPr/>
        </p:nvSpPr>
        <p:spPr>
          <a:xfrm>
            <a:off x="3779520" y="260649"/>
            <a:ext cx="1503680" cy="427877"/>
          </a:xfrm>
          <a:prstGeom prst="rect">
            <a:avLst/>
          </a:prstGeom>
          <a:solidFill>
            <a:schemeClr val="tx2">
              <a:lumMod val="20000"/>
              <a:lumOff val="80000"/>
              <a:alpha val="3019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A9DBDAB-14F6-2199-CCAD-424A6E903D62}"/>
              </a:ext>
            </a:extLst>
          </p:cNvPr>
          <p:cNvSpPr/>
          <p:nvPr/>
        </p:nvSpPr>
        <p:spPr>
          <a:xfrm>
            <a:off x="4213544" y="3302106"/>
            <a:ext cx="1171256" cy="3028920"/>
          </a:xfrm>
          <a:prstGeom prst="rect">
            <a:avLst/>
          </a:prstGeom>
          <a:solidFill>
            <a:schemeClr val="tx2">
              <a:lumMod val="20000"/>
              <a:lumOff val="80000"/>
              <a:alpha val="3019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6971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D6A6E7-CC51-6984-5415-C57439FF09F8}"/>
              </a:ext>
            </a:extLst>
          </p:cNvPr>
          <p:cNvSpPr>
            <a:spLocks noGrp="1"/>
          </p:cNvSpPr>
          <p:nvPr>
            <p:ph idx="1"/>
          </p:nvPr>
        </p:nvSpPr>
        <p:spPr/>
        <p:txBody>
          <a:bodyPr/>
          <a:lstStyle/>
          <a:p>
            <a:r>
              <a:rPr lang="en-US" sz="2200" dirty="0"/>
              <a:t>Yes</a:t>
            </a:r>
          </a:p>
          <a:p>
            <a:pPr lvl="1"/>
            <a:r>
              <a:rPr lang="en-US" sz="2000" dirty="0"/>
              <a:t>DOE Project funds go to a DOE Lab</a:t>
            </a:r>
          </a:p>
          <a:p>
            <a:r>
              <a:rPr lang="en-US" sz="2200" dirty="0"/>
              <a:t>but</a:t>
            </a:r>
          </a:p>
          <a:p>
            <a:pPr lvl="1"/>
            <a:r>
              <a:rPr lang="en-US" sz="2000" dirty="0"/>
              <a:t>The Project funds can pay for work performed at collaborating institutions if they are designing and fabricating a sub-system from their location</a:t>
            </a:r>
          </a:p>
          <a:p>
            <a:pPr lvl="2"/>
            <a:r>
              <a:rPr lang="en-US" sz="1800" dirty="0"/>
              <a:t>The Project work can be performed anywhere.</a:t>
            </a:r>
          </a:p>
          <a:p>
            <a:pPr lvl="3"/>
            <a:r>
              <a:rPr lang="en-US" sz="1600" dirty="0"/>
              <a:t>Generally a MoU (general collaboration agreement) and SoW (specific tasks and their cost) are used to define responsibilities and deliverables</a:t>
            </a:r>
          </a:p>
          <a:p>
            <a:pPr lvl="3"/>
            <a:r>
              <a:rPr lang="en-US" sz="1600" dirty="0"/>
              <a:t>SoW gets attached to a PO; university sends invoices to Lab for payment</a:t>
            </a:r>
          </a:p>
        </p:txBody>
      </p:sp>
      <p:sp>
        <p:nvSpPr>
          <p:cNvPr id="3" name="Title 2">
            <a:extLst>
              <a:ext uri="{FF2B5EF4-FFF2-40B4-BE49-F238E27FC236}">
                <a16:creationId xmlns:a16="http://schemas.microsoft.com/office/drawing/2014/main" id="{9C752C21-8EB4-60C7-C9C7-7E8AE46B9C01}"/>
              </a:ext>
            </a:extLst>
          </p:cNvPr>
          <p:cNvSpPr>
            <a:spLocks noGrp="1"/>
          </p:cNvSpPr>
          <p:nvPr>
            <p:ph type="title"/>
          </p:nvPr>
        </p:nvSpPr>
        <p:spPr/>
        <p:txBody>
          <a:bodyPr/>
          <a:lstStyle/>
          <a:p>
            <a:r>
              <a:rPr lang="en-US" dirty="0"/>
              <a:t>Are DOE Projects always done through Labs?</a:t>
            </a:r>
          </a:p>
        </p:txBody>
      </p:sp>
      <p:sp>
        <p:nvSpPr>
          <p:cNvPr id="4" name="Date Placeholder 3">
            <a:extLst>
              <a:ext uri="{FF2B5EF4-FFF2-40B4-BE49-F238E27FC236}">
                <a16:creationId xmlns:a16="http://schemas.microsoft.com/office/drawing/2014/main" id="{5FFBA7C5-FB6A-49F5-C655-6E0ACE131D69}"/>
              </a:ext>
            </a:extLst>
          </p:cNvPr>
          <p:cNvSpPr>
            <a:spLocks noGrp="1"/>
          </p:cNvSpPr>
          <p:nvPr>
            <p:ph type="dt" sz="half" idx="2"/>
          </p:nvPr>
        </p:nvSpPr>
        <p:spPr/>
        <p:txBody>
          <a:bodyPr/>
          <a:lstStyle/>
          <a:p>
            <a:pPr>
              <a:defRPr/>
            </a:pPr>
            <a:r>
              <a:rPr lang="en-US"/>
              <a:t>6/8/2023</a:t>
            </a:r>
            <a:endParaRPr lang="en-US" dirty="0"/>
          </a:p>
        </p:txBody>
      </p:sp>
      <p:sp>
        <p:nvSpPr>
          <p:cNvPr id="5" name="Footer Placeholder 4">
            <a:extLst>
              <a:ext uri="{FF2B5EF4-FFF2-40B4-BE49-F238E27FC236}">
                <a16:creationId xmlns:a16="http://schemas.microsoft.com/office/drawing/2014/main" id="{361E7CBB-0EC5-0A52-4602-F09D758E0B55}"/>
              </a:ext>
            </a:extLst>
          </p:cNvPr>
          <p:cNvSpPr>
            <a:spLocks noGrp="1"/>
          </p:cNvSpPr>
          <p:nvPr>
            <p:ph type="ftr" sz="quarter" idx="3"/>
          </p:nvPr>
        </p:nvSpPr>
        <p:spPr/>
        <p:txBody>
          <a:bodyPr/>
          <a:lstStyle/>
          <a:p>
            <a:pPr>
              <a:defRPr/>
            </a:pPr>
            <a:r>
              <a:rPr lang="en-US"/>
              <a:t>C James, Fermilab | Early Career Award Workshop</a:t>
            </a:r>
            <a:endParaRPr lang="en-US" b="1" dirty="0"/>
          </a:p>
        </p:txBody>
      </p:sp>
      <p:sp>
        <p:nvSpPr>
          <p:cNvPr id="6" name="Slide Number Placeholder 5">
            <a:extLst>
              <a:ext uri="{FF2B5EF4-FFF2-40B4-BE49-F238E27FC236}">
                <a16:creationId xmlns:a16="http://schemas.microsoft.com/office/drawing/2014/main" id="{19044335-071F-E73E-19B3-0BE53894B216}"/>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Tree>
    <p:extLst>
      <p:ext uri="{BB962C8B-B14F-4D97-AF65-F5344CB8AC3E}">
        <p14:creationId xmlns:p14="http://schemas.microsoft.com/office/powerpoint/2010/main" val="703260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picture containing text, diagram, line, screenshot&#10;&#10;Description automatically generated">
            <a:extLst>
              <a:ext uri="{FF2B5EF4-FFF2-40B4-BE49-F238E27FC236}">
                <a16:creationId xmlns:a16="http://schemas.microsoft.com/office/drawing/2014/main" id="{CCB622EC-7783-A092-EB77-C79702F1E761}"/>
              </a:ext>
            </a:extLst>
          </p:cNvPr>
          <p:cNvPicPr>
            <a:picLocks noGrp="1" noChangeAspect="1"/>
          </p:cNvPicPr>
          <p:nvPr>
            <p:ph sz="half" idx="13"/>
          </p:nvPr>
        </p:nvPicPr>
        <p:blipFill rotWithShape="1">
          <a:blip r:embed="rId2"/>
          <a:srcRect l="5877" t="24326" r="4130" b="17115"/>
          <a:stretch/>
        </p:blipFill>
        <p:spPr>
          <a:xfrm>
            <a:off x="1005840" y="3738880"/>
            <a:ext cx="6898640" cy="2570480"/>
          </a:xfrm>
        </p:spPr>
      </p:pic>
      <p:sp>
        <p:nvSpPr>
          <p:cNvPr id="3" name="Content Placeholder 2">
            <a:extLst>
              <a:ext uri="{FF2B5EF4-FFF2-40B4-BE49-F238E27FC236}">
                <a16:creationId xmlns:a16="http://schemas.microsoft.com/office/drawing/2014/main" id="{82431502-11DF-92F1-FB4D-1ECCCB9E3CD7}"/>
              </a:ext>
            </a:extLst>
          </p:cNvPr>
          <p:cNvSpPr>
            <a:spLocks noGrp="1"/>
          </p:cNvSpPr>
          <p:nvPr>
            <p:ph sz="half" idx="15"/>
          </p:nvPr>
        </p:nvSpPr>
        <p:spPr>
          <a:xfrm>
            <a:off x="249898" y="881240"/>
            <a:ext cx="8636944" cy="2671222"/>
          </a:xfrm>
        </p:spPr>
        <p:txBody>
          <a:bodyPr/>
          <a:lstStyle/>
          <a:p>
            <a:pPr marL="0" indent="0">
              <a:buNone/>
            </a:pPr>
            <a:r>
              <a:rPr lang="en-US" sz="1600" dirty="0"/>
              <a:t>CD-4 provides recognition that the Project’s goals are met.   </a:t>
            </a:r>
          </a:p>
          <a:p>
            <a:pPr marL="0" indent="0">
              <a:buNone/>
            </a:pPr>
            <a:r>
              <a:rPr lang="en-US" sz="1600" dirty="0"/>
              <a:t>	</a:t>
            </a:r>
            <a:r>
              <a:rPr lang="en-US" sz="1600" i="1" dirty="0"/>
              <a:t>The “review” is often smaller and less formal than for the other CDs.</a:t>
            </a:r>
          </a:p>
          <a:p>
            <a:pPr marL="0" indent="0">
              <a:buNone/>
            </a:pPr>
            <a:r>
              <a:rPr lang="en-US" sz="1600" dirty="0"/>
              <a:t>The Project provides evidence that all KPPs, which are the criteria for technical success, have been met.  Lessons Learned are provided, both successes and opportunities for improvement.</a:t>
            </a:r>
          </a:p>
          <a:p>
            <a:pPr marL="0" indent="0">
              <a:buNone/>
            </a:pPr>
            <a:r>
              <a:rPr lang="en-US" sz="1600" dirty="0"/>
              <a:t>At Fermilab, before CD-4, the Lab holds an Operations Readiness Review where the collaboration demonstrates its preparedness to take over after the Project is completed.  </a:t>
            </a:r>
          </a:p>
        </p:txBody>
      </p:sp>
      <p:sp>
        <p:nvSpPr>
          <p:cNvPr id="6" name="Date Placeholder 5">
            <a:extLst>
              <a:ext uri="{FF2B5EF4-FFF2-40B4-BE49-F238E27FC236}">
                <a16:creationId xmlns:a16="http://schemas.microsoft.com/office/drawing/2014/main" id="{D904B5BD-F6CB-3306-0B6E-9676322B3897}"/>
              </a:ext>
            </a:extLst>
          </p:cNvPr>
          <p:cNvSpPr>
            <a:spLocks noGrp="1"/>
          </p:cNvSpPr>
          <p:nvPr>
            <p:ph type="dt" sz="half" idx="2"/>
          </p:nvPr>
        </p:nvSpPr>
        <p:spPr/>
        <p:txBody>
          <a:bodyPr/>
          <a:lstStyle/>
          <a:p>
            <a:pPr>
              <a:defRPr/>
            </a:pPr>
            <a:r>
              <a:rPr lang="en-US"/>
              <a:t>6/8/2023</a:t>
            </a:r>
            <a:endParaRPr lang="en-US" dirty="0"/>
          </a:p>
        </p:txBody>
      </p:sp>
      <p:sp>
        <p:nvSpPr>
          <p:cNvPr id="7" name="Footer Placeholder 6">
            <a:extLst>
              <a:ext uri="{FF2B5EF4-FFF2-40B4-BE49-F238E27FC236}">
                <a16:creationId xmlns:a16="http://schemas.microsoft.com/office/drawing/2014/main" id="{3DA0511E-1DE2-4A7E-2D88-D37DA4022E9B}"/>
              </a:ext>
            </a:extLst>
          </p:cNvPr>
          <p:cNvSpPr>
            <a:spLocks noGrp="1"/>
          </p:cNvSpPr>
          <p:nvPr>
            <p:ph type="ftr" sz="quarter" idx="3"/>
          </p:nvPr>
        </p:nvSpPr>
        <p:spPr/>
        <p:txBody>
          <a:bodyPr/>
          <a:lstStyle/>
          <a:p>
            <a:pPr>
              <a:defRPr/>
            </a:pPr>
            <a:r>
              <a:rPr lang="en-US"/>
              <a:t>C James, Fermilab | Early Career Award Workshop</a:t>
            </a:r>
            <a:endParaRPr lang="en-US" b="1" dirty="0"/>
          </a:p>
        </p:txBody>
      </p:sp>
      <p:sp>
        <p:nvSpPr>
          <p:cNvPr id="8" name="Slide Number Placeholder 7">
            <a:extLst>
              <a:ext uri="{FF2B5EF4-FFF2-40B4-BE49-F238E27FC236}">
                <a16:creationId xmlns:a16="http://schemas.microsoft.com/office/drawing/2014/main" id="{DACA49D4-6C83-FCD4-6B65-B9235E3B0BCF}"/>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sp>
        <p:nvSpPr>
          <p:cNvPr id="9" name="Title 8">
            <a:extLst>
              <a:ext uri="{FF2B5EF4-FFF2-40B4-BE49-F238E27FC236}">
                <a16:creationId xmlns:a16="http://schemas.microsoft.com/office/drawing/2014/main" id="{603AB547-1515-5012-2FEA-CAFD2C40C0C9}"/>
              </a:ext>
            </a:extLst>
          </p:cNvPr>
          <p:cNvSpPr>
            <a:spLocks noGrp="1"/>
          </p:cNvSpPr>
          <p:nvPr>
            <p:ph type="title"/>
          </p:nvPr>
        </p:nvSpPr>
        <p:spPr/>
        <p:txBody>
          <a:bodyPr/>
          <a:lstStyle/>
          <a:p>
            <a:r>
              <a:rPr lang="en-US" dirty="0"/>
              <a:t>The Project Process    CD-4</a:t>
            </a:r>
          </a:p>
        </p:txBody>
      </p:sp>
      <p:sp>
        <p:nvSpPr>
          <p:cNvPr id="13" name="Rectangle 12">
            <a:extLst>
              <a:ext uri="{FF2B5EF4-FFF2-40B4-BE49-F238E27FC236}">
                <a16:creationId xmlns:a16="http://schemas.microsoft.com/office/drawing/2014/main" id="{2C4A2169-7F6B-EAE0-08B9-079341F1D315}"/>
              </a:ext>
            </a:extLst>
          </p:cNvPr>
          <p:cNvSpPr/>
          <p:nvPr/>
        </p:nvSpPr>
        <p:spPr>
          <a:xfrm>
            <a:off x="1818640" y="5269695"/>
            <a:ext cx="5130800" cy="308145"/>
          </a:xfrm>
          <a:prstGeom prst="rect">
            <a:avLst/>
          </a:prstGeom>
          <a:solidFill>
            <a:srgbClr val="FFFF00">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7821FBD-546F-3330-244B-4ED9BAB9439D}"/>
              </a:ext>
            </a:extLst>
          </p:cNvPr>
          <p:cNvSpPr/>
          <p:nvPr/>
        </p:nvSpPr>
        <p:spPr>
          <a:xfrm>
            <a:off x="257159" y="3293210"/>
            <a:ext cx="1906921" cy="427877"/>
          </a:xfrm>
          <a:prstGeom prst="rect">
            <a:avLst/>
          </a:prstGeom>
          <a:solidFill>
            <a:schemeClr val="accent6">
              <a:lumMod val="40000"/>
              <a:lumOff val="60000"/>
              <a:alpha val="3019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A5E9A8D-870A-AD06-553D-6D1C2DCBB082}"/>
              </a:ext>
            </a:extLst>
          </p:cNvPr>
          <p:cNvSpPr/>
          <p:nvPr/>
        </p:nvSpPr>
        <p:spPr>
          <a:xfrm>
            <a:off x="1747520" y="3302106"/>
            <a:ext cx="1468868" cy="427877"/>
          </a:xfrm>
          <a:prstGeom prst="rect">
            <a:avLst/>
          </a:prstGeom>
          <a:solidFill>
            <a:schemeClr val="accent4">
              <a:lumMod val="40000"/>
              <a:lumOff val="60000"/>
              <a:alpha val="3019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52878C4-AC73-3B06-1C56-20DB419F7A21}"/>
              </a:ext>
            </a:extLst>
          </p:cNvPr>
          <p:cNvSpPr/>
          <p:nvPr/>
        </p:nvSpPr>
        <p:spPr>
          <a:xfrm>
            <a:off x="2946400" y="3302106"/>
            <a:ext cx="1584960" cy="427877"/>
          </a:xfrm>
          <a:prstGeom prst="rect">
            <a:avLst/>
          </a:prstGeom>
          <a:solidFill>
            <a:schemeClr val="tx2">
              <a:lumMod val="60000"/>
              <a:lumOff val="40000"/>
              <a:alpha val="3019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B424B3D-3387-1C48-7040-F1DB2DBAD983}"/>
              </a:ext>
            </a:extLst>
          </p:cNvPr>
          <p:cNvSpPr/>
          <p:nvPr/>
        </p:nvSpPr>
        <p:spPr>
          <a:xfrm>
            <a:off x="4287522" y="3314122"/>
            <a:ext cx="1097278" cy="427877"/>
          </a:xfrm>
          <a:prstGeom prst="rect">
            <a:avLst/>
          </a:prstGeom>
          <a:solidFill>
            <a:schemeClr val="accent5">
              <a:lumMod val="75000"/>
              <a:alpha val="3019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FD78CCE-B163-BCE1-FE09-761992C1EF71}"/>
              </a:ext>
            </a:extLst>
          </p:cNvPr>
          <p:cNvSpPr/>
          <p:nvPr/>
        </p:nvSpPr>
        <p:spPr>
          <a:xfrm>
            <a:off x="5384800" y="3314122"/>
            <a:ext cx="1188722" cy="427877"/>
          </a:xfrm>
          <a:prstGeom prst="rect">
            <a:avLst/>
          </a:prstGeom>
          <a:solidFill>
            <a:srgbClr val="9933FF">
              <a:alpha val="2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A4B3010-FA63-4100-826C-E81B035A46B2}"/>
              </a:ext>
            </a:extLst>
          </p:cNvPr>
          <p:cNvSpPr/>
          <p:nvPr/>
        </p:nvSpPr>
        <p:spPr>
          <a:xfrm>
            <a:off x="6537957" y="3314122"/>
            <a:ext cx="1366524" cy="427877"/>
          </a:xfrm>
          <a:prstGeom prst="rect">
            <a:avLst/>
          </a:prstGeom>
          <a:solidFill>
            <a:schemeClr val="accent6">
              <a:lumMod val="60000"/>
              <a:lumOff val="40000"/>
              <a:alpha val="29804"/>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8861F1B-BBC6-0F83-3B75-6E7BC0CC2135}"/>
              </a:ext>
            </a:extLst>
          </p:cNvPr>
          <p:cNvSpPr txBox="1"/>
          <p:nvPr/>
        </p:nvSpPr>
        <p:spPr>
          <a:xfrm>
            <a:off x="1922588" y="3280440"/>
            <a:ext cx="890885" cy="461665"/>
          </a:xfrm>
          <a:prstGeom prst="rect">
            <a:avLst/>
          </a:prstGeom>
          <a:noFill/>
        </p:spPr>
        <p:txBody>
          <a:bodyPr wrap="none" rtlCol="0">
            <a:spAutoFit/>
          </a:bodyPr>
          <a:lstStyle/>
          <a:p>
            <a:pPr algn="ctr"/>
            <a:r>
              <a:rPr lang="en-US" sz="1200" dirty="0"/>
              <a:t>Conceptual</a:t>
            </a:r>
          </a:p>
          <a:p>
            <a:pPr algn="ctr"/>
            <a:r>
              <a:rPr lang="en-US" sz="1200" dirty="0"/>
              <a:t>Design</a:t>
            </a:r>
          </a:p>
        </p:txBody>
      </p:sp>
      <p:sp>
        <p:nvSpPr>
          <p:cNvPr id="21" name="TextBox 20">
            <a:extLst>
              <a:ext uri="{FF2B5EF4-FFF2-40B4-BE49-F238E27FC236}">
                <a16:creationId xmlns:a16="http://schemas.microsoft.com/office/drawing/2014/main" id="{E62A6BDF-A67E-1795-DB7C-4752C1B106EA}"/>
              </a:ext>
            </a:extLst>
          </p:cNvPr>
          <p:cNvSpPr txBox="1"/>
          <p:nvPr/>
        </p:nvSpPr>
        <p:spPr>
          <a:xfrm>
            <a:off x="249897" y="3298715"/>
            <a:ext cx="1590040" cy="461665"/>
          </a:xfrm>
          <a:prstGeom prst="rect">
            <a:avLst/>
          </a:prstGeom>
          <a:noFill/>
        </p:spPr>
        <p:txBody>
          <a:bodyPr wrap="square" rtlCol="0">
            <a:spAutoFit/>
          </a:bodyPr>
          <a:lstStyle/>
          <a:p>
            <a:pPr algn="ctr"/>
            <a:r>
              <a:rPr lang="en-US" sz="1200" dirty="0"/>
              <a:t>Develop Project goals</a:t>
            </a:r>
          </a:p>
          <a:p>
            <a:pPr algn="ctr"/>
            <a:r>
              <a:rPr lang="en-US" sz="1200" dirty="0"/>
              <a:t>and requirements</a:t>
            </a:r>
          </a:p>
        </p:txBody>
      </p:sp>
      <p:sp>
        <p:nvSpPr>
          <p:cNvPr id="22" name="TextBox 21">
            <a:extLst>
              <a:ext uri="{FF2B5EF4-FFF2-40B4-BE49-F238E27FC236}">
                <a16:creationId xmlns:a16="http://schemas.microsoft.com/office/drawing/2014/main" id="{FC8FCF25-7D96-DE54-77C2-F733B84DB0D5}"/>
              </a:ext>
            </a:extLst>
          </p:cNvPr>
          <p:cNvSpPr txBox="1"/>
          <p:nvPr/>
        </p:nvSpPr>
        <p:spPr>
          <a:xfrm>
            <a:off x="3216388" y="3293209"/>
            <a:ext cx="898323" cy="461665"/>
          </a:xfrm>
          <a:prstGeom prst="rect">
            <a:avLst/>
          </a:prstGeom>
          <a:noFill/>
        </p:spPr>
        <p:txBody>
          <a:bodyPr wrap="none" rtlCol="0">
            <a:spAutoFit/>
          </a:bodyPr>
          <a:lstStyle/>
          <a:p>
            <a:pPr algn="ctr"/>
            <a:r>
              <a:rPr lang="en-US" sz="1200" dirty="0"/>
              <a:t>Preliminary</a:t>
            </a:r>
          </a:p>
          <a:p>
            <a:pPr algn="ctr"/>
            <a:r>
              <a:rPr lang="en-US" sz="1200" dirty="0"/>
              <a:t>Design</a:t>
            </a:r>
          </a:p>
        </p:txBody>
      </p:sp>
      <p:sp>
        <p:nvSpPr>
          <p:cNvPr id="23" name="TextBox 22">
            <a:extLst>
              <a:ext uri="{FF2B5EF4-FFF2-40B4-BE49-F238E27FC236}">
                <a16:creationId xmlns:a16="http://schemas.microsoft.com/office/drawing/2014/main" id="{182617B9-4998-D919-427A-3A13564600AF}"/>
              </a:ext>
            </a:extLst>
          </p:cNvPr>
          <p:cNvSpPr txBox="1"/>
          <p:nvPr/>
        </p:nvSpPr>
        <p:spPr>
          <a:xfrm>
            <a:off x="4593402" y="3302106"/>
            <a:ext cx="621837" cy="461665"/>
          </a:xfrm>
          <a:prstGeom prst="rect">
            <a:avLst/>
          </a:prstGeom>
          <a:noFill/>
        </p:spPr>
        <p:txBody>
          <a:bodyPr wrap="none" rtlCol="0">
            <a:spAutoFit/>
          </a:bodyPr>
          <a:lstStyle/>
          <a:p>
            <a:pPr algn="ctr"/>
            <a:r>
              <a:rPr lang="en-US" sz="1200" dirty="0"/>
              <a:t>Final</a:t>
            </a:r>
          </a:p>
          <a:p>
            <a:pPr algn="ctr"/>
            <a:r>
              <a:rPr lang="en-US" sz="1200" dirty="0"/>
              <a:t>Design</a:t>
            </a:r>
          </a:p>
        </p:txBody>
      </p:sp>
      <p:sp>
        <p:nvSpPr>
          <p:cNvPr id="24" name="TextBox 23">
            <a:extLst>
              <a:ext uri="{FF2B5EF4-FFF2-40B4-BE49-F238E27FC236}">
                <a16:creationId xmlns:a16="http://schemas.microsoft.com/office/drawing/2014/main" id="{E6457EE6-DA7E-9432-D1E3-06A013B4B552}"/>
              </a:ext>
            </a:extLst>
          </p:cNvPr>
          <p:cNvSpPr txBox="1"/>
          <p:nvPr/>
        </p:nvSpPr>
        <p:spPr>
          <a:xfrm>
            <a:off x="5486141" y="3405527"/>
            <a:ext cx="986040" cy="276999"/>
          </a:xfrm>
          <a:prstGeom prst="rect">
            <a:avLst/>
          </a:prstGeom>
          <a:noFill/>
        </p:spPr>
        <p:txBody>
          <a:bodyPr wrap="none" rtlCol="0">
            <a:spAutoFit/>
          </a:bodyPr>
          <a:lstStyle/>
          <a:p>
            <a:pPr algn="ctr"/>
            <a:r>
              <a:rPr lang="en-US" sz="1200" dirty="0"/>
              <a:t>Construction</a:t>
            </a:r>
          </a:p>
        </p:txBody>
      </p:sp>
      <p:sp>
        <p:nvSpPr>
          <p:cNvPr id="25" name="TextBox 24">
            <a:extLst>
              <a:ext uri="{FF2B5EF4-FFF2-40B4-BE49-F238E27FC236}">
                <a16:creationId xmlns:a16="http://schemas.microsoft.com/office/drawing/2014/main" id="{B0CEFD71-6851-E2A8-DB87-9EAB3DAF7F5E}"/>
              </a:ext>
            </a:extLst>
          </p:cNvPr>
          <p:cNvSpPr txBox="1"/>
          <p:nvPr/>
        </p:nvSpPr>
        <p:spPr>
          <a:xfrm>
            <a:off x="6724866" y="3385541"/>
            <a:ext cx="814903" cy="276999"/>
          </a:xfrm>
          <a:prstGeom prst="rect">
            <a:avLst/>
          </a:prstGeom>
          <a:noFill/>
        </p:spPr>
        <p:txBody>
          <a:bodyPr wrap="none" rtlCol="0">
            <a:spAutoFit/>
          </a:bodyPr>
          <a:lstStyle/>
          <a:p>
            <a:pPr algn="ctr"/>
            <a:r>
              <a:rPr lang="en-US" sz="1200" dirty="0"/>
              <a:t>Operation</a:t>
            </a:r>
          </a:p>
        </p:txBody>
      </p:sp>
      <p:sp>
        <p:nvSpPr>
          <p:cNvPr id="2" name="Rectangle 1">
            <a:extLst>
              <a:ext uri="{FF2B5EF4-FFF2-40B4-BE49-F238E27FC236}">
                <a16:creationId xmlns:a16="http://schemas.microsoft.com/office/drawing/2014/main" id="{6A3FD507-98BF-3C5A-7CEE-560AB9692C9E}"/>
              </a:ext>
            </a:extLst>
          </p:cNvPr>
          <p:cNvSpPr/>
          <p:nvPr/>
        </p:nvSpPr>
        <p:spPr>
          <a:xfrm>
            <a:off x="3816530" y="251752"/>
            <a:ext cx="1503680" cy="427877"/>
          </a:xfrm>
          <a:prstGeom prst="rect">
            <a:avLst/>
          </a:prstGeom>
          <a:solidFill>
            <a:schemeClr val="tx2">
              <a:lumMod val="20000"/>
              <a:lumOff val="80000"/>
              <a:alpha val="3019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A9DBDAB-14F6-2199-CCAD-424A6E903D62}"/>
              </a:ext>
            </a:extLst>
          </p:cNvPr>
          <p:cNvSpPr/>
          <p:nvPr/>
        </p:nvSpPr>
        <p:spPr>
          <a:xfrm>
            <a:off x="5374730" y="3319489"/>
            <a:ext cx="1171256" cy="3028920"/>
          </a:xfrm>
          <a:prstGeom prst="rect">
            <a:avLst/>
          </a:prstGeom>
          <a:solidFill>
            <a:schemeClr val="tx2">
              <a:lumMod val="20000"/>
              <a:lumOff val="80000"/>
              <a:alpha val="3019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6657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F6D837-D0CC-3617-36CB-C05C6698C861}"/>
              </a:ext>
            </a:extLst>
          </p:cNvPr>
          <p:cNvSpPr>
            <a:spLocks noGrp="1"/>
          </p:cNvSpPr>
          <p:nvPr>
            <p:ph idx="1"/>
          </p:nvPr>
        </p:nvSpPr>
        <p:spPr/>
        <p:txBody>
          <a:bodyPr/>
          <a:lstStyle/>
          <a:p>
            <a:endParaRPr lang="en-US" sz="2200" dirty="0"/>
          </a:p>
          <a:p>
            <a:endParaRPr lang="en-US" sz="2200" dirty="0"/>
          </a:p>
          <a:p>
            <a:r>
              <a:rPr lang="en-US" sz="2200" dirty="0"/>
              <a:t>The DOE process allows combining or splitting CDs</a:t>
            </a:r>
          </a:p>
          <a:p>
            <a:endParaRPr lang="en-US" sz="2200" dirty="0"/>
          </a:p>
          <a:p>
            <a:pPr lvl="1"/>
            <a:r>
              <a:rPr lang="en-US" sz="2000" dirty="0"/>
              <a:t>Splitting CD-3 </a:t>
            </a:r>
            <a:r>
              <a:rPr lang="en-US" sz="2000" dirty="0">
                <a:sym typeface="Wingdings" panose="05000000000000000000" pitchFamily="2" charset="2"/>
              </a:rPr>
              <a:t></a:t>
            </a:r>
            <a:r>
              <a:rPr lang="en-US" sz="2000" dirty="0"/>
              <a:t> CD-2/CD-3a and CD-3b allows long-delivery items to be purchased after CD-2 approval, and not wait for the time when other sub-systems are ready for their CD-3</a:t>
            </a:r>
          </a:p>
          <a:p>
            <a:pPr lvl="1"/>
            <a:endParaRPr lang="en-US" sz="2000" dirty="0"/>
          </a:p>
          <a:p>
            <a:pPr lvl="1"/>
            <a:r>
              <a:rPr lang="en-US" sz="2000" dirty="0"/>
              <a:t>If all designs advance quickly, a combined CD-2/3 is possible</a:t>
            </a:r>
          </a:p>
          <a:p>
            <a:pPr lvl="1"/>
            <a:endParaRPr lang="en-US" sz="2000" dirty="0"/>
          </a:p>
          <a:p>
            <a:pPr marL="457200" lvl="1" indent="0">
              <a:buNone/>
            </a:pPr>
            <a:endParaRPr lang="en-US" sz="1800" dirty="0"/>
          </a:p>
        </p:txBody>
      </p:sp>
      <p:sp>
        <p:nvSpPr>
          <p:cNvPr id="3" name="Title 2">
            <a:extLst>
              <a:ext uri="{FF2B5EF4-FFF2-40B4-BE49-F238E27FC236}">
                <a16:creationId xmlns:a16="http://schemas.microsoft.com/office/drawing/2014/main" id="{F1A971C1-46DF-349E-CB9D-260ADBC94C15}"/>
              </a:ext>
            </a:extLst>
          </p:cNvPr>
          <p:cNvSpPr>
            <a:spLocks noGrp="1"/>
          </p:cNvSpPr>
          <p:nvPr>
            <p:ph type="title"/>
          </p:nvPr>
        </p:nvSpPr>
        <p:spPr/>
        <p:txBody>
          <a:bodyPr/>
          <a:lstStyle/>
          <a:p>
            <a:r>
              <a:rPr lang="en-US" dirty="0"/>
              <a:t>Tailored CDs</a:t>
            </a:r>
          </a:p>
        </p:txBody>
      </p:sp>
      <p:sp>
        <p:nvSpPr>
          <p:cNvPr id="4" name="Date Placeholder 3">
            <a:extLst>
              <a:ext uri="{FF2B5EF4-FFF2-40B4-BE49-F238E27FC236}">
                <a16:creationId xmlns:a16="http://schemas.microsoft.com/office/drawing/2014/main" id="{3665898D-9D7C-9397-261A-AADFCEA50793}"/>
              </a:ext>
            </a:extLst>
          </p:cNvPr>
          <p:cNvSpPr>
            <a:spLocks noGrp="1"/>
          </p:cNvSpPr>
          <p:nvPr>
            <p:ph type="dt" sz="half" idx="2"/>
          </p:nvPr>
        </p:nvSpPr>
        <p:spPr/>
        <p:txBody>
          <a:bodyPr/>
          <a:lstStyle/>
          <a:p>
            <a:pPr>
              <a:defRPr/>
            </a:pPr>
            <a:r>
              <a:rPr lang="en-US"/>
              <a:t>6/8/2023</a:t>
            </a:r>
            <a:endParaRPr lang="en-US" dirty="0"/>
          </a:p>
        </p:txBody>
      </p:sp>
      <p:sp>
        <p:nvSpPr>
          <p:cNvPr id="5" name="Footer Placeholder 4">
            <a:extLst>
              <a:ext uri="{FF2B5EF4-FFF2-40B4-BE49-F238E27FC236}">
                <a16:creationId xmlns:a16="http://schemas.microsoft.com/office/drawing/2014/main" id="{3C7D276F-4F09-BF58-C489-0939A523E5B2}"/>
              </a:ext>
            </a:extLst>
          </p:cNvPr>
          <p:cNvSpPr>
            <a:spLocks noGrp="1"/>
          </p:cNvSpPr>
          <p:nvPr>
            <p:ph type="ftr" sz="quarter" idx="3"/>
          </p:nvPr>
        </p:nvSpPr>
        <p:spPr/>
        <p:txBody>
          <a:bodyPr/>
          <a:lstStyle/>
          <a:p>
            <a:pPr>
              <a:defRPr/>
            </a:pPr>
            <a:r>
              <a:rPr lang="en-US"/>
              <a:t>C James, Fermilab | Early Career Award Workshop</a:t>
            </a:r>
            <a:endParaRPr lang="en-US" b="1" dirty="0"/>
          </a:p>
        </p:txBody>
      </p:sp>
      <p:sp>
        <p:nvSpPr>
          <p:cNvPr id="6" name="Slide Number Placeholder 5">
            <a:extLst>
              <a:ext uri="{FF2B5EF4-FFF2-40B4-BE49-F238E27FC236}">
                <a16:creationId xmlns:a16="http://schemas.microsoft.com/office/drawing/2014/main" id="{2CB08042-BB10-0A07-8A63-5982C08521D7}"/>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spTree>
    <p:extLst>
      <p:ext uri="{BB962C8B-B14F-4D97-AF65-F5344CB8AC3E}">
        <p14:creationId xmlns:p14="http://schemas.microsoft.com/office/powerpoint/2010/main" val="2584670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DE6803-6D13-A09E-256A-86F30AD51D70}"/>
              </a:ext>
            </a:extLst>
          </p:cNvPr>
          <p:cNvSpPr>
            <a:spLocks noGrp="1"/>
          </p:cNvSpPr>
          <p:nvPr>
            <p:ph idx="1"/>
          </p:nvPr>
        </p:nvSpPr>
        <p:spPr/>
        <p:txBody>
          <a:bodyPr/>
          <a:lstStyle/>
          <a:p>
            <a:pPr marL="0" indent="0">
              <a:buNone/>
            </a:pPr>
            <a:r>
              <a:rPr lang="en-US" sz="2200" dirty="0"/>
              <a:t>CONTROL</a:t>
            </a:r>
          </a:p>
          <a:p>
            <a:pPr lvl="1"/>
            <a:r>
              <a:rPr lang="en-US" sz="2000" dirty="0"/>
              <a:t>But not “control” in, like, directing the actions or decisions of the project or collaboration</a:t>
            </a:r>
          </a:p>
          <a:p>
            <a:pPr lvl="1"/>
            <a:endParaRPr lang="en-US" sz="2000" dirty="0"/>
          </a:p>
          <a:p>
            <a:pPr lvl="1"/>
            <a:r>
              <a:rPr lang="en-US" sz="2000" dirty="0"/>
              <a:t>“control” as in keeping on track – stay focused on the project’s goals</a:t>
            </a:r>
          </a:p>
          <a:p>
            <a:pPr lvl="2"/>
            <a:r>
              <a:rPr lang="en-US" sz="1800" dirty="0"/>
              <a:t>The emphasis is on making a plan  - - define the Scope, determine the cost and schedule required to deliver that Scope                                          </a:t>
            </a:r>
            <a:r>
              <a:rPr lang="en-US" sz="1800" dirty="0">
                <a:solidFill>
                  <a:schemeClr val="tx2"/>
                </a:solidFill>
              </a:rPr>
              <a:t>AND THEN STICK TO IT</a:t>
            </a:r>
          </a:p>
          <a:p>
            <a:pPr lvl="1"/>
            <a:endParaRPr lang="en-US" sz="2000" dirty="0"/>
          </a:p>
          <a:p>
            <a:pPr lvl="1"/>
            <a:r>
              <a:rPr lang="en-US" sz="2000" dirty="0"/>
              <a:t>As such, DOE Projects are not a good venue for open-ended R&amp;D</a:t>
            </a:r>
          </a:p>
          <a:p>
            <a:pPr lvl="2"/>
            <a:r>
              <a:rPr lang="en-US" sz="1800" dirty="0"/>
              <a:t>The Work performed within Project Scope must be (relatively) predictable</a:t>
            </a:r>
          </a:p>
          <a:p>
            <a:pPr lvl="2"/>
            <a:endParaRPr lang="en-US" sz="1800" dirty="0"/>
          </a:p>
          <a:p>
            <a:pPr marL="0" indent="0">
              <a:buNone/>
            </a:pPr>
            <a:endParaRPr lang="en-US" sz="2000" dirty="0"/>
          </a:p>
          <a:p>
            <a:pPr lvl="2"/>
            <a:endParaRPr lang="en-US" sz="1800" dirty="0"/>
          </a:p>
          <a:p>
            <a:pPr lvl="2"/>
            <a:endParaRPr lang="en-US" sz="1800" dirty="0"/>
          </a:p>
          <a:p>
            <a:pPr marL="0" indent="0">
              <a:buNone/>
            </a:pPr>
            <a:endParaRPr lang="en-US" sz="2600" dirty="0"/>
          </a:p>
        </p:txBody>
      </p:sp>
      <p:sp>
        <p:nvSpPr>
          <p:cNvPr id="3" name="Title 2">
            <a:extLst>
              <a:ext uri="{FF2B5EF4-FFF2-40B4-BE49-F238E27FC236}">
                <a16:creationId xmlns:a16="http://schemas.microsoft.com/office/drawing/2014/main" id="{D64D87DA-8838-FF54-2426-9E7B57D685AE}"/>
              </a:ext>
            </a:extLst>
          </p:cNvPr>
          <p:cNvSpPr>
            <a:spLocks noGrp="1"/>
          </p:cNvSpPr>
          <p:nvPr>
            <p:ph type="title"/>
          </p:nvPr>
        </p:nvSpPr>
        <p:spPr/>
        <p:txBody>
          <a:bodyPr/>
          <a:lstStyle/>
          <a:p>
            <a:r>
              <a:rPr lang="en-US" dirty="0"/>
              <a:t>Main Theme of the DOE CD process</a:t>
            </a:r>
          </a:p>
        </p:txBody>
      </p:sp>
      <p:sp>
        <p:nvSpPr>
          <p:cNvPr id="4" name="Date Placeholder 3">
            <a:extLst>
              <a:ext uri="{FF2B5EF4-FFF2-40B4-BE49-F238E27FC236}">
                <a16:creationId xmlns:a16="http://schemas.microsoft.com/office/drawing/2014/main" id="{D44B152F-42A0-EFFD-AF9E-C52F22DAE03F}"/>
              </a:ext>
            </a:extLst>
          </p:cNvPr>
          <p:cNvSpPr>
            <a:spLocks noGrp="1"/>
          </p:cNvSpPr>
          <p:nvPr>
            <p:ph type="dt" sz="half" idx="2"/>
          </p:nvPr>
        </p:nvSpPr>
        <p:spPr/>
        <p:txBody>
          <a:bodyPr/>
          <a:lstStyle/>
          <a:p>
            <a:pPr>
              <a:defRPr/>
            </a:pPr>
            <a:r>
              <a:rPr lang="en-US"/>
              <a:t>6/8/2023</a:t>
            </a:r>
            <a:endParaRPr lang="en-US" dirty="0"/>
          </a:p>
        </p:txBody>
      </p:sp>
      <p:sp>
        <p:nvSpPr>
          <p:cNvPr id="5" name="Footer Placeholder 4">
            <a:extLst>
              <a:ext uri="{FF2B5EF4-FFF2-40B4-BE49-F238E27FC236}">
                <a16:creationId xmlns:a16="http://schemas.microsoft.com/office/drawing/2014/main" id="{6706C6C8-B19D-D5F4-693D-647D3D5B47DA}"/>
              </a:ext>
            </a:extLst>
          </p:cNvPr>
          <p:cNvSpPr>
            <a:spLocks noGrp="1"/>
          </p:cNvSpPr>
          <p:nvPr>
            <p:ph type="ftr" sz="quarter" idx="3"/>
          </p:nvPr>
        </p:nvSpPr>
        <p:spPr/>
        <p:txBody>
          <a:bodyPr/>
          <a:lstStyle/>
          <a:p>
            <a:pPr>
              <a:defRPr/>
            </a:pPr>
            <a:r>
              <a:rPr lang="en-US"/>
              <a:t>C James, Fermilab | Early Career Award Workshop</a:t>
            </a:r>
            <a:endParaRPr lang="en-US" b="1" dirty="0"/>
          </a:p>
        </p:txBody>
      </p:sp>
      <p:sp>
        <p:nvSpPr>
          <p:cNvPr id="6" name="Slide Number Placeholder 5">
            <a:extLst>
              <a:ext uri="{FF2B5EF4-FFF2-40B4-BE49-F238E27FC236}">
                <a16:creationId xmlns:a16="http://schemas.microsoft.com/office/drawing/2014/main" id="{5194D22A-8127-51DE-BB2D-F0E3B0A87831}"/>
              </a:ext>
            </a:extLst>
          </p:cNvPr>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spTree>
    <p:extLst>
      <p:ext uri="{BB962C8B-B14F-4D97-AF65-F5344CB8AC3E}">
        <p14:creationId xmlns:p14="http://schemas.microsoft.com/office/powerpoint/2010/main" val="2130828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CF557F-6385-C3EB-029F-4C1765D0D35A}"/>
              </a:ext>
            </a:extLst>
          </p:cNvPr>
          <p:cNvSpPr>
            <a:spLocks noGrp="1"/>
          </p:cNvSpPr>
          <p:nvPr>
            <p:ph idx="1"/>
          </p:nvPr>
        </p:nvSpPr>
        <p:spPr/>
        <p:txBody>
          <a:bodyPr/>
          <a:lstStyle/>
          <a:p>
            <a:r>
              <a:rPr lang="en-US" dirty="0"/>
              <a:t>It takes TIME</a:t>
            </a:r>
          </a:p>
          <a:p>
            <a:pPr marL="741363" lvl="2" indent="-223838"/>
            <a:r>
              <a:rPr lang="en-US" dirty="0"/>
              <a:t>It’s great when your experiment proposal is approved.  But even if the Lab and DOE think your experiment is the best thing since sliced bread, their budget process takes time.  You may not get any significant funding for a year or more after the proposal is approved  </a:t>
            </a:r>
            <a:r>
              <a:rPr lang="en-US" sz="1600" dirty="0"/>
              <a:t>(</a:t>
            </a:r>
            <a:r>
              <a:rPr lang="en-US" sz="1600" i="1" dirty="0">
                <a:solidFill>
                  <a:schemeClr val="tx2"/>
                </a:solidFill>
              </a:rPr>
              <a:t>this happened to </a:t>
            </a:r>
            <a:r>
              <a:rPr lang="en-US" sz="1600" i="1" dirty="0" err="1">
                <a:solidFill>
                  <a:schemeClr val="tx2"/>
                </a:solidFill>
              </a:rPr>
              <a:t>MicroBooNE</a:t>
            </a:r>
            <a:r>
              <a:rPr lang="en-US" sz="1600" dirty="0"/>
              <a:t>)</a:t>
            </a:r>
          </a:p>
          <a:p>
            <a:pPr marL="741363" lvl="2" indent="-223838"/>
            <a:r>
              <a:rPr lang="en-US" dirty="0"/>
              <a:t>Negotiating the “boundary conditions” for CD-0 is a different process compared to pitching the scientific capability of your experiment proposal to the PAC.     </a:t>
            </a:r>
            <a:r>
              <a:rPr lang="en-US" sz="1600" i="1" dirty="0">
                <a:solidFill>
                  <a:schemeClr val="tx2"/>
                </a:solidFill>
              </a:rPr>
              <a:t>Requires a bit of a conceptual pivot </a:t>
            </a:r>
          </a:p>
          <a:p>
            <a:pPr marL="741363" lvl="2" indent="-223838"/>
            <a:endParaRPr lang="en-US" dirty="0"/>
          </a:p>
          <a:p>
            <a:pPr marL="741363" lvl="2" indent="-223838"/>
            <a:r>
              <a:rPr lang="en-US" dirty="0"/>
              <a:t>The bigger the scope and cost of a Project, the longer it all takes    </a:t>
            </a:r>
            <a:r>
              <a:rPr lang="en-US" sz="1600" dirty="0"/>
              <a:t>(</a:t>
            </a:r>
            <a:r>
              <a:rPr lang="en-US" sz="1600" i="1" dirty="0"/>
              <a:t>remind me, how many CD-1’s has LBNF had??)</a:t>
            </a:r>
          </a:p>
        </p:txBody>
      </p:sp>
      <p:sp>
        <p:nvSpPr>
          <p:cNvPr id="3" name="Title 2">
            <a:extLst>
              <a:ext uri="{FF2B5EF4-FFF2-40B4-BE49-F238E27FC236}">
                <a16:creationId xmlns:a16="http://schemas.microsoft.com/office/drawing/2014/main" id="{D06655D4-86E3-2437-7393-B0EC11C2F5DC}"/>
              </a:ext>
            </a:extLst>
          </p:cNvPr>
          <p:cNvSpPr>
            <a:spLocks noGrp="1"/>
          </p:cNvSpPr>
          <p:nvPr>
            <p:ph type="title"/>
          </p:nvPr>
        </p:nvSpPr>
        <p:spPr/>
        <p:txBody>
          <a:bodyPr/>
          <a:lstStyle/>
          <a:p>
            <a:r>
              <a:rPr lang="en-US" dirty="0"/>
              <a:t>Another Theme of the CD process</a:t>
            </a:r>
          </a:p>
        </p:txBody>
      </p:sp>
      <p:sp>
        <p:nvSpPr>
          <p:cNvPr id="4" name="Date Placeholder 3">
            <a:extLst>
              <a:ext uri="{FF2B5EF4-FFF2-40B4-BE49-F238E27FC236}">
                <a16:creationId xmlns:a16="http://schemas.microsoft.com/office/drawing/2014/main" id="{54AC8B1E-A369-A01E-559E-32676270118B}"/>
              </a:ext>
            </a:extLst>
          </p:cNvPr>
          <p:cNvSpPr>
            <a:spLocks noGrp="1"/>
          </p:cNvSpPr>
          <p:nvPr>
            <p:ph type="dt" sz="half" idx="2"/>
          </p:nvPr>
        </p:nvSpPr>
        <p:spPr/>
        <p:txBody>
          <a:bodyPr/>
          <a:lstStyle/>
          <a:p>
            <a:pPr>
              <a:defRPr/>
            </a:pPr>
            <a:r>
              <a:rPr lang="en-US"/>
              <a:t>6/8/2023</a:t>
            </a:r>
            <a:endParaRPr lang="en-US" dirty="0"/>
          </a:p>
        </p:txBody>
      </p:sp>
      <p:sp>
        <p:nvSpPr>
          <p:cNvPr id="5" name="Footer Placeholder 4">
            <a:extLst>
              <a:ext uri="{FF2B5EF4-FFF2-40B4-BE49-F238E27FC236}">
                <a16:creationId xmlns:a16="http://schemas.microsoft.com/office/drawing/2014/main" id="{17D340C4-A059-8AB2-2965-510A05624111}"/>
              </a:ext>
            </a:extLst>
          </p:cNvPr>
          <p:cNvSpPr>
            <a:spLocks noGrp="1"/>
          </p:cNvSpPr>
          <p:nvPr>
            <p:ph type="ftr" sz="quarter" idx="3"/>
          </p:nvPr>
        </p:nvSpPr>
        <p:spPr/>
        <p:txBody>
          <a:bodyPr/>
          <a:lstStyle/>
          <a:p>
            <a:pPr>
              <a:defRPr/>
            </a:pPr>
            <a:r>
              <a:rPr lang="en-US"/>
              <a:t>C James, Fermilab | Early Career Award Workshop</a:t>
            </a:r>
            <a:endParaRPr lang="en-US" b="1" dirty="0"/>
          </a:p>
        </p:txBody>
      </p:sp>
      <p:sp>
        <p:nvSpPr>
          <p:cNvPr id="6" name="Slide Number Placeholder 5">
            <a:extLst>
              <a:ext uri="{FF2B5EF4-FFF2-40B4-BE49-F238E27FC236}">
                <a16:creationId xmlns:a16="http://schemas.microsoft.com/office/drawing/2014/main" id="{E31B0CF8-D46B-EE00-93E0-E0D2B49DDCE1}"/>
              </a:ext>
            </a:extLst>
          </p:cNvPr>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spTree>
    <p:extLst>
      <p:ext uri="{BB962C8B-B14F-4D97-AF65-F5344CB8AC3E}">
        <p14:creationId xmlns:p14="http://schemas.microsoft.com/office/powerpoint/2010/main" val="3344427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picture containing text, diagram, line, screenshot&#10;&#10;Description automatically generated">
            <a:extLst>
              <a:ext uri="{FF2B5EF4-FFF2-40B4-BE49-F238E27FC236}">
                <a16:creationId xmlns:a16="http://schemas.microsoft.com/office/drawing/2014/main" id="{CCB622EC-7783-A092-EB77-C79702F1E761}"/>
              </a:ext>
            </a:extLst>
          </p:cNvPr>
          <p:cNvPicPr>
            <a:picLocks noGrp="1" noChangeAspect="1"/>
          </p:cNvPicPr>
          <p:nvPr>
            <p:ph sz="half" idx="13"/>
          </p:nvPr>
        </p:nvPicPr>
        <p:blipFill rotWithShape="1">
          <a:blip r:embed="rId2"/>
          <a:srcRect l="5877" t="24326" r="4130" b="17115"/>
          <a:stretch/>
        </p:blipFill>
        <p:spPr>
          <a:xfrm>
            <a:off x="1005840" y="3738880"/>
            <a:ext cx="6898640" cy="2570480"/>
          </a:xfrm>
        </p:spPr>
      </p:pic>
      <p:sp>
        <p:nvSpPr>
          <p:cNvPr id="3" name="Content Placeholder 2">
            <a:extLst>
              <a:ext uri="{FF2B5EF4-FFF2-40B4-BE49-F238E27FC236}">
                <a16:creationId xmlns:a16="http://schemas.microsoft.com/office/drawing/2014/main" id="{82431502-11DF-92F1-FB4D-1ECCCB9E3CD7}"/>
              </a:ext>
            </a:extLst>
          </p:cNvPr>
          <p:cNvSpPr>
            <a:spLocks noGrp="1"/>
          </p:cNvSpPr>
          <p:nvPr>
            <p:ph sz="half" idx="15"/>
          </p:nvPr>
        </p:nvSpPr>
        <p:spPr>
          <a:xfrm>
            <a:off x="257159" y="772320"/>
            <a:ext cx="8636944" cy="2361342"/>
          </a:xfrm>
        </p:spPr>
        <p:txBody>
          <a:bodyPr/>
          <a:lstStyle/>
          <a:p>
            <a:pPr marL="0" indent="0">
              <a:buNone/>
            </a:pPr>
            <a:r>
              <a:rPr lang="en-US" sz="1600" dirty="0"/>
              <a:t>Yes, there have been Early Career Award recipients who applied their award towards a DOE Project.  Clearly the optimal timing is to get involved early, anytime after the Proposal is approved and up to CD-2 (or so).  Any Project will be happy for contributions to detector sub-systems which are “free” to the Project.</a:t>
            </a:r>
          </a:p>
          <a:p>
            <a:pPr marL="0" indent="0">
              <a:buNone/>
            </a:pPr>
            <a:r>
              <a:rPr lang="en-US" sz="1600" dirty="0"/>
              <a:t>Once past CD-2 it gets harder to “jump in”, because most of the scope is set in place.  Most Projects won’t want to introduce something new at that point which may have ripple effects on other sub-systems.</a:t>
            </a:r>
          </a:p>
          <a:p>
            <a:pPr marL="0" indent="0">
              <a:buNone/>
            </a:pPr>
            <a:r>
              <a:rPr lang="en-US" sz="1600" dirty="0"/>
              <a:t>Harder but not impossible.  Need to talk it through with your collaborators and project </a:t>
            </a:r>
            <a:r>
              <a:rPr lang="en-US" sz="1600" dirty="0" err="1"/>
              <a:t>Mgmt</a:t>
            </a:r>
            <a:endParaRPr lang="en-US" sz="1600" dirty="0"/>
          </a:p>
        </p:txBody>
      </p:sp>
      <p:sp>
        <p:nvSpPr>
          <p:cNvPr id="6" name="Date Placeholder 5">
            <a:extLst>
              <a:ext uri="{FF2B5EF4-FFF2-40B4-BE49-F238E27FC236}">
                <a16:creationId xmlns:a16="http://schemas.microsoft.com/office/drawing/2014/main" id="{D904B5BD-F6CB-3306-0B6E-9676322B3897}"/>
              </a:ext>
            </a:extLst>
          </p:cNvPr>
          <p:cNvSpPr>
            <a:spLocks noGrp="1"/>
          </p:cNvSpPr>
          <p:nvPr>
            <p:ph type="dt" sz="half" idx="2"/>
          </p:nvPr>
        </p:nvSpPr>
        <p:spPr/>
        <p:txBody>
          <a:bodyPr/>
          <a:lstStyle/>
          <a:p>
            <a:pPr>
              <a:defRPr/>
            </a:pPr>
            <a:r>
              <a:rPr lang="en-US"/>
              <a:t>6/8/2023</a:t>
            </a:r>
            <a:endParaRPr lang="en-US" dirty="0"/>
          </a:p>
        </p:txBody>
      </p:sp>
      <p:sp>
        <p:nvSpPr>
          <p:cNvPr id="7" name="Footer Placeholder 6">
            <a:extLst>
              <a:ext uri="{FF2B5EF4-FFF2-40B4-BE49-F238E27FC236}">
                <a16:creationId xmlns:a16="http://schemas.microsoft.com/office/drawing/2014/main" id="{3DA0511E-1DE2-4A7E-2D88-D37DA4022E9B}"/>
              </a:ext>
            </a:extLst>
          </p:cNvPr>
          <p:cNvSpPr>
            <a:spLocks noGrp="1"/>
          </p:cNvSpPr>
          <p:nvPr>
            <p:ph type="ftr" sz="quarter" idx="3"/>
          </p:nvPr>
        </p:nvSpPr>
        <p:spPr/>
        <p:txBody>
          <a:bodyPr/>
          <a:lstStyle/>
          <a:p>
            <a:pPr>
              <a:defRPr/>
            </a:pPr>
            <a:r>
              <a:rPr lang="en-US"/>
              <a:t>C James, Fermilab | Early Career Award Workshop</a:t>
            </a:r>
            <a:endParaRPr lang="en-US" b="1" dirty="0"/>
          </a:p>
        </p:txBody>
      </p:sp>
      <p:sp>
        <p:nvSpPr>
          <p:cNvPr id="8" name="Slide Number Placeholder 7">
            <a:extLst>
              <a:ext uri="{FF2B5EF4-FFF2-40B4-BE49-F238E27FC236}">
                <a16:creationId xmlns:a16="http://schemas.microsoft.com/office/drawing/2014/main" id="{DACA49D4-6C83-FCD4-6B65-B9235E3B0BCF}"/>
              </a:ext>
            </a:extLst>
          </p:cNvPr>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sp>
        <p:nvSpPr>
          <p:cNvPr id="9" name="Title 8">
            <a:extLst>
              <a:ext uri="{FF2B5EF4-FFF2-40B4-BE49-F238E27FC236}">
                <a16:creationId xmlns:a16="http://schemas.microsoft.com/office/drawing/2014/main" id="{603AB547-1515-5012-2FEA-CAFD2C40C0C9}"/>
              </a:ext>
            </a:extLst>
          </p:cNvPr>
          <p:cNvSpPr>
            <a:spLocks noGrp="1"/>
          </p:cNvSpPr>
          <p:nvPr>
            <p:ph type="title"/>
          </p:nvPr>
        </p:nvSpPr>
        <p:spPr/>
        <p:txBody>
          <a:bodyPr/>
          <a:lstStyle/>
          <a:p>
            <a:r>
              <a:rPr lang="en-US" dirty="0"/>
              <a:t>ECA contributing to DOE Projects   </a:t>
            </a:r>
          </a:p>
        </p:txBody>
      </p:sp>
      <p:sp>
        <p:nvSpPr>
          <p:cNvPr id="14" name="Rectangle 13">
            <a:extLst>
              <a:ext uri="{FF2B5EF4-FFF2-40B4-BE49-F238E27FC236}">
                <a16:creationId xmlns:a16="http://schemas.microsoft.com/office/drawing/2014/main" id="{77821FBD-546F-3330-244B-4ED9BAB9439D}"/>
              </a:ext>
            </a:extLst>
          </p:cNvPr>
          <p:cNvSpPr/>
          <p:nvPr/>
        </p:nvSpPr>
        <p:spPr>
          <a:xfrm>
            <a:off x="257159" y="3293210"/>
            <a:ext cx="1906921" cy="427877"/>
          </a:xfrm>
          <a:prstGeom prst="rect">
            <a:avLst/>
          </a:prstGeom>
          <a:solidFill>
            <a:schemeClr val="accent6">
              <a:lumMod val="40000"/>
              <a:lumOff val="60000"/>
              <a:alpha val="3019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A5E9A8D-870A-AD06-553D-6D1C2DCBB082}"/>
              </a:ext>
            </a:extLst>
          </p:cNvPr>
          <p:cNvSpPr/>
          <p:nvPr/>
        </p:nvSpPr>
        <p:spPr>
          <a:xfrm>
            <a:off x="1747520" y="3302106"/>
            <a:ext cx="1468868" cy="427877"/>
          </a:xfrm>
          <a:prstGeom prst="rect">
            <a:avLst/>
          </a:prstGeom>
          <a:solidFill>
            <a:schemeClr val="accent4">
              <a:lumMod val="40000"/>
              <a:lumOff val="60000"/>
              <a:alpha val="3019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52878C4-AC73-3B06-1C56-20DB419F7A21}"/>
              </a:ext>
            </a:extLst>
          </p:cNvPr>
          <p:cNvSpPr/>
          <p:nvPr/>
        </p:nvSpPr>
        <p:spPr>
          <a:xfrm>
            <a:off x="2946400" y="3302106"/>
            <a:ext cx="1584960" cy="427877"/>
          </a:xfrm>
          <a:prstGeom prst="rect">
            <a:avLst/>
          </a:prstGeom>
          <a:solidFill>
            <a:schemeClr val="tx2">
              <a:lumMod val="60000"/>
              <a:lumOff val="40000"/>
              <a:alpha val="3019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B424B3D-3387-1C48-7040-F1DB2DBAD983}"/>
              </a:ext>
            </a:extLst>
          </p:cNvPr>
          <p:cNvSpPr/>
          <p:nvPr/>
        </p:nvSpPr>
        <p:spPr>
          <a:xfrm>
            <a:off x="4287522" y="3314122"/>
            <a:ext cx="1097278" cy="427877"/>
          </a:xfrm>
          <a:prstGeom prst="rect">
            <a:avLst/>
          </a:prstGeom>
          <a:solidFill>
            <a:schemeClr val="accent5">
              <a:lumMod val="75000"/>
              <a:alpha val="3019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FD78CCE-B163-BCE1-FE09-761992C1EF71}"/>
              </a:ext>
            </a:extLst>
          </p:cNvPr>
          <p:cNvSpPr/>
          <p:nvPr/>
        </p:nvSpPr>
        <p:spPr>
          <a:xfrm>
            <a:off x="5384800" y="3314122"/>
            <a:ext cx="1188722" cy="427877"/>
          </a:xfrm>
          <a:prstGeom prst="rect">
            <a:avLst/>
          </a:prstGeom>
          <a:solidFill>
            <a:srgbClr val="9933FF">
              <a:alpha val="2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A4B3010-FA63-4100-826C-E81B035A46B2}"/>
              </a:ext>
            </a:extLst>
          </p:cNvPr>
          <p:cNvSpPr/>
          <p:nvPr/>
        </p:nvSpPr>
        <p:spPr>
          <a:xfrm>
            <a:off x="6537957" y="3314122"/>
            <a:ext cx="1366524" cy="427877"/>
          </a:xfrm>
          <a:prstGeom prst="rect">
            <a:avLst/>
          </a:prstGeom>
          <a:solidFill>
            <a:schemeClr val="accent6">
              <a:lumMod val="60000"/>
              <a:lumOff val="40000"/>
              <a:alpha val="29804"/>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8861F1B-BBC6-0F83-3B75-6E7BC0CC2135}"/>
              </a:ext>
            </a:extLst>
          </p:cNvPr>
          <p:cNvSpPr txBox="1"/>
          <p:nvPr/>
        </p:nvSpPr>
        <p:spPr>
          <a:xfrm>
            <a:off x="1922588" y="3280440"/>
            <a:ext cx="890885" cy="461665"/>
          </a:xfrm>
          <a:prstGeom prst="rect">
            <a:avLst/>
          </a:prstGeom>
          <a:noFill/>
        </p:spPr>
        <p:txBody>
          <a:bodyPr wrap="none" rtlCol="0">
            <a:spAutoFit/>
          </a:bodyPr>
          <a:lstStyle/>
          <a:p>
            <a:pPr algn="ctr"/>
            <a:r>
              <a:rPr lang="en-US" sz="1200" dirty="0"/>
              <a:t>Conceptual</a:t>
            </a:r>
          </a:p>
          <a:p>
            <a:pPr algn="ctr"/>
            <a:r>
              <a:rPr lang="en-US" sz="1200" dirty="0"/>
              <a:t>Design</a:t>
            </a:r>
          </a:p>
        </p:txBody>
      </p:sp>
      <p:sp>
        <p:nvSpPr>
          <p:cNvPr id="21" name="TextBox 20">
            <a:extLst>
              <a:ext uri="{FF2B5EF4-FFF2-40B4-BE49-F238E27FC236}">
                <a16:creationId xmlns:a16="http://schemas.microsoft.com/office/drawing/2014/main" id="{E62A6BDF-A67E-1795-DB7C-4752C1B106EA}"/>
              </a:ext>
            </a:extLst>
          </p:cNvPr>
          <p:cNvSpPr txBox="1"/>
          <p:nvPr/>
        </p:nvSpPr>
        <p:spPr>
          <a:xfrm>
            <a:off x="249897" y="3298715"/>
            <a:ext cx="1590040" cy="461665"/>
          </a:xfrm>
          <a:prstGeom prst="rect">
            <a:avLst/>
          </a:prstGeom>
          <a:noFill/>
        </p:spPr>
        <p:txBody>
          <a:bodyPr wrap="square" rtlCol="0">
            <a:spAutoFit/>
          </a:bodyPr>
          <a:lstStyle/>
          <a:p>
            <a:pPr algn="ctr"/>
            <a:r>
              <a:rPr lang="en-US" sz="1200" dirty="0"/>
              <a:t>Develop Project goals</a:t>
            </a:r>
          </a:p>
          <a:p>
            <a:pPr algn="ctr"/>
            <a:r>
              <a:rPr lang="en-US" sz="1200" dirty="0"/>
              <a:t>and requirements</a:t>
            </a:r>
          </a:p>
        </p:txBody>
      </p:sp>
      <p:sp>
        <p:nvSpPr>
          <p:cNvPr id="22" name="TextBox 21">
            <a:extLst>
              <a:ext uri="{FF2B5EF4-FFF2-40B4-BE49-F238E27FC236}">
                <a16:creationId xmlns:a16="http://schemas.microsoft.com/office/drawing/2014/main" id="{FC8FCF25-7D96-DE54-77C2-F733B84DB0D5}"/>
              </a:ext>
            </a:extLst>
          </p:cNvPr>
          <p:cNvSpPr txBox="1"/>
          <p:nvPr/>
        </p:nvSpPr>
        <p:spPr>
          <a:xfrm>
            <a:off x="3216388" y="3293209"/>
            <a:ext cx="898323" cy="461665"/>
          </a:xfrm>
          <a:prstGeom prst="rect">
            <a:avLst/>
          </a:prstGeom>
          <a:noFill/>
        </p:spPr>
        <p:txBody>
          <a:bodyPr wrap="none" rtlCol="0">
            <a:spAutoFit/>
          </a:bodyPr>
          <a:lstStyle/>
          <a:p>
            <a:pPr algn="ctr"/>
            <a:r>
              <a:rPr lang="en-US" sz="1200" dirty="0"/>
              <a:t>Preliminary</a:t>
            </a:r>
          </a:p>
          <a:p>
            <a:pPr algn="ctr"/>
            <a:r>
              <a:rPr lang="en-US" sz="1200" dirty="0"/>
              <a:t>Design</a:t>
            </a:r>
          </a:p>
        </p:txBody>
      </p:sp>
      <p:sp>
        <p:nvSpPr>
          <p:cNvPr id="23" name="TextBox 22">
            <a:extLst>
              <a:ext uri="{FF2B5EF4-FFF2-40B4-BE49-F238E27FC236}">
                <a16:creationId xmlns:a16="http://schemas.microsoft.com/office/drawing/2014/main" id="{182617B9-4998-D919-427A-3A13564600AF}"/>
              </a:ext>
            </a:extLst>
          </p:cNvPr>
          <p:cNvSpPr txBox="1"/>
          <p:nvPr/>
        </p:nvSpPr>
        <p:spPr>
          <a:xfrm>
            <a:off x="4593402" y="3302106"/>
            <a:ext cx="621837" cy="461665"/>
          </a:xfrm>
          <a:prstGeom prst="rect">
            <a:avLst/>
          </a:prstGeom>
          <a:noFill/>
        </p:spPr>
        <p:txBody>
          <a:bodyPr wrap="none" rtlCol="0">
            <a:spAutoFit/>
          </a:bodyPr>
          <a:lstStyle/>
          <a:p>
            <a:pPr algn="ctr"/>
            <a:r>
              <a:rPr lang="en-US" sz="1200" dirty="0"/>
              <a:t>Final</a:t>
            </a:r>
          </a:p>
          <a:p>
            <a:pPr algn="ctr"/>
            <a:r>
              <a:rPr lang="en-US" sz="1200" dirty="0"/>
              <a:t>Design</a:t>
            </a:r>
          </a:p>
        </p:txBody>
      </p:sp>
      <p:sp>
        <p:nvSpPr>
          <p:cNvPr id="24" name="TextBox 23">
            <a:extLst>
              <a:ext uri="{FF2B5EF4-FFF2-40B4-BE49-F238E27FC236}">
                <a16:creationId xmlns:a16="http://schemas.microsoft.com/office/drawing/2014/main" id="{E6457EE6-DA7E-9432-D1E3-06A013B4B552}"/>
              </a:ext>
            </a:extLst>
          </p:cNvPr>
          <p:cNvSpPr txBox="1"/>
          <p:nvPr/>
        </p:nvSpPr>
        <p:spPr>
          <a:xfrm>
            <a:off x="5486141" y="3405527"/>
            <a:ext cx="986040" cy="276999"/>
          </a:xfrm>
          <a:prstGeom prst="rect">
            <a:avLst/>
          </a:prstGeom>
          <a:noFill/>
        </p:spPr>
        <p:txBody>
          <a:bodyPr wrap="none" rtlCol="0">
            <a:spAutoFit/>
          </a:bodyPr>
          <a:lstStyle/>
          <a:p>
            <a:pPr algn="ctr"/>
            <a:r>
              <a:rPr lang="en-US" sz="1200" dirty="0"/>
              <a:t>Construction</a:t>
            </a:r>
          </a:p>
        </p:txBody>
      </p:sp>
      <p:sp>
        <p:nvSpPr>
          <p:cNvPr id="25" name="TextBox 24">
            <a:extLst>
              <a:ext uri="{FF2B5EF4-FFF2-40B4-BE49-F238E27FC236}">
                <a16:creationId xmlns:a16="http://schemas.microsoft.com/office/drawing/2014/main" id="{B0CEFD71-6851-E2A8-DB87-9EAB3DAF7F5E}"/>
              </a:ext>
            </a:extLst>
          </p:cNvPr>
          <p:cNvSpPr txBox="1"/>
          <p:nvPr/>
        </p:nvSpPr>
        <p:spPr>
          <a:xfrm>
            <a:off x="6724866" y="3385541"/>
            <a:ext cx="814903" cy="276999"/>
          </a:xfrm>
          <a:prstGeom prst="rect">
            <a:avLst/>
          </a:prstGeom>
          <a:noFill/>
        </p:spPr>
        <p:txBody>
          <a:bodyPr wrap="none" rtlCol="0">
            <a:spAutoFit/>
          </a:bodyPr>
          <a:lstStyle/>
          <a:p>
            <a:pPr algn="ctr"/>
            <a:r>
              <a:rPr lang="en-US" sz="1200" dirty="0"/>
              <a:t>Operation</a:t>
            </a:r>
          </a:p>
        </p:txBody>
      </p:sp>
      <p:sp>
        <p:nvSpPr>
          <p:cNvPr id="4" name="Rectangle 3">
            <a:extLst>
              <a:ext uri="{FF2B5EF4-FFF2-40B4-BE49-F238E27FC236}">
                <a16:creationId xmlns:a16="http://schemas.microsoft.com/office/drawing/2014/main" id="{9A9DBDAB-14F6-2199-CCAD-424A6E903D62}"/>
              </a:ext>
            </a:extLst>
          </p:cNvPr>
          <p:cNvSpPr/>
          <p:nvPr/>
        </p:nvSpPr>
        <p:spPr>
          <a:xfrm>
            <a:off x="249896" y="3255647"/>
            <a:ext cx="4270223" cy="3053713"/>
          </a:xfrm>
          <a:prstGeom prst="rect">
            <a:avLst/>
          </a:prstGeom>
          <a:solidFill>
            <a:srgbClr val="FFC000">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0885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diagram of a process&#10;&#10;Description automatically generated with low confidence">
            <a:extLst>
              <a:ext uri="{FF2B5EF4-FFF2-40B4-BE49-F238E27FC236}">
                <a16:creationId xmlns:a16="http://schemas.microsoft.com/office/drawing/2014/main" id="{74569BC0-2E0B-991D-00DF-5917AEC35188}"/>
              </a:ext>
            </a:extLst>
          </p:cNvPr>
          <p:cNvPicPr>
            <a:picLocks noGrp="1" noChangeAspect="1"/>
          </p:cNvPicPr>
          <p:nvPr>
            <p:ph idx="1"/>
          </p:nvPr>
        </p:nvPicPr>
        <p:blipFill>
          <a:blip r:embed="rId2"/>
          <a:stretch>
            <a:fillRect/>
          </a:stretch>
        </p:blipFill>
        <p:spPr>
          <a:xfrm>
            <a:off x="512853" y="679629"/>
            <a:ext cx="7894320" cy="5748685"/>
          </a:xfrm>
        </p:spPr>
      </p:pic>
      <p:sp>
        <p:nvSpPr>
          <p:cNvPr id="3" name="Title 2">
            <a:extLst>
              <a:ext uri="{FF2B5EF4-FFF2-40B4-BE49-F238E27FC236}">
                <a16:creationId xmlns:a16="http://schemas.microsoft.com/office/drawing/2014/main" id="{084963FE-2610-1E33-844C-B6BA3FEAC26E}"/>
              </a:ext>
            </a:extLst>
          </p:cNvPr>
          <p:cNvSpPr>
            <a:spLocks noGrp="1"/>
          </p:cNvSpPr>
          <p:nvPr>
            <p:ph type="title"/>
          </p:nvPr>
        </p:nvSpPr>
        <p:spPr>
          <a:xfrm>
            <a:off x="222250" y="175853"/>
            <a:ext cx="8686800" cy="427877"/>
          </a:xfrm>
        </p:spPr>
        <p:txBody>
          <a:bodyPr/>
          <a:lstStyle/>
          <a:p>
            <a:r>
              <a:rPr lang="en-US" dirty="0"/>
              <a:t>Other Agencies have similar processes</a:t>
            </a:r>
          </a:p>
        </p:txBody>
      </p:sp>
      <p:sp>
        <p:nvSpPr>
          <p:cNvPr id="4" name="Date Placeholder 3">
            <a:extLst>
              <a:ext uri="{FF2B5EF4-FFF2-40B4-BE49-F238E27FC236}">
                <a16:creationId xmlns:a16="http://schemas.microsoft.com/office/drawing/2014/main" id="{CCF04A14-A0F1-AA5B-500A-C86864ACD7DD}"/>
              </a:ext>
            </a:extLst>
          </p:cNvPr>
          <p:cNvSpPr>
            <a:spLocks noGrp="1"/>
          </p:cNvSpPr>
          <p:nvPr>
            <p:ph type="dt" sz="half" idx="2"/>
          </p:nvPr>
        </p:nvSpPr>
        <p:spPr/>
        <p:txBody>
          <a:bodyPr/>
          <a:lstStyle/>
          <a:p>
            <a:pPr>
              <a:defRPr/>
            </a:pPr>
            <a:r>
              <a:rPr lang="en-US"/>
              <a:t>6/8/2023</a:t>
            </a:r>
            <a:endParaRPr lang="en-US" dirty="0"/>
          </a:p>
        </p:txBody>
      </p:sp>
      <p:sp>
        <p:nvSpPr>
          <p:cNvPr id="5" name="Footer Placeholder 4">
            <a:extLst>
              <a:ext uri="{FF2B5EF4-FFF2-40B4-BE49-F238E27FC236}">
                <a16:creationId xmlns:a16="http://schemas.microsoft.com/office/drawing/2014/main" id="{C719178B-E26E-F074-A763-C283995707D8}"/>
              </a:ext>
            </a:extLst>
          </p:cNvPr>
          <p:cNvSpPr>
            <a:spLocks noGrp="1"/>
          </p:cNvSpPr>
          <p:nvPr>
            <p:ph type="ftr" sz="quarter" idx="3"/>
          </p:nvPr>
        </p:nvSpPr>
        <p:spPr/>
        <p:txBody>
          <a:bodyPr/>
          <a:lstStyle/>
          <a:p>
            <a:pPr>
              <a:defRPr/>
            </a:pPr>
            <a:r>
              <a:rPr lang="en-US"/>
              <a:t>C James, Fermilab | Early Career Award Workshop</a:t>
            </a:r>
            <a:endParaRPr lang="en-US" b="1" dirty="0"/>
          </a:p>
        </p:txBody>
      </p:sp>
      <p:sp>
        <p:nvSpPr>
          <p:cNvPr id="6" name="Slide Number Placeholder 5">
            <a:extLst>
              <a:ext uri="{FF2B5EF4-FFF2-40B4-BE49-F238E27FC236}">
                <a16:creationId xmlns:a16="http://schemas.microsoft.com/office/drawing/2014/main" id="{43851151-6BBF-3293-22DF-FCFD71532B5E}"/>
              </a:ext>
            </a:extLst>
          </p:cNvPr>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spTree>
    <p:extLst>
      <p:ext uri="{BB962C8B-B14F-4D97-AF65-F5344CB8AC3E}">
        <p14:creationId xmlns:p14="http://schemas.microsoft.com/office/powerpoint/2010/main" val="645796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picture containing text, computer, screenshot, website&#10;&#10;Description automatically generated">
            <a:extLst>
              <a:ext uri="{FF2B5EF4-FFF2-40B4-BE49-F238E27FC236}">
                <a16:creationId xmlns:a16="http://schemas.microsoft.com/office/drawing/2014/main" id="{590D5655-70C6-6082-D8EB-D1764354BC6A}"/>
              </a:ext>
            </a:extLst>
          </p:cNvPr>
          <p:cNvPicPr>
            <a:picLocks noGrp="1" noChangeAspect="1"/>
          </p:cNvPicPr>
          <p:nvPr>
            <p:ph sz="half" idx="13"/>
          </p:nvPr>
        </p:nvPicPr>
        <p:blipFill>
          <a:blip r:embed="rId2"/>
          <a:stretch>
            <a:fillRect/>
          </a:stretch>
        </p:blipFill>
        <p:spPr>
          <a:xfrm>
            <a:off x="0" y="971551"/>
            <a:ext cx="4671672" cy="3752850"/>
          </a:xfrm>
        </p:spPr>
      </p:pic>
      <p:sp>
        <p:nvSpPr>
          <p:cNvPr id="3" name="Content Placeholder 2">
            <a:extLst>
              <a:ext uri="{FF2B5EF4-FFF2-40B4-BE49-F238E27FC236}">
                <a16:creationId xmlns:a16="http://schemas.microsoft.com/office/drawing/2014/main" id="{6D05A1EC-17C7-C9A7-1F6E-5DBB4311638A}"/>
              </a:ext>
            </a:extLst>
          </p:cNvPr>
          <p:cNvSpPr>
            <a:spLocks noGrp="1"/>
          </p:cNvSpPr>
          <p:nvPr>
            <p:ph sz="half" idx="15"/>
          </p:nvPr>
        </p:nvSpPr>
        <p:spPr>
          <a:xfrm>
            <a:off x="4572000" y="971550"/>
            <a:ext cx="4335835" cy="3633788"/>
          </a:xfrm>
        </p:spPr>
        <p:txBody>
          <a:bodyPr/>
          <a:lstStyle/>
          <a:p>
            <a:r>
              <a:rPr lang="en-US" sz="1600" dirty="0"/>
              <a:t>Office of Project Support Services   OPSS</a:t>
            </a:r>
            <a:endParaRPr lang="en-US" sz="1600" dirty="0">
              <a:hlinkClick r:id="rId3"/>
            </a:endParaRPr>
          </a:p>
          <a:p>
            <a:pPr lvl="1"/>
            <a:r>
              <a:rPr lang="en-US" sz="1600" dirty="0">
                <a:hlinkClick r:id="rId3"/>
              </a:rPr>
              <a:t>https://opss.fnal.gov/Office of Project Support Services</a:t>
            </a:r>
            <a:endParaRPr lang="en-US" sz="1600" dirty="0"/>
          </a:p>
          <a:p>
            <a:pPr marL="457200" lvl="1" indent="0">
              <a:buNone/>
            </a:pPr>
            <a:r>
              <a:rPr lang="en-US" sz="1200" i="1" dirty="0"/>
              <a:t>Requires Fermilab Services / computing account</a:t>
            </a:r>
          </a:p>
          <a:p>
            <a:pPr marL="400050" lvl="1" indent="0">
              <a:buNone/>
            </a:pPr>
            <a:endParaRPr lang="en-US" sz="1600" dirty="0"/>
          </a:p>
          <a:p>
            <a:pPr marL="400050" lvl="1" indent="0">
              <a:buNone/>
            </a:pPr>
            <a:r>
              <a:rPr lang="en-US" sz="1600" dirty="0"/>
              <a:t>References &amp; links to DOE documents</a:t>
            </a:r>
          </a:p>
          <a:p>
            <a:pPr marL="400050" lvl="1" indent="0">
              <a:buNone/>
            </a:pPr>
            <a:r>
              <a:rPr lang="en-US" sz="1600" dirty="0"/>
              <a:t>Guidelines and Templates for project management documents</a:t>
            </a:r>
          </a:p>
          <a:p>
            <a:pPr marL="400050" lvl="1" indent="0">
              <a:buNone/>
            </a:pPr>
            <a:r>
              <a:rPr lang="en-US" sz="1600" dirty="0"/>
              <a:t>Training sessions for WBS managers in their DocDB</a:t>
            </a:r>
          </a:p>
          <a:p>
            <a:endParaRPr lang="en-US" dirty="0"/>
          </a:p>
        </p:txBody>
      </p:sp>
      <p:sp>
        <p:nvSpPr>
          <p:cNvPr id="6" name="Date Placeholder 5">
            <a:extLst>
              <a:ext uri="{FF2B5EF4-FFF2-40B4-BE49-F238E27FC236}">
                <a16:creationId xmlns:a16="http://schemas.microsoft.com/office/drawing/2014/main" id="{6A45BB64-5567-09EA-8993-EBAA9205D46A}"/>
              </a:ext>
            </a:extLst>
          </p:cNvPr>
          <p:cNvSpPr>
            <a:spLocks noGrp="1"/>
          </p:cNvSpPr>
          <p:nvPr>
            <p:ph type="dt" sz="half" idx="2"/>
          </p:nvPr>
        </p:nvSpPr>
        <p:spPr/>
        <p:txBody>
          <a:bodyPr/>
          <a:lstStyle/>
          <a:p>
            <a:pPr>
              <a:defRPr/>
            </a:pPr>
            <a:r>
              <a:rPr lang="en-US"/>
              <a:t>6/8/2023</a:t>
            </a:r>
            <a:endParaRPr lang="en-US" dirty="0"/>
          </a:p>
        </p:txBody>
      </p:sp>
      <p:sp>
        <p:nvSpPr>
          <p:cNvPr id="7" name="Footer Placeholder 6">
            <a:extLst>
              <a:ext uri="{FF2B5EF4-FFF2-40B4-BE49-F238E27FC236}">
                <a16:creationId xmlns:a16="http://schemas.microsoft.com/office/drawing/2014/main" id="{16DA67B1-D950-DE39-094B-6D2A860B48AB}"/>
              </a:ext>
            </a:extLst>
          </p:cNvPr>
          <p:cNvSpPr>
            <a:spLocks noGrp="1"/>
          </p:cNvSpPr>
          <p:nvPr>
            <p:ph type="ftr" sz="quarter" idx="3"/>
          </p:nvPr>
        </p:nvSpPr>
        <p:spPr/>
        <p:txBody>
          <a:bodyPr/>
          <a:lstStyle/>
          <a:p>
            <a:pPr>
              <a:defRPr/>
            </a:pPr>
            <a:r>
              <a:rPr lang="en-US"/>
              <a:t>C James, Fermilab | Early Career Award Workshop</a:t>
            </a:r>
            <a:endParaRPr lang="en-US" b="1" dirty="0"/>
          </a:p>
        </p:txBody>
      </p:sp>
      <p:sp>
        <p:nvSpPr>
          <p:cNvPr id="8" name="Slide Number Placeholder 7">
            <a:extLst>
              <a:ext uri="{FF2B5EF4-FFF2-40B4-BE49-F238E27FC236}">
                <a16:creationId xmlns:a16="http://schemas.microsoft.com/office/drawing/2014/main" id="{EC216CAA-B3D0-DAFA-C8F9-280B2EE7219E}"/>
              </a:ext>
            </a:extLst>
          </p:cNvPr>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sp>
        <p:nvSpPr>
          <p:cNvPr id="9" name="Title 8">
            <a:extLst>
              <a:ext uri="{FF2B5EF4-FFF2-40B4-BE49-F238E27FC236}">
                <a16:creationId xmlns:a16="http://schemas.microsoft.com/office/drawing/2014/main" id="{0986965E-E892-6DD1-BCF6-65007BC3110B}"/>
              </a:ext>
            </a:extLst>
          </p:cNvPr>
          <p:cNvSpPr>
            <a:spLocks noGrp="1"/>
          </p:cNvSpPr>
          <p:nvPr>
            <p:ph type="title"/>
          </p:nvPr>
        </p:nvSpPr>
        <p:spPr/>
        <p:txBody>
          <a:bodyPr/>
          <a:lstStyle/>
          <a:p>
            <a:r>
              <a:rPr lang="en-US" dirty="0"/>
              <a:t>Fermilab provides support for its Projects</a:t>
            </a:r>
          </a:p>
        </p:txBody>
      </p:sp>
      <p:sp>
        <p:nvSpPr>
          <p:cNvPr id="12" name="Content Placeholder 2">
            <a:extLst>
              <a:ext uri="{FF2B5EF4-FFF2-40B4-BE49-F238E27FC236}">
                <a16:creationId xmlns:a16="http://schemas.microsoft.com/office/drawing/2014/main" id="{0A555E9D-41ED-5C66-EB1F-2859696D23D3}"/>
              </a:ext>
            </a:extLst>
          </p:cNvPr>
          <p:cNvSpPr txBox="1">
            <a:spLocks/>
          </p:cNvSpPr>
          <p:nvPr/>
        </p:nvSpPr>
        <p:spPr>
          <a:xfrm>
            <a:off x="736827" y="4712560"/>
            <a:ext cx="8585517" cy="1672590"/>
          </a:xfrm>
          <a:prstGeom prst="rect">
            <a:avLst/>
          </a:prstGeom>
        </p:spPr>
        <p:txBody>
          <a:bodyPr lIns="0" tIns="0" rIns="0" bIns="0"/>
          <a:lstStyle>
            <a:lvl1pPr marL="342900" indent="-342900" algn="l" defTabSz="457200" rtl="0" eaLnBrk="1" fontAlgn="base" hangingPunct="1">
              <a:spcBef>
                <a:spcPts val="984"/>
              </a:spcBef>
              <a:spcAft>
                <a:spcPct val="0"/>
              </a:spcAft>
              <a:buFont typeface="Arial" charset="0"/>
              <a:buChar char="•"/>
              <a:defRPr sz="2400" kern="1200">
                <a:solidFill>
                  <a:srgbClr val="505050"/>
                </a:solidFill>
                <a:latin typeface="Arial" panose="020B0604020202020204" pitchFamily="34" charset="0"/>
                <a:ea typeface="Geneva" charset="0"/>
                <a:cs typeface="Arial" panose="020B0604020202020204" pitchFamily="34" charset="0"/>
              </a:defRPr>
            </a:lvl1pPr>
            <a:lvl2pPr marL="742950" indent="-285750" algn="l" defTabSz="457200" rtl="0" eaLnBrk="1" fontAlgn="base" hangingPunct="1">
              <a:spcBef>
                <a:spcPts val="984"/>
              </a:spcBef>
              <a:spcAft>
                <a:spcPct val="0"/>
              </a:spcAft>
              <a:buFont typeface="Arial" charset="0"/>
              <a:buChar char="–"/>
              <a:defRPr sz="2200" kern="1200">
                <a:solidFill>
                  <a:srgbClr val="505050"/>
                </a:solidFill>
                <a:latin typeface="Arial" panose="020B0604020202020204" pitchFamily="34" charset="0"/>
                <a:ea typeface="ＭＳ Ｐゴシック" charset="0"/>
                <a:cs typeface="Arial" panose="020B0604020202020204" pitchFamily="34" charset="0"/>
              </a:defRPr>
            </a:lvl2pPr>
            <a:lvl3pPr marL="1143000" indent="-228600" algn="l" defTabSz="457200" rtl="0" eaLnBrk="1" fontAlgn="base" hangingPunct="1">
              <a:spcBef>
                <a:spcPts val="984"/>
              </a:spcBef>
              <a:spcAft>
                <a:spcPct val="0"/>
              </a:spcAft>
              <a:buFont typeface="Arial" charset="0"/>
              <a:buChar char="•"/>
              <a:defRPr sz="2000" kern="1200">
                <a:solidFill>
                  <a:srgbClr val="505050"/>
                </a:solidFill>
                <a:latin typeface="Arial" panose="020B0604020202020204" pitchFamily="34" charset="0"/>
                <a:ea typeface="ＭＳ Ｐゴシック" charset="0"/>
                <a:cs typeface="Arial" panose="020B0604020202020204" pitchFamily="34" charset="0"/>
              </a:defRPr>
            </a:lvl3pPr>
            <a:lvl4pPr marL="1600200" indent="-228600" algn="l" defTabSz="457200" rtl="0" eaLnBrk="1" fontAlgn="base" hangingPunct="1">
              <a:spcBef>
                <a:spcPts val="984"/>
              </a:spcBef>
              <a:spcAft>
                <a:spcPct val="0"/>
              </a:spcAft>
              <a:buFont typeface="Arial" charset="0"/>
              <a:buChar char="–"/>
              <a:defRPr sz="1800" kern="1200">
                <a:solidFill>
                  <a:srgbClr val="505050"/>
                </a:solidFill>
                <a:latin typeface="Arial" panose="020B0604020202020204" pitchFamily="34" charset="0"/>
                <a:ea typeface="ＭＳ Ｐゴシック" charset="0"/>
                <a:cs typeface="Arial" panose="020B0604020202020204" pitchFamily="34" charset="0"/>
              </a:defRPr>
            </a:lvl4pPr>
            <a:lvl5pPr marL="2057400" indent="-228600" algn="l" defTabSz="457200" rtl="0" eaLnBrk="1" fontAlgn="base" hangingPunct="1">
              <a:spcBef>
                <a:spcPts val="984"/>
              </a:spcBef>
              <a:spcAft>
                <a:spcPct val="0"/>
              </a:spcAft>
              <a:buFont typeface="Arial"/>
              <a:buChar char="•"/>
              <a:defRPr sz="1800" kern="1200">
                <a:solidFill>
                  <a:srgbClr val="505050"/>
                </a:solidFill>
                <a:latin typeface="Arial" panose="020B0604020202020204" pitchFamily="34" charset="0"/>
                <a:ea typeface="ＭＳ Ｐゴシック" charset="0"/>
                <a:cs typeface="Arial" panose="020B0604020202020204" pitchFamily="34"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400050" lvl="1" indent="0">
              <a:buFont typeface="Arial" charset="0"/>
              <a:buNone/>
            </a:pPr>
            <a:endParaRPr lang="en-US" sz="1600" dirty="0"/>
          </a:p>
          <a:p>
            <a:pPr marL="400050" lvl="1" indent="0">
              <a:buFont typeface="Arial" charset="0"/>
              <a:buNone/>
            </a:pPr>
            <a:r>
              <a:rPr lang="en-US" sz="1600" dirty="0"/>
              <a:t>Not to mention arranging Director’s Reviews prior to </a:t>
            </a:r>
            <a:r>
              <a:rPr lang="en-US" sz="1600" u="sng" dirty="0"/>
              <a:t>every</a:t>
            </a:r>
            <a:r>
              <a:rPr lang="en-US" sz="1600" dirty="0"/>
              <a:t> DOE Review</a:t>
            </a:r>
          </a:p>
          <a:p>
            <a:pPr marL="400050" lvl="1" indent="0">
              <a:buFont typeface="Arial" charset="0"/>
              <a:buNone/>
            </a:pPr>
            <a:r>
              <a:rPr lang="en-US" sz="1600" dirty="0"/>
              <a:t>			</a:t>
            </a:r>
            <a:r>
              <a:rPr lang="en-US" sz="1400" i="1" dirty="0"/>
              <a:t>double the reviews</a:t>
            </a:r>
          </a:p>
          <a:p>
            <a:pPr marL="400050" lvl="1" indent="0">
              <a:buFont typeface="Arial" charset="0"/>
              <a:buNone/>
            </a:pPr>
            <a:r>
              <a:rPr lang="en-US" sz="1400" dirty="0"/>
              <a:t>Fermilab won’t let a Project go into a DOE review if it appears they are not ready</a:t>
            </a:r>
          </a:p>
          <a:p>
            <a:endParaRPr lang="en-US" dirty="0"/>
          </a:p>
        </p:txBody>
      </p:sp>
    </p:spTree>
    <p:extLst>
      <p:ext uri="{BB962C8B-B14F-4D97-AF65-F5344CB8AC3E}">
        <p14:creationId xmlns:p14="http://schemas.microsoft.com/office/powerpoint/2010/main" val="461524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5467FB-3199-629B-6A1B-8410D86016F4}"/>
              </a:ext>
            </a:extLst>
          </p:cNvPr>
          <p:cNvSpPr>
            <a:spLocks noGrp="1"/>
          </p:cNvSpPr>
          <p:nvPr>
            <p:ph idx="1"/>
          </p:nvPr>
        </p:nvSpPr>
        <p:spPr/>
        <p:txBody>
          <a:bodyPr/>
          <a:lstStyle/>
          <a:p>
            <a:r>
              <a:rPr lang="en-US" sz="2000" dirty="0"/>
              <a:t>My entire career has been at Fermilab</a:t>
            </a:r>
          </a:p>
          <a:p>
            <a:pPr lvl="1"/>
            <a:r>
              <a:rPr lang="en-US" sz="1400" dirty="0"/>
              <a:t>Grad student, post-doc, scientific staff</a:t>
            </a:r>
          </a:p>
          <a:p>
            <a:pPr lvl="1"/>
            <a:r>
              <a:rPr lang="en-US" sz="1600" dirty="0"/>
              <a:t>When you work where the experiments are located, you tend to end up doing the “infrastructure and installation” stuff, as opposed to more of the fun stuff, like building a detector</a:t>
            </a:r>
          </a:p>
          <a:p>
            <a:pPr lvl="1"/>
            <a:r>
              <a:rPr lang="en-US" sz="1600" dirty="0"/>
              <a:t>Which leads to handing the budgets, and installation schedules</a:t>
            </a:r>
          </a:p>
          <a:p>
            <a:pPr lvl="1"/>
            <a:r>
              <a:rPr lang="en-US" sz="1600" dirty="0"/>
              <a:t>Which leads to becoming installation manager on a DOE Project  </a:t>
            </a:r>
          </a:p>
          <a:p>
            <a:pPr marL="1371600" lvl="3" indent="0">
              <a:buNone/>
            </a:pPr>
            <a:r>
              <a:rPr lang="en-US" sz="1200" dirty="0" err="1"/>
              <a:t>NuMI</a:t>
            </a:r>
            <a:r>
              <a:rPr lang="en-US" sz="1200" dirty="0"/>
              <a:t>-MINOS     for the Near Detector and for the beamline Decay Pipe and Absorber, at the same time</a:t>
            </a:r>
          </a:p>
          <a:p>
            <a:pPr marL="800100" lvl="1"/>
            <a:r>
              <a:rPr lang="en-US" sz="1600" dirty="0"/>
              <a:t>Which leads to more Project Management</a:t>
            </a:r>
          </a:p>
          <a:p>
            <a:pPr marL="1200150" lvl="2"/>
            <a:r>
              <a:rPr lang="en-US" sz="1200" dirty="0" err="1"/>
              <a:t>MicroBooNE</a:t>
            </a:r>
            <a:r>
              <a:rPr lang="en-US" sz="1200" dirty="0"/>
              <a:t> Project </a:t>
            </a:r>
            <a:r>
              <a:rPr lang="en-US" sz="1200" dirty="0" err="1"/>
              <a:t>Mgr</a:t>
            </a:r>
            <a:r>
              <a:rPr lang="en-US" sz="1200" dirty="0"/>
              <a:t> and Deputy (not at the same time)</a:t>
            </a:r>
          </a:p>
          <a:p>
            <a:pPr marL="1200150" lvl="2"/>
            <a:r>
              <a:rPr lang="en-US" sz="1200" dirty="0"/>
              <a:t>Short Baseline Neutrino   SBN   Deputy Program </a:t>
            </a:r>
            <a:r>
              <a:rPr lang="en-US" sz="1200" dirty="0" err="1"/>
              <a:t>Mgr</a:t>
            </a:r>
            <a:endParaRPr lang="en-US" sz="1200" dirty="0"/>
          </a:p>
          <a:p>
            <a:pPr marL="1200150" lvl="2"/>
            <a:endParaRPr lang="en-US" sz="1200" dirty="0"/>
          </a:p>
          <a:p>
            <a:pPr marL="514350" lvl="1" indent="0">
              <a:buNone/>
            </a:pPr>
            <a:r>
              <a:rPr lang="en-US" sz="1400" dirty="0"/>
              <a:t>Therefore, this presentation necessarily has a Fermilab viewpoint</a:t>
            </a:r>
          </a:p>
          <a:p>
            <a:pPr marL="514350" lvl="1" indent="0">
              <a:buNone/>
            </a:pPr>
            <a:r>
              <a:rPr lang="en-US" sz="1400" dirty="0"/>
              <a:t>		</a:t>
            </a:r>
            <a:r>
              <a:rPr lang="en-US" sz="1400" i="1" dirty="0"/>
              <a:t>But all DOE labs execute work via DOE Projects</a:t>
            </a:r>
          </a:p>
        </p:txBody>
      </p:sp>
      <p:sp>
        <p:nvSpPr>
          <p:cNvPr id="3" name="Title 2">
            <a:extLst>
              <a:ext uri="{FF2B5EF4-FFF2-40B4-BE49-F238E27FC236}">
                <a16:creationId xmlns:a16="http://schemas.microsoft.com/office/drawing/2014/main" id="{CC713706-400E-87B1-3755-7CFDF4ADBCE4}"/>
              </a:ext>
            </a:extLst>
          </p:cNvPr>
          <p:cNvSpPr>
            <a:spLocks noGrp="1"/>
          </p:cNvSpPr>
          <p:nvPr>
            <p:ph type="title"/>
          </p:nvPr>
        </p:nvSpPr>
        <p:spPr/>
        <p:txBody>
          <a:bodyPr/>
          <a:lstStyle/>
          <a:p>
            <a:r>
              <a:rPr lang="en-US" dirty="0"/>
              <a:t>My background</a:t>
            </a:r>
          </a:p>
        </p:txBody>
      </p:sp>
      <p:sp>
        <p:nvSpPr>
          <p:cNvPr id="4" name="Date Placeholder 3">
            <a:extLst>
              <a:ext uri="{FF2B5EF4-FFF2-40B4-BE49-F238E27FC236}">
                <a16:creationId xmlns:a16="http://schemas.microsoft.com/office/drawing/2014/main" id="{33FBE340-3312-FA1B-30EF-1A6E417AC335}"/>
              </a:ext>
            </a:extLst>
          </p:cNvPr>
          <p:cNvSpPr>
            <a:spLocks noGrp="1"/>
          </p:cNvSpPr>
          <p:nvPr>
            <p:ph type="dt" sz="half" idx="2"/>
          </p:nvPr>
        </p:nvSpPr>
        <p:spPr/>
        <p:txBody>
          <a:bodyPr/>
          <a:lstStyle/>
          <a:p>
            <a:pPr>
              <a:defRPr/>
            </a:pPr>
            <a:r>
              <a:rPr lang="en-US"/>
              <a:t>6/8/2023</a:t>
            </a:r>
            <a:endParaRPr lang="en-US" dirty="0"/>
          </a:p>
        </p:txBody>
      </p:sp>
      <p:sp>
        <p:nvSpPr>
          <p:cNvPr id="5" name="Footer Placeholder 4">
            <a:extLst>
              <a:ext uri="{FF2B5EF4-FFF2-40B4-BE49-F238E27FC236}">
                <a16:creationId xmlns:a16="http://schemas.microsoft.com/office/drawing/2014/main" id="{DADB5E7A-0627-25CD-4EF3-946A69790800}"/>
              </a:ext>
            </a:extLst>
          </p:cNvPr>
          <p:cNvSpPr>
            <a:spLocks noGrp="1"/>
          </p:cNvSpPr>
          <p:nvPr>
            <p:ph type="ftr" sz="quarter" idx="3"/>
          </p:nvPr>
        </p:nvSpPr>
        <p:spPr/>
        <p:txBody>
          <a:bodyPr/>
          <a:lstStyle/>
          <a:p>
            <a:pPr>
              <a:defRPr/>
            </a:pPr>
            <a:r>
              <a:rPr lang="en-US"/>
              <a:t>C James, Fermilab | Early Career Award Workshop</a:t>
            </a:r>
            <a:endParaRPr lang="en-US" b="1" dirty="0"/>
          </a:p>
        </p:txBody>
      </p:sp>
      <p:sp>
        <p:nvSpPr>
          <p:cNvPr id="6" name="Slide Number Placeholder 5">
            <a:extLst>
              <a:ext uri="{FF2B5EF4-FFF2-40B4-BE49-F238E27FC236}">
                <a16:creationId xmlns:a16="http://schemas.microsoft.com/office/drawing/2014/main" id="{EF00CCC5-2F78-4131-AD49-FC3B9730DB17}"/>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172889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78F7BD-4DC4-228B-53B8-A2009DA98CD7}"/>
              </a:ext>
            </a:extLst>
          </p:cNvPr>
          <p:cNvSpPr>
            <a:spLocks noGrp="1"/>
          </p:cNvSpPr>
          <p:nvPr>
            <p:ph sz="half" idx="13"/>
          </p:nvPr>
        </p:nvSpPr>
        <p:spPr>
          <a:xfrm>
            <a:off x="454660" y="1489710"/>
            <a:ext cx="8234679" cy="3529330"/>
          </a:xfrm>
        </p:spPr>
        <p:txBody>
          <a:bodyPr/>
          <a:lstStyle/>
          <a:p>
            <a:pPr marL="0" indent="0">
              <a:buNone/>
            </a:pPr>
            <a:r>
              <a:rPr lang="en-US" sz="2000" dirty="0"/>
              <a:t>	Thank you!</a:t>
            </a:r>
          </a:p>
          <a:p>
            <a:pPr marL="0" indent="0">
              <a:buNone/>
            </a:pPr>
            <a:endParaRPr lang="en-US" sz="2000" dirty="0"/>
          </a:p>
          <a:p>
            <a:pPr marL="0" indent="0">
              <a:buNone/>
            </a:pPr>
            <a:r>
              <a:rPr lang="en-US" sz="2000" dirty="0"/>
              <a:t>		looking forward to the Workshop discussions</a:t>
            </a:r>
          </a:p>
        </p:txBody>
      </p:sp>
      <p:sp>
        <p:nvSpPr>
          <p:cNvPr id="6" name="Date Placeholder 5">
            <a:extLst>
              <a:ext uri="{FF2B5EF4-FFF2-40B4-BE49-F238E27FC236}">
                <a16:creationId xmlns:a16="http://schemas.microsoft.com/office/drawing/2014/main" id="{8C497E64-CCAD-A658-4833-E599B0E47F11}"/>
              </a:ext>
            </a:extLst>
          </p:cNvPr>
          <p:cNvSpPr>
            <a:spLocks noGrp="1"/>
          </p:cNvSpPr>
          <p:nvPr>
            <p:ph type="dt" sz="half" idx="2"/>
          </p:nvPr>
        </p:nvSpPr>
        <p:spPr/>
        <p:txBody>
          <a:bodyPr/>
          <a:lstStyle/>
          <a:p>
            <a:pPr>
              <a:defRPr/>
            </a:pPr>
            <a:r>
              <a:rPr lang="en-US"/>
              <a:t>6/8/2023</a:t>
            </a:r>
            <a:endParaRPr lang="en-US" dirty="0"/>
          </a:p>
        </p:txBody>
      </p:sp>
      <p:sp>
        <p:nvSpPr>
          <p:cNvPr id="7" name="Footer Placeholder 6">
            <a:extLst>
              <a:ext uri="{FF2B5EF4-FFF2-40B4-BE49-F238E27FC236}">
                <a16:creationId xmlns:a16="http://schemas.microsoft.com/office/drawing/2014/main" id="{A377AF19-28C0-8200-A5A4-066B8FA88962}"/>
              </a:ext>
            </a:extLst>
          </p:cNvPr>
          <p:cNvSpPr>
            <a:spLocks noGrp="1"/>
          </p:cNvSpPr>
          <p:nvPr>
            <p:ph type="ftr" sz="quarter" idx="3"/>
          </p:nvPr>
        </p:nvSpPr>
        <p:spPr/>
        <p:txBody>
          <a:bodyPr/>
          <a:lstStyle/>
          <a:p>
            <a:pPr>
              <a:defRPr/>
            </a:pPr>
            <a:r>
              <a:rPr lang="en-US"/>
              <a:t>C James, Fermilab | Early Career Award Workshop</a:t>
            </a:r>
            <a:endParaRPr lang="en-US" b="1" dirty="0"/>
          </a:p>
        </p:txBody>
      </p:sp>
      <p:sp>
        <p:nvSpPr>
          <p:cNvPr id="8" name="Slide Number Placeholder 7">
            <a:extLst>
              <a:ext uri="{FF2B5EF4-FFF2-40B4-BE49-F238E27FC236}">
                <a16:creationId xmlns:a16="http://schemas.microsoft.com/office/drawing/2014/main" id="{40AEDA6E-E242-C6A9-FC7D-1DD56313DEE7}"/>
              </a:ext>
            </a:extLst>
          </p:cNvPr>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spTree>
    <p:extLst>
      <p:ext uri="{BB962C8B-B14F-4D97-AF65-F5344CB8AC3E}">
        <p14:creationId xmlns:p14="http://schemas.microsoft.com/office/powerpoint/2010/main" val="3966137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99A7C0-773C-B457-7B0D-43CD7C763D68}"/>
              </a:ext>
            </a:extLst>
          </p:cNvPr>
          <p:cNvSpPr>
            <a:spLocks noGrp="1"/>
          </p:cNvSpPr>
          <p:nvPr>
            <p:ph idx="1"/>
          </p:nvPr>
        </p:nvSpPr>
        <p:spPr/>
        <p:txBody>
          <a:bodyPr/>
          <a:lstStyle/>
          <a:p>
            <a:r>
              <a:rPr lang="en-US" dirty="0"/>
              <a:t>Three-way division of funds   </a:t>
            </a:r>
          </a:p>
          <a:p>
            <a:pPr lvl="1"/>
            <a:r>
              <a:rPr lang="en-US" dirty="0"/>
              <a:t>Operations</a:t>
            </a:r>
          </a:p>
          <a:p>
            <a:pPr lvl="2"/>
            <a:r>
              <a:rPr lang="en-US" dirty="0"/>
              <a:t>Labs and other facilities       Fermilab, SLAC, Brookhaven</a:t>
            </a:r>
          </a:p>
          <a:p>
            <a:pPr lvl="3"/>
            <a:r>
              <a:rPr lang="en-US" sz="1600" dirty="0"/>
              <a:t>Run accelerators and support the operating experiments</a:t>
            </a:r>
            <a:endParaRPr lang="en-US" dirty="0"/>
          </a:p>
          <a:p>
            <a:pPr lvl="1"/>
            <a:r>
              <a:rPr lang="en-US" dirty="0"/>
              <a:t>Research</a:t>
            </a:r>
          </a:p>
          <a:p>
            <a:pPr lvl="2"/>
            <a:r>
              <a:rPr lang="en-US" dirty="0"/>
              <a:t>University base grants</a:t>
            </a:r>
          </a:p>
          <a:p>
            <a:pPr lvl="1"/>
            <a:r>
              <a:rPr lang="en-US" dirty="0">
                <a:solidFill>
                  <a:schemeClr val="tx2"/>
                </a:solidFill>
              </a:rPr>
              <a:t>Projects</a:t>
            </a:r>
          </a:p>
          <a:p>
            <a:pPr lvl="2"/>
            <a:r>
              <a:rPr lang="en-US" dirty="0"/>
              <a:t>Build new stuff</a:t>
            </a:r>
          </a:p>
          <a:p>
            <a:pPr lvl="2"/>
            <a:endParaRPr lang="en-US" dirty="0"/>
          </a:p>
          <a:p>
            <a:endParaRPr lang="en-US" dirty="0"/>
          </a:p>
          <a:p>
            <a:endParaRPr lang="en-US" dirty="0"/>
          </a:p>
        </p:txBody>
      </p:sp>
      <p:sp>
        <p:nvSpPr>
          <p:cNvPr id="3" name="Title 2">
            <a:extLst>
              <a:ext uri="{FF2B5EF4-FFF2-40B4-BE49-F238E27FC236}">
                <a16:creationId xmlns:a16="http://schemas.microsoft.com/office/drawing/2014/main" id="{3B7C5F66-B5A0-FE3B-A2BB-31BBB85D520A}"/>
              </a:ext>
            </a:extLst>
          </p:cNvPr>
          <p:cNvSpPr>
            <a:spLocks noGrp="1"/>
          </p:cNvSpPr>
          <p:nvPr>
            <p:ph type="title"/>
          </p:nvPr>
        </p:nvSpPr>
        <p:spPr/>
        <p:txBody>
          <a:bodyPr/>
          <a:lstStyle/>
          <a:p>
            <a:r>
              <a:rPr lang="en-US" dirty="0"/>
              <a:t>Funding HEP Activities</a:t>
            </a:r>
          </a:p>
        </p:txBody>
      </p:sp>
      <p:sp>
        <p:nvSpPr>
          <p:cNvPr id="4" name="Date Placeholder 3">
            <a:extLst>
              <a:ext uri="{FF2B5EF4-FFF2-40B4-BE49-F238E27FC236}">
                <a16:creationId xmlns:a16="http://schemas.microsoft.com/office/drawing/2014/main" id="{7473F813-D5C4-D046-78D1-F2DD5086A7FE}"/>
              </a:ext>
            </a:extLst>
          </p:cNvPr>
          <p:cNvSpPr>
            <a:spLocks noGrp="1"/>
          </p:cNvSpPr>
          <p:nvPr>
            <p:ph type="dt" sz="half" idx="2"/>
          </p:nvPr>
        </p:nvSpPr>
        <p:spPr/>
        <p:txBody>
          <a:bodyPr/>
          <a:lstStyle/>
          <a:p>
            <a:pPr>
              <a:defRPr/>
            </a:pPr>
            <a:r>
              <a:rPr lang="en-US"/>
              <a:t>6/8/2023</a:t>
            </a:r>
            <a:endParaRPr lang="en-US" dirty="0"/>
          </a:p>
        </p:txBody>
      </p:sp>
      <p:sp>
        <p:nvSpPr>
          <p:cNvPr id="5" name="Footer Placeholder 4">
            <a:extLst>
              <a:ext uri="{FF2B5EF4-FFF2-40B4-BE49-F238E27FC236}">
                <a16:creationId xmlns:a16="http://schemas.microsoft.com/office/drawing/2014/main" id="{F2ECDE4C-61C3-B486-C9F1-8B79706D42E1}"/>
              </a:ext>
            </a:extLst>
          </p:cNvPr>
          <p:cNvSpPr>
            <a:spLocks noGrp="1"/>
          </p:cNvSpPr>
          <p:nvPr>
            <p:ph type="ftr" sz="quarter" idx="3"/>
          </p:nvPr>
        </p:nvSpPr>
        <p:spPr/>
        <p:txBody>
          <a:bodyPr/>
          <a:lstStyle/>
          <a:p>
            <a:pPr>
              <a:defRPr/>
            </a:pPr>
            <a:r>
              <a:rPr lang="en-US"/>
              <a:t>C James, Fermilab | Early Career Award Workshop</a:t>
            </a:r>
            <a:endParaRPr lang="en-US" b="1" dirty="0"/>
          </a:p>
        </p:txBody>
      </p:sp>
      <p:sp>
        <p:nvSpPr>
          <p:cNvPr id="6" name="Slide Number Placeholder 5">
            <a:extLst>
              <a:ext uri="{FF2B5EF4-FFF2-40B4-BE49-F238E27FC236}">
                <a16:creationId xmlns:a16="http://schemas.microsoft.com/office/drawing/2014/main" id="{A163A3FE-27F4-F044-DDE1-5998436BB533}"/>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1650869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87F68C-3299-AF92-94AC-19D24BBE9814}"/>
              </a:ext>
            </a:extLst>
          </p:cNvPr>
          <p:cNvSpPr>
            <a:spLocks noGrp="1"/>
          </p:cNvSpPr>
          <p:nvPr>
            <p:ph idx="1"/>
          </p:nvPr>
        </p:nvSpPr>
        <p:spPr>
          <a:xfrm>
            <a:off x="228600" y="971550"/>
            <a:ext cx="8672513" cy="5059363"/>
          </a:xfrm>
        </p:spPr>
        <p:txBody>
          <a:bodyPr/>
          <a:lstStyle/>
          <a:p>
            <a:r>
              <a:rPr lang="en-US" dirty="0"/>
              <a:t>Snowmass – P5 process -- HEPAP</a:t>
            </a:r>
          </a:p>
          <a:p>
            <a:pPr lvl="1"/>
            <a:r>
              <a:rPr lang="en-US" dirty="0"/>
              <a:t>Input from the community</a:t>
            </a:r>
          </a:p>
          <a:p>
            <a:pPr lvl="1"/>
            <a:r>
              <a:rPr lang="en-US" dirty="0"/>
              <a:t>Build consensus, set priorities</a:t>
            </a:r>
          </a:p>
          <a:p>
            <a:r>
              <a:rPr lang="en-US" dirty="0"/>
              <a:t>Fermilab Physics Advisory Committee   </a:t>
            </a:r>
            <a:r>
              <a:rPr lang="en-US" sz="1400" dirty="0"/>
              <a:t>(or similar for other Labs)</a:t>
            </a:r>
          </a:p>
          <a:p>
            <a:pPr lvl="1"/>
            <a:r>
              <a:rPr lang="en-US" sz="1800" dirty="0"/>
              <a:t>Experiment proposals, created and presented by scientific collaborations</a:t>
            </a:r>
          </a:p>
          <a:p>
            <a:pPr lvl="1"/>
            <a:r>
              <a:rPr lang="en-US" sz="1600" dirty="0"/>
              <a:t>The proposal describes the new stuff to build, and includes initial cost estimates</a:t>
            </a:r>
          </a:p>
          <a:p>
            <a:endParaRPr lang="en-US" dirty="0"/>
          </a:p>
          <a:p>
            <a:pPr marL="0" indent="0">
              <a:buNone/>
            </a:pPr>
            <a:r>
              <a:rPr lang="en-US" dirty="0"/>
              <a:t>    PAC approval required to be included in budget planning</a:t>
            </a:r>
          </a:p>
          <a:p>
            <a:pPr marL="400050" lvl="1" indent="0">
              <a:buNone/>
            </a:pPr>
            <a:r>
              <a:rPr lang="en-US" sz="1800" dirty="0"/>
              <a:t>     </a:t>
            </a:r>
          </a:p>
        </p:txBody>
      </p:sp>
      <p:sp>
        <p:nvSpPr>
          <p:cNvPr id="3" name="Title 2">
            <a:extLst>
              <a:ext uri="{FF2B5EF4-FFF2-40B4-BE49-F238E27FC236}">
                <a16:creationId xmlns:a16="http://schemas.microsoft.com/office/drawing/2014/main" id="{D0AD29BA-1AF1-1F60-B04D-8E4EAF5ABCCE}"/>
              </a:ext>
            </a:extLst>
          </p:cNvPr>
          <p:cNvSpPr>
            <a:spLocks noGrp="1"/>
          </p:cNvSpPr>
          <p:nvPr>
            <p:ph type="title"/>
          </p:nvPr>
        </p:nvSpPr>
        <p:spPr/>
        <p:txBody>
          <a:bodyPr/>
          <a:lstStyle/>
          <a:p>
            <a:r>
              <a:rPr lang="en-US" dirty="0"/>
              <a:t>Who decides the new stuff to build?</a:t>
            </a:r>
          </a:p>
        </p:txBody>
      </p:sp>
      <p:sp>
        <p:nvSpPr>
          <p:cNvPr id="4" name="Date Placeholder 3">
            <a:extLst>
              <a:ext uri="{FF2B5EF4-FFF2-40B4-BE49-F238E27FC236}">
                <a16:creationId xmlns:a16="http://schemas.microsoft.com/office/drawing/2014/main" id="{BDD544E8-A7B5-D38D-117B-F7E0385C6C15}"/>
              </a:ext>
            </a:extLst>
          </p:cNvPr>
          <p:cNvSpPr>
            <a:spLocks noGrp="1"/>
          </p:cNvSpPr>
          <p:nvPr>
            <p:ph type="dt" sz="half" idx="2"/>
          </p:nvPr>
        </p:nvSpPr>
        <p:spPr/>
        <p:txBody>
          <a:bodyPr/>
          <a:lstStyle/>
          <a:p>
            <a:pPr>
              <a:defRPr/>
            </a:pPr>
            <a:r>
              <a:rPr lang="en-US"/>
              <a:t>6/8/2023</a:t>
            </a:r>
            <a:endParaRPr lang="en-US" dirty="0"/>
          </a:p>
        </p:txBody>
      </p:sp>
      <p:sp>
        <p:nvSpPr>
          <p:cNvPr id="5" name="Footer Placeholder 4">
            <a:extLst>
              <a:ext uri="{FF2B5EF4-FFF2-40B4-BE49-F238E27FC236}">
                <a16:creationId xmlns:a16="http://schemas.microsoft.com/office/drawing/2014/main" id="{CA306C04-7C01-0232-D4AD-12F6BAEB43F4}"/>
              </a:ext>
            </a:extLst>
          </p:cNvPr>
          <p:cNvSpPr>
            <a:spLocks noGrp="1"/>
          </p:cNvSpPr>
          <p:nvPr>
            <p:ph type="ftr" sz="quarter" idx="3"/>
          </p:nvPr>
        </p:nvSpPr>
        <p:spPr/>
        <p:txBody>
          <a:bodyPr/>
          <a:lstStyle/>
          <a:p>
            <a:pPr>
              <a:defRPr/>
            </a:pPr>
            <a:r>
              <a:rPr lang="en-US"/>
              <a:t>C James, Fermilab | Early Career Award Workshop</a:t>
            </a:r>
            <a:endParaRPr lang="en-US" b="1" dirty="0"/>
          </a:p>
        </p:txBody>
      </p:sp>
      <p:sp>
        <p:nvSpPr>
          <p:cNvPr id="6" name="Slide Number Placeholder 5">
            <a:extLst>
              <a:ext uri="{FF2B5EF4-FFF2-40B4-BE49-F238E27FC236}">
                <a16:creationId xmlns:a16="http://schemas.microsoft.com/office/drawing/2014/main" id="{E2282FFA-F441-75CA-B7CC-807DCE60965B}"/>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Tree>
    <p:extLst>
      <p:ext uri="{BB962C8B-B14F-4D97-AF65-F5344CB8AC3E}">
        <p14:creationId xmlns:p14="http://schemas.microsoft.com/office/powerpoint/2010/main" val="2269297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2446AB01-61E7-A631-087D-E45459FF2BA3}"/>
              </a:ext>
            </a:extLst>
          </p:cNvPr>
          <p:cNvPicPr>
            <a:picLocks noGrp="1" noChangeAspect="1"/>
          </p:cNvPicPr>
          <p:nvPr>
            <p:ph sz="half" idx="13"/>
          </p:nvPr>
        </p:nvPicPr>
        <p:blipFill>
          <a:blip r:embed="rId2"/>
          <a:stretch>
            <a:fillRect/>
          </a:stretch>
        </p:blipFill>
        <p:spPr>
          <a:xfrm>
            <a:off x="282710" y="2148883"/>
            <a:ext cx="2495784" cy="2937443"/>
          </a:xfrm>
          <a:ln w="28575">
            <a:solidFill>
              <a:schemeClr val="tx1"/>
            </a:solidFill>
          </a:ln>
        </p:spPr>
      </p:pic>
      <p:sp>
        <p:nvSpPr>
          <p:cNvPr id="3" name="Content Placeholder 2">
            <a:extLst>
              <a:ext uri="{FF2B5EF4-FFF2-40B4-BE49-F238E27FC236}">
                <a16:creationId xmlns:a16="http://schemas.microsoft.com/office/drawing/2014/main" id="{858FDC03-9A8B-E130-9FCB-88656463893A}"/>
              </a:ext>
            </a:extLst>
          </p:cNvPr>
          <p:cNvSpPr>
            <a:spLocks noGrp="1"/>
          </p:cNvSpPr>
          <p:nvPr>
            <p:ph sz="half" idx="15"/>
          </p:nvPr>
        </p:nvSpPr>
        <p:spPr>
          <a:xfrm>
            <a:off x="222250" y="797024"/>
            <a:ext cx="7882659" cy="1046988"/>
          </a:xfrm>
        </p:spPr>
        <p:txBody>
          <a:bodyPr/>
          <a:lstStyle/>
          <a:p>
            <a:pPr marL="0" indent="0">
              <a:buNone/>
            </a:pPr>
            <a:r>
              <a:rPr lang="en-US" sz="2000" dirty="0"/>
              <a:t>The initial budget planning discussions for your newly approved experiment will examine whether the construction should follow the process described in DOE order 413.3b</a:t>
            </a:r>
          </a:p>
          <a:p>
            <a:pPr marL="0" indent="0">
              <a:buNone/>
            </a:pPr>
            <a:endParaRPr lang="en-US" sz="2000" dirty="0"/>
          </a:p>
        </p:txBody>
      </p:sp>
      <p:sp>
        <p:nvSpPr>
          <p:cNvPr id="6" name="Date Placeholder 5">
            <a:extLst>
              <a:ext uri="{FF2B5EF4-FFF2-40B4-BE49-F238E27FC236}">
                <a16:creationId xmlns:a16="http://schemas.microsoft.com/office/drawing/2014/main" id="{408F37FB-DD1F-6208-D38F-B148CEC1272F}"/>
              </a:ext>
            </a:extLst>
          </p:cNvPr>
          <p:cNvSpPr>
            <a:spLocks noGrp="1"/>
          </p:cNvSpPr>
          <p:nvPr>
            <p:ph type="dt" sz="half" idx="2"/>
          </p:nvPr>
        </p:nvSpPr>
        <p:spPr/>
        <p:txBody>
          <a:bodyPr/>
          <a:lstStyle/>
          <a:p>
            <a:pPr>
              <a:defRPr/>
            </a:pPr>
            <a:r>
              <a:rPr lang="en-US"/>
              <a:t>6/8/2023</a:t>
            </a:r>
            <a:endParaRPr lang="en-US" dirty="0"/>
          </a:p>
        </p:txBody>
      </p:sp>
      <p:sp>
        <p:nvSpPr>
          <p:cNvPr id="7" name="Footer Placeholder 6">
            <a:extLst>
              <a:ext uri="{FF2B5EF4-FFF2-40B4-BE49-F238E27FC236}">
                <a16:creationId xmlns:a16="http://schemas.microsoft.com/office/drawing/2014/main" id="{A18280BC-D922-3415-E867-DB4D34495AEA}"/>
              </a:ext>
            </a:extLst>
          </p:cNvPr>
          <p:cNvSpPr>
            <a:spLocks noGrp="1"/>
          </p:cNvSpPr>
          <p:nvPr>
            <p:ph type="ftr" sz="quarter" idx="3"/>
          </p:nvPr>
        </p:nvSpPr>
        <p:spPr/>
        <p:txBody>
          <a:bodyPr/>
          <a:lstStyle/>
          <a:p>
            <a:pPr>
              <a:defRPr/>
            </a:pPr>
            <a:r>
              <a:rPr lang="en-US"/>
              <a:t>C James, Fermilab | Early Career Award Workshop</a:t>
            </a:r>
            <a:endParaRPr lang="en-US" b="1" dirty="0"/>
          </a:p>
        </p:txBody>
      </p:sp>
      <p:sp>
        <p:nvSpPr>
          <p:cNvPr id="8" name="Slide Number Placeholder 7">
            <a:extLst>
              <a:ext uri="{FF2B5EF4-FFF2-40B4-BE49-F238E27FC236}">
                <a16:creationId xmlns:a16="http://schemas.microsoft.com/office/drawing/2014/main" id="{E2B05269-D408-D0AB-8A44-89D4DD22E051}"/>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9" name="Title 8">
            <a:extLst>
              <a:ext uri="{FF2B5EF4-FFF2-40B4-BE49-F238E27FC236}">
                <a16:creationId xmlns:a16="http://schemas.microsoft.com/office/drawing/2014/main" id="{B3DC9CD4-84CE-1559-CAD0-E5BCD1BF0E11}"/>
              </a:ext>
            </a:extLst>
          </p:cNvPr>
          <p:cNvSpPr>
            <a:spLocks noGrp="1"/>
          </p:cNvSpPr>
          <p:nvPr>
            <p:ph type="title"/>
          </p:nvPr>
        </p:nvSpPr>
        <p:spPr>
          <a:xfrm>
            <a:off x="228600" y="216711"/>
            <a:ext cx="8686800" cy="427877"/>
          </a:xfrm>
        </p:spPr>
        <p:txBody>
          <a:bodyPr/>
          <a:lstStyle/>
          <a:p>
            <a:r>
              <a:rPr lang="en-US" dirty="0"/>
              <a:t>How to fund the new stuff?</a:t>
            </a:r>
          </a:p>
        </p:txBody>
      </p:sp>
      <p:sp>
        <p:nvSpPr>
          <p:cNvPr id="15" name="TextBox 14">
            <a:extLst>
              <a:ext uri="{FF2B5EF4-FFF2-40B4-BE49-F238E27FC236}">
                <a16:creationId xmlns:a16="http://schemas.microsoft.com/office/drawing/2014/main" id="{73407706-DC85-398E-C5E9-4671A9DF9B3F}"/>
              </a:ext>
            </a:extLst>
          </p:cNvPr>
          <p:cNvSpPr txBox="1"/>
          <p:nvPr/>
        </p:nvSpPr>
        <p:spPr>
          <a:xfrm>
            <a:off x="3266484" y="1930344"/>
            <a:ext cx="5529591" cy="4401205"/>
          </a:xfrm>
          <a:prstGeom prst="rect">
            <a:avLst/>
          </a:prstGeom>
          <a:noFill/>
        </p:spPr>
        <p:txBody>
          <a:bodyPr wrap="square" rtlCol="0">
            <a:spAutoFit/>
          </a:bodyPr>
          <a:lstStyle/>
          <a:p>
            <a:r>
              <a:rPr lang="en-US" sz="2000" dirty="0"/>
              <a:t>There are guidelines based mainly on the cost scale</a:t>
            </a:r>
          </a:p>
          <a:p>
            <a:pPr lvl="1"/>
            <a:r>
              <a:rPr lang="en-US" sz="2000" dirty="0"/>
              <a:t>Above $50 million    YES</a:t>
            </a:r>
          </a:p>
          <a:p>
            <a:pPr lvl="1"/>
            <a:r>
              <a:rPr lang="en-US" sz="2000" dirty="0"/>
              <a:t>Below $10 million     NO</a:t>
            </a:r>
          </a:p>
          <a:p>
            <a:pPr lvl="1"/>
            <a:r>
              <a:rPr lang="en-US" sz="2000" dirty="0"/>
              <a:t>Between                    negotiable</a:t>
            </a:r>
          </a:p>
          <a:p>
            <a:endParaRPr lang="en-US" sz="2000" dirty="0"/>
          </a:p>
          <a:p>
            <a:r>
              <a:rPr lang="en-US" sz="2000" dirty="0"/>
              <a:t>But also other criteria</a:t>
            </a:r>
          </a:p>
          <a:p>
            <a:endParaRPr lang="en-US" sz="2000" dirty="0"/>
          </a:p>
          <a:p>
            <a:r>
              <a:rPr lang="en-US" sz="2000" dirty="0"/>
              <a:t>Fundamental characteristics of a Project:</a:t>
            </a:r>
          </a:p>
          <a:p>
            <a:pPr marL="342900" indent="-342900">
              <a:buFont typeface="Arial" panose="020B0604020202020204" pitchFamily="34" charset="0"/>
              <a:buChar char="•"/>
            </a:pPr>
            <a:r>
              <a:rPr lang="en-US" sz="2000" b="1" dirty="0"/>
              <a:t>Temporary</a:t>
            </a:r>
            <a:r>
              <a:rPr lang="en-US" sz="2000" dirty="0"/>
              <a:t> in that it has a defined beginning and end in time, and therefore </a:t>
            </a:r>
            <a:r>
              <a:rPr lang="en-US" sz="2000" u="sng" dirty="0"/>
              <a:t>defined scope and resources</a:t>
            </a:r>
          </a:p>
          <a:p>
            <a:pPr marL="342900" indent="-342900">
              <a:buFont typeface="Arial" panose="020B0604020202020204" pitchFamily="34" charset="0"/>
              <a:buChar char="•"/>
            </a:pPr>
            <a:r>
              <a:rPr lang="en-US" sz="2000" b="1" dirty="0"/>
              <a:t>Unique</a:t>
            </a:r>
            <a:r>
              <a:rPr lang="en-US" sz="2000" dirty="0"/>
              <a:t> in that it is not a routine operation, but a specific set of activities designed to accomplish a singular goal</a:t>
            </a:r>
          </a:p>
        </p:txBody>
      </p:sp>
    </p:spTree>
    <p:extLst>
      <p:ext uri="{BB962C8B-B14F-4D97-AF65-F5344CB8AC3E}">
        <p14:creationId xmlns:p14="http://schemas.microsoft.com/office/powerpoint/2010/main" val="3916742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picture containing text, screenshot&#10;&#10;Description automatically generated">
            <a:extLst>
              <a:ext uri="{FF2B5EF4-FFF2-40B4-BE49-F238E27FC236}">
                <a16:creationId xmlns:a16="http://schemas.microsoft.com/office/drawing/2014/main" id="{E9E46B0A-10A5-DEE9-053D-087379358729}"/>
              </a:ext>
            </a:extLst>
          </p:cNvPr>
          <p:cNvPicPr>
            <a:picLocks noGrp="1" noChangeAspect="1"/>
          </p:cNvPicPr>
          <p:nvPr>
            <p:ph sz="half" idx="13"/>
          </p:nvPr>
        </p:nvPicPr>
        <p:blipFill rotWithShape="1">
          <a:blip r:embed="rId2"/>
          <a:srcRect r="18732"/>
          <a:stretch/>
        </p:blipFill>
        <p:spPr>
          <a:xfrm>
            <a:off x="175350" y="1300480"/>
            <a:ext cx="4058919" cy="3450424"/>
          </a:xfrm>
        </p:spPr>
      </p:pic>
      <p:pic>
        <p:nvPicPr>
          <p:cNvPr id="13" name="Content Placeholder 12" descr="A close-up of several images&#10;&#10;Description automatically generated with low confidence">
            <a:extLst>
              <a:ext uri="{FF2B5EF4-FFF2-40B4-BE49-F238E27FC236}">
                <a16:creationId xmlns:a16="http://schemas.microsoft.com/office/drawing/2014/main" id="{198E2BF9-B90E-4B3A-8856-5EFE8D4ED511}"/>
              </a:ext>
            </a:extLst>
          </p:cNvPr>
          <p:cNvPicPr>
            <a:picLocks noGrp="1" noChangeAspect="1"/>
          </p:cNvPicPr>
          <p:nvPr>
            <p:ph sz="half" idx="15"/>
          </p:nvPr>
        </p:nvPicPr>
        <p:blipFill rotWithShape="1">
          <a:blip r:embed="rId3"/>
          <a:srcRect r="30546"/>
          <a:stretch/>
        </p:blipFill>
        <p:spPr>
          <a:xfrm>
            <a:off x="4880488" y="1298842"/>
            <a:ext cx="3477327" cy="3450424"/>
          </a:xfrm>
        </p:spPr>
      </p:pic>
      <p:sp>
        <p:nvSpPr>
          <p:cNvPr id="6" name="Date Placeholder 5">
            <a:extLst>
              <a:ext uri="{FF2B5EF4-FFF2-40B4-BE49-F238E27FC236}">
                <a16:creationId xmlns:a16="http://schemas.microsoft.com/office/drawing/2014/main" id="{1136E7A4-7266-1048-C6FE-F61ACDFBC13D}"/>
              </a:ext>
            </a:extLst>
          </p:cNvPr>
          <p:cNvSpPr>
            <a:spLocks noGrp="1"/>
          </p:cNvSpPr>
          <p:nvPr>
            <p:ph type="dt" sz="half" idx="2"/>
          </p:nvPr>
        </p:nvSpPr>
        <p:spPr/>
        <p:txBody>
          <a:bodyPr/>
          <a:lstStyle/>
          <a:p>
            <a:pPr>
              <a:defRPr/>
            </a:pPr>
            <a:r>
              <a:rPr lang="en-US"/>
              <a:t>6/8/2023</a:t>
            </a:r>
            <a:endParaRPr lang="en-US" dirty="0"/>
          </a:p>
        </p:txBody>
      </p:sp>
      <p:sp>
        <p:nvSpPr>
          <p:cNvPr id="7" name="Footer Placeholder 6">
            <a:extLst>
              <a:ext uri="{FF2B5EF4-FFF2-40B4-BE49-F238E27FC236}">
                <a16:creationId xmlns:a16="http://schemas.microsoft.com/office/drawing/2014/main" id="{3769187D-17E9-5E02-A00A-AA565C1CC651}"/>
              </a:ext>
            </a:extLst>
          </p:cNvPr>
          <p:cNvSpPr>
            <a:spLocks noGrp="1"/>
          </p:cNvSpPr>
          <p:nvPr>
            <p:ph type="ftr" sz="quarter" idx="3"/>
          </p:nvPr>
        </p:nvSpPr>
        <p:spPr/>
        <p:txBody>
          <a:bodyPr/>
          <a:lstStyle/>
          <a:p>
            <a:pPr>
              <a:defRPr/>
            </a:pPr>
            <a:r>
              <a:rPr lang="en-US"/>
              <a:t>C James, Fermilab | Early Career Award Workshop</a:t>
            </a:r>
            <a:endParaRPr lang="en-US" b="1" dirty="0"/>
          </a:p>
        </p:txBody>
      </p:sp>
      <p:sp>
        <p:nvSpPr>
          <p:cNvPr id="8" name="Slide Number Placeholder 7">
            <a:extLst>
              <a:ext uri="{FF2B5EF4-FFF2-40B4-BE49-F238E27FC236}">
                <a16:creationId xmlns:a16="http://schemas.microsoft.com/office/drawing/2014/main" id="{33D3E278-1885-56E5-A71E-397975C74F71}"/>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9" name="Title 8">
            <a:extLst>
              <a:ext uri="{FF2B5EF4-FFF2-40B4-BE49-F238E27FC236}">
                <a16:creationId xmlns:a16="http://schemas.microsoft.com/office/drawing/2014/main" id="{7DF5718B-5CE7-C0CF-4957-444ACFA7AC2C}"/>
              </a:ext>
            </a:extLst>
          </p:cNvPr>
          <p:cNvSpPr>
            <a:spLocks noGrp="1"/>
          </p:cNvSpPr>
          <p:nvPr>
            <p:ph type="title"/>
          </p:nvPr>
        </p:nvSpPr>
        <p:spPr/>
        <p:txBody>
          <a:bodyPr/>
          <a:lstStyle/>
          <a:p>
            <a:r>
              <a:rPr lang="en-US" dirty="0"/>
              <a:t>Current Projects at Fermilab</a:t>
            </a:r>
          </a:p>
        </p:txBody>
      </p:sp>
      <p:pic>
        <p:nvPicPr>
          <p:cNvPr id="15" name="Picture 14" descr="A screenshot of a computer program&#10;&#10;Description automatically generated with medium confidence">
            <a:extLst>
              <a:ext uri="{FF2B5EF4-FFF2-40B4-BE49-F238E27FC236}">
                <a16:creationId xmlns:a16="http://schemas.microsoft.com/office/drawing/2014/main" id="{C7432185-0F57-E3D4-9221-400D79E62B6B}"/>
              </a:ext>
            </a:extLst>
          </p:cNvPr>
          <p:cNvPicPr>
            <a:picLocks noChangeAspect="1"/>
          </p:cNvPicPr>
          <p:nvPr/>
        </p:nvPicPr>
        <p:blipFill rotWithShape="1">
          <a:blip r:embed="rId4"/>
          <a:srcRect b="44492"/>
          <a:stretch/>
        </p:blipFill>
        <p:spPr>
          <a:xfrm>
            <a:off x="1277506" y="4650395"/>
            <a:ext cx="5400675" cy="1527976"/>
          </a:xfrm>
          <a:prstGeom prst="rect">
            <a:avLst/>
          </a:prstGeom>
        </p:spPr>
      </p:pic>
      <p:pic>
        <p:nvPicPr>
          <p:cNvPr id="17" name="Picture 16">
            <a:extLst>
              <a:ext uri="{FF2B5EF4-FFF2-40B4-BE49-F238E27FC236}">
                <a16:creationId xmlns:a16="http://schemas.microsoft.com/office/drawing/2014/main" id="{83AB2B26-3011-5CB1-D8D2-41D5FAF0CAED}"/>
              </a:ext>
            </a:extLst>
          </p:cNvPr>
          <p:cNvPicPr>
            <a:picLocks noChangeAspect="1"/>
          </p:cNvPicPr>
          <p:nvPr/>
        </p:nvPicPr>
        <p:blipFill>
          <a:blip r:embed="rId5"/>
          <a:stretch>
            <a:fillRect/>
          </a:stretch>
        </p:blipFill>
        <p:spPr>
          <a:xfrm>
            <a:off x="147320" y="679629"/>
            <a:ext cx="8056953" cy="620851"/>
          </a:xfrm>
          <a:prstGeom prst="rect">
            <a:avLst/>
          </a:prstGeom>
        </p:spPr>
      </p:pic>
      <p:pic>
        <p:nvPicPr>
          <p:cNvPr id="19" name="Picture 18" descr="A close-up of a landscape&#10;&#10;Description automatically generated with low confidence">
            <a:extLst>
              <a:ext uri="{FF2B5EF4-FFF2-40B4-BE49-F238E27FC236}">
                <a16:creationId xmlns:a16="http://schemas.microsoft.com/office/drawing/2014/main" id="{936FEA06-8508-EB8E-F044-1E894D308B6E}"/>
              </a:ext>
            </a:extLst>
          </p:cNvPr>
          <p:cNvPicPr>
            <a:picLocks noChangeAspect="1"/>
          </p:cNvPicPr>
          <p:nvPr/>
        </p:nvPicPr>
        <p:blipFill>
          <a:blip r:embed="rId6"/>
          <a:stretch>
            <a:fillRect/>
          </a:stretch>
        </p:blipFill>
        <p:spPr>
          <a:xfrm>
            <a:off x="3875521" y="5075108"/>
            <a:ext cx="2333625" cy="1104900"/>
          </a:xfrm>
          <a:prstGeom prst="rect">
            <a:avLst/>
          </a:prstGeom>
        </p:spPr>
      </p:pic>
      <p:sp>
        <p:nvSpPr>
          <p:cNvPr id="20" name="TextBox 19">
            <a:extLst>
              <a:ext uri="{FF2B5EF4-FFF2-40B4-BE49-F238E27FC236}">
                <a16:creationId xmlns:a16="http://schemas.microsoft.com/office/drawing/2014/main" id="{660C793B-E170-05C5-B58D-154FC1FE710C}"/>
              </a:ext>
            </a:extLst>
          </p:cNvPr>
          <p:cNvSpPr txBox="1"/>
          <p:nvPr/>
        </p:nvSpPr>
        <p:spPr>
          <a:xfrm>
            <a:off x="3268082" y="4078360"/>
            <a:ext cx="859531" cy="261610"/>
          </a:xfrm>
          <a:prstGeom prst="rect">
            <a:avLst/>
          </a:prstGeom>
          <a:noFill/>
        </p:spPr>
        <p:txBody>
          <a:bodyPr wrap="none" rtlCol="0">
            <a:spAutoFit/>
          </a:bodyPr>
          <a:lstStyle/>
          <a:p>
            <a:r>
              <a:rPr lang="en-US" sz="1100" b="1" i="1" dirty="0">
                <a:solidFill>
                  <a:schemeClr val="accent3"/>
                </a:solidFill>
              </a:rPr>
              <a:t>Experiment</a:t>
            </a:r>
          </a:p>
        </p:txBody>
      </p:sp>
      <p:sp>
        <p:nvSpPr>
          <p:cNvPr id="21" name="TextBox 20">
            <a:extLst>
              <a:ext uri="{FF2B5EF4-FFF2-40B4-BE49-F238E27FC236}">
                <a16:creationId xmlns:a16="http://schemas.microsoft.com/office/drawing/2014/main" id="{6C06052B-7D30-A74D-875F-4F927A8B64ED}"/>
              </a:ext>
            </a:extLst>
          </p:cNvPr>
          <p:cNvSpPr txBox="1"/>
          <p:nvPr/>
        </p:nvSpPr>
        <p:spPr>
          <a:xfrm>
            <a:off x="3268082" y="2452217"/>
            <a:ext cx="859531" cy="261610"/>
          </a:xfrm>
          <a:prstGeom prst="rect">
            <a:avLst/>
          </a:prstGeom>
          <a:noFill/>
        </p:spPr>
        <p:txBody>
          <a:bodyPr wrap="none" rtlCol="0">
            <a:spAutoFit/>
          </a:bodyPr>
          <a:lstStyle/>
          <a:p>
            <a:r>
              <a:rPr lang="en-US" sz="1100" b="1" i="1" dirty="0">
                <a:solidFill>
                  <a:schemeClr val="accent3"/>
                </a:solidFill>
              </a:rPr>
              <a:t>Experiment</a:t>
            </a:r>
          </a:p>
        </p:txBody>
      </p:sp>
      <p:sp>
        <p:nvSpPr>
          <p:cNvPr id="22" name="TextBox 21">
            <a:extLst>
              <a:ext uri="{FF2B5EF4-FFF2-40B4-BE49-F238E27FC236}">
                <a16:creationId xmlns:a16="http://schemas.microsoft.com/office/drawing/2014/main" id="{FCB363C4-0F2A-400E-59E6-E3AC5043EE81}"/>
              </a:ext>
            </a:extLst>
          </p:cNvPr>
          <p:cNvSpPr txBox="1"/>
          <p:nvPr/>
        </p:nvSpPr>
        <p:spPr>
          <a:xfrm>
            <a:off x="2678802" y="5727891"/>
            <a:ext cx="859531" cy="261610"/>
          </a:xfrm>
          <a:prstGeom prst="rect">
            <a:avLst/>
          </a:prstGeom>
          <a:noFill/>
        </p:spPr>
        <p:txBody>
          <a:bodyPr wrap="none" rtlCol="0">
            <a:spAutoFit/>
          </a:bodyPr>
          <a:lstStyle/>
          <a:p>
            <a:r>
              <a:rPr lang="en-US" sz="1100" b="1" i="1" dirty="0">
                <a:solidFill>
                  <a:schemeClr val="accent3"/>
                </a:solidFill>
              </a:rPr>
              <a:t>Experiment</a:t>
            </a:r>
          </a:p>
        </p:txBody>
      </p:sp>
      <p:sp>
        <p:nvSpPr>
          <p:cNvPr id="23" name="TextBox 22">
            <a:extLst>
              <a:ext uri="{FF2B5EF4-FFF2-40B4-BE49-F238E27FC236}">
                <a16:creationId xmlns:a16="http://schemas.microsoft.com/office/drawing/2014/main" id="{F4C50A2F-A9D7-4BF2-E20C-FA5E4B5B470D}"/>
              </a:ext>
            </a:extLst>
          </p:cNvPr>
          <p:cNvSpPr txBox="1"/>
          <p:nvPr/>
        </p:nvSpPr>
        <p:spPr>
          <a:xfrm>
            <a:off x="5259150" y="5717588"/>
            <a:ext cx="859531" cy="261610"/>
          </a:xfrm>
          <a:prstGeom prst="rect">
            <a:avLst/>
          </a:prstGeom>
          <a:noFill/>
        </p:spPr>
        <p:txBody>
          <a:bodyPr wrap="none" rtlCol="0">
            <a:spAutoFit/>
          </a:bodyPr>
          <a:lstStyle/>
          <a:p>
            <a:r>
              <a:rPr lang="en-US" sz="1100" b="1" i="1" dirty="0">
                <a:solidFill>
                  <a:schemeClr val="accent3"/>
                </a:solidFill>
              </a:rPr>
              <a:t>Experiment</a:t>
            </a:r>
          </a:p>
        </p:txBody>
      </p:sp>
      <p:sp>
        <p:nvSpPr>
          <p:cNvPr id="24" name="TextBox 23">
            <a:extLst>
              <a:ext uri="{FF2B5EF4-FFF2-40B4-BE49-F238E27FC236}">
                <a16:creationId xmlns:a16="http://schemas.microsoft.com/office/drawing/2014/main" id="{73BAF9B1-E9A0-0F57-C858-F9468A4EBE99}"/>
              </a:ext>
            </a:extLst>
          </p:cNvPr>
          <p:cNvSpPr txBox="1"/>
          <p:nvPr/>
        </p:nvSpPr>
        <p:spPr>
          <a:xfrm>
            <a:off x="7128882" y="1420337"/>
            <a:ext cx="859531" cy="261610"/>
          </a:xfrm>
          <a:prstGeom prst="rect">
            <a:avLst/>
          </a:prstGeom>
          <a:noFill/>
        </p:spPr>
        <p:txBody>
          <a:bodyPr wrap="none" rtlCol="0">
            <a:spAutoFit/>
          </a:bodyPr>
          <a:lstStyle/>
          <a:p>
            <a:r>
              <a:rPr lang="en-US" sz="1100" b="1" i="1" dirty="0">
                <a:solidFill>
                  <a:schemeClr val="accent3"/>
                </a:solidFill>
              </a:rPr>
              <a:t>Experiment</a:t>
            </a:r>
          </a:p>
        </p:txBody>
      </p:sp>
      <p:sp>
        <p:nvSpPr>
          <p:cNvPr id="25" name="TextBox 24">
            <a:extLst>
              <a:ext uri="{FF2B5EF4-FFF2-40B4-BE49-F238E27FC236}">
                <a16:creationId xmlns:a16="http://schemas.microsoft.com/office/drawing/2014/main" id="{644FFAED-3458-9DC9-AE90-92353D1A5B9A}"/>
              </a:ext>
            </a:extLst>
          </p:cNvPr>
          <p:cNvSpPr txBox="1"/>
          <p:nvPr/>
        </p:nvSpPr>
        <p:spPr>
          <a:xfrm>
            <a:off x="3250415" y="1639146"/>
            <a:ext cx="854721" cy="261610"/>
          </a:xfrm>
          <a:prstGeom prst="rect">
            <a:avLst/>
          </a:prstGeom>
          <a:noFill/>
        </p:spPr>
        <p:txBody>
          <a:bodyPr wrap="none" rtlCol="0">
            <a:spAutoFit/>
          </a:bodyPr>
          <a:lstStyle/>
          <a:p>
            <a:r>
              <a:rPr lang="en-US" sz="1100" b="1" i="1" dirty="0">
                <a:solidFill>
                  <a:schemeClr val="tx2">
                    <a:lumMod val="40000"/>
                    <a:lumOff val="60000"/>
                  </a:schemeClr>
                </a:solidFill>
              </a:rPr>
              <a:t>Accelerator</a:t>
            </a:r>
          </a:p>
        </p:txBody>
      </p:sp>
      <p:sp>
        <p:nvSpPr>
          <p:cNvPr id="26" name="TextBox 25">
            <a:extLst>
              <a:ext uri="{FF2B5EF4-FFF2-40B4-BE49-F238E27FC236}">
                <a16:creationId xmlns:a16="http://schemas.microsoft.com/office/drawing/2014/main" id="{4B6CC6F4-8DFB-ED57-61A0-01362C72520B}"/>
              </a:ext>
            </a:extLst>
          </p:cNvPr>
          <p:cNvSpPr txBox="1"/>
          <p:nvPr/>
        </p:nvSpPr>
        <p:spPr>
          <a:xfrm>
            <a:off x="3268082" y="3375520"/>
            <a:ext cx="854721" cy="261610"/>
          </a:xfrm>
          <a:prstGeom prst="rect">
            <a:avLst/>
          </a:prstGeom>
          <a:noFill/>
        </p:spPr>
        <p:txBody>
          <a:bodyPr wrap="none" rtlCol="0">
            <a:spAutoFit/>
          </a:bodyPr>
          <a:lstStyle/>
          <a:p>
            <a:r>
              <a:rPr lang="en-US" sz="1100" b="1" i="1" dirty="0">
                <a:solidFill>
                  <a:schemeClr val="tx2">
                    <a:lumMod val="40000"/>
                    <a:lumOff val="60000"/>
                  </a:schemeClr>
                </a:solidFill>
              </a:rPr>
              <a:t>Accelerator</a:t>
            </a:r>
          </a:p>
        </p:txBody>
      </p:sp>
      <p:sp>
        <p:nvSpPr>
          <p:cNvPr id="27" name="TextBox 26">
            <a:extLst>
              <a:ext uri="{FF2B5EF4-FFF2-40B4-BE49-F238E27FC236}">
                <a16:creationId xmlns:a16="http://schemas.microsoft.com/office/drawing/2014/main" id="{C71C0862-1C2B-BFE1-BF78-2A8C6EBCE3BE}"/>
              </a:ext>
            </a:extLst>
          </p:cNvPr>
          <p:cNvSpPr txBox="1"/>
          <p:nvPr/>
        </p:nvSpPr>
        <p:spPr>
          <a:xfrm>
            <a:off x="7131286" y="2265694"/>
            <a:ext cx="854721" cy="261610"/>
          </a:xfrm>
          <a:prstGeom prst="rect">
            <a:avLst/>
          </a:prstGeom>
          <a:noFill/>
        </p:spPr>
        <p:txBody>
          <a:bodyPr wrap="none" rtlCol="0">
            <a:spAutoFit/>
          </a:bodyPr>
          <a:lstStyle/>
          <a:p>
            <a:r>
              <a:rPr lang="en-US" sz="1100" b="1" i="1" dirty="0">
                <a:solidFill>
                  <a:schemeClr val="tx2">
                    <a:lumMod val="40000"/>
                    <a:lumOff val="60000"/>
                  </a:schemeClr>
                </a:solidFill>
              </a:rPr>
              <a:t>Accelerator</a:t>
            </a:r>
          </a:p>
        </p:txBody>
      </p:sp>
      <p:sp>
        <p:nvSpPr>
          <p:cNvPr id="28" name="TextBox 27">
            <a:extLst>
              <a:ext uri="{FF2B5EF4-FFF2-40B4-BE49-F238E27FC236}">
                <a16:creationId xmlns:a16="http://schemas.microsoft.com/office/drawing/2014/main" id="{07424216-31B6-607D-2907-219E4459BD9E}"/>
              </a:ext>
            </a:extLst>
          </p:cNvPr>
          <p:cNvSpPr txBox="1"/>
          <p:nvPr/>
        </p:nvSpPr>
        <p:spPr>
          <a:xfrm>
            <a:off x="7215535" y="3175284"/>
            <a:ext cx="1231427" cy="261610"/>
          </a:xfrm>
          <a:prstGeom prst="rect">
            <a:avLst/>
          </a:prstGeom>
          <a:noFill/>
        </p:spPr>
        <p:txBody>
          <a:bodyPr wrap="none" rtlCol="0">
            <a:spAutoFit/>
          </a:bodyPr>
          <a:lstStyle/>
          <a:p>
            <a:r>
              <a:rPr lang="en-US" sz="1100" b="1" i="1" dirty="0">
                <a:solidFill>
                  <a:schemeClr val="accent1">
                    <a:lumMod val="75000"/>
                  </a:schemeClr>
                </a:solidFill>
              </a:rPr>
              <a:t>Lab Infrastructure</a:t>
            </a:r>
          </a:p>
        </p:txBody>
      </p:sp>
      <p:sp>
        <p:nvSpPr>
          <p:cNvPr id="29" name="TextBox 28">
            <a:extLst>
              <a:ext uri="{FF2B5EF4-FFF2-40B4-BE49-F238E27FC236}">
                <a16:creationId xmlns:a16="http://schemas.microsoft.com/office/drawing/2014/main" id="{2B71412C-CB6E-DED6-AC95-0C48D70BDEA5}"/>
              </a:ext>
            </a:extLst>
          </p:cNvPr>
          <p:cNvSpPr txBox="1"/>
          <p:nvPr/>
        </p:nvSpPr>
        <p:spPr>
          <a:xfrm>
            <a:off x="7126388" y="4151446"/>
            <a:ext cx="1231427" cy="261610"/>
          </a:xfrm>
          <a:prstGeom prst="rect">
            <a:avLst/>
          </a:prstGeom>
          <a:noFill/>
        </p:spPr>
        <p:txBody>
          <a:bodyPr wrap="none" rtlCol="0">
            <a:spAutoFit/>
          </a:bodyPr>
          <a:lstStyle/>
          <a:p>
            <a:r>
              <a:rPr lang="en-US" sz="1100" b="1" i="1" dirty="0">
                <a:solidFill>
                  <a:schemeClr val="accent1">
                    <a:lumMod val="75000"/>
                  </a:schemeClr>
                </a:solidFill>
              </a:rPr>
              <a:t>Lab Infrastructure</a:t>
            </a:r>
          </a:p>
        </p:txBody>
      </p:sp>
    </p:spTree>
    <p:extLst>
      <p:ext uri="{BB962C8B-B14F-4D97-AF65-F5344CB8AC3E}">
        <p14:creationId xmlns:p14="http://schemas.microsoft.com/office/powerpoint/2010/main" val="3140503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picture containing text, diagram, line, screenshot&#10;&#10;Description automatically generated">
            <a:extLst>
              <a:ext uri="{FF2B5EF4-FFF2-40B4-BE49-F238E27FC236}">
                <a16:creationId xmlns:a16="http://schemas.microsoft.com/office/drawing/2014/main" id="{CCB622EC-7783-A092-EB77-C79702F1E761}"/>
              </a:ext>
            </a:extLst>
          </p:cNvPr>
          <p:cNvPicPr>
            <a:picLocks noGrp="1" noChangeAspect="1"/>
          </p:cNvPicPr>
          <p:nvPr>
            <p:ph sz="half" idx="13"/>
          </p:nvPr>
        </p:nvPicPr>
        <p:blipFill rotWithShape="1">
          <a:blip r:embed="rId2"/>
          <a:srcRect l="5877" t="24326" r="4130" b="17115"/>
          <a:stretch/>
        </p:blipFill>
        <p:spPr>
          <a:xfrm>
            <a:off x="1005840" y="3738880"/>
            <a:ext cx="6898640" cy="2570480"/>
          </a:xfrm>
        </p:spPr>
      </p:pic>
      <p:sp>
        <p:nvSpPr>
          <p:cNvPr id="3" name="Content Placeholder 2">
            <a:extLst>
              <a:ext uri="{FF2B5EF4-FFF2-40B4-BE49-F238E27FC236}">
                <a16:creationId xmlns:a16="http://schemas.microsoft.com/office/drawing/2014/main" id="{82431502-11DF-92F1-FB4D-1ECCCB9E3CD7}"/>
              </a:ext>
            </a:extLst>
          </p:cNvPr>
          <p:cNvSpPr>
            <a:spLocks noGrp="1"/>
          </p:cNvSpPr>
          <p:nvPr>
            <p:ph sz="half" idx="15"/>
          </p:nvPr>
        </p:nvSpPr>
        <p:spPr>
          <a:xfrm>
            <a:off x="378460" y="757778"/>
            <a:ext cx="8387080" cy="2671222"/>
          </a:xfrm>
        </p:spPr>
        <p:txBody>
          <a:bodyPr/>
          <a:lstStyle/>
          <a:p>
            <a:pPr marL="0" indent="0">
              <a:buNone/>
            </a:pPr>
            <a:r>
              <a:rPr lang="en-US" sz="1800" dirty="0"/>
              <a:t>Distinct stages, each gated by approval of a  Critical Decision    CD Process</a:t>
            </a:r>
          </a:p>
          <a:p>
            <a:pPr marL="0" indent="0">
              <a:buNone/>
            </a:pPr>
            <a:r>
              <a:rPr lang="en-US" sz="1600" dirty="0"/>
              <a:t>To get an experiment from proposal to “ready for data”, it goes through design phases (conceptual, preliminary, final) and construction phases (procurement, fabrication, assembly, installation) which map to the CD process stages.</a:t>
            </a:r>
          </a:p>
          <a:p>
            <a:pPr marL="0" indent="0">
              <a:buNone/>
            </a:pPr>
            <a:r>
              <a:rPr lang="en-US" sz="1600" dirty="0"/>
              <a:t>DOE 413.3b lists the items to prepare for each CD (e.g. design reports, cost estimates, schedule, management plan).  A Review is held at each CD, and approval from DOE is necessary for the release of the funding needed to proceed with the next phase</a:t>
            </a:r>
            <a:endParaRPr lang="en-US" sz="1800" dirty="0"/>
          </a:p>
        </p:txBody>
      </p:sp>
      <p:sp>
        <p:nvSpPr>
          <p:cNvPr id="6" name="Date Placeholder 5">
            <a:extLst>
              <a:ext uri="{FF2B5EF4-FFF2-40B4-BE49-F238E27FC236}">
                <a16:creationId xmlns:a16="http://schemas.microsoft.com/office/drawing/2014/main" id="{D904B5BD-F6CB-3306-0B6E-9676322B3897}"/>
              </a:ext>
            </a:extLst>
          </p:cNvPr>
          <p:cNvSpPr>
            <a:spLocks noGrp="1"/>
          </p:cNvSpPr>
          <p:nvPr>
            <p:ph type="dt" sz="half" idx="2"/>
          </p:nvPr>
        </p:nvSpPr>
        <p:spPr/>
        <p:txBody>
          <a:bodyPr/>
          <a:lstStyle/>
          <a:p>
            <a:pPr>
              <a:defRPr/>
            </a:pPr>
            <a:r>
              <a:rPr lang="en-US"/>
              <a:t>6/8/2023</a:t>
            </a:r>
            <a:endParaRPr lang="en-US" dirty="0"/>
          </a:p>
        </p:txBody>
      </p:sp>
      <p:sp>
        <p:nvSpPr>
          <p:cNvPr id="7" name="Footer Placeholder 6">
            <a:extLst>
              <a:ext uri="{FF2B5EF4-FFF2-40B4-BE49-F238E27FC236}">
                <a16:creationId xmlns:a16="http://schemas.microsoft.com/office/drawing/2014/main" id="{3DA0511E-1DE2-4A7E-2D88-D37DA4022E9B}"/>
              </a:ext>
            </a:extLst>
          </p:cNvPr>
          <p:cNvSpPr>
            <a:spLocks noGrp="1"/>
          </p:cNvSpPr>
          <p:nvPr>
            <p:ph type="ftr" sz="quarter" idx="3"/>
          </p:nvPr>
        </p:nvSpPr>
        <p:spPr/>
        <p:txBody>
          <a:bodyPr/>
          <a:lstStyle/>
          <a:p>
            <a:pPr>
              <a:defRPr/>
            </a:pPr>
            <a:r>
              <a:rPr lang="en-US"/>
              <a:t>C James, Fermilab | Early Career Award Workshop</a:t>
            </a:r>
            <a:endParaRPr lang="en-US" b="1" dirty="0"/>
          </a:p>
        </p:txBody>
      </p:sp>
      <p:sp>
        <p:nvSpPr>
          <p:cNvPr id="8" name="Slide Number Placeholder 7">
            <a:extLst>
              <a:ext uri="{FF2B5EF4-FFF2-40B4-BE49-F238E27FC236}">
                <a16:creationId xmlns:a16="http://schemas.microsoft.com/office/drawing/2014/main" id="{DACA49D4-6C83-FCD4-6B65-B9235E3B0BCF}"/>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
        <p:nvSpPr>
          <p:cNvPr id="9" name="Title 8">
            <a:extLst>
              <a:ext uri="{FF2B5EF4-FFF2-40B4-BE49-F238E27FC236}">
                <a16:creationId xmlns:a16="http://schemas.microsoft.com/office/drawing/2014/main" id="{603AB547-1515-5012-2FEA-CAFD2C40C0C9}"/>
              </a:ext>
            </a:extLst>
          </p:cNvPr>
          <p:cNvSpPr>
            <a:spLocks noGrp="1"/>
          </p:cNvSpPr>
          <p:nvPr>
            <p:ph type="title"/>
          </p:nvPr>
        </p:nvSpPr>
        <p:spPr/>
        <p:txBody>
          <a:bodyPr/>
          <a:lstStyle/>
          <a:p>
            <a:r>
              <a:rPr lang="en-US" dirty="0"/>
              <a:t>The Project Process</a:t>
            </a:r>
          </a:p>
        </p:txBody>
      </p:sp>
      <p:sp>
        <p:nvSpPr>
          <p:cNvPr id="12" name="Rectangle 11">
            <a:extLst>
              <a:ext uri="{FF2B5EF4-FFF2-40B4-BE49-F238E27FC236}">
                <a16:creationId xmlns:a16="http://schemas.microsoft.com/office/drawing/2014/main" id="{F40B0541-5CAA-70CA-A2FD-7C97DF3AB51B}"/>
              </a:ext>
            </a:extLst>
          </p:cNvPr>
          <p:cNvSpPr/>
          <p:nvPr/>
        </p:nvSpPr>
        <p:spPr>
          <a:xfrm>
            <a:off x="6695440" y="736245"/>
            <a:ext cx="1503680" cy="427877"/>
          </a:xfrm>
          <a:prstGeom prst="rect">
            <a:avLst/>
          </a:prstGeom>
          <a:solidFill>
            <a:srgbClr val="FFFF00">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4A2169-7F6B-EAE0-08B9-079341F1D315}"/>
              </a:ext>
            </a:extLst>
          </p:cNvPr>
          <p:cNvSpPr/>
          <p:nvPr/>
        </p:nvSpPr>
        <p:spPr>
          <a:xfrm>
            <a:off x="1818640" y="5269695"/>
            <a:ext cx="5130800" cy="308145"/>
          </a:xfrm>
          <a:prstGeom prst="rect">
            <a:avLst/>
          </a:prstGeom>
          <a:solidFill>
            <a:srgbClr val="FFFF00">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7821FBD-546F-3330-244B-4ED9BAB9439D}"/>
              </a:ext>
            </a:extLst>
          </p:cNvPr>
          <p:cNvSpPr/>
          <p:nvPr/>
        </p:nvSpPr>
        <p:spPr>
          <a:xfrm>
            <a:off x="257159" y="3293210"/>
            <a:ext cx="1906921" cy="427877"/>
          </a:xfrm>
          <a:prstGeom prst="rect">
            <a:avLst/>
          </a:prstGeom>
          <a:solidFill>
            <a:schemeClr val="accent6">
              <a:lumMod val="40000"/>
              <a:lumOff val="60000"/>
              <a:alpha val="3019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A5E9A8D-870A-AD06-553D-6D1C2DCBB082}"/>
              </a:ext>
            </a:extLst>
          </p:cNvPr>
          <p:cNvSpPr/>
          <p:nvPr/>
        </p:nvSpPr>
        <p:spPr>
          <a:xfrm>
            <a:off x="1747520" y="3302106"/>
            <a:ext cx="1468868" cy="427877"/>
          </a:xfrm>
          <a:prstGeom prst="rect">
            <a:avLst/>
          </a:prstGeom>
          <a:solidFill>
            <a:schemeClr val="accent4">
              <a:lumMod val="40000"/>
              <a:lumOff val="60000"/>
              <a:alpha val="3019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52878C4-AC73-3B06-1C56-20DB419F7A21}"/>
              </a:ext>
            </a:extLst>
          </p:cNvPr>
          <p:cNvSpPr/>
          <p:nvPr/>
        </p:nvSpPr>
        <p:spPr>
          <a:xfrm>
            <a:off x="2946400" y="3302106"/>
            <a:ext cx="1584960" cy="427877"/>
          </a:xfrm>
          <a:prstGeom prst="rect">
            <a:avLst/>
          </a:prstGeom>
          <a:solidFill>
            <a:schemeClr val="tx2">
              <a:lumMod val="60000"/>
              <a:lumOff val="40000"/>
              <a:alpha val="3019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B424B3D-3387-1C48-7040-F1DB2DBAD983}"/>
              </a:ext>
            </a:extLst>
          </p:cNvPr>
          <p:cNvSpPr/>
          <p:nvPr/>
        </p:nvSpPr>
        <p:spPr>
          <a:xfrm>
            <a:off x="4287522" y="3314122"/>
            <a:ext cx="1097278" cy="427877"/>
          </a:xfrm>
          <a:prstGeom prst="rect">
            <a:avLst/>
          </a:prstGeom>
          <a:solidFill>
            <a:schemeClr val="accent5">
              <a:lumMod val="75000"/>
              <a:alpha val="3019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FD78CCE-B163-BCE1-FE09-761992C1EF71}"/>
              </a:ext>
            </a:extLst>
          </p:cNvPr>
          <p:cNvSpPr/>
          <p:nvPr/>
        </p:nvSpPr>
        <p:spPr>
          <a:xfrm>
            <a:off x="5384800" y="3314122"/>
            <a:ext cx="1188722" cy="427877"/>
          </a:xfrm>
          <a:prstGeom prst="rect">
            <a:avLst/>
          </a:prstGeom>
          <a:solidFill>
            <a:srgbClr val="9933FF">
              <a:alpha val="2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A4B3010-FA63-4100-826C-E81B035A46B2}"/>
              </a:ext>
            </a:extLst>
          </p:cNvPr>
          <p:cNvSpPr/>
          <p:nvPr/>
        </p:nvSpPr>
        <p:spPr>
          <a:xfrm>
            <a:off x="6537957" y="3314122"/>
            <a:ext cx="1366524" cy="427877"/>
          </a:xfrm>
          <a:prstGeom prst="rect">
            <a:avLst/>
          </a:prstGeom>
          <a:solidFill>
            <a:schemeClr val="accent6">
              <a:lumMod val="60000"/>
              <a:lumOff val="40000"/>
              <a:alpha val="29804"/>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8861F1B-BBC6-0F83-3B75-6E7BC0CC2135}"/>
              </a:ext>
            </a:extLst>
          </p:cNvPr>
          <p:cNvSpPr txBox="1"/>
          <p:nvPr/>
        </p:nvSpPr>
        <p:spPr>
          <a:xfrm>
            <a:off x="1922588" y="3280440"/>
            <a:ext cx="890885" cy="461665"/>
          </a:xfrm>
          <a:prstGeom prst="rect">
            <a:avLst/>
          </a:prstGeom>
          <a:noFill/>
        </p:spPr>
        <p:txBody>
          <a:bodyPr wrap="none" rtlCol="0">
            <a:spAutoFit/>
          </a:bodyPr>
          <a:lstStyle/>
          <a:p>
            <a:pPr algn="ctr"/>
            <a:r>
              <a:rPr lang="en-US" sz="1200" dirty="0"/>
              <a:t>Conceptual</a:t>
            </a:r>
          </a:p>
          <a:p>
            <a:pPr algn="ctr"/>
            <a:r>
              <a:rPr lang="en-US" sz="1200" dirty="0"/>
              <a:t>Design</a:t>
            </a:r>
          </a:p>
        </p:txBody>
      </p:sp>
      <p:sp>
        <p:nvSpPr>
          <p:cNvPr id="21" name="TextBox 20">
            <a:extLst>
              <a:ext uri="{FF2B5EF4-FFF2-40B4-BE49-F238E27FC236}">
                <a16:creationId xmlns:a16="http://schemas.microsoft.com/office/drawing/2014/main" id="{E62A6BDF-A67E-1795-DB7C-4752C1B106EA}"/>
              </a:ext>
            </a:extLst>
          </p:cNvPr>
          <p:cNvSpPr txBox="1"/>
          <p:nvPr/>
        </p:nvSpPr>
        <p:spPr>
          <a:xfrm>
            <a:off x="249897" y="3298715"/>
            <a:ext cx="1590040" cy="461665"/>
          </a:xfrm>
          <a:prstGeom prst="rect">
            <a:avLst/>
          </a:prstGeom>
          <a:noFill/>
        </p:spPr>
        <p:txBody>
          <a:bodyPr wrap="square" rtlCol="0">
            <a:spAutoFit/>
          </a:bodyPr>
          <a:lstStyle/>
          <a:p>
            <a:pPr algn="ctr"/>
            <a:r>
              <a:rPr lang="en-US" sz="1200" dirty="0"/>
              <a:t>Develop Project goals</a:t>
            </a:r>
          </a:p>
          <a:p>
            <a:pPr algn="ctr"/>
            <a:r>
              <a:rPr lang="en-US" sz="1200" dirty="0"/>
              <a:t>and requirements</a:t>
            </a:r>
          </a:p>
        </p:txBody>
      </p:sp>
      <p:sp>
        <p:nvSpPr>
          <p:cNvPr id="22" name="TextBox 21">
            <a:extLst>
              <a:ext uri="{FF2B5EF4-FFF2-40B4-BE49-F238E27FC236}">
                <a16:creationId xmlns:a16="http://schemas.microsoft.com/office/drawing/2014/main" id="{FC8FCF25-7D96-DE54-77C2-F733B84DB0D5}"/>
              </a:ext>
            </a:extLst>
          </p:cNvPr>
          <p:cNvSpPr txBox="1"/>
          <p:nvPr/>
        </p:nvSpPr>
        <p:spPr>
          <a:xfrm>
            <a:off x="3216388" y="3293209"/>
            <a:ext cx="898323" cy="461665"/>
          </a:xfrm>
          <a:prstGeom prst="rect">
            <a:avLst/>
          </a:prstGeom>
          <a:noFill/>
        </p:spPr>
        <p:txBody>
          <a:bodyPr wrap="none" rtlCol="0">
            <a:spAutoFit/>
          </a:bodyPr>
          <a:lstStyle/>
          <a:p>
            <a:pPr algn="ctr"/>
            <a:r>
              <a:rPr lang="en-US" sz="1200" dirty="0"/>
              <a:t>Preliminary</a:t>
            </a:r>
          </a:p>
          <a:p>
            <a:pPr algn="ctr"/>
            <a:r>
              <a:rPr lang="en-US" sz="1200" dirty="0"/>
              <a:t>Design</a:t>
            </a:r>
          </a:p>
        </p:txBody>
      </p:sp>
      <p:sp>
        <p:nvSpPr>
          <p:cNvPr id="23" name="TextBox 22">
            <a:extLst>
              <a:ext uri="{FF2B5EF4-FFF2-40B4-BE49-F238E27FC236}">
                <a16:creationId xmlns:a16="http://schemas.microsoft.com/office/drawing/2014/main" id="{182617B9-4998-D919-427A-3A13564600AF}"/>
              </a:ext>
            </a:extLst>
          </p:cNvPr>
          <p:cNvSpPr txBox="1"/>
          <p:nvPr/>
        </p:nvSpPr>
        <p:spPr>
          <a:xfrm>
            <a:off x="4593402" y="3302106"/>
            <a:ext cx="621837" cy="461665"/>
          </a:xfrm>
          <a:prstGeom prst="rect">
            <a:avLst/>
          </a:prstGeom>
          <a:noFill/>
        </p:spPr>
        <p:txBody>
          <a:bodyPr wrap="none" rtlCol="0">
            <a:spAutoFit/>
          </a:bodyPr>
          <a:lstStyle/>
          <a:p>
            <a:pPr algn="ctr"/>
            <a:r>
              <a:rPr lang="en-US" sz="1200" dirty="0"/>
              <a:t>Final</a:t>
            </a:r>
          </a:p>
          <a:p>
            <a:pPr algn="ctr"/>
            <a:r>
              <a:rPr lang="en-US" sz="1200" dirty="0"/>
              <a:t>Design</a:t>
            </a:r>
          </a:p>
        </p:txBody>
      </p:sp>
      <p:sp>
        <p:nvSpPr>
          <p:cNvPr id="24" name="TextBox 23">
            <a:extLst>
              <a:ext uri="{FF2B5EF4-FFF2-40B4-BE49-F238E27FC236}">
                <a16:creationId xmlns:a16="http://schemas.microsoft.com/office/drawing/2014/main" id="{E6457EE6-DA7E-9432-D1E3-06A013B4B552}"/>
              </a:ext>
            </a:extLst>
          </p:cNvPr>
          <p:cNvSpPr txBox="1"/>
          <p:nvPr/>
        </p:nvSpPr>
        <p:spPr>
          <a:xfrm>
            <a:off x="5486141" y="3405527"/>
            <a:ext cx="986040" cy="276999"/>
          </a:xfrm>
          <a:prstGeom prst="rect">
            <a:avLst/>
          </a:prstGeom>
          <a:noFill/>
        </p:spPr>
        <p:txBody>
          <a:bodyPr wrap="none" rtlCol="0">
            <a:spAutoFit/>
          </a:bodyPr>
          <a:lstStyle/>
          <a:p>
            <a:pPr algn="ctr"/>
            <a:r>
              <a:rPr lang="en-US" sz="1200" dirty="0"/>
              <a:t>Construction</a:t>
            </a:r>
          </a:p>
        </p:txBody>
      </p:sp>
      <p:sp>
        <p:nvSpPr>
          <p:cNvPr id="25" name="TextBox 24">
            <a:extLst>
              <a:ext uri="{FF2B5EF4-FFF2-40B4-BE49-F238E27FC236}">
                <a16:creationId xmlns:a16="http://schemas.microsoft.com/office/drawing/2014/main" id="{B0CEFD71-6851-E2A8-DB87-9EAB3DAF7F5E}"/>
              </a:ext>
            </a:extLst>
          </p:cNvPr>
          <p:cNvSpPr txBox="1"/>
          <p:nvPr/>
        </p:nvSpPr>
        <p:spPr>
          <a:xfrm>
            <a:off x="6724866" y="3385541"/>
            <a:ext cx="814903" cy="276999"/>
          </a:xfrm>
          <a:prstGeom prst="rect">
            <a:avLst/>
          </a:prstGeom>
          <a:noFill/>
        </p:spPr>
        <p:txBody>
          <a:bodyPr wrap="none" rtlCol="0">
            <a:spAutoFit/>
          </a:bodyPr>
          <a:lstStyle/>
          <a:p>
            <a:pPr algn="ctr"/>
            <a:r>
              <a:rPr lang="en-US" sz="1200" dirty="0"/>
              <a:t>Operation</a:t>
            </a:r>
          </a:p>
        </p:txBody>
      </p:sp>
    </p:spTree>
    <p:extLst>
      <p:ext uri="{BB962C8B-B14F-4D97-AF65-F5344CB8AC3E}">
        <p14:creationId xmlns:p14="http://schemas.microsoft.com/office/powerpoint/2010/main" val="3217300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picture containing text, diagram, line, screenshot&#10;&#10;Description automatically generated">
            <a:extLst>
              <a:ext uri="{FF2B5EF4-FFF2-40B4-BE49-F238E27FC236}">
                <a16:creationId xmlns:a16="http://schemas.microsoft.com/office/drawing/2014/main" id="{CCB622EC-7783-A092-EB77-C79702F1E761}"/>
              </a:ext>
            </a:extLst>
          </p:cNvPr>
          <p:cNvPicPr>
            <a:picLocks noGrp="1" noChangeAspect="1"/>
          </p:cNvPicPr>
          <p:nvPr>
            <p:ph sz="half" idx="13"/>
          </p:nvPr>
        </p:nvPicPr>
        <p:blipFill rotWithShape="1">
          <a:blip r:embed="rId2"/>
          <a:srcRect l="5877" t="24326" r="4130" b="17115"/>
          <a:stretch/>
        </p:blipFill>
        <p:spPr>
          <a:xfrm>
            <a:off x="1005840" y="3738880"/>
            <a:ext cx="6898640" cy="2570480"/>
          </a:xfrm>
        </p:spPr>
      </p:pic>
      <p:sp>
        <p:nvSpPr>
          <p:cNvPr id="3" name="Content Placeholder 2">
            <a:extLst>
              <a:ext uri="{FF2B5EF4-FFF2-40B4-BE49-F238E27FC236}">
                <a16:creationId xmlns:a16="http://schemas.microsoft.com/office/drawing/2014/main" id="{82431502-11DF-92F1-FB4D-1ECCCB9E3CD7}"/>
              </a:ext>
            </a:extLst>
          </p:cNvPr>
          <p:cNvSpPr>
            <a:spLocks noGrp="1"/>
          </p:cNvSpPr>
          <p:nvPr>
            <p:ph sz="half" idx="15"/>
          </p:nvPr>
        </p:nvSpPr>
        <p:spPr>
          <a:xfrm>
            <a:off x="249898" y="757778"/>
            <a:ext cx="8636944" cy="2671222"/>
          </a:xfrm>
        </p:spPr>
        <p:txBody>
          <a:bodyPr/>
          <a:lstStyle/>
          <a:p>
            <a:pPr marL="0" indent="0">
              <a:buNone/>
            </a:pPr>
            <a:r>
              <a:rPr lang="en-US" sz="1600" dirty="0"/>
              <a:t>Develop the Mission Need, which documents the arguments that a new investment must be made to meet a scientific goal.  </a:t>
            </a:r>
          </a:p>
          <a:p>
            <a:pPr marL="0" indent="0">
              <a:buNone/>
            </a:pPr>
            <a:r>
              <a:rPr lang="en-US" sz="1600" dirty="0"/>
              <a:t>Begin to define what “Project Complete” means (see tracks?  or simply complete installation?). The definitions become KPP     Key Performance Parameters.  At CD-4, you must show these performance parameters are achieved, so give it some careful thought!  </a:t>
            </a:r>
          </a:p>
          <a:p>
            <a:pPr marL="0" indent="0">
              <a:buNone/>
            </a:pPr>
            <a:r>
              <a:rPr lang="en-US" sz="1600" dirty="0"/>
              <a:t>The collaboration members who oversee sub-systems organize into the Project team; work on R&amp;D and conceptual design in parallel with cost and schedule estimates for their sub-systems.</a:t>
            </a:r>
          </a:p>
        </p:txBody>
      </p:sp>
      <p:sp>
        <p:nvSpPr>
          <p:cNvPr id="6" name="Date Placeholder 5">
            <a:extLst>
              <a:ext uri="{FF2B5EF4-FFF2-40B4-BE49-F238E27FC236}">
                <a16:creationId xmlns:a16="http://schemas.microsoft.com/office/drawing/2014/main" id="{D904B5BD-F6CB-3306-0B6E-9676322B3897}"/>
              </a:ext>
            </a:extLst>
          </p:cNvPr>
          <p:cNvSpPr>
            <a:spLocks noGrp="1"/>
          </p:cNvSpPr>
          <p:nvPr>
            <p:ph type="dt" sz="half" idx="2"/>
          </p:nvPr>
        </p:nvSpPr>
        <p:spPr/>
        <p:txBody>
          <a:bodyPr/>
          <a:lstStyle/>
          <a:p>
            <a:pPr>
              <a:defRPr/>
            </a:pPr>
            <a:r>
              <a:rPr lang="en-US"/>
              <a:t>6/8/2023</a:t>
            </a:r>
            <a:endParaRPr lang="en-US" dirty="0"/>
          </a:p>
        </p:txBody>
      </p:sp>
      <p:sp>
        <p:nvSpPr>
          <p:cNvPr id="7" name="Footer Placeholder 6">
            <a:extLst>
              <a:ext uri="{FF2B5EF4-FFF2-40B4-BE49-F238E27FC236}">
                <a16:creationId xmlns:a16="http://schemas.microsoft.com/office/drawing/2014/main" id="{3DA0511E-1DE2-4A7E-2D88-D37DA4022E9B}"/>
              </a:ext>
            </a:extLst>
          </p:cNvPr>
          <p:cNvSpPr>
            <a:spLocks noGrp="1"/>
          </p:cNvSpPr>
          <p:nvPr>
            <p:ph type="ftr" sz="quarter" idx="3"/>
          </p:nvPr>
        </p:nvSpPr>
        <p:spPr/>
        <p:txBody>
          <a:bodyPr/>
          <a:lstStyle/>
          <a:p>
            <a:pPr>
              <a:defRPr/>
            </a:pPr>
            <a:r>
              <a:rPr lang="en-US"/>
              <a:t>C James, Fermilab | Early Career Award Workshop</a:t>
            </a:r>
            <a:endParaRPr lang="en-US" b="1" dirty="0"/>
          </a:p>
        </p:txBody>
      </p:sp>
      <p:sp>
        <p:nvSpPr>
          <p:cNvPr id="8" name="Slide Number Placeholder 7">
            <a:extLst>
              <a:ext uri="{FF2B5EF4-FFF2-40B4-BE49-F238E27FC236}">
                <a16:creationId xmlns:a16="http://schemas.microsoft.com/office/drawing/2014/main" id="{DACA49D4-6C83-FCD4-6B65-B9235E3B0BCF}"/>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
        <p:nvSpPr>
          <p:cNvPr id="9" name="Title 8">
            <a:extLst>
              <a:ext uri="{FF2B5EF4-FFF2-40B4-BE49-F238E27FC236}">
                <a16:creationId xmlns:a16="http://schemas.microsoft.com/office/drawing/2014/main" id="{603AB547-1515-5012-2FEA-CAFD2C40C0C9}"/>
              </a:ext>
            </a:extLst>
          </p:cNvPr>
          <p:cNvSpPr>
            <a:spLocks noGrp="1"/>
          </p:cNvSpPr>
          <p:nvPr>
            <p:ph type="title"/>
          </p:nvPr>
        </p:nvSpPr>
        <p:spPr/>
        <p:txBody>
          <a:bodyPr/>
          <a:lstStyle/>
          <a:p>
            <a:r>
              <a:rPr lang="en-US" dirty="0"/>
              <a:t>The Project Process    CD-0</a:t>
            </a:r>
          </a:p>
        </p:txBody>
      </p:sp>
      <p:sp>
        <p:nvSpPr>
          <p:cNvPr id="13" name="Rectangle 12">
            <a:extLst>
              <a:ext uri="{FF2B5EF4-FFF2-40B4-BE49-F238E27FC236}">
                <a16:creationId xmlns:a16="http://schemas.microsoft.com/office/drawing/2014/main" id="{2C4A2169-7F6B-EAE0-08B9-079341F1D315}"/>
              </a:ext>
            </a:extLst>
          </p:cNvPr>
          <p:cNvSpPr/>
          <p:nvPr/>
        </p:nvSpPr>
        <p:spPr>
          <a:xfrm>
            <a:off x="1818640" y="5269695"/>
            <a:ext cx="5130800" cy="308145"/>
          </a:xfrm>
          <a:prstGeom prst="rect">
            <a:avLst/>
          </a:prstGeom>
          <a:solidFill>
            <a:srgbClr val="FFFF00">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7821FBD-546F-3330-244B-4ED9BAB9439D}"/>
              </a:ext>
            </a:extLst>
          </p:cNvPr>
          <p:cNvSpPr/>
          <p:nvPr/>
        </p:nvSpPr>
        <p:spPr>
          <a:xfrm>
            <a:off x="257159" y="3293210"/>
            <a:ext cx="1906921" cy="427877"/>
          </a:xfrm>
          <a:prstGeom prst="rect">
            <a:avLst/>
          </a:prstGeom>
          <a:solidFill>
            <a:schemeClr val="accent6">
              <a:lumMod val="40000"/>
              <a:lumOff val="60000"/>
              <a:alpha val="3019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A5E9A8D-870A-AD06-553D-6D1C2DCBB082}"/>
              </a:ext>
            </a:extLst>
          </p:cNvPr>
          <p:cNvSpPr/>
          <p:nvPr/>
        </p:nvSpPr>
        <p:spPr>
          <a:xfrm>
            <a:off x="1747520" y="3302106"/>
            <a:ext cx="1468868" cy="427877"/>
          </a:xfrm>
          <a:prstGeom prst="rect">
            <a:avLst/>
          </a:prstGeom>
          <a:solidFill>
            <a:schemeClr val="accent4">
              <a:lumMod val="40000"/>
              <a:lumOff val="60000"/>
              <a:alpha val="3019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52878C4-AC73-3B06-1C56-20DB419F7A21}"/>
              </a:ext>
            </a:extLst>
          </p:cNvPr>
          <p:cNvSpPr/>
          <p:nvPr/>
        </p:nvSpPr>
        <p:spPr>
          <a:xfrm>
            <a:off x="2946400" y="3302106"/>
            <a:ext cx="1584960" cy="427877"/>
          </a:xfrm>
          <a:prstGeom prst="rect">
            <a:avLst/>
          </a:prstGeom>
          <a:solidFill>
            <a:schemeClr val="tx2">
              <a:lumMod val="60000"/>
              <a:lumOff val="40000"/>
              <a:alpha val="3019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B424B3D-3387-1C48-7040-F1DB2DBAD983}"/>
              </a:ext>
            </a:extLst>
          </p:cNvPr>
          <p:cNvSpPr/>
          <p:nvPr/>
        </p:nvSpPr>
        <p:spPr>
          <a:xfrm>
            <a:off x="4287522" y="3314122"/>
            <a:ext cx="1097278" cy="427877"/>
          </a:xfrm>
          <a:prstGeom prst="rect">
            <a:avLst/>
          </a:prstGeom>
          <a:solidFill>
            <a:schemeClr val="accent5">
              <a:lumMod val="75000"/>
              <a:alpha val="3019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FD78CCE-B163-BCE1-FE09-761992C1EF71}"/>
              </a:ext>
            </a:extLst>
          </p:cNvPr>
          <p:cNvSpPr/>
          <p:nvPr/>
        </p:nvSpPr>
        <p:spPr>
          <a:xfrm>
            <a:off x="5384800" y="3314122"/>
            <a:ext cx="1188722" cy="427877"/>
          </a:xfrm>
          <a:prstGeom prst="rect">
            <a:avLst/>
          </a:prstGeom>
          <a:solidFill>
            <a:srgbClr val="9933FF">
              <a:alpha val="2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A4B3010-FA63-4100-826C-E81B035A46B2}"/>
              </a:ext>
            </a:extLst>
          </p:cNvPr>
          <p:cNvSpPr/>
          <p:nvPr/>
        </p:nvSpPr>
        <p:spPr>
          <a:xfrm>
            <a:off x="6537957" y="3314122"/>
            <a:ext cx="1366524" cy="427877"/>
          </a:xfrm>
          <a:prstGeom prst="rect">
            <a:avLst/>
          </a:prstGeom>
          <a:solidFill>
            <a:schemeClr val="accent6">
              <a:lumMod val="60000"/>
              <a:lumOff val="40000"/>
              <a:alpha val="29804"/>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8861F1B-BBC6-0F83-3B75-6E7BC0CC2135}"/>
              </a:ext>
            </a:extLst>
          </p:cNvPr>
          <p:cNvSpPr txBox="1"/>
          <p:nvPr/>
        </p:nvSpPr>
        <p:spPr>
          <a:xfrm>
            <a:off x="1922588" y="3280440"/>
            <a:ext cx="890885" cy="461665"/>
          </a:xfrm>
          <a:prstGeom prst="rect">
            <a:avLst/>
          </a:prstGeom>
          <a:noFill/>
        </p:spPr>
        <p:txBody>
          <a:bodyPr wrap="none" rtlCol="0">
            <a:spAutoFit/>
          </a:bodyPr>
          <a:lstStyle/>
          <a:p>
            <a:pPr algn="ctr"/>
            <a:r>
              <a:rPr lang="en-US" sz="1200" dirty="0"/>
              <a:t>Conceptual</a:t>
            </a:r>
          </a:p>
          <a:p>
            <a:pPr algn="ctr"/>
            <a:r>
              <a:rPr lang="en-US" sz="1200" dirty="0"/>
              <a:t>Design</a:t>
            </a:r>
          </a:p>
        </p:txBody>
      </p:sp>
      <p:sp>
        <p:nvSpPr>
          <p:cNvPr id="21" name="TextBox 20">
            <a:extLst>
              <a:ext uri="{FF2B5EF4-FFF2-40B4-BE49-F238E27FC236}">
                <a16:creationId xmlns:a16="http://schemas.microsoft.com/office/drawing/2014/main" id="{E62A6BDF-A67E-1795-DB7C-4752C1B106EA}"/>
              </a:ext>
            </a:extLst>
          </p:cNvPr>
          <p:cNvSpPr txBox="1"/>
          <p:nvPr/>
        </p:nvSpPr>
        <p:spPr>
          <a:xfrm>
            <a:off x="249897" y="3298715"/>
            <a:ext cx="1590040" cy="461665"/>
          </a:xfrm>
          <a:prstGeom prst="rect">
            <a:avLst/>
          </a:prstGeom>
          <a:noFill/>
        </p:spPr>
        <p:txBody>
          <a:bodyPr wrap="square" rtlCol="0">
            <a:spAutoFit/>
          </a:bodyPr>
          <a:lstStyle/>
          <a:p>
            <a:pPr algn="ctr"/>
            <a:r>
              <a:rPr lang="en-US" sz="1200" dirty="0"/>
              <a:t>Develop Project goals</a:t>
            </a:r>
          </a:p>
          <a:p>
            <a:pPr algn="ctr"/>
            <a:r>
              <a:rPr lang="en-US" sz="1200" dirty="0"/>
              <a:t>and requirements</a:t>
            </a:r>
          </a:p>
        </p:txBody>
      </p:sp>
      <p:sp>
        <p:nvSpPr>
          <p:cNvPr id="22" name="TextBox 21">
            <a:extLst>
              <a:ext uri="{FF2B5EF4-FFF2-40B4-BE49-F238E27FC236}">
                <a16:creationId xmlns:a16="http://schemas.microsoft.com/office/drawing/2014/main" id="{FC8FCF25-7D96-DE54-77C2-F733B84DB0D5}"/>
              </a:ext>
            </a:extLst>
          </p:cNvPr>
          <p:cNvSpPr txBox="1"/>
          <p:nvPr/>
        </p:nvSpPr>
        <p:spPr>
          <a:xfrm>
            <a:off x="3216388" y="3293209"/>
            <a:ext cx="898323" cy="461665"/>
          </a:xfrm>
          <a:prstGeom prst="rect">
            <a:avLst/>
          </a:prstGeom>
          <a:noFill/>
        </p:spPr>
        <p:txBody>
          <a:bodyPr wrap="none" rtlCol="0">
            <a:spAutoFit/>
          </a:bodyPr>
          <a:lstStyle/>
          <a:p>
            <a:pPr algn="ctr"/>
            <a:r>
              <a:rPr lang="en-US" sz="1200" dirty="0"/>
              <a:t>Preliminary</a:t>
            </a:r>
          </a:p>
          <a:p>
            <a:pPr algn="ctr"/>
            <a:r>
              <a:rPr lang="en-US" sz="1200" dirty="0"/>
              <a:t>Design</a:t>
            </a:r>
          </a:p>
        </p:txBody>
      </p:sp>
      <p:sp>
        <p:nvSpPr>
          <p:cNvPr id="23" name="TextBox 22">
            <a:extLst>
              <a:ext uri="{FF2B5EF4-FFF2-40B4-BE49-F238E27FC236}">
                <a16:creationId xmlns:a16="http://schemas.microsoft.com/office/drawing/2014/main" id="{182617B9-4998-D919-427A-3A13564600AF}"/>
              </a:ext>
            </a:extLst>
          </p:cNvPr>
          <p:cNvSpPr txBox="1"/>
          <p:nvPr/>
        </p:nvSpPr>
        <p:spPr>
          <a:xfrm>
            <a:off x="4593402" y="3302106"/>
            <a:ext cx="621837" cy="461665"/>
          </a:xfrm>
          <a:prstGeom prst="rect">
            <a:avLst/>
          </a:prstGeom>
          <a:noFill/>
        </p:spPr>
        <p:txBody>
          <a:bodyPr wrap="none" rtlCol="0">
            <a:spAutoFit/>
          </a:bodyPr>
          <a:lstStyle/>
          <a:p>
            <a:pPr algn="ctr"/>
            <a:r>
              <a:rPr lang="en-US" sz="1200" dirty="0"/>
              <a:t>Final</a:t>
            </a:r>
          </a:p>
          <a:p>
            <a:pPr algn="ctr"/>
            <a:r>
              <a:rPr lang="en-US" sz="1200" dirty="0"/>
              <a:t>Design</a:t>
            </a:r>
          </a:p>
        </p:txBody>
      </p:sp>
      <p:sp>
        <p:nvSpPr>
          <p:cNvPr id="24" name="TextBox 23">
            <a:extLst>
              <a:ext uri="{FF2B5EF4-FFF2-40B4-BE49-F238E27FC236}">
                <a16:creationId xmlns:a16="http://schemas.microsoft.com/office/drawing/2014/main" id="{E6457EE6-DA7E-9432-D1E3-06A013B4B552}"/>
              </a:ext>
            </a:extLst>
          </p:cNvPr>
          <p:cNvSpPr txBox="1"/>
          <p:nvPr/>
        </p:nvSpPr>
        <p:spPr>
          <a:xfrm>
            <a:off x="5486141" y="3405527"/>
            <a:ext cx="986040" cy="276999"/>
          </a:xfrm>
          <a:prstGeom prst="rect">
            <a:avLst/>
          </a:prstGeom>
          <a:noFill/>
        </p:spPr>
        <p:txBody>
          <a:bodyPr wrap="none" rtlCol="0">
            <a:spAutoFit/>
          </a:bodyPr>
          <a:lstStyle/>
          <a:p>
            <a:pPr algn="ctr"/>
            <a:r>
              <a:rPr lang="en-US" sz="1200" dirty="0"/>
              <a:t>Construction</a:t>
            </a:r>
          </a:p>
        </p:txBody>
      </p:sp>
      <p:sp>
        <p:nvSpPr>
          <p:cNvPr id="25" name="TextBox 24">
            <a:extLst>
              <a:ext uri="{FF2B5EF4-FFF2-40B4-BE49-F238E27FC236}">
                <a16:creationId xmlns:a16="http://schemas.microsoft.com/office/drawing/2014/main" id="{B0CEFD71-6851-E2A8-DB87-9EAB3DAF7F5E}"/>
              </a:ext>
            </a:extLst>
          </p:cNvPr>
          <p:cNvSpPr txBox="1"/>
          <p:nvPr/>
        </p:nvSpPr>
        <p:spPr>
          <a:xfrm>
            <a:off x="6724866" y="3385541"/>
            <a:ext cx="814903" cy="276999"/>
          </a:xfrm>
          <a:prstGeom prst="rect">
            <a:avLst/>
          </a:prstGeom>
          <a:noFill/>
        </p:spPr>
        <p:txBody>
          <a:bodyPr wrap="none" rtlCol="0">
            <a:spAutoFit/>
          </a:bodyPr>
          <a:lstStyle/>
          <a:p>
            <a:pPr algn="ctr"/>
            <a:r>
              <a:rPr lang="en-US" sz="1200" dirty="0"/>
              <a:t>Operation</a:t>
            </a:r>
          </a:p>
        </p:txBody>
      </p:sp>
      <p:sp>
        <p:nvSpPr>
          <p:cNvPr id="2" name="Rectangle 1">
            <a:extLst>
              <a:ext uri="{FF2B5EF4-FFF2-40B4-BE49-F238E27FC236}">
                <a16:creationId xmlns:a16="http://schemas.microsoft.com/office/drawing/2014/main" id="{6A3FD507-98BF-3C5A-7CEE-560AB9692C9E}"/>
              </a:ext>
            </a:extLst>
          </p:cNvPr>
          <p:cNvSpPr/>
          <p:nvPr/>
        </p:nvSpPr>
        <p:spPr>
          <a:xfrm>
            <a:off x="3779520" y="249436"/>
            <a:ext cx="1503680" cy="427877"/>
          </a:xfrm>
          <a:prstGeom prst="rect">
            <a:avLst/>
          </a:prstGeom>
          <a:solidFill>
            <a:schemeClr val="tx2">
              <a:lumMod val="20000"/>
              <a:lumOff val="80000"/>
              <a:alpha val="3019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A9DBDAB-14F6-2199-CCAD-424A6E903D62}"/>
              </a:ext>
            </a:extLst>
          </p:cNvPr>
          <p:cNvSpPr/>
          <p:nvPr/>
        </p:nvSpPr>
        <p:spPr>
          <a:xfrm>
            <a:off x="736827" y="2759534"/>
            <a:ext cx="1457733" cy="3413299"/>
          </a:xfrm>
          <a:prstGeom prst="rect">
            <a:avLst/>
          </a:prstGeom>
          <a:solidFill>
            <a:schemeClr val="tx2">
              <a:lumMod val="20000"/>
              <a:lumOff val="80000"/>
              <a:alpha val="3019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7019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picture containing text, diagram, line, screenshot&#10;&#10;Description automatically generated">
            <a:extLst>
              <a:ext uri="{FF2B5EF4-FFF2-40B4-BE49-F238E27FC236}">
                <a16:creationId xmlns:a16="http://schemas.microsoft.com/office/drawing/2014/main" id="{CCB622EC-7783-A092-EB77-C79702F1E761}"/>
              </a:ext>
            </a:extLst>
          </p:cNvPr>
          <p:cNvPicPr>
            <a:picLocks noGrp="1" noChangeAspect="1"/>
          </p:cNvPicPr>
          <p:nvPr>
            <p:ph sz="half" idx="13"/>
          </p:nvPr>
        </p:nvPicPr>
        <p:blipFill rotWithShape="1">
          <a:blip r:embed="rId2"/>
          <a:srcRect l="5877" t="24326" r="4130" b="17115"/>
          <a:stretch/>
        </p:blipFill>
        <p:spPr>
          <a:xfrm>
            <a:off x="1005840" y="3738880"/>
            <a:ext cx="6898640" cy="2570480"/>
          </a:xfrm>
        </p:spPr>
      </p:pic>
      <p:sp>
        <p:nvSpPr>
          <p:cNvPr id="3" name="Content Placeholder 2">
            <a:extLst>
              <a:ext uri="{FF2B5EF4-FFF2-40B4-BE49-F238E27FC236}">
                <a16:creationId xmlns:a16="http://schemas.microsoft.com/office/drawing/2014/main" id="{82431502-11DF-92F1-FB4D-1ECCCB9E3CD7}"/>
              </a:ext>
            </a:extLst>
          </p:cNvPr>
          <p:cNvSpPr>
            <a:spLocks noGrp="1"/>
          </p:cNvSpPr>
          <p:nvPr>
            <p:ph sz="half" idx="15"/>
          </p:nvPr>
        </p:nvSpPr>
        <p:spPr>
          <a:xfrm>
            <a:off x="249898" y="757778"/>
            <a:ext cx="8636944" cy="2671222"/>
          </a:xfrm>
        </p:spPr>
        <p:txBody>
          <a:bodyPr/>
          <a:lstStyle/>
          <a:p>
            <a:pPr marL="0" indent="0">
              <a:buNone/>
            </a:pPr>
            <a:r>
              <a:rPr lang="en-US" sz="1600" dirty="0"/>
              <a:t>Alternative Selection – if there was more than one hardware option under development, then by CD-1 the down-select is performed and shown to be the optimal choice to meet the Mission Need from CD-0.</a:t>
            </a:r>
          </a:p>
          <a:p>
            <a:pPr marL="0" indent="0">
              <a:buNone/>
            </a:pPr>
            <a:r>
              <a:rPr lang="en-US" sz="1600" dirty="0"/>
              <a:t>“R&amp;D” becomes more “D” and less “R” as designs advance.   A Conceptual Design Report is written.  Cost and schedule are supported by a resource-loaded schedule (RLS) and a collection of Basis of Estimate documents.  The RLS provides a cost profile which can be compared to, and provide input for, the funding profile.</a:t>
            </a:r>
          </a:p>
          <a:p>
            <a:pPr marL="0" indent="0">
              <a:buNone/>
            </a:pPr>
            <a:r>
              <a:rPr lang="en-US" sz="1600" dirty="0"/>
              <a:t>Many management documents are prepared (e.g. Project Execution Plan, Risk </a:t>
            </a:r>
            <a:r>
              <a:rPr lang="en-US" sz="1600" dirty="0" err="1"/>
              <a:t>Mgmt</a:t>
            </a:r>
            <a:r>
              <a:rPr lang="en-US" sz="1600" dirty="0"/>
              <a:t> Plan, risk assessments and Register, QA Plan)</a:t>
            </a:r>
          </a:p>
        </p:txBody>
      </p:sp>
      <p:sp>
        <p:nvSpPr>
          <p:cNvPr id="6" name="Date Placeholder 5">
            <a:extLst>
              <a:ext uri="{FF2B5EF4-FFF2-40B4-BE49-F238E27FC236}">
                <a16:creationId xmlns:a16="http://schemas.microsoft.com/office/drawing/2014/main" id="{D904B5BD-F6CB-3306-0B6E-9676322B3897}"/>
              </a:ext>
            </a:extLst>
          </p:cNvPr>
          <p:cNvSpPr>
            <a:spLocks noGrp="1"/>
          </p:cNvSpPr>
          <p:nvPr>
            <p:ph type="dt" sz="half" idx="2"/>
          </p:nvPr>
        </p:nvSpPr>
        <p:spPr/>
        <p:txBody>
          <a:bodyPr/>
          <a:lstStyle/>
          <a:p>
            <a:pPr>
              <a:defRPr/>
            </a:pPr>
            <a:r>
              <a:rPr lang="en-US"/>
              <a:t>6/8/2023</a:t>
            </a:r>
            <a:endParaRPr lang="en-US" dirty="0"/>
          </a:p>
        </p:txBody>
      </p:sp>
      <p:sp>
        <p:nvSpPr>
          <p:cNvPr id="7" name="Footer Placeholder 6">
            <a:extLst>
              <a:ext uri="{FF2B5EF4-FFF2-40B4-BE49-F238E27FC236}">
                <a16:creationId xmlns:a16="http://schemas.microsoft.com/office/drawing/2014/main" id="{3DA0511E-1DE2-4A7E-2D88-D37DA4022E9B}"/>
              </a:ext>
            </a:extLst>
          </p:cNvPr>
          <p:cNvSpPr>
            <a:spLocks noGrp="1"/>
          </p:cNvSpPr>
          <p:nvPr>
            <p:ph type="ftr" sz="quarter" idx="3"/>
          </p:nvPr>
        </p:nvSpPr>
        <p:spPr/>
        <p:txBody>
          <a:bodyPr/>
          <a:lstStyle/>
          <a:p>
            <a:pPr>
              <a:defRPr/>
            </a:pPr>
            <a:r>
              <a:rPr lang="en-US"/>
              <a:t>C James, Fermilab | Early Career Award Workshop</a:t>
            </a:r>
            <a:endParaRPr lang="en-US" b="1" dirty="0"/>
          </a:p>
        </p:txBody>
      </p:sp>
      <p:sp>
        <p:nvSpPr>
          <p:cNvPr id="8" name="Slide Number Placeholder 7">
            <a:extLst>
              <a:ext uri="{FF2B5EF4-FFF2-40B4-BE49-F238E27FC236}">
                <a16:creationId xmlns:a16="http://schemas.microsoft.com/office/drawing/2014/main" id="{DACA49D4-6C83-FCD4-6B65-B9235E3B0BCF}"/>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
        <p:nvSpPr>
          <p:cNvPr id="9" name="Title 8">
            <a:extLst>
              <a:ext uri="{FF2B5EF4-FFF2-40B4-BE49-F238E27FC236}">
                <a16:creationId xmlns:a16="http://schemas.microsoft.com/office/drawing/2014/main" id="{603AB547-1515-5012-2FEA-CAFD2C40C0C9}"/>
              </a:ext>
            </a:extLst>
          </p:cNvPr>
          <p:cNvSpPr>
            <a:spLocks noGrp="1"/>
          </p:cNvSpPr>
          <p:nvPr>
            <p:ph type="title"/>
          </p:nvPr>
        </p:nvSpPr>
        <p:spPr/>
        <p:txBody>
          <a:bodyPr/>
          <a:lstStyle/>
          <a:p>
            <a:r>
              <a:rPr lang="en-US" dirty="0"/>
              <a:t>The Project Process    CD-1</a:t>
            </a:r>
          </a:p>
        </p:txBody>
      </p:sp>
      <p:sp>
        <p:nvSpPr>
          <p:cNvPr id="13" name="Rectangle 12">
            <a:extLst>
              <a:ext uri="{FF2B5EF4-FFF2-40B4-BE49-F238E27FC236}">
                <a16:creationId xmlns:a16="http://schemas.microsoft.com/office/drawing/2014/main" id="{2C4A2169-7F6B-EAE0-08B9-079341F1D315}"/>
              </a:ext>
            </a:extLst>
          </p:cNvPr>
          <p:cNvSpPr/>
          <p:nvPr/>
        </p:nvSpPr>
        <p:spPr>
          <a:xfrm>
            <a:off x="1818640" y="5269695"/>
            <a:ext cx="5130800" cy="308145"/>
          </a:xfrm>
          <a:prstGeom prst="rect">
            <a:avLst/>
          </a:prstGeom>
          <a:solidFill>
            <a:srgbClr val="FFFF00">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7821FBD-546F-3330-244B-4ED9BAB9439D}"/>
              </a:ext>
            </a:extLst>
          </p:cNvPr>
          <p:cNvSpPr/>
          <p:nvPr/>
        </p:nvSpPr>
        <p:spPr>
          <a:xfrm>
            <a:off x="257159" y="3293210"/>
            <a:ext cx="1906921" cy="427877"/>
          </a:xfrm>
          <a:prstGeom prst="rect">
            <a:avLst/>
          </a:prstGeom>
          <a:solidFill>
            <a:schemeClr val="accent6">
              <a:lumMod val="40000"/>
              <a:lumOff val="60000"/>
              <a:alpha val="3019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A5E9A8D-870A-AD06-553D-6D1C2DCBB082}"/>
              </a:ext>
            </a:extLst>
          </p:cNvPr>
          <p:cNvSpPr/>
          <p:nvPr/>
        </p:nvSpPr>
        <p:spPr>
          <a:xfrm>
            <a:off x="1747520" y="3302106"/>
            <a:ext cx="1468868" cy="427877"/>
          </a:xfrm>
          <a:prstGeom prst="rect">
            <a:avLst/>
          </a:prstGeom>
          <a:solidFill>
            <a:schemeClr val="accent4">
              <a:lumMod val="40000"/>
              <a:lumOff val="60000"/>
              <a:alpha val="3019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52878C4-AC73-3B06-1C56-20DB419F7A21}"/>
              </a:ext>
            </a:extLst>
          </p:cNvPr>
          <p:cNvSpPr/>
          <p:nvPr/>
        </p:nvSpPr>
        <p:spPr>
          <a:xfrm>
            <a:off x="2946400" y="3302106"/>
            <a:ext cx="1584960" cy="427877"/>
          </a:xfrm>
          <a:prstGeom prst="rect">
            <a:avLst/>
          </a:prstGeom>
          <a:solidFill>
            <a:schemeClr val="tx2">
              <a:lumMod val="60000"/>
              <a:lumOff val="40000"/>
              <a:alpha val="3019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B424B3D-3387-1C48-7040-F1DB2DBAD983}"/>
              </a:ext>
            </a:extLst>
          </p:cNvPr>
          <p:cNvSpPr/>
          <p:nvPr/>
        </p:nvSpPr>
        <p:spPr>
          <a:xfrm>
            <a:off x="4287522" y="3314122"/>
            <a:ext cx="1097278" cy="427877"/>
          </a:xfrm>
          <a:prstGeom prst="rect">
            <a:avLst/>
          </a:prstGeom>
          <a:solidFill>
            <a:schemeClr val="accent5">
              <a:lumMod val="75000"/>
              <a:alpha val="3019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FD78CCE-B163-BCE1-FE09-761992C1EF71}"/>
              </a:ext>
            </a:extLst>
          </p:cNvPr>
          <p:cNvSpPr/>
          <p:nvPr/>
        </p:nvSpPr>
        <p:spPr>
          <a:xfrm>
            <a:off x="5384800" y="3314122"/>
            <a:ext cx="1188722" cy="427877"/>
          </a:xfrm>
          <a:prstGeom prst="rect">
            <a:avLst/>
          </a:prstGeom>
          <a:solidFill>
            <a:srgbClr val="9933FF">
              <a:alpha val="2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A4B3010-FA63-4100-826C-E81B035A46B2}"/>
              </a:ext>
            </a:extLst>
          </p:cNvPr>
          <p:cNvSpPr/>
          <p:nvPr/>
        </p:nvSpPr>
        <p:spPr>
          <a:xfrm>
            <a:off x="6537957" y="3314122"/>
            <a:ext cx="1366524" cy="427877"/>
          </a:xfrm>
          <a:prstGeom prst="rect">
            <a:avLst/>
          </a:prstGeom>
          <a:solidFill>
            <a:schemeClr val="accent6">
              <a:lumMod val="60000"/>
              <a:lumOff val="40000"/>
              <a:alpha val="29804"/>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8861F1B-BBC6-0F83-3B75-6E7BC0CC2135}"/>
              </a:ext>
            </a:extLst>
          </p:cNvPr>
          <p:cNvSpPr txBox="1"/>
          <p:nvPr/>
        </p:nvSpPr>
        <p:spPr>
          <a:xfrm>
            <a:off x="1922588" y="3280440"/>
            <a:ext cx="890885" cy="461665"/>
          </a:xfrm>
          <a:prstGeom prst="rect">
            <a:avLst/>
          </a:prstGeom>
          <a:noFill/>
        </p:spPr>
        <p:txBody>
          <a:bodyPr wrap="none" rtlCol="0">
            <a:spAutoFit/>
          </a:bodyPr>
          <a:lstStyle/>
          <a:p>
            <a:pPr algn="ctr"/>
            <a:r>
              <a:rPr lang="en-US" sz="1200" dirty="0"/>
              <a:t>Conceptual</a:t>
            </a:r>
          </a:p>
          <a:p>
            <a:pPr algn="ctr"/>
            <a:r>
              <a:rPr lang="en-US" sz="1200" dirty="0"/>
              <a:t>Design</a:t>
            </a:r>
          </a:p>
        </p:txBody>
      </p:sp>
      <p:sp>
        <p:nvSpPr>
          <p:cNvPr id="21" name="TextBox 20">
            <a:extLst>
              <a:ext uri="{FF2B5EF4-FFF2-40B4-BE49-F238E27FC236}">
                <a16:creationId xmlns:a16="http://schemas.microsoft.com/office/drawing/2014/main" id="{E62A6BDF-A67E-1795-DB7C-4752C1B106EA}"/>
              </a:ext>
            </a:extLst>
          </p:cNvPr>
          <p:cNvSpPr txBox="1"/>
          <p:nvPr/>
        </p:nvSpPr>
        <p:spPr>
          <a:xfrm>
            <a:off x="249897" y="3298715"/>
            <a:ext cx="1590040" cy="461665"/>
          </a:xfrm>
          <a:prstGeom prst="rect">
            <a:avLst/>
          </a:prstGeom>
          <a:noFill/>
        </p:spPr>
        <p:txBody>
          <a:bodyPr wrap="square" rtlCol="0">
            <a:spAutoFit/>
          </a:bodyPr>
          <a:lstStyle/>
          <a:p>
            <a:pPr algn="ctr"/>
            <a:r>
              <a:rPr lang="en-US" sz="1200" dirty="0"/>
              <a:t>Develop Project goals</a:t>
            </a:r>
          </a:p>
          <a:p>
            <a:pPr algn="ctr"/>
            <a:r>
              <a:rPr lang="en-US" sz="1200" dirty="0"/>
              <a:t>and requirements</a:t>
            </a:r>
          </a:p>
        </p:txBody>
      </p:sp>
      <p:sp>
        <p:nvSpPr>
          <p:cNvPr id="22" name="TextBox 21">
            <a:extLst>
              <a:ext uri="{FF2B5EF4-FFF2-40B4-BE49-F238E27FC236}">
                <a16:creationId xmlns:a16="http://schemas.microsoft.com/office/drawing/2014/main" id="{FC8FCF25-7D96-DE54-77C2-F733B84DB0D5}"/>
              </a:ext>
            </a:extLst>
          </p:cNvPr>
          <p:cNvSpPr txBox="1"/>
          <p:nvPr/>
        </p:nvSpPr>
        <p:spPr>
          <a:xfrm>
            <a:off x="3216388" y="3293209"/>
            <a:ext cx="898323" cy="461665"/>
          </a:xfrm>
          <a:prstGeom prst="rect">
            <a:avLst/>
          </a:prstGeom>
          <a:noFill/>
        </p:spPr>
        <p:txBody>
          <a:bodyPr wrap="none" rtlCol="0">
            <a:spAutoFit/>
          </a:bodyPr>
          <a:lstStyle/>
          <a:p>
            <a:pPr algn="ctr"/>
            <a:r>
              <a:rPr lang="en-US" sz="1200" dirty="0"/>
              <a:t>Preliminary</a:t>
            </a:r>
          </a:p>
          <a:p>
            <a:pPr algn="ctr"/>
            <a:r>
              <a:rPr lang="en-US" sz="1200" dirty="0"/>
              <a:t>Design</a:t>
            </a:r>
          </a:p>
        </p:txBody>
      </p:sp>
      <p:sp>
        <p:nvSpPr>
          <p:cNvPr id="23" name="TextBox 22">
            <a:extLst>
              <a:ext uri="{FF2B5EF4-FFF2-40B4-BE49-F238E27FC236}">
                <a16:creationId xmlns:a16="http://schemas.microsoft.com/office/drawing/2014/main" id="{182617B9-4998-D919-427A-3A13564600AF}"/>
              </a:ext>
            </a:extLst>
          </p:cNvPr>
          <p:cNvSpPr txBox="1"/>
          <p:nvPr/>
        </p:nvSpPr>
        <p:spPr>
          <a:xfrm>
            <a:off x="4593402" y="3302106"/>
            <a:ext cx="621837" cy="461665"/>
          </a:xfrm>
          <a:prstGeom prst="rect">
            <a:avLst/>
          </a:prstGeom>
          <a:noFill/>
        </p:spPr>
        <p:txBody>
          <a:bodyPr wrap="none" rtlCol="0">
            <a:spAutoFit/>
          </a:bodyPr>
          <a:lstStyle/>
          <a:p>
            <a:pPr algn="ctr"/>
            <a:r>
              <a:rPr lang="en-US" sz="1200" dirty="0"/>
              <a:t>Final</a:t>
            </a:r>
          </a:p>
          <a:p>
            <a:pPr algn="ctr"/>
            <a:r>
              <a:rPr lang="en-US" sz="1200" dirty="0"/>
              <a:t>Design</a:t>
            </a:r>
          </a:p>
        </p:txBody>
      </p:sp>
      <p:sp>
        <p:nvSpPr>
          <p:cNvPr id="24" name="TextBox 23">
            <a:extLst>
              <a:ext uri="{FF2B5EF4-FFF2-40B4-BE49-F238E27FC236}">
                <a16:creationId xmlns:a16="http://schemas.microsoft.com/office/drawing/2014/main" id="{E6457EE6-DA7E-9432-D1E3-06A013B4B552}"/>
              </a:ext>
            </a:extLst>
          </p:cNvPr>
          <p:cNvSpPr txBox="1"/>
          <p:nvPr/>
        </p:nvSpPr>
        <p:spPr>
          <a:xfrm>
            <a:off x="5486141" y="3405527"/>
            <a:ext cx="986040" cy="276999"/>
          </a:xfrm>
          <a:prstGeom prst="rect">
            <a:avLst/>
          </a:prstGeom>
          <a:noFill/>
        </p:spPr>
        <p:txBody>
          <a:bodyPr wrap="none" rtlCol="0">
            <a:spAutoFit/>
          </a:bodyPr>
          <a:lstStyle/>
          <a:p>
            <a:pPr algn="ctr"/>
            <a:r>
              <a:rPr lang="en-US" sz="1200" dirty="0"/>
              <a:t>Construction</a:t>
            </a:r>
          </a:p>
        </p:txBody>
      </p:sp>
      <p:sp>
        <p:nvSpPr>
          <p:cNvPr id="25" name="TextBox 24">
            <a:extLst>
              <a:ext uri="{FF2B5EF4-FFF2-40B4-BE49-F238E27FC236}">
                <a16:creationId xmlns:a16="http://schemas.microsoft.com/office/drawing/2014/main" id="{B0CEFD71-6851-E2A8-DB87-9EAB3DAF7F5E}"/>
              </a:ext>
            </a:extLst>
          </p:cNvPr>
          <p:cNvSpPr txBox="1"/>
          <p:nvPr/>
        </p:nvSpPr>
        <p:spPr>
          <a:xfrm>
            <a:off x="6724866" y="3385541"/>
            <a:ext cx="814903" cy="276999"/>
          </a:xfrm>
          <a:prstGeom prst="rect">
            <a:avLst/>
          </a:prstGeom>
          <a:noFill/>
        </p:spPr>
        <p:txBody>
          <a:bodyPr wrap="none" rtlCol="0">
            <a:spAutoFit/>
          </a:bodyPr>
          <a:lstStyle/>
          <a:p>
            <a:pPr algn="ctr"/>
            <a:r>
              <a:rPr lang="en-US" sz="1200" dirty="0"/>
              <a:t>Operation</a:t>
            </a:r>
          </a:p>
        </p:txBody>
      </p:sp>
      <p:sp>
        <p:nvSpPr>
          <p:cNvPr id="2" name="Rectangle 1">
            <a:extLst>
              <a:ext uri="{FF2B5EF4-FFF2-40B4-BE49-F238E27FC236}">
                <a16:creationId xmlns:a16="http://schemas.microsoft.com/office/drawing/2014/main" id="{6A3FD507-98BF-3C5A-7CEE-560AB9692C9E}"/>
              </a:ext>
            </a:extLst>
          </p:cNvPr>
          <p:cNvSpPr/>
          <p:nvPr/>
        </p:nvSpPr>
        <p:spPr>
          <a:xfrm>
            <a:off x="3779520" y="248215"/>
            <a:ext cx="1503680" cy="427877"/>
          </a:xfrm>
          <a:prstGeom prst="rect">
            <a:avLst/>
          </a:prstGeom>
          <a:solidFill>
            <a:schemeClr val="tx2">
              <a:lumMod val="20000"/>
              <a:lumOff val="80000"/>
              <a:alpha val="3019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A9DBDAB-14F6-2199-CCAD-424A6E903D62}"/>
              </a:ext>
            </a:extLst>
          </p:cNvPr>
          <p:cNvSpPr/>
          <p:nvPr/>
        </p:nvSpPr>
        <p:spPr>
          <a:xfrm>
            <a:off x="2202719" y="3280440"/>
            <a:ext cx="1067966" cy="3028920"/>
          </a:xfrm>
          <a:prstGeom prst="rect">
            <a:avLst/>
          </a:prstGeom>
          <a:solidFill>
            <a:schemeClr val="tx2">
              <a:lumMod val="20000"/>
              <a:lumOff val="80000"/>
              <a:alpha val="3019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8783448"/>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bout-DOE-Projects-ECA-Workshop-June-2023.potx" id="{8DF56875-50CA-46E9-ACE7-F93563E8856A}" vid="{D93933A0-98EC-46B9-8464-7265F1CDD4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About-DOE-Projects-ECA-Workshop-June-2023</Template>
  <TotalTime>555</TotalTime>
  <Words>1950</Words>
  <Application>Microsoft Office PowerPoint</Application>
  <PresentationFormat>On-screen Show (4:3)</PresentationFormat>
  <Paragraphs>265</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Helvetica</vt:lpstr>
      <vt:lpstr>Fermilab_PPT_090815</vt:lpstr>
      <vt:lpstr>PowerPoint Presentation</vt:lpstr>
      <vt:lpstr>My background</vt:lpstr>
      <vt:lpstr>Funding HEP Activities</vt:lpstr>
      <vt:lpstr>Who decides the new stuff to build?</vt:lpstr>
      <vt:lpstr>How to fund the new stuff?</vt:lpstr>
      <vt:lpstr>Current Projects at Fermilab</vt:lpstr>
      <vt:lpstr>The Project Process</vt:lpstr>
      <vt:lpstr>The Project Process    CD-0</vt:lpstr>
      <vt:lpstr>The Project Process    CD-1</vt:lpstr>
      <vt:lpstr>The Project Process    CD-2</vt:lpstr>
      <vt:lpstr>The Project Process    CD-3</vt:lpstr>
      <vt:lpstr>Are DOE Projects always done through Labs?</vt:lpstr>
      <vt:lpstr>The Project Process    CD-4</vt:lpstr>
      <vt:lpstr>Tailored CDs</vt:lpstr>
      <vt:lpstr>Main Theme of the DOE CD process</vt:lpstr>
      <vt:lpstr>Another Theme of the CD process</vt:lpstr>
      <vt:lpstr>ECA contributing to DOE Projects   </vt:lpstr>
      <vt:lpstr>Other Agencies have similar processes</vt:lpstr>
      <vt:lpstr>Fermilab provides support for its Projects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James</dc:creator>
  <cp:lastModifiedBy>Catherine James</cp:lastModifiedBy>
  <cp:revision>57</cp:revision>
  <cp:lastPrinted>2023-06-08T13:53:52Z</cp:lastPrinted>
  <dcterms:created xsi:type="dcterms:W3CDTF">2023-06-07T19:09:13Z</dcterms:created>
  <dcterms:modified xsi:type="dcterms:W3CDTF">2023-06-08T14:04:03Z</dcterms:modified>
</cp:coreProperties>
</file>