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5" r:id="rId5"/>
  </p:sldMasterIdLst>
  <p:notesMasterIdLst>
    <p:notesMasterId r:id="rId66"/>
  </p:notesMasterIdLst>
  <p:handoutMasterIdLst>
    <p:handoutMasterId r:id="rId67"/>
  </p:handoutMasterIdLst>
  <p:sldIdLst>
    <p:sldId id="5904" r:id="rId6"/>
    <p:sldId id="2142533984" r:id="rId7"/>
    <p:sldId id="5980" r:id="rId8"/>
    <p:sldId id="5927" r:id="rId9"/>
    <p:sldId id="6002" r:id="rId10"/>
    <p:sldId id="4971" r:id="rId11"/>
    <p:sldId id="2142533988" r:id="rId12"/>
    <p:sldId id="5983" r:id="rId13"/>
    <p:sldId id="2142533997" r:id="rId14"/>
    <p:sldId id="2196" r:id="rId15"/>
    <p:sldId id="2142534017" r:id="rId16"/>
    <p:sldId id="5995" r:id="rId17"/>
    <p:sldId id="2142533989" r:id="rId18"/>
    <p:sldId id="2142534020" r:id="rId19"/>
    <p:sldId id="1026" r:id="rId20"/>
    <p:sldId id="2142534000" r:id="rId21"/>
    <p:sldId id="2197" r:id="rId22"/>
    <p:sldId id="276" r:id="rId23"/>
    <p:sldId id="2142534013" r:id="rId24"/>
    <p:sldId id="2142534002" r:id="rId25"/>
    <p:sldId id="5914" r:id="rId26"/>
    <p:sldId id="2142534024" r:id="rId27"/>
    <p:sldId id="2142534025" r:id="rId28"/>
    <p:sldId id="277" r:id="rId29"/>
    <p:sldId id="6003" r:id="rId30"/>
    <p:sldId id="2040" r:id="rId31"/>
    <p:sldId id="2014" r:id="rId32"/>
    <p:sldId id="2015" r:id="rId33"/>
    <p:sldId id="2174" r:id="rId34"/>
    <p:sldId id="2173" r:id="rId35"/>
    <p:sldId id="2181" r:id="rId36"/>
    <p:sldId id="2175" r:id="rId37"/>
    <p:sldId id="2183" r:id="rId38"/>
    <p:sldId id="2180" r:id="rId39"/>
    <p:sldId id="2142534026" r:id="rId40"/>
    <p:sldId id="2077" r:id="rId41"/>
    <p:sldId id="2074" r:id="rId42"/>
    <p:sldId id="2075" r:id="rId43"/>
    <p:sldId id="2076" r:id="rId44"/>
    <p:sldId id="551" r:id="rId45"/>
    <p:sldId id="5963" r:id="rId46"/>
    <p:sldId id="1908" r:id="rId47"/>
    <p:sldId id="985" r:id="rId48"/>
    <p:sldId id="1091" r:id="rId49"/>
    <p:sldId id="1093" r:id="rId50"/>
    <p:sldId id="5964" r:id="rId51"/>
    <p:sldId id="2170" r:id="rId52"/>
    <p:sldId id="555" r:id="rId53"/>
    <p:sldId id="2085" r:id="rId54"/>
    <p:sldId id="2086" r:id="rId55"/>
    <p:sldId id="2191" r:id="rId56"/>
    <p:sldId id="5920" r:id="rId57"/>
    <p:sldId id="5918" r:id="rId58"/>
    <p:sldId id="5922" r:id="rId59"/>
    <p:sldId id="2142533986" r:id="rId60"/>
    <p:sldId id="2138" r:id="rId61"/>
    <p:sldId id="5956" r:id="rId62"/>
    <p:sldId id="2142534003" r:id="rId63"/>
    <p:sldId id="5967" r:id="rId64"/>
    <p:sldId id="2142534018" r:id="rId65"/>
  </p:sldIdLst>
  <p:sldSz cx="12192000" cy="6858000"/>
  <p:notesSz cx="6881813" cy="9296400"/>
  <p:custDataLst>
    <p:tags r:id="rId68"/>
  </p:custDataLst>
  <p:defaultTextStyle>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FF"/>
    <a:srgbClr val="FF9900"/>
    <a:srgbClr val="FC3C28"/>
    <a:srgbClr val="39A7BD"/>
    <a:srgbClr val="146737"/>
    <a:srgbClr val="106636"/>
    <a:srgbClr val="6DC1D5"/>
    <a:srgbClr val="0099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67D29-8FAB-49C0-A653-0AF0BFC87642}" v="72" dt="2023-04-15T00:13:42.38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52" autoAdjust="0"/>
  </p:normalViewPr>
  <p:slideViewPr>
    <p:cSldViewPr snapToGrid="0">
      <p:cViewPr varScale="1">
        <p:scale>
          <a:sx n="116" d="100"/>
          <a:sy n="116" d="100"/>
        </p:scale>
        <p:origin x="120" y="174"/>
      </p:cViewPr>
      <p:guideLst>
        <p:guide orient="horz" pos="312"/>
        <p:guide pos="3843"/>
      </p:guideLst>
    </p:cSldViewPr>
  </p:slideViewPr>
  <p:notesTextViewPr>
    <p:cViewPr>
      <p:scale>
        <a:sx n="1" d="1"/>
        <a:sy n="1" d="1"/>
      </p:scale>
      <p:origin x="0" y="0"/>
    </p:cViewPr>
  </p:notesTextViewPr>
  <p:sorterViewPr>
    <p:cViewPr>
      <p:scale>
        <a:sx n="80" d="100"/>
        <a:sy n="80" d="100"/>
      </p:scale>
      <p:origin x="0" y="-3072"/>
    </p:cViewPr>
  </p:sorterViewPr>
  <p:notesViewPr>
    <p:cSldViewPr snapToGrid="0">
      <p:cViewPr varScale="1">
        <p:scale>
          <a:sx n="66" d="100"/>
          <a:sy n="66" d="100"/>
        </p:scale>
        <p:origin x="0" y="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ne, Alan" userId="6fdff407-6771-4cf1-a119-d1b27d1ed56e" providerId="ADAL" clId="{0AB73E63-C833-4BDD-A248-6934710CFC9E}"/>
    <pc:docChg chg="undo redo custSel addSld delSld modSld">
      <pc:chgData name="Stone, Alan" userId="6fdff407-6771-4cf1-a119-d1b27d1ed56e" providerId="ADAL" clId="{0AB73E63-C833-4BDD-A248-6934710CFC9E}" dt="2023-04-11T18:59:59.837" v="338" actId="2696"/>
      <pc:docMkLst>
        <pc:docMk/>
      </pc:docMkLst>
      <pc:sldChg chg="del">
        <pc:chgData name="Stone, Alan" userId="6fdff407-6771-4cf1-a119-d1b27d1ed56e" providerId="ADAL" clId="{0AB73E63-C833-4BDD-A248-6934710CFC9E}" dt="2023-04-11T18:59:59.837" v="338" actId="2696"/>
        <pc:sldMkLst>
          <pc:docMk/>
          <pc:sldMk cId="860495024" sldId="277"/>
        </pc:sldMkLst>
      </pc:sldChg>
      <pc:sldChg chg="del">
        <pc:chgData name="Stone, Alan" userId="6fdff407-6771-4cf1-a119-d1b27d1ed56e" providerId="ADAL" clId="{0AB73E63-C833-4BDD-A248-6934710CFC9E}" dt="2023-04-11T18:59:59.837" v="338" actId="2696"/>
        <pc:sldMkLst>
          <pc:docMk/>
          <pc:sldMk cId="1730659726" sldId="551"/>
        </pc:sldMkLst>
      </pc:sldChg>
      <pc:sldChg chg="del">
        <pc:chgData name="Stone, Alan" userId="6fdff407-6771-4cf1-a119-d1b27d1ed56e" providerId="ADAL" clId="{0AB73E63-C833-4BDD-A248-6934710CFC9E}" dt="2023-04-11T18:59:59.837" v="338" actId="2696"/>
        <pc:sldMkLst>
          <pc:docMk/>
          <pc:sldMk cId="1512669099" sldId="555"/>
        </pc:sldMkLst>
      </pc:sldChg>
      <pc:sldChg chg="del">
        <pc:chgData name="Stone, Alan" userId="6fdff407-6771-4cf1-a119-d1b27d1ed56e" providerId="ADAL" clId="{0AB73E63-C833-4BDD-A248-6934710CFC9E}" dt="2023-04-11T15:36:14.695" v="150" actId="47"/>
        <pc:sldMkLst>
          <pc:docMk/>
          <pc:sldMk cId="2678968246" sldId="938"/>
        </pc:sldMkLst>
      </pc:sldChg>
      <pc:sldChg chg="del">
        <pc:chgData name="Stone, Alan" userId="6fdff407-6771-4cf1-a119-d1b27d1ed56e" providerId="ADAL" clId="{0AB73E63-C833-4BDD-A248-6934710CFC9E}" dt="2023-04-11T18:59:59.837" v="338" actId="2696"/>
        <pc:sldMkLst>
          <pc:docMk/>
          <pc:sldMk cId="1743769432" sldId="985"/>
        </pc:sldMkLst>
      </pc:sldChg>
      <pc:sldChg chg="del">
        <pc:chgData name="Stone, Alan" userId="6fdff407-6771-4cf1-a119-d1b27d1ed56e" providerId="ADAL" clId="{0AB73E63-C833-4BDD-A248-6934710CFC9E}" dt="2023-04-11T15:36:22.371" v="154" actId="47"/>
        <pc:sldMkLst>
          <pc:docMk/>
          <pc:sldMk cId="2906326001" sldId="1026"/>
        </pc:sldMkLst>
      </pc:sldChg>
      <pc:sldChg chg="del">
        <pc:chgData name="Stone, Alan" userId="6fdff407-6771-4cf1-a119-d1b27d1ed56e" providerId="ADAL" clId="{0AB73E63-C833-4BDD-A248-6934710CFC9E}" dt="2023-04-11T18:59:59.837" v="338" actId="2696"/>
        <pc:sldMkLst>
          <pc:docMk/>
          <pc:sldMk cId="4077163976" sldId="1091"/>
        </pc:sldMkLst>
      </pc:sldChg>
      <pc:sldChg chg="del">
        <pc:chgData name="Stone, Alan" userId="6fdff407-6771-4cf1-a119-d1b27d1ed56e" providerId="ADAL" clId="{0AB73E63-C833-4BDD-A248-6934710CFC9E}" dt="2023-04-11T18:59:59.837" v="338" actId="2696"/>
        <pc:sldMkLst>
          <pc:docMk/>
          <pc:sldMk cId="2958348397" sldId="1093"/>
        </pc:sldMkLst>
      </pc:sldChg>
      <pc:sldChg chg="del">
        <pc:chgData name="Stone, Alan" userId="6fdff407-6771-4cf1-a119-d1b27d1ed56e" providerId="ADAL" clId="{0AB73E63-C833-4BDD-A248-6934710CFC9E}" dt="2023-04-11T18:59:59.837" v="338" actId="2696"/>
        <pc:sldMkLst>
          <pc:docMk/>
          <pc:sldMk cId="1051118871" sldId="1908"/>
        </pc:sldMkLst>
      </pc:sldChg>
      <pc:sldChg chg="del">
        <pc:chgData name="Stone, Alan" userId="6fdff407-6771-4cf1-a119-d1b27d1ed56e" providerId="ADAL" clId="{0AB73E63-C833-4BDD-A248-6934710CFC9E}" dt="2023-04-11T15:36:17.712" v="152" actId="47"/>
        <pc:sldMkLst>
          <pc:docMk/>
          <pc:sldMk cId="2974887453" sldId="1994"/>
        </pc:sldMkLst>
      </pc:sldChg>
      <pc:sldChg chg="del">
        <pc:chgData name="Stone, Alan" userId="6fdff407-6771-4cf1-a119-d1b27d1ed56e" providerId="ADAL" clId="{0AB73E63-C833-4BDD-A248-6934710CFC9E}" dt="2023-04-11T18:59:59.837" v="338" actId="2696"/>
        <pc:sldMkLst>
          <pc:docMk/>
          <pc:sldMk cId="2055306740" sldId="2014"/>
        </pc:sldMkLst>
      </pc:sldChg>
      <pc:sldChg chg="del">
        <pc:chgData name="Stone, Alan" userId="6fdff407-6771-4cf1-a119-d1b27d1ed56e" providerId="ADAL" clId="{0AB73E63-C833-4BDD-A248-6934710CFC9E}" dt="2023-04-11T18:59:59.837" v="338" actId="2696"/>
        <pc:sldMkLst>
          <pc:docMk/>
          <pc:sldMk cId="2104348267" sldId="2015"/>
        </pc:sldMkLst>
      </pc:sldChg>
      <pc:sldChg chg="del">
        <pc:chgData name="Stone, Alan" userId="6fdff407-6771-4cf1-a119-d1b27d1ed56e" providerId="ADAL" clId="{0AB73E63-C833-4BDD-A248-6934710CFC9E}" dt="2023-04-11T18:59:59.837" v="338" actId="2696"/>
        <pc:sldMkLst>
          <pc:docMk/>
          <pc:sldMk cId="1662043352" sldId="2016"/>
        </pc:sldMkLst>
      </pc:sldChg>
      <pc:sldChg chg="del">
        <pc:chgData name="Stone, Alan" userId="6fdff407-6771-4cf1-a119-d1b27d1ed56e" providerId="ADAL" clId="{0AB73E63-C833-4BDD-A248-6934710CFC9E}" dt="2023-04-11T18:59:59.837" v="338" actId="2696"/>
        <pc:sldMkLst>
          <pc:docMk/>
          <pc:sldMk cId="656732014" sldId="2017"/>
        </pc:sldMkLst>
      </pc:sldChg>
      <pc:sldChg chg="del">
        <pc:chgData name="Stone, Alan" userId="6fdff407-6771-4cf1-a119-d1b27d1ed56e" providerId="ADAL" clId="{0AB73E63-C833-4BDD-A248-6934710CFC9E}" dt="2023-04-11T18:59:59.837" v="338" actId="2696"/>
        <pc:sldMkLst>
          <pc:docMk/>
          <pc:sldMk cId="2554753376" sldId="2018"/>
        </pc:sldMkLst>
      </pc:sldChg>
      <pc:sldChg chg="del">
        <pc:chgData name="Stone, Alan" userId="6fdff407-6771-4cf1-a119-d1b27d1ed56e" providerId="ADAL" clId="{0AB73E63-C833-4BDD-A248-6934710CFC9E}" dt="2023-04-11T18:59:59.837" v="338" actId="2696"/>
        <pc:sldMkLst>
          <pc:docMk/>
          <pc:sldMk cId="854898956" sldId="2019"/>
        </pc:sldMkLst>
      </pc:sldChg>
      <pc:sldChg chg="del">
        <pc:chgData name="Stone, Alan" userId="6fdff407-6771-4cf1-a119-d1b27d1ed56e" providerId="ADAL" clId="{0AB73E63-C833-4BDD-A248-6934710CFC9E}" dt="2023-04-11T18:59:59.837" v="338" actId="2696"/>
        <pc:sldMkLst>
          <pc:docMk/>
          <pc:sldMk cId="1370661270" sldId="2040"/>
        </pc:sldMkLst>
      </pc:sldChg>
      <pc:sldChg chg="del">
        <pc:chgData name="Stone, Alan" userId="6fdff407-6771-4cf1-a119-d1b27d1ed56e" providerId="ADAL" clId="{0AB73E63-C833-4BDD-A248-6934710CFC9E}" dt="2023-04-11T18:59:59.837" v="338" actId="2696"/>
        <pc:sldMkLst>
          <pc:docMk/>
          <pc:sldMk cId="47714082" sldId="2085"/>
        </pc:sldMkLst>
      </pc:sldChg>
      <pc:sldChg chg="del">
        <pc:chgData name="Stone, Alan" userId="6fdff407-6771-4cf1-a119-d1b27d1ed56e" providerId="ADAL" clId="{0AB73E63-C833-4BDD-A248-6934710CFC9E}" dt="2023-04-11T18:59:59.837" v="338" actId="2696"/>
        <pc:sldMkLst>
          <pc:docMk/>
          <pc:sldMk cId="45898035" sldId="2086"/>
        </pc:sldMkLst>
      </pc:sldChg>
      <pc:sldChg chg="del">
        <pc:chgData name="Stone, Alan" userId="6fdff407-6771-4cf1-a119-d1b27d1ed56e" providerId="ADAL" clId="{0AB73E63-C833-4BDD-A248-6934710CFC9E}" dt="2023-04-11T15:36:11.905" v="148" actId="47"/>
        <pc:sldMkLst>
          <pc:docMk/>
          <pc:sldMk cId="3144779216" sldId="2091"/>
        </pc:sldMkLst>
      </pc:sldChg>
      <pc:sldChg chg="del">
        <pc:chgData name="Stone, Alan" userId="6fdff407-6771-4cf1-a119-d1b27d1ed56e" providerId="ADAL" clId="{0AB73E63-C833-4BDD-A248-6934710CFC9E}" dt="2023-04-11T15:36:13.331" v="149" actId="47"/>
        <pc:sldMkLst>
          <pc:docMk/>
          <pc:sldMk cId="3077534172" sldId="2096"/>
        </pc:sldMkLst>
      </pc:sldChg>
      <pc:sldChg chg="del">
        <pc:chgData name="Stone, Alan" userId="6fdff407-6771-4cf1-a119-d1b27d1ed56e" providerId="ADAL" clId="{0AB73E63-C833-4BDD-A248-6934710CFC9E}" dt="2023-04-11T18:59:59.837" v="338" actId="2696"/>
        <pc:sldMkLst>
          <pc:docMk/>
          <pc:sldMk cId="462994167" sldId="2136"/>
        </pc:sldMkLst>
      </pc:sldChg>
      <pc:sldChg chg="del">
        <pc:chgData name="Stone, Alan" userId="6fdff407-6771-4cf1-a119-d1b27d1ed56e" providerId="ADAL" clId="{0AB73E63-C833-4BDD-A248-6934710CFC9E}" dt="2023-04-11T18:59:59.837" v="338" actId="2696"/>
        <pc:sldMkLst>
          <pc:docMk/>
          <pc:sldMk cId="2193546874" sldId="2138"/>
        </pc:sldMkLst>
      </pc:sldChg>
      <pc:sldChg chg="del">
        <pc:chgData name="Stone, Alan" userId="6fdff407-6771-4cf1-a119-d1b27d1ed56e" providerId="ADAL" clId="{0AB73E63-C833-4BDD-A248-6934710CFC9E}" dt="2023-04-11T18:59:59.837" v="338" actId="2696"/>
        <pc:sldMkLst>
          <pc:docMk/>
          <pc:sldMk cId="1811924342" sldId="2143"/>
        </pc:sldMkLst>
      </pc:sldChg>
      <pc:sldChg chg="del">
        <pc:chgData name="Stone, Alan" userId="6fdff407-6771-4cf1-a119-d1b27d1ed56e" providerId="ADAL" clId="{0AB73E63-C833-4BDD-A248-6934710CFC9E}" dt="2023-04-11T18:59:59.837" v="338" actId="2696"/>
        <pc:sldMkLst>
          <pc:docMk/>
          <pc:sldMk cId="3801250351" sldId="2170"/>
        </pc:sldMkLst>
      </pc:sldChg>
      <pc:sldChg chg="del">
        <pc:chgData name="Stone, Alan" userId="6fdff407-6771-4cf1-a119-d1b27d1ed56e" providerId="ADAL" clId="{0AB73E63-C833-4BDD-A248-6934710CFC9E}" dt="2023-04-11T18:59:59.837" v="338" actId="2696"/>
        <pc:sldMkLst>
          <pc:docMk/>
          <pc:sldMk cId="2126886347" sldId="2173"/>
        </pc:sldMkLst>
      </pc:sldChg>
      <pc:sldChg chg="del">
        <pc:chgData name="Stone, Alan" userId="6fdff407-6771-4cf1-a119-d1b27d1ed56e" providerId="ADAL" clId="{0AB73E63-C833-4BDD-A248-6934710CFC9E}" dt="2023-04-11T18:59:59.837" v="338" actId="2696"/>
        <pc:sldMkLst>
          <pc:docMk/>
          <pc:sldMk cId="605652715" sldId="2174"/>
        </pc:sldMkLst>
      </pc:sldChg>
      <pc:sldChg chg="del">
        <pc:chgData name="Stone, Alan" userId="6fdff407-6771-4cf1-a119-d1b27d1ed56e" providerId="ADAL" clId="{0AB73E63-C833-4BDD-A248-6934710CFC9E}" dt="2023-04-11T18:59:59.837" v="338" actId="2696"/>
        <pc:sldMkLst>
          <pc:docMk/>
          <pc:sldMk cId="3163058540" sldId="2175"/>
        </pc:sldMkLst>
      </pc:sldChg>
      <pc:sldChg chg="del">
        <pc:chgData name="Stone, Alan" userId="6fdff407-6771-4cf1-a119-d1b27d1ed56e" providerId="ADAL" clId="{0AB73E63-C833-4BDD-A248-6934710CFC9E}" dt="2023-04-11T18:59:59.837" v="338" actId="2696"/>
        <pc:sldMkLst>
          <pc:docMk/>
          <pc:sldMk cId="2937253914" sldId="2181"/>
        </pc:sldMkLst>
      </pc:sldChg>
      <pc:sldChg chg="del">
        <pc:chgData name="Stone, Alan" userId="6fdff407-6771-4cf1-a119-d1b27d1ed56e" providerId="ADAL" clId="{0AB73E63-C833-4BDD-A248-6934710CFC9E}" dt="2023-04-11T18:59:59.837" v="338" actId="2696"/>
        <pc:sldMkLst>
          <pc:docMk/>
          <pc:sldMk cId="1402767765" sldId="2183"/>
        </pc:sldMkLst>
      </pc:sldChg>
      <pc:sldChg chg="del">
        <pc:chgData name="Stone, Alan" userId="6fdff407-6771-4cf1-a119-d1b27d1ed56e" providerId="ADAL" clId="{0AB73E63-C833-4BDD-A248-6934710CFC9E}" dt="2023-04-11T18:59:59.837" v="338" actId="2696"/>
        <pc:sldMkLst>
          <pc:docMk/>
          <pc:sldMk cId="2731735827" sldId="2191"/>
        </pc:sldMkLst>
      </pc:sldChg>
      <pc:sldChg chg="del">
        <pc:chgData name="Stone, Alan" userId="6fdff407-6771-4cf1-a119-d1b27d1ed56e" providerId="ADAL" clId="{0AB73E63-C833-4BDD-A248-6934710CFC9E}" dt="2023-04-11T18:59:59.837" v="338" actId="2696"/>
        <pc:sldMkLst>
          <pc:docMk/>
          <pc:sldMk cId="1054308570" sldId="2196"/>
        </pc:sldMkLst>
      </pc:sldChg>
      <pc:sldChg chg="del">
        <pc:chgData name="Stone, Alan" userId="6fdff407-6771-4cf1-a119-d1b27d1ed56e" providerId="ADAL" clId="{0AB73E63-C833-4BDD-A248-6934710CFC9E}" dt="2023-04-11T15:38:03.057" v="155" actId="47"/>
        <pc:sldMkLst>
          <pc:docMk/>
          <pc:sldMk cId="2039307870" sldId="4971"/>
        </pc:sldMkLst>
      </pc:sldChg>
      <pc:sldChg chg="del">
        <pc:chgData name="Stone, Alan" userId="6fdff407-6771-4cf1-a119-d1b27d1ed56e" providerId="ADAL" clId="{0AB73E63-C833-4BDD-A248-6934710CFC9E}" dt="2023-04-11T15:36:09.867" v="147" actId="47"/>
        <pc:sldMkLst>
          <pc:docMk/>
          <pc:sldMk cId="2424994322" sldId="4973"/>
        </pc:sldMkLst>
      </pc:sldChg>
      <pc:sldChg chg="del">
        <pc:chgData name="Stone, Alan" userId="6fdff407-6771-4cf1-a119-d1b27d1ed56e" providerId="ADAL" clId="{0AB73E63-C833-4BDD-A248-6934710CFC9E}" dt="2023-04-11T18:59:59.837" v="338" actId="2696"/>
        <pc:sldMkLst>
          <pc:docMk/>
          <pc:sldMk cId="2358046767" sldId="5468"/>
        </pc:sldMkLst>
      </pc:sldChg>
      <pc:sldChg chg="modSp mod">
        <pc:chgData name="Stone, Alan" userId="6fdff407-6771-4cf1-a119-d1b27d1ed56e" providerId="ADAL" clId="{0AB73E63-C833-4BDD-A248-6934710CFC9E}" dt="2023-04-11T15:35:07.135" v="145" actId="20577"/>
        <pc:sldMkLst>
          <pc:docMk/>
          <pc:sldMk cId="276922313" sldId="5904"/>
        </pc:sldMkLst>
        <pc:spChg chg="mod">
          <ac:chgData name="Stone, Alan" userId="6fdff407-6771-4cf1-a119-d1b27d1ed56e" providerId="ADAL" clId="{0AB73E63-C833-4BDD-A248-6934710CFC9E}" dt="2023-04-11T15:31:38.727" v="64" actId="20577"/>
          <ac:spMkLst>
            <pc:docMk/>
            <pc:sldMk cId="276922313" sldId="5904"/>
            <ac:spMk id="2" creationId="{2842919D-CF6A-2354-959B-BB194E143F24}"/>
          </ac:spMkLst>
        </pc:spChg>
        <pc:spChg chg="mod">
          <ac:chgData name="Stone, Alan" userId="6fdff407-6771-4cf1-a119-d1b27d1ed56e" providerId="ADAL" clId="{0AB73E63-C833-4BDD-A248-6934710CFC9E}" dt="2023-04-11T15:35:07.135" v="145" actId="20577"/>
          <ac:spMkLst>
            <pc:docMk/>
            <pc:sldMk cId="276922313" sldId="5904"/>
            <ac:spMk id="3" creationId="{38BC691C-F61F-E7E6-110C-DE9063D788ED}"/>
          </ac:spMkLst>
        </pc:spChg>
        <pc:spChg chg="mod">
          <ac:chgData name="Stone, Alan" userId="6fdff407-6771-4cf1-a119-d1b27d1ed56e" providerId="ADAL" clId="{0AB73E63-C833-4BDD-A248-6934710CFC9E}" dt="2023-04-11T15:32:24.841" v="121" actId="20577"/>
          <ac:spMkLst>
            <pc:docMk/>
            <pc:sldMk cId="276922313" sldId="5904"/>
            <ac:spMk id="4" creationId="{B84CFB0A-9807-CD83-9C85-09EA804E2B79}"/>
          </ac:spMkLst>
        </pc:spChg>
      </pc:sldChg>
      <pc:sldChg chg="del">
        <pc:chgData name="Stone, Alan" userId="6fdff407-6771-4cf1-a119-d1b27d1ed56e" providerId="ADAL" clId="{0AB73E63-C833-4BDD-A248-6934710CFC9E}" dt="2023-04-11T18:59:59.837" v="338" actId="2696"/>
        <pc:sldMkLst>
          <pc:docMk/>
          <pc:sldMk cId="1114983030" sldId="5918"/>
        </pc:sldMkLst>
      </pc:sldChg>
      <pc:sldChg chg="del">
        <pc:chgData name="Stone, Alan" userId="6fdff407-6771-4cf1-a119-d1b27d1ed56e" providerId="ADAL" clId="{0AB73E63-C833-4BDD-A248-6934710CFC9E}" dt="2023-04-11T18:59:59.837" v="338" actId="2696"/>
        <pc:sldMkLst>
          <pc:docMk/>
          <pc:sldMk cId="3635376681" sldId="5920"/>
        </pc:sldMkLst>
      </pc:sldChg>
      <pc:sldChg chg="del">
        <pc:chgData name="Stone, Alan" userId="6fdff407-6771-4cf1-a119-d1b27d1ed56e" providerId="ADAL" clId="{0AB73E63-C833-4BDD-A248-6934710CFC9E}" dt="2023-04-11T18:59:59.837" v="338" actId="2696"/>
        <pc:sldMkLst>
          <pc:docMk/>
          <pc:sldMk cId="1085504294" sldId="5922"/>
        </pc:sldMkLst>
      </pc:sldChg>
      <pc:sldChg chg="mod">
        <pc:chgData name="Stone, Alan" userId="6fdff407-6771-4cf1-a119-d1b27d1ed56e" providerId="ADAL" clId="{0AB73E63-C833-4BDD-A248-6934710CFC9E}" dt="2023-04-11T16:36:17.207" v="337" actId="27918"/>
        <pc:sldMkLst>
          <pc:docMk/>
          <pc:sldMk cId="1729615275" sldId="5923"/>
        </pc:sldMkLst>
      </pc:sldChg>
      <pc:sldChg chg="add del">
        <pc:chgData name="Stone, Alan" userId="6fdff407-6771-4cf1-a119-d1b27d1ed56e" providerId="ADAL" clId="{0AB73E63-C833-4BDD-A248-6934710CFC9E}" dt="2023-04-11T16:09:38.277" v="200" actId="47"/>
        <pc:sldMkLst>
          <pc:docMk/>
          <pc:sldMk cId="3919356264" sldId="5927"/>
        </pc:sldMkLst>
      </pc:sldChg>
      <pc:sldChg chg="del">
        <pc:chgData name="Stone, Alan" userId="6fdff407-6771-4cf1-a119-d1b27d1ed56e" providerId="ADAL" clId="{0AB73E63-C833-4BDD-A248-6934710CFC9E}" dt="2023-04-11T18:59:59.837" v="338" actId="2696"/>
        <pc:sldMkLst>
          <pc:docMk/>
          <pc:sldMk cId="91106499" sldId="5963"/>
        </pc:sldMkLst>
      </pc:sldChg>
      <pc:sldChg chg="del">
        <pc:chgData name="Stone, Alan" userId="6fdff407-6771-4cf1-a119-d1b27d1ed56e" providerId="ADAL" clId="{0AB73E63-C833-4BDD-A248-6934710CFC9E}" dt="2023-04-11T18:59:59.837" v="338" actId="2696"/>
        <pc:sldMkLst>
          <pc:docMk/>
          <pc:sldMk cId="4279756294" sldId="5964"/>
        </pc:sldMkLst>
      </pc:sldChg>
      <pc:sldChg chg="del">
        <pc:chgData name="Stone, Alan" userId="6fdff407-6771-4cf1-a119-d1b27d1ed56e" providerId="ADAL" clId="{0AB73E63-C833-4BDD-A248-6934710CFC9E}" dt="2023-04-11T18:59:59.837" v="338" actId="2696"/>
        <pc:sldMkLst>
          <pc:docMk/>
          <pc:sldMk cId="4125082295" sldId="5967"/>
        </pc:sldMkLst>
      </pc:sldChg>
      <pc:sldChg chg="del">
        <pc:chgData name="Stone, Alan" userId="6fdff407-6771-4cf1-a119-d1b27d1ed56e" providerId="ADAL" clId="{0AB73E63-C833-4BDD-A248-6934710CFC9E}" dt="2023-04-11T18:59:59.837" v="338" actId="2696"/>
        <pc:sldMkLst>
          <pc:docMk/>
          <pc:sldMk cId="1762907085" sldId="5978"/>
        </pc:sldMkLst>
      </pc:sldChg>
      <pc:sldChg chg="del">
        <pc:chgData name="Stone, Alan" userId="6fdff407-6771-4cf1-a119-d1b27d1ed56e" providerId="ADAL" clId="{0AB73E63-C833-4BDD-A248-6934710CFC9E}" dt="2023-04-11T18:59:59.837" v="338" actId="2696"/>
        <pc:sldMkLst>
          <pc:docMk/>
          <pc:sldMk cId="4082028538" sldId="5994"/>
        </pc:sldMkLst>
      </pc:sldChg>
      <pc:sldChg chg="del">
        <pc:chgData name="Stone, Alan" userId="6fdff407-6771-4cf1-a119-d1b27d1ed56e" providerId="ADAL" clId="{0AB73E63-C833-4BDD-A248-6934710CFC9E}" dt="2023-04-11T15:36:19.909" v="153" actId="47"/>
        <pc:sldMkLst>
          <pc:docMk/>
          <pc:sldMk cId="2597876829" sldId="5995"/>
        </pc:sldMkLst>
      </pc:sldChg>
      <pc:sldChg chg="del">
        <pc:chgData name="Stone, Alan" userId="6fdff407-6771-4cf1-a119-d1b27d1ed56e" providerId="ADAL" clId="{0AB73E63-C833-4BDD-A248-6934710CFC9E}" dt="2023-04-11T18:59:59.837" v="338" actId="2696"/>
        <pc:sldMkLst>
          <pc:docMk/>
          <pc:sldMk cId="395564971" sldId="5996"/>
        </pc:sldMkLst>
      </pc:sldChg>
      <pc:sldChg chg="del">
        <pc:chgData name="Stone, Alan" userId="6fdff407-6771-4cf1-a119-d1b27d1ed56e" providerId="ADAL" clId="{0AB73E63-C833-4BDD-A248-6934710CFC9E}" dt="2023-04-11T18:59:59.837" v="338" actId="2696"/>
        <pc:sldMkLst>
          <pc:docMk/>
          <pc:sldMk cId="707890931" sldId="6003"/>
        </pc:sldMkLst>
      </pc:sldChg>
      <pc:sldChg chg="del">
        <pc:chgData name="Stone, Alan" userId="6fdff407-6771-4cf1-a119-d1b27d1ed56e" providerId="ADAL" clId="{0AB73E63-C833-4BDD-A248-6934710CFC9E}" dt="2023-04-11T18:59:59.837" v="338" actId="2696"/>
        <pc:sldMkLst>
          <pc:docMk/>
          <pc:sldMk cId="2512098974" sldId="2142533973"/>
        </pc:sldMkLst>
      </pc:sldChg>
      <pc:sldChg chg="del">
        <pc:chgData name="Stone, Alan" userId="6fdff407-6771-4cf1-a119-d1b27d1ed56e" providerId="ADAL" clId="{0AB73E63-C833-4BDD-A248-6934710CFC9E}" dt="2023-04-11T15:34:41.638" v="122" actId="47"/>
        <pc:sldMkLst>
          <pc:docMk/>
          <pc:sldMk cId="2843515474" sldId="2142533980"/>
        </pc:sldMkLst>
      </pc:sldChg>
      <pc:sldChg chg="del">
        <pc:chgData name="Stone, Alan" userId="6fdff407-6771-4cf1-a119-d1b27d1ed56e" providerId="ADAL" clId="{0AB73E63-C833-4BDD-A248-6934710CFC9E}" dt="2023-04-11T15:34:42.952" v="123" actId="47"/>
        <pc:sldMkLst>
          <pc:docMk/>
          <pc:sldMk cId="2350301636" sldId="2142533984"/>
        </pc:sldMkLst>
      </pc:sldChg>
      <pc:sldChg chg="del">
        <pc:chgData name="Stone, Alan" userId="6fdff407-6771-4cf1-a119-d1b27d1ed56e" providerId="ADAL" clId="{0AB73E63-C833-4BDD-A248-6934710CFC9E}" dt="2023-04-11T18:59:59.837" v="338" actId="2696"/>
        <pc:sldMkLst>
          <pc:docMk/>
          <pc:sldMk cId="2688871537" sldId="2142533985"/>
        </pc:sldMkLst>
      </pc:sldChg>
      <pc:sldChg chg="del">
        <pc:chgData name="Stone, Alan" userId="6fdff407-6771-4cf1-a119-d1b27d1ed56e" providerId="ADAL" clId="{0AB73E63-C833-4BDD-A248-6934710CFC9E}" dt="2023-04-11T15:34:44.375" v="124" actId="47"/>
        <pc:sldMkLst>
          <pc:docMk/>
          <pc:sldMk cId="1577295971" sldId="2142533986"/>
        </pc:sldMkLst>
      </pc:sldChg>
      <pc:sldChg chg="del">
        <pc:chgData name="Stone, Alan" userId="6fdff407-6771-4cf1-a119-d1b27d1ed56e" providerId="ADAL" clId="{0AB73E63-C833-4BDD-A248-6934710CFC9E}" dt="2023-04-11T15:35:37.860" v="146" actId="47"/>
        <pc:sldMkLst>
          <pc:docMk/>
          <pc:sldMk cId="2883006241" sldId="2142533987"/>
        </pc:sldMkLst>
      </pc:sldChg>
      <pc:sldChg chg="del">
        <pc:chgData name="Stone, Alan" userId="6fdff407-6771-4cf1-a119-d1b27d1ed56e" providerId="ADAL" clId="{0AB73E63-C833-4BDD-A248-6934710CFC9E}" dt="2023-04-11T18:59:59.837" v="338" actId="2696"/>
        <pc:sldMkLst>
          <pc:docMk/>
          <pc:sldMk cId="3007323769" sldId="2142533997"/>
        </pc:sldMkLst>
      </pc:sldChg>
      <pc:sldChg chg="delSp modSp mod">
        <pc:chgData name="Stone, Alan" userId="6fdff407-6771-4cf1-a119-d1b27d1ed56e" providerId="ADAL" clId="{0AB73E63-C833-4BDD-A248-6934710CFC9E}" dt="2023-04-11T16:35:27.051" v="335" actId="20577"/>
        <pc:sldMkLst>
          <pc:docMk/>
          <pc:sldMk cId="4090861523" sldId="2142534002"/>
        </pc:sldMkLst>
        <pc:spChg chg="mod">
          <ac:chgData name="Stone, Alan" userId="6fdff407-6771-4cf1-a119-d1b27d1ed56e" providerId="ADAL" clId="{0AB73E63-C833-4BDD-A248-6934710CFC9E}" dt="2023-04-11T16:35:27.051" v="335" actId="20577"/>
          <ac:spMkLst>
            <pc:docMk/>
            <pc:sldMk cId="4090861523" sldId="2142534002"/>
            <ac:spMk id="2" creationId="{B3F90CA4-FEDA-210D-2D64-260607F3D0AA}"/>
          </ac:spMkLst>
        </pc:spChg>
        <pc:spChg chg="del">
          <ac:chgData name="Stone, Alan" userId="6fdff407-6771-4cf1-a119-d1b27d1ed56e" providerId="ADAL" clId="{0AB73E63-C833-4BDD-A248-6934710CFC9E}" dt="2023-04-11T16:13:06.638" v="206" actId="478"/>
          <ac:spMkLst>
            <pc:docMk/>
            <pc:sldMk cId="4090861523" sldId="2142534002"/>
            <ac:spMk id="8" creationId="{DBD3CF5F-3A51-4472-A912-54EBD4EB8303}"/>
          </ac:spMkLst>
        </pc:spChg>
        <pc:spChg chg="del">
          <ac:chgData name="Stone, Alan" userId="6fdff407-6771-4cf1-a119-d1b27d1ed56e" providerId="ADAL" clId="{0AB73E63-C833-4BDD-A248-6934710CFC9E}" dt="2023-04-11T16:13:09.490" v="207" actId="478"/>
          <ac:spMkLst>
            <pc:docMk/>
            <pc:sldMk cId="4090861523" sldId="2142534002"/>
            <ac:spMk id="10" creationId="{3B6ABC5E-B72E-41B6-A3F3-AB64FAA2A901}"/>
          </ac:spMkLst>
        </pc:spChg>
        <pc:spChg chg="mod">
          <ac:chgData name="Stone, Alan" userId="6fdff407-6771-4cf1-a119-d1b27d1ed56e" providerId="ADAL" clId="{0AB73E63-C833-4BDD-A248-6934710CFC9E}" dt="2023-04-11T16:19:25.292" v="218" actId="1076"/>
          <ac:spMkLst>
            <pc:docMk/>
            <pc:sldMk cId="4090861523" sldId="2142534002"/>
            <ac:spMk id="11" creationId="{D5114086-741E-7BFF-F509-EBE207934608}"/>
          </ac:spMkLst>
        </pc:spChg>
        <pc:spChg chg="mod">
          <ac:chgData name="Stone, Alan" userId="6fdff407-6771-4cf1-a119-d1b27d1ed56e" providerId="ADAL" clId="{0AB73E63-C833-4BDD-A248-6934710CFC9E}" dt="2023-04-11T16:19:21.693" v="217" actId="1076"/>
          <ac:spMkLst>
            <pc:docMk/>
            <pc:sldMk cId="4090861523" sldId="2142534002"/>
            <ac:spMk id="12" creationId="{E3D915E0-FE81-19F0-C209-A7ADA4F5BC2B}"/>
          </ac:spMkLst>
        </pc:spChg>
        <pc:graphicFrameChg chg="mod">
          <ac:chgData name="Stone, Alan" userId="6fdff407-6771-4cf1-a119-d1b27d1ed56e" providerId="ADAL" clId="{0AB73E63-C833-4BDD-A248-6934710CFC9E}" dt="2023-04-11T16:19:35.765" v="219"/>
          <ac:graphicFrameMkLst>
            <pc:docMk/>
            <pc:sldMk cId="4090861523" sldId="2142534002"/>
            <ac:graphicFrameMk id="7" creationId="{00000000-0000-0000-0000-000000000000}"/>
          </ac:graphicFrameMkLst>
        </pc:graphicFrameChg>
      </pc:sldChg>
      <pc:sldChg chg="del">
        <pc:chgData name="Stone, Alan" userId="6fdff407-6771-4cf1-a119-d1b27d1ed56e" providerId="ADAL" clId="{0AB73E63-C833-4BDD-A248-6934710CFC9E}" dt="2023-04-11T15:36:16.465" v="151" actId="47"/>
        <pc:sldMkLst>
          <pc:docMk/>
          <pc:sldMk cId="1738819788" sldId="2142534011"/>
        </pc:sldMkLst>
      </pc:sldChg>
      <pc:sldChg chg="del">
        <pc:chgData name="Stone, Alan" userId="6fdff407-6771-4cf1-a119-d1b27d1ed56e" providerId="ADAL" clId="{0AB73E63-C833-4BDD-A248-6934710CFC9E}" dt="2023-04-11T15:38:12.550" v="156" actId="47"/>
        <pc:sldMkLst>
          <pc:docMk/>
          <pc:sldMk cId="1048042999" sldId="2142534013"/>
        </pc:sldMkLst>
      </pc:sldChg>
      <pc:sldMasterChg chg="delSldLayout">
        <pc:chgData name="Stone, Alan" userId="6fdff407-6771-4cf1-a119-d1b27d1ed56e" providerId="ADAL" clId="{0AB73E63-C833-4BDD-A248-6934710CFC9E}" dt="2023-04-11T18:59:59.837" v="338" actId="2696"/>
        <pc:sldMasterMkLst>
          <pc:docMk/>
          <pc:sldMasterMk cId="1345455686" sldId="2147483855"/>
        </pc:sldMasterMkLst>
        <pc:sldLayoutChg chg="del">
          <pc:chgData name="Stone, Alan" userId="6fdff407-6771-4cf1-a119-d1b27d1ed56e" providerId="ADAL" clId="{0AB73E63-C833-4BDD-A248-6934710CFC9E}" dt="2023-04-11T18:59:59.837" v="338" actId="2696"/>
          <pc:sldLayoutMkLst>
            <pc:docMk/>
            <pc:sldMasterMk cId="1345455686" sldId="2147483855"/>
            <pc:sldLayoutMk cId="3599326628" sldId="2147483858"/>
          </pc:sldLayoutMkLst>
        </pc:sldLayoutChg>
      </pc:sldMasterChg>
    </pc:docChg>
  </pc:docChgLst>
  <pc:docChgLst>
    <pc:chgData name="Stone, Alan" userId="6fdff407-6771-4cf1-a119-d1b27d1ed56e" providerId="ADAL" clId="{467BF51F-08C7-4A8E-8D2C-E0B142210AD3}"/>
    <pc:docChg chg="undo custSel addSld modSld">
      <pc:chgData name="Stone, Alan" userId="6fdff407-6771-4cf1-a119-d1b27d1ed56e" providerId="ADAL" clId="{467BF51F-08C7-4A8E-8D2C-E0B142210AD3}" dt="2023-02-06T18:36:26.223" v="2558" actId="20577"/>
      <pc:docMkLst>
        <pc:docMk/>
      </pc:docMkLst>
      <pc:sldChg chg="modSp mod">
        <pc:chgData name="Stone, Alan" userId="6fdff407-6771-4cf1-a119-d1b27d1ed56e" providerId="ADAL" clId="{467BF51F-08C7-4A8E-8D2C-E0B142210AD3}" dt="2023-02-06T18:35:39.209" v="2549" actId="27636"/>
        <pc:sldMkLst>
          <pc:docMk/>
          <pc:sldMk cId="3327688462" sldId="276"/>
        </pc:sldMkLst>
        <pc:spChg chg="mod">
          <ac:chgData name="Stone, Alan" userId="6fdff407-6771-4cf1-a119-d1b27d1ed56e" providerId="ADAL" clId="{467BF51F-08C7-4A8E-8D2C-E0B142210AD3}" dt="2023-02-06T18:35:39.209" v="2549" actId="27636"/>
          <ac:spMkLst>
            <pc:docMk/>
            <pc:sldMk cId="3327688462" sldId="276"/>
            <ac:spMk id="9" creationId="{747B3030-EA1F-D4B2-5AFE-D1A9FA291464}"/>
          </ac:spMkLst>
        </pc:spChg>
      </pc:sldChg>
      <pc:sldChg chg="modSp mod">
        <pc:chgData name="Stone, Alan" userId="6fdff407-6771-4cf1-a119-d1b27d1ed56e" providerId="ADAL" clId="{467BF51F-08C7-4A8E-8D2C-E0B142210AD3}" dt="2023-02-06T18:28:51.776" v="2547" actId="20577"/>
        <pc:sldMkLst>
          <pc:docMk/>
          <pc:sldMk cId="860495024" sldId="277"/>
        </pc:sldMkLst>
        <pc:spChg chg="mod">
          <ac:chgData name="Stone, Alan" userId="6fdff407-6771-4cf1-a119-d1b27d1ed56e" providerId="ADAL" clId="{467BF51F-08C7-4A8E-8D2C-E0B142210AD3}" dt="2023-02-06T18:28:51.776" v="2547" actId="20577"/>
          <ac:spMkLst>
            <pc:docMk/>
            <pc:sldMk cId="860495024" sldId="277"/>
            <ac:spMk id="3" creationId="{00000000-0000-0000-0000-000000000000}"/>
          </ac:spMkLst>
        </pc:spChg>
      </pc:sldChg>
      <pc:sldChg chg="mod">
        <pc:chgData name="Stone, Alan" userId="6fdff407-6771-4cf1-a119-d1b27d1ed56e" providerId="ADAL" clId="{467BF51F-08C7-4A8E-8D2C-E0B142210AD3}" dt="2023-02-06T16:59:27.674" v="697" actId="27918"/>
        <pc:sldMkLst>
          <pc:docMk/>
          <pc:sldMk cId="2709781752" sldId="5956"/>
        </pc:sldMkLst>
      </pc:sldChg>
      <pc:sldChg chg="modSp mod">
        <pc:chgData name="Stone, Alan" userId="6fdff407-6771-4cf1-a119-d1b27d1ed56e" providerId="ADAL" clId="{467BF51F-08C7-4A8E-8D2C-E0B142210AD3}" dt="2023-02-06T16:08:09.625" v="25" actId="255"/>
        <pc:sldMkLst>
          <pc:docMk/>
          <pc:sldMk cId="4145859279" sldId="2142533988"/>
        </pc:sldMkLst>
        <pc:graphicFrameChg chg="mod modGraphic">
          <ac:chgData name="Stone, Alan" userId="6fdff407-6771-4cf1-a119-d1b27d1ed56e" providerId="ADAL" clId="{467BF51F-08C7-4A8E-8D2C-E0B142210AD3}" dt="2023-02-06T16:08:09.625" v="25" actId="255"/>
          <ac:graphicFrameMkLst>
            <pc:docMk/>
            <pc:sldMk cId="4145859279" sldId="2142533988"/>
            <ac:graphicFrameMk id="2" creationId="{0E42B8AA-E64F-6672-3FB0-55FF72B25CAB}"/>
          </ac:graphicFrameMkLst>
        </pc:graphicFrameChg>
      </pc:sldChg>
      <pc:sldChg chg="modSp mod">
        <pc:chgData name="Stone, Alan" userId="6fdff407-6771-4cf1-a119-d1b27d1ed56e" providerId="ADAL" clId="{467BF51F-08C7-4A8E-8D2C-E0B142210AD3}" dt="2023-02-06T18:36:26.223" v="2558" actId="20577"/>
        <pc:sldMkLst>
          <pc:docMk/>
          <pc:sldMk cId="4090861523" sldId="2142534002"/>
        </pc:sldMkLst>
        <pc:spChg chg="mod">
          <ac:chgData name="Stone, Alan" userId="6fdff407-6771-4cf1-a119-d1b27d1ed56e" providerId="ADAL" clId="{467BF51F-08C7-4A8E-8D2C-E0B142210AD3}" dt="2023-02-06T18:36:26.223" v="2558" actId="20577"/>
          <ac:spMkLst>
            <pc:docMk/>
            <pc:sldMk cId="4090861523" sldId="2142534002"/>
            <ac:spMk id="2" creationId="{B3F90CA4-FEDA-210D-2D64-260607F3D0AA}"/>
          </ac:spMkLst>
        </pc:spChg>
      </pc:sldChg>
      <pc:sldChg chg="addSp delSp modSp new mod modClrScheme chgLayout">
        <pc:chgData name="Stone, Alan" userId="6fdff407-6771-4cf1-a119-d1b27d1ed56e" providerId="ADAL" clId="{467BF51F-08C7-4A8E-8D2C-E0B142210AD3}" dt="2023-02-06T17:23:33.256" v="1331" actId="113"/>
        <pc:sldMkLst>
          <pc:docMk/>
          <pc:sldMk cId="4167645888" sldId="2142534017"/>
        </pc:sldMkLst>
        <pc:spChg chg="del mod ord">
          <ac:chgData name="Stone, Alan" userId="6fdff407-6771-4cf1-a119-d1b27d1ed56e" providerId="ADAL" clId="{467BF51F-08C7-4A8E-8D2C-E0B142210AD3}" dt="2023-02-06T16:49:05.044" v="29" actId="700"/>
          <ac:spMkLst>
            <pc:docMk/>
            <pc:sldMk cId="4167645888" sldId="2142534017"/>
            <ac:spMk id="2" creationId="{DACB1121-15DE-2FA7-14FC-981AF9095008}"/>
          </ac:spMkLst>
        </pc:spChg>
        <pc:spChg chg="del mod ord">
          <ac:chgData name="Stone, Alan" userId="6fdff407-6771-4cf1-a119-d1b27d1ed56e" providerId="ADAL" clId="{467BF51F-08C7-4A8E-8D2C-E0B142210AD3}" dt="2023-02-06T16:49:05.044" v="29" actId="700"/>
          <ac:spMkLst>
            <pc:docMk/>
            <pc:sldMk cId="4167645888" sldId="2142534017"/>
            <ac:spMk id="3" creationId="{8D8AC224-2EA6-99EF-BC50-0F9B1EEEB0E5}"/>
          </ac:spMkLst>
        </pc:spChg>
        <pc:spChg chg="add mod ord">
          <ac:chgData name="Stone, Alan" userId="6fdff407-6771-4cf1-a119-d1b27d1ed56e" providerId="ADAL" clId="{467BF51F-08C7-4A8E-8D2C-E0B142210AD3}" dt="2023-02-06T16:53:57.721" v="334" actId="700"/>
          <ac:spMkLst>
            <pc:docMk/>
            <pc:sldMk cId="4167645888" sldId="2142534017"/>
            <ac:spMk id="4" creationId="{9F7934ED-25A7-03E5-CABB-DC409AC28FD8}"/>
          </ac:spMkLst>
        </pc:spChg>
        <pc:spChg chg="add del mod ord">
          <ac:chgData name="Stone, Alan" userId="6fdff407-6771-4cf1-a119-d1b27d1ed56e" providerId="ADAL" clId="{467BF51F-08C7-4A8E-8D2C-E0B142210AD3}" dt="2023-02-06T16:49:51.856" v="36"/>
          <ac:spMkLst>
            <pc:docMk/>
            <pc:sldMk cId="4167645888" sldId="2142534017"/>
            <ac:spMk id="5" creationId="{F17D6A71-FFA9-9A3D-2690-406F6BB1006B}"/>
          </ac:spMkLst>
        </pc:spChg>
        <pc:spChg chg="add mod ord">
          <ac:chgData name="Stone, Alan" userId="6fdff407-6771-4cf1-a119-d1b27d1ed56e" providerId="ADAL" clId="{467BF51F-08C7-4A8E-8D2C-E0B142210AD3}" dt="2023-02-06T17:23:33.256" v="1331" actId="113"/>
          <ac:spMkLst>
            <pc:docMk/>
            <pc:sldMk cId="4167645888" sldId="2142534017"/>
            <ac:spMk id="8" creationId="{5B8287AD-D33F-AEE1-F088-10E196E4417F}"/>
          </ac:spMkLst>
        </pc:spChg>
        <pc:spChg chg="add mod">
          <ac:chgData name="Stone, Alan" userId="6fdff407-6771-4cf1-a119-d1b27d1ed56e" providerId="ADAL" clId="{467BF51F-08C7-4A8E-8D2C-E0B142210AD3}" dt="2023-02-06T17:18:57.416" v="1167" actId="27636"/>
          <ac:spMkLst>
            <pc:docMk/>
            <pc:sldMk cId="4167645888" sldId="2142534017"/>
            <ac:spMk id="9" creationId="{8B1B7C91-E5A9-1BFA-6ADE-11D0B455DC88}"/>
          </ac:spMkLst>
        </pc:spChg>
        <pc:graphicFrameChg chg="add del mod">
          <ac:chgData name="Stone, Alan" userId="6fdff407-6771-4cf1-a119-d1b27d1ed56e" providerId="ADAL" clId="{467BF51F-08C7-4A8E-8D2C-E0B142210AD3}" dt="2023-02-06T16:49:43.693" v="34" actId="21"/>
          <ac:graphicFrameMkLst>
            <pc:docMk/>
            <pc:sldMk cId="4167645888" sldId="2142534017"/>
            <ac:graphicFrameMk id="6" creationId="{4A0815E0-3BAB-6713-F6BF-3C7E3B48F436}"/>
          </ac:graphicFrameMkLst>
        </pc:graphicFrameChg>
        <pc:graphicFrameChg chg="add mod ord">
          <ac:chgData name="Stone, Alan" userId="6fdff407-6771-4cf1-a119-d1b27d1ed56e" providerId="ADAL" clId="{467BF51F-08C7-4A8E-8D2C-E0B142210AD3}" dt="2023-02-06T17:18:51.470" v="1165" actId="1035"/>
          <ac:graphicFrameMkLst>
            <pc:docMk/>
            <pc:sldMk cId="4167645888" sldId="2142534017"/>
            <ac:graphicFrameMk id="7" creationId="{04BF1BB7-6976-332C-F43F-9A81CC275276}"/>
          </ac:graphicFrameMkLst>
        </pc:graphicFrameChg>
      </pc:sldChg>
      <pc:sldChg chg="addSp delSp modSp new mod modClrScheme chgLayout">
        <pc:chgData name="Stone, Alan" userId="6fdff407-6771-4cf1-a119-d1b27d1ed56e" providerId="ADAL" clId="{467BF51F-08C7-4A8E-8D2C-E0B142210AD3}" dt="2023-02-06T18:25:06.577" v="2334" actId="20577"/>
        <pc:sldMkLst>
          <pc:docMk/>
          <pc:sldMk cId="663734870" sldId="2142534018"/>
        </pc:sldMkLst>
        <pc:spChg chg="del mod ord">
          <ac:chgData name="Stone, Alan" userId="6fdff407-6771-4cf1-a119-d1b27d1ed56e" providerId="ADAL" clId="{467BF51F-08C7-4A8E-8D2C-E0B142210AD3}" dt="2023-02-06T18:07:32.695" v="1505" actId="700"/>
          <ac:spMkLst>
            <pc:docMk/>
            <pc:sldMk cId="663734870" sldId="2142534018"/>
            <ac:spMk id="2" creationId="{8C09EDF0-2255-9B39-3AD2-90A174987598}"/>
          </ac:spMkLst>
        </pc:spChg>
        <pc:spChg chg="add del">
          <ac:chgData name="Stone, Alan" userId="6fdff407-6771-4cf1-a119-d1b27d1ed56e" providerId="ADAL" clId="{467BF51F-08C7-4A8E-8D2C-E0B142210AD3}" dt="2023-02-06T18:00:15.875" v="1491"/>
          <ac:spMkLst>
            <pc:docMk/>
            <pc:sldMk cId="663734870" sldId="2142534018"/>
            <ac:spMk id="3" creationId="{E1318CF3-A01E-07B7-FF14-D8AF2278900E}"/>
          </ac:spMkLst>
        </pc:spChg>
        <pc:spChg chg="add del mod">
          <ac:chgData name="Stone, Alan" userId="6fdff407-6771-4cf1-a119-d1b27d1ed56e" providerId="ADAL" clId="{467BF51F-08C7-4A8E-8D2C-E0B142210AD3}" dt="2023-02-06T18:06:36.491" v="1496"/>
          <ac:spMkLst>
            <pc:docMk/>
            <pc:sldMk cId="663734870" sldId="2142534018"/>
            <ac:spMk id="8" creationId="{5A9F2271-D494-DCE1-BED7-28DE202E619C}"/>
          </ac:spMkLst>
        </pc:spChg>
        <pc:spChg chg="add mod ord">
          <ac:chgData name="Stone, Alan" userId="6fdff407-6771-4cf1-a119-d1b27d1ed56e" providerId="ADAL" clId="{467BF51F-08C7-4A8E-8D2C-E0B142210AD3}" dt="2023-02-06T18:08:14.810" v="1572" actId="20577"/>
          <ac:spMkLst>
            <pc:docMk/>
            <pc:sldMk cId="663734870" sldId="2142534018"/>
            <ac:spMk id="10" creationId="{88461518-3BD2-3F9F-70A3-0AF5BC3C9D3F}"/>
          </ac:spMkLst>
        </pc:spChg>
        <pc:spChg chg="add mod">
          <ac:chgData name="Stone, Alan" userId="6fdff407-6771-4cf1-a119-d1b27d1ed56e" providerId="ADAL" clId="{467BF51F-08C7-4A8E-8D2C-E0B142210AD3}" dt="2023-02-06T18:25:06.577" v="2334" actId="20577"/>
          <ac:spMkLst>
            <pc:docMk/>
            <pc:sldMk cId="663734870" sldId="2142534018"/>
            <ac:spMk id="11" creationId="{0D463B2E-F74B-1487-9809-D1FCFEB0FEA9}"/>
          </ac:spMkLst>
        </pc:spChg>
        <pc:graphicFrameChg chg="add del mod">
          <ac:chgData name="Stone, Alan" userId="6fdff407-6771-4cf1-a119-d1b27d1ed56e" providerId="ADAL" clId="{467BF51F-08C7-4A8E-8D2C-E0B142210AD3}" dt="2023-02-06T17:51:54.069" v="1488"/>
          <ac:graphicFrameMkLst>
            <pc:docMk/>
            <pc:sldMk cId="663734870" sldId="2142534018"/>
            <ac:graphicFrameMk id="4" creationId="{E350CF56-80EF-E57F-41C4-5DD425730259}"/>
          </ac:graphicFrameMkLst>
        </pc:graphicFrameChg>
        <pc:graphicFrameChg chg="add del mod">
          <ac:chgData name="Stone, Alan" userId="6fdff407-6771-4cf1-a119-d1b27d1ed56e" providerId="ADAL" clId="{467BF51F-08C7-4A8E-8D2C-E0B142210AD3}" dt="2023-02-06T18:00:11.665" v="1490"/>
          <ac:graphicFrameMkLst>
            <pc:docMk/>
            <pc:sldMk cId="663734870" sldId="2142534018"/>
            <ac:graphicFrameMk id="5" creationId="{4CF3AC61-2846-804D-D4CA-8A60EEF05087}"/>
          </ac:graphicFrameMkLst>
        </pc:graphicFrameChg>
        <pc:graphicFrameChg chg="add del mod modGraphic">
          <ac:chgData name="Stone, Alan" userId="6fdff407-6771-4cf1-a119-d1b27d1ed56e" providerId="ADAL" clId="{467BF51F-08C7-4A8E-8D2C-E0B142210AD3}" dt="2023-02-06T18:06:32.120" v="1495" actId="478"/>
          <ac:graphicFrameMkLst>
            <pc:docMk/>
            <pc:sldMk cId="663734870" sldId="2142534018"/>
            <ac:graphicFrameMk id="6" creationId="{BC0436CC-A977-D031-0CE1-D4260C6E9FF3}"/>
          </ac:graphicFrameMkLst>
        </pc:graphicFrameChg>
        <pc:graphicFrameChg chg="add mod ord modGraphic">
          <ac:chgData name="Stone, Alan" userId="6fdff407-6771-4cf1-a119-d1b27d1ed56e" providerId="ADAL" clId="{467BF51F-08C7-4A8E-8D2C-E0B142210AD3}" dt="2023-02-06T18:20:22.329" v="2168" actId="14100"/>
          <ac:graphicFrameMkLst>
            <pc:docMk/>
            <pc:sldMk cId="663734870" sldId="2142534018"/>
            <ac:graphicFrameMk id="9" creationId="{480E2A1E-D36D-2AA2-8EDC-3447E1CA976E}"/>
          </ac:graphicFrameMkLst>
        </pc:graphicFrameChg>
      </pc:sldChg>
    </pc:docChg>
  </pc:docChgLst>
  <pc:docChgLst>
    <pc:chgData name="Stone, Alan" userId="6fdff407-6771-4cf1-a119-d1b27d1ed56e" providerId="ADAL" clId="{40D67D29-8FAB-49C0-A653-0AF0BFC87642}"/>
    <pc:docChg chg="undo redo custSel addSld delSld modSld sldOrd">
      <pc:chgData name="Stone, Alan" userId="6fdff407-6771-4cf1-a119-d1b27d1ed56e" providerId="ADAL" clId="{40D67D29-8FAB-49C0-A653-0AF0BFC87642}" dt="2023-04-15T00:14:48.823" v="4556" actId="20577"/>
      <pc:docMkLst>
        <pc:docMk/>
      </pc:docMkLst>
      <pc:sldChg chg="del">
        <pc:chgData name="Stone, Alan" userId="6fdff407-6771-4cf1-a119-d1b27d1ed56e" providerId="ADAL" clId="{40D67D29-8FAB-49C0-A653-0AF0BFC87642}" dt="2023-04-14T17:22:46.893" v="7" actId="47"/>
        <pc:sldMkLst>
          <pc:docMk/>
          <pc:sldMk cId="3327688462" sldId="276"/>
        </pc:sldMkLst>
      </pc:sldChg>
      <pc:sldChg chg="del">
        <pc:chgData name="Stone, Alan" userId="6fdff407-6771-4cf1-a119-d1b27d1ed56e" providerId="ADAL" clId="{40D67D29-8FAB-49C0-A653-0AF0BFC87642}" dt="2023-04-14T17:22:46.893" v="7" actId="47"/>
        <pc:sldMkLst>
          <pc:docMk/>
          <pc:sldMk cId="1786424538" sldId="2197"/>
        </pc:sldMkLst>
      </pc:sldChg>
      <pc:sldChg chg="modSp mod">
        <pc:chgData name="Stone, Alan" userId="6fdff407-6771-4cf1-a119-d1b27d1ed56e" providerId="ADAL" clId="{40D67D29-8FAB-49C0-A653-0AF0BFC87642}" dt="2023-04-14T17:40:03.693" v="756" actId="20577"/>
        <pc:sldMkLst>
          <pc:docMk/>
          <pc:sldMk cId="129255339" sldId="5825"/>
        </pc:sldMkLst>
        <pc:spChg chg="mod">
          <ac:chgData name="Stone, Alan" userId="6fdff407-6771-4cf1-a119-d1b27d1ed56e" providerId="ADAL" clId="{40D67D29-8FAB-49C0-A653-0AF0BFC87642}" dt="2023-04-14T17:40:03.693" v="756" actId="20577"/>
          <ac:spMkLst>
            <pc:docMk/>
            <pc:sldMk cId="129255339" sldId="5825"/>
            <ac:spMk id="5" creationId="{AAECF3EE-125F-2301-7D0F-FF240042B24A}"/>
          </ac:spMkLst>
        </pc:spChg>
      </pc:sldChg>
      <pc:sldChg chg="modSp mod">
        <pc:chgData name="Stone, Alan" userId="6fdff407-6771-4cf1-a119-d1b27d1ed56e" providerId="ADAL" clId="{40D67D29-8FAB-49C0-A653-0AF0BFC87642}" dt="2023-04-14T17:16:34.480" v="1" actId="20577"/>
        <pc:sldMkLst>
          <pc:docMk/>
          <pc:sldMk cId="276922313" sldId="5904"/>
        </pc:sldMkLst>
        <pc:spChg chg="mod">
          <ac:chgData name="Stone, Alan" userId="6fdff407-6771-4cf1-a119-d1b27d1ed56e" providerId="ADAL" clId="{40D67D29-8FAB-49C0-A653-0AF0BFC87642}" dt="2023-04-14T17:16:34.480" v="1" actId="20577"/>
          <ac:spMkLst>
            <pc:docMk/>
            <pc:sldMk cId="276922313" sldId="5904"/>
            <ac:spMk id="4" creationId="{B84CFB0A-9807-CD83-9C85-09EA804E2B79}"/>
          </ac:spMkLst>
        </pc:spChg>
      </pc:sldChg>
      <pc:sldChg chg="modSp mod">
        <pc:chgData name="Stone, Alan" userId="6fdff407-6771-4cf1-a119-d1b27d1ed56e" providerId="ADAL" clId="{40D67D29-8FAB-49C0-A653-0AF0BFC87642}" dt="2023-04-14T18:54:57.816" v="1195" actId="20577"/>
        <pc:sldMkLst>
          <pc:docMk/>
          <pc:sldMk cId="2839459725" sldId="5914"/>
        </pc:sldMkLst>
        <pc:spChg chg="mod">
          <ac:chgData name="Stone, Alan" userId="6fdff407-6771-4cf1-a119-d1b27d1ed56e" providerId="ADAL" clId="{40D67D29-8FAB-49C0-A653-0AF0BFC87642}" dt="2023-04-14T18:13:35.656" v="934" actId="20577"/>
          <ac:spMkLst>
            <pc:docMk/>
            <pc:sldMk cId="2839459725" sldId="5914"/>
            <ac:spMk id="2" creationId="{4D3D7C02-493A-095D-3759-7AACECDB2663}"/>
          </ac:spMkLst>
        </pc:spChg>
        <pc:spChg chg="mod">
          <ac:chgData name="Stone, Alan" userId="6fdff407-6771-4cf1-a119-d1b27d1ed56e" providerId="ADAL" clId="{40D67D29-8FAB-49C0-A653-0AF0BFC87642}" dt="2023-04-14T18:47:44.545" v="1158" actId="20577"/>
          <ac:spMkLst>
            <pc:docMk/>
            <pc:sldMk cId="2839459725" sldId="5914"/>
            <ac:spMk id="3" creationId="{03E9DFEA-6D5D-68C2-1D95-685D4A4FDEF0}"/>
          </ac:spMkLst>
        </pc:spChg>
        <pc:spChg chg="mod">
          <ac:chgData name="Stone, Alan" userId="6fdff407-6771-4cf1-a119-d1b27d1ed56e" providerId="ADAL" clId="{40D67D29-8FAB-49C0-A653-0AF0BFC87642}" dt="2023-04-14T18:54:57.816" v="1195" actId="20577"/>
          <ac:spMkLst>
            <pc:docMk/>
            <pc:sldMk cId="2839459725" sldId="5914"/>
            <ac:spMk id="4" creationId="{A888EEE6-4A63-874D-C27E-0CA24ABA72A8}"/>
          </ac:spMkLst>
        </pc:spChg>
        <pc:graphicFrameChg chg="modGraphic">
          <ac:chgData name="Stone, Alan" userId="6fdff407-6771-4cf1-a119-d1b27d1ed56e" providerId="ADAL" clId="{40D67D29-8FAB-49C0-A653-0AF0BFC87642}" dt="2023-04-14T18:34:56.168" v="1144" actId="20577"/>
          <ac:graphicFrameMkLst>
            <pc:docMk/>
            <pc:sldMk cId="2839459725" sldId="5914"/>
            <ac:graphicFrameMk id="5" creationId="{0E9E8774-9D58-40FB-BAF1-A8FC6B4224AE}"/>
          </ac:graphicFrameMkLst>
        </pc:graphicFrameChg>
      </pc:sldChg>
      <pc:sldChg chg="del">
        <pc:chgData name="Stone, Alan" userId="6fdff407-6771-4cf1-a119-d1b27d1ed56e" providerId="ADAL" clId="{40D67D29-8FAB-49C0-A653-0AF0BFC87642}" dt="2023-04-14T17:22:46.893" v="7" actId="47"/>
        <pc:sldMkLst>
          <pc:docMk/>
          <pc:sldMk cId="1729615275" sldId="5923"/>
        </pc:sldMkLst>
      </pc:sldChg>
      <pc:sldChg chg="del">
        <pc:chgData name="Stone, Alan" userId="6fdff407-6771-4cf1-a119-d1b27d1ed56e" providerId="ADAL" clId="{40D67D29-8FAB-49C0-A653-0AF0BFC87642}" dt="2023-04-14T17:22:46.893" v="7" actId="47"/>
        <pc:sldMkLst>
          <pc:docMk/>
          <pc:sldMk cId="2709781752" sldId="5956"/>
        </pc:sldMkLst>
      </pc:sldChg>
      <pc:sldChg chg="modSp del mod">
        <pc:chgData name="Stone, Alan" userId="6fdff407-6771-4cf1-a119-d1b27d1ed56e" providerId="ADAL" clId="{40D67D29-8FAB-49C0-A653-0AF0BFC87642}" dt="2023-04-14T17:22:27.050" v="6" actId="47"/>
        <pc:sldMkLst>
          <pc:docMk/>
          <pc:sldMk cId="444305820" sldId="5980"/>
        </pc:sldMkLst>
        <pc:spChg chg="mod">
          <ac:chgData name="Stone, Alan" userId="6fdff407-6771-4cf1-a119-d1b27d1ed56e" providerId="ADAL" clId="{40D67D29-8FAB-49C0-A653-0AF0BFC87642}" dt="2023-04-14T17:17:00.922" v="2" actId="1076"/>
          <ac:spMkLst>
            <pc:docMk/>
            <pc:sldMk cId="444305820" sldId="5980"/>
            <ac:spMk id="5" creationId="{8DDE8322-BD1E-5BB8-BAD3-D6956E81EF9D}"/>
          </ac:spMkLst>
        </pc:spChg>
      </pc:sldChg>
      <pc:sldChg chg="del">
        <pc:chgData name="Stone, Alan" userId="6fdff407-6771-4cf1-a119-d1b27d1ed56e" providerId="ADAL" clId="{40D67D29-8FAB-49C0-A653-0AF0BFC87642}" dt="2023-04-14T17:22:46.893" v="7" actId="47"/>
        <pc:sldMkLst>
          <pc:docMk/>
          <pc:sldMk cId="1151959626" sldId="5983"/>
        </pc:sldMkLst>
      </pc:sldChg>
      <pc:sldChg chg="del">
        <pc:chgData name="Stone, Alan" userId="6fdff407-6771-4cf1-a119-d1b27d1ed56e" providerId="ADAL" clId="{40D67D29-8FAB-49C0-A653-0AF0BFC87642}" dt="2023-04-14T17:22:46.893" v="7" actId="47"/>
        <pc:sldMkLst>
          <pc:docMk/>
          <pc:sldMk cId="2462893549" sldId="6002"/>
        </pc:sldMkLst>
      </pc:sldChg>
      <pc:sldChg chg="del">
        <pc:chgData name="Stone, Alan" userId="6fdff407-6771-4cf1-a119-d1b27d1ed56e" providerId="ADAL" clId="{40D67D29-8FAB-49C0-A653-0AF0BFC87642}" dt="2023-04-14T17:22:46.893" v="7" actId="47"/>
        <pc:sldMkLst>
          <pc:docMk/>
          <pc:sldMk cId="4145859279" sldId="2142533988"/>
        </pc:sldMkLst>
      </pc:sldChg>
      <pc:sldChg chg="addSp modSp mod">
        <pc:chgData name="Stone, Alan" userId="6fdff407-6771-4cf1-a119-d1b27d1ed56e" providerId="ADAL" clId="{40D67D29-8FAB-49C0-A653-0AF0BFC87642}" dt="2023-04-14T17:39:22.957" v="752" actId="20577"/>
        <pc:sldMkLst>
          <pc:docMk/>
          <pc:sldMk cId="902056204" sldId="2142533989"/>
        </pc:sldMkLst>
        <pc:spChg chg="mod">
          <ac:chgData name="Stone, Alan" userId="6fdff407-6771-4cf1-a119-d1b27d1ed56e" providerId="ADAL" clId="{40D67D29-8FAB-49C0-A653-0AF0BFC87642}" dt="2023-04-14T17:39:22.957" v="752" actId="20577"/>
          <ac:spMkLst>
            <pc:docMk/>
            <pc:sldMk cId="902056204" sldId="2142533989"/>
            <ac:spMk id="3" creationId="{7541365F-291D-559D-0D8C-97917EB68534}"/>
          </ac:spMkLst>
        </pc:spChg>
        <pc:inkChg chg="add">
          <ac:chgData name="Stone, Alan" userId="6fdff407-6771-4cf1-a119-d1b27d1ed56e" providerId="ADAL" clId="{40D67D29-8FAB-49C0-A653-0AF0BFC87642}" dt="2023-04-14T17:39:01.415" v="746" actId="9405"/>
          <ac:inkMkLst>
            <pc:docMk/>
            <pc:sldMk cId="902056204" sldId="2142533989"/>
            <ac:inkMk id="5" creationId="{C4411C32-A83A-A9C5-8CAE-63E564ECA8EB}"/>
          </ac:inkMkLst>
        </pc:inkChg>
        <pc:inkChg chg="add">
          <ac:chgData name="Stone, Alan" userId="6fdff407-6771-4cf1-a119-d1b27d1ed56e" providerId="ADAL" clId="{40D67D29-8FAB-49C0-A653-0AF0BFC87642}" dt="2023-04-14T17:39:02.972" v="747" actId="9405"/>
          <ac:inkMkLst>
            <pc:docMk/>
            <pc:sldMk cId="902056204" sldId="2142533989"/>
            <ac:inkMk id="6" creationId="{6AB800E3-5B00-087B-00F7-E00A70C24D53}"/>
          </ac:inkMkLst>
        </pc:inkChg>
        <pc:inkChg chg="add">
          <ac:chgData name="Stone, Alan" userId="6fdff407-6771-4cf1-a119-d1b27d1ed56e" providerId="ADAL" clId="{40D67D29-8FAB-49C0-A653-0AF0BFC87642}" dt="2023-04-14T17:39:09.623" v="748" actId="9405"/>
          <ac:inkMkLst>
            <pc:docMk/>
            <pc:sldMk cId="902056204" sldId="2142533989"/>
            <ac:inkMk id="7" creationId="{01EFC7AF-51AE-9D6A-F8A0-E2A2D381E316}"/>
          </ac:inkMkLst>
        </pc:inkChg>
        <pc:inkChg chg="add">
          <ac:chgData name="Stone, Alan" userId="6fdff407-6771-4cf1-a119-d1b27d1ed56e" providerId="ADAL" clId="{40D67D29-8FAB-49C0-A653-0AF0BFC87642}" dt="2023-04-14T17:39:10.378" v="749" actId="9405"/>
          <ac:inkMkLst>
            <pc:docMk/>
            <pc:sldMk cId="902056204" sldId="2142533989"/>
            <ac:inkMk id="8" creationId="{3C7839A7-A3F1-C01A-2379-C648D4C0D343}"/>
          </ac:inkMkLst>
        </pc:inkChg>
      </pc:sldChg>
      <pc:sldChg chg="del">
        <pc:chgData name="Stone, Alan" userId="6fdff407-6771-4cf1-a119-d1b27d1ed56e" providerId="ADAL" clId="{40D67D29-8FAB-49C0-A653-0AF0BFC87642}" dt="2023-04-14T17:22:46.893" v="7" actId="47"/>
        <pc:sldMkLst>
          <pc:docMk/>
          <pc:sldMk cId="3306844787" sldId="2142534000"/>
        </pc:sldMkLst>
      </pc:sldChg>
      <pc:sldChg chg="modSp mod">
        <pc:chgData name="Stone, Alan" userId="6fdff407-6771-4cf1-a119-d1b27d1ed56e" providerId="ADAL" clId="{40D67D29-8FAB-49C0-A653-0AF0BFC87642}" dt="2023-04-14T18:02:09.585" v="798"/>
        <pc:sldMkLst>
          <pc:docMk/>
          <pc:sldMk cId="4090861523" sldId="2142534002"/>
        </pc:sldMkLst>
        <pc:graphicFrameChg chg="mod">
          <ac:chgData name="Stone, Alan" userId="6fdff407-6771-4cf1-a119-d1b27d1ed56e" providerId="ADAL" clId="{40D67D29-8FAB-49C0-A653-0AF0BFC87642}" dt="2023-04-14T18:02:09.585" v="798"/>
          <ac:graphicFrameMkLst>
            <pc:docMk/>
            <pc:sldMk cId="4090861523" sldId="2142534002"/>
            <ac:graphicFrameMk id="7" creationId="{00000000-0000-0000-0000-000000000000}"/>
          </ac:graphicFrameMkLst>
        </pc:graphicFrameChg>
      </pc:sldChg>
      <pc:sldChg chg="del">
        <pc:chgData name="Stone, Alan" userId="6fdff407-6771-4cf1-a119-d1b27d1ed56e" providerId="ADAL" clId="{40D67D29-8FAB-49C0-A653-0AF0BFC87642}" dt="2023-04-14T17:22:46.893" v="7" actId="47"/>
        <pc:sldMkLst>
          <pc:docMk/>
          <pc:sldMk cId="3965273659" sldId="2142534003"/>
        </pc:sldMkLst>
      </pc:sldChg>
      <pc:sldChg chg="del">
        <pc:chgData name="Stone, Alan" userId="6fdff407-6771-4cf1-a119-d1b27d1ed56e" providerId="ADAL" clId="{40D67D29-8FAB-49C0-A653-0AF0BFC87642}" dt="2023-04-14T17:22:46.893" v="7" actId="47"/>
        <pc:sldMkLst>
          <pc:docMk/>
          <pc:sldMk cId="3246221229" sldId="2142534010"/>
        </pc:sldMkLst>
      </pc:sldChg>
      <pc:sldChg chg="modSp mod">
        <pc:chgData name="Stone, Alan" userId="6fdff407-6771-4cf1-a119-d1b27d1ed56e" providerId="ADAL" clId="{40D67D29-8FAB-49C0-A653-0AF0BFC87642}" dt="2023-04-14T18:57:23.817" v="1212"/>
        <pc:sldMkLst>
          <pc:docMk/>
          <pc:sldMk cId="1640163045" sldId="2142534014"/>
        </pc:sldMkLst>
        <pc:spChg chg="mod">
          <ac:chgData name="Stone, Alan" userId="6fdff407-6771-4cf1-a119-d1b27d1ed56e" providerId="ADAL" clId="{40D67D29-8FAB-49C0-A653-0AF0BFC87642}" dt="2023-04-14T18:47:13.806" v="1150" actId="20577"/>
          <ac:spMkLst>
            <pc:docMk/>
            <pc:sldMk cId="1640163045" sldId="2142534014"/>
            <ac:spMk id="2" creationId="{4D3D7C02-493A-095D-3759-7AACECDB2663}"/>
          </ac:spMkLst>
        </pc:spChg>
        <pc:spChg chg="mod">
          <ac:chgData name="Stone, Alan" userId="6fdff407-6771-4cf1-a119-d1b27d1ed56e" providerId="ADAL" clId="{40D67D29-8FAB-49C0-A653-0AF0BFC87642}" dt="2023-04-14T18:47:21.781" v="1154" actId="20577"/>
          <ac:spMkLst>
            <pc:docMk/>
            <pc:sldMk cId="1640163045" sldId="2142534014"/>
            <ac:spMk id="3" creationId="{03E9DFEA-6D5D-68C2-1D95-685D4A4FDEF0}"/>
          </ac:spMkLst>
        </pc:spChg>
        <pc:spChg chg="mod">
          <ac:chgData name="Stone, Alan" userId="6fdff407-6771-4cf1-a119-d1b27d1ed56e" providerId="ADAL" clId="{40D67D29-8FAB-49C0-A653-0AF0BFC87642}" dt="2023-04-14T18:56:45.491" v="1211" actId="20577"/>
          <ac:spMkLst>
            <pc:docMk/>
            <pc:sldMk cId="1640163045" sldId="2142534014"/>
            <ac:spMk id="4" creationId="{A888EEE6-4A63-874D-C27E-0CA24ABA72A8}"/>
          </ac:spMkLst>
        </pc:spChg>
        <pc:graphicFrameChg chg="mod">
          <ac:chgData name="Stone, Alan" userId="6fdff407-6771-4cf1-a119-d1b27d1ed56e" providerId="ADAL" clId="{40D67D29-8FAB-49C0-A653-0AF0BFC87642}" dt="2023-04-14T18:57:23.817" v="1212"/>
          <ac:graphicFrameMkLst>
            <pc:docMk/>
            <pc:sldMk cId="1640163045" sldId="2142534014"/>
            <ac:graphicFrameMk id="5" creationId="{0E9E8774-9D58-40FB-BAF1-A8FC6B4224AE}"/>
          </ac:graphicFrameMkLst>
        </pc:graphicFrameChg>
      </pc:sldChg>
      <pc:sldChg chg="modSp mod ord">
        <pc:chgData name="Stone, Alan" userId="6fdff407-6771-4cf1-a119-d1b27d1ed56e" providerId="ADAL" clId="{40D67D29-8FAB-49C0-A653-0AF0BFC87642}" dt="2023-04-14T20:01:58.412" v="1420" actId="20577"/>
        <pc:sldMkLst>
          <pc:docMk/>
          <pc:sldMk cId="3642370481" sldId="2142534015"/>
        </pc:sldMkLst>
        <pc:spChg chg="mod">
          <ac:chgData name="Stone, Alan" userId="6fdff407-6771-4cf1-a119-d1b27d1ed56e" providerId="ADAL" clId="{40D67D29-8FAB-49C0-A653-0AF0BFC87642}" dt="2023-04-14T19:39:09.860" v="1221" actId="20577"/>
          <ac:spMkLst>
            <pc:docMk/>
            <pc:sldMk cId="3642370481" sldId="2142534015"/>
            <ac:spMk id="2" creationId="{4D3D7C02-493A-095D-3759-7AACECDB2663}"/>
          </ac:spMkLst>
        </pc:spChg>
        <pc:spChg chg="mod">
          <ac:chgData name="Stone, Alan" userId="6fdff407-6771-4cf1-a119-d1b27d1ed56e" providerId="ADAL" clId="{40D67D29-8FAB-49C0-A653-0AF0BFC87642}" dt="2023-04-14T20:01:32.754" v="1418" actId="20577"/>
          <ac:spMkLst>
            <pc:docMk/>
            <pc:sldMk cId="3642370481" sldId="2142534015"/>
            <ac:spMk id="3" creationId="{03E9DFEA-6D5D-68C2-1D95-685D4A4FDEF0}"/>
          </ac:spMkLst>
        </pc:spChg>
        <pc:spChg chg="mod">
          <ac:chgData name="Stone, Alan" userId="6fdff407-6771-4cf1-a119-d1b27d1ed56e" providerId="ADAL" clId="{40D67D29-8FAB-49C0-A653-0AF0BFC87642}" dt="2023-04-14T20:01:58.412" v="1420" actId="20577"/>
          <ac:spMkLst>
            <pc:docMk/>
            <pc:sldMk cId="3642370481" sldId="2142534015"/>
            <ac:spMk id="4" creationId="{A888EEE6-4A63-874D-C27E-0CA24ABA72A8}"/>
          </ac:spMkLst>
        </pc:spChg>
        <pc:graphicFrameChg chg="mod">
          <ac:chgData name="Stone, Alan" userId="6fdff407-6771-4cf1-a119-d1b27d1ed56e" providerId="ADAL" clId="{40D67D29-8FAB-49C0-A653-0AF0BFC87642}" dt="2023-04-14T19:38:50.829" v="1215"/>
          <ac:graphicFrameMkLst>
            <pc:docMk/>
            <pc:sldMk cId="3642370481" sldId="2142534015"/>
            <ac:graphicFrameMk id="5" creationId="{0E9E8774-9D58-40FB-BAF1-A8FC6B4224AE}"/>
          </ac:graphicFrameMkLst>
        </pc:graphicFrameChg>
      </pc:sldChg>
      <pc:sldChg chg="modSp mod ord">
        <pc:chgData name="Stone, Alan" userId="6fdff407-6771-4cf1-a119-d1b27d1ed56e" providerId="ADAL" clId="{40D67D29-8FAB-49C0-A653-0AF0BFC87642}" dt="2023-04-14T19:55:29.395" v="1403"/>
        <pc:sldMkLst>
          <pc:docMk/>
          <pc:sldMk cId="2061845712" sldId="2142534016"/>
        </pc:sldMkLst>
        <pc:spChg chg="mod">
          <ac:chgData name="Stone, Alan" userId="6fdff407-6771-4cf1-a119-d1b27d1ed56e" providerId="ADAL" clId="{40D67D29-8FAB-49C0-A653-0AF0BFC87642}" dt="2023-04-14T19:50:18.549" v="1331" actId="20577"/>
          <ac:spMkLst>
            <pc:docMk/>
            <pc:sldMk cId="2061845712" sldId="2142534016"/>
            <ac:spMk id="2" creationId="{4D3D7C02-493A-095D-3759-7AACECDB2663}"/>
          </ac:spMkLst>
        </pc:spChg>
        <pc:spChg chg="mod">
          <ac:chgData name="Stone, Alan" userId="6fdff407-6771-4cf1-a119-d1b27d1ed56e" providerId="ADAL" clId="{40D67D29-8FAB-49C0-A653-0AF0BFC87642}" dt="2023-04-14T19:44:41.558" v="1323" actId="20577"/>
          <ac:spMkLst>
            <pc:docMk/>
            <pc:sldMk cId="2061845712" sldId="2142534016"/>
            <ac:spMk id="3" creationId="{03E9DFEA-6D5D-68C2-1D95-685D4A4FDEF0}"/>
          </ac:spMkLst>
        </pc:spChg>
        <pc:spChg chg="mod">
          <ac:chgData name="Stone, Alan" userId="6fdff407-6771-4cf1-a119-d1b27d1ed56e" providerId="ADAL" clId="{40D67D29-8FAB-49C0-A653-0AF0BFC87642}" dt="2023-04-14T19:54:55.429" v="1402" actId="20577"/>
          <ac:spMkLst>
            <pc:docMk/>
            <pc:sldMk cId="2061845712" sldId="2142534016"/>
            <ac:spMk id="4" creationId="{A888EEE6-4A63-874D-C27E-0CA24ABA72A8}"/>
          </ac:spMkLst>
        </pc:spChg>
        <pc:graphicFrameChg chg="mod">
          <ac:chgData name="Stone, Alan" userId="6fdff407-6771-4cf1-a119-d1b27d1ed56e" providerId="ADAL" clId="{40D67D29-8FAB-49C0-A653-0AF0BFC87642}" dt="2023-04-14T19:55:29.395" v="1403"/>
          <ac:graphicFrameMkLst>
            <pc:docMk/>
            <pc:sldMk cId="2061845712" sldId="2142534016"/>
            <ac:graphicFrameMk id="5" creationId="{0E9E8774-9D58-40FB-BAF1-A8FC6B4224AE}"/>
          </ac:graphicFrameMkLst>
        </pc:graphicFrameChg>
      </pc:sldChg>
      <pc:sldChg chg="del">
        <pc:chgData name="Stone, Alan" userId="6fdff407-6771-4cf1-a119-d1b27d1ed56e" providerId="ADAL" clId="{40D67D29-8FAB-49C0-A653-0AF0BFC87642}" dt="2023-04-14T17:22:46.893" v="7" actId="47"/>
        <pc:sldMkLst>
          <pc:docMk/>
          <pc:sldMk cId="4167645888" sldId="2142534017"/>
        </pc:sldMkLst>
      </pc:sldChg>
      <pc:sldChg chg="addSp delSp modSp mod">
        <pc:chgData name="Stone, Alan" userId="6fdff407-6771-4cf1-a119-d1b27d1ed56e" providerId="ADAL" clId="{40D67D29-8FAB-49C0-A653-0AF0BFC87642}" dt="2023-04-14T23:12:57.742" v="1437" actId="1076"/>
        <pc:sldMkLst>
          <pc:docMk/>
          <pc:sldMk cId="663734870" sldId="2142534018"/>
        </pc:sldMkLst>
        <pc:spChg chg="add del mod">
          <ac:chgData name="Stone, Alan" userId="6fdff407-6771-4cf1-a119-d1b27d1ed56e" providerId="ADAL" clId="{40D67D29-8FAB-49C0-A653-0AF0BFC87642}" dt="2023-04-14T23:10:46.032" v="1425"/>
          <ac:spMkLst>
            <pc:docMk/>
            <pc:sldMk cId="663734870" sldId="2142534018"/>
            <ac:spMk id="3" creationId="{325B1222-289B-3D35-A33D-4C646F62B11F}"/>
          </ac:spMkLst>
        </pc:spChg>
        <pc:spChg chg="add del mod">
          <ac:chgData name="Stone, Alan" userId="6fdff407-6771-4cf1-a119-d1b27d1ed56e" providerId="ADAL" clId="{40D67D29-8FAB-49C0-A653-0AF0BFC87642}" dt="2023-04-14T23:11:06.600" v="1427"/>
          <ac:spMkLst>
            <pc:docMk/>
            <pc:sldMk cId="663734870" sldId="2142534018"/>
            <ac:spMk id="6" creationId="{A2478638-A2C2-26C6-9792-6E52CCF0E758}"/>
          </ac:spMkLst>
        </pc:spChg>
        <pc:spChg chg="mod">
          <ac:chgData name="Stone, Alan" userId="6fdff407-6771-4cf1-a119-d1b27d1ed56e" providerId="ADAL" clId="{40D67D29-8FAB-49C0-A653-0AF0BFC87642}" dt="2023-04-14T23:11:18.073" v="1432" actId="20577"/>
          <ac:spMkLst>
            <pc:docMk/>
            <pc:sldMk cId="663734870" sldId="2142534018"/>
            <ac:spMk id="10" creationId="{88461518-3BD2-3F9F-70A3-0AF5BC3C9D3F}"/>
          </ac:spMkLst>
        </pc:spChg>
        <pc:spChg chg="del">
          <ac:chgData name="Stone, Alan" userId="6fdff407-6771-4cf1-a119-d1b27d1ed56e" providerId="ADAL" clId="{40D67D29-8FAB-49C0-A653-0AF0BFC87642}" dt="2023-04-14T23:11:11.142" v="1428" actId="478"/>
          <ac:spMkLst>
            <pc:docMk/>
            <pc:sldMk cId="663734870" sldId="2142534018"/>
            <ac:spMk id="11" creationId="{0D463B2E-F74B-1487-9809-D1FCFEB0FEA9}"/>
          </ac:spMkLst>
        </pc:spChg>
        <pc:spChg chg="add del mod">
          <ac:chgData name="Stone, Alan" userId="6fdff407-6771-4cf1-a119-d1b27d1ed56e" providerId="ADAL" clId="{40D67D29-8FAB-49C0-A653-0AF0BFC87642}" dt="2023-04-14T23:12:52.456" v="1435"/>
          <ac:spMkLst>
            <pc:docMk/>
            <pc:sldMk cId="663734870" sldId="2142534018"/>
            <ac:spMk id="12" creationId="{B5081C5C-7837-829F-0036-F9A41AD1EF8D}"/>
          </ac:spMkLst>
        </pc:spChg>
        <pc:graphicFrameChg chg="add del mod">
          <ac:chgData name="Stone, Alan" userId="6fdff407-6771-4cf1-a119-d1b27d1ed56e" providerId="ADAL" clId="{40D67D29-8FAB-49C0-A653-0AF0BFC87642}" dt="2023-04-14T23:10:52.324" v="1426" actId="478"/>
          <ac:graphicFrameMkLst>
            <pc:docMk/>
            <pc:sldMk cId="663734870" sldId="2142534018"/>
            <ac:graphicFrameMk id="4" creationId="{E232E61C-3CE6-D9AC-412B-782F709F667E}"/>
          </ac:graphicFrameMkLst>
        </pc:graphicFrameChg>
        <pc:graphicFrameChg chg="add del mod">
          <ac:chgData name="Stone, Alan" userId="6fdff407-6771-4cf1-a119-d1b27d1ed56e" providerId="ADAL" clId="{40D67D29-8FAB-49C0-A653-0AF0BFC87642}" dt="2023-04-14T23:12:10.666" v="1434" actId="478"/>
          <ac:graphicFrameMkLst>
            <pc:docMk/>
            <pc:sldMk cId="663734870" sldId="2142534018"/>
            <ac:graphicFrameMk id="7" creationId="{3D8D7C59-7C18-E62F-F6D8-B48831115CB6}"/>
          </ac:graphicFrameMkLst>
        </pc:graphicFrameChg>
        <pc:graphicFrameChg chg="del modGraphic">
          <ac:chgData name="Stone, Alan" userId="6fdff407-6771-4cf1-a119-d1b27d1ed56e" providerId="ADAL" clId="{40D67D29-8FAB-49C0-A653-0AF0BFC87642}" dt="2023-04-14T23:09:29.847" v="1424" actId="21"/>
          <ac:graphicFrameMkLst>
            <pc:docMk/>
            <pc:sldMk cId="663734870" sldId="2142534018"/>
            <ac:graphicFrameMk id="9" creationId="{480E2A1E-D36D-2AA2-8EDC-3447E1CA976E}"/>
          </ac:graphicFrameMkLst>
        </pc:graphicFrameChg>
        <pc:graphicFrameChg chg="add mod">
          <ac:chgData name="Stone, Alan" userId="6fdff407-6771-4cf1-a119-d1b27d1ed56e" providerId="ADAL" clId="{40D67D29-8FAB-49C0-A653-0AF0BFC87642}" dt="2023-04-14T23:12:57.742" v="1437" actId="1076"/>
          <ac:graphicFrameMkLst>
            <pc:docMk/>
            <pc:sldMk cId="663734870" sldId="2142534018"/>
            <ac:graphicFrameMk id="13" creationId="{F0640A56-87A1-B808-3243-8D217C5BA2F1}"/>
          </ac:graphicFrameMkLst>
        </pc:graphicFrameChg>
      </pc:sldChg>
      <pc:sldChg chg="new del">
        <pc:chgData name="Stone, Alan" userId="6fdff407-6771-4cf1-a119-d1b27d1ed56e" providerId="ADAL" clId="{40D67D29-8FAB-49C0-A653-0AF0BFC87642}" dt="2023-04-14T17:19:57.703" v="4" actId="680"/>
        <pc:sldMkLst>
          <pc:docMk/>
          <pc:sldMk cId="3575915369" sldId="2142534019"/>
        </pc:sldMkLst>
      </pc:sldChg>
      <pc:sldChg chg="addSp delSp modSp new mod ord">
        <pc:chgData name="Stone, Alan" userId="6fdff407-6771-4cf1-a119-d1b27d1ed56e" providerId="ADAL" clId="{40D67D29-8FAB-49C0-A653-0AF0BFC87642}" dt="2023-04-14T17:38:51.135" v="745"/>
        <pc:sldMkLst>
          <pc:docMk/>
          <pc:sldMk cId="3701411045" sldId="2142534019"/>
        </pc:sldMkLst>
        <pc:spChg chg="mod">
          <ac:chgData name="Stone, Alan" userId="6fdff407-6771-4cf1-a119-d1b27d1ed56e" providerId="ADAL" clId="{40D67D29-8FAB-49C0-A653-0AF0BFC87642}" dt="2023-04-14T17:26:08.094" v="163" actId="20577"/>
          <ac:spMkLst>
            <pc:docMk/>
            <pc:sldMk cId="3701411045" sldId="2142534019"/>
            <ac:spMk id="2" creationId="{517EB8AB-A391-6B4A-FAC4-8826ECB728CA}"/>
          </ac:spMkLst>
        </pc:spChg>
        <pc:spChg chg="mod">
          <ac:chgData name="Stone, Alan" userId="6fdff407-6771-4cf1-a119-d1b27d1ed56e" providerId="ADAL" clId="{40D67D29-8FAB-49C0-A653-0AF0BFC87642}" dt="2023-04-14T17:35:28.315" v="680" actId="5793"/>
          <ac:spMkLst>
            <pc:docMk/>
            <pc:sldMk cId="3701411045" sldId="2142534019"/>
            <ac:spMk id="3" creationId="{FD2D9940-2E2C-58D7-79DE-1009D88945C6}"/>
          </ac:spMkLst>
        </pc:spChg>
        <pc:grpChg chg="mod">
          <ac:chgData name="Stone, Alan" userId="6fdff407-6771-4cf1-a119-d1b27d1ed56e" providerId="ADAL" clId="{40D67D29-8FAB-49C0-A653-0AF0BFC87642}" dt="2023-04-14T17:36:15.549" v="688"/>
          <ac:grpSpMkLst>
            <pc:docMk/>
            <pc:sldMk cId="3701411045" sldId="2142534019"/>
            <ac:grpSpMk id="8" creationId="{4583CB53-463D-31AD-5B71-DFA857765B60}"/>
          </ac:grpSpMkLst>
        </pc:grpChg>
        <pc:grpChg chg="mod">
          <ac:chgData name="Stone, Alan" userId="6fdff407-6771-4cf1-a119-d1b27d1ed56e" providerId="ADAL" clId="{40D67D29-8FAB-49C0-A653-0AF0BFC87642}" dt="2023-04-14T17:37:16.411" v="697"/>
          <ac:grpSpMkLst>
            <pc:docMk/>
            <pc:sldMk cId="3701411045" sldId="2142534019"/>
            <ac:grpSpMk id="14" creationId="{8BEE9410-D618-E134-614D-427EE6880A79}"/>
          </ac:grpSpMkLst>
        </pc:grpChg>
        <pc:grpChg chg="mod">
          <ac:chgData name="Stone, Alan" userId="6fdff407-6771-4cf1-a119-d1b27d1ed56e" providerId="ADAL" clId="{40D67D29-8FAB-49C0-A653-0AF0BFC87642}" dt="2023-04-14T17:37:39.012" v="707"/>
          <ac:grpSpMkLst>
            <pc:docMk/>
            <pc:sldMk cId="3701411045" sldId="2142534019"/>
            <ac:grpSpMk id="18" creationId="{729BDAD2-A230-52C1-E0DE-46BCC2C5A945}"/>
          </ac:grpSpMkLst>
        </pc:grpChg>
        <pc:grpChg chg="mod">
          <ac:chgData name="Stone, Alan" userId="6fdff407-6771-4cf1-a119-d1b27d1ed56e" providerId="ADAL" clId="{40D67D29-8FAB-49C0-A653-0AF0BFC87642}" dt="2023-04-14T17:37:51.502" v="716"/>
          <ac:grpSpMkLst>
            <pc:docMk/>
            <pc:sldMk cId="3701411045" sldId="2142534019"/>
            <ac:grpSpMk id="24" creationId="{FF9C1130-6B55-504D-8CC4-1CD0F761B859}"/>
          </ac:grpSpMkLst>
        </pc:grpChg>
        <pc:grpChg chg="mod">
          <ac:chgData name="Stone, Alan" userId="6fdff407-6771-4cf1-a119-d1b27d1ed56e" providerId="ADAL" clId="{40D67D29-8FAB-49C0-A653-0AF0BFC87642}" dt="2023-04-14T17:38:30.127" v="731"/>
          <ac:grpSpMkLst>
            <pc:docMk/>
            <pc:sldMk cId="3701411045" sldId="2142534019"/>
            <ac:grpSpMk id="31" creationId="{D7A6D963-4095-BA10-B76C-8E0BD4CECAB6}"/>
          </ac:grpSpMkLst>
        </pc:grpChg>
        <pc:grpChg chg="mod">
          <ac:chgData name="Stone, Alan" userId="6fdff407-6771-4cf1-a119-d1b27d1ed56e" providerId="ADAL" clId="{40D67D29-8FAB-49C0-A653-0AF0BFC87642}" dt="2023-04-14T17:38:41.266" v="739"/>
          <ac:grpSpMkLst>
            <pc:docMk/>
            <pc:sldMk cId="3701411045" sldId="2142534019"/>
            <ac:grpSpMk id="35" creationId="{1A00B99E-074F-7DC2-8DEB-A43335056B9F}"/>
          </ac:grpSpMkLst>
        </pc:grpChg>
        <pc:grpChg chg="del mod">
          <ac:chgData name="Stone, Alan" userId="6fdff407-6771-4cf1-a119-d1b27d1ed56e" providerId="ADAL" clId="{40D67D29-8FAB-49C0-A653-0AF0BFC87642}" dt="2023-04-14T17:38:51.135" v="745"/>
          <ac:grpSpMkLst>
            <pc:docMk/>
            <pc:sldMk cId="3701411045" sldId="2142534019"/>
            <ac:grpSpMk id="38" creationId="{F3EDE746-CEBA-F198-7B70-08C914D2381D}"/>
          </ac:grpSpMkLst>
        </pc:grpChg>
        <pc:grpChg chg="mod">
          <ac:chgData name="Stone, Alan" userId="6fdff407-6771-4cf1-a119-d1b27d1ed56e" providerId="ADAL" clId="{40D67D29-8FAB-49C0-A653-0AF0BFC87642}" dt="2023-04-14T17:38:51.135" v="745"/>
          <ac:grpSpMkLst>
            <pc:docMk/>
            <pc:sldMk cId="3701411045" sldId="2142534019"/>
            <ac:grpSpMk id="40" creationId="{35DC3B79-53D8-34CC-7D32-66514FE6120C}"/>
          </ac:grpSpMkLst>
        </pc:grpChg>
        <pc:inkChg chg="add">
          <ac:chgData name="Stone, Alan" userId="6fdff407-6771-4cf1-a119-d1b27d1ed56e" providerId="ADAL" clId="{40D67D29-8FAB-49C0-A653-0AF0BFC87642}" dt="2023-04-14T17:35:56.491" v="681" actId="9405"/>
          <ac:inkMkLst>
            <pc:docMk/>
            <pc:sldMk cId="3701411045" sldId="2142534019"/>
            <ac:inkMk id="4" creationId="{DC8C5122-0948-A96B-3194-26FF524AB272}"/>
          </ac:inkMkLst>
        </pc:inkChg>
        <pc:inkChg chg="add del">
          <ac:chgData name="Stone, Alan" userId="6fdff407-6771-4cf1-a119-d1b27d1ed56e" providerId="ADAL" clId="{40D67D29-8FAB-49C0-A653-0AF0BFC87642}" dt="2023-04-14T17:36:05.535" v="683" actId="9405"/>
          <ac:inkMkLst>
            <pc:docMk/>
            <pc:sldMk cId="3701411045" sldId="2142534019"/>
            <ac:inkMk id="5" creationId="{70D9FEB4-EA62-D79F-6B4D-93BE1CFF02A3}"/>
          </ac:inkMkLst>
        </pc:inkChg>
        <pc:inkChg chg="add mod">
          <ac:chgData name="Stone, Alan" userId="6fdff407-6771-4cf1-a119-d1b27d1ed56e" providerId="ADAL" clId="{40D67D29-8FAB-49C0-A653-0AF0BFC87642}" dt="2023-04-14T17:36:15.549" v="688"/>
          <ac:inkMkLst>
            <pc:docMk/>
            <pc:sldMk cId="3701411045" sldId="2142534019"/>
            <ac:inkMk id="6" creationId="{DED1CC76-99B6-D188-F246-5AEBD913F0DB}"/>
          </ac:inkMkLst>
        </pc:inkChg>
        <pc:inkChg chg="add del mod">
          <ac:chgData name="Stone, Alan" userId="6fdff407-6771-4cf1-a119-d1b27d1ed56e" providerId="ADAL" clId="{40D67D29-8FAB-49C0-A653-0AF0BFC87642}" dt="2023-04-14T17:36:15.549" v="688"/>
          <ac:inkMkLst>
            <pc:docMk/>
            <pc:sldMk cId="3701411045" sldId="2142534019"/>
            <ac:inkMk id="7" creationId="{2E898ED9-5EFF-40E8-DB23-DE61588B38DD}"/>
          </ac:inkMkLst>
        </pc:inkChg>
        <pc:inkChg chg="add del">
          <ac:chgData name="Stone, Alan" userId="6fdff407-6771-4cf1-a119-d1b27d1ed56e" providerId="ADAL" clId="{40D67D29-8FAB-49C0-A653-0AF0BFC87642}" dt="2023-04-14T17:37:01.699" v="690" actId="9405"/>
          <ac:inkMkLst>
            <pc:docMk/>
            <pc:sldMk cId="3701411045" sldId="2142534019"/>
            <ac:inkMk id="9" creationId="{9A0664A0-BE45-1900-94EF-F1DA452AB61C}"/>
          </ac:inkMkLst>
        </pc:inkChg>
        <pc:inkChg chg="add del mod">
          <ac:chgData name="Stone, Alan" userId="6fdff407-6771-4cf1-a119-d1b27d1ed56e" providerId="ADAL" clId="{40D67D29-8FAB-49C0-A653-0AF0BFC87642}" dt="2023-04-14T17:37:19.049" v="700" actId="9405"/>
          <ac:inkMkLst>
            <pc:docMk/>
            <pc:sldMk cId="3701411045" sldId="2142534019"/>
            <ac:inkMk id="10" creationId="{941FA4C9-786E-FF08-2698-4F1DBCA14BFF}"/>
          </ac:inkMkLst>
        </pc:inkChg>
        <pc:inkChg chg="add del mod">
          <ac:chgData name="Stone, Alan" userId="6fdff407-6771-4cf1-a119-d1b27d1ed56e" providerId="ADAL" clId="{40D67D29-8FAB-49C0-A653-0AF0BFC87642}" dt="2023-04-14T17:37:18.232" v="699" actId="9405"/>
          <ac:inkMkLst>
            <pc:docMk/>
            <pc:sldMk cId="3701411045" sldId="2142534019"/>
            <ac:inkMk id="11" creationId="{2E4FBDA0-AFFA-4410-6716-1C4A4713C053}"/>
          </ac:inkMkLst>
        </pc:inkChg>
        <pc:inkChg chg="add del mod">
          <ac:chgData name="Stone, Alan" userId="6fdff407-6771-4cf1-a119-d1b27d1ed56e" providerId="ADAL" clId="{40D67D29-8FAB-49C0-A653-0AF0BFC87642}" dt="2023-04-14T17:37:17.393" v="698" actId="9405"/>
          <ac:inkMkLst>
            <pc:docMk/>
            <pc:sldMk cId="3701411045" sldId="2142534019"/>
            <ac:inkMk id="12" creationId="{44322918-A695-DB38-F1AD-CCC590D7CE25}"/>
          </ac:inkMkLst>
        </pc:inkChg>
        <pc:inkChg chg="add del mod">
          <ac:chgData name="Stone, Alan" userId="6fdff407-6771-4cf1-a119-d1b27d1ed56e" providerId="ADAL" clId="{40D67D29-8FAB-49C0-A653-0AF0BFC87642}" dt="2023-04-14T17:37:16.411" v="697"/>
          <ac:inkMkLst>
            <pc:docMk/>
            <pc:sldMk cId="3701411045" sldId="2142534019"/>
            <ac:inkMk id="13" creationId="{CD8B1498-6FF8-E90B-D889-13281AA5A869}"/>
          </ac:inkMkLst>
        </pc:inkChg>
        <pc:inkChg chg="add del">
          <ac:chgData name="Stone, Alan" userId="6fdff407-6771-4cf1-a119-d1b27d1ed56e" providerId="ADAL" clId="{40D67D29-8FAB-49C0-A653-0AF0BFC87642}" dt="2023-04-14T17:37:28.791" v="702" actId="9405"/>
          <ac:inkMkLst>
            <pc:docMk/>
            <pc:sldMk cId="3701411045" sldId="2142534019"/>
            <ac:inkMk id="15" creationId="{CFADA7B7-D2C9-F072-4229-3D721397627A}"/>
          </ac:inkMkLst>
        </pc:inkChg>
        <pc:inkChg chg="add del mod">
          <ac:chgData name="Stone, Alan" userId="6fdff407-6771-4cf1-a119-d1b27d1ed56e" providerId="ADAL" clId="{40D67D29-8FAB-49C0-A653-0AF0BFC87642}" dt="2023-04-14T17:37:39.949" v="708" actId="9405"/>
          <ac:inkMkLst>
            <pc:docMk/>
            <pc:sldMk cId="3701411045" sldId="2142534019"/>
            <ac:inkMk id="16" creationId="{0A8924D4-2896-6D1B-B334-D4767FF984C4}"/>
          </ac:inkMkLst>
        </pc:inkChg>
        <pc:inkChg chg="add del mod">
          <ac:chgData name="Stone, Alan" userId="6fdff407-6771-4cf1-a119-d1b27d1ed56e" providerId="ADAL" clId="{40D67D29-8FAB-49C0-A653-0AF0BFC87642}" dt="2023-04-14T17:37:39.012" v="707"/>
          <ac:inkMkLst>
            <pc:docMk/>
            <pc:sldMk cId="3701411045" sldId="2142534019"/>
            <ac:inkMk id="17" creationId="{A4ABBF62-8C90-1B4C-6BC4-1DE34931B7AC}"/>
          </ac:inkMkLst>
        </pc:inkChg>
        <pc:inkChg chg="add del mod">
          <ac:chgData name="Stone, Alan" userId="6fdff407-6771-4cf1-a119-d1b27d1ed56e" providerId="ADAL" clId="{40D67D29-8FAB-49C0-A653-0AF0BFC87642}" dt="2023-04-14T17:37:54.665" v="720" actId="9405"/>
          <ac:inkMkLst>
            <pc:docMk/>
            <pc:sldMk cId="3701411045" sldId="2142534019"/>
            <ac:inkMk id="19" creationId="{82BC0C88-745F-028E-F5A1-EC6875976281}"/>
          </ac:inkMkLst>
        </pc:inkChg>
        <pc:inkChg chg="add del mod">
          <ac:chgData name="Stone, Alan" userId="6fdff407-6771-4cf1-a119-d1b27d1ed56e" providerId="ADAL" clId="{40D67D29-8FAB-49C0-A653-0AF0BFC87642}" dt="2023-04-14T17:37:53.957" v="719" actId="9405"/>
          <ac:inkMkLst>
            <pc:docMk/>
            <pc:sldMk cId="3701411045" sldId="2142534019"/>
            <ac:inkMk id="20" creationId="{3B9C8971-20E6-040D-E45D-A55E40BBAC42}"/>
          </ac:inkMkLst>
        </pc:inkChg>
        <pc:inkChg chg="add del mod">
          <ac:chgData name="Stone, Alan" userId="6fdff407-6771-4cf1-a119-d1b27d1ed56e" providerId="ADAL" clId="{40D67D29-8FAB-49C0-A653-0AF0BFC87642}" dt="2023-04-14T17:37:53.149" v="718" actId="9405"/>
          <ac:inkMkLst>
            <pc:docMk/>
            <pc:sldMk cId="3701411045" sldId="2142534019"/>
            <ac:inkMk id="21" creationId="{133A44D8-5EF1-5CF6-1FA3-AA37F4C1B00F}"/>
          </ac:inkMkLst>
        </pc:inkChg>
        <pc:inkChg chg="add del mod">
          <ac:chgData name="Stone, Alan" userId="6fdff407-6771-4cf1-a119-d1b27d1ed56e" providerId="ADAL" clId="{40D67D29-8FAB-49C0-A653-0AF0BFC87642}" dt="2023-04-14T17:37:52.348" v="717" actId="9405"/>
          <ac:inkMkLst>
            <pc:docMk/>
            <pc:sldMk cId="3701411045" sldId="2142534019"/>
            <ac:inkMk id="22" creationId="{2AACB416-3E68-5FDC-E7B4-E4707EAC5D55}"/>
          </ac:inkMkLst>
        </pc:inkChg>
        <pc:inkChg chg="add del mod">
          <ac:chgData name="Stone, Alan" userId="6fdff407-6771-4cf1-a119-d1b27d1ed56e" providerId="ADAL" clId="{40D67D29-8FAB-49C0-A653-0AF0BFC87642}" dt="2023-04-14T17:37:51.502" v="716"/>
          <ac:inkMkLst>
            <pc:docMk/>
            <pc:sldMk cId="3701411045" sldId="2142534019"/>
            <ac:inkMk id="23" creationId="{26226503-2697-A886-3E7C-3DFF199B05A3}"/>
          </ac:inkMkLst>
        </pc:inkChg>
        <pc:inkChg chg="add del">
          <ac:chgData name="Stone, Alan" userId="6fdff407-6771-4cf1-a119-d1b27d1ed56e" providerId="ADAL" clId="{40D67D29-8FAB-49C0-A653-0AF0BFC87642}" dt="2023-04-14T17:38:05.684" v="722" actId="9405"/>
          <ac:inkMkLst>
            <pc:docMk/>
            <pc:sldMk cId="3701411045" sldId="2142534019"/>
            <ac:inkMk id="25" creationId="{22CACF50-E4EC-A829-647C-356A1101BC54}"/>
          </ac:inkMkLst>
        </pc:inkChg>
        <pc:inkChg chg="add del">
          <ac:chgData name="Stone, Alan" userId="6fdff407-6771-4cf1-a119-d1b27d1ed56e" providerId="ADAL" clId="{40D67D29-8FAB-49C0-A653-0AF0BFC87642}" dt="2023-04-14T17:38:16.979" v="724" actId="9405"/>
          <ac:inkMkLst>
            <pc:docMk/>
            <pc:sldMk cId="3701411045" sldId="2142534019"/>
            <ac:inkMk id="26" creationId="{2271D918-E244-06E6-43B7-1286EA87632C}"/>
          </ac:inkMkLst>
        </pc:inkChg>
        <pc:inkChg chg="add">
          <ac:chgData name="Stone, Alan" userId="6fdff407-6771-4cf1-a119-d1b27d1ed56e" providerId="ADAL" clId="{40D67D29-8FAB-49C0-A653-0AF0BFC87642}" dt="2023-04-14T17:38:22.312" v="725" actId="9405"/>
          <ac:inkMkLst>
            <pc:docMk/>
            <pc:sldMk cId="3701411045" sldId="2142534019"/>
            <ac:inkMk id="27" creationId="{0B67A0C4-F73E-C289-5AAE-57986306D19F}"/>
          </ac:inkMkLst>
        </pc:inkChg>
        <pc:inkChg chg="add del mod">
          <ac:chgData name="Stone, Alan" userId="6fdff407-6771-4cf1-a119-d1b27d1ed56e" providerId="ADAL" clId="{40D67D29-8FAB-49C0-A653-0AF0BFC87642}" dt="2023-04-14T17:38:32.212" v="733" actId="9405"/>
          <ac:inkMkLst>
            <pc:docMk/>
            <pc:sldMk cId="3701411045" sldId="2142534019"/>
            <ac:inkMk id="28" creationId="{439145F9-5FC1-7263-0858-7F21E6008E51}"/>
          </ac:inkMkLst>
        </pc:inkChg>
        <pc:inkChg chg="add del mod">
          <ac:chgData name="Stone, Alan" userId="6fdff407-6771-4cf1-a119-d1b27d1ed56e" providerId="ADAL" clId="{40D67D29-8FAB-49C0-A653-0AF0BFC87642}" dt="2023-04-14T17:38:30.990" v="732" actId="9405"/>
          <ac:inkMkLst>
            <pc:docMk/>
            <pc:sldMk cId="3701411045" sldId="2142534019"/>
            <ac:inkMk id="29" creationId="{2EE80329-7EC8-3741-B2E2-8AB351EA5F80}"/>
          </ac:inkMkLst>
        </pc:inkChg>
        <pc:inkChg chg="add del mod">
          <ac:chgData name="Stone, Alan" userId="6fdff407-6771-4cf1-a119-d1b27d1ed56e" providerId="ADAL" clId="{40D67D29-8FAB-49C0-A653-0AF0BFC87642}" dt="2023-04-14T17:38:30.127" v="731"/>
          <ac:inkMkLst>
            <pc:docMk/>
            <pc:sldMk cId="3701411045" sldId="2142534019"/>
            <ac:inkMk id="30" creationId="{AA0C5003-D85B-9008-DF0C-0DB45653B594}"/>
          </ac:inkMkLst>
        </pc:inkChg>
        <pc:inkChg chg="add mod">
          <ac:chgData name="Stone, Alan" userId="6fdff407-6771-4cf1-a119-d1b27d1ed56e" providerId="ADAL" clId="{40D67D29-8FAB-49C0-A653-0AF0BFC87642}" dt="2023-04-14T17:38:41.266" v="739"/>
          <ac:inkMkLst>
            <pc:docMk/>
            <pc:sldMk cId="3701411045" sldId="2142534019"/>
            <ac:inkMk id="32" creationId="{FB48D025-B286-F870-65A7-A5DBE15C97E8}"/>
          </ac:inkMkLst>
        </pc:inkChg>
        <pc:inkChg chg="add del mod">
          <ac:chgData name="Stone, Alan" userId="6fdff407-6771-4cf1-a119-d1b27d1ed56e" providerId="ADAL" clId="{40D67D29-8FAB-49C0-A653-0AF0BFC87642}" dt="2023-04-14T17:38:42.058" v="740" actId="9405"/>
          <ac:inkMkLst>
            <pc:docMk/>
            <pc:sldMk cId="3701411045" sldId="2142534019"/>
            <ac:inkMk id="33" creationId="{DA9A6538-F5A0-2341-7BD9-A2AC106D214F}"/>
          </ac:inkMkLst>
        </pc:inkChg>
        <pc:inkChg chg="add del mod">
          <ac:chgData name="Stone, Alan" userId="6fdff407-6771-4cf1-a119-d1b27d1ed56e" providerId="ADAL" clId="{40D67D29-8FAB-49C0-A653-0AF0BFC87642}" dt="2023-04-14T17:38:41.266" v="739"/>
          <ac:inkMkLst>
            <pc:docMk/>
            <pc:sldMk cId="3701411045" sldId="2142534019"/>
            <ac:inkMk id="34" creationId="{2D3ED2B0-A600-2796-1295-CAF3020C6ABF}"/>
          </ac:inkMkLst>
        </pc:inkChg>
        <pc:inkChg chg="add mod">
          <ac:chgData name="Stone, Alan" userId="6fdff407-6771-4cf1-a119-d1b27d1ed56e" providerId="ADAL" clId="{40D67D29-8FAB-49C0-A653-0AF0BFC87642}" dt="2023-04-14T17:38:51.135" v="745"/>
          <ac:inkMkLst>
            <pc:docMk/>
            <pc:sldMk cId="3701411045" sldId="2142534019"/>
            <ac:inkMk id="36" creationId="{867AB5CD-C10C-998D-6409-20432B9B9EA8}"/>
          </ac:inkMkLst>
        </pc:inkChg>
        <pc:inkChg chg="add mod">
          <ac:chgData name="Stone, Alan" userId="6fdff407-6771-4cf1-a119-d1b27d1ed56e" providerId="ADAL" clId="{40D67D29-8FAB-49C0-A653-0AF0BFC87642}" dt="2023-04-14T17:38:51.135" v="745"/>
          <ac:inkMkLst>
            <pc:docMk/>
            <pc:sldMk cId="3701411045" sldId="2142534019"/>
            <ac:inkMk id="37" creationId="{C751E784-8C17-15B7-9D88-6167DC9B815A}"/>
          </ac:inkMkLst>
        </pc:inkChg>
        <pc:inkChg chg="add mod">
          <ac:chgData name="Stone, Alan" userId="6fdff407-6771-4cf1-a119-d1b27d1ed56e" providerId="ADAL" clId="{40D67D29-8FAB-49C0-A653-0AF0BFC87642}" dt="2023-04-14T17:38:51.135" v="745"/>
          <ac:inkMkLst>
            <pc:docMk/>
            <pc:sldMk cId="3701411045" sldId="2142534019"/>
            <ac:inkMk id="39" creationId="{8B31C5D3-7B11-F0D5-40FF-8893D9B599CA}"/>
          </ac:inkMkLst>
        </pc:inkChg>
      </pc:sldChg>
      <pc:sldChg chg="modSp mod">
        <pc:chgData name="Stone, Alan" userId="6fdff407-6771-4cf1-a119-d1b27d1ed56e" providerId="ADAL" clId="{40D67D29-8FAB-49C0-A653-0AF0BFC87642}" dt="2023-04-14T17:55:35.951" v="780" actId="20577"/>
        <pc:sldMkLst>
          <pc:docMk/>
          <pc:sldMk cId="2595808567" sldId="2142534020"/>
        </pc:sldMkLst>
        <pc:spChg chg="mod">
          <ac:chgData name="Stone, Alan" userId="6fdff407-6771-4cf1-a119-d1b27d1ed56e" providerId="ADAL" clId="{40D67D29-8FAB-49C0-A653-0AF0BFC87642}" dt="2023-04-14T17:55:35.951" v="780" actId="20577"/>
          <ac:spMkLst>
            <pc:docMk/>
            <pc:sldMk cId="2595808567" sldId="2142534020"/>
            <ac:spMk id="2" creationId="{8BF64EC5-66BD-2BAE-A687-138BF8B0CB67}"/>
          </ac:spMkLst>
        </pc:spChg>
        <pc:graphicFrameChg chg="mod">
          <ac:chgData name="Stone, Alan" userId="6fdff407-6771-4cf1-a119-d1b27d1ed56e" providerId="ADAL" clId="{40D67D29-8FAB-49C0-A653-0AF0BFC87642}" dt="2023-04-14T17:55:14.802" v="779"/>
          <ac:graphicFrameMkLst>
            <pc:docMk/>
            <pc:sldMk cId="2595808567" sldId="2142534020"/>
            <ac:graphicFrameMk id="5" creationId="{0CB5B51A-614F-CB36-9447-D95C2F1B1E81}"/>
          </ac:graphicFrameMkLst>
        </pc:graphicFrameChg>
      </pc:sldChg>
      <pc:sldChg chg="new del">
        <pc:chgData name="Stone, Alan" userId="6fdff407-6771-4cf1-a119-d1b27d1ed56e" providerId="ADAL" clId="{40D67D29-8FAB-49C0-A653-0AF0BFC87642}" dt="2023-04-14T22:20:12.468" v="1421" actId="2696"/>
        <pc:sldMkLst>
          <pc:docMk/>
          <pc:sldMk cId="441316908" sldId="2142534021"/>
        </pc:sldMkLst>
      </pc:sldChg>
      <pc:sldChg chg="addSp delSp modSp new mod ord">
        <pc:chgData name="Stone, Alan" userId="6fdff407-6771-4cf1-a119-d1b27d1ed56e" providerId="ADAL" clId="{40D67D29-8FAB-49C0-A653-0AF0BFC87642}" dt="2023-04-14T18:12:28.036" v="928"/>
        <pc:sldMkLst>
          <pc:docMk/>
          <pc:sldMk cId="3915806617" sldId="2142534022"/>
        </pc:sldMkLst>
        <pc:spChg chg="mod">
          <ac:chgData name="Stone, Alan" userId="6fdff407-6771-4cf1-a119-d1b27d1ed56e" providerId="ADAL" clId="{40D67D29-8FAB-49C0-A653-0AF0BFC87642}" dt="2023-04-14T18:10:38.511" v="924" actId="20577"/>
          <ac:spMkLst>
            <pc:docMk/>
            <pc:sldMk cId="3915806617" sldId="2142534022"/>
            <ac:spMk id="2" creationId="{C73AB4D2-50F6-F2B1-1FC3-9F9F13F8F11A}"/>
          </ac:spMkLst>
        </pc:spChg>
        <pc:spChg chg="add del">
          <ac:chgData name="Stone, Alan" userId="6fdff407-6771-4cf1-a119-d1b27d1ed56e" providerId="ADAL" clId="{40D67D29-8FAB-49C0-A653-0AF0BFC87642}" dt="2023-04-14T18:04:34.940" v="803"/>
          <ac:spMkLst>
            <pc:docMk/>
            <pc:sldMk cId="3915806617" sldId="2142534022"/>
            <ac:spMk id="3" creationId="{04B84995-8B4E-7F39-BB6E-183C250D44B8}"/>
          </ac:spMkLst>
        </pc:spChg>
        <pc:graphicFrameChg chg="add del mod">
          <ac:chgData name="Stone, Alan" userId="6fdff407-6771-4cf1-a119-d1b27d1ed56e" providerId="ADAL" clId="{40D67D29-8FAB-49C0-A653-0AF0BFC87642}" dt="2023-04-14T18:04:31.718" v="802"/>
          <ac:graphicFrameMkLst>
            <pc:docMk/>
            <pc:sldMk cId="3915806617" sldId="2142534022"/>
            <ac:graphicFrameMk id="4" creationId="{BAB50C72-B8D1-C51E-A622-5B9364241B5E}"/>
          </ac:graphicFrameMkLst>
        </pc:graphicFrameChg>
        <pc:graphicFrameChg chg="add mod modGraphic">
          <ac:chgData name="Stone, Alan" userId="6fdff407-6771-4cf1-a119-d1b27d1ed56e" providerId="ADAL" clId="{40D67D29-8FAB-49C0-A653-0AF0BFC87642}" dt="2023-04-14T18:09:52.817" v="875" actId="255"/>
          <ac:graphicFrameMkLst>
            <pc:docMk/>
            <pc:sldMk cId="3915806617" sldId="2142534022"/>
            <ac:graphicFrameMk id="5" creationId="{5B782486-6698-43C6-681E-04AEC904CE16}"/>
          </ac:graphicFrameMkLst>
        </pc:graphicFrameChg>
      </pc:sldChg>
      <pc:sldChg chg="addSp delSp modSp new mod">
        <pc:chgData name="Stone, Alan" userId="6fdff407-6771-4cf1-a119-d1b27d1ed56e" providerId="ADAL" clId="{40D67D29-8FAB-49C0-A653-0AF0BFC87642}" dt="2023-04-14T23:13:50.680" v="1447" actId="20577"/>
        <pc:sldMkLst>
          <pc:docMk/>
          <pc:sldMk cId="1370406235" sldId="2142534023"/>
        </pc:sldMkLst>
        <pc:spChg chg="mod">
          <ac:chgData name="Stone, Alan" userId="6fdff407-6771-4cf1-a119-d1b27d1ed56e" providerId="ADAL" clId="{40D67D29-8FAB-49C0-A653-0AF0BFC87642}" dt="2023-04-14T23:13:50.680" v="1447" actId="20577"/>
          <ac:spMkLst>
            <pc:docMk/>
            <pc:sldMk cId="1370406235" sldId="2142534023"/>
            <ac:spMk id="2" creationId="{2BBA0D80-F59E-14C1-4A3C-F6AFA6ACE57F}"/>
          </ac:spMkLst>
        </pc:spChg>
        <pc:spChg chg="del">
          <ac:chgData name="Stone, Alan" userId="6fdff407-6771-4cf1-a119-d1b27d1ed56e" providerId="ADAL" clId="{40D67D29-8FAB-49C0-A653-0AF0BFC87642}" dt="2023-04-14T23:13:33.951" v="1438"/>
          <ac:spMkLst>
            <pc:docMk/>
            <pc:sldMk cId="1370406235" sldId="2142534023"/>
            <ac:spMk id="3" creationId="{02F1C912-28D5-FDA5-64FE-24013A28ADB5}"/>
          </ac:spMkLst>
        </pc:spChg>
        <pc:graphicFrameChg chg="add mod">
          <ac:chgData name="Stone, Alan" userId="6fdff407-6771-4cf1-a119-d1b27d1ed56e" providerId="ADAL" clId="{40D67D29-8FAB-49C0-A653-0AF0BFC87642}" dt="2023-04-14T23:13:38.541" v="1439" actId="1076"/>
          <ac:graphicFrameMkLst>
            <pc:docMk/>
            <pc:sldMk cId="1370406235" sldId="2142534023"/>
            <ac:graphicFrameMk id="4" creationId="{065F8466-B2E3-1E1D-ECA0-83D0D37736F9}"/>
          </ac:graphicFrameMkLst>
        </pc:graphicFrameChg>
      </pc:sldChg>
      <pc:sldChg chg="addSp delSp modSp new mod">
        <pc:chgData name="Stone, Alan" userId="6fdff407-6771-4cf1-a119-d1b27d1ed56e" providerId="ADAL" clId="{40D67D29-8FAB-49C0-A653-0AF0BFC87642}" dt="2023-04-15T00:14:48.823" v="4556" actId="20577"/>
        <pc:sldMkLst>
          <pc:docMk/>
          <pc:sldMk cId="3392107210" sldId="2142534024"/>
        </pc:sldMkLst>
        <pc:spChg chg="mod">
          <ac:chgData name="Stone, Alan" userId="6fdff407-6771-4cf1-a119-d1b27d1ed56e" providerId="ADAL" clId="{40D67D29-8FAB-49C0-A653-0AF0BFC87642}" dt="2023-04-15T00:13:18.775" v="4526" actId="20577"/>
          <ac:spMkLst>
            <pc:docMk/>
            <pc:sldMk cId="3392107210" sldId="2142534024"/>
            <ac:spMk id="2" creationId="{EA9631F8-9692-1B31-4323-BF9EE7C207EB}"/>
          </ac:spMkLst>
        </pc:spChg>
        <pc:spChg chg="mod">
          <ac:chgData name="Stone, Alan" userId="6fdff407-6771-4cf1-a119-d1b27d1ed56e" providerId="ADAL" clId="{40D67D29-8FAB-49C0-A653-0AF0BFC87642}" dt="2023-04-15T00:14:21.010" v="4553" actId="27636"/>
          <ac:spMkLst>
            <pc:docMk/>
            <pc:sldMk cId="3392107210" sldId="2142534024"/>
            <ac:spMk id="3" creationId="{9C1A62E8-4076-A69C-CF41-66323D8A5DF5}"/>
          </ac:spMkLst>
        </pc:spChg>
        <pc:spChg chg="mod">
          <ac:chgData name="Stone, Alan" userId="6fdff407-6771-4cf1-a119-d1b27d1ed56e" providerId="ADAL" clId="{40D67D29-8FAB-49C0-A653-0AF0BFC87642}" dt="2023-04-15T00:14:48.823" v="4556" actId="20577"/>
          <ac:spMkLst>
            <pc:docMk/>
            <pc:sldMk cId="3392107210" sldId="2142534024"/>
            <ac:spMk id="4" creationId="{0A4370A0-EFAD-F470-7A79-04684B5142C2}"/>
          </ac:spMkLst>
        </pc:spChg>
        <pc:spChg chg="add del">
          <ac:chgData name="Stone, Alan" userId="6fdff407-6771-4cf1-a119-d1b27d1ed56e" providerId="ADAL" clId="{40D67D29-8FAB-49C0-A653-0AF0BFC87642}" dt="2023-04-14T23:34:25.618" v="2033" actId="11529"/>
          <ac:spMkLst>
            <pc:docMk/>
            <pc:sldMk cId="3392107210" sldId="2142534024"/>
            <ac:spMk id="5" creationId="{17A18B72-A79D-34A1-FA0D-A71E210694E9}"/>
          </ac:spMkLst>
        </pc:spChg>
        <pc:spChg chg="add del mod">
          <ac:chgData name="Stone, Alan" userId="6fdff407-6771-4cf1-a119-d1b27d1ed56e" providerId="ADAL" clId="{40D67D29-8FAB-49C0-A653-0AF0BFC87642}" dt="2023-04-14T23:46:18.164" v="2868" actId="478"/>
          <ac:spMkLst>
            <pc:docMk/>
            <pc:sldMk cId="3392107210" sldId="2142534024"/>
            <ac:spMk id="6" creationId="{E92E3788-02D2-0EE1-E1E0-62027918B582}"/>
          </ac:spMkLst>
        </pc:spChg>
      </pc:sldChg>
      <pc:sldChg chg="addSp delSp modSp add mod">
        <pc:chgData name="Stone, Alan" userId="6fdff407-6771-4cf1-a119-d1b27d1ed56e" providerId="ADAL" clId="{40D67D29-8FAB-49C0-A653-0AF0BFC87642}" dt="2023-04-15T00:12:49.684" v="4501" actId="20577"/>
        <pc:sldMkLst>
          <pc:docMk/>
          <pc:sldMk cId="2663338014" sldId="2142534025"/>
        </pc:sldMkLst>
        <pc:spChg chg="mod">
          <ac:chgData name="Stone, Alan" userId="6fdff407-6771-4cf1-a119-d1b27d1ed56e" providerId="ADAL" clId="{40D67D29-8FAB-49C0-A653-0AF0BFC87642}" dt="2023-04-15T00:12:49.684" v="4501" actId="20577"/>
          <ac:spMkLst>
            <pc:docMk/>
            <pc:sldMk cId="2663338014" sldId="2142534025"/>
            <ac:spMk id="2" creationId="{EA9631F8-9692-1B31-4323-BF9EE7C207EB}"/>
          </ac:spMkLst>
        </pc:spChg>
        <pc:spChg chg="mod">
          <ac:chgData name="Stone, Alan" userId="6fdff407-6771-4cf1-a119-d1b27d1ed56e" providerId="ADAL" clId="{40D67D29-8FAB-49C0-A653-0AF0BFC87642}" dt="2023-04-15T00:12:17.318" v="4446" actId="27636"/>
          <ac:spMkLst>
            <pc:docMk/>
            <pc:sldMk cId="2663338014" sldId="2142534025"/>
            <ac:spMk id="3" creationId="{9C1A62E8-4076-A69C-CF41-66323D8A5DF5}"/>
          </ac:spMkLst>
        </pc:spChg>
        <pc:spChg chg="mod">
          <ac:chgData name="Stone, Alan" userId="6fdff407-6771-4cf1-a119-d1b27d1ed56e" providerId="ADAL" clId="{40D67D29-8FAB-49C0-A653-0AF0BFC87642}" dt="2023-04-15T00:12:42.927" v="4489" actId="13926"/>
          <ac:spMkLst>
            <pc:docMk/>
            <pc:sldMk cId="2663338014" sldId="2142534025"/>
            <ac:spMk id="4" creationId="{0A4370A0-EFAD-F470-7A79-04684B5142C2}"/>
          </ac:spMkLst>
        </pc:spChg>
        <pc:spChg chg="add del mod">
          <ac:chgData name="Stone, Alan" userId="6fdff407-6771-4cf1-a119-d1b27d1ed56e" providerId="ADAL" clId="{40D67D29-8FAB-49C0-A653-0AF0BFC87642}" dt="2023-04-15T00:09:52.632" v="4393"/>
          <ac:spMkLst>
            <pc:docMk/>
            <pc:sldMk cId="2663338014" sldId="2142534025"/>
            <ac:spMk id="5" creationId="{50792FCD-64D5-9E0F-1B89-18A5D459B238}"/>
          </ac:spMkLst>
        </pc:spChg>
        <pc:spChg chg="add del mod">
          <ac:chgData name="Stone, Alan" userId="6fdff407-6771-4cf1-a119-d1b27d1ed56e" providerId="ADAL" clId="{40D67D29-8FAB-49C0-A653-0AF0BFC87642}" dt="2023-04-15T00:09:52.632" v="4393"/>
          <ac:spMkLst>
            <pc:docMk/>
            <pc:sldMk cId="2663338014" sldId="2142534025"/>
            <ac:spMk id="6" creationId="{A00F88FA-B318-52F6-A462-42D8E7E9E27E}"/>
          </ac:spMkLst>
        </pc:spChg>
        <pc:spChg chg="add del mod">
          <ac:chgData name="Stone, Alan" userId="6fdff407-6771-4cf1-a119-d1b27d1ed56e" providerId="ADAL" clId="{40D67D29-8FAB-49C0-A653-0AF0BFC87642}" dt="2023-04-15T00:09:52.632" v="4393"/>
          <ac:spMkLst>
            <pc:docMk/>
            <pc:sldMk cId="2663338014" sldId="2142534025"/>
            <ac:spMk id="7" creationId="{B1798CB8-C86A-1DFE-31A5-46696AF47355}"/>
          </ac:spMkLst>
        </pc:spChg>
      </pc:sldChg>
      <pc:sldMasterChg chg="delSldLayout">
        <pc:chgData name="Stone, Alan" userId="6fdff407-6771-4cf1-a119-d1b27d1ed56e" providerId="ADAL" clId="{40D67D29-8FAB-49C0-A653-0AF0BFC87642}" dt="2023-04-14T17:22:46.893" v="7" actId="47"/>
        <pc:sldMasterMkLst>
          <pc:docMk/>
          <pc:sldMasterMk cId="1345455686" sldId="2147483855"/>
        </pc:sldMasterMkLst>
        <pc:sldLayoutChg chg="del">
          <pc:chgData name="Stone, Alan" userId="6fdff407-6771-4cf1-a119-d1b27d1ed56e" providerId="ADAL" clId="{40D67D29-8FAB-49C0-A653-0AF0BFC87642}" dt="2023-04-14T17:22:46.893" v="7" actId="47"/>
          <pc:sldLayoutMkLst>
            <pc:docMk/>
            <pc:sldMasterMk cId="1345455686" sldId="2147483855"/>
            <pc:sldLayoutMk cId="3884256395" sldId="21474838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46537587250703"/>
          <c:y val="2.8421919729752453E-2"/>
          <c:w val="0.81678997014634636"/>
          <c:h val="0.84251603100921291"/>
        </c:manualLayout>
      </c:layout>
      <c:areaChart>
        <c:grouping val="stacked"/>
        <c:varyColors val="0"/>
        <c:ser>
          <c:idx val="0"/>
          <c:order val="0"/>
          <c:tx>
            <c:strRef>
              <c:f>Data!$A$20</c:f>
              <c:strCache>
                <c:ptCount val="1"/>
                <c:pt idx="0">
                  <c:v>Research</c:v>
                </c:pt>
              </c:strCache>
            </c:strRef>
          </c:tx>
          <c:spPr>
            <a:solidFill>
              <a:schemeClr val="accent1"/>
            </a:solidFill>
            <a:ln>
              <a:noFill/>
            </a:ln>
            <a:effectLst/>
          </c:spPr>
          <c:cat>
            <c:strRef>
              <c:f>Data!$V$19:$AD$19</c:f>
              <c:strCache>
                <c:ptCount val="9"/>
                <c:pt idx="0">
                  <c:v>FY 2015</c:v>
                </c:pt>
                <c:pt idx="1">
                  <c:v>FY 2016</c:v>
                </c:pt>
                <c:pt idx="2">
                  <c:v>FY 2017</c:v>
                </c:pt>
                <c:pt idx="3">
                  <c:v>FY 2018</c:v>
                </c:pt>
                <c:pt idx="4">
                  <c:v>FY 2019</c:v>
                </c:pt>
                <c:pt idx="5">
                  <c:v>FY 2020</c:v>
                </c:pt>
                <c:pt idx="6">
                  <c:v>FY 2021</c:v>
                </c:pt>
                <c:pt idx="7">
                  <c:v>FY 2022</c:v>
                </c:pt>
                <c:pt idx="8">
                  <c:v>FY 2023</c:v>
                </c:pt>
              </c:strCache>
            </c:strRef>
          </c:cat>
          <c:val>
            <c:numRef>
              <c:f>Data!$V$20:$AD$20</c:f>
              <c:numCache>
                <c:formatCode>_(* #,##0_);_(* \(#,##0\);_(* "-"??_);_(@_)</c:formatCode>
                <c:ptCount val="9"/>
                <c:pt idx="0">
                  <c:v>334225</c:v>
                </c:pt>
                <c:pt idx="1">
                  <c:v>320816</c:v>
                </c:pt>
                <c:pt idx="2">
                  <c:v>321892</c:v>
                </c:pt>
                <c:pt idx="3">
                  <c:v>334750</c:v>
                </c:pt>
                <c:pt idx="4">
                  <c:v>356752</c:v>
                </c:pt>
                <c:pt idx="5">
                  <c:v>364181</c:v>
                </c:pt>
                <c:pt idx="6">
                  <c:v>403688</c:v>
                </c:pt>
                <c:pt idx="7">
                  <c:v>386974</c:v>
                </c:pt>
                <c:pt idx="8">
                  <c:v>448506</c:v>
                </c:pt>
              </c:numCache>
            </c:numRef>
          </c:val>
          <c:extLst>
            <c:ext xmlns:c16="http://schemas.microsoft.com/office/drawing/2014/chart" uri="{C3380CC4-5D6E-409C-BE32-E72D297353CC}">
              <c16:uniqueId val="{00000000-BBF3-4688-AFAC-4364AF6A0D2B}"/>
            </c:ext>
          </c:extLst>
        </c:ser>
        <c:ser>
          <c:idx val="1"/>
          <c:order val="1"/>
          <c:tx>
            <c:strRef>
              <c:f>Data!$A$21</c:f>
              <c:strCache>
                <c:ptCount val="1"/>
                <c:pt idx="0">
                  <c:v>SBIR/STTR</c:v>
                </c:pt>
              </c:strCache>
            </c:strRef>
          </c:tx>
          <c:spPr>
            <a:solidFill>
              <a:schemeClr val="accent2"/>
            </a:solidFill>
            <a:ln>
              <a:noFill/>
            </a:ln>
            <a:effectLst/>
          </c:spPr>
          <c:cat>
            <c:strRef>
              <c:f>Data!$V$19:$AD$19</c:f>
              <c:strCache>
                <c:ptCount val="9"/>
                <c:pt idx="0">
                  <c:v>FY 2015</c:v>
                </c:pt>
                <c:pt idx="1">
                  <c:v>FY 2016</c:v>
                </c:pt>
                <c:pt idx="2">
                  <c:v>FY 2017</c:v>
                </c:pt>
                <c:pt idx="3">
                  <c:v>FY 2018</c:v>
                </c:pt>
                <c:pt idx="4">
                  <c:v>FY 2019</c:v>
                </c:pt>
                <c:pt idx="5">
                  <c:v>FY 2020</c:v>
                </c:pt>
                <c:pt idx="6">
                  <c:v>FY 2021</c:v>
                </c:pt>
                <c:pt idx="7">
                  <c:v>FY 2022</c:v>
                </c:pt>
                <c:pt idx="8">
                  <c:v>FY 2023</c:v>
                </c:pt>
              </c:strCache>
            </c:strRef>
          </c:cat>
          <c:val>
            <c:numRef>
              <c:f>Data!$V$21:$AD$21</c:f>
              <c:numCache>
                <c:formatCode>_(* #,##0_);_(* \(#,##0\);_(* "-"??_);_(@_)</c:formatCode>
                <c:ptCount val="9"/>
                <c:pt idx="0">
                  <c:v>20768</c:v>
                </c:pt>
                <c:pt idx="1">
                  <c:v>20847</c:v>
                </c:pt>
                <c:pt idx="2">
                  <c:v>22151</c:v>
                </c:pt>
                <c:pt idx="3">
                  <c:v>24427</c:v>
                </c:pt>
                <c:pt idx="4">
                  <c:v>24095</c:v>
                </c:pt>
                <c:pt idx="5">
                  <c:v>25396</c:v>
                </c:pt>
                <c:pt idx="6">
                  <c:v>25465</c:v>
                </c:pt>
                <c:pt idx="7">
                  <c:v>25298</c:v>
                </c:pt>
                <c:pt idx="8">
                  <c:v>15867</c:v>
                </c:pt>
              </c:numCache>
            </c:numRef>
          </c:val>
          <c:extLst>
            <c:ext xmlns:c16="http://schemas.microsoft.com/office/drawing/2014/chart" uri="{C3380CC4-5D6E-409C-BE32-E72D297353CC}">
              <c16:uniqueId val="{00000001-BBF3-4688-AFAC-4364AF6A0D2B}"/>
            </c:ext>
          </c:extLst>
        </c:ser>
        <c:ser>
          <c:idx val="2"/>
          <c:order val="2"/>
          <c:tx>
            <c:strRef>
              <c:f>Data!$A$22</c:f>
              <c:strCache>
                <c:ptCount val="1"/>
                <c:pt idx="0">
                  <c:v>Facilities/Ops</c:v>
                </c:pt>
              </c:strCache>
            </c:strRef>
          </c:tx>
          <c:spPr>
            <a:solidFill>
              <a:schemeClr val="accent3"/>
            </a:solidFill>
            <a:ln>
              <a:noFill/>
            </a:ln>
            <a:effectLst/>
          </c:spPr>
          <c:cat>
            <c:strRef>
              <c:f>Data!$V$19:$AD$19</c:f>
              <c:strCache>
                <c:ptCount val="9"/>
                <c:pt idx="0">
                  <c:v>FY 2015</c:v>
                </c:pt>
                <c:pt idx="1">
                  <c:v>FY 2016</c:v>
                </c:pt>
                <c:pt idx="2">
                  <c:v>FY 2017</c:v>
                </c:pt>
                <c:pt idx="3">
                  <c:v>FY 2018</c:v>
                </c:pt>
                <c:pt idx="4">
                  <c:v>FY 2019</c:v>
                </c:pt>
                <c:pt idx="5">
                  <c:v>FY 2020</c:v>
                </c:pt>
                <c:pt idx="6">
                  <c:v>FY 2021</c:v>
                </c:pt>
                <c:pt idx="7">
                  <c:v>FY 2022</c:v>
                </c:pt>
                <c:pt idx="8">
                  <c:v>FY 2023</c:v>
                </c:pt>
              </c:strCache>
            </c:strRef>
          </c:cat>
          <c:val>
            <c:numRef>
              <c:f>Data!$V$22:$AD$22</c:f>
              <c:numCache>
                <c:formatCode>_(* #,##0_);_(* \(#,##0\);_(* "-"??_);_(@_)</c:formatCode>
                <c:ptCount val="9"/>
                <c:pt idx="0">
                  <c:v>264634</c:v>
                </c:pt>
                <c:pt idx="1">
                  <c:v>258236</c:v>
                </c:pt>
                <c:pt idx="2">
                  <c:v>258696</c:v>
                </c:pt>
                <c:pt idx="3">
                  <c:v>270488</c:v>
                </c:pt>
                <c:pt idx="4">
                  <c:v>260803</c:v>
                </c:pt>
                <c:pt idx="5">
                  <c:v>317929</c:v>
                </c:pt>
                <c:pt idx="6">
                  <c:v>283387</c:v>
                </c:pt>
                <c:pt idx="7">
                  <c:v>299728</c:v>
                </c:pt>
                <c:pt idx="8">
                  <c:v>346827</c:v>
                </c:pt>
              </c:numCache>
            </c:numRef>
          </c:val>
          <c:extLst>
            <c:ext xmlns:c16="http://schemas.microsoft.com/office/drawing/2014/chart" uri="{C3380CC4-5D6E-409C-BE32-E72D297353CC}">
              <c16:uniqueId val="{00000002-BBF3-4688-AFAC-4364AF6A0D2B}"/>
            </c:ext>
          </c:extLst>
        </c:ser>
        <c:ser>
          <c:idx val="3"/>
          <c:order val="3"/>
          <c:tx>
            <c:strRef>
              <c:f>Data!$A$23</c:f>
              <c:strCache>
                <c:ptCount val="1"/>
                <c:pt idx="0">
                  <c:v>MIEs and LIC OPC</c:v>
                </c:pt>
              </c:strCache>
            </c:strRef>
          </c:tx>
          <c:spPr>
            <a:solidFill>
              <a:schemeClr val="accent4"/>
            </a:solidFill>
            <a:ln>
              <a:noFill/>
            </a:ln>
            <a:effectLst/>
          </c:spPr>
          <c:cat>
            <c:strRef>
              <c:f>Data!$V$19:$AD$19</c:f>
              <c:strCache>
                <c:ptCount val="9"/>
                <c:pt idx="0">
                  <c:v>FY 2015</c:v>
                </c:pt>
                <c:pt idx="1">
                  <c:v>FY 2016</c:v>
                </c:pt>
                <c:pt idx="2">
                  <c:v>FY 2017</c:v>
                </c:pt>
                <c:pt idx="3">
                  <c:v>FY 2018</c:v>
                </c:pt>
                <c:pt idx="4">
                  <c:v>FY 2019</c:v>
                </c:pt>
                <c:pt idx="5">
                  <c:v>FY 2020</c:v>
                </c:pt>
                <c:pt idx="6">
                  <c:v>FY 2021</c:v>
                </c:pt>
                <c:pt idx="7">
                  <c:v>FY 2022</c:v>
                </c:pt>
                <c:pt idx="8">
                  <c:v>FY 2023</c:v>
                </c:pt>
              </c:strCache>
            </c:strRef>
          </c:cat>
          <c:val>
            <c:numRef>
              <c:f>Data!$V$23:$AD$23</c:f>
              <c:numCache>
                <c:formatCode>_(* #,##0_);_(* \(#,##0\);_(* "-"??_);_(@_)</c:formatCode>
                <c:ptCount val="9"/>
                <c:pt idx="0">
                  <c:v>109373</c:v>
                </c:pt>
                <c:pt idx="1">
                  <c:v>129001</c:v>
                </c:pt>
                <c:pt idx="2">
                  <c:v>128761</c:v>
                </c:pt>
                <c:pt idx="3">
                  <c:v>137935</c:v>
                </c:pt>
                <c:pt idx="4">
                  <c:v>158350</c:v>
                </c:pt>
                <c:pt idx="5">
                  <c:v>106494</c:v>
                </c:pt>
                <c:pt idx="6">
                  <c:v>81500</c:v>
                </c:pt>
                <c:pt idx="7">
                  <c:v>229740</c:v>
                </c:pt>
                <c:pt idx="8">
                  <c:v>57000</c:v>
                </c:pt>
              </c:numCache>
            </c:numRef>
          </c:val>
          <c:extLst>
            <c:ext xmlns:c16="http://schemas.microsoft.com/office/drawing/2014/chart" uri="{C3380CC4-5D6E-409C-BE32-E72D297353CC}">
              <c16:uniqueId val="{00000003-BBF3-4688-AFAC-4364AF6A0D2B}"/>
            </c:ext>
          </c:extLst>
        </c:ser>
        <c:ser>
          <c:idx val="4"/>
          <c:order val="4"/>
          <c:tx>
            <c:strRef>
              <c:f>Data!$A$24</c:f>
              <c:strCache>
                <c:ptCount val="1"/>
                <c:pt idx="0">
                  <c:v>Line Item Construction (TEC)</c:v>
                </c:pt>
              </c:strCache>
            </c:strRef>
          </c:tx>
          <c:spPr>
            <a:solidFill>
              <a:schemeClr val="accent6"/>
            </a:solidFill>
            <a:ln>
              <a:noFill/>
            </a:ln>
            <a:effectLst/>
          </c:spPr>
          <c:cat>
            <c:strRef>
              <c:f>Data!$V$19:$AD$19</c:f>
              <c:strCache>
                <c:ptCount val="9"/>
                <c:pt idx="0">
                  <c:v>FY 2015</c:v>
                </c:pt>
                <c:pt idx="1">
                  <c:v>FY 2016</c:v>
                </c:pt>
                <c:pt idx="2">
                  <c:v>FY 2017</c:v>
                </c:pt>
                <c:pt idx="3">
                  <c:v>FY 2018</c:v>
                </c:pt>
                <c:pt idx="4">
                  <c:v>FY 2019</c:v>
                </c:pt>
                <c:pt idx="5">
                  <c:v>FY 2020</c:v>
                </c:pt>
                <c:pt idx="6">
                  <c:v>FY 2021</c:v>
                </c:pt>
                <c:pt idx="7">
                  <c:v>FY 2022</c:v>
                </c:pt>
                <c:pt idx="8">
                  <c:v>FY 2023</c:v>
                </c:pt>
              </c:strCache>
            </c:strRef>
          </c:cat>
          <c:val>
            <c:numRef>
              <c:f>Data!$V$24:$AD$24</c:f>
              <c:numCache>
                <c:formatCode>_(* #,##0_);_(* \(#,##0\);_(* "-"??_);_(@_)</c:formatCode>
                <c:ptCount val="9"/>
                <c:pt idx="0">
                  <c:v>37000</c:v>
                </c:pt>
                <c:pt idx="1">
                  <c:v>66100</c:v>
                </c:pt>
                <c:pt idx="2">
                  <c:v>93500</c:v>
                </c:pt>
                <c:pt idx="3">
                  <c:v>140400</c:v>
                </c:pt>
                <c:pt idx="4">
                  <c:v>180000</c:v>
                </c:pt>
                <c:pt idx="5">
                  <c:v>231000</c:v>
                </c:pt>
                <c:pt idx="6">
                  <c:v>252000</c:v>
                </c:pt>
                <c:pt idx="7">
                  <c:v>439890</c:v>
                </c:pt>
                <c:pt idx="8">
                  <c:v>298000</c:v>
                </c:pt>
              </c:numCache>
            </c:numRef>
          </c:val>
          <c:extLst>
            <c:ext xmlns:c16="http://schemas.microsoft.com/office/drawing/2014/chart" uri="{C3380CC4-5D6E-409C-BE32-E72D297353CC}">
              <c16:uniqueId val="{00000004-BBF3-4688-AFAC-4364AF6A0D2B}"/>
            </c:ext>
          </c:extLst>
        </c:ser>
        <c:dLbls>
          <c:showLegendKey val="0"/>
          <c:showVal val="0"/>
          <c:showCatName val="0"/>
          <c:showSerName val="0"/>
          <c:showPercent val="0"/>
          <c:showBubbleSize val="0"/>
        </c:dLbls>
        <c:axId val="479280528"/>
        <c:axId val="479282096"/>
      </c:areaChart>
      <c:catAx>
        <c:axId val="479280528"/>
        <c:scaling>
          <c:orientation val="minMax"/>
        </c:scaling>
        <c:delete val="0"/>
        <c:axPos val="b"/>
        <c:majorGridlines>
          <c:spPr>
            <a:ln w="9525" cap="flat" cmpd="sng" algn="ctr">
              <a:solidFill>
                <a:schemeClr val="bg1">
                  <a:lumMod val="50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9282096"/>
        <c:crosses val="autoZero"/>
        <c:auto val="1"/>
        <c:lblAlgn val="ctr"/>
        <c:lblOffset val="100"/>
        <c:noMultiLvlLbl val="0"/>
      </c:catAx>
      <c:valAx>
        <c:axId val="479282096"/>
        <c:scaling>
          <c:orientation val="minMax"/>
          <c:max val="1400000"/>
          <c:min val="0.1"/>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79280528"/>
        <c:crosses val="autoZero"/>
        <c:crossBetween val="midCat"/>
        <c:majorUnit val="200000"/>
        <c:minorUnit val="50000"/>
      </c:valAx>
      <c:spPr>
        <a:noFill/>
        <a:ln>
          <a:noFill/>
        </a:ln>
        <a:effectLst/>
      </c:spPr>
    </c:plotArea>
    <c:legend>
      <c:legendPos val="b"/>
      <c:layout>
        <c:manualLayout>
          <c:xMode val="edge"/>
          <c:yMode val="edge"/>
          <c:x val="1.1671629008358126E-2"/>
          <c:y val="0.92260892764561686"/>
          <c:w val="0.98111687924312996"/>
          <c:h val="6.279696940620195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1"/>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Data!$A$38</c:f>
              <c:strCache>
                <c:ptCount val="1"/>
                <c:pt idx="0">
                  <c:v>Research</c:v>
                </c:pt>
              </c:strCache>
            </c:strRef>
          </c:tx>
          <c:spPr>
            <a:solidFill>
              <a:schemeClr val="accent1"/>
            </a:solidFill>
            <a:ln>
              <a:noFill/>
            </a:ln>
            <a:effectLst/>
          </c:spPr>
          <c:dLbls>
            <c:dLbl>
              <c:idx val="0"/>
              <c:layout>
                <c:manualLayout>
                  <c:x val="2.3027760065203476E-2"/>
                  <c:y val="-0.25296445110180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4-4AE7-800C-A03707998AD6}"/>
                </c:ext>
              </c:extLst>
            </c:dLbl>
            <c:dLbl>
              <c:idx val="1"/>
              <c:layout>
                <c:manualLayout>
                  <c:x val="-1.9033420426699109E-2"/>
                  <c:y val="-0.216479193731354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C4-4AE7-800C-A03707998AD6}"/>
                </c:ext>
              </c:extLst>
            </c:dLbl>
            <c:dLbl>
              <c:idx val="2"/>
              <c:layout>
                <c:manualLayout>
                  <c:x val="-2.2741443589823777E-2"/>
                  <c:y val="-0.11918526983864323"/>
                </c:manualLayout>
              </c:layout>
              <c:showLegendKey val="0"/>
              <c:showVal val="1"/>
              <c:showCatName val="0"/>
              <c:showSerName val="0"/>
              <c:showPercent val="0"/>
              <c:showBubbleSize val="0"/>
              <c:extLst>
                <c:ext xmlns:c15="http://schemas.microsoft.com/office/drawing/2012/chart" uri="{CE6537A1-D6FC-4f65-9D91-7224C49458BB}">
                  <c15:layout>
                    <c:manualLayout>
                      <c:w val="6.4999847168311503E-2"/>
                      <c:h val="3.8041961684925567E-2"/>
                    </c:manualLayout>
                  </c15:layout>
                </c:ext>
                <c:ext xmlns:c16="http://schemas.microsoft.com/office/drawing/2014/chart" uri="{C3380CC4-5D6E-409C-BE32-E72D297353CC}">
                  <c16:uniqueId val="{00000006-40C4-4AE7-800C-A03707998AD6}"/>
                </c:ext>
              </c:extLst>
            </c:dLbl>
            <c:dLbl>
              <c:idx val="3"/>
              <c:layout>
                <c:manualLayout>
                  <c:x val="-1.7473874173759205E-2"/>
                  <c:y val="-9.2429318671814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C4-4AE7-800C-A03707998AD6}"/>
                </c:ext>
              </c:extLst>
            </c:dLbl>
            <c:dLbl>
              <c:idx val="4"/>
              <c:layout>
                <c:manualLayout>
                  <c:x val="-8.9755488733654701E-3"/>
                  <c:y val="-4.13499583531800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9F-4D3F-834F-107DD7164384}"/>
                </c:ext>
              </c:extLst>
            </c:dLbl>
            <c:dLbl>
              <c:idx val="6"/>
              <c:layout>
                <c:manualLayout>
                  <c:x val="1.3176983372330133E-2"/>
                  <c:y val="-2.4323504913635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C4-4AE7-800C-A03707998AD6}"/>
                </c:ext>
              </c:extLst>
            </c:dLbl>
            <c:dLbl>
              <c:idx val="7"/>
              <c:layout>
                <c:manualLayout>
                  <c:x val="1.0248764845145659E-2"/>
                  <c:y val="-5.10793603186340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C4-4AE7-800C-A03707998AD6}"/>
                </c:ext>
              </c:extLst>
            </c:dLbl>
            <c:dLbl>
              <c:idx val="8"/>
              <c:layout>
                <c:manualLayout>
                  <c:x val="7.758195886406926E-3"/>
                  <c:y val="-7.7835215723632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C4-4AE7-800C-A03707998AD6}"/>
                </c:ext>
              </c:extLst>
            </c:dLbl>
            <c:dLbl>
              <c:idx val="9"/>
              <c:layout>
                <c:manualLayout>
                  <c:x val="5.705127423641136E-3"/>
                  <c:y val="-0.11432047309408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77-4591-B171-6A1B1FB7C3D6}"/>
                </c:ext>
              </c:extLst>
            </c:dLbl>
            <c:dLbl>
              <c:idx val="10"/>
              <c:layout>
                <c:manualLayout>
                  <c:x val="-1.6829154137560181E-2"/>
                  <c:y val="-0.165399833412719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F7-4741-BECD-E6764D0C7EA2}"/>
                </c:ext>
              </c:extLst>
            </c:dLbl>
            <c:dLbl>
              <c:idx val="11"/>
              <c:layout>
                <c:manualLayout>
                  <c:x val="-4.4877744366827151E-3"/>
                  <c:y val="-0.160535132429992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9F-4D3F-834F-107DD7164384}"/>
                </c:ext>
              </c:extLst>
            </c:dLbl>
            <c:dLbl>
              <c:idx val="12"/>
              <c:layout>
                <c:manualLayout>
                  <c:x val="-1.1219436091706952E-2"/>
                  <c:y val="-0.325934965842712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9F-4D3F-834F-107DD7164384}"/>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Data!$B$37:$AD$37</c:f>
              <c:strCache>
                <c:ptCount val="13"/>
                <c:pt idx="0">
                  <c:v>FY 2011</c:v>
                </c:pt>
                <c:pt idx="1">
                  <c:v>FY 2012</c:v>
                </c:pt>
                <c:pt idx="2">
                  <c:v>FY 2013</c:v>
                </c:pt>
                <c:pt idx="3">
                  <c:v>FY 2014</c:v>
                </c:pt>
                <c:pt idx="4">
                  <c:v>FY 2015</c:v>
                </c:pt>
                <c:pt idx="5">
                  <c:v>FY 2016</c:v>
                </c:pt>
                <c:pt idx="6">
                  <c:v>FY 2017</c:v>
                </c:pt>
                <c:pt idx="7">
                  <c:v>FY 2018</c:v>
                </c:pt>
                <c:pt idx="8">
                  <c:v>FY 2019</c:v>
                </c:pt>
                <c:pt idx="9">
                  <c:v>FY 2020</c:v>
                </c:pt>
                <c:pt idx="10">
                  <c:v>FY 2021</c:v>
                </c:pt>
                <c:pt idx="11">
                  <c:v>FY 2022</c:v>
                </c:pt>
                <c:pt idx="12">
                  <c:v>FY 2023</c:v>
                </c:pt>
              </c:strCache>
            </c:strRef>
          </c:cat>
          <c:val>
            <c:numRef>
              <c:f>Data!$B$38:$AD$38</c:f>
              <c:numCache>
                <c:formatCode>_(* #,##0_);_(* \(#,##0\);_(* "-"??_);_(@_)</c:formatCode>
                <c:ptCount val="13"/>
                <c:pt idx="0">
                  <c:v>408360</c:v>
                </c:pt>
                <c:pt idx="1">
                  <c:v>391329</c:v>
                </c:pt>
                <c:pt idx="2">
                  <c:v>361766</c:v>
                </c:pt>
                <c:pt idx="3">
                  <c:v>360932</c:v>
                </c:pt>
                <c:pt idx="4">
                  <c:v>334225</c:v>
                </c:pt>
                <c:pt idx="5">
                  <c:v>320816</c:v>
                </c:pt>
                <c:pt idx="6">
                  <c:v>321892</c:v>
                </c:pt>
                <c:pt idx="7">
                  <c:v>334750</c:v>
                </c:pt>
                <c:pt idx="8">
                  <c:v>348534</c:v>
                </c:pt>
                <c:pt idx="9">
                  <c:v>364434</c:v>
                </c:pt>
                <c:pt idx="10">
                  <c:v>383419</c:v>
                </c:pt>
                <c:pt idx="11">
                  <c:v>386974</c:v>
                </c:pt>
                <c:pt idx="12">
                  <c:v>448506</c:v>
                </c:pt>
              </c:numCache>
            </c:numRef>
          </c:val>
          <c:extLst>
            <c:ext xmlns:c16="http://schemas.microsoft.com/office/drawing/2014/chart" uri="{C3380CC4-5D6E-409C-BE32-E72D297353CC}">
              <c16:uniqueId val="{00000000-4C49-4E51-AD0A-3B2E14D87261}"/>
            </c:ext>
          </c:extLst>
        </c:ser>
        <c:ser>
          <c:idx val="1"/>
          <c:order val="1"/>
          <c:tx>
            <c:strRef>
              <c:f>Data!$A$39</c:f>
              <c:strCache>
                <c:ptCount val="1"/>
                <c:pt idx="0">
                  <c:v>SBIR/STTR</c:v>
                </c:pt>
              </c:strCache>
            </c:strRef>
          </c:tx>
          <c:spPr>
            <a:solidFill>
              <a:schemeClr val="accent2"/>
            </a:solidFill>
            <a:ln>
              <a:noFill/>
            </a:ln>
            <a:effectLst/>
          </c:spPr>
          <c:cat>
            <c:strRef>
              <c:f>Data!$B$37:$AD$37</c:f>
              <c:strCache>
                <c:ptCount val="13"/>
                <c:pt idx="0">
                  <c:v>FY 2011</c:v>
                </c:pt>
                <c:pt idx="1">
                  <c:v>FY 2012</c:v>
                </c:pt>
                <c:pt idx="2">
                  <c:v>FY 2013</c:v>
                </c:pt>
                <c:pt idx="3">
                  <c:v>FY 2014</c:v>
                </c:pt>
                <c:pt idx="4">
                  <c:v>FY 2015</c:v>
                </c:pt>
                <c:pt idx="5">
                  <c:v>FY 2016</c:v>
                </c:pt>
                <c:pt idx="6">
                  <c:v>FY 2017</c:v>
                </c:pt>
                <c:pt idx="7">
                  <c:v>FY 2018</c:v>
                </c:pt>
                <c:pt idx="8">
                  <c:v>FY 2019</c:v>
                </c:pt>
                <c:pt idx="9">
                  <c:v>FY 2020</c:v>
                </c:pt>
                <c:pt idx="10">
                  <c:v>FY 2021</c:v>
                </c:pt>
                <c:pt idx="11">
                  <c:v>FY 2022</c:v>
                </c:pt>
                <c:pt idx="12">
                  <c:v>FY 2023</c:v>
                </c:pt>
              </c:strCache>
            </c:strRef>
          </c:cat>
          <c:val>
            <c:numRef>
              <c:f>Data!$B$39:$AD$39</c:f>
              <c:numCache>
                <c:formatCode>_(* #,##0_);_(* \(#,##0\);_(* "-"??_);_(@_)</c:formatCode>
                <c:ptCount val="13"/>
                <c:pt idx="0">
                  <c:v>19842</c:v>
                </c:pt>
                <c:pt idx="1">
                  <c:v>20327</c:v>
                </c:pt>
                <c:pt idx="2">
                  <c:v>20791</c:v>
                </c:pt>
                <c:pt idx="3">
                  <c:v>21601</c:v>
                </c:pt>
                <c:pt idx="4">
                  <c:v>20768</c:v>
                </c:pt>
                <c:pt idx="5">
                  <c:v>20847</c:v>
                </c:pt>
                <c:pt idx="6">
                  <c:v>22151</c:v>
                </c:pt>
                <c:pt idx="7">
                  <c:v>24427</c:v>
                </c:pt>
                <c:pt idx="8">
                  <c:v>24095</c:v>
                </c:pt>
                <c:pt idx="9">
                  <c:v>25212</c:v>
                </c:pt>
                <c:pt idx="10">
                  <c:v>25465</c:v>
                </c:pt>
                <c:pt idx="11">
                  <c:v>25298</c:v>
                </c:pt>
                <c:pt idx="12">
                  <c:v>15867</c:v>
                </c:pt>
              </c:numCache>
            </c:numRef>
          </c:val>
          <c:extLst>
            <c:ext xmlns:c16="http://schemas.microsoft.com/office/drawing/2014/chart" uri="{C3380CC4-5D6E-409C-BE32-E72D297353CC}">
              <c16:uniqueId val="{00000001-4C49-4E51-AD0A-3B2E14D87261}"/>
            </c:ext>
          </c:extLst>
        </c:ser>
        <c:dLbls>
          <c:showLegendKey val="0"/>
          <c:showVal val="0"/>
          <c:showCatName val="0"/>
          <c:showSerName val="0"/>
          <c:showPercent val="0"/>
          <c:showBubbleSize val="0"/>
        </c:dLbls>
        <c:axId val="449728952"/>
        <c:axId val="449729736"/>
      </c:areaChart>
      <c:catAx>
        <c:axId val="44972895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49729736"/>
        <c:crosses val="autoZero"/>
        <c:auto val="1"/>
        <c:lblAlgn val="ctr"/>
        <c:lblOffset val="100"/>
        <c:noMultiLvlLbl val="0"/>
      </c:catAx>
      <c:valAx>
        <c:axId val="449729736"/>
        <c:scaling>
          <c:orientation val="minMax"/>
          <c:max val="500000"/>
          <c:min val="250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49728952"/>
        <c:crosses val="autoZero"/>
        <c:crossBetween val="midCat"/>
        <c:majorUnit val="25000"/>
        <c:minorUnit val="5000"/>
      </c:valAx>
      <c:spPr>
        <a:noFill/>
        <a:ln>
          <a:noFill/>
        </a:ln>
        <a:effectLst/>
      </c:spPr>
    </c:plotArea>
    <c:legend>
      <c:legendPos val="b"/>
      <c:layout>
        <c:manualLayout>
          <c:xMode val="edge"/>
          <c:yMode val="edge"/>
          <c:x val="0.31710873533685974"/>
          <c:y val="0.94203574712518201"/>
          <c:w val="0.42297309635821839"/>
          <c:h val="4.09377994352733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855522758681E-2"/>
          <c:y val="2.9188205896362333E-2"/>
          <c:w val="0.90156179202450359"/>
          <c:h val="0.770620155528704"/>
        </c:manualLayout>
      </c:layout>
      <c:areaChart>
        <c:grouping val="stacked"/>
        <c:varyColors val="0"/>
        <c:ser>
          <c:idx val="0"/>
          <c:order val="0"/>
          <c:tx>
            <c:strRef>
              <c:f>Sheet1!$A$2</c:f>
              <c:strCache>
                <c:ptCount val="1"/>
                <c:pt idx="0">
                  <c:v>Research Core</c:v>
                </c:pt>
              </c:strCache>
            </c:strRef>
          </c:tx>
          <c:spPr>
            <a:solidFill>
              <a:schemeClr val="accent1"/>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Sheet1!$B$2:$K$2</c:f>
              <c:numCache>
                <c:formatCode>_(* #,##0_);_(* \(#,##0\);_(* "-"??_);_(@_)</c:formatCode>
                <c:ptCount val="10"/>
                <c:pt idx="0">
                  <c:v>360932</c:v>
                </c:pt>
                <c:pt idx="1">
                  <c:v>334225</c:v>
                </c:pt>
                <c:pt idx="2">
                  <c:v>320816</c:v>
                </c:pt>
                <c:pt idx="3">
                  <c:v>321892</c:v>
                </c:pt>
                <c:pt idx="4">
                  <c:v>316750</c:v>
                </c:pt>
                <c:pt idx="5">
                  <c:v>321034</c:v>
                </c:pt>
                <c:pt idx="6">
                  <c:v>310934</c:v>
                </c:pt>
                <c:pt idx="7">
                  <c:v>302856</c:v>
                </c:pt>
                <c:pt idx="8">
                  <c:v>281307</c:v>
                </c:pt>
                <c:pt idx="9">
                  <c:v>325930</c:v>
                </c:pt>
              </c:numCache>
            </c:numRef>
          </c:val>
          <c:extLst>
            <c:ext xmlns:c16="http://schemas.microsoft.com/office/drawing/2014/chart" uri="{C3380CC4-5D6E-409C-BE32-E72D297353CC}">
              <c16:uniqueId val="{00000000-99BE-48FE-BB74-C5361A8C8B17}"/>
            </c:ext>
          </c:extLst>
        </c:ser>
        <c:ser>
          <c:idx val="1"/>
          <c:order val="1"/>
          <c:tx>
            <c:strRef>
              <c:f>Sheet1!$A$3</c:f>
              <c:strCache>
                <c:ptCount val="1"/>
                <c:pt idx="0">
                  <c:v>SBIR/STTR</c:v>
                </c:pt>
              </c:strCache>
            </c:strRef>
          </c:tx>
          <c:spPr>
            <a:solidFill>
              <a:schemeClr val="accent2"/>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Sheet1!$B$3:$K$3</c:f>
              <c:numCache>
                <c:formatCode>_(* #,##0_);_(* \(#,##0\);_(* "-"??_);_(@_)</c:formatCode>
                <c:ptCount val="10"/>
                <c:pt idx="0">
                  <c:v>21601</c:v>
                </c:pt>
                <c:pt idx="1">
                  <c:v>20768</c:v>
                </c:pt>
                <c:pt idx="2">
                  <c:v>20847</c:v>
                </c:pt>
                <c:pt idx="3">
                  <c:v>22151</c:v>
                </c:pt>
                <c:pt idx="4">
                  <c:v>24427</c:v>
                </c:pt>
                <c:pt idx="5">
                  <c:v>24095</c:v>
                </c:pt>
                <c:pt idx="6">
                  <c:v>25212</c:v>
                </c:pt>
                <c:pt idx="7">
                  <c:v>25465</c:v>
                </c:pt>
                <c:pt idx="8">
                  <c:v>25298</c:v>
                </c:pt>
                <c:pt idx="9">
                  <c:v>15867</c:v>
                </c:pt>
              </c:numCache>
            </c:numRef>
          </c:val>
          <c:extLst>
            <c:ext xmlns:c16="http://schemas.microsoft.com/office/drawing/2014/chart" uri="{C3380CC4-5D6E-409C-BE32-E72D297353CC}">
              <c16:uniqueId val="{00000001-99BE-48FE-BB74-C5361A8C8B17}"/>
            </c:ext>
          </c:extLst>
        </c:ser>
        <c:ser>
          <c:idx val="2"/>
          <c:order val="2"/>
          <c:tx>
            <c:strRef>
              <c:f>Sheet1!$A$4</c:f>
              <c:strCache>
                <c:ptCount val="1"/>
                <c:pt idx="0">
                  <c:v>QIS</c:v>
                </c:pt>
              </c:strCache>
            </c:strRef>
          </c:tx>
          <c:spPr>
            <a:solidFill>
              <a:schemeClr val="accent3"/>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Sheet1!$B$4:$K$4</c:f>
              <c:numCache>
                <c:formatCode>General</c:formatCode>
                <c:ptCount val="10"/>
                <c:pt idx="4" formatCode="_(* #,##0_);_(* \(#,##0\);_(* &quot;-&quot;??_);_(@_)">
                  <c:v>18000</c:v>
                </c:pt>
                <c:pt idx="5" formatCode="_(* #,##0_);_(* \(#,##0\);_(* &quot;-&quot;??_);_(@_)">
                  <c:v>27500</c:v>
                </c:pt>
                <c:pt idx="6" formatCode="_(* #,##0_);_(* \(#,##0\);_(* &quot;-&quot;??_);_(@_)">
                  <c:v>38500</c:v>
                </c:pt>
                <c:pt idx="7" formatCode="_(* #,##0_);_(* \(#,##0\);_(* &quot;-&quot;??_);_(@_)">
                  <c:v>43469</c:v>
                </c:pt>
                <c:pt idx="8" formatCode="_(* #,##0_);_(* \(#,##0\);_(* &quot;-&quot;??_);_(@_)">
                  <c:v>39639</c:v>
                </c:pt>
                <c:pt idx="9" formatCode="_(* #,##0_);_(* \(#,##0\);_(* &quot;-&quot;??_);_(@_)">
                  <c:v>48901</c:v>
                </c:pt>
              </c:numCache>
            </c:numRef>
          </c:val>
          <c:extLst>
            <c:ext xmlns:c16="http://schemas.microsoft.com/office/drawing/2014/chart" uri="{C3380CC4-5D6E-409C-BE32-E72D297353CC}">
              <c16:uniqueId val="{00000002-99BE-48FE-BB74-C5361A8C8B17}"/>
            </c:ext>
          </c:extLst>
        </c:ser>
        <c:ser>
          <c:idx val="3"/>
          <c:order val="3"/>
          <c:tx>
            <c:strRef>
              <c:f>Sheet1!$A$5</c:f>
              <c:strCache>
                <c:ptCount val="1"/>
                <c:pt idx="0">
                  <c:v>AI/ML</c:v>
                </c:pt>
              </c:strCache>
            </c:strRef>
          </c:tx>
          <c:spPr>
            <a:solidFill>
              <a:schemeClr val="accent4"/>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Sheet1!$B$5:$K$5</c:f>
              <c:numCache>
                <c:formatCode>General</c:formatCode>
                <c:ptCount val="10"/>
                <c:pt idx="6" formatCode="_(* #,##0_);_(* \(#,##0\);_(* &quot;-&quot;??_);_(@_)">
                  <c:v>15000</c:v>
                </c:pt>
                <c:pt idx="7" formatCode="_(* #,##0_);_(* \(#,##0\);_(* &quot;-&quot;??_);_(@_)">
                  <c:v>32269</c:v>
                </c:pt>
                <c:pt idx="8" formatCode="_(* #,##0_);_(* \(#,##0\);_(* &quot;-&quot;??_);_(@_)">
                  <c:v>34308</c:v>
                </c:pt>
                <c:pt idx="9" formatCode="_(* #,##0_);_(* \(#,##0\);_(* &quot;-&quot;??_);_(@_)">
                  <c:v>38539</c:v>
                </c:pt>
              </c:numCache>
            </c:numRef>
          </c:val>
          <c:extLst>
            <c:ext xmlns:c16="http://schemas.microsoft.com/office/drawing/2014/chart" uri="{C3380CC4-5D6E-409C-BE32-E72D297353CC}">
              <c16:uniqueId val="{00000003-99BE-48FE-BB74-C5361A8C8B17}"/>
            </c:ext>
          </c:extLst>
        </c:ser>
        <c:ser>
          <c:idx val="4"/>
          <c:order val="4"/>
          <c:tx>
            <c:strRef>
              <c:f>Sheet1!$A$6</c:f>
              <c:strCache>
                <c:ptCount val="1"/>
                <c:pt idx="0">
                  <c:v>Microelectronics</c:v>
                </c:pt>
              </c:strCache>
            </c:strRef>
          </c:tx>
          <c:spPr>
            <a:solidFill>
              <a:schemeClr val="accent5"/>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Sheet1!$B$6:$K$6</c:f>
              <c:numCache>
                <c:formatCode>General</c:formatCode>
                <c:ptCount val="10"/>
                <c:pt idx="7" formatCode="_(* #,##0_);_(* \(#,##0\);_(* &quot;-&quot;??_);_(@_)">
                  <c:v>4825</c:v>
                </c:pt>
                <c:pt idx="8" formatCode="_(* #,##0_);_(* \(#,##0\);_(* &quot;-&quot;??_);_(@_)">
                  <c:v>6740</c:v>
                </c:pt>
                <c:pt idx="9" formatCode="_(* #,##0_);_(* \(#,##0\);_(* &quot;-&quot;??_);_(@_)">
                  <c:v>6745</c:v>
                </c:pt>
              </c:numCache>
            </c:numRef>
          </c:val>
          <c:extLst>
            <c:ext xmlns:c16="http://schemas.microsoft.com/office/drawing/2014/chart" uri="{C3380CC4-5D6E-409C-BE32-E72D297353CC}">
              <c16:uniqueId val="{00000004-99BE-48FE-BB74-C5361A8C8B17}"/>
            </c:ext>
          </c:extLst>
        </c:ser>
        <c:ser>
          <c:idx val="5"/>
          <c:order val="5"/>
          <c:tx>
            <c:strRef>
              <c:f>Sheet1!$A$7</c:f>
              <c:strCache>
                <c:ptCount val="1"/>
                <c:pt idx="0">
                  <c:v>ASTI</c:v>
                </c:pt>
              </c:strCache>
            </c:strRef>
          </c:tx>
          <c:spPr>
            <a:solidFill>
              <a:schemeClr val="accent6"/>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Sheet1!$B$7:$K$7</c:f>
              <c:numCache>
                <c:formatCode>General</c:formatCode>
                <c:ptCount val="10"/>
                <c:pt idx="8" formatCode="_(* #,##0_);_(* \(#,##0\);_(* &quot;-&quot;??_);_(@_)">
                  <c:v>16980</c:v>
                </c:pt>
                <c:pt idx="9" formatCode="_(* #,##0_);_(* \(#,##0\);_(* &quot;-&quot;??_);_(@_)">
                  <c:v>9653</c:v>
                </c:pt>
              </c:numCache>
            </c:numRef>
          </c:val>
          <c:extLst>
            <c:ext xmlns:c16="http://schemas.microsoft.com/office/drawing/2014/chart" uri="{C3380CC4-5D6E-409C-BE32-E72D297353CC}">
              <c16:uniqueId val="{00000005-99BE-48FE-BB74-C5361A8C8B17}"/>
            </c:ext>
          </c:extLst>
        </c:ser>
        <c:ser>
          <c:idx val="6"/>
          <c:order val="6"/>
          <c:tx>
            <c:strRef>
              <c:f>Sheet1!$A$8</c:f>
              <c:strCache>
                <c:ptCount val="1"/>
                <c:pt idx="0">
                  <c:v>Advanced Computing</c:v>
                </c:pt>
              </c:strCache>
            </c:strRef>
          </c:tx>
          <c:spPr>
            <a:solidFill>
              <a:schemeClr val="accent1">
                <a:lumMod val="60000"/>
              </a:schemeClr>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Sheet1!$B$8:$K$8</c:f>
              <c:numCache>
                <c:formatCode>General</c:formatCode>
                <c:ptCount val="10"/>
                <c:pt idx="8" formatCode="_(* #,##0_);_(* \(#,##0\);_(* &quot;-&quot;??_);_(@_)">
                  <c:v>4000</c:v>
                </c:pt>
                <c:pt idx="9" formatCode="_(* #,##0_);_(* \(#,##0\);_(* &quot;-&quot;??_);_(@_)">
                  <c:v>4957</c:v>
                </c:pt>
              </c:numCache>
            </c:numRef>
          </c:val>
          <c:extLst>
            <c:ext xmlns:c16="http://schemas.microsoft.com/office/drawing/2014/chart" uri="{C3380CC4-5D6E-409C-BE32-E72D297353CC}">
              <c16:uniqueId val="{00000006-99BE-48FE-BB74-C5361A8C8B17}"/>
            </c:ext>
          </c:extLst>
        </c:ser>
        <c:ser>
          <c:idx val="7"/>
          <c:order val="7"/>
          <c:tx>
            <c:strRef>
              <c:f>Sheet1!$A$9</c:f>
              <c:strCache>
                <c:ptCount val="1"/>
                <c:pt idx="0">
                  <c:v>RENEW</c:v>
                </c:pt>
              </c:strCache>
            </c:strRef>
          </c:tx>
          <c:spPr>
            <a:solidFill>
              <a:schemeClr val="accent2">
                <a:lumMod val="60000"/>
              </a:schemeClr>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Sheet1!$B$9:$K$9</c:f>
              <c:numCache>
                <c:formatCode>General</c:formatCode>
                <c:ptCount val="10"/>
                <c:pt idx="8" formatCode="_(* #,##0_);_(* \(#,##0\);_(* &quot;-&quot;??_);_(@_)">
                  <c:v>4000</c:v>
                </c:pt>
                <c:pt idx="9" formatCode="_(* #,##0_);_(* \(#,##0\);_(* &quot;-&quot;??_);_(@_)">
                  <c:v>8000</c:v>
                </c:pt>
              </c:numCache>
            </c:numRef>
          </c:val>
          <c:extLst>
            <c:ext xmlns:c16="http://schemas.microsoft.com/office/drawing/2014/chart" uri="{C3380CC4-5D6E-409C-BE32-E72D297353CC}">
              <c16:uniqueId val="{00000007-99BE-48FE-BB74-C5361A8C8B17}"/>
            </c:ext>
          </c:extLst>
        </c:ser>
        <c:ser>
          <c:idx val="8"/>
          <c:order val="8"/>
          <c:tx>
            <c:strRef>
              <c:f>Sheet1!$A$10</c:f>
              <c:strCache>
                <c:ptCount val="1"/>
                <c:pt idx="0">
                  <c:v>FAIR</c:v>
                </c:pt>
              </c:strCache>
            </c:strRef>
          </c:tx>
          <c:spPr>
            <a:solidFill>
              <a:schemeClr val="accent3">
                <a:lumMod val="60000"/>
              </a:schemeClr>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Sheet1!$B$10:$K$10</c:f>
              <c:numCache>
                <c:formatCode>General</c:formatCode>
                <c:ptCount val="10"/>
                <c:pt idx="9" formatCode="_(* #,##0_);_(* \(#,##0\);_(* &quot;-&quot;??_);_(@_)">
                  <c:v>1927</c:v>
                </c:pt>
              </c:numCache>
            </c:numRef>
          </c:val>
          <c:extLst>
            <c:ext xmlns:c16="http://schemas.microsoft.com/office/drawing/2014/chart" uri="{C3380CC4-5D6E-409C-BE32-E72D297353CC}">
              <c16:uniqueId val="{00000008-99BE-48FE-BB74-C5361A8C8B17}"/>
            </c:ext>
          </c:extLst>
        </c:ser>
        <c:ser>
          <c:idx val="9"/>
          <c:order val="9"/>
          <c:tx>
            <c:strRef>
              <c:f>Sheet1!$A$11</c:f>
              <c:strCache>
                <c:ptCount val="1"/>
                <c:pt idx="0">
                  <c:v>Accelerate</c:v>
                </c:pt>
              </c:strCache>
            </c:strRef>
          </c:tx>
          <c:spPr>
            <a:solidFill>
              <a:schemeClr val="accent4">
                <a:lumMod val="60000"/>
              </a:schemeClr>
            </a:solidFill>
            <a:ln>
              <a:noFill/>
            </a:ln>
            <a:effectLst/>
          </c:spPr>
          <c:cat>
            <c:strRef>
              <c:f>Sheet1!$B$1:$K$1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Sheet1!$B$11:$K$11</c:f>
              <c:numCache>
                <c:formatCode>General</c:formatCode>
                <c:ptCount val="10"/>
                <c:pt idx="9" formatCode="_(* #,##0_);_(* \(#,##0\);_(* &quot;-&quot;??_);_(@_)">
                  <c:v>3854</c:v>
                </c:pt>
              </c:numCache>
            </c:numRef>
          </c:val>
          <c:extLst>
            <c:ext xmlns:c16="http://schemas.microsoft.com/office/drawing/2014/chart" uri="{C3380CC4-5D6E-409C-BE32-E72D297353CC}">
              <c16:uniqueId val="{00000009-99BE-48FE-BB74-C5361A8C8B17}"/>
            </c:ext>
          </c:extLst>
        </c:ser>
        <c:dLbls>
          <c:showLegendKey val="0"/>
          <c:showVal val="0"/>
          <c:showCatName val="0"/>
          <c:showSerName val="0"/>
          <c:showPercent val="0"/>
          <c:showBubbleSize val="0"/>
        </c:dLbls>
        <c:axId val="818756824"/>
        <c:axId val="818759120"/>
      </c:areaChart>
      <c:catAx>
        <c:axId val="818756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8759120"/>
        <c:crosses val="autoZero"/>
        <c:auto val="1"/>
        <c:lblAlgn val="ctr"/>
        <c:lblOffset val="100"/>
        <c:noMultiLvlLbl val="0"/>
      </c:catAx>
      <c:valAx>
        <c:axId val="818759120"/>
        <c:scaling>
          <c:orientation val="minMax"/>
          <c:min val="25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18756824"/>
        <c:crosses val="autoZero"/>
        <c:crossBetween val="midCat"/>
        <c:majorUnit val="25000"/>
      </c:valAx>
      <c:spPr>
        <a:noFill/>
        <a:ln>
          <a:noFill/>
        </a:ln>
        <a:effectLst/>
      </c:spPr>
    </c:plotArea>
    <c:legend>
      <c:legendPos val="b"/>
      <c:layout>
        <c:manualLayout>
          <c:xMode val="edge"/>
          <c:yMode val="edge"/>
          <c:x val="1.6423429277141022E-2"/>
          <c:y val="0.88559583106617201"/>
          <c:w val="0.96938301871072374"/>
          <c:h val="9.9810065985646818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96697287839024E-2"/>
          <c:y val="2.6400262884329378E-2"/>
          <c:w val="0.87478663604549434"/>
          <c:h val="0.63149598075450286"/>
        </c:manualLayout>
      </c:layout>
      <c:areaChart>
        <c:grouping val="stacked"/>
        <c:varyColors val="0"/>
        <c:ser>
          <c:idx val="0"/>
          <c:order val="0"/>
          <c:tx>
            <c:strRef>
              <c:f>'Projects History'!$C$3</c:f>
              <c:strCache>
                <c:ptCount val="1"/>
                <c:pt idx="0">
                  <c:v>B-factory</c:v>
                </c:pt>
              </c:strCache>
            </c:strRef>
          </c:tx>
          <c:spPr>
            <a:solidFill>
              <a:schemeClr val="accent2">
                <a:lumMod val="20000"/>
                <a:lumOff val="80000"/>
              </a:schemeClr>
            </a:solidFill>
            <a:ln>
              <a:noFill/>
            </a:ln>
            <a:effectLst/>
          </c:spPr>
          <c:dLbls>
            <c:dLbl>
              <c:idx val="0"/>
              <c:layout>
                <c:manualLayout>
                  <c:x val="-0.3909367891513561"/>
                  <c:y val="-2.0226359930222065E-2"/>
                </c:manualLayout>
              </c:layout>
              <c:showLegendKey val="0"/>
              <c:showVal val="0"/>
              <c:showCatName val="0"/>
              <c:showSerName val="1"/>
              <c:showPercent val="0"/>
              <c:showBubbleSize val="0"/>
              <c:extLst>
                <c:ext xmlns:c15="http://schemas.microsoft.com/office/drawing/2012/chart" uri="{CE6537A1-D6FC-4f65-9D91-7224C49458BB}">
                  <c15:layout>
                    <c:manualLayout>
                      <c:w val="8.7354221347331576E-2"/>
                      <c:h val="2.9726951906910465E-2"/>
                    </c:manualLayout>
                  </c15:layout>
                </c:ext>
                <c:ext xmlns:c16="http://schemas.microsoft.com/office/drawing/2014/chart" uri="{C3380CC4-5D6E-409C-BE32-E72D297353CC}">
                  <c16:uniqueId val="{00000000-362D-4271-AEC9-7C5A1AC6078F}"/>
                </c:ext>
              </c:extLst>
            </c:dLbl>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History'!$D$3:$AB$3</c:f>
              <c:numCache>
                <c:formatCode>#,##0_);\(#,##0\)</c:formatCode>
                <c:ptCount val="25"/>
                <c:pt idx="0">
                  <c:v>52000</c:v>
                </c:pt>
                <c:pt idx="1">
                  <c:v>45000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1-362D-4271-AEC9-7C5A1AC6078F}"/>
            </c:ext>
          </c:extLst>
        </c:ser>
        <c:ser>
          <c:idx val="1"/>
          <c:order val="1"/>
          <c:tx>
            <c:strRef>
              <c:f>'Projects History'!$C$4</c:f>
              <c:strCache>
                <c:ptCount val="1"/>
                <c:pt idx="0">
                  <c:v>Fermilab Main Injector</c:v>
                </c:pt>
              </c:strCache>
            </c:strRef>
          </c:tx>
          <c:spPr>
            <a:solidFill>
              <a:schemeClr val="accent2"/>
            </a:solidFill>
            <a:ln>
              <a:noFill/>
            </a:ln>
            <a:effectLst/>
          </c:spPr>
          <c:dLbls>
            <c:dLbl>
              <c:idx val="0"/>
              <c:layout>
                <c:manualLayout>
                  <c:x val="-0.39754965004374454"/>
                  <c:y val="-0.10178724738983701"/>
                </c:manualLayout>
              </c:layout>
              <c:spPr>
                <a:noFill/>
                <a:ln>
                  <a:noFill/>
                </a:ln>
                <a:effectLst/>
              </c:spPr>
              <c:txPr>
                <a:bodyPr rot="2700000" spcFirstLastPara="1" vertOverflow="ellipsis" wrap="square" lIns="38100" tIns="19050" rIns="38100" bIns="19050" anchor="ctr" anchorCtr="0">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2D-4271-AEC9-7C5A1AC6078F}"/>
                </c:ext>
              </c:extLst>
            </c:dLbl>
            <c:spPr>
              <a:noFill/>
              <a:ln>
                <a:noFill/>
              </a:ln>
              <a:effectLst/>
            </c:spPr>
            <c:txPr>
              <a:bodyPr rot="2700000" spcFirstLastPara="1" vertOverflow="ellipsis" wrap="square" lIns="38100" tIns="19050" rIns="38100" bIns="19050" anchor="ctr"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History'!$D$4:$AB$4</c:f>
              <c:numCache>
                <c:formatCode>#,##0_);\(#,##0\)</c:formatCode>
                <c:ptCount val="25"/>
                <c:pt idx="0">
                  <c:v>52000</c:v>
                </c:pt>
                <c:pt idx="1">
                  <c:v>52000</c:v>
                </c:pt>
                <c:pt idx="2">
                  <c:v>30950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3-362D-4271-AEC9-7C5A1AC6078F}"/>
            </c:ext>
          </c:extLst>
        </c:ser>
        <c:ser>
          <c:idx val="2"/>
          <c:order val="2"/>
          <c:tx>
            <c:strRef>
              <c:f>'Projects History'!$C$5</c:f>
              <c:strCache>
                <c:ptCount val="1"/>
                <c:pt idx="0">
                  <c:v>SLAC Master Substation Upgrade</c:v>
                </c:pt>
              </c:strCache>
            </c:strRef>
          </c:tx>
          <c:spPr>
            <a:solidFill>
              <a:schemeClr val="accent3"/>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History'!$D$5:$AB$5</c:f>
              <c:numCache>
                <c:formatCode>#,##0_);\(#,##0\)</c:formatCode>
                <c:ptCount val="25"/>
                <c:pt idx="0">
                  <c:v>0</c:v>
                </c:pt>
                <c:pt idx="1">
                  <c:v>3000</c:v>
                </c:pt>
                <c:pt idx="2">
                  <c:v>9400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4-362D-4271-AEC9-7C5A1AC6078F}"/>
            </c:ext>
          </c:extLst>
        </c:ser>
        <c:ser>
          <c:idx val="3"/>
          <c:order val="3"/>
          <c:tx>
            <c:strRef>
              <c:f>'Projects History'!$C$6</c:f>
              <c:strCache>
                <c:ptCount val="1"/>
                <c:pt idx="0">
                  <c:v>C-Zero Area Experimental Hall</c:v>
                </c:pt>
              </c:strCache>
            </c:strRef>
          </c:tx>
          <c:spPr>
            <a:solidFill>
              <a:schemeClr val="accent4"/>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History'!$D$6:$AB$6</c:f>
              <c:numCache>
                <c:formatCode>#,##0_);\(#,##0\)</c:formatCode>
                <c:ptCount val="25"/>
                <c:pt idx="0">
                  <c:v>0</c:v>
                </c:pt>
                <c:pt idx="1">
                  <c:v>0</c:v>
                </c:pt>
                <c:pt idx="2">
                  <c:v>5000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5-362D-4271-AEC9-7C5A1AC6078F}"/>
            </c:ext>
          </c:extLst>
        </c:ser>
        <c:ser>
          <c:idx val="4"/>
          <c:order val="4"/>
          <c:tx>
            <c:strRef>
              <c:f>'Projects History'!$C$7</c:f>
              <c:strCache>
                <c:ptCount val="1"/>
                <c:pt idx="0">
                  <c:v>Neutrinos at the Main Injector</c:v>
                </c:pt>
              </c:strCache>
            </c:strRef>
          </c:tx>
          <c:spPr>
            <a:solidFill>
              <a:schemeClr val="accent6">
                <a:lumMod val="40000"/>
                <a:lumOff val="60000"/>
              </a:schemeClr>
            </a:solidFill>
            <a:ln>
              <a:noFill/>
            </a:ln>
            <a:effectLst/>
          </c:spPr>
          <c:dLbls>
            <c:dLbl>
              <c:idx val="0"/>
              <c:layout>
                <c:manualLayout>
                  <c:x val="-0.22045581802274719"/>
                  <c:y val="-1.6964737129943286E-2"/>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2701388888888888"/>
                      <c:h val="2.9268549876239846E-2"/>
                    </c:manualLayout>
                  </c15:layout>
                </c:ext>
                <c:ext xmlns:c16="http://schemas.microsoft.com/office/drawing/2014/chart" uri="{C3380CC4-5D6E-409C-BE32-E72D297353CC}">
                  <c16:uniqueId val="{00000006-362D-4271-AEC9-7C5A1AC6078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History'!$D$7:$AB$7</c:f>
              <c:numCache>
                <c:formatCode>#,##0_);\(#,##0\)</c:formatCode>
                <c:ptCount val="25"/>
                <c:pt idx="0">
                  <c:v>0</c:v>
                </c:pt>
                <c:pt idx="1">
                  <c:v>0</c:v>
                </c:pt>
                <c:pt idx="2">
                  <c:v>5500</c:v>
                </c:pt>
                <c:pt idx="3">
                  <c:v>14300</c:v>
                </c:pt>
                <c:pt idx="4">
                  <c:v>22000</c:v>
                </c:pt>
                <c:pt idx="5">
                  <c:v>22949</c:v>
                </c:pt>
                <c:pt idx="6">
                  <c:v>11400</c:v>
                </c:pt>
                <c:pt idx="7">
                  <c:v>19842</c:v>
                </c:pt>
                <c:pt idx="8">
                  <c:v>12426</c:v>
                </c:pt>
                <c:pt idx="9">
                  <c:v>745</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7-362D-4271-AEC9-7C5A1AC6078F}"/>
            </c:ext>
          </c:extLst>
        </c:ser>
        <c:ser>
          <c:idx val="5"/>
          <c:order val="5"/>
          <c:tx>
            <c:strRef>
              <c:f>'Projects History'!$C$8</c:f>
              <c:strCache>
                <c:ptCount val="1"/>
                <c:pt idx="0">
                  <c:v>Willson Hall Reno</c:v>
                </c:pt>
              </c:strCache>
            </c:strRef>
          </c:tx>
          <c:spPr>
            <a:solidFill>
              <a:schemeClr val="accent6"/>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History'!$D$8:$AB$8</c:f>
              <c:numCache>
                <c:formatCode>#,##0_);\(#,##0\)</c:formatCode>
                <c:ptCount val="25"/>
                <c:pt idx="0">
                  <c:v>0</c:v>
                </c:pt>
                <c:pt idx="1">
                  <c:v>0</c:v>
                </c:pt>
                <c:pt idx="2">
                  <c:v>0</c:v>
                </c:pt>
                <c:pt idx="3">
                  <c:v>6700</c:v>
                </c:pt>
                <c:pt idx="4">
                  <c:v>4700</c:v>
                </c:pt>
                <c:pt idx="5">
                  <c:v>4191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8-362D-4271-AEC9-7C5A1AC6078F}"/>
            </c:ext>
          </c:extLst>
        </c:ser>
        <c:ser>
          <c:idx val="6"/>
          <c:order val="6"/>
          <c:tx>
            <c:strRef>
              <c:f>'Projects History'!$C$9</c:f>
              <c:strCache>
                <c:ptCount val="1"/>
                <c:pt idx="0">
                  <c:v>SLAC Research Office</c:v>
                </c:pt>
              </c:strCache>
            </c:strRef>
          </c:tx>
          <c:spPr>
            <a:solidFill>
              <a:srgbClr val="FFFF00"/>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History'!$D$9:$AB$9</c:f>
              <c:numCache>
                <c:formatCode>#,##0_);\(#,##0\)</c:formatCode>
                <c:ptCount val="25"/>
                <c:pt idx="0">
                  <c:v>0</c:v>
                </c:pt>
                <c:pt idx="1">
                  <c:v>0</c:v>
                </c:pt>
                <c:pt idx="2">
                  <c:v>0</c:v>
                </c:pt>
                <c:pt idx="3">
                  <c:v>0</c:v>
                </c:pt>
                <c:pt idx="4">
                  <c:v>2000</c:v>
                </c:pt>
                <c:pt idx="5">
                  <c:v>5189</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09-362D-4271-AEC9-7C5A1AC6078F}"/>
            </c:ext>
          </c:extLst>
        </c:ser>
        <c:ser>
          <c:idx val="7"/>
          <c:order val="7"/>
          <c:tx>
            <c:strRef>
              <c:f>'Projects History'!$C$10</c:f>
              <c:strCache>
                <c:ptCount val="1"/>
                <c:pt idx="0">
                  <c:v>PIP-II</c:v>
                </c:pt>
              </c:strCache>
            </c:strRef>
          </c:tx>
          <c:spPr>
            <a:solidFill>
              <a:srgbClr val="339933"/>
            </a:solidFill>
            <a:ln>
              <a:noFill/>
            </a:ln>
            <a:effectLst/>
          </c:spPr>
          <c:dLbls>
            <c:dLbl>
              <c:idx val="0"/>
              <c:layout>
                <c:manualLayout>
                  <c:x val="0.40512740594925634"/>
                  <c:y val="-2.1036623299819611E-2"/>
                </c:manualLayout>
              </c:layout>
              <c:tx>
                <c:rich>
                  <a:bodyPr/>
                  <a:lstStyle/>
                  <a:p>
                    <a:fld id="{7AA18916-E992-4E2E-9293-380CFFA1CF4A}" type="SERIESNAME">
                      <a:rPr lang="en-US" b="1"/>
                      <a:pPr/>
                      <a:t>[SERIES NAME]</a:t>
                    </a:fld>
                    <a:endParaRPr lang="en-US"/>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62D-4271-AEC9-7C5A1AC607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History'!$D$10:$AB$10</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18715</c:v>
                </c:pt>
                <c:pt idx="21">
                  <c:v>15220</c:v>
                </c:pt>
                <c:pt idx="22">
                  <c:v>24100</c:v>
                </c:pt>
                <c:pt idx="23">
                  <c:v>35000</c:v>
                </c:pt>
                <c:pt idx="24">
                  <c:v>60494</c:v>
                </c:pt>
              </c:numCache>
            </c:numRef>
          </c:val>
          <c:extLst>
            <c:ext xmlns:c16="http://schemas.microsoft.com/office/drawing/2014/chart" uri="{C3380CC4-5D6E-409C-BE32-E72D297353CC}">
              <c16:uniqueId val="{0000000B-362D-4271-AEC9-7C5A1AC6078F}"/>
            </c:ext>
          </c:extLst>
        </c:ser>
        <c:ser>
          <c:idx val="8"/>
          <c:order val="8"/>
          <c:tx>
            <c:strRef>
              <c:f>'Projects History'!$C$11</c:f>
              <c:strCache>
                <c:ptCount val="1"/>
                <c:pt idx="0">
                  <c:v>LBNF/DUNE</c:v>
                </c:pt>
              </c:strCache>
            </c:strRef>
          </c:tx>
          <c:spPr>
            <a:solidFill>
              <a:srgbClr val="CC3300"/>
            </a:solidFill>
            <a:ln>
              <a:noFill/>
            </a:ln>
            <a:effectLst/>
          </c:spPr>
          <c:dLbls>
            <c:dLbl>
              <c:idx val="0"/>
              <c:layout>
                <c:manualLayout>
                  <c:x val="0.38577034120734899"/>
                  <c:y val="-0.1131329495181826"/>
                </c:manualLayout>
              </c:layout>
              <c:tx>
                <c:rich>
                  <a:bodyPr/>
                  <a:lstStyle/>
                  <a:p>
                    <a:fld id="{556C5E82-D5B3-440E-BD58-C7E23E5FDEE6}" type="SERIESNAME">
                      <a:rPr lang="en-US" b="1"/>
                      <a:pPr/>
                      <a:t>[SERIES NAME]</a:t>
                    </a:fld>
                    <a:endParaRPr lang="en-US"/>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62D-4271-AEC9-7C5A1AC607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History'!$D$11:$AB$11</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12486</c:v>
                </c:pt>
                <c:pt idx="14">
                  <c:v>14178</c:v>
                </c:pt>
                <c:pt idx="15">
                  <c:v>7768</c:v>
                </c:pt>
                <c:pt idx="16">
                  <c:v>21000</c:v>
                </c:pt>
                <c:pt idx="17">
                  <c:v>17888</c:v>
                </c:pt>
                <c:pt idx="18">
                  <c:v>26000</c:v>
                </c:pt>
                <c:pt idx="19">
                  <c:v>22000</c:v>
                </c:pt>
                <c:pt idx="20">
                  <c:v>26086</c:v>
                </c:pt>
                <c:pt idx="21">
                  <c:v>50000</c:v>
                </c:pt>
                <c:pt idx="22">
                  <c:v>96000</c:v>
                </c:pt>
                <c:pt idx="23">
                  <c:v>131000</c:v>
                </c:pt>
                <c:pt idx="24">
                  <c:v>175000</c:v>
                </c:pt>
              </c:numCache>
            </c:numRef>
          </c:val>
          <c:extLst>
            <c:ext xmlns:c16="http://schemas.microsoft.com/office/drawing/2014/chart" uri="{C3380CC4-5D6E-409C-BE32-E72D297353CC}">
              <c16:uniqueId val="{0000000D-362D-4271-AEC9-7C5A1AC6078F}"/>
            </c:ext>
          </c:extLst>
        </c:ser>
        <c:ser>
          <c:idx val="9"/>
          <c:order val="9"/>
          <c:tx>
            <c:strRef>
              <c:f>'Projects History'!$C$12</c:f>
              <c:strCache>
                <c:ptCount val="1"/>
                <c:pt idx="0">
                  <c:v>Mu2e</c:v>
                </c:pt>
              </c:strCache>
            </c:strRef>
          </c:tx>
          <c:spPr>
            <a:solidFill>
              <a:srgbClr val="009999"/>
            </a:solidFill>
            <a:ln>
              <a:noFill/>
            </a:ln>
            <a:effectLst/>
          </c:spPr>
          <c:dLbls>
            <c:dLbl>
              <c:idx val="0"/>
              <c:layout>
                <c:manualLayout>
                  <c:x val="0.31554341644794398"/>
                  <c:y val="-0.1448325413724624"/>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62D-4271-AEC9-7C5A1AC6078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History'!$D$12:$AB$12</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4777</c:v>
                </c:pt>
                <c:pt idx="15">
                  <c:v>8400</c:v>
                </c:pt>
                <c:pt idx="16">
                  <c:v>32000</c:v>
                </c:pt>
                <c:pt idx="17">
                  <c:v>10500</c:v>
                </c:pt>
                <c:pt idx="18">
                  <c:v>35000</c:v>
                </c:pt>
                <c:pt idx="19">
                  <c:v>25000</c:v>
                </c:pt>
                <c:pt idx="20">
                  <c:v>40100</c:v>
                </c:pt>
                <c:pt idx="21">
                  <c:v>43500</c:v>
                </c:pt>
                <c:pt idx="22">
                  <c:v>44400</c:v>
                </c:pt>
                <c:pt idx="23">
                  <c:v>30000</c:v>
                </c:pt>
                <c:pt idx="24">
                  <c:v>0</c:v>
                </c:pt>
              </c:numCache>
            </c:numRef>
          </c:val>
          <c:extLst>
            <c:ext xmlns:c16="http://schemas.microsoft.com/office/drawing/2014/chart" uri="{C3380CC4-5D6E-409C-BE32-E72D297353CC}">
              <c16:uniqueId val="{0000000F-362D-4271-AEC9-7C5A1AC6078F}"/>
            </c:ext>
          </c:extLst>
        </c:ser>
        <c:ser>
          <c:idx val="10"/>
          <c:order val="10"/>
          <c:tx>
            <c:strRef>
              <c:f>'Projects History'!$C$13</c:f>
              <c:strCache>
                <c:ptCount val="1"/>
                <c:pt idx="0">
                  <c:v>PIP-III</c:v>
                </c:pt>
              </c:strCache>
            </c:strRef>
          </c:tx>
          <c:spPr>
            <a:solidFill>
              <a:schemeClr val="accent5">
                <a:lumMod val="6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History'!$D$13:$AB$13</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0-362D-4271-AEC9-7C5A1AC6078F}"/>
            </c:ext>
          </c:extLst>
        </c:ser>
        <c:ser>
          <c:idx val="11"/>
          <c:order val="11"/>
          <c:tx>
            <c:strRef>
              <c:f>'Projects History'!$C$14</c:f>
              <c:strCache>
                <c:ptCount val="1"/>
                <c:pt idx="0">
                  <c:v>LBNF Hi-Flux</c:v>
                </c:pt>
              </c:strCache>
            </c:strRef>
          </c:tx>
          <c:spPr>
            <a:solidFill>
              <a:schemeClr val="accent6">
                <a:lumMod val="6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History'!$D$14:$AB$14</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1-362D-4271-AEC9-7C5A1AC6078F}"/>
            </c:ext>
          </c:extLst>
        </c:ser>
        <c:ser>
          <c:idx val="12"/>
          <c:order val="12"/>
          <c:tx>
            <c:strRef>
              <c:f>'Projects History'!$C$15</c:f>
              <c:strCache>
                <c:ptCount val="1"/>
                <c:pt idx="0">
                  <c:v>Mu2e Upgrade</c:v>
                </c:pt>
              </c:strCache>
            </c:strRef>
          </c:tx>
          <c:spPr>
            <a:solidFill>
              <a:schemeClr val="accent1">
                <a:lumMod val="80000"/>
                <a:lumOff val="2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History'!$D$15:$AB$15</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2-362D-4271-AEC9-7C5A1AC6078F}"/>
            </c:ext>
          </c:extLst>
        </c:ser>
        <c:ser>
          <c:idx val="13"/>
          <c:order val="13"/>
          <c:tx>
            <c:strRef>
              <c:f>'Projects History'!$C$16</c:f>
              <c:strCache>
                <c:ptCount val="1"/>
                <c:pt idx="0">
                  <c:v>Future Collider</c:v>
                </c:pt>
              </c:strCache>
            </c:strRef>
          </c:tx>
          <c:spPr>
            <a:solidFill>
              <a:schemeClr val="accent2">
                <a:lumMod val="80000"/>
                <a:lumOff val="2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History'!$D$16:$AB$16</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3-362D-4271-AEC9-7C5A1AC6078F}"/>
            </c:ext>
          </c:extLst>
        </c:ser>
        <c:ser>
          <c:idx val="14"/>
          <c:order val="14"/>
          <c:tx>
            <c:strRef>
              <c:f>'Projects History'!$C$17</c:f>
              <c:strCache>
                <c:ptCount val="1"/>
                <c:pt idx="0">
                  <c:v>Rare k-decay Experiment</c:v>
                </c:pt>
              </c:strCache>
            </c:strRef>
          </c:tx>
          <c:spPr>
            <a:solidFill>
              <a:schemeClr val="accent3">
                <a:lumMod val="80000"/>
                <a:lumOff val="2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History'!$D$17:$AB$17</c:f>
              <c:numCache>
                <c:formatCode>#,##0_);\(#,##0\)</c:formatCode>
                <c:ptCount val="25"/>
                <c:pt idx="0">
                  <c:v>1000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4-362D-4271-AEC9-7C5A1AC6078F}"/>
            </c:ext>
          </c:extLst>
        </c:ser>
        <c:ser>
          <c:idx val="15"/>
          <c:order val="15"/>
          <c:tx>
            <c:strRef>
              <c:f>'Projects History'!$C$18</c:f>
              <c:strCache>
                <c:ptCount val="1"/>
                <c:pt idx="0">
                  <c:v>KTeV Experiment</c:v>
                </c:pt>
              </c:strCache>
            </c:strRef>
          </c:tx>
          <c:spPr>
            <a:solidFill>
              <a:schemeClr val="accent4">
                <a:lumMod val="80000"/>
                <a:lumOff val="2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History'!$D$18:$AB$18</c:f>
              <c:numCache>
                <c:formatCode>#,##0_);\(#,##0\)</c:formatCode>
                <c:ptCount val="25"/>
                <c:pt idx="0">
                  <c:v>1525</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5-362D-4271-AEC9-7C5A1AC6078F}"/>
            </c:ext>
          </c:extLst>
        </c:ser>
        <c:ser>
          <c:idx val="16"/>
          <c:order val="16"/>
          <c:tx>
            <c:strRef>
              <c:f>'Projects History'!$C$19</c:f>
              <c:strCache>
                <c:ptCount val="1"/>
                <c:pt idx="0">
                  <c:v>Next Linear Collider Test Facility</c:v>
                </c:pt>
              </c:strCache>
            </c:strRef>
          </c:tx>
          <c:spPr>
            <a:solidFill>
              <a:schemeClr val="accent5">
                <a:lumMod val="80000"/>
                <a:lumOff val="2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History'!$D$19:$AB$19</c:f>
              <c:numCache>
                <c:formatCode>#,##0_);\(#,##0\)</c:formatCode>
                <c:ptCount val="25"/>
                <c:pt idx="0">
                  <c:v>1602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6-362D-4271-AEC9-7C5A1AC6078F}"/>
            </c:ext>
          </c:extLst>
        </c:ser>
        <c:ser>
          <c:idx val="17"/>
          <c:order val="17"/>
          <c:tx>
            <c:strRef>
              <c:f>'Projects History'!$C$20</c:f>
              <c:strCache>
                <c:ptCount val="1"/>
                <c:pt idx="0">
                  <c:v>g-2</c:v>
                </c:pt>
              </c:strCache>
            </c:strRef>
          </c:tx>
          <c:spPr>
            <a:solidFill>
              <a:schemeClr val="accent6">
                <a:lumMod val="80000"/>
                <a:lumOff val="2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History'!$D$20:$AB$20</c:f>
              <c:numCache>
                <c:formatCode>#,##0_);\(#,##0\)</c:formatCode>
                <c:ptCount val="25"/>
                <c:pt idx="0">
                  <c:v>2500</c:v>
                </c:pt>
                <c:pt idx="1">
                  <c:v>792</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7-362D-4271-AEC9-7C5A1AC6078F}"/>
            </c:ext>
          </c:extLst>
        </c:ser>
        <c:ser>
          <c:idx val="18"/>
          <c:order val="18"/>
          <c:tx>
            <c:strRef>
              <c:f>'Projects History'!$C$21</c:f>
              <c:strCache>
                <c:ptCount val="1"/>
                <c:pt idx="0">
                  <c:v>Antimatter in Space</c:v>
                </c:pt>
              </c:strCache>
            </c:strRef>
          </c:tx>
          <c:spPr>
            <a:solidFill>
              <a:schemeClr val="accent1">
                <a:lumMod val="8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History'!$D$21:$AB$21</c:f>
              <c:numCache>
                <c:formatCode>#,##0_);\(#,##0\)</c:formatCode>
                <c:ptCount val="25"/>
                <c:pt idx="0">
                  <c:v>2125</c:v>
                </c:pt>
                <c:pt idx="1">
                  <c:v>867</c:v>
                </c:pt>
                <c:pt idx="2">
                  <c:v>200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8-362D-4271-AEC9-7C5A1AC6078F}"/>
            </c:ext>
          </c:extLst>
        </c:ser>
        <c:ser>
          <c:idx val="19"/>
          <c:order val="19"/>
          <c:tx>
            <c:strRef>
              <c:f>'Projects History'!$C$22</c:f>
              <c:strCache>
                <c:ptCount val="1"/>
                <c:pt idx="0">
                  <c:v>Super-K</c:v>
                </c:pt>
              </c:strCache>
            </c:strRef>
          </c:tx>
          <c:spPr>
            <a:solidFill>
              <a:schemeClr val="accent2">
                <a:lumMod val="8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History'!$D$22:$AB$22</c:f>
              <c:numCache>
                <c:formatCode>#,##0_);\(#,##0\)</c:formatCode>
                <c:ptCount val="25"/>
                <c:pt idx="0">
                  <c:v>1080</c:v>
                </c:pt>
                <c:pt idx="1">
                  <c:v>593</c:v>
                </c:pt>
                <c:pt idx="2">
                  <c:v>531</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9-362D-4271-AEC9-7C5A1AC6078F}"/>
            </c:ext>
          </c:extLst>
        </c:ser>
        <c:ser>
          <c:idx val="20"/>
          <c:order val="20"/>
          <c:tx>
            <c:strRef>
              <c:f>'Projects History'!$C$23</c:f>
              <c:strCache>
                <c:ptCount val="1"/>
                <c:pt idx="0">
                  <c:v>BaBar</c:v>
                </c:pt>
              </c:strCache>
            </c:strRef>
          </c:tx>
          <c:spPr>
            <a:solidFill>
              <a:schemeClr val="accent3">
                <a:lumMod val="8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History'!$D$23:$AB$23</c:f>
              <c:numCache>
                <c:formatCode>#,##0_);\(#,##0\)</c:formatCode>
                <c:ptCount val="25"/>
                <c:pt idx="0">
                  <c:v>14200</c:v>
                </c:pt>
                <c:pt idx="1">
                  <c:v>20300</c:v>
                </c:pt>
                <c:pt idx="2">
                  <c:v>21700</c:v>
                </c:pt>
                <c:pt idx="3">
                  <c:v>3800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A-362D-4271-AEC9-7C5A1AC6078F}"/>
            </c:ext>
          </c:extLst>
        </c:ser>
        <c:ser>
          <c:idx val="21"/>
          <c:order val="21"/>
          <c:tx>
            <c:strRef>
              <c:f>'Projects History'!$C$24</c:f>
              <c:strCache>
                <c:ptCount val="1"/>
                <c:pt idx="0">
                  <c:v>CDF Upgrade</c:v>
                </c:pt>
              </c:strCache>
            </c:strRef>
          </c:tx>
          <c:spPr>
            <a:solidFill>
              <a:schemeClr val="accent4">
                <a:lumMod val="8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History'!$D$24:$AB$24</c:f>
              <c:numCache>
                <c:formatCode>#,##0_);\(#,##0\)</c:formatCode>
                <c:ptCount val="25"/>
                <c:pt idx="0">
                  <c:v>7625</c:v>
                </c:pt>
                <c:pt idx="1">
                  <c:v>7925</c:v>
                </c:pt>
                <c:pt idx="2">
                  <c:v>13525</c:v>
                </c:pt>
                <c:pt idx="3">
                  <c:v>9555</c:v>
                </c:pt>
                <c:pt idx="4">
                  <c:v>5609</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B-362D-4271-AEC9-7C5A1AC6078F}"/>
            </c:ext>
          </c:extLst>
        </c:ser>
        <c:ser>
          <c:idx val="22"/>
          <c:order val="22"/>
          <c:tx>
            <c:strRef>
              <c:f>'Projects History'!$C$25</c:f>
              <c:strCache>
                <c:ptCount val="1"/>
                <c:pt idx="0">
                  <c:v>D-Zero Upgrade</c:v>
                </c:pt>
              </c:strCache>
            </c:strRef>
          </c:tx>
          <c:spPr>
            <a:solidFill>
              <a:schemeClr val="accent4">
                <a:lumMod val="40000"/>
                <a:lumOff val="60000"/>
              </a:schemeClr>
            </a:solidFill>
            <a:ln>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History'!$D$25:$AB$25</c:f>
              <c:numCache>
                <c:formatCode>#,##0_);\(#,##0\)</c:formatCode>
                <c:ptCount val="25"/>
                <c:pt idx="0">
                  <c:v>7625</c:v>
                </c:pt>
                <c:pt idx="1">
                  <c:v>7925</c:v>
                </c:pt>
                <c:pt idx="2">
                  <c:v>14525</c:v>
                </c:pt>
                <c:pt idx="3">
                  <c:v>8455</c:v>
                </c:pt>
                <c:pt idx="4">
                  <c:v>4365</c:v>
                </c:pt>
                <c:pt idx="5">
                  <c:v>4296</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C-362D-4271-AEC9-7C5A1AC6078F}"/>
            </c:ext>
          </c:extLst>
        </c:ser>
        <c:ser>
          <c:idx val="23"/>
          <c:order val="23"/>
          <c:tx>
            <c:strRef>
              <c:f>'Projects History'!$C$26</c:f>
              <c:strCache>
                <c:ptCount val="1"/>
                <c:pt idx="0">
                  <c:v>LHC Machine</c:v>
                </c:pt>
              </c:strCache>
            </c:strRef>
          </c:tx>
          <c:spPr>
            <a:solidFill>
              <a:schemeClr val="accent1">
                <a:lumMod val="75000"/>
              </a:schemeClr>
            </a:solidFill>
            <a:ln>
              <a:noFill/>
            </a:ln>
            <a:effectLst/>
          </c:spPr>
          <c:dLbls>
            <c:dLbl>
              <c:idx val="0"/>
              <c:layout>
                <c:manualLayout>
                  <c:x val="-0.26978215223097113"/>
                  <c:y val="-8.5205687341941547E-2"/>
                </c:manualLayout>
              </c:layout>
              <c:spPr>
                <a:noFill/>
                <a:ln>
                  <a:noFill/>
                </a:ln>
                <a:effectLst/>
              </c:spPr>
              <c:txPr>
                <a:bodyPr rot="84000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362D-4271-AEC9-7C5A1AC6078F}"/>
                </c:ext>
              </c:extLst>
            </c:dLbl>
            <c:spPr>
              <a:noFill/>
              <a:ln>
                <a:noFill/>
              </a:ln>
              <a:effectLst/>
            </c:spPr>
            <c:txPr>
              <a:bodyPr rot="84000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History'!$D$26:$AB$26</c:f>
              <c:numCache>
                <c:formatCode>#,##0_);\(#,##0\)</c:formatCode>
                <c:ptCount val="25"/>
                <c:pt idx="0">
                  <c:v>2000</c:v>
                </c:pt>
                <c:pt idx="1">
                  <c:v>6670</c:v>
                </c:pt>
                <c:pt idx="2">
                  <c:v>14000</c:v>
                </c:pt>
                <c:pt idx="3">
                  <c:v>23491</c:v>
                </c:pt>
                <c:pt idx="4">
                  <c:v>33206</c:v>
                </c:pt>
                <c:pt idx="5">
                  <c:v>27243</c:v>
                </c:pt>
                <c:pt idx="6">
                  <c:v>21303</c:v>
                </c:pt>
                <c:pt idx="7">
                  <c:v>21310</c:v>
                </c:pt>
                <c:pt idx="8">
                  <c:v>29330</c:v>
                </c:pt>
                <c:pt idx="9">
                  <c:v>21447</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1E-362D-4271-AEC9-7C5A1AC6078F}"/>
            </c:ext>
          </c:extLst>
        </c:ser>
        <c:ser>
          <c:idx val="24"/>
          <c:order val="24"/>
          <c:tx>
            <c:strRef>
              <c:f>'Projects History'!$C$27</c:f>
              <c:strCache>
                <c:ptCount val="1"/>
                <c:pt idx="0">
                  <c:v>ATLAS Detector</c:v>
                </c:pt>
              </c:strCache>
            </c:strRef>
          </c:tx>
          <c:spPr>
            <a:solidFill>
              <a:schemeClr val="accent1">
                <a:lumMod val="60000"/>
                <a:lumOff val="40000"/>
              </a:schemeClr>
            </a:solidFill>
            <a:ln w="25400">
              <a:noFill/>
            </a:ln>
            <a:effectLst/>
          </c:spPr>
          <c:dLbls>
            <c:dLbl>
              <c:idx val="0"/>
              <c:layout>
                <c:manualLayout>
                  <c:x val="-0.26385017497812774"/>
                  <c:y val="-0.1383613487497462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362D-4271-AEC9-7C5A1AC607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History'!$D$27:$AB$27</c:f>
              <c:numCache>
                <c:formatCode>#,##0_);\(#,##0\)</c:formatCode>
                <c:ptCount val="25"/>
                <c:pt idx="0">
                  <c:v>1700</c:v>
                </c:pt>
                <c:pt idx="1">
                  <c:v>3710</c:v>
                </c:pt>
                <c:pt idx="2">
                  <c:v>10050</c:v>
                </c:pt>
                <c:pt idx="3">
                  <c:v>8999</c:v>
                </c:pt>
                <c:pt idx="4">
                  <c:v>16494</c:v>
                </c:pt>
                <c:pt idx="5">
                  <c:v>14475</c:v>
                </c:pt>
                <c:pt idx="6">
                  <c:v>10507</c:v>
                </c:pt>
                <c:pt idx="7">
                  <c:v>17416</c:v>
                </c:pt>
                <c:pt idx="8">
                  <c:v>8990</c:v>
                </c:pt>
                <c:pt idx="9">
                  <c:v>5489</c:v>
                </c:pt>
                <c:pt idx="10">
                  <c:v>3240</c:v>
                </c:pt>
                <c:pt idx="11">
                  <c:v>1880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0-362D-4271-AEC9-7C5A1AC6078F}"/>
            </c:ext>
          </c:extLst>
        </c:ser>
        <c:ser>
          <c:idx val="25"/>
          <c:order val="25"/>
          <c:tx>
            <c:strRef>
              <c:f>'Projects History'!$C$28</c:f>
              <c:strCache>
                <c:ptCount val="1"/>
                <c:pt idx="0">
                  <c:v>CMS Detector</c:v>
                </c:pt>
              </c:strCache>
            </c:strRef>
          </c:tx>
          <c:spPr>
            <a:solidFill>
              <a:schemeClr val="accent1">
                <a:lumMod val="40000"/>
                <a:lumOff val="60000"/>
              </a:schemeClr>
            </a:solidFill>
            <a:ln w="25400">
              <a:noFill/>
            </a:ln>
            <a:effectLst/>
          </c:spPr>
          <c:dLbls>
            <c:dLbl>
              <c:idx val="0"/>
              <c:layout>
                <c:manualLayout>
                  <c:x val="-0.28780697725284338"/>
                  <c:y val="-0.1736326144481267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362D-4271-AEC9-7C5A1AC607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History'!$D$28:$AB$28</c:f>
              <c:numCache>
                <c:formatCode>#,##0_);\(#,##0\)</c:formatCode>
                <c:ptCount val="25"/>
                <c:pt idx="0">
                  <c:v>2300</c:v>
                </c:pt>
                <c:pt idx="1">
                  <c:v>4620</c:v>
                </c:pt>
                <c:pt idx="2">
                  <c:v>10950</c:v>
                </c:pt>
                <c:pt idx="3">
                  <c:v>32510</c:v>
                </c:pt>
                <c:pt idx="4">
                  <c:v>20300</c:v>
                </c:pt>
                <c:pt idx="5">
                  <c:v>17152</c:v>
                </c:pt>
                <c:pt idx="6">
                  <c:v>17190</c:v>
                </c:pt>
                <c:pt idx="7">
                  <c:v>20484</c:v>
                </c:pt>
                <c:pt idx="8">
                  <c:v>10480</c:v>
                </c:pt>
                <c:pt idx="9">
                  <c:v>5564</c:v>
                </c:pt>
                <c:pt idx="10">
                  <c:v>4200</c:v>
                </c:pt>
                <c:pt idx="11">
                  <c:v>1300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2-362D-4271-AEC9-7C5A1AC6078F}"/>
            </c:ext>
          </c:extLst>
        </c:ser>
        <c:ser>
          <c:idx val="26"/>
          <c:order val="26"/>
          <c:tx>
            <c:strRef>
              <c:f>'Projects History'!$C$29</c:f>
              <c:strCache>
                <c:ptCount val="1"/>
                <c:pt idx="0">
                  <c:v>MINOS</c:v>
                </c:pt>
              </c:strCache>
            </c:strRef>
          </c:tx>
          <c:spPr>
            <a:solidFill>
              <a:schemeClr val="accent3">
                <a:lumMod val="60000"/>
                <a:lumOff val="4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History'!$D$29:$AB$29</c:f>
              <c:numCache>
                <c:formatCode>#,##0_);\(#,##0\)</c:formatCode>
                <c:ptCount val="25"/>
                <c:pt idx="0">
                  <c:v>0</c:v>
                </c:pt>
                <c:pt idx="1">
                  <c:v>0</c:v>
                </c:pt>
                <c:pt idx="2">
                  <c:v>0</c:v>
                </c:pt>
                <c:pt idx="3">
                  <c:v>6781</c:v>
                </c:pt>
                <c:pt idx="4">
                  <c:v>11303</c:v>
                </c:pt>
                <c:pt idx="5">
                  <c:v>14974</c:v>
                </c:pt>
                <c:pt idx="6">
                  <c:v>19000</c:v>
                </c:pt>
                <c:pt idx="7">
                  <c:v>5664</c:v>
                </c:pt>
                <c:pt idx="8">
                  <c:v>2000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3-362D-4271-AEC9-7C5A1AC6078F}"/>
            </c:ext>
          </c:extLst>
        </c:ser>
        <c:ser>
          <c:idx val="27"/>
          <c:order val="27"/>
          <c:tx>
            <c:strRef>
              <c:f>'Projects History'!$C$30</c:f>
              <c:strCache>
                <c:ptCount val="1"/>
                <c:pt idx="0">
                  <c:v>AMS Upgrade</c:v>
                </c:pt>
              </c:strCache>
            </c:strRef>
          </c:tx>
          <c:spPr>
            <a:solidFill>
              <a:schemeClr val="accent4">
                <a:lumMod val="60000"/>
                <a:lumOff val="4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History'!$D$30:$AB$30</c:f>
              <c:numCache>
                <c:formatCode>#,##0_);\(#,##0\)</c:formatCode>
                <c:ptCount val="25"/>
                <c:pt idx="0">
                  <c:v>0</c:v>
                </c:pt>
                <c:pt idx="1">
                  <c:v>0</c:v>
                </c:pt>
                <c:pt idx="2">
                  <c:v>0</c:v>
                </c:pt>
                <c:pt idx="3">
                  <c:v>0</c:v>
                </c:pt>
                <c:pt idx="4">
                  <c:v>1000</c:v>
                </c:pt>
                <c:pt idx="5">
                  <c:v>1228</c:v>
                </c:pt>
                <c:pt idx="6">
                  <c:v>1778</c:v>
                </c:pt>
                <c:pt idx="7">
                  <c:v>1500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4-362D-4271-AEC9-7C5A1AC6078F}"/>
            </c:ext>
          </c:extLst>
        </c:ser>
        <c:ser>
          <c:idx val="28"/>
          <c:order val="28"/>
          <c:tx>
            <c:strRef>
              <c:f>'Projects History'!$C$31</c:f>
              <c:strCache>
                <c:ptCount val="1"/>
                <c:pt idx="0">
                  <c:v>CDMS</c:v>
                </c:pt>
              </c:strCache>
            </c:strRef>
          </c:tx>
          <c:spPr>
            <a:solidFill>
              <a:srgbClr val="FF0000"/>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History'!$D$31:$AB$31</c:f>
              <c:numCache>
                <c:formatCode>#,##0_);\(#,##0\)</c:formatCode>
                <c:ptCount val="25"/>
                <c:pt idx="0">
                  <c:v>0</c:v>
                </c:pt>
                <c:pt idx="1">
                  <c:v>0</c:v>
                </c:pt>
                <c:pt idx="2">
                  <c:v>0</c:v>
                </c:pt>
                <c:pt idx="3">
                  <c:v>0</c:v>
                </c:pt>
                <c:pt idx="4">
                  <c:v>800</c:v>
                </c:pt>
                <c:pt idx="5">
                  <c:v>1798</c:v>
                </c:pt>
                <c:pt idx="6">
                  <c:v>970</c:v>
                </c:pt>
                <c:pt idx="7">
                  <c:v>790</c:v>
                </c:pt>
                <c:pt idx="8">
                  <c:v>550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5-362D-4271-AEC9-7C5A1AC6078F}"/>
            </c:ext>
          </c:extLst>
        </c:ser>
        <c:ser>
          <c:idx val="29"/>
          <c:order val="29"/>
          <c:tx>
            <c:strRef>
              <c:f>'Projects History'!$C$32</c:f>
              <c:strCache>
                <c:ptCount val="1"/>
                <c:pt idx="0">
                  <c:v>GLAST/LAT</c:v>
                </c:pt>
              </c:strCache>
            </c:strRef>
          </c:tx>
          <c:spPr>
            <a:solidFill>
              <a:schemeClr val="accent6">
                <a:lumMod val="60000"/>
                <a:lumOff val="4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History'!$D$32:$AB$32</c:f>
              <c:numCache>
                <c:formatCode>#,##0_);\(#,##0\)</c:formatCode>
                <c:ptCount val="25"/>
                <c:pt idx="0">
                  <c:v>0</c:v>
                </c:pt>
                <c:pt idx="1">
                  <c:v>0</c:v>
                </c:pt>
                <c:pt idx="2">
                  <c:v>0</c:v>
                </c:pt>
                <c:pt idx="3">
                  <c:v>0</c:v>
                </c:pt>
                <c:pt idx="4">
                  <c:v>3000</c:v>
                </c:pt>
                <c:pt idx="5">
                  <c:v>5689</c:v>
                </c:pt>
                <c:pt idx="6">
                  <c:v>8080</c:v>
                </c:pt>
                <c:pt idx="7">
                  <c:v>8910</c:v>
                </c:pt>
                <c:pt idx="8">
                  <c:v>7900</c:v>
                </c:pt>
                <c:pt idx="9">
                  <c:v>11421</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6-362D-4271-AEC9-7C5A1AC6078F}"/>
            </c:ext>
          </c:extLst>
        </c:ser>
        <c:ser>
          <c:idx val="30"/>
          <c:order val="30"/>
          <c:tx>
            <c:strRef>
              <c:f>'Projects History'!$C$33</c:f>
              <c:strCache>
                <c:ptCount val="1"/>
                <c:pt idx="0">
                  <c:v>Auger</c:v>
                </c:pt>
              </c:strCache>
            </c:strRef>
          </c:tx>
          <c:spPr>
            <a:solidFill>
              <a:srgbClr val="7030A0"/>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History'!$D$33:$AB$33</c:f>
              <c:numCache>
                <c:formatCode>#,##0_);\(#,##0\)</c:formatCode>
                <c:ptCount val="25"/>
                <c:pt idx="0">
                  <c:v>0</c:v>
                </c:pt>
                <c:pt idx="1">
                  <c:v>0</c:v>
                </c:pt>
                <c:pt idx="2">
                  <c:v>0</c:v>
                </c:pt>
                <c:pt idx="3">
                  <c:v>0</c:v>
                </c:pt>
                <c:pt idx="4">
                  <c:v>0</c:v>
                </c:pt>
                <c:pt idx="5">
                  <c:v>0</c:v>
                </c:pt>
                <c:pt idx="6">
                  <c:v>1000</c:v>
                </c:pt>
                <c:pt idx="7">
                  <c:v>1230</c:v>
                </c:pt>
                <c:pt idx="8">
                  <c:v>1000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7-362D-4271-AEC9-7C5A1AC6078F}"/>
            </c:ext>
          </c:extLst>
        </c:ser>
        <c:ser>
          <c:idx val="31"/>
          <c:order val="31"/>
          <c:tx>
            <c:strRef>
              <c:f>'Projects History'!$C$34</c:f>
              <c:strCache>
                <c:ptCount val="1"/>
                <c:pt idx="0">
                  <c:v>Run IIb CDF Detector</c:v>
                </c:pt>
              </c:strCache>
            </c:strRef>
          </c:tx>
          <c:spPr>
            <a:solidFill>
              <a:schemeClr val="accent2">
                <a:lumMod val="5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History'!$D$34:$AB$34</c:f>
              <c:numCache>
                <c:formatCode>#,##0_);\(#,##0\)</c:formatCode>
                <c:ptCount val="25"/>
                <c:pt idx="0">
                  <c:v>0</c:v>
                </c:pt>
                <c:pt idx="1">
                  <c:v>0</c:v>
                </c:pt>
                <c:pt idx="2">
                  <c:v>0</c:v>
                </c:pt>
                <c:pt idx="3">
                  <c:v>0</c:v>
                </c:pt>
                <c:pt idx="4">
                  <c:v>0</c:v>
                </c:pt>
                <c:pt idx="5">
                  <c:v>0</c:v>
                </c:pt>
                <c:pt idx="6">
                  <c:v>3460</c:v>
                </c:pt>
                <c:pt idx="7">
                  <c:v>3509</c:v>
                </c:pt>
                <c:pt idx="8">
                  <c:v>1673</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8-362D-4271-AEC9-7C5A1AC6078F}"/>
            </c:ext>
          </c:extLst>
        </c:ser>
        <c:ser>
          <c:idx val="32"/>
          <c:order val="32"/>
          <c:tx>
            <c:strRef>
              <c:f>'Projects History'!$C$35</c:f>
              <c:strCache>
                <c:ptCount val="1"/>
                <c:pt idx="0">
                  <c:v>Run IIb D-Zero Detector Project</c:v>
                </c:pt>
              </c:strCache>
            </c:strRef>
          </c:tx>
          <c:spPr>
            <a:solidFill>
              <a:schemeClr val="accent3">
                <a:lumMod val="5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History'!$D$35:$AB$35</c:f>
              <c:numCache>
                <c:formatCode>#,##0_);\(#,##0\)</c:formatCode>
                <c:ptCount val="25"/>
                <c:pt idx="0">
                  <c:v>0</c:v>
                </c:pt>
                <c:pt idx="1">
                  <c:v>0</c:v>
                </c:pt>
                <c:pt idx="2">
                  <c:v>0</c:v>
                </c:pt>
                <c:pt idx="3">
                  <c:v>0</c:v>
                </c:pt>
                <c:pt idx="4">
                  <c:v>0</c:v>
                </c:pt>
                <c:pt idx="5">
                  <c:v>0</c:v>
                </c:pt>
                <c:pt idx="6">
                  <c:v>3460</c:v>
                </c:pt>
                <c:pt idx="7">
                  <c:v>2792</c:v>
                </c:pt>
                <c:pt idx="8">
                  <c:v>2542</c:v>
                </c:pt>
                <c:pt idx="9">
                  <c:v>1925</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9-362D-4271-AEC9-7C5A1AC6078F}"/>
            </c:ext>
          </c:extLst>
        </c:ser>
        <c:ser>
          <c:idx val="33"/>
          <c:order val="33"/>
          <c:tx>
            <c:strRef>
              <c:f>'Projects History'!$C$36</c:f>
              <c:strCache>
                <c:ptCount val="1"/>
                <c:pt idx="0">
                  <c:v>VERITAS</c:v>
                </c:pt>
              </c:strCache>
            </c:strRef>
          </c:tx>
          <c:spPr>
            <a:solidFill>
              <a:schemeClr val="accent4">
                <a:lumMod val="5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History'!$D$36:$AB$36</c:f>
              <c:numCache>
                <c:formatCode>#,##0_);\(#,##0\)</c:formatCode>
                <c:ptCount val="25"/>
                <c:pt idx="0">
                  <c:v>0</c:v>
                </c:pt>
                <c:pt idx="1">
                  <c:v>0</c:v>
                </c:pt>
                <c:pt idx="2">
                  <c:v>0</c:v>
                </c:pt>
                <c:pt idx="3">
                  <c:v>0</c:v>
                </c:pt>
                <c:pt idx="4">
                  <c:v>0</c:v>
                </c:pt>
                <c:pt idx="5">
                  <c:v>0</c:v>
                </c:pt>
                <c:pt idx="6">
                  <c:v>0</c:v>
                </c:pt>
                <c:pt idx="7">
                  <c:v>0</c:v>
                </c:pt>
                <c:pt idx="8">
                  <c:v>2400</c:v>
                </c:pt>
                <c:pt idx="9">
                  <c:v>3050</c:v>
                </c:pt>
                <c:pt idx="10">
                  <c:v>1949</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A-362D-4271-AEC9-7C5A1AC6078F}"/>
            </c:ext>
          </c:extLst>
        </c:ser>
        <c:ser>
          <c:idx val="34"/>
          <c:order val="34"/>
          <c:tx>
            <c:strRef>
              <c:f>'Projects History'!$C$37</c:f>
              <c:strCache>
                <c:ptCount val="1"/>
                <c:pt idx="0">
                  <c:v>BaBar Upgrade</c:v>
                </c:pt>
              </c:strCache>
            </c:strRef>
          </c:tx>
          <c:spPr>
            <a:solidFill>
              <a:srgbClr val="FF99FF"/>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History'!$D$37:$AB$37</c:f>
              <c:numCache>
                <c:formatCode>#,##0_);\(#,##0\)</c:formatCode>
                <c:ptCount val="25"/>
                <c:pt idx="0">
                  <c:v>0</c:v>
                </c:pt>
                <c:pt idx="1">
                  <c:v>0</c:v>
                </c:pt>
                <c:pt idx="2">
                  <c:v>0</c:v>
                </c:pt>
                <c:pt idx="3">
                  <c:v>0</c:v>
                </c:pt>
                <c:pt idx="4">
                  <c:v>0</c:v>
                </c:pt>
                <c:pt idx="5">
                  <c:v>0</c:v>
                </c:pt>
                <c:pt idx="6">
                  <c:v>0</c:v>
                </c:pt>
                <c:pt idx="7">
                  <c:v>0</c:v>
                </c:pt>
                <c:pt idx="8">
                  <c:v>3000</c:v>
                </c:pt>
                <c:pt idx="9">
                  <c:v>1200</c:v>
                </c:pt>
                <c:pt idx="10">
                  <c:v>700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B-362D-4271-AEC9-7C5A1AC6078F}"/>
            </c:ext>
          </c:extLst>
        </c:ser>
        <c:ser>
          <c:idx val="35"/>
          <c:order val="35"/>
          <c:tx>
            <c:strRef>
              <c:f>'Projects History'!$C$38</c:f>
              <c:strCache>
                <c:ptCount val="1"/>
                <c:pt idx="0">
                  <c:v>NOvA </c:v>
                </c:pt>
              </c:strCache>
            </c:strRef>
          </c:tx>
          <c:spPr>
            <a:solidFill>
              <a:schemeClr val="accent4"/>
            </a:solidFill>
            <a:ln w="25400">
              <a:noFill/>
            </a:ln>
            <a:effectLst/>
          </c:spPr>
          <c:dLbls>
            <c:dLbl>
              <c:idx val="0"/>
              <c:layout>
                <c:manualLayout>
                  <c:x val="8.9589348206474184E-2"/>
                  <c:y val="-5.531636372673127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C-362D-4271-AEC9-7C5A1AC6078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History'!$D$38:$AB$38</c:f>
              <c:numCache>
                <c:formatCode>#,##0_);\(#,##0\)</c:formatCode>
                <c:ptCount val="25"/>
                <c:pt idx="0">
                  <c:v>0</c:v>
                </c:pt>
                <c:pt idx="1">
                  <c:v>0</c:v>
                </c:pt>
                <c:pt idx="2">
                  <c:v>0</c:v>
                </c:pt>
                <c:pt idx="3">
                  <c:v>0</c:v>
                </c:pt>
                <c:pt idx="4">
                  <c:v>0</c:v>
                </c:pt>
                <c:pt idx="5">
                  <c:v>0</c:v>
                </c:pt>
                <c:pt idx="6">
                  <c:v>0</c:v>
                </c:pt>
                <c:pt idx="7">
                  <c:v>0</c:v>
                </c:pt>
                <c:pt idx="8">
                  <c:v>0</c:v>
                </c:pt>
                <c:pt idx="9">
                  <c:v>0</c:v>
                </c:pt>
                <c:pt idx="10">
                  <c:v>4400</c:v>
                </c:pt>
                <c:pt idx="11">
                  <c:v>12860</c:v>
                </c:pt>
                <c:pt idx="12">
                  <c:v>12034</c:v>
                </c:pt>
                <c:pt idx="13">
                  <c:v>82766</c:v>
                </c:pt>
                <c:pt idx="14">
                  <c:v>59000</c:v>
                </c:pt>
                <c:pt idx="15">
                  <c:v>46220</c:v>
                </c:pt>
                <c:pt idx="16">
                  <c:v>41240</c:v>
                </c:pt>
                <c:pt idx="17">
                  <c:v>19480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D-362D-4271-AEC9-7C5A1AC6078F}"/>
            </c:ext>
          </c:extLst>
        </c:ser>
        <c:ser>
          <c:idx val="36"/>
          <c:order val="36"/>
          <c:tx>
            <c:strRef>
              <c:f>'Projects History'!$C$39</c:f>
              <c:strCache>
                <c:ptCount val="1"/>
                <c:pt idx="0">
                  <c:v>MINERvA</c:v>
                </c:pt>
              </c:strCache>
            </c:strRef>
          </c:tx>
          <c:spPr>
            <a:solidFill>
              <a:srgbClr val="FF9966"/>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History'!$D$39:$AB$39</c:f>
              <c:numCache>
                <c:formatCode>#,##0_);\(#,##0\)</c:formatCode>
                <c:ptCount val="25"/>
                <c:pt idx="0">
                  <c:v>0</c:v>
                </c:pt>
                <c:pt idx="1">
                  <c:v>0</c:v>
                </c:pt>
                <c:pt idx="2">
                  <c:v>0</c:v>
                </c:pt>
                <c:pt idx="3">
                  <c:v>0</c:v>
                </c:pt>
                <c:pt idx="4">
                  <c:v>0</c:v>
                </c:pt>
                <c:pt idx="5">
                  <c:v>0</c:v>
                </c:pt>
                <c:pt idx="6">
                  <c:v>0</c:v>
                </c:pt>
                <c:pt idx="7">
                  <c:v>0</c:v>
                </c:pt>
                <c:pt idx="8">
                  <c:v>0</c:v>
                </c:pt>
                <c:pt idx="9">
                  <c:v>0</c:v>
                </c:pt>
                <c:pt idx="10">
                  <c:v>0</c:v>
                </c:pt>
                <c:pt idx="11">
                  <c:v>3950</c:v>
                </c:pt>
                <c:pt idx="12">
                  <c:v>6650</c:v>
                </c:pt>
                <c:pt idx="13">
                  <c:v>4700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E-362D-4271-AEC9-7C5A1AC6078F}"/>
            </c:ext>
          </c:extLst>
        </c:ser>
        <c:ser>
          <c:idx val="37"/>
          <c:order val="37"/>
          <c:tx>
            <c:strRef>
              <c:f>'Projects History'!$C$40</c:f>
              <c:strCache>
                <c:ptCount val="1"/>
                <c:pt idx="0">
                  <c:v>T2K</c:v>
                </c:pt>
              </c:strCache>
            </c:strRef>
          </c:tx>
          <c:spPr>
            <a:solidFill>
              <a:srgbClr val="996600"/>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History'!$D$40:$AB$40</c:f>
              <c:numCache>
                <c:formatCode>#,##0_);\(#,##0\)</c:formatCode>
                <c:ptCount val="25"/>
                <c:pt idx="0">
                  <c:v>0</c:v>
                </c:pt>
                <c:pt idx="1">
                  <c:v>0</c:v>
                </c:pt>
                <c:pt idx="2">
                  <c:v>0</c:v>
                </c:pt>
                <c:pt idx="3">
                  <c:v>0</c:v>
                </c:pt>
                <c:pt idx="4">
                  <c:v>0</c:v>
                </c:pt>
                <c:pt idx="5">
                  <c:v>0</c:v>
                </c:pt>
                <c:pt idx="6">
                  <c:v>0</c:v>
                </c:pt>
                <c:pt idx="7">
                  <c:v>0</c:v>
                </c:pt>
                <c:pt idx="8">
                  <c:v>0</c:v>
                </c:pt>
                <c:pt idx="9">
                  <c:v>0</c:v>
                </c:pt>
                <c:pt idx="10">
                  <c:v>500</c:v>
                </c:pt>
                <c:pt idx="11">
                  <c:v>700</c:v>
                </c:pt>
                <c:pt idx="12">
                  <c:v>2508</c:v>
                </c:pt>
                <c:pt idx="13">
                  <c:v>1000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2F-362D-4271-AEC9-7C5A1AC6078F}"/>
            </c:ext>
          </c:extLst>
        </c:ser>
        <c:ser>
          <c:idx val="38"/>
          <c:order val="38"/>
          <c:tx>
            <c:strRef>
              <c:f>'Projects History'!$C$41</c:f>
              <c:strCache>
                <c:ptCount val="1"/>
                <c:pt idx="0">
                  <c:v>Daya Bay</c:v>
                </c:pt>
              </c:strCache>
            </c:strRef>
          </c:tx>
          <c:spPr>
            <a:solidFill>
              <a:srgbClr val="808000"/>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History'!$D$41:$AB$41</c:f>
              <c:numCache>
                <c:formatCode>#,##0_);\(#,##0\)</c:formatCode>
                <c:ptCount val="25"/>
                <c:pt idx="0">
                  <c:v>0</c:v>
                </c:pt>
                <c:pt idx="1">
                  <c:v>0</c:v>
                </c:pt>
                <c:pt idx="2">
                  <c:v>0</c:v>
                </c:pt>
                <c:pt idx="3">
                  <c:v>0</c:v>
                </c:pt>
                <c:pt idx="4">
                  <c:v>0</c:v>
                </c:pt>
                <c:pt idx="5">
                  <c:v>0</c:v>
                </c:pt>
                <c:pt idx="6">
                  <c:v>0</c:v>
                </c:pt>
                <c:pt idx="7">
                  <c:v>0</c:v>
                </c:pt>
                <c:pt idx="8">
                  <c:v>0</c:v>
                </c:pt>
                <c:pt idx="9">
                  <c:v>0</c:v>
                </c:pt>
                <c:pt idx="10">
                  <c:v>0</c:v>
                </c:pt>
                <c:pt idx="11">
                  <c:v>1000</c:v>
                </c:pt>
                <c:pt idx="12">
                  <c:v>6940</c:v>
                </c:pt>
                <c:pt idx="13">
                  <c:v>14000</c:v>
                </c:pt>
                <c:pt idx="14">
                  <c:v>11000</c:v>
                </c:pt>
                <c:pt idx="15">
                  <c:v>2060</c:v>
                </c:pt>
                <c:pt idx="16">
                  <c:v>500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0-362D-4271-AEC9-7C5A1AC6078F}"/>
            </c:ext>
          </c:extLst>
        </c:ser>
        <c:ser>
          <c:idx val="39"/>
          <c:order val="39"/>
          <c:tx>
            <c:strRef>
              <c:f>'Projects History'!$C$42</c:f>
              <c:strCache>
                <c:ptCount val="1"/>
                <c:pt idx="0">
                  <c:v>DES</c:v>
                </c:pt>
              </c:strCache>
            </c:strRef>
          </c:tx>
          <c:spPr>
            <a:solidFill>
              <a:schemeClr val="accent4">
                <a:lumMod val="70000"/>
                <a:lumOff val="3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History'!$D$42:$AB$42</c:f>
              <c:numCache>
                <c:formatCode>#,##0_);\(#,##0\)</c:formatCode>
                <c:ptCount val="25"/>
                <c:pt idx="0">
                  <c:v>0</c:v>
                </c:pt>
                <c:pt idx="1">
                  <c:v>0</c:v>
                </c:pt>
                <c:pt idx="2">
                  <c:v>0</c:v>
                </c:pt>
                <c:pt idx="3">
                  <c:v>0</c:v>
                </c:pt>
                <c:pt idx="4">
                  <c:v>0</c:v>
                </c:pt>
                <c:pt idx="5">
                  <c:v>0</c:v>
                </c:pt>
                <c:pt idx="6">
                  <c:v>0</c:v>
                </c:pt>
                <c:pt idx="7">
                  <c:v>0</c:v>
                </c:pt>
                <c:pt idx="8">
                  <c:v>0</c:v>
                </c:pt>
                <c:pt idx="9">
                  <c:v>0</c:v>
                </c:pt>
                <c:pt idx="10">
                  <c:v>0</c:v>
                </c:pt>
                <c:pt idx="11">
                  <c:v>7040</c:v>
                </c:pt>
                <c:pt idx="12">
                  <c:v>5600</c:v>
                </c:pt>
                <c:pt idx="13">
                  <c:v>9900</c:v>
                </c:pt>
                <c:pt idx="14">
                  <c:v>8610</c:v>
                </c:pt>
                <c:pt idx="15">
                  <c:v>4000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1-362D-4271-AEC9-7C5A1AC6078F}"/>
            </c:ext>
          </c:extLst>
        </c:ser>
        <c:ser>
          <c:idx val="40"/>
          <c:order val="40"/>
          <c:tx>
            <c:strRef>
              <c:f>'Projects History'!$C$43</c:f>
              <c:strCache>
                <c:ptCount val="1"/>
                <c:pt idx="0">
                  <c:v>SuperCDMS at Soudan </c:v>
                </c:pt>
              </c:strCache>
            </c:strRef>
          </c:tx>
          <c:spPr>
            <a:solidFill>
              <a:srgbClr val="993366"/>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History'!$D$43:$AB$43</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1000</c:v>
                </c:pt>
                <c:pt idx="14">
                  <c:v>1500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2-362D-4271-AEC9-7C5A1AC6078F}"/>
            </c:ext>
          </c:extLst>
        </c:ser>
        <c:ser>
          <c:idx val="41"/>
          <c:order val="41"/>
          <c:tx>
            <c:strRef>
              <c:f>'Projects History'!$C$44</c:f>
              <c:strCache>
                <c:ptCount val="1"/>
                <c:pt idx="0">
                  <c:v>BELLA</c:v>
                </c:pt>
              </c:strCache>
            </c:strRef>
          </c:tx>
          <c:spPr>
            <a:solidFill>
              <a:schemeClr val="accent6">
                <a:lumMod val="70000"/>
                <a:lumOff val="3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History'!$D$44:$AB$44</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27218</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3-362D-4271-AEC9-7C5A1AC6078F}"/>
            </c:ext>
          </c:extLst>
        </c:ser>
        <c:ser>
          <c:idx val="42"/>
          <c:order val="42"/>
          <c:tx>
            <c:strRef>
              <c:f>'Projects History'!$C$45</c:f>
              <c:strCache>
                <c:ptCount val="1"/>
                <c:pt idx="0">
                  <c:v>FACET</c:v>
                </c:pt>
              </c:strCache>
            </c:strRef>
          </c:tx>
          <c:spPr>
            <a:solidFill>
              <a:srgbClr val="339933"/>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History'!$D$45:$AB$45</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14500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4-362D-4271-AEC9-7C5A1AC6078F}"/>
            </c:ext>
          </c:extLst>
        </c:ser>
        <c:ser>
          <c:idx val="43"/>
          <c:order val="43"/>
          <c:tx>
            <c:strRef>
              <c:f>'Projects History'!$C$46</c:f>
              <c:strCache>
                <c:ptCount val="1"/>
                <c:pt idx="0">
                  <c:v>Cryogenic Refrigerator</c:v>
                </c:pt>
              </c:strCache>
            </c:strRef>
          </c:tx>
          <c:spPr>
            <a:solidFill>
              <a:schemeClr val="accent2">
                <a:lumMod val="7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History'!$D$46:$AB$46</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8000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5-362D-4271-AEC9-7C5A1AC6078F}"/>
            </c:ext>
          </c:extLst>
        </c:ser>
        <c:ser>
          <c:idx val="44"/>
          <c:order val="44"/>
          <c:tx>
            <c:strRef>
              <c:f>'Projects History'!$C$47</c:f>
              <c:strCache>
                <c:ptCount val="1"/>
                <c:pt idx="0">
                  <c:v>MicroBooNE</c:v>
                </c:pt>
              </c:strCache>
            </c:strRef>
          </c:tx>
          <c:spPr>
            <a:solidFill>
              <a:srgbClr val="FF99FF"/>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History'!$D$47:$AB$47</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2043</c:v>
                </c:pt>
                <c:pt idx="15">
                  <c:v>6000</c:v>
                </c:pt>
                <c:pt idx="16">
                  <c:v>6000</c:v>
                </c:pt>
                <c:pt idx="17">
                  <c:v>5857</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6-362D-4271-AEC9-7C5A1AC6078F}"/>
            </c:ext>
          </c:extLst>
        </c:ser>
        <c:ser>
          <c:idx val="45"/>
          <c:order val="45"/>
          <c:tx>
            <c:strRef>
              <c:f>'Projects History'!$C$48</c:f>
              <c:strCache>
                <c:ptCount val="1"/>
                <c:pt idx="0">
                  <c:v>HAWC</c:v>
                </c:pt>
              </c:strCache>
            </c:strRef>
          </c:tx>
          <c:spPr>
            <a:solidFill>
              <a:schemeClr val="accent4">
                <a:lumMod val="7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History'!$D$48:$AB$48</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1500</c:v>
                </c:pt>
                <c:pt idx="17">
                  <c:v>1500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7-362D-4271-AEC9-7C5A1AC6078F}"/>
            </c:ext>
          </c:extLst>
        </c:ser>
        <c:ser>
          <c:idx val="46"/>
          <c:order val="46"/>
          <c:tx>
            <c:strRef>
              <c:f>'Projects History'!$C$49</c:f>
              <c:strCache>
                <c:ptCount val="1"/>
                <c:pt idx="0">
                  <c:v>Belle II</c:v>
                </c:pt>
              </c:strCache>
            </c:strRef>
          </c:tx>
          <c:spPr>
            <a:solidFill>
              <a:srgbClr val="996600"/>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History'!$D$49:$AB$49</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1030</c:v>
                </c:pt>
                <c:pt idx="17">
                  <c:v>5000</c:v>
                </c:pt>
                <c:pt idx="18">
                  <c:v>8000</c:v>
                </c:pt>
                <c:pt idx="19">
                  <c:v>970</c:v>
                </c:pt>
                <c:pt idx="20">
                  <c:v>0</c:v>
                </c:pt>
                <c:pt idx="21">
                  <c:v>0</c:v>
                </c:pt>
                <c:pt idx="22">
                  <c:v>0</c:v>
                </c:pt>
                <c:pt idx="23">
                  <c:v>0</c:v>
                </c:pt>
                <c:pt idx="24">
                  <c:v>0</c:v>
                </c:pt>
              </c:numCache>
            </c:numRef>
          </c:val>
          <c:extLst>
            <c:ext xmlns:c16="http://schemas.microsoft.com/office/drawing/2014/chart" uri="{C3380CC4-5D6E-409C-BE32-E72D297353CC}">
              <c16:uniqueId val="{00000038-362D-4271-AEC9-7C5A1AC6078F}"/>
            </c:ext>
          </c:extLst>
        </c:ser>
        <c:ser>
          <c:idx val="47"/>
          <c:order val="47"/>
          <c:tx>
            <c:strRef>
              <c:f>'Projects History'!$C$50</c:f>
              <c:strCache>
                <c:ptCount val="1"/>
                <c:pt idx="0">
                  <c:v>Muon g-2</c:v>
                </c:pt>
              </c:strCache>
            </c:strRef>
          </c:tx>
          <c:spPr>
            <a:solidFill>
              <a:schemeClr val="accent6">
                <a:lumMod val="7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History'!$D$50:$AB$50</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601</c:v>
                </c:pt>
                <c:pt idx="17">
                  <c:v>5850</c:v>
                </c:pt>
                <c:pt idx="18">
                  <c:v>10400</c:v>
                </c:pt>
                <c:pt idx="19">
                  <c:v>13000</c:v>
                </c:pt>
                <c:pt idx="20">
                  <c:v>10200</c:v>
                </c:pt>
                <c:pt idx="21">
                  <c:v>6349</c:v>
                </c:pt>
                <c:pt idx="22">
                  <c:v>0</c:v>
                </c:pt>
                <c:pt idx="23">
                  <c:v>0</c:v>
                </c:pt>
                <c:pt idx="24">
                  <c:v>0</c:v>
                </c:pt>
              </c:numCache>
            </c:numRef>
          </c:val>
          <c:extLst>
            <c:ext xmlns:c16="http://schemas.microsoft.com/office/drawing/2014/chart" uri="{C3380CC4-5D6E-409C-BE32-E72D297353CC}">
              <c16:uniqueId val="{00000039-362D-4271-AEC9-7C5A1AC6078F}"/>
            </c:ext>
          </c:extLst>
        </c:ser>
        <c:ser>
          <c:idx val="48"/>
          <c:order val="48"/>
          <c:tx>
            <c:strRef>
              <c:f>'Projects History'!$C$51</c:f>
              <c:strCache>
                <c:ptCount val="1"/>
                <c:pt idx="0">
                  <c:v>LHC Accelerator Upgrade</c:v>
                </c:pt>
              </c:strCache>
            </c:strRef>
          </c:tx>
          <c:spPr>
            <a:solidFill>
              <a:schemeClr val="accent1">
                <a:lumMod val="75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History'!$D$51:$AB$51</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2500</c:v>
                </c:pt>
                <c:pt idx="14">
                  <c:v>7516</c:v>
                </c:pt>
                <c:pt idx="15">
                  <c:v>1500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3A-362D-4271-AEC9-7C5A1AC6078F}"/>
            </c:ext>
          </c:extLst>
        </c:ser>
        <c:ser>
          <c:idx val="49"/>
          <c:order val="49"/>
          <c:tx>
            <c:strRef>
              <c:f>'Projects History'!$C$52</c:f>
              <c:strCache>
                <c:ptCount val="1"/>
                <c:pt idx="0">
                  <c:v>LHC ATLAS</c:v>
                </c:pt>
              </c:strCache>
            </c:strRef>
          </c:tx>
          <c:spPr>
            <a:solidFill>
              <a:schemeClr val="accent1">
                <a:lumMod val="60000"/>
                <a:lumOff val="4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History'!$D$52:$AB$52</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1500</c:v>
                </c:pt>
                <c:pt idx="18">
                  <c:v>6250</c:v>
                </c:pt>
                <c:pt idx="19">
                  <c:v>7500</c:v>
                </c:pt>
                <c:pt idx="20">
                  <c:v>9500</c:v>
                </c:pt>
                <c:pt idx="21">
                  <c:v>8500</c:v>
                </c:pt>
                <c:pt idx="22">
                  <c:v>0</c:v>
                </c:pt>
                <c:pt idx="23">
                  <c:v>0</c:v>
                </c:pt>
                <c:pt idx="24">
                  <c:v>0</c:v>
                </c:pt>
              </c:numCache>
            </c:numRef>
          </c:val>
          <c:extLst>
            <c:ext xmlns:c16="http://schemas.microsoft.com/office/drawing/2014/chart" uri="{C3380CC4-5D6E-409C-BE32-E72D297353CC}">
              <c16:uniqueId val="{0000003B-362D-4271-AEC9-7C5A1AC6078F}"/>
            </c:ext>
          </c:extLst>
        </c:ser>
        <c:ser>
          <c:idx val="50"/>
          <c:order val="50"/>
          <c:tx>
            <c:strRef>
              <c:f>'Projects History'!$C$53</c:f>
              <c:strCache>
                <c:ptCount val="1"/>
                <c:pt idx="0">
                  <c:v>LHC CMS</c:v>
                </c:pt>
              </c:strCache>
            </c:strRef>
          </c:tx>
          <c:spPr>
            <a:solidFill>
              <a:schemeClr val="accent1">
                <a:lumMod val="40000"/>
                <a:lumOff val="6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History'!$D$53:$AB$53</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1500</c:v>
                </c:pt>
                <c:pt idx="18">
                  <c:v>6750</c:v>
                </c:pt>
                <c:pt idx="19">
                  <c:v>7500</c:v>
                </c:pt>
                <c:pt idx="20">
                  <c:v>9500</c:v>
                </c:pt>
                <c:pt idx="21">
                  <c:v>7967</c:v>
                </c:pt>
                <c:pt idx="22">
                  <c:v>0</c:v>
                </c:pt>
                <c:pt idx="23">
                  <c:v>0</c:v>
                </c:pt>
                <c:pt idx="24">
                  <c:v>0</c:v>
                </c:pt>
              </c:numCache>
            </c:numRef>
          </c:val>
          <c:extLst>
            <c:ext xmlns:c16="http://schemas.microsoft.com/office/drawing/2014/chart" uri="{C3380CC4-5D6E-409C-BE32-E72D297353CC}">
              <c16:uniqueId val="{0000003C-362D-4271-AEC9-7C5A1AC6078F}"/>
            </c:ext>
          </c:extLst>
        </c:ser>
        <c:ser>
          <c:idx val="51"/>
          <c:order val="51"/>
          <c:tx>
            <c:strRef>
              <c:f>'Projects History'!$C$54</c:f>
              <c:strCache>
                <c:ptCount val="1"/>
                <c:pt idx="0">
                  <c:v>LSSTcam</c:v>
                </c:pt>
              </c:strCache>
            </c:strRef>
          </c:tx>
          <c:spPr>
            <a:solidFill>
              <a:srgbClr val="CC99FF"/>
            </a:solidFill>
            <a:ln w="25400">
              <a:noFill/>
            </a:ln>
            <a:effectLst/>
          </c:spPr>
          <c:dLbls>
            <c:dLbl>
              <c:idx val="0"/>
              <c:layout>
                <c:manualLayout>
                  <c:x val="0.31109492563429569"/>
                  <c:y val="-0.19733334273645198"/>
                </c:manualLayout>
              </c:layout>
              <c:tx>
                <c:rich>
                  <a:bodyPr/>
                  <a:lstStyle/>
                  <a:p>
                    <a:fld id="{5A313C27-6F0A-4E9D-BC68-003507FD15F0}" type="SERIESNAME">
                      <a:rPr lang="en-US" b="1"/>
                      <a:pPr/>
                      <a:t>[SERIES NAME]</a:t>
                    </a:fld>
                    <a:endParaRPr lang="en-US"/>
                  </a:p>
                </c:rich>
              </c:tx>
              <c:showLegendKey val="0"/>
              <c:showVal val="0"/>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D-362D-4271-AEC9-7C5A1AC6078F}"/>
                </c:ext>
              </c:extLst>
            </c:dLbl>
            <c:spPr>
              <a:noFill/>
              <a:ln>
                <a:noFill/>
              </a:ln>
              <a:effectLst/>
            </c:spPr>
            <c:txPr>
              <a:bodyPr rot="-204000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History'!$D$54:$AB$54</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1900</c:v>
                </c:pt>
                <c:pt idx="16">
                  <c:v>5500</c:v>
                </c:pt>
                <c:pt idx="17">
                  <c:v>8000</c:v>
                </c:pt>
                <c:pt idx="18">
                  <c:v>22000</c:v>
                </c:pt>
                <c:pt idx="19">
                  <c:v>35000</c:v>
                </c:pt>
                <c:pt idx="20">
                  <c:v>40800</c:v>
                </c:pt>
                <c:pt idx="21">
                  <c:v>45000</c:v>
                </c:pt>
                <c:pt idx="22">
                  <c:v>9800</c:v>
                </c:pt>
                <c:pt idx="23">
                  <c:v>0</c:v>
                </c:pt>
                <c:pt idx="24">
                  <c:v>0</c:v>
                </c:pt>
              </c:numCache>
            </c:numRef>
          </c:val>
          <c:extLst>
            <c:ext xmlns:c16="http://schemas.microsoft.com/office/drawing/2014/chart" uri="{C3380CC4-5D6E-409C-BE32-E72D297353CC}">
              <c16:uniqueId val="{0000003E-362D-4271-AEC9-7C5A1AC6078F}"/>
            </c:ext>
          </c:extLst>
        </c:ser>
        <c:ser>
          <c:idx val="52"/>
          <c:order val="52"/>
          <c:tx>
            <c:strRef>
              <c:f>'Projects History'!$C$55</c:f>
              <c:strCache>
                <c:ptCount val="1"/>
                <c:pt idx="0">
                  <c:v>HL-AUP</c:v>
                </c:pt>
              </c:strCache>
            </c:strRef>
          </c:tx>
          <c:spPr>
            <a:solidFill>
              <a:schemeClr val="accent1">
                <a:lumMod val="75000"/>
              </a:schemeClr>
            </a:solidFill>
            <a:ln w="25400">
              <a:noFill/>
            </a:ln>
            <a:effectLst/>
          </c:spPr>
          <c:dLbls>
            <c:dLbl>
              <c:idx val="0"/>
              <c:layout>
                <c:manualLayout>
                  <c:x val="0.40256966316710413"/>
                  <c:y val="-0.35036909759110574"/>
                </c:manualLayout>
              </c:layout>
              <c:spPr>
                <a:noFill/>
                <a:ln>
                  <a:noFill/>
                </a:ln>
                <a:effectLst/>
              </c:spPr>
              <c:txPr>
                <a:bodyPr rot="-210000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3F-362D-4271-AEC9-7C5A1AC6078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History'!$D$55:$AB$55</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120</c:v>
                </c:pt>
                <c:pt idx="21">
                  <c:v>500</c:v>
                </c:pt>
                <c:pt idx="22">
                  <c:v>27000</c:v>
                </c:pt>
                <c:pt idx="23">
                  <c:v>50000</c:v>
                </c:pt>
                <c:pt idx="24">
                  <c:v>52025</c:v>
                </c:pt>
              </c:numCache>
            </c:numRef>
          </c:val>
          <c:extLst>
            <c:ext xmlns:c16="http://schemas.microsoft.com/office/drawing/2014/chart" uri="{C3380CC4-5D6E-409C-BE32-E72D297353CC}">
              <c16:uniqueId val="{00000040-362D-4271-AEC9-7C5A1AC6078F}"/>
            </c:ext>
          </c:extLst>
        </c:ser>
        <c:ser>
          <c:idx val="53"/>
          <c:order val="53"/>
          <c:tx>
            <c:strRef>
              <c:f>'Projects History'!$C$56</c:f>
              <c:strCache>
                <c:ptCount val="1"/>
                <c:pt idx="0">
                  <c:v>HL-LHC-ATLAS</c:v>
                </c:pt>
              </c:strCache>
            </c:strRef>
          </c:tx>
          <c:spPr>
            <a:solidFill>
              <a:schemeClr val="accent1">
                <a:lumMod val="60000"/>
                <a:lumOff val="4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History'!$D$56:$AB$56</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215</c:v>
                </c:pt>
                <c:pt idx="21">
                  <c:v>4300</c:v>
                </c:pt>
                <c:pt idx="22">
                  <c:v>12000</c:v>
                </c:pt>
                <c:pt idx="23">
                  <c:v>27500</c:v>
                </c:pt>
                <c:pt idx="24">
                  <c:v>24500</c:v>
                </c:pt>
              </c:numCache>
            </c:numRef>
          </c:val>
          <c:extLst>
            <c:ext xmlns:c16="http://schemas.microsoft.com/office/drawing/2014/chart" uri="{C3380CC4-5D6E-409C-BE32-E72D297353CC}">
              <c16:uniqueId val="{00000041-362D-4271-AEC9-7C5A1AC6078F}"/>
            </c:ext>
          </c:extLst>
        </c:ser>
        <c:ser>
          <c:idx val="54"/>
          <c:order val="54"/>
          <c:tx>
            <c:strRef>
              <c:f>'Projects History'!$C$57</c:f>
              <c:strCache>
                <c:ptCount val="1"/>
                <c:pt idx="0">
                  <c:v>HL-LHC-CMS</c:v>
                </c:pt>
              </c:strCache>
            </c:strRef>
          </c:tx>
          <c:spPr>
            <a:solidFill>
              <a:schemeClr val="accent1">
                <a:lumMod val="40000"/>
                <a:lumOff val="6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History'!$D$57:$AB$57</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1750</c:v>
                </c:pt>
                <c:pt idx="21">
                  <c:v>2750</c:v>
                </c:pt>
                <c:pt idx="22">
                  <c:v>12000</c:v>
                </c:pt>
                <c:pt idx="23">
                  <c:v>27500</c:v>
                </c:pt>
                <c:pt idx="24">
                  <c:v>23475</c:v>
                </c:pt>
              </c:numCache>
            </c:numRef>
          </c:val>
          <c:extLst>
            <c:ext xmlns:c16="http://schemas.microsoft.com/office/drawing/2014/chart" uri="{C3380CC4-5D6E-409C-BE32-E72D297353CC}">
              <c16:uniqueId val="{00000042-362D-4271-AEC9-7C5A1AC6078F}"/>
            </c:ext>
          </c:extLst>
        </c:ser>
        <c:ser>
          <c:idx val="55"/>
          <c:order val="55"/>
          <c:tx>
            <c:strRef>
              <c:f>'Projects History'!$C$58</c:f>
              <c:strCache>
                <c:ptCount val="1"/>
                <c:pt idx="0">
                  <c:v>LZ</c:v>
                </c:pt>
              </c:strCache>
            </c:strRef>
          </c:tx>
          <c:spPr>
            <a:solidFill>
              <a:schemeClr val="accent2"/>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History'!$D$58:$AB$58</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900</c:v>
                </c:pt>
                <c:pt idx="19">
                  <c:v>3050</c:v>
                </c:pt>
                <c:pt idx="20">
                  <c:v>10500</c:v>
                </c:pt>
                <c:pt idx="21">
                  <c:v>12500</c:v>
                </c:pt>
                <c:pt idx="22">
                  <c:v>14100</c:v>
                </c:pt>
                <c:pt idx="23">
                  <c:v>14450</c:v>
                </c:pt>
                <c:pt idx="24">
                  <c:v>0</c:v>
                </c:pt>
              </c:numCache>
            </c:numRef>
          </c:val>
          <c:extLst>
            <c:ext xmlns:c16="http://schemas.microsoft.com/office/drawing/2014/chart" uri="{C3380CC4-5D6E-409C-BE32-E72D297353CC}">
              <c16:uniqueId val="{00000043-362D-4271-AEC9-7C5A1AC6078F}"/>
            </c:ext>
          </c:extLst>
        </c:ser>
        <c:ser>
          <c:idx val="56"/>
          <c:order val="56"/>
          <c:tx>
            <c:strRef>
              <c:f>'Projects History'!$C$59</c:f>
              <c:strCache>
                <c:ptCount val="1"/>
                <c:pt idx="0">
                  <c:v>SuperCDMS</c:v>
                </c:pt>
              </c:strCache>
            </c:strRef>
          </c:tx>
          <c:spPr>
            <a:solidFill>
              <a:srgbClr val="7030A0"/>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History'!$D$59:$AB$59</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2250</c:v>
                </c:pt>
                <c:pt idx="20">
                  <c:v>3000</c:v>
                </c:pt>
                <c:pt idx="21">
                  <c:v>3400</c:v>
                </c:pt>
                <c:pt idx="22">
                  <c:v>7400</c:v>
                </c:pt>
                <c:pt idx="23">
                  <c:v>2550</c:v>
                </c:pt>
                <c:pt idx="24">
                  <c:v>0</c:v>
                </c:pt>
              </c:numCache>
            </c:numRef>
          </c:val>
          <c:extLst>
            <c:ext xmlns:c16="http://schemas.microsoft.com/office/drawing/2014/chart" uri="{C3380CC4-5D6E-409C-BE32-E72D297353CC}">
              <c16:uniqueId val="{00000044-362D-4271-AEC9-7C5A1AC6078F}"/>
            </c:ext>
          </c:extLst>
        </c:ser>
        <c:ser>
          <c:idx val="57"/>
          <c:order val="57"/>
          <c:tx>
            <c:strRef>
              <c:f>'Projects History'!$C$60</c:f>
              <c:strCache>
                <c:ptCount val="1"/>
                <c:pt idx="0">
                  <c:v>DESI</c:v>
                </c:pt>
              </c:strCache>
            </c:strRef>
          </c:tx>
          <c:spPr>
            <a:solidFill>
              <a:schemeClr val="accent4"/>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History'!$D$60:$AB$60</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3878</c:v>
                </c:pt>
                <c:pt idx="20">
                  <c:v>10300</c:v>
                </c:pt>
                <c:pt idx="21">
                  <c:v>12800</c:v>
                </c:pt>
                <c:pt idx="22">
                  <c:v>20000</c:v>
                </c:pt>
                <c:pt idx="23">
                  <c:v>9350</c:v>
                </c:pt>
                <c:pt idx="24">
                  <c:v>0</c:v>
                </c:pt>
              </c:numCache>
            </c:numRef>
          </c:val>
          <c:extLst>
            <c:ext xmlns:c16="http://schemas.microsoft.com/office/drawing/2014/chart" uri="{C3380CC4-5D6E-409C-BE32-E72D297353CC}">
              <c16:uniqueId val="{00000045-362D-4271-AEC9-7C5A1AC6078F}"/>
            </c:ext>
          </c:extLst>
        </c:ser>
        <c:ser>
          <c:idx val="58"/>
          <c:order val="58"/>
          <c:tx>
            <c:strRef>
              <c:f>'Projects History'!$C$61</c:f>
              <c:strCache>
                <c:ptCount val="1"/>
                <c:pt idx="0">
                  <c:v>FACET-II</c:v>
                </c:pt>
              </c:strCache>
            </c:strRef>
          </c:tx>
          <c:spPr>
            <a:solidFill>
              <a:schemeClr val="bg1">
                <a:lumMod val="65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History'!$D$61:$AB$61</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2100</c:v>
                </c:pt>
                <c:pt idx="21">
                  <c:v>3500</c:v>
                </c:pt>
                <c:pt idx="22">
                  <c:v>10000</c:v>
                </c:pt>
                <c:pt idx="23">
                  <c:v>10000</c:v>
                </c:pt>
                <c:pt idx="24">
                  <c:v>0</c:v>
                </c:pt>
              </c:numCache>
            </c:numRef>
          </c:val>
          <c:extLst>
            <c:ext xmlns:c16="http://schemas.microsoft.com/office/drawing/2014/chart" uri="{C3380CC4-5D6E-409C-BE32-E72D297353CC}">
              <c16:uniqueId val="{00000046-362D-4271-AEC9-7C5A1AC6078F}"/>
            </c:ext>
          </c:extLst>
        </c:ser>
        <c:ser>
          <c:idx val="59"/>
          <c:order val="59"/>
          <c:tx>
            <c:strRef>
              <c:f>'Projects History'!$C$62</c:f>
              <c:strCache>
                <c:ptCount val="1"/>
                <c:pt idx="0">
                  <c:v>CMB-S4</c:v>
                </c:pt>
              </c:strCache>
            </c:strRef>
          </c:tx>
          <c:spPr>
            <a:solidFill>
              <a:schemeClr val="accent6"/>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History'!$D$62:$AB$62</c:f>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2000</c:v>
                </c:pt>
              </c:numCache>
            </c:numRef>
          </c:val>
          <c:extLst xmlns:c15="http://schemas.microsoft.com/office/drawing/2012/chart">
            <c:ext xmlns:c16="http://schemas.microsoft.com/office/drawing/2014/chart" uri="{C3380CC4-5D6E-409C-BE32-E72D297353CC}">
              <c16:uniqueId val="{00000047-362D-4271-AEC9-7C5A1AC6078F}"/>
            </c:ext>
          </c:extLst>
        </c:ser>
        <c:ser>
          <c:idx val="61"/>
          <c:order val="61"/>
          <c:tx>
            <c:strRef>
              <c:f>'Projects History'!$C$64</c:f>
              <c:strCache>
                <c:ptCount val="1"/>
                <c:pt idx="0">
                  <c:v>FACET-II Upgrade</c:v>
                </c:pt>
              </c:strCache>
            </c:strRef>
          </c:tx>
          <c:spPr>
            <a:solidFill>
              <a:schemeClr val="accent2">
                <a:lumMod val="60000"/>
              </a:schemeClr>
            </a:solidFill>
            <a:ln w="25400">
              <a:noFill/>
            </a:ln>
            <a:effectLst/>
          </c:spPr>
          <c:cat>
            <c:strRef>
              <c:f>'Projects History'!$D$2:$AB$2</c:f>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f>'Projects History'!$D$64:$AB$64</c:f>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49-362D-4271-AEC9-7C5A1AC6078F}"/>
            </c:ext>
          </c:extLst>
        </c:ser>
        <c:dLbls>
          <c:showLegendKey val="0"/>
          <c:showVal val="0"/>
          <c:showCatName val="0"/>
          <c:showSerName val="0"/>
          <c:showPercent val="0"/>
          <c:showBubbleSize val="0"/>
        </c:dLbls>
        <c:axId val="712000360"/>
        <c:axId val="712001144"/>
        <c:extLst>
          <c:ext xmlns:c15="http://schemas.microsoft.com/office/drawing/2012/chart" uri="{02D57815-91ED-43cb-92C2-25804820EDAC}">
            <c15:filteredAreaSeries>
              <c15:ser>
                <c:idx val="60"/>
                <c:order val="60"/>
                <c:tx>
                  <c:strRef>
                    <c:extLst>
                      <c:ext uri="{02D57815-91ED-43cb-92C2-25804820EDAC}">
                        <c15:formulaRef>
                          <c15:sqref>'Projects History'!$C$63</c15:sqref>
                        </c15:formulaRef>
                      </c:ext>
                    </c:extLst>
                    <c:strCache>
                      <c:ptCount val="1"/>
                      <c:pt idx="0">
                        <c:v>DM3</c:v>
                      </c:pt>
                    </c:strCache>
                  </c:strRef>
                </c:tx>
                <c:spPr>
                  <a:solidFill>
                    <a:schemeClr val="accent1">
                      <a:lumMod val="60000"/>
                    </a:schemeClr>
                  </a:solidFill>
                  <a:ln w="25400">
                    <a:noFill/>
                  </a:ln>
                  <a:effectLst/>
                </c:spPr>
                <c:cat>
                  <c:strRef>
                    <c:extLst>
                      <c:ex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c:ext uri="{02D57815-91ED-43cb-92C2-25804820EDAC}">
                        <c15:formulaRef>
                          <c15:sqref>'Projects History'!$D$63:$AB$63</c15:sqref>
                        </c15:formulaRef>
                      </c:ext>
                    </c:extLst>
                    <c:numCache>
                      <c:formatCode>#,##0_);\(#,##0\)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extLst>
                  <c:ext xmlns:c16="http://schemas.microsoft.com/office/drawing/2014/chart" uri="{C3380CC4-5D6E-409C-BE32-E72D297353CC}">
                    <c16:uniqueId val="{00000048-362D-4271-AEC9-7C5A1AC6078F}"/>
                  </c:ext>
                </c:extLst>
              </c15:ser>
            </c15:filteredAreaSeries>
            <c15:filteredAreaSeries>
              <c15:ser>
                <c:idx val="62"/>
                <c:order val="62"/>
                <c:tx>
                  <c:strRef>
                    <c:extLst xmlns:c15="http://schemas.microsoft.com/office/drawing/2012/chart">
                      <c:ext xmlns:c15="http://schemas.microsoft.com/office/drawing/2012/chart" uri="{02D57815-91ED-43cb-92C2-25804820EDAC}">
                        <c15:formulaRef>
                          <c15:sqref>'Projects History'!$C$65</c15:sqref>
                        </c15:formulaRef>
                      </c:ext>
                    </c:extLst>
                    <c:strCache>
                      <c:ptCount val="1"/>
                      <c:pt idx="0">
                        <c:v>KBELLA</c:v>
                      </c:pt>
                    </c:strCache>
                  </c:strRef>
                </c:tx>
                <c:spPr>
                  <a:solidFill>
                    <a:schemeClr val="accent3">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History'!$D$65:$AB$65</c15:sqref>
                        </c15:formulaRef>
                      </c:ext>
                    </c:extLst>
                    <c:numCache>
                      <c:formatCode>General</c:formatCode>
                      <c:ptCount val="25"/>
                    </c:numCache>
                  </c:numRef>
                </c:val>
                <c:extLst xmlns:c15="http://schemas.microsoft.com/office/drawing/2012/chart">
                  <c:ext xmlns:c16="http://schemas.microsoft.com/office/drawing/2014/chart" uri="{C3380CC4-5D6E-409C-BE32-E72D297353CC}">
                    <c16:uniqueId val="{0000004A-362D-4271-AEC9-7C5A1AC6078F}"/>
                  </c:ext>
                </c:extLst>
              </c15:ser>
            </c15:filteredAreaSeries>
            <c15:filteredAreaSeries>
              <c15:ser>
                <c:idx val="64"/>
                <c:order val="63"/>
                <c:tx>
                  <c:strRef>
                    <c:extLst xmlns:c15="http://schemas.microsoft.com/office/drawing/2012/chart">
                      <c:ext xmlns:c15="http://schemas.microsoft.com/office/drawing/2012/chart" uri="{02D57815-91ED-43cb-92C2-25804820EDAC}">
                        <c15:formulaRef>
                          <c15:sqref>'Projects History'!$C$67</c15:sqref>
                        </c15:formulaRef>
                      </c:ext>
                    </c:extLst>
                    <c:strCache>
                      <c:ptCount val="1"/>
                      <c:pt idx="0">
                        <c:v>FNAL #2</c:v>
                      </c:pt>
                    </c:strCache>
                  </c:strRef>
                </c:tx>
                <c:spPr>
                  <a:solidFill>
                    <a:schemeClr val="accent5">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History'!$D$67:$AB$67</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4B-362D-4271-AEC9-7C5A1AC6078F}"/>
                  </c:ext>
                </c:extLst>
              </c15:ser>
            </c15:filteredAreaSeries>
            <c15:filteredAreaSeries>
              <c15:ser>
                <c:idx val="65"/>
                <c:order val="64"/>
                <c:tx>
                  <c:strRef>
                    <c:extLst xmlns:c15="http://schemas.microsoft.com/office/drawing/2012/chart">
                      <c:ext xmlns:c15="http://schemas.microsoft.com/office/drawing/2012/chart" uri="{02D57815-91ED-43cb-92C2-25804820EDAC}">
                        <c15:formulaRef>
                          <c15:sqref>'Projects History'!$C$68</c15:sqref>
                        </c15:formulaRef>
                      </c:ext>
                    </c:extLst>
                    <c:strCache>
                      <c:ptCount val="1"/>
                      <c:pt idx="0">
                        <c:v>FNAL #3</c:v>
                      </c:pt>
                    </c:strCache>
                  </c:strRef>
                </c:tx>
                <c:spPr>
                  <a:solidFill>
                    <a:schemeClr val="accent6">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History'!$D$68:$AB$68</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4C-362D-4271-AEC9-7C5A1AC6078F}"/>
                  </c:ext>
                </c:extLst>
              </c15:ser>
            </c15:filteredAreaSeries>
            <c15:filteredAreaSeries>
              <c15:ser>
                <c:idx val="66"/>
                <c:order val="65"/>
                <c:tx>
                  <c:strRef>
                    <c:extLst xmlns:c15="http://schemas.microsoft.com/office/drawing/2012/chart">
                      <c:ext xmlns:c15="http://schemas.microsoft.com/office/drawing/2012/chart" uri="{02D57815-91ED-43cb-92C2-25804820EDAC}">
                        <c15:formulaRef>
                          <c15:sqref>'Projects History'!$C$69</c15:sqref>
                        </c15:formulaRef>
                      </c:ext>
                    </c:extLst>
                    <c:strCache>
                      <c:ptCount val="1"/>
                      <c:pt idx="0">
                        <c:v>FNAL #4</c:v>
                      </c:pt>
                    </c:strCache>
                  </c:strRef>
                </c:tx>
                <c:spPr>
                  <a:solidFill>
                    <a:schemeClr val="accent1">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History'!$D$69:$AB$69</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4D-362D-4271-AEC9-7C5A1AC6078F}"/>
                  </c:ext>
                </c:extLst>
              </c15:ser>
            </c15:filteredAreaSeries>
            <c15:filteredAreaSeries>
              <c15:ser>
                <c:idx val="67"/>
                <c:order val="66"/>
                <c:tx>
                  <c:strRef>
                    <c:extLst xmlns:c15="http://schemas.microsoft.com/office/drawing/2012/chart">
                      <c:ext xmlns:c15="http://schemas.microsoft.com/office/drawing/2012/chart" uri="{02D57815-91ED-43cb-92C2-25804820EDAC}">
                        <c15:formulaRef>
                          <c15:sqref>'Projects History'!$C$70</c15:sqref>
                        </c15:formulaRef>
                      </c:ext>
                    </c:extLst>
                    <c:strCache>
                      <c:ptCount val="1"/>
                      <c:pt idx="0">
                        <c:v>FNAL #5</c:v>
                      </c:pt>
                    </c:strCache>
                  </c:strRef>
                </c:tx>
                <c:spPr>
                  <a:solidFill>
                    <a:schemeClr val="accent2">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History'!$D$70:$AB$70</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4E-362D-4271-AEC9-7C5A1AC6078F}"/>
                  </c:ext>
                </c:extLst>
              </c15:ser>
            </c15:filteredAreaSeries>
            <c15:filteredAreaSeries>
              <c15:ser>
                <c:idx val="68"/>
                <c:order val="67"/>
                <c:tx>
                  <c:strRef>
                    <c:extLst xmlns:c15="http://schemas.microsoft.com/office/drawing/2012/chart">
                      <c:ext xmlns:c15="http://schemas.microsoft.com/office/drawing/2012/chart" uri="{02D57815-91ED-43cb-92C2-25804820EDAC}">
                        <c15:formulaRef>
                          <c15:sqref>'Projects History'!$C$71</c15:sqref>
                        </c15:formulaRef>
                      </c:ext>
                    </c:extLst>
                    <c:strCache>
                      <c:ptCount val="1"/>
                      <c:pt idx="0">
                        <c:v>FNAL #6</c:v>
                      </c:pt>
                    </c:strCache>
                  </c:strRef>
                </c:tx>
                <c:spPr>
                  <a:solidFill>
                    <a:schemeClr val="accent3">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History'!$D$71:$AB$71</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4F-362D-4271-AEC9-7C5A1AC6078F}"/>
                  </c:ext>
                </c:extLst>
              </c15:ser>
            </c15:filteredAreaSeries>
            <c15:filteredAreaSeries>
              <c15:ser>
                <c:idx val="69"/>
                <c:order val="68"/>
                <c:tx>
                  <c:strRef>
                    <c:extLst xmlns:c15="http://schemas.microsoft.com/office/drawing/2012/chart">
                      <c:ext xmlns:c15="http://schemas.microsoft.com/office/drawing/2012/chart" uri="{02D57815-91ED-43cb-92C2-25804820EDAC}">
                        <c15:formulaRef>
                          <c15:sqref>'Projects History'!$C$72</c15:sqref>
                        </c15:formulaRef>
                      </c:ext>
                    </c:extLst>
                    <c:strCache>
                      <c:ptCount val="1"/>
                      <c:pt idx="0">
                        <c:v>FNAL #7</c:v>
                      </c:pt>
                    </c:strCache>
                  </c:strRef>
                </c:tx>
                <c:spPr>
                  <a:solidFill>
                    <a:schemeClr val="accent4">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History'!$D$72:$AB$72</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50-362D-4271-AEC9-7C5A1AC6078F}"/>
                  </c:ext>
                </c:extLst>
              </c15:ser>
            </c15:filteredAreaSeries>
            <c15:filteredAreaSeries>
              <c15:ser>
                <c:idx val="70"/>
                <c:order val="69"/>
                <c:tx>
                  <c:strRef>
                    <c:extLst xmlns:c15="http://schemas.microsoft.com/office/drawing/2012/chart">
                      <c:ext xmlns:c15="http://schemas.microsoft.com/office/drawing/2012/chart" uri="{02D57815-91ED-43cb-92C2-25804820EDAC}">
                        <c15:formulaRef>
                          <c15:sqref>'Projects History'!$C$73</c15:sqref>
                        </c15:formulaRef>
                      </c:ext>
                    </c:extLst>
                    <c:strCache>
                      <c:ptCount val="1"/>
                      <c:pt idx="0">
                        <c:v>FNAL #8</c:v>
                      </c:pt>
                    </c:strCache>
                  </c:strRef>
                </c:tx>
                <c:spPr>
                  <a:solidFill>
                    <a:schemeClr val="accent5">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History'!$D$2:$AB$2</c15:sqref>
                        </c15:formulaRef>
                      </c:ext>
                    </c:extLst>
                    <c:strCache>
                      <c:ptCount val="25"/>
                      <c:pt idx="0">
                        <c:v>FY 1996</c:v>
                      </c:pt>
                      <c:pt idx="1">
                        <c:v>FY 1997</c:v>
                      </c:pt>
                      <c:pt idx="2">
                        <c:v>FY 1998</c:v>
                      </c:pt>
                      <c:pt idx="3">
                        <c:v>FY 1999</c:v>
                      </c:pt>
                      <c:pt idx="4">
                        <c:v>FY 2000</c:v>
                      </c:pt>
                      <c:pt idx="5">
                        <c:v>FY 2001</c:v>
                      </c:pt>
                      <c:pt idx="6">
                        <c:v>FY 2002</c:v>
                      </c:pt>
                      <c:pt idx="7">
                        <c:v>FY 2003</c:v>
                      </c:pt>
                      <c:pt idx="8">
                        <c:v>FY 2004</c:v>
                      </c:pt>
                      <c:pt idx="9">
                        <c:v>FY 2005</c:v>
                      </c:pt>
                      <c:pt idx="10">
                        <c:v>FY 2006</c:v>
                      </c:pt>
                      <c:pt idx="11">
                        <c:v>FY 2007</c:v>
                      </c:pt>
                      <c:pt idx="12">
                        <c:v>FY 2008</c:v>
                      </c:pt>
                      <c:pt idx="13">
                        <c:v>FY 2009 (+ARRA)</c:v>
                      </c:pt>
                      <c:pt idx="14">
                        <c:v>FY 2010</c:v>
                      </c:pt>
                      <c:pt idx="15">
                        <c:v>FY 2011</c:v>
                      </c:pt>
                      <c:pt idx="16">
                        <c:v>FY 2012</c:v>
                      </c:pt>
                      <c:pt idx="17">
                        <c:v>FY 2013 (Seq yr)</c:v>
                      </c:pt>
                      <c:pt idx="18">
                        <c:v>FY 2014</c:v>
                      </c:pt>
                      <c:pt idx="19">
                        <c:v>FY 2015</c:v>
                      </c:pt>
                      <c:pt idx="20">
                        <c:v>FY 2016</c:v>
                      </c:pt>
                      <c:pt idx="21">
                        <c:v>FY 2017</c:v>
                      </c:pt>
                      <c:pt idx="22">
                        <c:v>FY 2018</c:v>
                      </c:pt>
                      <c:pt idx="23">
                        <c:v>FY 2019</c:v>
                      </c:pt>
                      <c:pt idx="24">
                        <c:v>FY 2020</c:v>
                      </c:pt>
                    </c:strCache>
                  </c:strRef>
                </c:cat>
                <c:val>
                  <c:numRef>
                    <c:extLst xmlns:c15="http://schemas.microsoft.com/office/drawing/2012/chart">
                      <c:ext xmlns:c15="http://schemas.microsoft.com/office/drawing/2012/chart" uri="{02D57815-91ED-43cb-92C2-25804820EDAC}">
                        <c15:formulaRef>
                          <c15:sqref>'Projects History'!$D$73:$AB$73</c15:sqref>
                        </c15:formulaRef>
                      </c:ext>
                    </c:extLst>
                    <c:numCache>
                      <c:formatCode>General</c:formatCode>
                      <c:ptCount val="25"/>
                      <c:pt idx="22" formatCode="#,##0_);\(#,##0\)">
                        <c:v>0</c:v>
                      </c:pt>
                      <c:pt idx="23" formatCode="#,##0_);\(#,##0\)">
                        <c:v>0</c:v>
                      </c:pt>
                      <c:pt idx="24" formatCode="#,##0_);\(#,##0\)">
                        <c:v>0</c:v>
                      </c:pt>
                    </c:numCache>
                  </c:numRef>
                </c:val>
                <c:extLst xmlns:c15="http://schemas.microsoft.com/office/drawing/2012/chart">
                  <c:ext xmlns:c16="http://schemas.microsoft.com/office/drawing/2014/chart" uri="{C3380CC4-5D6E-409C-BE32-E72D297353CC}">
                    <c16:uniqueId val="{00000051-362D-4271-AEC9-7C5A1AC6078F}"/>
                  </c:ext>
                </c:extLst>
              </c15:ser>
            </c15:filteredAreaSeries>
          </c:ext>
        </c:extLst>
      </c:areaChart>
      <c:catAx>
        <c:axId val="712000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12001144"/>
        <c:crosses val="autoZero"/>
        <c:auto val="1"/>
        <c:lblAlgn val="ctr"/>
        <c:lblOffset val="100"/>
        <c:noMultiLvlLbl val="0"/>
      </c:catAx>
      <c:valAx>
        <c:axId val="712001144"/>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0_);\(#,##0\)" sourceLinked="1"/>
        <c:majorTickMark val="in"/>
        <c:minorTickMark val="in"/>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12000360"/>
        <c:crosses val="autoZero"/>
        <c:crossBetween val="midCat"/>
      </c:valAx>
      <c:spPr>
        <a:noFill/>
        <a:ln>
          <a:solidFill>
            <a:schemeClr val="tx1"/>
          </a:solidFill>
        </a:ln>
        <a:effectLst/>
      </c:spPr>
    </c:plotArea>
    <c:legend>
      <c:legendPos val="b"/>
      <c:layout>
        <c:manualLayout>
          <c:xMode val="edge"/>
          <c:yMode val="edge"/>
          <c:x val="0"/>
          <c:y val="0.70862825123319395"/>
          <c:w val="0.99906815944881888"/>
          <c:h val="0.29137174876680616"/>
        </c:manualLayout>
      </c:layout>
      <c:overlay val="0"/>
      <c:txPr>
        <a:bodyPr/>
        <a:lstStyle/>
        <a:p>
          <a:pPr>
            <a:defRPr sz="900"/>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a:latin typeface="Calibri" panose="020F0502020204030204" pitchFamily="34" charset="0"/>
                <a:cs typeface="Calibri" panose="020F0502020204030204" pitchFamily="34" charset="0"/>
              </a:rPr>
              <a:t>Avg</a:t>
            </a:r>
            <a:r>
              <a:rPr lang="en-US" sz="1400" b="1" baseline="0">
                <a:latin typeface="Calibri" panose="020F0502020204030204" pitchFamily="34" charset="0"/>
                <a:cs typeface="Calibri" panose="020F0502020204030204" pitchFamily="34" charset="0"/>
              </a:rPr>
              <a:t>. Grant Funding ($k) by Type</a:t>
            </a:r>
            <a:endParaRPr lang="en-US" sz="1400" b="1">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'Sheet3 (2)'!$L$36</c:f>
              <c:strCache>
                <c:ptCount val="1"/>
                <c:pt idx="0">
                  <c:v>Supplemental</c:v>
                </c:pt>
              </c:strCache>
            </c:strRef>
          </c:tx>
          <c:spPr>
            <a:solidFill>
              <a:schemeClr val="accent1"/>
            </a:solidFill>
            <a:ln>
              <a:noFill/>
            </a:ln>
            <a:effectLst/>
          </c:spPr>
          <c:invertIfNegative val="0"/>
          <c:cat>
            <c:strRef>
              <c:f>'Sheet3 (2)'!$N$35:$S$35</c:f>
              <c:strCache>
                <c:ptCount val="6"/>
                <c:pt idx="0">
                  <c:v>FY 2017</c:v>
                </c:pt>
                <c:pt idx="1">
                  <c:v>FY 2018</c:v>
                </c:pt>
                <c:pt idx="2">
                  <c:v>FY 2019</c:v>
                </c:pt>
                <c:pt idx="3">
                  <c:v>FY 2020</c:v>
                </c:pt>
                <c:pt idx="4">
                  <c:v>FY 2021</c:v>
                </c:pt>
                <c:pt idx="5">
                  <c:v>FY 2022</c:v>
                </c:pt>
              </c:strCache>
            </c:strRef>
          </c:cat>
          <c:val>
            <c:numRef>
              <c:f>'Sheet3 (2)'!$N$36:$S$36</c:f>
              <c:numCache>
                <c:formatCode>"$"#,##0.00_);[Red]\("$"#,##0.00\)</c:formatCode>
                <c:ptCount val="6"/>
                <c:pt idx="0">
                  <c:v>67.844777777777779</c:v>
                </c:pt>
                <c:pt idx="1">
                  <c:v>162.58000000000001</c:v>
                </c:pt>
                <c:pt idx="2">
                  <c:v>59.571428571428569</c:v>
                </c:pt>
                <c:pt idx="3">
                  <c:v>109.14890909090909</c:v>
                </c:pt>
                <c:pt idx="4">
                  <c:v>84.414153846153837</c:v>
                </c:pt>
                <c:pt idx="5">
                  <c:v>110.31</c:v>
                </c:pt>
              </c:numCache>
            </c:numRef>
          </c:val>
          <c:extLst>
            <c:ext xmlns:c16="http://schemas.microsoft.com/office/drawing/2014/chart" uri="{C3380CC4-5D6E-409C-BE32-E72D297353CC}">
              <c16:uniqueId val="{00000000-4C31-4DF8-BB47-027B6D812796}"/>
            </c:ext>
          </c:extLst>
        </c:ser>
        <c:ser>
          <c:idx val="1"/>
          <c:order val="1"/>
          <c:tx>
            <c:strRef>
              <c:f>'Sheet3 (2)'!$L$37</c:f>
              <c:strCache>
                <c:ptCount val="1"/>
                <c:pt idx="0">
                  <c:v>New</c:v>
                </c:pt>
              </c:strCache>
            </c:strRef>
          </c:tx>
          <c:spPr>
            <a:solidFill>
              <a:schemeClr val="accent2"/>
            </a:solidFill>
            <a:ln>
              <a:noFill/>
            </a:ln>
            <a:effectLst/>
          </c:spPr>
          <c:invertIfNegative val="0"/>
          <c:cat>
            <c:strRef>
              <c:f>'Sheet3 (2)'!$N$35:$S$35</c:f>
              <c:strCache>
                <c:ptCount val="6"/>
                <c:pt idx="0">
                  <c:v>FY 2017</c:v>
                </c:pt>
                <c:pt idx="1">
                  <c:v>FY 2018</c:v>
                </c:pt>
                <c:pt idx="2">
                  <c:v>FY 2019</c:v>
                </c:pt>
                <c:pt idx="3">
                  <c:v>FY 2020</c:v>
                </c:pt>
                <c:pt idx="4">
                  <c:v>FY 2021</c:v>
                </c:pt>
                <c:pt idx="5">
                  <c:v>FY 2022</c:v>
                </c:pt>
              </c:strCache>
            </c:strRef>
          </c:cat>
          <c:val>
            <c:numRef>
              <c:f>'Sheet3 (2)'!$N$37:$S$37</c:f>
              <c:numCache>
                <c:formatCode>"$"#,##0.00_);[Red]\("$"#,##0.00\)</c:formatCode>
                <c:ptCount val="6"/>
                <c:pt idx="0">
                  <c:v>309.17391304347825</c:v>
                </c:pt>
                <c:pt idx="1">
                  <c:v>287.64999999999998</c:v>
                </c:pt>
                <c:pt idx="2">
                  <c:v>297.48</c:v>
                </c:pt>
                <c:pt idx="3">
                  <c:v>391.30303030303025</c:v>
                </c:pt>
                <c:pt idx="4">
                  <c:v>357.31220833333333</c:v>
                </c:pt>
                <c:pt idx="5">
                  <c:v>320.23</c:v>
                </c:pt>
              </c:numCache>
            </c:numRef>
          </c:val>
          <c:extLst>
            <c:ext xmlns:c16="http://schemas.microsoft.com/office/drawing/2014/chart" uri="{C3380CC4-5D6E-409C-BE32-E72D297353CC}">
              <c16:uniqueId val="{00000001-4C31-4DF8-BB47-027B6D812796}"/>
            </c:ext>
          </c:extLst>
        </c:ser>
        <c:ser>
          <c:idx val="2"/>
          <c:order val="2"/>
          <c:tx>
            <c:strRef>
              <c:f>'Sheet3 (2)'!$L$38</c:f>
              <c:strCache>
                <c:ptCount val="1"/>
                <c:pt idx="0">
                  <c:v>Continuation</c:v>
                </c:pt>
              </c:strCache>
            </c:strRef>
          </c:tx>
          <c:spPr>
            <a:solidFill>
              <a:schemeClr val="accent3"/>
            </a:solidFill>
            <a:ln>
              <a:noFill/>
            </a:ln>
            <a:effectLst/>
          </c:spPr>
          <c:invertIfNegative val="0"/>
          <c:cat>
            <c:strRef>
              <c:f>'Sheet3 (2)'!$N$35:$S$35</c:f>
              <c:strCache>
                <c:ptCount val="6"/>
                <c:pt idx="0">
                  <c:v>FY 2017</c:v>
                </c:pt>
                <c:pt idx="1">
                  <c:v>FY 2018</c:v>
                </c:pt>
                <c:pt idx="2">
                  <c:v>FY 2019</c:v>
                </c:pt>
                <c:pt idx="3">
                  <c:v>FY 2020</c:v>
                </c:pt>
                <c:pt idx="4">
                  <c:v>FY 2021</c:v>
                </c:pt>
                <c:pt idx="5">
                  <c:v>FY 2022</c:v>
                </c:pt>
              </c:strCache>
            </c:strRef>
          </c:cat>
          <c:val>
            <c:numRef>
              <c:f>'Sheet3 (2)'!$N$38:$S$38</c:f>
              <c:numCache>
                <c:formatCode>"$"#,##0.00_);[Red]\("$"#,##0.00\)</c:formatCode>
                <c:ptCount val="6"/>
                <c:pt idx="0">
                  <c:v>398.33582089552237</c:v>
                </c:pt>
                <c:pt idx="1">
                  <c:v>466.77419354838707</c:v>
                </c:pt>
                <c:pt idx="2">
                  <c:v>398.36111111111114</c:v>
                </c:pt>
                <c:pt idx="3">
                  <c:v>332.98921472392641</c:v>
                </c:pt>
                <c:pt idx="4">
                  <c:v>511.97</c:v>
                </c:pt>
                <c:pt idx="5">
                  <c:v>454.83</c:v>
                </c:pt>
              </c:numCache>
            </c:numRef>
          </c:val>
          <c:extLst>
            <c:ext xmlns:c16="http://schemas.microsoft.com/office/drawing/2014/chart" uri="{C3380CC4-5D6E-409C-BE32-E72D297353CC}">
              <c16:uniqueId val="{00000002-4C31-4DF8-BB47-027B6D812796}"/>
            </c:ext>
          </c:extLst>
        </c:ser>
        <c:ser>
          <c:idx val="3"/>
          <c:order val="3"/>
          <c:tx>
            <c:strRef>
              <c:f>'Sheet3 (2)'!$L$39</c:f>
              <c:strCache>
                <c:ptCount val="1"/>
                <c:pt idx="0">
                  <c:v>Renewal</c:v>
                </c:pt>
              </c:strCache>
            </c:strRef>
          </c:tx>
          <c:spPr>
            <a:solidFill>
              <a:schemeClr val="accent4"/>
            </a:solidFill>
            <a:ln>
              <a:noFill/>
            </a:ln>
            <a:effectLst/>
          </c:spPr>
          <c:invertIfNegative val="0"/>
          <c:cat>
            <c:strRef>
              <c:f>'Sheet3 (2)'!$N$35:$S$35</c:f>
              <c:strCache>
                <c:ptCount val="6"/>
                <c:pt idx="0">
                  <c:v>FY 2017</c:v>
                </c:pt>
                <c:pt idx="1">
                  <c:v>FY 2018</c:v>
                </c:pt>
                <c:pt idx="2">
                  <c:v>FY 2019</c:v>
                </c:pt>
                <c:pt idx="3">
                  <c:v>FY 2020</c:v>
                </c:pt>
                <c:pt idx="4">
                  <c:v>FY 2021</c:v>
                </c:pt>
                <c:pt idx="5">
                  <c:v>FY 2022</c:v>
                </c:pt>
              </c:strCache>
            </c:strRef>
          </c:cat>
          <c:val>
            <c:numRef>
              <c:f>'Sheet3 (2)'!$N$39:$S$39</c:f>
              <c:numCache>
                <c:formatCode>"$"#,##0.00_);[Red]\("$"#,##0.00\)</c:formatCode>
                <c:ptCount val="6"/>
                <c:pt idx="0">
                  <c:v>819.08888888888885</c:v>
                </c:pt>
                <c:pt idx="1">
                  <c:v>728.05555555555554</c:v>
                </c:pt>
                <c:pt idx="2">
                  <c:v>582.77678571428567</c:v>
                </c:pt>
                <c:pt idx="3">
                  <c:v>765.86363636363637</c:v>
                </c:pt>
                <c:pt idx="4">
                  <c:v>551.36666666666667</c:v>
                </c:pt>
                <c:pt idx="5">
                  <c:v>692.27</c:v>
                </c:pt>
              </c:numCache>
            </c:numRef>
          </c:val>
          <c:extLst>
            <c:ext xmlns:c16="http://schemas.microsoft.com/office/drawing/2014/chart" uri="{C3380CC4-5D6E-409C-BE32-E72D297353CC}">
              <c16:uniqueId val="{00000003-4C31-4DF8-BB47-027B6D812796}"/>
            </c:ext>
          </c:extLst>
        </c:ser>
        <c:dLbls>
          <c:showLegendKey val="0"/>
          <c:showVal val="0"/>
          <c:showCatName val="0"/>
          <c:showSerName val="0"/>
          <c:showPercent val="0"/>
          <c:showBubbleSize val="0"/>
        </c:dLbls>
        <c:gapWidth val="182"/>
        <c:axId val="737183904"/>
        <c:axId val="737185544"/>
      </c:barChart>
      <c:catAx>
        <c:axId val="737183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37185544"/>
        <c:crosses val="autoZero"/>
        <c:auto val="1"/>
        <c:lblAlgn val="ctr"/>
        <c:lblOffset val="100"/>
        <c:noMultiLvlLbl val="0"/>
      </c:catAx>
      <c:valAx>
        <c:axId val="73718554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37183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HEP ECA funding &amp; awards/year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Plots!$A$2</c:f>
              <c:strCache>
                <c:ptCount val="1"/>
                <c:pt idx="0">
                  <c:v>Current FY Funding</c:v>
                </c:pt>
              </c:strCache>
            </c:strRef>
          </c:tx>
          <c:spPr>
            <a:solidFill>
              <a:schemeClr val="accent5">
                <a:lumMod val="75000"/>
              </a:schemeClr>
            </a:solidFill>
            <a:ln>
              <a:noFill/>
            </a:ln>
            <a:effectLst/>
          </c:spPr>
          <c:invertIfNegative val="0"/>
          <c:cat>
            <c:strRef>
              <c:f>Plots!$B$1:$N$1</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Plots!$B$2:$N$2</c:f>
              <c:numCache>
                <c:formatCode>_(* #,##0_);_(* \(#,##0\);_(* "-"??_);_(@_)</c:formatCode>
                <c:ptCount val="13"/>
                <c:pt idx="0">
                  <c:v>16000000</c:v>
                </c:pt>
                <c:pt idx="1">
                  <c:v>3717000</c:v>
                </c:pt>
                <c:pt idx="2">
                  <c:v>3251000</c:v>
                </c:pt>
                <c:pt idx="3">
                  <c:v>2012000</c:v>
                </c:pt>
                <c:pt idx="4">
                  <c:v>3750000</c:v>
                </c:pt>
                <c:pt idx="5">
                  <c:v>3500000</c:v>
                </c:pt>
                <c:pt idx="6">
                  <c:v>4250000</c:v>
                </c:pt>
                <c:pt idx="7">
                  <c:v>6500000</c:v>
                </c:pt>
                <c:pt idx="8">
                  <c:v>8750000</c:v>
                </c:pt>
                <c:pt idx="9">
                  <c:v>8675000</c:v>
                </c:pt>
                <c:pt idx="10">
                  <c:v>9400000</c:v>
                </c:pt>
                <c:pt idx="11">
                  <c:v>8550000</c:v>
                </c:pt>
                <c:pt idx="12" formatCode="#,##0">
                  <c:v>6500000</c:v>
                </c:pt>
              </c:numCache>
            </c:numRef>
          </c:val>
          <c:extLst>
            <c:ext xmlns:c16="http://schemas.microsoft.com/office/drawing/2014/chart" uri="{C3380CC4-5D6E-409C-BE32-E72D297353CC}">
              <c16:uniqueId val="{00000000-1C06-4E3B-8C87-4F524351A17D}"/>
            </c:ext>
          </c:extLst>
        </c:ser>
        <c:ser>
          <c:idx val="1"/>
          <c:order val="1"/>
          <c:tx>
            <c:strRef>
              <c:f>Plots!$A$3</c:f>
              <c:strCache>
                <c:ptCount val="1"/>
                <c:pt idx="0">
                  <c:v>Total FY Funding</c:v>
                </c:pt>
              </c:strCache>
            </c:strRef>
          </c:tx>
          <c:spPr>
            <a:solidFill>
              <a:schemeClr val="tx2">
                <a:lumMod val="60000"/>
                <a:lumOff val="40000"/>
              </a:schemeClr>
            </a:solidFill>
            <a:ln>
              <a:noFill/>
            </a:ln>
            <a:effectLst/>
          </c:spPr>
          <c:invertIfNegative val="0"/>
          <c:cat>
            <c:strRef>
              <c:f>Plots!$B$1:$N$1</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Plots!$B$3:$N$3</c:f>
              <c:numCache>
                <c:formatCode>_(* #,##0_);_(* \(#,##0\);_(* "-"??_);_(@_)</c:formatCode>
                <c:ptCount val="13"/>
                <c:pt idx="0">
                  <c:v>16000000</c:v>
                </c:pt>
                <c:pt idx="1">
                  <c:v>3717000</c:v>
                </c:pt>
                <c:pt idx="2">
                  <c:v>6966000</c:v>
                </c:pt>
                <c:pt idx="3">
                  <c:v>8993000</c:v>
                </c:pt>
                <c:pt idx="4">
                  <c:v>14253000</c:v>
                </c:pt>
                <c:pt idx="5">
                  <c:v>13866000</c:v>
                </c:pt>
                <c:pt idx="6">
                  <c:v>11458000</c:v>
                </c:pt>
                <c:pt idx="7">
                  <c:v>12497000</c:v>
                </c:pt>
                <c:pt idx="8">
                  <c:v>16250000</c:v>
                </c:pt>
                <c:pt idx="9">
                  <c:v>18175000</c:v>
                </c:pt>
                <c:pt idx="10">
                  <c:v>22100000</c:v>
                </c:pt>
                <c:pt idx="11">
                  <c:v>21950000</c:v>
                </c:pt>
                <c:pt idx="12" formatCode="#,##0">
                  <c:v>18500000</c:v>
                </c:pt>
              </c:numCache>
            </c:numRef>
          </c:val>
          <c:extLst>
            <c:ext xmlns:c16="http://schemas.microsoft.com/office/drawing/2014/chart" uri="{C3380CC4-5D6E-409C-BE32-E72D297353CC}">
              <c16:uniqueId val="{00000001-1C06-4E3B-8C87-4F524351A17D}"/>
            </c:ext>
          </c:extLst>
        </c:ser>
        <c:dLbls>
          <c:showLegendKey val="0"/>
          <c:showVal val="0"/>
          <c:showCatName val="0"/>
          <c:showSerName val="0"/>
          <c:showPercent val="0"/>
          <c:showBubbleSize val="0"/>
        </c:dLbls>
        <c:gapWidth val="219"/>
        <c:overlap val="-27"/>
        <c:axId val="35235704"/>
        <c:axId val="35238448"/>
      </c:barChart>
      <c:lineChart>
        <c:grouping val="standard"/>
        <c:varyColors val="0"/>
        <c:ser>
          <c:idx val="3"/>
          <c:order val="2"/>
          <c:tx>
            <c:strRef>
              <c:f>Plots!$A$4</c:f>
              <c:strCache>
                <c:ptCount val="1"/>
                <c:pt idx="0">
                  <c:v>CY Awards</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Plots!$B$1:$N$1</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Plots!$B$4:$N$4</c:f>
              <c:numCache>
                <c:formatCode>_(* #,##0_);_(* \(#,##0\);_(* "-"??_);_(@_)</c:formatCode>
                <c:ptCount val="13"/>
                <c:pt idx="0">
                  <c:v>14</c:v>
                </c:pt>
                <c:pt idx="1">
                  <c:v>13</c:v>
                </c:pt>
                <c:pt idx="2">
                  <c:v>12</c:v>
                </c:pt>
                <c:pt idx="3">
                  <c:v>9</c:v>
                </c:pt>
                <c:pt idx="4">
                  <c:v>6</c:v>
                </c:pt>
                <c:pt idx="5">
                  <c:v>5</c:v>
                </c:pt>
                <c:pt idx="6">
                  <c:v>7</c:v>
                </c:pt>
                <c:pt idx="7">
                  <c:v>11</c:v>
                </c:pt>
                <c:pt idx="8">
                  <c:v>14</c:v>
                </c:pt>
                <c:pt idx="9">
                  <c:v>14</c:v>
                </c:pt>
                <c:pt idx="10">
                  <c:v>15</c:v>
                </c:pt>
                <c:pt idx="11">
                  <c:v>15</c:v>
                </c:pt>
                <c:pt idx="12" formatCode="General">
                  <c:v>11</c:v>
                </c:pt>
              </c:numCache>
            </c:numRef>
          </c:val>
          <c:smooth val="0"/>
          <c:extLst>
            <c:ext xmlns:c16="http://schemas.microsoft.com/office/drawing/2014/chart" uri="{C3380CC4-5D6E-409C-BE32-E72D297353CC}">
              <c16:uniqueId val="{00000002-1C06-4E3B-8C87-4F524351A17D}"/>
            </c:ext>
          </c:extLst>
        </c:ser>
        <c:ser>
          <c:idx val="2"/>
          <c:order val="3"/>
          <c:tx>
            <c:strRef>
              <c:f>Plots!$A$5</c:f>
              <c:strCache>
                <c:ptCount val="1"/>
                <c:pt idx="0">
                  <c:v>Total Active Awards</c:v>
                </c:pt>
              </c:strCache>
            </c:strRef>
          </c:tx>
          <c:spPr>
            <a:ln w="28575" cap="rnd">
              <a:solidFill>
                <a:srgbClr val="C00000"/>
              </a:solidFill>
              <a:round/>
            </a:ln>
            <a:effectLst/>
          </c:spPr>
          <c:marker>
            <c:symbol val="none"/>
          </c:marker>
          <c:cat>
            <c:strRef>
              <c:f>Plots!$B$1:$N$1</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Plots!$B$5:$N$5</c:f>
              <c:numCache>
                <c:formatCode>General</c:formatCode>
                <c:ptCount val="13"/>
                <c:pt idx="0">
                  <c:v>14</c:v>
                </c:pt>
                <c:pt idx="1">
                  <c:v>27</c:v>
                </c:pt>
                <c:pt idx="2">
                  <c:v>39</c:v>
                </c:pt>
                <c:pt idx="3">
                  <c:v>48</c:v>
                </c:pt>
                <c:pt idx="4">
                  <c:v>54</c:v>
                </c:pt>
                <c:pt idx="5">
                  <c:v>45</c:v>
                </c:pt>
                <c:pt idx="6">
                  <c:v>39</c:v>
                </c:pt>
                <c:pt idx="7">
                  <c:v>38</c:v>
                </c:pt>
                <c:pt idx="8">
                  <c:v>43</c:v>
                </c:pt>
                <c:pt idx="9">
                  <c:v>51</c:v>
                </c:pt>
                <c:pt idx="10">
                  <c:v>61</c:v>
                </c:pt>
                <c:pt idx="11" formatCode="_(* #,##0_);_(* \(#,##0\);_(* &quot;-&quot;??_);_(@_)">
                  <c:v>72</c:v>
                </c:pt>
                <c:pt idx="12">
                  <c:v>72</c:v>
                </c:pt>
              </c:numCache>
            </c:numRef>
          </c:val>
          <c:smooth val="0"/>
          <c:extLst>
            <c:ext xmlns:c16="http://schemas.microsoft.com/office/drawing/2014/chart" uri="{C3380CC4-5D6E-409C-BE32-E72D297353CC}">
              <c16:uniqueId val="{00000003-1C06-4E3B-8C87-4F524351A17D}"/>
            </c:ext>
          </c:extLst>
        </c:ser>
        <c:ser>
          <c:idx val="4"/>
          <c:order val="4"/>
          <c:tx>
            <c:strRef>
              <c:f>Plots!$A$6</c:f>
              <c:strCache>
                <c:ptCount val="1"/>
                <c:pt idx="0">
                  <c:v>Total Awards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Plots!$B$1:$N$1</c:f>
              <c:strCache>
                <c:ptCount val="13"/>
                <c:pt idx="0">
                  <c:v>FY10</c:v>
                </c:pt>
                <c:pt idx="1">
                  <c:v>FY11</c:v>
                </c:pt>
                <c:pt idx="2">
                  <c:v>FY12</c:v>
                </c:pt>
                <c:pt idx="3">
                  <c:v>FY13</c:v>
                </c:pt>
                <c:pt idx="4">
                  <c:v>FY14</c:v>
                </c:pt>
                <c:pt idx="5">
                  <c:v>FY15</c:v>
                </c:pt>
                <c:pt idx="6">
                  <c:v>FY16</c:v>
                </c:pt>
                <c:pt idx="7">
                  <c:v>FY17</c:v>
                </c:pt>
                <c:pt idx="8">
                  <c:v>FY18</c:v>
                </c:pt>
                <c:pt idx="9">
                  <c:v>FY19</c:v>
                </c:pt>
                <c:pt idx="10">
                  <c:v>FY20</c:v>
                </c:pt>
                <c:pt idx="11">
                  <c:v>FY21</c:v>
                </c:pt>
                <c:pt idx="12">
                  <c:v>FY22</c:v>
                </c:pt>
              </c:strCache>
            </c:strRef>
          </c:cat>
          <c:val>
            <c:numRef>
              <c:f>Plots!$B$6:$N$6</c:f>
              <c:numCache>
                <c:formatCode>General</c:formatCode>
                <c:ptCount val="13"/>
                <c:pt idx="0">
                  <c:v>14</c:v>
                </c:pt>
                <c:pt idx="1">
                  <c:v>27</c:v>
                </c:pt>
                <c:pt idx="2">
                  <c:v>39</c:v>
                </c:pt>
                <c:pt idx="3">
                  <c:v>48</c:v>
                </c:pt>
                <c:pt idx="4">
                  <c:v>54</c:v>
                </c:pt>
                <c:pt idx="5">
                  <c:v>59</c:v>
                </c:pt>
                <c:pt idx="6">
                  <c:v>66</c:v>
                </c:pt>
                <c:pt idx="7">
                  <c:v>77</c:v>
                </c:pt>
                <c:pt idx="8">
                  <c:v>91</c:v>
                </c:pt>
                <c:pt idx="9">
                  <c:v>105</c:v>
                </c:pt>
                <c:pt idx="10">
                  <c:v>120</c:v>
                </c:pt>
                <c:pt idx="11" formatCode="_(* #,##0_);_(* \(#,##0\);_(* &quot;-&quot;??_);_(@_)">
                  <c:v>135</c:v>
                </c:pt>
                <c:pt idx="12">
                  <c:v>146</c:v>
                </c:pt>
              </c:numCache>
            </c:numRef>
          </c:val>
          <c:smooth val="0"/>
          <c:extLst>
            <c:ext xmlns:c16="http://schemas.microsoft.com/office/drawing/2014/chart" uri="{C3380CC4-5D6E-409C-BE32-E72D297353CC}">
              <c16:uniqueId val="{00000004-1C06-4E3B-8C87-4F524351A17D}"/>
            </c:ext>
          </c:extLst>
        </c:ser>
        <c:dLbls>
          <c:showLegendKey val="0"/>
          <c:showVal val="0"/>
          <c:showCatName val="0"/>
          <c:showSerName val="0"/>
          <c:showPercent val="0"/>
          <c:showBubbleSize val="0"/>
        </c:dLbls>
        <c:marker val="1"/>
        <c:smooth val="0"/>
        <c:axId val="35232960"/>
        <c:axId val="35238840"/>
      </c:lineChart>
      <c:catAx>
        <c:axId val="35235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5238448"/>
        <c:crossesAt val="0"/>
        <c:auto val="1"/>
        <c:lblAlgn val="ctr"/>
        <c:lblOffset val="100"/>
        <c:noMultiLvlLbl val="0"/>
      </c:catAx>
      <c:valAx>
        <c:axId val="35238448"/>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5235704"/>
        <c:crosses val="autoZero"/>
        <c:crossBetween val="between"/>
      </c:valAx>
      <c:valAx>
        <c:axId val="35238840"/>
        <c:scaling>
          <c:orientation val="minMax"/>
          <c:max val="161"/>
          <c:min val="0.1"/>
        </c:scaling>
        <c:delete val="0"/>
        <c:axPos val="r"/>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5232960"/>
        <c:crosses val="max"/>
        <c:crossBetween val="between"/>
        <c:majorUnit val="20"/>
      </c:valAx>
      <c:catAx>
        <c:axId val="35232960"/>
        <c:scaling>
          <c:orientation val="minMax"/>
        </c:scaling>
        <c:delete val="1"/>
        <c:axPos val="t"/>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crossAx val="35238840"/>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FY 2020 HEP Budget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ofPieChart>
        <c:ofPieType val="bar"/>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95-410B-AE3C-AA09EC1446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Lab Research</c:v>
                </c:pt>
                <c:pt idx="1">
                  <c:v>Lab Facilities</c:v>
                </c:pt>
                <c:pt idx="2">
                  <c:v>Lab Projects</c:v>
                </c:pt>
                <c:pt idx="3">
                  <c:v>University Grants</c:v>
                </c:pt>
                <c:pt idx="4">
                  <c:v>SURF</c:v>
                </c:pt>
                <c:pt idx="5">
                  <c:v>SBIR/STTR</c:v>
                </c:pt>
                <c:pt idx="6">
                  <c:v>Program Support</c:v>
                </c:pt>
              </c:strCache>
            </c:strRef>
          </c:cat>
          <c:val>
            <c:numRef>
              <c:f>Sheet1!$B$2:$B$8</c:f>
            </c:numRef>
          </c:val>
          <c:extLst>
            <c:ext xmlns:c16="http://schemas.microsoft.com/office/drawing/2014/chart" uri="{C3380CC4-5D6E-409C-BE32-E72D297353CC}">
              <c16:uniqueId val="{00000002-6395-410B-AE3C-AA09EC144608}"/>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6395-410B-AE3C-AA09EC1446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Lab Research</c:v>
                </c:pt>
                <c:pt idx="1">
                  <c:v>Lab Facilities</c:v>
                </c:pt>
                <c:pt idx="2">
                  <c:v>Lab Projects</c:v>
                </c:pt>
                <c:pt idx="3">
                  <c:v>University Grants</c:v>
                </c:pt>
                <c:pt idx="4">
                  <c:v>SURF</c:v>
                </c:pt>
                <c:pt idx="5">
                  <c:v>SBIR/STTR</c:v>
                </c:pt>
                <c:pt idx="6">
                  <c:v>Program Support</c:v>
                </c:pt>
              </c:strCache>
            </c:strRef>
          </c:cat>
          <c:val>
            <c:numRef>
              <c:f>Sheet1!$C$2:$C$8</c:f>
            </c:numRef>
          </c:val>
          <c:extLst>
            <c:ext xmlns:c16="http://schemas.microsoft.com/office/drawing/2014/chart" uri="{C3380CC4-5D6E-409C-BE32-E72D297353CC}">
              <c16:uniqueId val="{00000005-6395-410B-AE3C-AA09EC144608}"/>
            </c:ext>
          </c:extLst>
        </c:ser>
        <c:ser>
          <c:idx val="2"/>
          <c:order val="2"/>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395-410B-AE3C-AA09EC1446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Lab Research</c:v>
                </c:pt>
                <c:pt idx="1">
                  <c:v>Lab Facilities</c:v>
                </c:pt>
                <c:pt idx="2">
                  <c:v>Lab Projects</c:v>
                </c:pt>
                <c:pt idx="3">
                  <c:v>University Grants</c:v>
                </c:pt>
                <c:pt idx="4">
                  <c:v>SURF</c:v>
                </c:pt>
                <c:pt idx="5">
                  <c:v>SBIR/STTR</c:v>
                </c:pt>
                <c:pt idx="6">
                  <c:v>Program Support</c:v>
                </c:pt>
              </c:strCache>
            </c:strRef>
          </c:cat>
          <c:val>
            <c:numRef>
              <c:f>Sheet1!$D$2:$D$8</c:f>
            </c:numRef>
          </c:val>
          <c:extLst>
            <c:ext xmlns:c16="http://schemas.microsoft.com/office/drawing/2014/chart" uri="{C3380CC4-5D6E-409C-BE32-E72D297353CC}">
              <c16:uniqueId val="{00000008-6395-410B-AE3C-AA09EC144608}"/>
            </c:ext>
          </c:extLst>
        </c:ser>
        <c:ser>
          <c:idx val="3"/>
          <c:order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A-6395-410B-AE3C-AA09EC14460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C-6395-410B-AE3C-AA09EC14460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E-6395-410B-AE3C-AA09EC14460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6395-410B-AE3C-AA09EC14460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6395-410B-AE3C-AA09EC144608}"/>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6395-410B-AE3C-AA09EC144608}"/>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6395-410B-AE3C-AA09EC144608}"/>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6395-410B-AE3C-AA09EC14460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Sheet1!$A$2:$A$8</c:f>
              <c:strCache>
                <c:ptCount val="7"/>
                <c:pt idx="0">
                  <c:v>Lab Research</c:v>
                </c:pt>
                <c:pt idx="1">
                  <c:v>Lab Facilities</c:v>
                </c:pt>
                <c:pt idx="2">
                  <c:v>Lab Projects</c:v>
                </c:pt>
                <c:pt idx="3">
                  <c:v>University Grants</c:v>
                </c:pt>
                <c:pt idx="4">
                  <c:v>SURF</c:v>
                </c:pt>
                <c:pt idx="5">
                  <c:v>SBIR/STTR</c:v>
                </c:pt>
                <c:pt idx="6">
                  <c:v>Program Support</c:v>
                </c:pt>
              </c:strCache>
            </c:strRef>
          </c:cat>
          <c:val>
            <c:numRef>
              <c:f>Sheet1!$E$2:$E$8</c:f>
              <c:numCache>
                <c:formatCode>"$"#,##0</c:formatCode>
                <c:ptCount val="7"/>
                <c:pt idx="0">
                  <c:v>244535000</c:v>
                </c:pt>
                <c:pt idx="1">
                  <c:v>282299000</c:v>
                </c:pt>
                <c:pt idx="2">
                  <c:v>338044000</c:v>
                </c:pt>
                <c:pt idx="3">
                  <c:v>118211616</c:v>
                </c:pt>
                <c:pt idx="4">
                  <c:v>30000000</c:v>
                </c:pt>
                <c:pt idx="5" formatCode="&quot;$&quot;#,##0_);\(&quot;$&quot;#,##0\)">
                  <c:v>25212000</c:v>
                </c:pt>
                <c:pt idx="6" formatCode="&quot;$&quot;#,##0_);\(&quot;$&quot;#,##0\)">
                  <c:v>6698384</c:v>
                </c:pt>
              </c:numCache>
            </c:numRef>
          </c:val>
          <c:extLst>
            <c:ext xmlns:c16="http://schemas.microsoft.com/office/drawing/2014/chart" uri="{C3380CC4-5D6E-409C-BE32-E72D297353CC}">
              <c16:uniqueId val="{00000019-6395-410B-AE3C-AA09EC144608}"/>
            </c:ext>
          </c:extLst>
        </c:ser>
        <c:dLbls>
          <c:dLblPos val="ctr"/>
          <c:showLegendKey val="0"/>
          <c:showVal val="0"/>
          <c:showCatName val="0"/>
          <c:showSerName val="0"/>
          <c:showPercent val="1"/>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legend>
      <c:legendPos val="b"/>
      <c:layout>
        <c:manualLayout>
          <c:xMode val="edge"/>
          <c:yMode val="edge"/>
          <c:x val="4.5589179401355304E-2"/>
          <c:y val="0.83370785019408866"/>
          <c:w val="0.92043604305559368"/>
          <c:h val="0.1504243795587302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7043937759216"/>
          <c:y val="5.7430625425601851E-2"/>
          <c:w val="0.85486592281722795"/>
          <c:h val="0.75935636826037134"/>
        </c:manualLayout>
      </c:layout>
      <c:lineChart>
        <c:grouping val="standard"/>
        <c:varyColors val="0"/>
        <c:ser>
          <c:idx val="0"/>
          <c:order val="0"/>
          <c:tx>
            <c:strRef>
              <c:f>Sheet1!$A$2</c:f>
              <c:strCache>
                <c:ptCount val="1"/>
                <c:pt idx="0">
                  <c:v>P5 Scenario A</c:v>
                </c:pt>
              </c:strCache>
            </c:strRef>
          </c:tx>
          <c:spPr>
            <a:ln w="38100" cap="rnd">
              <a:solidFill>
                <a:srgbClr val="C00000"/>
              </a:solidFill>
              <a:round/>
            </a:ln>
            <a:effectLst/>
          </c:spPr>
          <c:marker>
            <c:symbol val="none"/>
          </c:marker>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Sheet1!$B$2:$M$2</c:f>
              <c:numCache>
                <c:formatCode>General</c:formatCode>
                <c:ptCount val="12"/>
                <c:pt idx="2" formatCode="&quot;$&quot;#,##0.000">
                  <c:v>0.74831400000000003</c:v>
                </c:pt>
                <c:pt idx="3" formatCode="&quot;$&quot;#,##0.000">
                  <c:v>0.74831400000000003</c:v>
                </c:pt>
                <c:pt idx="4" formatCode="&quot;$&quot;#,##0.000">
                  <c:v>0.74831400000000003</c:v>
                </c:pt>
                <c:pt idx="5" formatCode="&quot;$&quot;#,##0.000">
                  <c:v>0.76300000000000001</c:v>
                </c:pt>
                <c:pt idx="6" formatCode="&quot;$&quot;#,##0.000">
                  <c:v>0.77800000000000002</c:v>
                </c:pt>
                <c:pt idx="7" formatCode="&quot;$&quot;#,##0.000">
                  <c:v>0.79400000000000004</c:v>
                </c:pt>
                <c:pt idx="8" formatCode="&quot;$&quot;#,##0.000">
                  <c:v>0.81</c:v>
                </c:pt>
                <c:pt idx="9" formatCode="&quot;$&quot;#,##0.000">
                  <c:v>0.82599999999999996</c:v>
                </c:pt>
                <c:pt idx="10" formatCode="&quot;$&quot;#,##0.000">
                  <c:v>0.84299999999999997</c:v>
                </c:pt>
                <c:pt idx="11" formatCode="&quot;$&quot;#,##0.000">
                  <c:v>0.86</c:v>
                </c:pt>
              </c:numCache>
            </c:numRef>
          </c:val>
          <c:smooth val="0"/>
          <c:extLst>
            <c:ext xmlns:c16="http://schemas.microsoft.com/office/drawing/2014/chart" uri="{C3380CC4-5D6E-409C-BE32-E72D297353CC}">
              <c16:uniqueId val="{00000000-0CB6-4947-8A6C-B22FB0F79044}"/>
            </c:ext>
          </c:extLst>
        </c:ser>
        <c:ser>
          <c:idx val="1"/>
          <c:order val="1"/>
          <c:tx>
            <c:strRef>
              <c:f>Sheet1!$A$3</c:f>
              <c:strCache>
                <c:ptCount val="1"/>
                <c:pt idx="0">
                  <c:v>P5 Scenario B</c:v>
                </c:pt>
              </c:strCache>
            </c:strRef>
          </c:tx>
          <c:spPr>
            <a:ln w="38100" cap="rnd">
              <a:solidFill>
                <a:schemeClr val="accent1"/>
              </a:solidFill>
              <a:round/>
            </a:ln>
            <a:effectLst/>
          </c:spPr>
          <c:marker>
            <c:symbol val="none"/>
          </c:marker>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Sheet1!$B$3:$M$3</c:f>
              <c:numCache>
                <c:formatCode>General</c:formatCode>
                <c:ptCount val="12"/>
                <c:pt idx="2" formatCode="&quot;$&quot;#,##0.000">
                  <c:v>0.77652100000000002</c:v>
                </c:pt>
                <c:pt idx="3" formatCode="&quot;$&quot;#,##0.000">
                  <c:v>0.77652100000000002</c:v>
                </c:pt>
                <c:pt idx="4" formatCode="&quot;$&quot;#,##0.000">
                  <c:v>0.77652100000000002</c:v>
                </c:pt>
                <c:pt idx="5" formatCode="&quot;$&quot;#,##0.000">
                  <c:v>0.8</c:v>
                </c:pt>
                <c:pt idx="6" formatCode="&quot;$&quot;#,##0.000">
                  <c:v>0.82399999999999995</c:v>
                </c:pt>
                <c:pt idx="7" formatCode="&quot;$&quot;#,##0.000">
                  <c:v>0.84899999999999998</c:v>
                </c:pt>
                <c:pt idx="8" formatCode="&quot;$&quot;#,##0.000">
                  <c:v>0.874</c:v>
                </c:pt>
                <c:pt idx="9" formatCode="&quot;$&quot;#,##0.000">
                  <c:v>0.9</c:v>
                </c:pt>
                <c:pt idx="10" formatCode="&quot;$&quot;#,##0.000">
                  <c:v>0.92700000000000005</c:v>
                </c:pt>
                <c:pt idx="11" formatCode="&quot;$&quot;#,##0.000">
                  <c:v>0.95499999999999996</c:v>
                </c:pt>
              </c:numCache>
            </c:numRef>
          </c:val>
          <c:smooth val="0"/>
          <c:extLst>
            <c:ext xmlns:c16="http://schemas.microsoft.com/office/drawing/2014/chart" uri="{C3380CC4-5D6E-409C-BE32-E72D297353CC}">
              <c16:uniqueId val="{00000001-0CB6-4947-8A6C-B22FB0F79044}"/>
            </c:ext>
          </c:extLst>
        </c:ser>
        <c:ser>
          <c:idx val="2"/>
          <c:order val="2"/>
          <c:tx>
            <c:strRef>
              <c:f>Sheet1!$A$4</c:f>
              <c:strCache>
                <c:ptCount val="1"/>
                <c:pt idx="0">
                  <c:v>HEP Budget Request</c:v>
                </c:pt>
              </c:strCache>
            </c:strRef>
          </c:tx>
          <c:spPr>
            <a:ln w="28575" cap="rnd">
              <a:noFill/>
              <a:round/>
            </a:ln>
            <a:effectLst/>
          </c:spPr>
          <c:marker>
            <c:symbol val="diamond"/>
            <c:size val="12"/>
            <c:spPr>
              <a:solidFill>
                <a:schemeClr val="tx1"/>
              </a:solidFill>
              <a:ln w="19050" cap="sq">
                <a:solidFill>
                  <a:srgbClr val="7030A0"/>
                </a:solidFill>
              </a:ln>
              <a:effectLst/>
            </c:spPr>
          </c:marker>
          <c:dLbls>
            <c:dLbl>
              <c:idx val="11"/>
              <c:layout>
                <c:manualLayout>
                  <c:x val="-3.5718380059635221E-2"/>
                  <c:y val="-6.4836686702843344E-2"/>
                </c:manualLayout>
              </c:layout>
              <c:spPr>
                <a:noFill/>
                <a:ln>
                  <a:solidFill>
                    <a:schemeClr val="tx1"/>
                  </a:solid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9.0273886449033211E-2"/>
                      <c:h val="6.5759462204199343E-2"/>
                    </c:manualLayout>
                  </c15:layout>
                </c:ext>
                <c:ext xmlns:c16="http://schemas.microsoft.com/office/drawing/2014/chart" uri="{C3380CC4-5D6E-409C-BE32-E72D297353CC}">
                  <c16:uniqueId val="{00000000-7C4F-4D7D-A3C6-BF7C4DDC1D7B}"/>
                </c:ext>
              </c:extLst>
            </c:dLbl>
            <c:spPr>
              <a:noFill/>
              <a:ln>
                <a:solidFill>
                  <a:schemeClr val="tx1"/>
                </a:solid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Sheet1!$B$4:$M$4</c:f>
              <c:numCache>
                <c:formatCode>"$"#,##0.000</c:formatCode>
                <c:ptCount val="12"/>
                <c:pt idx="0">
                  <c:v>0.77700000000000002</c:v>
                </c:pt>
                <c:pt idx="1">
                  <c:v>0.77700000000000002</c:v>
                </c:pt>
                <c:pt idx="2">
                  <c:v>0.74399999999999999</c:v>
                </c:pt>
                <c:pt idx="3">
                  <c:v>0.78800000000000003</c:v>
                </c:pt>
                <c:pt idx="4">
                  <c:v>0.81799999999999995</c:v>
                </c:pt>
                <c:pt idx="5">
                  <c:v>0.67300000000000004</c:v>
                </c:pt>
                <c:pt idx="6">
                  <c:v>0.77</c:v>
                </c:pt>
                <c:pt idx="7">
                  <c:v>0.76800000000000002</c:v>
                </c:pt>
                <c:pt idx="8">
                  <c:v>0.81799999999999995</c:v>
                </c:pt>
                <c:pt idx="9">
                  <c:v>1.0609999999999999</c:v>
                </c:pt>
                <c:pt idx="10">
                  <c:v>1.1220000000000001</c:v>
                </c:pt>
                <c:pt idx="11">
                  <c:v>1.226</c:v>
                </c:pt>
              </c:numCache>
            </c:numRef>
          </c:val>
          <c:smooth val="0"/>
          <c:extLst>
            <c:ext xmlns:c16="http://schemas.microsoft.com/office/drawing/2014/chart" uri="{C3380CC4-5D6E-409C-BE32-E72D297353CC}">
              <c16:uniqueId val="{00000002-0CB6-4947-8A6C-B22FB0F79044}"/>
            </c:ext>
          </c:extLst>
        </c:ser>
        <c:ser>
          <c:idx val="3"/>
          <c:order val="3"/>
          <c:tx>
            <c:strRef>
              <c:f>Sheet1!$A$5</c:f>
              <c:strCache>
                <c:ptCount val="1"/>
                <c:pt idx="0">
                  <c:v>Senate Mark</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Sheet1!$B$5:$M$5</c:f>
            </c:numRef>
          </c:val>
          <c:smooth val="0"/>
          <c:extLst xmlns:c15="http://schemas.microsoft.com/office/drawing/2012/chart">
            <c:ext xmlns:c16="http://schemas.microsoft.com/office/drawing/2014/chart" uri="{C3380CC4-5D6E-409C-BE32-E72D297353CC}">
              <c16:uniqueId val="{00000003-0CB6-4947-8A6C-B22FB0F79044}"/>
            </c:ext>
          </c:extLst>
        </c:ser>
        <c:ser>
          <c:idx val="5"/>
          <c:order val="4"/>
          <c:tx>
            <c:strRef>
              <c:f>Sheet1!$A$6</c:f>
              <c:strCache>
                <c:ptCount val="1"/>
                <c:pt idx="0">
                  <c:v>House Mark</c:v>
                </c:pt>
              </c:strCache>
            </c:strRef>
          </c:tx>
          <c:marker>
            <c:symbol val="none"/>
          </c:marker>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Sheet1!$B$6:$M$6</c:f>
            </c:numRef>
          </c:val>
          <c:smooth val="0"/>
          <c:extLst>
            <c:ext xmlns:c16="http://schemas.microsoft.com/office/drawing/2014/chart" uri="{C3380CC4-5D6E-409C-BE32-E72D297353CC}">
              <c16:uniqueId val="{00000004-0CB6-4947-8A6C-B22FB0F79044}"/>
            </c:ext>
          </c:extLst>
        </c:ser>
        <c:ser>
          <c:idx val="4"/>
          <c:order val="5"/>
          <c:tx>
            <c:strRef>
              <c:f>Sheet1!$A$7</c:f>
              <c:strCache>
                <c:ptCount val="1"/>
                <c:pt idx="0">
                  <c:v>HEP Appropriation</c:v>
                </c:pt>
              </c:strCache>
            </c:strRef>
          </c:tx>
          <c:spPr>
            <a:ln>
              <a:noFill/>
            </a:ln>
          </c:spPr>
          <c:marker>
            <c:symbol val="diamond"/>
            <c:size val="12"/>
            <c:spPr>
              <a:solidFill>
                <a:srgbClr val="0000FF"/>
              </a:solidFill>
              <a:ln w="25400">
                <a:solidFill>
                  <a:srgbClr val="0000FF"/>
                </a:solidFill>
              </a:ln>
            </c:spPr>
          </c:marker>
          <c:dPt>
            <c:idx val="2"/>
            <c:bubble3D val="0"/>
            <c:extLst>
              <c:ext xmlns:c16="http://schemas.microsoft.com/office/drawing/2014/chart" uri="{C3380CC4-5D6E-409C-BE32-E72D297353CC}">
                <c16:uniqueId val="{00000005-0CB6-4947-8A6C-B22FB0F79044}"/>
              </c:ext>
            </c:extLst>
          </c:dPt>
          <c:dLbls>
            <c:dLbl>
              <c:idx val="2"/>
              <c:layout>
                <c:manualLayout>
                  <c:x val="-0.10751674357658442"/>
                  <c:y val="-7.3128903068417531E-2"/>
                </c:manualLayout>
              </c:layout>
              <c:spPr>
                <a:solidFill>
                  <a:schemeClr val="bg1"/>
                </a:solidFill>
                <a:ln>
                  <a:solidFill>
                    <a:schemeClr val="tx1"/>
                  </a:solid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9.0219645939381338E-2"/>
                      <c:h val="5.1598652840055388E-2"/>
                    </c:manualLayout>
                  </c15:layout>
                </c:ext>
                <c:ext xmlns:c16="http://schemas.microsoft.com/office/drawing/2014/chart" uri="{C3380CC4-5D6E-409C-BE32-E72D297353CC}">
                  <c16:uniqueId val="{00000005-0CB6-4947-8A6C-B22FB0F79044}"/>
                </c:ext>
              </c:extLst>
            </c:dLbl>
            <c:dLbl>
              <c:idx val="7"/>
              <c:delete val="1"/>
              <c:extLst>
                <c:ext xmlns:c15="http://schemas.microsoft.com/office/drawing/2012/chart" uri="{CE6537A1-D6FC-4f65-9D91-7224C49458BB}">
                  <c15:layout>
                    <c:manualLayout>
                      <c:w val="7.1246217818278321E-2"/>
                      <c:h val="4.4869384140854486E-2"/>
                    </c:manualLayout>
                  </c15:layout>
                </c:ext>
                <c:ext xmlns:c16="http://schemas.microsoft.com/office/drawing/2014/chart" uri="{C3380CC4-5D6E-409C-BE32-E72D297353CC}">
                  <c16:uniqueId val="{00000006-0CB6-4947-8A6C-B22FB0F79044}"/>
                </c:ext>
              </c:extLst>
            </c:dLbl>
            <c:dLbl>
              <c:idx val="8"/>
              <c:layout>
                <c:manualLayout>
                  <c:x val="-6.8081616297545611E-2"/>
                  <c:y val="-5.5330007846389834E-2"/>
                </c:manualLayout>
              </c:layout>
              <c:spPr>
                <a:solidFill>
                  <a:schemeClr val="bg1"/>
                </a:solidFill>
                <a:ln>
                  <a:solidFill>
                    <a:schemeClr val="tx1"/>
                  </a:solid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602666972377786"/>
                      <c:h val="5.9413822055816974E-2"/>
                    </c:manualLayout>
                  </c15:layout>
                </c:ext>
                <c:ext xmlns:c16="http://schemas.microsoft.com/office/drawing/2014/chart" uri="{C3380CC4-5D6E-409C-BE32-E72D297353CC}">
                  <c16:uniqueId val="{00000007-0CB6-4947-8A6C-B22FB0F79044}"/>
                </c:ext>
              </c:extLst>
            </c:dLbl>
            <c:dLbl>
              <c:idx val="9"/>
              <c:layout>
                <c:manualLayout>
                  <c:x val="-7.0227933353547531E-2"/>
                  <c:y val="-4.8995167283617538E-2"/>
                </c:manualLayout>
              </c:layout>
              <c:spPr>
                <a:solidFill>
                  <a:schemeClr val="bg1"/>
                </a:solidFill>
                <a:ln>
                  <a:solidFill>
                    <a:schemeClr val="tx1"/>
                  </a:solidFill>
                </a:ln>
                <a:effectLst/>
              </c:spPr>
              <c:txPr>
                <a:bodyPr wrap="square" lIns="38100" tIns="19050" rIns="38100" bIns="19050" anchor="ctr">
                  <a:noAutofit/>
                </a:bodyPr>
                <a:lstStyle/>
                <a:p>
                  <a:pPr>
                    <a:defRPr sz="1200" b="1" i="0"/>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715822050414478"/>
                      <c:h val="6.457111507488629E-2"/>
                    </c:manualLayout>
                  </c15:layout>
                </c:ext>
                <c:ext xmlns:c16="http://schemas.microsoft.com/office/drawing/2014/chart" uri="{C3380CC4-5D6E-409C-BE32-E72D297353CC}">
                  <c16:uniqueId val="{00000008-0CB6-4947-8A6C-B22FB0F79044}"/>
                </c:ext>
              </c:extLst>
            </c:dLbl>
            <c:dLbl>
              <c:idx val="10"/>
              <c:layout>
                <c:manualLayout>
                  <c:x val="-8.916650952543706E-2"/>
                  <c:y val="-4.7209897604219932E-2"/>
                </c:manualLayout>
              </c:layout>
              <c:spPr>
                <a:noFill/>
                <a:ln>
                  <a:solidFill>
                    <a:schemeClr val="tx1"/>
                  </a:solid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9.0120941604533364E-2"/>
                      <c:h val="6.1308265727927413E-2"/>
                    </c:manualLayout>
                  </c15:layout>
                </c:ext>
                <c:ext xmlns:c16="http://schemas.microsoft.com/office/drawing/2014/chart" uri="{C3380CC4-5D6E-409C-BE32-E72D297353CC}">
                  <c16:uniqueId val="{00000009-0CB6-4947-8A6C-B22FB0F79044}"/>
                </c:ext>
              </c:extLst>
            </c:dLbl>
            <c:spPr>
              <a:noFill/>
              <a:ln>
                <a:solidFill>
                  <a:schemeClr val="tx1"/>
                </a:solid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Sheet1!$B$7:$M$7</c:f>
              <c:numCache>
                <c:formatCode>"$"#,##0.000</c:formatCode>
                <c:ptCount val="12"/>
                <c:pt idx="0">
                  <c:v>0.74831400000000003</c:v>
                </c:pt>
                <c:pt idx="1">
                  <c:v>0.79652100000000003</c:v>
                </c:pt>
                <c:pt idx="2">
                  <c:v>0.76600000000000001</c:v>
                </c:pt>
                <c:pt idx="3">
                  <c:v>0.79500000000000004</c:v>
                </c:pt>
                <c:pt idx="4">
                  <c:v>0.82499999999999996</c:v>
                </c:pt>
                <c:pt idx="5">
                  <c:v>0.90800000000000003</c:v>
                </c:pt>
                <c:pt idx="6">
                  <c:v>0.98</c:v>
                </c:pt>
                <c:pt idx="7">
                  <c:v>1.0449999999999999</c:v>
                </c:pt>
                <c:pt idx="8">
                  <c:v>1.046</c:v>
                </c:pt>
                <c:pt idx="9">
                  <c:v>1.381</c:v>
                </c:pt>
                <c:pt idx="10">
                  <c:v>1.1659999999999999</c:v>
                </c:pt>
              </c:numCache>
            </c:numRef>
          </c:val>
          <c:smooth val="0"/>
          <c:extLst>
            <c:ext xmlns:c16="http://schemas.microsoft.com/office/drawing/2014/chart" uri="{C3380CC4-5D6E-409C-BE32-E72D297353CC}">
              <c16:uniqueId val="{0000000A-0CB6-4947-8A6C-B22FB0F79044}"/>
            </c:ext>
          </c:extLst>
        </c:ser>
        <c:ser>
          <c:idx val="6"/>
          <c:order val="6"/>
          <c:tx>
            <c:strRef>
              <c:f>Sheet1!$A$8</c:f>
              <c:strCache>
                <c:ptCount val="1"/>
                <c:pt idx="0">
                  <c:v>House Mark</c:v>
                </c:pt>
              </c:strCache>
            </c:strRef>
          </c:tx>
          <c:spPr>
            <a:ln>
              <a:solidFill>
                <a:schemeClr val="accent1">
                  <a:lumMod val="60000"/>
                  <a:lumOff val="40000"/>
                </a:schemeClr>
              </a:solidFill>
            </a:ln>
          </c:spPr>
          <c:marker>
            <c:symbol val="circle"/>
            <c:size val="9"/>
            <c:spPr>
              <a:noFill/>
              <a:ln w="47625">
                <a:noFill/>
              </a:ln>
            </c:spPr>
          </c:marker>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Sheet1!$B$8:$M$8</c:f>
              <c:numCache>
                <c:formatCode>"$"#,##0.000</c:formatCode>
                <c:ptCount val="12"/>
                <c:pt idx="1">
                  <c:v>0.77300000000000002</c:v>
                </c:pt>
                <c:pt idx="2">
                  <c:v>0.77500000000000002</c:v>
                </c:pt>
                <c:pt idx="3">
                  <c:v>0.76600000000000001</c:v>
                </c:pt>
                <c:pt idx="4">
                  <c:v>0.82299999999999995</c:v>
                </c:pt>
                <c:pt idx="5">
                  <c:v>0.82499999999999996</c:v>
                </c:pt>
                <c:pt idx="6">
                  <c:v>1.0044999999999999</c:v>
                </c:pt>
                <c:pt idx="7">
                  <c:v>1.0449999999999999</c:v>
                </c:pt>
                <c:pt idx="8">
                  <c:v>1.05</c:v>
                </c:pt>
                <c:pt idx="9">
                  <c:v>1.0780000000000001</c:v>
                </c:pt>
                <c:pt idx="10">
                  <c:v>1.1579999999999999</c:v>
                </c:pt>
              </c:numCache>
            </c:numRef>
          </c:val>
          <c:smooth val="0"/>
          <c:extLst>
            <c:ext xmlns:c16="http://schemas.microsoft.com/office/drawing/2014/chart" uri="{C3380CC4-5D6E-409C-BE32-E72D297353CC}">
              <c16:uniqueId val="{0000000B-0CB6-4947-8A6C-B22FB0F79044}"/>
            </c:ext>
          </c:extLst>
        </c:ser>
        <c:ser>
          <c:idx val="7"/>
          <c:order val="7"/>
          <c:tx>
            <c:strRef>
              <c:f>Sheet1!$A$9</c:f>
              <c:strCache>
                <c:ptCount val="1"/>
                <c:pt idx="0">
                  <c:v>Senate Mark</c:v>
                </c:pt>
              </c:strCache>
            </c:strRef>
          </c:tx>
          <c:marker>
            <c:symbol val="square"/>
            <c:size val="8"/>
            <c:spPr>
              <a:noFill/>
              <a:ln w="47625" cap="rnd">
                <a:noFill/>
              </a:ln>
            </c:spPr>
          </c:marker>
          <c:cat>
            <c:strRef>
              <c:f>Sheet1!$B$1:$M$1</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Sheet1!$B$9:$M$9</c:f>
              <c:numCache>
                <c:formatCode>"$"#,##0.000</c:formatCode>
                <c:ptCount val="12"/>
                <c:pt idx="1">
                  <c:v>0.80700000000000005</c:v>
                </c:pt>
                <c:pt idx="2">
                  <c:v>0.77400000000000002</c:v>
                </c:pt>
                <c:pt idx="3">
                  <c:v>0.78800000000000003</c:v>
                </c:pt>
                <c:pt idx="4">
                  <c:v>0.83299999999999996</c:v>
                </c:pt>
                <c:pt idx="5">
                  <c:v>0.86</c:v>
                </c:pt>
                <c:pt idx="6">
                  <c:v>1.01</c:v>
                </c:pt>
                <c:pt idx="7">
                  <c:v>1.0649999999999999</c:v>
                </c:pt>
                <c:pt idx="8">
                  <c:v>1.05</c:v>
                </c:pt>
                <c:pt idx="9">
                  <c:v>1.079</c:v>
                </c:pt>
                <c:pt idx="10">
                  <c:v>1.1679999999999999</c:v>
                </c:pt>
              </c:numCache>
            </c:numRef>
          </c:val>
          <c:smooth val="0"/>
          <c:extLst>
            <c:ext xmlns:c16="http://schemas.microsoft.com/office/drawing/2014/chart" uri="{C3380CC4-5D6E-409C-BE32-E72D297353CC}">
              <c16:uniqueId val="{0000000C-0CB6-4947-8A6C-B22FB0F79044}"/>
            </c:ext>
          </c:extLst>
        </c:ser>
        <c:dLbls>
          <c:showLegendKey val="0"/>
          <c:showVal val="0"/>
          <c:showCatName val="0"/>
          <c:showSerName val="0"/>
          <c:showPercent val="0"/>
          <c:showBubbleSize val="0"/>
        </c:dLbls>
        <c:smooth val="0"/>
        <c:axId val="788465320"/>
        <c:axId val="788470808"/>
        <c:extLst/>
      </c:lineChart>
      <c:catAx>
        <c:axId val="788465320"/>
        <c:scaling>
          <c:orientation val="minMax"/>
        </c:scaling>
        <c:delete val="0"/>
        <c:axPos val="b"/>
        <c:majorGridlines/>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8470808"/>
        <c:crosses val="autoZero"/>
        <c:auto val="0"/>
        <c:lblAlgn val="ctr"/>
        <c:lblOffset val="100"/>
        <c:noMultiLvlLbl val="0"/>
      </c:catAx>
      <c:valAx>
        <c:axId val="788470808"/>
        <c:scaling>
          <c:orientation val="minMax"/>
          <c:max val="1.5"/>
          <c:min val="0.60000000000000009"/>
        </c:scaling>
        <c:delete val="0"/>
        <c:axPos val="l"/>
        <c:majorGridlines>
          <c:spPr>
            <a:ln w="15875" cap="flat" cmpd="sng" algn="ctr">
              <a:solidFill>
                <a:schemeClr val="tx1">
                  <a:lumMod val="15000"/>
                  <a:lumOff val="85000"/>
                </a:schemeClr>
              </a:solidFill>
              <a:round/>
            </a:ln>
            <a:effectLst/>
          </c:spPr>
        </c:majorGridlines>
        <c:minorGridlines>
          <c:spPr>
            <a:ln w="3175">
              <a:solidFill>
                <a:schemeClr val="tx1">
                  <a:tint val="50000"/>
                  <a:alpha val="88000"/>
                </a:schemeClr>
              </a:solidFill>
            </a:ln>
          </c:spPr>
        </c:minorGridlines>
        <c:numFmt formatCode="0.00" sourceLinked="0"/>
        <c:majorTickMark val="in"/>
        <c:minorTickMark val="in"/>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8465320"/>
        <c:crosses val="autoZero"/>
        <c:crossBetween val="between"/>
        <c:minorUnit val="2.0000000000000004E-2"/>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17074331932756"/>
          <c:y val="2.6558920166235619E-2"/>
          <c:w val="0.83727840868600589"/>
          <c:h val="0.73085224431327134"/>
        </c:manualLayout>
      </c:layout>
      <c:areaChart>
        <c:grouping val="stacked"/>
        <c:varyColors val="0"/>
        <c:ser>
          <c:idx val="7"/>
          <c:order val="7"/>
          <c:tx>
            <c:strRef>
              <c:f>'Projects History'!$C$10</c:f>
              <c:strCache>
                <c:ptCount val="1"/>
                <c:pt idx="0">
                  <c:v>PIP-II</c:v>
                </c:pt>
              </c:strCache>
            </c:strRef>
          </c:tx>
          <c:spPr>
            <a:solidFill>
              <a:srgbClr val="339933"/>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0B-95A4-484A-BAB7-B0DB91FE48CD}"/>
                </c:ext>
              </c:extLst>
            </c:dLbl>
            <c:dLbl>
              <c:idx val="1"/>
              <c:delete val="1"/>
              <c:extLst>
                <c:ext xmlns:c15="http://schemas.microsoft.com/office/drawing/2012/chart" uri="{CE6537A1-D6FC-4f65-9D91-7224C49458BB}"/>
                <c:ext xmlns:c16="http://schemas.microsoft.com/office/drawing/2014/chart" uri="{C3380CC4-5D6E-409C-BE32-E72D297353CC}">
                  <c16:uniqueId val="{0000000A-95A4-484A-BAB7-B0DB91FE48CD}"/>
                </c:ext>
              </c:extLst>
            </c:dLbl>
            <c:dLbl>
              <c:idx val="2"/>
              <c:delete val="1"/>
              <c:extLst>
                <c:ext xmlns:c15="http://schemas.microsoft.com/office/drawing/2012/chart" uri="{CE6537A1-D6FC-4f65-9D91-7224C49458BB}"/>
                <c:ext xmlns:c16="http://schemas.microsoft.com/office/drawing/2014/chart" uri="{C3380CC4-5D6E-409C-BE32-E72D297353CC}">
                  <c16:uniqueId val="{00000009-95A4-484A-BAB7-B0DB91FE48CD}"/>
                </c:ext>
              </c:extLst>
            </c:dLbl>
            <c:dLbl>
              <c:idx val="3"/>
              <c:delete val="1"/>
              <c:extLst>
                <c:ext xmlns:c15="http://schemas.microsoft.com/office/drawing/2012/chart" uri="{CE6537A1-D6FC-4f65-9D91-7224C49458BB}"/>
                <c:ext xmlns:c16="http://schemas.microsoft.com/office/drawing/2014/chart" uri="{C3380CC4-5D6E-409C-BE32-E72D297353CC}">
                  <c16:uniqueId val="{00000008-95A4-484A-BAB7-B0DB91FE48CD}"/>
                </c:ext>
              </c:extLst>
            </c:dLbl>
            <c:dLbl>
              <c:idx val="4"/>
              <c:delete val="1"/>
              <c:extLst>
                <c:ext xmlns:c15="http://schemas.microsoft.com/office/drawing/2012/chart" uri="{CE6537A1-D6FC-4f65-9D91-7224C49458BB}"/>
                <c:ext xmlns:c16="http://schemas.microsoft.com/office/drawing/2014/chart" uri="{C3380CC4-5D6E-409C-BE32-E72D297353CC}">
                  <c16:uniqueId val="{00000007-95A4-484A-BAB7-B0DB91FE48CD}"/>
                </c:ext>
              </c:extLst>
            </c:dLbl>
            <c:dLbl>
              <c:idx val="5"/>
              <c:delete val="1"/>
              <c:extLst>
                <c:ext xmlns:c15="http://schemas.microsoft.com/office/drawing/2012/chart" uri="{CE6537A1-D6FC-4f65-9D91-7224C49458BB}"/>
                <c:ext xmlns:c16="http://schemas.microsoft.com/office/drawing/2014/chart" uri="{C3380CC4-5D6E-409C-BE32-E72D297353CC}">
                  <c16:uniqueId val="{00000006-95A4-484A-BAB7-B0DB91FE48CD}"/>
                </c:ext>
              </c:extLst>
            </c:dLbl>
            <c:dLbl>
              <c:idx val="6"/>
              <c:delete val="1"/>
              <c:extLst>
                <c:ext xmlns:c15="http://schemas.microsoft.com/office/drawing/2012/chart" uri="{CE6537A1-D6FC-4f65-9D91-7224C49458BB}"/>
                <c:ext xmlns:c16="http://schemas.microsoft.com/office/drawing/2014/chart" uri="{C3380CC4-5D6E-409C-BE32-E72D297353CC}">
                  <c16:uniqueId val="{00000005-95A4-484A-BAB7-B0DB91FE48CD}"/>
                </c:ext>
              </c:extLst>
            </c:dLbl>
            <c:dLbl>
              <c:idx val="7"/>
              <c:delete val="1"/>
              <c:extLst>
                <c:ext xmlns:c15="http://schemas.microsoft.com/office/drawing/2012/chart" uri="{CE6537A1-D6FC-4f65-9D91-7224C49458BB}"/>
                <c:ext xmlns:c16="http://schemas.microsoft.com/office/drawing/2014/chart" uri="{C3380CC4-5D6E-409C-BE32-E72D297353CC}">
                  <c16:uniqueId val="{00000004-95A4-484A-BAB7-B0DB91FE48CD}"/>
                </c:ext>
              </c:extLst>
            </c:dLbl>
            <c:dLbl>
              <c:idx val="8"/>
              <c:tx>
                <c:rich>
                  <a:bodyPr/>
                  <a:lstStyle/>
                  <a:p>
                    <a:fld id="{324B28D6-F4AB-423E-B0CB-165C3ACB3604}" type="SERIESNAME">
                      <a:rPr lang="en-US" smtClean="0"/>
                      <a:pPr/>
                      <a:t>[SERIES NAME]</a:t>
                    </a:fld>
                    <a:endParaRPr lang="en-US"/>
                  </a:p>
                </c:rich>
              </c:tx>
              <c:showLegendKey val="0"/>
              <c:showVal val="0"/>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5A4-484A-BAB7-B0DB91FE48CD}"/>
                </c:ext>
              </c:extLst>
            </c:dLbl>
            <c:dLbl>
              <c:idx val="9"/>
              <c:delete val="1"/>
              <c:extLst>
                <c:ext xmlns:c15="http://schemas.microsoft.com/office/drawing/2012/chart" uri="{CE6537A1-D6FC-4f65-9D91-7224C49458BB}"/>
                <c:ext xmlns:c16="http://schemas.microsoft.com/office/drawing/2014/chart" uri="{C3380CC4-5D6E-409C-BE32-E72D297353CC}">
                  <c16:uniqueId val="{00000003-95A4-484A-BAB7-B0DB91FE48CD}"/>
                </c:ext>
              </c:extLst>
            </c:dLbl>
            <c:spPr>
              <a:solidFill>
                <a:prstClr val="white"/>
              </a:solidFill>
              <a:ln>
                <a:solidFill>
                  <a:prstClr val="black">
                    <a:lumMod val="65000"/>
                    <a:lumOff val="35000"/>
                  </a:prstClr>
                </a:solidFill>
              </a:ln>
              <a:effectLst/>
            </c:spPr>
            <c:txPr>
              <a:bodyPr/>
              <a:lstStyle/>
              <a:p>
                <a:pPr>
                  <a:defRPr sz="1100" b="1"/>
                </a:pPr>
                <a:endParaRPr lang="en-US"/>
              </a:p>
            </c:txPr>
            <c:showLegendKey val="0"/>
            <c:showVal val="0"/>
            <c:showCatName val="1"/>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History'!$D$10:$AE$10</c:f>
              <c:numCache>
                <c:formatCode>#,##0_);\(#,##0\)</c:formatCode>
                <c:ptCount val="10"/>
                <c:pt idx="0">
                  <c:v>0</c:v>
                </c:pt>
                <c:pt idx="1">
                  <c:v>0</c:v>
                </c:pt>
                <c:pt idx="2">
                  <c:v>18715</c:v>
                </c:pt>
                <c:pt idx="3">
                  <c:v>15220</c:v>
                </c:pt>
                <c:pt idx="4">
                  <c:v>24100</c:v>
                </c:pt>
                <c:pt idx="5">
                  <c:v>35000</c:v>
                </c:pt>
                <c:pt idx="6">
                  <c:v>60494</c:v>
                </c:pt>
                <c:pt idx="7">
                  <c:v>79000</c:v>
                </c:pt>
                <c:pt idx="8">
                  <c:v>100000</c:v>
                </c:pt>
                <c:pt idx="9">
                  <c:v>120000</c:v>
                </c:pt>
              </c:numCache>
              <c:extLst/>
            </c:numRef>
          </c:val>
          <c:extLst>
            <c:ext xmlns:c16="http://schemas.microsoft.com/office/drawing/2014/chart" uri="{C3380CC4-5D6E-409C-BE32-E72D297353CC}">
              <c16:uniqueId val="{0000000B-362D-4271-AEC9-7C5A1AC6078F}"/>
            </c:ext>
          </c:extLst>
        </c:ser>
        <c:ser>
          <c:idx val="8"/>
          <c:order val="8"/>
          <c:tx>
            <c:strRef>
              <c:f>'Projects History'!$C$11</c:f>
              <c:strCache>
                <c:ptCount val="1"/>
                <c:pt idx="0">
                  <c:v>LBNF/DUNE</c:v>
                </c:pt>
              </c:strCache>
            </c:strRef>
          </c:tx>
          <c:spPr>
            <a:solidFill>
              <a:srgbClr val="CC3300"/>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5-95A4-484A-BAB7-B0DB91FE48CD}"/>
                </c:ext>
              </c:extLst>
            </c:dLbl>
            <c:dLbl>
              <c:idx val="1"/>
              <c:delete val="1"/>
              <c:extLst>
                <c:ext xmlns:c15="http://schemas.microsoft.com/office/drawing/2012/chart" uri="{CE6537A1-D6FC-4f65-9D91-7224C49458BB}"/>
                <c:ext xmlns:c16="http://schemas.microsoft.com/office/drawing/2014/chart" uri="{C3380CC4-5D6E-409C-BE32-E72D297353CC}">
                  <c16:uniqueId val="{00000014-95A4-484A-BAB7-B0DB91FE48CD}"/>
                </c:ext>
              </c:extLst>
            </c:dLbl>
            <c:dLbl>
              <c:idx val="2"/>
              <c:delete val="1"/>
              <c:extLst>
                <c:ext xmlns:c15="http://schemas.microsoft.com/office/drawing/2012/chart" uri="{CE6537A1-D6FC-4f65-9D91-7224C49458BB}"/>
                <c:ext xmlns:c16="http://schemas.microsoft.com/office/drawing/2014/chart" uri="{C3380CC4-5D6E-409C-BE32-E72D297353CC}">
                  <c16:uniqueId val="{00000013-95A4-484A-BAB7-B0DB91FE48CD}"/>
                </c:ext>
              </c:extLst>
            </c:dLbl>
            <c:dLbl>
              <c:idx val="3"/>
              <c:delete val="1"/>
              <c:extLst>
                <c:ext xmlns:c15="http://schemas.microsoft.com/office/drawing/2012/chart" uri="{CE6537A1-D6FC-4f65-9D91-7224C49458BB}"/>
                <c:ext xmlns:c16="http://schemas.microsoft.com/office/drawing/2014/chart" uri="{C3380CC4-5D6E-409C-BE32-E72D297353CC}">
                  <c16:uniqueId val="{00000012-95A4-484A-BAB7-B0DB91FE48CD}"/>
                </c:ext>
              </c:extLst>
            </c:dLbl>
            <c:dLbl>
              <c:idx val="4"/>
              <c:delete val="1"/>
              <c:extLst>
                <c:ext xmlns:c15="http://schemas.microsoft.com/office/drawing/2012/chart" uri="{CE6537A1-D6FC-4f65-9D91-7224C49458BB}"/>
                <c:ext xmlns:c16="http://schemas.microsoft.com/office/drawing/2014/chart" uri="{C3380CC4-5D6E-409C-BE32-E72D297353CC}">
                  <c16:uniqueId val="{00000011-95A4-484A-BAB7-B0DB91FE48CD}"/>
                </c:ext>
              </c:extLst>
            </c:dLbl>
            <c:dLbl>
              <c:idx val="5"/>
              <c:delete val="1"/>
              <c:extLst>
                <c:ext xmlns:c15="http://schemas.microsoft.com/office/drawing/2012/chart" uri="{CE6537A1-D6FC-4f65-9D91-7224C49458BB}"/>
                <c:ext xmlns:c16="http://schemas.microsoft.com/office/drawing/2014/chart" uri="{C3380CC4-5D6E-409C-BE32-E72D297353CC}">
                  <c16:uniqueId val="{00000010-95A4-484A-BAB7-B0DB91FE48CD}"/>
                </c:ext>
              </c:extLst>
            </c:dLbl>
            <c:dLbl>
              <c:idx val="6"/>
              <c:delete val="1"/>
              <c:extLst>
                <c:ext xmlns:c15="http://schemas.microsoft.com/office/drawing/2012/chart" uri="{CE6537A1-D6FC-4f65-9D91-7224C49458BB}"/>
                <c:ext xmlns:c16="http://schemas.microsoft.com/office/drawing/2014/chart" uri="{C3380CC4-5D6E-409C-BE32-E72D297353CC}">
                  <c16:uniqueId val="{0000000F-95A4-484A-BAB7-B0DB91FE48CD}"/>
                </c:ext>
              </c:extLst>
            </c:dLbl>
            <c:dLbl>
              <c:idx val="7"/>
              <c:delete val="1"/>
              <c:extLst>
                <c:ext xmlns:c15="http://schemas.microsoft.com/office/drawing/2012/chart" uri="{CE6537A1-D6FC-4f65-9D91-7224C49458BB}"/>
                <c:ext xmlns:c16="http://schemas.microsoft.com/office/drawing/2014/chart" uri="{C3380CC4-5D6E-409C-BE32-E72D297353CC}">
                  <c16:uniqueId val="{0000000E-95A4-484A-BAB7-B0DB91FE48CD}"/>
                </c:ext>
              </c:extLst>
            </c:dLbl>
            <c:dLbl>
              <c:idx val="8"/>
              <c:layout>
                <c:manualLayout>
                  <c:x val="-1.0416666666666667E-3"/>
                  <c:y val="5.9709802969404098E-2"/>
                </c:manualLayout>
              </c:layout>
              <c:tx>
                <c:rich>
                  <a:bodyPr/>
                  <a:lstStyle/>
                  <a:p>
                    <a:fld id="{AD2F5FAF-1567-4C1A-B6B6-8EDAFC5A395D}" type="SERIESNAME">
                      <a:rPr lang="en-US" smtClean="0"/>
                      <a:pPr/>
                      <a:t>[SERIES NAME]</a:t>
                    </a:fld>
                    <a:endParaRPr lang="en-US"/>
                  </a:p>
                </c:rich>
              </c:tx>
              <c:showLegendKey val="0"/>
              <c:showVal val="0"/>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95A4-484A-BAB7-B0DB91FE48CD}"/>
                </c:ext>
              </c:extLst>
            </c:dLbl>
            <c:dLbl>
              <c:idx val="9"/>
              <c:delete val="1"/>
              <c:extLst>
                <c:ext xmlns:c15="http://schemas.microsoft.com/office/drawing/2012/chart" uri="{CE6537A1-D6FC-4f65-9D91-7224C49458BB}"/>
                <c:ext xmlns:c16="http://schemas.microsoft.com/office/drawing/2014/chart" uri="{C3380CC4-5D6E-409C-BE32-E72D297353CC}">
                  <c16:uniqueId val="{0000000D-95A4-484A-BAB7-B0DB91FE48CD}"/>
                </c:ext>
              </c:extLst>
            </c:dLbl>
            <c:spPr>
              <a:solidFill>
                <a:prstClr val="white"/>
              </a:solidFill>
              <a:ln>
                <a:solidFill>
                  <a:prstClr val="black">
                    <a:lumMod val="65000"/>
                    <a:lumOff val="35000"/>
                  </a:prstClr>
                </a:solidFill>
              </a:ln>
              <a:effectLst/>
            </c:spPr>
            <c:txPr>
              <a:bodyPr/>
              <a:lstStyle/>
              <a:p>
                <a:pPr>
                  <a:defRPr sz="1100" b="1"/>
                </a:pPr>
                <a:endParaRPr lang="en-US"/>
              </a:p>
            </c:txPr>
            <c:showLegendKey val="0"/>
            <c:showVal val="0"/>
            <c:showCatName val="1"/>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History'!$D$11:$AE$11</c:f>
              <c:numCache>
                <c:formatCode>#,##0_);\(#,##0\)</c:formatCode>
                <c:ptCount val="10"/>
                <c:pt idx="0">
                  <c:v>26000</c:v>
                </c:pt>
                <c:pt idx="1">
                  <c:v>22000</c:v>
                </c:pt>
                <c:pt idx="2">
                  <c:v>26086</c:v>
                </c:pt>
                <c:pt idx="3">
                  <c:v>50000</c:v>
                </c:pt>
                <c:pt idx="4">
                  <c:v>96000</c:v>
                </c:pt>
                <c:pt idx="5">
                  <c:v>131000</c:v>
                </c:pt>
                <c:pt idx="6">
                  <c:v>175000</c:v>
                </c:pt>
                <c:pt idx="7">
                  <c:v>173000</c:v>
                </c:pt>
                <c:pt idx="8">
                  <c:v>309000</c:v>
                </c:pt>
                <c:pt idx="9">
                  <c:v>180000</c:v>
                </c:pt>
              </c:numCache>
              <c:extLst/>
            </c:numRef>
          </c:val>
          <c:extLst>
            <c:ext xmlns:c16="http://schemas.microsoft.com/office/drawing/2014/chart" uri="{C3380CC4-5D6E-409C-BE32-E72D297353CC}">
              <c16:uniqueId val="{0000000D-362D-4271-AEC9-7C5A1AC6078F}"/>
            </c:ext>
          </c:extLst>
        </c:ser>
        <c:ser>
          <c:idx val="9"/>
          <c:order val="9"/>
          <c:tx>
            <c:strRef>
              <c:f>'Projects History'!$C$12</c:f>
              <c:strCache>
                <c:ptCount val="1"/>
                <c:pt idx="0">
                  <c:v>Mu2e</c:v>
                </c:pt>
              </c:strCache>
            </c:strRef>
          </c:tx>
          <c:spPr>
            <a:solidFill>
              <a:srgbClr val="009999"/>
            </a:solidFill>
            <a:ln>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33-95A4-484A-BAB7-B0DB91FE48CD}"/>
                </c:ext>
              </c:extLst>
            </c:dLbl>
            <c:dLbl>
              <c:idx val="1"/>
              <c:delete val="1"/>
              <c:extLst>
                <c:ext xmlns:c15="http://schemas.microsoft.com/office/drawing/2012/chart" uri="{CE6537A1-D6FC-4f65-9D91-7224C49458BB}"/>
                <c:ext xmlns:c16="http://schemas.microsoft.com/office/drawing/2014/chart" uri="{C3380CC4-5D6E-409C-BE32-E72D297353CC}">
                  <c16:uniqueId val="{00000032-95A4-484A-BAB7-B0DB91FE48CD}"/>
                </c:ext>
              </c:extLst>
            </c:dLbl>
            <c:dLbl>
              <c:idx val="2"/>
              <c:delete val="1"/>
              <c:extLst>
                <c:ext xmlns:c15="http://schemas.microsoft.com/office/drawing/2012/chart" uri="{CE6537A1-D6FC-4f65-9D91-7224C49458BB}"/>
                <c:ext xmlns:c16="http://schemas.microsoft.com/office/drawing/2014/chart" uri="{C3380CC4-5D6E-409C-BE32-E72D297353CC}">
                  <c16:uniqueId val="{00000031-95A4-484A-BAB7-B0DB91FE48CD}"/>
                </c:ext>
              </c:extLst>
            </c:dLbl>
            <c:dLbl>
              <c:idx val="3"/>
              <c:delete val="1"/>
              <c:extLst>
                <c:ext xmlns:c15="http://schemas.microsoft.com/office/drawing/2012/chart" uri="{CE6537A1-D6FC-4f65-9D91-7224C49458BB}"/>
                <c:ext xmlns:c16="http://schemas.microsoft.com/office/drawing/2014/chart" uri="{C3380CC4-5D6E-409C-BE32-E72D297353CC}">
                  <c16:uniqueId val="{00000030-95A4-484A-BAB7-B0DB91FE48CD}"/>
                </c:ext>
              </c:extLst>
            </c:dLbl>
            <c:dLbl>
              <c:idx val="4"/>
              <c:delete val="1"/>
              <c:extLst>
                <c:ext xmlns:c15="http://schemas.microsoft.com/office/drawing/2012/chart" uri="{CE6537A1-D6FC-4f65-9D91-7224C49458BB}"/>
                <c:ext xmlns:c16="http://schemas.microsoft.com/office/drawing/2014/chart" uri="{C3380CC4-5D6E-409C-BE32-E72D297353CC}">
                  <c16:uniqueId val="{0000002F-95A4-484A-BAB7-B0DB91FE48CD}"/>
                </c:ext>
              </c:extLst>
            </c:dLbl>
            <c:dLbl>
              <c:idx val="5"/>
              <c:layout>
                <c:manualLayout>
                  <c:x val="-0.14895833333333333"/>
                  <c:y val="6.39747888957901E-2"/>
                </c:manualLayout>
              </c:layout>
              <c:tx>
                <c:rich>
                  <a:bodyPr/>
                  <a:lstStyle/>
                  <a:p>
                    <a:fld id="{AA928D50-34F7-4887-ADF6-475131079162}" type="SERIESNAME">
                      <a:rPr lang="en-US" smtClean="0"/>
                      <a:pPr/>
                      <a:t>[SERIES NAME]</a:t>
                    </a:fld>
                    <a:endParaRPr lang="en-US"/>
                  </a:p>
                </c:rich>
              </c:tx>
              <c:showLegendKey val="0"/>
              <c:showVal val="0"/>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4-95A4-484A-BAB7-B0DB91FE48CD}"/>
                </c:ext>
              </c:extLst>
            </c:dLbl>
            <c:dLbl>
              <c:idx val="6"/>
              <c:delete val="1"/>
              <c:extLst>
                <c:ext xmlns:c15="http://schemas.microsoft.com/office/drawing/2012/chart" uri="{CE6537A1-D6FC-4f65-9D91-7224C49458BB}"/>
                <c:ext xmlns:c16="http://schemas.microsoft.com/office/drawing/2014/chart" uri="{C3380CC4-5D6E-409C-BE32-E72D297353CC}">
                  <c16:uniqueId val="{0000002B-95A4-484A-BAB7-B0DB91FE48CD}"/>
                </c:ext>
              </c:extLst>
            </c:dLbl>
            <c:dLbl>
              <c:idx val="7"/>
              <c:delete val="1"/>
              <c:extLst>
                <c:ext xmlns:c15="http://schemas.microsoft.com/office/drawing/2012/chart" uri="{CE6537A1-D6FC-4f65-9D91-7224C49458BB}"/>
                <c:ext xmlns:c16="http://schemas.microsoft.com/office/drawing/2014/chart" uri="{C3380CC4-5D6E-409C-BE32-E72D297353CC}">
                  <c16:uniqueId val="{0000002C-95A4-484A-BAB7-B0DB91FE48CD}"/>
                </c:ext>
              </c:extLst>
            </c:dLbl>
            <c:dLbl>
              <c:idx val="8"/>
              <c:delete val="1"/>
              <c:extLst>
                <c:ext xmlns:c15="http://schemas.microsoft.com/office/drawing/2012/chart" uri="{CE6537A1-D6FC-4f65-9D91-7224C49458BB}"/>
                <c:ext xmlns:c16="http://schemas.microsoft.com/office/drawing/2014/chart" uri="{C3380CC4-5D6E-409C-BE32-E72D297353CC}">
                  <c16:uniqueId val="{0000002E-95A4-484A-BAB7-B0DB91FE48CD}"/>
                </c:ext>
              </c:extLst>
            </c:dLbl>
            <c:dLbl>
              <c:idx val="9"/>
              <c:delete val="1"/>
              <c:extLst>
                <c:ext xmlns:c15="http://schemas.microsoft.com/office/drawing/2012/chart" uri="{CE6537A1-D6FC-4f65-9D91-7224C49458BB}"/>
                <c:ext xmlns:c16="http://schemas.microsoft.com/office/drawing/2014/chart" uri="{C3380CC4-5D6E-409C-BE32-E72D297353CC}">
                  <c16:uniqueId val="{0000002D-95A4-484A-BAB7-B0DB91FE48CD}"/>
                </c:ext>
              </c:extLst>
            </c:dLbl>
            <c:spPr>
              <a:solidFill>
                <a:prstClr val="white"/>
              </a:solidFill>
              <a:ln>
                <a:solidFill>
                  <a:prstClr val="black">
                    <a:lumMod val="65000"/>
                    <a:lumOff val="35000"/>
                  </a:prstClr>
                </a:solidFill>
              </a:ln>
              <a:effectLst/>
            </c:spPr>
            <c:txPr>
              <a:bodyPr/>
              <a:lstStyle/>
              <a:p>
                <a:pPr>
                  <a:defRPr sz="1100" b="1"/>
                </a:pPr>
                <a:endParaRPr lang="en-US"/>
              </a:p>
            </c:txPr>
            <c:showLegendKey val="0"/>
            <c:showVal val="0"/>
            <c:showCatName val="1"/>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History'!$D$12:$AE$12</c:f>
              <c:numCache>
                <c:formatCode>#,##0_);\(#,##0\)</c:formatCode>
                <c:ptCount val="10"/>
                <c:pt idx="0">
                  <c:v>35000</c:v>
                </c:pt>
                <c:pt idx="1">
                  <c:v>25000</c:v>
                </c:pt>
                <c:pt idx="2">
                  <c:v>40100</c:v>
                </c:pt>
                <c:pt idx="3">
                  <c:v>43500</c:v>
                </c:pt>
                <c:pt idx="4">
                  <c:v>44400</c:v>
                </c:pt>
                <c:pt idx="5">
                  <c:v>30000</c:v>
                </c:pt>
                <c:pt idx="6">
                  <c:v>0</c:v>
                </c:pt>
                <c:pt idx="7">
                  <c:v>2000</c:v>
                </c:pt>
                <c:pt idx="8">
                  <c:v>38023</c:v>
                </c:pt>
                <c:pt idx="9">
                  <c:v>2000</c:v>
                </c:pt>
              </c:numCache>
              <c:extLst/>
            </c:numRef>
          </c:val>
          <c:extLst>
            <c:ext xmlns:c16="http://schemas.microsoft.com/office/drawing/2014/chart" uri="{C3380CC4-5D6E-409C-BE32-E72D297353CC}">
              <c16:uniqueId val="{0000000F-362D-4271-AEC9-7C5A1AC6078F}"/>
            </c:ext>
          </c:extLst>
        </c:ser>
        <c:ser>
          <c:idx val="46"/>
          <c:order val="46"/>
          <c:tx>
            <c:strRef>
              <c:f>'Projects History'!$C$50</c:f>
              <c:strCache>
                <c:ptCount val="1"/>
                <c:pt idx="0">
                  <c:v>Belle II</c:v>
                </c:pt>
              </c:strCache>
            </c:strRef>
          </c:tx>
          <c:spPr>
            <a:solidFill>
              <a:srgbClr val="996600"/>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History'!$D$50:$AE$50</c:f>
              <c:numCache>
                <c:formatCode>#,##0_);\(#,##0\)</c:formatCode>
                <c:ptCount val="10"/>
                <c:pt idx="0">
                  <c:v>8000</c:v>
                </c:pt>
                <c:pt idx="1">
                  <c:v>970</c:v>
                </c:pt>
                <c:pt idx="2">
                  <c:v>0</c:v>
                </c:pt>
                <c:pt idx="3">
                  <c:v>0</c:v>
                </c:pt>
                <c:pt idx="4">
                  <c:v>0</c:v>
                </c:pt>
                <c:pt idx="5">
                  <c:v>0</c:v>
                </c:pt>
                <c:pt idx="6">
                  <c:v>0</c:v>
                </c:pt>
                <c:pt idx="7">
                  <c:v>0</c:v>
                </c:pt>
                <c:pt idx="8">
                  <c:v>0</c:v>
                </c:pt>
                <c:pt idx="9">
                  <c:v>0</c:v>
                </c:pt>
              </c:numCache>
              <c:extLst/>
            </c:numRef>
          </c:val>
          <c:extLst>
            <c:ext xmlns:c16="http://schemas.microsoft.com/office/drawing/2014/chart" uri="{C3380CC4-5D6E-409C-BE32-E72D297353CC}">
              <c16:uniqueId val="{00000038-362D-4271-AEC9-7C5A1AC6078F}"/>
            </c:ext>
          </c:extLst>
        </c:ser>
        <c:ser>
          <c:idx val="47"/>
          <c:order val="47"/>
          <c:tx>
            <c:strRef>
              <c:f>'Projects History'!$C$51</c:f>
              <c:strCache>
                <c:ptCount val="1"/>
                <c:pt idx="0">
                  <c:v>Muon g-2</c:v>
                </c:pt>
              </c:strCache>
            </c:strRef>
          </c:tx>
          <c:spPr>
            <a:solidFill>
              <a:schemeClr val="accent6">
                <a:lumMod val="70000"/>
              </a:schemeClr>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History'!$D$51:$AE$51</c:f>
              <c:numCache>
                <c:formatCode>#,##0_);\(#,##0\)</c:formatCode>
                <c:ptCount val="10"/>
                <c:pt idx="0">
                  <c:v>10400</c:v>
                </c:pt>
                <c:pt idx="1">
                  <c:v>13000</c:v>
                </c:pt>
                <c:pt idx="2">
                  <c:v>10200</c:v>
                </c:pt>
                <c:pt idx="3">
                  <c:v>6349</c:v>
                </c:pt>
                <c:pt idx="4">
                  <c:v>0</c:v>
                </c:pt>
                <c:pt idx="5">
                  <c:v>0</c:v>
                </c:pt>
                <c:pt idx="6">
                  <c:v>0</c:v>
                </c:pt>
                <c:pt idx="7">
                  <c:v>0</c:v>
                </c:pt>
                <c:pt idx="8">
                  <c:v>0</c:v>
                </c:pt>
                <c:pt idx="9">
                  <c:v>0</c:v>
                </c:pt>
              </c:numCache>
              <c:extLst/>
            </c:numRef>
          </c:val>
          <c:extLst>
            <c:ext xmlns:c16="http://schemas.microsoft.com/office/drawing/2014/chart" uri="{C3380CC4-5D6E-409C-BE32-E72D297353CC}">
              <c16:uniqueId val="{00000039-362D-4271-AEC9-7C5A1AC6078F}"/>
            </c:ext>
          </c:extLst>
        </c:ser>
        <c:ser>
          <c:idx val="49"/>
          <c:order val="49"/>
          <c:tx>
            <c:strRef>
              <c:f>'Projects History'!$C$52</c:f>
              <c:strCache>
                <c:ptCount val="1"/>
                <c:pt idx="0">
                  <c:v>LHC ATLAS</c:v>
                </c:pt>
              </c:strCache>
            </c:strRef>
          </c:tx>
          <c:spPr>
            <a:solidFill>
              <a:schemeClr val="accent1">
                <a:lumMod val="60000"/>
                <a:lumOff val="40000"/>
              </a:schemeClr>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History'!$D$52:$AE$52</c:f>
              <c:numCache>
                <c:formatCode>#,##0_);\(#,##0\)</c:formatCode>
                <c:ptCount val="10"/>
                <c:pt idx="0">
                  <c:v>6250</c:v>
                </c:pt>
                <c:pt idx="1">
                  <c:v>7500</c:v>
                </c:pt>
                <c:pt idx="2">
                  <c:v>9500</c:v>
                </c:pt>
                <c:pt idx="3">
                  <c:v>8500</c:v>
                </c:pt>
                <c:pt idx="4">
                  <c:v>0</c:v>
                </c:pt>
                <c:pt idx="5">
                  <c:v>0</c:v>
                </c:pt>
                <c:pt idx="6">
                  <c:v>0</c:v>
                </c:pt>
                <c:pt idx="7">
                  <c:v>0</c:v>
                </c:pt>
                <c:pt idx="8">
                  <c:v>0</c:v>
                </c:pt>
                <c:pt idx="9">
                  <c:v>0</c:v>
                </c:pt>
              </c:numCache>
              <c:extLst/>
            </c:numRef>
          </c:val>
          <c:extLst>
            <c:ext xmlns:c16="http://schemas.microsoft.com/office/drawing/2014/chart" uri="{C3380CC4-5D6E-409C-BE32-E72D297353CC}">
              <c16:uniqueId val="{0000003B-362D-4271-AEC9-7C5A1AC6078F}"/>
            </c:ext>
          </c:extLst>
        </c:ser>
        <c:ser>
          <c:idx val="50"/>
          <c:order val="50"/>
          <c:tx>
            <c:strRef>
              <c:f>'Projects History'!$C$53</c:f>
              <c:strCache>
                <c:ptCount val="1"/>
                <c:pt idx="0">
                  <c:v>LHC CMS</c:v>
                </c:pt>
              </c:strCache>
            </c:strRef>
          </c:tx>
          <c:spPr>
            <a:solidFill>
              <a:schemeClr val="accent1">
                <a:lumMod val="40000"/>
                <a:lumOff val="60000"/>
              </a:schemeClr>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History'!$D$53:$AE$53</c:f>
              <c:numCache>
                <c:formatCode>#,##0_);\(#,##0\)</c:formatCode>
                <c:ptCount val="10"/>
                <c:pt idx="0">
                  <c:v>6750</c:v>
                </c:pt>
                <c:pt idx="1">
                  <c:v>7500</c:v>
                </c:pt>
                <c:pt idx="2">
                  <c:v>9500</c:v>
                </c:pt>
                <c:pt idx="3">
                  <c:v>7967</c:v>
                </c:pt>
                <c:pt idx="4">
                  <c:v>0</c:v>
                </c:pt>
                <c:pt idx="5">
                  <c:v>0</c:v>
                </c:pt>
                <c:pt idx="6">
                  <c:v>0</c:v>
                </c:pt>
                <c:pt idx="7">
                  <c:v>0</c:v>
                </c:pt>
                <c:pt idx="8">
                  <c:v>0</c:v>
                </c:pt>
                <c:pt idx="9">
                  <c:v>0</c:v>
                </c:pt>
              </c:numCache>
              <c:extLst/>
            </c:numRef>
          </c:val>
          <c:extLst>
            <c:ext xmlns:c16="http://schemas.microsoft.com/office/drawing/2014/chart" uri="{C3380CC4-5D6E-409C-BE32-E72D297353CC}">
              <c16:uniqueId val="{0000003C-362D-4271-AEC9-7C5A1AC6078F}"/>
            </c:ext>
          </c:extLst>
        </c:ser>
        <c:ser>
          <c:idx val="51"/>
          <c:order val="51"/>
          <c:tx>
            <c:strRef>
              <c:f>'Projects History'!$C$54</c:f>
              <c:strCache>
                <c:ptCount val="1"/>
                <c:pt idx="0">
                  <c:v>LSSTcam</c:v>
                </c:pt>
              </c:strCache>
            </c:strRef>
          </c:tx>
          <c:spPr>
            <a:solidFill>
              <a:srgbClr val="CC99FF"/>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21-95A4-484A-BAB7-B0DB91FE48CD}"/>
                </c:ext>
              </c:extLst>
            </c:dLbl>
            <c:dLbl>
              <c:idx val="1"/>
              <c:delete val="1"/>
              <c:extLst>
                <c:ext xmlns:c15="http://schemas.microsoft.com/office/drawing/2012/chart" uri="{CE6537A1-D6FC-4f65-9D91-7224C49458BB}"/>
                <c:ext xmlns:c16="http://schemas.microsoft.com/office/drawing/2014/chart" uri="{C3380CC4-5D6E-409C-BE32-E72D297353CC}">
                  <c16:uniqueId val="{00000022-95A4-484A-BAB7-B0DB91FE48CD}"/>
                </c:ext>
              </c:extLst>
            </c:dLbl>
            <c:dLbl>
              <c:idx val="2"/>
              <c:tx>
                <c:rich>
                  <a:bodyPr/>
                  <a:lstStyle/>
                  <a:p>
                    <a:fld id="{54A7217E-0486-40EA-BD78-593774C4DE86}" type="SERIESNAME">
                      <a:rPr lang="en-US" smtClean="0"/>
                      <a:pPr/>
                      <a:t>[SERIES NAME]</a:t>
                    </a:fld>
                    <a:endParaRPr lang="en-US"/>
                  </a:p>
                </c:rich>
              </c:tx>
              <c:showLegendKey val="0"/>
              <c:showVal val="0"/>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95A4-484A-BAB7-B0DB91FE48CD}"/>
                </c:ext>
              </c:extLst>
            </c:dLbl>
            <c:dLbl>
              <c:idx val="3"/>
              <c:delete val="1"/>
              <c:extLst>
                <c:ext xmlns:c15="http://schemas.microsoft.com/office/drawing/2012/chart" uri="{CE6537A1-D6FC-4f65-9D91-7224C49458BB}"/>
                <c:ext xmlns:c16="http://schemas.microsoft.com/office/drawing/2014/chart" uri="{C3380CC4-5D6E-409C-BE32-E72D297353CC}">
                  <c16:uniqueId val="{00000023-95A4-484A-BAB7-B0DB91FE48CD}"/>
                </c:ext>
              </c:extLst>
            </c:dLbl>
            <c:dLbl>
              <c:idx val="4"/>
              <c:delete val="1"/>
              <c:extLst>
                <c:ext xmlns:c15="http://schemas.microsoft.com/office/drawing/2012/chart" uri="{CE6537A1-D6FC-4f65-9D91-7224C49458BB}"/>
                <c:ext xmlns:c16="http://schemas.microsoft.com/office/drawing/2014/chart" uri="{C3380CC4-5D6E-409C-BE32-E72D297353CC}">
                  <c16:uniqueId val="{00000024-95A4-484A-BAB7-B0DB91FE48CD}"/>
                </c:ext>
              </c:extLst>
            </c:dLbl>
            <c:dLbl>
              <c:idx val="5"/>
              <c:delete val="1"/>
              <c:extLst>
                <c:ext xmlns:c15="http://schemas.microsoft.com/office/drawing/2012/chart" uri="{CE6537A1-D6FC-4f65-9D91-7224C49458BB}"/>
                <c:ext xmlns:c16="http://schemas.microsoft.com/office/drawing/2014/chart" uri="{C3380CC4-5D6E-409C-BE32-E72D297353CC}">
                  <c16:uniqueId val="{00000025-95A4-484A-BAB7-B0DB91FE48CD}"/>
                </c:ext>
              </c:extLst>
            </c:dLbl>
            <c:dLbl>
              <c:idx val="6"/>
              <c:delete val="1"/>
              <c:extLst>
                <c:ext xmlns:c15="http://schemas.microsoft.com/office/drawing/2012/chart" uri="{CE6537A1-D6FC-4f65-9D91-7224C49458BB}"/>
                <c:ext xmlns:c16="http://schemas.microsoft.com/office/drawing/2014/chart" uri="{C3380CC4-5D6E-409C-BE32-E72D297353CC}">
                  <c16:uniqueId val="{00000026-95A4-484A-BAB7-B0DB91FE48CD}"/>
                </c:ext>
              </c:extLst>
            </c:dLbl>
            <c:dLbl>
              <c:idx val="7"/>
              <c:delete val="1"/>
              <c:extLst>
                <c:ext xmlns:c15="http://schemas.microsoft.com/office/drawing/2012/chart" uri="{CE6537A1-D6FC-4f65-9D91-7224C49458BB}"/>
                <c:ext xmlns:c16="http://schemas.microsoft.com/office/drawing/2014/chart" uri="{C3380CC4-5D6E-409C-BE32-E72D297353CC}">
                  <c16:uniqueId val="{00000027-95A4-484A-BAB7-B0DB91FE48CD}"/>
                </c:ext>
              </c:extLst>
            </c:dLbl>
            <c:dLbl>
              <c:idx val="8"/>
              <c:delete val="1"/>
              <c:extLst>
                <c:ext xmlns:c15="http://schemas.microsoft.com/office/drawing/2012/chart" uri="{CE6537A1-D6FC-4f65-9D91-7224C49458BB}"/>
                <c:ext xmlns:c16="http://schemas.microsoft.com/office/drawing/2014/chart" uri="{C3380CC4-5D6E-409C-BE32-E72D297353CC}">
                  <c16:uniqueId val="{00000029-95A4-484A-BAB7-B0DB91FE48CD}"/>
                </c:ext>
              </c:extLst>
            </c:dLbl>
            <c:dLbl>
              <c:idx val="9"/>
              <c:delete val="1"/>
              <c:extLst>
                <c:ext xmlns:c15="http://schemas.microsoft.com/office/drawing/2012/chart" uri="{CE6537A1-D6FC-4f65-9D91-7224C49458BB}"/>
                <c:ext xmlns:c16="http://schemas.microsoft.com/office/drawing/2014/chart" uri="{C3380CC4-5D6E-409C-BE32-E72D297353CC}">
                  <c16:uniqueId val="{00000028-95A4-484A-BAB7-B0DB91FE48CD}"/>
                </c:ext>
              </c:extLst>
            </c:dLbl>
            <c:spPr>
              <a:solidFill>
                <a:prstClr val="white"/>
              </a:solidFill>
              <a:ln>
                <a:solidFill>
                  <a:prstClr val="black">
                    <a:lumMod val="65000"/>
                    <a:lumOff val="35000"/>
                  </a:prstClr>
                </a:solidFill>
              </a:ln>
              <a:effectLst/>
            </c:spPr>
            <c:txPr>
              <a:bodyPr/>
              <a:lstStyle/>
              <a:p>
                <a:pPr>
                  <a:defRPr sz="1050" b="1"/>
                </a:pPr>
                <a:endParaRPr lang="en-US"/>
              </a:p>
            </c:txPr>
            <c:showLegendKey val="0"/>
            <c:showVal val="0"/>
            <c:showCatName val="1"/>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History'!$D$54:$AE$54</c:f>
              <c:numCache>
                <c:formatCode>#,##0_);\(#,##0\)</c:formatCode>
                <c:ptCount val="10"/>
                <c:pt idx="0">
                  <c:v>22000</c:v>
                </c:pt>
                <c:pt idx="1">
                  <c:v>35000</c:v>
                </c:pt>
                <c:pt idx="2">
                  <c:v>40800</c:v>
                </c:pt>
                <c:pt idx="3">
                  <c:v>45000</c:v>
                </c:pt>
                <c:pt idx="4">
                  <c:v>9800</c:v>
                </c:pt>
                <c:pt idx="5">
                  <c:v>0</c:v>
                </c:pt>
                <c:pt idx="6">
                  <c:v>0</c:v>
                </c:pt>
                <c:pt idx="7">
                  <c:v>0</c:v>
                </c:pt>
                <c:pt idx="8">
                  <c:v>0</c:v>
                </c:pt>
                <c:pt idx="9">
                  <c:v>0</c:v>
                </c:pt>
              </c:numCache>
              <c:extLst/>
            </c:numRef>
          </c:val>
          <c:extLst>
            <c:ext xmlns:c16="http://schemas.microsoft.com/office/drawing/2014/chart" uri="{C3380CC4-5D6E-409C-BE32-E72D297353CC}">
              <c16:uniqueId val="{0000003E-362D-4271-AEC9-7C5A1AC6078F}"/>
            </c:ext>
          </c:extLst>
        </c:ser>
        <c:ser>
          <c:idx val="52"/>
          <c:order val="52"/>
          <c:tx>
            <c:strRef>
              <c:f>'Projects History'!$C$55</c:f>
              <c:strCache>
                <c:ptCount val="1"/>
                <c:pt idx="0">
                  <c:v>HL-AUP</c:v>
                </c:pt>
              </c:strCache>
            </c:strRef>
          </c:tx>
          <c:spPr>
            <a:solidFill>
              <a:schemeClr val="accent1">
                <a:lumMod val="75000"/>
              </a:schemeClr>
            </a:solidFill>
            <a:ln w="25400">
              <a:noFill/>
            </a:ln>
            <a:effectLst/>
          </c:spPr>
          <c:dLbls>
            <c:dLbl>
              <c:idx val="0"/>
              <c:delete val="1"/>
              <c:extLst>
                <c:ext xmlns:c15="http://schemas.microsoft.com/office/drawing/2012/chart" uri="{CE6537A1-D6FC-4f65-9D91-7224C49458BB}"/>
                <c:ext xmlns:c16="http://schemas.microsoft.com/office/drawing/2014/chart" uri="{C3380CC4-5D6E-409C-BE32-E72D297353CC}">
                  <c16:uniqueId val="{0000001F-95A4-484A-BAB7-B0DB91FE48CD}"/>
                </c:ext>
              </c:extLst>
            </c:dLbl>
            <c:dLbl>
              <c:idx val="1"/>
              <c:delete val="1"/>
              <c:extLst>
                <c:ext xmlns:c15="http://schemas.microsoft.com/office/drawing/2012/chart" uri="{CE6537A1-D6FC-4f65-9D91-7224C49458BB}"/>
                <c:ext xmlns:c16="http://schemas.microsoft.com/office/drawing/2014/chart" uri="{C3380CC4-5D6E-409C-BE32-E72D297353CC}">
                  <c16:uniqueId val="{0000001E-95A4-484A-BAB7-B0DB91FE48CD}"/>
                </c:ext>
              </c:extLst>
            </c:dLbl>
            <c:dLbl>
              <c:idx val="2"/>
              <c:delete val="1"/>
              <c:extLst>
                <c:ext xmlns:c15="http://schemas.microsoft.com/office/drawing/2012/chart" uri="{CE6537A1-D6FC-4f65-9D91-7224C49458BB}"/>
                <c:ext xmlns:c16="http://schemas.microsoft.com/office/drawing/2014/chart" uri="{C3380CC4-5D6E-409C-BE32-E72D297353CC}">
                  <c16:uniqueId val="{0000001D-95A4-484A-BAB7-B0DB91FE48CD}"/>
                </c:ext>
              </c:extLst>
            </c:dLbl>
            <c:dLbl>
              <c:idx val="3"/>
              <c:delete val="1"/>
              <c:extLst>
                <c:ext xmlns:c15="http://schemas.microsoft.com/office/drawing/2012/chart" uri="{CE6537A1-D6FC-4f65-9D91-7224C49458BB}"/>
                <c:ext xmlns:c16="http://schemas.microsoft.com/office/drawing/2014/chart" uri="{C3380CC4-5D6E-409C-BE32-E72D297353CC}">
                  <c16:uniqueId val="{0000001C-95A4-484A-BAB7-B0DB91FE48CD}"/>
                </c:ext>
              </c:extLst>
            </c:dLbl>
            <c:dLbl>
              <c:idx val="4"/>
              <c:delete val="1"/>
              <c:extLst>
                <c:ext xmlns:c15="http://schemas.microsoft.com/office/drawing/2012/chart" uri="{CE6537A1-D6FC-4f65-9D91-7224C49458BB}"/>
                <c:ext xmlns:c16="http://schemas.microsoft.com/office/drawing/2014/chart" uri="{C3380CC4-5D6E-409C-BE32-E72D297353CC}">
                  <c16:uniqueId val="{0000001B-95A4-484A-BAB7-B0DB91FE48CD}"/>
                </c:ext>
              </c:extLst>
            </c:dLbl>
            <c:dLbl>
              <c:idx val="5"/>
              <c:delete val="1"/>
              <c:extLst>
                <c:ext xmlns:c15="http://schemas.microsoft.com/office/drawing/2012/chart" uri="{CE6537A1-D6FC-4f65-9D91-7224C49458BB}"/>
                <c:ext xmlns:c16="http://schemas.microsoft.com/office/drawing/2014/chart" uri="{C3380CC4-5D6E-409C-BE32-E72D297353CC}">
                  <c16:uniqueId val="{0000001A-95A4-484A-BAB7-B0DB91FE48CD}"/>
                </c:ext>
              </c:extLst>
            </c:dLbl>
            <c:dLbl>
              <c:idx val="6"/>
              <c:layout>
                <c:manualLayout>
                  <c:x val="-9.2339260170292842E-3"/>
                  <c:y val="-1.8897552668097038E-2"/>
                </c:manualLayout>
              </c:layout>
              <c:tx>
                <c:rich>
                  <a:bodyPr/>
                  <a:lstStyle/>
                  <a:p>
                    <a:pPr>
                      <a:defRPr sz="1100"/>
                    </a:pPr>
                    <a:r>
                      <a:rPr lang="en-US" sz="1100" b="1" dirty="0">
                        <a:solidFill>
                          <a:schemeClr val="tx1"/>
                        </a:solidFill>
                      </a:rPr>
                      <a:t>HL-LHC</a:t>
                    </a:r>
                    <a:r>
                      <a:rPr lang="en-US" sz="1100" b="1" baseline="0" dirty="0">
                        <a:solidFill>
                          <a:schemeClr val="tx1"/>
                        </a:solidFill>
                      </a:rPr>
                      <a:t> Projects</a:t>
                    </a:r>
                    <a:endParaRPr lang="en-US" sz="1100" b="1" dirty="0">
                      <a:solidFill>
                        <a:schemeClr val="tx1"/>
                      </a:solidFill>
                    </a:endParaRPr>
                  </a:p>
                </c:rich>
              </c:tx>
              <c:spPr/>
              <c:showLegendKey val="0"/>
              <c:showVal val="0"/>
              <c:showCatName val="1"/>
              <c:showSerName val="1"/>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207389665360544"/>
                      <c:h val="4.7835233557236859E-2"/>
                    </c:manualLayout>
                  </c15:layout>
                  <c15:showDataLabelsRange val="0"/>
                </c:ext>
                <c:ext xmlns:c16="http://schemas.microsoft.com/office/drawing/2014/chart" uri="{C3380CC4-5D6E-409C-BE32-E72D297353CC}">
                  <c16:uniqueId val="{00000020-95A4-484A-BAB7-B0DB91FE48CD}"/>
                </c:ext>
              </c:extLst>
            </c:dLbl>
            <c:dLbl>
              <c:idx val="7"/>
              <c:delete val="1"/>
              <c:extLst>
                <c:ext xmlns:c15="http://schemas.microsoft.com/office/drawing/2012/chart" uri="{CE6537A1-D6FC-4f65-9D91-7224C49458BB}"/>
                <c:ext xmlns:c16="http://schemas.microsoft.com/office/drawing/2014/chart" uri="{C3380CC4-5D6E-409C-BE32-E72D297353CC}">
                  <c16:uniqueId val="{00000018-95A4-484A-BAB7-B0DB91FE48CD}"/>
                </c:ext>
              </c:extLst>
            </c:dLbl>
            <c:dLbl>
              <c:idx val="8"/>
              <c:delete val="1"/>
              <c:extLst>
                <c:ext xmlns:c15="http://schemas.microsoft.com/office/drawing/2012/chart" uri="{CE6537A1-D6FC-4f65-9D91-7224C49458BB}"/>
                <c:ext xmlns:c16="http://schemas.microsoft.com/office/drawing/2014/chart" uri="{C3380CC4-5D6E-409C-BE32-E72D297353CC}">
                  <c16:uniqueId val="{00000019-95A4-484A-BAB7-B0DB91FE48CD}"/>
                </c:ext>
              </c:extLst>
            </c:dLbl>
            <c:dLbl>
              <c:idx val="9"/>
              <c:delete val="1"/>
              <c:extLst>
                <c:ext xmlns:c15="http://schemas.microsoft.com/office/drawing/2012/chart" uri="{CE6537A1-D6FC-4f65-9D91-7224C49458BB}"/>
                <c:ext xmlns:c16="http://schemas.microsoft.com/office/drawing/2014/chart" uri="{C3380CC4-5D6E-409C-BE32-E72D297353CC}">
                  <c16:uniqueId val="{00000017-95A4-484A-BAB7-B0DB91FE48CD}"/>
                </c:ext>
              </c:extLst>
            </c:dLbl>
            <c:spPr>
              <a:solidFill>
                <a:prstClr val="white"/>
              </a:solidFill>
              <a:ln>
                <a:solidFill>
                  <a:prstClr val="black">
                    <a:lumMod val="65000"/>
                    <a:lumOff val="35000"/>
                  </a:prstClr>
                </a:solidFill>
              </a:ln>
              <a:effectLst/>
            </c:spPr>
            <c:showLegendKey val="0"/>
            <c:showVal val="0"/>
            <c:showCatName val="1"/>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History'!$D$55:$AE$55</c:f>
              <c:numCache>
                <c:formatCode>#,##0_);\(#,##0\)</c:formatCode>
                <c:ptCount val="10"/>
                <c:pt idx="0">
                  <c:v>0</c:v>
                </c:pt>
                <c:pt idx="1">
                  <c:v>0</c:v>
                </c:pt>
                <c:pt idx="2">
                  <c:v>120</c:v>
                </c:pt>
                <c:pt idx="3">
                  <c:v>500</c:v>
                </c:pt>
                <c:pt idx="4">
                  <c:v>27000</c:v>
                </c:pt>
                <c:pt idx="5">
                  <c:v>50000</c:v>
                </c:pt>
                <c:pt idx="6">
                  <c:v>52025</c:v>
                </c:pt>
                <c:pt idx="7">
                  <c:v>43000</c:v>
                </c:pt>
                <c:pt idx="8">
                  <c:v>63355</c:v>
                </c:pt>
                <c:pt idx="9">
                  <c:v>30000</c:v>
                </c:pt>
              </c:numCache>
              <c:extLst/>
            </c:numRef>
          </c:val>
          <c:extLst>
            <c:ext xmlns:c16="http://schemas.microsoft.com/office/drawing/2014/chart" uri="{C3380CC4-5D6E-409C-BE32-E72D297353CC}">
              <c16:uniqueId val="{00000040-362D-4271-AEC9-7C5A1AC6078F}"/>
            </c:ext>
          </c:extLst>
        </c:ser>
        <c:ser>
          <c:idx val="53"/>
          <c:order val="53"/>
          <c:tx>
            <c:strRef>
              <c:f>'Projects History'!$C$56</c:f>
              <c:strCache>
                <c:ptCount val="1"/>
                <c:pt idx="0">
                  <c:v>HL-LHC-ATLAS</c:v>
                </c:pt>
              </c:strCache>
            </c:strRef>
          </c:tx>
          <c:spPr>
            <a:solidFill>
              <a:schemeClr val="accent1">
                <a:lumMod val="60000"/>
                <a:lumOff val="40000"/>
              </a:schemeClr>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History'!$D$56:$AE$56</c:f>
              <c:numCache>
                <c:formatCode>#,##0_);\(#,##0\)</c:formatCode>
                <c:ptCount val="10"/>
                <c:pt idx="0">
                  <c:v>0</c:v>
                </c:pt>
                <c:pt idx="1">
                  <c:v>0</c:v>
                </c:pt>
                <c:pt idx="2">
                  <c:v>215</c:v>
                </c:pt>
                <c:pt idx="3">
                  <c:v>4300</c:v>
                </c:pt>
                <c:pt idx="4">
                  <c:v>12000</c:v>
                </c:pt>
                <c:pt idx="5">
                  <c:v>27500</c:v>
                </c:pt>
                <c:pt idx="6">
                  <c:v>24500</c:v>
                </c:pt>
                <c:pt idx="7">
                  <c:v>16000</c:v>
                </c:pt>
                <c:pt idx="8">
                  <c:v>52785</c:v>
                </c:pt>
                <c:pt idx="9">
                  <c:v>10000</c:v>
                </c:pt>
              </c:numCache>
              <c:extLst/>
            </c:numRef>
          </c:val>
          <c:extLst>
            <c:ext xmlns:c16="http://schemas.microsoft.com/office/drawing/2014/chart" uri="{C3380CC4-5D6E-409C-BE32-E72D297353CC}">
              <c16:uniqueId val="{00000041-362D-4271-AEC9-7C5A1AC6078F}"/>
            </c:ext>
          </c:extLst>
        </c:ser>
        <c:ser>
          <c:idx val="54"/>
          <c:order val="54"/>
          <c:tx>
            <c:strRef>
              <c:f>'Projects History'!$C$57</c:f>
              <c:strCache>
                <c:ptCount val="1"/>
                <c:pt idx="0">
                  <c:v>HL-LHC-CMS</c:v>
                </c:pt>
              </c:strCache>
            </c:strRef>
          </c:tx>
          <c:spPr>
            <a:solidFill>
              <a:schemeClr val="accent1">
                <a:lumMod val="40000"/>
                <a:lumOff val="60000"/>
              </a:schemeClr>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History'!$D$57:$AE$57</c:f>
              <c:numCache>
                <c:formatCode>#,##0_);\(#,##0\)</c:formatCode>
                <c:ptCount val="10"/>
                <c:pt idx="0">
                  <c:v>0</c:v>
                </c:pt>
                <c:pt idx="1">
                  <c:v>0</c:v>
                </c:pt>
                <c:pt idx="2">
                  <c:v>1750</c:v>
                </c:pt>
                <c:pt idx="3">
                  <c:v>2750</c:v>
                </c:pt>
                <c:pt idx="4">
                  <c:v>12000</c:v>
                </c:pt>
                <c:pt idx="5">
                  <c:v>27500</c:v>
                </c:pt>
                <c:pt idx="6">
                  <c:v>20988</c:v>
                </c:pt>
                <c:pt idx="7">
                  <c:v>13500</c:v>
                </c:pt>
                <c:pt idx="8">
                  <c:v>54600</c:v>
                </c:pt>
                <c:pt idx="9">
                  <c:v>10000</c:v>
                </c:pt>
              </c:numCache>
              <c:extLst/>
            </c:numRef>
          </c:val>
          <c:extLst>
            <c:ext xmlns:c16="http://schemas.microsoft.com/office/drawing/2014/chart" uri="{C3380CC4-5D6E-409C-BE32-E72D297353CC}">
              <c16:uniqueId val="{00000042-362D-4271-AEC9-7C5A1AC6078F}"/>
            </c:ext>
          </c:extLst>
        </c:ser>
        <c:ser>
          <c:idx val="55"/>
          <c:order val="55"/>
          <c:tx>
            <c:strRef>
              <c:f>'Projects History'!$C$58</c:f>
              <c:strCache>
                <c:ptCount val="1"/>
                <c:pt idx="0">
                  <c:v>LZ</c:v>
                </c:pt>
              </c:strCache>
            </c:strRef>
          </c:tx>
          <c:spPr>
            <a:solidFill>
              <a:schemeClr val="accent2"/>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History'!$D$58:$AE$58</c:f>
              <c:numCache>
                <c:formatCode>#,##0_);\(#,##0\)</c:formatCode>
                <c:ptCount val="10"/>
                <c:pt idx="0">
                  <c:v>900</c:v>
                </c:pt>
                <c:pt idx="1">
                  <c:v>3050</c:v>
                </c:pt>
                <c:pt idx="2">
                  <c:v>10500</c:v>
                </c:pt>
                <c:pt idx="3">
                  <c:v>12500</c:v>
                </c:pt>
                <c:pt idx="4">
                  <c:v>14100</c:v>
                </c:pt>
                <c:pt idx="5">
                  <c:v>14450</c:v>
                </c:pt>
                <c:pt idx="6">
                  <c:v>0</c:v>
                </c:pt>
                <c:pt idx="7">
                  <c:v>0</c:v>
                </c:pt>
                <c:pt idx="8">
                  <c:v>0</c:v>
                </c:pt>
                <c:pt idx="9">
                  <c:v>0</c:v>
                </c:pt>
              </c:numCache>
              <c:extLst/>
            </c:numRef>
          </c:val>
          <c:extLst>
            <c:ext xmlns:c16="http://schemas.microsoft.com/office/drawing/2014/chart" uri="{C3380CC4-5D6E-409C-BE32-E72D297353CC}">
              <c16:uniqueId val="{00000043-362D-4271-AEC9-7C5A1AC6078F}"/>
            </c:ext>
          </c:extLst>
        </c:ser>
        <c:ser>
          <c:idx val="56"/>
          <c:order val="56"/>
          <c:tx>
            <c:strRef>
              <c:f>'Projects History'!$C$59</c:f>
              <c:strCache>
                <c:ptCount val="1"/>
                <c:pt idx="0">
                  <c:v>SuperCDMS</c:v>
                </c:pt>
              </c:strCache>
            </c:strRef>
          </c:tx>
          <c:spPr>
            <a:solidFill>
              <a:srgbClr val="7030A0"/>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History'!$D$59:$AE$59</c:f>
              <c:numCache>
                <c:formatCode>#,##0_);\(#,##0\)</c:formatCode>
                <c:ptCount val="10"/>
                <c:pt idx="0">
                  <c:v>0</c:v>
                </c:pt>
                <c:pt idx="1">
                  <c:v>2250</c:v>
                </c:pt>
                <c:pt idx="2">
                  <c:v>3000</c:v>
                </c:pt>
                <c:pt idx="3">
                  <c:v>3400</c:v>
                </c:pt>
                <c:pt idx="4">
                  <c:v>7400</c:v>
                </c:pt>
                <c:pt idx="5">
                  <c:v>2550</c:v>
                </c:pt>
                <c:pt idx="6">
                  <c:v>0</c:v>
                </c:pt>
                <c:pt idx="7">
                  <c:v>0</c:v>
                </c:pt>
                <c:pt idx="8">
                  <c:v>0</c:v>
                </c:pt>
                <c:pt idx="9">
                  <c:v>0</c:v>
                </c:pt>
              </c:numCache>
              <c:extLst/>
            </c:numRef>
          </c:val>
          <c:extLst>
            <c:ext xmlns:c16="http://schemas.microsoft.com/office/drawing/2014/chart" uri="{C3380CC4-5D6E-409C-BE32-E72D297353CC}">
              <c16:uniqueId val="{00000044-362D-4271-AEC9-7C5A1AC6078F}"/>
            </c:ext>
          </c:extLst>
        </c:ser>
        <c:ser>
          <c:idx val="57"/>
          <c:order val="57"/>
          <c:tx>
            <c:strRef>
              <c:f>'Projects History'!$C$60</c:f>
              <c:strCache>
                <c:ptCount val="1"/>
                <c:pt idx="0">
                  <c:v>DESI</c:v>
                </c:pt>
              </c:strCache>
            </c:strRef>
          </c:tx>
          <c:spPr>
            <a:solidFill>
              <a:schemeClr val="accent4"/>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History'!$D$60:$AE$60</c:f>
              <c:numCache>
                <c:formatCode>#,##0_);\(#,##0\)</c:formatCode>
                <c:ptCount val="10"/>
                <c:pt idx="0">
                  <c:v>0</c:v>
                </c:pt>
                <c:pt idx="1">
                  <c:v>3878</c:v>
                </c:pt>
                <c:pt idx="2">
                  <c:v>10300</c:v>
                </c:pt>
                <c:pt idx="3">
                  <c:v>12800</c:v>
                </c:pt>
                <c:pt idx="4">
                  <c:v>20000</c:v>
                </c:pt>
                <c:pt idx="5">
                  <c:v>9350</c:v>
                </c:pt>
                <c:pt idx="6">
                  <c:v>0</c:v>
                </c:pt>
                <c:pt idx="7">
                  <c:v>0</c:v>
                </c:pt>
                <c:pt idx="8">
                  <c:v>0</c:v>
                </c:pt>
                <c:pt idx="9">
                  <c:v>0</c:v>
                </c:pt>
              </c:numCache>
              <c:extLst/>
            </c:numRef>
          </c:val>
          <c:extLst>
            <c:ext xmlns:c16="http://schemas.microsoft.com/office/drawing/2014/chart" uri="{C3380CC4-5D6E-409C-BE32-E72D297353CC}">
              <c16:uniqueId val="{00000045-362D-4271-AEC9-7C5A1AC6078F}"/>
            </c:ext>
          </c:extLst>
        </c:ser>
        <c:ser>
          <c:idx val="58"/>
          <c:order val="58"/>
          <c:tx>
            <c:strRef>
              <c:f>'Projects History'!$C$61</c:f>
              <c:strCache>
                <c:ptCount val="1"/>
                <c:pt idx="0">
                  <c:v>FACET-II</c:v>
                </c:pt>
              </c:strCache>
            </c:strRef>
          </c:tx>
          <c:spPr>
            <a:solidFill>
              <a:schemeClr val="bg1">
                <a:lumMod val="65000"/>
              </a:schemeClr>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History'!$D$61:$AE$61</c:f>
              <c:numCache>
                <c:formatCode>#,##0_);\(#,##0\)</c:formatCode>
                <c:ptCount val="10"/>
                <c:pt idx="0">
                  <c:v>0</c:v>
                </c:pt>
                <c:pt idx="1">
                  <c:v>0</c:v>
                </c:pt>
                <c:pt idx="2">
                  <c:v>2100</c:v>
                </c:pt>
                <c:pt idx="3">
                  <c:v>3500</c:v>
                </c:pt>
                <c:pt idx="4">
                  <c:v>10000</c:v>
                </c:pt>
                <c:pt idx="5">
                  <c:v>10000</c:v>
                </c:pt>
                <c:pt idx="6">
                  <c:v>0</c:v>
                </c:pt>
                <c:pt idx="7">
                  <c:v>0</c:v>
                </c:pt>
                <c:pt idx="8">
                  <c:v>0</c:v>
                </c:pt>
                <c:pt idx="9">
                  <c:v>0</c:v>
                </c:pt>
              </c:numCache>
              <c:extLst/>
            </c:numRef>
          </c:val>
          <c:extLst>
            <c:ext xmlns:c16="http://schemas.microsoft.com/office/drawing/2014/chart" uri="{C3380CC4-5D6E-409C-BE32-E72D297353CC}">
              <c16:uniqueId val="{00000046-362D-4271-AEC9-7C5A1AC6078F}"/>
            </c:ext>
          </c:extLst>
        </c:ser>
        <c:ser>
          <c:idx val="59"/>
          <c:order val="59"/>
          <c:tx>
            <c:strRef>
              <c:f>'Projects History'!$C$63</c:f>
              <c:strCache>
                <c:ptCount val="1"/>
                <c:pt idx="0">
                  <c:v>CMB-S4</c:v>
                </c:pt>
              </c:strCache>
            </c:strRef>
          </c:tx>
          <c:spPr>
            <a:solidFill>
              <a:schemeClr val="accent6"/>
            </a:solidFill>
            <a:ln w="25400">
              <a:noFill/>
            </a:ln>
            <a:effectLst/>
          </c:spPr>
          <c:cat>
            <c:strRef>
              <c:f>'Projects History'!$D$2:$AE$2</c:f>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extLst/>
            </c:strRef>
          </c:cat>
          <c:val>
            <c:numRef>
              <c:f>'Projects History'!$D$63:$AE$63</c:f>
              <c:numCache>
                <c:formatCode>#,##0_);\(#,##0\)</c:formatCode>
                <c:ptCount val="10"/>
                <c:pt idx="0">
                  <c:v>0</c:v>
                </c:pt>
                <c:pt idx="1">
                  <c:v>0</c:v>
                </c:pt>
                <c:pt idx="2">
                  <c:v>0</c:v>
                </c:pt>
                <c:pt idx="3">
                  <c:v>0</c:v>
                </c:pt>
                <c:pt idx="4">
                  <c:v>0</c:v>
                </c:pt>
                <c:pt idx="5">
                  <c:v>0</c:v>
                </c:pt>
                <c:pt idx="6">
                  <c:v>2450</c:v>
                </c:pt>
                <c:pt idx="7">
                  <c:v>6000</c:v>
                </c:pt>
                <c:pt idx="8">
                  <c:v>19893</c:v>
                </c:pt>
                <c:pt idx="9">
                  <c:v>1000</c:v>
                </c:pt>
              </c:numCache>
              <c:extLst/>
            </c:numRef>
          </c:val>
          <c:extLst xmlns:c15="http://schemas.microsoft.com/office/drawing/2012/chart">
            <c:ext xmlns:c16="http://schemas.microsoft.com/office/drawing/2014/chart" uri="{C3380CC4-5D6E-409C-BE32-E72D297353CC}">
              <c16:uniqueId val="{00000047-362D-4271-AEC9-7C5A1AC6078F}"/>
            </c:ext>
          </c:extLst>
        </c:ser>
        <c:ser>
          <c:idx val="63"/>
          <c:order val="70"/>
          <c:tx>
            <c:strRef>
              <c:f>'Projects History'!$C$62</c:f>
              <c:strCache>
                <c:ptCount val="1"/>
                <c:pt idx="0">
                  <c:v>LuSEE-Night</c:v>
                </c:pt>
              </c:strCache>
            </c:strRef>
          </c:tx>
          <c:spPr>
            <a:ln w="25400">
              <a:noFill/>
            </a:ln>
          </c:spPr>
          <c:cat>
            <c:strLit>
              <c:ptCount val="10"/>
              <c:pt idx="0">
                <c:v>FY 2014</c:v>
              </c:pt>
              <c:pt idx="1">
                <c:v>FY 2015</c:v>
              </c:pt>
              <c:pt idx="2">
                <c:v>FY 2016</c:v>
              </c:pt>
              <c:pt idx="3">
                <c:v>FY 2017</c:v>
              </c:pt>
              <c:pt idx="4">
                <c:v>FY 2018</c:v>
              </c:pt>
              <c:pt idx="5">
                <c:v>FY 2019</c:v>
              </c:pt>
              <c:pt idx="6">
                <c:v>FY 2020</c:v>
              </c:pt>
              <c:pt idx="7">
                <c:v>FY 2021</c:v>
              </c:pt>
              <c:pt idx="8">
                <c:v>FY 2022 (+IRA)</c:v>
              </c:pt>
              <c:pt idx="9">
                <c:v>FY 2023</c:v>
              </c:pt>
              <c:extLst>
                <c:ext xmlns:c15="http://schemas.microsoft.com/office/drawing/2012/chart" uri="{02D57815-91ED-43cb-92C2-25804820EDAC}">
                  <c15:autoCat val="1"/>
                </c:ext>
              </c:extLst>
            </c:strLit>
          </c:cat>
          <c:val>
            <c:numRef>
              <c:f>'Projects History'!$D$62:$AE$62</c:f>
              <c:numCache>
                <c:formatCode>#,##0_);\(#,##0\)</c:formatCode>
                <c:ptCount val="10"/>
                <c:pt idx="0">
                  <c:v>0</c:v>
                </c:pt>
                <c:pt idx="1">
                  <c:v>0</c:v>
                </c:pt>
                <c:pt idx="2">
                  <c:v>0</c:v>
                </c:pt>
                <c:pt idx="3">
                  <c:v>0</c:v>
                </c:pt>
                <c:pt idx="4">
                  <c:v>0</c:v>
                </c:pt>
                <c:pt idx="5">
                  <c:v>0</c:v>
                </c:pt>
                <c:pt idx="6">
                  <c:v>0</c:v>
                </c:pt>
                <c:pt idx="7">
                  <c:v>0</c:v>
                </c:pt>
                <c:pt idx="8">
                  <c:v>15000</c:v>
                </c:pt>
                <c:pt idx="9">
                  <c:v>0</c:v>
                </c:pt>
              </c:numCache>
              <c:extLst/>
            </c:numRef>
          </c:val>
          <c:extLst>
            <c:ext xmlns:c16="http://schemas.microsoft.com/office/drawing/2014/chart" uri="{C3380CC4-5D6E-409C-BE32-E72D297353CC}">
              <c16:uniqueId val="{00000001-95A4-484A-BAB7-B0DB91FE48CD}"/>
            </c:ext>
          </c:extLst>
        </c:ser>
        <c:ser>
          <c:idx val="71"/>
          <c:order val="71"/>
          <c:tx>
            <c:strRef>
              <c:f>'Projects History'!$C$64</c:f>
              <c:strCache>
                <c:ptCount val="1"/>
                <c:pt idx="0">
                  <c:v>ACORN</c:v>
                </c:pt>
              </c:strCache>
            </c:strRef>
          </c:tx>
          <c:spPr>
            <a:ln w="25400">
              <a:noFill/>
            </a:ln>
          </c:spPr>
          <c:cat>
            <c:strLit>
              <c:ptCount val="10"/>
              <c:pt idx="0">
                <c:v>FY 2014</c:v>
              </c:pt>
              <c:pt idx="1">
                <c:v>FY 2015</c:v>
              </c:pt>
              <c:pt idx="2">
                <c:v>FY 2016</c:v>
              </c:pt>
              <c:pt idx="3">
                <c:v>FY 2017</c:v>
              </c:pt>
              <c:pt idx="4">
                <c:v>FY 2018</c:v>
              </c:pt>
              <c:pt idx="5">
                <c:v>FY 2019</c:v>
              </c:pt>
              <c:pt idx="6">
                <c:v>FY 2020</c:v>
              </c:pt>
              <c:pt idx="7">
                <c:v>FY 2021</c:v>
              </c:pt>
              <c:pt idx="8">
                <c:v>FY 2022 (+IRA)</c:v>
              </c:pt>
              <c:pt idx="9">
                <c:v>FY 2023</c:v>
              </c:pt>
              <c:extLst>
                <c:ext xmlns:c15="http://schemas.microsoft.com/office/drawing/2012/chart" uri="{02D57815-91ED-43cb-92C2-25804820EDAC}">
                  <c15:autoCat val="1"/>
                </c:ext>
              </c:extLst>
            </c:strLit>
          </c:cat>
          <c:val>
            <c:numRef>
              <c:f>'Projects History'!$D$64:$AE$64</c:f>
              <c:numCache>
                <c:formatCode>#,##0_);\(#,##0\)</c:formatCode>
                <c:ptCount val="10"/>
                <c:pt idx="0">
                  <c:v>0</c:v>
                </c:pt>
                <c:pt idx="1">
                  <c:v>0</c:v>
                </c:pt>
                <c:pt idx="2">
                  <c:v>0</c:v>
                </c:pt>
                <c:pt idx="3">
                  <c:v>0</c:v>
                </c:pt>
                <c:pt idx="4">
                  <c:v>0</c:v>
                </c:pt>
                <c:pt idx="5">
                  <c:v>0</c:v>
                </c:pt>
                <c:pt idx="6">
                  <c:v>100</c:v>
                </c:pt>
                <c:pt idx="7">
                  <c:v>1000</c:v>
                </c:pt>
                <c:pt idx="8">
                  <c:v>17000</c:v>
                </c:pt>
                <c:pt idx="9">
                  <c:v>2000</c:v>
                </c:pt>
              </c:numCache>
              <c:extLst/>
            </c:numRef>
          </c:val>
          <c:extLst>
            <c:ext xmlns:c16="http://schemas.microsoft.com/office/drawing/2014/chart" uri="{C3380CC4-5D6E-409C-BE32-E72D297353CC}">
              <c16:uniqueId val="{00000002-95A4-484A-BAB7-B0DB91FE48CD}"/>
            </c:ext>
          </c:extLst>
        </c:ser>
        <c:dLbls>
          <c:showLegendKey val="0"/>
          <c:showVal val="0"/>
          <c:showCatName val="0"/>
          <c:showSerName val="0"/>
          <c:showPercent val="0"/>
          <c:showBubbleSize val="0"/>
        </c:dLbls>
        <c:axId val="712000360"/>
        <c:axId val="712001144"/>
        <c:extLst>
          <c:ext xmlns:c15="http://schemas.microsoft.com/office/drawing/2012/chart" uri="{02D57815-91ED-43cb-92C2-25804820EDAC}">
            <c15:filteredAreaSeries>
              <c15:ser>
                <c:idx val="0"/>
                <c:order val="0"/>
                <c:tx>
                  <c:strRef>
                    <c:extLst>
                      <c:ext uri="{02D57815-91ED-43cb-92C2-25804820EDAC}">
                        <c15:formulaRef>
                          <c15:sqref>'Projects History'!$C$3</c15:sqref>
                        </c15:formulaRef>
                      </c:ext>
                    </c:extLst>
                    <c:strCache>
                      <c:ptCount val="1"/>
                      <c:pt idx="0">
                        <c:v>B-factory</c:v>
                      </c:pt>
                    </c:strCache>
                  </c:strRef>
                </c:tx>
                <c:spPr>
                  <a:solidFill>
                    <a:schemeClr val="accent2">
                      <a:lumMod val="20000"/>
                      <a:lumOff val="80000"/>
                    </a:schemeClr>
                  </a:solidFill>
                  <a:ln>
                    <a:noFill/>
                  </a:ln>
                  <a:effectLst/>
                </c:spPr>
                <c:dLbls>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0"/>
                    </c:ext>
                  </c:extLst>
                </c:dLbls>
                <c:cat>
                  <c:strRef>
                    <c:extLst>
                      <c:ex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c:ext uri="{02D57815-91ED-43cb-92C2-25804820EDAC}">
                        <c15:formulaRef>
                          <c15:sqref>'Projects History'!$D$3:$AE$3</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1-362D-4271-AEC9-7C5A1AC6078F}"/>
                  </c:ext>
                </c:extLst>
              </c15:ser>
            </c15:filteredAreaSeries>
            <c15:filteredAreaSeries>
              <c15:ser>
                <c:idx val="1"/>
                <c:order val="1"/>
                <c:tx>
                  <c:strRef>
                    <c:extLst xmlns:c15="http://schemas.microsoft.com/office/drawing/2012/chart">
                      <c:ext xmlns:c15="http://schemas.microsoft.com/office/drawing/2012/chart" uri="{02D57815-91ED-43cb-92C2-25804820EDAC}">
                        <c15:formulaRef>
                          <c15:sqref>'Projects History'!$C$4</c15:sqref>
                        </c15:formulaRef>
                      </c:ext>
                    </c:extLst>
                    <c:strCache>
                      <c:ptCount val="1"/>
                      <c:pt idx="0">
                        <c:v>Fermilab Main Injector</c:v>
                      </c:pt>
                    </c:strCache>
                  </c:strRef>
                </c:tx>
                <c:spPr>
                  <a:solidFill>
                    <a:schemeClr val="accent2"/>
                  </a:solidFill>
                  <a:ln>
                    <a:noFill/>
                  </a:ln>
                  <a:effectLst/>
                </c:spPr>
                <c:dLbls>
                  <c:spPr>
                    <a:noFill/>
                    <a:ln>
                      <a:noFill/>
                    </a:ln>
                    <a:effectLst/>
                  </c:spPr>
                  <c:txPr>
                    <a:bodyPr rot="2700000" spcFirstLastPara="1" vertOverflow="ellipsis" wrap="square" lIns="38100" tIns="19050" rIns="38100" bIns="19050" anchor="ctr"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History'!$D$4:$AE$4</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03-362D-4271-AEC9-7C5A1AC6078F}"/>
                  </c:ext>
                </c:extLst>
              </c15:ser>
            </c15:filteredAreaSeries>
            <c15:filteredAreaSeries>
              <c15:ser>
                <c:idx val="2"/>
                <c:order val="2"/>
                <c:tx>
                  <c:strRef>
                    <c:extLst xmlns:c15="http://schemas.microsoft.com/office/drawing/2012/chart">
                      <c:ext xmlns:c15="http://schemas.microsoft.com/office/drawing/2012/chart" uri="{02D57815-91ED-43cb-92C2-25804820EDAC}">
                        <c15:formulaRef>
                          <c15:sqref>'Projects History'!$C$5</c15:sqref>
                        </c15:formulaRef>
                      </c:ext>
                    </c:extLst>
                    <c:strCache>
                      <c:ptCount val="1"/>
                      <c:pt idx="0">
                        <c:v>SLAC Master Substation Upgrade</c:v>
                      </c:pt>
                    </c:strCache>
                  </c:strRef>
                </c:tx>
                <c:spPr>
                  <a:solidFill>
                    <a:schemeClr val="accent3"/>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History'!$D$5:$AE$5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04-362D-4271-AEC9-7C5A1AC6078F}"/>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'Projects History'!$C$6</c15:sqref>
                        </c15:formulaRef>
                      </c:ext>
                    </c:extLst>
                    <c:strCache>
                      <c:ptCount val="1"/>
                      <c:pt idx="0">
                        <c:v>C-Zero Area Experimental Hall</c:v>
                      </c:pt>
                    </c:strCache>
                  </c:strRef>
                </c:tx>
                <c:spPr>
                  <a:solidFill>
                    <a:schemeClr val="accent4"/>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History'!$D$6:$AE$6</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05-362D-4271-AEC9-7C5A1AC6078F}"/>
                  </c:ext>
                </c:extLst>
              </c15:ser>
            </c15:filteredAreaSeries>
            <c15:filteredAreaSeries>
              <c15:ser>
                <c:idx val="4"/>
                <c:order val="4"/>
                <c:tx>
                  <c:strRef>
                    <c:extLst xmlns:c15="http://schemas.microsoft.com/office/drawing/2012/chart">
                      <c:ext xmlns:c15="http://schemas.microsoft.com/office/drawing/2012/chart" uri="{02D57815-91ED-43cb-92C2-25804820EDAC}">
                        <c15:formulaRef>
                          <c15:sqref>'Projects History'!$C$7</c15:sqref>
                        </c15:formulaRef>
                      </c:ext>
                    </c:extLst>
                    <c:strCache>
                      <c:ptCount val="1"/>
                      <c:pt idx="0">
                        <c:v>Neutrinos at the Main Injector</c:v>
                      </c:pt>
                    </c:strCache>
                  </c:strRef>
                </c:tx>
                <c:spPr>
                  <a:solidFill>
                    <a:schemeClr val="accent6">
                      <a:lumMod val="40000"/>
                      <a:lumOff val="6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History'!$D$7:$AE$7</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07-362D-4271-AEC9-7C5A1AC6078F}"/>
                  </c:ext>
                </c:extLst>
              </c15:ser>
            </c15:filteredAreaSeries>
            <c15:filteredAreaSeries>
              <c15:ser>
                <c:idx val="5"/>
                <c:order val="5"/>
                <c:tx>
                  <c:strRef>
                    <c:extLst xmlns:c15="http://schemas.microsoft.com/office/drawing/2012/chart">
                      <c:ext xmlns:c15="http://schemas.microsoft.com/office/drawing/2012/chart" uri="{02D57815-91ED-43cb-92C2-25804820EDAC}">
                        <c15:formulaRef>
                          <c15:sqref>'Projects History'!$C$8</c15:sqref>
                        </c15:formulaRef>
                      </c:ext>
                    </c:extLst>
                    <c:strCache>
                      <c:ptCount val="1"/>
                      <c:pt idx="0">
                        <c:v>Willson Hall Reno</c:v>
                      </c:pt>
                    </c:strCache>
                  </c:strRef>
                </c:tx>
                <c:spPr>
                  <a:solidFill>
                    <a:schemeClr val="accent6"/>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History'!$D$8:$AE$8</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08-362D-4271-AEC9-7C5A1AC6078F}"/>
                  </c:ext>
                </c:extLst>
              </c15:ser>
            </c15:filteredAreaSeries>
            <c15:filteredAreaSeries>
              <c15:ser>
                <c:idx val="6"/>
                <c:order val="6"/>
                <c:tx>
                  <c:strRef>
                    <c:extLst xmlns:c15="http://schemas.microsoft.com/office/drawing/2012/chart">
                      <c:ext xmlns:c15="http://schemas.microsoft.com/office/drawing/2012/chart" uri="{02D57815-91ED-43cb-92C2-25804820EDAC}">
                        <c15:formulaRef>
                          <c15:sqref>'Projects History'!$C$9</c15:sqref>
                        </c15:formulaRef>
                      </c:ext>
                    </c:extLst>
                    <c:strCache>
                      <c:ptCount val="1"/>
                      <c:pt idx="0">
                        <c:v>SLAC Research Office</c:v>
                      </c:pt>
                    </c:strCache>
                  </c:strRef>
                </c:tx>
                <c:spPr>
                  <a:solidFill>
                    <a:srgbClr val="FFFF00"/>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History'!$D$9:$AE$9</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09-362D-4271-AEC9-7C5A1AC6078F}"/>
                  </c:ext>
                </c:extLst>
              </c15:ser>
            </c15:filteredAreaSeries>
            <c15:filteredAreaSeries>
              <c15:ser>
                <c:idx val="10"/>
                <c:order val="10"/>
                <c:tx>
                  <c:strRef>
                    <c:extLst xmlns:c15="http://schemas.microsoft.com/office/drawing/2012/chart">
                      <c:ext xmlns:c15="http://schemas.microsoft.com/office/drawing/2012/chart" uri="{02D57815-91ED-43cb-92C2-25804820EDAC}">
                        <c15:formulaRef>
                          <c15:sqref>'Projects History'!$C$13</c15:sqref>
                        </c15:formulaRef>
                      </c:ext>
                    </c:extLst>
                    <c:strCache>
                      <c:ptCount val="1"/>
                      <c:pt idx="0">
                        <c:v>PIP-III</c:v>
                      </c:pt>
                    </c:strCache>
                  </c:strRef>
                </c:tx>
                <c:spPr>
                  <a:solidFill>
                    <a:schemeClr val="accent5">
                      <a:lumMod val="6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History'!$D$13:$AE$13</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0-362D-4271-AEC9-7C5A1AC6078F}"/>
                  </c:ext>
                </c:extLst>
              </c15:ser>
            </c15:filteredAreaSeries>
            <c15:filteredAreaSeries>
              <c15:ser>
                <c:idx val="11"/>
                <c:order val="11"/>
                <c:tx>
                  <c:strRef>
                    <c:extLst xmlns:c15="http://schemas.microsoft.com/office/drawing/2012/chart">
                      <c:ext xmlns:c15="http://schemas.microsoft.com/office/drawing/2012/chart" uri="{02D57815-91ED-43cb-92C2-25804820EDAC}">
                        <c15:formulaRef>
                          <c15:sqref>'Projects History'!$C$14</c15:sqref>
                        </c15:formulaRef>
                      </c:ext>
                    </c:extLst>
                    <c:strCache>
                      <c:ptCount val="1"/>
                      <c:pt idx="0">
                        <c:v>LBNF Hi-Flux</c:v>
                      </c:pt>
                    </c:strCache>
                  </c:strRef>
                </c:tx>
                <c:spPr>
                  <a:solidFill>
                    <a:schemeClr val="accent6">
                      <a:lumMod val="6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History'!$D$14:$AE$14</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1-362D-4271-AEC9-7C5A1AC6078F}"/>
                  </c:ext>
                </c:extLst>
              </c15:ser>
            </c15:filteredAreaSeries>
            <c15:filteredAreaSeries>
              <c15:ser>
                <c:idx val="12"/>
                <c:order val="12"/>
                <c:tx>
                  <c:strRef>
                    <c:extLst xmlns:c15="http://schemas.microsoft.com/office/drawing/2012/chart">
                      <c:ext xmlns:c15="http://schemas.microsoft.com/office/drawing/2012/chart" uri="{02D57815-91ED-43cb-92C2-25804820EDAC}">
                        <c15:formulaRef>
                          <c15:sqref>'Projects History'!$C$16</c15:sqref>
                        </c15:formulaRef>
                      </c:ext>
                    </c:extLst>
                    <c:strCache>
                      <c:ptCount val="1"/>
                      <c:pt idx="0">
                        <c:v>Mu2e Upgrade</c:v>
                      </c:pt>
                    </c:strCache>
                  </c:strRef>
                </c:tx>
                <c:spPr>
                  <a:solidFill>
                    <a:schemeClr val="accent1">
                      <a:lumMod val="80000"/>
                      <a:lumOff val="2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History'!$D$16:$AE$16</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2-362D-4271-AEC9-7C5A1AC6078F}"/>
                  </c:ext>
                </c:extLst>
              </c15:ser>
            </c15:filteredAreaSeries>
            <c15:filteredAreaSeries>
              <c15:ser>
                <c:idx val="13"/>
                <c:order val="13"/>
                <c:tx>
                  <c:strRef>
                    <c:extLst xmlns:c15="http://schemas.microsoft.com/office/drawing/2012/chart">
                      <c:ext xmlns:c15="http://schemas.microsoft.com/office/drawing/2012/chart" uri="{02D57815-91ED-43cb-92C2-25804820EDAC}">
                        <c15:formulaRef>
                          <c15:sqref>'Projects History'!$C$15</c15:sqref>
                        </c15:formulaRef>
                      </c:ext>
                    </c:extLst>
                    <c:strCache>
                      <c:ptCount val="1"/>
                      <c:pt idx="0">
                        <c:v>Future Collider</c:v>
                      </c:pt>
                    </c:strCache>
                  </c:strRef>
                </c:tx>
                <c:spPr>
                  <a:solidFill>
                    <a:schemeClr val="accent2">
                      <a:lumMod val="80000"/>
                      <a:lumOff val="2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History'!$D$15:$AE$15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3-362D-4271-AEC9-7C5A1AC6078F}"/>
                  </c:ext>
                </c:extLst>
              </c15:ser>
            </c15:filteredAreaSeries>
            <c15:filteredAreaSeries>
              <c15:ser>
                <c:idx val="14"/>
                <c:order val="14"/>
                <c:tx>
                  <c:strRef>
                    <c:extLst xmlns:c15="http://schemas.microsoft.com/office/drawing/2012/chart">
                      <c:ext xmlns:c15="http://schemas.microsoft.com/office/drawing/2012/chart" uri="{02D57815-91ED-43cb-92C2-25804820EDAC}">
                        <c15:formulaRef>
                          <c15:sqref>'Projects History'!$C$17</c15:sqref>
                        </c15:formulaRef>
                      </c:ext>
                    </c:extLst>
                    <c:strCache>
                      <c:ptCount val="1"/>
                      <c:pt idx="0">
                        <c:v>Rare k-decay Experiment</c:v>
                      </c:pt>
                    </c:strCache>
                  </c:strRef>
                </c:tx>
                <c:spPr>
                  <a:solidFill>
                    <a:schemeClr val="accent3">
                      <a:lumMod val="80000"/>
                      <a:lumOff val="2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History'!$D$17:$AE$17</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4-362D-4271-AEC9-7C5A1AC6078F}"/>
                  </c:ext>
                </c:extLst>
              </c15:ser>
            </c15:filteredAreaSeries>
            <c15:filteredAreaSeries>
              <c15:ser>
                <c:idx val="15"/>
                <c:order val="15"/>
                <c:tx>
                  <c:strRef>
                    <c:extLst xmlns:c15="http://schemas.microsoft.com/office/drawing/2012/chart">
                      <c:ext xmlns:c15="http://schemas.microsoft.com/office/drawing/2012/chart" uri="{02D57815-91ED-43cb-92C2-25804820EDAC}">
                        <c15:formulaRef>
                          <c15:sqref>'Projects History'!$C$18</c15:sqref>
                        </c15:formulaRef>
                      </c:ext>
                    </c:extLst>
                    <c:strCache>
                      <c:ptCount val="1"/>
                      <c:pt idx="0">
                        <c:v>KTeV Experiment</c:v>
                      </c:pt>
                    </c:strCache>
                  </c:strRef>
                </c:tx>
                <c:spPr>
                  <a:solidFill>
                    <a:schemeClr val="accent4">
                      <a:lumMod val="80000"/>
                      <a:lumOff val="2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History'!$D$18:$AE$18</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5-362D-4271-AEC9-7C5A1AC6078F}"/>
                  </c:ext>
                </c:extLst>
              </c15:ser>
            </c15:filteredAreaSeries>
            <c15:filteredAreaSeries>
              <c15:ser>
                <c:idx val="16"/>
                <c:order val="16"/>
                <c:tx>
                  <c:strRef>
                    <c:extLst xmlns:c15="http://schemas.microsoft.com/office/drawing/2012/chart">
                      <c:ext xmlns:c15="http://schemas.microsoft.com/office/drawing/2012/chart" uri="{02D57815-91ED-43cb-92C2-25804820EDAC}">
                        <c15:formulaRef>
                          <c15:sqref>'Projects History'!$C$19</c15:sqref>
                        </c15:formulaRef>
                      </c:ext>
                    </c:extLst>
                    <c:strCache>
                      <c:ptCount val="1"/>
                      <c:pt idx="0">
                        <c:v>Next Linear Collider Test Facility</c:v>
                      </c:pt>
                    </c:strCache>
                  </c:strRef>
                </c:tx>
                <c:spPr>
                  <a:solidFill>
                    <a:schemeClr val="accent5">
                      <a:lumMod val="80000"/>
                      <a:lumOff val="2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History'!$D$19:$AE$19</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6-362D-4271-AEC9-7C5A1AC6078F}"/>
                  </c:ext>
                </c:extLst>
              </c15:ser>
            </c15:filteredAreaSeries>
            <c15:filteredAreaSeries>
              <c15:ser>
                <c:idx val="17"/>
                <c:order val="17"/>
                <c:tx>
                  <c:strRef>
                    <c:extLst xmlns:c15="http://schemas.microsoft.com/office/drawing/2012/chart">
                      <c:ext xmlns:c15="http://schemas.microsoft.com/office/drawing/2012/chart" uri="{02D57815-91ED-43cb-92C2-25804820EDAC}">
                        <c15:formulaRef>
                          <c15:sqref>'Projects History'!$C$20</c15:sqref>
                        </c15:formulaRef>
                      </c:ext>
                    </c:extLst>
                    <c:strCache>
                      <c:ptCount val="1"/>
                      <c:pt idx="0">
                        <c:v>g-2</c:v>
                      </c:pt>
                    </c:strCache>
                  </c:strRef>
                </c:tx>
                <c:spPr>
                  <a:solidFill>
                    <a:schemeClr val="accent6">
                      <a:lumMod val="80000"/>
                      <a:lumOff val="2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History'!$D$20:$AE$20</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7-362D-4271-AEC9-7C5A1AC6078F}"/>
                  </c:ext>
                </c:extLst>
              </c15:ser>
            </c15:filteredAreaSeries>
            <c15:filteredAreaSeries>
              <c15:ser>
                <c:idx val="18"/>
                <c:order val="18"/>
                <c:tx>
                  <c:strRef>
                    <c:extLst xmlns:c15="http://schemas.microsoft.com/office/drawing/2012/chart">
                      <c:ext xmlns:c15="http://schemas.microsoft.com/office/drawing/2012/chart" uri="{02D57815-91ED-43cb-92C2-25804820EDAC}">
                        <c15:formulaRef>
                          <c15:sqref>'Projects History'!$C$21</c15:sqref>
                        </c15:formulaRef>
                      </c:ext>
                    </c:extLst>
                    <c:strCache>
                      <c:ptCount val="1"/>
                      <c:pt idx="0">
                        <c:v>Antimatter in Space</c:v>
                      </c:pt>
                    </c:strCache>
                  </c:strRef>
                </c:tx>
                <c:spPr>
                  <a:solidFill>
                    <a:schemeClr val="accent1">
                      <a:lumMod val="8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History'!$D$21:$AE$21</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8-362D-4271-AEC9-7C5A1AC6078F}"/>
                  </c:ext>
                </c:extLst>
              </c15:ser>
            </c15:filteredAreaSeries>
            <c15:filteredAreaSeries>
              <c15:ser>
                <c:idx val="19"/>
                <c:order val="19"/>
                <c:tx>
                  <c:strRef>
                    <c:extLst xmlns:c15="http://schemas.microsoft.com/office/drawing/2012/chart">
                      <c:ext xmlns:c15="http://schemas.microsoft.com/office/drawing/2012/chart" uri="{02D57815-91ED-43cb-92C2-25804820EDAC}">
                        <c15:formulaRef>
                          <c15:sqref>'Projects History'!$C$22</c15:sqref>
                        </c15:formulaRef>
                      </c:ext>
                    </c:extLst>
                    <c:strCache>
                      <c:ptCount val="1"/>
                      <c:pt idx="0">
                        <c:v>Super-K</c:v>
                      </c:pt>
                    </c:strCache>
                  </c:strRef>
                </c:tx>
                <c:spPr>
                  <a:solidFill>
                    <a:schemeClr val="accent2">
                      <a:lumMod val="8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History'!$D$22:$AE$22</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9-362D-4271-AEC9-7C5A1AC6078F}"/>
                  </c:ext>
                </c:extLst>
              </c15:ser>
            </c15:filteredAreaSeries>
            <c15:filteredAreaSeries>
              <c15:ser>
                <c:idx val="20"/>
                <c:order val="20"/>
                <c:tx>
                  <c:strRef>
                    <c:extLst xmlns:c15="http://schemas.microsoft.com/office/drawing/2012/chart">
                      <c:ext xmlns:c15="http://schemas.microsoft.com/office/drawing/2012/chart" uri="{02D57815-91ED-43cb-92C2-25804820EDAC}">
                        <c15:formulaRef>
                          <c15:sqref>'Projects History'!$C$23</c15:sqref>
                        </c15:formulaRef>
                      </c:ext>
                    </c:extLst>
                    <c:strCache>
                      <c:ptCount val="1"/>
                      <c:pt idx="0">
                        <c:v>BaBar</c:v>
                      </c:pt>
                    </c:strCache>
                  </c:strRef>
                </c:tx>
                <c:spPr>
                  <a:solidFill>
                    <a:schemeClr val="accent3">
                      <a:lumMod val="8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History'!$D$23:$AE$23</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A-362D-4271-AEC9-7C5A1AC6078F}"/>
                  </c:ext>
                </c:extLst>
              </c15:ser>
            </c15:filteredAreaSeries>
            <c15:filteredAreaSeries>
              <c15:ser>
                <c:idx val="21"/>
                <c:order val="21"/>
                <c:tx>
                  <c:strRef>
                    <c:extLst xmlns:c15="http://schemas.microsoft.com/office/drawing/2012/chart">
                      <c:ext xmlns:c15="http://schemas.microsoft.com/office/drawing/2012/chart" uri="{02D57815-91ED-43cb-92C2-25804820EDAC}">
                        <c15:formulaRef>
                          <c15:sqref>'Projects History'!$C$24</c15:sqref>
                        </c15:formulaRef>
                      </c:ext>
                    </c:extLst>
                    <c:strCache>
                      <c:ptCount val="1"/>
                      <c:pt idx="0">
                        <c:v>CDF Upgrade</c:v>
                      </c:pt>
                    </c:strCache>
                  </c:strRef>
                </c:tx>
                <c:spPr>
                  <a:solidFill>
                    <a:schemeClr val="accent4">
                      <a:lumMod val="8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History'!$D$24:$AE$24</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B-362D-4271-AEC9-7C5A1AC6078F}"/>
                  </c:ext>
                </c:extLst>
              </c15:ser>
            </c15:filteredAreaSeries>
            <c15:filteredAreaSeries>
              <c15:ser>
                <c:idx val="22"/>
                <c:order val="22"/>
                <c:tx>
                  <c:strRef>
                    <c:extLst xmlns:c15="http://schemas.microsoft.com/office/drawing/2012/chart">
                      <c:ext xmlns:c15="http://schemas.microsoft.com/office/drawing/2012/chart" uri="{02D57815-91ED-43cb-92C2-25804820EDAC}">
                        <c15:formulaRef>
                          <c15:sqref>'Projects History'!$C$25</c15:sqref>
                        </c15:formulaRef>
                      </c:ext>
                    </c:extLst>
                    <c:strCache>
                      <c:ptCount val="1"/>
                      <c:pt idx="0">
                        <c:v>D-Zero Upgrade</c:v>
                      </c:pt>
                    </c:strCache>
                  </c:strRef>
                </c:tx>
                <c:spPr>
                  <a:solidFill>
                    <a:schemeClr val="accent4">
                      <a:lumMod val="40000"/>
                      <a:lumOff val="60000"/>
                    </a:schemeClr>
                  </a:solidFill>
                  <a:ln>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History'!$D$25:$AE$25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C-362D-4271-AEC9-7C5A1AC6078F}"/>
                  </c:ext>
                </c:extLst>
              </c15:ser>
            </c15:filteredAreaSeries>
            <c15:filteredAreaSeries>
              <c15:ser>
                <c:idx val="23"/>
                <c:order val="23"/>
                <c:tx>
                  <c:strRef>
                    <c:extLst xmlns:c15="http://schemas.microsoft.com/office/drawing/2012/chart">
                      <c:ext xmlns:c15="http://schemas.microsoft.com/office/drawing/2012/chart" uri="{02D57815-91ED-43cb-92C2-25804820EDAC}">
                        <c15:formulaRef>
                          <c15:sqref>'Projects History'!$C$26</c15:sqref>
                        </c15:formulaRef>
                      </c:ext>
                    </c:extLst>
                    <c:strCache>
                      <c:ptCount val="1"/>
                      <c:pt idx="0">
                        <c:v>LHC Machine</c:v>
                      </c:pt>
                    </c:strCache>
                  </c:strRef>
                </c:tx>
                <c:spPr>
                  <a:solidFill>
                    <a:schemeClr val="accent1">
                      <a:lumMod val="75000"/>
                    </a:schemeClr>
                  </a:solidFill>
                  <a:ln>
                    <a:noFill/>
                  </a:ln>
                  <a:effectLst/>
                </c:spPr>
                <c:dLbls>
                  <c:spPr>
                    <a:noFill/>
                    <a:ln>
                      <a:noFill/>
                    </a:ln>
                    <a:effectLst/>
                  </c:spPr>
                  <c:txPr>
                    <a:bodyPr rot="84000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History'!$D$26:$AE$26</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1E-362D-4271-AEC9-7C5A1AC6078F}"/>
                  </c:ext>
                </c:extLst>
              </c15:ser>
            </c15:filteredAreaSeries>
            <c15:filteredAreaSeries>
              <c15:ser>
                <c:idx val="24"/>
                <c:order val="24"/>
                <c:tx>
                  <c:strRef>
                    <c:extLst xmlns:c15="http://schemas.microsoft.com/office/drawing/2012/chart">
                      <c:ext xmlns:c15="http://schemas.microsoft.com/office/drawing/2012/chart" uri="{02D57815-91ED-43cb-92C2-25804820EDAC}">
                        <c15:formulaRef>
                          <c15:sqref>'Projects History'!$C$27</c15:sqref>
                        </c15:formulaRef>
                      </c:ext>
                    </c:extLst>
                    <c:strCache>
                      <c:ptCount val="1"/>
                      <c:pt idx="0">
                        <c:v>ATLAS Detector</c:v>
                      </c:pt>
                    </c:strCache>
                  </c:strRef>
                </c:tx>
                <c:spPr>
                  <a:solidFill>
                    <a:schemeClr val="accent1">
                      <a:lumMod val="60000"/>
                      <a:lumOff val="40000"/>
                    </a:schemeClr>
                  </a:solidFill>
                  <a:ln w="25400">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History'!$D$27:$AE$27</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0-362D-4271-AEC9-7C5A1AC6078F}"/>
                  </c:ext>
                </c:extLst>
              </c15:ser>
            </c15:filteredAreaSeries>
            <c15:filteredAreaSeries>
              <c15:ser>
                <c:idx val="25"/>
                <c:order val="25"/>
                <c:tx>
                  <c:strRef>
                    <c:extLst xmlns:c15="http://schemas.microsoft.com/office/drawing/2012/chart">
                      <c:ext xmlns:c15="http://schemas.microsoft.com/office/drawing/2012/chart" uri="{02D57815-91ED-43cb-92C2-25804820EDAC}">
                        <c15:formulaRef>
                          <c15:sqref>'Projects History'!$C$28</c15:sqref>
                        </c15:formulaRef>
                      </c:ext>
                    </c:extLst>
                    <c:strCache>
                      <c:ptCount val="1"/>
                      <c:pt idx="0">
                        <c:v>CMS Detector</c:v>
                      </c:pt>
                    </c:strCache>
                  </c:strRef>
                </c:tx>
                <c:spPr>
                  <a:solidFill>
                    <a:schemeClr val="accent1">
                      <a:lumMod val="40000"/>
                      <a:lumOff val="60000"/>
                    </a:schemeClr>
                  </a:solidFill>
                  <a:ln w="25400">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History'!$D$28:$AE$28</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2-362D-4271-AEC9-7C5A1AC6078F}"/>
                  </c:ext>
                </c:extLst>
              </c15:ser>
            </c15:filteredAreaSeries>
            <c15:filteredAreaSeries>
              <c15:ser>
                <c:idx val="26"/>
                <c:order val="26"/>
                <c:tx>
                  <c:strRef>
                    <c:extLst xmlns:c15="http://schemas.microsoft.com/office/drawing/2012/chart">
                      <c:ext xmlns:c15="http://schemas.microsoft.com/office/drawing/2012/chart" uri="{02D57815-91ED-43cb-92C2-25804820EDAC}">
                        <c15:formulaRef>
                          <c15:sqref>'Projects History'!$C$29</c15:sqref>
                        </c15:formulaRef>
                      </c:ext>
                    </c:extLst>
                    <c:strCache>
                      <c:ptCount val="1"/>
                      <c:pt idx="0">
                        <c:v>MINOS</c:v>
                      </c:pt>
                    </c:strCache>
                  </c:strRef>
                </c:tx>
                <c:spPr>
                  <a:solidFill>
                    <a:schemeClr val="accent3">
                      <a:lumMod val="60000"/>
                      <a:lumOff val="4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History'!$D$29:$AE$29</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3-362D-4271-AEC9-7C5A1AC6078F}"/>
                  </c:ext>
                </c:extLst>
              </c15:ser>
            </c15:filteredAreaSeries>
            <c15:filteredAreaSeries>
              <c15:ser>
                <c:idx val="27"/>
                <c:order val="27"/>
                <c:tx>
                  <c:strRef>
                    <c:extLst xmlns:c15="http://schemas.microsoft.com/office/drawing/2012/chart">
                      <c:ext xmlns:c15="http://schemas.microsoft.com/office/drawing/2012/chart" uri="{02D57815-91ED-43cb-92C2-25804820EDAC}">
                        <c15:formulaRef>
                          <c15:sqref>'Projects History'!$C$30</c15:sqref>
                        </c15:formulaRef>
                      </c:ext>
                    </c:extLst>
                    <c:strCache>
                      <c:ptCount val="1"/>
                      <c:pt idx="0">
                        <c:v>AMS Upgrade</c:v>
                      </c:pt>
                    </c:strCache>
                  </c:strRef>
                </c:tx>
                <c:spPr>
                  <a:solidFill>
                    <a:schemeClr val="accent4">
                      <a:lumMod val="60000"/>
                      <a:lumOff val="4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History'!$D$30:$AE$30</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4-362D-4271-AEC9-7C5A1AC6078F}"/>
                  </c:ext>
                </c:extLst>
              </c15:ser>
            </c15:filteredAreaSeries>
            <c15:filteredAreaSeries>
              <c15:ser>
                <c:idx val="28"/>
                <c:order val="28"/>
                <c:tx>
                  <c:strRef>
                    <c:extLst xmlns:c15="http://schemas.microsoft.com/office/drawing/2012/chart">
                      <c:ext xmlns:c15="http://schemas.microsoft.com/office/drawing/2012/chart" uri="{02D57815-91ED-43cb-92C2-25804820EDAC}">
                        <c15:formulaRef>
                          <c15:sqref>'Projects History'!$C$31</c15:sqref>
                        </c15:formulaRef>
                      </c:ext>
                    </c:extLst>
                    <c:strCache>
                      <c:ptCount val="1"/>
                      <c:pt idx="0">
                        <c:v>CDMS</c:v>
                      </c:pt>
                    </c:strCache>
                  </c:strRef>
                </c:tx>
                <c:spPr>
                  <a:solidFill>
                    <a:srgbClr val="FF0000"/>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History'!$D$31:$AE$31</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5-362D-4271-AEC9-7C5A1AC6078F}"/>
                  </c:ext>
                </c:extLst>
              </c15:ser>
            </c15:filteredAreaSeries>
            <c15:filteredAreaSeries>
              <c15:ser>
                <c:idx val="29"/>
                <c:order val="29"/>
                <c:tx>
                  <c:strRef>
                    <c:extLst xmlns:c15="http://schemas.microsoft.com/office/drawing/2012/chart">
                      <c:ext xmlns:c15="http://schemas.microsoft.com/office/drawing/2012/chart" uri="{02D57815-91ED-43cb-92C2-25804820EDAC}">
                        <c15:formulaRef>
                          <c15:sqref>'Projects History'!$C$32</c15:sqref>
                        </c15:formulaRef>
                      </c:ext>
                    </c:extLst>
                    <c:strCache>
                      <c:ptCount val="1"/>
                      <c:pt idx="0">
                        <c:v>GLAST/LAT</c:v>
                      </c:pt>
                    </c:strCache>
                  </c:strRef>
                </c:tx>
                <c:spPr>
                  <a:solidFill>
                    <a:schemeClr val="accent6">
                      <a:lumMod val="60000"/>
                      <a:lumOff val="4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History'!$D$32:$AE$32</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6-362D-4271-AEC9-7C5A1AC6078F}"/>
                  </c:ext>
                </c:extLst>
              </c15:ser>
            </c15:filteredAreaSeries>
            <c15:filteredAreaSeries>
              <c15:ser>
                <c:idx val="30"/>
                <c:order val="30"/>
                <c:tx>
                  <c:strRef>
                    <c:extLst xmlns:c15="http://schemas.microsoft.com/office/drawing/2012/chart">
                      <c:ext xmlns:c15="http://schemas.microsoft.com/office/drawing/2012/chart" uri="{02D57815-91ED-43cb-92C2-25804820EDAC}">
                        <c15:formulaRef>
                          <c15:sqref>'Projects History'!$C$33</c15:sqref>
                        </c15:formulaRef>
                      </c:ext>
                    </c:extLst>
                    <c:strCache>
                      <c:ptCount val="1"/>
                      <c:pt idx="0">
                        <c:v>Auger</c:v>
                      </c:pt>
                    </c:strCache>
                  </c:strRef>
                </c:tx>
                <c:spPr>
                  <a:solidFill>
                    <a:srgbClr val="7030A0"/>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History'!$D$33:$AE$33</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7-362D-4271-AEC9-7C5A1AC6078F}"/>
                  </c:ext>
                </c:extLst>
              </c15:ser>
            </c15:filteredAreaSeries>
            <c15:filteredAreaSeries>
              <c15:ser>
                <c:idx val="31"/>
                <c:order val="31"/>
                <c:tx>
                  <c:strRef>
                    <c:extLst xmlns:c15="http://schemas.microsoft.com/office/drawing/2012/chart">
                      <c:ext xmlns:c15="http://schemas.microsoft.com/office/drawing/2012/chart" uri="{02D57815-91ED-43cb-92C2-25804820EDAC}">
                        <c15:formulaRef>
                          <c15:sqref>'Projects History'!$C$34</c15:sqref>
                        </c15:formulaRef>
                      </c:ext>
                    </c:extLst>
                    <c:strCache>
                      <c:ptCount val="1"/>
                      <c:pt idx="0">
                        <c:v>Run IIb CDF Detector</c:v>
                      </c:pt>
                    </c:strCache>
                  </c:strRef>
                </c:tx>
                <c:spPr>
                  <a:solidFill>
                    <a:schemeClr val="accent2">
                      <a:lumMod val="5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History'!$D$34:$AE$34</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8-362D-4271-AEC9-7C5A1AC6078F}"/>
                  </c:ext>
                </c:extLst>
              </c15:ser>
            </c15:filteredAreaSeries>
            <c15:filteredAreaSeries>
              <c15:ser>
                <c:idx val="32"/>
                <c:order val="32"/>
                <c:tx>
                  <c:strRef>
                    <c:extLst xmlns:c15="http://schemas.microsoft.com/office/drawing/2012/chart">
                      <c:ext xmlns:c15="http://schemas.microsoft.com/office/drawing/2012/chart" uri="{02D57815-91ED-43cb-92C2-25804820EDAC}">
                        <c15:formulaRef>
                          <c15:sqref>'Projects History'!$C$35</c15:sqref>
                        </c15:formulaRef>
                      </c:ext>
                    </c:extLst>
                    <c:strCache>
                      <c:ptCount val="1"/>
                      <c:pt idx="0">
                        <c:v>Run IIb D-Zero Detector Project</c:v>
                      </c:pt>
                    </c:strCache>
                  </c:strRef>
                </c:tx>
                <c:spPr>
                  <a:solidFill>
                    <a:schemeClr val="accent3">
                      <a:lumMod val="5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History'!$D$35:$AE$35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9-362D-4271-AEC9-7C5A1AC6078F}"/>
                  </c:ext>
                </c:extLst>
              </c15:ser>
            </c15:filteredAreaSeries>
            <c15:filteredAreaSeries>
              <c15:ser>
                <c:idx val="33"/>
                <c:order val="33"/>
                <c:tx>
                  <c:strRef>
                    <c:extLst xmlns:c15="http://schemas.microsoft.com/office/drawing/2012/chart">
                      <c:ext xmlns:c15="http://schemas.microsoft.com/office/drawing/2012/chart" uri="{02D57815-91ED-43cb-92C2-25804820EDAC}">
                        <c15:formulaRef>
                          <c15:sqref>'Projects History'!$C$36</c15:sqref>
                        </c15:formulaRef>
                      </c:ext>
                    </c:extLst>
                    <c:strCache>
                      <c:ptCount val="1"/>
                      <c:pt idx="0">
                        <c:v>VERITAS</c:v>
                      </c:pt>
                    </c:strCache>
                  </c:strRef>
                </c:tx>
                <c:spPr>
                  <a:solidFill>
                    <a:schemeClr val="accent4">
                      <a:lumMod val="5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History'!$D$36:$AE$36</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A-362D-4271-AEC9-7C5A1AC6078F}"/>
                  </c:ext>
                </c:extLst>
              </c15:ser>
            </c15:filteredAreaSeries>
            <c15:filteredAreaSeries>
              <c15:ser>
                <c:idx val="34"/>
                <c:order val="34"/>
                <c:tx>
                  <c:strRef>
                    <c:extLst xmlns:c15="http://schemas.microsoft.com/office/drawing/2012/chart">
                      <c:ext xmlns:c15="http://schemas.microsoft.com/office/drawing/2012/chart" uri="{02D57815-91ED-43cb-92C2-25804820EDAC}">
                        <c15:formulaRef>
                          <c15:sqref>'Projects History'!$C$37</c15:sqref>
                        </c15:formulaRef>
                      </c:ext>
                    </c:extLst>
                    <c:strCache>
                      <c:ptCount val="1"/>
                      <c:pt idx="0">
                        <c:v>BaBar Upgrade</c:v>
                      </c:pt>
                    </c:strCache>
                  </c:strRef>
                </c:tx>
                <c:spPr>
                  <a:solidFill>
                    <a:srgbClr val="FF99FF"/>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History'!$D$37:$AE$37</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B-362D-4271-AEC9-7C5A1AC6078F}"/>
                  </c:ext>
                </c:extLst>
              </c15:ser>
            </c15:filteredAreaSeries>
            <c15:filteredAreaSeries>
              <c15:ser>
                <c:idx val="35"/>
                <c:order val="35"/>
                <c:tx>
                  <c:strRef>
                    <c:extLst xmlns:c15="http://schemas.microsoft.com/office/drawing/2012/chart">
                      <c:ext xmlns:c15="http://schemas.microsoft.com/office/drawing/2012/chart" uri="{02D57815-91ED-43cb-92C2-25804820EDAC}">
                        <c15:formulaRef>
                          <c15:sqref>'Projects History'!$C$38</c15:sqref>
                        </c15:formulaRef>
                      </c:ext>
                    </c:extLst>
                    <c:strCache>
                      <c:ptCount val="1"/>
                      <c:pt idx="0">
                        <c:v>NOvA </c:v>
                      </c:pt>
                    </c:strCache>
                  </c:strRef>
                </c:tx>
                <c:spPr>
                  <a:solidFill>
                    <a:schemeClr val="accent4"/>
                  </a:solidFill>
                  <a:ln w="25400">
                    <a:noFill/>
                  </a:ln>
                  <a:effectLst/>
                </c:spP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History'!$D$38:$AE$38</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D-362D-4271-AEC9-7C5A1AC6078F}"/>
                  </c:ext>
                </c:extLst>
              </c15:ser>
            </c15:filteredAreaSeries>
            <c15:filteredAreaSeries>
              <c15:ser>
                <c:idx val="36"/>
                <c:order val="36"/>
                <c:tx>
                  <c:strRef>
                    <c:extLst xmlns:c15="http://schemas.microsoft.com/office/drawing/2012/chart">
                      <c:ext xmlns:c15="http://schemas.microsoft.com/office/drawing/2012/chart" uri="{02D57815-91ED-43cb-92C2-25804820EDAC}">
                        <c15:formulaRef>
                          <c15:sqref>'Projects History'!$C$39</c15:sqref>
                        </c15:formulaRef>
                      </c:ext>
                    </c:extLst>
                    <c:strCache>
                      <c:ptCount val="1"/>
                      <c:pt idx="0">
                        <c:v>MINERvA</c:v>
                      </c:pt>
                    </c:strCache>
                  </c:strRef>
                </c:tx>
                <c:spPr>
                  <a:solidFill>
                    <a:srgbClr val="FF9966"/>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History'!$D$39:$AE$39</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E-362D-4271-AEC9-7C5A1AC6078F}"/>
                  </c:ext>
                </c:extLst>
              </c15:ser>
            </c15:filteredAreaSeries>
            <c15:filteredAreaSeries>
              <c15:ser>
                <c:idx val="37"/>
                <c:order val="37"/>
                <c:tx>
                  <c:strRef>
                    <c:extLst xmlns:c15="http://schemas.microsoft.com/office/drawing/2012/chart">
                      <c:ext xmlns:c15="http://schemas.microsoft.com/office/drawing/2012/chart" uri="{02D57815-91ED-43cb-92C2-25804820EDAC}">
                        <c15:formulaRef>
                          <c15:sqref>'Projects History'!$C$40</c15:sqref>
                        </c15:formulaRef>
                      </c:ext>
                    </c:extLst>
                    <c:strCache>
                      <c:ptCount val="1"/>
                      <c:pt idx="0">
                        <c:v>T2K</c:v>
                      </c:pt>
                    </c:strCache>
                  </c:strRef>
                </c:tx>
                <c:spPr>
                  <a:solidFill>
                    <a:srgbClr val="996600"/>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History'!$D$40:$AE$40</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2F-362D-4271-AEC9-7C5A1AC6078F}"/>
                  </c:ext>
                </c:extLst>
              </c15:ser>
            </c15:filteredAreaSeries>
            <c15:filteredAreaSeries>
              <c15:ser>
                <c:idx val="38"/>
                <c:order val="38"/>
                <c:tx>
                  <c:strRef>
                    <c:extLst xmlns:c15="http://schemas.microsoft.com/office/drawing/2012/chart">
                      <c:ext xmlns:c15="http://schemas.microsoft.com/office/drawing/2012/chart" uri="{02D57815-91ED-43cb-92C2-25804820EDAC}">
                        <c15:formulaRef>
                          <c15:sqref>'Projects History'!$C$41</c15:sqref>
                        </c15:formulaRef>
                      </c:ext>
                    </c:extLst>
                    <c:strCache>
                      <c:ptCount val="1"/>
                      <c:pt idx="0">
                        <c:v>Daya Bay</c:v>
                      </c:pt>
                    </c:strCache>
                  </c:strRef>
                </c:tx>
                <c:spPr>
                  <a:solidFill>
                    <a:srgbClr val="808000"/>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History'!$D$41:$AE$41</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0-362D-4271-AEC9-7C5A1AC6078F}"/>
                  </c:ext>
                </c:extLst>
              </c15:ser>
            </c15:filteredAreaSeries>
            <c15:filteredAreaSeries>
              <c15:ser>
                <c:idx val="39"/>
                <c:order val="39"/>
                <c:tx>
                  <c:strRef>
                    <c:extLst xmlns:c15="http://schemas.microsoft.com/office/drawing/2012/chart">
                      <c:ext xmlns:c15="http://schemas.microsoft.com/office/drawing/2012/chart" uri="{02D57815-91ED-43cb-92C2-25804820EDAC}">
                        <c15:formulaRef>
                          <c15:sqref>'Projects History'!$C$42</c15:sqref>
                        </c15:formulaRef>
                      </c:ext>
                    </c:extLst>
                    <c:strCache>
                      <c:ptCount val="1"/>
                      <c:pt idx="0">
                        <c:v>DES</c:v>
                      </c:pt>
                    </c:strCache>
                  </c:strRef>
                </c:tx>
                <c:spPr>
                  <a:solidFill>
                    <a:schemeClr val="accent4">
                      <a:lumMod val="70000"/>
                      <a:lumOff val="3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History'!$D$42:$AE$42</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1-362D-4271-AEC9-7C5A1AC6078F}"/>
                  </c:ext>
                </c:extLst>
              </c15:ser>
            </c15:filteredAreaSeries>
            <c15:filteredAreaSeries>
              <c15:ser>
                <c:idx val="40"/>
                <c:order val="40"/>
                <c:tx>
                  <c:strRef>
                    <c:extLst xmlns:c15="http://schemas.microsoft.com/office/drawing/2012/chart">
                      <c:ext xmlns:c15="http://schemas.microsoft.com/office/drawing/2012/chart" uri="{02D57815-91ED-43cb-92C2-25804820EDAC}">
                        <c15:formulaRef>
                          <c15:sqref>'Projects History'!$C$43</c15:sqref>
                        </c15:formulaRef>
                      </c:ext>
                    </c:extLst>
                    <c:strCache>
                      <c:ptCount val="1"/>
                      <c:pt idx="0">
                        <c:v>SuperCDMS at Soudan </c:v>
                      </c:pt>
                    </c:strCache>
                  </c:strRef>
                </c:tx>
                <c:spPr>
                  <a:solidFill>
                    <a:srgbClr val="993366"/>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History'!$D$43:$AE$43</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2-362D-4271-AEC9-7C5A1AC6078F}"/>
                  </c:ext>
                </c:extLst>
              </c15:ser>
            </c15:filteredAreaSeries>
            <c15:filteredAreaSeries>
              <c15:ser>
                <c:idx val="41"/>
                <c:order val="41"/>
                <c:tx>
                  <c:strRef>
                    <c:extLst xmlns:c15="http://schemas.microsoft.com/office/drawing/2012/chart">
                      <c:ext xmlns:c15="http://schemas.microsoft.com/office/drawing/2012/chart" uri="{02D57815-91ED-43cb-92C2-25804820EDAC}">
                        <c15:formulaRef>
                          <c15:sqref>'Projects History'!$C$44</c15:sqref>
                        </c15:formulaRef>
                      </c:ext>
                    </c:extLst>
                    <c:strCache>
                      <c:ptCount val="1"/>
                      <c:pt idx="0">
                        <c:v>BELLA</c:v>
                      </c:pt>
                    </c:strCache>
                  </c:strRef>
                </c:tx>
                <c:spPr>
                  <a:solidFill>
                    <a:schemeClr val="accent6">
                      <a:lumMod val="70000"/>
                      <a:lumOff val="3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History'!$D$44:$AE$44</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3-362D-4271-AEC9-7C5A1AC6078F}"/>
                  </c:ext>
                </c:extLst>
              </c15:ser>
            </c15:filteredAreaSeries>
            <c15:filteredAreaSeries>
              <c15:ser>
                <c:idx val="42"/>
                <c:order val="42"/>
                <c:tx>
                  <c:strRef>
                    <c:extLst xmlns:c15="http://schemas.microsoft.com/office/drawing/2012/chart">
                      <c:ext xmlns:c15="http://schemas.microsoft.com/office/drawing/2012/chart" uri="{02D57815-91ED-43cb-92C2-25804820EDAC}">
                        <c15:formulaRef>
                          <c15:sqref>'Projects History'!$C$45</c15:sqref>
                        </c15:formulaRef>
                      </c:ext>
                    </c:extLst>
                    <c:strCache>
                      <c:ptCount val="1"/>
                      <c:pt idx="0">
                        <c:v>FACET</c:v>
                      </c:pt>
                    </c:strCache>
                  </c:strRef>
                </c:tx>
                <c:spPr>
                  <a:solidFill>
                    <a:srgbClr val="339933"/>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History'!$D$45:$AE$45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4-362D-4271-AEC9-7C5A1AC6078F}"/>
                  </c:ext>
                </c:extLst>
              </c15:ser>
            </c15:filteredAreaSeries>
            <c15:filteredAreaSeries>
              <c15:ser>
                <c:idx val="43"/>
                <c:order val="43"/>
                <c:tx>
                  <c:strRef>
                    <c:extLst xmlns:c15="http://schemas.microsoft.com/office/drawing/2012/chart">
                      <c:ext xmlns:c15="http://schemas.microsoft.com/office/drawing/2012/chart" uri="{02D57815-91ED-43cb-92C2-25804820EDAC}">
                        <c15:formulaRef>
                          <c15:sqref>'Projects History'!$C$46</c15:sqref>
                        </c15:formulaRef>
                      </c:ext>
                    </c:extLst>
                    <c:strCache>
                      <c:ptCount val="1"/>
                      <c:pt idx="0">
                        <c:v>Cryogenic Refrigerator</c:v>
                      </c:pt>
                    </c:strCache>
                  </c:strRef>
                </c:tx>
                <c:spPr>
                  <a:solidFill>
                    <a:schemeClr val="accent2">
                      <a:lumMod val="7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History'!$D$46:$AE$46</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5-362D-4271-AEC9-7C5A1AC6078F}"/>
                  </c:ext>
                </c:extLst>
              </c15:ser>
            </c15:filteredAreaSeries>
            <c15:filteredAreaSeries>
              <c15:ser>
                <c:idx val="44"/>
                <c:order val="44"/>
                <c:tx>
                  <c:strRef>
                    <c:extLst xmlns:c15="http://schemas.microsoft.com/office/drawing/2012/chart">
                      <c:ext xmlns:c15="http://schemas.microsoft.com/office/drawing/2012/chart" uri="{02D57815-91ED-43cb-92C2-25804820EDAC}">
                        <c15:formulaRef>
                          <c15:sqref>'Projects History'!$C$47</c15:sqref>
                        </c15:formulaRef>
                      </c:ext>
                    </c:extLst>
                    <c:strCache>
                      <c:ptCount val="1"/>
                      <c:pt idx="0">
                        <c:v>MicroBooNE</c:v>
                      </c:pt>
                    </c:strCache>
                  </c:strRef>
                </c:tx>
                <c:spPr>
                  <a:solidFill>
                    <a:srgbClr val="FF99FF"/>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History'!$D$47:$AE$47</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6-362D-4271-AEC9-7C5A1AC6078F}"/>
                  </c:ext>
                </c:extLst>
              </c15:ser>
            </c15:filteredAreaSeries>
            <c15:filteredAreaSeries>
              <c15:ser>
                <c:idx val="45"/>
                <c:order val="45"/>
                <c:tx>
                  <c:strRef>
                    <c:extLst xmlns:c15="http://schemas.microsoft.com/office/drawing/2012/chart">
                      <c:ext xmlns:c15="http://schemas.microsoft.com/office/drawing/2012/chart" uri="{02D57815-91ED-43cb-92C2-25804820EDAC}">
                        <c15:formulaRef>
                          <c15:sqref>'Projects History'!$C$48</c15:sqref>
                        </c15:formulaRef>
                      </c:ext>
                    </c:extLst>
                    <c:strCache>
                      <c:ptCount val="1"/>
                      <c:pt idx="0">
                        <c:v>HAWC</c:v>
                      </c:pt>
                    </c:strCache>
                  </c:strRef>
                </c:tx>
                <c:spPr>
                  <a:solidFill>
                    <a:schemeClr val="accent4">
                      <a:lumMod val="7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History'!$D$48:$AE$48</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7-362D-4271-AEC9-7C5A1AC6078F}"/>
                  </c:ext>
                </c:extLst>
              </c15:ser>
            </c15:filteredAreaSeries>
            <c15:filteredAreaSeries>
              <c15:ser>
                <c:idx val="48"/>
                <c:order val="48"/>
                <c:tx>
                  <c:strRef>
                    <c:extLst xmlns:c15="http://schemas.microsoft.com/office/drawing/2012/chart">
                      <c:ext xmlns:c15="http://schemas.microsoft.com/office/drawing/2012/chart" uri="{02D57815-91ED-43cb-92C2-25804820EDAC}">
                        <c15:formulaRef>
                          <c15:sqref>'Projects History'!$C$49</c15:sqref>
                        </c15:formulaRef>
                      </c:ext>
                    </c:extLst>
                    <c:strCache>
                      <c:ptCount val="1"/>
                      <c:pt idx="0">
                        <c:v>LHC Accelerator Upgrade</c:v>
                      </c:pt>
                    </c:strCache>
                  </c:strRef>
                </c:tx>
                <c:spPr>
                  <a:solidFill>
                    <a:schemeClr val="accent1">
                      <a:lumMod val="75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History'!$D$49:$AE$49</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3A-362D-4271-AEC9-7C5A1AC6078F}"/>
                  </c:ext>
                </c:extLst>
              </c15:ser>
            </c15:filteredAreaSeries>
            <c15:filteredAreaSeries>
              <c15:ser>
                <c:idx val="60"/>
                <c:order val="60"/>
                <c:tx>
                  <c:strRef>
                    <c:extLst xmlns:c15="http://schemas.microsoft.com/office/drawing/2012/chart">
                      <c:ext xmlns:c15="http://schemas.microsoft.com/office/drawing/2012/chart" uri="{02D57815-91ED-43cb-92C2-25804820EDAC}">
                        <c15:formulaRef>
                          <c15:sqref>'Projects History'!$C$65</c15:sqref>
                        </c15:formulaRef>
                      </c:ext>
                    </c:extLst>
                    <c:strCache>
                      <c:ptCount val="1"/>
                      <c:pt idx="0">
                        <c:v>DM3</c:v>
                      </c:pt>
                    </c:strCache>
                  </c:strRef>
                </c:tx>
                <c:spPr>
                  <a:solidFill>
                    <a:schemeClr val="accent1">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History'!$D$65:$AE$65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8-362D-4271-AEC9-7C5A1AC6078F}"/>
                  </c:ext>
                </c:extLst>
              </c15:ser>
            </c15:filteredAreaSeries>
            <c15:filteredAreaSeries>
              <c15:ser>
                <c:idx val="61"/>
                <c:order val="61"/>
                <c:tx>
                  <c:strRef>
                    <c:extLst xmlns:c15="http://schemas.microsoft.com/office/drawing/2012/chart">
                      <c:ext xmlns:c15="http://schemas.microsoft.com/office/drawing/2012/chart" uri="{02D57815-91ED-43cb-92C2-25804820EDAC}">
                        <c15:formulaRef>
                          <c15:sqref>'Projects History'!$C$66</c15:sqref>
                        </c15:formulaRef>
                      </c:ext>
                    </c:extLst>
                    <c:strCache>
                      <c:ptCount val="1"/>
                      <c:pt idx="0">
                        <c:v>FACET-II Upgrade</c:v>
                      </c:pt>
                    </c:strCache>
                  </c:strRef>
                </c:tx>
                <c:spPr>
                  <a:solidFill>
                    <a:schemeClr val="accent2">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History'!$D$66:$AE$66</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9-362D-4271-AEC9-7C5A1AC6078F}"/>
                  </c:ext>
                </c:extLst>
              </c15:ser>
            </c15:filteredAreaSeries>
            <c15:filteredAreaSeries>
              <c15:ser>
                <c:idx val="62"/>
                <c:order val="62"/>
                <c:tx>
                  <c:strRef>
                    <c:extLst xmlns:c15="http://schemas.microsoft.com/office/drawing/2012/chart">
                      <c:ext xmlns:c15="http://schemas.microsoft.com/office/drawing/2012/chart" uri="{02D57815-91ED-43cb-92C2-25804820EDAC}">
                        <c15:formulaRef>
                          <c15:sqref>'Projects History'!$C$67</c15:sqref>
                        </c15:formulaRef>
                      </c:ext>
                    </c:extLst>
                    <c:strCache>
                      <c:ptCount val="1"/>
                      <c:pt idx="0">
                        <c:v>KBELLA</c:v>
                      </c:pt>
                    </c:strCache>
                  </c:strRef>
                </c:tx>
                <c:spPr>
                  <a:solidFill>
                    <a:schemeClr val="accent3">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History'!$D$67:$AE$67</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A-362D-4271-AEC9-7C5A1AC6078F}"/>
                  </c:ext>
                </c:extLst>
              </c15:ser>
            </c15:filteredAreaSeries>
            <c15:filteredAreaSeries>
              <c15:ser>
                <c:idx val="64"/>
                <c:order val="63"/>
                <c:tx>
                  <c:strRef>
                    <c:extLst xmlns:c15="http://schemas.microsoft.com/office/drawing/2012/chart">
                      <c:ext xmlns:c15="http://schemas.microsoft.com/office/drawing/2012/chart" uri="{02D57815-91ED-43cb-92C2-25804820EDAC}">
                        <c15:formulaRef>
                          <c15:sqref>'Projects History'!$C$69</c15:sqref>
                        </c15:formulaRef>
                      </c:ext>
                    </c:extLst>
                    <c:strCache>
                      <c:ptCount val="1"/>
                      <c:pt idx="0">
                        <c:v>WH Modernization</c:v>
                      </c:pt>
                    </c:strCache>
                  </c:strRef>
                </c:tx>
                <c:spPr>
                  <a:solidFill>
                    <a:schemeClr val="accent5">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History'!$D$69:$AE$69</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B-362D-4271-AEC9-7C5A1AC6078F}"/>
                  </c:ext>
                </c:extLst>
              </c15:ser>
            </c15:filteredAreaSeries>
            <c15:filteredAreaSeries>
              <c15:ser>
                <c:idx val="65"/>
                <c:order val="64"/>
                <c:tx>
                  <c:strRef>
                    <c:extLst xmlns:c15="http://schemas.microsoft.com/office/drawing/2012/chart">
                      <c:ext xmlns:c15="http://schemas.microsoft.com/office/drawing/2012/chart" uri="{02D57815-91ED-43cb-92C2-25804820EDAC}">
                        <c15:formulaRef>
                          <c15:sqref>'Projects History'!$C$70</c15:sqref>
                        </c15:formulaRef>
                      </c:ext>
                    </c:extLst>
                    <c:strCache>
                      <c:ptCount val="1"/>
                      <c:pt idx="0">
                        <c:v>Test Facilities Modernization</c:v>
                      </c:pt>
                    </c:strCache>
                  </c:strRef>
                </c:tx>
                <c:spPr>
                  <a:solidFill>
                    <a:schemeClr val="accent6">
                      <a:lumMod val="6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History'!$D$70:$AE$70</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C-362D-4271-AEC9-7C5A1AC6078F}"/>
                  </c:ext>
                </c:extLst>
              </c15:ser>
            </c15:filteredAreaSeries>
            <c15:filteredAreaSeries>
              <c15:ser>
                <c:idx val="66"/>
                <c:order val="65"/>
                <c:tx>
                  <c:strRef>
                    <c:extLst xmlns:c15="http://schemas.microsoft.com/office/drawing/2012/chart">
                      <c:ext xmlns:c15="http://schemas.microsoft.com/office/drawing/2012/chart" uri="{02D57815-91ED-43cb-92C2-25804820EDAC}">
                        <c15:formulaRef>
                          <c15:sqref>'Projects History'!$C$71</c15:sqref>
                        </c15:formulaRef>
                      </c:ext>
                    </c:extLst>
                    <c:strCache>
                      <c:ptCount val="1"/>
                      <c:pt idx="0">
                        <c:v>FNAL #4</c:v>
                      </c:pt>
                    </c:strCache>
                  </c:strRef>
                </c:tx>
                <c:spPr>
                  <a:solidFill>
                    <a:schemeClr val="accent1">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History'!$D$71:$AE$71</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D-362D-4271-AEC9-7C5A1AC6078F}"/>
                  </c:ext>
                </c:extLst>
              </c15:ser>
            </c15:filteredAreaSeries>
            <c15:filteredAreaSeries>
              <c15:ser>
                <c:idx val="67"/>
                <c:order val="66"/>
                <c:tx>
                  <c:strRef>
                    <c:extLst xmlns:c15="http://schemas.microsoft.com/office/drawing/2012/chart">
                      <c:ext xmlns:c15="http://schemas.microsoft.com/office/drawing/2012/chart" uri="{02D57815-91ED-43cb-92C2-25804820EDAC}">
                        <c15:formulaRef>
                          <c15:sqref>'Projects History'!$C$72</c15:sqref>
                        </c15:formulaRef>
                      </c:ext>
                    </c:extLst>
                    <c:strCache>
                      <c:ptCount val="1"/>
                      <c:pt idx="0">
                        <c:v>FNAL #5</c:v>
                      </c:pt>
                    </c:strCache>
                  </c:strRef>
                </c:tx>
                <c:spPr>
                  <a:solidFill>
                    <a:schemeClr val="accent2">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History'!$D$72:$AE$72</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E-362D-4271-AEC9-7C5A1AC6078F}"/>
                  </c:ext>
                </c:extLst>
              </c15:ser>
            </c15:filteredAreaSeries>
            <c15:filteredAreaSeries>
              <c15:ser>
                <c:idx val="68"/>
                <c:order val="67"/>
                <c:tx>
                  <c:strRef>
                    <c:extLst xmlns:c15="http://schemas.microsoft.com/office/drawing/2012/chart">
                      <c:ext xmlns:c15="http://schemas.microsoft.com/office/drawing/2012/chart" uri="{02D57815-91ED-43cb-92C2-25804820EDAC}">
                        <c15:formulaRef>
                          <c15:sqref>'Projects History'!$C$73</c15:sqref>
                        </c15:formulaRef>
                      </c:ext>
                    </c:extLst>
                    <c:strCache>
                      <c:ptCount val="1"/>
                      <c:pt idx="0">
                        <c:v>FNAL #6</c:v>
                      </c:pt>
                    </c:strCache>
                  </c:strRef>
                </c:tx>
                <c:spPr>
                  <a:solidFill>
                    <a:schemeClr val="accent3">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History'!$D$73:$AE$73</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4F-362D-4271-AEC9-7C5A1AC6078F}"/>
                  </c:ext>
                </c:extLst>
              </c15:ser>
            </c15:filteredAreaSeries>
            <c15:filteredAreaSeries>
              <c15:ser>
                <c:idx val="69"/>
                <c:order val="68"/>
                <c:tx>
                  <c:strRef>
                    <c:extLst xmlns:c15="http://schemas.microsoft.com/office/drawing/2012/chart">
                      <c:ext xmlns:c15="http://schemas.microsoft.com/office/drawing/2012/chart" uri="{02D57815-91ED-43cb-92C2-25804820EDAC}">
                        <c15:formulaRef>
                          <c15:sqref>'Projects History'!$C$74</c15:sqref>
                        </c15:formulaRef>
                      </c:ext>
                    </c:extLst>
                    <c:strCache>
                      <c:ptCount val="1"/>
                      <c:pt idx="0">
                        <c:v>FNAL #7</c:v>
                      </c:pt>
                    </c:strCache>
                  </c:strRef>
                </c:tx>
                <c:spPr>
                  <a:solidFill>
                    <a:schemeClr val="accent4">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History'!$D$74:$AE$74</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50-362D-4271-AEC9-7C5A1AC6078F}"/>
                  </c:ext>
                </c:extLst>
              </c15:ser>
            </c15:filteredAreaSeries>
            <c15:filteredAreaSeries>
              <c15:ser>
                <c:idx val="70"/>
                <c:order val="69"/>
                <c:tx>
                  <c:strRef>
                    <c:extLst xmlns:c15="http://schemas.microsoft.com/office/drawing/2012/chart">
                      <c:ext xmlns:c15="http://schemas.microsoft.com/office/drawing/2012/chart" uri="{02D57815-91ED-43cb-92C2-25804820EDAC}">
                        <c15:formulaRef>
                          <c15:sqref>'Projects History'!$C$75</c15:sqref>
                        </c15:formulaRef>
                      </c:ext>
                    </c:extLst>
                    <c:strCache>
                      <c:ptCount val="1"/>
                      <c:pt idx="0">
                        <c:v>FNAL #8</c:v>
                      </c:pt>
                    </c:strCache>
                  </c:strRef>
                </c:tx>
                <c:spPr>
                  <a:solidFill>
                    <a:schemeClr val="accent5">
                      <a:lumMod val="80000"/>
                      <a:lumOff val="20000"/>
                    </a:schemeClr>
                  </a:solidFill>
                  <a:ln w="25400">
                    <a:noFill/>
                  </a:ln>
                  <a:effectLst/>
                </c:spPr>
                <c:cat>
                  <c:strRef>
                    <c:extLst xmlns:c15="http://schemas.microsoft.com/office/drawing/2012/chart">
                      <c:ext xmlns:c15="http://schemas.microsoft.com/office/drawing/2012/chart" uri="{02D57815-91ED-43cb-92C2-25804820EDAC}">
                        <c15:formulaRef>
                          <c15:sqref>'Projects History'!$D$2:$AE$2</c15:sqref>
                        </c15:formulaRef>
                      </c:ext>
                    </c:extLst>
                    <c:strCache>
                      <c:ptCount val="10"/>
                      <c:pt idx="0">
                        <c:v>FY 2014</c:v>
                      </c:pt>
                      <c:pt idx="1">
                        <c:v>FY 2015</c:v>
                      </c:pt>
                      <c:pt idx="2">
                        <c:v>FY 2016</c:v>
                      </c:pt>
                      <c:pt idx="3">
                        <c:v>FY 2017</c:v>
                      </c:pt>
                      <c:pt idx="4">
                        <c:v>FY 2018</c:v>
                      </c:pt>
                      <c:pt idx="5">
                        <c:v>FY 2019</c:v>
                      </c:pt>
                      <c:pt idx="6">
                        <c:v>FY 2020</c:v>
                      </c:pt>
                      <c:pt idx="7">
                        <c:v>FY 2021</c:v>
                      </c:pt>
                      <c:pt idx="8">
                        <c:v>FY 2022 (+IRA)</c:v>
                      </c:pt>
                      <c:pt idx="9">
                        <c:v>FY 2023</c:v>
                      </c:pt>
                    </c:strCache>
                  </c:strRef>
                </c:cat>
                <c:val>
                  <c:numRef>
                    <c:extLst xmlns:c15="http://schemas.microsoft.com/office/drawing/2012/chart">
                      <c:ext xmlns:c15="http://schemas.microsoft.com/office/drawing/2012/chart" uri="{02D57815-91ED-43cb-92C2-25804820EDAC}">
                        <c15:formulaRef>
                          <c15:sqref>'Projects History'!$D$75:$AE$75</c15:sqref>
                        </c15:formulaRef>
                      </c:ext>
                    </c:extLst>
                    <c:numCache>
                      <c:formatCode>#,##0_);\(#,##0\)</c:formatCode>
                      <c:ptCount val="10"/>
                      <c:pt idx="0">
                        <c:v>0</c:v>
                      </c:pt>
                      <c:pt idx="1">
                        <c:v>0</c:v>
                      </c:pt>
                      <c:pt idx="2">
                        <c:v>0</c:v>
                      </c:pt>
                      <c:pt idx="3">
                        <c:v>0</c:v>
                      </c:pt>
                      <c:pt idx="4">
                        <c:v>0</c:v>
                      </c:pt>
                      <c:pt idx="5">
                        <c:v>0</c:v>
                      </c:pt>
                      <c:pt idx="6">
                        <c:v>0</c:v>
                      </c:pt>
                      <c:pt idx="7">
                        <c:v>0</c:v>
                      </c:pt>
                      <c:pt idx="8">
                        <c:v>0</c:v>
                      </c:pt>
                      <c:pt idx="9">
                        <c:v>0</c:v>
                      </c:pt>
                    </c:numCache>
                  </c:numRef>
                </c:val>
                <c:extLst xmlns:c15="http://schemas.microsoft.com/office/drawing/2012/chart">
                  <c:ext xmlns:c16="http://schemas.microsoft.com/office/drawing/2014/chart" uri="{C3380CC4-5D6E-409C-BE32-E72D297353CC}">
                    <c16:uniqueId val="{00000051-362D-4271-AEC9-7C5A1AC6078F}"/>
                  </c:ext>
                </c:extLst>
              </c15:ser>
            </c15:filteredAreaSeries>
          </c:ext>
        </c:extLst>
      </c:areaChart>
      <c:catAx>
        <c:axId val="712000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12001144"/>
        <c:crosses val="autoZero"/>
        <c:auto val="1"/>
        <c:lblAlgn val="ctr"/>
        <c:lblOffset val="100"/>
        <c:noMultiLvlLbl val="0"/>
      </c:catAx>
      <c:valAx>
        <c:axId val="712001144"/>
        <c:scaling>
          <c:orientation val="minMax"/>
          <c:max val="700000"/>
          <c:min val="0"/>
        </c:scaling>
        <c:delete val="0"/>
        <c:axPos val="l"/>
        <c:majorGridlines>
          <c:spPr>
            <a:ln w="9525" cap="flat" cmpd="sng" algn="ctr">
              <a:solidFill>
                <a:schemeClr val="tx1">
                  <a:lumMod val="15000"/>
                  <a:lumOff val="85000"/>
                </a:schemeClr>
              </a:solidFill>
              <a:round/>
            </a:ln>
            <a:effectLst/>
          </c:spPr>
        </c:majorGridlines>
        <c:numFmt formatCode="#,##0_);\(#,##0\)" sourceLinked="1"/>
        <c:majorTickMark val="in"/>
        <c:minorTickMark val="in"/>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12000360"/>
        <c:crosses val="autoZero"/>
        <c:crossBetween val="midCat"/>
      </c:valAx>
      <c:spPr>
        <a:noFill/>
        <a:ln>
          <a:solidFill>
            <a:schemeClr val="tx1"/>
          </a:solidFill>
        </a:ln>
        <a:effectLst/>
      </c:spPr>
    </c:plotArea>
    <c:legend>
      <c:legendPos val="b"/>
      <c:layout>
        <c:manualLayout>
          <c:xMode val="edge"/>
          <c:yMode val="edge"/>
          <c:x val="7.1874999999999994E-2"/>
          <c:y val="0.84075573436995032"/>
          <c:w val="0.90651952099737532"/>
          <c:h val="0.14184327545897213"/>
        </c:manualLayout>
      </c:layout>
      <c:overlay val="0"/>
      <c:txPr>
        <a:bodyPr/>
        <a:lstStyle/>
        <a:p>
          <a:pPr>
            <a:defRPr sz="1100" b="1"/>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072256283728"/>
          <c:y val="4.6010959855866659E-2"/>
          <c:w val="0.85858064730419892"/>
          <c:h val="0.86470492739407701"/>
        </c:manualLayout>
      </c:layout>
      <c:barChart>
        <c:barDir val="col"/>
        <c:grouping val="clustered"/>
        <c:varyColors val="0"/>
        <c:ser>
          <c:idx val="0"/>
          <c:order val="0"/>
          <c:tx>
            <c:strRef>
              <c:f>Data!$A$92</c:f>
              <c:strCache>
                <c:ptCount val="1"/>
                <c:pt idx="0">
                  <c:v>Fac</c:v>
                </c:pt>
              </c:strCache>
            </c:strRef>
          </c:tx>
          <c:spPr>
            <a:solidFill>
              <a:schemeClr val="accent3"/>
            </a:solidFill>
            <a:ln>
              <a:noFill/>
            </a:ln>
            <a:effectLst/>
          </c:spPr>
          <c:invertIfNegative val="0"/>
          <c:dLbls>
            <c:dLbl>
              <c:idx val="0"/>
              <c:layout>
                <c:manualLayout>
                  <c:x val="1.2227001503584221E-2"/>
                  <c:y val="-2.51736985197865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D3-40E1-B85C-CF125AF0FD29}"/>
                </c:ext>
              </c:extLst>
            </c:dLbl>
            <c:dLbl>
              <c:idx val="3"/>
              <c:layout>
                <c:manualLayout>
                  <c:x val="1.537146083209227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E-41C6-94DE-FC45DD8FAD8E}"/>
                </c:ext>
              </c:extLst>
            </c:dLbl>
            <c:dLbl>
              <c:idx val="6"/>
              <c:tx>
                <c:rich>
                  <a:bodyPr/>
                  <a:lstStyle/>
                  <a:p>
                    <a:r>
                      <a:rPr lang="en-US"/>
                      <a:t>303,611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9A-46D5-AB06-FC67A9713DF9}"/>
                </c:ext>
              </c:extLst>
            </c:dLbl>
            <c:dLbl>
              <c:idx val="7"/>
              <c:tx>
                <c:rich>
                  <a:bodyPr/>
                  <a:lstStyle/>
                  <a:p>
                    <a:r>
                      <a:rPr lang="en-US"/>
                      <a:t>301,355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9A-46D5-AB06-FC67A9713DF9}"/>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Data!$U$91:$AD$91</c:f>
              <c:strCache>
                <c:ptCount val="10"/>
                <c:pt idx="0">
                  <c:v>FY 2014</c:v>
                </c:pt>
                <c:pt idx="1">
                  <c:v>FY 2015</c:v>
                </c:pt>
                <c:pt idx="2">
                  <c:v>FY 2016</c:v>
                </c:pt>
                <c:pt idx="3">
                  <c:v>FY 2017</c:v>
                </c:pt>
                <c:pt idx="4">
                  <c:v>FY 2018</c:v>
                </c:pt>
                <c:pt idx="5">
                  <c:v>FY 2019</c:v>
                </c:pt>
                <c:pt idx="6">
                  <c:v>FY 2020</c:v>
                </c:pt>
                <c:pt idx="7">
                  <c:v>FY 2021</c:v>
                </c:pt>
                <c:pt idx="8">
                  <c:v>FY 2022</c:v>
                </c:pt>
                <c:pt idx="9">
                  <c:v>FY 2023</c:v>
                </c:pt>
              </c:strCache>
            </c:strRef>
          </c:cat>
          <c:val>
            <c:numRef>
              <c:f>Data!$U$92:$AD$92</c:f>
              <c:numCache>
                <c:formatCode>_(* #,##0_);_(* \(#,##0\);_(* "-"??_);_(@_)</c:formatCode>
                <c:ptCount val="10"/>
                <c:pt idx="0">
                  <c:v>278683</c:v>
                </c:pt>
                <c:pt idx="1">
                  <c:v>264634</c:v>
                </c:pt>
                <c:pt idx="2">
                  <c:v>258236</c:v>
                </c:pt>
                <c:pt idx="3">
                  <c:v>258696</c:v>
                </c:pt>
                <c:pt idx="4">
                  <c:v>270488</c:v>
                </c:pt>
                <c:pt idx="5">
                  <c:v>260803</c:v>
                </c:pt>
                <c:pt idx="6">
                  <c:v>317929</c:v>
                </c:pt>
                <c:pt idx="7">
                  <c:v>303611</c:v>
                </c:pt>
                <c:pt idx="8">
                  <c:v>299728</c:v>
                </c:pt>
                <c:pt idx="9">
                  <c:v>346627</c:v>
                </c:pt>
              </c:numCache>
            </c:numRef>
          </c:val>
          <c:extLst>
            <c:ext xmlns:c16="http://schemas.microsoft.com/office/drawing/2014/chart" uri="{C3380CC4-5D6E-409C-BE32-E72D297353CC}">
              <c16:uniqueId val="{00000000-E1F0-4E6C-BFEB-CAD57EB51EFF}"/>
            </c:ext>
          </c:extLst>
        </c:ser>
        <c:dLbls>
          <c:showLegendKey val="0"/>
          <c:showVal val="0"/>
          <c:showCatName val="0"/>
          <c:showSerName val="0"/>
          <c:showPercent val="0"/>
          <c:showBubbleSize val="0"/>
        </c:dLbls>
        <c:gapWidth val="219"/>
        <c:overlap val="-27"/>
        <c:axId val="448327568"/>
        <c:axId val="448324432"/>
      </c:barChart>
      <c:catAx>
        <c:axId val="448327568"/>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48324432"/>
        <c:crosses val="autoZero"/>
        <c:auto val="1"/>
        <c:lblAlgn val="ctr"/>
        <c:lblOffset val="100"/>
        <c:noMultiLvlLbl val="0"/>
      </c:catAx>
      <c:valAx>
        <c:axId val="448324432"/>
        <c:scaling>
          <c:orientation val="minMax"/>
          <c:max val="360000"/>
          <c:min val="24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48327568"/>
        <c:crosses val="autoZero"/>
        <c:crossBetween val="between"/>
        <c:majorUnit val="10000"/>
        <c:minorUnit val="5000"/>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4767409333867E-2"/>
          <c:y val="3.5783285161559632E-2"/>
          <c:w val="0.89908873750331775"/>
          <c:h val="0.74847989503155543"/>
        </c:manualLayout>
      </c:layout>
      <c:lineChart>
        <c:grouping val="standard"/>
        <c:varyColors val="0"/>
        <c:ser>
          <c:idx val="0"/>
          <c:order val="0"/>
          <c:tx>
            <c:strRef>
              <c:f>Sheet1!$A$2</c:f>
              <c:strCache>
                <c:ptCount val="1"/>
                <c:pt idx="0">
                  <c:v>2014 P5 Scenario A</c:v>
                </c:pt>
              </c:strCache>
            </c:strRef>
          </c:tx>
          <c:spPr>
            <a:ln w="38100" cap="rnd">
              <a:solidFill>
                <a:srgbClr val="C00000"/>
              </a:solidFill>
              <a:round/>
            </a:ln>
            <a:effectLst/>
          </c:spPr>
          <c:marker>
            <c:symbol val="none"/>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Sheet1!$B$2:$X$2</c:f>
              <c:numCache>
                <c:formatCode>General</c:formatCode>
                <c:ptCount val="23"/>
                <c:pt idx="2" formatCode="&quot;$&quot;#,##0.000">
                  <c:v>0.74831400000000003</c:v>
                </c:pt>
                <c:pt idx="3" formatCode="&quot;$&quot;#,##0.000">
                  <c:v>0.74831400000000003</c:v>
                </c:pt>
                <c:pt idx="4" formatCode="&quot;$&quot;#,##0.000">
                  <c:v>0.74831400000000003</c:v>
                </c:pt>
                <c:pt idx="5" formatCode="&quot;$&quot;#,##0.000">
                  <c:v>0.76300000000000001</c:v>
                </c:pt>
                <c:pt idx="6" formatCode="&quot;$&quot;#,##0.000">
                  <c:v>0.77800000000000002</c:v>
                </c:pt>
                <c:pt idx="7" formatCode="&quot;$&quot;#,##0.000">
                  <c:v>0.79400000000000004</c:v>
                </c:pt>
                <c:pt idx="8" formatCode="&quot;$&quot;#,##0.000">
                  <c:v>0.81</c:v>
                </c:pt>
                <c:pt idx="9" formatCode="&quot;$&quot;#,##0.000">
                  <c:v>0.82599999999999996</c:v>
                </c:pt>
                <c:pt idx="10" formatCode="&quot;$&quot;#,##0.000">
                  <c:v>0.84299999999999997</c:v>
                </c:pt>
                <c:pt idx="11" formatCode="&quot;$&quot;#,##0.000">
                  <c:v>0.86</c:v>
                </c:pt>
              </c:numCache>
            </c:numRef>
          </c:val>
          <c:smooth val="0"/>
          <c:extLst>
            <c:ext xmlns:c16="http://schemas.microsoft.com/office/drawing/2014/chart" uri="{C3380CC4-5D6E-409C-BE32-E72D297353CC}">
              <c16:uniqueId val="{00000000-B455-4C44-9073-AC13C318F210}"/>
            </c:ext>
          </c:extLst>
        </c:ser>
        <c:ser>
          <c:idx val="1"/>
          <c:order val="1"/>
          <c:tx>
            <c:strRef>
              <c:f>Sheet1!$A$3</c:f>
              <c:strCache>
                <c:ptCount val="1"/>
                <c:pt idx="0">
                  <c:v>2014 P5 Scenario B</c:v>
                </c:pt>
              </c:strCache>
            </c:strRef>
          </c:tx>
          <c:spPr>
            <a:ln w="38100" cap="rnd">
              <a:solidFill>
                <a:schemeClr val="accent1"/>
              </a:solidFill>
              <a:round/>
            </a:ln>
            <a:effectLst/>
          </c:spPr>
          <c:marker>
            <c:symbol val="none"/>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Sheet1!$B$3:$X$3</c:f>
              <c:numCache>
                <c:formatCode>General</c:formatCode>
                <c:ptCount val="23"/>
                <c:pt idx="2" formatCode="&quot;$&quot;#,##0.000">
                  <c:v>0.77652100000000002</c:v>
                </c:pt>
                <c:pt idx="3" formatCode="&quot;$&quot;#,##0.000">
                  <c:v>0.77652100000000002</c:v>
                </c:pt>
                <c:pt idx="4" formatCode="&quot;$&quot;#,##0.000">
                  <c:v>0.77652100000000002</c:v>
                </c:pt>
                <c:pt idx="5" formatCode="&quot;$&quot;#,##0.000">
                  <c:v>0.8</c:v>
                </c:pt>
                <c:pt idx="6" formatCode="&quot;$&quot;#,##0.000">
                  <c:v>0.82399999999999995</c:v>
                </c:pt>
                <c:pt idx="7" formatCode="&quot;$&quot;#,##0.000">
                  <c:v>0.84899999999999998</c:v>
                </c:pt>
                <c:pt idx="8" formatCode="&quot;$&quot;#,##0.000">
                  <c:v>0.874</c:v>
                </c:pt>
                <c:pt idx="9" formatCode="&quot;$&quot;#,##0.000">
                  <c:v>0.9</c:v>
                </c:pt>
                <c:pt idx="10" formatCode="&quot;$&quot;#,##0.000">
                  <c:v>0.92700000000000005</c:v>
                </c:pt>
                <c:pt idx="11" formatCode="&quot;$&quot;#,##0.000">
                  <c:v>0.95499999999999996</c:v>
                </c:pt>
              </c:numCache>
            </c:numRef>
          </c:val>
          <c:smooth val="0"/>
          <c:extLst>
            <c:ext xmlns:c16="http://schemas.microsoft.com/office/drawing/2014/chart" uri="{C3380CC4-5D6E-409C-BE32-E72D297353CC}">
              <c16:uniqueId val="{00000001-B455-4C44-9073-AC13C318F210}"/>
            </c:ext>
          </c:extLst>
        </c:ser>
        <c:ser>
          <c:idx val="2"/>
          <c:order val="2"/>
          <c:tx>
            <c:strRef>
              <c:f>Sheet1!$A$4</c:f>
              <c:strCache>
                <c:ptCount val="1"/>
                <c:pt idx="0">
                  <c:v>HEP Budget Request</c:v>
                </c:pt>
              </c:strCache>
            </c:strRef>
          </c:tx>
          <c:spPr>
            <a:ln w="28575" cap="rnd">
              <a:noFill/>
              <a:round/>
            </a:ln>
            <a:effectLst/>
          </c:spPr>
          <c:marker>
            <c:symbol val="diamond"/>
            <c:size val="12"/>
            <c:spPr>
              <a:solidFill>
                <a:schemeClr val="tx1"/>
              </a:solidFill>
              <a:ln w="19050" cap="sq">
                <a:solidFill>
                  <a:srgbClr val="7030A0"/>
                </a:solidFill>
              </a:ln>
              <a:effectLst/>
            </c:spPr>
          </c:marker>
          <c:dLbls>
            <c:dLbl>
              <c:idx val="11"/>
              <c:layout>
                <c:manualLayout>
                  <c:x val="-4.1573033707865172E-2"/>
                  <c:y val="-7.840716159901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BE-40D7-8E3A-66935EAE6FEB}"/>
                </c:ext>
              </c:extLst>
            </c:dLbl>
            <c:spPr>
              <a:solidFill>
                <a:schemeClr val="bg1"/>
              </a:solidFill>
              <a:ln>
                <a:solidFill>
                  <a:schemeClr val="tx1"/>
                </a:solidFill>
              </a:ln>
              <a:effectLst/>
            </c:spPr>
            <c:txPr>
              <a:bodyPr wrap="square" lIns="38100" tIns="19050" rIns="38100" bIns="19050" anchor="ctr">
                <a:spAutoFit/>
              </a:bodyPr>
              <a:lstStyle/>
              <a:p>
                <a:pPr>
                  <a:defRPr sz="1200"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Sheet1!$B$4:$X$4</c:f>
              <c:numCache>
                <c:formatCode>"$"#,##0.000</c:formatCode>
                <c:ptCount val="23"/>
                <c:pt idx="0">
                  <c:v>0.77700000000000002</c:v>
                </c:pt>
                <c:pt idx="1">
                  <c:v>0.77700000000000002</c:v>
                </c:pt>
                <c:pt idx="2">
                  <c:v>0.74399999999999999</c:v>
                </c:pt>
                <c:pt idx="3">
                  <c:v>0.78800000000000003</c:v>
                </c:pt>
                <c:pt idx="4">
                  <c:v>0.81799999999999995</c:v>
                </c:pt>
                <c:pt idx="5">
                  <c:v>0.67300000000000004</c:v>
                </c:pt>
                <c:pt idx="6">
                  <c:v>0.77</c:v>
                </c:pt>
                <c:pt idx="7">
                  <c:v>0.76800000000000002</c:v>
                </c:pt>
                <c:pt idx="8">
                  <c:v>0.81799999999999995</c:v>
                </c:pt>
                <c:pt idx="9">
                  <c:v>1.0609999999999999</c:v>
                </c:pt>
                <c:pt idx="10">
                  <c:v>1.1220000000000001</c:v>
                </c:pt>
                <c:pt idx="11">
                  <c:v>1.226</c:v>
                </c:pt>
              </c:numCache>
            </c:numRef>
          </c:val>
          <c:smooth val="0"/>
          <c:extLst>
            <c:ext xmlns:c16="http://schemas.microsoft.com/office/drawing/2014/chart" uri="{C3380CC4-5D6E-409C-BE32-E72D297353CC}">
              <c16:uniqueId val="{00000002-B455-4C44-9073-AC13C318F210}"/>
            </c:ext>
          </c:extLst>
        </c:ser>
        <c:ser>
          <c:idx val="3"/>
          <c:order val="3"/>
          <c:tx>
            <c:strRef>
              <c:f>Sheet1!$A$5</c:f>
              <c:strCache>
                <c:ptCount val="1"/>
                <c:pt idx="0">
                  <c:v>Senate Mark</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Sheet1!$B$5:$X$5</c:f>
            </c:numRef>
          </c:val>
          <c:smooth val="0"/>
          <c:extLst xmlns:c15="http://schemas.microsoft.com/office/drawing/2012/chart">
            <c:ext xmlns:c16="http://schemas.microsoft.com/office/drawing/2014/chart" uri="{C3380CC4-5D6E-409C-BE32-E72D297353CC}">
              <c16:uniqueId val="{00000004-B455-4C44-9073-AC13C318F210}"/>
            </c:ext>
          </c:extLst>
        </c:ser>
        <c:ser>
          <c:idx val="5"/>
          <c:order val="4"/>
          <c:tx>
            <c:strRef>
              <c:f>Sheet1!$A$6</c:f>
              <c:strCache>
                <c:ptCount val="1"/>
                <c:pt idx="0">
                  <c:v>House Mark</c:v>
                </c:pt>
              </c:strCache>
            </c:strRef>
          </c:tx>
          <c:marker>
            <c:symbol val="none"/>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Sheet1!$B$6:$X$6</c:f>
            </c:numRef>
          </c:val>
          <c:smooth val="0"/>
          <c:extLst>
            <c:ext xmlns:c16="http://schemas.microsoft.com/office/drawing/2014/chart" uri="{C3380CC4-5D6E-409C-BE32-E72D297353CC}">
              <c16:uniqueId val="{00000001-6CF0-48AC-B6D9-76809F71A2E1}"/>
            </c:ext>
          </c:extLst>
        </c:ser>
        <c:ser>
          <c:idx val="4"/>
          <c:order val="5"/>
          <c:tx>
            <c:strRef>
              <c:f>Sheet1!$A$7</c:f>
              <c:strCache>
                <c:ptCount val="1"/>
                <c:pt idx="0">
                  <c:v>HEP Appropriation</c:v>
                </c:pt>
              </c:strCache>
            </c:strRef>
          </c:tx>
          <c:spPr>
            <a:ln>
              <a:noFill/>
            </a:ln>
          </c:spPr>
          <c:marker>
            <c:symbol val="diamond"/>
            <c:size val="12"/>
            <c:spPr>
              <a:solidFill>
                <a:srgbClr val="0000FF"/>
              </a:solidFill>
              <a:ln w="25400">
                <a:solidFill>
                  <a:srgbClr val="0000FF"/>
                </a:solidFill>
              </a:ln>
            </c:spPr>
          </c:marker>
          <c:dPt>
            <c:idx val="2"/>
            <c:bubble3D val="0"/>
            <c:extLst>
              <c:ext xmlns:c16="http://schemas.microsoft.com/office/drawing/2014/chart" uri="{C3380CC4-5D6E-409C-BE32-E72D297353CC}">
                <c16:uniqueId val="{00000006-6CF0-48AC-B6D9-76809F71A2E1}"/>
              </c:ext>
            </c:extLst>
          </c:dPt>
          <c:dLbls>
            <c:dLbl>
              <c:idx val="2"/>
              <c:layout>
                <c:manualLayout>
                  <c:x val="-3.966752189684157E-2"/>
                  <c:y val="-7.914705201419972E-2"/>
                </c:manualLayout>
              </c:layout>
              <c:spPr>
                <a:solidFill>
                  <a:schemeClr val="bg1"/>
                </a:solidFill>
                <a:ln>
                  <a:solidFill>
                    <a:schemeClr val="tx1"/>
                  </a:solid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6.3005662213571623E-2"/>
                      <c:h val="4.9105007693149141E-2"/>
                    </c:manualLayout>
                  </c15:layout>
                </c:ext>
                <c:ext xmlns:c16="http://schemas.microsoft.com/office/drawing/2014/chart" uri="{C3380CC4-5D6E-409C-BE32-E72D297353CC}">
                  <c16:uniqueId val="{00000006-6CF0-48AC-B6D9-76809F71A2E1}"/>
                </c:ext>
              </c:extLst>
            </c:dLbl>
            <c:dLbl>
              <c:idx val="7"/>
              <c:delete val="1"/>
              <c:extLst>
                <c:ext xmlns:c15="http://schemas.microsoft.com/office/drawing/2012/chart" uri="{CE6537A1-D6FC-4f65-9D91-7224C49458BB}">
                  <c15:layout>
                    <c:manualLayout>
                      <c:w val="7.1246217818278321E-2"/>
                      <c:h val="4.4869384140854486E-2"/>
                    </c:manualLayout>
                  </c15:layout>
                </c:ext>
                <c:ext xmlns:c16="http://schemas.microsoft.com/office/drawing/2014/chart" uri="{C3380CC4-5D6E-409C-BE32-E72D297353CC}">
                  <c16:uniqueId val="{00000001-1A79-4E98-B41C-D9AB4AB0BF4A}"/>
                </c:ext>
              </c:extLst>
            </c:dLbl>
            <c:dLbl>
              <c:idx val="8"/>
              <c:layout>
                <c:manualLayout>
                  <c:x val="-4.6820667079536409E-2"/>
                  <c:y val="-6.0317363361766491E-2"/>
                </c:manualLayout>
              </c:layout>
              <c:spPr>
                <a:solidFill>
                  <a:schemeClr val="bg1"/>
                </a:solidFill>
                <a:ln>
                  <a:solidFill>
                    <a:schemeClr val="tx1"/>
                  </a:solidFill>
                </a:ln>
                <a:effectLst/>
              </c:spPr>
              <c:txPr>
                <a:bodyPr wrap="square" lIns="38100" tIns="19050" rIns="38100" bIns="19050" anchor="ctr">
                  <a:no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15:layout>
                    <c:manualLayout>
                      <c:w val="6.3504821728744582E-2"/>
                      <c:h val="4.9438963025775044E-2"/>
                    </c:manualLayout>
                  </c15:layout>
                </c:ext>
                <c:ext xmlns:c16="http://schemas.microsoft.com/office/drawing/2014/chart" uri="{C3380CC4-5D6E-409C-BE32-E72D297353CC}">
                  <c16:uniqueId val="{00000001-744E-4D75-AC14-29345432DA13}"/>
                </c:ext>
              </c:extLst>
            </c:dLbl>
            <c:dLbl>
              <c:idx val="9"/>
              <c:layout>
                <c:manualLayout>
                  <c:x val="-4.3013934353711571E-2"/>
                  <c:y val="-5.5229584809483763E-2"/>
                </c:manualLayout>
              </c:layout>
              <c:spPr>
                <a:solidFill>
                  <a:schemeClr val="bg1"/>
                </a:solidFill>
                <a:ln>
                  <a:solidFill>
                    <a:schemeClr val="tx1"/>
                  </a:solidFill>
                </a:ln>
                <a:effectLst/>
              </c:spPr>
              <c:txPr>
                <a:bodyPr wrap="square" lIns="38100" tIns="19050" rIns="38100" bIns="19050" anchor="ctr">
                  <a:noAutofit/>
                </a:bodyPr>
                <a:lstStyle/>
                <a:p>
                  <a:pPr>
                    <a:defRPr sz="1200" b="1" i="0"/>
                  </a:pPr>
                  <a:endParaRPr lang="en-US"/>
                </a:p>
              </c:txPr>
              <c:showLegendKey val="0"/>
              <c:showVal val="1"/>
              <c:showCatName val="0"/>
              <c:showSerName val="0"/>
              <c:showPercent val="0"/>
              <c:showBubbleSize val="0"/>
              <c:extLst>
                <c:ext xmlns:c15="http://schemas.microsoft.com/office/drawing/2012/chart" uri="{CE6537A1-D6FC-4f65-9D91-7224C49458BB}">
                  <c15:layout>
                    <c:manualLayout>
                      <c:w val="5.9533663629125003E-2"/>
                      <c:h val="4.71150491091996E-2"/>
                    </c:manualLayout>
                  </c15:layout>
                </c:ext>
                <c:ext xmlns:c16="http://schemas.microsoft.com/office/drawing/2014/chart" uri="{C3380CC4-5D6E-409C-BE32-E72D297353CC}">
                  <c16:uniqueId val="{00000002-F86A-42B2-A9E4-DFC3AB21AF55}"/>
                </c:ext>
              </c:extLst>
            </c:dLbl>
            <c:dLbl>
              <c:idx val="10"/>
              <c:layout>
                <c:manualLayout>
                  <c:x val="-4.6067415730337076E-2"/>
                  <c:y val="-3.6510070998610894E-2"/>
                </c:manualLayout>
              </c:layout>
              <c:spPr>
                <a:solidFill>
                  <a:schemeClr val="bg1"/>
                </a:solidFill>
                <a:ln>
                  <a:solidFill>
                    <a:schemeClr val="tx1"/>
                  </a:solidFill>
                </a:ln>
                <a:effectLst/>
              </c:spPr>
              <c:txPr>
                <a:bodyPr wrap="square" lIns="38100" tIns="19050" rIns="38100" bIns="19050" anchor="ctr">
                  <a:spAutoFit/>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4F-4B8E-B74D-F4BC2E8B9156}"/>
                </c:ext>
              </c:extLst>
            </c:dLbl>
            <c:spPr>
              <a:noFill/>
              <a:ln>
                <a:solidFill>
                  <a:schemeClr val="tx1"/>
                </a:solidFill>
              </a:ln>
              <a:effectLst/>
            </c:spPr>
            <c:txPr>
              <a:bodyPr wrap="square" lIns="38100" tIns="19050" rIns="38100" bIns="19050" anchor="ctr">
                <a:spAutoFit/>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Sheet1!$B$7:$X$7</c:f>
              <c:numCache>
                <c:formatCode>"$"#,##0.000</c:formatCode>
                <c:ptCount val="23"/>
                <c:pt idx="0">
                  <c:v>0.74831400000000003</c:v>
                </c:pt>
                <c:pt idx="1">
                  <c:v>0.79652100000000003</c:v>
                </c:pt>
                <c:pt idx="2">
                  <c:v>0.76600000000000001</c:v>
                </c:pt>
                <c:pt idx="3">
                  <c:v>0.79500000000000004</c:v>
                </c:pt>
                <c:pt idx="4">
                  <c:v>0.82499999999999996</c:v>
                </c:pt>
                <c:pt idx="5">
                  <c:v>0.90800000000000003</c:v>
                </c:pt>
                <c:pt idx="6">
                  <c:v>0.98</c:v>
                </c:pt>
                <c:pt idx="7">
                  <c:v>1.0449999999999999</c:v>
                </c:pt>
                <c:pt idx="8">
                  <c:v>1.046</c:v>
                </c:pt>
                <c:pt idx="9">
                  <c:v>1.381</c:v>
                </c:pt>
                <c:pt idx="10">
                  <c:v>1.1659999999999999</c:v>
                </c:pt>
              </c:numCache>
            </c:numRef>
          </c:val>
          <c:smooth val="0"/>
          <c:extLst>
            <c:ext xmlns:c16="http://schemas.microsoft.com/office/drawing/2014/chart" uri="{C3380CC4-5D6E-409C-BE32-E72D297353CC}">
              <c16:uniqueId val="{00000002-1A79-4E98-B41C-D9AB4AB0BF4A}"/>
            </c:ext>
          </c:extLst>
        </c:ser>
        <c:ser>
          <c:idx val="6"/>
          <c:order val="6"/>
          <c:tx>
            <c:strRef>
              <c:f>Sheet1!$A$8</c:f>
              <c:strCache>
                <c:ptCount val="1"/>
                <c:pt idx="0">
                  <c:v>House Mark</c:v>
                </c:pt>
              </c:strCache>
            </c:strRef>
          </c:tx>
          <c:spPr>
            <a:ln>
              <a:solidFill>
                <a:schemeClr val="accent1">
                  <a:lumMod val="60000"/>
                  <a:lumOff val="40000"/>
                </a:schemeClr>
              </a:solidFill>
            </a:ln>
          </c:spPr>
          <c:marker>
            <c:symbol val="circle"/>
            <c:size val="9"/>
            <c:spPr>
              <a:noFill/>
              <a:ln w="47625">
                <a:noFill/>
              </a:ln>
            </c:spPr>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Sheet1!$B$8:$X$8</c:f>
              <c:numCache>
                <c:formatCode>"$"#,##0.000</c:formatCode>
                <c:ptCount val="23"/>
                <c:pt idx="1">
                  <c:v>0.77300000000000002</c:v>
                </c:pt>
                <c:pt idx="2">
                  <c:v>0.77500000000000002</c:v>
                </c:pt>
                <c:pt idx="3">
                  <c:v>0.76600000000000001</c:v>
                </c:pt>
                <c:pt idx="4">
                  <c:v>0.82299999999999995</c:v>
                </c:pt>
                <c:pt idx="5">
                  <c:v>0.82499999999999996</c:v>
                </c:pt>
                <c:pt idx="6">
                  <c:v>1.0044999999999999</c:v>
                </c:pt>
                <c:pt idx="7">
                  <c:v>1.0449999999999999</c:v>
                </c:pt>
                <c:pt idx="8">
                  <c:v>1.05</c:v>
                </c:pt>
                <c:pt idx="9">
                  <c:v>1.0780000000000001</c:v>
                </c:pt>
                <c:pt idx="10">
                  <c:v>1.1579999999999999</c:v>
                </c:pt>
              </c:numCache>
            </c:numRef>
          </c:val>
          <c:smooth val="0"/>
          <c:extLst>
            <c:ext xmlns:c16="http://schemas.microsoft.com/office/drawing/2014/chart" uri="{C3380CC4-5D6E-409C-BE32-E72D297353CC}">
              <c16:uniqueId val="{00000000-1E33-46C3-BC2A-7266351D5810}"/>
            </c:ext>
          </c:extLst>
        </c:ser>
        <c:ser>
          <c:idx val="7"/>
          <c:order val="7"/>
          <c:tx>
            <c:strRef>
              <c:f>Sheet1!$A$9</c:f>
              <c:strCache>
                <c:ptCount val="1"/>
                <c:pt idx="0">
                  <c:v>Senate Mark</c:v>
                </c:pt>
              </c:strCache>
            </c:strRef>
          </c:tx>
          <c:marker>
            <c:symbol val="square"/>
            <c:size val="8"/>
            <c:spPr>
              <a:noFill/>
              <a:ln w="47625" cap="rnd">
                <a:noFill/>
              </a:ln>
            </c:spPr>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Sheet1!$B$9:$X$9</c:f>
              <c:numCache>
                <c:formatCode>"$"#,##0.000</c:formatCode>
                <c:ptCount val="23"/>
                <c:pt idx="1">
                  <c:v>0.80700000000000005</c:v>
                </c:pt>
                <c:pt idx="2">
                  <c:v>0.77400000000000002</c:v>
                </c:pt>
                <c:pt idx="3">
                  <c:v>0.78800000000000003</c:v>
                </c:pt>
                <c:pt idx="4">
                  <c:v>0.83299999999999996</c:v>
                </c:pt>
                <c:pt idx="5">
                  <c:v>0.86</c:v>
                </c:pt>
                <c:pt idx="6">
                  <c:v>1.01</c:v>
                </c:pt>
                <c:pt idx="7">
                  <c:v>1.0649999999999999</c:v>
                </c:pt>
                <c:pt idx="8">
                  <c:v>1.05</c:v>
                </c:pt>
                <c:pt idx="9">
                  <c:v>1.079</c:v>
                </c:pt>
                <c:pt idx="10">
                  <c:v>1.1679999999999999</c:v>
                </c:pt>
              </c:numCache>
            </c:numRef>
          </c:val>
          <c:smooth val="0"/>
          <c:extLst>
            <c:ext xmlns:c16="http://schemas.microsoft.com/office/drawing/2014/chart" uri="{C3380CC4-5D6E-409C-BE32-E72D297353CC}">
              <c16:uniqueId val="{00000001-1E33-46C3-BC2A-7266351D5810}"/>
            </c:ext>
          </c:extLst>
        </c:ser>
        <c:ser>
          <c:idx val="8"/>
          <c:order val="8"/>
          <c:tx>
            <c:strRef>
              <c:f>Sheet1!$A$10</c:f>
              <c:strCache>
                <c:ptCount val="1"/>
                <c:pt idx="0">
                  <c:v>2023 P5 Low</c:v>
                </c:pt>
              </c:strCache>
            </c:strRef>
          </c:tx>
          <c:marker>
            <c:symbol val="none"/>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Sheet1!$B$10:$X$10</c:f>
              <c:numCache>
                <c:formatCode>General</c:formatCode>
                <c:ptCount val="23"/>
                <c:pt idx="10" formatCode="&quot;$&quot;#,##0.000">
                  <c:v>1.1659999999999999</c:v>
                </c:pt>
                <c:pt idx="11" formatCode="&quot;$&quot;#,##0.000">
                  <c:v>1.226</c:v>
                </c:pt>
                <c:pt idx="12" formatCode="&quot;$&quot;#,##0.000">
                  <c:v>1.2509999999999999</c:v>
                </c:pt>
                <c:pt idx="13" formatCode="&quot;$&quot;#,##0.000">
                  <c:v>1.276</c:v>
                </c:pt>
                <c:pt idx="14" formatCode="&quot;$&quot;#,##0.000">
                  <c:v>1.3009999999999999</c:v>
                </c:pt>
                <c:pt idx="15" formatCode="&quot;$&quot;#,##0.000">
                  <c:v>1.327</c:v>
                </c:pt>
                <c:pt idx="16" formatCode="&quot;$&quot;#,##0.000">
                  <c:v>1.3540000000000001</c:v>
                </c:pt>
                <c:pt idx="17" formatCode="&quot;$&quot;#,##0.000">
                  <c:v>1.381</c:v>
                </c:pt>
                <c:pt idx="18" formatCode="&quot;$&quot;#,##0.000">
                  <c:v>1.409</c:v>
                </c:pt>
                <c:pt idx="19" formatCode="&quot;$&quot;#,##0.000">
                  <c:v>1.4370000000000001</c:v>
                </c:pt>
                <c:pt idx="20" formatCode="&quot;$&quot;#,##0.000">
                  <c:v>1.466</c:v>
                </c:pt>
                <c:pt idx="21" formatCode="&quot;$&quot;#,##0.000">
                  <c:v>1.4950000000000001</c:v>
                </c:pt>
                <c:pt idx="22" formatCode="&quot;$&quot;#,##0.000">
                  <c:v>1.5249999999999999</c:v>
                </c:pt>
              </c:numCache>
            </c:numRef>
          </c:val>
          <c:smooth val="0"/>
          <c:extLst>
            <c:ext xmlns:c16="http://schemas.microsoft.com/office/drawing/2014/chart" uri="{C3380CC4-5D6E-409C-BE32-E72D297353CC}">
              <c16:uniqueId val="{00000002-F012-42F2-9D95-CE0819F31DCD}"/>
            </c:ext>
          </c:extLst>
        </c:ser>
        <c:ser>
          <c:idx val="9"/>
          <c:order val="9"/>
          <c:tx>
            <c:strRef>
              <c:f>Sheet1!$A$11</c:f>
              <c:strCache>
                <c:ptCount val="1"/>
                <c:pt idx="0">
                  <c:v>2023 P5 High</c:v>
                </c:pt>
              </c:strCache>
            </c:strRef>
          </c:tx>
          <c:marker>
            <c:symbol val="none"/>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Sheet1!$B$11:$X$11</c:f>
              <c:numCache>
                <c:formatCode>General</c:formatCode>
                <c:ptCount val="23"/>
                <c:pt idx="10" formatCode="&quot;$&quot;#,##0.000">
                  <c:v>1.1599999999999999</c:v>
                </c:pt>
                <c:pt idx="11" formatCode="&quot;$&quot;#,##0.000">
                  <c:v>1.29</c:v>
                </c:pt>
                <c:pt idx="12" formatCode="&quot;$&quot;#,##0.000">
                  <c:v>1.4279999999999999</c:v>
                </c:pt>
                <c:pt idx="13" formatCode="&quot;$&quot;#,##0.000">
                  <c:v>1.5</c:v>
                </c:pt>
                <c:pt idx="14" formatCode="&quot;$&quot;#,##0.000">
                  <c:v>1.5549999999999999</c:v>
                </c:pt>
                <c:pt idx="15" formatCode="&quot;$&quot;#,##0.000">
                  <c:v>1.60152125</c:v>
                </c:pt>
                <c:pt idx="16" formatCode="&quot;$&quot;#,##0.000">
                  <c:v>1.6495668875</c:v>
                </c:pt>
                <c:pt idx="17" formatCode="&quot;$&quot;#,##0.000">
                  <c:v>1.6990538941250002</c:v>
                </c:pt>
                <c:pt idx="18" formatCode="&quot;$&quot;#,##0.000">
                  <c:v>1.7500255109487501</c:v>
                </c:pt>
                <c:pt idx="19" formatCode="&quot;$&quot;#,##0.000">
                  <c:v>1.8025262762772127</c:v>
                </c:pt>
                <c:pt idx="20" formatCode="&quot;$&quot;#,##0.000">
                  <c:v>1.856602064565529</c:v>
                </c:pt>
                <c:pt idx="21" formatCode="&quot;$&quot;#,##0.000">
                  <c:v>1.912300126502495</c:v>
                </c:pt>
                <c:pt idx="22" formatCode="&quot;$&quot;#,##0.000">
                  <c:v>1.9690000000000001</c:v>
                </c:pt>
              </c:numCache>
            </c:numRef>
          </c:val>
          <c:smooth val="0"/>
          <c:extLst>
            <c:ext xmlns:c16="http://schemas.microsoft.com/office/drawing/2014/chart" uri="{C3380CC4-5D6E-409C-BE32-E72D297353CC}">
              <c16:uniqueId val="{00000001-9A81-41D3-8878-6A86E6B34272}"/>
            </c:ext>
          </c:extLst>
        </c:ser>
        <c:ser>
          <c:idx val="10"/>
          <c:order val="10"/>
          <c:tx>
            <c:strRef>
              <c:f>Sheet1!$A$12</c:f>
              <c:strCache>
                <c:ptCount val="1"/>
                <c:pt idx="0">
                  <c:v>2023 P5 Overtop</c:v>
                </c:pt>
              </c:strCache>
            </c:strRef>
          </c:tx>
          <c:marker>
            <c:symbol val="none"/>
          </c:marker>
          <c:cat>
            <c:strRef>
              <c:f>Sheet1!$B$1:$X$1</c:f>
              <c:strCache>
                <c:ptCount val="23"/>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pt idx="12">
                  <c:v>FY 2025</c:v>
                </c:pt>
                <c:pt idx="13">
                  <c:v>FY 2026</c:v>
                </c:pt>
                <c:pt idx="14">
                  <c:v>FY 2027</c:v>
                </c:pt>
                <c:pt idx="15">
                  <c:v>FY 2028</c:v>
                </c:pt>
                <c:pt idx="16">
                  <c:v>FY 2029</c:v>
                </c:pt>
                <c:pt idx="17">
                  <c:v>FY 2030</c:v>
                </c:pt>
                <c:pt idx="18">
                  <c:v>FY 2031</c:v>
                </c:pt>
                <c:pt idx="19">
                  <c:v>FY 2032</c:v>
                </c:pt>
                <c:pt idx="20">
                  <c:v>FY 2033</c:v>
                </c:pt>
                <c:pt idx="21">
                  <c:v>FY 2034</c:v>
                </c:pt>
                <c:pt idx="22">
                  <c:v>FY 2035</c:v>
                </c:pt>
              </c:strCache>
            </c:strRef>
          </c:cat>
          <c:val>
            <c:numRef>
              <c:f>Sheet1!$B$12:$X$12</c:f>
              <c:numCache>
                <c:formatCode>General</c:formatCode>
                <c:ptCount val="23"/>
                <c:pt idx="10" formatCode="&quot;$&quot;#,##0.000">
                  <c:v>1.1599999999999999</c:v>
                </c:pt>
                <c:pt idx="11" formatCode="&quot;$&quot;#,##0.000">
                  <c:v>1.29</c:v>
                </c:pt>
                <c:pt idx="12" formatCode="&quot;$&quot;#,##0.000">
                  <c:v>1.4279999999999999</c:v>
                </c:pt>
                <c:pt idx="13" formatCode="&quot;$&quot;#,##0.000">
                  <c:v>1.5</c:v>
                </c:pt>
                <c:pt idx="14" formatCode="&quot;$&quot;#,##0.000">
                  <c:v>1.5549999999999999</c:v>
                </c:pt>
                <c:pt idx="15" formatCode="&quot;$&quot;#,##0.000">
                  <c:v>1.6439999999999999</c:v>
                </c:pt>
                <c:pt idx="16" formatCode="&quot;$&quot;#,##0.000">
                  <c:v>1.7370000000000001</c:v>
                </c:pt>
                <c:pt idx="17" formatCode="&quot;$&quot;#,##0.000">
                  <c:v>1.8360000000000001</c:v>
                </c:pt>
                <c:pt idx="18" formatCode="&quot;$&quot;#,##0.000">
                  <c:v>1.9410000000000001</c:v>
                </c:pt>
                <c:pt idx="19" formatCode="&quot;$&quot;#,##0.000">
                  <c:v>2.0510000000000002</c:v>
                </c:pt>
                <c:pt idx="20" formatCode="&quot;$&quot;#,##0.000">
                  <c:v>2.1680000000000001</c:v>
                </c:pt>
                <c:pt idx="21" formatCode="&quot;$&quot;#,##0.000">
                  <c:v>2.2919999999999998</c:v>
                </c:pt>
                <c:pt idx="22" formatCode="&quot;$&quot;#,##0.000">
                  <c:v>2.423</c:v>
                </c:pt>
              </c:numCache>
            </c:numRef>
          </c:val>
          <c:smooth val="0"/>
          <c:extLst>
            <c:ext xmlns:c16="http://schemas.microsoft.com/office/drawing/2014/chart" uri="{C3380CC4-5D6E-409C-BE32-E72D297353CC}">
              <c16:uniqueId val="{00000001-BBDA-48CA-8BF6-958E08E61254}"/>
            </c:ext>
          </c:extLst>
        </c:ser>
        <c:dLbls>
          <c:showLegendKey val="0"/>
          <c:showVal val="0"/>
          <c:showCatName val="0"/>
          <c:showSerName val="0"/>
          <c:showPercent val="0"/>
          <c:showBubbleSize val="0"/>
        </c:dLbls>
        <c:smooth val="0"/>
        <c:axId val="788465320"/>
        <c:axId val="788470808"/>
        <c:extLst/>
      </c:lineChart>
      <c:catAx>
        <c:axId val="788465320"/>
        <c:scaling>
          <c:orientation val="minMax"/>
        </c:scaling>
        <c:delete val="0"/>
        <c:axPos val="b"/>
        <c:majorGridlines/>
        <c:numFmt formatCode="General" sourceLinked="1"/>
        <c:majorTickMark val="in"/>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8470808"/>
        <c:crosses val="autoZero"/>
        <c:auto val="0"/>
        <c:lblAlgn val="ctr"/>
        <c:lblOffset val="100"/>
        <c:noMultiLvlLbl val="0"/>
      </c:catAx>
      <c:valAx>
        <c:axId val="788470808"/>
        <c:scaling>
          <c:orientation val="minMax"/>
          <c:max val="2.6"/>
          <c:min val="0.60000000000000009"/>
        </c:scaling>
        <c:delete val="0"/>
        <c:axPos val="l"/>
        <c:majorGridlines>
          <c:spPr>
            <a:ln w="15875" cap="flat" cmpd="sng" algn="ctr">
              <a:solidFill>
                <a:schemeClr val="tx1">
                  <a:lumMod val="15000"/>
                  <a:lumOff val="85000"/>
                </a:schemeClr>
              </a:solidFill>
              <a:round/>
            </a:ln>
            <a:effectLst/>
          </c:spPr>
        </c:majorGridlines>
        <c:minorGridlines>
          <c:spPr>
            <a:ln w="3175">
              <a:solidFill>
                <a:schemeClr val="tx1">
                  <a:tint val="50000"/>
                  <a:alpha val="88000"/>
                </a:schemeClr>
              </a:solidFill>
            </a:ln>
          </c:spPr>
        </c:minorGridlines>
        <c:numFmt formatCode="0.00" sourceLinked="0"/>
        <c:majorTickMark val="in"/>
        <c:minorTickMark val="in"/>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88465320"/>
        <c:crosses val="autoZero"/>
        <c:crossBetween val="between"/>
        <c:minorUnit val="2.0000000000000004E-2"/>
      </c:valAx>
      <c:spPr>
        <a:noFill/>
        <a:ln>
          <a:solidFill>
            <a:schemeClr val="tx1"/>
          </a:solidFill>
        </a:ln>
        <a:effectLst/>
      </c:spPr>
    </c:plotArea>
    <c:legend>
      <c:legendPos val="b"/>
      <c:layout>
        <c:manualLayout>
          <c:xMode val="edge"/>
          <c:yMode val="edge"/>
          <c:x val="7.520074316553127E-2"/>
          <c:y val="0.87892341436077559"/>
          <c:w val="0.87637866053260194"/>
          <c:h val="0.1210765550239234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18841066756283E-2"/>
          <c:y val="1.6260167272934816E-2"/>
          <c:w val="0.91639444930594505"/>
          <c:h val="0.83731405685992744"/>
        </c:manualLayout>
      </c:layout>
      <c:lineChart>
        <c:grouping val="standard"/>
        <c:varyColors val="0"/>
        <c:ser>
          <c:idx val="0"/>
          <c:order val="0"/>
          <c:tx>
            <c:strRef>
              <c:f>Sheet1!$A$3</c:f>
              <c:strCache>
                <c:ptCount val="1"/>
                <c:pt idx="0">
                  <c:v>Actuals</c:v>
                </c:pt>
              </c:strCache>
            </c:strRef>
          </c:tx>
          <c:spPr>
            <a:ln w="28575" cap="rnd">
              <a:solidFill>
                <a:schemeClr val="accent1"/>
              </a:solidFill>
              <a:round/>
            </a:ln>
            <a:effectLst/>
          </c:spPr>
          <c:marker>
            <c:symbol val="none"/>
          </c:marker>
          <c:dPt>
            <c:idx val="33"/>
            <c:marker>
              <c:symbol val="none"/>
            </c:marker>
            <c:bubble3D val="0"/>
            <c:spPr>
              <a:ln w="28575" cap="rnd">
                <a:solidFill>
                  <a:schemeClr val="tx1"/>
                </a:solidFill>
                <a:round/>
              </a:ln>
              <a:effectLst/>
            </c:spPr>
            <c:extLst>
              <c:ext xmlns:c16="http://schemas.microsoft.com/office/drawing/2014/chart" uri="{C3380CC4-5D6E-409C-BE32-E72D297353CC}">
                <c16:uniqueId val="{00000001-84F6-4C29-A92B-6C5620CFE086}"/>
              </c:ext>
            </c:extLst>
          </c:dPt>
          <c:dPt>
            <c:idx val="35"/>
            <c:marker>
              <c:symbol val="none"/>
            </c:marker>
            <c:bubble3D val="0"/>
            <c:extLst>
              <c:ext xmlns:c16="http://schemas.microsoft.com/office/drawing/2014/chart" uri="{C3380CC4-5D6E-409C-BE32-E72D297353CC}">
                <c16:uniqueId val="{00000003-A894-496E-9A63-AD3A429B439D}"/>
              </c:ext>
            </c:extLst>
          </c:dPt>
          <c:dLbls>
            <c:dLbl>
              <c:idx val="1"/>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ext>
                <c:ext xmlns:c16="http://schemas.microsoft.com/office/drawing/2014/chart" uri="{C3380CC4-5D6E-409C-BE32-E72D297353CC}">
                  <c16:uniqueId val="{00000002-9026-4BE6-84B1-B3457E4EE8F4}"/>
                </c:ext>
              </c:extLst>
            </c:dLbl>
            <c:dLbl>
              <c:idx val="7"/>
              <c:layout>
                <c:manualLayout>
                  <c:x val="-4.1189611651281647E-17"/>
                  <c:y val="-1.9121347188348268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r>
                      <a:rPr lang="en-US" sz="1200" b="1"/>
                      <a:t>1257</a:t>
                    </a:r>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5.5398839607126174E-2"/>
                      <c:h val="4.7660192415149072E-2"/>
                    </c:manualLayout>
                  </c15:layout>
                  <c15:showDataLabelsRange val="0"/>
                </c:ext>
                <c:ext xmlns:c16="http://schemas.microsoft.com/office/drawing/2014/chart" uri="{C3380CC4-5D6E-409C-BE32-E72D297353CC}">
                  <c16:uniqueId val="{00000004-A894-496E-9A63-AD3A429B439D}"/>
                </c:ext>
              </c:extLst>
            </c:dLbl>
            <c:dLbl>
              <c:idx val="27"/>
              <c:layout>
                <c:manualLayout>
                  <c:x val="-1.784054903938477E-2"/>
                  <c:y val="-2.9188205896362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E1-4CD3-BE27-094A1D722731}"/>
                </c:ext>
              </c:extLst>
            </c:dLbl>
            <c:dLbl>
              <c:idx val="28"/>
              <c:layout>
                <c:manualLayout>
                  <c:x val="-5.1247445842287223E-3"/>
                  <c:y val="3.1620652149556144E-2"/>
                </c:manualLayout>
              </c:layout>
              <c:showLegendKey val="0"/>
              <c:showVal val="1"/>
              <c:showCatName val="0"/>
              <c:showSerName val="0"/>
              <c:showPercent val="0"/>
              <c:showBubbleSize val="0"/>
              <c:extLst>
                <c:ext xmlns:c15="http://schemas.microsoft.com/office/drawing/2012/chart" uri="{CE6537A1-D6FC-4f65-9D91-7224C49458BB}">
                  <c15:layout>
                    <c:manualLayout>
                      <c:w val="4.9471367319901545E-2"/>
                      <c:h val="3.8771666832334628E-2"/>
                    </c:manualLayout>
                  </c15:layout>
                </c:ext>
                <c:ext xmlns:c16="http://schemas.microsoft.com/office/drawing/2014/chart" uri="{C3380CC4-5D6E-409C-BE32-E72D297353CC}">
                  <c16:uniqueId val="{00000001-25E1-4CD3-BE27-094A1D722731}"/>
                </c:ext>
              </c:extLst>
            </c:dLbl>
            <c:dLbl>
              <c:idx val="31"/>
              <c:layout>
                <c:manualLayout>
                  <c:x val="-7.0703065258985844E-3"/>
                  <c:y val="2.6502769315431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E1-4CD3-BE27-094A1D722731}"/>
                </c:ext>
              </c:extLst>
            </c:dLbl>
            <c:dLbl>
              <c:idx val="32"/>
              <c:delete val="1"/>
              <c:extLst>
                <c:ext xmlns:c15="http://schemas.microsoft.com/office/drawing/2012/chart" uri="{CE6537A1-D6FC-4f65-9D91-7224C49458BB}">
                  <c15:layout>
                    <c:manualLayout>
                      <c:w val="4.0052905349714521E-2"/>
                      <c:h val="3.6927677026756041E-2"/>
                    </c:manualLayout>
                  </c15:layout>
                </c:ext>
                <c:ext xmlns:c16="http://schemas.microsoft.com/office/drawing/2014/chart" uri="{C3380CC4-5D6E-409C-BE32-E72D297353CC}">
                  <c16:uniqueId val="{00000005-25E1-4CD3-BE27-094A1D722731}"/>
                </c:ext>
              </c:extLst>
            </c:dLbl>
            <c:dLbl>
              <c:idx val="33"/>
              <c:layout>
                <c:manualLayout>
                  <c:x val="-3.6989258763294307E-2"/>
                  <c:y val="-4.7473024370239286E-2"/>
                </c:manualLayout>
              </c:layout>
              <c:tx>
                <c:rich>
                  <a:bodyPr/>
                  <a:lstStyle/>
                  <a:p>
                    <a:fld id="{80F63813-D285-4298-AA3D-01B86E1677D4}" type="VALUE">
                      <a:rPr lang="en-US" sz="1200"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5.1856529207811718E-2"/>
                      <c:h val="5.0933419289152258E-2"/>
                    </c:manualLayout>
                  </c15:layout>
                  <c15:dlblFieldTable/>
                  <c15:showDataLabelsRange val="0"/>
                </c:ext>
                <c:ext xmlns:c16="http://schemas.microsoft.com/office/drawing/2014/chart" uri="{C3380CC4-5D6E-409C-BE32-E72D297353CC}">
                  <c16:uniqueId val="{00000001-84F6-4C29-A92B-6C5620CFE086}"/>
                </c:ext>
              </c:extLst>
            </c:dLbl>
            <c:dLbl>
              <c:idx val="35"/>
              <c:layout>
                <c:manualLayout>
                  <c:x val="-2.8084150552629743E-2"/>
                  <c:y val="-4.421833298296178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r>
                      <a:rPr lang="en-US" sz="1200" b="1"/>
                      <a:t>1382</a:t>
                    </a:r>
                  </a:p>
                </c:rich>
              </c:tx>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layout>
                    <c:manualLayout>
                      <c:w val="4.7878655948280585E-2"/>
                      <c:h val="6.2515256218844142E-2"/>
                    </c:manualLayout>
                  </c15:layout>
                  <c15:showDataLabelsRange val="0"/>
                </c:ext>
                <c:ext xmlns:c16="http://schemas.microsoft.com/office/drawing/2014/chart" uri="{C3380CC4-5D6E-409C-BE32-E72D297353CC}">
                  <c16:uniqueId val="{00000003-A894-496E-9A63-AD3A429B439D}"/>
                </c:ext>
              </c:extLst>
            </c:dLbl>
            <c:dLbl>
              <c:idx val="36"/>
              <c:layout>
                <c:manualLayout>
                  <c:x val="-4.4342704512175691E-3"/>
                  <c:y val="1.673126112868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AC-480D-A9EC-23BBA7474B84}"/>
                </c:ext>
              </c:extLst>
            </c:dLbl>
            <c:spPr>
              <a:solidFill>
                <a:prstClr val="white"/>
              </a:solidFill>
              <a:ln>
                <a:solidFill>
                  <a:prstClr val="black">
                    <a:lumMod val="25000"/>
                    <a:lumOff val="75000"/>
                  </a:prst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ound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Sheet1!$B$2:$AN$2</c:f>
              <c:strCache>
                <c:ptCount val="38"/>
                <c:pt idx="0">
                  <c:v>FY 87</c:v>
                </c:pt>
                <c:pt idx="1">
                  <c:v>FY 88</c:v>
                </c:pt>
                <c:pt idx="2">
                  <c:v>FY89</c:v>
                </c:pt>
                <c:pt idx="3">
                  <c:v>FY 90</c:v>
                </c:pt>
                <c:pt idx="4">
                  <c:v>FY 91</c:v>
                </c:pt>
                <c:pt idx="5">
                  <c:v>FY 92</c:v>
                </c:pt>
                <c:pt idx="6">
                  <c:v>FY 93</c:v>
                </c:pt>
                <c:pt idx="7">
                  <c:v>FY 94</c:v>
                </c:pt>
                <c:pt idx="8">
                  <c:v>FY 95</c:v>
                </c:pt>
                <c:pt idx="9">
                  <c:v>FY 96</c:v>
                </c:pt>
                <c:pt idx="10">
                  <c:v>FY 97</c:v>
                </c:pt>
                <c:pt idx="11">
                  <c:v>FY 98</c:v>
                </c:pt>
                <c:pt idx="12">
                  <c:v>FY 99</c:v>
                </c:pt>
                <c:pt idx="13">
                  <c:v>FY 00</c:v>
                </c:pt>
                <c:pt idx="14">
                  <c:v>FY 01</c:v>
                </c:pt>
                <c:pt idx="15">
                  <c:v>FY 02</c:v>
                </c:pt>
                <c:pt idx="16">
                  <c:v>FY 03</c:v>
                </c:pt>
                <c:pt idx="17">
                  <c:v>FY 04</c:v>
                </c:pt>
                <c:pt idx="18">
                  <c:v>FY 05</c:v>
                </c:pt>
                <c:pt idx="19">
                  <c:v>FY 06</c:v>
                </c:pt>
                <c:pt idx="20">
                  <c:v>FY 07</c:v>
                </c:pt>
                <c:pt idx="21">
                  <c:v>FY 08</c:v>
                </c:pt>
                <c:pt idx="22">
                  <c:v>FY 09</c:v>
                </c:pt>
                <c:pt idx="23">
                  <c:v>FY 10</c:v>
                </c:pt>
                <c:pt idx="24">
                  <c:v>FY 11</c:v>
                </c:pt>
                <c:pt idx="25">
                  <c:v>FY 12</c:v>
                </c:pt>
                <c:pt idx="26">
                  <c:v>FY 13</c:v>
                </c:pt>
                <c:pt idx="27">
                  <c:v>FY 14</c:v>
                </c:pt>
                <c:pt idx="28">
                  <c:v>FY 15</c:v>
                </c:pt>
                <c:pt idx="29">
                  <c:v>FY 16</c:v>
                </c:pt>
                <c:pt idx="30">
                  <c:v>FY 17</c:v>
                </c:pt>
                <c:pt idx="31">
                  <c:v>FY 18</c:v>
                </c:pt>
                <c:pt idx="32">
                  <c:v>FY 19</c:v>
                </c:pt>
                <c:pt idx="33">
                  <c:v>FY20</c:v>
                </c:pt>
                <c:pt idx="34">
                  <c:v>FY21</c:v>
                </c:pt>
                <c:pt idx="35">
                  <c:v>FY22</c:v>
                </c:pt>
                <c:pt idx="36">
                  <c:v>FY23</c:v>
                </c:pt>
                <c:pt idx="37">
                  <c:v>FY24</c:v>
                </c:pt>
              </c:strCache>
            </c:strRef>
          </c:cat>
          <c:val>
            <c:numRef>
              <c:f>Sheet1!$B$3:$AN$3</c:f>
              <c:numCache>
                <c:formatCode>General</c:formatCode>
                <c:ptCount val="38"/>
                <c:pt idx="0" formatCode="0.000">
                  <c:v>495.37900000000002</c:v>
                </c:pt>
                <c:pt idx="1">
                  <c:v>564.59800000000007</c:v>
                </c:pt>
                <c:pt idx="2">
                  <c:v>653.35900000000004</c:v>
                </c:pt>
                <c:pt idx="3">
                  <c:v>798.96199999999999</c:v>
                </c:pt>
                <c:pt idx="4">
                  <c:v>830.0809999999999</c:v>
                </c:pt>
                <c:pt idx="5">
                  <c:v>1107.096</c:v>
                </c:pt>
                <c:pt idx="6">
                  <c:v>1107.797</c:v>
                </c:pt>
                <c:pt idx="7">
                  <c:v>1257.499</c:v>
                </c:pt>
                <c:pt idx="8">
                  <c:v>642.12900000000002</c:v>
                </c:pt>
                <c:pt idx="9">
                  <c:v>666.65</c:v>
                </c:pt>
                <c:pt idx="10">
                  <c:v>671.32500000000005</c:v>
                </c:pt>
                <c:pt idx="11">
                  <c:v>682.19299999999998</c:v>
                </c:pt>
                <c:pt idx="12">
                  <c:v>695.52599999999995</c:v>
                </c:pt>
                <c:pt idx="13">
                  <c:v>697.74300000000005</c:v>
                </c:pt>
                <c:pt idx="14">
                  <c:v>711.20100000000002</c:v>
                </c:pt>
                <c:pt idx="15">
                  <c:v>712.77499999999998</c:v>
                </c:pt>
                <c:pt idx="16">
                  <c:v>717.92100000000005</c:v>
                </c:pt>
                <c:pt idx="17">
                  <c:v>733.63099999999997</c:v>
                </c:pt>
                <c:pt idx="18">
                  <c:v>740.94399999999996</c:v>
                </c:pt>
                <c:pt idx="19">
                  <c:v>716.77599999999995</c:v>
                </c:pt>
                <c:pt idx="20">
                  <c:v>751.78599999999994</c:v>
                </c:pt>
                <c:pt idx="21">
                  <c:v>721.33100000000002</c:v>
                </c:pt>
                <c:pt idx="22">
                  <c:v>1032.223</c:v>
                </c:pt>
                <c:pt idx="23">
                  <c:v>810.48299999999995</c:v>
                </c:pt>
                <c:pt idx="24">
                  <c:v>795.42</c:v>
                </c:pt>
                <c:pt idx="25">
                  <c:v>790.86</c:v>
                </c:pt>
                <c:pt idx="26">
                  <c:v>748.31399999999996</c:v>
                </c:pt>
                <c:pt idx="27">
                  <c:v>796.5</c:v>
                </c:pt>
                <c:pt idx="28">
                  <c:v>766</c:v>
                </c:pt>
                <c:pt idx="29">
                  <c:v>795</c:v>
                </c:pt>
                <c:pt idx="30">
                  <c:v>825</c:v>
                </c:pt>
                <c:pt idx="31">
                  <c:v>908</c:v>
                </c:pt>
                <c:pt idx="32">
                  <c:v>980</c:v>
                </c:pt>
                <c:pt idx="33">
                  <c:v>1045</c:v>
                </c:pt>
                <c:pt idx="34">
                  <c:v>1046</c:v>
                </c:pt>
                <c:pt idx="35">
                  <c:v>1381.6</c:v>
                </c:pt>
                <c:pt idx="36">
                  <c:v>1166</c:v>
                </c:pt>
              </c:numCache>
            </c:numRef>
          </c:val>
          <c:smooth val="0"/>
          <c:extLst>
            <c:ext xmlns:c16="http://schemas.microsoft.com/office/drawing/2014/chart" uri="{C3380CC4-5D6E-409C-BE32-E72D297353CC}">
              <c16:uniqueId val="{00000006-25E1-4CD3-BE27-094A1D722731}"/>
            </c:ext>
          </c:extLst>
        </c:ser>
        <c:ser>
          <c:idx val="1"/>
          <c:order val="1"/>
          <c:tx>
            <c:strRef>
              <c:f>Sheet1!$A$4</c:f>
              <c:strCache>
                <c:ptCount val="1"/>
                <c:pt idx="0">
                  <c:v>2.5% Increase</c:v>
                </c:pt>
              </c:strCache>
            </c:strRef>
          </c:tx>
          <c:spPr>
            <a:ln w="28575" cap="rnd">
              <a:solidFill>
                <a:schemeClr val="accent2"/>
              </a:solidFill>
              <a:round/>
            </a:ln>
            <a:effectLst/>
          </c:spPr>
          <c:marker>
            <c:symbol val="none"/>
          </c:marker>
          <c:cat>
            <c:strRef>
              <c:f>Sheet1!$B$2:$AN$2</c:f>
              <c:strCache>
                <c:ptCount val="38"/>
                <c:pt idx="0">
                  <c:v>FY 87</c:v>
                </c:pt>
                <c:pt idx="1">
                  <c:v>FY 88</c:v>
                </c:pt>
                <c:pt idx="2">
                  <c:v>FY89</c:v>
                </c:pt>
                <c:pt idx="3">
                  <c:v>FY 90</c:v>
                </c:pt>
                <c:pt idx="4">
                  <c:v>FY 91</c:v>
                </c:pt>
                <c:pt idx="5">
                  <c:v>FY 92</c:v>
                </c:pt>
                <c:pt idx="6">
                  <c:v>FY 93</c:v>
                </c:pt>
                <c:pt idx="7">
                  <c:v>FY 94</c:v>
                </c:pt>
                <c:pt idx="8">
                  <c:v>FY 95</c:v>
                </c:pt>
                <c:pt idx="9">
                  <c:v>FY 96</c:v>
                </c:pt>
                <c:pt idx="10">
                  <c:v>FY 97</c:v>
                </c:pt>
                <c:pt idx="11">
                  <c:v>FY 98</c:v>
                </c:pt>
                <c:pt idx="12">
                  <c:v>FY 99</c:v>
                </c:pt>
                <c:pt idx="13">
                  <c:v>FY 00</c:v>
                </c:pt>
                <c:pt idx="14">
                  <c:v>FY 01</c:v>
                </c:pt>
                <c:pt idx="15">
                  <c:v>FY 02</c:v>
                </c:pt>
                <c:pt idx="16">
                  <c:v>FY 03</c:v>
                </c:pt>
                <c:pt idx="17">
                  <c:v>FY 04</c:v>
                </c:pt>
                <c:pt idx="18">
                  <c:v>FY 05</c:v>
                </c:pt>
                <c:pt idx="19">
                  <c:v>FY 06</c:v>
                </c:pt>
                <c:pt idx="20">
                  <c:v>FY 07</c:v>
                </c:pt>
                <c:pt idx="21">
                  <c:v>FY 08</c:v>
                </c:pt>
                <c:pt idx="22">
                  <c:v>FY 09</c:v>
                </c:pt>
                <c:pt idx="23">
                  <c:v>FY 10</c:v>
                </c:pt>
                <c:pt idx="24">
                  <c:v>FY 11</c:v>
                </c:pt>
                <c:pt idx="25">
                  <c:v>FY 12</c:v>
                </c:pt>
                <c:pt idx="26">
                  <c:v>FY 13</c:v>
                </c:pt>
                <c:pt idx="27">
                  <c:v>FY 14</c:v>
                </c:pt>
                <c:pt idx="28">
                  <c:v>FY 15</c:v>
                </c:pt>
                <c:pt idx="29">
                  <c:v>FY 16</c:v>
                </c:pt>
                <c:pt idx="30">
                  <c:v>FY 17</c:v>
                </c:pt>
                <c:pt idx="31">
                  <c:v>FY 18</c:v>
                </c:pt>
                <c:pt idx="32">
                  <c:v>FY 19</c:v>
                </c:pt>
                <c:pt idx="33">
                  <c:v>FY20</c:v>
                </c:pt>
                <c:pt idx="34">
                  <c:v>FY21</c:v>
                </c:pt>
                <c:pt idx="35">
                  <c:v>FY22</c:v>
                </c:pt>
                <c:pt idx="36">
                  <c:v>FY23</c:v>
                </c:pt>
                <c:pt idx="37">
                  <c:v>FY24</c:v>
                </c:pt>
              </c:strCache>
            </c:strRef>
          </c:cat>
          <c:val>
            <c:numRef>
              <c:f>Sheet1!$B$4:$AN$4</c:f>
              <c:numCache>
                <c:formatCode>General</c:formatCode>
                <c:ptCount val="38"/>
                <c:pt idx="0" formatCode="0.000">
                  <c:v>495.37900000000002</c:v>
                </c:pt>
                <c:pt idx="1">
                  <c:v>508</c:v>
                </c:pt>
                <c:pt idx="2">
                  <c:v>521</c:v>
                </c:pt>
                <c:pt idx="3">
                  <c:v>534</c:v>
                </c:pt>
                <c:pt idx="4">
                  <c:v>547</c:v>
                </c:pt>
                <c:pt idx="5">
                  <c:v>561</c:v>
                </c:pt>
                <c:pt idx="6">
                  <c:v>575</c:v>
                </c:pt>
                <c:pt idx="7">
                  <c:v>589</c:v>
                </c:pt>
                <c:pt idx="8">
                  <c:v>604</c:v>
                </c:pt>
                <c:pt idx="9">
                  <c:v>619</c:v>
                </c:pt>
                <c:pt idx="10">
                  <c:v>634</c:v>
                </c:pt>
                <c:pt idx="11">
                  <c:v>650</c:v>
                </c:pt>
                <c:pt idx="12">
                  <c:v>666</c:v>
                </c:pt>
                <c:pt idx="13">
                  <c:v>683</c:v>
                </c:pt>
                <c:pt idx="14">
                  <c:v>700</c:v>
                </c:pt>
                <c:pt idx="15">
                  <c:v>718</c:v>
                </c:pt>
                <c:pt idx="16">
                  <c:v>736</c:v>
                </c:pt>
                <c:pt idx="17">
                  <c:v>754</c:v>
                </c:pt>
                <c:pt idx="18">
                  <c:v>773</c:v>
                </c:pt>
                <c:pt idx="19">
                  <c:v>792</c:v>
                </c:pt>
                <c:pt idx="20">
                  <c:v>812</c:v>
                </c:pt>
                <c:pt idx="21">
                  <c:v>832</c:v>
                </c:pt>
                <c:pt idx="22">
                  <c:v>853</c:v>
                </c:pt>
                <c:pt idx="23">
                  <c:v>874</c:v>
                </c:pt>
                <c:pt idx="24">
                  <c:v>896</c:v>
                </c:pt>
                <c:pt idx="25">
                  <c:v>918</c:v>
                </c:pt>
                <c:pt idx="26">
                  <c:v>941</c:v>
                </c:pt>
                <c:pt idx="27">
                  <c:v>965</c:v>
                </c:pt>
                <c:pt idx="28">
                  <c:v>989</c:v>
                </c:pt>
                <c:pt idx="29">
                  <c:v>1014</c:v>
                </c:pt>
                <c:pt idx="30">
                  <c:v>1039</c:v>
                </c:pt>
                <c:pt idx="31">
                  <c:v>1065</c:v>
                </c:pt>
                <c:pt idx="32">
                  <c:v>1092</c:v>
                </c:pt>
                <c:pt idx="33">
                  <c:v>1119</c:v>
                </c:pt>
                <c:pt idx="34">
                  <c:v>1147</c:v>
                </c:pt>
                <c:pt idx="35">
                  <c:v>1176</c:v>
                </c:pt>
                <c:pt idx="36">
                  <c:v>1205</c:v>
                </c:pt>
                <c:pt idx="37">
                  <c:v>1236</c:v>
                </c:pt>
              </c:numCache>
            </c:numRef>
          </c:val>
          <c:smooth val="0"/>
          <c:extLst>
            <c:ext xmlns:c16="http://schemas.microsoft.com/office/drawing/2014/chart" uri="{C3380CC4-5D6E-409C-BE32-E72D297353CC}">
              <c16:uniqueId val="{00000003-84F6-4C29-A92B-6C5620CFE086}"/>
            </c:ext>
          </c:extLst>
        </c:ser>
        <c:ser>
          <c:idx val="2"/>
          <c:order val="2"/>
          <c:tx>
            <c:strRef>
              <c:f>Sheet1!$A$5</c:f>
              <c:strCache>
                <c:ptCount val="1"/>
                <c:pt idx="0">
                  <c:v>2% Increase</c:v>
                </c:pt>
              </c:strCache>
            </c:strRef>
          </c:tx>
          <c:spPr>
            <a:ln w="28575" cap="rnd">
              <a:solidFill>
                <a:schemeClr val="accent3"/>
              </a:solidFill>
              <a:round/>
            </a:ln>
            <a:effectLst/>
          </c:spPr>
          <c:marker>
            <c:symbol val="none"/>
          </c:marker>
          <c:cat>
            <c:strRef>
              <c:f>Sheet1!$B$2:$AN$2</c:f>
              <c:strCache>
                <c:ptCount val="38"/>
                <c:pt idx="0">
                  <c:v>FY 87</c:v>
                </c:pt>
                <c:pt idx="1">
                  <c:v>FY 88</c:v>
                </c:pt>
                <c:pt idx="2">
                  <c:v>FY89</c:v>
                </c:pt>
                <c:pt idx="3">
                  <c:v>FY 90</c:v>
                </c:pt>
                <c:pt idx="4">
                  <c:v>FY 91</c:v>
                </c:pt>
                <c:pt idx="5">
                  <c:v>FY 92</c:v>
                </c:pt>
                <c:pt idx="6">
                  <c:v>FY 93</c:v>
                </c:pt>
                <c:pt idx="7">
                  <c:v>FY 94</c:v>
                </c:pt>
                <c:pt idx="8">
                  <c:v>FY 95</c:v>
                </c:pt>
                <c:pt idx="9">
                  <c:v>FY 96</c:v>
                </c:pt>
                <c:pt idx="10">
                  <c:v>FY 97</c:v>
                </c:pt>
                <c:pt idx="11">
                  <c:v>FY 98</c:v>
                </c:pt>
                <c:pt idx="12">
                  <c:v>FY 99</c:v>
                </c:pt>
                <c:pt idx="13">
                  <c:v>FY 00</c:v>
                </c:pt>
                <c:pt idx="14">
                  <c:v>FY 01</c:v>
                </c:pt>
                <c:pt idx="15">
                  <c:v>FY 02</c:v>
                </c:pt>
                <c:pt idx="16">
                  <c:v>FY 03</c:v>
                </c:pt>
                <c:pt idx="17">
                  <c:v>FY 04</c:v>
                </c:pt>
                <c:pt idx="18">
                  <c:v>FY 05</c:v>
                </c:pt>
                <c:pt idx="19">
                  <c:v>FY 06</c:v>
                </c:pt>
                <c:pt idx="20">
                  <c:v>FY 07</c:v>
                </c:pt>
                <c:pt idx="21">
                  <c:v>FY 08</c:v>
                </c:pt>
                <c:pt idx="22">
                  <c:v>FY 09</c:v>
                </c:pt>
                <c:pt idx="23">
                  <c:v>FY 10</c:v>
                </c:pt>
                <c:pt idx="24">
                  <c:v>FY 11</c:v>
                </c:pt>
                <c:pt idx="25">
                  <c:v>FY 12</c:v>
                </c:pt>
                <c:pt idx="26">
                  <c:v>FY 13</c:v>
                </c:pt>
                <c:pt idx="27">
                  <c:v>FY 14</c:v>
                </c:pt>
                <c:pt idx="28">
                  <c:v>FY 15</c:v>
                </c:pt>
                <c:pt idx="29">
                  <c:v>FY 16</c:v>
                </c:pt>
                <c:pt idx="30">
                  <c:v>FY 17</c:v>
                </c:pt>
                <c:pt idx="31">
                  <c:v>FY 18</c:v>
                </c:pt>
                <c:pt idx="32">
                  <c:v>FY 19</c:v>
                </c:pt>
                <c:pt idx="33">
                  <c:v>FY20</c:v>
                </c:pt>
                <c:pt idx="34">
                  <c:v>FY21</c:v>
                </c:pt>
                <c:pt idx="35">
                  <c:v>FY22</c:v>
                </c:pt>
                <c:pt idx="36">
                  <c:v>FY23</c:v>
                </c:pt>
                <c:pt idx="37">
                  <c:v>FY24</c:v>
                </c:pt>
              </c:strCache>
            </c:strRef>
          </c:cat>
          <c:val>
            <c:numRef>
              <c:f>Sheet1!$B$5:$AN$5</c:f>
              <c:numCache>
                <c:formatCode>General</c:formatCode>
                <c:ptCount val="38"/>
                <c:pt idx="0">
                  <c:v>495.37900000000002</c:v>
                </c:pt>
                <c:pt idx="1">
                  <c:v>505</c:v>
                </c:pt>
                <c:pt idx="2">
                  <c:v>515</c:v>
                </c:pt>
                <c:pt idx="3">
                  <c:v>525</c:v>
                </c:pt>
                <c:pt idx="4">
                  <c:v>536</c:v>
                </c:pt>
                <c:pt idx="5">
                  <c:v>547</c:v>
                </c:pt>
                <c:pt idx="6">
                  <c:v>558</c:v>
                </c:pt>
                <c:pt idx="7">
                  <c:v>569</c:v>
                </c:pt>
                <c:pt idx="8">
                  <c:v>580</c:v>
                </c:pt>
                <c:pt idx="9">
                  <c:v>592</c:v>
                </c:pt>
                <c:pt idx="10">
                  <c:v>604</c:v>
                </c:pt>
                <c:pt idx="11">
                  <c:v>616</c:v>
                </c:pt>
                <c:pt idx="12">
                  <c:v>628</c:v>
                </c:pt>
                <c:pt idx="13">
                  <c:v>641</c:v>
                </c:pt>
                <c:pt idx="14">
                  <c:v>654</c:v>
                </c:pt>
                <c:pt idx="15">
                  <c:v>667</c:v>
                </c:pt>
                <c:pt idx="16">
                  <c:v>680</c:v>
                </c:pt>
                <c:pt idx="17">
                  <c:v>694</c:v>
                </c:pt>
                <c:pt idx="18">
                  <c:v>708</c:v>
                </c:pt>
                <c:pt idx="19">
                  <c:v>722</c:v>
                </c:pt>
                <c:pt idx="20">
                  <c:v>736</c:v>
                </c:pt>
                <c:pt idx="21">
                  <c:v>751</c:v>
                </c:pt>
                <c:pt idx="22">
                  <c:v>766</c:v>
                </c:pt>
                <c:pt idx="23">
                  <c:v>781</c:v>
                </c:pt>
                <c:pt idx="24">
                  <c:v>797</c:v>
                </c:pt>
                <c:pt idx="25">
                  <c:v>813</c:v>
                </c:pt>
                <c:pt idx="26">
                  <c:v>829</c:v>
                </c:pt>
                <c:pt idx="27">
                  <c:v>846</c:v>
                </c:pt>
                <c:pt idx="28">
                  <c:v>863</c:v>
                </c:pt>
                <c:pt idx="29">
                  <c:v>880</c:v>
                </c:pt>
                <c:pt idx="30">
                  <c:v>898</c:v>
                </c:pt>
                <c:pt idx="31">
                  <c:v>916</c:v>
                </c:pt>
                <c:pt idx="32">
                  <c:v>934</c:v>
                </c:pt>
                <c:pt idx="33">
                  <c:v>953</c:v>
                </c:pt>
                <c:pt idx="34">
                  <c:v>972</c:v>
                </c:pt>
                <c:pt idx="35">
                  <c:v>991</c:v>
                </c:pt>
                <c:pt idx="36">
                  <c:v>1011</c:v>
                </c:pt>
                <c:pt idx="37">
                  <c:v>1031</c:v>
                </c:pt>
              </c:numCache>
            </c:numRef>
          </c:val>
          <c:smooth val="0"/>
          <c:extLst>
            <c:ext xmlns:c16="http://schemas.microsoft.com/office/drawing/2014/chart" uri="{C3380CC4-5D6E-409C-BE32-E72D297353CC}">
              <c16:uniqueId val="{00000004-84F6-4C29-A92B-6C5620CFE086}"/>
            </c:ext>
          </c:extLst>
        </c:ser>
        <c:ser>
          <c:idx val="3"/>
          <c:order val="3"/>
          <c:tx>
            <c:strRef>
              <c:f>Sheet1!$A$6</c:f>
              <c:strCache>
                <c:ptCount val="1"/>
                <c:pt idx="0">
                  <c:v>1.5% Increase</c:v>
                </c:pt>
              </c:strCache>
            </c:strRef>
          </c:tx>
          <c:spPr>
            <a:ln w="28575" cap="rnd">
              <a:solidFill>
                <a:schemeClr val="accent4"/>
              </a:solidFill>
              <a:round/>
            </a:ln>
            <a:effectLst/>
          </c:spPr>
          <c:marker>
            <c:symbol val="none"/>
          </c:marker>
          <c:cat>
            <c:strRef>
              <c:f>Sheet1!$B$2:$AN$2</c:f>
              <c:strCache>
                <c:ptCount val="38"/>
                <c:pt idx="0">
                  <c:v>FY 87</c:v>
                </c:pt>
                <c:pt idx="1">
                  <c:v>FY 88</c:v>
                </c:pt>
                <c:pt idx="2">
                  <c:v>FY89</c:v>
                </c:pt>
                <c:pt idx="3">
                  <c:v>FY 90</c:v>
                </c:pt>
                <c:pt idx="4">
                  <c:v>FY 91</c:v>
                </c:pt>
                <c:pt idx="5">
                  <c:v>FY 92</c:v>
                </c:pt>
                <c:pt idx="6">
                  <c:v>FY 93</c:v>
                </c:pt>
                <c:pt idx="7">
                  <c:v>FY 94</c:v>
                </c:pt>
                <c:pt idx="8">
                  <c:v>FY 95</c:v>
                </c:pt>
                <c:pt idx="9">
                  <c:v>FY 96</c:v>
                </c:pt>
                <c:pt idx="10">
                  <c:v>FY 97</c:v>
                </c:pt>
                <c:pt idx="11">
                  <c:v>FY 98</c:v>
                </c:pt>
                <c:pt idx="12">
                  <c:v>FY 99</c:v>
                </c:pt>
                <c:pt idx="13">
                  <c:v>FY 00</c:v>
                </c:pt>
                <c:pt idx="14">
                  <c:v>FY 01</c:v>
                </c:pt>
                <c:pt idx="15">
                  <c:v>FY 02</c:v>
                </c:pt>
                <c:pt idx="16">
                  <c:v>FY 03</c:v>
                </c:pt>
                <c:pt idx="17">
                  <c:v>FY 04</c:v>
                </c:pt>
                <c:pt idx="18">
                  <c:v>FY 05</c:v>
                </c:pt>
                <c:pt idx="19">
                  <c:v>FY 06</c:v>
                </c:pt>
                <c:pt idx="20">
                  <c:v>FY 07</c:v>
                </c:pt>
                <c:pt idx="21">
                  <c:v>FY 08</c:v>
                </c:pt>
                <c:pt idx="22">
                  <c:v>FY 09</c:v>
                </c:pt>
                <c:pt idx="23">
                  <c:v>FY 10</c:v>
                </c:pt>
                <c:pt idx="24">
                  <c:v>FY 11</c:v>
                </c:pt>
                <c:pt idx="25">
                  <c:v>FY 12</c:v>
                </c:pt>
                <c:pt idx="26">
                  <c:v>FY 13</c:v>
                </c:pt>
                <c:pt idx="27">
                  <c:v>FY 14</c:v>
                </c:pt>
                <c:pt idx="28">
                  <c:v>FY 15</c:v>
                </c:pt>
                <c:pt idx="29">
                  <c:v>FY 16</c:v>
                </c:pt>
                <c:pt idx="30">
                  <c:v>FY 17</c:v>
                </c:pt>
                <c:pt idx="31">
                  <c:v>FY 18</c:v>
                </c:pt>
                <c:pt idx="32">
                  <c:v>FY 19</c:v>
                </c:pt>
                <c:pt idx="33">
                  <c:v>FY20</c:v>
                </c:pt>
                <c:pt idx="34">
                  <c:v>FY21</c:v>
                </c:pt>
                <c:pt idx="35">
                  <c:v>FY22</c:v>
                </c:pt>
                <c:pt idx="36">
                  <c:v>FY23</c:v>
                </c:pt>
                <c:pt idx="37">
                  <c:v>FY24</c:v>
                </c:pt>
              </c:strCache>
            </c:strRef>
          </c:cat>
          <c:val>
            <c:numRef>
              <c:f>Sheet1!$B$6:$AN$6</c:f>
              <c:numCache>
                <c:formatCode>General</c:formatCode>
                <c:ptCount val="38"/>
                <c:pt idx="0">
                  <c:v>495.37900000000002</c:v>
                </c:pt>
                <c:pt idx="1">
                  <c:v>503</c:v>
                </c:pt>
                <c:pt idx="2">
                  <c:v>511</c:v>
                </c:pt>
                <c:pt idx="3">
                  <c:v>519</c:v>
                </c:pt>
                <c:pt idx="4">
                  <c:v>527</c:v>
                </c:pt>
                <c:pt idx="5">
                  <c:v>535</c:v>
                </c:pt>
                <c:pt idx="6">
                  <c:v>543</c:v>
                </c:pt>
                <c:pt idx="7">
                  <c:v>551</c:v>
                </c:pt>
                <c:pt idx="8">
                  <c:v>559</c:v>
                </c:pt>
                <c:pt idx="9">
                  <c:v>567</c:v>
                </c:pt>
                <c:pt idx="10">
                  <c:v>576</c:v>
                </c:pt>
                <c:pt idx="11">
                  <c:v>585</c:v>
                </c:pt>
                <c:pt idx="12">
                  <c:v>594</c:v>
                </c:pt>
                <c:pt idx="13">
                  <c:v>603</c:v>
                </c:pt>
                <c:pt idx="14">
                  <c:v>612</c:v>
                </c:pt>
                <c:pt idx="15">
                  <c:v>621</c:v>
                </c:pt>
                <c:pt idx="16">
                  <c:v>630</c:v>
                </c:pt>
                <c:pt idx="17">
                  <c:v>639</c:v>
                </c:pt>
                <c:pt idx="18">
                  <c:v>649</c:v>
                </c:pt>
                <c:pt idx="19">
                  <c:v>659</c:v>
                </c:pt>
                <c:pt idx="20">
                  <c:v>669</c:v>
                </c:pt>
                <c:pt idx="21">
                  <c:v>679</c:v>
                </c:pt>
                <c:pt idx="22">
                  <c:v>689</c:v>
                </c:pt>
                <c:pt idx="23">
                  <c:v>699</c:v>
                </c:pt>
                <c:pt idx="24">
                  <c:v>709</c:v>
                </c:pt>
                <c:pt idx="25">
                  <c:v>720</c:v>
                </c:pt>
                <c:pt idx="26">
                  <c:v>731</c:v>
                </c:pt>
                <c:pt idx="27">
                  <c:v>742</c:v>
                </c:pt>
                <c:pt idx="28">
                  <c:v>753</c:v>
                </c:pt>
                <c:pt idx="29">
                  <c:v>764</c:v>
                </c:pt>
                <c:pt idx="30">
                  <c:v>775</c:v>
                </c:pt>
                <c:pt idx="31">
                  <c:v>787</c:v>
                </c:pt>
                <c:pt idx="32">
                  <c:v>799</c:v>
                </c:pt>
                <c:pt idx="33">
                  <c:v>811</c:v>
                </c:pt>
                <c:pt idx="34">
                  <c:v>823</c:v>
                </c:pt>
                <c:pt idx="35">
                  <c:v>835</c:v>
                </c:pt>
                <c:pt idx="36">
                  <c:v>848</c:v>
                </c:pt>
                <c:pt idx="37">
                  <c:v>860</c:v>
                </c:pt>
              </c:numCache>
            </c:numRef>
          </c:val>
          <c:smooth val="0"/>
          <c:extLst>
            <c:ext xmlns:c16="http://schemas.microsoft.com/office/drawing/2014/chart" uri="{C3380CC4-5D6E-409C-BE32-E72D297353CC}">
              <c16:uniqueId val="{00000005-84F6-4C29-A92B-6C5620CFE086}"/>
            </c:ext>
          </c:extLst>
        </c:ser>
        <c:dLbls>
          <c:showLegendKey val="0"/>
          <c:showVal val="0"/>
          <c:showCatName val="0"/>
          <c:showSerName val="0"/>
          <c:showPercent val="0"/>
          <c:showBubbleSize val="0"/>
        </c:dLbls>
        <c:smooth val="0"/>
        <c:axId val="711999184"/>
        <c:axId val="712003888"/>
      </c:lineChart>
      <c:catAx>
        <c:axId val="711999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12003888"/>
        <c:crosses val="autoZero"/>
        <c:auto val="0"/>
        <c:lblAlgn val="ctr"/>
        <c:lblOffset val="100"/>
        <c:tickLblSkip val="2"/>
        <c:noMultiLvlLbl val="0"/>
      </c:catAx>
      <c:valAx>
        <c:axId val="712003888"/>
        <c:scaling>
          <c:orientation val="minMax"/>
          <c:max val="1600"/>
          <c:min val="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bg2"/>
              </a:solidFill>
              <a:round/>
            </a:ln>
            <a:effectLst/>
          </c:spPr>
        </c:minorGridlines>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11999184"/>
        <c:crosses val="autoZero"/>
        <c:crossBetween val="between"/>
      </c:valAx>
      <c:spPr>
        <a:noFill/>
        <a:ln w="12700">
          <a:solidFill>
            <a:schemeClr val="tx1">
              <a:lumMod val="15000"/>
              <a:lumOff val="85000"/>
            </a:schemeClr>
          </a:solidFill>
        </a:ln>
        <a:effectLst/>
      </c:spPr>
    </c:plotArea>
    <c:legend>
      <c:legendPos val="b"/>
      <c:layout>
        <c:manualLayout>
          <c:xMode val="edge"/>
          <c:yMode val="edge"/>
          <c:x val="0.23813341654864495"/>
          <c:y val="0.90300423061888535"/>
          <c:w val="0.64873556314789049"/>
          <c:h val="7.548422839953046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2BFEE-0CB8-4BCA-B2CB-FA64B9A47763}" type="doc">
      <dgm:prSet loTypeId="urn:microsoft.com/office/officeart/2005/8/layout/pList1" loCatId="list" qsTypeId="urn:microsoft.com/office/officeart/2005/8/quickstyle/simple4" qsCatId="simple" csTypeId="urn:microsoft.com/office/officeart/2005/8/colors/accent0_2" csCatId="mainScheme" phldr="1"/>
      <dgm:spPr/>
      <dgm:t>
        <a:bodyPr/>
        <a:lstStyle/>
        <a:p>
          <a:endParaRPr lang="en-US"/>
        </a:p>
      </dgm:t>
    </dgm:pt>
    <dgm:pt modelId="{6B4D2D8F-5AE6-4511-9E21-C74D6DD472E7}">
      <dgm:prSet phldrT="[Text]"/>
      <dgm:spPr/>
      <dgm:t>
        <a:bodyPr/>
        <a:lstStyle/>
        <a:p>
          <a:r>
            <a:rPr lang="en-US" b="0"/>
            <a:t>Over </a:t>
          </a:r>
          <a:r>
            <a:rPr lang="en-US" b="1"/>
            <a:t>1,175</a:t>
          </a:r>
          <a:r>
            <a:rPr lang="en-US" b="0"/>
            <a:t> Ph.D. Scientists and </a:t>
          </a:r>
          <a:r>
            <a:rPr lang="en-US" b="1"/>
            <a:t>525</a:t>
          </a:r>
          <a:r>
            <a:rPr lang="en-US" b="0"/>
            <a:t> Grad Students </a:t>
          </a:r>
          <a:r>
            <a:rPr lang="en-US"/>
            <a:t>Supported</a:t>
          </a:r>
        </a:p>
      </dgm:t>
    </dgm:pt>
    <dgm:pt modelId="{5A24AEF2-D16D-43D4-8F03-AA9BC5AFB761}" type="parTrans" cxnId="{5A3C365F-7334-475F-A460-6F432BEA5F28}">
      <dgm:prSet/>
      <dgm:spPr/>
      <dgm:t>
        <a:bodyPr/>
        <a:lstStyle/>
        <a:p>
          <a:endParaRPr lang="en-US"/>
        </a:p>
      </dgm:t>
    </dgm:pt>
    <dgm:pt modelId="{611B002F-BBE6-4FB0-8C90-19D37893897B}" type="sibTrans" cxnId="{5A3C365F-7334-475F-A460-6F432BEA5F28}">
      <dgm:prSet/>
      <dgm:spPr/>
      <dgm:t>
        <a:bodyPr/>
        <a:lstStyle/>
        <a:p>
          <a:endParaRPr lang="en-US"/>
        </a:p>
      </dgm:t>
    </dgm:pt>
    <dgm:pt modelId="{249E49CB-265C-4A21-893C-14646B25D044}">
      <dgm:prSet phldrT="[Text]"/>
      <dgm:spPr/>
      <dgm:t>
        <a:bodyPr/>
        <a:lstStyle/>
        <a:p>
          <a:r>
            <a:rPr lang="en-US"/>
            <a:t>Largest Supporter (</a:t>
          </a:r>
          <a:r>
            <a:rPr lang="en-US" b="1"/>
            <a:t>~85%</a:t>
          </a:r>
          <a:r>
            <a:rPr lang="en-US"/>
            <a:t>) of Particle Physics in the U.S.</a:t>
          </a:r>
        </a:p>
      </dgm:t>
    </dgm:pt>
    <dgm:pt modelId="{07320597-12DD-4D08-B1FA-EB976F9E6C6F}" type="parTrans" cxnId="{039E6956-BB26-47AE-8853-FE744528BF3F}">
      <dgm:prSet/>
      <dgm:spPr/>
      <dgm:t>
        <a:bodyPr/>
        <a:lstStyle/>
        <a:p>
          <a:endParaRPr lang="en-US"/>
        </a:p>
      </dgm:t>
    </dgm:pt>
    <dgm:pt modelId="{C08EAA47-9730-4C22-9CAD-357F2DD856F9}" type="sibTrans" cxnId="{039E6956-BB26-47AE-8853-FE744528BF3F}">
      <dgm:prSet/>
      <dgm:spPr/>
      <dgm:t>
        <a:bodyPr/>
        <a:lstStyle/>
        <a:p>
          <a:endParaRPr lang="en-US"/>
        </a:p>
      </dgm:t>
    </dgm:pt>
    <dgm:pt modelId="{D7BB1294-C578-42A0-AA1F-68E4EE6424BA}">
      <dgm:prSet phldrT="[Text]"/>
      <dgm:spPr/>
      <dgm:t>
        <a:bodyPr/>
        <a:lstStyle/>
        <a:p>
          <a:r>
            <a:rPr lang="en-US" b="0"/>
            <a:t>Over </a:t>
          </a:r>
          <a:r>
            <a:rPr lang="en-US" b="1"/>
            <a:t>2,325</a:t>
          </a:r>
          <a:r>
            <a:rPr lang="en-US" b="0"/>
            <a:t> </a:t>
          </a:r>
          <a:r>
            <a:rPr lang="en-US"/>
            <a:t>Users at </a:t>
          </a:r>
          <a:r>
            <a:rPr lang="en-US" b="1"/>
            <a:t>2</a:t>
          </a:r>
          <a:r>
            <a:rPr lang="en-US"/>
            <a:t> SC Scientific Facilities</a:t>
          </a:r>
        </a:p>
      </dgm:t>
    </dgm:pt>
    <dgm:pt modelId="{E9212CC1-93FA-4EB3-A977-FD2D3E05257F}" type="parTrans" cxnId="{774ADDF5-4DC9-4CDE-B2D3-63C8840B73EC}">
      <dgm:prSet/>
      <dgm:spPr/>
      <dgm:t>
        <a:bodyPr/>
        <a:lstStyle/>
        <a:p>
          <a:endParaRPr lang="en-US"/>
        </a:p>
      </dgm:t>
    </dgm:pt>
    <dgm:pt modelId="{D4816EA7-4F8F-46E6-B3F8-F7B327BC12A7}" type="sibTrans" cxnId="{774ADDF5-4DC9-4CDE-B2D3-63C8840B73EC}">
      <dgm:prSet/>
      <dgm:spPr/>
      <dgm:t>
        <a:bodyPr/>
        <a:lstStyle/>
        <a:p>
          <a:endParaRPr lang="en-US"/>
        </a:p>
      </dgm:t>
    </dgm:pt>
    <dgm:pt modelId="{AB01F0B3-9B82-46DA-AEB8-5A91C9BE9B28}">
      <dgm:prSet phldrT="[Text]"/>
      <dgm:spPr/>
      <dgm:t>
        <a:bodyPr/>
        <a:lstStyle/>
        <a:p>
          <a:r>
            <a:rPr lang="en-US"/>
            <a:t>Funding at </a:t>
          </a:r>
          <a:r>
            <a:rPr lang="en-US" b="1"/>
            <a:t>&gt;160 </a:t>
          </a:r>
          <a:r>
            <a:rPr lang="en-US"/>
            <a:t>Institutions, including </a:t>
          </a:r>
          <a:r>
            <a:rPr lang="en-US" b="1"/>
            <a:t>12</a:t>
          </a:r>
          <a:r>
            <a:rPr lang="en-US"/>
            <a:t> DOE Labs</a:t>
          </a:r>
        </a:p>
      </dgm:t>
    </dgm:pt>
    <dgm:pt modelId="{F5A51EFC-EF58-45FD-80A1-1384DA0A3A88}" type="parTrans" cxnId="{8455BA53-4E0F-441B-BB1A-AFE84B7C7F8E}">
      <dgm:prSet/>
      <dgm:spPr/>
      <dgm:t>
        <a:bodyPr/>
        <a:lstStyle/>
        <a:p>
          <a:endParaRPr lang="en-US"/>
        </a:p>
      </dgm:t>
    </dgm:pt>
    <dgm:pt modelId="{F0609EA8-3B5E-4CAB-906D-B4E7A9C8FDDC}" type="sibTrans" cxnId="{8455BA53-4E0F-441B-BB1A-AFE84B7C7F8E}">
      <dgm:prSet/>
      <dgm:spPr/>
      <dgm:t>
        <a:bodyPr/>
        <a:lstStyle/>
        <a:p>
          <a:endParaRPr lang="en-US"/>
        </a:p>
      </dgm:t>
    </dgm:pt>
    <dgm:pt modelId="{19E201A5-B510-47F9-9FFF-172CB98EBEEE}">
      <dgm:prSet phldrT="[Text]"/>
      <dgm:spPr/>
      <dgm:t>
        <a:bodyPr/>
        <a:lstStyle/>
        <a:p>
          <a:r>
            <a:rPr lang="en-US"/>
            <a:t>Facility Operations: </a:t>
          </a:r>
        </a:p>
        <a:p>
          <a:r>
            <a:rPr lang="en-US" b="1"/>
            <a:t>29.7%, $346.6M </a:t>
          </a:r>
        </a:p>
      </dgm:t>
    </dgm:pt>
    <dgm:pt modelId="{A8A3692D-7E35-45C5-8370-4BFDE4E0C470}" type="parTrans" cxnId="{B8DC84D6-A174-426C-AF00-009434BE18B3}">
      <dgm:prSet/>
      <dgm:spPr/>
      <dgm:t>
        <a:bodyPr/>
        <a:lstStyle/>
        <a:p>
          <a:endParaRPr lang="en-US"/>
        </a:p>
      </dgm:t>
    </dgm:pt>
    <dgm:pt modelId="{7F28C141-EEF0-4092-884E-E23EA16AFB23}" type="sibTrans" cxnId="{B8DC84D6-A174-426C-AF00-009434BE18B3}">
      <dgm:prSet/>
      <dgm:spPr/>
      <dgm:t>
        <a:bodyPr/>
        <a:lstStyle/>
        <a:p>
          <a:endParaRPr lang="en-US"/>
        </a:p>
      </dgm:t>
    </dgm:pt>
    <dgm:pt modelId="{AD4E326D-3D55-444C-BE04-DCD181758BC8}">
      <dgm:prSet phldrT="[Text]"/>
      <dgm:spPr/>
      <dgm:t>
        <a:bodyPr/>
        <a:lstStyle/>
        <a:p>
          <a:r>
            <a:rPr lang="en-US" b="1"/>
            <a:t>~30% </a:t>
          </a:r>
          <a:r>
            <a:rPr lang="en-US"/>
            <a:t>of Research to Universities</a:t>
          </a:r>
        </a:p>
      </dgm:t>
    </dgm:pt>
    <dgm:pt modelId="{F7CBD069-8297-4597-A6FD-548E085E2849}" type="parTrans" cxnId="{62171AFE-DB4A-4DF3-8E94-ED9563721BE4}">
      <dgm:prSet/>
      <dgm:spPr/>
      <dgm:t>
        <a:bodyPr/>
        <a:lstStyle/>
        <a:p>
          <a:endParaRPr lang="en-US"/>
        </a:p>
      </dgm:t>
    </dgm:pt>
    <dgm:pt modelId="{0F97742F-D7CA-4C32-860E-3CB9127EE84D}" type="sibTrans" cxnId="{62171AFE-DB4A-4DF3-8E94-ED9563721BE4}">
      <dgm:prSet/>
      <dgm:spPr/>
      <dgm:t>
        <a:bodyPr/>
        <a:lstStyle/>
        <a:p>
          <a:endParaRPr lang="en-US"/>
        </a:p>
      </dgm:t>
    </dgm:pt>
    <dgm:pt modelId="{4C79043D-9F32-49B4-BE01-A4F69D69EF20}">
      <dgm:prSet phldrT="[Text]"/>
      <dgm:spPr/>
      <dgm:t>
        <a:bodyPr/>
        <a:lstStyle/>
        <a:p>
          <a:r>
            <a:rPr lang="en-US"/>
            <a:t>Research: </a:t>
          </a:r>
        </a:p>
        <a:p>
          <a:r>
            <a:rPr lang="en-US" b="1"/>
            <a:t>39.8%, $464.4M</a:t>
          </a:r>
        </a:p>
      </dgm:t>
    </dgm:pt>
    <dgm:pt modelId="{DCA04124-013F-425D-8014-3680A4C6BE05}" type="parTrans" cxnId="{E87CE0CD-E772-4595-9352-71A0F78FCD24}">
      <dgm:prSet/>
      <dgm:spPr/>
      <dgm:t>
        <a:bodyPr/>
        <a:lstStyle/>
        <a:p>
          <a:endParaRPr lang="en-US"/>
        </a:p>
      </dgm:t>
    </dgm:pt>
    <dgm:pt modelId="{267A23E4-0966-4D2D-9A17-C778DBFCAFD9}" type="sibTrans" cxnId="{E87CE0CD-E772-4595-9352-71A0F78FCD24}">
      <dgm:prSet/>
      <dgm:spPr/>
      <dgm:t>
        <a:bodyPr/>
        <a:lstStyle/>
        <a:p>
          <a:endParaRPr lang="en-US"/>
        </a:p>
      </dgm:t>
    </dgm:pt>
    <dgm:pt modelId="{28690A5E-98DF-4762-8D21-67E3F27EBF0D}">
      <dgm:prSet/>
      <dgm:spPr/>
      <dgm:t>
        <a:bodyPr/>
        <a:lstStyle/>
        <a:p>
          <a:r>
            <a:rPr lang="en-US"/>
            <a:t>Projects:  </a:t>
          </a:r>
        </a:p>
        <a:p>
          <a:r>
            <a:rPr lang="en-US" b="1"/>
            <a:t>30.4%, $355M</a:t>
          </a:r>
        </a:p>
      </dgm:t>
    </dgm:pt>
    <dgm:pt modelId="{23AC6F9B-AF29-4F14-AD75-0E716F0EA18D}" type="parTrans" cxnId="{4C12D12E-1E9B-4C50-9A0F-74C8979FC740}">
      <dgm:prSet/>
      <dgm:spPr/>
      <dgm:t>
        <a:bodyPr/>
        <a:lstStyle/>
        <a:p>
          <a:endParaRPr lang="en-US"/>
        </a:p>
      </dgm:t>
    </dgm:pt>
    <dgm:pt modelId="{D8F51E35-9152-4F39-8596-601332636811}" type="sibTrans" cxnId="{4C12D12E-1E9B-4C50-9A0F-74C8979FC740}">
      <dgm:prSet/>
      <dgm:spPr/>
      <dgm:t>
        <a:bodyPr/>
        <a:lstStyle/>
        <a:p>
          <a:endParaRPr lang="en-US"/>
        </a:p>
      </dgm:t>
    </dgm:pt>
    <dgm:pt modelId="{275C096C-B3D7-41F7-990C-DF7EB625FD8E}" type="pres">
      <dgm:prSet presAssocID="{BE52BFEE-0CB8-4BCA-B2CB-FA64B9A47763}" presName="Name0" presStyleCnt="0">
        <dgm:presLayoutVars>
          <dgm:dir/>
          <dgm:resizeHandles val="exact"/>
        </dgm:presLayoutVars>
      </dgm:prSet>
      <dgm:spPr/>
    </dgm:pt>
    <dgm:pt modelId="{5AD5E4C0-A5FF-459D-96DC-01603AA19B0D}" type="pres">
      <dgm:prSet presAssocID="{249E49CB-265C-4A21-893C-14646B25D044}" presName="compNode" presStyleCnt="0"/>
      <dgm:spPr/>
    </dgm:pt>
    <dgm:pt modelId="{08546702-CBB8-412D-AAE2-D07712DFF752}" type="pres">
      <dgm:prSet presAssocID="{249E49CB-265C-4A21-893C-14646B25D044}" presName="pictRect" presStyleLbl="node1" presStyleIdx="0" presStyleCnt="8" custScaleX="100084" custScaleY="110675" custLinFactNeighborX="3194" custLinFactNeighborY="923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219E861-3FC7-49EB-8399-6577724D0840}" type="pres">
      <dgm:prSet presAssocID="{249E49CB-265C-4A21-893C-14646B25D044}" presName="textRect" presStyleLbl="revTx" presStyleIdx="0" presStyleCnt="8" custLinFactNeighborX="5841" custLinFactNeighborY="29650">
        <dgm:presLayoutVars>
          <dgm:bulletEnabled val="1"/>
        </dgm:presLayoutVars>
      </dgm:prSet>
      <dgm:spPr/>
    </dgm:pt>
    <dgm:pt modelId="{DA2E7F7E-17EA-4EF5-9EA2-D2474C33853F}" type="pres">
      <dgm:prSet presAssocID="{C08EAA47-9730-4C22-9CAD-357F2DD856F9}" presName="sibTrans" presStyleLbl="sibTrans2D1" presStyleIdx="0" presStyleCnt="0"/>
      <dgm:spPr/>
    </dgm:pt>
    <dgm:pt modelId="{C30FAD17-1C6D-4170-A9A4-F8B22BF7C547}" type="pres">
      <dgm:prSet presAssocID="{4C79043D-9F32-49B4-BE01-A4F69D69EF20}" presName="compNode" presStyleCnt="0"/>
      <dgm:spPr/>
    </dgm:pt>
    <dgm:pt modelId="{973D72ED-1E88-4FA7-A201-BC7FB8A7EF7C}" type="pres">
      <dgm:prSet presAssocID="{4C79043D-9F32-49B4-BE01-A4F69D69EF20}" presName="pictRect" presStyleLbl="node1" presStyleIdx="1" presStyleCnt="8" custScaleY="111431" custLinFactY="72400" custLinFactNeighborX="2322" custLinFactNeighborY="10000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248A0C1D-2144-4195-B29D-4587DF849927}" type="pres">
      <dgm:prSet presAssocID="{4C79043D-9F32-49B4-BE01-A4F69D69EF20}" presName="textRect" presStyleLbl="revTx" presStyleIdx="1" presStyleCnt="8" custScaleY="81664" custLinFactY="119845" custLinFactNeighborX="4098" custLinFactNeighborY="200000">
        <dgm:presLayoutVars>
          <dgm:bulletEnabled val="1"/>
        </dgm:presLayoutVars>
      </dgm:prSet>
      <dgm:spPr/>
    </dgm:pt>
    <dgm:pt modelId="{03AE63F2-3A0F-4B07-8E27-C9BC86F5780F}" type="pres">
      <dgm:prSet presAssocID="{267A23E4-0966-4D2D-9A17-C778DBFCAFD9}" presName="sibTrans" presStyleLbl="sibTrans2D1" presStyleIdx="0" presStyleCnt="0"/>
      <dgm:spPr/>
    </dgm:pt>
    <dgm:pt modelId="{1FA5061B-9806-4A11-9489-E0AAB9E23878}" type="pres">
      <dgm:prSet presAssocID="{AD4E326D-3D55-444C-BE04-DCD181758BC8}" presName="compNode" presStyleCnt="0"/>
      <dgm:spPr/>
    </dgm:pt>
    <dgm:pt modelId="{AEBB4AA3-B2B8-455F-A169-77F9138E1B43}" type="pres">
      <dgm:prSet presAssocID="{AD4E326D-3D55-444C-BE04-DCD181758BC8}" presName="pictRect" presStyleLbl="node1" presStyleIdx="2" presStyleCnt="8" custScaleY="109917" custLinFactX="-100000" custLinFactY="73560" custLinFactNeighborX="-118170" custLinFactNeighborY="100000"/>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850B54B-31F8-496E-AD17-1D5A60D8D926}" type="pres">
      <dgm:prSet presAssocID="{AD4E326D-3D55-444C-BE04-DCD181758BC8}" presName="textRect" presStyleLbl="revTx" presStyleIdx="2" presStyleCnt="8" custScaleY="82040" custLinFactX="-100000" custLinFactY="129059" custLinFactNeighborX="-111958" custLinFactNeighborY="200000">
        <dgm:presLayoutVars>
          <dgm:bulletEnabled val="1"/>
        </dgm:presLayoutVars>
      </dgm:prSet>
      <dgm:spPr/>
    </dgm:pt>
    <dgm:pt modelId="{86B56303-5D29-4E5A-9E74-991F6E7AA93E}" type="pres">
      <dgm:prSet presAssocID="{0F97742F-D7CA-4C32-860E-3CB9127EE84D}" presName="sibTrans" presStyleLbl="sibTrans2D1" presStyleIdx="0" presStyleCnt="0"/>
      <dgm:spPr/>
    </dgm:pt>
    <dgm:pt modelId="{BEA33FDF-ACF0-40B9-BE93-9635D082E660}" type="pres">
      <dgm:prSet presAssocID="{6B4D2D8F-5AE6-4511-9E21-C74D6DD472E7}" presName="compNode" presStyleCnt="0"/>
      <dgm:spPr/>
    </dgm:pt>
    <dgm:pt modelId="{BD79A1A1-63EB-4265-89D1-C054D7B063DB}" type="pres">
      <dgm:prSet presAssocID="{6B4D2D8F-5AE6-4511-9E21-C74D6DD472E7}" presName="pictRect" presStyleLbl="node1" presStyleIdx="3" presStyleCnt="8" custScaleY="109365" custLinFactX="-9530" custLinFactNeighborX="-100000" custLinFactNeighborY="624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1C933CE6-5BE1-4FC2-96AD-55F36083DB4A}" type="pres">
      <dgm:prSet presAssocID="{6B4D2D8F-5AE6-4511-9E21-C74D6DD472E7}" presName="textRect" presStyleLbl="revTx" presStyleIdx="3" presStyleCnt="8" custScaleY="76288" custLinFactX="-8360" custLinFactNeighborX="-100000" custLinFactNeighborY="17785">
        <dgm:presLayoutVars>
          <dgm:bulletEnabled val="1"/>
        </dgm:presLayoutVars>
      </dgm:prSet>
      <dgm:spPr/>
    </dgm:pt>
    <dgm:pt modelId="{3B6D587E-9DC6-41BF-84E9-66B406E261CC}" type="pres">
      <dgm:prSet presAssocID="{611B002F-BBE6-4FB0-8C90-19D37893897B}" presName="sibTrans" presStyleLbl="sibTrans2D1" presStyleIdx="0" presStyleCnt="0"/>
      <dgm:spPr/>
    </dgm:pt>
    <dgm:pt modelId="{9B655680-0C75-445E-818F-B38AE52019D5}" type="pres">
      <dgm:prSet presAssocID="{AB01F0B3-9B82-46DA-AEB8-5A91C9BE9B28}" presName="compNode" presStyleCnt="0"/>
      <dgm:spPr/>
    </dgm:pt>
    <dgm:pt modelId="{973836BA-3915-419B-B809-1EA9DEEB7602}" type="pres">
      <dgm:prSet presAssocID="{AB01F0B3-9B82-46DA-AEB8-5A91C9BE9B28}" presName="pictRect" presStyleLbl="node1" presStyleIdx="4" presStyleCnt="8" custScaleY="109365" custLinFactX="14730" custLinFactY="-64502" custLinFactNeighborX="100000" custLinFactNeighborY="-10000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7B8B2B6E-617B-42A7-8E29-F83EDCD5678F}" type="pres">
      <dgm:prSet presAssocID="{AB01F0B3-9B82-46DA-AEB8-5A91C9BE9B28}" presName="textRect" presStyleLbl="revTx" presStyleIdx="4" presStyleCnt="8" custScaleX="81031" custLinFactX="13160" custLinFactY="-100000" custLinFactNeighborX="100000" custLinFactNeighborY="-195013">
        <dgm:presLayoutVars>
          <dgm:bulletEnabled val="1"/>
        </dgm:presLayoutVars>
      </dgm:prSet>
      <dgm:spPr/>
    </dgm:pt>
    <dgm:pt modelId="{784D2EA2-39E4-458A-9307-C622D2A4C7B4}" type="pres">
      <dgm:prSet presAssocID="{F0609EA8-3B5E-4CAB-906D-B4E7A9C8FDDC}" presName="sibTrans" presStyleLbl="sibTrans2D1" presStyleIdx="0" presStyleCnt="0"/>
      <dgm:spPr/>
    </dgm:pt>
    <dgm:pt modelId="{D8241511-8454-4768-A1AE-4A176D34CF30}" type="pres">
      <dgm:prSet presAssocID="{19E201A5-B510-47F9-9FFF-172CB98EBEEE}" presName="compNode" presStyleCnt="0"/>
      <dgm:spPr/>
    </dgm:pt>
    <dgm:pt modelId="{62CB5424-AE72-4D33-892D-3D40D106393C}" type="pres">
      <dgm:prSet presAssocID="{19E201A5-B510-47F9-9FFF-172CB98EBEEE}" presName="pictRect" presStyleLbl="node1" presStyleIdx="5" presStyleCnt="8" custScaleY="110423" custLinFactX="14022" custLinFactNeighborX="100000" custLinFactNeighborY="-1184"/>
      <dgm:spPr>
        <a:blipFill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8B8F8671-5D43-4588-B3EB-069B432C2846}" type="pres">
      <dgm:prSet presAssocID="{19E201A5-B510-47F9-9FFF-172CB98EBEEE}" presName="textRect" presStyleLbl="revTx" presStyleIdx="5" presStyleCnt="8" custScaleY="79890" custLinFactX="15128" custLinFactNeighborX="100000" custLinFactNeighborY="-1921">
        <dgm:presLayoutVars>
          <dgm:bulletEnabled val="1"/>
        </dgm:presLayoutVars>
      </dgm:prSet>
      <dgm:spPr/>
    </dgm:pt>
    <dgm:pt modelId="{34E4A000-ECF6-441E-AE58-72A2B3B2827B}" type="pres">
      <dgm:prSet presAssocID="{7F28C141-EEF0-4092-884E-E23EA16AFB23}" presName="sibTrans" presStyleLbl="sibTrans2D1" presStyleIdx="0" presStyleCnt="0"/>
      <dgm:spPr/>
    </dgm:pt>
    <dgm:pt modelId="{16A43EA4-6CE0-438C-80B1-213912FD5075}" type="pres">
      <dgm:prSet presAssocID="{28690A5E-98DF-4762-8D21-67E3F27EBF0D}" presName="compNode" presStyleCnt="0"/>
      <dgm:spPr/>
    </dgm:pt>
    <dgm:pt modelId="{B3082CB3-9805-4AAE-96D2-B965F1FAE3FF}" type="pres">
      <dgm:prSet presAssocID="{28690A5E-98DF-4762-8D21-67E3F27EBF0D}" presName="pictRect" presStyleLbl="node1" presStyleIdx="6" presStyleCnt="8" custScaleY="110689" custLinFactX="15260" custLinFactNeighborX="100000" custLinFactNeighborY="-199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l="-18000" r="-18000"/>
          </a:stretch>
        </a:blipFill>
      </dgm:spPr>
    </dgm:pt>
    <dgm:pt modelId="{C8339BED-DB7C-43A9-B944-82C8E02D34B2}" type="pres">
      <dgm:prSet presAssocID="{28690A5E-98DF-4762-8D21-67E3F27EBF0D}" presName="textRect" presStyleLbl="revTx" presStyleIdx="6" presStyleCnt="8" custScaleX="85278" custScaleY="79144" custLinFactX="15334" custLinFactNeighborX="100000" custLinFactNeighborY="-2220">
        <dgm:presLayoutVars>
          <dgm:bulletEnabled val="1"/>
        </dgm:presLayoutVars>
      </dgm:prSet>
      <dgm:spPr/>
    </dgm:pt>
    <dgm:pt modelId="{4C39CDEC-9D0B-49A8-BE9F-D7616533E164}" type="pres">
      <dgm:prSet presAssocID="{D8F51E35-9152-4F39-8596-601332636811}" presName="sibTrans" presStyleLbl="sibTrans2D1" presStyleIdx="0" presStyleCnt="0"/>
      <dgm:spPr/>
    </dgm:pt>
    <dgm:pt modelId="{76C61950-23BE-4FA7-8E9B-BE0EF296C724}" type="pres">
      <dgm:prSet presAssocID="{D7BB1294-C578-42A0-AA1F-68E4EE6424BA}" presName="compNode" presStyleCnt="0"/>
      <dgm:spPr/>
    </dgm:pt>
    <dgm:pt modelId="{B5A957FE-9AE4-44E4-893F-37DE9EFC80EB}" type="pres">
      <dgm:prSet presAssocID="{D7BB1294-C578-42A0-AA1F-68E4EE6424BA}" presName="pictRect" presStyleLbl="node1" presStyleIdx="7" presStyleCnt="8" custScaleX="106109" custScaleY="110251" custLinFactY="-67651" custLinFactNeighborX="135" custLinFactNeighborY="-100000"/>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pt>
    <dgm:pt modelId="{037E7AA9-3714-4BDD-9F6F-762B3AB1A238}" type="pres">
      <dgm:prSet presAssocID="{D7BB1294-C578-42A0-AA1F-68E4EE6424BA}" presName="textRect" presStyleLbl="revTx" presStyleIdx="7" presStyleCnt="8" custScaleY="70311" custLinFactY="-108105" custLinFactNeighborX="5380" custLinFactNeighborY="-200000">
        <dgm:presLayoutVars>
          <dgm:bulletEnabled val="1"/>
        </dgm:presLayoutVars>
      </dgm:prSet>
      <dgm:spPr/>
    </dgm:pt>
  </dgm:ptLst>
  <dgm:cxnLst>
    <dgm:cxn modelId="{62D41313-A5D1-4CC7-A696-6F3E38E73A78}" type="presOf" srcId="{4C79043D-9F32-49B4-BE01-A4F69D69EF20}" destId="{248A0C1D-2144-4195-B29D-4587DF849927}" srcOrd="0" destOrd="0" presId="urn:microsoft.com/office/officeart/2005/8/layout/pList1"/>
    <dgm:cxn modelId="{FB83D91B-A8BD-453C-9D50-F51FA3E88AD2}" type="presOf" srcId="{F0609EA8-3B5E-4CAB-906D-B4E7A9C8FDDC}" destId="{784D2EA2-39E4-458A-9307-C622D2A4C7B4}" srcOrd="0" destOrd="0" presId="urn:microsoft.com/office/officeart/2005/8/layout/pList1"/>
    <dgm:cxn modelId="{AF41ED1E-B641-42E7-B3C6-1AE218628FA6}" type="presOf" srcId="{0F97742F-D7CA-4C32-860E-3CB9127EE84D}" destId="{86B56303-5D29-4E5A-9E74-991F6E7AA93E}" srcOrd="0" destOrd="0" presId="urn:microsoft.com/office/officeart/2005/8/layout/pList1"/>
    <dgm:cxn modelId="{7EF9102A-A0CD-4301-81CC-81B07EC0DD81}" type="presOf" srcId="{AB01F0B3-9B82-46DA-AEB8-5A91C9BE9B28}" destId="{7B8B2B6E-617B-42A7-8E29-F83EDCD5678F}" srcOrd="0" destOrd="0" presId="urn:microsoft.com/office/officeart/2005/8/layout/pList1"/>
    <dgm:cxn modelId="{4C12D12E-1E9B-4C50-9A0F-74C8979FC740}" srcId="{BE52BFEE-0CB8-4BCA-B2CB-FA64B9A47763}" destId="{28690A5E-98DF-4762-8D21-67E3F27EBF0D}" srcOrd="6" destOrd="0" parTransId="{23AC6F9B-AF29-4F14-AD75-0E716F0EA18D}" sibTransId="{D8F51E35-9152-4F39-8596-601332636811}"/>
    <dgm:cxn modelId="{F957763E-2916-4145-B530-1C4F8F08C85A}" type="presOf" srcId="{C08EAA47-9730-4C22-9CAD-357F2DD856F9}" destId="{DA2E7F7E-17EA-4EF5-9EA2-D2474C33853F}" srcOrd="0" destOrd="0" presId="urn:microsoft.com/office/officeart/2005/8/layout/pList1"/>
    <dgm:cxn modelId="{5A3C365F-7334-475F-A460-6F432BEA5F28}" srcId="{BE52BFEE-0CB8-4BCA-B2CB-FA64B9A47763}" destId="{6B4D2D8F-5AE6-4511-9E21-C74D6DD472E7}" srcOrd="3" destOrd="0" parTransId="{5A24AEF2-D16D-43D4-8F03-AA9BC5AFB761}" sibTransId="{611B002F-BBE6-4FB0-8C90-19D37893897B}"/>
    <dgm:cxn modelId="{8455BA53-4E0F-441B-BB1A-AFE84B7C7F8E}" srcId="{BE52BFEE-0CB8-4BCA-B2CB-FA64B9A47763}" destId="{AB01F0B3-9B82-46DA-AEB8-5A91C9BE9B28}" srcOrd="4" destOrd="0" parTransId="{F5A51EFC-EF58-45FD-80A1-1384DA0A3A88}" sibTransId="{F0609EA8-3B5E-4CAB-906D-B4E7A9C8FDDC}"/>
    <dgm:cxn modelId="{039E6956-BB26-47AE-8853-FE744528BF3F}" srcId="{BE52BFEE-0CB8-4BCA-B2CB-FA64B9A47763}" destId="{249E49CB-265C-4A21-893C-14646B25D044}" srcOrd="0" destOrd="0" parTransId="{07320597-12DD-4D08-B1FA-EB976F9E6C6F}" sibTransId="{C08EAA47-9730-4C22-9CAD-357F2DD856F9}"/>
    <dgm:cxn modelId="{49BB3184-6616-4324-AC7C-DC74631405BA}" type="presOf" srcId="{6B4D2D8F-5AE6-4511-9E21-C74D6DD472E7}" destId="{1C933CE6-5BE1-4FC2-96AD-55F36083DB4A}" srcOrd="0" destOrd="0" presId="urn:microsoft.com/office/officeart/2005/8/layout/pList1"/>
    <dgm:cxn modelId="{E83AF6A8-A416-4746-81EE-C49BE9B6D026}" type="presOf" srcId="{611B002F-BBE6-4FB0-8C90-19D37893897B}" destId="{3B6D587E-9DC6-41BF-84E9-66B406E261CC}" srcOrd="0" destOrd="0" presId="urn:microsoft.com/office/officeart/2005/8/layout/pList1"/>
    <dgm:cxn modelId="{F40C09AC-7E92-4FA3-8F05-59DA8C7FD9E3}" type="presOf" srcId="{249E49CB-265C-4A21-893C-14646B25D044}" destId="{7219E861-3FC7-49EB-8399-6577724D0840}" srcOrd="0" destOrd="0" presId="urn:microsoft.com/office/officeart/2005/8/layout/pList1"/>
    <dgm:cxn modelId="{D62B49AE-B69F-4CDF-9BF4-BA6D36CFDFBE}" type="presOf" srcId="{D8F51E35-9152-4F39-8596-601332636811}" destId="{4C39CDEC-9D0B-49A8-BE9F-D7616533E164}" srcOrd="0" destOrd="0" presId="urn:microsoft.com/office/officeart/2005/8/layout/pList1"/>
    <dgm:cxn modelId="{6DDDB6BB-7D3E-46E4-9E1D-AF3B29B494E0}" type="presOf" srcId="{28690A5E-98DF-4762-8D21-67E3F27EBF0D}" destId="{C8339BED-DB7C-43A9-B944-82C8E02D34B2}" srcOrd="0" destOrd="0" presId="urn:microsoft.com/office/officeart/2005/8/layout/pList1"/>
    <dgm:cxn modelId="{4E35F8C0-804E-488F-A5C6-7E1A0E6D3C0E}" type="presOf" srcId="{267A23E4-0966-4D2D-9A17-C778DBFCAFD9}" destId="{03AE63F2-3A0F-4B07-8E27-C9BC86F5780F}" srcOrd="0" destOrd="0" presId="urn:microsoft.com/office/officeart/2005/8/layout/pList1"/>
    <dgm:cxn modelId="{E87CE0CD-E772-4595-9352-71A0F78FCD24}" srcId="{BE52BFEE-0CB8-4BCA-B2CB-FA64B9A47763}" destId="{4C79043D-9F32-49B4-BE01-A4F69D69EF20}" srcOrd="1" destOrd="0" parTransId="{DCA04124-013F-425D-8014-3680A4C6BE05}" sibTransId="{267A23E4-0966-4D2D-9A17-C778DBFCAFD9}"/>
    <dgm:cxn modelId="{B8DC84D6-A174-426C-AF00-009434BE18B3}" srcId="{BE52BFEE-0CB8-4BCA-B2CB-FA64B9A47763}" destId="{19E201A5-B510-47F9-9FFF-172CB98EBEEE}" srcOrd="5" destOrd="0" parTransId="{A8A3692D-7E35-45C5-8370-4BFDE4E0C470}" sibTransId="{7F28C141-EEF0-4092-884E-E23EA16AFB23}"/>
    <dgm:cxn modelId="{8C4DC0E0-DFEE-4148-86AE-037002B5DEF7}" type="presOf" srcId="{AD4E326D-3D55-444C-BE04-DCD181758BC8}" destId="{9850B54B-31F8-496E-AD17-1D5A60D8D926}" srcOrd="0" destOrd="0" presId="urn:microsoft.com/office/officeart/2005/8/layout/pList1"/>
    <dgm:cxn modelId="{73363FE3-4795-4565-A955-503B9F0069D3}" type="presOf" srcId="{19E201A5-B510-47F9-9FFF-172CB98EBEEE}" destId="{8B8F8671-5D43-4588-B3EB-069B432C2846}" srcOrd="0" destOrd="0" presId="urn:microsoft.com/office/officeart/2005/8/layout/pList1"/>
    <dgm:cxn modelId="{5FC626E9-EDAC-41DC-A024-7503BE776539}" type="presOf" srcId="{7F28C141-EEF0-4092-884E-E23EA16AFB23}" destId="{34E4A000-ECF6-441E-AE58-72A2B3B2827B}" srcOrd="0" destOrd="0" presId="urn:microsoft.com/office/officeart/2005/8/layout/pList1"/>
    <dgm:cxn modelId="{A04F42F0-D21B-4E27-8459-F8918F3A22AD}" type="presOf" srcId="{D7BB1294-C578-42A0-AA1F-68E4EE6424BA}" destId="{037E7AA9-3714-4BDD-9F6F-762B3AB1A238}" srcOrd="0" destOrd="0" presId="urn:microsoft.com/office/officeart/2005/8/layout/pList1"/>
    <dgm:cxn modelId="{774ADDF5-4DC9-4CDE-B2D3-63C8840B73EC}" srcId="{BE52BFEE-0CB8-4BCA-B2CB-FA64B9A47763}" destId="{D7BB1294-C578-42A0-AA1F-68E4EE6424BA}" srcOrd="7" destOrd="0" parTransId="{E9212CC1-93FA-4EB3-A977-FD2D3E05257F}" sibTransId="{D4816EA7-4F8F-46E6-B3F8-F7B327BC12A7}"/>
    <dgm:cxn modelId="{555512FD-AD68-45C0-9797-D5A59472D090}" type="presOf" srcId="{BE52BFEE-0CB8-4BCA-B2CB-FA64B9A47763}" destId="{275C096C-B3D7-41F7-990C-DF7EB625FD8E}" srcOrd="0" destOrd="0" presId="urn:microsoft.com/office/officeart/2005/8/layout/pList1"/>
    <dgm:cxn modelId="{62171AFE-DB4A-4DF3-8E94-ED9563721BE4}" srcId="{BE52BFEE-0CB8-4BCA-B2CB-FA64B9A47763}" destId="{AD4E326D-3D55-444C-BE04-DCD181758BC8}" srcOrd="2" destOrd="0" parTransId="{F7CBD069-8297-4597-A6FD-548E085E2849}" sibTransId="{0F97742F-D7CA-4C32-860E-3CB9127EE84D}"/>
    <dgm:cxn modelId="{3658CE2A-1A87-4F3A-88CF-71DED185A720}" type="presParOf" srcId="{275C096C-B3D7-41F7-990C-DF7EB625FD8E}" destId="{5AD5E4C0-A5FF-459D-96DC-01603AA19B0D}" srcOrd="0" destOrd="0" presId="urn:microsoft.com/office/officeart/2005/8/layout/pList1"/>
    <dgm:cxn modelId="{964CAA84-F32A-4DD7-9A92-44AA5FCA3241}" type="presParOf" srcId="{5AD5E4C0-A5FF-459D-96DC-01603AA19B0D}" destId="{08546702-CBB8-412D-AAE2-D07712DFF752}" srcOrd="0" destOrd="0" presId="urn:microsoft.com/office/officeart/2005/8/layout/pList1"/>
    <dgm:cxn modelId="{7D911DBB-6972-4531-A305-B3B020A66539}" type="presParOf" srcId="{5AD5E4C0-A5FF-459D-96DC-01603AA19B0D}" destId="{7219E861-3FC7-49EB-8399-6577724D0840}" srcOrd="1" destOrd="0" presId="urn:microsoft.com/office/officeart/2005/8/layout/pList1"/>
    <dgm:cxn modelId="{C9556B51-C315-471E-950E-16A9BF1272B7}" type="presParOf" srcId="{275C096C-B3D7-41F7-990C-DF7EB625FD8E}" destId="{DA2E7F7E-17EA-4EF5-9EA2-D2474C33853F}" srcOrd="1" destOrd="0" presId="urn:microsoft.com/office/officeart/2005/8/layout/pList1"/>
    <dgm:cxn modelId="{308EE291-A190-4F3C-8B58-A2C1202335DC}" type="presParOf" srcId="{275C096C-B3D7-41F7-990C-DF7EB625FD8E}" destId="{C30FAD17-1C6D-4170-A9A4-F8B22BF7C547}" srcOrd="2" destOrd="0" presId="urn:microsoft.com/office/officeart/2005/8/layout/pList1"/>
    <dgm:cxn modelId="{38DCD415-9E02-4DD2-B7A8-66CEF5561410}" type="presParOf" srcId="{C30FAD17-1C6D-4170-A9A4-F8B22BF7C547}" destId="{973D72ED-1E88-4FA7-A201-BC7FB8A7EF7C}" srcOrd="0" destOrd="0" presId="urn:microsoft.com/office/officeart/2005/8/layout/pList1"/>
    <dgm:cxn modelId="{D3A12834-40CB-4AAE-95E2-7DDD94A468AE}" type="presParOf" srcId="{C30FAD17-1C6D-4170-A9A4-F8B22BF7C547}" destId="{248A0C1D-2144-4195-B29D-4587DF849927}" srcOrd="1" destOrd="0" presId="urn:microsoft.com/office/officeart/2005/8/layout/pList1"/>
    <dgm:cxn modelId="{A9FFEE63-E279-454F-B0EB-9599CC773CCE}" type="presParOf" srcId="{275C096C-B3D7-41F7-990C-DF7EB625FD8E}" destId="{03AE63F2-3A0F-4B07-8E27-C9BC86F5780F}" srcOrd="3" destOrd="0" presId="urn:microsoft.com/office/officeart/2005/8/layout/pList1"/>
    <dgm:cxn modelId="{F7C898C0-5A95-487F-9386-82042B021121}" type="presParOf" srcId="{275C096C-B3D7-41F7-990C-DF7EB625FD8E}" destId="{1FA5061B-9806-4A11-9489-E0AAB9E23878}" srcOrd="4" destOrd="0" presId="urn:microsoft.com/office/officeart/2005/8/layout/pList1"/>
    <dgm:cxn modelId="{CCE03310-D8C7-4578-AA91-848CCDD02FC3}" type="presParOf" srcId="{1FA5061B-9806-4A11-9489-E0AAB9E23878}" destId="{AEBB4AA3-B2B8-455F-A169-77F9138E1B43}" srcOrd="0" destOrd="0" presId="urn:microsoft.com/office/officeart/2005/8/layout/pList1"/>
    <dgm:cxn modelId="{FE5C0FE1-9F6C-42C9-85DF-03667C4C5C76}" type="presParOf" srcId="{1FA5061B-9806-4A11-9489-E0AAB9E23878}" destId="{9850B54B-31F8-496E-AD17-1D5A60D8D926}" srcOrd="1" destOrd="0" presId="urn:microsoft.com/office/officeart/2005/8/layout/pList1"/>
    <dgm:cxn modelId="{BBAAF3A4-2E68-4EEF-9112-0FFD0E59E3CC}" type="presParOf" srcId="{275C096C-B3D7-41F7-990C-DF7EB625FD8E}" destId="{86B56303-5D29-4E5A-9E74-991F6E7AA93E}" srcOrd="5" destOrd="0" presId="urn:microsoft.com/office/officeart/2005/8/layout/pList1"/>
    <dgm:cxn modelId="{38EBA5C8-2C9F-4EDB-8889-5C4C0974C4EC}" type="presParOf" srcId="{275C096C-B3D7-41F7-990C-DF7EB625FD8E}" destId="{BEA33FDF-ACF0-40B9-BE93-9635D082E660}" srcOrd="6" destOrd="0" presId="urn:microsoft.com/office/officeart/2005/8/layout/pList1"/>
    <dgm:cxn modelId="{46022809-CD17-4894-A9D2-652E4337FE69}" type="presParOf" srcId="{BEA33FDF-ACF0-40B9-BE93-9635D082E660}" destId="{BD79A1A1-63EB-4265-89D1-C054D7B063DB}" srcOrd="0" destOrd="0" presId="urn:microsoft.com/office/officeart/2005/8/layout/pList1"/>
    <dgm:cxn modelId="{339A52F5-32AC-4024-A508-38E47A6E5968}" type="presParOf" srcId="{BEA33FDF-ACF0-40B9-BE93-9635D082E660}" destId="{1C933CE6-5BE1-4FC2-96AD-55F36083DB4A}" srcOrd="1" destOrd="0" presId="urn:microsoft.com/office/officeart/2005/8/layout/pList1"/>
    <dgm:cxn modelId="{3926363A-0904-4888-AEA8-1D26344B9ECD}" type="presParOf" srcId="{275C096C-B3D7-41F7-990C-DF7EB625FD8E}" destId="{3B6D587E-9DC6-41BF-84E9-66B406E261CC}" srcOrd="7" destOrd="0" presId="urn:microsoft.com/office/officeart/2005/8/layout/pList1"/>
    <dgm:cxn modelId="{EC0CE88E-0D9E-438F-B20E-ACABE2F58237}" type="presParOf" srcId="{275C096C-B3D7-41F7-990C-DF7EB625FD8E}" destId="{9B655680-0C75-445E-818F-B38AE52019D5}" srcOrd="8" destOrd="0" presId="urn:microsoft.com/office/officeart/2005/8/layout/pList1"/>
    <dgm:cxn modelId="{2CB88A4E-E975-4889-B1D5-1A2013CF2EC2}" type="presParOf" srcId="{9B655680-0C75-445E-818F-B38AE52019D5}" destId="{973836BA-3915-419B-B809-1EA9DEEB7602}" srcOrd="0" destOrd="0" presId="urn:microsoft.com/office/officeart/2005/8/layout/pList1"/>
    <dgm:cxn modelId="{6F56F343-A4F7-49A0-B0AA-41F1B108C000}" type="presParOf" srcId="{9B655680-0C75-445E-818F-B38AE52019D5}" destId="{7B8B2B6E-617B-42A7-8E29-F83EDCD5678F}" srcOrd="1" destOrd="0" presId="urn:microsoft.com/office/officeart/2005/8/layout/pList1"/>
    <dgm:cxn modelId="{79DE9B24-CCD4-4BE3-B42D-1E90A4B9BF4B}" type="presParOf" srcId="{275C096C-B3D7-41F7-990C-DF7EB625FD8E}" destId="{784D2EA2-39E4-458A-9307-C622D2A4C7B4}" srcOrd="9" destOrd="0" presId="urn:microsoft.com/office/officeart/2005/8/layout/pList1"/>
    <dgm:cxn modelId="{40DA7FB4-9156-4CD0-BF49-166A7B223D52}" type="presParOf" srcId="{275C096C-B3D7-41F7-990C-DF7EB625FD8E}" destId="{D8241511-8454-4768-A1AE-4A176D34CF30}" srcOrd="10" destOrd="0" presId="urn:microsoft.com/office/officeart/2005/8/layout/pList1"/>
    <dgm:cxn modelId="{79E522E3-E381-4196-86AD-AAACC8ADDC48}" type="presParOf" srcId="{D8241511-8454-4768-A1AE-4A176D34CF30}" destId="{62CB5424-AE72-4D33-892D-3D40D106393C}" srcOrd="0" destOrd="0" presId="urn:microsoft.com/office/officeart/2005/8/layout/pList1"/>
    <dgm:cxn modelId="{FA4164E8-9049-4DE6-9589-168107A65544}" type="presParOf" srcId="{D8241511-8454-4768-A1AE-4A176D34CF30}" destId="{8B8F8671-5D43-4588-B3EB-069B432C2846}" srcOrd="1" destOrd="0" presId="urn:microsoft.com/office/officeart/2005/8/layout/pList1"/>
    <dgm:cxn modelId="{A54AAD0D-2FDC-4BD4-A577-A5DDA58E569C}" type="presParOf" srcId="{275C096C-B3D7-41F7-990C-DF7EB625FD8E}" destId="{34E4A000-ECF6-441E-AE58-72A2B3B2827B}" srcOrd="11" destOrd="0" presId="urn:microsoft.com/office/officeart/2005/8/layout/pList1"/>
    <dgm:cxn modelId="{22F6E2F6-B5C8-4F30-90D4-72D69FECB546}" type="presParOf" srcId="{275C096C-B3D7-41F7-990C-DF7EB625FD8E}" destId="{16A43EA4-6CE0-438C-80B1-213912FD5075}" srcOrd="12" destOrd="0" presId="urn:microsoft.com/office/officeart/2005/8/layout/pList1"/>
    <dgm:cxn modelId="{036C2B6C-EEEC-4C31-8C04-074B8ACA94D0}" type="presParOf" srcId="{16A43EA4-6CE0-438C-80B1-213912FD5075}" destId="{B3082CB3-9805-4AAE-96D2-B965F1FAE3FF}" srcOrd="0" destOrd="0" presId="urn:microsoft.com/office/officeart/2005/8/layout/pList1"/>
    <dgm:cxn modelId="{F1B7167B-4E54-40AB-9DC6-F3F9A6DAEDA5}" type="presParOf" srcId="{16A43EA4-6CE0-438C-80B1-213912FD5075}" destId="{C8339BED-DB7C-43A9-B944-82C8E02D34B2}" srcOrd="1" destOrd="0" presId="urn:microsoft.com/office/officeart/2005/8/layout/pList1"/>
    <dgm:cxn modelId="{0AA53E43-3699-48D2-9903-46C9F6DEB615}" type="presParOf" srcId="{275C096C-B3D7-41F7-990C-DF7EB625FD8E}" destId="{4C39CDEC-9D0B-49A8-BE9F-D7616533E164}" srcOrd="13" destOrd="0" presId="urn:microsoft.com/office/officeart/2005/8/layout/pList1"/>
    <dgm:cxn modelId="{3E160DD2-29C2-4C32-8E75-7EB1C985D898}" type="presParOf" srcId="{275C096C-B3D7-41F7-990C-DF7EB625FD8E}" destId="{76C61950-23BE-4FA7-8E9B-BE0EF296C724}" srcOrd="14" destOrd="0" presId="urn:microsoft.com/office/officeart/2005/8/layout/pList1"/>
    <dgm:cxn modelId="{C34AD885-BE72-48D2-B35F-E99718325634}" type="presParOf" srcId="{76C61950-23BE-4FA7-8E9B-BE0EF296C724}" destId="{B5A957FE-9AE4-44E4-893F-37DE9EFC80EB}" srcOrd="0" destOrd="0" presId="urn:microsoft.com/office/officeart/2005/8/layout/pList1"/>
    <dgm:cxn modelId="{F47FFF63-035B-49CD-BE3E-6C8DE6037A7E}" type="presParOf" srcId="{76C61950-23BE-4FA7-8E9B-BE0EF296C724}" destId="{037E7AA9-3714-4BDD-9F6F-762B3AB1A238}" srcOrd="1" destOrd="0" presId="urn:microsoft.com/office/officeart/2005/8/layout/p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5AD9F9-0D5F-4C10-9EEE-363884B92C40}"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US"/>
        </a:p>
      </dgm:t>
    </dgm:pt>
    <dgm:pt modelId="{44859592-2949-4E99-AC3F-081979AED4F3}">
      <dgm:prSet phldrT="[Text]" custT="1"/>
      <dgm:spPr/>
      <dgm:t>
        <a:bodyPr anchor="b"/>
        <a:lstStyle/>
        <a:p>
          <a:endParaRPr lang="en-US" sz="1600" dirty="0"/>
        </a:p>
        <a:p>
          <a:r>
            <a:rPr lang="en-US" sz="1600" b="1" dirty="0"/>
            <a:t>Inflation</a:t>
          </a:r>
          <a:endParaRPr lang="en-US" sz="1600" dirty="0"/>
        </a:p>
        <a:p>
          <a:r>
            <a:rPr lang="en-US" sz="1500" dirty="0"/>
            <a:t>FY 2022 IRA funding to HEP projects </a:t>
          </a:r>
          <a:r>
            <a:rPr lang="en-US" sz="1500" dirty="0">
              <a:solidFill>
                <a:srgbClr val="0070C0"/>
              </a:solidFill>
            </a:rPr>
            <a:t>enabled the flexibility to mitigate inflationary impacts</a:t>
          </a:r>
          <a:r>
            <a:rPr lang="en-US" sz="1500" dirty="0"/>
            <a:t> to core research, access to facilities, and infrastructure investments. </a:t>
          </a:r>
          <a:r>
            <a:rPr lang="en-US" sz="1500" dirty="0">
              <a:solidFill>
                <a:srgbClr val="0070C0"/>
              </a:solidFill>
            </a:rPr>
            <a:t>HEP increased FY 2023 research and facilities/operations funding by ~8% over FY 2022. </a:t>
          </a:r>
          <a:r>
            <a:rPr lang="en-US" sz="1500" dirty="0">
              <a:solidFill>
                <a:schemeClr val="tx1"/>
              </a:solidFill>
            </a:rPr>
            <a:t>Inflation remains a risk for the foreseeable future</a:t>
          </a:r>
          <a:r>
            <a:rPr lang="en-US" sz="1500" dirty="0">
              <a:solidFill>
                <a:srgbClr val="0070C0"/>
              </a:solidFill>
            </a:rPr>
            <a:t> </a:t>
          </a:r>
          <a:endParaRPr lang="en-US" sz="1500" dirty="0"/>
        </a:p>
      </dgm:t>
    </dgm:pt>
    <dgm:pt modelId="{8314EB11-9708-4CB7-A784-EBD9A2B6BA2D}" type="parTrans" cxnId="{2B0E8C3E-3B51-415D-B07F-50F17155C9A0}">
      <dgm:prSet/>
      <dgm:spPr/>
      <dgm:t>
        <a:bodyPr/>
        <a:lstStyle/>
        <a:p>
          <a:endParaRPr lang="en-US"/>
        </a:p>
      </dgm:t>
    </dgm:pt>
    <dgm:pt modelId="{82E440F3-8B9A-454A-8EB8-7163CDFEA841}" type="sibTrans" cxnId="{2B0E8C3E-3B51-415D-B07F-50F17155C9A0}">
      <dgm:prSet/>
      <dgm:spPr/>
      <dgm:t>
        <a:bodyPr/>
        <a:lstStyle/>
        <a:p>
          <a:endParaRPr lang="en-US"/>
        </a:p>
      </dgm:t>
    </dgm:pt>
    <dgm:pt modelId="{1188663C-FF83-40D9-90FB-9BBB0554E541}">
      <dgm:prSet phldrT="[Text]" custT="1"/>
      <dgm:spPr/>
      <dgm:t>
        <a:bodyPr/>
        <a:lstStyle/>
        <a:p>
          <a:pPr>
            <a:buNone/>
          </a:pPr>
          <a:r>
            <a:rPr lang="en-US" sz="1600" b="1" dirty="0">
              <a:cs typeface="Calibri" panose="020F0502020204030204"/>
            </a:rPr>
            <a:t>Supply Chain</a:t>
          </a:r>
        </a:p>
        <a:p>
          <a:pPr>
            <a:buNone/>
          </a:pPr>
          <a:r>
            <a:rPr lang="en-US" sz="1600" dirty="0">
              <a:effectLst/>
              <a:latin typeface="Verdana" panose="020B0604030504040204" pitchFamily="34" charset="0"/>
              <a:ea typeface="Calibri" panose="020F0502020204030204" pitchFamily="34" charset="0"/>
              <a:cs typeface="Times New Roman" panose="02020603050405020304" pitchFamily="18" charset="0"/>
            </a:rPr>
            <a:t>Reliable supply of highly specialized components, materials, and techniques. How to mitigate risk from sole source vendors (cost and schedule), early industry obsolescence (techniques and components), and supply chain economics</a:t>
          </a:r>
          <a:endParaRPr lang="en-US" sz="1600" dirty="0"/>
        </a:p>
      </dgm:t>
    </dgm:pt>
    <dgm:pt modelId="{6F88A8D6-CE6A-43ED-B1E4-DCBE7B5062D7}" type="parTrans" cxnId="{17874F33-F14E-4685-8C1E-32DA79F8E71D}">
      <dgm:prSet/>
      <dgm:spPr/>
      <dgm:t>
        <a:bodyPr/>
        <a:lstStyle/>
        <a:p>
          <a:endParaRPr lang="en-US"/>
        </a:p>
      </dgm:t>
    </dgm:pt>
    <dgm:pt modelId="{8C1AB918-1FB4-4038-B0B7-78573EB2A3B5}" type="sibTrans" cxnId="{17874F33-F14E-4685-8C1E-32DA79F8E71D}">
      <dgm:prSet/>
      <dgm:spPr/>
      <dgm:t>
        <a:bodyPr/>
        <a:lstStyle/>
        <a:p>
          <a:endParaRPr lang="en-US"/>
        </a:p>
      </dgm:t>
    </dgm:pt>
    <dgm:pt modelId="{AE8F648F-6D51-4638-AAC0-1B4FCE133122}">
      <dgm:prSet phldrT="[Text]" custT="1"/>
      <dgm:spPr/>
      <dgm:t>
        <a:bodyPr/>
        <a:lstStyle/>
        <a:p>
          <a:pPr>
            <a:buNone/>
          </a:pPr>
          <a:r>
            <a:rPr lang="en-US" sz="1600" b="1" dirty="0">
              <a:cs typeface="Calibri" panose="020F0502020204030204"/>
            </a:rPr>
            <a:t>Core Research</a:t>
          </a:r>
        </a:p>
        <a:p>
          <a:pPr>
            <a:buNone/>
          </a:pPr>
          <a:r>
            <a:rPr lang="en-US" sz="1500" dirty="0"/>
            <a:t>Our recent </a:t>
          </a:r>
          <a:r>
            <a:rPr lang="en-US" sz="1500" dirty="0">
              <a:solidFill>
                <a:srgbClr val="0000CC"/>
              </a:solidFill>
            </a:rPr>
            <a:t>Committee of Visitors report encouraged HEP to increase research </a:t>
          </a:r>
          <a:r>
            <a:rPr lang="en-US" sz="1500" dirty="0"/>
            <a:t>effort and </a:t>
          </a:r>
          <a:r>
            <a:rPr lang="en-US" sz="1500" dirty="0">
              <a:solidFill>
                <a:srgbClr val="0000FF"/>
              </a:solidFill>
            </a:rPr>
            <a:t>broaden workforce engagement </a:t>
          </a:r>
          <a:r>
            <a:rPr lang="en-US" sz="1500" dirty="0"/>
            <a:t>to better match needs for operation of the new experiments and support ongoing construction activities</a:t>
          </a:r>
          <a:endParaRPr lang="en-US" sz="1500" dirty="0">
            <a:cs typeface="Calibri" panose="020F0502020204030204"/>
          </a:endParaRPr>
        </a:p>
      </dgm:t>
    </dgm:pt>
    <dgm:pt modelId="{9B598374-A118-4BC1-82EF-1F492F97CCBF}" type="parTrans" cxnId="{ED63246B-AD8D-45C7-ADA4-EA51959D4EF1}">
      <dgm:prSet/>
      <dgm:spPr/>
      <dgm:t>
        <a:bodyPr/>
        <a:lstStyle/>
        <a:p>
          <a:endParaRPr lang="en-US"/>
        </a:p>
      </dgm:t>
    </dgm:pt>
    <dgm:pt modelId="{DAD0BEDB-903C-4C82-9D65-615C4B1CE060}" type="sibTrans" cxnId="{ED63246B-AD8D-45C7-ADA4-EA51959D4EF1}">
      <dgm:prSet/>
      <dgm:spPr/>
      <dgm:t>
        <a:bodyPr/>
        <a:lstStyle/>
        <a:p>
          <a:endParaRPr lang="en-US"/>
        </a:p>
      </dgm:t>
    </dgm:pt>
    <dgm:pt modelId="{72B7CA28-A07D-4AA4-9248-DA4E406CC494}" type="pres">
      <dgm:prSet presAssocID="{995AD9F9-0D5F-4C10-9EEE-363884B92C40}" presName="Name0" presStyleCnt="0">
        <dgm:presLayoutVars>
          <dgm:chMax val="7"/>
          <dgm:chPref val="7"/>
          <dgm:dir/>
        </dgm:presLayoutVars>
      </dgm:prSet>
      <dgm:spPr/>
    </dgm:pt>
    <dgm:pt modelId="{F02730D9-CD99-4D54-9F4B-C93A6BD53204}" type="pres">
      <dgm:prSet presAssocID="{995AD9F9-0D5F-4C10-9EEE-363884B92C40}" presName="Name1" presStyleCnt="0"/>
      <dgm:spPr/>
    </dgm:pt>
    <dgm:pt modelId="{6172F648-C732-41DB-ACBB-F9936BDC1E49}" type="pres">
      <dgm:prSet presAssocID="{995AD9F9-0D5F-4C10-9EEE-363884B92C40}" presName="cycle" presStyleCnt="0"/>
      <dgm:spPr/>
    </dgm:pt>
    <dgm:pt modelId="{20AD7E40-6CE7-4AC4-AB8B-8072C850FE94}" type="pres">
      <dgm:prSet presAssocID="{995AD9F9-0D5F-4C10-9EEE-363884B92C40}" presName="srcNode" presStyleLbl="node1" presStyleIdx="0" presStyleCnt="3"/>
      <dgm:spPr/>
    </dgm:pt>
    <dgm:pt modelId="{4363BFFA-081B-4233-BA00-8470CA3E0172}" type="pres">
      <dgm:prSet presAssocID="{995AD9F9-0D5F-4C10-9EEE-363884B92C40}" presName="conn" presStyleLbl="parChTrans1D2" presStyleIdx="0" presStyleCnt="1"/>
      <dgm:spPr/>
    </dgm:pt>
    <dgm:pt modelId="{5EDA166C-3516-480B-95FB-D201B0312B4C}" type="pres">
      <dgm:prSet presAssocID="{995AD9F9-0D5F-4C10-9EEE-363884B92C40}" presName="extraNode" presStyleLbl="node1" presStyleIdx="0" presStyleCnt="3"/>
      <dgm:spPr/>
    </dgm:pt>
    <dgm:pt modelId="{2E43326D-9241-4462-B725-379B8444035C}" type="pres">
      <dgm:prSet presAssocID="{995AD9F9-0D5F-4C10-9EEE-363884B92C40}" presName="dstNode" presStyleLbl="node1" presStyleIdx="0" presStyleCnt="3"/>
      <dgm:spPr/>
    </dgm:pt>
    <dgm:pt modelId="{9E6939C5-8CAC-46BA-95FC-9FB7C3A00F35}" type="pres">
      <dgm:prSet presAssocID="{AE8F648F-6D51-4638-AAC0-1B4FCE133122}" presName="text_1" presStyleLbl="node1" presStyleIdx="0" presStyleCnt="3" custScaleY="123555">
        <dgm:presLayoutVars>
          <dgm:bulletEnabled val="1"/>
        </dgm:presLayoutVars>
      </dgm:prSet>
      <dgm:spPr/>
    </dgm:pt>
    <dgm:pt modelId="{38E844B1-9D16-438E-B7C0-996287CA373F}" type="pres">
      <dgm:prSet presAssocID="{AE8F648F-6D51-4638-AAC0-1B4FCE133122}" presName="accent_1" presStyleCnt="0"/>
      <dgm:spPr/>
    </dgm:pt>
    <dgm:pt modelId="{05061CC2-D83D-4039-909F-770CB94EF0E6}" type="pres">
      <dgm:prSet presAssocID="{AE8F648F-6D51-4638-AAC0-1B4FCE133122}" presName="accentRepeatNode" presStyleLbl="solidFgAcc1" presStyleIdx="0" presStyleCnt="3"/>
      <dgm:spPr>
        <a:blipFill rotWithShape="0">
          <a:blip xmlns:r="http://schemas.openxmlformats.org/officeDocument/2006/relationships" r:embed="rId1"/>
          <a:srcRect/>
          <a:stretch>
            <a:fillRect l="-40000" r="-40000"/>
          </a:stretch>
        </a:blipFill>
      </dgm:spPr>
    </dgm:pt>
    <dgm:pt modelId="{FE6B12C6-0761-44EE-B789-DBA22828A764}" type="pres">
      <dgm:prSet presAssocID="{44859592-2949-4E99-AC3F-081979AED4F3}" presName="text_2" presStyleLbl="node1" presStyleIdx="1" presStyleCnt="3" custScaleY="129965">
        <dgm:presLayoutVars>
          <dgm:bulletEnabled val="1"/>
        </dgm:presLayoutVars>
      </dgm:prSet>
      <dgm:spPr/>
    </dgm:pt>
    <dgm:pt modelId="{7D00B1EF-FDE1-454E-88BF-43CE8CF51F37}" type="pres">
      <dgm:prSet presAssocID="{44859592-2949-4E99-AC3F-081979AED4F3}" presName="accent_2" presStyleCnt="0"/>
      <dgm:spPr/>
    </dgm:pt>
    <dgm:pt modelId="{FA2DBFC0-6A31-4204-910A-25B54218EDF1}" type="pres">
      <dgm:prSet presAssocID="{44859592-2949-4E99-AC3F-081979AED4F3}" presName="accentRepeatNode" presStyleLbl="solidFgAcc1" presStyleIdx="1" presStyleCnt="3" custLinFactNeighborX="-44829" custLinFactNeighborY="-928"/>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3193" t="-16000" r="13193" b="-16000"/>
          </a:stretch>
        </a:blipFill>
      </dgm:spPr>
    </dgm:pt>
    <dgm:pt modelId="{B5227E8F-FE1E-45DD-B25F-454ADEB2E9D3}" type="pres">
      <dgm:prSet presAssocID="{1188663C-FF83-40D9-90FB-9BBB0554E541}" presName="text_3" presStyleLbl="node1" presStyleIdx="2" presStyleCnt="3" custScaleY="114627">
        <dgm:presLayoutVars>
          <dgm:bulletEnabled val="1"/>
        </dgm:presLayoutVars>
      </dgm:prSet>
      <dgm:spPr/>
    </dgm:pt>
    <dgm:pt modelId="{63A0F63F-8811-4B63-9882-029BAD805DDE}" type="pres">
      <dgm:prSet presAssocID="{1188663C-FF83-40D9-90FB-9BBB0554E541}" presName="accent_3" presStyleCnt="0"/>
      <dgm:spPr/>
    </dgm:pt>
    <dgm:pt modelId="{5C9CCE13-EA60-4DBD-B654-18170BA1A649}" type="pres">
      <dgm:prSet presAssocID="{1188663C-FF83-40D9-90FB-9BBB0554E541}" presName="accentRepeatNode" presStyleLbl="solidFgAcc1" presStyleIdx="2" presStyleCnt="3"/>
      <dgm:spPr>
        <a:blipFill rotWithShape="0">
          <a:blip xmlns:r="http://schemas.openxmlformats.org/officeDocument/2006/relationships" r:embed="rId3"/>
          <a:srcRect/>
          <a:stretch>
            <a:fillRect l="-25000" r="-25000"/>
          </a:stretch>
        </a:blipFill>
      </dgm:spPr>
    </dgm:pt>
  </dgm:ptLst>
  <dgm:cxnLst>
    <dgm:cxn modelId="{577E2E13-1143-4526-9D63-9668B96C2B31}" type="presOf" srcId="{1188663C-FF83-40D9-90FB-9BBB0554E541}" destId="{B5227E8F-FE1E-45DD-B25F-454ADEB2E9D3}" srcOrd="0" destOrd="0" presId="urn:microsoft.com/office/officeart/2008/layout/VerticalCurvedList"/>
    <dgm:cxn modelId="{C02C5621-DBF3-4679-AF15-E75CA4EA0FE6}" type="presOf" srcId="{995AD9F9-0D5F-4C10-9EEE-363884B92C40}" destId="{72B7CA28-A07D-4AA4-9248-DA4E406CC494}" srcOrd="0" destOrd="0" presId="urn:microsoft.com/office/officeart/2008/layout/VerticalCurvedList"/>
    <dgm:cxn modelId="{17874F33-F14E-4685-8C1E-32DA79F8E71D}" srcId="{995AD9F9-0D5F-4C10-9EEE-363884B92C40}" destId="{1188663C-FF83-40D9-90FB-9BBB0554E541}" srcOrd="2" destOrd="0" parTransId="{6F88A8D6-CE6A-43ED-B1E4-DCBE7B5062D7}" sibTransId="{8C1AB918-1FB4-4038-B0B7-78573EB2A3B5}"/>
    <dgm:cxn modelId="{2B0E8C3E-3B51-415D-B07F-50F17155C9A0}" srcId="{995AD9F9-0D5F-4C10-9EEE-363884B92C40}" destId="{44859592-2949-4E99-AC3F-081979AED4F3}" srcOrd="1" destOrd="0" parTransId="{8314EB11-9708-4CB7-A784-EBD9A2B6BA2D}" sibTransId="{82E440F3-8B9A-454A-8EB8-7163CDFEA841}"/>
    <dgm:cxn modelId="{ED63246B-AD8D-45C7-ADA4-EA51959D4EF1}" srcId="{995AD9F9-0D5F-4C10-9EEE-363884B92C40}" destId="{AE8F648F-6D51-4638-AAC0-1B4FCE133122}" srcOrd="0" destOrd="0" parTransId="{9B598374-A118-4BC1-82EF-1F492F97CCBF}" sibTransId="{DAD0BEDB-903C-4C82-9D65-615C4B1CE060}"/>
    <dgm:cxn modelId="{30137DBC-923D-4E66-949C-8F613A5BF3FC}" type="presOf" srcId="{AE8F648F-6D51-4638-AAC0-1B4FCE133122}" destId="{9E6939C5-8CAC-46BA-95FC-9FB7C3A00F35}" srcOrd="0" destOrd="0" presId="urn:microsoft.com/office/officeart/2008/layout/VerticalCurvedList"/>
    <dgm:cxn modelId="{711D4FDE-8BCC-4170-A303-66310335E37D}" type="presOf" srcId="{44859592-2949-4E99-AC3F-081979AED4F3}" destId="{FE6B12C6-0761-44EE-B789-DBA22828A764}" srcOrd="0" destOrd="0" presId="urn:microsoft.com/office/officeart/2008/layout/VerticalCurvedList"/>
    <dgm:cxn modelId="{CA57B1E4-ABE8-450C-94A1-87DEC7AC9525}" type="presOf" srcId="{DAD0BEDB-903C-4C82-9D65-615C4B1CE060}" destId="{4363BFFA-081B-4233-BA00-8470CA3E0172}" srcOrd="0" destOrd="0" presId="urn:microsoft.com/office/officeart/2008/layout/VerticalCurvedList"/>
    <dgm:cxn modelId="{16FFB91D-5AEB-4B02-8FA5-C5F48DB1BDBE}" type="presParOf" srcId="{72B7CA28-A07D-4AA4-9248-DA4E406CC494}" destId="{F02730D9-CD99-4D54-9F4B-C93A6BD53204}" srcOrd="0" destOrd="0" presId="urn:microsoft.com/office/officeart/2008/layout/VerticalCurvedList"/>
    <dgm:cxn modelId="{6AAE7787-5141-4F35-BCB5-EAF011B3F0D3}" type="presParOf" srcId="{F02730D9-CD99-4D54-9F4B-C93A6BD53204}" destId="{6172F648-C732-41DB-ACBB-F9936BDC1E49}" srcOrd="0" destOrd="0" presId="urn:microsoft.com/office/officeart/2008/layout/VerticalCurvedList"/>
    <dgm:cxn modelId="{0F98C9F9-66C3-469C-ADC0-087CEDDA25D0}" type="presParOf" srcId="{6172F648-C732-41DB-ACBB-F9936BDC1E49}" destId="{20AD7E40-6CE7-4AC4-AB8B-8072C850FE94}" srcOrd="0" destOrd="0" presId="urn:microsoft.com/office/officeart/2008/layout/VerticalCurvedList"/>
    <dgm:cxn modelId="{97C60D33-F39A-41D5-985D-16A06E41D94F}" type="presParOf" srcId="{6172F648-C732-41DB-ACBB-F9936BDC1E49}" destId="{4363BFFA-081B-4233-BA00-8470CA3E0172}" srcOrd="1" destOrd="0" presId="urn:microsoft.com/office/officeart/2008/layout/VerticalCurvedList"/>
    <dgm:cxn modelId="{069E2D1F-39C8-4C0E-8FE8-3D081E56BB26}" type="presParOf" srcId="{6172F648-C732-41DB-ACBB-F9936BDC1E49}" destId="{5EDA166C-3516-480B-95FB-D201B0312B4C}" srcOrd="2" destOrd="0" presId="urn:microsoft.com/office/officeart/2008/layout/VerticalCurvedList"/>
    <dgm:cxn modelId="{60B6DEF0-3F6A-4335-97A5-E9E5F0415F87}" type="presParOf" srcId="{6172F648-C732-41DB-ACBB-F9936BDC1E49}" destId="{2E43326D-9241-4462-B725-379B8444035C}" srcOrd="3" destOrd="0" presId="urn:microsoft.com/office/officeart/2008/layout/VerticalCurvedList"/>
    <dgm:cxn modelId="{D0D1A753-7CC0-4064-BD3E-F62C29D86147}" type="presParOf" srcId="{F02730D9-CD99-4D54-9F4B-C93A6BD53204}" destId="{9E6939C5-8CAC-46BA-95FC-9FB7C3A00F35}" srcOrd="1" destOrd="0" presId="urn:microsoft.com/office/officeart/2008/layout/VerticalCurvedList"/>
    <dgm:cxn modelId="{2A5082BD-1B80-4264-8D5C-EB62D251E615}" type="presParOf" srcId="{F02730D9-CD99-4D54-9F4B-C93A6BD53204}" destId="{38E844B1-9D16-438E-B7C0-996287CA373F}" srcOrd="2" destOrd="0" presId="urn:microsoft.com/office/officeart/2008/layout/VerticalCurvedList"/>
    <dgm:cxn modelId="{88746D8B-BCAC-4144-9A7C-6E7A5C23DC72}" type="presParOf" srcId="{38E844B1-9D16-438E-B7C0-996287CA373F}" destId="{05061CC2-D83D-4039-909F-770CB94EF0E6}" srcOrd="0" destOrd="0" presId="urn:microsoft.com/office/officeart/2008/layout/VerticalCurvedList"/>
    <dgm:cxn modelId="{35F4B51C-5261-48C5-AA54-4E69420AA04A}" type="presParOf" srcId="{F02730D9-CD99-4D54-9F4B-C93A6BD53204}" destId="{FE6B12C6-0761-44EE-B789-DBA22828A764}" srcOrd="3" destOrd="0" presId="urn:microsoft.com/office/officeart/2008/layout/VerticalCurvedList"/>
    <dgm:cxn modelId="{7C865C90-66E8-4BFC-9693-C3BE03CA09ED}" type="presParOf" srcId="{F02730D9-CD99-4D54-9F4B-C93A6BD53204}" destId="{7D00B1EF-FDE1-454E-88BF-43CE8CF51F37}" srcOrd="4" destOrd="0" presId="urn:microsoft.com/office/officeart/2008/layout/VerticalCurvedList"/>
    <dgm:cxn modelId="{3C7F0074-582F-4C43-893B-A6774B678C74}" type="presParOf" srcId="{7D00B1EF-FDE1-454E-88BF-43CE8CF51F37}" destId="{FA2DBFC0-6A31-4204-910A-25B54218EDF1}" srcOrd="0" destOrd="0" presId="urn:microsoft.com/office/officeart/2008/layout/VerticalCurvedList"/>
    <dgm:cxn modelId="{9046A205-84FA-42F5-8A3A-43E19936093F}" type="presParOf" srcId="{F02730D9-CD99-4D54-9F4B-C93A6BD53204}" destId="{B5227E8F-FE1E-45DD-B25F-454ADEB2E9D3}" srcOrd="5" destOrd="0" presId="urn:microsoft.com/office/officeart/2008/layout/VerticalCurvedList"/>
    <dgm:cxn modelId="{607B22D3-F291-48EF-9D42-CA07E6B11629}" type="presParOf" srcId="{F02730D9-CD99-4D54-9F4B-C93A6BD53204}" destId="{63A0F63F-8811-4B63-9882-029BAD805DDE}" srcOrd="6" destOrd="0" presId="urn:microsoft.com/office/officeart/2008/layout/VerticalCurvedList"/>
    <dgm:cxn modelId="{E734367B-6498-4481-BF84-FF032D0E8D23}" type="presParOf" srcId="{63A0F63F-8811-4B63-9882-029BAD805DDE}" destId="{5C9CCE13-EA60-4DBD-B654-18170BA1A6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69E69-173E-46BE-9EA7-EBB102BE1895}" type="doc">
      <dgm:prSet loTypeId="urn:microsoft.com/office/officeart/2005/8/layout/default" loCatId="list" qsTypeId="urn:microsoft.com/office/officeart/2005/8/quickstyle/3d3" qsCatId="3D" csTypeId="urn:microsoft.com/office/officeart/2005/8/colors/colorful3" csCatId="colorful" phldr="1"/>
      <dgm:spPr/>
      <dgm:t>
        <a:bodyPr/>
        <a:lstStyle/>
        <a:p>
          <a:endParaRPr lang="en-US"/>
        </a:p>
      </dgm:t>
    </dgm:pt>
    <dgm:pt modelId="{9631B154-D105-4336-95DA-9DDC51F125D0}">
      <dgm:prSet phldrT="[Text]"/>
      <dgm:spPr/>
      <dgm:t>
        <a:bodyPr/>
        <a:lstStyle/>
        <a:p>
          <a:pPr>
            <a:buNone/>
          </a:pPr>
          <a:r>
            <a:rPr lang="en-US" dirty="0"/>
            <a:t>HEP is a global field</a:t>
          </a:r>
        </a:p>
      </dgm:t>
    </dgm:pt>
    <dgm:pt modelId="{E5CD6B6B-711C-48C1-A81C-09784883FBA6}" type="parTrans" cxnId="{EB2DF6CB-938F-4637-AD94-4362083834FF}">
      <dgm:prSet/>
      <dgm:spPr/>
      <dgm:t>
        <a:bodyPr/>
        <a:lstStyle/>
        <a:p>
          <a:endParaRPr lang="en-US"/>
        </a:p>
      </dgm:t>
    </dgm:pt>
    <dgm:pt modelId="{495D924A-25E3-4E8A-800F-310165E6390C}" type="sibTrans" cxnId="{EB2DF6CB-938F-4637-AD94-4362083834FF}">
      <dgm:prSet/>
      <dgm:spPr/>
      <dgm:t>
        <a:bodyPr/>
        <a:lstStyle/>
        <a:p>
          <a:endParaRPr lang="en-US"/>
        </a:p>
      </dgm:t>
    </dgm:pt>
    <dgm:pt modelId="{8E47385E-83EF-4EDF-8B86-BAB8DD8F3A42}">
      <dgm:prSet phldrT="[Text]"/>
      <dgm:spPr/>
      <dgm:t>
        <a:bodyPr/>
        <a:lstStyle/>
        <a:p>
          <a:pPr>
            <a:buNone/>
          </a:pPr>
          <a:r>
            <a:rPr lang="en-US" dirty="0"/>
            <a:t>Preserve essential roles of Universities and National Labs</a:t>
          </a:r>
        </a:p>
      </dgm:t>
    </dgm:pt>
    <dgm:pt modelId="{3A0B14E7-B543-4E2A-80CD-91FA08FB7F37}" type="parTrans" cxnId="{77ECDE88-E7A5-43C5-8260-F4EECE34CBF3}">
      <dgm:prSet/>
      <dgm:spPr/>
      <dgm:t>
        <a:bodyPr/>
        <a:lstStyle/>
        <a:p>
          <a:endParaRPr lang="en-US"/>
        </a:p>
      </dgm:t>
    </dgm:pt>
    <dgm:pt modelId="{84A73534-5C1A-493C-962A-590485233C04}" type="sibTrans" cxnId="{77ECDE88-E7A5-43C5-8260-F4EECE34CBF3}">
      <dgm:prSet/>
      <dgm:spPr/>
      <dgm:t>
        <a:bodyPr/>
        <a:lstStyle/>
        <a:p>
          <a:endParaRPr lang="en-US"/>
        </a:p>
      </dgm:t>
    </dgm:pt>
    <dgm:pt modelId="{EC4ED16E-95E5-44F8-99DC-DD07969E9D57}">
      <dgm:prSet phldrT="[Text]"/>
      <dgm:spPr/>
      <dgm:t>
        <a:bodyPr/>
        <a:lstStyle/>
        <a:p>
          <a:pPr>
            <a:buNone/>
          </a:pPr>
          <a:r>
            <a:rPr lang="en-US" dirty="0"/>
            <a:t>Support decisions to retain US leadership as a global partner</a:t>
          </a:r>
        </a:p>
      </dgm:t>
    </dgm:pt>
    <dgm:pt modelId="{4EB0442F-A8E9-4B54-93CC-E692C3988CBF}" type="parTrans" cxnId="{0172D924-1EA0-437F-A19A-526967E46314}">
      <dgm:prSet/>
      <dgm:spPr/>
      <dgm:t>
        <a:bodyPr/>
        <a:lstStyle/>
        <a:p>
          <a:endParaRPr lang="en-US"/>
        </a:p>
      </dgm:t>
    </dgm:pt>
    <dgm:pt modelId="{4B3449B5-EA12-4E5A-9699-474A6E0F36EC}" type="sibTrans" cxnId="{0172D924-1EA0-437F-A19A-526967E46314}">
      <dgm:prSet/>
      <dgm:spPr/>
      <dgm:t>
        <a:bodyPr/>
        <a:lstStyle/>
        <a:p>
          <a:endParaRPr lang="en-US"/>
        </a:p>
      </dgm:t>
    </dgm:pt>
    <dgm:pt modelId="{DE2F429D-07B7-454D-B636-EFF2D518DB94}">
      <dgm:prSet phldrT="[Text]"/>
      <dgm:spPr/>
      <dgm:t>
        <a:bodyPr/>
        <a:lstStyle/>
        <a:p>
          <a:pPr>
            <a:buNone/>
          </a:pPr>
          <a:r>
            <a:rPr lang="en-US" dirty="0"/>
            <a:t>Diverse workforce results in improved science</a:t>
          </a:r>
        </a:p>
      </dgm:t>
    </dgm:pt>
    <dgm:pt modelId="{762DB32D-11AD-4129-9B77-7593F66D741E}" type="parTrans" cxnId="{491BA970-7080-47F7-9E65-2A51843D7721}">
      <dgm:prSet/>
      <dgm:spPr/>
      <dgm:t>
        <a:bodyPr/>
        <a:lstStyle/>
        <a:p>
          <a:endParaRPr lang="en-US"/>
        </a:p>
      </dgm:t>
    </dgm:pt>
    <dgm:pt modelId="{84D3B6F0-1B6F-48BE-8C3B-D80FD7294E32}" type="sibTrans" cxnId="{491BA970-7080-47F7-9E65-2A51843D7721}">
      <dgm:prSet/>
      <dgm:spPr/>
      <dgm:t>
        <a:bodyPr/>
        <a:lstStyle/>
        <a:p>
          <a:endParaRPr lang="en-US"/>
        </a:p>
      </dgm:t>
    </dgm:pt>
    <dgm:pt modelId="{8C295E73-C812-4E3F-8D91-03BD15F3589A}">
      <dgm:prSet phldrT="[Text]"/>
      <dgm:spPr/>
      <dgm:t>
        <a:bodyPr/>
        <a:lstStyle/>
        <a:p>
          <a:pPr>
            <a:buNone/>
          </a:pPr>
          <a:r>
            <a:rPr lang="en-US" dirty="0"/>
            <a:t>Balanced core research budget is paramount to producing science</a:t>
          </a:r>
        </a:p>
      </dgm:t>
    </dgm:pt>
    <dgm:pt modelId="{D24468B8-8AC6-4757-96BA-86BD52C3B5A6}" type="parTrans" cxnId="{D5DB2658-82EA-4565-B3DB-EA945C40FB8E}">
      <dgm:prSet/>
      <dgm:spPr/>
      <dgm:t>
        <a:bodyPr/>
        <a:lstStyle/>
        <a:p>
          <a:endParaRPr lang="en-US"/>
        </a:p>
      </dgm:t>
    </dgm:pt>
    <dgm:pt modelId="{56A90B2C-2748-4C7A-8B5F-CC75CAAB1999}" type="sibTrans" cxnId="{D5DB2658-82EA-4565-B3DB-EA945C40FB8E}">
      <dgm:prSet/>
      <dgm:spPr/>
      <dgm:t>
        <a:bodyPr/>
        <a:lstStyle/>
        <a:p>
          <a:endParaRPr lang="en-US"/>
        </a:p>
      </dgm:t>
    </dgm:pt>
    <dgm:pt modelId="{B30B3819-B894-4D32-BA5A-1E8799F62714}">
      <dgm:prSet phldrT="[Text]"/>
      <dgm:spPr/>
      <dgm:t>
        <a:bodyPr/>
        <a:lstStyle/>
        <a:p>
          <a:pPr>
            <a:buNone/>
          </a:pPr>
          <a:r>
            <a:rPr lang="en-US"/>
            <a:t>Assess science case for on-going projects</a:t>
          </a:r>
          <a:endParaRPr lang="en-US" dirty="0"/>
        </a:p>
      </dgm:t>
    </dgm:pt>
    <dgm:pt modelId="{44488618-F577-4DE8-8EE3-4CA7FC750442}" type="parTrans" cxnId="{58EE3A7D-E727-4C41-8760-18793901A0DD}">
      <dgm:prSet/>
      <dgm:spPr/>
      <dgm:t>
        <a:bodyPr/>
        <a:lstStyle/>
        <a:p>
          <a:endParaRPr lang="en-US"/>
        </a:p>
      </dgm:t>
    </dgm:pt>
    <dgm:pt modelId="{7591B581-62AA-47DC-A7EB-A19E5EE216C6}" type="sibTrans" cxnId="{58EE3A7D-E727-4C41-8760-18793901A0DD}">
      <dgm:prSet/>
      <dgm:spPr/>
      <dgm:t>
        <a:bodyPr/>
        <a:lstStyle/>
        <a:p>
          <a:endParaRPr lang="en-US"/>
        </a:p>
      </dgm:t>
    </dgm:pt>
    <dgm:pt modelId="{2A5CEE6E-4D15-4F43-86A7-5E8F096A0020}">
      <dgm:prSet phldrT="[Text]"/>
      <dgm:spPr/>
      <dgm:t>
        <a:bodyPr/>
        <a:lstStyle/>
        <a:p>
          <a:pPr>
            <a:buNone/>
          </a:pPr>
          <a:r>
            <a:rPr lang="en-US" dirty="0"/>
            <a:t>Address synergies with broad national initiatives</a:t>
          </a:r>
        </a:p>
      </dgm:t>
    </dgm:pt>
    <dgm:pt modelId="{5737A6B0-7537-4EC5-9139-E13B9E8424B2}" type="parTrans" cxnId="{A248D146-83B9-422D-B75E-226B31C9757F}">
      <dgm:prSet/>
      <dgm:spPr/>
      <dgm:t>
        <a:bodyPr/>
        <a:lstStyle/>
        <a:p>
          <a:endParaRPr lang="en-US"/>
        </a:p>
      </dgm:t>
    </dgm:pt>
    <dgm:pt modelId="{2567EF83-2F5D-48E4-94EF-AD3B16DC7555}" type="sibTrans" cxnId="{A248D146-83B9-422D-B75E-226B31C9757F}">
      <dgm:prSet/>
      <dgm:spPr/>
      <dgm:t>
        <a:bodyPr/>
        <a:lstStyle/>
        <a:p>
          <a:endParaRPr lang="en-US"/>
        </a:p>
      </dgm:t>
    </dgm:pt>
    <dgm:pt modelId="{0BB4914D-C4EE-4E4B-A70C-9B5C1569C85E}">
      <dgm:prSet phldrT="[Text]"/>
      <dgm:spPr/>
      <dgm:t>
        <a:bodyPr/>
        <a:lstStyle/>
        <a:p>
          <a:pPr>
            <a:buNone/>
          </a:pPr>
          <a:r>
            <a:rPr lang="en-US" dirty="0"/>
            <a:t>Remember costs of R&amp;D, commissioning, and operations for future projects</a:t>
          </a:r>
        </a:p>
      </dgm:t>
    </dgm:pt>
    <dgm:pt modelId="{BD510B1D-F638-4F0E-97F4-04EE5D7927BD}" type="parTrans" cxnId="{985539BD-85F9-4E1D-9EF4-9EB0E967BE2A}">
      <dgm:prSet/>
      <dgm:spPr/>
      <dgm:t>
        <a:bodyPr/>
        <a:lstStyle/>
        <a:p>
          <a:endParaRPr lang="en-US"/>
        </a:p>
      </dgm:t>
    </dgm:pt>
    <dgm:pt modelId="{A53DF7AE-EADC-434E-B0A3-F25F1324259A}" type="sibTrans" cxnId="{985539BD-85F9-4E1D-9EF4-9EB0E967BE2A}">
      <dgm:prSet/>
      <dgm:spPr/>
      <dgm:t>
        <a:bodyPr/>
        <a:lstStyle/>
        <a:p>
          <a:endParaRPr lang="en-US"/>
        </a:p>
      </dgm:t>
    </dgm:pt>
    <dgm:pt modelId="{0A0AEF93-3180-4303-98EB-21840797BDFF}" type="pres">
      <dgm:prSet presAssocID="{A2969E69-173E-46BE-9EA7-EBB102BE1895}" presName="diagram" presStyleCnt="0">
        <dgm:presLayoutVars>
          <dgm:dir/>
          <dgm:resizeHandles val="exact"/>
        </dgm:presLayoutVars>
      </dgm:prSet>
      <dgm:spPr/>
    </dgm:pt>
    <dgm:pt modelId="{B7134CEC-9C5C-44C4-9071-ACA3F95CFF08}" type="pres">
      <dgm:prSet presAssocID="{DE2F429D-07B7-454D-B636-EFF2D518DB94}" presName="node" presStyleLbl="node1" presStyleIdx="0" presStyleCnt="8">
        <dgm:presLayoutVars>
          <dgm:bulletEnabled val="1"/>
        </dgm:presLayoutVars>
      </dgm:prSet>
      <dgm:spPr/>
    </dgm:pt>
    <dgm:pt modelId="{3DF620FE-482A-4566-893A-87870A3BBF88}" type="pres">
      <dgm:prSet presAssocID="{84D3B6F0-1B6F-48BE-8C3B-D80FD7294E32}" presName="sibTrans" presStyleCnt="0"/>
      <dgm:spPr/>
    </dgm:pt>
    <dgm:pt modelId="{87DC5D8A-C25D-43F7-8C38-A71D71720C6C}" type="pres">
      <dgm:prSet presAssocID="{9631B154-D105-4336-95DA-9DDC51F125D0}" presName="node" presStyleLbl="node1" presStyleIdx="1" presStyleCnt="8" custScaleY="100803">
        <dgm:presLayoutVars>
          <dgm:bulletEnabled val="1"/>
        </dgm:presLayoutVars>
      </dgm:prSet>
      <dgm:spPr/>
    </dgm:pt>
    <dgm:pt modelId="{D7658F76-99A9-4570-A19C-ADD8FC7566BE}" type="pres">
      <dgm:prSet presAssocID="{495D924A-25E3-4E8A-800F-310165E6390C}" presName="sibTrans" presStyleCnt="0"/>
      <dgm:spPr/>
    </dgm:pt>
    <dgm:pt modelId="{41DDABBB-4DA6-4530-956E-A1FEF1A2B0E9}" type="pres">
      <dgm:prSet presAssocID="{EC4ED16E-95E5-44F8-99DC-DD07969E9D57}" presName="node" presStyleLbl="node1" presStyleIdx="2" presStyleCnt="8">
        <dgm:presLayoutVars>
          <dgm:bulletEnabled val="1"/>
        </dgm:presLayoutVars>
      </dgm:prSet>
      <dgm:spPr/>
    </dgm:pt>
    <dgm:pt modelId="{C346596A-9951-4D7C-AD3B-5F53E1C30FD4}" type="pres">
      <dgm:prSet presAssocID="{4B3449B5-EA12-4E5A-9699-474A6E0F36EC}" presName="sibTrans" presStyleCnt="0"/>
      <dgm:spPr/>
    </dgm:pt>
    <dgm:pt modelId="{CC9140B5-4F8B-4CED-AF5D-DD286BB2C532}" type="pres">
      <dgm:prSet presAssocID="{B30B3819-B894-4D32-BA5A-1E8799F62714}" presName="node" presStyleLbl="node1" presStyleIdx="3" presStyleCnt="8">
        <dgm:presLayoutVars>
          <dgm:bulletEnabled val="1"/>
        </dgm:presLayoutVars>
      </dgm:prSet>
      <dgm:spPr/>
    </dgm:pt>
    <dgm:pt modelId="{15E71E81-D0CB-4525-B07A-7C3E57BED689}" type="pres">
      <dgm:prSet presAssocID="{7591B581-62AA-47DC-A7EB-A19E5EE216C6}" presName="sibTrans" presStyleCnt="0"/>
      <dgm:spPr/>
    </dgm:pt>
    <dgm:pt modelId="{3F5C801D-AF76-4882-A424-CF79665096C0}" type="pres">
      <dgm:prSet presAssocID="{8E47385E-83EF-4EDF-8B86-BAB8DD8F3A42}" presName="node" presStyleLbl="node1" presStyleIdx="4" presStyleCnt="8">
        <dgm:presLayoutVars>
          <dgm:bulletEnabled val="1"/>
        </dgm:presLayoutVars>
      </dgm:prSet>
      <dgm:spPr/>
    </dgm:pt>
    <dgm:pt modelId="{49C5EECF-5546-44A8-8B73-C9A83CEDC576}" type="pres">
      <dgm:prSet presAssocID="{84A73534-5C1A-493C-962A-590485233C04}" presName="sibTrans" presStyleCnt="0"/>
      <dgm:spPr/>
    </dgm:pt>
    <dgm:pt modelId="{ACBBB9DA-5CE6-48CE-8676-456B94765F35}" type="pres">
      <dgm:prSet presAssocID="{8C295E73-C812-4E3F-8D91-03BD15F3589A}" presName="node" presStyleLbl="node1" presStyleIdx="5" presStyleCnt="8" custLinFactNeighborX="904">
        <dgm:presLayoutVars>
          <dgm:bulletEnabled val="1"/>
        </dgm:presLayoutVars>
      </dgm:prSet>
      <dgm:spPr/>
    </dgm:pt>
    <dgm:pt modelId="{59A82FB9-A52D-4C82-82BC-FBCFD4476B23}" type="pres">
      <dgm:prSet presAssocID="{56A90B2C-2748-4C7A-8B5F-CC75CAAB1999}" presName="sibTrans" presStyleCnt="0"/>
      <dgm:spPr/>
    </dgm:pt>
    <dgm:pt modelId="{90D377BB-CCA6-42CE-8009-6EAD3E5E32B7}" type="pres">
      <dgm:prSet presAssocID="{2A5CEE6E-4D15-4F43-86A7-5E8F096A0020}" presName="node" presStyleLbl="node1" presStyleIdx="6" presStyleCnt="8">
        <dgm:presLayoutVars>
          <dgm:bulletEnabled val="1"/>
        </dgm:presLayoutVars>
      </dgm:prSet>
      <dgm:spPr/>
    </dgm:pt>
    <dgm:pt modelId="{1418B08F-E083-433B-929F-35FCCB5C19BA}" type="pres">
      <dgm:prSet presAssocID="{2567EF83-2F5D-48E4-94EF-AD3B16DC7555}" presName="sibTrans" presStyleCnt="0"/>
      <dgm:spPr/>
    </dgm:pt>
    <dgm:pt modelId="{46DF085F-AA1F-4AF7-8271-0BBB774DFC85}" type="pres">
      <dgm:prSet presAssocID="{0BB4914D-C4EE-4E4B-A70C-9B5C1569C85E}" presName="node" presStyleLbl="node1" presStyleIdx="7" presStyleCnt="8" custScaleX="113331">
        <dgm:presLayoutVars>
          <dgm:bulletEnabled val="1"/>
        </dgm:presLayoutVars>
      </dgm:prSet>
      <dgm:spPr/>
    </dgm:pt>
  </dgm:ptLst>
  <dgm:cxnLst>
    <dgm:cxn modelId="{9536CA01-DC66-4ACA-B24E-038E49556585}" type="presOf" srcId="{9631B154-D105-4336-95DA-9DDC51F125D0}" destId="{87DC5D8A-C25D-43F7-8C38-A71D71720C6C}" srcOrd="0" destOrd="0" presId="urn:microsoft.com/office/officeart/2005/8/layout/default"/>
    <dgm:cxn modelId="{0172D924-1EA0-437F-A19A-526967E46314}" srcId="{A2969E69-173E-46BE-9EA7-EBB102BE1895}" destId="{EC4ED16E-95E5-44F8-99DC-DD07969E9D57}" srcOrd="2" destOrd="0" parTransId="{4EB0442F-A8E9-4B54-93CC-E692C3988CBF}" sibTransId="{4B3449B5-EA12-4E5A-9699-474A6E0F36EC}"/>
    <dgm:cxn modelId="{8CF25929-3AA8-4CAE-96D2-20BA6A6A3627}" type="presOf" srcId="{8E47385E-83EF-4EDF-8B86-BAB8DD8F3A42}" destId="{3F5C801D-AF76-4882-A424-CF79665096C0}" srcOrd="0" destOrd="0" presId="urn:microsoft.com/office/officeart/2005/8/layout/default"/>
    <dgm:cxn modelId="{E120E739-77A8-4E3D-AE93-B4B3E1BCB4EA}" type="presOf" srcId="{EC4ED16E-95E5-44F8-99DC-DD07969E9D57}" destId="{41DDABBB-4DA6-4530-956E-A1FEF1A2B0E9}" srcOrd="0" destOrd="0" presId="urn:microsoft.com/office/officeart/2005/8/layout/default"/>
    <dgm:cxn modelId="{6503E03E-DEBF-4BD2-9AD7-0869D3D48E51}" type="presOf" srcId="{A2969E69-173E-46BE-9EA7-EBB102BE1895}" destId="{0A0AEF93-3180-4303-98EB-21840797BDFF}" srcOrd="0" destOrd="0" presId="urn:microsoft.com/office/officeart/2005/8/layout/default"/>
    <dgm:cxn modelId="{A248D146-83B9-422D-B75E-226B31C9757F}" srcId="{A2969E69-173E-46BE-9EA7-EBB102BE1895}" destId="{2A5CEE6E-4D15-4F43-86A7-5E8F096A0020}" srcOrd="6" destOrd="0" parTransId="{5737A6B0-7537-4EC5-9139-E13B9E8424B2}" sibTransId="{2567EF83-2F5D-48E4-94EF-AD3B16DC7555}"/>
    <dgm:cxn modelId="{2716F166-D702-4101-8E46-8C1860422E13}" type="presOf" srcId="{0BB4914D-C4EE-4E4B-A70C-9B5C1569C85E}" destId="{46DF085F-AA1F-4AF7-8271-0BBB774DFC85}" srcOrd="0" destOrd="0" presId="urn:microsoft.com/office/officeart/2005/8/layout/default"/>
    <dgm:cxn modelId="{8D522647-1A3B-4E1C-B7F1-AB558E243304}" type="presOf" srcId="{2A5CEE6E-4D15-4F43-86A7-5E8F096A0020}" destId="{90D377BB-CCA6-42CE-8009-6EAD3E5E32B7}" srcOrd="0" destOrd="0" presId="urn:microsoft.com/office/officeart/2005/8/layout/default"/>
    <dgm:cxn modelId="{491BA970-7080-47F7-9E65-2A51843D7721}" srcId="{A2969E69-173E-46BE-9EA7-EBB102BE1895}" destId="{DE2F429D-07B7-454D-B636-EFF2D518DB94}" srcOrd="0" destOrd="0" parTransId="{762DB32D-11AD-4129-9B77-7593F66D741E}" sibTransId="{84D3B6F0-1B6F-48BE-8C3B-D80FD7294E32}"/>
    <dgm:cxn modelId="{D5DB2658-82EA-4565-B3DB-EA945C40FB8E}" srcId="{A2969E69-173E-46BE-9EA7-EBB102BE1895}" destId="{8C295E73-C812-4E3F-8D91-03BD15F3589A}" srcOrd="5" destOrd="0" parTransId="{D24468B8-8AC6-4757-96BA-86BD52C3B5A6}" sibTransId="{56A90B2C-2748-4C7A-8B5F-CC75CAAB1999}"/>
    <dgm:cxn modelId="{58EE3A7D-E727-4C41-8760-18793901A0DD}" srcId="{A2969E69-173E-46BE-9EA7-EBB102BE1895}" destId="{B30B3819-B894-4D32-BA5A-1E8799F62714}" srcOrd="3" destOrd="0" parTransId="{44488618-F577-4DE8-8EE3-4CA7FC750442}" sibTransId="{7591B581-62AA-47DC-A7EB-A19E5EE216C6}"/>
    <dgm:cxn modelId="{29DB5783-02E1-4D7E-A00F-1606AA2ED758}" type="presOf" srcId="{DE2F429D-07B7-454D-B636-EFF2D518DB94}" destId="{B7134CEC-9C5C-44C4-9071-ACA3F95CFF08}" srcOrd="0" destOrd="0" presId="urn:microsoft.com/office/officeart/2005/8/layout/default"/>
    <dgm:cxn modelId="{77ECDE88-E7A5-43C5-8260-F4EECE34CBF3}" srcId="{A2969E69-173E-46BE-9EA7-EBB102BE1895}" destId="{8E47385E-83EF-4EDF-8B86-BAB8DD8F3A42}" srcOrd="4" destOrd="0" parTransId="{3A0B14E7-B543-4E2A-80CD-91FA08FB7F37}" sibTransId="{84A73534-5C1A-493C-962A-590485233C04}"/>
    <dgm:cxn modelId="{39FE6BA2-77E5-4A3A-BC35-8CE3A72BE6B4}" type="presOf" srcId="{B30B3819-B894-4D32-BA5A-1E8799F62714}" destId="{CC9140B5-4F8B-4CED-AF5D-DD286BB2C532}" srcOrd="0" destOrd="0" presId="urn:microsoft.com/office/officeart/2005/8/layout/default"/>
    <dgm:cxn modelId="{985539BD-85F9-4E1D-9EF4-9EB0E967BE2A}" srcId="{A2969E69-173E-46BE-9EA7-EBB102BE1895}" destId="{0BB4914D-C4EE-4E4B-A70C-9B5C1569C85E}" srcOrd="7" destOrd="0" parTransId="{BD510B1D-F638-4F0E-97F4-04EE5D7927BD}" sibTransId="{A53DF7AE-EADC-434E-B0A3-F25F1324259A}"/>
    <dgm:cxn modelId="{EB2DF6CB-938F-4637-AD94-4362083834FF}" srcId="{A2969E69-173E-46BE-9EA7-EBB102BE1895}" destId="{9631B154-D105-4336-95DA-9DDC51F125D0}" srcOrd="1" destOrd="0" parTransId="{E5CD6B6B-711C-48C1-A81C-09784883FBA6}" sibTransId="{495D924A-25E3-4E8A-800F-310165E6390C}"/>
    <dgm:cxn modelId="{570AD0F5-1214-4F95-8583-9ED3A8220E5E}" type="presOf" srcId="{8C295E73-C812-4E3F-8D91-03BD15F3589A}" destId="{ACBBB9DA-5CE6-48CE-8676-456B94765F35}" srcOrd="0" destOrd="0" presId="urn:microsoft.com/office/officeart/2005/8/layout/default"/>
    <dgm:cxn modelId="{2A659DCB-3AE9-4BF5-AA2F-7D26F12A7B0C}" type="presParOf" srcId="{0A0AEF93-3180-4303-98EB-21840797BDFF}" destId="{B7134CEC-9C5C-44C4-9071-ACA3F95CFF08}" srcOrd="0" destOrd="0" presId="urn:microsoft.com/office/officeart/2005/8/layout/default"/>
    <dgm:cxn modelId="{0CC33C72-D8A8-4C95-82DE-9B8303A1A77E}" type="presParOf" srcId="{0A0AEF93-3180-4303-98EB-21840797BDFF}" destId="{3DF620FE-482A-4566-893A-87870A3BBF88}" srcOrd="1" destOrd="0" presId="urn:microsoft.com/office/officeart/2005/8/layout/default"/>
    <dgm:cxn modelId="{CFC7C517-3BC6-44EE-825D-DE393BD079FA}" type="presParOf" srcId="{0A0AEF93-3180-4303-98EB-21840797BDFF}" destId="{87DC5D8A-C25D-43F7-8C38-A71D71720C6C}" srcOrd="2" destOrd="0" presId="urn:microsoft.com/office/officeart/2005/8/layout/default"/>
    <dgm:cxn modelId="{2DA6650E-3DE2-433D-B41B-1D0343DF76BC}" type="presParOf" srcId="{0A0AEF93-3180-4303-98EB-21840797BDFF}" destId="{D7658F76-99A9-4570-A19C-ADD8FC7566BE}" srcOrd="3" destOrd="0" presId="urn:microsoft.com/office/officeart/2005/8/layout/default"/>
    <dgm:cxn modelId="{CE983770-97BB-42D2-8F10-6C1DB3E99167}" type="presParOf" srcId="{0A0AEF93-3180-4303-98EB-21840797BDFF}" destId="{41DDABBB-4DA6-4530-956E-A1FEF1A2B0E9}" srcOrd="4" destOrd="0" presId="urn:microsoft.com/office/officeart/2005/8/layout/default"/>
    <dgm:cxn modelId="{9E0C4D53-C50C-446D-A49F-AAC0EB56F1AC}" type="presParOf" srcId="{0A0AEF93-3180-4303-98EB-21840797BDFF}" destId="{C346596A-9951-4D7C-AD3B-5F53E1C30FD4}" srcOrd="5" destOrd="0" presId="urn:microsoft.com/office/officeart/2005/8/layout/default"/>
    <dgm:cxn modelId="{AF415A39-5A9D-4BDA-9F5E-6559D202B381}" type="presParOf" srcId="{0A0AEF93-3180-4303-98EB-21840797BDFF}" destId="{CC9140B5-4F8B-4CED-AF5D-DD286BB2C532}" srcOrd="6" destOrd="0" presId="urn:microsoft.com/office/officeart/2005/8/layout/default"/>
    <dgm:cxn modelId="{13D31196-AFBE-41DC-A271-AA743C5F5090}" type="presParOf" srcId="{0A0AEF93-3180-4303-98EB-21840797BDFF}" destId="{15E71E81-D0CB-4525-B07A-7C3E57BED689}" srcOrd="7" destOrd="0" presId="urn:microsoft.com/office/officeart/2005/8/layout/default"/>
    <dgm:cxn modelId="{A6994413-4288-4B99-823B-C63EB5A98F1A}" type="presParOf" srcId="{0A0AEF93-3180-4303-98EB-21840797BDFF}" destId="{3F5C801D-AF76-4882-A424-CF79665096C0}" srcOrd="8" destOrd="0" presId="urn:microsoft.com/office/officeart/2005/8/layout/default"/>
    <dgm:cxn modelId="{3720C1E2-395A-4131-8EB8-CDB5EC5475C7}" type="presParOf" srcId="{0A0AEF93-3180-4303-98EB-21840797BDFF}" destId="{49C5EECF-5546-44A8-8B73-C9A83CEDC576}" srcOrd="9" destOrd="0" presId="urn:microsoft.com/office/officeart/2005/8/layout/default"/>
    <dgm:cxn modelId="{DD4F6386-F3EA-42B1-AD77-BF4B1BFF0644}" type="presParOf" srcId="{0A0AEF93-3180-4303-98EB-21840797BDFF}" destId="{ACBBB9DA-5CE6-48CE-8676-456B94765F35}" srcOrd="10" destOrd="0" presId="urn:microsoft.com/office/officeart/2005/8/layout/default"/>
    <dgm:cxn modelId="{77465827-ABFF-4CF2-976E-0A913372511A}" type="presParOf" srcId="{0A0AEF93-3180-4303-98EB-21840797BDFF}" destId="{59A82FB9-A52D-4C82-82BC-FBCFD4476B23}" srcOrd="11" destOrd="0" presId="urn:microsoft.com/office/officeart/2005/8/layout/default"/>
    <dgm:cxn modelId="{0C1EC4F7-36EE-4901-9B1E-E1F32515F3E4}" type="presParOf" srcId="{0A0AEF93-3180-4303-98EB-21840797BDFF}" destId="{90D377BB-CCA6-42CE-8009-6EAD3E5E32B7}" srcOrd="12" destOrd="0" presId="urn:microsoft.com/office/officeart/2005/8/layout/default"/>
    <dgm:cxn modelId="{A08A9C1A-AB00-4BC2-B395-9C642B361766}" type="presParOf" srcId="{0A0AEF93-3180-4303-98EB-21840797BDFF}" destId="{1418B08F-E083-433B-929F-35FCCB5C19BA}" srcOrd="13" destOrd="0" presId="urn:microsoft.com/office/officeart/2005/8/layout/default"/>
    <dgm:cxn modelId="{DD6BB51B-0A23-4F37-AA99-F9FEC7C990EC}" type="presParOf" srcId="{0A0AEF93-3180-4303-98EB-21840797BDFF}" destId="{46DF085F-AA1F-4AF7-8271-0BBB774DFC8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46702-CBB8-412D-AAE2-D07712DFF752}">
      <dsp:nvSpPr>
        <dsp:cNvPr id="0" name=""/>
        <dsp:cNvSpPr/>
      </dsp:nvSpPr>
      <dsp:spPr>
        <a:xfrm>
          <a:off x="775208" y="155636"/>
          <a:ext cx="2398448" cy="1827403"/>
        </a:xfrm>
        <a:prstGeom prst="round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7219E861-3FC7-49EB-8399-6577724D0840}">
      <dsp:nvSpPr>
        <dsp:cNvPr id="0" name=""/>
        <dsp:cNvSpPr/>
      </dsp:nvSpPr>
      <dsp:spPr>
        <a:xfrm>
          <a:off x="839648" y="2006055"/>
          <a:ext cx="2396435" cy="889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a:t>Largest Supporter (</a:t>
          </a:r>
          <a:r>
            <a:rPr lang="en-US" sz="1300" b="1" kern="1200"/>
            <a:t>~85%</a:t>
          </a:r>
          <a:r>
            <a:rPr lang="en-US" sz="1300" kern="1200"/>
            <a:t>) of Particle Physics in the U.S.</a:t>
          </a:r>
        </a:p>
      </dsp:txBody>
      <dsp:txXfrm>
        <a:off x="839648" y="2006055"/>
        <a:ext cx="2396435" cy="889077"/>
      </dsp:txXfrm>
    </dsp:sp>
    <dsp:sp modelId="{973D72ED-1E88-4FA7-A201-BC7FB8A7EF7C}">
      <dsp:nvSpPr>
        <dsp:cNvPr id="0" name=""/>
        <dsp:cNvSpPr/>
      </dsp:nvSpPr>
      <dsp:spPr>
        <a:xfrm>
          <a:off x="3392504" y="2887377"/>
          <a:ext cx="2396435" cy="1839886"/>
        </a:xfrm>
        <a:prstGeom prst="round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248A0C1D-2144-4195-B29D-4587DF849927}">
      <dsp:nvSpPr>
        <dsp:cNvPr id="0" name=""/>
        <dsp:cNvSpPr/>
      </dsp:nvSpPr>
      <dsp:spPr>
        <a:xfrm>
          <a:off x="3435064" y="4711500"/>
          <a:ext cx="2396435" cy="726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a:t>Research: </a:t>
          </a:r>
        </a:p>
        <a:p>
          <a:pPr marL="0" lvl="0" indent="0" algn="ctr" defTabSz="577850">
            <a:lnSpc>
              <a:spcPct val="90000"/>
            </a:lnSpc>
            <a:spcBef>
              <a:spcPct val="0"/>
            </a:spcBef>
            <a:spcAft>
              <a:spcPct val="35000"/>
            </a:spcAft>
            <a:buNone/>
          </a:pPr>
          <a:r>
            <a:rPr lang="en-US" sz="1300" b="1" kern="1200"/>
            <a:t>39.8%, $464.4M</a:t>
          </a:r>
        </a:p>
      </dsp:txBody>
      <dsp:txXfrm>
        <a:off x="3435064" y="4711500"/>
        <a:ext cx="2396435" cy="726056"/>
      </dsp:txXfrm>
    </dsp:sp>
    <dsp:sp modelId="{AEBB4AA3-B2B8-455F-A169-77F9138E1B43}">
      <dsp:nvSpPr>
        <dsp:cNvPr id="0" name=""/>
        <dsp:cNvSpPr/>
      </dsp:nvSpPr>
      <dsp:spPr>
        <a:xfrm>
          <a:off x="744735" y="2911944"/>
          <a:ext cx="2396435" cy="1814888"/>
        </a:xfrm>
        <a:prstGeom prst="round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9850B54B-31F8-496E-AD17-1D5A60D8D926}">
      <dsp:nvSpPr>
        <dsp:cNvPr id="0" name=""/>
        <dsp:cNvSpPr/>
      </dsp:nvSpPr>
      <dsp:spPr>
        <a:xfrm>
          <a:off x="893601" y="4762472"/>
          <a:ext cx="2396435" cy="729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1" kern="1200"/>
            <a:t>~30% </a:t>
          </a:r>
          <a:r>
            <a:rPr lang="en-US" sz="1300" kern="1200"/>
            <a:t>of Research to Universities</a:t>
          </a:r>
        </a:p>
      </dsp:txBody>
      <dsp:txXfrm>
        <a:off x="893601" y="4762472"/>
        <a:ext cx="2396435" cy="729399"/>
      </dsp:txXfrm>
    </dsp:sp>
    <dsp:sp modelId="{BD79A1A1-63EB-4265-89D1-C054D7B063DB}">
      <dsp:nvSpPr>
        <dsp:cNvPr id="0" name=""/>
        <dsp:cNvSpPr/>
      </dsp:nvSpPr>
      <dsp:spPr>
        <a:xfrm>
          <a:off x="5984402" y="164313"/>
          <a:ext cx="2396435" cy="180577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1C933CE6-5BE1-4FC2-96AD-55F36083DB4A}">
      <dsp:nvSpPr>
        <dsp:cNvPr id="0" name=""/>
        <dsp:cNvSpPr/>
      </dsp:nvSpPr>
      <dsp:spPr>
        <a:xfrm>
          <a:off x="6012440" y="2053272"/>
          <a:ext cx="2396435" cy="678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0" kern="1200"/>
            <a:t>Over </a:t>
          </a:r>
          <a:r>
            <a:rPr lang="en-US" sz="1300" b="1" kern="1200"/>
            <a:t>1,175</a:t>
          </a:r>
          <a:r>
            <a:rPr lang="en-US" sz="1300" b="0" kern="1200"/>
            <a:t> Ph.D. Scientists and </a:t>
          </a:r>
          <a:r>
            <a:rPr lang="en-US" sz="1300" b="1" kern="1200"/>
            <a:t>525</a:t>
          </a:r>
          <a:r>
            <a:rPr lang="en-US" sz="1300" b="0" kern="1200"/>
            <a:t> Grad Students </a:t>
          </a:r>
          <a:r>
            <a:rPr lang="en-US" sz="1300" kern="1200"/>
            <a:t>Supported</a:t>
          </a:r>
        </a:p>
      </dsp:txBody>
      <dsp:txXfrm>
        <a:off x="6012440" y="2053272"/>
        <a:ext cx="2396435" cy="678259"/>
      </dsp:txXfrm>
    </dsp:sp>
    <dsp:sp modelId="{973836BA-3915-419B-B809-1EA9DEEB7602}">
      <dsp:nvSpPr>
        <dsp:cNvPr id="0" name=""/>
        <dsp:cNvSpPr/>
      </dsp:nvSpPr>
      <dsp:spPr>
        <a:xfrm>
          <a:off x="3375903" y="155000"/>
          <a:ext cx="2396435" cy="180577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7B8B2B6E-617B-42A7-8E29-F83EDCD5678F}">
      <dsp:nvSpPr>
        <dsp:cNvPr id="0" name=""/>
        <dsp:cNvSpPr/>
      </dsp:nvSpPr>
      <dsp:spPr>
        <a:xfrm>
          <a:off x="3565569" y="1976729"/>
          <a:ext cx="1941855" cy="889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a:t>Funding at </a:t>
          </a:r>
          <a:r>
            <a:rPr lang="en-US" sz="1300" b="1" kern="1200"/>
            <a:t>&gt;160 </a:t>
          </a:r>
          <a:r>
            <a:rPr lang="en-US" sz="1300" kern="1200"/>
            <a:t>Institutions, including </a:t>
          </a:r>
          <a:r>
            <a:rPr lang="en-US" sz="1300" b="1" kern="1200"/>
            <a:t>12</a:t>
          </a:r>
          <a:r>
            <a:rPr lang="en-US" sz="1300" kern="1200"/>
            <a:t> DOE Labs</a:t>
          </a:r>
        </a:p>
      </dsp:txBody>
      <dsp:txXfrm>
        <a:off x="3565569" y="1976729"/>
        <a:ext cx="1941855" cy="889077"/>
      </dsp:txXfrm>
    </dsp:sp>
    <dsp:sp modelId="{62CB5424-AE72-4D33-892D-3D40D106393C}">
      <dsp:nvSpPr>
        <dsp:cNvPr id="0" name=""/>
        <dsp:cNvSpPr/>
      </dsp:nvSpPr>
      <dsp:spPr>
        <a:xfrm>
          <a:off x="5995116" y="2891946"/>
          <a:ext cx="2396435" cy="1823242"/>
        </a:xfrm>
        <a:prstGeom prst="roundRect">
          <a:avLst/>
        </a:prstGeom>
        <a:blipFill rotWithShape="1">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8B8F8671-5D43-4588-B3EB-069B432C2846}">
      <dsp:nvSpPr>
        <dsp:cNvPr id="0" name=""/>
        <dsp:cNvSpPr/>
      </dsp:nvSpPr>
      <dsp:spPr>
        <a:xfrm>
          <a:off x="6021621" y="4721007"/>
          <a:ext cx="2396435" cy="71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a:t>Facility Operations: </a:t>
          </a:r>
        </a:p>
        <a:p>
          <a:pPr marL="0" lvl="0" indent="0" algn="ctr" defTabSz="577850">
            <a:lnSpc>
              <a:spcPct val="90000"/>
            </a:lnSpc>
            <a:spcBef>
              <a:spcPct val="0"/>
            </a:spcBef>
            <a:spcAft>
              <a:spcPct val="35000"/>
            </a:spcAft>
            <a:buNone/>
          </a:pPr>
          <a:r>
            <a:rPr lang="en-US" sz="1300" b="1" kern="1200"/>
            <a:t>29.7%, $346.6M </a:t>
          </a:r>
        </a:p>
      </dsp:txBody>
      <dsp:txXfrm>
        <a:off x="6021621" y="4721007"/>
        <a:ext cx="2396435" cy="710284"/>
      </dsp:txXfrm>
    </dsp:sp>
    <dsp:sp modelId="{B3082CB3-9805-4AAE-96D2-B965F1FAE3FF}">
      <dsp:nvSpPr>
        <dsp:cNvPr id="0" name=""/>
        <dsp:cNvSpPr/>
      </dsp:nvSpPr>
      <dsp:spPr>
        <a:xfrm>
          <a:off x="8660964" y="2879132"/>
          <a:ext cx="2396435" cy="1827634"/>
        </a:xfrm>
        <a:prstGeom prst="round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l="-18000" r="-18000"/>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C8339BED-DB7C-43A9-B944-82C8E02D34B2}">
      <dsp:nvSpPr>
        <dsp:cNvPr id="0" name=""/>
        <dsp:cNvSpPr/>
      </dsp:nvSpPr>
      <dsp:spPr>
        <a:xfrm>
          <a:off x="8839139" y="4724421"/>
          <a:ext cx="2043632" cy="703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kern="1200"/>
            <a:t>Projects:  </a:t>
          </a:r>
        </a:p>
        <a:p>
          <a:pPr marL="0" lvl="0" indent="0" algn="ctr" defTabSz="577850">
            <a:lnSpc>
              <a:spcPct val="90000"/>
            </a:lnSpc>
            <a:spcBef>
              <a:spcPct val="0"/>
            </a:spcBef>
            <a:spcAft>
              <a:spcPct val="35000"/>
            </a:spcAft>
            <a:buNone/>
          </a:pPr>
          <a:r>
            <a:rPr lang="en-US" sz="1300" b="1" kern="1200"/>
            <a:t>30.4%, $355M</a:t>
          </a:r>
        </a:p>
      </dsp:txBody>
      <dsp:txXfrm>
        <a:off x="8839139" y="4724421"/>
        <a:ext cx="2043632" cy="703651"/>
      </dsp:txXfrm>
    </dsp:sp>
    <dsp:sp modelId="{B5A957FE-9AE4-44E4-893F-37DE9EFC80EB}">
      <dsp:nvSpPr>
        <dsp:cNvPr id="0" name=""/>
        <dsp:cNvSpPr/>
      </dsp:nvSpPr>
      <dsp:spPr>
        <a:xfrm>
          <a:off x="8538248" y="165337"/>
          <a:ext cx="2542833" cy="1820402"/>
        </a:xfrm>
        <a:prstGeom prst="roundRect">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dsp:spPr>
      <dsp:style>
        <a:lnRef idx="0">
          <a:scrgbClr r="0" g="0" b="0"/>
        </a:lnRef>
        <a:fillRef idx="3">
          <a:scrgbClr r="0" g="0" b="0"/>
        </a:fillRef>
        <a:effectRef idx="2">
          <a:scrgbClr r="0" g="0" b="0"/>
        </a:effectRef>
        <a:fontRef idx="minor">
          <a:schemeClr val="lt1"/>
        </a:fontRef>
      </dsp:style>
    </dsp:sp>
    <dsp:sp modelId="{037E7AA9-3714-4BDD-9F6F-762B3AB1A238}">
      <dsp:nvSpPr>
        <dsp:cNvPr id="0" name=""/>
        <dsp:cNvSpPr/>
      </dsp:nvSpPr>
      <dsp:spPr>
        <a:xfrm>
          <a:off x="8737140" y="2061957"/>
          <a:ext cx="2396435" cy="6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0" kern="1200"/>
            <a:t>Over </a:t>
          </a:r>
          <a:r>
            <a:rPr lang="en-US" sz="1300" b="1" kern="1200"/>
            <a:t>2,325</a:t>
          </a:r>
          <a:r>
            <a:rPr lang="en-US" sz="1300" b="0" kern="1200"/>
            <a:t> </a:t>
          </a:r>
          <a:r>
            <a:rPr lang="en-US" sz="1300" kern="1200"/>
            <a:t>Users at </a:t>
          </a:r>
          <a:r>
            <a:rPr lang="en-US" sz="1300" b="1" kern="1200"/>
            <a:t>2</a:t>
          </a:r>
          <a:r>
            <a:rPr lang="en-US" sz="1300" kern="1200"/>
            <a:t> SC Scientific Facilities</a:t>
          </a:r>
        </a:p>
      </dsp:txBody>
      <dsp:txXfrm>
        <a:off x="8737140" y="2061957"/>
        <a:ext cx="2396435" cy="625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3BFFA-081B-4233-BA00-8470CA3E0172}">
      <dsp:nvSpPr>
        <dsp:cNvPr id="0" name=""/>
        <dsp:cNvSpPr/>
      </dsp:nvSpPr>
      <dsp:spPr>
        <a:xfrm>
          <a:off x="-6267371" y="-959066"/>
          <a:ext cx="7462703" cy="7462703"/>
        </a:xfrm>
        <a:prstGeom prst="blockArc">
          <a:avLst>
            <a:gd name="adj1" fmla="val 18900000"/>
            <a:gd name="adj2" fmla="val 2700000"/>
            <a:gd name="adj3" fmla="val 289"/>
          </a:avLst>
        </a:prstGeom>
        <a:noFill/>
        <a:ln w="1905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939C5-8CAC-46BA-95FC-9FB7C3A00F35}">
      <dsp:nvSpPr>
        <dsp:cNvPr id="0" name=""/>
        <dsp:cNvSpPr/>
      </dsp:nvSpPr>
      <dsp:spPr>
        <a:xfrm>
          <a:off x="769586" y="423854"/>
          <a:ext cx="7933336" cy="1370118"/>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20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cs typeface="Calibri" panose="020F0502020204030204"/>
            </a:rPr>
            <a:t>Core Research</a:t>
          </a:r>
        </a:p>
        <a:p>
          <a:pPr marL="0" lvl="0" indent="0" algn="l" defTabSz="711200">
            <a:lnSpc>
              <a:spcPct val="90000"/>
            </a:lnSpc>
            <a:spcBef>
              <a:spcPct val="0"/>
            </a:spcBef>
            <a:spcAft>
              <a:spcPct val="35000"/>
            </a:spcAft>
            <a:buNone/>
          </a:pPr>
          <a:r>
            <a:rPr lang="en-US" sz="1500" kern="1200" dirty="0"/>
            <a:t>Our recent </a:t>
          </a:r>
          <a:r>
            <a:rPr lang="en-US" sz="1500" kern="1200" dirty="0">
              <a:solidFill>
                <a:srgbClr val="0000CC"/>
              </a:solidFill>
            </a:rPr>
            <a:t>Committee of Visitors report encouraged HEP to increase research </a:t>
          </a:r>
          <a:r>
            <a:rPr lang="en-US" sz="1500" kern="1200" dirty="0"/>
            <a:t>effort and </a:t>
          </a:r>
          <a:r>
            <a:rPr lang="en-US" sz="1500" kern="1200" dirty="0">
              <a:solidFill>
                <a:srgbClr val="0000FF"/>
              </a:solidFill>
            </a:rPr>
            <a:t>broaden workforce engagement </a:t>
          </a:r>
          <a:r>
            <a:rPr lang="en-US" sz="1500" kern="1200" dirty="0"/>
            <a:t>to better match needs for operation of the new experiments and support ongoing construction activities</a:t>
          </a:r>
          <a:endParaRPr lang="en-US" sz="1500" kern="1200" dirty="0">
            <a:cs typeface="Calibri" panose="020F0502020204030204"/>
          </a:endParaRPr>
        </a:p>
      </dsp:txBody>
      <dsp:txXfrm>
        <a:off x="769586" y="423854"/>
        <a:ext cx="7933336" cy="1370118"/>
      </dsp:txXfrm>
    </dsp:sp>
    <dsp:sp modelId="{05061CC2-D83D-4039-909F-770CB94EF0E6}">
      <dsp:nvSpPr>
        <dsp:cNvPr id="0" name=""/>
        <dsp:cNvSpPr/>
      </dsp:nvSpPr>
      <dsp:spPr>
        <a:xfrm>
          <a:off x="76515" y="415842"/>
          <a:ext cx="1386142" cy="1386142"/>
        </a:xfrm>
        <a:prstGeom prst="ellipse">
          <a:avLst/>
        </a:prstGeom>
        <a:blipFill rotWithShape="0">
          <a:blip xmlns:r="http://schemas.openxmlformats.org/officeDocument/2006/relationships" r:embed="rId1"/>
          <a:srcRect/>
          <a:stretch>
            <a:fillRect l="-40000" r="-40000"/>
          </a:stretch>
        </a:blip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6B12C6-0761-44EE-B789-DBA22828A764}">
      <dsp:nvSpPr>
        <dsp:cNvPr id="0" name=""/>
        <dsp:cNvSpPr/>
      </dsp:nvSpPr>
      <dsp:spPr>
        <a:xfrm>
          <a:off x="1172676" y="2051685"/>
          <a:ext cx="7530246" cy="1441200"/>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201" tIns="40640" rIns="40640" bIns="40640" numCol="1" spcCol="1270" anchor="b" anchorCtr="0">
          <a:noAutofit/>
        </a:bodyPr>
        <a:lstStyle/>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b="1" kern="1200" dirty="0"/>
            <a:t>Inflation</a:t>
          </a:r>
          <a:endParaRPr lang="en-US" sz="1600" kern="1200" dirty="0"/>
        </a:p>
        <a:p>
          <a:pPr marL="0" lvl="0" indent="0" algn="l" defTabSz="711200">
            <a:lnSpc>
              <a:spcPct val="90000"/>
            </a:lnSpc>
            <a:spcBef>
              <a:spcPct val="0"/>
            </a:spcBef>
            <a:spcAft>
              <a:spcPct val="35000"/>
            </a:spcAft>
            <a:buNone/>
          </a:pPr>
          <a:r>
            <a:rPr lang="en-US" sz="1500" kern="1200" dirty="0"/>
            <a:t>FY 2022 IRA funding to HEP projects </a:t>
          </a:r>
          <a:r>
            <a:rPr lang="en-US" sz="1500" kern="1200" dirty="0">
              <a:solidFill>
                <a:srgbClr val="0070C0"/>
              </a:solidFill>
            </a:rPr>
            <a:t>enabled the flexibility to mitigate inflationary impacts</a:t>
          </a:r>
          <a:r>
            <a:rPr lang="en-US" sz="1500" kern="1200" dirty="0"/>
            <a:t> to core research, access to facilities, and infrastructure investments. </a:t>
          </a:r>
          <a:r>
            <a:rPr lang="en-US" sz="1500" kern="1200" dirty="0">
              <a:solidFill>
                <a:srgbClr val="0070C0"/>
              </a:solidFill>
            </a:rPr>
            <a:t>HEP increased FY 2023 research and facilities/operations funding by ~8% over FY 2022. </a:t>
          </a:r>
          <a:r>
            <a:rPr lang="en-US" sz="1500" kern="1200" dirty="0">
              <a:solidFill>
                <a:schemeClr val="tx1"/>
              </a:solidFill>
            </a:rPr>
            <a:t>Inflation remains a risk for the foreseeable future</a:t>
          </a:r>
          <a:r>
            <a:rPr lang="en-US" sz="1500" kern="1200" dirty="0">
              <a:solidFill>
                <a:srgbClr val="0070C0"/>
              </a:solidFill>
            </a:rPr>
            <a:t> </a:t>
          </a:r>
          <a:endParaRPr lang="en-US" sz="1500" kern="1200" dirty="0"/>
        </a:p>
      </dsp:txBody>
      <dsp:txXfrm>
        <a:off x="1172676" y="2051685"/>
        <a:ext cx="7530246" cy="1441200"/>
      </dsp:txXfrm>
    </dsp:sp>
    <dsp:sp modelId="{FA2DBFC0-6A31-4204-910A-25B54218EDF1}">
      <dsp:nvSpPr>
        <dsp:cNvPr id="0" name=""/>
        <dsp:cNvSpPr/>
      </dsp:nvSpPr>
      <dsp:spPr>
        <a:xfrm>
          <a:off x="0" y="2066350"/>
          <a:ext cx="1386142" cy="1386142"/>
        </a:xfrm>
        <a:prstGeom prst="ellipse">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l="-13193" t="-16000" r="13193" b="-16000"/>
          </a:stretch>
        </a:blip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227E8F-FE1E-45DD-B25F-454ADEB2E9D3}">
      <dsp:nvSpPr>
        <dsp:cNvPr id="0" name=""/>
        <dsp:cNvSpPr/>
      </dsp:nvSpPr>
      <dsp:spPr>
        <a:xfrm>
          <a:off x="769586" y="3800099"/>
          <a:ext cx="7933336" cy="1271115"/>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201"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cs typeface="Calibri" panose="020F0502020204030204"/>
            </a:rPr>
            <a:t>Supply Chain</a:t>
          </a:r>
        </a:p>
        <a:p>
          <a:pPr marL="0" lvl="0" indent="0" algn="l" defTabSz="711200">
            <a:lnSpc>
              <a:spcPct val="90000"/>
            </a:lnSpc>
            <a:spcBef>
              <a:spcPct val="0"/>
            </a:spcBef>
            <a:spcAft>
              <a:spcPct val="35000"/>
            </a:spcAft>
            <a:buNone/>
          </a:pPr>
          <a:r>
            <a:rPr lang="en-US" sz="1600" kern="1200" dirty="0">
              <a:effectLst/>
              <a:latin typeface="Verdana" panose="020B0604030504040204" pitchFamily="34" charset="0"/>
              <a:ea typeface="Calibri" panose="020F0502020204030204" pitchFamily="34" charset="0"/>
              <a:cs typeface="Times New Roman" panose="02020603050405020304" pitchFamily="18" charset="0"/>
            </a:rPr>
            <a:t>Reliable supply of highly specialized components, materials, and techniques. How to mitigate risk from sole source vendors (cost and schedule), early industry obsolescence (techniques and components), and supply chain economics</a:t>
          </a:r>
          <a:endParaRPr lang="en-US" sz="1600" kern="1200" dirty="0"/>
        </a:p>
      </dsp:txBody>
      <dsp:txXfrm>
        <a:off x="769586" y="3800099"/>
        <a:ext cx="7933336" cy="1271115"/>
      </dsp:txXfrm>
    </dsp:sp>
    <dsp:sp modelId="{5C9CCE13-EA60-4DBD-B654-18170BA1A649}">
      <dsp:nvSpPr>
        <dsp:cNvPr id="0" name=""/>
        <dsp:cNvSpPr/>
      </dsp:nvSpPr>
      <dsp:spPr>
        <a:xfrm>
          <a:off x="76515" y="3742585"/>
          <a:ext cx="1386142" cy="1386142"/>
        </a:xfrm>
        <a:prstGeom prst="ellipse">
          <a:avLst/>
        </a:prstGeom>
        <a:blipFill rotWithShape="0">
          <a:blip xmlns:r="http://schemas.openxmlformats.org/officeDocument/2006/relationships" r:embed="rId3"/>
          <a:srcRect/>
          <a:stretch>
            <a:fillRect l="-25000" r="-25000"/>
          </a:stretch>
        </a:blip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34CEC-9C5C-44C4-9071-ACA3F95CFF08}">
      <dsp:nvSpPr>
        <dsp:cNvPr id="0" name=""/>
        <dsp:cNvSpPr/>
      </dsp:nvSpPr>
      <dsp:spPr>
        <a:xfrm>
          <a:off x="1337309" y="7143"/>
          <a:ext cx="2507456" cy="1504473"/>
        </a:xfrm>
        <a:prstGeom prst="rect">
          <a:avLst/>
        </a:prstGeom>
        <a:solidFill>
          <a:schemeClr val="accent3">
            <a:hueOff val="0"/>
            <a:satOff val="0"/>
            <a:lumOff val="0"/>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Diverse workforce results in improved science</a:t>
          </a:r>
        </a:p>
      </dsp:txBody>
      <dsp:txXfrm>
        <a:off x="1337309" y="7143"/>
        <a:ext cx="2507456" cy="1504473"/>
      </dsp:txXfrm>
    </dsp:sp>
    <dsp:sp modelId="{87DC5D8A-C25D-43F7-8C38-A71D71720C6C}">
      <dsp:nvSpPr>
        <dsp:cNvPr id="0" name=""/>
        <dsp:cNvSpPr/>
      </dsp:nvSpPr>
      <dsp:spPr>
        <a:xfrm>
          <a:off x="4095511" y="1103"/>
          <a:ext cx="2507456" cy="1516554"/>
        </a:xfrm>
        <a:prstGeom prst="rect">
          <a:avLst/>
        </a:prstGeom>
        <a:solidFill>
          <a:schemeClr val="accent3">
            <a:hueOff val="-1809950"/>
            <a:satOff val="324"/>
            <a:lumOff val="28"/>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HEP is a global field</a:t>
          </a:r>
        </a:p>
      </dsp:txBody>
      <dsp:txXfrm>
        <a:off x="4095511" y="1103"/>
        <a:ext cx="2507456" cy="1516554"/>
      </dsp:txXfrm>
    </dsp:sp>
    <dsp:sp modelId="{41DDABBB-4DA6-4530-956E-A1FEF1A2B0E9}">
      <dsp:nvSpPr>
        <dsp:cNvPr id="0" name=""/>
        <dsp:cNvSpPr/>
      </dsp:nvSpPr>
      <dsp:spPr>
        <a:xfrm>
          <a:off x="6853713" y="7143"/>
          <a:ext cx="2507456" cy="1504473"/>
        </a:xfrm>
        <a:prstGeom prst="rect">
          <a:avLst/>
        </a:prstGeom>
        <a:solidFill>
          <a:schemeClr val="accent3">
            <a:hueOff val="-3619901"/>
            <a:satOff val="647"/>
            <a:lumOff val="56"/>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 decisions to retain US leadership as a global partner</a:t>
          </a:r>
        </a:p>
      </dsp:txBody>
      <dsp:txXfrm>
        <a:off x="6853713" y="7143"/>
        <a:ext cx="2507456" cy="1504473"/>
      </dsp:txXfrm>
    </dsp:sp>
    <dsp:sp modelId="{CC9140B5-4F8B-4CED-AF5D-DD286BB2C532}">
      <dsp:nvSpPr>
        <dsp:cNvPr id="0" name=""/>
        <dsp:cNvSpPr/>
      </dsp:nvSpPr>
      <dsp:spPr>
        <a:xfrm>
          <a:off x="1337309" y="1768403"/>
          <a:ext cx="2507456" cy="1504473"/>
        </a:xfrm>
        <a:prstGeom prst="rect">
          <a:avLst/>
        </a:prstGeom>
        <a:solidFill>
          <a:schemeClr val="accent3">
            <a:hueOff val="-5429851"/>
            <a:satOff val="971"/>
            <a:lumOff val="84"/>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Assess science case for on-going projects</a:t>
          </a:r>
          <a:endParaRPr lang="en-US" sz="1900" kern="1200" dirty="0"/>
        </a:p>
      </dsp:txBody>
      <dsp:txXfrm>
        <a:off x="1337309" y="1768403"/>
        <a:ext cx="2507456" cy="1504473"/>
      </dsp:txXfrm>
    </dsp:sp>
    <dsp:sp modelId="{3F5C801D-AF76-4882-A424-CF79665096C0}">
      <dsp:nvSpPr>
        <dsp:cNvPr id="0" name=""/>
        <dsp:cNvSpPr/>
      </dsp:nvSpPr>
      <dsp:spPr>
        <a:xfrm>
          <a:off x="4095511" y="1768403"/>
          <a:ext cx="2507456" cy="1504473"/>
        </a:xfrm>
        <a:prstGeom prst="rect">
          <a:avLst/>
        </a:prstGeom>
        <a:solidFill>
          <a:schemeClr val="accent3">
            <a:hueOff val="-7239802"/>
            <a:satOff val="1294"/>
            <a:lumOff val="112"/>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Preserve essential roles of Universities and National Labs</a:t>
          </a:r>
        </a:p>
      </dsp:txBody>
      <dsp:txXfrm>
        <a:off x="4095511" y="1768403"/>
        <a:ext cx="2507456" cy="1504473"/>
      </dsp:txXfrm>
    </dsp:sp>
    <dsp:sp modelId="{ACBBB9DA-5CE6-48CE-8676-456B94765F35}">
      <dsp:nvSpPr>
        <dsp:cNvPr id="0" name=""/>
        <dsp:cNvSpPr/>
      </dsp:nvSpPr>
      <dsp:spPr>
        <a:xfrm>
          <a:off x="6876381" y="1768403"/>
          <a:ext cx="2507456" cy="1504473"/>
        </a:xfrm>
        <a:prstGeom prst="rect">
          <a:avLst/>
        </a:prstGeom>
        <a:solidFill>
          <a:schemeClr val="accent3">
            <a:hueOff val="-9049752"/>
            <a:satOff val="1618"/>
            <a:lumOff val="140"/>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Balanced core research budget is paramount to producing science</a:t>
          </a:r>
        </a:p>
      </dsp:txBody>
      <dsp:txXfrm>
        <a:off x="6876381" y="1768403"/>
        <a:ext cx="2507456" cy="1504473"/>
      </dsp:txXfrm>
    </dsp:sp>
    <dsp:sp modelId="{90D377BB-CCA6-42CE-8009-6EAD3E5E32B7}">
      <dsp:nvSpPr>
        <dsp:cNvPr id="0" name=""/>
        <dsp:cNvSpPr/>
      </dsp:nvSpPr>
      <dsp:spPr>
        <a:xfrm>
          <a:off x="2549276" y="3523622"/>
          <a:ext cx="2507456" cy="1504473"/>
        </a:xfrm>
        <a:prstGeom prst="rect">
          <a:avLst/>
        </a:prstGeom>
        <a:solidFill>
          <a:schemeClr val="accent3">
            <a:hueOff val="-10859702"/>
            <a:satOff val="1941"/>
            <a:lumOff val="168"/>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Address synergies with broad national initiatives</a:t>
          </a:r>
        </a:p>
      </dsp:txBody>
      <dsp:txXfrm>
        <a:off x="2549276" y="3523622"/>
        <a:ext cx="2507456" cy="1504473"/>
      </dsp:txXfrm>
    </dsp:sp>
    <dsp:sp modelId="{46DF085F-AA1F-4AF7-8271-0BBB774DFC85}">
      <dsp:nvSpPr>
        <dsp:cNvPr id="0" name=""/>
        <dsp:cNvSpPr/>
      </dsp:nvSpPr>
      <dsp:spPr>
        <a:xfrm>
          <a:off x="5307478" y="3523622"/>
          <a:ext cx="2841725" cy="1504473"/>
        </a:xfrm>
        <a:prstGeom prst="rect">
          <a:avLst/>
        </a:prstGeom>
        <a:solidFill>
          <a:schemeClr val="accent3">
            <a:hueOff val="-12669652"/>
            <a:satOff val="2265"/>
            <a:lumOff val="196"/>
            <a:alphaOff val="0"/>
          </a:schemeClr>
        </a:solidFill>
        <a:ln>
          <a:noFill/>
        </a:ln>
        <a:effectLst>
          <a:outerShdw blurRad="50800" dist="31750" dir="5400000" sy="98000" rotWithShape="0">
            <a:srgbClr val="000000">
              <a:alpha val="47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Remember costs of R&amp;D, commissioning, and operations for future projects</a:t>
          </a:r>
        </a:p>
      </dsp:txBody>
      <dsp:txXfrm>
        <a:off x="5307478" y="3523622"/>
        <a:ext cx="2841725" cy="150447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0.6695</cdr:x>
      <cdr:y>0.24621</cdr:y>
    </cdr:from>
    <cdr:to>
      <cdr:x>0.94866</cdr:x>
      <cdr:y>0.37505</cdr:y>
    </cdr:to>
    <cdr:sp macro="" textlink="">
      <cdr:nvSpPr>
        <cdr:cNvPr id="2" name="TextBox 1">
          <a:extLst xmlns:a="http://schemas.openxmlformats.org/drawingml/2006/main">
            <a:ext uri="{FF2B5EF4-FFF2-40B4-BE49-F238E27FC236}">
              <a16:creationId xmlns:a16="http://schemas.microsoft.com/office/drawing/2014/main" id="{56604181-4EAB-4E79-9810-5AA3BCA73392}"/>
            </a:ext>
          </a:extLst>
        </cdr:cNvPr>
        <cdr:cNvSpPr txBox="1"/>
      </cdr:nvSpPr>
      <cdr:spPr>
        <a:xfrm xmlns:a="http://schemas.openxmlformats.org/drawingml/2006/main">
          <a:off x="6979126" y="1305504"/>
          <a:ext cx="2910063" cy="6831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LBNF/DUNE, Mu2e, PIP-II</a:t>
          </a:r>
        </a:p>
      </cdr:txBody>
    </cdr:sp>
  </cdr:relSizeAnchor>
</c:userShapes>
</file>

<file path=ppt/drawings/drawing2.xml><?xml version="1.0" encoding="utf-8"?>
<c:userShapes xmlns:c="http://schemas.openxmlformats.org/drawingml/2006/chart">
  <cdr:relSizeAnchor xmlns:cdr="http://schemas.openxmlformats.org/drawingml/2006/chartDrawing">
    <cdr:from>
      <cdr:x>0.00517</cdr:x>
      <cdr:y>0.12919</cdr:y>
    </cdr:from>
    <cdr:to>
      <cdr:x>0.05772</cdr:x>
      <cdr:y>0.70513</cdr:y>
    </cdr:to>
    <cdr:sp macro="" textlink="">
      <cdr:nvSpPr>
        <cdr:cNvPr id="2" name="TextBox 1">
          <a:extLst xmlns:a="http://schemas.openxmlformats.org/drawingml/2006/main">
            <a:ext uri="{FF2B5EF4-FFF2-40B4-BE49-F238E27FC236}">
              <a16:creationId xmlns:a16="http://schemas.microsoft.com/office/drawing/2014/main" id="{161DF7C1-C043-4862-B817-9A050B5BB8E7}"/>
            </a:ext>
          </a:extLst>
        </cdr:cNvPr>
        <cdr:cNvSpPr txBox="1"/>
      </cdr:nvSpPr>
      <cdr:spPr>
        <a:xfrm xmlns:a="http://schemas.openxmlformats.org/drawingml/2006/main" rot="16200000">
          <a:off x="-1231791" y="1928331"/>
          <a:ext cx="2933141" cy="3923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cs typeface="Calibri" panose="020F0502020204030204" pitchFamily="34" charset="0"/>
            </a:rPr>
            <a:t>HEP Funding ($B)</a:t>
          </a:r>
        </a:p>
      </cdr:txBody>
    </cdr:sp>
  </cdr:relSizeAnchor>
</c:userShapes>
</file>

<file path=ppt/drawings/drawing3.xml><?xml version="1.0" encoding="utf-8"?>
<c:userShapes xmlns:c="http://schemas.openxmlformats.org/drawingml/2006/chart">
  <cdr:relSizeAnchor xmlns:cdr="http://schemas.openxmlformats.org/drawingml/2006/chartDrawing">
    <cdr:from>
      <cdr:x>0.76206</cdr:x>
      <cdr:y>0.09917</cdr:y>
    </cdr:from>
    <cdr:to>
      <cdr:x>0.85142</cdr:x>
      <cdr:y>0.15222</cdr:y>
    </cdr:to>
    <cdr:sp macro="" textlink="">
      <cdr:nvSpPr>
        <cdr:cNvPr id="2" name="Rectangle 1">
          <a:extLst xmlns:a="http://schemas.openxmlformats.org/drawingml/2006/main">
            <a:ext uri="{FF2B5EF4-FFF2-40B4-BE49-F238E27FC236}">
              <a16:creationId xmlns:a16="http://schemas.microsoft.com/office/drawing/2014/main" id="{4869CC86-53CA-BDFF-4CDA-CD718A697E55}"/>
            </a:ext>
          </a:extLst>
        </cdr:cNvPr>
        <cdr:cNvSpPr/>
      </cdr:nvSpPr>
      <cdr:spPr>
        <a:xfrm xmlns:a="http://schemas.openxmlformats.org/drawingml/2006/main">
          <a:off x="6565915" y="494561"/>
          <a:ext cx="769897" cy="264594"/>
        </a:xfrm>
        <a:prstGeom xmlns:a="http://schemas.openxmlformats.org/drawingml/2006/main" prst="rect">
          <a:avLst/>
        </a:prstGeom>
        <a:solidFill xmlns:a="http://schemas.openxmlformats.org/drawingml/2006/main">
          <a:schemeClr val="bg1"/>
        </a:solidFill>
        <a:ln xmlns:a="http://schemas.openxmlformats.org/drawingml/2006/main" w="635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b="1" dirty="0">
              <a:solidFill>
                <a:schemeClr val="tx1"/>
              </a:solidFill>
            </a:rPr>
            <a:t>CMB-S4</a:t>
          </a:r>
        </a:p>
      </cdr:txBody>
    </cdr:sp>
  </cdr:relSizeAnchor>
</c:userShapes>
</file>

<file path=ppt/drawings/drawing4.xml><?xml version="1.0" encoding="utf-8"?>
<c:userShapes xmlns:c="http://schemas.openxmlformats.org/drawingml/2006/chart">
  <cdr:relSizeAnchor xmlns:cdr="http://schemas.openxmlformats.org/drawingml/2006/chartDrawing">
    <cdr:from>
      <cdr:x>0.52325</cdr:x>
      <cdr:y>0.0235</cdr:y>
    </cdr:from>
    <cdr:to>
      <cdr:x>0.87528</cdr:x>
      <cdr:y>0.23664</cdr:y>
    </cdr:to>
    <cdr:sp macro="" textlink="">
      <cdr:nvSpPr>
        <cdr:cNvPr id="2" name="Rectangle 1">
          <a:extLst xmlns:a="http://schemas.openxmlformats.org/drawingml/2006/main">
            <a:ext uri="{FF2B5EF4-FFF2-40B4-BE49-F238E27FC236}">
              <a16:creationId xmlns:a16="http://schemas.microsoft.com/office/drawing/2014/main" id="{804B1490-F805-21D9-714B-66EA2035C7CF}"/>
            </a:ext>
          </a:extLst>
        </cdr:cNvPr>
        <cdr:cNvSpPr/>
      </cdr:nvSpPr>
      <cdr:spPr>
        <a:xfrm xmlns:a="http://schemas.openxmlformats.org/drawingml/2006/main">
          <a:off x="3989779" y="103482"/>
          <a:ext cx="2684243" cy="938719"/>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a:solidFill>
            <a:schemeClr val="tx1"/>
          </a:solidFill>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xmlns:a="http://schemas.openxmlformats.org/drawingml/2006/main">
          <a:pPr marL="171450" indent="-171450">
            <a:buFont typeface="Arial" panose="020B0604020202020204" pitchFamily="34" charset="0"/>
            <a:buChar char="•"/>
          </a:pPr>
          <a:r>
            <a:rPr lang="en-US" sz="1100" dirty="0">
              <a:latin typeface="+mn-lt"/>
            </a:rPr>
            <a:t>MIE Transition to Experimental Ops: Vera Rubin Observatory</a:t>
          </a:r>
        </a:p>
        <a:p xmlns:a="http://schemas.openxmlformats.org/drawingml/2006/main">
          <a:pPr marL="171450" indent="-171450">
            <a:buFont typeface="Arial" panose="020B0604020202020204" pitchFamily="34" charset="0"/>
            <a:buChar char="•"/>
          </a:pPr>
          <a:r>
            <a:rPr lang="en-US" sz="1100" dirty="0">
              <a:latin typeface="+mn-lt"/>
            </a:rPr>
            <a:t>SURF refurbishment</a:t>
          </a:r>
        </a:p>
        <a:p xmlns:a="http://schemas.openxmlformats.org/drawingml/2006/main">
          <a:pPr marL="171450" indent="-171450">
            <a:buFont typeface="Arial" panose="020B0604020202020204" pitchFamily="34" charset="0"/>
            <a:buChar char="•"/>
          </a:pPr>
          <a:r>
            <a:rPr lang="en-US" sz="1100" dirty="0">
              <a:latin typeface="+mn-lt"/>
            </a:rPr>
            <a:t>Increase to SC User Facilities: Fermilab Acc. Complex</a:t>
          </a:r>
        </a:p>
      </cdr:txBody>
    </cdr:sp>
  </cdr:relSizeAnchor>
</c:userShapes>
</file>

<file path=ppt/drawings/drawing5.xml><?xml version="1.0" encoding="utf-8"?>
<c:userShapes xmlns:c="http://schemas.openxmlformats.org/drawingml/2006/chart">
  <cdr:relSizeAnchor xmlns:cdr="http://schemas.openxmlformats.org/drawingml/2006/chartDrawing">
    <cdr:from>
      <cdr:x>0.00517</cdr:x>
      <cdr:y>0.12919</cdr:y>
    </cdr:from>
    <cdr:to>
      <cdr:x>0.02696</cdr:x>
      <cdr:y>0.70513</cdr:y>
    </cdr:to>
    <cdr:sp macro="" textlink="">
      <cdr:nvSpPr>
        <cdr:cNvPr id="2" name="TextBox 1">
          <a:extLst xmlns:a="http://schemas.openxmlformats.org/drawingml/2006/main">
            <a:ext uri="{FF2B5EF4-FFF2-40B4-BE49-F238E27FC236}">
              <a16:creationId xmlns:a16="http://schemas.microsoft.com/office/drawing/2014/main" id="{161DF7C1-C043-4862-B817-9A050B5BB8E7}"/>
            </a:ext>
          </a:extLst>
        </cdr:cNvPr>
        <cdr:cNvSpPr txBox="1"/>
      </cdr:nvSpPr>
      <cdr:spPr>
        <a:xfrm xmlns:a="http://schemas.openxmlformats.org/drawingml/2006/main" rot="16200000">
          <a:off x="-785104" y="1284699"/>
          <a:ext cx="1952764" cy="2594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cs typeface="Calibri" panose="020F0502020204030204" pitchFamily="34" charset="0"/>
            </a:rPr>
            <a:t>HEP Funding ($B)</a:t>
          </a:r>
        </a:p>
      </cdr:txBody>
    </cdr:sp>
  </cdr:relSizeAnchor>
  <cdr:relSizeAnchor xmlns:cdr="http://schemas.openxmlformats.org/drawingml/2006/chartDrawing">
    <cdr:from>
      <cdr:x>0.49374</cdr:x>
      <cdr:y>0.21965</cdr:y>
    </cdr:from>
    <cdr:to>
      <cdr:x>0.68876</cdr:x>
      <cdr:y>0.3681</cdr:y>
    </cdr:to>
    <cdr:sp macro="" textlink="">
      <cdr:nvSpPr>
        <cdr:cNvPr id="3" name="TextBox 10">
          <a:extLst xmlns:a="http://schemas.openxmlformats.org/drawingml/2006/main">
            <a:ext uri="{FF2B5EF4-FFF2-40B4-BE49-F238E27FC236}">
              <a16:creationId xmlns:a16="http://schemas.microsoft.com/office/drawing/2014/main" id="{D5114086-741E-7BFF-F509-EBE207934608}"/>
            </a:ext>
          </a:extLst>
        </cdr:cNvPr>
        <cdr:cNvSpPr txBox="1"/>
      </cdr:nvSpPr>
      <cdr:spPr>
        <a:xfrm xmlns:a="http://schemas.openxmlformats.org/drawingml/2006/main">
          <a:off x="5580733" y="1138490"/>
          <a:ext cx="2204321" cy="769441"/>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xmlns:a="http://schemas.openxmlformats.org/drawingml/2006/main">
          <a:r>
            <a:rPr lang="en-US" b="1" dirty="0">
              <a:latin typeface="+mn-lt"/>
            </a:rPr>
            <a:t>High Scenario</a:t>
          </a:r>
          <a:r>
            <a:rPr lang="en-US" dirty="0">
              <a:latin typeface="+mn-lt"/>
            </a:rPr>
            <a:t>: Follows </a:t>
          </a:r>
          <a:br>
            <a:rPr lang="en-US" dirty="0">
              <a:latin typeface="+mn-lt"/>
            </a:rPr>
          </a:br>
          <a:r>
            <a:rPr lang="en-US" dirty="0">
              <a:latin typeface="+mn-lt"/>
            </a:rPr>
            <a:t>FY 2022 Chips &amp; Science Act Authorization, then </a:t>
          </a:r>
          <a:r>
            <a:rPr lang="en-US" b="1" dirty="0">
              <a:latin typeface="+mn-lt"/>
            </a:rPr>
            <a:t>+3%</a:t>
          </a:r>
          <a:r>
            <a:rPr lang="en-US" dirty="0">
              <a:latin typeface="+mn-lt"/>
            </a:rPr>
            <a:t> inflation through FY 2035</a:t>
          </a:r>
        </a:p>
      </cdr:txBody>
    </cdr:sp>
  </cdr:relSizeAnchor>
  <cdr:relSizeAnchor xmlns:cdr="http://schemas.openxmlformats.org/drawingml/2006/chartDrawing">
    <cdr:from>
      <cdr:x>0.7512</cdr:x>
      <cdr:y>0.52656</cdr:y>
    </cdr:from>
    <cdr:to>
      <cdr:x>0.94919</cdr:x>
      <cdr:y>0.67501</cdr:y>
    </cdr:to>
    <cdr:sp macro="" textlink="">
      <cdr:nvSpPr>
        <cdr:cNvPr id="5" name="TextBox 10">
          <a:extLst xmlns:a="http://schemas.openxmlformats.org/drawingml/2006/main">
            <a:ext uri="{FF2B5EF4-FFF2-40B4-BE49-F238E27FC236}">
              <a16:creationId xmlns:a16="http://schemas.microsoft.com/office/drawing/2014/main" id="{D5114086-741E-7BFF-F509-EBE207934608}"/>
            </a:ext>
          </a:extLst>
        </cdr:cNvPr>
        <cdr:cNvSpPr txBox="1"/>
      </cdr:nvSpPr>
      <cdr:spPr>
        <a:xfrm xmlns:a="http://schemas.openxmlformats.org/drawingml/2006/main">
          <a:off x="8490830" y="2729266"/>
          <a:ext cx="2237865" cy="769441"/>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a:ea typeface="+mn-ea"/>
              <a:cs typeface="+mn-cs"/>
            </a:defRPr>
          </a:lvl1pPr>
          <a:lvl2pPr marL="457200" algn="l" rtl="0" fontAlgn="base">
            <a:spcBef>
              <a:spcPct val="0"/>
            </a:spcBef>
            <a:spcAft>
              <a:spcPct val="0"/>
            </a:spcAft>
            <a:defRPr kern="1200">
              <a:solidFill>
                <a:schemeClr val="tx1"/>
              </a:solidFill>
              <a:latin typeface="Arial"/>
              <a:ea typeface="+mn-ea"/>
              <a:cs typeface="+mn-cs"/>
            </a:defRPr>
          </a:lvl2pPr>
          <a:lvl3pPr marL="914400" algn="l" rtl="0" fontAlgn="base">
            <a:spcBef>
              <a:spcPct val="0"/>
            </a:spcBef>
            <a:spcAft>
              <a:spcPct val="0"/>
            </a:spcAft>
            <a:defRPr kern="1200">
              <a:solidFill>
                <a:schemeClr val="tx1"/>
              </a:solidFill>
              <a:latin typeface="Arial"/>
              <a:ea typeface="+mn-ea"/>
              <a:cs typeface="+mn-cs"/>
            </a:defRPr>
          </a:lvl3pPr>
          <a:lvl4pPr marL="1371600" algn="l" rtl="0" fontAlgn="base">
            <a:spcBef>
              <a:spcPct val="0"/>
            </a:spcBef>
            <a:spcAft>
              <a:spcPct val="0"/>
            </a:spcAft>
            <a:defRPr kern="1200">
              <a:solidFill>
                <a:schemeClr val="tx1"/>
              </a:solidFill>
              <a:latin typeface="Arial"/>
              <a:ea typeface="+mn-ea"/>
              <a:cs typeface="+mn-cs"/>
            </a:defRPr>
          </a:lvl4pPr>
          <a:lvl5pPr marL="1828800" algn="l" rtl="0" fontAlgn="base">
            <a:spcBef>
              <a:spcPct val="0"/>
            </a:spcBef>
            <a:spcAft>
              <a:spcPct val="0"/>
            </a:spcAft>
            <a:defRPr kern="1200">
              <a:solidFill>
                <a:schemeClr val="tx1"/>
              </a:solidFill>
              <a:latin typeface="Arial"/>
              <a:ea typeface="+mn-ea"/>
              <a:cs typeface="+mn-cs"/>
            </a:defRPr>
          </a:lvl5pPr>
          <a:lvl6pPr marL="2286000" algn="l" defTabSz="914400" rtl="0" eaLnBrk="1" latinLnBrk="0" hangingPunct="1">
            <a:defRPr kern="1200">
              <a:solidFill>
                <a:schemeClr val="tx1"/>
              </a:solidFill>
              <a:latin typeface="Arial"/>
              <a:ea typeface="+mn-ea"/>
              <a:cs typeface="+mn-cs"/>
            </a:defRPr>
          </a:lvl6pPr>
          <a:lvl7pPr marL="2743200" algn="l" defTabSz="914400" rtl="0" eaLnBrk="1" latinLnBrk="0" hangingPunct="1">
            <a:defRPr kern="1200">
              <a:solidFill>
                <a:schemeClr val="tx1"/>
              </a:solidFill>
              <a:latin typeface="Arial"/>
              <a:ea typeface="+mn-ea"/>
              <a:cs typeface="+mn-cs"/>
            </a:defRPr>
          </a:lvl7pPr>
          <a:lvl8pPr marL="3200400" algn="l" defTabSz="914400" rtl="0" eaLnBrk="1" latinLnBrk="0" hangingPunct="1">
            <a:defRPr kern="1200">
              <a:solidFill>
                <a:schemeClr val="tx1"/>
              </a:solidFill>
              <a:latin typeface="Arial"/>
              <a:ea typeface="+mn-ea"/>
              <a:cs typeface="+mn-cs"/>
            </a:defRPr>
          </a:lvl8pPr>
          <a:lvl9pPr marL="3657600" algn="l" defTabSz="914400" rtl="0" eaLnBrk="1" latinLnBrk="0" hangingPunct="1">
            <a:defRPr kern="1200">
              <a:solidFill>
                <a:schemeClr val="tx1"/>
              </a:solidFill>
              <a:latin typeface="Arial"/>
              <a:ea typeface="+mn-ea"/>
              <a:cs typeface="+mn-cs"/>
            </a:defRPr>
          </a:lvl9pPr>
        </a:lstStyle>
        <a:p xmlns:a="http://schemas.openxmlformats.org/drawingml/2006/main">
          <a:r>
            <a:rPr lang="en-US" b="1" dirty="0">
              <a:latin typeface="+mn-lt"/>
            </a:rPr>
            <a:t>Low Scenario</a:t>
          </a:r>
          <a:r>
            <a:rPr lang="en-US" dirty="0">
              <a:latin typeface="+mn-lt"/>
            </a:rPr>
            <a:t>: Begins with FY 2024 President’s Budget Request, then </a:t>
          </a:r>
          <a:r>
            <a:rPr lang="en-US" b="1" dirty="0">
              <a:latin typeface="+mn-lt"/>
            </a:rPr>
            <a:t>+2% </a:t>
          </a:r>
          <a:r>
            <a:rPr lang="en-US" dirty="0">
              <a:latin typeface="+mn-lt"/>
            </a:rPr>
            <a:t>inflation through FY 2035</a:t>
          </a:r>
        </a:p>
      </cdr:txBody>
    </cdr:sp>
  </cdr:relSizeAnchor>
  <cdr:relSizeAnchor xmlns:cdr="http://schemas.openxmlformats.org/drawingml/2006/chartDrawing">
    <cdr:from>
      <cdr:x>0.63805</cdr:x>
      <cdr:y>0.05296</cdr:y>
    </cdr:from>
    <cdr:to>
      <cdr:x>0.84672</cdr:x>
      <cdr:y>0.20141</cdr:y>
    </cdr:to>
    <cdr:sp macro="" textlink="">
      <cdr:nvSpPr>
        <cdr:cNvPr id="4" name="TextBox 10">
          <a:extLst xmlns:a="http://schemas.openxmlformats.org/drawingml/2006/main">
            <a:ext uri="{FF2B5EF4-FFF2-40B4-BE49-F238E27FC236}">
              <a16:creationId xmlns:a16="http://schemas.microsoft.com/office/drawing/2014/main" id="{C09191A5-7744-290E-49EA-6C86586FC304}"/>
            </a:ext>
          </a:extLst>
        </cdr:cNvPr>
        <cdr:cNvSpPr txBox="1"/>
      </cdr:nvSpPr>
      <cdr:spPr>
        <a:xfrm xmlns:a="http://schemas.openxmlformats.org/drawingml/2006/main">
          <a:off x="7211890" y="274503"/>
          <a:ext cx="2358608" cy="769441"/>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t>Overtop</a:t>
          </a:r>
          <a:r>
            <a:rPr lang="en-US" b="1" dirty="0">
              <a:latin typeface="+mn-lt"/>
            </a:rPr>
            <a:t> Scenario</a:t>
          </a:r>
          <a:r>
            <a:rPr lang="en-US" dirty="0">
              <a:latin typeface="+mn-lt"/>
            </a:rPr>
            <a:t>: Follows FY 2022 Chips &amp; Science Act Authorization, then </a:t>
          </a:r>
          <a:r>
            <a:rPr lang="en-US" b="1" dirty="0">
              <a:latin typeface="+mn-lt"/>
            </a:rPr>
            <a:t>+5.7% </a:t>
          </a:r>
          <a:r>
            <a:rPr lang="en-US" dirty="0">
              <a:latin typeface="+mn-lt"/>
            </a:rPr>
            <a:t>inflation through FY 2035</a:t>
          </a:r>
        </a:p>
      </cdr:txBody>
    </cdr:sp>
  </cdr:relSizeAnchor>
  <cdr:relSizeAnchor xmlns:cdr="http://schemas.openxmlformats.org/drawingml/2006/chartDrawing">
    <cdr:from>
      <cdr:x>0.71324</cdr:x>
      <cdr:y>0.36145</cdr:y>
    </cdr:from>
    <cdr:to>
      <cdr:x>0.84195</cdr:x>
      <cdr:y>0.48745</cdr:y>
    </cdr:to>
    <cdr:sp macro="" textlink="">
      <cdr:nvSpPr>
        <cdr:cNvPr id="6" name="Arrow: Left-Right 5">
          <a:extLst xmlns:a="http://schemas.openxmlformats.org/drawingml/2006/main">
            <a:ext uri="{FF2B5EF4-FFF2-40B4-BE49-F238E27FC236}">
              <a16:creationId xmlns:a16="http://schemas.microsoft.com/office/drawing/2014/main" id="{E1066ADC-AEEA-4E94-05EB-532C46854C1E}"/>
            </a:ext>
          </a:extLst>
        </cdr:cNvPr>
        <cdr:cNvSpPr/>
      </cdr:nvSpPr>
      <cdr:spPr>
        <a:xfrm xmlns:a="http://schemas.openxmlformats.org/drawingml/2006/main" rot="21230133">
          <a:off x="8061732" y="1873487"/>
          <a:ext cx="1454821" cy="653074"/>
        </a:xfrm>
        <a:prstGeom xmlns:a="http://schemas.openxmlformats.org/drawingml/2006/main" prst="leftRight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300" b="1" dirty="0">
              <a:solidFill>
                <a:schemeClr val="tx1"/>
              </a:solidFill>
            </a:rPr>
            <a:t>+$3.566B</a:t>
          </a:r>
        </a:p>
      </cdr:txBody>
    </cdr:sp>
  </cdr:relSizeAnchor>
  <cdr:relSizeAnchor xmlns:cdr="http://schemas.openxmlformats.org/drawingml/2006/chartDrawing">
    <cdr:from>
      <cdr:x>0.84547</cdr:x>
      <cdr:y>0.16967</cdr:y>
    </cdr:from>
    <cdr:to>
      <cdr:x>0.97418</cdr:x>
      <cdr:y>0.29567</cdr:y>
    </cdr:to>
    <cdr:sp macro="" textlink="">
      <cdr:nvSpPr>
        <cdr:cNvPr id="7" name="Arrow: Left-Right 6">
          <a:extLst xmlns:a="http://schemas.openxmlformats.org/drawingml/2006/main">
            <a:ext uri="{FF2B5EF4-FFF2-40B4-BE49-F238E27FC236}">
              <a16:creationId xmlns:a16="http://schemas.microsoft.com/office/drawing/2014/main" id="{09D8F1D9-62C3-917A-28D8-369CD6235B4A}"/>
            </a:ext>
          </a:extLst>
        </cdr:cNvPr>
        <cdr:cNvSpPr/>
      </cdr:nvSpPr>
      <cdr:spPr>
        <a:xfrm xmlns:a="http://schemas.openxmlformats.org/drawingml/2006/main" rot="20653818">
          <a:off x="9556390" y="879455"/>
          <a:ext cx="1454821" cy="653074"/>
        </a:xfrm>
        <a:prstGeom xmlns:a="http://schemas.openxmlformats.org/drawingml/2006/main" prst="leftRight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300" b="1" dirty="0">
              <a:solidFill>
                <a:schemeClr val="tx1"/>
              </a:solidFill>
            </a:rPr>
            <a:t>+$1.851B</a:t>
          </a:r>
        </a:p>
      </cdr:txBody>
    </cdr:sp>
  </cdr:relSizeAnchor>
</c:userShapes>
</file>

<file path=ppt/drawings/drawing6.xml><?xml version="1.0" encoding="utf-8"?>
<c:userShapes xmlns:c="http://schemas.openxmlformats.org/drawingml/2006/chart">
  <cdr:relSizeAnchor xmlns:cdr="http://schemas.openxmlformats.org/drawingml/2006/chartDrawing">
    <cdr:from>
      <cdr:x>0.15996</cdr:x>
      <cdr:y>0.79621</cdr:y>
    </cdr:from>
    <cdr:to>
      <cdr:x>0.3088</cdr:x>
      <cdr:y>0.84568</cdr:y>
    </cdr:to>
    <cdr:sp macro="" textlink="">
      <cdr:nvSpPr>
        <cdr:cNvPr id="2" name="TextBox 1"/>
        <cdr:cNvSpPr txBox="1"/>
      </cdr:nvSpPr>
      <cdr:spPr>
        <a:xfrm xmlns:a="http://schemas.openxmlformats.org/drawingml/2006/main">
          <a:off x="1832544" y="4230582"/>
          <a:ext cx="1705173" cy="262866"/>
        </a:xfrm>
        <a:prstGeom xmlns:a="http://schemas.openxmlformats.org/drawingml/2006/main" prst="rect">
          <a:avLst/>
        </a:prstGeom>
        <a:solidFill xmlns:a="http://schemas.openxmlformats.org/drawingml/2006/main">
          <a:schemeClr val="accent3">
            <a:lumMod val="20000"/>
            <a:lumOff val="80000"/>
          </a:schemeClr>
        </a:solidFill>
      </cdr:spPr>
      <cdr:txBody>
        <a:bodyPr xmlns:a="http://schemas.openxmlformats.org/drawingml/2006/main" vertOverflow="clip" wrap="none" rtlCol="0"/>
        <a:lstStyle xmlns:a="http://schemas.openxmlformats.org/drawingml/2006/main"/>
        <a:p xmlns:a="http://schemas.openxmlformats.org/drawingml/2006/main">
          <a:r>
            <a:rPr lang="en-US" sz="1200" b="1" dirty="0"/>
            <a:t>~+150M pre-SSC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6/7/2023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39:01.414"/>
    </inkml:context>
    <inkml:brush xml:id="br0">
      <inkml:brushProperty name="width" value="0.05" units="cm"/>
      <inkml:brushProperty name="height" value="0.05" units="cm"/>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39:02.970"/>
    </inkml:context>
    <inkml:brush xml:id="br0">
      <inkml:brushProperty name="width" value="0.05" units="cm"/>
      <inkml:brushProperty name="height" value="0.05" units="cm"/>
    </inkml:brush>
  </inkml:definitions>
  <inkml:trace contextRef="#ctx0" brushRef="#br0">0 1 24575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39:09.622"/>
    </inkml:context>
    <inkml:brush xml:id="br0">
      <inkml:brushProperty name="width" value="0.05" units="cm"/>
      <inkml:brushProperty name="height" value="0.05" units="cm"/>
    </inkml:brush>
  </inkml:definitions>
  <inkml:trace contextRef="#ctx0" brushRef="#br0">1 0 24575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4T17:39:10.377"/>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ct val="0"/>
              </a:spcBef>
              <a:spcAft>
                <a:spcPct val="0"/>
              </a:spcAft>
              <a:defRPr sz="1200">
                <a:latin typeface="+mn-lt"/>
              </a:defRPr>
            </a:lvl1pPr>
          </a:lstStyle>
          <a:p>
            <a:pPr>
              <a:defRPr/>
            </a:pPr>
            <a:fld id="{36962A90-C2A2-4CDF-8D04-DA2BD430AAAB}" type="datetimeFigureOut">
              <a:rPr lang="en-US"/>
              <a:pPr>
                <a:defRPr/>
              </a:pPr>
              <a:t>6/7/2023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ct val="0"/>
              </a:spcBef>
              <a:spcAft>
                <a:spcPct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C920FA5-32ED-415E-BF5B-FCFE8DF64C82}" type="slidenum">
              <a:rPr lang="en-US" smtClean="0"/>
              <a:pPr/>
              <a:t>2</a:t>
            </a:fld>
            <a:endParaRPr lang="en-US"/>
          </a:p>
        </p:txBody>
      </p:sp>
    </p:spTree>
    <p:extLst>
      <p:ext uri="{BB962C8B-B14F-4D97-AF65-F5344CB8AC3E}">
        <p14:creationId xmlns:p14="http://schemas.microsoft.com/office/powerpoint/2010/main" val="244639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Left box are the drivers of 2019 to 2020 $ increases </a:t>
            </a:r>
          </a:p>
        </p:txBody>
      </p:sp>
      <p:sp>
        <p:nvSpPr>
          <p:cNvPr id="4" name="Slide Number Placeholder 3"/>
          <p:cNvSpPr>
            <a:spLocks noGrp="1"/>
          </p:cNvSpPr>
          <p:nvPr>
            <p:ph type="sldNum" sz="quarter" idx="5"/>
          </p:nvPr>
        </p:nvSpPr>
        <p:spPr/>
        <p:txBody>
          <a:bodyPr/>
          <a:lstStyle/>
          <a:p>
            <a:fld id="{7E3F3B69-2F39-4084-ABB8-15A558C21C1D}" type="slidenum">
              <a:rPr lang="en-US" smtClean="0"/>
              <a:t>17</a:t>
            </a:fld>
            <a:endParaRPr lang="en-US"/>
          </a:p>
        </p:txBody>
      </p:sp>
    </p:spTree>
    <p:extLst>
      <p:ext uri="{BB962C8B-B14F-4D97-AF65-F5344CB8AC3E}">
        <p14:creationId xmlns:p14="http://schemas.microsoft.com/office/powerpoint/2010/main" val="139939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20</a:t>
            </a:fld>
            <a:endParaRPr lang="en-US"/>
          </a:p>
        </p:txBody>
      </p:sp>
    </p:spTree>
    <p:extLst>
      <p:ext uri="{BB962C8B-B14F-4D97-AF65-F5344CB8AC3E}">
        <p14:creationId xmlns:p14="http://schemas.microsoft.com/office/powerpoint/2010/main" val="132074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26</a:t>
            </a:fld>
            <a:endParaRPr lang="en-US"/>
          </a:p>
        </p:txBody>
      </p:sp>
    </p:spTree>
    <p:extLst>
      <p:ext uri="{BB962C8B-B14F-4D97-AF65-F5344CB8AC3E}">
        <p14:creationId xmlns:p14="http://schemas.microsoft.com/office/powerpoint/2010/main" val="32765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27</a:t>
            </a:fld>
            <a:endParaRPr lang="en-US"/>
          </a:p>
        </p:txBody>
      </p:sp>
    </p:spTree>
    <p:extLst>
      <p:ext uri="{BB962C8B-B14F-4D97-AF65-F5344CB8AC3E}">
        <p14:creationId xmlns:p14="http://schemas.microsoft.com/office/powerpoint/2010/main" val="3743171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819462-0C64-4AA0-B1D4-4C5403F0768D}" type="slidenum">
              <a:rPr lang="en-US" smtClean="0"/>
              <a:pPr/>
              <a:t>35</a:t>
            </a:fld>
            <a:endParaRPr lang="en-US" dirty="0"/>
          </a:p>
        </p:txBody>
      </p:sp>
    </p:spTree>
    <p:extLst>
      <p:ext uri="{BB962C8B-B14F-4D97-AF65-F5344CB8AC3E}">
        <p14:creationId xmlns:p14="http://schemas.microsoft.com/office/powerpoint/2010/main" val="311675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819462-0C64-4AA0-B1D4-4C5403F0768D}" type="slidenum">
              <a:rPr lang="en-US" smtClean="0"/>
              <a:pPr/>
              <a:t>37</a:t>
            </a:fld>
            <a:endParaRPr lang="en-US" dirty="0"/>
          </a:p>
        </p:txBody>
      </p:sp>
    </p:spTree>
    <p:extLst>
      <p:ext uri="{BB962C8B-B14F-4D97-AF65-F5344CB8AC3E}">
        <p14:creationId xmlns:p14="http://schemas.microsoft.com/office/powerpoint/2010/main" val="1008058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40</a:t>
            </a:fld>
            <a:endParaRPr lang="en-US"/>
          </a:p>
        </p:txBody>
      </p:sp>
    </p:spTree>
    <p:extLst>
      <p:ext uri="{BB962C8B-B14F-4D97-AF65-F5344CB8AC3E}">
        <p14:creationId xmlns:p14="http://schemas.microsoft.com/office/powerpoint/2010/main" val="211551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41</a:t>
            </a:fld>
            <a:endParaRPr lang="en-US"/>
          </a:p>
        </p:txBody>
      </p:sp>
    </p:spTree>
    <p:extLst>
      <p:ext uri="{BB962C8B-B14F-4D97-AF65-F5344CB8AC3E}">
        <p14:creationId xmlns:p14="http://schemas.microsoft.com/office/powerpoint/2010/main" val="170858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42</a:t>
            </a:fld>
            <a:endParaRPr lang="en-US"/>
          </a:p>
        </p:txBody>
      </p:sp>
    </p:spTree>
    <p:extLst>
      <p:ext uri="{BB962C8B-B14F-4D97-AF65-F5344CB8AC3E}">
        <p14:creationId xmlns:p14="http://schemas.microsoft.com/office/powerpoint/2010/main" val="259854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43</a:t>
            </a:fld>
            <a:endParaRPr lang="en-US"/>
          </a:p>
        </p:txBody>
      </p:sp>
    </p:spTree>
    <p:extLst>
      <p:ext uri="{BB962C8B-B14F-4D97-AF65-F5344CB8AC3E}">
        <p14:creationId xmlns:p14="http://schemas.microsoft.com/office/powerpoint/2010/main" val="239442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3F3B69-2F39-4084-ABB8-15A558C21C1D}" type="slidenum">
              <a:rPr lang="en-US" smtClean="0"/>
              <a:t>3</a:t>
            </a:fld>
            <a:endParaRPr lang="en-US"/>
          </a:p>
        </p:txBody>
      </p:sp>
    </p:spTree>
    <p:extLst>
      <p:ext uri="{BB962C8B-B14F-4D97-AF65-F5344CB8AC3E}">
        <p14:creationId xmlns:p14="http://schemas.microsoft.com/office/powerpoint/2010/main" val="2218482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45</a:t>
            </a:fld>
            <a:endParaRPr lang="en-US"/>
          </a:p>
        </p:txBody>
      </p:sp>
    </p:spTree>
    <p:extLst>
      <p:ext uri="{BB962C8B-B14F-4D97-AF65-F5344CB8AC3E}">
        <p14:creationId xmlns:p14="http://schemas.microsoft.com/office/powerpoint/2010/main" val="352253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46</a:t>
            </a:fld>
            <a:endParaRPr lang="en-US"/>
          </a:p>
        </p:txBody>
      </p:sp>
    </p:spTree>
    <p:extLst>
      <p:ext uri="{BB962C8B-B14F-4D97-AF65-F5344CB8AC3E}">
        <p14:creationId xmlns:p14="http://schemas.microsoft.com/office/powerpoint/2010/main" val="3440707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48</a:t>
            </a:fld>
            <a:endParaRPr lang="en-US"/>
          </a:p>
        </p:txBody>
      </p:sp>
    </p:spTree>
    <p:extLst>
      <p:ext uri="{BB962C8B-B14F-4D97-AF65-F5344CB8AC3E}">
        <p14:creationId xmlns:p14="http://schemas.microsoft.com/office/powerpoint/2010/main" val="284764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49</a:t>
            </a:fld>
            <a:endParaRPr lang="en-US"/>
          </a:p>
        </p:txBody>
      </p:sp>
    </p:spTree>
    <p:extLst>
      <p:ext uri="{BB962C8B-B14F-4D97-AF65-F5344CB8AC3E}">
        <p14:creationId xmlns:p14="http://schemas.microsoft.com/office/powerpoint/2010/main" val="339810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51</a:t>
            </a:fld>
            <a:endParaRPr lang="en-US"/>
          </a:p>
        </p:txBody>
      </p:sp>
    </p:spTree>
    <p:extLst>
      <p:ext uri="{BB962C8B-B14F-4D97-AF65-F5344CB8AC3E}">
        <p14:creationId xmlns:p14="http://schemas.microsoft.com/office/powerpoint/2010/main" val="3336236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59</a:t>
            </a:fld>
            <a:endParaRPr lang="en-US"/>
          </a:p>
        </p:txBody>
      </p:sp>
    </p:spTree>
    <p:extLst>
      <p:ext uri="{BB962C8B-B14F-4D97-AF65-F5344CB8AC3E}">
        <p14:creationId xmlns:p14="http://schemas.microsoft.com/office/powerpoint/2010/main" val="2220289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Verdana"/>
                <a:ea typeface="+mn-ea"/>
                <a:cs typeface="Calibri"/>
              </a:rPr>
              <a:t>QIS: The HEP </a:t>
            </a:r>
            <a:r>
              <a:rPr kumimoji="0" lang="en-US" sz="1200" b="0" i="0" u="none" strike="noStrike" kern="1200" cap="none" spc="0" normalizeH="0" baseline="0" noProof="0" err="1">
                <a:ln>
                  <a:noFill/>
                </a:ln>
                <a:solidFill>
                  <a:prstClr val="black"/>
                </a:solidFill>
                <a:effectLst/>
                <a:uLnTx/>
                <a:uFillTx/>
                <a:latin typeface="Verdana"/>
                <a:ea typeface="+mn-ea"/>
                <a:cs typeface="Calibri"/>
              </a:rPr>
              <a:t>QuantISED</a:t>
            </a:r>
            <a:r>
              <a:rPr kumimoji="0" lang="en-US" sz="1200" b="0" i="0" u="none" strike="noStrike" kern="1200" cap="none" spc="0" normalizeH="0" baseline="0" noProof="0">
                <a:ln>
                  <a:noFill/>
                </a:ln>
                <a:solidFill>
                  <a:prstClr val="black"/>
                </a:solidFill>
                <a:effectLst/>
                <a:uLnTx/>
                <a:uFillTx/>
                <a:latin typeface="Verdana"/>
                <a:ea typeface="+mn-ea"/>
                <a:cs typeface="Calibri"/>
              </a:rPr>
              <a:t> program has leveraged "HEP for QIS" (e.g., Quantum Field Theory --&gt; information theory; and high-Q systems for qubit coherence) as well as "QIS for HEP" (e.g., advanced quantum sensors for dark matter detection) </a:t>
            </a:r>
          </a:p>
          <a:p>
            <a:pPr marL="53975" indent="0" defTabSz="685800">
              <a:lnSpc>
                <a:spcPct val="120000"/>
              </a:lnSpc>
              <a:spcBef>
                <a:spcPts val="1000"/>
              </a:spcBef>
              <a:buClr>
                <a:srgbClr val="0F3F66"/>
              </a:buClr>
              <a:buSzPct val="80000"/>
              <a:buFont typeface="Wingdings 3" panose="05040102010807070707" pitchFamily="18" charset="2"/>
              <a:buNone/>
              <a:defRPr/>
            </a:pPr>
            <a:endParaRPr kumimoji="0" lang="en-US" sz="1200" b="0" i="0" u="none" strike="noStrike" kern="1200" cap="none" spc="0" normalizeH="0" baseline="0" noProof="0">
              <a:ln>
                <a:noFill/>
              </a:ln>
              <a:solidFill>
                <a:prstClr val="black"/>
              </a:solidFill>
              <a:effectLst/>
              <a:uLnTx/>
              <a:uFillTx/>
              <a:latin typeface="Verdana"/>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mj-lt"/>
                <a:cs typeface="Calibri"/>
              </a:rPr>
              <a:t>STEM:</a:t>
            </a:r>
            <a:r>
              <a:rPr lang="en-US">
                <a:latin typeface="+mj-lt"/>
                <a:cs typeface="Calibri"/>
              </a:rPr>
              <a:t> </a:t>
            </a:r>
            <a:r>
              <a:rPr lang="en-US" sz="1200">
                <a:cs typeface="Calibri"/>
              </a:rPr>
              <a:t>Reaching a New Energy Sciences Workforce (RENEW): Leverages SC’s unique national laboratories, user facilities, and other research infrastructures to provide undergraduate and graduate training opportunities for students and academic institutions not currently well represented in the U.S. S&amp;T ecosystem. </a:t>
            </a:r>
          </a:p>
          <a:p>
            <a:r>
              <a:rPr lang="en-US" b="1">
                <a:latin typeface="+mj-lt"/>
                <a:cs typeface="Calibri"/>
              </a:rPr>
              <a:t>AI/ML: </a:t>
            </a:r>
            <a:r>
              <a:rPr lang="en-US">
                <a:cs typeface="Calibri"/>
              </a:rPr>
              <a:t>The goals of the AI/ML initiative are well aligned with the HEP research program</a:t>
            </a:r>
          </a:p>
          <a:p>
            <a:pPr marL="511175" lvl="1" indent="-285750"/>
            <a:r>
              <a:rPr lang="en-US">
                <a:latin typeface="Calibri"/>
                <a:ea typeface="+mn-lt"/>
                <a:cs typeface="+mn-lt"/>
              </a:rPr>
              <a:t>HEP has made use of AI/ML techniques for 5+ decades. </a:t>
            </a:r>
            <a:r>
              <a:rPr lang="en-US">
                <a:latin typeface="Calibri"/>
                <a:ea typeface="+mn-lt"/>
                <a:cs typeface="Calibri"/>
              </a:rPr>
              <a:t>Currently 10 (of ~60) active HEP Early Career winners are strongly employing AI/ML in their research programs.</a:t>
            </a:r>
            <a:endParaRPr lang="en-US">
              <a:ea typeface="+mn-lt"/>
              <a:cs typeface="+mn-lt"/>
            </a:endParaRPr>
          </a:p>
          <a:p>
            <a:pPr marL="511175" lvl="1" indent="-285750"/>
            <a:r>
              <a:rPr lang="en-US">
                <a:latin typeface="Calibri"/>
                <a:ea typeface="+mn-lt"/>
                <a:cs typeface="+mn-lt"/>
              </a:rPr>
              <a:t>Many current programmatic AI/ML topics cross HEP frontiers: ML-enhanced fast simulation; R&amp;D on embedded/real-time AI; and Uncertainty Quantification</a:t>
            </a:r>
          </a:p>
          <a:p>
            <a:pPr marL="511175" lvl="1" indent="-285750"/>
            <a:endParaRPr lang="en-US">
              <a:latin typeface="Calibri"/>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Verdana"/>
                <a:ea typeface="+mn-ea"/>
                <a:cs typeface="Calibri"/>
              </a:rPr>
              <a:t>Superconducting Quantum Materials and Systems (SQMS) Center:   Fermilab Hosted</a:t>
            </a:r>
          </a:p>
          <a:p>
            <a:pPr marL="227013" indent="-173038" defTabSz="685800">
              <a:lnSpc>
                <a:spcPct val="120000"/>
              </a:lnSpc>
              <a:spcBef>
                <a:spcPts val="1000"/>
              </a:spcBef>
              <a:buClr>
                <a:srgbClr val="0F3F66"/>
              </a:buClr>
              <a:buSzPct val="80000"/>
              <a:buFont typeface="Wingdings 3" panose="05040102010807070707" pitchFamily="18" charset="2"/>
              <a:buChar char=""/>
              <a:defRPr/>
            </a:pPr>
            <a:r>
              <a:rPr lang="en-US" sz="1200">
                <a:solidFill>
                  <a:prstClr val="black"/>
                </a:solidFill>
                <a:latin typeface="Verdana"/>
                <a:cs typeface="Calibri"/>
              </a:rPr>
              <a:t>The center is </a:t>
            </a:r>
            <a:r>
              <a:rPr kumimoji="0" lang="en-US" sz="1200" b="0" i="0" u="none" strike="noStrike" kern="1200" cap="none" spc="0" normalizeH="0" baseline="0" noProof="0">
                <a:ln>
                  <a:noFill/>
                </a:ln>
                <a:solidFill>
                  <a:prstClr val="black"/>
                </a:solidFill>
                <a:effectLst/>
                <a:uLnTx/>
                <a:uFillTx/>
                <a:latin typeface="Verdana"/>
                <a:ea typeface="+mn-ea"/>
                <a:cs typeface="Calibri"/>
              </a:rPr>
              <a:t>leading the way in extending coherence time of superconducting quantum systems thanks to world-class materials science and through the development of superconducting quantum cavities integrated with industry-designed and -fabricated computer chips</a:t>
            </a:r>
          </a:p>
          <a:p>
            <a:pPr marL="511175" lvl="1" indent="-285750"/>
            <a:endParaRPr lang="en-US">
              <a:cs typeface="Calibri"/>
            </a:endParaRPr>
          </a:p>
          <a:p>
            <a:r>
              <a:rPr lang="en-US" b="1">
                <a:latin typeface="+mj-lt"/>
                <a:cs typeface="Calibri"/>
              </a:rPr>
              <a:t>Advanced Computing: </a:t>
            </a:r>
            <a:r>
              <a:rPr lang="en-US" sz="1200">
                <a:latin typeface="+mj-lt"/>
                <a:cs typeface="Calibri"/>
              </a:rPr>
              <a:t>This initiative will maximize the Nation’s investment in </a:t>
            </a:r>
            <a:r>
              <a:rPr lang="en-US" sz="1200" err="1">
                <a:latin typeface="+mj-lt"/>
                <a:cs typeface="Calibri"/>
              </a:rPr>
              <a:t>Exascale</a:t>
            </a:r>
            <a:r>
              <a:rPr lang="en-US" sz="1200">
                <a:latin typeface="+mj-lt"/>
                <a:cs typeface="Calibri"/>
              </a:rPr>
              <a:t> Computing to ensure that researchers will have the ability to intuitively meld and orchestrate AI-enabled advanced computing, instruments, and data to accelerate discovery and innovation. To ensure broad access to </a:t>
            </a:r>
            <a:r>
              <a:rPr lang="en-US" sz="1200" err="1">
                <a:latin typeface="+mj-lt"/>
                <a:cs typeface="Calibri"/>
              </a:rPr>
              <a:t>exascale</a:t>
            </a:r>
            <a:r>
              <a:rPr lang="en-US" sz="1200">
                <a:latin typeface="+mj-lt"/>
                <a:cs typeface="Calibri"/>
              </a:rPr>
              <a:t> computing resources, HEP along with the other SC programs, will work with the national laboratories to create an integrated system of scientific user facilities, connected together via advanced networks and enabling software, accessible to U.S. researchers via the internet and remote virtual platforms, to join as equal partners in DOE’s team science model to solve the Nation’s toughest problems.</a:t>
            </a:r>
          </a:p>
          <a:p>
            <a:r>
              <a:rPr lang="en-US" b="1">
                <a:latin typeface="+mj-lt"/>
                <a:cs typeface="Calibri"/>
              </a:rPr>
              <a:t>Microelectronics: </a:t>
            </a:r>
            <a:r>
              <a:rPr lang="en-US" sz="1200">
                <a:latin typeface="+mj-lt"/>
                <a:ea typeface="Verdana"/>
                <a:cs typeface="Calibri"/>
              </a:rPr>
              <a:t>HEP has ~unique requirements for real-time data processing.</a:t>
            </a:r>
            <a:r>
              <a:rPr lang="en-US" sz="1200">
                <a:latin typeface="+mj-lt"/>
                <a:ea typeface="+mn-lt"/>
                <a:cs typeface="Calibri"/>
              </a:rPr>
              <a:t> </a:t>
            </a:r>
            <a:r>
              <a:rPr lang="en-US" sz="1200">
                <a:latin typeface="+mj-lt"/>
                <a:ea typeface="+mn-lt"/>
                <a:cs typeface="+mn-lt"/>
              </a:rPr>
              <a:t>to create higher-level information from streaming raw data as close to the source as possible , typically at very high rates. HEP requirements and expertise help drive development of advanced devices that can handle noisy real-world environments. </a:t>
            </a:r>
          </a:p>
          <a:p>
            <a:r>
              <a:rPr lang="en-US" b="1">
                <a:latin typeface="+mj-lt"/>
                <a:ea typeface="Verdana"/>
                <a:cs typeface="Calibri"/>
              </a:rPr>
              <a:t>DOE Green Energy Initiatives: </a:t>
            </a:r>
            <a:r>
              <a:rPr lang="en-US" sz="1200">
                <a:latin typeface="+mj-lt"/>
                <a:ea typeface="Verdana"/>
                <a:cs typeface="Calibri"/>
              </a:rPr>
              <a:t>HEP believes our main contribution to Green Energy Initiatives is through the highly trained personnel we generate, and some technology directions originating from our science. Other ideas on how we can contribute 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7E3F3B69-2F39-4084-ABB8-15A558C21C1D}" type="slidenum">
              <a:rPr lang="en-US" smtClean="0"/>
              <a:t>6</a:t>
            </a:fld>
            <a:endParaRPr lang="en-US"/>
          </a:p>
        </p:txBody>
      </p:sp>
    </p:spTree>
    <p:extLst>
      <p:ext uri="{BB962C8B-B14F-4D97-AF65-F5344CB8AC3E}">
        <p14:creationId xmlns:p14="http://schemas.microsoft.com/office/powerpoint/2010/main" val="239727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79768-6CD1-4274-8D6F-55F7E56E671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202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43000"/>
            <a:ext cx="5484812"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819462-0C64-4AA0-B1D4-4C5403F0768D}" type="slidenum">
              <a:rPr lang="en-US" smtClean="0"/>
              <a:pPr/>
              <a:t>8</a:t>
            </a:fld>
            <a:endParaRPr lang="en-US"/>
          </a:p>
        </p:txBody>
      </p:sp>
    </p:spTree>
    <p:extLst>
      <p:ext uri="{BB962C8B-B14F-4D97-AF65-F5344CB8AC3E}">
        <p14:creationId xmlns:p14="http://schemas.microsoft.com/office/powerpoint/2010/main" val="359647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F494CA-B278-4C92-91F6-0074234A968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0131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E3F3B69-2F39-4084-ABB8-15A558C21C1D}" type="slidenum">
              <a:rPr lang="en-US"/>
              <a:t>12</a:t>
            </a:fld>
            <a:endParaRPr lang="en-US"/>
          </a:p>
        </p:txBody>
      </p:sp>
    </p:spTree>
    <p:extLst>
      <p:ext uri="{BB962C8B-B14F-4D97-AF65-F5344CB8AC3E}">
        <p14:creationId xmlns:p14="http://schemas.microsoft.com/office/powerpoint/2010/main" val="113941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14</a:t>
            </a:fld>
            <a:endParaRPr lang="en-US"/>
          </a:p>
        </p:txBody>
      </p:sp>
    </p:spTree>
    <p:extLst>
      <p:ext uri="{BB962C8B-B14F-4D97-AF65-F5344CB8AC3E}">
        <p14:creationId xmlns:p14="http://schemas.microsoft.com/office/powerpoint/2010/main" val="2678875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A45DC9-C5FB-44F2-B47E-1DD549414028}" type="slidenum">
              <a:rPr lang="en-US" smtClean="0"/>
              <a:pPr/>
              <a:t>16</a:t>
            </a:fld>
            <a:endParaRPr lang="en-US"/>
          </a:p>
        </p:txBody>
      </p:sp>
    </p:spTree>
    <p:extLst>
      <p:ext uri="{BB962C8B-B14F-4D97-AF65-F5344CB8AC3E}">
        <p14:creationId xmlns:p14="http://schemas.microsoft.com/office/powerpoint/2010/main" val="129474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0758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 June 2021</a:t>
            </a:r>
            <a:endParaRPr lang="en-US" dirty="0"/>
          </a:p>
        </p:txBody>
      </p:sp>
      <p:sp>
        <p:nvSpPr>
          <p:cNvPr id="8" name="Footer Placeholder 7"/>
          <p:cNvSpPr>
            <a:spLocks noGrp="1"/>
          </p:cNvSpPr>
          <p:nvPr>
            <p:ph type="ftr" sz="quarter" idx="11"/>
          </p:nvPr>
        </p:nvSpPr>
        <p:spPr/>
        <p:txBody>
          <a:bodyPr/>
          <a:lstStyle/>
          <a:p>
            <a:r>
              <a:rPr lang="en-US"/>
              <a:t>HEP and the Federal Budget Process</a:t>
            </a:r>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376263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userDrawn="1"/>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436808" y="6619164"/>
            <a:ext cx="576296" cy="231440"/>
          </a:xfrm>
          <a:prstGeom prst="rect">
            <a:avLst/>
          </a:prstGeom>
        </p:spPr>
        <p:txBody>
          <a:bodyPr/>
          <a:lstStyle>
            <a:defPPr>
              <a:defRPr lang="en-US"/>
            </a:defPPr>
            <a:lvl1pPr algn="l" rtl="0" fontAlgn="base">
              <a:spcBef>
                <a:spcPct val="0"/>
              </a:spcBef>
              <a:spcAft>
                <a:spcPct val="0"/>
              </a:spcAft>
              <a:defRPr sz="1000" kern="1200">
                <a:solidFill>
                  <a:schemeClr val="accent1"/>
                </a:solidFill>
                <a:latin typeface="Arial"/>
                <a:ea typeface="+mn-ea"/>
                <a:cs typeface="+mn-cs"/>
              </a:defRPr>
            </a:lvl1pPr>
          </a:lstStyle>
          <a:p>
            <a:pPr>
              <a:defRPr/>
            </a:pPr>
            <a:fld id="{1F8A97BA-DB9B-4291-87AE-AF89EA7F18B7}" type="slidenum">
              <a:rPr lang="en-US" smtClean="0"/>
              <a:pPr>
                <a:defRPr/>
              </a:pPr>
              <a:t>‹#›</a:t>
            </a:fld>
            <a:endParaRPr lang="en-US"/>
          </a:p>
        </p:txBody>
      </p:sp>
    </p:spTree>
    <p:extLst>
      <p:ext uri="{BB962C8B-B14F-4D97-AF65-F5344CB8AC3E}">
        <p14:creationId xmlns:p14="http://schemas.microsoft.com/office/powerpoint/2010/main" val="15699558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stStyle>
              <a:p>
                <a:endParaRPr/>
              </a:p>
            </p:txBody>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stStyle>
              <a:p>
                <a:endParaRPr/>
              </a:p>
            </p:txBody>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stStyle>
              <a:p>
                <a:endParaRPr/>
              </a:p>
            </p:txBody>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a:prstGeom prst="rect">
            <a:avLst/>
          </a:prstGeom>
        </p:spPr>
        <p:txBody>
          <a:bodyPr/>
          <a:lstStyle>
            <a:defPPr>
              <a:defRPr lang="en-US"/>
            </a:defPPr>
            <a:lvl1pPr algn="l" rtl="0" fontAlgn="base">
              <a:spcBef>
                <a:spcPct val="0"/>
              </a:spcBef>
              <a:spcAft>
                <a:spcPct val="0"/>
              </a:spcAft>
              <a:defRPr sz="1000" kern="1200">
                <a:solidFill>
                  <a:schemeClr val="accent1"/>
                </a:solidFill>
                <a:latin typeface="Arial"/>
                <a:ea typeface="+mn-ea"/>
                <a:cs typeface="+mn-cs"/>
              </a:defRPr>
            </a:lvl1pPr>
          </a:lstStyle>
          <a:p>
            <a:pPr>
              <a:defRPr/>
            </a:pPr>
            <a:fld id="{1F8A97BA-DB9B-4291-87AE-AF89EA7F18B7}" type="slidenum">
              <a:rPr lang="en-US" smtClean="0"/>
              <a:pPr>
                <a:defRPr/>
              </a:pPr>
              <a:t>‹#›</a:t>
            </a:fld>
            <a:endParaRPr lang="en-US"/>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6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77516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84110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ct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56356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cstate="email">
            <a:extLst>
              <a:ext uri="{28A0092B-C50C-407E-A947-70E740481C1C}">
                <a14:useLocalDpi xmlns:a14="http://schemas.microsoft.com/office/drawing/2010/main"/>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a:t>Click to edit Master text styles</a:t>
            </a:r>
          </a:p>
        </p:txBody>
      </p:sp>
    </p:spTree>
    <p:extLst>
      <p:ext uri="{BB962C8B-B14F-4D97-AF65-F5344CB8AC3E}">
        <p14:creationId xmlns:p14="http://schemas.microsoft.com/office/powerpoint/2010/main" val="28087612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73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2022</a:t>
            </a:r>
          </a:p>
        </p:txBody>
      </p:sp>
      <p:sp>
        <p:nvSpPr>
          <p:cNvPr id="3" name="Footer Placeholder 2"/>
          <p:cNvSpPr>
            <a:spLocks noGrp="1"/>
          </p:cNvSpPr>
          <p:nvPr>
            <p:ph type="ftr" sz="quarter" idx="11"/>
          </p:nvPr>
        </p:nvSpPr>
        <p:spPr/>
        <p:txBody>
          <a:bodyPr/>
          <a:lstStyle/>
          <a:p>
            <a:r>
              <a:rPr lang="en-US"/>
              <a:t>Brief for S4</a:t>
            </a:r>
          </a:p>
        </p:txBody>
      </p:sp>
      <p:sp>
        <p:nvSpPr>
          <p:cNvPr id="4" name="Slide Number Placeholder 3"/>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74402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userDrawn="1"/>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stStyle>
              <a:p>
                <a:endParaRPr/>
              </a:p>
            </p:txBody>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stStyle>
              <a:p>
                <a:endParaRPr/>
              </a:p>
            </p:txBody>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stStyle>
              <a:p>
                <a:endParaRPr/>
              </a:p>
            </p:txBody>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p:nvPr/>
        </p:nvPicPr>
        <p:blipFill>
          <a:blip r:embed="rId12">
            <a:extLst>
              <a:ext uri="{28A0092B-C50C-407E-A947-70E740481C1C}">
                <a14:useLocalDpi xmlns:a14="http://schemas.microsoft.com/office/drawing/2010/main"/>
              </a:ext>
            </a:extLst>
          </a:blip>
          <a:stretch>
            <a:fillRect/>
          </a:stretch>
        </p:blipFill>
        <p:spPr>
          <a:xfrm>
            <a:off x="727825" y="6316801"/>
            <a:ext cx="2622792" cy="440596"/>
          </a:xfrm>
          <a:prstGeom prst="rect">
            <a:avLst/>
          </a:prstGeom>
        </p:spPr>
      </p:pic>
      <p:cxnSp>
        <p:nvCxnSpPr>
          <p:cNvPr id="21" name="Straight Connector 20"/>
          <p:cNvCxnSpPr>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4545568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6" r:id="rId6"/>
    <p:sldLayoutId id="2147483857" r:id="rId7"/>
    <p:sldLayoutId id="2147483858" r:id="rId8"/>
    <p:sldLayoutId id="2147483859" r:id="rId9"/>
    <p:sldLayoutId id="2147483860" r:id="rId10"/>
  </p:sldLayoutIdLst>
  <p:transition/>
  <p:hf sldNum="0" hdr="0" ft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americasuncommonsense.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https://www.familysearch.org/wiki/en/United_States_in_the_War_of_1812" TargetMode="External"/><Relationship Id="rId2" Type="http://schemas.openxmlformats.org/officeDocument/2006/relationships/hyperlink" Target="https://www.familysearch.org/wiki/en/Revolutionary_War,_1775_to_1783" TargetMode="Externa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hyperlink" Target="https://www.familysearch.org/wiki/en/United_States_Indian_Wars,_1780s-1890s" TargetMode="External"/><Relationship Id="rId4" Type="http://schemas.openxmlformats.org/officeDocument/2006/relationships/hyperlink" Target="https://www.familysearch.org/wiki/en/Mexican_War,_1846_to_184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ww.loc.gov/rr/scitech/trs/trsosrd.html?loclr=blogad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4.gi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4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gif"/><Relationship Id="rId7"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6.jpeg"/><Relationship Id="rId11" Type="http://schemas.openxmlformats.org/officeDocument/2006/relationships/image" Target="../media/image71.jpeg"/><Relationship Id="rId5" Type="http://schemas.openxmlformats.org/officeDocument/2006/relationships/image" Target="../media/image65.jpeg"/><Relationship Id="rId10" Type="http://schemas.openxmlformats.org/officeDocument/2006/relationships/image" Target="../media/image70.png"/><Relationship Id="rId4" Type="http://schemas.openxmlformats.org/officeDocument/2006/relationships/image" Target="../media/image64.jpeg"/><Relationship Id="rId9" Type="http://schemas.openxmlformats.org/officeDocument/2006/relationships/image" Target="../media/image69.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3.jpeg"/></Relationships>
</file>

<file path=ppt/slides/_rels/slide4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5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2919D-CF6A-2354-959B-BB194E143F24}"/>
              </a:ext>
            </a:extLst>
          </p:cNvPr>
          <p:cNvSpPr>
            <a:spLocks noGrp="1"/>
          </p:cNvSpPr>
          <p:nvPr>
            <p:ph type="ctrTitle"/>
          </p:nvPr>
        </p:nvSpPr>
        <p:spPr>
          <a:xfrm>
            <a:off x="1109981" y="1600197"/>
            <a:ext cx="9966960" cy="2076983"/>
          </a:xfrm>
        </p:spPr>
        <p:txBody>
          <a:bodyPr/>
          <a:lstStyle/>
          <a:p>
            <a:r>
              <a:rPr lang="en-US" dirty="0"/>
              <a:t>HEP Budget</a:t>
            </a:r>
          </a:p>
        </p:txBody>
      </p:sp>
      <p:sp>
        <p:nvSpPr>
          <p:cNvPr id="3" name="Subtitle 2">
            <a:extLst>
              <a:ext uri="{FF2B5EF4-FFF2-40B4-BE49-F238E27FC236}">
                <a16:creationId xmlns:a16="http://schemas.microsoft.com/office/drawing/2014/main" id="{38BC691C-F61F-E7E6-110C-DE9063D788ED}"/>
              </a:ext>
            </a:extLst>
          </p:cNvPr>
          <p:cNvSpPr>
            <a:spLocks noGrp="1"/>
          </p:cNvSpPr>
          <p:nvPr>
            <p:ph type="subTitle" idx="1"/>
          </p:nvPr>
        </p:nvSpPr>
        <p:spPr>
          <a:xfrm>
            <a:off x="1709531" y="3869638"/>
            <a:ext cx="8767860" cy="1106399"/>
          </a:xfrm>
        </p:spPr>
        <p:txBody>
          <a:bodyPr>
            <a:normAutofit/>
          </a:bodyPr>
          <a:lstStyle/>
          <a:p>
            <a:r>
              <a:rPr lang="en-US" sz="2000" dirty="0">
                <a:solidFill>
                  <a:schemeClr val="bg1"/>
                </a:solidFill>
              </a:rPr>
              <a:t>HEP Early Career Network Summer 2023 Workshop</a:t>
            </a:r>
          </a:p>
        </p:txBody>
      </p:sp>
      <p:sp>
        <p:nvSpPr>
          <p:cNvPr id="4" name="Text Placeholder 3">
            <a:extLst>
              <a:ext uri="{FF2B5EF4-FFF2-40B4-BE49-F238E27FC236}">
                <a16:creationId xmlns:a16="http://schemas.microsoft.com/office/drawing/2014/main" id="{B84CFB0A-9807-CD83-9C85-09EA804E2B79}"/>
              </a:ext>
            </a:extLst>
          </p:cNvPr>
          <p:cNvSpPr>
            <a:spLocks noGrp="1"/>
          </p:cNvSpPr>
          <p:nvPr>
            <p:ph type="body" sz="quarter" idx="13"/>
          </p:nvPr>
        </p:nvSpPr>
        <p:spPr>
          <a:xfrm>
            <a:off x="1710158" y="5056705"/>
            <a:ext cx="8767233" cy="1417319"/>
          </a:xfrm>
        </p:spPr>
        <p:txBody>
          <a:bodyPr>
            <a:normAutofit lnSpcReduction="10000"/>
          </a:bodyPr>
          <a:lstStyle/>
          <a:p>
            <a:r>
              <a:rPr lang="en-US" dirty="0"/>
              <a:t>Alan Stone</a:t>
            </a:r>
            <a:br>
              <a:rPr lang="en-US" dirty="0"/>
            </a:br>
            <a:r>
              <a:rPr lang="en-US" dirty="0"/>
              <a:t>Office of High Energy Physics</a:t>
            </a:r>
          </a:p>
          <a:p>
            <a:r>
              <a:rPr lang="en-US" dirty="0"/>
              <a:t>8 June 2023</a:t>
            </a:r>
            <a:br>
              <a:rPr lang="en-US" dirty="0"/>
            </a:br>
            <a:endParaRPr lang="en-US" dirty="0"/>
          </a:p>
        </p:txBody>
      </p:sp>
    </p:spTree>
    <p:extLst>
      <p:ext uri="{BB962C8B-B14F-4D97-AF65-F5344CB8AC3E}">
        <p14:creationId xmlns:p14="http://schemas.microsoft.com/office/powerpoint/2010/main" val="2769223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33142BD-9844-42A3-B9C0-24D14A199EDB}"/>
              </a:ext>
            </a:extLst>
          </p:cNvPr>
          <p:cNvSpPr>
            <a:spLocks noGrp="1"/>
          </p:cNvSpPr>
          <p:nvPr>
            <p:ph type="title"/>
          </p:nvPr>
        </p:nvSpPr>
        <p:spPr/>
        <p:txBody>
          <a:bodyPr/>
          <a:lstStyle/>
          <a:p>
            <a:r>
              <a:rPr lang="en-US"/>
              <a:t>Impacts from Increase ECA Investments</a:t>
            </a:r>
          </a:p>
        </p:txBody>
      </p:sp>
      <p:graphicFrame>
        <p:nvGraphicFramePr>
          <p:cNvPr id="13" name="Content Placeholder 12">
            <a:extLst>
              <a:ext uri="{FF2B5EF4-FFF2-40B4-BE49-F238E27FC236}">
                <a16:creationId xmlns:a16="http://schemas.microsoft.com/office/drawing/2014/main" id="{BADAA172-F363-4BCB-954F-E6E27B87002A}"/>
              </a:ext>
            </a:extLst>
          </p:cNvPr>
          <p:cNvGraphicFramePr>
            <a:graphicFrameLocks noGrp="1"/>
          </p:cNvGraphicFramePr>
          <p:nvPr>
            <p:ph sz="half" idx="1"/>
          </p:nvPr>
        </p:nvGraphicFramePr>
        <p:xfrm>
          <a:off x="360697" y="4230966"/>
          <a:ext cx="11054968" cy="1582005"/>
        </p:xfrm>
        <a:graphic>
          <a:graphicData uri="http://schemas.openxmlformats.org/drawingml/2006/table">
            <a:tbl>
              <a:tblPr/>
              <a:tblGrid>
                <a:gridCol w="1729009">
                  <a:extLst>
                    <a:ext uri="{9D8B030D-6E8A-4147-A177-3AD203B41FA5}">
                      <a16:colId xmlns:a16="http://schemas.microsoft.com/office/drawing/2014/main" val="1720437029"/>
                    </a:ext>
                  </a:extLst>
                </a:gridCol>
                <a:gridCol w="624165">
                  <a:extLst>
                    <a:ext uri="{9D8B030D-6E8A-4147-A177-3AD203B41FA5}">
                      <a16:colId xmlns:a16="http://schemas.microsoft.com/office/drawing/2014/main" val="1846890863"/>
                    </a:ext>
                  </a:extLst>
                </a:gridCol>
                <a:gridCol w="704738">
                  <a:extLst>
                    <a:ext uri="{9D8B030D-6E8A-4147-A177-3AD203B41FA5}">
                      <a16:colId xmlns:a16="http://schemas.microsoft.com/office/drawing/2014/main" val="3123466474"/>
                    </a:ext>
                  </a:extLst>
                </a:gridCol>
                <a:gridCol w="602673">
                  <a:extLst>
                    <a:ext uri="{9D8B030D-6E8A-4147-A177-3AD203B41FA5}">
                      <a16:colId xmlns:a16="http://schemas.microsoft.com/office/drawing/2014/main" val="3432765333"/>
                    </a:ext>
                  </a:extLst>
                </a:gridCol>
                <a:gridCol w="644236">
                  <a:extLst>
                    <a:ext uri="{9D8B030D-6E8A-4147-A177-3AD203B41FA5}">
                      <a16:colId xmlns:a16="http://schemas.microsoft.com/office/drawing/2014/main" val="2443300178"/>
                    </a:ext>
                  </a:extLst>
                </a:gridCol>
                <a:gridCol w="737755">
                  <a:extLst>
                    <a:ext uri="{9D8B030D-6E8A-4147-A177-3AD203B41FA5}">
                      <a16:colId xmlns:a16="http://schemas.microsoft.com/office/drawing/2014/main" val="1161024239"/>
                    </a:ext>
                  </a:extLst>
                </a:gridCol>
                <a:gridCol w="779318">
                  <a:extLst>
                    <a:ext uri="{9D8B030D-6E8A-4147-A177-3AD203B41FA5}">
                      <a16:colId xmlns:a16="http://schemas.microsoft.com/office/drawing/2014/main" val="3255700112"/>
                    </a:ext>
                  </a:extLst>
                </a:gridCol>
                <a:gridCol w="716973">
                  <a:extLst>
                    <a:ext uri="{9D8B030D-6E8A-4147-A177-3AD203B41FA5}">
                      <a16:colId xmlns:a16="http://schemas.microsoft.com/office/drawing/2014/main" val="1536313017"/>
                    </a:ext>
                  </a:extLst>
                </a:gridCol>
                <a:gridCol w="810491">
                  <a:extLst>
                    <a:ext uri="{9D8B030D-6E8A-4147-A177-3AD203B41FA5}">
                      <a16:colId xmlns:a16="http://schemas.microsoft.com/office/drawing/2014/main" val="3285266485"/>
                    </a:ext>
                  </a:extLst>
                </a:gridCol>
                <a:gridCol w="748145">
                  <a:extLst>
                    <a:ext uri="{9D8B030D-6E8A-4147-A177-3AD203B41FA5}">
                      <a16:colId xmlns:a16="http://schemas.microsoft.com/office/drawing/2014/main" val="4269019587"/>
                    </a:ext>
                  </a:extLst>
                </a:gridCol>
                <a:gridCol w="727364">
                  <a:extLst>
                    <a:ext uri="{9D8B030D-6E8A-4147-A177-3AD203B41FA5}">
                      <a16:colId xmlns:a16="http://schemas.microsoft.com/office/drawing/2014/main" val="3203079544"/>
                    </a:ext>
                  </a:extLst>
                </a:gridCol>
                <a:gridCol w="665018">
                  <a:extLst>
                    <a:ext uri="{9D8B030D-6E8A-4147-A177-3AD203B41FA5}">
                      <a16:colId xmlns:a16="http://schemas.microsoft.com/office/drawing/2014/main" val="4213067402"/>
                    </a:ext>
                  </a:extLst>
                </a:gridCol>
                <a:gridCol w="737754">
                  <a:extLst>
                    <a:ext uri="{9D8B030D-6E8A-4147-A177-3AD203B41FA5}">
                      <a16:colId xmlns:a16="http://schemas.microsoft.com/office/drawing/2014/main" val="3340924780"/>
                    </a:ext>
                  </a:extLst>
                </a:gridCol>
                <a:gridCol w="827329">
                  <a:extLst>
                    <a:ext uri="{9D8B030D-6E8A-4147-A177-3AD203B41FA5}">
                      <a16:colId xmlns:a16="http://schemas.microsoft.com/office/drawing/2014/main" val="976881530"/>
                    </a:ext>
                  </a:extLst>
                </a:gridCol>
              </a:tblGrid>
              <a:tr h="102344">
                <a:tc>
                  <a:txBody>
                    <a:bodyPr/>
                    <a:lstStyle/>
                    <a:p>
                      <a:pPr algn="l" fontAlgn="b"/>
                      <a:r>
                        <a:rPr lang="en-US" sz="1400" b="1" i="0" u="none" strike="noStrike">
                          <a:solidFill>
                            <a:srgbClr val="FFFFFF"/>
                          </a:solidFill>
                          <a:effectLst/>
                          <a:latin typeface="Calibri" panose="020F0502020204030204" pitchFamily="34" charset="0"/>
                        </a:rPr>
                        <a:t>Start Date</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FY19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FY20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a:solidFill>
                            <a:srgbClr val="FFFFFF"/>
                          </a:solidFill>
                          <a:effectLst/>
                          <a:latin typeface="Calibri" panose="020F0502020204030204" pitchFamily="34" charset="0"/>
                        </a:rPr>
                        <a:t>FY21</a:t>
                      </a:r>
                    </a:p>
                  </a:txBody>
                  <a:tcPr marL="0" marR="0" marT="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b"/>
                      <a:r>
                        <a:rPr lang="en-US" sz="1400" b="1" i="0" u="none" strike="noStrike" dirty="0">
                          <a:solidFill>
                            <a:srgbClr val="FFFFFF"/>
                          </a:solidFill>
                          <a:effectLst/>
                          <a:latin typeface="Calibri" panose="020F0502020204030204" pitchFamily="34" charset="0"/>
                        </a:rPr>
                        <a:t>FY22</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1770925791"/>
                  </a:ext>
                </a:extLst>
              </a:tr>
              <a:tr h="313975">
                <a:tc>
                  <a:txBody>
                    <a:bodyPr/>
                    <a:lstStyle/>
                    <a:p>
                      <a:pPr algn="l" fontAlgn="b"/>
                      <a:r>
                        <a:rPr lang="en-US" sz="1400" b="0" i="0" u="none" strike="noStrike">
                          <a:solidFill>
                            <a:srgbClr val="000000"/>
                          </a:solidFill>
                          <a:effectLst/>
                          <a:latin typeface="Calibri" panose="020F0502020204030204" pitchFamily="34" charset="0"/>
                        </a:rPr>
                        <a:t>Current FY Funding ($k)</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16,000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3,717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3,251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2,012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3,750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3,500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4,250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6,500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8,750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8,675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9,400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8,550</a:t>
                      </a:r>
                    </a:p>
                  </a:txBody>
                  <a:tcPr marL="0" marR="0" marT="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6,500</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776113780"/>
                  </a:ext>
                </a:extLst>
              </a:tr>
              <a:tr h="313975">
                <a:tc>
                  <a:txBody>
                    <a:bodyPr/>
                    <a:lstStyle/>
                    <a:p>
                      <a:pPr algn="l" fontAlgn="b"/>
                      <a:r>
                        <a:rPr lang="en-US" sz="1400" b="0" i="0" u="none" strike="noStrike">
                          <a:solidFill>
                            <a:srgbClr val="000000"/>
                          </a:solidFill>
                          <a:effectLst/>
                          <a:latin typeface="Calibri" panose="020F0502020204030204" pitchFamily="34" charset="0"/>
                        </a:rPr>
                        <a:t>Total FY Funding ($k)</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16,000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3,717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6,966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8,993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14,253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13,866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11,458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highlight>
                            <a:srgbClr val="FFFF00"/>
                          </a:highlight>
                          <a:latin typeface="Calibri" panose="020F0502020204030204" pitchFamily="34" charset="0"/>
                        </a:rPr>
                        <a:t>12,497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highlight>
                            <a:srgbClr val="FFFF00"/>
                          </a:highlight>
                          <a:latin typeface="Calibri" panose="020F0502020204030204" pitchFamily="34" charset="0"/>
                        </a:rPr>
                        <a:t>16,250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highlight>
                            <a:srgbClr val="FFFF00"/>
                          </a:highlight>
                          <a:latin typeface="Calibri" panose="020F0502020204030204" pitchFamily="34" charset="0"/>
                        </a:rPr>
                        <a:t>18,175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highlight>
                            <a:srgbClr val="FFFF00"/>
                          </a:highlight>
                          <a:latin typeface="Calibri" panose="020F0502020204030204" pitchFamily="34" charset="0"/>
                        </a:rPr>
                        <a:t>22,100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highlight>
                            <a:srgbClr val="FFFF00"/>
                          </a:highlight>
                          <a:latin typeface="Calibri" panose="020F0502020204030204" pitchFamily="34" charset="0"/>
                        </a:rPr>
                        <a:t>21,950</a:t>
                      </a:r>
                    </a:p>
                  </a:txBody>
                  <a:tcPr marL="0" marR="0" marT="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highlight>
                            <a:srgbClr val="FFFF00"/>
                          </a:highlight>
                          <a:latin typeface="Calibri" panose="020F0502020204030204" pitchFamily="34" charset="0"/>
                        </a:rPr>
                        <a:t>18,500</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697747634"/>
                  </a:ext>
                </a:extLst>
              </a:tr>
              <a:tr h="178394">
                <a:tc>
                  <a:txBody>
                    <a:bodyPr/>
                    <a:lstStyle/>
                    <a:p>
                      <a:pPr algn="l" fontAlgn="b"/>
                      <a:r>
                        <a:rPr lang="en-US" sz="1400" b="0" i="0" u="none" strike="noStrike">
                          <a:solidFill>
                            <a:srgbClr val="000000"/>
                          </a:solidFill>
                          <a:effectLst/>
                          <a:latin typeface="Calibri" panose="020F0502020204030204" pitchFamily="34" charset="0"/>
                        </a:rPr>
                        <a:t>CY Awards</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15</a:t>
                      </a:r>
                    </a:p>
                  </a:txBody>
                  <a:tcPr marL="0" marR="0" marT="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11</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483029409"/>
                  </a:ext>
                </a:extLst>
              </a:tr>
              <a:tr h="313975">
                <a:tc>
                  <a:txBody>
                    <a:bodyPr/>
                    <a:lstStyle/>
                    <a:p>
                      <a:pPr algn="l" fontAlgn="b"/>
                      <a:r>
                        <a:rPr lang="en-US" sz="1400" b="0" i="0" u="none" strike="noStrike">
                          <a:solidFill>
                            <a:srgbClr val="000000"/>
                          </a:solidFill>
                          <a:effectLst/>
                          <a:latin typeface="Calibri" panose="020F0502020204030204" pitchFamily="34" charset="0"/>
                        </a:rPr>
                        <a:t>Total Active Awards</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43</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61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a:t>
                      </a:r>
                    </a:p>
                  </a:txBody>
                  <a:tcPr marL="0" marR="0" marT="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70</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34176701"/>
                  </a:ext>
                </a:extLst>
              </a:tr>
              <a:tr h="178394">
                <a:tc>
                  <a:txBody>
                    <a:bodyPr/>
                    <a:lstStyle/>
                    <a:p>
                      <a:pPr algn="l" fontAlgn="b"/>
                      <a:r>
                        <a:rPr lang="en-US" sz="1400" b="0" i="0" u="none" strike="noStrike">
                          <a:solidFill>
                            <a:srgbClr val="000000"/>
                          </a:solidFill>
                          <a:effectLst/>
                          <a:latin typeface="Calibri" panose="020F0502020204030204" pitchFamily="34" charset="0"/>
                        </a:rPr>
                        <a:t>Total Awards</a:t>
                      </a:r>
                    </a:p>
                  </a:txBody>
                  <a:tcPr marL="0" marR="0" marT="0" marB="0" anchor="b">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39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48</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54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59</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66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91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105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120</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a:solidFill>
                            <a:srgbClr val="000000"/>
                          </a:solidFill>
                          <a:effectLst/>
                          <a:latin typeface="Calibri" panose="020F0502020204030204" pitchFamily="34" charset="0"/>
                        </a:rPr>
                        <a:t>135</a:t>
                      </a:r>
                    </a:p>
                  </a:txBody>
                  <a:tcPr marL="0" marR="0" marT="0" marB="0" anchor="b">
                    <a:lnL>
                      <a:noFill/>
                    </a:lnL>
                    <a:lnR w="6350" cap="flat" cmpd="sng" algn="ctr">
                      <a:no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r" fontAlgn="b"/>
                      <a:r>
                        <a:rPr lang="en-US" sz="1400" b="0" i="0" u="none" strike="noStrike" dirty="0">
                          <a:solidFill>
                            <a:srgbClr val="000000"/>
                          </a:solidFill>
                          <a:effectLst/>
                          <a:latin typeface="Calibri" panose="020F0502020204030204" pitchFamily="34" charset="0"/>
                        </a:rPr>
                        <a:t>146</a:t>
                      </a:r>
                    </a:p>
                  </a:txBody>
                  <a:tcPr marL="0" marR="0" marT="0"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1786422232"/>
                  </a:ext>
                </a:extLst>
              </a:tr>
            </a:tbl>
          </a:graphicData>
        </a:graphic>
      </p:graphicFrame>
      <p:sp>
        <p:nvSpPr>
          <p:cNvPr id="15" name="Content Placeholder 14">
            <a:extLst>
              <a:ext uri="{FF2B5EF4-FFF2-40B4-BE49-F238E27FC236}">
                <a16:creationId xmlns:a16="http://schemas.microsoft.com/office/drawing/2014/main" id="{1DC1603F-C7CE-4ECC-9736-85EC5D37E758}"/>
              </a:ext>
            </a:extLst>
          </p:cNvPr>
          <p:cNvSpPr>
            <a:spLocks noGrp="1"/>
          </p:cNvSpPr>
          <p:nvPr>
            <p:ph sz="half" idx="2"/>
          </p:nvPr>
        </p:nvSpPr>
        <p:spPr>
          <a:xfrm>
            <a:off x="755196" y="1045029"/>
            <a:ext cx="11054968" cy="2823585"/>
          </a:xfrm>
        </p:spPr>
        <p:txBody>
          <a:bodyPr>
            <a:normAutofit lnSpcReduction="10000"/>
          </a:bodyPr>
          <a:lstStyle/>
          <a:p>
            <a:r>
              <a:rPr lang="en-US"/>
              <a:t>University Awards are effectively “one-shots”, fully funded in the year the award is made</a:t>
            </a:r>
          </a:p>
          <a:p>
            <a:r>
              <a:rPr lang="en-US"/>
              <a:t>Laboratory Awards require four additional years of funding at ~500k each</a:t>
            </a:r>
          </a:p>
          <a:p>
            <a:r>
              <a:rPr lang="en-US"/>
              <a:t>The number of awards made per year has increased from the FY15 nadir of 5 (and SC scolding) to a peak of 15 in FY 20 and FY 21</a:t>
            </a:r>
          </a:p>
          <a:p>
            <a:pPr lvl="1"/>
            <a:r>
              <a:rPr lang="en-US"/>
              <a:t>Total active awards as of August 2022 was 70</a:t>
            </a:r>
          </a:p>
          <a:p>
            <a:pPr lvl="1"/>
            <a:r>
              <a:rPr lang="en-US"/>
              <a:t>22 Lab ECAs carried into FY 2023 with a 10.875M commitment</a:t>
            </a:r>
          </a:p>
          <a:p>
            <a:r>
              <a:rPr lang="en-US"/>
              <a:t>Takeaway: Robust ECA program represents a non-negligible amount of the core Research funding to Labs and University Grants </a:t>
            </a:r>
          </a:p>
        </p:txBody>
      </p:sp>
    </p:spTree>
    <p:extLst>
      <p:ext uri="{BB962C8B-B14F-4D97-AF65-F5344CB8AC3E}">
        <p14:creationId xmlns:p14="http://schemas.microsoft.com/office/powerpoint/2010/main" val="16733515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934ED-25A7-03E5-CABB-DC409AC28FD8}"/>
              </a:ext>
            </a:extLst>
          </p:cNvPr>
          <p:cNvSpPr>
            <a:spLocks noGrp="1"/>
          </p:cNvSpPr>
          <p:nvPr>
            <p:ph type="title"/>
          </p:nvPr>
        </p:nvSpPr>
        <p:spPr/>
        <p:txBody>
          <a:bodyPr/>
          <a:lstStyle/>
          <a:p>
            <a:r>
              <a:rPr lang="en-US" dirty="0"/>
              <a:t>HEP Support: More Than Labs and Universities</a:t>
            </a:r>
          </a:p>
        </p:txBody>
      </p:sp>
      <p:graphicFrame>
        <p:nvGraphicFramePr>
          <p:cNvPr id="7" name="Content Placeholder 6">
            <a:extLst>
              <a:ext uri="{FF2B5EF4-FFF2-40B4-BE49-F238E27FC236}">
                <a16:creationId xmlns:a16="http://schemas.microsoft.com/office/drawing/2014/main" id="{04BF1BB7-6976-332C-F43F-9A81CC275276}"/>
              </a:ext>
            </a:extLst>
          </p:cNvPr>
          <p:cNvGraphicFramePr>
            <a:graphicFrameLocks noGrp="1"/>
          </p:cNvGraphicFramePr>
          <p:nvPr>
            <p:ph sz="half" idx="1"/>
          </p:nvPr>
        </p:nvGraphicFramePr>
        <p:xfrm>
          <a:off x="628650" y="979779"/>
          <a:ext cx="5295739" cy="466999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7">
            <a:extLst>
              <a:ext uri="{FF2B5EF4-FFF2-40B4-BE49-F238E27FC236}">
                <a16:creationId xmlns:a16="http://schemas.microsoft.com/office/drawing/2014/main" id="{5B8287AD-D33F-AEE1-F088-10E196E4417F}"/>
              </a:ext>
            </a:extLst>
          </p:cNvPr>
          <p:cNvSpPr>
            <a:spLocks noGrp="1"/>
          </p:cNvSpPr>
          <p:nvPr>
            <p:ph sz="half" idx="2"/>
          </p:nvPr>
        </p:nvSpPr>
        <p:spPr>
          <a:xfrm>
            <a:off x="6267612" y="1034717"/>
            <a:ext cx="5745494" cy="5414210"/>
          </a:xfrm>
        </p:spPr>
        <p:txBody>
          <a:bodyPr>
            <a:normAutofit/>
          </a:bodyPr>
          <a:lstStyle/>
          <a:p>
            <a:r>
              <a:rPr lang="en-US" dirty="0"/>
              <a:t>With FY 2023, </a:t>
            </a:r>
            <a:r>
              <a:rPr lang="en-US" dirty="0">
                <a:solidFill>
                  <a:srgbClr val="0000FF"/>
                </a:solidFill>
              </a:rPr>
              <a:t>SURF increases from 30M to 35M</a:t>
            </a:r>
            <a:r>
              <a:rPr lang="en-US" dirty="0"/>
              <a:t>, while </a:t>
            </a:r>
            <a:r>
              <a:rPr lang="en-US" dirty="0">
                <a:solidFill>
                  <a:srgbClr val="146737"/>
                </a:solidFill>
              </a:rPr>
              <a:t>SBIR/STTR decreases from 25.3M to 15.9M</a:t>
            </a:r>
          </a:p>
          <a:p>
            <a:r>
              <a:rPr lang="en-US" dirty="0"/>
              <a:t>Program Support includes:</a:t>
            </a:r>
          </a:p>
          <a:p>
            <a:pPr lvl="1"/>
            <a:r>
              <a:rPr lang="en-US" dirty="0"/>
              <a:t>HEP and the community has benefited from a skilled and dedicated group of individuals working at DOE on a term basis (</a:t>
            </a:r>
            <a:r>
              <a:rPr lang="en-US" b="1" dirty="0"/>
              <a:t>8 </a:t>
            </a:r>
            <a:r>
              <a:rPr lang="en-US" b="1" dirty="0" err="1"/>
              <a:t>detailees</a:t>
            </a:r>
            <a:r>
              <a:rPr lang="en-US" b="1" dirty="0"/>
              <a:t> as of Feb 2023</a:t>
            </a:r>
            <a:r>
              <a:rPr lang="en-US" dirty="0"/>
              <a:t>)</a:t>
            </a:r>
          </a:p>
          <a:p>
            <a:pPr lvl="1"/>
            <a:r>
              <a:rPr lang="en-US" dirty="0"/>
              <a:t>HEP relies on a regular and robust review of Research, Facilities and Projects. Much of this is subcontracted to </a:t>
            </a:r>
            <a:r>
              <a:rPr lang="en-US" b="1" dirty="0"/>
              <a:t>Oak Ridge Institute for Science and Education (ORISE)</a:t>
            </a:r>
          </a:p>
          <a:p>
            <a:pPr lvl="1"/>
            <a:r>
              <a:rPr lang="en-US" dirty="0"/>
              <a:t>There are many DOE/SC organizational programs, services and initiatives that are funded pro rata.  HEP currently </a:t>
            </a:r>
            <a:r>
              <a:rPr lang="en-US" dirty="0">
                <a:solidFill>
                  <a:srgbClr val="146737"/>
                </a:solidFill>
              </a:rPr>
              <a:t>contributes 17% to these costs</a:t>
            </a:r>
          </a:p>
          <a:p>
            <a:pPr lvl="1"/>
            <a:r>
              <a:rPr lang="en-US" dirty="0">
                <a:solidFill>
                  <a:srgbClr val="0000FF"/>
                </a:solidFill>
              </a:rPr>
              <a:t>For FY 2023, the estimated subtotal for Program Support is 12.5M, or 1.1% of HEP budget</a:t>
            </a:r>
          </a:p>
        </p:txBody>
      </p:sp>
      <p:sp>
        <p:nvSpPr>
          <p:cNvPr id="9" name="Content Placeholder 7">
            <a:extLst>
              <a:ext uri="{FF2B5EF4-FFF2-40B4-BE49-F238E27FC236}">
                <a16:creationId xmlns:a16="http://schemas.microsoft.com/office/drawing/2014/main" id="{8B1B7C91-E5A9-1BFA-6ADE-11D0B455DC88}"/>
              </a:ext>
            </a:extLst>
          </p:cNvPr>
          <p:cNvSpPr txBox="1">
            <a:spLocks/>
          </p:cNvSpPr>
          <p:nvPr/>
        </p:nvSpPr>
        <p:spPr>
          <a:xfrm>
            <a:off x="0" y="5697905"/>
            <a:ext cx="6425704" cy="594611"/>
          </a:xfrm>
          <a:prstGeom prst="rect">
            <a:avLst/>
          </a:prstGeom>
        </p:spPr>
        <p:txBody>
          <a:bodyPr vert="horz" lIns="91440" tIns="45720" rIns="91440" bIns="45720" rtlCol="0">
            <a:normAutofit lnSpcReduction="10000"/>
          </a:bodyPr>
          <a:lst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165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fontAlgn="auto">
              <a:spcAft>
                <a:spcPts val="0"/>
              </a:spcAft>
            </a:pPr>
            <a:r>
              <a:rPr lang="en-US" sz="1400" dirty="0"/>
              <a:t>FY 2022 has anomaly of 303.6M IRA supplement to projects, and cannot provide FY 2023 grant statistics until end of the fiscal year</a:t>
            </a:r>
          </a:p>
          <a:p>
            <a:pPr lvl="2" fontAlgn="auto"/>
            <a:endParaRPr lang="en-US" dirty="0"/>
          </a:p>
        </p:txBody>
      </p:sp>
    </p:spTree>
    <p:extLst>
      <p:ext uri="{BB962C8B-B14F-4D97-AF65-F5344CB8AC3E}">
        <p14:creationId xmlns:p14="http://schemas.microsoft.com/office/powerpoint/2010/main" val="41676458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08EE-7697-48EB-9098-42546CC7299F}"/>
              </a:ext>
            </a:extLst>
          </p:cNvPr>
          <p:cNvSpPr>
            <a:spLocks noGrp="1"/>
          </p:cNvSpPr>
          <p:nvPr>
            <p:ph type="title"/>
          </p:nvPr>
        </p:nvSpPr>
        <p:spPr>
          <a:xfrm>
            <a:off x="225779" y="-31894"/>
            <a:ext cx="11787327" cy="902525"/>
          </a:xfrm>
        </p:spPr>
        <p:txBody>
          <a:bodyPr/>
          <a:lstStyle/>
          <a:p>
            <a:r>
              <a:rPr lang="en-US" dirty="0">
                <a:cs typeface="Calibri Light"/>
              </a:rPr>
              <a:t>Ongoing HEP Budget Challenges &amp; Opportunities</a:t>
            </a:r>
            <a:endParaRPr lang="en-US" dirty="0"/>
          </a:p>
        </p:txBody>
      </p:sp>
      <p:sp>
        <p:nvSpPr>
          <p:cNvPr id="3" name="Content Placeholder 2">
            <a:extLst>
              <a:ext uri="{FF2B5EF4-FFF2-40B4-BE49-F238E27FC236}">
                <a16:creationId xmlns:a16="http://schemas.microsoft.com/office/drawing/2014/main" id="{C6BEA241-870A-4B47-8C33-B125A88DBA12}"/>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	. </a:t>
            </a:r>
          </a:p>
        </p:txBody>
      </p:sp>
      <p:graphicFrame>
        <p:nvGraphicFramePr>
          <p:cNvPr id="4" name="Diagram 3">
            <a:extLst>
              <a:ext uri="{FF2B5EF4-FFF2-40B4-BE49-F238E27FC236}">
                <a16:creationId xmlns:a16="http://schemas.microsoft.com/office/drawing/2014/main" id="{FAC9E460-C1B9-46DC-A590-A38C91CEBAEC}"/>
              </a:ext>
            </a:extLst>
          </p:cNvPr>
          <p:cNvGraphicFramePr/>
          <p:nvPr/>
        </p:nvGraphicFramePr>
        <p:xfrm>
          <a:off x="45585" y="902528"/>
          <a:ext cx="8779438" cy="5544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descr="A picture containing text, person&#10;&#10;Description automatically generated">
            <a:extLst>
              <a:ext uri="{FF2B5EF4-FFF2-40B4-BE49-F238E27FC236}">
                <a16:creationId xmlns:a16="http://schemas.microsoft.com/office/drawing/2014/main" id="{53849688-398A-B0A2-BBBF-10A501D553A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35967" y="3628044"/>
            <a:ext cx="3077139" cy="2805480"/>
          </a:xfrm>
          <a:prstGeom prst="rect">
            <a:avLst/>
          </a:prstGeom>
        </p:spPr>
      </p:pic>
      <p:pic>
        <p:nvPicPr>
          <p:cNvPr id="15" name="Picture 14" descr="A picture containing person, indoor, people, group&#10;&#10;Description automatically generated">
            <a:extLst>
              <a:ext uri="{FF2B5EF4-FFF2-40B4-BE49-F238E27FC236}">
                <a16:creationId xmlns:a16="http://schemas.microsoft.com/office/drawing/2014/main" id="{D39E68F7-74B6-D986-3CBB-F81C0C9249F1}"/>
              </a:ext>
            </a:extLst>
          </p:cNvPr>
          <p:cNvPicPr>
            <a:picLocks noChangeAspect="1"/>
          </p:cNvPicPr>
          <p:nvPr/>
        </p:nvPicPr>
        <p:blipFill>
          <a:blip r:embed="rId9"/>
          <a:stretch>
            <a:fillRect/>
          </a:stretch>
        </p:blipFill>
        <p:spPr>
          <a:xfrm>
            <a:off x="8890376" y="1175656"/>
            <a:ext cx="3122729" cy="2081031"/>
          </a:xfrm>
          <a:prstGeom prst="rect">
            <a:avLst/>
          </a:prstGeom>
        </p:spPr>
      </p:pic>
    </p:spTree>
    <p:extLst>
      <p:ext uri="{BB962C8B-B14F-4D97-AF65-F5344CB8AC3E}">
        <p14:creationId xmlns:p14="http://schemas.microsoft.com/office/powerpoint/2010/main" val="25978768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0798-133E-84DD-174B-B69C4A23D77E}"/>
              </a:ext>
            </a:extLst>
          </p:cNvPr>
          <p:cNvSpPr>
            <a:spLocks noGrp="1"/>
          </p:cNvSpPr>
          <p:nvPr>
            <p:ph type="title"/>
          </p:nvPr>
        </p:nvSpPr>
        <p:spPr/>
        <p:txBody>
          <a:bodyPr/>
          <a:lstStyle/>
          <a:p>
            <a:r>
              <a:rPr lang="en-US" noProof="0">
                <a:effectLst/>
              </a:rPr>
              <a:t>HEP </a:t>
            </a:r>
            <a:fld id="{0FF626FC-8FA9-45D4-A462-BD210603E2D0}" type="EPRCSVariable:&lt;ReportPackage&gt;&lt;Variable id=&quot;1fa98088-c8e7-449e-a7f6-3137fd0d70f5&quot; usageType=&quot;Value&quot; /&gt;&lt;/ReportPackage&gt;">
              <a:rPr lang="en-US" noProof="0" smtClean="0">
                <a:effectLst/>
              </a:rPr>
              <a:t>FY 2024</a:t>
            </a:fld>
            <a:r>
              <a:rPr lang="en-US" noProof="0"/>
              <a:t> </a:t>
            </a:r>
            <a:fld id="{681F6C5B-77A7-4CAB-BBE5-647121954295}" type="EPRCSVariable:&lt;ReportPackage&gt;&lt;Variable id=&quot;f630fd93-8335-4ff5-bed5-0a0bed69c970&quot; usageType=&quot;Value&quot; /&gt;&lt;/ReportPackage&gt;">
              <a:rPr lang="en-US" noProof="0" smtClean="0">
                <a:effectLst/>
              </a:rPr>
              <a:t>President's Request</a:t>
            </a:fld>
            <a:r>
              <a:rPr lang="en-US" noProof="0"/>
              <a:t> </a:t>
            </a:r>
            <a:fld id="{AD4B9D46-0F0D-420F-B4AD-973182870CC9}" type="EPRCSVariable:&lt;ReportPackage&gt;&lt;Variable id=&quot;5c1d0ff8-cdfc-4149-9eb0-8e05c1c32422&quot; usageType=&quot;Value&quot; /&gt;&lt;/ReportPackage&gt;">
              <a:rPr lang="en-US" noProof="0" smtClean="0">
                <a:effectLst/>
              </a:rPr>
              <a:t>Highlights</a:t>
            </a:fld>
            <a:r>
              <a:rPr lang="en-US" noProof="0"/>
              <a:t> </a:t>
            </a:r>
            <a:endParaRPr lang="en-US"/>
          </a:p>
        </p:txBody>
      </p:sp>
      <p:sp>
        <p:nvSpPr>
          <p:cNvPr id="4" name="Content Placeholder 3">
            <a:extLst>
              <a:ext uri="{FF2B5EF4-FFF2-40B4-BE49-F238E27FC236}">
                <a16:creationId xmlns:a16="http://schemas.microsoft.com/office/drawing/2014/main" id="{D3564413-7343-00CB-87D1-115CE6893EFD}"/>
              </a:ext>
            </a:extLst>
          </p:cNvPr>
          <p:cNvSpPr>
            <a:spLocks noGrp="1"/>
          </p:cNvSpPr>
          <p:nvPr>
            <p:ph sz="half" idx="1"/>
          </p:nvPr>
        </p:nvSpPr>
        <p:spPr>
          <a:xfrm>
            <a:off x="399873" y="1072935"/>
            <a:ext cx="6000925" cy="5424118"/>
          </a:xfrm>
        </p:spPr>
        <p:txBody>
          <a:bodyPr>
            <a:normAutofit/>
          </a:bodyPr>
          <a:lstStyle/>
          <a:p>
            <a:fld id="{EFDEDC8E-D5DB-4B21-817C-D4825E9174B9}" type="EPRCSVariable:&lt;ReportPackage&gt;&lt;Variable id=&quot;1fa98088-c8e7-449e-a7f6-3137fd0d70f5&quot; usageType=&quot;Value&quot; /&gt;&lt;/ReportPackage&gt;">
              <a:rPr lang="en-US" sz="2000" noProof="0" smtClean="0">
                <a:effectLst/>
              </a:rPr>
              <a:t>FY 2024</a:t>
            </a:fld>
            <a:r>
              <a:rPr lang="en-US" sz="2000" noProof="0" dirty="0"/>
              <a:t> </a:t>
            </a:r>
            <a:fld id="{B2343966-D433-42FE-A838-9709BC6A2FB1}" type="EPRCSVariable:&lt;ReportPackage&gt;&lt;Variable id=&quot;f630fd93-8335-4ff5-bed5-0a0bed69c970&quot; usageType=&quot;Value&quot; /&gt;&lt;/ReportPackage&gt;">
              <a:rPr lang="en-US" sz="2000" noProof="0" smtClean="0">
                <a:effectLst/>
              </a:rPr>
              <a:t>President's Request</a:t>
            </a:fld>
            <a:r>
              <a:rPr lang="en-US" sz="2000" noProof="0" dirty="0"/>
              <a:t> </a:t>
            </a:r>
            <a:r>
              <a:rPr lang="en-US" sz="2000" dirty="0"/>
              <a:t>of </a:t>
            </a:r>
            <a:r>
              <a:rPr lang="en-US" sz="2000" b="1" dirty="0"/>
              <a:t>$1,226.3M is an increase of $60.3M, or 5.2%</a:t>
            </a:r>
            <a:r>
              <a:rPr lang="en-US" sz="2000" dirty="0"/>
              <a:t>, above the </a:t>
            </a:r>
            <a:fld id="{8FD4FEB3-21F8-452C-AF20-0416F4DF8243}" type="EPRCSVariable:&lt;ReportPackage&gt;&lt;Variable id=&quot;225e2c94-bd3c-429f-891b-d3598bec0536&quot; usageType=&quot;Value&quot; /&gt;&lt;/ReportPackage&gt;">
              <a:rPr lang="en-US" sz="2000" noProof="0" smtClean="0">
                <a:effectLst/>
              </a:rPr>
              <a:t>FY 2023</a:t>
            </a:fld>
            <a:r>
              <a:rPr lang="en-US" sz="2000" dirty="0"/>
              <a:t> </a:t>
            </a:r>
            <a:fld id="{771D7A15-FB68-4987-84E9-D8A15DCD1500}" type="EPRCSVariable:&lt;ReportPackage&gt;&lt;Variable id=&quot;3bcb7d42-3c02-49fb-917e-1a5a3bf327d2&quot; usageType=&quot;Value&quot; /&gt;&lt;/ReportPackage&gt;">
              <a:rPr lang="en-US" sz="2000" noProof="0" smtClean="0">
                <a:effectLst/>
              </a:rPr>
              <a:t>Enacted</a:t>
            </a:fld>
            <a:r>
              <a:rPr lang="en-US" sz="2000" noProof="0" dirty="0"/>
              <a:t> </a:t>
            </a:r>
            <a:r>
              <a:rPr lang="en-US" sz="2000" dirty="0"/>
              <a:t>level</a:t>
            </a:r>
          </a:p>
          <a:p>
            <a:pPr lvl="1"/>
            <a:r>
              <a:rPr lang="en-US" sz="1800" dirty="0"/>
              <a:t>No new starts or initiatives are anticipated</a:t>
            </a:r>
          </a:p>
          <a:p>
            <a:pPr lvl="1"/>
            <a:r>
              <a:rPr lang="en-US" sz="1800" b="1" dirty="0">
                <a:solidFill>
                  <a:srgbClr val="FF0000"/>
                </a:solidFill>
              </a:rPr>
              <a:t>Non-LIC funding $850.3M (-$15.7M decrease) </a:t>
            </a:r>
          </a:p>
          <a:p>
            <a:pPr>
              <a:spcBef>
                <a:spcPts val="600"/>
              </a:spcBef>
            </a:pPr>
            <a:r>
              <a:rPr lang="en-US" sz="2000" dirty="0"/>
              <a:t>Report from next P5 strategic plan expected in early 2024</a:t>
            </a:r>
          </a:p>
          <a:p>
            <a:pPr lvl="1"/>
            <a:r>
              <a:rPr lang="en-US" sz="1800" dirty="0"/>
              <a:t>First budget impact likely to be guidance for FY 2025 Execution</a:t>
            </a:r>
          </a:p>
          <a:p>
            <a:r>
              <a:rPr lang="en-US" sz="2000" b="1" dirty="0"/>
              <a:t>Research</a:t>
            </a:r>
          </a:p>
          <a:p>
            <a:pPr lvl="1"/>
            <a:r>
              <a:rPr lang="en-US" sz="1800" dirty="0"/>
              <a:t>+$5.5M increase to RENEW and FAIR</a:t>
            </a:r>
          </a:p>
          <a:p>
            <a:pPr lvl="1"/>
            <a:r>
              <a:rPr lang="en-US" sz="1800" dirty="0"/>
              <a:t>-$21.3M decrease to Core Research</a:t>
            </a:r>
            <a:endParaRPr lang="en-US" sz="1600" dirty="0"/>
          </a:p>
        </p:txBody>
      </p:sp>
      <p:sp>
        <p:nvSpPr>
          <p:cNvPr id="3" name="Content Placeholder 2">
            <a:extLst>
              <a:ext uri="{FF2B5EF4-FFF2-40B4-BE49-F238E27FC236}">
                <a16:creationId xmlns:a16="http://schemas.microsoft.com/office/drawing/2014/main" id="{7541365F-291D-559D-0D8C-97917EB68534}"/>
              </a:ext>
            </a:extLst>
          </p:cNvPr>
          <p:cNvSpPr>
            <a:spLocks noGrp="1"/>
          </p:cNvSpPr>
          <p:nvPr>
            <p:ph sz="half" idx="2"/>
          </p:nvPr>
        </p:nvSpPr>
        <p:spPr>
          <a:xfrm>
            <a:off x="6409223" y="982699"/>
            <a:ext cx="5652011" cy="5628654"/>
          </a:xfrm>
        </p:spPr>
        <p:txBody>
          <a:bodyPr>
            <a:normAutofit/>
          </a:bodyPr>
          <a:lstStyle/>
          <a:p>
            <a:r>
              <a:rPr lang="en-US" sz="2000" b="1" dirty="0"/>
              <a:t>Facilities Operations</a:t>
            </a:r>
          </a:p>
          <a:p>
            <a:pPr lvl="1"/>
            <a:r>
              <a:rPr lang="en-US" sz="1800" dirty="0"/>
              <a:t>+$4M for Vera Rubin to prepare for FY 2025 survey start</a:t>
            </a:r>
          </a:p>
          <a:p>
            <a:pPr lvl="1"/>
            <a:r>
              <a:rPr lang="en-US" sz="1800" dirty="0"/>
              <a:t>-$5M for SURF infrastructure  </a:t>
            </a:r>
          </a:p>
          <a:p>
            <a:r>
              <a:rPr lang="en-US" sz="2000" b="1" dirty="0"/>
              <a:t>Projects</a:t>
            </a:r>
          </a:p>
          <a:p>
            <a:pPr lvl="1"/>
            <a:r>
              <a:rPr lang="en-US" sz="1800" dirty="0"/>
              <a:t>+$75M to $255M (TPC) to support the 5 LBNF/DUNE subprojects</a:t>
            </a:r>
          </a:p>
          <a:p>
            <a:pPr lvl="1"/>
            <a:r>
              <a:rPr lang="en-US" sz="1800" dirty="0"/>
              <a:t>+$8M for CMB-S4 MIE to prepare for CD-1</a:t>
            </a:r>
          </a:p>
          <a:p>
            <a:pPr lvl="1"/>
            <a:r>
              <a:rPr lang="en-US" sz="1800" dirty="0"/>
              <a:t>+$5M to support baseline profile of PIP-II</a:t>
            </a:r>
          </a:p>
          <a:p>
            <a:pPr lvl="1"/>
            <a:r>
              <a:rPr lang="en-US" sz="1800" dirty="0"/>
              <a:t>-$14.3M overall for the HL-LHC Upgrades</a:t>
            </a:r>
          </a:p>
          <a:p>
            <a:pPr lvl="2"/>
            <a:r>
              <a:rPr lang="en-US" sz="1600" dirty="0"/>
              <a:t>+$15.7M for the ATLAS and CMS Detector Upgrades per the planned profiles </a:t>
            </a:r>
          </a:p>
          <a:p>
            <a:pPr lvl="2"/>
            <a:r>
              <a:rPr lang="en-US" sz="1600" dirty="0"/>
              <a:t>-$30M as the HL-LHC Accelerator Upgrade received final funding in FY 2023  </a:t>
            </a:r>
          </a:p>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4411C32-A83A-A9C5-8CAE-63E564ECA8EB}"/>
                  </a:ext>
                </a:extLst>
              </p14:cNvPr>
              <p14:cNvContentPartPr/>
              <p14:nvPr/>
            </p14:nvContentPartPr>
            <p14:xfrm>
              <a:off x="8169518" y="5979335"/>
              <a:ext cx="360" cy="360"/>
            </p14:xfrm>
          </p:contentPart>
        </mc:Choice>
        <mc:Fallback xmlns="">
          <p:pic>
            <p:nvPicPr>
              <p:cNvPr id="5" name="Ink 4">
                <a:extLst>
                  <a:ext uri="{FF2B5EF4-FFF2-40B4-BE49-F238E27FC236}">
                    <a16:creationId xmlns:a16="http://schemas.microsoft.com/office/drawing/2014/main" id="{C4411C32-A83A-A9C5-8CAE-63E564ECA8EB}"/>
                  </a:ext>
                </a:extLst>
              </p:cNvPr>
              <p:cNvPicPr/>
              <p:nvPr/>
            </p:nvPicPr>
            <p:blipFill>
              <a:blip r:embed="rId3"/>
              <a:stretch>
                <a:fillRect/>
              </a:stretch>
            </p:blipFill>
            <p:spPr>
              <a:xfrm>
                <a:off x="8160518" y="59703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6AB800E3-5B00-087B-00F7-E00A70C24D53}"/>
                  </a:ext>
                </a:extLst>
              </p14:cNvPr>
              <p14:cNvContentPartPr/>
              <p14:nvPr/>
            </p14:nvContentPartPr>
            <p14:xfrm>
              <a:off x="7615478" y="5991575"/>
              <a:ext cx="360" cy="360"/>
            </p14:xfrm>
          </p:contentPart>
        </mc:Choice>
        <mc:Fallback xmlns="">
          <p:pic>
            <p:nvPicPr>
              <p:cNvPr id="6" name="Ink 5">
                <a:extLst>
                  <a:ext uri="{FF2B5EF4-FFF2-40B4-BE49-F238E27FC236}">
                    <a16:creationId xmlns:a16="http://schemas.microsoft.com/office/drawing/2014/main" id="{6AB800E3-5B00-087B-00F7-E00A70C24D53}"/>
                  </a:ext>
                </a:extLst>
              </p:cNvPr>
              <p:cNvPicPr/>
              <p:nvPr/>
            </p:nvPicPr>
            <p:blipFill>
              <a:blip r:embed="rId3"/>
              <a:stretch>
                <a:fillRect/>
              </a:stretch>
            </p:blipFill>
            <p:spPr>
              <a:xfrm>
                <a:off x="7606478" y="59829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1EFC7AF-51AE-9D6A-F8A0-E2A2D381E316}"/>
                  </a:ext>
                </a:extLst>
              </p14:cNvPr>
              <p14:cNvContentPartPr/>
              <p14:nvPr/>
            </p14:nvContentPartPr>
            <p14:xfrm>
              <a:off x="9239798" y="5955215"/>
              <a:ext cx="360" cy="360"/>
            </p14:xfrm>
          </p:contentPart>
        </mc:Choice>
        <mc:Fallback xmlns="">
          <p:pic>
            <p:nvPicPr>
              <p:cNvPr id="7" name="Ink 6">
                <a:extLst>
                  <a:ext uri="{FF2B5EF4-FFF2-40B4-BE49-F238E27FC236}">
                    <a16:creationId xmlns:a16="http://schemas.microsoft.com/office/drawing/2014/main" id="{01EFC7AF-51AE-9D6A-F8A0-E2A2D381E316}"/>
                  </a:ext>
                </a:extLst>
              </p:cNvPr>
              <p:cNvPicPr/>
              <p:nvPr/>
            </p:nvPicPr>
            <p:blipFill>
              <a:blip r:embed="rId3"/>
              <a:stretch>
                <a:fillRect/>
              </a:stretch>
            </p:blipFill>
            <p:spPr>
              <a:xfrm>
                <a:off x="9231158" y="59462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C7839A7-A3F1-C01A-2379-C648D4C0D343}"/>
                  </a:ext>
                </a:extLst>
              </p14:cNvPr>
              <p14:cNvContentPartPr/>
              <p14:nvPr/>
            </p14:nvContentPartPr>
            <p14:xfrm>
              <a:off x="8109038" y="6051695"/>
              <a:ext cx="360" cy="360"/>
            </p14:xfrm>
          </p:contentPart>
        </mc:Choice>
        <mc:Fallback xmlns="">
          <p:pic>
            <p:nvPicPr>
              <p:cNvPr id="8" name="Ink 7">
                <a:extLst>
                  <a:ext uri="{FF2B5EF4-FFF2-40B4-BE49-F238E27FC236}">
                    <a16:creationId xmlns:a16="http://schemas.microsoft.com/office/drawing/2014/main" id="{3C7839A7-A3F1-C01A-2379-C648D4C0D343}"/>
                  </a:ext>
                </a:extLst>
              </p:cNvPr>
              <p:cNvPicPr/>
              <p:nvPr/>
            </p:nvPicPr>
            <p:blipFill>
              <a:blip r:embed="rId3"/>
              <a:stretch>
                <a:fillRect/>
              </a:stretch>
            </p:blipFill>
            <p:spPr>
              <a:xfrm>
                <a:off x="8100038" y="6042695"/>
                <a:ext cx="18000" cy="18000"/>
              </a:xfrm>
              <a:prstGeom prst="rect">
                <a:avLst/>
              </a:prstGeom>
            </p:spPr>
          </p:pic>
        </mc:Fallback>
      </mc:AlternateContent>
    </p:spTree>
    <p:extLst>
      <p:ext uri="{BB962C8B-B14F-4D97-AF65-F5344CB8AC3E}">
        <p14:creationId xmlns:p14="http://schemas.microsoft.com/office/powerpoint/2010/main" val="9020562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3"/>
            <a:ext cx="12013106" cy="902525"/>
          </a:xfrm>
        </p:spPr>
        <p:txBody>
          <a:bodyPr>
            <a:normAutofit/>
          </a:bodyPr>
          <a:lstStyle/>
          <a:p>
            <a:r>
              <a:rPr lang="en-US" sz="3000"/>
              <a:t>HEP FY 2024 President’s Request - Communication Strategy</a:t>
            </a:r>
          </a:p>
        </p:txBody>
      </p:sp>
      <p:sp>
        <p:nvSpPr>
          <p:cNvPr id="2" name="Content Placeholder 1">
            <a:extLst>
              <a:ext uri="{FF2B5EF4-FFF2-40B4-BE49-F238E27FC236}">
                <a16:creationId xmlns:a16="http://schemas.microsoft.com/office/drawing/2014/main" id="{8BF64EC5-66BD-2BAE-A687-138BF8B0CB67}"/>
              </a:ext>
            </a:extLst>
          </p:cNvPr>
          <p:cNvSpPr>
            <a:spLocks noGrp="1"/>
          </p:cNvSpPr>
          <p:nvPr>
            <p:ph sz="half" idx="1"/>
          </p:nvPr>
        </p:nvSpPr>
        <p:spPr>
          <a:xfrm>
            <a:off x="382191" y="986870"/>
            <a:ext cx="4152819" cy="5353772"/>
          </a:xfrm>
        </p:spPr>
        <p:txBody>
          <a:bodyPr>
            <a:normAutofit fontScale="77500" lnSpcReduction="20000"/>
          </a:bodyPr>
          <a:lstStyle/>
          <a:p>
            <a:r>
              <a:rPr lang="en-US" dirty="0"/>
              <a:t>The President is required to submit a budget request to Congress early in the legislative session</a:t>
            </a:r>
          </a:p>
          <a:p>
            <a:r>
              <a:rPr lang="en-US" dirty="0"/>
              <a:t>The President’s budget is only a request to Congress, but it establishes the President’s wishes regarding the direction of national policies and priorities and often influences the direction of congressional revenue and spending decisions</a:t>
            </a:r>
          </a:p>
          <a:p>
            <a:r>
              <a:rPr lang="en-US" dirty="0"/>
              <a:t>Agencies usually invited to brief Congress on budget request</a:t>
            </a:r>
          </a:p>
          <a:p>
            <a:pPr lvl="1"/>
            <a:r>
              <a:rPr lang="en-US" dirty="0"/>
              <a:t>Opportunity to reinforce overall strategy. Highlight key elements of request</a:t>
            </a:r>
          </a:p>
          <a:p>
            <a:pPr lvl="1"/>
            <a:r>
              <a:rPr lang="en-US" dirty="0"/>
              <a:t>Informational request for additional detail</a:t>
            </a:r>
          </a:p>
          <a:p>
            <a:pPr lvl="1"/>
            <a:r>
              <a:rPr lang="en-US" dirty="0"/>
              <a:t>Respond to requests regarding impact of alternative funding decisions</a:t>
            </a:r>
          </a:p>
          <a:p>
            <a:r>
              <a:rPr lang="en-US" dirty="0"/>
              <a:t>SC and HEP await Congressional Appropriation subcommittees (HEWD, SEWD) to designate funding levels for programs and projects</a:t>
            </a:r>
          </a:p>
          <a:p>
            <a:pPr lvl="1"/>
            <a:r>
              <a:rPr lang="en-US" dirty="0"/>
              <a:t>Typically, before August recess</a:t>
            </a:r>
          </a:p>
          <a:p>
            <a:r>
              <a:rPr lang="en-US" b="1" dirty="0"/>
              <a:t>Bottom line: Request ≠ Appropriations</a:t>
            </a:r>
          </a:p>
        </p:txBody>
      </p:sp>
      <p:graphicFrame>
        <p:nvGraphicFramePr>
          <p:cNvPr id="5" name="Content Placeholder 4">
            <a:extLst>
              <a:ext uri="{FF2B5EF4-FFF2-40B4-BE49-F238E27FC236}">
                <a16:creationId xmlns:a16="http://schemas.microsoft.com/office/drawing/2014/main" id="{0CB5B51A-614F-CB36-9447-D95C2F1B1E81}"/>
              </a:ext>
            </a:extLst>
          </p:cNvPr>
          <p:cNvGraphicFramePr>
            <a:graphicFrameLocks noGrp="1"/>
          </p:cNvGraphicFramePr>
          <p:nvPr>
            <p:ph sz="half" idx="2"/>
            <p:extLst>
              <p:ext uri="{D42A27DB-BD31-4B8C-83A1-F6EECF244321}">
                <p14:modId xmlns:p14="http://schemas.microsoft.com/office/powerpoint/2010/main" val="3021341736"/>
              </p:ext>
            </p:extLst>
          </p:nvPr>
        </p:nvGraphicFramePr>
        <p:xfrm>
          <a:off x="4612802" y="986871"/>
          <a:ext cx="7466744" cy="50927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DBD3CF5F-3A51-4472-A912-54EBD4EB8303}"/>
              </a:ext>
            </a:extLst>
          </p:cNvPr>
          <p:cNvSpPr txBox="1"/>
          <p:nvPr/>
        </p:nvSpPr>
        <p:spPr>
          <a:xfrm>
            <a:off x="7266737" y="3104639"/>
            <a:ext cx="923021" cy="857250"/>
          </a:xfrm>
          <a:prstGeom prst="rect">
            <a:avLst/>
          </a:prstGeom>
          <a:solidFill>
            <a:schemeClr val="accent3">
              <a:lumMod val="20000"/>
              <a:lumOff val="80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a:t>+400M </a:t>
            </a:r>
          </a:p>
          <a:p>
            <a:r>
              <a:rPr lang="en-US" sz="1200" b="1"/>
              <a:t>Post-P5</a:t>
            </a:r>
          </a:p>
          <a:p>
            <a:r>
              <a:rPr lang="en-US" b="1"/>
              <a:t>(+52% in </a:t>
            </a:r>
          </a:p>
          <a:p>
            <a:r>
              <a:rPr lang="en-US" b="1"/>
              <a:t>8 years)</a:t>
            </a:r>
          </a:p>
          <a:p>
            <a:endParaRPr lang="en-US" sz="1200" b="1"/>
          </a:p>
        </p:txBody>
      </p:sp>
      <p:sp>
        <p:nvSpPr>
          <p:cNvPr id="11" name="TextBox 10">
            <a:extLst>
              <a:ext uri="{FF2B5EF4-FFF2-40B4-BE49-F238E27FC236}">
                <a16:creationId xmlns:a16="http://schemas.microsoft.com/office/drawing/2014/main" id="{D5114086-741E-7BFF-F509-EBE207934608}"/>
              </a:ext>
            </a:extLst>
          </p:cNvPr>
          <p:cNvSpPr txBox="1"/>
          <p:nvPr/>
        </p:nvSpPr>
        <p:spPr>
          <a:xfrm>
            <a:off x="6294461" y="1385165"/>
            <a:ext cx="2995435" cy="738664"/>
          </a:xfrm>
          <a:prstGeom prst="rect">
            <a:avLst/>
          </a:prstGeom>
          <a:solidFill>
            <a:schemeClr val="accent2">
              <a:lumMod val="20000"/>
              <a:lumOff val="80000"/>
            </a:schemeClr>
          </a:solidFill>
          <a:ln>
            <a:solidFill>
              <a:schemeClr val="accent1"/>
            </a:solidFill>
          </a:ln>
        </p:spPr>
        <p:txBody>
          <a:bodyPr wrap="square" rtlCol="0">
            <a:spAutoFit/>
          </a:bodyPr>
          <a:lstStyle/>
          <a:p>
            <a:r>
              <a:rPr lang="en-US" sz="1400">
                <a:latin typeface="+mn-lt"/>
              </a:rPr>
              <a:t>Inflation Reduction Act of 2022 provided supplemental funding of </a:t>
            </a:r>
            <a:r>
              <a:rPr lang="en-US" sz="1400" b="1">
                <a:latin typeface="+mn-lt"/>
              </a:rPr>
              <a:t>+303.6M </a:t>
            </a:r>
            <a:r>
              <a:rPr lang="en-US" sz="1400">
                <a:latin typeface="+mn-lt"/>
              </a:rPr>
              <a:t>for HEP projects</a:t>
            </a:r>
          </a:p>
        </p:txBody>
      </p:sp>
      <p:sp>
        <p:nvSpPr>
          <p:cNvPr id="12" name="Arrow: Striped Right 11">
            <a:extLst>
              <a:ext uri="{FF2B5EF4-FFF2-40B4-BE49-F238E27FC236}">
                <a16:creationId xmlns:a16="http://schemas.microsoft.com/office/drawing/2014/main" id="{E3D915E0-FE81-19F0-C209-A7ADA4F5BC2B}"/>
              </a:ext>
            </a:extLst>
          </p:cNvPr>
          <p:cNvSpPr/>
          <p:nvPr/>
        </p:nvSpPr>
        <p:spPr>
          <a:xfrm>
            <a:off x="9367684" y="1300781"/>
            <a:ext cx="594591" cy="484632"/>
          </a:xfrm>
          <a:prstGeom prst="strip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Down Arrow 15">
            <a:extLst>
              <a:ext uri="{FF2B5EF4-FFF2-40B4-BE49-F238E27FC236}">
                <a16:creationId xmlns:a16="http://schemas.microsoft.com/office/drawing/2014/main" id="{3B6ABC5E-B72E-41B6-A3F3-AB64FAA2A901}"/>
              </a:ext>
            </a:extLst>
          </p:cNvPr>
          <p:cNvSpPr/>
          <p:nvPr/>
        </p:nvSpPr>
        <p:spPr>
          <a:xfrm>
            <a:off x="6836532" y="2733128"/>
            <a:ext cx="392353" cy="1642593"/>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8085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A517C-666C-4903-800D-95CA7B8FA216}"/>
              </a:ext>
            </a:extLst>
          </p:cNvPr>
          <p:cNvSpPr>
            <a:spLocks noGrp="1"/>
          </p:cNvSpPr>
          <p:nvPr>
            <p:ph type="title"/>
          </p:nvPr>
        </p:nvSpPr>
        <p:spPr/>
        <p:txBody>
          <a:bodyPr>
            <a:normAutofit/>
          </a:bodyPr>
          <a:lstStyle/>
          <a:p>
            <a:r>
              <a:rPr lang="en-US" dirty="0"/>
              <a:t>2014 P5 Analysis: High-Level Takeaways</a:t>
            </a:r>
            <a:br>
              <a:rPr lang="en-US" dirty="0"/>
            </a:br>
            <a:r>
              <a:rPr lang="en-US" sz="2200" i="1" dirty="0"/>
              <a:t>Particle Physics </a:t>
            </a:r>
            <a:r>
              <a:rPr lang="en-US" sz="2200" b="1" i="1" dirty="0"/>
              <a:t>Project</a:t>
            </a:r>
            <a:r>
              <a:rPr lang="en-US" sz="2200" i="1" dirty="0"/>
              <a:t> Priority Panel: Focus on Building for Discovery</a:t>
            </a:r>
            <a:endParaRPr lang="en-US" i="1" dirty="0"/>
          </a:p>
        </p:txBody>
      </p:sp>
      <p:sp>
        <p:nvSpPr>
          <p:cNvPr id="3" name="Content Placeholder 2">
            <a:extLst>
              <a:ext uri="{FF2B5EF4-FFF2-40B4-BE49-F238E27FC236}">
                <a16:creationId xmlns:a16="http://schemas.microsoft.com/office/drawing/2014/main" id="{3C61F58A-1BF7-4A81-A1D0-F6C92D7A862A}"/>
              </a:ext>
            </a:extLst>
          </p:cNvPr>
          <p:cNvSpPr>
            <a:spLocks noGrp="1"/>
          </p:cNvSpPr>
          <p:nvPr>
            <p:ph idx="1"/>
          </p:nvPr>
        </p:nvSpPr>
        <p:spPr>
          <a:xfrm>
            <a:off x="637953" y="988827"/>
            <a:ext cx="11249247" cy="5071732"/>
          </a:xfrm>
        </p:spPr>
        <p:txBody>
          <a:bodyPr>
            <a:normAutofit fontScale="62500" lnSpcReduction="20000"/>
          </a:bodyPr>
          <a:lstStyle/>
          <a:p>
            <a:r>
              <a:rPr lang="en-US" sz="2700" dirty="0"/>
              <a:t>We all agree that P5 has been extremely successful. HEP budget has increased by &gt;40% since FY 2015.</a:t>
            </a:r>
          </a:p>
          <a:p>
            <a:pPr>
              <a:spcBef>
                <a:spcPts val="600"/>
              </a:spcBef>
            </a:pPr>
            <a:r>
              <a:rPr lang="en-US" sz="2700" dirty="0"/>
              <a:t>While the P5 subcommittee did an excellent job in balancing the new and proposed projects, as well as Research &amp; Facilities – </a:t>
            </a:r>
            <a:r>
              <a:rPr lang="en-US" sz="2700" dirty="0">
                <a:solidFill>
                  <a:srgbClr val="0000FF"/>
                </a:solidFill>
              </a:rPr>
              <a:t>this effort was designed with incomplete HEP budget input</a:t>
            </a:r>
          </a:p>
          <a:p>
            <a:pPr>
              <a:spcBef>
                <a:spcPts val="600"/>
              </a:spcBef>
            </a:pPr>
            <a:r>
              <a:rPr lang="en-US" sz="2700" dirty="0"/>
              <a:t>In many cases, the new projects are at least an </a:t>
            </a:r>
            <a:r>
              <a:rPr lang="en-US" sz="2700" b="1" dirty="0"/>
              <a:t>order of magnitude larger than previous generation experiments</a:t>
            </a:r>
          </a:p>
          <a:p>
            <a:pPr>
              <a:spcBef>
                <a:spcPts val="600"/>
              </a:spcBef>
            </a:pPr>
            <a:r>
              <a:rPr lang="en-US" sz="2700" dirty="0"/>
              <a:t>The </a:t>
            </a:r>
            <a:r>
              <a:rPr lang="en-US" sz="2700" b="1" dirty="0"/>
              <a:t>growth for Research and Facilities associated with the P5 experiments was significantly underestimated</a:t>
            </a:r>
          </a:p>
          <a:p>
            <a:pPr lvl="1"/>
            <a:r>
              <a:rPr lang="en-US" dirty="0"/>
              <a:t>By FY 2022, the imbalance with Projects had outpaced by </a:t>
            </a:r>
            <a:r>
              <a:rPr lang="en-US" b="1" dirty="0">
                <a:solidFill>
                  <a:srgbClr val="C00000"/>
                </a:solidFill>
              </a:rPr>
              <a:t>100M the optimal support </a:t>
            </a:r>
            <a:r>
              <a:rPr lang="en-US" dirty="0"/>
              <a:t>to both core Research and long-term R&amp;D; modernization of SC User Facilities; and Operations of new experiments</a:t>
            </a:r>
          </a:p>
          <a:p>
            <a:pPr>
              <a:spcBef>
                <a:spcPts val="600"/>
              </a:spcBef>
            </a:pPr>
            <a:r>
              <a:rPr lang="en-US" sz="2700" dirty="0"/>
              <a:t>Consider for the 2023 P5 subcommittee: Particle Physics </a:t>
            </a:r>
            <a:r>
              <a:rPr lang="en-US" sz="2700" strike="sngStrike" dirty="0"/>
              <a:t>Projects</a:t>
            </a:r>
            <a:r>
              <a:rPr lang="en-US" sz="2700" dirty="0"/>
              <a:t> </a:t>
            </a:r>
            <a:r>
              <a:rPr lang="en-US" sz="2700" b="1" dirty="0">
                <a:solidFill>
                  <a:schemeClr val="accent4"/>
                </a:solidFill>
              </a:rPr>
              <a:t>Program</a:t>
            </a:r>
            <a:r>
              <a:rPr lang="en-US" sz="2700" dirty="0"/>
              <a:t> Priority Panel</a:t>
            </a:r>
          </a:p>
          <a:p>
            <a:pPr lvl="1"/>
            <a:r>
              <a:rPr lang="en-US" dirty="0"/>
              <a:t>What is the </a:t>
            </a:r>
            <a:r>
              <a:rPr lang="en-US" b="1" dirty="0">
                <a:solidFill>
                  <a:srgbClr val="146737"/>
                </a:solidFill>
              </a:rPr>
              <a:t>right-size of Research</a:t>
            </a:r>
            <a:r>
              <a:rPr lang="en-US" dirty="0"/>
              <a:t> to design, build, install, commission, and deliver science on new projects? How best to incorporate the scientific enterprise into the overall planning for projects?</a:t>
            </a:r>
          </a:p>
          <a:p>
            <a:pPr lvl="1"/>
            <a:r>
              <a:rPr lang="en-US" dirty="0"/>
              <a:t>Has the design and development of new projects include </a:t>
            </a:r>
            <a:r>
              <a:rPr lang="en-US" b="1" dirty="0">
                <a:solidFill>
                  <a:srgbClr val="146737"/>
                </a:solidFill>
              </a:rPr>
              <a:t>robust planning for transition to Operations</a:t>
            </a:r>
            <a:r>
              <a:rPr lang="en-US" dirty="0"/>
              <a:t>, lifecycle, and decommissioning?</a:t>
            </a:r>
          </a:p>
          <a:p>
            <a:pPr lvl="1"/>
            <a:r>
              <a:rPr lang="en-US" dirty="0"/>
              <a:t>In which </a:t>
            </a:r>
            <a:r>
              <a:rPr lang="en-US" b="1" dirty="0">
                <a:solidFill>
                  <a:srgbClr val="146737"/>
                </a:solidFill>
              </a:rPr>
              <a:t>ongoing and emerging R&amp;D areas of national priority </a:t>
            </a:r>
            <a:r>
              <a:rPr lang="en-US" dirty="0"/>
              <a:t>does particle physics lead and/or partner?</a:t>
            </a:r>
          </a:p>
          <a:p>
            <a:pPr lvl="1"/>
            <a:r>
              <a:rPr lang="en-US" dirty="0">
                <a:solidFill>
                  <a:srgbClr val="0000FF"/>
                </a:solidFill>
              </a:rPr>
              <a:t>Incorporate diversity, equity, inclusion, and accessibility into all decision making</a:t>
            </a:r>
            <a:r>
              <a:rPr lang="en-US" dirty="0"/>
              <a:t>. Not as an add-on.</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9063260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42B6033-3281-491B-91C7-E7AA124AF920}"/>
              </a:ext>
            </a:extLst>
          </p:cNvPr>
          <p:cNvGraphicFramePr>
            <a:graphicFrameLocks/>
          </p:cNvGraphicFramePr>
          <p:nvPr/>
        </p:nvGraphicFramePr>
        <p:xfrm>
          <a:off x="3489433" y="1056310"/>
          <a:ext cx="8615974" cy="49871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E6C04CB-E8B3-46B9-962C-853EDBDF9BCA}"/>
              </a:ext>
            </a:extLst>
          </p:cNvPr>
          <p:cNvSpPr>
            <a:spLocks noGrp="1"/>
          </p:cNvSpPr>
          <p:nvPr>
            <p:ph type="title"/>
          </p:nvPr>
        </p:nvSpPr>
        <p:spPr/>
        <p:txBody>
          <a:bodyPr>
            <a:normAutofit/>
          </a:bodyPr>
          <a:lstStyle/>
          <a:p>
            <a:r>
              <a:rPr lang="en-US" dirty="0"/>
              <a:t>2014 P5* Analysis: HEP Projects</a:t>
            </a:r>
          </a:p>
        </p:txBody>
      </p:sp>
      <p:sp>
        <p:nvSpPr>
          <p:cNvPr id="8" name="Content Placeholder 8">
            <a:extLst>
              <a:ext uri="{FF2B5EF4-FFF2-40B4-BE49-F238E27FC236}">
                <a16:creationId xmlns:a16="http://schemas.microsoft.com/office/drawing/2014/main" id="{27166A50-29B7-41CD-B98C-20CE4C2BAAAC}"/>
              </a:ext>
            </a:extLst>
          </p:cNvPr>
          <p:cNvSpPr txBox="1">
            <a:spLocks/>
          </p:cNvSpPr>
          <p:nvPr/>
        </p:nvSpPr>
        <p:spPr>
          <a:xfrm>
            <a:off x="6022427" y="1330165"/>
            <a:ext cx="3946635" cy="1232405"/>
          </a:xfrm>
          <a:prstGeom prst="rect">
            <a:avLst/>
          </a:prstGeom>
          <a:solidFill>
            <a:schemeClr val="bg1"/>
          </a:solidFill>
          <a:ln>
            <a:solidFill>
              <a:schemeClr val="accent1">
                <a:shade val="50000"/>
              </a:schemeClr>
            </a:solidFill>
          </a:ln>
        </p:spPr>
        <p:txBody>
          <a:bodyPr vert="horz" lIns="91440" tIns="45720" rIns="91440" bIns="45720" rtlCol="0">
            <a:normAutofit fontScale="775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53975" indent="0">
              <a:buNone/>
            </a:pPr>
            <a:r>
              <a:rPr lang="en-US" sz="1600" dirty="0"/>
              <a:t>18 Projects: 3 LIC &amp; 15 MIEs</a:t>
            </a:r>
          </a:p>
          <a:p>
            <a:pPr marL="53975" indent="0">
              <a:buNone/>
            </a:pPr>
            <a:r>
              <a:rPr lang="en-US" sz="1600" dirty="0"/>
              <a:t>HEP funded $3B in projects from FY 2014-2023 (31% of total budget)</a:t>
            </a:r>
          </a:p>
          <a:p>
            <a:pPr marL="53975" indent="0">
              <a:buNone/>
            </a:pPr>
            <a:r>
              <a:rPr lang="en-US" sz="1600" dirty="0"/>
              <a:t>FY 2022 IRA provided $303.6M for projects</a:t>
            </a:r>
          </a:p>
        </p:txBody>
      </p:sp>
      <p:sp>
        <p:nvSpPr>
          <p:cNvPr id="10" name="Right Arrow 9">
            <a:extLst>
              <a:ext uri="{FF2B5EF4-FFF2-40B4-BE49-F238E27FC236}">
                <a16:creationId xmlns:a16="http://schemas.microsoft.com/office/drawing/2014/main" id="{19FB8B6E-F695-4BDD-9265-B99A2DC24206}"/>
              </a:ext>
            </a:extLst>
          </p:cNvPr>
          <p:cNvSpPr/>
          <p:nvPr/>
        </p:nvSpPr>
        <p:spPr>
          <a:xfrm>
            <a:off x="4634346" y="1241434"/>
            <a:ext cx="1308683" cy="531990"/>
          </a:xfrm>
          <a:prstGeom prst="rightArrow">
            <a:avLst>
              <a:gd name="adj1" fmla="val 50000"/>
              <a:gd name="adj2" fmla="val 41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Current P5</a:t>
            </a:r>
          </a:p>
        </p:txBody>
      </p:sp>
      <p:sp>
        <p:nvSpPr>
          <p:cNvPr id="5" name="TextBox 4">
            <a:extLst>
              <a:ext uri="{FF2B5EF4-FFF2-40B4-BE49-F238E27FC236}">
                <a16:creationId xmlns:a16="http://schemas.microsoft.com/office/drawing/2014/main" id="{4CE0B8F6-088C-16D3-F199-7BFB28147267}"/>
              </a:ext>
            </a:extLst>
          </p:cNvPr>
          <p:cNvSpPr txBox="1"/>
          <p:nvPr/>
        </p:nvSpPr>
        <p:spPr>
          <a:xfrm>
            <a:off x="4634346" y="6211680"/>
            <a:ext cx="4354525" cy="307777"/>
          </a:xfrm>
          <a:prstGeom prst="rect">
            <a:avLst/>
          </a:prstGeom>
          <a:noFill/>
        </p:spPr>
        <p:txBody>
          <a:bodyPr wrap="none" rtlCol="0">
            <a:spAutoFit/>
          </a:bodyPr>
          <a:lstStyle/>
          <a:p>
            <a:r>
              <a:rPr lang="en-US" sz="1400" dirty="0">
                <a:latin typeface="+mn-lt"/>
              </a:rPr>
              <a:t>* ACORN and </a:t>
            </a:r>
            <a:r>
              <a:rPr lang="en-US" sz="1400" dirty="0" err="1">
                <a:latin typeface="+mn-lt"/>
              </a:rPr>
              <a:t>LuSEE</a:t>
            </a:r>
            <a:r>
              <a:rPr lang="en-US" sz="1400" dirty="0">
                <a:latin typeface="+mn-lt"/>
              </a:rPr>
              <a:t>-Night not in 2014 Report</a:t>
            </a:r>
          </a:p>
        </p:txBody>
      </p:sp>
      <p:sp>
        <p:nvSpPr>
          <p:cNvPr id="3" name="Content Placeholder 2">
            <a:extLst>
              <a:ext uri="{FF2B5EF4-FFF2-40B4-BE49-F238E27FC236}">
                <a16:creationId xmlns:a16="http://schemas.microsoft.com/office/drawing/2014/main" id="{BE33D290-4BF5-ADAD-DCD8-FD20B2192962}"/>
              </a:ext>
            </a:extLst>
          </p:cNvPr>
          <p:cNvSpPr>
            <a:spLocks noGrp="1"/>
          </p:cNvSpPr>
          <p:nvPr>
            <p:ph idx="1"/>
          </p:nvPr>
        </p:nvSpPr>
        <p:spPr>
          <a:xfrm>
            <a:off x="315312" y="1084847"/>
            <a:ext cx="3258206" cy="5242445"/>
          </a:xfrm>
        </p:spPr>
        <p:txBody>
          <a:bodyPr>
            <a:normAutofit fontScale="47500" lnSpcReduction="20000"/>
          </a:bodyPr>
          <a:lstStyle/>
          <a:p>
            <a:r>
              <a:rPr lang="en-US" dirty="0"/>
              <a:t>2014 P5 report provided a roadmap for agencies to implement</a:t>
            </a:r>
          </a:p>
          <a:p>
            <a:pPr>
              <a:spcBef>
                <a:spcPts val="600"/>
              </a:spcBef>
            </a:pPr>
            <a:r>
              <a:rPr lang="en-US" dirty="0">
                <a:solidFill>
                  <a:srgbClr val="0000FF"/>
                </a:solidFill>
              </a:rPr>
              <a:t>Total Project Costs increased for all approved MIEs </a:t>
            </a:r>
            <a:r>
              <a:rPr lang="en-US" dirty="0"/>
              <a:t>(from HL-LHC Upgrades to DESI to LZ to SuperCDMS-SNOLAB to Muon g-2) offset by:</a:t>
            </a:r>
          </a:p>
          <a:p>
            <a:pPr lvl="1"/>
            <a:r>
              <a:rPr lang="en-US" sz="2500" dirty="0"/>
              <a:t>Delayed/reduced funding for ILC, DM G3, Small Projects, CMB-S4 (~$200M)</a:t>
            </a:r>
          </a:p>
          <a:p>
            <a:pPr lvl="1"/>
            <a:r>
              <a:rPr lang="en-US" sz="2500" dirty="0"/>
              <a:t>FY 2022 IRA (~$130M)</a:t>
            </a:r>
          </a:p>
          <a:p>
            <a:pPr lvl="2"/>
            <a:r>
              <a:rPr lang="en-US" sz="2100" dirty="0"/>
              <a:t>Also to mitigate COVID impacts</a:t>
            </a:r>
          </a:p>
          <a:p>
            <a:pPr>
              <a:spcBef>
                <a:spcPts val="600"/>
              </a:spcBef>
            </a:pPr>
            <a:r>
              <a:rPr lang="en-US" dirty="0"/>
              <a:t>Recommend applying additional risk contingency to 2023 P5 MIE funding estimates to better</a:t>
            </a:r>
          </a:p>
          <a:p>
            <a:pPr lvl="1"/>
            <a:r>
              <a:rPr lang="en-US" sz="2500" dirty="0"/>
              <a:t>Establish project timelines</a:t>
            </a:r>
          </a:p>
          <a:p>
            <a:pPr lvl="1"/>
            <a:r>
              <a:rPr lang="en-US" sz="2500" dirty="0"/>
              <a:t>Increase implementation flexibility</a:t>
            </a:r>
          </a:p>
          <a:p>
            <a:pPr lvl="1"/>
            <a:r>
              <a:rPr lang="en-US" sz="2500" dirty="0"/>
              <a:t>Manage stakeholder expectations</a:t>
            </a:r>
          </a:p>
          <a:p>
            <a:pPr lvl="1"/>
            <a:endParaRPr lang="en-US" dirty="0"/>
          </a:p>
        </p:txBody>
      </p:sp>
    </p:spTree>
    <p:extLst>
      <p:ext uri="{BB962C8B-B14F-4D97-AF65-F5344CB8AC3E}">
        <p14:creationId xmlns:p14="http://schemas.microsoft.com/office/powerpoint/2010/main" val="33068447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1BF7-9998-4580-8173-A489F0CAEE9C}"/>
              </a:ext>
            </a:extLst>
          </p:cNvPr>
          <p:cNvSpPr>
            <a:spLocks noGrp="1"/>
          </p:cNvSpPr>
          <p:nvPr>
            <p:ph type="title"/>
          </p:nvPr>
        </p:nvSpPr>
        <p:spPr/>
        <p:txBody>
          <a:bodyPr>
            <a:noAutofit/>
          </a:bodyPr>
          <a:lstStyle/>
          <a:p>
            <a:r>
              <a:rPr lang="en-US" sz="3200" dirty="0"/>
              <a:t>2014 P5 Analysis: HEP Facilities &amp; Operations </a:t>
            </a:r>
            <a:br>
              <a:rPr lang="en-US" sz="3200" dirty="0"/>
            </a:br>
            <a:r>
              <a:rPr lang="en-US" sz="2400" dirty="0"/>
              <a:t>FY 2014-2023 ($k)</a:t>
            </a:r>
            <a:endParaRPr lang="en-US" sz="3200" dirty="0"/>
          </a:p>
        </p:txBody>
      </p:sp>
      <p:graphicFrame>
        <p:nvGraphicFramePr>
          <p:cNvPr id="7" name="Content Placeholder 6">
            <a:extLst>
              <a:ext uri="{FF2B5EF4-FFF2-40B4-BE49-F238E27FC236}">
                <a16:creationId xmlns:a16="http://schemas.microsoft.com/office/drawing/2014/main" id="{00000000-0008-0000-0300-000002000000}"/>
              </a:ext>
            </a:extLst>
          </p:cNvPr>
          <p:cNvGraphicFramePr>
            <a:graphicFrameLocks noGrp="1"/>
          </p:cNvGraphicFramePr>
          <p:nvPr>
            <p:ph idx="1"/>
          </p:nvPr>
        </p:nvGraphicFramePr>
        <p:xfrm>
          <a:off x="4056993" y="987552"/>
          <a:ext cx="7824741" cy="440425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5B0B830-557D-4D66-98F4-3387F3630640}"/>
              </a:ext>
            </a:extLst>
          </p:cNvPr>
          <p:cNvSpPr/>
          <p:nvPr/>
        </p:nvSpPr>
        <p:spPr>
          <a:xfrm>
            <a:off x="569742" y="1090460"/>
            <a:ext cx="2665080" cy="4770537"/>
          </a:xfrm>
          <a:prstGeom prst="rect">
            <a:avLst/>
          </a:prstGeom>
          <a:solidFill>
            <a:schemeClr val="accent4">
              <a:lumMod val="20000"/>
              <a:lumOff val="80000"/>
            </a:schemeClr>
          </a:solidFill>
          <a:ln>
            <a:solidFill>
              <a:schemeClr val="tx1"/>
            </a:solidFill>
          </a:ln>
        </p:spPr>
        <p:txBody>
          <a:bodyPr wrap="square">
            <a:spAutoFit/>
          </a:bodyPr>
          <a:lstStyle/>
          <a:p>
            <a:r>
              <a:rPr lang="en-US" sz="1600" b="1">
                <a:latin typeface="Calibri" panose="020F0502020204030204" pitchFamily="34" charset="0"/>
              </a:rPr>
              <a:t>Increase demands on SC User Facilities</a:t>
            </a:r>
          </a:p>
          <a:p>
            <a:pPr marL="285750" indent="-285750">
              <a:buFont typeface="Arial" panose="020B0604020202020204" pitchFamily="34" charset="0"/>
              <a:buChar char="•"/>
            </a:pPr>
            <a:r>
              <a:rPr lang="en-US" sz="1600" b="1">
                <a:latin typeface="Calibri" panose="020F0502020204030204" pitchFamily="34" charset="0"/>
              </a:rPr>
              <a:t>Provide higher beam intensity</a:t>
            </a:r>
          </a:p>
          <a:p>
            <a:pPr marL="285750" indent="-285750">
              <a:buFont typeface="Arial" panose="020B0604020202020204" pitchFamily="34" charset="0"/>
              <a:buChar char="•"/>
            </a:pPr>
            <a:r>
              <a:rPr lang="en-US" sz="1600" b="1">
                <a:latin typeface="Calibri" panose="020F0502020204030204" pitchFamily="34" charset="0"/>
              </a:rPr>
              <a:t>Manage increasing data processing and storage</a:t>
            </a:r>
          </a:p>
          <a:p>
            <a:pPr marL="285750" indent="-285750">
              <a:buFont typeface="Arial" panose="020B0604020202020204" pitchFamily="34" charset="0"/>
              <a:buChar char="•"/>
            </a:pPr>
            <a:r>
              <a:rPr lang="en-US" sz="1600" b="1">
                <a:latin typeface="Calibri" panose="020F0502020204030204" pitchFamily="34" charset="0"/>
              </a:rPr>
              <a:t>Support a growing user population</a:t>
            </a:r>
          </a:p>
          <a:p>
            <a:endParaRPr lang="en-US" sz="1600" b="1">
              <a:latin typeface="Calibri" panose="020F0502020204030204" pitchFamily="34" charset="0"/>
            </a:endParaRPr>
          </a:p>
          <a:p>
            <a:r>
              <a:rPr lang="en-US" sz="1600" b="1">
                <a:latin typeface="Calibri" panose="020F0502020204030204" pitchFamily="34" charset="0"/>
              </a:rPr>
              <a:t>SURF refurbishment</a:t>
            </a:r>
          </a:p>
          <a:p>
            <a:endParaRPr lang="en-US" sz="1600" b="1">
              <a:latin typeface="Calibri" panose="020F0502020204030204" pitchFamily="34" charset="0"/>
            </a:endParaRPr>
          </a:p>
          <a:p>
            <a:r>
              <a:rPr lang="en-US" sz="1600" b="1">
                <a:latin typeface="Calibri" panose="020F0502020204030204" pitchFamily="34" charset="0"/>
              </a:rPr>
              <a:t>Lab Infrastructure</a:t>
            </a:r>
          </a:p>
          <a:p>
            <a:endParaRPr lang="en-US" sz="1600" b="1">
              <a:latin typeface="Calibri" panose="020F0502020204030204" pitchFamily="34" charset="0"/>
            </a:endParaRPr>
          </a:p>
          <a:p>
            <a:r>
              <a:rPr lang="en-US" sz="1600" b="1">
                <a:latin typeface="Calibri" panose="020F0502020204030204" pitchFamily="34" charset="0"/>
              </a:rPr>
              <a:t>Cosmic Projects Transition to Experimental Operations</a:t>
            </a:r>
          </a:p>
          <a:p>
            <a:endParaRPr lang="en-US" sz="1600" b="1">
              <a:latin typeface="Calibri" panose="020F0502020204030204" pitchFamily="34" charset="0"/>
            </a:endParaRPr>
          </a:p>
          <a:p>
            <a:r>
              <a:rPr lang="en-US" sz="1600" b="1">
                <a:latin typeface="Calibri" panose="020F0502020204030204" pitchFamily="34" charset="0"/>
              </a:rPr>
              <a:t>Interagency coordination</a:t>
            </a:r>
          </a:p>
          <a:p>
            <a:endParaRPr lang="en-US" sz="1600" b="1">
              <a:latin typeface="Calibri" panose="020F0502020204030204" pitchFamily="34" charset="0"/>
            </a:endParaRPr>
          </a:p>
          <a:p>
            <a:r>
              <a:rPr lang="en-US" sz="1600" b="1">
                <a:latin typeface="Calibri" panose="020F0502020204030204" pitchFamily="34" charset="0"/>
              </a:rPr>
              <a:t>International agreements</a:t>
            </a:r>
            <a:endParaRPr lang="en-US" sz="1400" b="1">
              <a:latin typeface="Calibri" panose="020F0502020204030204" pitchFamily="34" charset="0"/>
            </a:endParaRPr>
          </a:p>
        </p:txBody>
      </p:sp>
      <p:sp>
        <p:nvSpPr>
          <p:cNvPr id="3" name="Rectangle 2">
            <a:extLst>
              <a:ext uri="{FF2B5EF4-FFF2-40B4-BE49-F238E27FC236}">
                <a16:creationId xmlns:a16="http://schemas.microsoft.com/office/drawing/2014/main" id="{804B1490-F805-21D9-714B-66EA2035C7CF}"/>
              </a:ext>
            </a:extLst>
          </p:cNvPr>
          <p:cNvSpPr/>
          <p:nvPr/>
        </p:nvSpPr>
        <p:spPr>
          <a:xfrm>
            <a:off x="6505904" y="2720319"/>
            <a:ext cx="2684244" cy="938719"/>
          </a:xfrm>
          <a:prstGeom prst="rect">
            <a:avLst/>
          </a:prstGeom>
          <a:solidFill>
            <a:schemeClr val="accent6">
              <a:lumMod val="20000"/>
              <a:lumOff val="80000"/>
            </a:schemeClr>
          </a:solidFill>
          <a:ln>
            <a:solidFill>
              <a:schemeClr val="tx1"/>
            </a:solidFill>
          </a:ln>
        </p:spPr>
        <p:txBody>
          <a:bodyPr wrap="square">
            <a:spAutoFit/>
          </a:bodyPr>
          <a:lstStyle/>
          <a:p>
            <a:pPr marL="171450" indent="-171450">
              <a:buFont typeface="Arial" panose="020B0604020202020204" pitchFamily="34" charset="0"/>
              <a:buChar char="•"/>
            </a:pPr>
            <a:r>
              <a:rPr lang="en-US" sz="1100" dirty="0">
                <a:latin typeface="+mn-lt"/>
              </a:rPr>
              <a:t>MIE Transition to Experimental Ops: DESI, LZ, Belle II</a:t>
            </a:r>
          </a:p>
          <a:p>
            <a:pPr marL="171450" indent="-171450">
              <a:buFont typeface="Arial" panose="020B0604020202020204" pitchFamily="34" charset="0"/>
              <a:buChar char="•"/>
            </a:pPr>
            <a:r>
              <a:rPr lang="en-US" sz="1100" dirty="0">
                <a:latin typeface="+mn-lt"/>
              </a:rPr>
              <a:t>SURF refurbishment</a:t>
            </a:r>
          </a:p>
          <a:p>
            <a:pPr marL="171450" indent="-171450">
              <a:buFont typeface="Arial" panose="020B0604020202020204" pitchFamily="34" charset="0"/>
              <a:buChar char="•"/>
            </a:pPr>
            <a:r>
              <a:rPr lang="en-US" sz="1100" dirty="0">
                <a:latin typeface="+mn-lt"/>
              </a:rPr>
              <a:t>Increase to SC User Facilities: Fermilab GPPs, SLAC FACET-II</a:t>
            </a:r>
          </a:p>
        </p:txBody>
      </p:sp>
      <p:sp>
        <p:nvSpPr>
          <p:cNvPr id="5" name="TextBox 4">
            <a:extLst>
              <a:ext uri="{FF2B5EF4-FFF2-40B4-BE49-F238E27FC236}">
                <a16:creationId xmlns:a16="http://schemas.microsoft.com/office/drawing/2014/main" id="{5FEA4E6B-E0A7-48EE-B577-1C1DF3ED2237}"/>
              </a:ext>
            </a:extLst>
          </p:cNvPr>
          <p:cNvSpPr txBox="1"/>
          <p:nvPr/>
        </p:nvSpPr>
        <p:spPr>
          <a:xfrm>
            <a:off x="4188365" y="5462929"/>
            <a:ext cx="7824741"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n-lt"/>
              </a:rPr>
              <a:t>2014 P5 report reflected relatively flat funding profile for facilities (~$250M/year)</a:t>
            </a:r>
          </a:p>
          <a:p>
            <a:pPr marL="285750" indent="-285750">
              <a:buFont typeface="Arial" panose="020B0604020202020204" pitchFamily="34" charset="0"/>
              <a:buChar char="•"/>
            </a:pPr>
            <a:endParaRPr lang="en-US" sz="1400" dirty="0">
              <a:latin typeface="+mn-lt"/>
            </a:endParaRPr>
          </a:p>
          <a:p>
            <a:pPr marL="285750" indent="-285750">
              <a:buFont typeface="Arial" panose="020B0604020202020204" pitchFamily="34" charset="0"/>
              <a:buChar char="•"/>
            </a:pPr>
            <a:r>
              <a:rPr lang="en-US" sz="1400" dirty="0">
                <a:latin typeface="+mn-lt"/>
              </a:rPr>
              <a:t>P5 implementation demanded much greater resources for both MIE transition to experimental operations, and upgrades and modernization to SC User Facilities</a:t>
            </a:r>
          </a:p>
        </p:txBody>
      </p:sp>
    </p:spTree>
    <p:extLst>
      <p:ext uri="{BB962C8B-B14F-4D97-AF65-F5344CB8AC3E}">
        <p14:creationId xmlns:p14="http://schemas.microsoft.com/office/powerpoint/2010/main" val="17864245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P5 Analysis: Research</a:t>
            </a:r>
          </a:p>
        </p:txBody>
      </p:sp>
      <p:sp>
        <p:nvSpPr>
          <p:cNvPr id="9" name="Content Placeholder 8">
            <a:extLst>
              <a:ext uri="{FF2B5EF4-FFF2-40B4-BE49-F238E27FC236}">
                <a16:creationId xmlns:a16="http://schemas.microsoft.com/office/drawing/2014/main" id="{747B3030-EA1F-D4B2-5AFE-D1A9FA291464}"/>
              </a:ext>
            </a:extLst>
          </p:cNvPr>
          <p:cNvSpPr>
            <a:spLocks noGrp="1"/>
          </p:cNvSpPr>
          <p:nvPr>
            <p:ph sz="half" idx="1"/>
          </p:nvPr>
        </p:nvSpPr>
        <p:spPr>
          <a:xfrm>
            <a:off x="225779" y="2368573"/>
            <a:ext cx="7873979" cy="3758958"/>
          </a:xfrm>
        </p:spPr>
        <p:txBody>
          <a:bodyPr>
            <a:normAutofit/>
          </a:bodyPr>
          <a:lstStyle/>
          <a:p>
            <a:r>
              <a:rPr lang="en-US" dirty="0"/>
              <a:t>Research has increased steadily from FY 2016. New peak funding in FY 2023</a:t>
            </a:r>
          </a:p>
          <a:p>
            <a:pPr>
              <a:spcBef>
                <a:spcPts val="600"/>
              </a:spcBef>
            </a:pPr>
            <a:r>
              <a:rPr lang="en-US" dirty="0"/>
              <a:t>However, many factors </a:t>
            </a:r>
            <a:r>
              <a:rPr lang="en-US" b="1" dirty="0"/>
              <a:t>created a cumulative effect</a:t>
            </a:r>
            <a:r>
              <a:rPr lang="en-US" dirty="0"/>
              <a:t> adversely impacting the Core Research program</a:t>
            </a:r>
          </a:p>
          <a:p>
            <a:pPr lvl="1"/>
            <a:r>
              <a:rPr lang="en-US" dirty="0">
                <a:solidFill>
                  <a:srgbClr val="003399"/>
                </a:solidFill>
              </a:rPr>
              <a:t>Cost of doing business has increased significantly</a:t>
            </a:r>
            <a:r>
              <a:rPr lang="en-US" dirty="0"/>
              <a:t>, year by year, reducing the buying power of research dollars </a:t>
            </a:r>
          </a:p>
          <a:p>
            <a:pPr lvl="1"/>
            <a:r>
              <a:rPr lang="en-US" dirty="0">
                <a:solidFill>
                  <a:srgbClr val="003399"/>
                </a:solidFill>
              </a:rPr>
              <a:t>University Research community continues to grow</a:t>
            </a:r>
            <a:endParaRPr lang="en-US" dirty="0"/>
          </a:p>
          <a:p>
            <a:pPr lvl="1"/>
            <a:r>
              <a:rPr lang="en-US" dirty="0">
                <a:solidFill>
                  <a:srgbClr val="C00000"/>
                </a:solidFill>
              </a:rPr>
              <a:t>Administrative &amp; SC Research Initiatives </a:t>
            </a:r>
            <a:r>
              <a:rPr lang="en-US" dirty="0"/>
              <a:t>not considered in 2014 P5 strategy</a:t>
            </a:r>
          </a:p>
          <a:p>
            <a:pPr lvl="2"/>
            <a:r>
              <a:rPr lang="en-US" dirty="0"/>
              <a:t>QIS, AI/ML, Microelectronics, etc. have grown from $18M in FY 2018 to &gt;$110M in FY 2023</a:t>
            </a:r>
          </a:p>
          <a:p>
            <a:pPr lvl="2"/>
            <a:r>
              <a:rPr lang="en-US" b="1" dirty="0">
                <a:solidFill>
                  <a:schemeClr val="tx2"/>
                </a:solidFill>
              </a:rPr>
              <a:t>Research Initiative alignment with Core Research: high (50%), </a:t>
            </a:r>
            <a:br>
              <a:rPr lang="en-US" b="1" dirty="0">
                <a:solidFill>
                  <a:schemeClr val="tx2"/>
                </a:solidFill>
              </a:rPr>
            </a:br>
            <a:r>
              <a:rPr lang="en-US" b="1" dirty="0">
                <a:solidFill>
                  <a:schemeClr val="tx2"/>
                </a:solidFill>
              </a:rPr>
              <a:t>medium (25%), low (25%) </a:t>
            </a:r>
          </a:p>
        </p:txBody>
      </p:sp>
      <p:graphicFrame>
        <p:nvGraphicFramePr>
          <p:cNvPr id="15" name="Content Placeholder 14">
            <a:extLst>
              <a:ext uri="{FF2B5EF4-FFF2-40B4-BE49-F238E27FC236}">
                <a16:creationId xmlns:a16="http://schemas.microsoft.com/office/drawing/2014/main" id="{8DB3E1EA-7645-66A6-09FA-3235B9E17D9F}"/>
              </a:ext>
            </a:extLst>
          </p:cNvPr>
          <p:cNvGraphicFramePr>
            <a:graphicFrameLocks noGrp="1"/>
          </p:cNvGraphicFramePr>
          <p:nvPr>
            <p:ph sz="half" idx="2"/>
          </p:nvPr>
        </p:nvGraphicFramePr>
        <p:xfrm>
          <a:off x="772513" y="1067724"/>
          <a:ext cx="10520852" cy="1190263"/>
        </p:xfrm>
        <a:graphic>
          <a:graphicData uri="http://schemas.openxmlformats.org/drawingml/2006/table">
            <a:tbl>
              <a:tblPr firstRow="1" firstCol="1" lastRow="1"/>
              <a:tblGrid>
                <a:gridCol w="2129533">
                  <a:extLst>
                    <a:ext uri="{9D8B030D-6E8A-4147-A177-3AD203B41FA5}">
                      <a16:colId xmlns:a16="http://schemas.microsoft.com/office/drawing/2014/main" val="2684751423"/>
                    </a:ext>
                  </a:extLst>
                </a:gridCol>
                <a:gridCol w="861950">
                  <a:extLst>
                    <a:ext uri="{9D8B030D-6E8A-4147-A177-3AD203B41FA5}">
                      <a16:colId xmlns:a16="http://schemas.microsoft.com/office/drawing/2014/main" val="57078666"/>
                    </a:ext>
                  </a:extLst>
                </a:gridCol>
                <a:gridCol w="895102">
                  <a:extLst>
                    <a:ext uri="{9D8B030D-6E8A-4147-A177-3AD203B41FA5}">
                      <a16:colId xmlns:a16="http://schemas.microsoft.com/office/drawing/2014/main" val="2051736009"/>
                    </a:ext>
                  </a:extLst>
                </a:gridCol>
                <a:gridCol w="928254">
                  <a:extLst>
                    <a:ext uri="{9D8B030D-6E8A-4147-A177-3AD203B41FA5}">
                      <a16:colId xmlns:a16="http://schemas.microsoft.com/office/drawing/2014/main" val="3437635967"/>
                    </a:ext>
                  </a:extLst>
                </a:gridCol>
                <a:gridCol w="812223">
                  <a:extLst>
                    <a:ext uri="{9D8B030D-6E8A-4147-A177-3AD203B41FA5}">
                      <a16:colId xmlns:a16="http://schemas.microsoft.com/office/drawing/2014/main" val="3535769178"/>
                    </a:ext>
                  </a:extLst>
                </a:gridCol>
                <a:gridCol w="828798">
                  <a:extLst>
                    <a:ext uri="{9D8B030D-6E8A-4147-A177-3AD203B41FA5}">
                      <a16:colId xmlns:a16="http://schemas.microsoft.com/office/drawing/2014/main" val="40831291"/>
                    </a:ext>
                  </a:extLst>
                </a:gridCol>
                <a:gridCol w="814129">
                  <a:extLst>
                    <a:ext uri="{9D8B030D-6E8A-4147-A177-3AD203B41FA5}">
                      <a16:colId xmlns:a16="http://schemas.microsoft.com/office/drawing/2014/main" val="3962423126"/>
                    </a:ext>
                  </a:extLst>
                </a:gridCol>
                <a:gridCol w="782691">
                  <a:extLst>
                    <a:ext uri="{9D8B030D-6E8A-4147-A177-3AD203B41FA5}">
                      <a16:colId xmlns:a16="http://schemas.microsoft.com/office/drawing/2014/main" val="4042614639"/>
                    </a:ext>
                  </a:extLst>
                </a:gridCol>
                <a:gridCol w="842897">
                  <a:extLst>
                    <a:ext uri="{9D8B030D-6E8A-4147-A177-3AD203B41FA5}">
                      <a16:colId xmlns:a16="http://schemas.microsoft.com/office/drawing/2014/main" val="1515443036"/>
                    </a:ext>
                  </a:extLst>
                </a:gridCol>
                <a:gridCol w="797743">
                  <a:extLst>
                    <a:ext uri="{9D8B030D-6E8A-4147-A177-3AD203B41FA5}">
                      <a16:colId xmlns:a16="http://schemas.microsoft.com/office/drawing/2014/main" val="730190767"/>
                    </a:ext>
                  </a:extLst>
                </a:gridCol>
                <a:gridCol w="827532">
                  <a:extLst>
                    <a:ext uri="{9D8B030D-6E8A-4147-A177-3AD203B41FA5}">
                      <a16:colId xmlns:a16="http://schemas.microsoft.com/office/drawing/2014/main" val="900446830"/>
                    </a:ext>
                  </a:extLst>
                </a:gridCol>
              </a:tblGrid>
              <a:tr h="240498">
                <a:tc>
                  <a:txBody>
                    <a:bodyPr/>
                    <a:lstStyle/>
                    <a:p>
                      <a:pPr algn="l" rtl="0" fontAlgn="b"/>
                      <a:r>
                        <a:rPr lang="en-US" sz="1100" b="1" i="0" u="none" strike="noStrike" dirty="0">
                          <a:solidFill>
                            <a:srgbClr val="FFFFFF"/>
                          </a:solidFill>
                          <a:effectLst/>
                          <a:latin typeface="+mn-lt"/>
                        </a:rPr>
                        <a:t>High Energy Physics</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2014</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2015</a:t>
                      </a:r>
                    </a:p>
                  </a:txBody>
                  <a:tcPr marL="7073" marR="7073" marT="7073"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2016</a:t>
                      </a:r>
                    </a:p>
                  </a:txBody>
                  <a:tcPr marL="7073" marR="7073" marT="7073"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2017</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2018</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a:solidFill>
                            <a:srgbClr val="FFFFFF"/>
                          </a:solidFill>
                          <a:effectLst/>
                          <a:latin typeface="+mn-lt"/>
                        </a:rPr>
                        <a:t>FY 2019</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2020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2021</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2022</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rtl="0" fontAlgn="b"/>
                      <a:r>
                        <a:rPr lang="en-US" sz="1100" b="1" i="0" u="none" strike="noStrike" dirty="0">
                          <a:solidFill>
                            <a:srgbClr val="FFFFFF"/>
                          </a:solidFill>
                          <a:effectLst/>
                          <a:latin typeface="+mn-lt"/>
                        </a:rPr>
                        <a:t>FY 2023</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676638169"/>
                  </a:ext>
                </a:extLst>
              </a:tr>
              <a:tr h="148543">
                <a:tc>
                  <a:txBody>
                    <a:bodyPr/>
                    <a:lstStyle/>
                    <a:p>
                      <a:pPr algn="l" rtl="0" fontAlgn="b"/>
                      <a:r>
                        <a:rPr lang="en-US" sz="1200" b="0" i="0" u="none" strike="noStrike" dirty="0">
                          <a:solidFill>
                            <a:srgbClr val="000000"/>
                          </a:solidFill>
                          <a:effectLst/>
                          <a:latin typeface="+mn-lt"/>
                        </a:rPr>
                        <a:t>Research</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360,932</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334,225</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320,816</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321,892</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334,750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348,534</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364,434</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383,419</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386,974</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448,506</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34856679"/>
                  </a:ext>
                </a:extLst>
              </a:tr>
              <a:tr h="148543">
                <a:tc>
                  <a:txBody>
                    <a:bodyPr/>
                    <a:lstStyle/>
                    <a:p>
                      <a:pPr algn="l" rtl="0" fontAlgn="b"/>
                      <a:r>
                        <a:rPr lang="en-US" sz="1200" b="0" i="0" u="none" strike="noStrike" dirty="0">
                          <a:solidFill>
                            <a:srgbClr val="000000"/>
                          </a:solidFill>
                          <a:effectLst/>
                          <a:latin typeface="+mn-lt"/>
                        </a:rPr>
                        <a:t>SBIR/STTR</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21,601</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20,768</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20,847</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22,151</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24,427</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24,095</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25,212</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25,465</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25,298</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15,867</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72944318"/>
                  </a:ext>
                </a:extLst>
              </a:tr>
              <a:tr h="148543">
                <a:tc>
                  <a:txBody>
                    <a:bodyPr/>
                    <a:lstStyle/>
                    <a:p>
                      <a:pPr algn="l" rtl="0" fontAlgn="b"/>
                      <a:r>
                        <a:rPr lang="en-US" sz="1200" b="0" i="0" u="none" strike="noStrike">
                          <a:solidFill>
                            <a:srgbClr val="000000"/>
                          </a:solidFill>
                          <a:effectLst/>
                          <a:latin typeface="+mn-lt"/>
                        </a:rPr>
                        <a:t>Facilities/Ops</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278,683</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264,634</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258,236</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258,696</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270,488</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266,556</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317,310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303,616</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299,728</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346,627</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4330195"/>
                  </a:ext>
                </a:extLst>
              </a:tr>
              <a:tr h="169764">
                <a:tc>
                  <a:txBody>
                    <a:bodyPr/>
                    <a:lstStyle/>
                    <a:p>
                      <a:pPr algn="l" rtl="0" fontAlgn="b"/>
                      <a:r>
                        <a:rPr lang="en-US" sz="1200" b="0" i="0" u="none" strike="noStrike" dirty="0">
                          <a:solidFill>
                            <a:srgbClr val="000000"/>
                          </a:solidFill>
                          <a:effectLst/>
                          <a:latin typeface="+mn-lt"/>
                        </a:rPr>
                        <a:t>MIE Projects</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84,305</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109,373</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129,001</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128,761</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137,935</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144,815</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107,044</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81,500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98,000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57,000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777446"/>
                  </a:ext>
                </a:extLst>
              </a:tr>
              <a:tr h="183911">
                <a:tc>
                  <a:txBody>
                    <a:bodyPr/>
                    <a:lstStyle/>
                    <a:p>
                      <a:pPr algn="l" rtl="0" fontAlgn="b"/>
                      <a:r>
                        <a:rPr lang="en-US" sz="1200" b="0" i="0" u="none" strike="noStrike" dirty="0">
                          <a:solidFill>
                            <a:srgbClr val="000000"/>
                          </a:solidFill>
                          <a:effectLst/>
                          <a:latin typeface="+mn-lt"/>
                        </a:rPr>
                        <a:t>Total “Discretionary”</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745,521</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729,000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728,900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731,500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767,600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a:solidFill>
                            <a:srgbClr val="000000"/>
                          </a:solidFill>
                          <a:effectLst/>
                          <a:latin typeface="+mn-lt"/>
                        </a:rPr>
                        <a:t>784,000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814,000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794,000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810,000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b"/>
                      <a:r>
                        <a:rPr lang="en-US" sz="1100" b="0" i="0" u="none" strike="noStrike" dirty="0">
                          <a:solidFill>
                            <a:srgbClr val="000000"/>
                          </a:solidFill>
                          <a:effectLst/>
                          <a:latin typeface="+mn-lt"/>
                        </a:rPr>
                        <a:t>868,000</a:t>
                      </a:r>
                    </a:p>
                  </a:txBody>
                  <a:tcPr marL="7073" marR="7073" marT="707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0893088"/>
                  </a:ext>
                </a:extLst>
              </a:tr>
            </a:tbl>
          </a:graphicData>
        </a:graphic>
      </p:graphicFrame>
      <p:pic>
        <p:nvPicPr>
          <p:cNvPr id="20" name="Picture 2">
            <a:extLst>
              <a:ext uri="{FF2B5EF4-FFF2-40B4-BE49-F238E27FC236}">
                <a16:creationId xmlns:a16="http://schemas.microsoft.com/office/drawing/2014/main" id="{93BC8143-A4B5-E185-A376-ED4676C5F3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099759" y="2691567"/>
            <a:ext cx="3845441" cy="290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6884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1768-F17D-FAF7-8B16-54D6D20E369C}"/>
              </a:ext>
            </a:extLst>
          </p:cNvPr>
          <p:cNvSpPr>
            <a:spLocks noGrp="1"/>
          </p:cNvSpPr>
          <p:nvPr>
            <p:ph type="title"/>
          </p:nvPr>
        </p:nvSpPr>
        <p:spPr/>
        <p:txBody>
          <a:bodyPr>
            <a:normAutofit/>
          </a:bodyPr>
          <a:lstStyle/>
          <a:p>
            <a:r>
              <a:rPr lang="en-US" dirty="0"/>
              <a:t>Charge to a 2023 P5 Subcommittee </a:t>
            </a:r>
          </a:p>
        </p:txBody>
      </p:sp>
      <p:graphicFrame>
        <p:nvGraphicFramePr>
          <p:cNvPr id="98" name="Diagram 97">
            <a:extLst>
              <a:ext uri="{FF2B5EF4-FFF2-40B4-BE49-F238E27FC236}">
                <a16:creationId xmlns:a16="http://schemas.microsoft.com/office/drawing/2014/main" id="{8CA01CE4-7692-43D6-AA29-05ACE0887331}"/>
              </a:ext>
            </a:extLst>
          </p:cNvPr>
          <p:cNvGraphicFramePr/>
          <p:nvPr/>
        </p:nvGraphicFramePr>
        <p:xfrm>
          <a:off x="353671" y="1009031"/>
          <a:ext cx="1069848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0429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3794" y="913419"/>
          <a:ext cx="11704320" cy="549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118533" y="184819"/>
            <a:ext cx="12192000" cy="642937"/>
          </a:xfrm>
          <a:prstGeom prst="rect">
            <a:avLst/>
          </a:prstGeom>
        </p:spPr>
        <p:txBody>
          <a:bodyPr>
            <a:normAutofit fontScale="90000"/>
          </a:bodyPr>
          <a:lstStyle/>
          <a:p>
            <a:pPr algn="ctr"/>
            <a:r>
              <a:rPr lang="en-US" sz="4000">
                <a:latin typeface="+mn-lt"/>
              </a:rPr>
              <a:t>Office of High Energy Physics at a Glance</a:t>
            </a:r>
            <a:br>
              <a:rPr lang="en-US" sz="4000">
                <a:latin typeface="+mn-lt"/>
              </a:rPr>
            </a:br>
            <a:r>
              <a:rPr lang="en-US" sz="2700">
                <a:latin typeface="+mn-lt"/>
              </a:rPr>
              <a:t>FY 2023 Enacted: $1.166B</a:t>
            </a:r>
          </a:p>
        </p:txBody>
      </p:sp>
    </p:spTree>
    <p:extLst>
      <p:ext uri="{BB962C8B-B14F-4D97-AF65-F5344CB8AC3E}">
        <p14:creationId xmlns:p14="http://schemas.microsoft.com/office/powerpoint/2010/main" val="235030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2023 P5 Budget Scenarios</a:t>
            </a:r>
          </a:p>
        </p:txBody>
      </p:sp>
      <p:graphicFrame>
        <p:nvGraphicFramePr>
          <p:cNvPr id="7" name="Chart 6"/>
          <p:cNvGraphicFramePr>
            <a:graphicFrameLocks/>
          </p:cNvGraphicFramePr>
          <p:nvPr>
            <p:extLst>
              <p:ext uri="{D42A27DB-BD31-4B8C-83A1-F6EECF244321}">
                <p14:modId xmlns:p14="http://schemas.microsoft.com/office/powerpoint/2010/main" val="2122451690"/>
              </p:ext>
            </p:extLst>
          </p:nvPr>
        </p:nvGraphicFramePr>
        <p:xfrm>
          <a:off x="689265" y="923311"/>
          <a:ext cx="11303000" cy="518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5114086-741E-7BFF-F509-EBE207934608}"/>
              </a:ext>
            </a:extLst>
          </p:cNvPr>
          <p:cNvSpPr txBox="1"/>
          <p:nvPr/>
        </p:nvSpPr>
        <p:spPr>
          <a:xfrm>
            <a:off x="2337914" y="2318074"/>
            <a:ext cx="2995435" cy="646331"/>
          </a:xfrm>
          <a:prstGeom prst="rect">
            <a:avLst/>
          </a:prstGeom>
          <a:solidFill>
            <a:schemeClr val="accent2">
              <a:lumMod val="20000"/>
              <a:lumOff val="80000"/>
            </a:schemeClr>
          </a:solidFill>
          <a:ln>
            <a:solidFill>
              <a:schemeClr val="accent1"/>
            </a:solidFill>
          </a:ln>
        </p:spPr>
        <p:txBody>
          <a:bodyPr wrap="square" rtlCol="0">
            <a:spAutoFit/>
          </a:bodyPr>
          <a:lstStyle/>
          <a:p>
            <a:r>
              <a:rPr lang="en-US" sz="1200" dirty="0">
                <a:latin typeface="+mn-lt"/>
              </a:rPr>
              <a:t>Inflation Reduction Act of 2022 provided supplemental funding of </a:t>
            </a:r>
            <a:r>
              <a:rPr lang="en-US" sz="1200" b="1" dirty="0">
                <a:latin typeface="+mn-lt"/>
              </a:rPr>
              <a:t>+303.6M </a:t>
            </a:r>
            <a:r>
              <a:rPr lang="en-US" sz="1200" dirty="0">
                <a:latin typeface="+mn-lt"/>
              </a:rPr>
              <a:t>for HEP projects</a:t>
            </a:r>
          </a:p>
        </p:txBody>
      </p:sp>
      <p:sp>
        <p:nvSpPr>
          <p:cNvPr id="12" name="Arrow: Striped Right 11">
            <a:extLst>
              <a:ext uri="{FF2B5EF4-FFF2-40B4-BE49-F238E27FC236}">
                <a16:creationId xmlns:a16="http://schemas.microsoft.com/office/drawing/2014/main" id="{E3D915E0-FE81-19F0-C209-A7ADA4F5BC2B}"/>
              </a:ext>
            </a:extLst>
          </p:cNvPr>
          <p:cNvSpPr/>
          <p:nvPr/>
        </p:nvSpPr>
        <p:spPr>
          <a:xfrm rot="5400000">
            <a:off x="5382392" y="2398924"/>
            <a:ext cx="594591" cy="484632"/>
          </a:xfrm>
          <a:prstGeom prst="striped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8615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7C02-493A-095D-3759-7AACECDB2663}"/>
              </a:ext>
            </a:extLst>
          </p:cNvPr>
          <p:cNvSpPr>
            <a:spLocks noGrp="1"/>
          </p:cNvSpPr>
          <p:nvPr>
            <p:ph type="title"/>
          </p:nvPr>
        </p:nvSpPr>
        <p:spPr/>
        <p:txBody>
          <a:bodyPr>
            <a:normAutofit fontScale="90000"/>
          </a:bodyPr>
          <a:lstStyle/>
          <a:p>
            <a:r>
              <a:rPr lang="en-US" dirty="0"/>
              <a:t>FY 2024: High ($1.290B) vs. Low ($1.226B) Scenarios</a:t>
            </a:r>
            <a:br>
              <a:rPr lang="en-US" dirty="0"/>
            </a:br>
            <a:r>
              <a:rPr lang="en-US" sz="2700" dirty="0"/>
              <a:t>Notable variances and impacts</a:t>
            </a:r>
            <a:endParaRPr lang="en-US" dirty="0"/>
          </a:p>
        </p:txBody>
      </p:sp>
      <p:sp>
        <p:nvSpPr>
          <p:cNvPr id="3" name="Content Placeholder 2">
            <a:extLst>
              <a:ext uri="{FF2B5EF4-FFF2-40B4-BE49-F238E27FC236}">
                <a16:creationId xmlns:a16="http://schemas.microsoft.com/office/drawing/2014/main" id="{03E9DFEA-6D5D-68C2-1D95-685D4A4FDEF0}"/>
              </a:ext>
            </a:extLst>
          </p:cNvPr>
          <p:cNvSpPr>
            <a:spLocks noGrp="1"/>
          </p:cNvSpPr>
          <p:nvPr>
            <p:ph sz="half" idx="1"/>
          </p:nvPr>
        </p:nvSpPr>
        <p:spPr>
          <a:xfrm>
            <a:off x="619492" y="1079502"/>
            <a:ext cx="5276811" cy="5001260"/>
          </a:xfrm>
          <a:ln>
            <a:solidFill>
              <a:schemeClr val="tx1"/>
            </a:solidFill>
          </a:ln>
        </p:spPr>
        <p:txBody>
          <a:bodyPr>
            <a:normAutofit fontScale="77500" lnSpcReduction="20000"/>
          </a:bodyPr>
          <a:lstStyle/>
          <a:p>
            <a:pPr marL="53975" indent="0">
              <a:buNone/>
            </a:pPr>
            <a:r>
              <a:rPr lang="en-US" b="1" dirty="0"/>
              <a:t>Projects</a:t>
            </a:r>
          </a:p>
          <a:p>
            <a:r>
              <a:rPr lang="en-US" dirty="0"/>
              <a:t>LBNF/DUNE ramps +$75M to $255M</a:t>
            </a:r>
          </a:p>
          <a:p>
            <a:pPr lvl="1"/>
            <a:r>
              <a:rPr lang="en-US" dirty="0">
                <a:solidFill>
                  <a:srgbClr val="FF0000"/>
                </a:solidFill>
              </a:rPr>
              <a:t>Follows CD-1RR project funding profile</a:t>
            </a:r>
          </a:p>
          <a:p>
            <a:r>
              <a:rPr lang="en-US" dirty="0"/>
              <a:t>PIP-II @$125M; CMB-S4 @25M</a:t>
            </a:r>
          </a:p>
          <a:p>
            <a:r>
              <a:rPr lang="en-US" dirty="0"/>
              <a:t>HL-LHC ATLAS &amp; CMS Upgrades, ACORN continue</a:t>
            </a:r>
          </a:p>
          <a:p>
            <a:r>
              <a:rPr lang="en-US" dirty="0"/>
              <a:t>Assume no new mission needs</a:t>
            </a:r>
          </a:p>
          <a:p>
            <a:pPr marL="53975" indent="0">
              <a:buNone/>
            </a:pPr>
            <a:r>
              <a:rPr lang="en-US" b="1" dirty="0"/>
              <a:t>Facilities/Ops</a:t>
            </a:r>
          </a:p>
          <a:p>
            <a:r>
              <a:rPr lang="en-US" dirty="0"/>
              <a:t>2-3% increase across the board</a:t>
            </a:r>
          </a:p>
          <a:p>
            <a:r>
              <a:rPr lang="en-US" dirty="0"/>
              <a:t>$4.9M Fermilab Accelerator Improvement Project (AIP)</a:t>
            </a:r>
          </a:p>
          <a:p>
            <a:r>
              <a:rPr lang="en-US" dirty="0"/>
              <a:t>Ramp up DUNE Collaboration Support</a:t>
            </a:r>
          </a:p>
          <a:p>
            <a:pPr marL="53975" indent="0">
              <a:buNone/>
            </a:pPr>
            <a:r>
              <a:rPr lang="en-US" b="1" dirty="0"/>
              <a:t>Research</a:t>
            </a:r>
          </a:p>
          <a:p>
            <a:r>
              <a:rPr lang="en-US" dirty="0"/>
              <a:t>Constant level of effort (assume 5% inflation)</a:t>
            </a:r>
          </a:p>
          <a:p>
            <a:r>
              <a:rPr lang="en-US" dirty="0"/>
              <a:t>New lines for Directed R&amp;D and P5 Research Hub</a:t>
            </a:r>
          </a:p>
          <a:p>
            <a:pPr lvl="1"/>
            <a:r>
              <a:rPr lang="en-US" dirty="0"/>
              <a:t>Former might be magnets, horns/targets</a:t>
            </a:r>
          </a:p>
          <a:p>
            <a:pPr lvl="1"/>
            <a:r>
              <a:rPr lang="en-US" dirty="0"/>
              <a:t>Latter might be university collaborative proposal</a:t>
            </a:r>
          </a:p>
        </p:txBody>
      </p:sp>
      <p:sp>
        <p:nvSpPr>
          <p:cNvPr id="4" name="Content Placeholder 3">
            <a:extLst>
              <a:ext uri="{FF2B5EF4-FFF2-40B4-BE49-F238E27FC236}">
                <a16:creationId xmlns:a16="http://schemas.microsoft.com/office/drawing/2014/main" id="{A888EEE6-4A63-874D-C27E-0CA24ABA72A8}"/>
              </a:ext>
            </a:extLst>
          </p:cNvPr>
          <p:cNvSpPr>
            <a:spLocks noGrp="1"/>
          </p:cNvSpPr>
          <p:nvPr>
            <p:ph sz="half" idx="2"/>
          </p:nvPr>
        </p:nvSpPr>
        <p:spPr>
          <a:xfrm>
            <a:off x="6096000" y="1079502"/>
            <a:ext cx="5764306" cy="3639643"/>
          </a:xfrm>
          <a:ln>
            <a:solidFill>
              <a:schemeClr val="tx1"/>
            </a:solidFill>
          </a:ln>
        </p:spPr>
        <p:txBody>
          <a:bodyPr>
            <a:normAutofit fontScale="77500" lnSpcReduction="20000"/>
          </a:bodyPr>
          <a:lstStyle/>
          <a:p>
            <a:pPr marL="53975" indent="0">
              <a:buNone/>
            </a:pPr>
            <a:r>
              <a:rPr lang="en-US" b="1" dirty="0"/>
              <a:t>Projects</a:t>
            </a:r>
          </a:p>
          <a:p>
            <a:r>
              <a:rPr lang="en-US" dirty="0"/>
              <a:t>CMB-S4: -$16M, delay CD-1</a:t>
            </a:r>
          </a:p>
          <a:p>
            <a:pPr marL="53975" indent="0">
              <a:buNone/>
            </a:pPr>
            <a:r>
              <a:rPr lang="en-US" b="1" dirty="0"/>
              <a:t>Facilities/Ops</a:t>
            </a:r>
          </a:p>
          <a:p>
            <a:r>
              <a:rPr lang="en-US" dirty="0"/>
              <a:t>Hold most costs flat from FY 2023</a:t>
            </a:r>
          </a:p>
          <a:p>
            <a:pPr marL="53975" indent="0">
              <a:buNone/>
            </a:pPr>
            <a:r>
              <a:rPr lang="en-US" b="1" dirty="0"/>
              <a:t>Research</a:t>
            </a:r>
          </a:p>
          <a:p>
            <a:r>
              <a:rPr lang="en-US" dirty="0"/>
              <a:t>-$48M (-10%) below High Scenario, and -$26M (-6%) below </a:t>
            </a:r>
            <a:br>
              <a:rPr lang="en-US" dirty="0"/>
            </a:br>
            <a:r>
              <a:rPr lang="en-US" dirty="0"/>
              <a:t>FY 2023 funding levels</a:t>
            </a:r>
          </a:p>
          <a:p>
            <a:r>
              <a:rPr lang="en-US" dirty="0"/>
              <a:t>With 5% year-to-year inflation (FY 2023 to FY 2024), resulting impact is a reduction of up to -11% on constant level of effort</a:t>
            </a:r>
          </a:p>
          <a:p>
            <a:pPr lvl="1"/>
            <a:r>
              <a:rPr lang="en-US" dirty="0"/>
              <a:t>Limited options to mitigate Reduction in workforce</a:t>
            </a:r>
          </a:p>
          <a:p>
            <a:pPr marL="53975" indent="0">
              <a:buNone/>
            </a:pPr>
            <a:r>
              <a:rPr lang="en-US" b="1" dirty="0">
                <a:solidFill>
                  <a:srgbClr val="FF0000"/>
                </a:solidFill>
              </a:rPr>
              <a:t>No discretionary resources to start any new efforts</a:t>
            </a:r>
          </a:p>
        </p:txBody>
      </p:sp>
      <p:graphicFrame>
        <p:nvGraphicFramePr>
          <p:cNvPr id="5" name="Table 4">
            <a:extLst>
              <a:ext uri="{FF2B5EF4-FFF2-40B4-BE49-F238E27FC236}">
                <a16:creationId xmlns:a16="http://schemas.microsoft.com/office/drawing/2014/main" id="{0E9E8774-9D58-40FB-BAF1-A8FC6B4224AE}"/>
              </a:ext>
            </a:extLst>
          </p:cNvPr>
          <p:cNvGraphicFramePr>
            <a:graphicFrameLocks noGrp="1"/>
          </p:cNvGraphicFramePr>
          <p:nvPr>
            <p:extLst>
              <p:ext uri="{D42A27DB-BD31-4B8C-83A1-F6EECF244321}">
                <p14:modId xmlns:p14="http://schemas.microsoft.com/office/powerpoint/2010/main" val="3606613383"/>
              </p:ext>
            </p:extLst>
          </p:nvPr>
        </p:nvGraphicFramePr>
        <p:xfrm>
          <a:off x="6989379" y="4815652"/>
          <a:ext cx="4772315" cy="1706880"/>
        </p:xfrm>
        <a:graphic>
          <a:graphicData uri="http://schemas.openxmlformats.org/drawingml/2006/table">
            <a:tbl>
              <a:tblPr/>
              <a:tblGrid>
                <a:gridCol w="2748170">
                  <a:extLst>
                    <a:ext uri="{9D8B030D-6E8A-4147-A177-3AD203B41FA5}">
                      <a16:colId xmlns:a16="http://schemas.microsoft.com/office/drawing/2014/main" val="3817881169"/>
                    </a:ext>
                  </a:extLst>
                </a:gridCol>
                <a:gridCol w="991873">
                  <a:extLst>
                    <a:ext uri="{9D8B030D-6E8A-4147-A177-3AD203B41FA5}">
                      <a16:colId xmlns:a16="http://schemas.microsoft.com/office/drawing/2014/main" val="929588041"/>
                    </a:ext>
                  </a:extLst>
                </a:gridCol>
                <a:gridCol w="1032272">
                  <a:extLst>
                    <a:ext uri="{9D8B030D-6E8A-4147-A177-3AD203B41FA5}">
                      <a16:colId xmlns:a16="http://schemas.microsoft.com/office/drawing/2014/main" val="3631671743"/>
                    </a:ext>
                  </a:extLst>
                </a:gridCol>
              </a:tblGrid>
              <a:tr h="238125">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600" b="0" i="0" u="none" strike="noStrike" dirty="0">
                          <a:solidFill>
                            <a:srgbClr val="000000"/>
                          </a:solidFill>
                          <a:effectLst/>
                          <a:latin typeface="Calibri" panose="020F0502020204030204" pitchFamily="34" charset="0"/>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600" b="0" i="0" u="none" strike="noStrike" dirty="0">
                          <a:solidFill>
                            <a:srgbClr val="000000"/>
                          </a:solidFill>
                          <a:effectLst/>
                          <a:latin typeface="Calibri" panose="020F0502020204030204" pitchFamily="34" charset="0"/>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39633307"/>
                  </a:ext>
                </a:extLst>
              </a:tr>
              <a:tr h="238125">
                <a:tc>
                  <a:txBody>
                    <a:bodyPr/>
                    <a:lstStyle/>
                    <a:p>
                      <a:pPr algn="l" fontAlgn="b"/>
                      <a:r>
                        <a:rPr lang="en-US" sz="1600" b="1" i="0" u="none" strike="noStrike">
                          <a:solidFill>
                            <a:srgbClr val="000000"/>
                          </a:solidFill>
                          <a:effectLst/>
                          <a:latin typeface="Calibri" panose="020F0502020204030204" pitchFamily="34" charset="0"/>
                        </a:rPr>
                        <a:t>Research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600" b="0" i="0" u="none" strike="noStrike">
                          <a:solidFill>
                            <a:srgbClr val="000000"/>
                          </a:solidFill>
                          <a:effectLst/>
                          <a:latin typeface="Calibri" panose="020F0502020204030204" pitchFamily="34" charset="0"/>
                        </a:rPr>
                        <a:t>37.44%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600" b="0" i="0" u="none" strike="noStrike" dirty="0">
                          <a:solidFill>
                            <a:srgbClr val="000000"/>
                          </a:solidFill>
                          <a:effectLst/>
                          <a:latin typeface="Calibri" panose="020F0502020204030204" pitchFamily="34" charset="0"/>
                        </a:rPr>
                        <a:t>35.70%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427214646"/>
                  </a:ext>
                </a:extLst>
              </a:tr>
              <a:tr h="238125">
                <a:tc>
                  <a:txBody>
                    <a:bodyPr/>
                    <a:lstStyle/>
                    <a:p>
                      <a:pPr algn="l" fontAlgn="b"/>
                      <a:r>
                        <a:rPr lang="en-US" sz="1600" b="1" i="0" u="none" strike="noStrike" dirty="0">
                          <a:solidFill>
                            <a:srgbClr val="000000"/>
                          </a:solidFill>
                          <a:effectLst/>
                          <a:latin typeface="Calibri" panose="020F0502020204030204" pitchFamily="34" charset="0"/>
                        </a:rPr>
                        <a:t>Facilities/Operations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a:solidFill>
                            <a:srgbClr val="000000"/>
                          </a:solidFill>
                          <a:effectLst/>
                          <a:latin typeface="Calibri" panose="020F0502020204030204" pitchFamily="34" charset="0"/>
                        </a:rPr>
                        <a:t>27.93%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600" b="0" i="0" u="none" strike="noStrike" dirty="0">
                          <a:solidFill>
                            <a:srgbClr val="000000"/>
                          </a:solidFill>
                          <a:effectLst/>
                          <a:latin typeface="Calibri" panose="020F0502020204030204" pitchFamily="34" charset="0"/>
                        </a:rPr>
                        <a:t>29.16%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607672"/>
                  </a:ext>
                </a:extLst>
              </a:tr>
              <a:tr h="238125">
                <a:tc>
                  <a:txBody>
                    <a:bodyPr/>
                    <a:lstStyle/>
                    <a:p>
                      <a:pPr algn="l" fontAlgn="b"/>
                      <a:r>
                        <a:rPr lang="en-US" sz="1600" b="1" i="0" u="none" strike="noStrike">
                          <a:solidFill>
                            <a:srgbClr val="000000"/>
                          </a:solidFill>
                          <a:effectLst/>
                          <a:latin typeface="Calibri" panose="020F0502020204030204" pitchFamily="34" charset="0"/>
                        </a:rPr>
                        <a:t>Projects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600" b="0" i="0" u="none" strike="noStrike">
                          <a:solidFill>
                            <a:srgbClr val="000000"/>
                          </a:solidFill>
                          <a:effectLst/>
                          <a:latin typeface="Calibri" panose="020F0502020204030204" pitchFamily="34" charset="0"/>
                        </a:rPr>
                        <a:t>34.63%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600" b="0" i="0" u="none" strike="noStrike" dirty="0">
                          <a:solidFill>
                            <a:srgbClr val="000000"/>
                          </a:solidFill>
                          <a:effectLst/>
                          <a:latin typeface="Calibri" panose="020F0502020204030204" pitchFamily="34" charset="0"/>
                        </a:rPr>
                        <a:t>35.14%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236372409"/>
                  </a:ext>
                </a:extLst>
              </a:tr>
              <a:tr h="238125">
                <a:tc>
                  <a:txBody>
                    <a:bodyPr/>
                    <a:lstStyle/>
                    <a:p>
                      <a:pPr algn="ctr" fontAlgn="b"/>
                      <a:r>
                        <a:rPr lang="en-US" sz="1600" b="1" i="0" u="none" strike="noStrike">
                          <a:solidFill>
                            <a:srgbClr val="000000"/>
                          </a:solidFill>
                          <a:effectLst/>
                          <a:latin typeface="Calibri" panose="020F0502020204030204" pitchFamily="34" charset="0"/>
                        </a:rPr>
                        <a:t>LIC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1" u="none" strike="noStrike" dirty="0">
                          <a:solidFill>
                            <a:srgbClr val="000000"/>
                          </a:solidFill>
                          <a:effectLst/>
                          <a:latin typeface="Calibri" panose="020F0502020204030204" pitchFamily="34" charset="0"/>
                        </a:rPr>
                        <a:t>29.14%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1" u="none" strike="noStrike" dirty="0">
                          <a:solidFill>
                            <a:srgbClr val="000000"/>
                          </a:solidFill>
                          <a:effectLst/>
                          <a:latin typeface="Calibri" panose="020F0502020204030204" pitchFamily="34" charset="0"/>
                        </a:rPr>
                        <a:t>30.99%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37649566"/>
                  </a:ext>
                </a:extLst>
              </a:tr>
              <a:tr h="238125">
                <a:tc>
                  <a:txBody>
                    <a:bodyPr/>
                    <a:lstStyle/>
                    <a:p>
                      <a:pPr algn="ctr" fontAlgn="b"/>
                      <a:r>
                        <a:rPr lang="en-US" sz="1600" b="1" i="0" u="none" strike="noStrike">
                          <a:solidFill>
                            <a:srgbClr val="000000"/>
                          </a:solidFill>
                          <a:effectLst/>
                          <a:latin typeface="Calibri" panose="020F0502020204030204" pitchFamily="34" charset="0"/>
                        </a:rPr>
                        <a:t>MIE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1" u="none" strike="noStrike" dirty="0">
                          <a:solidFill>
                            <a:srgbClr val="000000"/>
                          </a:solidFill>
                          <a:effectLst/>
                          <a:latin typeface="Calibri" panose="020F0502020204030204" pitchFamily="34" charset="0"/>
                        </a:rPr>
                        <a:t>5.49%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1" u="none" strike="noStrike" dirty="0">
                          <a:solidFill>
                            <a:srgbClr val="000000"/>
                          </a:solidFill>
                          <a:effectLst/>
                          <a:latin typeface="Calibri" panose="020F0502020204030204" pitchFamily="34" charset="0"/>
                        </a:rPr>
                        <a:t>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1990976"/>
                  </a:ext>
                </a:extLst>
              </a:tr>
              <a:tr h="238125">
                <a:tc>
                  <a:txBody>
                    <a:bodyPr/>
                    <a:lstStyle/>
                    <a:p>
                      <a:pPr algn="ctr" fontAlgn="b"/>
                      <a:r>
                        <a:rPr lang="en-US" sz="1600" b="1" i="0" u="none" strike="noStrike">
                          <a:solidFill>
                            <a:srgbClr val="000000"/>
                          </a:solidFill>
                          <a:effectLst/>
                          <a:latin typeface="Calibri" panose="020F0502020204030204" pitchFamily="34" charset="0"/>
                        </a:rPr>
                        <a:t>Year to Year Fraction Increase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000000"/>
                          </a:solidFill>
                          <a:effectLst/>
                          <a:latin typeface="Calibri" panose="020F0502020204030204" pitchFamily="34" charset="0"/>
                        </a:rPr>
                        <a:t>10.68%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400" b="0" i="0" u="none" strike="noStrike" dirty="0">
                          <a:solidFill>
                            <a:srgbClr val="000000"/>
                          </a:solidFill>
                          <a:effectLst/>
                          <a:latin typeface="Calibri" panose="020F0502020204030204" pitchFamily="34" charset="0"/>
                        </a:rPr>
                        <a:t>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59464212"/>
                  </a:ext>
                </a:extLst>
              </a:tr>
            </a:tbl>
          </a:graphicData>
        </a:graphic>
      </p:graphicFrame>
      <p:sp>
        <p:nvSpPr>
          <p:cNvPr id="6" name="Oval 5">
            <a:extLst>
              <a:ext uri="{FF2B5EF4-FFF2-40B4-BE49-F238E27FC236}">
                <a16:creationId xmlns:a16="http://schemas.microsoft.com/office/drawing/2014/main" id="{899B676C-096A-04AE-DCAF-38AE70CA471C}"/>
              </a:ext>
            </a:extLst>
          </p:cNvPr>
          <p:cNvSpPr/>
          <p:nvPr/>
        </p:nvSpPr>
        <p:spPr>
          <a:xfrm>
            <a:off x="4498427" y="1184605"/>
            <a:ext cx="1061545" cy="5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a:t>
            </a:r>
          </a:p>
        </p:txBody>
      </p:sp>
      <p:sp>
        <p:nvSpPr>
          <p:cNvPr id="7" name="Oval 6">
            <a:extLst>
              <a:ext uri="{FF2B5EF4-FFF2-40B4-BE49-F238E27FC236}">
                <a16:creationId xmlns:a16="http://schemas.microsoft.com/office/drawing/2014/main" id="{C4618B74-4774-C484-DFA2-88A26F8AF187}"/>
              </a:ext>
            </a:extLst>
          </p:cNvPr>
          <p:cNvSpPr/>
          <p:nvPr/>
        </p:nvSpPr>
        <p:spPr>
          <a:xfrm>
            <a:off x="10742189" y="1184605"/>
            <a:ext cx="914400" cy="588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a:t>
            </a:r>
          </a:p>
        </p:txBody>
      </p:sp>
    </p:spTree>
    <p:extLst>
      <p:ext uri="{BB962C8B-B14F-4D97-AF65-F5344CB8AC3E}">
        <p14:creationId xmlns:p14="http://schemas.microsoft.com/office/powerpoint/2010/main" val="28394597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31F8-9692-1B31-4323-BF9EE7C207EB}"/>
              </a:ext>
            </a:extLst>
          </p:cNvPr>
          <p:cNvSpPr>
            <a:spLocks noGrp="1"/>
          </p:cNvSpPr>
          <p:nvPr>
            <p:ph type="title"/>
          </p:nvPr>
        </p:nvSpPr>
        <p:spPr/>
        <p:txBody>
          <a:bodyPr/>
          <a:lstStyle/>
          <a:p>
            <a:r>
              <a:rPr lang="en-US" dirty="0"/>
              <a:t>Developing the Budget</a:t>
            </a:r>
          </a:p>
        </p:txBody>
      </p:sp>
      <p:sp>
        <p:nvSpPr>
          <p:cNvPr id="3" name="Content Placeholder 2">
            <a:extLst>
              <a:ext uri="{FF2B5EF4-FFF2-40B4-BE49-F238E27FC236}">
                <a16:creationId xmlns:a16="http://schemas.microsoft.com/office/drawing/2014/main" id="{9C1A62E8-4076-A69C-CF41-66323D8A5DF5}"/>
              </a:ext>
            </a:extLst>
          </p:cNvPr>
          <p:cNvSpPr>
            <a:spLocks noGrp="1"/>
          </p:cNvSpPr>
          <p:nvPr>
            <p:ph sz="half" idx="1"/>
          </p:nvPr>
        </p:nvSpPr>
        <p:spPr>
          <a:xfrm>
            <a:off x="415917" y="1058779"/>
            <a:ext cx="5728211" cy="5178232"/>
          </a:xfrm>
        </p:spPr>
        <p:txBody>
          <a:bodyPr>
            <a:normAutofit fontScale="92500" lnSpcReduction="10000"/>
          </a:bodyPr>
          <a:lstStyle/>
          <a:p>
            <a:r>
              <a:rPr lang="en-US" sz="2000" dirty="0"/>
              <a:t>The budget information being provided is a general plan, </a:t>
            </a:r>
            <a:r>
              <a:rPr lang="en-US" sz="2000" dirty="0">
                <a:solidFill>
                  <a:srgbClr val="003399"/>
                </a:solidFill>
              </a:rPr>
              <a:t>based on an actual appropriation</a:t>
            </a:r>
            <a:r>
              <a:rPr lang="en-US" sz="2000" dirty="0"/>
              <a:t>,  different scenarios, and considering:</a:t>
            </a:r>
          </a:p>
          <a:p>
            <a:pPr lvl="1"/>
            <a:r>
              <a:rPr lang="en-US" sz="1600" dirty="0">
                <a:solidFill>
                  <a:schemeClr val="tx1"/>
                </a:solidFill>
              </a:rPr>
              <a:t>Administration and SC R&amp;D Priorities</a:t>
            </a:r>
          </a:p>
          <a:p>
            <a:pPr lvl="1"/>
            <a:r>
              <a:rPr lang="en-US" sz="1600" dirty="0">
                <a:solidFill>
                  <a:schemeClr val="tx1"/>
                </a:solidFill>
              </a:rPr>
              <a:t>Strategic plan for program (P5, AAAC Decadal Survey)</a:t>
            </a:r>
          </a:p>
          <a:p>
            <a:pPr lvl="1"/>
            <a:r>
              <a:rPr lang="en-US" sz="1600" dirty="0">
                <a:solidFill>
                  <a:schemeClr val="tx1"/>
                </a:solidFill>
              </a:rPr>
              <a:t>Support for </a:t>
            </a:r>
            <a:r>
              <a:rPr lang="en-US" sz="1600" b="1" dirty="0">
                <a:solidFill>
                  <a:schemeClr val="tx1"/>
                </a:solidFill>
              </a:rPr>
              <a:t>Projects</a:t>
            </a:r>
          </a:p>
          <a:p>
            <a:pPr lvl="1"/>
            <a:r>
              <a:rPr lang="en-US" sz="1600" b="1" dirty="0">
                <a:solidFill>
                  <a:schemeClr val="tx1"/>
                </a:solidFill>
              </a:rPr>
              <a:t>Stewardship</a:t>
            </a:r>
            <a:r>
              <a:rPr lang="en-US" sz="1600" dirty="0">
                <a:solidFill>
                  <a:schemeClr val="tx1"/>
                </a:solidFill>
              </a:rPr>
              <a:t> of DOE National Labs (SC User Facilities)</a:t>
            </a:r>
          </a:p>
          <a:p>
            <a:pPr lvl="1"/>
            <a:r>
              <a:rPr lang="en-US" sz="1600" dirty="0">
                <a:solidFill>
                  <a:schemeClr val="tx1"/>
                </a:solidFill>
              </a:rPr>
              <a:t>Available </a:t>
            </a:r>
            <a:r>
              <a:rPr lang="en-US" sz="1600" b="1" dirty="0">
                <a:solidFill>
                  <a:schemeClr val="tx1"/>
                </a:solidFill>
              </a:rPr>
              <a:t>funding vehicles </a:t>
            </a:r>
            <a:r>
              <a:rPr lang="en-US" sz="1600" dirty="0">
                <a:solidFill>
                  <a:schemeClr val="tx1"/>
                </a:solidFill>
              </a:rPr>
              <a:t>(Grants, Contracts, Coop. Agreement)</a:t>
            </a:r>
          </a:p>
          <a:p>
            <a:pPr lvl="1"/>
            <a:r>
              <a:rPr lang="en-US" sz="1600" b="1" dirty="0">
                <a:solidFill>
                  <a:schemeClr val="tx1"/>
                </a:solidFill>
              </a:rPr>
              <a:t>Coordination with partners </a:t>
            </a:r>
            <a:r>
              <a:rPr lang="en-US" sz="1600" dirty="0">
                <a:solidFill>
                  <a:schemeClr val="tx1"/>
                </a:solidFill>
              </a:rPr>
              <a:t>(International, Other Federal, Universities)</a:t>
            </a:r>
          </a:p>
          <a:p>
            <a:pPr lvl="1"/>
            <a:r>
              <a:rPr lang="en-US" sz="1600" b="1" dirty="0">
                <a:solidFill>
                  <a:schemeClr val="tx1"/>
                </a:solidFill>
              </a:rPr>
              <a:t>Broadening Engagement</a:t>
            </a:r>
          </a:p>
        </p:txBody>
      </p:sp>
      <p:sp>
        <p:nvSpPr>
          <p:cNvPr id="4" name="Content Placeholder 3">
            <a:extLst>
              <a:ext uri="{FF2B5EF4-FFF2-40B4-BE49-F238E27FC236}">
                <a16:creationId xmlns:a16="http://schemas.microsoft.com/office/drawing/2014/main" id="{0A4370A0-EFAD-F470-7A79-04684B5142C2}"/>
              </a:ext>
            </a:extLst>
          </p:cNvPr>
          <p:cNvSpPr>
            <a:spLocks noGrp="1"/>
          </p:cNvSpPr>
          <p:nvPr>
            <p:ph sz="half" idx="2"/>
          </p:nvPr>
        </p:nvSpPr>
        <p:spPr>
          <a:xfrm>
            <a:off x="6096000" y="1058779"/>
            <a:ext cx="5917106" cy="5534526"/>
          </a:xfrm>
        </p:spPr>
        <p:txBody>
          <a:bodyPr>
            <a:normAutofit fontScale="92500" lnSpcReduction="10000"/>
          </a:bodyPr>
          <a:lstStyle/>
          <a:p>
            <a:r>
              <a:rPr lang="en-US" dirty="0"/>
              <a:t>Project Support</a:t>
            </a:r>
          </a:p>
          <a:p>
            <a:pPr lvl="1"/>
            <a:r>
              <a:rPr lang="en-US" dirty="0"/>
              <a:t>The further along a project is in the DOE Critical Decision process, the more cemented their budget needs are and less room to change funding profiles</a:t>
            </a:r>
          </a:p>
          <a:p>
            <a:pPr lvl="2"/>
            <a:r>
              <a:rPr lang="en-US" dirty="0"/>
              <a:t>DOE is committed to the successful execution of projects that have reached CD-2 and aims to provide the baseline funding profile</a:t>
            </a:r>
          </a:p>
          <a:p>
            <a:pPr lvl="1"/>
            <a:r>
              <a:rPr lang="en-US" dirty="0"/>
              <a:t>Large Construction projects (LBNF/DUNE, PIP-II) also require line-item approval from Congress</a:t>
            </a:r>
          </a:p>
          <a:p>
            <a:r>
              <a:rPr lang="en-US" dirty="0"/>
              <a:t>Lab and University support</a:t>
            </a:r>
          </a:p>
          <a:p>
            <a:pPr lvl="1"/>
            <a:r>
              <a:rPr lang="en-US" dirty="0"/>
              <a:t>Laboratory stewardship is an important part of the DOE mission</a:t>
            </a:r>
          </a:p>
          <a:p>
            <a:pPr lvl="2"/>
            <a:r>
              <a:rPr lang="en-US" dirty="0"/>
              <a:t>Most labs are funded through many sources, but </a:t>
            </a:r>
            <a:r>
              <a:rPr lang="en-US" b="1" dirty="0"/>
              <a:t>Fermilab receives ~95% of its funding from HEP </a:t>
            </a:r>
          </a:p>
          <a:p>
            <a:pPr lvl="1"/>
            <a:r>
              <a:rPr lang="en-US" dirty="0"/>
              <a:t>Need to maintain strong and consistent university support to keep research field healthy and productive</a:t>
            </a:r>
          </a:p>
          <a:p>
            <a:r>
              <a:rPr lang="en-US" dirty="0"/>
              <a:t>Each Fiscal Year HEP must set aside about 7% of the total HEP budget for Mandatory Spending, </a:t>
            </a:r>
            <a:r>
              <a:rPr lang="en-US"/>
              <a:t>Management Reserves, </a:t>
            </a:r>
            <a:r>
              <a:rPr lang="en-US" dirty="0"/>
              <a:t>and HEP Program Support </a:t>
            </a:r>
          </a:p>
          <a:p>
            <a:r>
              <a:rPr lang="en-US" dirty="0"/>
              <a:t>Connections &amp; new initiatives</a:t>
            </a:r>
          </a:p>
          <a:p>
            <a:endParaRPr lang="en-US" sz="1850" dirty="0"/>
          </a:p>
        </p:txBody>
      </p:sp>
    </p:spTree>
    <p:extLst>
      <p:ext uri="{BB962C8B-B14F-4D97-AF65-F5344CB8AC3E}">
        <p14:creationId xmlns:p14="http://schemas.microsoft.com/office/powerpoint/2010/main" val="33921072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31F8-9692-1B31-4323-BF9EE7C207EB}"/>
              </a:ext>
            </a:extLst>
          </p:cNvPr>
          <p:cNvSpPr>
            <a:spLocks noGrp="1"/>
          </p:cNvSpPr>
          <p:nvPr>
            <p:ph type="title"/>
          </p:nvPr>
        </p:nvSpPr>
        <p:spPr/>
        <p:txBody>
          <a:bodyPr/>
          <a:lstStyle/>
          <a:p>
            <a:r>
              <a:rPr lang="en-US" dirty="0"/>
              <a:t>Comments on Research, Operations, and Projects</a:t>
            </a:r>
          </a:p>
        </p:txBody>
      </p:sp>
      <p:sp>
        <p:nvSpPr>
          <p:cNvPr id="3" name="Content Placeholder 2">
            <a:extLst>
              <a:ext uri="{FF2B5EF4-FFF2-40B4-BE49-F238E27FC236}">
                <a16:creationId xmlns:a16="http://schemas.microsoft.com/office/drawing/2014/main" id="{9C1A62E8-4076-A69C-CF41-66323D8A5DF5}"/>
              </a:ext>
            </a:extLst>
          </p:cNvPr>
          <p:cNvSpPr>
            <a:spLocks noGrp="1"/>
          </p:cNvSpPr>
          <p:nvPr>
            <p:ph sz="half" idx="1"/>
          </p:nvPr>
        </p:nvSpPr>
        <p:spPr>
          <a:xfrm>
            <a:off x="430305" y="998621"/>
            <a:ext cx="6211127" cy="5378116"/>
          </a:xfrm>
        </p:spPr>
        <p:txBody>
          <a:bodyPr>
            <a:normAutofit lnSpcReduction="10000"/>
          </a:bodyPr>
          <a:lstStyle/>
          <a:p>
            <a:r>
              <a:rPr lang="en-US" sz="2000" b="1" dirty="0"/>
              <a:t>Research</a:t>
            </a:r>
          </a:p>
          <a:p>
            <a:pPr lvl="1"/>
            <a:r>
              <a:rPr lang="en-US" sz="1800" dirty="0"/>
              <a:t>Seeding new ideas, pre-project R&amp;D, curiosity driven</a:t>
            </a:r>
          </a:p>
          <a:p>
            <a:pPr lvl="1"/>
            <a:r>
              <a:rPr lang="en-US" sz="1800" dirty="0"/>
              <a:t>Public-private partnerships</a:t>
            </a:r>
          </a:p>
          <a:p>
            <a:pPr lvl="1"/>
            <a:r>
              <a:rPr lang="en-US" sz="1800" dirty="0"/>
              <a:t>Collaborative hubs across frontiers, labs, and SC</a:t>
            </a:r>
          </a:p>
          <a:p>
            <a:pPr lvl="1"/>
            <a:r>
              <a:rPr lang="en-US" sz="1800" dirty="0"/>
              <a:t>What is the right size? Number of students and post-docs per year or five years?</a:t>
            </a:r>
          </a:p>
          <a:p>
            <a:r>
              <a:rPr lang="en-US" sz="2000" b="1" dirty="0"/>
              <a:t>Facilities and Operations</a:t>
            </a:r>
          </a:p>
          <a:p>
            <a:pPr lvl="1"/>
            <a:r>
              <a:rPr lang="en-US" sz="1800" dirty="0"/>
              <a:t>Much are core costs for User Facilities and experimental operations for the next 15+ years </a:t>
            </a:r>
          </a:p>
          <a:p>
            <a:pPr lvl="1"/>
            <a:r>
              <a:rPr lang="en-US" sz="1800" dirty="0"/>
              <a:t>Unknowns are costs to operate new experiments, support for new capabilities, upgrades, or facilities</a:t>
            </a:r>
          </a:p>
          <a:p>
            <a:pPr lvl="1"/>
            <a:r>
              <a:rPr lang="en-US" sz="1800" dirty="0"/>
              <a:t>Will anything close or conclude to offset new costs? </a:t>
            </a:r>
          </a:p>
          <a:p>
            <a:endParaRPr lang="en-US" dirty="0"/>
          </a:p>
        </p:txBody>
      </p:sp>
      <p:sp>
        <p:nvSpPr>
          <p:cNvPr id="4" name="Content Placeholder 3">
            <a:extLst>
              <a:ext uri="{FF2B5EF4-FFF2-40B4-BE49-F238E27FC236}">
                <a16:creationId xmlns:a16="http://schemas.microsoft.com/office/drawing/2014/main" id="{0A4370A0-EFAD-F470-7A79-04684B5142C2}"/>
              </a:ext>
            </a:extLst>
          </p:cNvPr>
          <p:cNvSpPr>
            <a:spLocks noGrp="1"/>
          </p:cNvSpPr>
          <p:nvPr>
            <p:ph sz="half" idx="2"/>
          </p:nvPr>
        </p:nvSpPr>
        <p:spPr>
          <a:xfrm>
            <a:off x="6326253" y="998621"/>
            <a:ext cx="5534053" cy="5474368"/>
          </a:xfrm>
        </p:spPr>
        <p:txBody>
          <a:bodyPr>
            <a:normAutofit lnSpcReduction="10000"/>
          </a:bodyPr>
          <a:lstStyle/>
          <a:p>
            <a:r>
              <a:rPr lang="en-US" sz="2000" b="1" dirty="0"/>
              <a:t>Projects</a:t>
            </a:r>
          </a:p>
          <a:p>
            <a:pPr lvl="1"/>
            <a:r>
              <a:rPr lang="en-US" sz="1800" dirty="0"/>
              <a:t>Some from the previous P5 will extend into the next one by several years</a:t>
            </a:r>
          </a:p>
          <a:p>
            <a:pPr lvl="2"/>
            <a:r>
              <a:rPr lang="en-US" sz="1600" dirty="0"/>
              <a:t>PIP-II, LBNF/DUNE, CMB-S4, HL-LHC Detectors</a:t>
            </a:r>
          </a:p>
          <a:p>
            <a:pPr lvl="1"/>
            <a:r>
              <a:rPr lang="en-US" sz="1800" dirty="0"/>
              <a:t>In the Low and High Scenarios, different approaches were taken with respect to total project funding</a:t>
            </a:r>
          </a:p>
          <a:p>
            <a:pPr lvl="2"/>
            <a:r>
              <a:rPr lang="en-US" sz="1600" dirty="0"/>
              <a:t>Low: Small incremental year-to-year increases, bringing down fraction to 33.1% by FY 2035</a:t>
            </a:r>
          </a:p>
          <a:p>
            <a:pPr lvl="2"/>
            <a:r>
              <a:rPr lang="en-US" sz="1600" dirty="0"/>
              <a:t>High: Capping projects to ~$550M, bringing down fraction to 29.8% by FY 2033</a:t>
            </a:r>
          </a:p>
        </p:txBody>
      </p:sp>
    </p:spTree>
    <p:extLst>
      <p:ext uri="{BB962C8B-B14F-4D97-AF65-F5344CB8AC3E}">
        <p14:creationId xmlns:p14="http://schemas.microsoft.com/office/powerpoint/2010/main" val="26633380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Takeaway and Summary</a:t>
            </a:r>
          </a:p>
        </p:txBody>
      </p:sp>
      <p:sp>
        <p:nvSpPr>
          <p:cNvPr id="3" name="Content Placeholder 2"/>
          <p:cNvSpPr>
            <a:spLocks noGrp="1"/>
          </p:cNvSpPr>
          <p:nvPr>
            <p:ph idx="1"/>
          </p:nvPr>
        </p:nvSpPr>
        <p:spPr>
          <a:xfrm>
            <a:off x="370283" y="1232339"/>
            <a:ext cx="11498317" cy="5084240"/>
          </a:xfrm>
        </p:spPr>
        <p:txBody>
          <a:bodyPr>
            <a:normAutofit fontScale="70000" lnSpcReduction="20000"/>
          </a:bodyPr>
          <a:lstStyle/>
          <a:p>
            <a:r>
              <a:rPr lang="en-US" dirty="0"/>
              <a:t>Program prioritization will benefit from enhanced </a:t>
            </a:r>
            <a:br>
              <a:rPr lang="en-US" dirty="0"/>
            </a:br>
            <a:r>
              <a:rPr lang="en-US" dirty="0"/>
              <a:t>budget planning principles</a:t>
            </a:r>
          </a:p>
          <a:p>
            <a:pPr lvl="1"/>
            <a:r>
              <a:rPr lang="en-US" sz="2300" dirty="0"/>
              <a:t>Add </a:t>
            </a:r>
            <a:r>
              <a:rPr lang="en-US" sz="2300" b="1" dirty="0"/>
              <a:t>Contingency for “known unknowns”</a:t>
            </a:r>
            <a:r>
              <a:rPr lang="en-US" sz="2300" dirty="0"/>
              <a:t>, </a:t>
            </a:r>
            <a:br>
              <a:rPr lang="en-US" sz="2300" dirty="0"/>
            </a:br>
            <a:r>
              <a:rPr lang="en-US" sz="2300" dirty="0"/>
              <a:t>e.g., </a:t>
            </a:r>
            <a:r>
              <a:rPr lang="en-US" sz="2300" dirty="0">
                <a:solidFill>
                  <a:srgbClr val="0000FF"/>
                </a:solidFill>
              </a:rPr>
              <a:t>MIE pre-CD-0 project cost estimates</a:t>
            </a:r>
          </a:p>
          <a:p>
            <a:pPr lvl="1"/>
            <a:r>
              <a:rPr lang="en-US" sz="2300" dirty="0"/>
              <a:t>Include </a:t>
            </a:r>
            <a:r>
              <a:rPr lang="en-US" sz="2300" b="1" dirty="0"/>
              <a:t>Reserve for the “unknown unknowns”</a:t>
            </a:r>
            <a:r>
              <a:rPr lang="en-US" sz="2300" dirty="0"/>
              <a:t>, </a:t>
            </a:r>
            <a:br>
              <a:rPr lang="en-US" sz="2300" dirty="0"/>
            </a:br>
            <a:r>
              <a:rPr lang="en-US" sz="2300" dirty="0"/>
              <a:t>e.g., </a:t>
            </a:r>
            <a:r>
              <a:rPr lang="en-US" sz="2300" dirty="0">
                <a:solidFill>
                  <a:srgbClr val="0000FF"/>
                </a:solidFill>
              </a:rPr>
              <a:t>COVID-19 pandemic (before March 2020), </a:t>
            </a:r>
            <a:br>
              <a:rPr lang="en-US" sz="2300" dirty="0">
                <a:solidFill>
                  <a:srgbClr val="0000FF"/>
                </a:solidFill>
              </a:rPr>
            </a:br>
            <a:r>
              <a:rPr lang="en-US" sz="2300" dirty="0">
                <a:solidFill>
                  <a:srgbClr val="0000FF"/>
                </a:solidFill>
              </a:rPr>
              <a:t>Russian invasion of Ukraine</a:t>
            </a:r>
          </a:p>
          <a:p>
            <a:pPr lvl="1"/>
            <a:r>
              <a:rPr lang="en-US" sz="2300" b="1" dirty="0">
                <a:solidFill>
                  <a:srgbClr val="C00000"/>
                </a:solidFill>
              </a:rPr>
              <a:t>Upgrades and modernization to SC User Facilities </a:t>
            </a:r>
          </a:p>
          <a:p>
            <a:r>
              <a:rPr lang="en-US" dirty="0"/>
              <a:t>Plan for projects as part of a comprehensive plan, with </a:t>
            </a:r>
            <a:r>
              <a:rPr lang="en-US" b="1" dirty="0"/>
              <a:t>targeted R&amp;D prior to CD-0</a:t>
            </a:r>
            <a:r>
              <a:rPr lang="en-US" dirty="0"/>
              <a:t>, transition to Operations, and Science exploitation</a:t>
            </a:r>
          </a:p>
          <a:p>
            <a:pPr lvl="1"/>
            <a:r>
              <a:rPr lang="en-US" sz="2300" dirty="0"/>
              <a:t>Credible estimate of </a:t>
            </a:r>
            <a:r>
              <a:rPr lang="en-US" sz="2300" b="1" dirty="0"/>
              <a:t>lifecycle costs of project to</a:t>
            </a:r>
            <a:r>
              <a:rPr lang="en-US" sz="2300" b="1" dirty="0">
                <a:sym typeface="Wingdings"/>
              </a:rPr>
              <a:t> experimental operations</a:t>
            </a:r>
            <a:r>
              <a:rPr lang="en-US" sz="2300" dirty="0">
                <a:sym typeface="Wingdings"/>
              </a:rPr>
              <a:t> (M&amp;S &amp; Labor)</a:t>
            </a:r>
          </a:p>
          <a:p>
            <a:pPr lvl="1"/>
            <a:r>
              <a:rPr lang="en-US" sz="2300" dirty="0"/>
              <a:t>Research efforts necessary to support P5 projects that are </a:t>
            </a:r>
            <a:r>
              <a:rPr lang="en-US" sz="2300" dirty="0">
                <a:solidFill>
                  <a:schemeClr val="accent1"/>
                </a:solidFill>
              </a:rPr>
              <a:t>increasing due to the size, sensitivity, and complexity</a:t>
            </a:r>
            <a:r>
              <a:rPr lang="en-US" sz="2300" dirty="0"/>
              <a:t> compared to previous experiments</a:t>
            </a:r>
          </a:p>
          <a:p>
            <a:r>
              <a:rPr lang="en-US" sz="2900" dirty="0">
                <a:solidFill>
                  <a:srgbClr val="0000FF"/>
                </a:solidFill>
              </a:rPr>
              <a:t>2014 P5 implementation continues</a:t>
            </a:r>
          </a:p>
          <a:p>
            <a:pPr lvl="1"/>
            <a:r>
              <a:rPr lang="en-US" sz="2300" dirty="0"/>
              <a:t>Even with the optimistic “High” budget scenario (2022 Chips and Science Act), discretionary resources to start new projects and R&amp;D is likely to be very limited (less than 1% of budget) through at least FY 2025</a:t>
            </a:r>
          </a:p>
        </p:txBody>
      </p:sp>
      <p:pic>
        <p:nvPicPr>
          <p:cNvPr id="4" name="Picture 2" descr="Patrick Henry quote: United we stand, divided we fall. Let us not split into factions which...">
            <a:extLst>
              <a:ext uri="{FF2B5EF4-FFF2-40B4-BE49-F238E27FC236}">
                <a16:creationId xmlns:a16="http://schemas.microsoft.com/office/drawing/2014/main" id="{3081945E-7768-8C60-2C6A-45A597B2E16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304690" y="1036621"/>
            <a:ext cx="4708416" cy="249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950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roposed Amendments to the U.S. Constitution">
            <a:extLst>
              <a:ext uri="{FF2B5EF4-FFF2-40B4-BE49-F238E27FC236}">
                <a16:creationId xmlns:a16="http://schemas.microsoft.com/office/drawing/2014/main" id="{D3D859F4-AD01-1C63-F886-DB148ED7B8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8909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901B-C8CE-4654-8C54-B9F6F4BAD37B}"/>
              </a:ext>
            </a:extLst>
          </p:cNvPr>
          <p:cNvSpPr>
            <a:spLocks noGrp="1"/>
          </p:cNvSpPr>
          <p:nvPr>
            <p:ph type="title"/>
          </p:nvPr>
        </p:nvSpPr>
        <p:spPr/>
        <p:txBody>
          <a:bodyPr>
            <a:normAutofit fontScale="90000"/>
          </a:bodyPr>
          <a:lstStyle/>
          <a:p>
            <a:r>
              <a:rPr lang="en-US"/>
              <a:t>April 17, 1969, Robert R. Wilson testified in front of Congress' Joint Committee on Atomic Energy</a:t>
            </a:r>
          </a:p>
        </p:txBody>
      </p:sp>
      <p:sp>
        <p:nvSpPr>
          <p:cNvPr id="3" name="Content Placeholder 2">
            <a:extLst>
              <a:ext uri="{FF2B5EF4-FFF2-40B4-BE49-F238E27FC236}">
                <a16:creationId xmlns:a16="http://schemas.microsoft.com/office/drawing/2014/main" id="{48813472-204E-4DCF-BE8C-5637F1A3FF9A}"/>
              </a:ext>
            </a:extLst>
          </p:cNvPr>
          <p:cNvSpPr>
            <a:spLocks noGrp="1"/>
          </p:cNvSpPr>
          <p:nvPr>
            <p:ph idx="1"/>
          </p:nvPr>
        </p:nvSpPr>
        <p:spPr>
          <a:xfrm>
            <a:off x="623036" y="1017332"/>
            <a:ext cx="9214648" cy="5221425"/>
          </a:xfrm>
        </p:spPr>
        <p:txBody>
          <a:bodyPr>
            <a:normAutofit fontScale="47500" lnSpcReduction="20000"/>
          </a:bodyPr>
          <a:lstStyle/>
          <a:p>
            <a:pPr algn="l"/>
            <a:r>
              <a:rPr lang="en-US" b="1" i="0">
                <a:solidFill>
                  <a:srgbClr val="333333"/>
                </a:solidFill>
                <a:effectLst/>
                <a:latin typeface="arial" panose="020B0604020202020204" pitchFamily="34" charset="0"/>
              </a:rPr>
              <a:t>DR. WILSON.</a:t>
            </a:r>
            <a:r>
              <a:rPr lang="en-US" b="0" i="0">
                <a:solidFill>
                  <a:srgbClr val="333333"/>
                </a:solidFill>
                <a:effectLst/>
                <a:latin typeface="arial" panose="020B0604020202020204" pitchFamily="34" charset="0"/>
              </a:rPr>
              <a:t> Because of the kind of research that we are now starting, men will eventually be able to enjoy a richer life, in an intellectual and spiritual sense certainly, but also in their physical well-being.</a:t>
            </a:r>
          </a:p>
          <a:p>
            <a:pPr algn="l"/>
            <a:r>
              <a:rPr lang="en-US" b="1" i="0">
                <a:solidFill>
                  <a:srgbClr val="333333"/>
                </a:solidFill>
                <a:effectLst/>
                <a:latin typeface="arial" panose="020B0604020202020204" pitchFamily="34" charset="0"/>
              </a:rPr>
              <a:t>SENATOR PASTORE.</a:t>
            </a:r>
            <a:r>
              <a:rPr lang="en-US" b="0" i="0">
                <a:solidFill>
                  <a:srgbClr val="333333"/>
                </a:solidFill>
                <a:effectLst/>
                <a:latin typeface="arial" panose="020B0604020202020204" pitchFamily="34" charset="0"/>
              </a:rPr>
              <a:t> Is there anything connected in the hopes of this accelerator that in any way involves the security of the country?</a:t>
            </a:r>
          </a:p>
          <a:p>
            <a:pPr algn="l"/>
            <a:r>
              <a:rPr lang="en-US" b="1" i="0">
                <a:solidFill>
                  <a:srgbClr val="333333"/>
                </a:solidFill>
                <a:effectLst/>
                <a:latin typeface="arial" panose="020B0604020202020204" pitchFamily="34" charset="0"/>
              </a:rPr>
              <a:t>DR. WILSON.</a:t>
            </a:r>
            <a:r>
              <a:rPr lang="en-US" b="0" i="0">
                <a:solidFill>
                  <a:srgbClr val="333333"/>
                </a:solidFill>
                <a:effectLst/>
                <a:latin typeface="arial" panose="020B0604020202020204" pitchFamily="34" charset="0"/>
              </a:rPr>
              <a:t> No, sir; I do not believe so.</a:t>
            </a:r>
          </a:p>
          <a:p>
            <a:pPr algn="l"/>
            <a:r>
              <a:rPr lang="en-US" b="1" i="0">
                <a:solidFill>
                  <a:srgbClr val="333333"/>
                </a:solidFill>
                <a:effectLst/>
                <a:latin typeface="arial" panose="020B0604020202020204" pitchFamily="34" charset="0"/>
              </a:rPr>
              <a:t>SENATOR PASTORE.</a:t>
            </a:r>
            <a:r>
              <a:rPr lang="en-US" b="0" i="0">
                <a:solidFill>
                  <a:srgbClr val="333333"/>
                </a:solidFill>
                <a:effectLst/>
                <a:latin typeface="arial" panose="020B0604020202020204" pitchFamily="34" charset="0"/>
              </a:rPr>
              <a:t> Nothing at all?</a:t>
            </a:r>
          </a:p>
          <a:p>
            <a:pPr algn="l"/>
            <a:r>
              <a:rPr lang="en-US" b="1" i="0">
                <a:solidFill>
                  <a:srgbClr val="333333"/>
                </a:solidFill>
                <a:effectLst/>
                <a:latin typeface="arial" panose="020B0604020202020204" pitchFamily="34" charset="0"/>
              </a:rPr>
              <a:t>DR. WILSON.</a:t>
            </a:r>
            <a:r>
              <a:rPr lang="en-US" b="0" i="0">
                <a:solidFill>
                  <a:srgbClr val="333333"/>
                </a:solidFill>
                <a:effectLst/>
                <a:latin typeface="arial" panose="020B0604020202020204" pitchFamily="34" charset="0"/>
              </a:rPr>
              <a:t> Nothing at all.</a:t>
            </a:r>
          </a:p>
          <a:p>
            <a:pPr algn="l"/>
            <a:r>
              <a:rPr lang="en-US" b="1" i="0">
                <a:solidFill>
                  <a:srgbClr val="333333"/>
                </a:solidFill>
                <a:effectLst/>
                <a:latin typeface="arial" panose="020B0604020202020204" pitchFamily="34" charset="0"/>
              </a:rPr>
              <a:t>SENATOR PASTORE.</a:t>
            </a:r>
            <a:r>
              <a:rPr lang="en-US" b="0" i="0">
                <a:solidFill>
                  <a:srgbClr val="333333"/>
                </a:solidFill>
                <a:effectLst/>
                <a:latin typeface="arial" panose="020B0604020202020204" pitchFamily="34" charset="0"/>
              </a:rPr>
              <a:t> It has no value in that respect?</a:t>
            </a:r>
          </a:p>
          <a:p>
            <a:pPr algn="l"/>
            <a:r>
              <a:rPr lang="en-US" b="1" i="0">
                <a:solidFill>
                  <a:srgbClr val="333333"/>
                </a:solidFill>
                <a:effectLst/>
                <a:latin typeface="arial" panose="020B0604020202020204" pitchFamily="34" charset="0"/>
              </a:rPr>
              <a:t>DR. WILSON.</a:t>
            </a:r>
            <a:r>
              <a:rPr lang="en-US" b="0" i="0">
                <a:solidFill>
                  <a:srgbClr val="333333"/>
                </a:solidFill>
                <a:effectLst/>
                <a:latin typeface="arial" panose="020B0604020202020204" pitchFamily="34" charset="0"/>
              </a:rPr>
              <a:t> It only has to do with the respect with which we regard one another, the dignity of men, our love of culture. It has to do with those things. It has nothing to do with the military. I am sorry.</a:t>
            </a:r>
          </a:p>
          <a:p>
            <a:pPr algn="l"/>
            <a:r>
              <a:rPr lang="en-US" b="1" i="0">
                <a:solidFill>
                  <a:srgbClr val="333333"/>
                </a:solidFill>
                <a:effectLst/>
                <a:latin typeface="arial" panose="020B0604020202020204" pitchFamily="34" charset="0"/>
              </a:rPr>
              <a:t>SENATOR PASTORE.</a:t>
            </a:r>
            <a:r>
              <a:rPr lang="en-US" b="0" i="0">
                <a:solidFill>
                  <a:srgbClr val="333333"/>
                </a:solidFill>
                <a:effectLst/>
                <a:latin typeface="arial" panose="020B0604020202020204" pitchFamily="34" charset="0"/>
              </a:rPr>
              <a:t> Don't be sorry for it.</a:t>
            </a:r>
          </a:p>
          <a:p>
            <a:pPr algn="l"/>
            <a:r>
              <a:rPr lang="en-US" b="1" i="0">
                <a:solidFill>
                  <a:srgbClr val="333333"/>
                </a:solidFill>
                <a:effectLst/>
                <a:latin typeface="arial" panose="020B0604020202020204" pitchFamily="34" charset="0"/>
              </a:rPr>
              <a:t>DR. WILSON.</a:t>
            </a:r>
            <a:r>
              <a:rPr lang="en-US" b="0" i="0">
                <a:solidFill>
                  <a:srgbClr val="333333"/>
                </a:solidFill>
                <a:effectLst/>
                <a:latin typeface="arial" panose="020B0604020202020204" pitchFamily="34" charset="0"/>
              </a:rPr>
              <a:t> I am not, but I cannot in honesty say it has any such application.</a:t>
            </a:r>
          </a:p>
          <a:p>
            <a:pPr algn="l"/>
            <a:r>
              <a:rPr lang="en-US" b="1" i="0">
                <a:solidFill>
                  <a:srgbClr val="333333"/>
                </a:solidFill>
                <a:effectLst/>
                <a:latin typeface="arial" panose="020B0604020202020204" pitchFamily="34" charset="0"/>
              </a:rPr>
              <a:t>SENATOR PASTORE.</a:t>
            </a:r>
            <a:r>
              <a:rPr lang="en-US" b="0" i="0">
                <a:solidFill>
                  <a:srgbClr val="333333"/>
                </a:solidFill>
                <a:effectLst/>
                <a:latin typeface="arial" panose="020B0604020202020204" pitchFamily="34" charset="0"/>
              </a:rPr>
              <a:t> Is there anything here that projects us in a position of being competitive with the Russians, with regard to this race?</a:t>
            </a:r>
          </a:p>
          <a:p>
            <a:pPr algn="l"/>
            <a:r>
              <a:rPr lang="en-US" b="1" i="0">
                <a:solidFill>
                  <a:srgbClr val="333333"/>
                </a:solidFill>
                <a:effectLst/>
                <a:latin typeface="arial" panose="020B0604020202020204" pitchFamily="34" charset="0"/>
              </a:rPr>
              <a:t>DR. WILSON.</a:t>
            </a:r>
            <a:r>
              <a:rPr lang="en-US" b="0" i="0">
                <a:solidFill>
                  <a:srgbClr val="333333"/>
                </a:solidFill>
                <a:effectLst/>
                <a:latin typeface="arial" panose="020B0604020202020204" pitchFamily="34" charset="0"/>
              </a:rPr>
              <a:t> Only from a long-range point of view, of a developing technology. Otherwise, it has to do with: Are we good painters, good sculptors, great poets? I mean all the things that we really venerate and honor in our country and are patriotic about. </a:t>
            </a:r>
            <a:r>
              <a:rPr lang="en-US" b="1" i="0">
                <a:solidFill>
                  <a:srgbClr val="3A32DA"/>
                </a:solidFill>
                <a:effectLst/>
                <a:latin typeface="arial" panose="020B0604020202020204" pitchFamily="34" charset="0"/>
              </a:rPr>
              <a:t>In that sense, this new knowledge has all to do with honor and country but it has nothing to do directly with defending our country except to help make it worth defending.</a:t>
            </a:r>
          </a:p>
          <a:p>
            <a:endParaRPr lang="en-US"/>
          </a:p>
        </p:txBody>
      </p:sp>
      <p:pic>
        <p:nvPicPr>
          <p:cNvPr id="3074" name="Picture 2">
            <a:extLst>
              <a:ext uri="{FF2B5EF4-FFF2-40B4-BE49-F238E27FC236}">
                <a16:creationId xmlns:a16="http://schemas.microsoft.com/office/drawing/2014/main" id="{06E9E029-CB91-429C-8946-D2A57F9C1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9739" y="3680594"/>
            <a:ext cx="14192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rector R.R. Wilson">
            <a:extLst>
              <a:ext uri="{FF2B5EF4-FFF2-40B4-BE49-F238E27FC236}">
                <a16:creationId xmlns:a16="http://schemas.microsoft.com/office/drawing/2014/main" id="{646D36D0-EF2D-4643-852D-3576B3345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9739" y="1017332"/>
            <a:ext cx="14192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D2901A-89DE-4212-9D40-0BEEE2BFF200}"/>
              </a:ext>
            </a:extLst>
          </p:cNvPr>
          <p:cNvSpPr txBox="1"/>
          <p:nvPr/>
        </p:nvSpPr>
        <p:spPr>
          <a:xfrm>
            <a:off x="9713065" y="5822913"/>
            <a:ext cx="2271552" cy="553998"/>
          </a:xfrm>
          <a:prstGeom prst="rect">
            <a:avLst/>
          </a:prstGeom>
          <a:noFill/>
        </p:spPr>
        <p:txBody>
          <a:bodyPr wrap="square" rtlCol="0">
            <a:spAutoFit/>
          </a:bodyPr>
          <a:lstStyle/>
          <a:p>
            <a:r>
              <a:rPr lang="en-US" sz="1000"/>
              <a:t>Senator John Pastore (R.I., Dem., co-chairman, Joint Committee on Atomic Energy)</a:t>
            </a:r>
          </a:p>
        </p:txBody>
      </p:sp>
      <p:sp>
        <p:nvSpPr>
          <p:cNvPr id="8" name="TextBox 7">
            <a:extLst>
              <a:ext uri="{FF2B5EF4-FFF2-40B4-BE49-F238E27FC236}">
                <a16:creationId xmlns:a16="http://schemas.microsoft.com/office/drawing/2014/main" id="{BBAEABAF-6D96-4148-B0D1-D0A752D1830D}"/>
              </a:ext>
            </a:extLst>
          </p:cNvPr>
          <p:cNvSpPr txBox="1"/>
          <p:nvPr/>
        </p:nvSpPr>
        <p:spPr>
          <a:xfrm>
            <a:off x="9752062" y="3211154"/>
            <a:ext cx="2271552" cy="400110"/>
          </a:xfrm>
          <a:prstGeom prst="rect">
            <a:avLst/>
          </a:prstGeom>
          <a:noFill/>
        </p:spPr>
        <p:txBody>
          <a:bodyPr wrap="square" rtlCol="0">
            <a:spAutoFit/>
          </a:bodyPr>
          <a:lstStyle/>
          <a:p>
            <a:r>
              <a:rPr lang="en-US" sz="1000"/>
              <a:t>Dr. Robert Wilson (Director, National Accelerator Laboratory)</a:t>
            </a:r>
          </a:p>
        </p:txBody>
      </p:sp>
    </p:spTree>
    <p:extLst>
      <p:ext uri="{BB962C8B-B14F-4D97-AF65-F5344CB8AC3E}">
        <p14:creationId xmlns:p14="http://schemas.microsoft.com/office/powerpoint/2010/main" val="13706612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0979B1-4679-4129-B60D-B2306E23EE3B}"/>
              </a:ext>
            </a:extLst>
          </p:cNvPr>
          <p:cNvSpPr/>
          <p:nvPr/>
        </p:nvSpPr>
        <p:spPr>
          <a:xfrm>
            <a:off x="0" y="10321"/>
            <a:ext cx="12192000" cy="6841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514C5D-5B05-4221-A8B1-BBBB3C929AEF}"/>
              </a:ext>
            </a:extLst>
          </p:cNvPr>
          <p:cNvSpPr/>
          <p:nvPr/>
        </p:nvSpPr>
        <p:spPr>
          <a:xfrm>
            <a:off x="1524002" y="0"/>
            <a:ext cx="9143999" cy="6854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
          <p:cNvSpPr txBox="1">
            <a:spLocks/>
          </p:cNvSpPr>
          <p:nvPr/>
        </p:nvSpPr>
        <p:spPr>
          <a:xfrm>
            <a:off x="1824829" y="2942239"/>
            <a:ext cx="4488674" cy="3547341"/>
          </a:xfrm>
          <a:prstGeom prst="rect">
            <a:avLst/>
          </a:prstGeom>
        </p:spPr>
        <p:txBody>
          <a:bodyPr vert="horz" lIns="91440" tIns="45720" rIns="91440" bIns="45720" rtlCol="0">
            <a:normAutofit/>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lvl="1"/>
            <a:endParaRPr lang="en-US"/>
          </a:p>
        </p:txBody>
      </p:sp>
      <p:sp>
        <p:nvSpPr>
          <p:cNvPr id="15" name="Title 14"/>
          <p:cNvSpPr>
            <a:spLocks noGrp="1"/>
          </p:cNvSpPr>
          <p:nvPr>
            <p:ph type="title"/>
          </p:nvPr>
        </p:nvSpPr>
        <p:spPr>
          <a:xfrm>
            <a:off x="0" y="5"/>
            <a:ext cx="7703326" cy="902525"/>
          </a:xfrm>
          <a:solidFill>
            <a:srgbClr val="106636"/>
          </a:solidFill>
          <a:ln>
            <a:solidFill>
              <a:srgbClr val="106636"/>
            </a:solidFill>
          </a:ln>
        </p:spPr>
        <p:txBody>
          <a:bodyPr>
            <a:noAutofit/>
          </a:bodyPr>
          <a:lstStyle/>
          <a:p>
            <a:r>
              <a:rPr lang="en-US" sz="2600" dirty="0"/>
              <a:t>Federal Support of Science and Engineering</a:t>
            </a:r>
          </a:p>
        </p:txBody>
      </p:sp>
      <p:sp>
        <p:nvSpPr>
          <p:cNvPr id="26" name="Content Placeholder 25"/>
          <p:cNvSpPr>
            <a:spLocks noGrp="1"/>
          </p:cNvSpPr>
          <p:nvPr>
            <p:ph idx="1"/>
          </p:nvPr>
        </p:nvSpPr>
        <p:spPr>
          <a:xfrm>
            <a:off x="0" y="1033153"/>
            <a:ext cx="12192000" cy="5847041"/>
          </a:xfrm>
          <a:solidFill>
            <a:schemeClr val="bg1">
              <a:alpha val="50000"/>
            </a:schemeClr>
          </a:solidFill>
        </p:spPr>
        <p:txBody>
          <a:bodyPr>
            <a:normAutofit/>
          </a:bodyPr>
          <a:lstStyle/>
          <a:p>
            <a:pPr>
              <a:lnSpc>
                <a:spcPts val="1920"/>
              </a:lnSpc>
              <a:spcBef>
                <a:spcPts val="0"/>
              </a:spcBef>
              <a:spcAft>
                <a:spcPts val="300"/>
              </a:spcAft>
            </a:pPr>
            <a:r>
              <a:rPr lang="en-US" sz="1600" b="1">
                <a:solidFill>
                  <a:srgbClr val="0070C0"/>
                </a:solidFill>
              </a:rPr>
              <a:t>The Founders understood the importance of science and </a:t>
            </a:r>
            <a:br>
              <a:rPr lang="en-US" sz="1600" b="1">
                <a:solidFill>
                  <a:srgbClr val="0070C0"/>
                </a:solidFill>
              </a:rPr>
            </a:br>
            <a:r>
              <a:rPr lang="en-US" sz="1600" b="1">
                <a:solidFill>
                  <a:srgbClr val="0070C0"/>
                </a:solidFill>
              </a:rPr>
              <a:t>technology in the long-term future of the United States. </a:t>
            </a:r>
            <a:r>
              <a:rPr lang="en-US" sz="1600">
                <a:solidFill>
                  <a:schemeClr val="tx2"/>
                </a:solidFill>
              </a:rPr>
              <a:t>Without </a:t>
            </a:r>
            <a:br>
              <a:rPr lang="en-US" sz="1600">
                <a:solidFill>
                  <a:schemeClr val="tx2"/>
                </a:solidFill>
              </a:rPr>
            </a:br>
            <a:r>
              <a:rPr lang="en-US" sz="1600">
                <a:solidFill>
                  <a:schemeClr val="tx2"/>
                </a:solidFill>
              </a:rPr>
              <a:t>science and engineering advancement, in the face of advancement by </a:t>
            </a:r>
            <a:br>
              <a:rPr lang="en-US" sz="1600">
                <a:solidFill>
                  <a:schemeClr val="tx2"/>
                </a:solidFill>
              </a:rPr>
            </a:br>
            <a:r>
              <a:rPr lang="en-US" sz="1600">
                <a:solidFill>
                  <a:schemeClr val="tx2"/>
                </a:solidFill>
              </a:rPr>
              <a:t>others, the US could not compete with ideological and economic challengers.</a:t>
            </a:r>
            <a:endParaRPr lang="en-US" sz="1600"/>
          </a:p>
          <a:p>
            <a:pPr>
              <a:lnSpc>
                <a:spcPts val="1920"/>
              </a:lnSpc>
              <a:spcBef>
                <a:spcPts val="0"/>
              </a:spcBef>
              <a:spcAft>
                <a:spcPts val="300"/>
              </a:spcAft>
            </a:pPr>
            <a:r>
              <a:rPr lang="en-US" sz="1600" b="1">
                <a:solidFill>
                  <a:srgbClr val="FF0000"/>
                </a:solidFill>
              </a:rPr>
              <a:t>Scientific and technological advancement funded by the Federal Government has a strong constitutional foundation </a:t>
            </a:r>
            <a:r>
              <a:rPr lang="en-US" sz="1600"/>
              <a:t>in the Preamble’s mandated promotion of the </a:t>
            </a:r>
            <a:r>
              <a:rPr lang="en-US" sz="1600" i="1"/>
              <a:t>“common Defence and general Welfare.” </a:t>
            </a:r>
          </a:p>
          <a:p>
            <a:pPr>
              <a:lnSpc>
                <a:spcPts val="1920"/>
              </a:lnSpc>
              <a:spcBef>
                <a:spcPts val="0"/>
              </a:spcBef>
              <a:spcAft>
                <a:spcPts val="300"/>
              </a:spcAft>
            </a:pPr>
            <a:r>
              <a:rPr lang="en-US" sz="1600" b="1"/>
              <a:t>Congress enumerated powers in Article I, Section 8. </a:t>
            </a:r>
            <a:r>
              <a:rPr lang="en-US" sz="1600" b="1">
                <a:solidFill>
                  <a:srgbClr val="0070C0"/>
                </a:solidFill>
              </a:rPr>
              <a:t>Implementation of those powers requires federal involvement in </a:t>
            </a:r>
            <a:r>
              <a:rPr lang="en-US" sz="1600" b="1" u="sng">
                <a:solidFill>
                  <a:srgbClr val="0070C0"/>
                </a:solidFill>
              </a:rPr>
              <a:t>science and engineering research</a:t>
            </a:r>
            <a:r>
              <a:rPr lang="en-US" sz="1600"/>
              <a:t>, for example:</a:t>
            </a:r>
          </a:p>
          <a:p>
            <a:pPr lvl="1">
              <a:lnSpc>
                <a:spcPts val="1680"/>
              </a:lnSpc>
              <a:spcBef>
                <a:spcPts val="600"/>
              </a:spcBef>
            </a:pPr>
            <a:r>
              <a:rPr lang="en-US" sz="1600"/>
              <a:t>Clause 5: fixing of </a:t>
            </a:r>
            <a:r>
              <a:rPr lang="en-US" sz="1600" i="1"/>
              <a:t>“the </a:t>
            </a:r>
            <a:r>
              <a:rPr lang="en-US" sz="1600" b="1" i="1">
                <a:solidFill>
                  <a:schemeClr val="accent1"/>
                </a:solidFill>
              </a:rPr>
              <a:t>Standard of Weights and Measures</a:t>
            </a:r>
            <a:r>
              <a:rPr lang="en-US" sz="1600" i="1"/>
              <a:t>.”</a:t>
            </a:r>
          </a:p>
          <a:p>
            <a:pPr lvl="1">
              <a:lnSpc>
                <a:spcPts val="1680"/>
              </a:lnSpc>
              <a:spcBef>
                <a:spcPts val="600"/>
              </a:spcBef>
            </a:pPr>
            <a:r>
              <a:rPr lang="en-US" sz="1600"/>
              <a:t>Clause 6: detection and prevention </a:t>
            </a:r>
            <a:r>
              <a:rPr lang="en-US" sz="1600" i="1"/>
              <a:t>“of counterfeiting.”</a:t>
            </a:r>
          </a:p>
          <a:p>
            <a:pPr lvl="1">
              <a:lnSpc>
                <a:spcPts val="1680"/>
              </a:lnSpc>
              <a:spcBef>
                <a:spcPts val="600"/>
              </a:spcBef>
            </a:pPr>
            <a:r>
              <a:rPr lang="en-US" sz="1600"/>
              <a:t>Clause 7: establishment and implied improvement of </a:t>
            </a:r>
            <a:r>
              <a:rPr lang="en-US" sz="1600" i="1"/>
              <a:t>“post Roads” … </a:t>
            </a:r>
            <a:r>
              <a:rPr lang="en-US" sz="1600"/>
              <a:t>more </a:t>
            </a:r>
            <a:r>
              <a:rPr lang="en-US" sz="1600" b="1">
                <a:solidFill>
                  <a:schemeClr val="accent1"/>
                </a:solidFill>
              </a:rPr>
              <a:t>modern means of delivering communications</a:t>
            </a:r>
            <a:r>
              <a:rPr lang="en-US" sz="1600"/>
              <a:t>.</a:t>
            </a:r>
          </a:p>
          <a:p>
            <a:pPr lvl="1">
              <a:lnSpc>
                <a:spcPts val="1680"/>
              </a:lnSpc>
              <a:spcBef>
                <a:spcPts val="600"/>
              </a:spcBef>
            </a:pPr>
            <a:r>
              <a:rPr lang="en-US" sz="1600" b="1">
                <a:solidFill>
                  <a:schemeClr val="tx1"/>
                </a:solidFill>
              </a:rPr>
              <a:t>Clause 8: evaluation of </a:t>
            </a:r>
            <a:r>
              <a:rPr lang="en-US" sz="1600" b="1" i="1">
                <a:solidFill>
                  <a:schemeClr val="tx1"/>
                </a:solidFill>
              </a:rPr>
              <a:t>“Discoveries” </a:t>
            </a:r>
            <a:r>
              <a:rPr lang="en-US" sz="1600" b="1">
                <a:solidFill>
                  <a:schemeClr val="tx1"/>
                </a:solidFill>
              </a:rPr>
              <a:t>in </a:t>
            </a:r>
            <a:r>
              <a:rPr lang="en-US" sz="1600" b="1" i="1">
                <a:solidFill>
                  <a:schemeClr val="tx1"/>
                </a:solidFill>
              </a:rPr>
              <a:t>“Science and the useful Arts” </a:t>
            </a:r>
            <a:r>
              <a:rPr lang="en-US" sz="1600"/>
              <a:t>for the purpose of </a:t>
            </a:r>
            <a:r>
              <a:rPr lang="en-US" sz="1600" i="1"/>
              <a:t>“securing…exclusive rights” </a:t>
            </a:r>
            <a:r>
              <a:rPr lang="en-US" sz="1600"/>
              <a:t>for </a:t>
            </a:r>
            <a:r>
              <a:rPr lang="en-US" sz="1600" i="1"/>
              <a:t>“Inventors.”</a:t>
            </a:r>
          </a:p>
          <a:p>
            <a:pPr lvl="1">
              <a:lnSpc>
                <a:spcPts val="1680"/>
              </a:lnSpc>
              <a:spcBef>
                <a:spcPts val="600"/>
              </a:spcBef>
            </a:pPr>
            <a:r>
              <a:rPr lang="en-US" sz="1600"/>
              <a:t>Clauses 12 and 13: </a:t>
            </a:r>
            <a:r>
              <a:rPr lang="en-US" sz="1600" i="1"/>
              <a:t>“support” </a:t>
            </a:r>
            <a:r>
              <a:rPr lang="en-US" sz="1600"/>
              <a:t>of </a:t>
            </a:r>
            <a:r>
              <a:rPr lang="en-US" sz="1600" i="1"/>
              <a:t>“Armies” </a:t>
            </a:r>
            <a:r>
              <a:rPr lang="en-US" sz="1600"/>
              <a:t>and maintenance of </a:t>
            </a:r>
            <a:r>
              <a:rPr lang="en-US" sz="1600" i="1"/>
              <a:t>“a Navy” …</a:t>
            </a:r>
            <a:r>
              <a:rPr lang="en-US" sz="1600"/>
              <a:t> </a:t>
            </a:r>
            <a:r>
              <a:rPr lang="en-US" sz="1600" b="1">
                <a:solidFill>
                  <a:schemeClr val="accent1"/>
                </a:solidFill>
              </a:rPr>
              <a:t>future forces necessary to </a:t>
            </a:r>
            <a:r>
              <a:rPr lang="en-US" sz="1600" b="1" i="1">
                <a:solidFill>
                  <a:schemeClr val="accent1"/>
                </a:solidFill>
              </a:rPr>
              <a:t>“common </a:t>
            </a:r>
            <a:r>
              <a:rPr lang="en-US" sz="1600" b="1" i="1" err="1">
                <a:solidFill>
                  <a:schemeClr val="accent1"/>
                </a:solidFill>
              </a:rPr>
              <a:t>Defence</a:t>
            </a:r>
            <a:r>
              <a:rPr lang="en-US" sz="1600" i="1"/>
              <a:t>.”</a:t>
            </a:r>
          </a:p>
          <a:p>
            <a:pPr lvl="1">
              <a:lnSpc>
                <a:spcPts val="1680"/>
              </a:lnSpc>
              <a:spcBef>
                <a:spcPts val="600"/>
              </a:spcBef>
            </a:pPr>
            <a:r>
              <a:rPr lang="en-US" sz="1600"/>
              <a:t>Clauses 15 and 16: support of the </a:t>
            </a:r>
            <a:r>
              <a:rPr lang="en-US" sz="1600" i="1"/>
              <a:t>“Militia” </a:t>
            </a:r>
            <a:r>
              <a:rPr lang="en-US" sz="1600"/>
              <a:t>and their use to </a:t>
            </a:r>
            <a:r>
              <a:rPr lang="en-US" sz="1600" i="1"/>
              <a:t>“repel Invasions.”</a:t>
            </a:r>
          </a:p>
          <a:p>
            <a:pPr lvl="1">
              <a:lnSpc>
                <a:spcPts val="1680"/>
              </a:lnSpc>
              <a:spcBef>
                <a:spcPts val="600"/>
              </a:spcBef>
            </a:pPr>
            <a:r>
              <a:rPr lang="en-US" sz="1600" b="1">
                <a:solidFill>
                  <a:schemeClr val="tx1"/>
                </a:solidFill>
              </a:rPr>
              <a:t>Clause 18: </a:t>
            </a:r>
            <a:r>
              <a:rPr lang="en-US" sz="1600"/>
              <a:t>gives Congress the power </a:t>
            </a:r>
            <a:r>
              <a:rPr lang="en-US" sz="1600" i="1"/>
              <a:t>“</a:t>
            </a:r>
            <a:r>
              <a:rPr lang="en-US" sz="1600" b="1" i="1">
                <a:solidFill>
                  <a:schemeClr val="tx1"/>
                </a:solidFill>
              </a:rPr>
              <a:t>to make all laws necessary and proper for carrying into Execution the foregoing Powers</a:t>
            </a:r>
            <a:r>
              <a:rPr lang="en-US" sz="1600" i="1"/>
              <a:t>, and all other Powers vested by this Constitution </a:t>
            </a:r>
            <a:r>
              <a:rPr lang="en-US" sz="1600" i="1">
                <a:solidFill>
                  <a:schemeClr val="tx1"/>
                </a:solidFill>
              </a:rPr>
              <a:t>in the Government of the United States, or in </a:t>
            </a:r>
            <a:r>
              <a:rPr lang="en-US" sz="1600" b="1" i="1">
                <a:solidFill>
                  <a:schemeClr val="accent1"/>
                </a:solidFill>
              </a:rPr>
              <a:t>any Department or Officer </a:t>
            </a:r>
            <a:r>
              <a:rPr lang="en-US" sz="1600" i="1">
                <a:solidFill>
                  <a:schemeClr val="tx1"/>
                </a:solidFill>
              </a:rPr>
              <a:t>thereof.”</a:t>
            </a:r>
            <a:endParaRPr lang="en-US" sz="1600" i="1">
              <a:solidFill>
                <a:schemeClr val="tx1"/>
              </a:solidFill>
              <a:latin typeface="Calibri" panose="020F0502020204030204" pitchFamily="34" charset="0"/>
            </a:endParaRPr>
          </a:p>
        </p:txBody>
      </p:sp>
      <p:pic>
        <p:nvPicPr>
          <p:cNvPr id="1042" name="Picture 18" descr="Congress shall have Power . . . to promote the Progress of Science and useful Arts, by securing for limited Time to Authors and Inventors the exclusive Right to their respective Writings and Discoveries. - James Madis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03326" y="3295"/>
            <a:ext cx="4488674" cy="184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3067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Science Policy and the Constitution</a:t>
            </a:r>
          </a:p>
        </p:txBody>
      </p:sp>
      <p:sp>
        <p:nvSpPr>
          <p:cNvPr id="8" name="Content Placeholder 7"/>
          <p:cNvSpPr>
            <a:spLocks noGrp="1"/>
          </p:cNvSpPr>
          <p:nvPr>
            <p:ph idx="1"/>
          </p:nvPr>
        </p:nvSpPr>
        <p:spPr>
          <a:xfrm>
            <a:off x="403762" y="902527"/>
            <a:ext cx="11435938" cy="5405528"/>
          </a:xfrm>
        </p:spPr>
        <p:txBody>
          <a:bodyPr>
            <a:normAutofit fontScale="25000" lnSpcReduction="20000"/>
          </a:bodyPr>
          <a:lstStyle/>
          <a:p>
            <a:pPr>
              <a:spcBef>
                <a:spcPts val="600"/>
              </a:spcBef>
            </a:pPr>
            <a:r>
              <a:rPr lang="en-US" sz="6400" b="1"/>
              <a:t>Under Clause 2 of Article II, Section 2</a:t>
            </a:r>
            <a:r>
              <a:rPr lang="en-US" sz="6400"/>
              <a:t>, </a:t>
            </a:r>
            <a:r>
              <a:rPr lang="en-US" sz="6400" b="1">
                <a:solidFill>
                  <a:srgbClr val="0070C0"/>
                </a:solidFill>
              </a:rPr>
              <a:t>Presidents have the power to appoint </a:t>
            </a:r>
            <a:r>
              <a:rPr lang="en-US" sz="6400" i="1"/>
              <a:t>“…by and with Advice and Consent of the Senate…all other Officers of the United States…” </a:t>
            </a:r>
            <a:r>
              <a:rPr lang="en-US" sz="6400" b="1">
                <a:solidFill>
                  <a:srgbClr val="0070C0"/>
                </a:solidFill>
              </a:rPr>
              <a:t>including individuals responsible for federally supported research in science and technology</a:t>
            </a:r>
          </a:p>
          <a:p>
            <a:pPr>
              <a:spcBef>
                <a:spcPts val="600"/>
              </a:spcBef>
            </a:pPr>
            <a:r>
              <a:rPr lang="en-US" sz="6400"/>
              <a:t>The President has </a:t>
            </a:r>
            <a:r>
              <a:rPr lang="en-US" sz="6400" b="1"/>
              <a:t>significant discretion in assigning science and technology research duties to federal Departments and Agencies</a:t>
            </a:r>
            <a:r>
              <a:rPr lang="en-US" sz="6400">
                <a:solidFill>
                  <a:srgbClr val="C00000"/>
                </a:solidFill>
              </a:rPr>
              <a:t> </a:t>
            </a:r>
            <a:r>
              <a:rPr lang="en-US" sz="6400"/>
              <a:t>so long as Congress can constitutionally fund their implementation. </a:t>
            </a:r>
          </a:p>
          <a:p>
            <a:pPr>
              <a:spcBef>
                <a:spcPts val="600"/>
              </a:spcBef>
            </a:pPr>
            <a:r>
              <a:rPr lang="en-US" sz="6400" b="1"/>
              <a:t>Since the nation’s founding, federally supported or managed big science </a:t>
            </a:r>
            <a:br>
              <a:rPr lang="en-US" sz="6400" b="1"/>
            </a:br>
            <a:r>
              <a:rPr lang="en-US" sz="6400" b="1"/>
              <a:t>and engineering efforts have contributed to national defense or to treaty</a:t>
            </a:r>
            <a:br>
              <a:rPr lang="en-US" sz="6400" b="1"/>
            </a:br>
            <a:r>
              <a:rPr lang="en-US" sz="6400" b="1"/>
              <a:t>enforcement</a:t>
            </a:r>
            <a:r>
              <a:rPr lang="en-US" sz="6400"/>
              <a:t>. </a:t>
            </a:r>
          </a:p>
          <a:p>
            <a:pPr lvl="1">
              <a:spcBef>
                <a:spcPts val="300"/>
              </a:spcBef>
              <a:spcAft>
                <a:spcPts val="0"/>
              </a:spcAft>
            </a:pPr>
            <a:r>
              <a:rPr lang="en-US" sz="6000"/>
              <a:t>Canals, locks, dams, and levees beginning in the early 1800s; </a:t>
            </a:r>
          </a:p>
          <a:p>
            <a:pPr lvl="1">
              <a:spcBef>
                <a:spcPts val="300"/>
              </a:spcBef>
              <a:spcAft>
                <a:spcPts val="0"/>
              </a:spcAft>
            </a:pPr>
            <a:r>
              <a:rPr lang="en-US" sz="6000" b="1">
                <a:solidFill>
                  <a:srgbClr val="C00000"/>
                </a:solidFill>
              </a:rPr>
              <a:t>Agricultural research through Land Grant academic institutions (1860s-90s); </a:t>
            </a:r>
          </a:p>
          <a:p>
            <a:pPr lvl="1">
              <a:spcBef>
                <a:spcPts val="300"/>
              </a:spcBef>
              <a:spcAft>
                <a:spcPts val="0"/>
              </a:spcAft>
            </a:pPr>
            <a:r>
              <a:rPr lang="en-US" sz="6000"/>
              <a:t>Transcontinental Railroad in the late 1860s; </a:t>
            </a:r>
          </a:p>
          <a:p>
            <a:pPr lvl="1">
              <a:spcBef>
                <a:spcPts val="300"/>
              </a:spcBef>
              <a:spcAft>
                <a:spcPts val="0"/>
              </a:spcAft>
            </a:pPr>
            <a:r>
              <a:rPr lang="en-US" sz="6000"/>
              <a:t>Aeronautical research that began early in the 1910s; </a:t>
            </a:r>
          </a:p>
          <a:p>
            <a:pPr lvl="1">
              <a:spcBef>
                <a:spcPts val="300"/>
              </a:spcBef>
              <a:spcAft>
                <a:spcPts val="0"/>
              </a:spcAft>
            </a:pPr>
            <a:r>
              <a:rPr lang="en-US" sz="6000" b="1">
                <a:solidFill>
                  <a:srgbClr val="C00000"/>
                </a:solidFill>
              </a:rPr>
              <a:t>The Manhattan Project of the 1940s; </a:t>
            </a:r>
          </a:p>
          <a:p>
            <a:pPr lvl="1">
              <a:spcBef>
                <a:spcPts val="300"/>
              </a:spcBef>
              <a:spcAft>
                <a:spcPts val="0"/>
              </a:spcAft>
            </a:pPr>
            <a:r>
              <a:rPr lang="en-US" sz="6000"/>
              <a:t>Nuclear Navy and related power systems, and communication satellites in the 1950s; </a:t>
            </a:r>
          </a:p>
          <a:p>
            <a:pPr lvl="1">
              <a:spcBef>
                <a:spcPts val="300"/>
              </a:spcBef>
              <a:spcAft>
                <a:spcPts val="0"/>
              </a:spcAft>
            </a:pPr>
            <a:r>
              <a:rPr lang="en-US" sz="6000" b="1">
                <a:solidFill>
                  <a:srgbClr val="0070C0"/>
                </a:solidFill>
              </a:rPr>
              <a:t>The Apollo Moon-landing Program of the 1960s.</a:t>
            </a:r>
          </a:p>
          <a:p>
            <a:pPr marL="53975" indent="0">
              <a:buNone/>
            </a:pPr>
            <a:r>
              <a:rPr lang="en-US" sz="7200"/>
              <a:t>The </a:t>
            </a:r>
            <a:r>
              <a:rPr lang="en-US" sz="7200" b="1">
                <a:solidFill>
                  <a:schemeClr val="accent1"/>
                </a:solidFill>
              </a:rPr>
              <a:t>constitutional rationale for selective support of pure scientific </a:t>
            </a:r>
            <a:br>
              <a:rPr lang="en-US" sz="7200" b="1">
                <a:solidFill>
                  <a:schemeClr val="accent1"/>
                </a:solidFill>
              </a:rPr>
            </a:br>
            <a:r>
              <a:rPr lang="en-US" sz="7200" b="1">
                <a:solidFill>
                  <a:schemeClr val="accent1"/>
                </a:solidFill>
              </a:rPr>
              <a:t>research lies primarily in the </a:t>
            </a:r>
            <a:r>
              <a:rPr lang="en-US" sz="7200" b="1">
                <a:solidFill>
                  <a:srgbClr val="FF0000"/>
                </a:solidFill>
              </a:rPr>
              <a:t>stimulation of educational initiatives </a:t>
            </a:r>
            <a:br>
              <a:rPr lang="en-US" sz="7200" b="1">
                <a:solidFill>
                  <a:srgbClr val="FF0000"/>
                </a:solidFill>
              </a:rPr>
            </a:br>
            <a:r>
              <a:rPr lang="en-US" sz="7200" b="1">
                <a:solidFill>
                  <a:srgbClr val="FF0000"/>
                </a:solidFill>
              </a:rPr>
              <a:t>that train the scientists and engineers </a:t>
            </a:r>
            <a:r>
              <a:rPr lang="en-US" sz="7200"/>
              <a:t>that serve constitutional </a:t>
            </a:r>
            <a:br>
              <a:rPr lang="en-US" sz="7200"/>
            </a:br>
            <a:r>
              <a:rPr lang="en-US" sz="7200"/>
              <a:t>functions, particularly national security.</a:t>
            </a:r>
          </a:p>
          <a:p>
            <a:endParaRPr lang="en-US"/>
          </a:p>
          <a:p>
            <a:endParaRPr lang="en-US"/>
          </a:p>
        </p:txBody>
      </p:sp>
      <p:sp>
        <p:nvSpPr>
          <p:cNvPr id="14" name="Rectangle 13"/>
          <p:cNvSpPr/>
          <p:nvPr/>
        </p:nvSpPr>
        <p:spPr>
          <a:xfrm>
            <a:off x="5392187" y="6084680"/>
            <a:ext cx="3655923" cy="276999"/>
          </a:xfrm>
          <a:prstGeom prst="rect">
            <a:avLst/>
          </a:prstGeom>
        </p:spPr>
        <p:txBody>
          <a:bodyPr wrap="square">
            <a:spAutoFit/>
          </a:bodyPr>
          <a:lstStyle/>
          <a:p>
            <a:r>
              <a:rPr lang="en-US" sz="1200">
                <a:hlinkClick r:id="rId2"/>
              </a:rPr>
              <a:t>https://www.americasuncommonsense.com/</a:t>
            </a:r>
            <a:endParaRPr lang="en-US" sz="1200"/>
          </a:p>
        </p:txBody>
      </p:sp>
      <p:pic>
        <p:nvPicPr>
          <p:cNvPr id="2052" name="Picture 4" descr="Trinity_Test_-_Oppenheimer_and_Groves_at_Ground_Zero_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3795" y="2434442"/>
            <a:ext cx="2775138" cy="35941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B321CF-DFA6-4AB5-8541-F45F58610D14}"/>
              </a:ext>
            </a:extLst>
          </p:cNvPr>
          <p:cNvSpPr txBox="1"/>
          <p:nvPr/>
        </p:nvSpPr>
        <p:spPr>
          <a:xfrm>
            <a:off x="9638218" y="6028549"/>
            <a:ext cx="2271552" cy="400110"/>
          </a:xfrm>
          <a:prstGeom prst="rect">
            <a:avLst/>
          </a:prstGeom>
          <a:noFill/>
        </p:spPr>
        <p:txBody>
          <a:bodyPr wrap="square" rtlCol="0">
            <a:spAutoFit/>
          </a:bodyPr>
          <a:lstStyle/>
          <a:p>
            <a:r>
              <a:rPr lang="en-US" sz="1000" b="1"/>
              <a:t>Dr. Robert Oppenheimer and General Leslie Groves</a:t>
            </a:r>
          </a:p>
        </p:txBody>
      </p:sp>
    </p:spTree>
    <p:extLst>
      <p:ext uri="{BB962C8B-B14F-4D97-AF65-F5344CB8AC3E}">
        <p14:creationId xmlns:p14="http://schemas.microsoft.com/office/powerpoint/2010/main" val="21043482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E46A-D177-47B6-80A3-9D002AB099B8}"/>
              </a:ext>
            </a:extLst>
          </p:cNvPr>
          <p:cNvSpPr>
            <a:spLocks noGrp="1"/>
          </p:cNvSpPr>
          <p:nvPr>
            <p:ph type="title"/>
          </p:nvPr>
        </p:nvSpPr>
        <p:spPr>
          <a:xfrm>
            <a:off x="225779" y="3"/>
            <a:ext cx="10706827" cy="902525"/>
          </a:xfrm>
        </p:spPr>
        <p:txBody>
          <a:bodyPr>
            <a:noAutofit/>
          </a:bodyPr>
          <a:lstStyle/>
          <a:p>
            <a:r>
              <a:rPr lang="en-US"/>
              <a:t>Money for Scientific Research</a:t>
            </a:r>
          </a:p>
        </p:txBody>
      </p:sp>
      <p:sp>
        <p:nvSpPr>
          <p:cNvPr id="3" name="Content Placeholder 2">
            <a:extLst>
              <a:ext uri="{FF2B5EF4-FFF2-40B4-BE49-F238E27FC236}">
                <a16:creationId xmlns:a16="http://schemas.microsoft.com/office/drawing/2014/main" id="{961BF85A-4D8B-4EC1-B120-DA03EADE5179}"/>
              </a:ext>
            </a:extLst>
          </p:cNvPr>
          <p:cNvSpPr>
            <a:spLocks noGrp="1"/>
          </p:cNvSpPr>
          <p:nvPr>
            <p:ph idx="1"/>
          </p:nvPr>
        </p:nvSpPr>
        <p:spPr>
          <a:xfrm>
            <a:off x="331595" y="1048248"/>
            <a:ext cx="5791050" cy="5624933"/>
          </a:xfrm>
        </p:spPr>
        <p:txBody>
          <a:bodyPr>
            <a:normAutofit fontScale="40000" lnSpcReduction="20000"/>
          </a:bodyPr>
          <a:lstStyle/>
          <a:p>
            <a:pPr algn="l"/>
            <a:r>
              <a:rPr lang="en-US" sz="4000" b="0" i="0">
                <a:solidFill>
                  <a:srgbClr val="2E3437"/>
                </a:solidFill>
                <a:effectLst/>
              </a:rPr>
              <a:t>Historically, finding the money for scientific research was straightforward: </a:t>
            </a:r>
            <a:r>
              <a:rPr lang="en-US" sz="4000" b="0" i="0">
                <a:solidFill>
                  <a:srgbClr val="0070C0"/>
                </a:solidFill>
                <a:effectLst/>
              </a:rPr>
              <a:t>people got it from people they knew </a:t>
            </a:r>
          </a:p>
          <a:p>
            <a:pPr algn="l">
              <a:spcBef>
                <a:spcPts val="600"/>
              </a:spcBef>
            </a:pPr>
            <a:r>
              <a:rPr lang="en-US" sz="4000" b="0" i="0">
                <a:solidFill>
                  <a:schemeClr val="accent1"/>
                </a:solidFill>
                <a:effectLst/>
              </a:rPr>
              <a:t>Alexander Graham Bell </a:t>
            </a:r>
            <a:r>
              <a:rPr lang="en-US" sz="4000">
                <a:solidFill>
                  <a:srgbClr val="2E3437"/>
                </a:solidFill>
              </a:rPr>
              <a:t>got much of the </a:t>
            </a:r>
            <a:r>
              <a:rPr lang="en-US" sz="4000" b="0" i="0">
                <a:solidFill>
                  <a:srgbClr val="2E3437"/>
                </a:solidFill>
                <a:effectLst/>
              </a:rPr>
              <a:t>money to develop his “harmonic telegraph,” from the </a:t>
            </a:r>
            <a:r>
              <a:rPr lang="en-US" sz="4000" b="0" i="0">
                <a:solidFill>
                  <a:schemeClr val="accent1"/>
                </a:solidFill>
                <a:effectLst/>
              </a:rPr>
              <a:t>wealthy father of one of his students (and future wife), 16-year-old Mabel Hubbard</a:t>
            </a:r>
          </a:p>
          <a:p>
            <a:pPr lvl="1"/>
            <a:r>
              <a:rPr lang="en-US" sz="3500" b="0" i="0">
                <a:solidFill>
                  <a:srgbClr val="2E3437"/>
                </a:solidFill>
                <a:effectLst/>
              </a:rPr>
              <a:t>Bell, who was at the time a professor of vocal physiology and elocution at BU’s School of Oratory, </a:t>
            </a:r>
            <a:r>
              <a:rPr lang="en-US" sz="3500" b="0" i="0">
                <a:solidFill>
                  <a:schemeClr val="accent1"/>
                </a:solidFill>
                <a:effectLst/>
              </a:rPr>
              <a:t>even borrowed money from</a:t>
            </a:r>
            <a:r>
              <a:rPr lang="en-US" sz="3500" b="0" i="0">
                <a:solidFill>
                  <a:srgbClr val="2E3437"/>
                </a:solidFill>
                <a:effectLst/>
              </a:rPr>
              <a:t> his (famous) assistant, </a:t>
            </a:r>
            <a:r>
              <a:rPr lang="en-US" sz="3500" b="0" i="0">
                <a:solidFill>
                  <a:schemeClr val="accent1"/>
                </a:solidFill>
                <a:effectLst/>
              </a:rPr>
              <a:t>Thomas Watson</a:t>
            </a:r>
            <a:r>
              <a:rPr lang="en-US" sz="3500" b="0" i="0">
                <a:solidFill>
                  <a:srgbClr val="2E3437"/>
                </a:solidFill>
                <a:effectLst/>
              </a:rPr>
              <a:t>.</a:t>
            </a:r>
          </a:p>
          <a:p>
            <a:pPr>
              <a:spcBef>
                <a:spcPts val="600"/>
              </a:spcBef>
            </a:pPr>
            <a:r>
              <a:rPr lang="en-US" sz="4000">
                <a:solidFill>
                  <a:srgbClr val="3A32DA"/>
                </a:solidFill>
              </a:rPr>
              <a:t>Science has moved forward with boosts from patrons &amp; sponsors</a:t>
            </a:r>
            <a:r>
              <a:rPr lang="en-US" sz="4000">
                <a:solidFill>
                  <a:srgbClr val="2E3437"/>
                </a:solidFill>
              </a:rPr>
              <a:t>: from monarchs to millionaires</a:t>
            </a:r>
          </a:p>
          <a:p>
            <a:pPr lvl="1"/>
            <a:r>
              <a:rPr lang="en-US" sz="3500">
                <a:solidFill>
                  <a:srgbClr val="C00000"/>
                </a:solidFill>
              </a:rPr>
              <a:t>Galileo’s heretical revelation that the Earth revolved around the sun would have been unlikely if not for his education at the University of Pisa</a:t>
            </a:r>
            <a:r>
              <a:rPr lang="en-US" sz="3500">
                <a:solidFill>
                  <a:srgbClr val="2E3437"/>
                </a:solidFill>
              </a:rPr>
              <a:t>, which was founded by Pope Clement VI, a devoted patron of the arts &amp; learning</a:t>
            </a:r>
          </a:p>
          <a:p>
            <a:pPr lvl="1"/>
            <a:r>
              <a:rPr lang="en-US" sz="3500">
                <a:solidFill>
                  <a:srgbClr val="2E3437"/>
                </a:solidFill>
              </a:rPr>
              <a:t>Four centuries after Clement, German universities adopted the notion that it was the academy’s responsibility to advance the understanding of science, a conviction that we take for granted today</a:t>
            </a:r>
            <a:endParaRPr lang="en-US" sz="3500"/>
          </a:p>
          <a:p>
            <a:pPr lvl="1"/>
            <a:endParaRPr lang="en-US" sz="2600"/>
          </a:p>
        </p:txBody>
      </p:sp>
      <p:pic>
        <p:nvPicPr>
          <p:cNvPr id="8" name="Picture 7" descr="A picture containing text&#10;&#10;Description automatically generated">
            <a:extLst>
              <a:ext uri="{FF2B5EF4-FFF2-40B4-BE49-F238E27FC236}">
                <a16:creationId xmlns:a16="http://schemas.microsoft.com/office/drawing/2014/main" id="{7217FD4A-9EAC-4323-8FBA-7524F154E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14" y="894413"/>
            <a:ext cx="6183086" cy="3314955"/>
          </a:xfrm>
          <a:prstGeom prst="rect">
            <a:avLst/>
          </a:prstGeom>
        </p:spPr>
      </p:pic>
      <p:pic>
        <p:nvPicPr>
          <p:cNvPr id="3076" name="Picture 4" descr="Comic Strip Bob Thaves Tom Thaves  Frank and Ernest 2010-08-26 Galileo">
            <a:extLst>
              <a:ext uri="{FF2B5EF4-FFF2-40B4-BE49-F238E27FC236}">
                <a16:creationId xmlns:a16="http://schemas.microsoft.com/office/drawing/2014/main" id="{07EF97F5-FBD2-432F-8B75-DA5C08BCD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789" y="4521758"/>
            <a:ext cx="6001792" cy="181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52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9042-CCB4-4DA4-8444-B5F5D96DB072}"/>
              </a:ext>
            </a:extLst>
          </p:cNvPr>
          <p:cNvSpPr>
            <a:spLocks noGrp="1"/>
          </p:cNvSpPr>
          <p:nvPr>
            <p:ph type="title"/>
          </p:nvPr>
        </p:nvSpPr>
        <p:spPr/>
        <p:txBody>
          <a:bodyPr>
            <a:normAutofit fontScale="90000"/>
          </a:bodyPr>
          <a:lstStyle/>
          <a:p>
            <a:pPr algn="ctr"/>
            <a:r>
              <a:rPr lang="en-US"/>
              <a:t>HEP Budget ($K): Research, Facilities/Ops, Projects </a:t>
            </a:r>
            <a:br>
              <a:rPr lang="en-US"/>
            </a:br>
            <a:r>
              <a:rPr lang="en-US" sz="2700"/>
              <a:t>FY 2014 – FY 2023</a:t>
            </a:r>
            <a:endParaRPr lang="en-US"/>
          </a:p>
        </p:txBody>
      </p:sp>
      <p:graphicFrame>
        <p:nvGraphicFramePr>
          <p:cNvPr id="7" name="Content Placeholder 6">
            <a:extLst>
              <a:ext uri="{FF2B5EF4-FFF2-40B4-BE49-F238E27FC236}">
                <a16:creationId xmlns:a16="http://schemas.microsoft.com/office/drawing/2014/main" id="{00000000-0008-0000-0100-00000A000000}"/>
              </a:ext>
            </a:extLst>
          </p:cNvPr>
          <p:cNvGraphicFramePr>
            <a:graphicFrameLocks noGrp="1"/>
          </p:cNvGraphicFramePr>
          <p:nvPr>
            <p:ph idx="1"/>
          </p:nvPr>
        </p:nvGraphicFramePr>
        <p:xfrm>
          <a:off x="1878496" y="902528"/>
          <a:ext cx="10424354" cy="5302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5CA5BB28-F9BF-4BD6-AF68-6C2ACBB7AF86}"/>
              </a:ext>
            </a:extLst>
          </p:cNvPr>
          <p:cNvGraphicFramePr>
            <a:graphicFrameLocks noGrp="1"/>
          </p:cNvGraphicFramePr>
          <p:nvPr>
            <p:extLst>
              <p:ext uri="{D42A27DB-BD31-4B8C-83A1-F6EECF244321}">
                <p14:modId xmlns:p14="http://schemas.microsoft.com/office/powerpoint/2010/main" val="1830871255"/>
              </p:ext>
            </p:extLst>
          </p:nvPr>
        </p:nvGraphicFramePr>
        <p:xfrm>
          <a:off x="3603984" y="4649968"/>
          <a:ext cx="7990608" cy="838200"/>
        </p:xfrm>
        <a:graphic>
          <a:graphicData uri="http://schemas.openxmlformats.org/drawingml/2006/table">
            <a:tbl>
              <a:tblPr/>
              <a:tblGrid>
                <a:gridCol w="1256538">
                  <a:extLst>
                    <a:ext uri="{9D8B030D-6E8A-4147-A177-3AD203B41FA5}">
                      <a16:colId xmlns:a16="http://schemas.microsoft.com/office/drawing/2014/main" val="2434250709"/>
                    </a:ext>
                  </a:extLst>
                </a:gridCol>
                <a:gridCol w="658767">
                  <a:extLst>
                    <a:ext uri="{9D8B030D-6E8A-4147-A177-3AD203B41FA5}">
                      <a16:colId xmlns:a16="http://schemas.microsoft.com/office/drawing/2014/main" val="1730002526"/>
                    </a:ext>
                  </a:extLst>
                </a:gridCol>
                <a:gridCol w="658767">
                  <a:extLst>
                    <a:ext uri="{9D8B030D-6E8A-4147-A177-3AD203B41FA5}">
                      <a16:colId xmlns:a16="http://schemas.microsoft.com/office/drawing/2014/main" val="1687179880"/>
                    </a:ext>
                  </a:extLst>
                </a:gridCol>
                <a:gridCol w="658767">
                  <a:extLst>
                    <a:ext uri="{9D8B030D-6E8A-4147-A177-3AD203B41FA5}">
                      <a16:colId xmlns:a16="http://schemas.microsoft.com/office/drawing/2014/main" val="2782387916"/>
                    </a:ext>
                  </a:extLst>
                </a:gridCol>
                <a:gridCol w="658767">
                  <a:extLst>
                    <a:ext uri="{9D8B030D-6E8A-4147-A177-3AD203B41FA5}">
                      <a16:colId xmlns:a16="http://schemas.microsoft.com/office/drawing/2014/main" val="854331561"/>
                    </a:ext>
                  </a:extLst>
                </a:gridCol>
                <a:gridCol w="658767">
                  <a:extLst>
                    <a:ext uri="{9D8B030D-6E8A-4147-A177-3AD203B41FA5}">
                      <a16:colId xmlns:a16="http://schemas.microsoft.com/office/drawing/2014/main" val="662349928"/>
                    </a:ext>
                  </a:extLst>
                </a:gridCol>
                <a:gridCol w="658767">
                  <a:extLst>
                    <a:ext uri="{9D8B030D-6E8A-4147-A177-3AD203B41FA5}">
                      <a16:colId xmlns:a16="http://schemas.microsoft.com/office/drawing/2014/main" val="3966226896"/>
                    </a:ext>
                  </a:extLst>
                </a:gridCol>
                <a:gridCol w="695367">
                  <a:extLst>
                    <a:ext uri="{9D8B030D-6E8A-4147-A177-3AD203B41FA5}">
                      <a16:colId xmlns:a16="http://schemas.microsoft.com/office/drawing/2014/main" val="3891064605"/>
                    </a:ext>
                  </a:extLst>
                </a:gridCol>
                <a:gridCol w="695367">
                  <a:extLst>
                    <a:ext uri="{9D8B030D-6E8A-4147-A177-3AD203B41FA5}">
                      <a16:colId xmlns:a16="http://schemas.microsoft.com/office/drawing/2014/main" val="3263658967"/>
                    </a:ext>
                  </a:extLst>
                </a:gridCol>
                <a:gridCol w="695367">
                  <a:extLst>
                    <a:ext uri="{9D8B030D-6E8A-4147-A177-3AD203B41FA5}">
                      <a16:colId xmlns:a16="http://schemas.microsoft.com/office/drawing/2014/main" val="3687944478"/>
                    </a:ext>
                  </a:extLst>
                </a:gridCol>
                <a:gridCol w="695367">
                  <a:extLst>
                    <a:ext uri="{9D8B030D-6E8A-4147-A177-3AD203B41FA5}">
                      <a16:colId xmlns:a16="http://schemas.microsoft.com/office/drawing/2014/main" val="2709823951"/>
                    </a:ext>
                  </a:extLst>
                </a:gridCol>
              </a:tblGrid>
              <a:tr h="162042">
                <a:tc>
                  <a:txBody>
                    <a:bodyPr/>
                    <a:lstStyle/>
                    <a:p>
                      <a:pPr algn="ctr" fontAlgn="ctr"/>
                      <a:r>
                        <a:rPr lang="en-US" sz="1100" b="1" i="0" u="none" strike="noStrike">
                          <a:solidFill>
                            <a:srgbClr val="44546A"/>
                          </a:solidFill>
                          <a:effectLst/>
                          <a:latin typeface="Calibri" panose="020F0502020204030204" pitchFamily="34" charset="0"/>
                        </a:rPr>
                        <a:t> </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2014</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2015</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2016</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2017</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2018</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2019</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2020</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2021</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2022</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tc>
                  <a:txBody>
                    <a:bodyPr/>
                    <a:lstStyle/>
                    <a:p>
                      <a:pPr algn="ctr" fontAlgn="ctr"/>
                      <a:r>
                        <a:rPr lang="en-US" sz="1100" b="1" i="0" u="none" strike="noStrike">
                          <a:solidFill>
                            <a:srgbClr val="1C2C12"/>
                          </a:solidFill>
                          <a:effectLst/>
                          <a:latin typeface="Calibri" panose="020F0502020204030204" pitchFamily="34" charset="0"/>
                        </a:rPr>
                        <a:t>FY 2023</a:t>
                      </a:r>
                    </a:p>
                  </a:txBody>
                  <a:tcPr marL="0" marR="0" marT="0" marB="0" anchor="ctr">
                    <a:lnL>
                      <a:noFill/>
                    </a:lnL>
                    <a:lnR>
                      <a:noFill/>
                    </a:lnR>
                    <a:lnT w="6350" cap="flat" cmpd="sng" algn="ctr">
                      <a:solidFill>
                        <a:srgbClr val="375623"/>
                      </a:solidFill>
                      <a:prstDash val="solid"/>
                      <a:round/>
                      <a:headEnd type="none" w="med" len="med"/>
                      <a:tailEnd type="none" w="med" len="med"/>
                    </a:lnT>
                    <a:lnB w="19050" cap="flat" cmpd="sng" algn="ctr">
                      <a:solidFill>
                        <a:srgbClr val="375623"/>
                      </a:solidFill>
                      <a:prstDash val="solid"/>
                      <a:round/>
                      <a:headEnd type="none" w="med" len="med"/>
                      <a:tailEnd type="none" w="med" len="med"/>
                    </a:lnB>
                    <a:solidFill>
                      <a:srgbClr val="E2EFDA"/>
                    </a:solidFill>
                  </a:tcPr>
                </a:tc>
                <a:extLst>
                  <a:ext uri="{0D108BD9-81ED-4DB2-BD59-A6C34878D82A}">
                    <a16:rowId xmlns:a16="http://schemas.microsoft.com/office/drawing/2014/main" val="696138041"/>
                  </a:ext>
                </a:extLst>
              </a:tr>
              <a:tr h="162042">
                <a:tc>
                  <a:txBody>
                    <a:bodyPr/>
                    <a:lstStyle/>
                    <a:p>
                      <a:pPr algn="l" fontAlgn="b"/>
                      <a:r>
                        <a:rPr lang="en-US" sz="1100" b="0" i="0" u="none" strike="noStrike">
                          <a:solidFill>
                            <a:srgbClr val="000000"/>
                          </a:solidFill>
                          <a:effectLst/>
                          <a:latin typeface="Calibri" panose="020F0502020204030204" pitchFamily="34" charset="0"/>
                        </a:rPr>
                        <a:t>Research</a:t>
                      </a:r>
                    </a:p>
                  </a:txBody>
                  <a:tcPr marL="0" marR="0" marT="0" marB="0" anchor="b">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39%</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40%</a:t>
                      </a:r>
                    </a:p>
                  </a:txBody>
                  <a:tcPr marL="0" marR="0" marT="0" marB="0" anchor="ctr">
                    <a:lnL>
                      <a:noFill/>
                    </a:lnL>
                    <a:lnR>
                      <a:noFill/>
                    </a:lnR>
                    <a:lnT w="19050" cap="flat" cmpd="sng" algn="ctr">
                      <a:solidFill>
                        <a:srgbClr val="375623"/>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827501346"/>
                  </a:ext>
                </a:extLst>
              </a:tr>
              <a:tr h="162042">
                <a:tc>
                  <a:txBody>
                    <a:bodyPr/>
                    <a:lstStyle/>
                    <a:p>
                      <a:pPr algn="l" fontAlgn="b"/>
                      <a:r>
                        <a:rPr lang="en-US" sz="1100" b="0" i="0" u="none" strike="noStrike">
                          <a:solidFill>
                            <a:srgbClr val="000000"/>
                          </a:solidFill>
                          <a:effectLst/>
                          <a:latin typeface="Calibri" panose="020F0502020204030204" pitchFamily="34" charset="0"/>
                        </a:rPr>
                        <a:t>Facilities/Operations</a:t>
                      </a:r>
                    </a:p>
                  </a:txBody>
                  <a:tcPr marL="0" marR="0" marT="0" marB="0" anchor="b">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0" marR="0" marT="0" marB="0" anchor="ctr">
                    <a:lnL>
                      <a:noFill/>
                    </a:lnL>
                    <a:lnR>
                      <a:noFill/>
                    </a:lnR>
                    <a:lnT>
                      <a:noFill/>
                    </a:lnT>
                    <a:lnB>
                      <a:noFill/>
                    </a:lnB>
                    <a:solidFill>
                      <a:srgbClr val="C6E0B4"/>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0" marR="0" marT="0" marB="0" anchor="ctr">
                    <a:lnL>
                      <a:noFill/>
                    </a:lnL>
                    <a:lnR>
                      <a:noFill/>
                    </a:lnR>
                    <a:lnT>
                      <a:noFill/>
                    </a:lnT>
                    <a:lnB>
                      <a:noFill/>
                    </a:lnB>
                    <a:solidFill>
                      <a:srgbClr val="C6E0B4"/>
                    </a:solidFill>
                  </a:tcPr>
                </a:tc>
                <a:extLst>
                  <a:ext uri="{0D108BD9-81ED-4DB2-BD59-A6C34878D82A}">
                    <a16:rowId xmlns:a16="http://schemas.microsoft.com/office/drawing/2014/main" val="2514671462"/>
                  </a:ext>
                </a:extLst>
              </a:tr>
              <a:tr h="162042">
                <a:tc>
                  <a:txBody>
                    <a:bodyPr/>
                    <a:lstStyle/>
                    <a:p>
                      <a:pPr algn="l" fontAlgn="b"/>
                      <a:r>
                        <a:rPr lang="en-US" sz="1100" b="0" i="0" u="none" strike="noStrike">
                          <a:solidFill>
                            <a:srgbClr val="000000"/>
                          </a:solidFill>
                          <a:effectLst/>
                          <a:latin typeface="Calibri" panose="020F0502020204030204" pitchFamily="34" charset="0"/>
                        </a:rPr>
                        <a:t>Projects</a:t>
                      </a:r>
                    </a:p>
                  </a:txBody>
                  <a:tcPr marL="0" marR="0" marT="0" marB="0" anchor="b">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0" marR="0" marT="0" marB="0" anchor="ctr">
                    <a:lnL>
                      <a:noFill/>
                    </a:lnL>
                    <a:lnR>
                      <a:noFill/>
                    </a:lnR>
                    <a:lnT>
                      <a:noFill/>
                    </a:lnT>
                    <a:lnB>
                      <a:noFill/>
                    </a:lnB>
                    <a:solidFill>
                      <a:srgbClr val="E2EFDA"/>
                    </a:solidFill>
                  </a:tcPr>
                </a:tc>
                <a:tc>
                  <a:txBody>
                    <a:bodyPr/>
                    <a:lstStyle/>
                    <a:p>
                      <a:pPr algn="ctr" fontAlgn="ctr"/>
                      <a:r>
                        <a:rPr lang="en-US" sz="1100" b="0" i="0" u="none" strike="noStrike" dirty="0">
                          <a:solidFill>
                            <a:srgbClr val="000000"/>
                          </a:solidFill>
                          <a:effectLst/>
                          <a:latin typeface="Calibri" panose="020F0502020204030204" pitchFamily="34" charset="0"/>
                        </a:rPr>
                        <a:t>30%</a:t>
                      </a:r>
                    </a:p>
                  </a:txBody>
                  <a:tcPr marL="0" marR="0" marT="0" marB="0" anchor="ctr">
                    <a:lnL>
                      <a:noFill/>
                    </a:lnL>
                    <a:lnR>
                      <a:noFill/>
                    </a:lnR>
                    <a:lnT>
                      <a:noFill/>
                    </a:lnT>
                    <a:lnB>
                      <a:noFill/>
                    </a:lnB>
                    <a:solidFill>
                      <a:srgbClr val="E2EFDA"/>
                    </a:solidFill>
                  </a:tcPr>
                </a:tc>
                <a:extLst>
                  <a:ext uri="{0D108BD9-81ED-4DB2-BD59-A6C34878D82A}">
                    <a16:rowId xmlns:a16="http://schemas.microsoft.com/office/drawing/2014/main" val="3482451090"/>
                  </a:ext>
                </a:extLst>
              </a:tr>
              <a:tr h="162042">
                <a:tc>
                  <a:txBody>
                    <a:bodyPr/>
                    <a:lstStyle/>
                    <a:p>
                      <a:pPr algn="l" fontAlgn="b"/>
                      <a:r>
                        <a:rPr lang="en-US" sz="1100" b="1" i="0" u="none" strike="noStrike" dirty="0">
                          <a:solidFill>
                            <a:srgbClr val="000000"/>
                          </a:solidFill>
                          <a:effectLst/>
                          <a:latin typeface="Calibri" panose="020F0502020204030204" pitchFamily="34" charset="0"/>
                        </a:rPr>
                        <a:t>Total Budget ($k)</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796,521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766,000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795,000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825,000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908,000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980,000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1,045,000 </a:t>
                      </a:r>
                    </a:p>
                  </a:txBody>
                  <a:tcPr marL="0" marR="0" marT="0" marB="0" anchor="b">
                    <a:lnL>
                      <a:noFill/>
                    </a:lnL>
                    <a:lnR>
                      <a:noFill/>
                    </a:lnR>
                    <a:lnT>
                      <a:noFill/>
                    </a:lnT>
                    <a:lnB>
                      <a:noFill/>
                    </a:lnB>
                    <a:solidFill>
                      <a:srgbClr val="C6E0B4"/>
                    </a:solidFill>
                  </a:tcPr>
                </a:tc>
                <a:tc>
                  <a:txBody>
                    <a:bodyPr/>
                    <a:lstStyle/>
                    <a:p>
                      <a:pPr algn="l" fontAlgn="b"/>
                      <a:r>
                        <a:rPr lang="en-US" sz="1100" b="1" i="0" u="none" strike="noStrike">
                          <a:solidFill>
                            <a:srgbClr val="000000"/>
                          </a:solidFill>
                          <a:effectLst/>
                          <a:latin typeface="Calibri" panose="020F0502020204030204" pitchFamily="34" charset="0"/>
                        </a:rPr>
                        <a:t>  1,046,000 </a:t>
                      </a:r>
                    </a:p>
                  </a:txBody>
                  <a:tcPr marL="0" marR="0" marT="0" marB="0" anchor="b">
                    <a:lnL>
                      <a:noFill/>
                    </a:lnL>
                    <a:lnR>
                      <a:noFill/>
                    </a:lnR>
                    <a:lnT>
                      <a:noFill/>
                    </a:lnT>
                    <a:lnB>
                      <a:noFill/>
                    </a:lnB>
                    <a:solidFill>
                      <a:srgbClr val="C6E0B4"/>
                    </a:solidFill>
                  </a:tcPr>
                </a:tc>
                <a:tc>
                  <a:txBody>
                    <a:bodyPr/>
                    <a:lstStyle/>
                    <a:p>
                      <a:pPr algn="ctr" fontAlgn="b"/>
                      <a:r>
                        <a:rPr lang="en-US" sz="1100" b="1" i="0" u="none" strike="noStrike">
                          <a:solidFill>
                            <a:srgbClr val="000000"/>
                          </a:solidFill>
                          <a:effectLst/>
                          <a:latin typeface="Calibri" panose="020F0502020204030204" pitchFamily="34" charset="0"/>
                        </a:rPr>
                        <a:t>1,381,630</a:t>
                      </a:r>
                    </a:p>
                  </a:txBody>
                  <a:tcPr marL="0" marR="0" marT="0" marB="0" anchor="b">
                    <a:lnL>
                      <a:noFill/>
                    </a:lnL>
                    <a:lnR>
                      <a:noFill/>
                    </a:lnR>
                    <a:lnT>
                      <a:noFill/>
                    </a:lnT>
                    <a:lnB>
                      <a:noFill/>
                    </a:lnB>
                    <a:solidFill>
                      <a:srgbClr val="C6E0B4"/>
                    </a:solidFill>
                  </a:tcPr>
                </a:tc>
                <a:tc>
                  <a:txBody>
                    <a:bodyPr/>
                    <a:lstStyle/>
                    <a:p>
                      <a:pPr algn="ctr" fontAlgn="b"/>
                      <a:r>
                        <a:rPr lang="en-US" sz="1100" b="1" i="0" u="none" strike="noStrike" dirty="0">
                          <a:solidFill>
                            <a:srgbClr val="000000"/>
                          </a:solidFill>
                          <a:effectLst/>
                          <a:latin typeface="Calibri" panose="020F0502020204030204" pitchFamily="34" charset="0"/>
                        </a:rPr>
                        <a:t>1,166,000</a:t>
                      </a:r>
                    </a:p>
                  </a:txBody>
                  <a:tcPr marL="0" marR="0" marT="0" marB="0" anchor="b">
                    <a:lnL>
                      <a:noFill/>
                    </a:lnL>
                    <a:lnR>
                      <a:noFill/>
                    </a:lnR>
                    <a:lnT>
                      <a:noFill/>
                    </a:lnT>
                    <a:lnB>
                      <a:noFill/>
                    </a:lnB>
                    <a:solidFill>
                      <a:srgbClr val="C6E0B4"/>
                    </a:solidFill>
                  </a:tcPr>
                </a:tc>
                <a:extLst>
                  <a:ext uri="{0D108BD9-81ED-4DB2-BD59-A6C34878D82A}">
                    <a16:rowId xmlns:a16="http://schemas.microsoft.com/office/drawing/2014/main" val="1360337390"/>
                  </a:ext>
                </a:extLst>
              </a:tr>
            </a:tbl>
          </a:graphicData>
        </a:graphic>
      </p:graphicFrame>
      <p:sp>
        <p:nvSpPr>
          <p:cNvPr id="4" name="TextBox 3">
            <a:extLst>
              <a:ext uri="{FF2B5EF4-FFF2-40B4-BE49-F238E27FC236}">
                <a16:creationId xmlns:a16="http://schemas.microsoft.com/office/drawing/2014/main" id="{98B9D15B-9ADC-44A3-8E71-BCDBC2B2DE35}"/>
              </a:ext>
            </a:extLst>
          </p:cNvPr>
          <p:cNvSpPr txBox="1"/>
          <p:nvPr/>
        </p:nvSpPr>
        <p:spPr>
          <a:xfrm>
            <a:off x="86877" y="3221346"/>
            <a:ext cx="2196267" cy="2862322"/>
          </a:xfrm>
          <a:prstGeom prst="rect">
            <a:avLst/>
          </a:prstGeom>
          <a:solidFill>
            <a:schemeClr val="accent1">
              <a:lumMod val="20000"/>
              <a:lumOff val="80000"/>
            </a:schemeClr>
          </a:solidFill>
          <a:ln>
            <a:solidFill>
              <a:schemeClr val="tx2"/>
            </a:solidFill>
          </a:ln>
        </p:spPr>
        <p:txBody>
          <a:bodyPr wrap="square" rtlCol="0">
            <a:spAutoFit/>
          </a:bodyPr>
          <a:lstStyle/>
          <a:p>
            <a:r>
              <a:rPr lang="en-US" sz="1500"/>
              <a:t>Strategic Plan for U.S. Particle Physics next 10 years</a:t>
            </a:r>
          </a:p>
          <a:p>
            <a:endParaRPr lang="en-US" sz="1500"/>
          </a:p>
          <a:p>
            <a:r>
              <a:rPr lang="en-US" sz="1500"/>
              <a:t>Particle physics is global</a:t>
            </a:r>
          </a:p>
          <a:p>
            <a:endParaRPr lang="en-US" sz="1500"/>
          </a:p>
          <a:p>
            <a:r>
              <a:rPr lang="en-US" sz="1500"/>
              <a:t>Community made difficult choices</a:t>
            </a:r>
          </a:p>
          <a:p>
            <a:endParaRPr lang="en-US" sz="1500"/>
          </a:p>
          <a:p>
            <a:r>
              <a:rPr lang="en-US" sz="1500"/>
              <a:t>Increase investment in construction</a:t>
            </a:r>
          </a:p>
        </p:txBody>
      </p:sp>
      <p:sp>
        <p:nvSpPr>
          <p:cNvPr id="3" name="Arrow: Right 2">
            <a:extLst>
              <a:ext uri="{FF2B5EF4-FFF2-40B4-BE49-F238E27FC236}">
                <a16:creationId xmlns:a16="http://schemas.microsoft.com/office/drawing/2014/main" id="{0286D6C9-82D2-4420-978F-779DB7663595}"/>
              </a:ext>
            </a:extLst>
          </p:cNvPr>
          <p:cNvSpPr/>
          <p:nvPr/>
        </p:nvSpPr>
        <p:spPr>
          <a:xfrm>
            <a:off x="3882056" y="1597706"/>
            <a:ext cx="1446870" cy="101566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b="1">
                <a:solidFill>
                  <a:schemeClr val="tx1"/>
                </a:solidFill>
              </a:rPr>
              <a:t>Congress supports P5</a:t>
            </a:r>
          </a:p>
        </p:txBody>
      </p:sp>
      <p:sp>
        <p:nvSpPr>
          <p:cNvPr id="17" name="Arrow: Right 16">
            <a:extLst>
              <a:ext uri="{FF2B5EF4-FFF2-40B4-BE49-F238E27FC236}">
                <a16:creationId xmlns:a16="http://schemas.microsoft.com/office/drawing/2014/main" id="{64A36F3D-C5E4-45E4-9C36-F10A97C6AE9A}"/>
              </a:ext>
            </a:extLst>
          </p:cNvPr>
          <p:cNvSpPr/>
          <p:nvPr/>
        </p:nvSpPr>
        <p:spPr>
          <a:xfrm>
            <a:off x="7099300" y="2254939"/>
            <a:ext cx="1593195" cy="716861"/>
          </a:xfrm>
          <a:prstGeom prst="rightArrow">
            <a:avLst>
              <a:gd name="adj1" fmla="val 50000"/>
              <a:gd name="adj2" fmla="val 50000"/>
            </a:avLst>
          </a:prstGeo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b="1">
                <a:solidFill>
                  <a:schemeClr val="tx1"/>
                </a:solidFill>
              </a:rPr>
              <a:t>Projects to Operations</a:t>
            </a:r>
          </a:p>
        </p:txBody>
      </p:sp>
      <p:sp>
        <p:nvSpPr>
          <p:cNvPr id="18" name="Arrow: Striped Right 17">
            <a:extLst>
              <a:ext uri="{FF2B5EF4-FFF2-40B4-BE49-F238E27FC236}">
                <a16:creationId xmlns:a16="http://schemas.microsoft.com/office/drawing/2014/main" id="{0440BBF9-EDE2-4E86-956E-3D8DBA571597}"/>
              </a:ext>
            </a:extLst>
          </p:cNvPr>
          <p:cNvSpPr/>
          <p:nvPr/>
        </p:nvSpPr>
        <p:spPr>
          <a:xfrm rot="21359695">
            <a:off x="6736170" y="3705202"/>
            <a:ext cx="2176324" cy="606184"/>
          </a:xfrm>
          <a:prstGeom prst="stripedRightArrow">
            <a:avLst/>
          </a:prstGeom>
          <a:solidFill>
            <a:schemeClr val="accent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b="1">
                <a:solidFill>
                  <a:schemeClr val="tx1"/>
                </a:solidFill>
              </a:rPr>
              <a:t>Research Growth in QIS, AI/ML</a:t>
            </a:r>
          </a:p>
        </p:txBody>
      </p:sp>
      <p:pic>
        <p:nvPicPr>
          <p:cNvPr id="19" name="Picture 18">
            <a:extLst>
              <a:ext uri="{FF2B5EF4-FFF2-40B4-BE49-F238E27FC236}">
                <a16:creationId xmlns:a16="http://schemas.microsoft.com/office/drawing/2014/main" id="{A8AE5688-8CCF-497B-BD5C-F76CE0950CDB}"/>
              </a:ext>
            </a:extLst>
          </p:cNvPr>
          <p:cNvPicPr>
            <a:picLocks noChangeAspect="1"/>
          </p:cNvPicPr>
          <p:nvPr/>
        </p:nvPicPr>
        <p:blipFill>
          <a:blip r:embed="rId4"/>
          <a:stretch>
            <a:fillRect/>
          </a:stretch>
        </p:blipFill>
        <p:spPr>
          <a:xfrm>
            <a:off x="258337" y="758227"/>
            <a:ext cx="1853345" cy="2365453"/>
          </a:xfrm>
          <a:prstGeom prst="rect">
            <a:avLst/>
          </a:prstGeom>
        </p:spPr>
      </p:pic>
      <p:sp>
        <p:nvSpPr>
          <p:cNvPr id="5" name="Arrow: Right 4">
            <a:extLst>
              <a:ext uri="{FF2B5EF4-FFF2-40B4-BE49-F238E27FC236}">
                <a16:creationId xmlns:a16="http://schemas.microsoft.com/office/drawing/2014/main" id="{8DDE8322-BD1E-5BB8-BAD3-D6956E81EF9D}"/>
              </a:ext>
            </a:extLst>
          </p:cNvPr>
          <p:cNvSpPr/>
          <p:nvPr/>
        </p:nvSpPr>
        <p:spPr>
          <a:xfrm>
            <a:off x="8100432" y="1030046"/>
            <a:ext cx="1446870" cy="1015663"/>
          </a:xfrm>
          <a:prstGeom prst="rightArrow">
            <a:avLst/>
          </a:prstGeom>
          <a:solidFill>
            <a:schemeClr val="accent6">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b="1" dirty="0">
                <a:solidFill>
                  <a:schemeClr val="tx1"/>
                </a:solidFill>
              </a:rPr>
              <a:t>FY 2022 IRA</a:t>
            </a:r>
          </a:p>
          <a:p>
            <a:pPr algn="ctr"/>
            <a:r>
              <a:rPr lang="en-US" sz="1100" b="1" dirty="0">
                <a:solidFill>
                  <a:schemeClr val="tx1"/>
                </a:solidFill>
              </a:rPr>
              <a:t>$303.6M to Projects</a:t>
            </a:r>
          </a:p>
        </p:txBody>
      </p:sp>
      <p:sp>
        <p:nvSpPr>
          <p:cNvPr id="6" name="Arrow: Striped Right 5">
            <a:extLst>
              <a:ext uri="{FF2B5EF4-FFF2-40B4-BE49-F238E27FC236}">
                <a16:creationId xmlns:a16="http://schemas.microsoft.com/office/drawing/2014/main" id="{AF2C154A-7637-BEC5-4A62-03AED6497450}"/>
              </a:ext>
            </a:extLst>
          </p:cNvPr>
          <p:cNvSpPr/>
          <p:nvPr/>
        </p:nvSpPr>
        <p:spPr>
          <a:xfrm rot="21359695">
            <a:off x="9526865" y="3442952"/>
            <a:ext cx="2174872" cy="681442"/>
          </a:xfrm>
          <a:prstGeom prst="stripedRightArrow">
            <a:avLst/>
          </a:prstGeom>
          <a:solidFill>
            <a:schemeClr val="accent2"/>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100" b="1">
                <a:solidFill>
                  <a:schemeClr val="tx1"/>
                </a:solidFill>
              </a:rPr>
              <a:t>Research Growth in RENEW, FAIR</a:t>
            </a:r>
          </a:p>
        </p:txBody>
      </p:sp>
    </p:spTree>
    <p:extLst>
      <p:ext uri="{BB962C8B-B14F-4D97-AF65-F5344CB8AC3E}">
        <p14:creationId xmlns:p14="http://schemas.microsoft.com/office/powerpoint/2010/main" val="4443058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CD8E-914F-4072-8CD3-8E6615CA9651}"/>
              </a:ext>
            </a:extLst>
          </p:cNvPr>
          <p:cNvSpPr>
            <a:spLocks noGrp="1"/>
          </p:cNvSpPr>
          <p:nvPr>
            <p:ph type="title"/>
          </p:nvPr>
        </p:nvSpPr>
        <p:spPr/>
        <p:txBody>
          <a:bodyPr/>
          <a:lstStyle/>
          <a:p>
            <a:r>
              <a:rPr lang="en-US"/>
              <a:t>Brief History of Land Grants</a:t>
            </a:r>
          </a:p>
        </p:txBody>
      </p:sp>
      <p:sp>
        <p:nvSpPr>
          <p:cNvPr id="3" name="Content Placeholder 2">
            <a:extLst>
              <a:ext uri="{FF2B5EF4-FFF2-40B4-BE49-F238E27FC236}">
                <a16:creationId xmlns:a16="http://schemas.microsoft.com/office/drawing/2014/main" id="{67562346-ED00-42BF-8B8E-3CDC26C714DA}"/>
              </a:ext>
            </a:extLst>
          </p:cNvPr>
          <p:cNvSpPr>
            <a:spLocks noGrp="1"/>
          </p:cNvSpPr>
          <p:nvPr>
            <p:ph idx="1"/>
          </p:nvPr>
        </p:nvSpPr>
        <p:spPr/>
        <p:txBody>
          <a:bodyPr>
            <a:normAutofit fontScale="70000" lnSpcReduction="20000"/>
          </a:bodyPr>
          <a:lstStyle/>
          <a:p>
            <a:r>
              <a:rPr lang="en-US"/>
              <a:t>At its origins, the </a:t>
            </a:r>
            <a:r>
              <a:rPr lang="en-US">
                <a:solidFill>
                  <a:srgbClr val="0070C0"/>
                </a:solidFill>
              </a:rPr>
              <a:t>US was land rich, and cash poor</a:t>
            </a:r>
          </a:p>
          <a:p>
            <a:pPr lvl="1"/>
            <a:r>
              <a:rPr lang="en-US"/>
              <a:t>First Federal grants, of land west of the Appalachians, were awarded in 1785 </a:t>
            </a:r>
            <a:br>
              <a:rPr lang="en-US"/>
            </a:br>
            <a:r>
              <a:rPr lang="en-US"/>
              <a:t>to Revolutionary War veterans</a:t>
            </a:r>
          </a:p>
          <a:p>
            <a:pPr lvl="1"/>
            <a:r>
              <a:rPr lang="en-US">
                <a:solidFill>
                  <a:srgbClr val="333333"/>
                </a:solidFill>
                <a:latin typeface="Verdana" panose="020B0604030504040204" pitchFamily="34" charset="0"/>
              </a:rPr>
              <a:t>F</a:t>
            </a:r>
            <a:r>
              <a:rPr lang="en-US" b="0" i="0">
                <a:solidFill>
                  <a:srgbClr val="333333"/>
                </a:solidFill>
                <a:effectLst/>
                <a:latin typeface="Verdana" panose="020B0604030504040204" pitchFamily="34" charset="0"/>
              </a:rPr>
              <a:t>ederal government provided bounty land for those who served in the </a:t>
            </a:r>
            <a:br>
              <a:rPr lang="en-US" b="0" i="0">
                <a:solidFill>
                  <a:srgbClr val="333333"/>
                </a:solidFill>
                <a:effectLst/>
                <a:latin typeface="Verdana" panose="020B0604030504040204" pitchFamily="34" charset="0"/>
              </a:rPr>
            </a:br>
            <a:r>
              <a:rPr lang="en-US" b="0" i="0" u="none" strike="noStrike">
                <a:solidFill>
                  <a:srgbClr val="0645AD"/>
                </a:solidFill>
                <a:effectLst/>
                <a:latin typeface="Verdana" panose="020B0604030504040204" pitchFamily="34" charset="0"/>
                <a:hlinkClick r:id="rId2" tooltip="Revolutionary War, 1775 to 1783"/>
              </a:rPr>
              <a:t>Revolutionary War</a:t>
            </a:r>
            <a:r>
              <a:rPr lang="en-US" b="0" i="0">
                <a:solidFill>
                  <a:srgbClr val="333333"/>
                </a:solidFill>
                <a:effectLst/>
                <a:latin typeface="Verdana" panose="020B0604030504040204" pitchFamily="34" charset="0"/>
              </a:rPr>
              <a:t>, the </a:t>
            </a:r>
            <a:r>
              <a:rPr lang="en-US" b="0" i="0" u="none" strike="noStrike">
                <a:solidFill>
                  <a:srgbClr val="0645AD"/>
                </a:solidFill>
                <a:effectLst/>
                <a:latin typeface="Verdana" panose="020B0604030504040204" pitchFamily="34" charset="0"/>
                <a:hlinkClick r:id="rId3" tooltip="United States in the War of 1812"/>
              </a:rPr>
              <a:t>War of 1812</a:t>
            </a:r>
            <a:r>
              <a:rPr lang="en-US" b="0" i="0">
                <a:solidFill>
                  <a:srgbClr val="333333"/>
                </a:solidFill>
                <a:effectLst/>
                <a:latin typeface="Verdana" panose="020B0604030504040204" pitchFamily="34" charset="0"/>
              </a:rPr>
              <a:t>, the </a:t>
            </a:r>
            <a:r>
              <a:rPr lang="en-US" b="0" i="0" u="none" strike="noStrike">
                <a:solidFill>
                  <a:srgbClr val="0645AD"/>
                </a:solidFill>
                <a:effectLst/>
                <a:latin typeface="Verdana" panose="020B0604030504040204" pitchFamily="34" charset="0"/>
                <a:hlinkClick r:id="rId4" tooltip="Mexican War, 1846 to 1848"/>
              </a:rPr>
              <a:t>Mexican War</a:t>
            </a:r>
            <a:r>
              <a:rPr lang="en-US" b="0" i="0">
                <a:solidFill>
                  <a:srgbClr val="333333"/>
                </a:solidFill>
                <a:effectLst/>
                <a:latin typeface="Verdana" panose="020B0604030504040204" pitchFamily="34" charset="0"/>
              </a:rPr>
              <a:t>, and </a:t>
            </a:r>
            <a:r>
              <a:rPr lang="en-US" b="0" i="0" u="none" strike="noStrike">
                <a:solidFill>
                  <a:srgbClr val="0645AD"/>
                </a:solidFill>
                <a:effectLst/>
                <a:latin typeface="Verdana" panose="020B0604030504040204" pitchFamily="34" charset="0"/>
                <a:hlinkClick r:id="rId5" tooltip="United States Indian Wars, 1780s-1890s"/>
              </a:rPr>
              <a:t>Indian wars</a:t>
            </a:r>
            <a:r>
              <a:rPr lang="en-US" b="0" i="0">
                <a:solidFill>
                  <a:srgbClr val="333333"/>
                </a:solidFill>
                <a:effectLst/>
                <a:latin typeface="Verdana" panose="020B0604030504040204" pitchFamily="34" charset="0"/>
              </a:rPr>
              <a:t> </a:t>
            </a:r>
            <a:br>
              <a:rPr lang="en-US" b="0" i="0">
                <a:solidFill>
                  <a:srgbClr val="333333"/>
                </a:solidFill>
                <a:effectLst/>
                <a:latin typeface="Verdana" panose="020B0604030504040204" pitchFamily="34" charset="0"/>
              </a:rPr>
            </a:br>
            <a:r>
              <a:rPr lang="en-US" b="0" i="0">
                <a:solidFill>
                  <a:srgbClr val="333333"/>
                </a:solidFill>
                <a:effectLst/>
                <a:latin typeface="Verdana" panose="020B0604030504040204" pitchFamily="34" charset="0"/>
              </a:rPr>
              <a:t>between 1775 and 1855. It was first offered as an incentive to serve in the </a:t>
            </a:r>
            <a:br>
              <a:rPr lang="en-US" b="0" i="0">
                <a:solidFill>
                  <a:srgbClr val="333333"/>
                </a:solidFill>
                <a:effectLst/>
                <a:latin typeface="Verdana" panose="020B0604030504040204" pitchFamily="34" charset="0"/>
              </a:rPr>
            </a:br>
            <a:r>
              <a:rPr lang="en-US" b="0" i="0">
                <a:solidFill>
                  <a:srgbClr val="333333"/>
                </a:solidFill>
                <a:effectLst/>
                <a:latin typeface="Verdana" panose="020B0604030504040204" pitchFamily="34" charset="0"/>
              </a:rPr>
              <a:t>military and later as a reward for service.</a:t>
            </a:r>
            <a:endParaRPr lang="en-US"/>
          </a:p>
          <a:p>
            <a:pPr lvl="1"/>
            <a:r>
              <a:rPr lang="en-US">
                <a:solidFill>
                  <a:schemeClr val="accent1"/>
                </a:solidFill>
              </a:rPr>
              <a:t>All federal grants were land grants until 1879, when small amounts of </a:t>
            </a:r>
            <a:br>
              <a:rPr lang="en-US">
                <a:solidFill>
                  <a:schemeClr val="accent1"/>
                </a:solidFill>
              </a:rPr>
            </a:br>
            <a:r>
              <a:rPr lang="en-US">
                <a:solidFill>
                  <a:schemeClr val="accent1"/>
                </a:solidFill>
              </a:rPr>
              <a:t>money were awarded to produce braille books for the blind </a:t>
            </a:r>
          </a:p>
          <a:p>
            <a:r>
              <a:rPr lang="en-US"/>
              <a:t>Three huge land grant programs were signed into law by President Lincoln in 1862 (450,000 sq miles, more than California and Texas, combined) </a:t>
            </a:r>
          </a:p>
          <a:p>
            <a:pPr lvl="1"/>
            <a:r>
              <a:rPr lang="en-US">
                <a:solidFill>
                  <a:srgbClr val="C00000"/>
                </a:solidFill>
              </a:rPr>
              <a:t>Morrill Land Grant College Act provided land for colleges in most states, </a:t>
            </a:r>
            <a:r>
              <a:rPr lang="en-US">
                <a:solidFill>
                  <a:schemeClr val="tx1"/>
                </a:solidFill>
              </a:rPr>
              <a:t>including land located in the Midwest for Eastern states, which then sold the land to provide funds for developing colleges back home </a:t>
            </a:r>
            <a:r>
              <a:rPr lang="en-US">
                <a:solidFill>
                  <a:srgbClr val="C00000"/>
                </a:solidFill>
              </a:rPr>
              <a:t>(Next Slide)</a:t>
            </a:r>
          </a:p>
          <a:p>
            <a:pPr lvl="1"/>
            <a:r>
              <a:rPr lang="en-US"/>
              <a:t>Homestead Act gave 0.25 square mile tracts to families to settle in western states and territories</a:t>
            </a:r>
          </a:p>
          <a:p>
            <a:pPr lvl="1"/>
            <a:r>
              <a:rPr lang="en-US"/>
              <a:t>Railroad Act paid, in land, for the construction of a railroad from Omaha to Sacramento</a:t>
            </a:r>
          </a:p>
          <a:p>
            <a:pPr marL="227013" lvl="1" indent="0">
              <a:buNone/>
            </a:pPr>
            <a:endParaRPr lang="en-US"/>
          </a:p>
        </p:txBody>
      </p:sp>
      <p:pic>
        <p:nvPicPr>
          <p:cNvPr id="12" name="Picture 11" descr="Map&#10;&#10;Description automatically generated">
            <a:extLst>
              <a:ext uri="{FF2B5EF4-FFF2-40B4-BE49-F238E27FC236}">
                <a16:creationId xmlns:a16="http://schemas.microsoft.com/office/drawing/2014/main" id="{45AD5D1E-943D-40E0-9BBE-4DCC8A8FAF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55981" y="902528"/>
            <a:ext cx="2547557" cy="2870487"/>
          </a:xfrm>
          <a:prstGeom prst="rect">
            <a:avLst/>
          </a:prstGeom>
        </p:spPr>
      </p:pic>
    </p:spTree>
    <p:extLst>
      <p:ext uri="{BB962C8B-B14F-4D97-AF65-F5344CB8AC3E}">
        <p14:creationId xmlns:p14="http://schemas.microsoft.com/office/powerpoint/2010/main" val="21268863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Text of document">
            <a:extLst>
              <a:ext uri="{FF2B5EF4-FFF2-40B4-BE49-F238E27FC236}">
                <a16:creationId xmlns:a16="http://schemas.microsoft.com/office/drawing/2014/main" id="{AC5EC02A-298B-48F6-BAF4-DD7EF5EB4A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0666" y="3999639"/>
            <a:ext cx="6746762" cy="21444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5AF361-9D96-40C8-B2EA-7DBE7FA8C9AE}"/>
              </a:ext>
            </a:extLst>
          </p:cNvPr>
          <p:cNvSpPr>
            <a:spLocks noGrp="1"/>
          </p:cNvSpPr>
          <p:nvPr>
            <p:ph type="title"/>
          </p:nvPr>
        </p:nvSpPr>
        <p:spPr/>
        <p:txBody>
          <a:bodyPr>
            <a:normAutofit/>
          </a:bodyPr>
          <a:lstStyle/>
          <a:p>
            <a:r>
              <a:rPr lang="en-US"/>
              <a:t>Dark History Behind Land Grant Universities</a:t>
            </a:r>
          </a:p>
        </p:txBody>
      </p:sp>
      <p:sp>
        <p:nvSpPr>
          <p:cNvPr id="3" name="Content Placeholder 2">
            <a:extLst>
              <a:ext uri="{FF2B5EF4-FFF2-40B4-BE49-F238E27FC236}">
                <a16:creationId xmlns:a16="http://schemas.microsoft.com/office/drawing/2014/main" id="{A927A8A9-FB35-4431-ABEB-6056C48E324B}"/>
              </a:ext>
            </a:extLst>
          </p:cNvPr>
          <p:cNvSpPr>
            <a:spLocks noGrp="1"/>
          </p:cNvSpPr>
          <p:nvPr>
            <p:ph sz="half" idx="1"/>
          </p:nvPr>
        </p:nvSpPr>
        <p:spPr>
          <a:xfrm>
            <a:off x="236703" y="976752"/>
            <a:ext cx="5998866" cy="3428932"/>
          </a:xfrm>
        </p:spPr>
        <p:txBody>
          <a:bodyPr>
            <a:normAutofit fontScale="92500" lnSpcReduction="20000"/>
          </a:bodyPr>
          <a:lstStyle/>
          <a:p>
            <a:pPr algn="l"/>
            <a:r>
              <a:rPr lang="en-US" b="0" i="0">
                <a:solidFill>
                  <a:srgbClr val="4F4F4F"/>
                </a:solidFill>
                <a:effectLst/>
              </a:rPr>
              <a:t>The </a:t>
            </a:r>
            <a:r>
              <a:rPr lang="en-US" b="0" i="0">
                <a:solidFill>
                  <a:srgbClr val="003399"/>
                </a:solidFill>
                <a:effectLst/>
              </a:rPr>
              <a:t>Morrill Act promised states between 90,000 and 990,000 acres</a:t>
            </a:r>
            <a:r>
              <a:rPr lang="en-US" b="0" i="0">
                <a:solidFill>
                  <a:srgbClr val="4F4F4F"/>
                </a:solidFill>
                <a:effectLst/>
              </a:rPr>
              <a:t>, depending on the size of their congressional delegations.</a:t>
            </a:r>
          </a:p>
          <a:p>
            <a:pPr algn="l"/>
            <a:r>
              <a:rPr lang="en-US" b="1" i="0">
                <a:solidFill>
                  <a:srgbClr val="4F4F4F"/>
                </a:solidFill>
                <a:effectLst/>
              </a:rPr>
              <a:t>Eastern states</a:t>
            </a:r>
            <a:r>
              <a:rPr lang="en-US" b="0" i="0">
                <a:solidFill>
                  <a:srgbClr val="4F4F4F"/>
                </a:solidFill>
                <a:effectLst/>
              </a:rPr>
              <a:t> that had no public land, as well as Southern and some Midwestern states, received vouchers — known at the time as </a:t>
            </a:r>
            <a:r>
              <a:rPr lang="en-US" b="1" i="0">
                <a:solidFill>
                  <a:srgbClr val="4F4F4F"/>
                </a:solidFill>
                <a:effectLst/>
              </a:rPr>
              <a:t>scrip</a:t>
            </a:r>
            <a:r>
              <a:rPr lang="en-US" b="0" i="0">
                <a:solidFill>
                  <a:srgbClr val="4F4F4F"/>
                </a:solidFill>
                <a:effectLst/>
              </a:rPr>
              <a:t> — for the selection of parcels anywhere on the surveyed public domain.</a:t>
            </a:r>
          </a:p>
          <a:p>
            <a:pPr algn="l"/>
            <a:r>
              <a:rPr lang="en-US" b="1" i="0">
                <a:solidFill>
                  <a:srgbClr val="4F4F4F"/>
                </a:solidFill>
                <a:effectLst/>
              </a:rPr>
              <a:t>Western states</a:t>
            </a:r>
            <a:r>
              <a:rPr lang="en-US" b="0" i="0">
                <a:solidFill>
                  <a:srgbClr val="4F4F4F"/>
                </a:solidFill>
                <a:effectLst/>
              </a:rPr>
              <a:t> chose </a:t>
            </a:r>
            <a:r>
              <a:rPr lang="en-US" b="1" i="0">
                <a:solidFill>
                  <a:srgbClr val="4F4F4F"/>
                </a:solidFill>
                <a:effectLst/>
              </a:rPr>
              <a:t>land</a:t>
            </a:r>
            <a:r>
              <a:rPr lang="en-US" b="0" i="0">
                <a:solidFill>
                  <a:srgbClr val="4F4F4F"/>
                </a:solidFill>
                <a:effectLst/>
              </a:rPr>
              <a:t> parcels inside their borders, as did territories when they achieved statehood.</a:t>
            </a:r>
          </a:p>
          <a:p>
            <a:pPr algn="l"/>
            <a:r>
              <a:rPr lang="en-US">
                <a:solidFill>
                  <a:srgbClr val="4F4F4F"/>
                </a:solidFill>
              </a:rPr>
              <a:t>T</a:t>
            </a:r>
            <a:r>
              <a:rPr lang="en-US" b="0" i="0">
                <a:solidFill>
                  <a:srgbClr val="C00000"/>
                </a:solidFill>
                <a:effectLst/>
              </a:rPr>
              <a:t>ext of the Morrill Act left out something important: the fact that these grants depended on dispossession.</a:t>
            </a:r>
          </a:p>
          <a:p>
            <a:endParaRPr lang="en-US" b="0" i="0">
              <a:solidFill>
                <a:srgbClr val="4F4F4F"/>
              </a:solidFill>
              <a:effectLst/>
              <a:latin typeface="Tiempos Text"/>
            </a:endParaRPr>
          </a:p>
        </p:txBody>
      </p:sp>
      <p:sp>
        <p:nvSpPr>
          <p:cNvPr id="11" name="Content Placeholder 10">
            <a:extLst>
              <a:ext uri="{FF2B5EF4-FFF2-40B4-BE49-F238E27FC236}">
                <a16:creationId xmlns:a16="http://schemas.microsoft.com/office/drawing/2014/main" id="{47043A8D-B7EC-4013-8DA2-8679810F0F00}"/>
              </a:ext>
            </a:extLst>
          </p:cNvPr>
          <p:cNvSpPr>
            <a:spLocks noGrp="1"/>
          </p:cNvSpPr>
          <p:nvPr>
            <p:ph sz="half" idx="2"/>
          </p:nvPr>
        </p:nvSpPr>
        <p:spPr>
          <a:xfrm>
            <a:off x="6690992" y="3411858"/>
            <a:ext cx="5162550" cy="2404032"/>
          </a:xfrm>
        </p:spPr>
        <p:txBody>
          <a:bodyPr>
            <a:normAutofit fontScale="92500" lnSpcReduction="20000"/>
          </a:bodyPr>
          <a:lstStyle/>
          <a:p>
            <a:r>
              <a:rPr lang="en-US">
                <a:solidFill>
                  <a:schemeClr val="accent1"/>
                </a:solidFill>
              </a:rPr>
              <a:t>Land-grant universities were built not just on Indigenous land, but with Indigenous land. </a:t>
            </a:r>
            <a:r>
              <a:rPr lang="en-US"/>
              <a:t>The grants were as big or bigger than major cities, and were often located hundreds of miles away from their beneficiaries</a:t>
            </a:r>
          </a:p>
          <a:p>
            <a:r>
              <a:rPr lang="en-US"/>
              <a:t>Nearly 11 million acres of Indigenous land. </a:t>
            </a:r>
            <a:r>
              <a:rPr lang="en-US">
                <a:solidFill>
                  <a:srgbClr val="0070C0"/>
                </a:solidFill>
              </a:rPr>
              <a:t>Approximately 250 tribes, bands and communities. </a:t>
            </a:r>
            <a:r>
              <a:rPr lang="en-US">
                <a:solidFill>
                  <a:srgbClr val="C00000"/>
                </a:solidFill>
              </a:rPr>
              <a:t>Over 160 violence-backed treaties and land seizures. </a:t>
            </a:r>
            <a:r>
              <a:rPr lang="en-US"/>
              <a:t>Fifty-two universities</a:t>
            </a:r>
            <a:r>
              <a:rPr lang="en-US">
                <a:solidFill>
                  <a:srgbClr val="C00000"/>
                </a:solidFill>
              </a:rPr>
              <a:t>. </a:t>
            </a:r>
          </a:p>
        </p:txBody>
      </p:sp>
      <p:sp>
        <p:nvSpPr>
          <p:cNvPr id="10" name="TextBox 9">
            <a:extLst>
              <a:ext uri="{FF2B5EF4-FFF2-40B4-BE49-F238E27FC236}">
                <a16:creationId xmlns:a16="http://schemas.microsoft.com/office/drawing/2014/main" id="{861A1DB5-3852-4108-BFDF-418989D2EA34}"/>
              </a:ext>
            </a:extLst>
          </p:cNvPr>
          <p:cNvSpPr txBox="1"/>
          <p:nvPr/>
        </p:nvSpPr>
        <p:spPr>
          <a:xfrm>
            <a:off x="8179358" y="5815890"/>
            <a:ext cx="3667198" cy="338554"/>
          </a:xfrm>
          <a:prstGeom prst="rect">
            <a:avLst/>
          </a:prstGeom>
          <a:noFill/>
        </p:spPr>
        <p:txBody>
          <a:bodyPr wrap="square">
            <a:spAutoFit/>
          </a:bodyPr>
          <a:lstStyle/>
          <a:p>
            <a:r>
              <a:rPr lang="en-US" sz="1600" b="1">
                <a:solidFill>
                  <a:srgbClr val="003399"/>
                </a:solidFill>
              </a:rPr>
              <a:t>https://www.landgrabu.org/</a:t>
            </a:r>
          </a:p>
        </p:txBody>
      </p:sp>
      <p:pic>
        <p:nvPicPr>
          <p:cNvPr id="9" name="Picture 8">
            <a:extLst>
              <a:ext uri="{FF2B5EF4-FFF2-40B4-BE49-F238E27FC236}">
                <a16:creationId xmlns:a16="http://schemas.microsoft.com/office/drawing/2014/main" id="{5A871044-22FD-43AE-8CA7-995BC5E3868F}"/>
              </a:ext>
            </a:extLst>
          </p:cNvPr>
          <p:cNvPicPr>
            <a:picLocks noChangeAspect="1"/>
          </p:cNvPicPr>
          <p:nvPr/>
        </p:nvPicPr>
        <p:blipFill>
          <a:blip r:embed="rId3"/>
          <a:stretch>
            <a:fillRect/>
          </a:stretch>
        </p:blipFill>
        <p:spPr>
          <a:xfrm>
            <a:off x="6127173" y="1187584"/>
            <a:ext cx="6009214" cy="1995680"/>
          </a:xfrm>
          <a:prstGeom prst="rect">
            <a:avLst/>
          </a:prstGeom>
        </p:spPr>
      </p:pic>
      <p:pic>
        <p:nvPicPr>
          <p:cNvPr id="15" name="Picture 14">
            <a:extLst>
              <a:ext uri="{FF2B5EF4-FFF2-40B4-BE49-F238E27FC236}">
                <a16:creationId xmlns:a16="http://schemas.microsoft.com/office/drawing/2014/main" id="{4BC0566C-E596-4D2A-9950-BFC3E38A3517}"/>
              </a:ext>
            </a:extLst>
          </p:cNvPr>
          <p:cNvPicPr>
            <a:picLocks noChangeAspect="1"/>
          </p:cNvPicPr>
          <p:nvPr/>
        </p:nvPicPr>
        <p:blipFill>
          <a:blip r:embed="rId4"/>
          <a:stretch>
            <a:fillRect/>
          </a:stretch>
        </p:blipFill>
        <p:spPr>
          <a:xfrm>
            <a:off x="10584354" y="1684090"/>
            <a:ext cx="1428750" cy="1600200"/>
          </a:xfrm>
          <a:prstGeom prst="rect">
            <a:avLst/>
          </a:prstGeom>
        </p:spPr>
      </p:pic>
    </p:spTree>
    <p:extLst>
      <p:ext uri="{BB962C8B-B14F-4D97-AF65-F5344CB8AC3E}">
        <p14:creationId xmlns:p14="http://schemas.microsoft.com/office/powerpoint/2010/main" val="29372539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1146-C0C5-4167-AB03-202B22099DA1}"/>
              </a:ext>
            </a:extLst>
          </p:cNvPr>
          <p:cNvSpPr>
            <a:spLocks noGrp="1"/>
          </p:cNvSpPr>
          <p:nvPr>
            <p:ph type="title"/>
          </p:nvPr>
        </p:nvSpPr>
        <p:spPr/>
        <p:txBody>
          <a:bodyPr/>
          <a:lstStyle/>
          <a:p>
            <a:r>
              <a:rPr lang="en-US"/>
              <a:t>Early Federal Funding for University Research</a:t>
            </a:r>
          </a:p>
        </p:txBody>
      </p:sp>
      <p:sp>
        <p:nvSpPr>
          <p:cNvPr id="3" name="Content Placeholder 2">
            <a:extLst>
              <a:ext uri="{FF2B5EF4-FFF2-40B4-BE49-F238E27FC236}">
                <a16:creationId xmlns:a16="http://schemas.microsoft.com/office/drawing/2014/main" id="{3C4199DD-99D3-49FE-8CE4-ACDF58C83F2E}"/>
              </a:ext>
            </a:extLst>
          </p:cNvPr>
          <p:cNvSpPr>
            <a:spLocks noGrp="1"/>
          </p:cNvSpPr>
          <p:nvPr>
            <p:ph idx="1"/>
          </p:nvPr>
        </p:nvSpPr>
        <p:spPr/>
        <p:txBody>
          <a:bodyPr>
            <a:normAutofit fontScale="62500" lnSpcReduction="20000"/>
          </a:bodyPr>
          <a:lstStyle/>
          <a:p>
            <a:r>
              <a:rPr lang="en-US" dirty="0">
                <a:solidFill>
                  <a:schemeClr val="accent1"/>
                </a:solidFill>
              </a:rPr>
              <a:t>Before World War I, </a:t>
            </a:r>
            <a:r>
              <a:rPr lang="en-US" b="1" dirty="0">
                <a:solidFill>
                  <a:schemeClr val="accent1"/>
                </a:solidFill>
              </a:rPr>
              <a:t>government money for research was rare</a:t>
            </a:r>
            <a:r>
              <a:rPr lang="en-US" dirty="0">
                <a:solidFill>
                  <a:srgbClr val="2E3437"/>
                </a:solidFill>
              </a:rPr>
              <a:t>, and was mostly aimed at aeronautics and agriculture studies</a:t>
            </a:r>
          </a:p>
          <a:p>
            <a:r>
              <a:rPr lang="en-US" dirty="0">
                <a:solidFill>
                  <a:schemeClr val="accent1"/>
                </a:solidFill>
              </a:rPr>
              <a:t>Industry received little government R&amp;D money and looked to universities for technically trained staff and faculty consultants</a:t>
            </a:r>
          </a:p>
          <a:p>
            <a:r>
              <a:rPr lang="en-US" dirty="0">
                <a:solidFill>
                  <a:schemeClr val="accent1"/>
                </a:solidFill>
              </a:rPr>
              <a:t>Universities rarely sought federal funds for R&amp;D, and many leading U.S. scientists obtained their advanced training in European universities </a:t>
            </a:r>
          </a:p>
          <a:p>
            <a:pPr lvl="1"/>
            <a:r>
              <a:rPr lang="en-US" dirty="0">
                <a:solidFill>
                  <a:srgbClr val="003399"/>
                </a:solidFill>
              </a:rPr>
              <a:t>Science and technology research at American universities was historically funded by local industry, philanthropy, and universities themselves</a:t>
            </a:r>
            <a:endParaRPr lang="en-US" dirty="0">
              <a:solidFill>
                <a:schemeClr val="accent1"/>
              </a:solidFill>
            </a:endParaRPr>
          </a:p>
          <a:p>
            <a:r>
              <a:rPr lang="en-US" b="0" i="0" dirty="0">
                <a:solidFill>
                  <a:srgbClr val="2E3437"/>
                </a:solidFill>
                <a:effectLst/>
              </a:rPr>
              <a:t>That model leaped toward industry after WWI, as universities launched industrial cooperation and research programs, essentially inviting corporations to pay for academic research. </a:t>
            </a:r>
          </a:p>
          <a:p>
            <a:r>
              <a:rPr lang="en-US" b="0" i="0" dirty="0">
                <a:solidFill>
                  <a:srgbClr val="C00000"/>
                </a:solidFill>
                <a:effectLst/>
              </a:rPr>
              <a:t>All was good until the stock market crashed</a:t>
            </a:r>
            <a:r>
              <a:rPr lang="en-US" b="0" i="0" dirty="0">
                <a:solidFill>
                  <a:srgbClr val="2E3437"/>
                </a:solidFill>
                <a:effectLst/>
              </a:rPr>
              <a:t>, and with it, 60 percent of the budgets for some departments</a:t>
            </a:r>
          </a:p>
          <a:p>
            <a:r>
              <a:rPr lang="en-US" b="0" i="0" dirty="0">
                <a:solidFill>
                  <a:srgbClr val="2E3437"/>
                </a:solidFill>
                <a:effectLst/>
              </a:rPr>
              <a:t>The crash also stanched the flow of funding from foundations </a:t>
            </a:r>
            <a:endParaRPr lang="en-US" dirty="0">
              <a:solidFill>
                <a:srgbClr val="2E3437"/>
              </a:solidFill>
            </a:endParaRPr>
          </a:p>
          <a:p>
            <a:pPr lvl="1"/>
            <a:r>
              <a:rPr lang="en-US" dirty="0">
                <a:solidFill>
                  <a:srgbClr val="2E3437"/>
                </a:solidFill>
              </a:rPr>
              <a:t>I</a:t>
            </a:r>
            <a:r>
              <a:rPr lang="en-US" b="0" i="0" dirty="0">
                <a:solidFill>
                  <a:srgbClr val="2E3437"/>
                </a:solidFill>
                <a:effectLst/>
              </a:rPr>
              <a:t>n 1931, total grants from American foundations amounted to $52.5 million, falling to $34 million in 1934.</a:t>
            </a:r>
          </a:p>
          <a:p>
            <a:pPr lvl="1"/>
            <a:r>
              <a:rPr lang="en-US" b="0" i="0" dirty="0">
                <a:solidFill>
                  <a:srgbClr val="2E3437"/>
                </a:solidFill>
                <a:effectLst/>
              </a:rPr>
              <a:t>The devastation was lasting; in 1940 </a:t>
            </a:r>
            <a:r>
              <a:rPr lang="en-US" dirty="0">
                <a:solidFill>
                  <a:srgbClr val="2E3437"/>
                </a:solidFill>
              </a:rPr>
              <a:t>funding</a:t>
            </a:r>
            <a:r>
              <a:rPr lang="en-US" b="0" i="0" dirty="0">
                <a:solidFill>
                  <a:srgbClr val="2E3437"/>
                </a:solidFill>
                <a:effectLst/>
              </a:rPr>
              <a:t> was $10 million less 1931 funding</a:t>
            </a:r>
            <a:endParaRPr lang="en-US" dirty="0"/>
          </a:p>
        </p:txBody>
      </p:sp>
    </p:spTree>
    <p:extLst>
      <p:ext uri="{BB962C8B-B14F-4D97-AF65-F5344CB8AC3E}">
        <p14:creationId xmlns:p14="http://schemas.microsoft.com/office/powerpoint/2010/main" val="31630585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2AB5-F56F-44C9-BF77-868B4A03F6D6}"/>
              </a:ext>
            </a:extLst>
          </p:cNvPr>
          <p:cNvSpPr>
            <a:spLocks noGrp="1"/>
          </p:cNvSpPr>
          <p:nvPr>
            <p:ph type="title"/>
          </p:nvPr>
        </p:nvSpPr>
        <p:spPr/>
        <p:txBody>
          <a:bodyPr/>
          <a:lstStyle/>
          <a:p>
            <a:r>
              <a:rPr lang="en-US"/>
              <a:t>Early Federal Support for Basic Research</a:t>
            </a:r>
          </a:p>
        </p:txBody>
      </p:sp>
      <p:sp>
        <p:nvSpPr>
          <p:cNvPr id="3" name="Content Placeholder 2">
            <a:extLst>
              <a:ext uri="{FF2B5EF4-FFF2-40B4-BE49-F238E27FC236}">
                <a16:creationId xmlns:a16="http://schemas.microsoft.com/office/drawing/2014/main" id="{91A899F0-D14D-4393-8435-0B1F015BE620}"/>
              </a:ext>
            </a:extLst>
          </p:cNvPr>
          <p:cNvSpPr>
            <a:spLocks noGrp="1"/>
          </p:cNvSpPr>
          <p:nvPr>
            <p:ph sz="half" idx="1"/>
          </p:nvPr>
        </p:nvSpPr>
        <p:spPr>
          <a:xfrm>
            <a:off x="6260123" y="1009615"/>
            <a:ext cx="5814181" cy="5562007"/>
          </a:xfrm>
        </p:spPr>
        <p:txBody>
          <a:bodyPr>
            <a:normAutofit fontScale="85000" lnSpcReduction="10000"/>
          </a:bodyPr>
          <a:lstStyle/>
          <a:p>
            <a:r>
              <a:rPr lang="en-US"/>
              <a:t>Office of Naval Research was </a:t>
            </a:r>
            <a:r>
              <a:rPr lang="en-US">
                <a:solidFill>
                  <a:srgbClr val="0070C0"/>
                </a:solidFill>
              </a:rPr>
              <a:t>the first federal agency with statuary authority to contract for basic research</a:t>
            </a:r>
          </a:p>
          <a:p>
            <a:pPr lvl="1">
              <a:spcAft>
                <a:spcPts val="0"/>
              </a:spcAft>
            </a:pPr>
            <a:r>
              <a:rPr lang="en-US" sz="1600"/>
              <a:t>President Truman signed Public Law 588, on Aug 1, 1946. </a:t>
            </a:r>
          </a:p>
          <a:p>
            <a:pPr lvl="1">
              <a:spcAft>
                <a:spcPts val="0"/>
              </a:spcAft>
            </a:pPr>
            <a:r>
              <a:rPr lang="en-US" sz="1600">
                <a:solidFill>
                  <a:srgbClr val="C00000"/>
                </a:solidFill>
              </a:rPr>
              <a:t>ONR invented the machinery that still largely governs the research partnership between government &amp; universities</a:t>
            </a:r>
          </a:p>
          <a:p>
            <a:pPr>
              <a:spcBef>
                <a:spcPts val="600"/>
              </a:spcBef>
            </a:pPr>
            <a:r>
              <a:rPr lang="en-US"/>
              <a:t>President Truman signed the McMahon/Atomic Energy Act of 1946, transferring the control of atomic energy from military to civilian hands, effective on Jan 1, 1947</a:t>
            </a:r>
          </a:p>
          <a:p>
            <a:pPr lvl="1"/>
            <a:r>
              <a:rPr lang="en-US" sz="1600"/>
              <a:t>Supported investigations of nuclear structure &amp; reactions critical to design of advanced fission weapons and energy systems, and research to reveal new frontiers of physics. </a:t>
            </a:r>
          </a:p>
        </p:txBody>
      </p:sp>
      <p:sp>
        <p:nvSpPr>
          <p:cNvPr id="7" name="Content Placeholder 6">
            <a:extLst>
              <a:ext uri="{FF2B5EF4-FFF2-40B4-BE49-F238E27FC236}">
                <a16:creationId xmlns:a16="http://schemas.microsoft.com/office/drawing/2014/main" id="{5C4FC4C7-66C6-4107-AE68-D78D6F7B27A2}"/>
              </a:ext>
            </a:extLst>
          </p:cNvPr>
          <p:cNvSpPr>
            <a:spLocks noGrp="1"/>
          </p:cNvSpPr>
          <p:nvPr>
            <p:ph sz="half" idx="2"/>
          </p:nvPr>
        </p:nvSpPr>
        <p:spPr>
          <a:xfrm>
            <a:off x="344993" y="989517"/>
            <a:ext cx="5985468" cy="5446097"/>
          </a:xfrm>
        </p:spPr>
        <p:txBody>
          <a:bodyPr>
            <a:normAutofit fontScale="85000" lnSpcReduction="10000"/>
          </a:bodyPr>
          <a:lstStyle/>
          <a:p>
            <a:pPr algn="l"/>
            <a:r>
              <a:rPr lang="en-US" b="0" i="0">
                <a:solidFill>
                  <a:srgbClr val="333333"/>
                </a:solidFill>
                <a:effectLst/>
              </a:rPr>
              <a:t>When the United States entered WWII on Dec 8, 1941, the </a:t>
            </a:r>
            <a:r>
              <a:rPr lang="en-US" b="0" i="0">
                <a:solidFill>
                  <a:schemeClr val="accent1"/>
                </a:solidFill>
                <a:effectLst/>
              </a:rPr>
              <a:t>country faced severe military and logistical challenges</a:t>
            </a:r>
            <a:r>
              <a:rPr lang="en-US" b="0" i="0">
                <a:solidFill>
                  <a:srgbClr val="333333"/>
                </a:solidFill>
                <a:effectLst/>
              </a:rPr>
              <a:t>. Over the next three years, American forces needed to fight in a variety of severe conditions and still triumph</a:t>
            </a:r>
          </a:p>
          <a:p>
            <a:pPr lvl="1">
              <a:spcAft>
                <a:spcPts val="0"/>
              </a:spcAft>
            </a:pPr>
            <a:r>
              <a:rPr lang="en-US" sz="1600">
                <a:solidFill>
                  <a:srgbClr val="3A32DA"/>
                </a:solidFill>
              </a:rPr>
              <a:t>I</a:t>
            </a:r>
            <a:r>
              <a:rPr lang="en-US" sz="1600" b="0" i="0">
                <a:solidFill>
                  <a:srgbClr val="3A32DA"/>
                </a:solidFill>
                <a:effectLst/>
              </a:rPr>
              <a:t>ce and hard stone of the mountains of Italy and malaria-infected mosquitoes of the Pacific</a:t>
            </a:r>
          </a:p>
          <a:p>
            <a:pPr lvl="1">
              <a:spcAft>
                <a:spcPts val="0"/>
              </a:spcAft>
            </a:pPr>
            <a:r>
              <a:rPr lang="en-US" sz="1600">
                <a:solidFill>
                  <a:schemeClr val="accent4">
                    <a:lumMod val="75000"/>
                  </a:schemeClr>
                </a:solidFill>
              </a:rPr>
              <a:t>B</a:t>
            </a:r>
            <a:r>
              <a:rPr lang="en-US" sz="1600" b="0" i="0">
                <a:solidFill>
                  <a:schemeClr val="accent4">
                    <a:lumMod val="75000"/>
                  </a:schemeClr>
                </a:solidFill>
                <a:effectLst/>
              </a:rPr>
              <a:t>reathe in submarines three hundred feet below the ocean surface and in bombers tens of thousands of feet above </a:t>
            </a:r>
          </a:p>
          <a:p>
            <a:pPr>
              <a:spcBef>
                <a:spcPts val="600"/>
              </a:spcBef>
            </a:pPr>
            <a:r>
              <a:rPr lang="en-US" b="0" i="0">
                <a:solidFill>
                  <a:srgbClr val="333333"/>
                </a:solidFill>
                <a:effectLst/>
              </a:rPr>
              <a:t>US government created the </a:t>
            </a:r>
            <a:r>
              <a:rPr lang="en-US" b="0" i="0" u="none" strike="noStrike">
                <a:solidFill>
                  <a:srgbClr val="0078AE"/>
                </a:solidFill>
                <a:effectLst/>
                <a:hlinkClick r:id="rId2"/>
              </a:rPr>
              <a:t>Office of Scientific Research and Development (OSRD)</a:t>
            </a:r>
            <a:r>
              <a:rPr lang="en-US" b="0" i="0">
                <a:solidFill>
                  <a:srgbClr val="333333"/>
                </a:solidFill>
                <a:effectLst/>
              </a:rPr>
              <a:t> to engage the brightest scientific minds and the great machinery of  industry in the pursuit of victory. </a:t>
            </a:r>
            <a:r>
              <a:rPr lang="en-US" b="0" i="0">
                <a:solidFill>
                  <a:srgbClr val="2E3437"/>
                </a:solidFill>
                <a:effectLst/>
              </a:rPr>
              <a:t>OSRD was created formally by Executive Order 8807 on June 28, 1941, was </a:t>
            </a:r>
            <a:r>
              <a:rPr lang="en-US" b="0" i="0">
                <a:solidFill>
                  <a:srgbClr val="2E3437"/>
                </a:solidFill>
                <a:effectLst/>
                <a:highlight>
                  <a:srgbClr val="FFFF00"/>
                </a:highlight>
              </a:rPr>
              <a:t>given almost unlimited access to funding and resources</a:t>
            </a:r>
            <a:r>
              <a:rPr lang="en-US" b="0" i="0">
                <a:solidFill>
                  <a:srgbClr val="2E3437"/>
                </a:solidFill>
                <a:effectLst/>
              </a:rPr>
              <a:t>, and was directed by </a:t>
            </a:r>
            <a:r>
              <a:rPr lang="en-US" b="0" i="0" err="1">
                <a:solidFill>
                  <a:srgbClr val="2E3437"/>
                </a:solidFill>
                <a:effectLst/>
              </a:rPr>
              <a:t>Vannevar</a:t>
            </a:r>
            <a:r>
              <a:rPr lang="en-US" b="0" i="0">
                <a:solidFill>
                  <a:srgbClr val="2E3437"/>
                </a:solidFill>
                <a:effectLst/>
              </a:rPr>
              <a:t> Bush, who reported only to President Roosevelt</a:t>
            </a:r>
          </a:p>
          <a:p>
            <a:pPr algn="l">
              <a:spcBef>
                <a:spcPts val="600"/>
              </a:spcBef>
            </a:pPr>
            <a:r>
              <a:rPr lang="en-US" b="0" i="0">
                <a:solidFill>
                  <a:srgbClr val="2E3437"/>
                </a:solidFill>
                <a:effectLst/>
              </a:rPr>
              <a:t>Research included projects devoted to new and more accurate bombs, reliable detonators, work on the proximity fuse, guided missiles, radar and early-warning systems, more effective medical treatments, more versatile vehicles, </a:t>
            </a:r>
            <a:r>
              <a:rPr lang="en-US" b="0" i="0">
                <a:solidFill>
                  <a:srgbClr val="003399"/>
                </a:solidFill>
                <a:effectLst/>
              </a:rPr>
              <a:t>the S-1 Section, which later became the Manhattan Project </a:t>
            </a:r>
            <a:r>
              <a:rPr lang="en-US" b="0" i="0">
                <a:solidFill>
                  <a:srgbClr val="2E3437"/>
                </a:solidFill>
                <a:effectLst/>
              </a:rPr>
              <a:t>and developed the first atomic weapons. </a:t>
            </a:r>
          </a:p>
        </p:txBody>
      </p:sp>
      <p:graphicFrame>
        <p:nvGraphicFramePr>
          <p:cNvPr id="12" name="Content Placeholder 4">
            <a:extLst>
              <a:ext uri="{FF2B5EF4-FFF2-40B4-BE49-F238E27FC236}">
                <a16:creationId xmlns:a16="http://schemas.microsoft.com/office/drawing/2014/main" id="{34DC18C1-D956-44D8-9B73-68430BB52813}"/>
              </a:ext>
            </a:extLst>
          </p:cNvPr>
          <p:cNvGraphicFramePr>
            <a:graphicFrameLocks/>
          </p:cNvGraphicFramePr>
          <p:nvPr/>
        </p:nvGraphicFramePr>
        <p:xfrm>
          <a:off x="6370658" y="4013521"/>
          <a:ext cx="5727327" cy="1874520"/>
        </p:xfrm>
        <a:graphic>
          <a:graphicData uri="http://schemas.openxmlformats.org/drawingml/2006/table">
            <a:tbl>
              <a:tblPr/>
              <a:tblGrid>
                <a:gridCol w="2612571">
                  <a:extLst>
                    <a:ext uri="{9D8B030D-6E8A-4147-A177-3AD203B41FA5}">
                      <a16:colId xmlns:a16="http://schemas.microsoft.com/office/drawing/2014/main" val="20000"/>
                    </a:ext>
                  </a:extLst>
                </a:gridCol>
                <a:gridCol w="1452505">
                  <a:extLst>
                    <a:ext uri="{9D8B030D-6E8A-4147-A177-3AD203B41FA5}">
                      <a16:colId xmlns:a16="http://schemas.microsoft.com/office/drawing/2014/main" val="20001"/>
                    </a:ext>
                  </a:extLst>
                </a:gridCol>
                <a:gridCol w="1662251">
                  <a:extLst>
                    <a:ext uri="{9D8B030D-6E8A-4147-A177-3AD203B41FA5}">
                      <a16:colId xmlns:a16="http://schemas.microsoft.com/office/drawing/2014/main" val="20002"/>
                    </a:ext>
                  </a:extLst>
                </a:gridCol>
              </a:tblGrid>
              <a:tr h="99785">
                <a:tc>
                  <a:txBody>
                    <a:bodyPr/>
                    <a:lstStyle/>
                    <a:p>
                      <a:pPr algn="l"/>
                      <a:r>
                        <a:rPr lang="en-US" sz="1200" b="1" cap="all" dirty="0">
                          <a:solidFill>
                            <a:srgbClr val="292929"/>
                          </a:solidFill>
                          <a:effectLst/>
                        </a:rPr>
                        <a:t>ACTIVITY/AGENCY</a:t>
                      </a:r>
                    </a:p>
                  </a:txBody>
                  <a:tcPr marL="83832" marR="83832" marT="34290" marB="34290" anchor="ctr">
                    <a:lnL w="12700" cap="flat" cmpd="sng" algn="ctr">
                      <a:solidFill>
                        <a:schemeClr val="tx1"/>
                      </a:solidFill>
                      <a:prstDash val="solid"/>
                      <a:round/>
                      <a:headEnd type="none" w="med" len="med"/>
                      <a:tailEnd type="none" w="med" len="med"/>
                    </a:lnL>
                    <a:lnR w="7620" cap="flat" cmpd="sng" algn="ctr">
                      <a:solidFill>
                        <a:srgbClr val="C8CBC8"/>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8CBC8"/>
                      </a:solidFill>
                      <a:prstDash val="solid"/>
                      <a:round/>
                      <a:headEnd type="none" w="med" len="med"/>
                      <a:tailEnd type="none" w="med" len="med"/>
                    </a:lnB>
                  </a:tcPr>
                </a:tc>
                <a:tc>
                  <a:txBody>
                    <a:bodyPr/>
                    <a:lstStyle/>
                    <a:p>
                      <a:pPr algn="l"/>
                      <a:r>
                        <a:rPr lang="en-US" sz="1200" b="1" cap="all" dirty="0">
                          <a:solidFill>
                            <a:srgbClr val="292929"/>
                          </a:solidFill>
                          <a:effectLst/>
                        </a:rPr>
                        <a:t>YEARS</a:t>
                      </a:r>
                    </a:p>
                  </a:txBody>
                  <a:tcPr marL="83832" marR="83832" marT="34290" marB="34290" anchor="ctr">
                    <a:lnL w="7620" cap="flat" cmpd="sng" algn="ctr">
                      <a:solidFill>
                        <a:srgbClr val="C8CBC8"/>
                      </a:solidFill>
                      <a:prstDash val="solid"/>
                      <a:round/>
                      <a:headEnd type="none" w="med" len="med"/>
                      <a:tailEnd type="none" w="med" len="med"/>
                    </a:lnL>
                    <a:lnR w="7620" cap="flat" cmpd="sng" algn="ctr">
                      <a:solidFill>
                        <a:srgbClr val="C8CBC8"/>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8CBC8"/>
                      </a:solidFill>
                      <a:prstDash val="solid"/>
                      <a:round/>
                      <a:headEnd type="none" w="med" len="med"/>
                      <a:tailEnd type="none" w="med" len="med"/>
                    </a:lnB>
                  </a:tcPr>
                </a:tc>
                <a:tc>
                  <a:txBody>
                    <a:bodyPr/>
                    <a:lstStyle/>
                    <a:p>
                      <a:pPr algn="l"/>
                      <a:r>
                        <a:rPr lang="en-US" sz="1200" b="1" cap="all">
                          <a:solidFill>
                            <a:srgbClr val="292929"/>
                          </a:solidFill>
                          <a:effectLst/>
                        </a:rPr>
                        <a:t>AUTHORIZATION</a:t>
                      </a:r>
                    </a:p>
                  </a:txBody>
                  <a:tcPr marL="83832" marR="83832" marT="34290" marB="34290" anchor="ctr">
                    <a:lnL w="7620" cap="flat" cmpd="sng" algn="ctr">
                      <a:solidFill>
                        <a:srgbClr val="C8CBC8"/>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C8CBC8"/>
                      </a:solidFill>
                      <a:prstDash val="solid"/>
                      <a:round/>
                      <a:headEnd type="none" w="med" len="med"/>
                      <a:tailEnd type="none" w="med" len="med"/>
                    </a:lnB>
                  </a:tcPr>
                </a:tc>
                <a:extLst>
                  <a:ext uri="{0D108BD9-81ED-4DB2-BD59-A6C34878D82A}">
                    <a16:rowId xmlns:a16="http://schemas.microsoft.com/office/drawing/2014/main" val="10000"/>
                  </a:ext>
                </a:extLst>
              </a:tr>
              <a:tr h="99785">
                <a:tc>
                  <a:txBody>
                    <a:bodyPr/>
                    <a:lstStyle/>
                    <a:p>
                      <a:r>
                        <a:rPr lang="en-US" sz="1200" b="1" dirty="0">
                          <a:effectLst/>
                        </a:rPr>
                        <a:t>Manhattan Project</a:t>
                      </a:r>
                    </a:p>
                  </a:txBody>
                  <a:tcPr marL="83832" marR="83832" marT="34290" marB="34290" anchor="ctr">
                    <a:lnL w="12700" cap="flat" cmpd="sng" algn="ctr">
                      <a:solidFill>
                        <a:schemeClr val="tx1"/>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5F5F5"/>
                    </a:solidFill>
                  </a:tcPr>
                </a:tc>
                <a:tc>
                  <a:txBody>
                    <a:bodyPr/>
                    <a:lstStyle/>
                    <a:p>
                      <a:r>
                        <a:rPr lang="en-US" sz="1200" b="1">
                          <a:effectLst/>
                        </a:rPr>
                        <a:t>1942 – 1946</a:t>
                      </a:r>
                    </a:p>
                  </a:txBody>
                  <a:tcPr marL="83832" marR="83832" marT="34290" marB="34290" anchor="ctr">
                    <a:lnL w="7620" cap="flat" cmpd="sng" algn="ctr">
                      <a:solidFill>
                        <a:srgbClr val="C8CBC8"/>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5F5F5"/>
                    </a:solidFill>
                  </a:tcPr>
                </a:tc>
                <a:tc>
                  <a:txBody>
                    <a:bodyPr/>
                    <a:lstStyle/>
                    <a:p>
                      <a:r>
                        <a:rPr lang="en-US" sz="1200" b="1" dirty="0">
                          <a:effectLst/>
                        </a:rPr>
                        <a:t>none</a:t>
                      </a:r>
                    </a:p>
                  </a:txBody>
                  <a:tcPr marL="83832" marR="83832" marT="34290" marB="34290" anchor="ctr">
                    <a:lnL w="7620" cap="flat" cmpd="sng" algn="ctr">
                      <a:solidFill>
                        <a:srgbClr val="C8CBC8"/>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5F5F5"/>
                    </a:solidFill>
                  </a:tcPr>
                </a:tc>
                <a:extLst>
                  <a:ext uri="{0D108BD9-81ED-4DB2-BD59-A6C34878D82A}">
                    <a16:rowId xmlns:a16="http://schemas.microsoft.com/office/drawing/2014/main" val="10001"/>
                  </a:ext>
                </a:extLst>
              </a:tr>
              <a:tr h="99785">
                <a:tc>
                  <a:txBody>
                    <a:bodyPr/>
                    <a:lstStyle/>
                    <a:p>
                      <a:r>
                        <a:rPr lang="en-US" sz="1200" b="1" dirty="0">
                          <a:effectLst/>
                        </a:rPr>
                        <a:t>Atomic Energy Commission</a:t>
                      </a:r>
                    </a:p>
                  </a:txBody>
                  <a:tcPr marL="83832" marR="83832" marT="34290" marB="34290" anchor="ctr">
                    <a:lnL w="12700" cap="flat" cmpd="sng" algn="ctr">
                      <a:solidFill>
                        <a:schemeClr val="tx1"/>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FFFFF"/>
                    </a:solidFill>
                  </a:tcPr>
                </a:tc>
                <a:tc>
                  <a:txBody>
                    <a:bodyPr/>
                    <a:lstStyle/>
                    <a:p>
                      <a:r>
                        <a:rPr lang="en-US" sz="1200" b="1">
                          <a:effectLst/>
                        </a:rPr>
                        <a:t>1946 – 1974</a:t>
                      </a:r>
                    </a:p>
                  </a:txBody>
                  <a:tcPr marL="83832" marR="83832" marT="34290" marB="34290" anchor="ctr">
                    <a:lnL w="7620" cap="flat" cmpd="sng" algn="ctr">
                      <a:solidFill>
                        <a:srgbClr val="C8CBC8"/>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FFFFF"/>
                    </a:solidFill>
                  </a:tcPr>
                </a:tc>
                <a:tc>
                  <a:txBody>
                    <a:bodyPr/>
                    <a:lstStyle/>
                    <a:p>
                      <a:r>
                        <a:rPr lang="en-US" sz="1200" b="1">
                          <a:effectLst/>
                        </a:rPr>
                        <a:t>P.L. 79-585</a:t>
                      </a:r>
                    </a:p>
                  </a:txBody>
                  <a:tcPr marL="83832" marR="83832" marT="34290" marB="34290" anchor="ctr">
                    <a:lnL w="7620" cap="flat" cmpd="sng" algn="ctr">
                      <a:solidFill>
                        <a:srgbClr val="C8CBC8"/>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355">
                <a:tc>
                  <a:txBody>
                    <a:bodyPr/>
                    <a:lstStyle/>
                    <a:p>
                      <a:r>
                        <a:rPr lang="en-US" sz="1200" b="1" dirty="0">
                          <a:effectLst/>
                        </a:rPr>
                        <a:t>Energy Research and Development Administration</a:t>
                      </a:r>
                    </a:p>
                  </a:txBody>
                  <a:tcPr marL="83832" marR="83832" marT="34290" marB="34290" anchor="ctr">
                    <a:lnL w="12700" cap="flat" cmpd="sng" algn="ctr">
                      <a:solidFill>
                        <a:schemeClr val="tx1"/>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5F5F5"/>
                    </a:solidFill>
                  </a:tcPr>
                </a:tc>
                <a:tc>
                  <a:txBody>
                    <a:bodyPr/>
                    <a:lstStyle/>
                    <a:p>
                      <a:r>
                        <a:rPr lang="en-US" sz="1200" b="1" dirty="0">
                          <a:effectLst/>
                        </a:rPr>
                        <a:t>1974 – 1977</a:t>
                      </a:r>
                    </a:p>
                  </a:txBody>
                  <a:tcPr marL="83832" marR="83832" marT="34290" marB="34290" anchor="ctr">
                    <a:lnL w="7620" cap="flat" cmpd="sng" algn="ctr">
                      <a:solidFill>
                        <a:srgbClr val="C8CBC8"/>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5F5F5"/>
                    </a:solidFill>
                  </a:tcPr>
                </a:tc>
                <a:tc>
                  <a:txBody>
                    <a:bodyPr/>
                    <a:lstStyle/>
                    <a:p>
                      <a:r>
                        <a:rPr lang="en-US" sz="1200" b="1" dirty="0">
                          <a:effectLst/>
                        </a:rPr>
                        <a:t>P.L. 93-438</a:t>
                      </a:r>
                    </a:p>
                  </a:txBody>
                  <a:tcPr marL="83832" marR="83832" marT="34290" marB="34290" anchor="ctr">
                    <a:lnL w="7620" cap="flat" cmpd="sng" algn="ctr">
                      <a:solidFill>
                        <a:srgbClr val="C8CBC8"/>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rgbClr val="F5F5F5"/>
                    </a:solidFill>
                  </a:tcPr>
                </a:tc>
                <a:extLst>
                  <a:ext uri="{0D108BD9-81ED-4DB2-BD59-A6C34878D82A}">
                    <a16:rowId xmlns:a16="http://schemas.microsoft.com/office/drawing/2014/main" val="10003"/>
                  </a:ext>
                </a:extLst>
              </a:tr>
              <a:tr h="99785">
                <a:tc>
                  <a:txBody>
                    <a:bodyPr/>
                    <a:lstStyle/>
                    <a:p>
                      <a:r>
                        <a:rPr lang="en-US" sz="1200" b="1">
                          <a:effectLst/>
                        </a:rPr>
                        <a:t>Office of Energy Research</a:t>
                      </a:r>
                    </a:p>
                  </a:txBody>
                  <a:tcPr marL="83832" marR="83832" marT="34290" marB="34290" anchor="ctr">
                    <a:lnL w="12700" cap="flat" cmpd="sng" algn="ctr">
                      <a:solidFill>
                        <a:schemeClr val="tx1"/>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chemeClr val="accent6">
                        <a:lumMod val="20000"/>
                        <a:lumOff val="80000"/>
                      </a:schemeClr>
                    </a:solidFill>
                  </a:tcPr>
                </a:tc>
                <a:tc>
                  <a:txBody>
                    <a:bodyPr/>
                    <a:lstStyle/>
                    <a:p>
                      <a:r>
                        <a:rPr lang="en-US" sz="1200" b="1" dirty="0">
                          <a:effectLst/>
                        </a:rPr>
                        <a:t>1977 – 1998</a:t>
                      </a:r>
                    </a:p>
                  </a:txBody>
                  <a:tcPr marL="83832" marR="83832" marT="34290" marB="34290" anchor="ctr">
                    <a:lnL w="7620" cap="flat" cmpd="sng" algn="ctr">
                      <a:solidFill>
                        <a:srgbClr val="C8CBC8"/>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chemeClr val="accent6">
                        <a:lumMod val="20000"/>
                        <a:lumOff val="80000"/>
                      </a:schemeClr>
                    </a:solidFill>
                  </a:tcPr>
                </a:tc>
                <a:tc>
                  <a:txBody>
                    <a:bodyPr/>
                    <a:lstStyle/>
                    <a:p>
                      <a:r>
                        <a:rPr lang="en-US" sz="1200" b="1">
                          <a:effectLst/>
                        </a:rPr>
                        <a:t>P.L. 95-91</a:t>
                      </a:r>
                    </a:p>
                  </a:txBody>
                  <a:tcPr marL="83832" marR="83832" marT="34290" marB="34290" anchor="ctr">
                    <a:lnL w="7620" cap="flat" cmpd="sng" algn="ctr">
                      <a:solidFill>
                        <a:srgbClr val="C8CBC8"/>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8CBC8"/>
                      </a:solidFill>
                      <a:prstDash val="solid"/>
                      <a:round/>
                      <a:headEnd type="none" w="med" len="med"/>
                      <a:tailEnd type="none" w="med" len="med"/>
                    </a:lnT>
                    <a:lnB w="7620" cap="flat" cmpd="sng" algn="ctr">
                      <a:solidFill>
                        <a:srgbClr val="C8CBC8"/>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99785">
                <a:tc>
                  <a:txBody>
                    <a:bodyPr/>
                    <a:lstStyle/>
                    <a:p>
                      <a:r>
                        <a:rPr lang="en-US" sz="1200" b="1" dirty="0">
                          <a:effectLst/>
                        </a:rPr>
                        <a:t>Office of Science</a:t>
                      </a:r>
                    </a:p>
                  </a:txBody>
                  <a:tcPr marL="83832" marR="83832" marT="34290" marB="34290" anchor="ctr">
                    <a:lnL w="12700" cap="flat" cmpd="sng" algn="ctr">
                      <a:solidFill>
                        <a:schemeClr val="tx1"/>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1" dirty="0">
                          <a:effectLst/>
                        </a:rPr>
                        <a:t>1998 – Now</a:t>
                      </a:r>
                    </a:p>
                  </a:txBody>
                  <a:tcPr marL="83832" marR="83832" marT="34290" marB="34290" anchor="ctr">
                    <a:lnL w="7620" cap="flat" cmpd="sng" algn="ctr">
                      <a:solidFill>
                        <a:srgbClr val="C8CBC8"/>
                      </a:solidFill>
                      <a:prstDash val="solid"/>
                      <a:round/>
                      <a:headEnd type="none" w="med" len="med"/>
                      <a:tailEnd type="none" w="med" len="med"/>
                    </a:lnL>
                    <a:lnR w="7620" cap="flat" cmpd="sng" algn="ctr">
                      <a:solidFill>
                        <a:srgbClr val="C8CBC8"/>
                      </a:solidFill>
                      <a:prstDash val="solid"/>
                      <a:round/>
                      <a:headEnd type="none" w="med" len="med"/>
                      <a:tailEnd type="none" w="med" len="med"/>
                    </a:lnR>
                    <a:lnT w="7620" cap="flat" cmpd="sng" algn="ctr">
                      <a:solidFill>
                        <a:srgbClr val="C8CBC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1" dirty="0">
                          <a:effectLst/>
                        </a:rPr>
                        <a:t>P.L. 105-245</a:t>
                      </a:r>
                    </a:p>
                  </a:txBody>
                  <a:tcPr marL="83832" marR="83832" marT="34290" marB="34290" anchor="ctr">
                    <a:lnL w="7620" cap="flat" cmpd="sng" algn="ctr">
                      <a:solidFill>
                        <a:srgbClr val="C8CBC8"/>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C8CBC8"/>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27677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CD8E-914F-4072-8CD3-8E6615CA9651}"/>
              </a:ext>
            </a:extLst>
          </p:cNvPr>
          <p:cNvSpPr>
            <a:spLocks noGrp="1"/>
          </p:cNvSpPr>
          <p:nvPr>
            <p:ph type="title"/>
          </p:nvPr>
        </p:nvSpPr>
        <p:spPr/>
        <p:txBody>
          <a:bodyPr>
            <a:normAutofit fontScale="90000"/>
          </a:bodyPr>
          <a:lstStyle/>
          <a:p>
            <a:r>
              <a:rPr lang="en-US" dirty="0"/>
              <a:t>Other Milestones in History of Specific Grant Programs</a:t>
            </a:r>
          </a:p>
        </p:txBody>
      </p:sp>
      <p:sp>
        <p:nvSpPr>
          <p:cNvPr id="3" name="Content Placeholder 2">
            <a:extLst>
              <a:ext uri="{FF2B5EF4-FFF2-40B4-BE49-F238E27FC236}">
                <a16:creationId xmlns:a16="http://schemas.microsoft.com/office/drawing/2014/main" id="{67562346-ED00-42BF-8B8E-3CDC26C714DA}"/>
              </a:ext>
            </a:extLst>
          </p:cNvPr>
          <p:cNvSpPr>
            <a:spLocks noGrp="1"/>
          </p:cNvSpPr>
          <p:nvPr>
            <p:ph idx="1"/>
          </p:nvPr>
        </p:nvSpPr>
        <p:spPr>
          <a:xfrm>
            <a:off x="424406" y="1039879"/>
            <a:ext cx="11390071" cy="5221425"/>
          </a:xfrm>
        </p:spPr>
        <p:txBody>
          <a:bodyPr>
            <a:normAutofit fontScale="85000" lnSpcReduction="20000"/>
          </a:bodyPr>
          <a:lstStyle/>
          <a:p>
            <a:r>
              <a:rPr lang="en-US" b="1" dirty="0"/>
              <a:t>Hatch Act of 1887</a:t>
            </a:r>
            <a:r>
              <a:rPr lang="en-US" dirty="0"/>
              <a:t>, awarding annual sums for </a:t>
            </a:r>
            <a:br>
              <a:rPr lang="en-US" dirty="0"/>
            </a:br>
            <a:r>
              <a:rPr lang="en-US" dirty="0"/>
              <a:t>agricultural research to states with land grant </a:t>
            </a:r>
            <a:br>
              <a:rPr lang="en-US" dirty="0"/>
            </a:br>
            <a:r>
              <a:rPr lang="en-US" dirty="0"/>
              <a:t>colleges, the first continuing grant program </a:t>
            </a:r>
            <a:br>
              <a:rPr lang="en-US" dirty="0"/>
            </a:br>
            <a:r>
              <a:rPr lang="en-US" dirty="0"/>
              <a:t>(continuing to this day)</a:t>
            </a:r>
          </a:p>
          <a:p>
            <a:r>
              <a:rPr lang="en-US" b="1" dirty="0"/>
              <a:t>Weeks Act of 1911</a:t>
            </a:r>
            <a:r>
              <a:rPr lang="en-US" dirty="0"/>
              <a:t>, state grants for fire </a:t>
            </a:r>
            <a:br>
              <a:rPr lang="en-US" dirty="0"/>
            </a:br>
            <a:r>
              <a:rPr lang="en-US" dirty="0"/>
              <a:t>protection on navigable waterways, the first </a:t>
            </a:r>
            <a:br>
              <a:rPr lang="en-US" dirty="0"/>
            </a:br>
            <a:r>
              <a:rPr lang="en-US" dirty="0"/>
              <a:t>law to require state plans and matching funds</a:t>
            </a:r>
          </a:p>
          <a:p>
            <a:r>
              <a:rPr lang="en-US" b="1" dirty="0"/>
              <a:t>Hatch Act of 1939</a:t>
            </a:r>
            <a:r>
              <a:rPr lang="en-US" dirty="0"/>
              <a:t>, restricting political activity</a:t>
            </a:r>
            <a:br>
              <a:rPr lang="en-US" dirty="0"/>
            </a:br>
            <a:r>
              <a:rPr lang="en-US" dirty="0"/>
              <a:t>of Federal employees and employees of state </a:t>
            </a:r>
            <a:br>
              <a:rPr lang="en-US" dirty="0"/>
            </a:br>
            <a:r>
              <a:rPr lang="en-US" dirty="0"/>
              <a:t>and local government who are paid with Federal grant funds</a:t>
            </a:r>
          </a:p>
          <a:p>
            <a:pPr lvl="1"/>
            <a:r>
              <a:rPr lang="en-US" dirty="0">
                <a:solidFill>
                  <a:schemeClr val="accent1"/>
                </a:solidFill>
              </a:rPr>
              <a:t>First of national policy requirements applicable to all grant programs</a:t>
            </a:r>
          </a:p>
          <a:p>
            <a:pPr lvl="2"/>
            <a:r>
              <a:rPr lang="en-US" dirty="0"/>
              <a:t>Forerunner of our civil rights, environmental, human subject protection, and many, many other "crosscutting" national requirements</a:t>
            </a:r>
          </a:p>
          <a:p>
            <a:pPr lvl="1"/>
            <a:endParaRPr lang="en-US" dirty="0"/>
          </a:p>
        </p:txBody>
      </p:sp>
      <p:pic>
        <p:nvPicPr>
          <p:cNvPr id="6150" name="Picture 6" descr="The Weeks Act 1911 | Historical Markers | unionleader.com">
            <a:extLst>
              <a:ext uri="{FF2B5EF4-FFF2-40B4-BE49-F238E27FC236}">
                <a16:creationId xmlns:a16="http://schemas.microsoft.com/office/drawing/2014/main" id="{C4DE4BD2-A3F3-4C4D-8F8B-12A68CEE4C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0759" y="1017333"/>
            <a:ext cx="3630805" cy="358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04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Second Liberty Bond Act of 1917</a:t>
            </a:r>
          </a:p>
        </p:txBody>
      </p:sp>
      <p:sp>
        <p:nvSpPr>
          <p:cNvPr id="3" name="Content Placeholder 2"/>
          <p:cNvSpPr>
            <a:spLocks noGrp="1"/>
          </p:cNvSpPr>
          <p:nvPr>
            <p:ph sz="half" idx="1"/>
          </p:nvPr>
        </p:nvSpPr>
        <p:spPr>
          <a:xfrm>
            <a:off x="329513" y="1027355"/>
            <a:ext cx="4520271" cy="5159261"/>
          </a:xfrm>
        </p:spPr>
        <p:txBody>
          <a:bodyPr>
            <a:noAutofit/>
          </a:bodyPr>
          <a:lstStyle/>
          <a:p>
            <a:r>
              <a:rPr lang="en-US" sz="1000" dirty="0"/>
              <a:t>Congress has always placed restrictions on federal debt. Limitations on federal debt have helped Congress assert its constitutional powers of the purse, of taxation, and of the initiation of war.</a:t>
            </a:r>
          </a:p>
          <a:p>
            <a:r>
              <a:rPr lang="en-US" sz="1000" dirty="0"/>
              <a:t>Between 1788 and 1917, Congress would authorize each bond issue by the United States Treasury by passing a legislative act that approved the issue and the amount. When loans were repaid, the government could not borrow again without asking Congress for approval.</a:t>
            </a:r>
          </a:p>
          <a:p>
            <a:r>
              <a:rPr lang="en-US" sz="1000" dirty="0"/>
              <a:t>January 1835 was the first and only time all the government’s interest-bearing debt was paid off. President Andrew Jackson, who was suspicious of banks and did not trust the paper money they issued, liquidated the Second Bank of the United States, returning the government’s original investment plus a profit. Congress divided the huge surplus of $17.9 million among the states, which were bogged down with debt.</a:t>
            </a:r>
          </a:p>
          <a:p>
            <a:r>
              <a:rPr lang="en-US" sz="1000" dirty="0"/>
              <a:t>The </a:t>
            </a:r>
            <a:r>
              <a:rPr lang="en-US" sz="1000" b="1" dirty="0"/>
              <a:t>Second Liberty Bond Act of 1917</a:t>
            </a:r>
            <a:r>
              <a:rPr lang="en-US" sz="1000" dirty="0"/>
              <a:t>, which created the debt ceiling, changed this. It allowed a continual rollover of debt without congressional approval.</a:t>
            </a:r>
          </a:p>
          <a:p>
            <a:r>
              <a:rPr lang="en-US" sz="1000" dirty="0"/>
              <a:t>Congress enacted this measure to let then-President Woodrow Wilson spend the money he deemed necessary to fight World War I without waiting for often-absent lawmakers to act. Congress, however, did not want to write the president a blank check, so it limited borrowing to $11.5 billion and required legislation for any increase.</a:t>
            </a:r>
          </a:p>
        </p:txBody>
      </p:sp>
      <p:pic>
        <p:nvPicPr>
          <p:cNvPr id="1028" name="Picture 4" descr="undefined">
            <a:extLst>
              <a:ext uri="{FF2B5EF4-FFF2-40B4-BE49-F238E27FC236}">
                <a16:creationId xmlns:a16="http://schemas.microsoft.com/office/drawing/2014/main" id="{919BDE20-F849-B86C-0CAE-21A13B6637A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53505" y="1165464"/>
            <a:ext cx="2721005" cy="410871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AC12D60-1030-BA1B-C40F-A5B3228802B6}"/>
              </a:ext>
            </a:extLst>
          </p:cNvPr>
          <p:cNvSpPr txBox="1">
            <a:spLocks/>
          </p:cNvSpPr>
          <p:nvPr/>
        </p:nvSpPr>
        <p:spPr>
          <a:xfrm>
            <a:off x="7574510" y="1027355"/>
            <a:ext cx="4627726" cy="5565362"/>
          </a:xfrm>
          <a:prstGeom prst="rect">
            <a:avLst/>
          </a:prstGeom>
        </p:spPr>
        <p:txBody>
          <a:bodyPr vert="horz" lIns="91440" tIns="45720" rIns="91440" bIns="45720" rtlCol="0">
            <a:normAutofit fontScale="62500" lnSpcReduction="20000"/>
          </a:bodyPr>
          <a:lst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165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fontAlgn="auto">
              <a:spcAft>
                <a:spcPts val="0"/>
              </a:spcAft>
            </a:pPr>
            <a:r>
              <a:rPr lang="en-US" dirty="0"/>
              <a:t>The U.S. began accumulating more debt as it got involved in wars abroad. After entering World War II, the U.S. raised the debt limit every year to accommodate increased borrowing. </a:t>
            </a:r>
          </a:p>
          <a:p>
            <a:pPr fontAlgn="auto">
              <a:spcAft>
                <a:spcPts val="0"/>
              </a:spcAft>
            </a:pPr>
            <a:r>
              <a:rPr lang="en-US" dirty="0"/>
              <a:t>In June 1946, the debt limit was lowered to $275 billion as war costs dissipated and the federal government began to run three years of surpluses. The federal debt limit remained unchanged at this level for eight consecutive years.</a:t>
            </a:r>
          </a:p>
          <a:p>
            <a:pPr fontAlgn="auto">
              <a:spcAft>
                <a:spcPts val="0"/>
              </a:spcAft>
            </a:pPr>
            <a:r>
              <a:rPr lang="en-US" dirty="0"/>
              <a:t>In the last two decades, the U.S. has added $25 trillion in debt, spending nearly $1 trillion more than it receives in taxes and other revenue every year since 2001—in large part due to financing wars, tax cuts, emergency responses, and expanded federal spending. To make up the difference, the government must borrow money to continue to finance payments that Congress has already authorized.</a:t>
            </a:r>
          </a:p>
          <a:p>
            <a:pPr fontAlgn="auto">
              <a:spcAft>
                <a:spcPts val="0"/>
              </a:spcAft>
            </a:pPr>
            <a:r>
              <a:rPr lang="en-US" dirty="0"/>
              <a:t>Since 1960, Congress has raised, extended, or revised the debt limit 78 separate times, of which 49 were under Republican presidents and 29 were under Democratic presidents, according to the Department of Treasury. In each of those instances, Congress acted on the debt limit before the nation defaulted.</a:t>
            </a:r>
          </a:p>
          <a:p>
            <a:pPr fontAlgn="auto">
              <a:spcAft>
                <a:spcPts val="0"/>
              </a:spcAft>
            </a:pPr>
            <a:r>
              <a:rPr lang="en-US" dirty="0"/>
              <a:t>In recent years, raising the cap has become an increasingly political issue, particularly when power in DC is divided. Since the debt ceiling is one of the few must-pass bills, both parties have tried to use the vote as an opportunity to take a political stand and exact concessions.</a:t>
            </a:r>
          </a:p>
          <a:p>
            <a:pPr fontAlgn="auto">
              <a:spcAft>
                <a:spcPts val="0"/>
              </a:spcAft>
            </a:pPr>
            <a:r>
              <a:rPr lang="en-US" dirty="0"/>
              <a:t>There are only two countries that maintain a debt ceiling: the U.S. and Denmark. But the debt ceiling in Denmark does not regularly threaten economic disruption since it is set much higher than the country’s spending. In 2021, Denmark’s debt was about 14% of its ceiling.</a:t>
            </a:r>
          </a:p>
        </p:txBody>
      </p:sp>
    </p:spTree>
    <p:extLst>
      <p:ext uri="{BB962C8B-B14F-4D97-AF65-F5344CB8AC3E}">
        <p14:creationId xmlns:p14="http://schemas.microsoft.com/office/powerpoint/2010/main" val="416110774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B1E2468-3FA6-43B4-A99A-976245AAA8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93" y="-1"/>
            <a:ext cx="12286593" cy="6858001"/>
          </a:xfrm>
        </p:spPr>
      </p:pic>
      <p:sp>
        <p:nvSpPr>
          <p:cNvPr id="2" name="Date Placeholder 1"/>
          <p:cNvSpPr>
            <a:spLocks noGrp="1"/>
          </p:cNvSpPr>
          <p:nvPr>
            <p:ph type="dt" sz="half" idx="10"/>
          </p:nvPr>
        </p:nvSpPr>
        <p:spPr>
          <a:xfrm>
            <a:off x="4389960" y="6308056"/>
            <a:ext cx="2329075"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10 June 2021</a:t>
            </a:r>
            <a:endParaRPr lang="en-US" dirty="0"/>
          </a:p>
        </p:txBody>
      </p:sp>
      <p:sp>
        <p:nvSpPr>
          <p:cNvPr id="3" name="Footer Placeholder 2"/>
          <p:cNvSpPr>
            <a:spLocks noGrp="1"/>
          </p:cNvSpPr>
          <p:nvPr>
            <p:ph type="ftr" sz="quarter" idx="11"/>
          </p:nvPr>
        </p:nvSpPr>
        <p:spPr>
          <a:xfrm>
            <a:off x="6719035" y="6308056"/>
            <a:ext cx="4717775"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HEP and the Federal Budget Process</a:t>
            </a:r>
            <a:endParaRPr lang="en-US" dirty="0"/>
          </a:p>
        </p:txBody>
      </p:sp>
      <p:sp>
        <p:nvSpPr>
          <p:cNvPr id="4" name="Slide Number Placeholder 3"/>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448BA-62AF-4340-AB5F-316C0E06117B}" type="slidenum">
              <a:rPr lang="en-US" smtClean="0"/>
              <a:pPr/>
              <a:t>36</a:t>
            </a:fld>
            <a:endParaRPr lang="en-US"/>
          </a:p>
        </p:txBody>
      </p:sp>
    </p:spTree>
    <p:extLst>
      <p:ext uri="{BB962C8B-B14F-4D97-AF65-F5344CB8AC3E}">
        <p14:creationId xmlns:p14="http://schemas.microsoft.com/office/powerpoint/2010/main" val="4597232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Antideficiency Act (ADA) of 1884</a:t>
            </a:r>
            <a:br>
              <a:rPr lang="en-US" dirty="0"/>
            </a:br>
            <a:r>
              <a:rPr lang="en-US" sz="2000" i="1" dirty="0"/>
              <a:t>Current version enacted on September 12, 1982</a:t>
            </a:r>
            <a:endParaRPr lang="en-US" i="1" dirty="0"/>
          </a:p>
        </p:txBody>
      </p:sp>
      <p:sp>
        <p:nvSpPr>
          <p:cNvPr id="9" name="Content Placeholder 2"/>
          <p:cNvSpPr txBox="1">
            <a:spLocks/>
          </p:cNvSpPr>
          <p:nvPr/>
        </p:nvSpPr>
        <p:spPr>
          <a:xfrm>
            <a:off x="5314236" y="3523408"/>
            <a:ext cx="6760345" cy="2895147"/>
          </a:xfrm>
          <a:prstGeom prst="rect">
            <a:avLst/>
          </a:prstGeom>
        </p:spPr>
        <p:txBody>
          <a:bodyPr vert="horz" lIns="91440" tIns="45720" rIns="91440" bIns="45720" rtlCol="0">
            <a:normAutofit/>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165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lnSpc>
                <a:spcPct val="100000"/>
              </a:lnSpc>
              <a:spcBef>
                <a:spcPts val="300"/>
              </a:spcBef>
            </a:pPr>
            <a:r>
              <a:rPr lang="en-US" sz="1300" dirty="0"/>
              <a:t>To some extent, but not entirely, it implements the provisions of </a:t>
            </a:r>
            <a:r>
              <a:rPr lang="en-US" sz="1300" b="1" dirty="0"/>
              <a:t>Article 1, Section 9, Clause 7 of the Constitution (the "power of the purse"): </a:t>
            </a:r>
            <a:r>
              <a:rPr lang="en-US" sz="1300" b="1" dirty="0">
                <a:solidFill>
                  <a:srgbClr val="00B050"/>
                </a:solidFill>
              </a:rPr>
              <a:t>"No money shall be drawn from the treasury, but in consequence of appropriations made by law."</a:t>
            </a:r>
          </a:p>
          <a:p>
            <a:pPr>
              <a:lnSpc>
                <a:spcPct val="100000"/>
              </a:lnSpc>
              <a:spcBef>
                <a:spcPts val="300"/>
              </a:spcBef>
            </a:pPr>
            <a:r>
              <a:rPr lang="en-US" sz="1300" dirty="0"/>
              <a:t>The Government Accountability Office, inspectors general, and individual agencies investigate potential violations of the ADA every year. The act has ramifications for agencies and individual employees alike.</a:t>
            </a:r>
          </a:p>
          <a:p>
            <a:pPr lvl="1">
              <a:lnSpc>
                <a:spcPct val="100000"/>
              </a:lnSpc>
              <a:spcBef>
                <a:spcPts val="300"/>
              </a:spcBef>
              <a:spcAft>
                <a:spcPts val="0"/>
              </a:spcAft>
            </a:pPr>
            <a:r>
              <a:rPr lang="en-US" sz="1200" dirty="0"/>
              <a:t>Although </a:t>
            </a:r>
            <a:r>
              <a:rPr lang="en-US" sz="1200" b="1" dirty="0"/>
              <a:t>no one has ever been convicted or indicted for ADA violation</a:t>
            </a:r>
            <a:r>
              <a:rPr lang="en-US" sz="1200" dirty="0"/>
              <a:t>, </a:t>
            </a:r>
            <a:r>
              <a:rPr lang="en-US" sz="1200" b="1" dirty="0">
                <a:solidFill>
                  <a:srgbClr val="FF0000"/>
                </a:solidFill>
              </a:rPr>
              <a:t>punitive administrative actions are routinely taken against government employees.</a:t>
            </a:r>
          </a:p>
          <a:p>
            <a:pPr>
              <a:lnSpc>
                <a:spcPct val="100000"/>
              </a:lnSpc>
              <a:spcBef>
                <a:spcPts val="300"/>
              </a:spcBef>
            </a:pPr>
            <a:r>
              <a:rPr lang="en-US" sz="1300" dirty="0"/>
              <a:t>The </a:t>
            </a:r>
            <a:r>
              <a:rPr lang="en-US" sz="1300" b="1" dirty="0"/>
              <a:t>ADA is cited as the reason for a government shutdown </a:t>
            </a:r>
            <a:r>
              <a:rPr lang="en-US" sz="1300" dirty="0"/>
              <a:t>when Congress misses a deadline for passing an interim or full-year appropriations bill.</a:t>
            </a:r>
            <a:endParaRPr lang="en-US" sz="1300" dirty="0">
              <a:solidFill>
                <a:schemeClr val="accent1"/>
              </a:solidFill>
            </a:endParaRPr>
          </a:p>
        </p:txBody>
      </p:sp>
      <p:pic>
        <p:nvPicPr>
          <p:cNvPr id="3074" name="Picture 2" descr="Antideficiency Act">
            <a:extLst>
              <a:ext uri="{FF2B5EF4-FFF2-40B4-BE49-F238E27FC236}">
                <a16:creationId xmlns:a16="http://schemas.microsoft.com/office/drawing/2014/main" id="{D63FEF2D-EEFF-4967-B4F4-57397B8008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2360" y="930640"/>
            <a:ext cx="6760345" cy="26567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483476" y="1017878"/>
            <a:ext cx="4830759" cy="5161186"/>
          </a:xfrm>
          <a:solidFill>
            <a:schemeClr val="bg1"/>
          </a:solidFill>
        </p:spPr>
        <p:txBody>
          <a:bodyPr>
            <a:normAutofit fontScale="92500"/>
          </a:bodyPr>
          <a:lstStyle/>
          <a:p>
            <a:r>
              <a:rPr lang="en-US" b="1" dirty="0"/>
              <a:t>It shall not be lawful for any department of the government to expend in any one fiscal year any sum in excess of appropriations made by Congress for that fiscal year</a:t>
            </a:r>
            <a:r>
              <a:rPr lang="en-US" dirty="0"/>
              <a:t>, or </a:t>
            </a:r>
            <a:r>
              <a:rPr lang="en-US" b="1" dirty="0">
                <a:solidFill>
                  <a:srgbClr val="0070C0"/>
                </a:solidFill>
              </a:rPr>
              <a:t>to involve the government in any contract for the future payment of money in excess of such appropriations</a:t>
            </a:r>
          </a:p>
          <a:p>
            <a:r>
              <a:rPr lang="en-US" dirty="0"/>
              <a:t>ADA has its roots in post-Civil War.</a:t>
            </a:r>
          </a:p>
          <a:p>
            <a:pPr lvl="1"/>
            <a:r>
              <a:rPr lang="en-US" dirty="0"/>
              <a:t>Many agencies, particularly the military, would </a:t>
            </a:r>
            <a:r>
              <a:rPr lang="en-US" b="1" dirty="0">
                <a:solidFill>
                  <a:srgbClr val="FF0000"/>
                </a:solidFill>
              </a:rPr>
              <a:t>intentionally run out of money</a:t>
            </a:r>
            <a:r>
              <a:rPr lang="en-US" dirty="0"/>
              <a:t>, obligating Congress to provide additional funds to avoid breaching contracts. </a:t>
            </a:r>
          </a:p>
          <a:p>
            <a:pPr lvl="1"/>
            <a:r>
              <a:rPr lang="en-US" dirty="0"/>
              <a:t>Some agencies went so far as to </a:t>
            </a:r>
            <a:r>
              <a:rPr lang="en-US" b="1" dirty="0">
                <a:solidFill>
                  <a:srgbClr val="FF0000"/>
                </a:solidFill>
              </a:rPr>
              <a:t>spend their entire budget in the first few months of the fiscal year</a:t>
            </a:r>
            <a:r>
              <a:rPr lang="en-US" dirty="0"/>
              <a:t>, funding the rest of the year after the fact with additional appropriations from Congress.</a:t>
            </a:r>
          </a:p>
        </p:txBody>
      </p:sp>
    </p:spTree>
    <p:extLst>
      <p:ext uri="{BB962C8B-B14F-4D97-AF65-F5344CB8AC3E}">
        <p14:creationId xmlns:p14="http://schemas.microsoft.com/office/powerpoint/2010/main" val="24905925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4234-23FF-48ED-8FDB-52A12DA217A8}"/>
              </a:ext>
            </a:extLst>
          </p:cNvPr>
          <p:cNvSpPr>
            <a:spLocks noGrp="1"/>
          </p:cNvSpPr>
          <p:nvPr>
            <p:ph type="title"/>
          </p:nvPr>
        </p:nvSpPr>
        <p:spPr/>
        <p:txBody>
          <a:bodyPr/>
          <a:lstStyle/>
          <a:p>
            <a:r>
              <a:rPr lang="en-US" dirty="0"/>
              <a:t>Government Shutdown</a:t>
            </a:r>
          </a:p>
        </p:txBody>
      </p:sp>
      <p:sp>
        <p:nvSpPr>
          <p:cNvPr id="3" name="Content Placeholder 2">
            <a:extLst>
              <a:ext uri="{FF2B5EF4-FFF2-40B4-BE49-F238E27FC236}">
                <a16:creationId xmlns:a16="http://schemas.microsoft.com/office/drawing/2014/main" id="{5F7A6062-E42A-4E1F-8E19-D0BA37103BEE}"/>
              </a:ext>
            </a:extLst>
          </p:cNvPr>
          <p:cNvSpPr>
            <a:spLocks noGrp="1"/>
          </p:cNvSpPr>
          <p:nvPr>
            <p:ph sz="half" idx="1"/>
          </p:nvPr>
        </p:nvSpPr>
        <p:spPr>
          <a:xfrm>
            <a:off x="432151" y="953891"/>
            <a:ext cx="6967131" cy="5322634"/>
          </a:xfrm>
        </p:spPr>
        <p:txBody>
          <a:bodyPr>
            <a:normAutofit lnSpcReduction="10000"/>
          </a:bodyPr>
          <a:lstStyle/>
          <a:p>
            <a:r>
              <a:rPr lang="en-US" sz="1500" b="1" dirty="0">
                <a:solidFill>
                  <a:srgbClr val="C00000"/>
                </a:solidFill>
              </a:rPr>
              <a:t>Until 1980, there was no such thing as a “government shutdown.” </a:t>
            </a:r>
            <a:r>
              <a:rPr lang="en-US" sz="1500" dirty="0"/>
              <a:t>When presidents didn’t have cash, they spent on credit. If Congress failed to pass a budget on time, federal agencies just carried on with work until appropriated funding was authorized retroactively.</a:t>
            </a:r>
          </a:p>
          <a:p>
            <a:pPr>
              <a:spcBef>
                <a:spcPts val="600"/>
              </a:spcBef>
            </a:pPr>
            <a:r>
              <a:rPr lang="en-US" sz="1500" b="1" dirty="0"/>
              <a:t>Benjamin Civiletti, Pres. Carter’s attorney general</a:t>
            </a:r>
            <a:r>
              <a:rPr lang="en-US" sz="1500" dirty="0"/>
              <a:t>, was asked for a legal opinion on what exactly the federal bureaucracy is supposed to do when Congress doesn’t pass a </a:t>
            </a:r>
            <a:br>
              <a:rPr lang="en-US" sz="1500" dirty="0"/>
            </a:br>
            <a:r>
              <a:rPr lang="en-US" sz="1500" dirty="0"/>
              <a:t>budget by deadline, as  they did every fiscal year </a:t>
            </a:r>
            <a:br>
              <a:rPr lang="en-US" sz="1500" dirty="0"/>
            </a:br>
            <a:r>
              <a:rPr lang="en-US" sz="1500" dirty="0"/>
              <a:t>of Pres. Carter’s presidency.</a:t>
            </a:r>
          </a:p>
          <a:p>
            <a:pPr>
              <a:spcBef>
                <a:spcPts val="600"/>
              </a:spcBef>
            </a:pPr>
            <a:r>
              <a:rPr lang="en-US" sz="1500" dirty="0"/>
              <a:t>On April 25, 1980, he wrote to Pres. Carter </a:t>
            </a:r>
            <a:br>
              <a:rPr lang="en-US" sz="1500" dirty="0"/>
            </a:br>
            <a:r>
              <a:rPr lang="en-US" sz="1500" dirty="0"/>
              <a:t>“</a:t>
            </a:r>
            <a:r>
              <a:rPr lang="en-US" sz="1500" b="1" dirty="0"/>
              <a:t>My Dear Mr. President; It is my opinion that, </a:t>
            </a:r>
            <a:br>
              <a:rPr lang="en-US" sz="1500" b="1" dirty="0">
                <a:solidFill>
                  <a:srgbClr val="3A32DA"/>
                </a:solidFill>
              </a:rPr>
            </a:br>
            <a:r>
              <a:rPr lang="en-US" sz="1500" b="1" dirty="0">
                <a:solidFill>
                  <a:srgbClr val="3A32DA"/>
                </a:solidFill>
              </a:rPr>
              <a:t>during periods of ‘lapsed appropriations,’ no </a:t>
            </a:r>
            <a:br>
              <a:rPr lang="en-US" sz="1500" b="1" dirty="0">
                <a:solidFill>
                  <a:srgbClr val="3A32DA"/>
                </a:solidFill>
              </a:rPr>
            </a:br>
            <a:r>
              <a:rPr lang="en-US" sz="1500" b="1" dirty="0">
                <a:solidFill>
                  <a:srgbClr val="3A32DA"/>
                </a:solidFill>
              </a:rPr>
              <a:t>funds may be expended except as necessary </a:t>
            </a:r>
            <a:br>
              <a:rPr lang="en-US" sz="1500" b="1" dirty="0">
                <a:solidFill>
                  <a:srgbClr val="3A32DA"/>
                </a:solidFill>
              </a:rPr>
            </a:br>
            <a:r>
              <a:rPr lang="en-US" sz="1500" b="1" dirty="0">
                <a:solidFill>
                  <a:srgbClr val="3A32DA"/>
                </a:solidFill>
              </a:rPr>
              <a:t>to bring about the orderly termination of an </a:t>
            </a:r>
            <a:br>
              <a:rPr lang="en-US" sz="1500" b="1" dirty="0">
                <a:solidFill>
                  <a:srgbClr val="3A32DA"/>
                </a:solidFill>
              </a:rPr>
            </a:br>
            <a:r>
              <a:rPr lang="en-US" sz="1500" b="1" dirty="0">
                <a:solidFill>
                  <a:srgbClr val="3A32DA"/>
                </a:solidFill>
              </a:rPr>
              <a:t>agency’s functions.”</a:t>
            </a:r>
          </a:p>
          <a:p>
            <a:pPr lvl="1"/>
            <a:r>
              <a:rPr lang="en-US" dirty="0"/>
              <a:t>Expenditure of additional funds without </a:t>
            </a:r>
            <a:br>
              <a:rPr lang="en-US" dirty="0"/>
            </a:br>
            <a:r>
              <a:rPr lang="en-US" dirty="0"/>
              <a:t>congressional approval would violate the </a:t>
            </a:r>
            <a:br>
              <a:rPr lang="en-US" dirty="0"/>
            </a:br>
            <a:r>
              <a:rPr lang="en-US" dirty="0" err="1"/>
              <a:t>Antideficiency</a:t>
            </a:r>
            <a:r>
              <a:rPr lang="en-US" dirty="0"/>
              <a:t> Act  </a:t>
            </a:r>
          </a:p>
        </p:txBody>
      </p:sp>
      <p:pic>
        <p:nvPicPr>
          <p:cNvPr id="6146" name="Picture 2" descr="Pres. Jimmy Carter (R) w. Atty. Gen Benjamin Civiletti at the White House in 1979.">
            <a:extLst>
              <a:ext uri="{FF2B5EF4-FFF2-40B4-BE49-F238E27FC236}">
                <a16:creationId xmlns:a16="http://schemas.microsoft.com/office/drawing/2014/main" id="{E5B73C95-AAAF-4635-9BC1-D5F19C70F6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95633" y="0"/>
            <a:ext cx="4196367" cy="2837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43E8E41F-22F5-4902-9C86-F77805B0A4DF}"/>
              </a:ext>
            </a:extLst>
          </p:cNvPr>
          <p:cNvSpPr txBox="1">
            <a:spLocks/>
          </p:cNvSpPr>
          <p:nvPr/>
        </p:nvSpPr>
        <p:spPr>
          <a:xfrm>
            <a:off x="5885793" y="2900853"/>
            <a:ext cx="6306207" cy="3626069"/>
          </a:xfrm>
          <a:prstGeom prst="rect">
            <a:avLst/>
          </a:prstGeom>
        </p:spPr>
        <p:txBody>
          <a:bodyPr vert="horz" lIns="91440" tIns="45720" rIns="91440" bIns="45720" rtlCol="0">
            <a:noAutofit/>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165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a:lnSpc>
                <a:spcPts val="1800"/>
              </a:lnSpc>
            </a:pPr>
            <a:r>
              <a:rPr lang="en-US" sz="1500" dirty="0"/>
              <a:t>The law’s language was “plain and unambiguous,” and that it </a:t>
            </a:r>
            <a:r>
              <a:rPr lang="en-US" sz="1500" b="1" dirty="0"/>
              <a:t>barred agencies </a:t>
            </a:r>
            <a:r>
              <a:rPr lang="en-US" sz="1500" dirty="0"/>
              <a:t>from “</a:t>
            </a:r>
            <a:r>
              <a:rPr lang="en-US" sz="1500" b="1" dirty="0">
                <a:solidFill>
                  <a:srgbClr val="0070C0"/>
                </a:solidFill>
              </a:rPr>
              <a:t>incurring pay obligations once its authority to expend appropriations lapses</a:t>
            </a:r>
            <a:r>
              <a:rPr lang="en-US" sz="1500" dirty="0"/>
              <a:t>.” The only legitimate use for funds once a budget deadline has passed is </a:t>
            </a:r>
            <a:r>
              <a:rPr lang="en-US" sz="1500" b="1" dirty="0">
                <a:solidFill>
                  <a:srgbClr val="C00000"/>
                </a:solidFill>
              </a:rPr>
              <a:t>to facilitate an “orderly termination”</a:t>
            </a:r>
            <a:r>
              <a:rPr lang="en-US" sz="1500" dirty="0"/>
              <a:t>, the reason federal employees get to go into work for a few hours to batten down the proverbial hatches on the first day of a shutdown. </a:t>
            </a:r>
          </a:p>
          <a:p>
            <a:pPr>
              <a:lnSpc>
                <a:spcPts val="1800"/>
              </a:lnSpc>
              <a:spcBef>
                <a:spcPts val="600"/>
              </a:spcBef>
            </a:pPr>
            <a:r>
              <a:rPr lang="en-US" sz="1500" dirty="0"/>
              <a:t>In a second legal opinion on the matter, Civiletti carved out exemptions to his austere, “either exists or it does not” rule. </a:t>
            </a:r>
            <a:r>
              <a:rPr lang="en-US" sz="1500" b="1" dirty="0">
                <a:solidFill>
                  <a:schemeClr val="accent3"/>
                </a:solidFill>
              </a:rPr>
              <a:t>The Executive has the constitutional “leeway to perform essential functions and make the government ‘workable’”</a:t>
            </a:r>
            <a:r>
              <a:rPr lang="en-US" sz="1500" dirty="0"/>
              <a:t>—this is the reason “essential” air traffic controllers still go to work while most of “nonessential” NASA stays home.</a:t>
            </a:r>
          </a:p>
        </p:txBody>
      </p:sp>
    </p:spTree>
    <p:extLst>
      <p:ext uri="{BB962C8B-B14F-4D97-AF65-F5344CB8AC3E}">
        <p14:creationId xmlns:p14="http://schemas.microsoft.com/office/powerpoint/2010/main" val="26730677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6D0F98F2-48D3-4FD7-A33B-FAAA94893E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127560" y="0"/>
            <a:ext cx="5064440" cy="63414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AC74189-21EA-4D35-BEB4-48DF13E3E7CF}"/>
              </a:ext>
            </a:extLst>
          </p:cNvPr>
          <p:cNvSpPr>
            <a:spLocks noGrp="1"/>
          </p:cNvSpPr>
          <p:nvPr>
            <p:ph type="title"/>
          </p:nvPr>
        </p:nvSpPr>
        <p:spPr>
          <a:xfrm>
            <a:off x="73573" y="3"/>
            <a:ext cx="6978868" cy="902525"/>
          </a:xfrm>
        </p:spPr>
        <p:txBody>
          <a:bodyPr>
            <a:noAutofit/>
          </a:bodyPr>
          <a:lstStyle/>
          <a:p>
            <a:r>
              <a:rPr lang="en-US" sz="2700" b="1" dirty="0"/>
              <a:t>How Many Times Has the Government Shutdown? </a:t>
            </a:r>
          </a:p>
        </p:txBody>
      </p:sp>
      <p:sp>
        <p:nvSpPr>
          <p:cNvPr id="11" name="Content Placeholder 10">
            <a:extLst>
              <a:ext uri="{FF2B5EF4-FFF2-40B4-BE49-F238E27FC236}">
                <a16:creationId xmlns:a16="http://schemas.microsoft.com/office/drawing/2014/main" id="{3DC97248-9F5A-49D5-BEE2-07A354D32755}"/>
              </a:ext>
            </a:extLst>
          </p:cNvPr>
          <p:cNvSpPr>
            <a:spLocks noGrp="1"/>
          </p:cNvSpPr>
          <p:nvPr>
            <p:ph sz="quarter" idx="4"/>
          </p:nvPr>
        </p:nvSpPr>
        <p:spPr>
          <a:xfrm>
            <a:off x="630620" y="947027"/>
            <a:ext cx="6611007" cy="5222954"/>
          </a:xfrm>
        </p:spPr>
        <p:txBody>
          <a:bodyPr>
            <a:normAutofit fontScale="92500" lnSpcReduction="20000"/>
          </a:bodyPr>
          <a:lstStyle/>
          <a:p>
            <a:r>
              <a:rPr lang="en-US" dirty="0"/>
              <a:t>Since the passage of the Congressional Budget and Impoundment Act of 1974, there have been </a:t>
            </a:r>
            <a:r>
              <a:rPr lang="en-US" dirty="0">
                <a:solidFill>
                  <a:srgbClr val="C00000"/>
                </a:solidFill>
              </a:rPr>
              <a:t>22 gaps in budget funding</a:t>
            </a:r>
          </a:p>
          <a:p>
            <a:r>
              <a:rPr lang="en-US" dirty="0"/>
              <a:t>Before 1980, the government did not shut down but rather continued normal operations through six funding gaps. </a:t>
            </a:r>
          </a:p>
          <a:p>
            <a:r>
              <a:rPr lang="en-US" dirty="0"/>
              <a:t>Since 1981, ten funding gaps of three days or less have occurred, mostly over a weekend when government operations were only minimally affected.  </a:t>
            </a:r>
          </a:p>
          <a:p>
            <a:r>
              <a:rPr lang="en-US" dirty="0"/>
              <a:t>There have been </a:t>
            </a:r>
            <a:r>
              <a:rPr lang="en-US" dirty="0">
                <a:solidFill>
                  <a:srgbClr val="C00000"/>
                </a:solidFill>
              </a:rPr>
              <a:t>4 “true” shutdowns </a:t>
            </a:r>
            <a:r>
              <a:rPr lang="en-US" dirty="0"/>
              <a:t>where operations were affected for </a:t>
            </a:r>
            <a:r>
              <a:rPr lang="en-US" b="1" dirty="0"/>
              <a:t>more than one business day</a:t>
            </a:r>
            <a:r>
              <a:rPr lang="en-US" dirty="0"/>
              <a:t>. </a:t>
            </a:r>
          </a:p>
          <a:p>
            <a:r>
              <a:rPr lang="en-US" dirty="0"/>
              <a:t>The </a:t>
            </a:r>
            <a:r>
              <a:rPr lang="en-US" dirty="0">
                <a:solidFill>
                  <a:srgbClr val="C00000"/>
                </a:solidFill>
              </a:rPr>
              <a:t>first two happened in the winter of 1995-1996</a:t>
            </a:r>
            <a:r>
              <a:rPr lang="en-US" dirty="0"/>
              <a:t>, when President Bill Clinton and the Republican Congress were unable to agree on spending levels and shut down the government twice, for a total of 26 days. </a:t>
            </a:r>
          </a:p>
          <a:p>
            <a:r>
              <a:rPr lang="en-US" dirty="0"/>
              <a:t>The </a:t>
            </a:r>
            <a:r>
              <a:rPr lang="en-US" dirty="0">
                <a:solidFill>
                  <a:srgbClr val="C00000"/>
                </a:solidFill>
              </a:rPr>
              <a:t>third was in 2013 </a:t>
            </a:r>
            <a:r>
              <a:rPr lang="en-US" dirty="0"/>
              <a:t>when the House and Senate standoff on funding the Affordable Care Act resulted in a 16-day shutdown. </a:t>
            </a:r>
          </a:p>
          <a:p>
            <a:r>
              <a:rPr lang="en-US" dirty="0"/>
              <a:t>The </a:t>
            </a:r>
            <a:r>
              <a:rPr lang="en-US" dirty="0">
                <a:solidFill>
                  <a:srgbClr val="C00000"/>
                </a:solidFill>
              </a:rPr>
              <a:t>fourth (partial) shutdown, starting Dec 22, 2018 and lasted 35 days</a:t>
            </a:r>
            <a:r>
              <a:rPr lang="en-US" dirty="0"/>
              <a:t>, centered on a dispute over border wall funding.</a:t>
            </a:r>
          </a:p>
          <a:p>
            <a:endParaRPr lang="en-US" dirty="0"/>
          </a:p>
          <a:p>
            <a:endParaRPr lang="en-US" dirty="0"/>
          </a:p>
        </p:txBody>
      </p:sp>
    </p:spTree>
    <p:extLst>
      <p:ext uri="{BB962C8B-B14F-4D97-AF65-F5344CB8AC3E}">
        <p14:creationId xmlns:p14="http://schemas.microsoft.com/office/powerpoint/2010/main" val="33471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A6524-616F-4DD9-89C3-0F0C7D8DA1D2}"/>
              </a:ext>
            </a:extLst>
          </p:cNvPr>
          <p:cNvSpPr>
            <a:spLocks noGrp="1"/>
          </p:cNvSpPr>
          <p:nvPr>
            <p:ph type="title"/>
          </p:nvPr>
        </p:nvSpPr>
        <p:spPr/>
        <p:txBody>
          <a:bodyPr/>
          <a:lstStyle/>
          <a:p>
            <a:r>
              <a:rPr lang="en-US"/>
              <a:t>FY 2023 Appropriations: SC and HEP</a:t>
            </a:r>
          </a:p>
        </p:txBody>
      </p:sp>
      <p:sp>
        <p:nvSpPr>
          <p:cNvPr id="6" name="Content Placeholder 5">
            <a:extLst>
              <a:ext uri="{FF2B5EF4-FFF2-40B4-BE49-F238E27FC236}">
                <a16:creationId xmlns:a16="http://schemas.microsoft.com/office/drawing/2014/main" id="{7256439C-939D-4781-92EC-F1D317157BDE}"/>
              </a:ext>
            </a:extLst>
          </p:cNvPr>
          <p:cNvSpPr>
            <a:spLocks noGrp="1"/>
          </p:cNvSpPr>
          <p:nvPr>
            <p:ph sz="half" idx="1"/>
          </p:nvPr>
        </p:nvSpPr>
        <p:spPr>
          <a:xfrm>
            <a:off x="144222" y="3625310"/>
            <a:ext cx="5685077" cy="2810742"/>
          </a:xfrm>
        </p:spPr>
        <p:txBody>
          <a:bodyPr>
            <a:normAutofit/>
          </a:bodyPr>
          <a:lstStyle/>
          <a:p>
            <a:r>
              <a:rPr lang="en-US"/>
              <a:t>On Dec. 29, 2022, Pres. Biden signed H.R. 2617 Consolidated Appropriations Act, 2023 into law</a:t>
            </a:r>
          </a:p>
          <a:p>
            <a:pPr lvl="1"/>
            <a:r>
              <a:rPr lang="en-US">
                <a:solidFill>
                  <a:srgbClr val="002060"/>
                </a:solidFill>
              </a:rPr>
              <a:t>$1.7 trillion in FY 2023 discretionary government funding for all 12 annual spending bills </a:t>
            </a:r>
          </a:p>
          <a:p>
            <a:pPr lvl="1"/>
            <a:r>
              <a:rPr lang="en-US">
                <a:solidFill>
                  <a:srgbClr val="146737"/>
                </a:solidFill>
              </a:rPr>
              <a:t>Senate passed the omnibus on Dec. 22, 2022, by a </a:t>
            </a:r>
            <a:r>
              <a:rPr lang="en-US" b="1">
                <a:solidFill>
                  <a:srgbClr val="146737"/>
                </a:solidFill>
              </a:rPr>
              <a:t>vote of 68-29</a:t>
            </a:r>
          </a:p>
          <a:p>
            <a:pPr lvl="1"/>
            <a:r>
              <a:rPr lang="en-US">
                <a:solidFill>
                  <a:srgbClr val="146737"/>
                </a:solidFill>
              </a:rPr>
              <a:t>House passed the package on Dec. 23, 2022, by a </a:t>
            </a:r>
            <a:r>
              <a:rPr lang="en-US" b="1">
                <a:solidFill>
                  <a:srgbClr val="146737"/>
                </a:solidFill>
              </a:rPr>
              <a:t>vote of 225-201 </a:t>
            </a:r>
          </a:p>
        </p:txBody>
      </p:sp>
      <p:sp>
        <p:nvSpPr>
          <p:cNvPr id="7" name="Content Placeholder 6">
            <a:extLst>
              <a:ext uri="{FF2B5EF4-FFF2-40B4-BE49-F238E27FC236}">
                <a16:creationId xmlns:a16="http://schemas.microsoft.com/office/drawing/2014/main" id="{C98CB801-93AD-44BC-B21A-F44BE8EDD678}"/>
              </a:ext>
            </a:extLst>
          </p:cNvPr>
          <p:cNvSpPr>
            <a:spLocks noGrp="1"/>
          </p:cNvSpPr>
          <p:nvPr>
            <p:ph sz="half" idx="2"/>
          </p:nvPr>
        </p:nvSpPr>
        <p:spPr>
          <a:xfrm>
            <a:off x="5621482" y="979343"/>
            <a:ext cx="6238824" cy="5379894"/>
          </a:xfrm>
        </p:spPr>
        <p:txBody>
          <a:bodyPr>
            <a:normAutofit/>
          </a:bodyPr>
          <a:lstStyle/>
          <a:p>
            <a:r>
              <a:rPr lang="en-US" b="1" dirty="0"/>
              <a:t>Office of Science budget increased 8% to $8.1B</a:t>
            </a:r>
          </a:p>
          <a:p>
            <a:pPr lvl="1"/>
            <a:r>
              <a:rPr lang="en-US" dirty="0">
                <a:solidFill>
                  <a:srgbClr val="106636"/>
                </a:solidFill>
              </a:rPr>
              <a:t>While well short of the $8.9B CHIPS and Science Act target, did significantly exceed $7.8B Request </a:t>
            </a:r>
          </a:p>
          <a:p>
            <a:pPr lvl="1"/>
            <a:r>
              <a:rPr lang="en-US" dirty="0">
                <a:solidFill>
                  <a:srgbClr val="106636"/>
                </a:solidFill>
              </a:rPr>
              <a:t>In addition, SC just received a one-time $1.55B boost through the IRA to advance portfolio of major projects</a:t>
            </a:r>
          </a:p>
          <a:p>
            <a:r>
              <a:rPr lang="en-US" b="1" dirty="0"/>
              <a:t>HEP budget increased 8.2% to $1.166B</a:t>
            </a:r>
          </a:p>
          <a:p>
            <a:pPr lvl="1"/>
            <a:r>
              <a:rPr lang="en-US" dirty="0">
                <a:solidFill>
                  <a:srgbClr val="002060"/>
                </a:solidFill>
              </a:rPr>
              <a:t>Slightly above the $1.160B CHIPS and Science Act target, and significantly exceeds $1.121B Request </a:t>
            </a:r>
          </a:p>
          <a:p>
            <a:pPr lvl="1"/>
            <a:r>
              <a:rPr lang="en-US" dirty="0">
                <a:solidFill>
                  <a:srgbClr val="106636"/>
                </a:solidFill>
              </a:rPr>
              <a:t>Congressional guidance to HEP:</a:t>
            </a:r>
          </a:p>
          <a:p>
            <a:pPr lvl="2"/>
            <a:r>
              <a:rPr lang="en-US" dirty="0">
                <a:solidFill>
                  <a:schemeClr val="accent6">
                    <a:lumMod val="50000"/>
                  </a:schemeClr>
                </a:solidFill>
              </a:rPr>
              <a:t>LIC: $176M LBNF/DUNE; $120M PIP-II; 2M Mu2e</a:t>
            </a:r>
          </a:p>
          <a:p>
            <a:pPr lvl="2"/>
            <a:r>
              <a:rPr lang="en-US" dirty="0">
                <a:solidFill>
                  <a:schemeClr val="accent6">
                    <a:lumMod val="50000"/>
                  </a:schemeClr>
                </a:solidFill>
              </a:rPr>
              <a:t>$35M SURF; no more than $10M CMB-S4</a:t>
            </a:r>
          </a:p>
          <a:p>
            <a:pPr lvl="1"/>
            <a:r>
              <a:rPr lang="en-US" dirty="0">
                <a:solidFill>
                  <a:srgbClr val="106636"/>
                </a:solidFill>
              </a:rPr>
              <a:t>Congressional guidance to SC impacting HEP:</a:t>
            </a:r>
          </a:p>
          <a:p>
            <a:pPr lvl="2"/>
            <a:r>
              <a:rPr lang="en-US" dirty="0">
                <a:solidFill>
                  <a:schemeClr val="accent6">
                    <a:lumMod val="50000"/>
                  </a:schemeClr>
                </a:solidFill>
              </a:rPr>
              <a:t>AI/ML – not less than $135M</a:t>
            </a:r>
          </a:p>
          <a:p>
            <a:pPr lvl="2"/>
            <a:r>
              <a:rPr lang="en-US" dirty="0">
                <a:solidFill>
                  <a:schemeClr val="accent6">
                    <a:lumMod val="50000"/>
                  </a:schemeClr>
                </a:solidFill>
              </a:rPr>
              <a:t>EPSCoR – $35M across all SC programs</a:t>
            </a:r>
          </a:p>
          <a:p>
            <a:pPr lvl="2"/>
            <a:r>
              <a:rPr lang="en-US" dirty="0">
                <a:solidFill>
                  <a:schemeClr val="accent6">
                    <a:lumMod val="50000"/>
                  </a:schemeClr>
                </a:solidFill>
              </a:rPr>
              <a:t>RENEW/FAIR – not less than $60M</a:t>
            </a:r>
          </a:p>
          <a:p>
            <a:pPr lvl="2"/>
            <a:r>
              <a:rPr lang="en-US" dirty="0">
                <a:solidFill>
                  <a:schemeClr val="accent6">
                    <a:lumMod val="50000"/>
                  </a:schemeClr>
                </a:solidFill>
              </a:rPr>
              <a:t>QIS – not less than $245M total </a:t>
            </a:r>
            <a:r>
              <a:rPr lang="en-US" sz="1200" dirty="0">
                <a:solidFill>
                  <a:schemeClr val="accent6">
                    <a:lumMod val="50000"/>
                  </a:schemeClr>
                </a:solidFill>
              </a:rPr>
              <a:t>(&gt;$120M QIS, &gt;$125M Centers</a:t>
            </a:r>
            <a:r>
              <a:rPr lang="en-US" dirty="0">
                <a:solidFill>
                  <a:schemeClr val="accent6">
                    <a:lumMod val="50000"/>
                  </a:schemeClr>
                </a:solidFill>
              </a:rPr>
              <a:t>)</a:t>
            </a:r>
          </a:p>
          <a:p>
            <a:pPr lvl="1"/>
            <a:endParaRPr lang="en-US" dirty="0"/>
          </a:p>
        </p:txBody>
      </p:sp>
      <p:pic>
        <p:nvPicPr>
          <p:cNvPr id="1028" name="Picture 4" descr="President Joe Biden signs the bipartisan omnibus bill.">
            <a:extLst>
              <a:ext uri="{FF2B5EF4-FFF2-40B4-BE49-F238E27FC236}">
                <a16:creationId xmlns:a16="http://schemas.microsoft.com/office/drawing/2014/main" id="{F01EF161-6E82-4D5C-BB08-C428FE26A2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1946" y="979343"/>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3562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noAutofit/>
          </a:bodyPr>
          <a:lstStyle/>
          <a:p>
            <a:r>
              <a:rPr lang="en-US" sz="3200">
                <a:latin typeface="+mn-lt"/>
              </a:rPr>
              <a:t>Few Minutes on the U.S. Budget Process</a:t>
            </a:r>
          </a:p>
        </p:txBody>
      </p:sp>
      <p:pic>
        <p:nvPicPr>
          <p:cNvPr id="8" name="Content Placeholder 7" descr="RogerR20131017_low.jpg">
            <a:extLst>
              <a:ext uri="{FF2B5EF4-FFF2-40B4-BE49-F238E27FC236}">
                <a16:creationId xmlns:a16="http://schemas.microsoft.com/office/drawing/2014/main" id="{A4BFEDF1-9207-A48D-54E2-6AC745EFCB38}"/>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0213" y="1392382"/>
            <a:ext cx="5954308" cy="4227558"/>
          </a:xfrm>
          <a:prstGeom prst="rect">
            <a:avLst/>
          </a:prstGeom>
        </p:spPr>
      </p:pic>
      <p:pic>
        <p:nvPicPr>
          <p:cNvPr id="4" name="Content Placeholder 3" descr="A picture containing text&#10;&#10;Description automatically generated">
            <a:extLst>
              <a:ext uri="{FF2B5EF4-FFF2-40B4-BE49-F238E27FC236}">
                <a16:creationId xmlns:a16="http://schemas.microsoft.com/office/drawing/2014/main" id="{0F45ECFF-D7E6-954C-F5D9-3026AB2ECA3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30546" y="1392382"/>
            <a:ext cx="4902084" cy="4227558"/>
          </a:xfrm>
          <a:prstGeom prst="rect">
            <a:avLst/>
          </a:prstGeom>
        </p:spPr>
      </p:pic>
    </p:spTree>
    <p:extLst>
      <p:ext uri="{BB962C8B-B14F-4D97-AF65-F5344CB8AC3E}">
        <p14:creationId xmlns:p14="http://schemas.microsoft.com/office/powerpoint/2010/main" val="17306597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Budget and Accounting Act of 1921</a:t>
            </a:r>
          </a:p>
        </p:txBody>
      </p:sp>
      <p:sp>
        <p:nvSpPr>
          <p:cNvPr id="3" name="Content Placeholder 2"/>
          <p:cNvSpPr>
            <a:spLocks noGrp="1"/>
          </p:cNvSpPr>
          <p:nvPr>
            <p:ph sz="half" idx="1"/>
          </p:nvPr>
        </p:nvSpPr>
        <p:spPr>
          <a:xfrm>
            <a:off x="326641" y="1023346"/>
            <a:ext cx="3951069" cy="5284710"/>
          </a:xfrm>
        </p:spPr>
        <p:txBody>
          <a:bodyPr>
            <a:normAutofit lnSpcReduction="10000"/>
          </a:bodyPr>
          <a:lstStyle/>
          <a:p>
            <a:r>
              <a:rPr lang="en-US"/>
              <a:t>Before the Budgeting &amp; Accounting Act of 1921, </a:t>
            </a:r>
            <a:r>
              <a:rPr lang="en-US" b="1">
                <a:solidFill>
                  <a:srgbClr val="FF0000"/>
                </a:solidFill>
              </a:rPr>
              <a:t>no single government entity oversaw the entire budget</a:t>
            </a:r>
          </a:p>
          <a:p>
            <a:pPr lvl="1"/>
            <a:r>
              <a:rPr lang="en-US">
                <a:solidFill>
                  <a:schemeClr val="tx1"/>
                </a:solidFill>
              </a:rPr>
              <a:t>Departments submitted budget requests directly to Congress</a:t>
            </a:r>
          </a:p>
          <a:p>
            <a:r>
              <a:rPr lang="en-US"/>
              <a:t>After WWI, the Act was passed to </a:t>
            </a:r>
            <a:r>
              <a:rPr lang="en-US" b="1"/>
              <a:t>provide more control over government expenditures</a:t>
            </a:r>
          </a:p>
          <a:p>
            <a:pPr lvl="1"/>
            <a:r>
              <a:rPr lang="en-US">
                <a:solidFill>
                  <a:schemeClr val="tx1"/>
                </a:solidFill>
              </a:rPr>
              <a:t>Budgeting debates hinge on powers given to Congress and President in this Act</a:t>
            </a:r>
          </a:p>
          <a:p>
            <a:pPr lvl="1"/>
            <a:r>
              <a:rPr lang="en-US">
                <a:solidFill>
                  <a:schemeClr val="tx1"/>
                </a:solidFill>
              </a:rPr>
              <a:t>Restrictions keep either branch from dominating budget decisions</a:t>
            </a:r>
          </a:p>
          <a:p>
            <a:r>
              <a:rPr lang="en-US"/>
              <a:t>The Act </a:t>
            </a:r>
            <a:r>
              <a:rPr lang="en-US" b="1">
                <a:solidFill>
                  <a:srgbClr val="003399"/>
                </a:solidFill>
              </a:rPr>
              <a:t>requires the President to submit a budget to Congress every year</a:t>
            </a:r>
          </a:p>
          <a:p>
            <a:pPr lvl="1"/>
            <a:endParaRPr lang="en-US">
              <a:solidFill>
                <a:schemeClr val="tx1"/>
              </a:solidFill>
            </a:endParaRPr>
          </a:p>
        </p:txBody>
      </p:sp>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214511" y="1464780"/>
            <a:ext cx="2935748" cy="4118426"/>
          </a:xfrm>
        </p:spPr>
      </p:pic>
      <p:sp>
        <p:nvSpPr>
          <p:cNvPr id="9" name="Content Placeholder 2"/>
          <p:cNvSpPr txBox="1">
            <a:spLocks/>
          </p:cNvSpPr>
          <p:nvPr/>
        </p:nvSpPr>
        <p:spPr>
          <a:xfrm>
            <a:off x="7129239" y="1121302"/>
            <a:ext cx="4516224" cy="5186754"/>
          </a:xfrm>
          <a:prstGeom prst="rect">
            <a:avLst/>
          </a:prstGeom>
        </p:spPr>
        <p:txBody>
          <a:bodyPr vert="horz" lIns="91440" tIns="45720" rIns="91440" bIns="45720" rtlCol="0">
            <a:normAutofit lnSpcReduction="1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165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5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35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US"/>
              <a:t>The act created:</a:t>
            </a:r>
          </a:p>
          <a:p>
            <a:pPr lvl="1"/>
            <a:r>
              <a:rPr lang="en-US" b="1">
                <a:solidFill>
                  <a:schemeClr val="tx1"/>
                </a:solidFill>
              </a:rPr>
              <a:t>Bureau of the Budget</a:t>
            </a:r>
            <a:br>
              <a:rPr lang="en-US" b="1">
                <a:solidFill>
                  <a:schemeClr val="tx1"/>
                </a:solidFill>
              </a:rPr>
            </a:br>
            <a:r>
              <a:rPr lang="en-US">
                <a:solidFill>
                  <a:schemeClr val="tx1"/>
                </a:solidFill>
              </a:rPr>
              <a:t>(BoB), giving President </a:t>
            </a:r>
            <a:br>
              <a:rPr lang="en-US">
                <a:solidFill>
                  <a:schemeClr val="tx1"/>
                </a:solidFill>
              </a:rPr>
            </a:br>
            <a:r>
              <a:rPr lang="en-US">
                <a:solidFill>
                  <a:schemeClr val="tx1"/>
                </a:solidFill>
              </a:rPr>
              <a:t>control over individual </a:t>
            </a:r>
            <a:br>
              <a:rPr lang="en-US">
                <a:solidFill>
                  <a:schemeClr val="tx1"/>
                </a:solidFill>
              </a:rPr>
            </a:br>
            <a:r>
              <a:rPr lang="en-US">
                <a:solidFill>
                  <a:schemeClr val="tx1"/>
                </a:solidFill>
              </a:rPr>
              <a:t>departments, evaluating competing requests</a:t>
            </a:r>
          </a:p>
          <a:p>
            <a:pPr lvl="1"/>
            <a:r>
              <a:rPr lang="en-US" b="1">
                <a:solidFill>
                  <a:schemeClr val="tx1"/>
                </a:solidFill>
              </a:rPr>
              <a:t>General Accounting Office </a:t>
            </a:r>
            <a:r>
              <a:rPr lang="en-US">
                <a:solidFill>
                  <a:schemeClr val="tx1"/>
                </a:solidFill>
              </a:rPr>
              <a:t>tells House and Senate what may be necessary to balance the budget</a:t>
            </a:r>
            <a:endParaRPr lang="en-US" b="1">
              <a:solidFill>
                <a:schemeClr val="tx1"/>
              </a:solidFill>
            </a:endParaRPr>
          </a:p>
          <a:p>
            <a:r>
              <a:rPr lang="en-US" b="1"/>
              <a:t>Reorganization Act of 1939 </a:t>
            </a:r>
            <a:r>
              <a:rPr lang="en-US"/>
              <a:t>created the </a:t>
            </a:r>
            <a:r>
              <a:rPr lang="en-US" b="1">
                <a:solidFill>
                  <a:srgbClr val="0070C0"/>
                </a:solidFill>
              </a:rPr>
              <a:t>Executive Office of the President</a:t>
            </a:r>
            <a:r>
              <a:rPr lang="en-US"/>
              <a:t> (</a:t>
            </a:r>
            <a:r>
              <a:rPr lang="en-US" b="1"/>
              <a:t>EOP</a:t>
            </a:r>
            <a:r>
              <a:rPr lang="en-US"/>
              <a:t>), and </a:t>
            </a:r>
            <a:r>
              <a:rPr lang="en-US" b="1"/>
              <a:t>BoB</a:t>
            </a:r>
            <a:r>
              <a:rPr lang="en-US"/>
              <a:t> moved from Dept. of Treasury to </a:t>
            </a:r>
            <a:r>
              <a:rPr lang="en-US" b="1"/>
              <a:t>EOP</a:t>
            </a:r>
          </a:p>
          <a:p>
            <a:pPr lvl="1"/>
            <a:r>
              <a:rPr lang="en-US">
                <a:solidFill>
                  <a:schemeClr val="tx1"/>
                </a:solidFill>
              </a:rPr>
              <a:t>In </a:t>
            </a:r>
            <a:r>
              <a:rPr lang="en-US" b="1">
                <a:solidFill>
                  <a:schemeClr val="tx1"/>
                </a:solidFill>
              </a:rPr>
              <a:t>1970</a:t>
            </a:r>
            <a:r>
              <a:rPr lang="en-US">
                <a:solidFill>
                  <a:schemeClr val="tx1"/>
                </a:solidFill>
              </a:rPr>
              <a:t>, </a:t>
            </a:r>
            <a:r>
              <a:rPr lang="en-US" b="1">
                <a:solidFill>
                  <a:schemeClr val="tx1"/>
                </a:solidFill>
              </a:rPr>
              <a:t>BoB</a:t>
            </a:r>
            <a:r>
              <a:rPr lang="en-US">
                <a:solidFill>
                  <a:schemeClr val="tx1"/>
                </a:solidFill>
              </a:rPr>
              <a:t> reorganized by Executive Order (Nixon) as the </a:t>
            </a:r>
            <a:r>
              <a:rPr lang="en-US" b="1">
                <a:solidFill>
                  <a:schemeClr val="tx1"/>
                </a:solidFill>
              </a:rPr>
              <a:t>Office of Management and Budget</a:t>
            </a:r>
          </a:p>
          <a:p>
            <a:pPr lvl="1"/>
            <a:r>
              <a:rPr lang="en-US" b="1">
                <a:solidFill>
                  <a:schemeClr val="accent1"/>
                </a:solidFill>
              </a:rPr>
              <a:t>OMB is the largest agency within the Executive Office of the President</a:t>
            </a:r>
          </a:p>
        </p:txBody>
      </p:sp>
      <p:pic>
        <p:nvPicPr>
          <p:cNvPr id="144386" name="Picture 2" descr="Image result for i'm just a bi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81796" y="0"/>
            <a:ext cx="2110204" cy="2209638"/>
          </a:xfrm>
          <a:prstGeom prst="rect">
            <a:avLst/>
          </a:prstGeom>
          <a:noFill/>
        </p:spPr>
      </p:pic>
    </p:spTree>
    <p:extLst>
      <p:ext uri="{BB962C8B-B14F-4D97-AF65-F5344CB8AC3E}">
        <p14:creationId xmlns:p14="http://schemas.microsoft.com/office/powerpoint/2010/main" val="911064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25760" y="4824966"/>
          <a:ext cx="11787335" cy="1308931"/>
        </p:xfrm>
        <a:graphic>
          <a:graphicData uri="http://schemas.openxmlformats.org/drawingml/2006/table">
            <a:tbl>
              <a:tblPr/>
              <a:tblGrid>
                <a:gridCol w="1082231">
                  <a:extLst>
                    <a:ext uri="{9D8B030D-6E8A-4147-A177-3AD203B41FA5}">
                      <a16:colId xmlns:a16="http://schemas.microsoft.com/office/drawing/2014/main" val="20000"/>
                    </a:ext>
                  </a:extLst>
                </a:gridCol>
                <a:gridCol w="297364">
                  <a:extLst>
                    <a:ext uri="{9D8B030D-6E8A-4147-A177-3AD203B41FA5}">
                      <a16:colId xmlns:a16="http://schemas.microsoft.com/office/drawing/2014/main" val="20001"/>
                    </a:ext>
                  </a:extLst>
                </a:gridCol>
                <a:gridCol w="297364">
                  <a:extLst>
                    <a:ext uri="{9D8B030D-6E8A-4147-A177-3AD203B41FA5}">
                      <a16:colId xmlns:a16="http://schemas.microsoft.com/office/drawing/2014/main" val="20002"/>
                    </a:ext>
                  </a:extLst>
                </a:gridCol>
                <a:gridCol w="297364">
                  <a:extLst>
                    <a:ext uri="{9D8B030D-6E8A-4147-A177-3AD203B41FA5}">
                      <a16:colId xmlns:a16="http://schemas.microsoft.com/office/drawing/2014/main" val="20003"/>
                    </a:ext>
                  </a:extLst>
                </a:gridCol>
                <a:gridCol w="297364">
                  <a:extLst>
                    <a:ext uri="{9D8B030D-6E8A-4147-A177-3AD203B41FA5}">
                      <a16:colId xmlns:a16="http://schemas.microsoft.com/office/drawing/2014/main" val="20004"/>
                    </a:ext>
                  </a:extLst>
                </a:gridCol>
                <a:gridCol w="297364">
                  <a:extLst>
                    <a:ext uri="{9D8B030D-6E8A-4147-A177-3AD203B41FA5}">
                      <a16:colId xmlns:a16="http://schemas.microsoft.com/office/drawing/2014/main" val="20005"/>
                    </a:ext>
                  </a:extLst>
                </a:gridCol>
                <a:gridCol w="297364">
                  <a:extLst>
                    <a:ext uri="{9D8B030D-6E8A-4147-A177-3AD203B41FA5}">
                      <a16:colId xmlns:a16="http://schemas.microsoft.com/office/drawing/2014/main" val="20006"/>
                    </a:ext>
                  </a:extLst>
                </a:gridCol>
                <a:gridCol w="297364">
                  <a:extLst>
                    <a:ext uri="{9D8B030D-6E8A-4147-A177-3AD203B41FA5}">
                      <a16:colId xmlns:a16="http://schemas.microsoft.com/office/drawing/2014/main" val="20007"/>
                    </a:ext>
                  </a:extLst>
                </a:gridCol>
                <a:gridCol w="297364">
                  <a:extLst>
                    <a:ext uri="{9D8B030D-6E8A-4147-A177-3AD203B41FA5}">
                      <a16:colId xmlns:a16="http://schemas.microsoft.com/office/drawing/2014/main" val="20008"/>
                    </a:ext>
                  </a:extLst>
                </a:gridCol>
                <a:gridCol w="297364">
                  <a:extLst>
                    <a:ext uri="{9D8B030D-6E8A-4147-A177-3AD203B41FA5}">
                      <a16:colId xmlns:a16="http://schemas.microsoft.com/office/drawing/2014/main" val="20009"/>
                    </a:ext>
                  </a:extLst>
                </a:gridCol>
                <a:gridCol w="297364">
                  <a:extLst>
                    <a:ext uri="{9D8B030D-6E8A-4147-A177-3AD203B41FA5}">
                      <a16:colId xmlns:a16="http://schemas.microsoft.com/office/drawing/2014/main" val="20010"/>
                    </a:ext>
                  </a:extLst>
                </a:gridCol>
                <a:gridCol w="297364">
                  <a:extLst>
                    <a:ext uri="{9D8B030D-6E8A-4147-A177-3AD203B41FA5}">
                      <a16:colId xmlns:a16="http://schemas.microsoft.com/office/drawing/2014/main" val="20011"/>
                    </a:ext>
                  </a:extLst>
                </a:gridCol>
                <a:gridCol w="297364">
                  <a:extLst>
                    <a:ext uri="{9D8B030D-6E8A-4147-A177-3AD203B41FA5}">
                      <a16:colId xmlns:a16="http://schemas.microsoft.com/office/drawing/2014/main" val="20012"/>
                    </a:ext>
                  </a:extLst>
                </a:gridCol>
                <a:gridCol w="297364">
                  <a:extLst>
                    <a:ext uri="{9D8B030D-6E8A-4147-A177-3AD203B41FA5}">
                      <a16:colId xmlns:a16="http://schemas.microsoft.com/office/drawing/2014/main" val="20013"/>
                    </a:ext>
                  </a:extLst>
                </a:gridCol>
                <a:gridCol w="297364">
                  <a:extLst>
                    <a:ext uri="{9D8B030D-6E8A-4147-A177-3AD203B41FA5}">
                      <a16:colId xmlns:a16="http://schemas.microsoft.com/office/drawing/2014/main" val="20014"/>
                    </a:ext>
                  </a:extLst>
                </a:gridCol>
                <a:gridCol w="297364">
                  <a:extLst>
                    <a:ext uri="{9D8B030D-6E8A-4147-A177-3AD203B41FA5}">
                      <a16:colId xmlns:a16="http://schemas.microsoft.com/office/drawing/2014/main" val="20015"/>
                    </a:ext>
                  </a:extLst>
                </a:gridCol>
                <a:gridCol w="297364">
                  <a:extLst>
                    <a:ext uri="{9D8B030D-6E8A-4147-A177-3AD203B41FA5}">
                      <a16:colId xmlns:a16="http://schemas.microsoft.com/office/drawing/2014/main" val="20016"/>
                    </a:ext>
                  </a:extLst>
                </a:gridCol>
                <a:gridCol w="297364">
                  <a:extLst>
                    <a:ext uri="{9D8B030D-6E8A-4147-A177-3AD203B41FA5}">
                      <a16:colId xmlns:a16="http://schemas.microsoft.com/office/drawing/2014/main" val="20017"/>
                    </a:ext>
                  </a:extLst>
                </a:gridCol>
                <a:gridCol w="297364">
                  <a:extLst>
                    <a:ext uri="{9D8B030D-6E8A-4147-A177-3AD203B41FA5}">
                      <a16:colId xmlns:a16="http://schemas.microsoft.com/office/drawing/2014/main" val="20018"/>
                    </a:ext>
                  </a:extLst>
                </a:gridCol>
                <a:gridCol w="297364">
                  <a:extLst>
                    <a:ext uri="{9D8B030D-6E8A-4147-A177-3AD203B41FA5}">
                      <a16:colId xmlns:a16="http://schemas.microsoft.com/office/drawing/2014/main" val="20019"/>
                    </a:ext>
                  </a:extLst>
                </a:gridCol>
                <a:gridCol w="297364">
                  <a:extLst>
                    <a:ext uri="{9D8B030D-6E8A-4147-A177-3AD203B41FA5}">
                      <a16:colId xmlns:a16="http://schemas.microsoft.com/office/drawing/2014/main" val="20020"/>
                    </a:ext>
                  </a:extLst>
                </a:gridCol>
                <a:gridCol w="297364">
                  <a:extLst>
                    <a:ext uri="{9D8B030D-6E8A-4147-A177-3AD203B41FA5}">
                      <a16:colId xmlns:a16="http://schemas.microsoft.com/office/drawing/2014/main" val="20021"/>
                    </a:ext>
                  </a:extLst>
                </a:gridCol>
                <a:gridCol w="297364">
                  <a:extLst>
                    <a:ext uri="{9D8B030D-6E8A-4147-A177-3AD203B41FA5}">
                      <a16:colId xmlns:a16="http://schemas.microsoft.com/office/drawing/2014/main" val="20022"/>
                    </a:ext>
                  </a:extLst>
                </a:gridCol>
                <a:gridCol w="297364">
                  <a:extLst>
                    <a:ext uri="{9D8B030D-6E8A-4147-A177-3AD203B41FA5}">
                      <a16:colId xmlns:a16="http://schemas.microsoft.com/office/drawing/2014/main" val="20023"/>
                    </a:ext>
                  </a:extLst>
                </a:gridCol>
                <a:gridCol w="297364">
                  <a:extLst>
                    <a:ext uri="{9D8B030D-6E8A-4147-A177-3AD203B41FA5}">
                      <a16:colId xmlns:a16="http://schemas.microsoft.com/office/drawing/2014/main" val="20024"/>
                    </a:ext>
                  </a:extLst>
                </a:gridCol>
                <a:gridCol w="297364">
                  <a:extLst>
                    <a:ext uri="{9D8B030D-6E8A-4147-A177-3AD203B41FA5}">
                      <a16:colId xmlns:a16="http://schemas.microsoft.com/office/drawing/2014/main" val="20025"/>
                    </a:ext>
                  </a:extLst>
                </a:gridCol>
                <a:gridCol w="297364">
                  <a:extLst>
                    <a:ext uri="{9D8B030D-6E8A-4147-A177-3AD203B41FA5}">
                      <a16:colId xmlns:a16="http://schemas.microsoft.com/office/drawing/2014/main" val="20026"/>
                    </a:ext>
                  </a:extLst>
                </a:gridCol>
                <a:gridCol w="297364">
                  <a:extLst>
                    <a:ext uri="{9D8B030D-6E8A-4147-A177-3AD203B41FA5}">
                      <a16:colId xmlns:a16="http://schemas.microsoft.com/office/drawing/2014/main" val="20027"/>
                    </a:ext>
                  </a:extLst>
                </a:gridCol>
                <a:gridCol w="297364">
                  <a:extLst>
                    <a:ext uri="{9D8B030D-6E8A-4147-A177-3AD203B41FA5}">
                      <a16:colId xmlns:a16="http://schemas.microsoft.com/office/drawing/2014/main" val="20028"/>
                    </a:ext>
                  </a:extLst>
                </a:gridCol>
                <a:gridCol w="297364">
                  <a:extLst>
                    <a:ext uri="{9D8B030D-6E8A-4147-A177-3AD203B41FA5}">
                      <a16:colId xmlns:a16="http://schemas.microsoft.com/office/drawing/2014/main" val="20029"/>
                    </a:ext>
                  </a:extLst>
                </a:gridCol>
                <a:gridCol w="297364">
                  <a:extLst>
                    <a:ext uri="{9D8B030D-6E8A-4147-A177-3AD203B41FA5}">
                      <a16:colId xmlns:a16="http://schemas.microsoft.com/office/drawing/2014/main" val="20030"/>
                    </a:ext>
                  </a:extLst>
                </a:gridCol>
                <a:gridCol w="297364">
                  <a:extLst>
                    <a:ext uri="{9D8B030D-6E8A-4147-A177-3AD203B41FA5}">
                      <a16:colId xmlns:a16="http://schemas.microsoft.com/office/drawing/2014/main" val="20031"/>
                    </a:ext>
                  </a:extLst>
                </a:gridCol>
                <a:gridCol w="297364">
                  <a:extLst>
                    <a:ext uri="{9D8B030D-6E8A-4147-A177-3AD203B41FA5}">
                      <a16:colId xmlns:a16="http://schemas.microsoft.com/office/drawing/2014/main" val="20032"/>
                    </a:ext>
                  </a:extLst>
                </a:gridCol>
                <a:gridCol w="297364">
                  <a:extLst>
                    <a:ext uri="{9D8B030D-6E8A-4147-A177-3AD203B41FA5}">
                      <a16:colId xmlns:a16="http://schemas.microsoft.com/office/drawing/2014/main" val="20033"/>
                    </a:ext>
                  </a:extLst>
                </a:gridCol>
                <a:gridCol w="297364">
                  <a:extLst>
                    <a:ext uri="{9D8B030D-6E8A-4147-A177-3AD203B41FA5}">
                      <a16:colId xmlns:a16="http://schemas.microsoft.com/office/drawing/2014/main" val="20034"/>
                    </a:ext>
                  </a:extLst>
                </a:gridCol>
                <a:gridCol w="297364">
                  <a:extLst>
                    <a:ext uri="{9D8B030D-6E8A-4147-A177-3AD203B41FA5}">
                      <a16:colId xmlns:a16="http://schemas.microsoft.com/office/drawing/2014/main" val="20035"/>
                    </a:ext>
                  </a:extLst>
                </a:gridCol>
                <a:gridCol w="297364">
                  <a:extLst>
                    <a:ext uri="{9D8B030D-6E8A-4147-A177-3AD203B41FA5}">
                      <a16:colId xmlns:a16="http://schemas.microsoft.com/office/drawing/2014/main" val="20036"/>
                    </a:ext>
                  </a:extLst>
                </a:gridCol>
              </a:tblGrid>
              <a:tr h="789139">
                <a:tc>
                  <a:txBody>
                    <a:bodyPr/>
                    <a:lstStyle/>
                    <a:p>
                      <a:pPr algn="ctr" fontAlgn="ctr"/>
                      <a:r>
                        <a:rPr lang="en-US" sz="1800" b="1" i="0" u="none" strike="noStrike" dirty="0">
                          <a:solidFill>
                            <a:srgbClr val="000000"/>
                          </a:solidFill>
                          <a:effectLst/>
                          <a:latin typeface="Calibri" panose="020F0502020204030204" pitchFamily="34" charset="0"/>
                        </a:rPr>
                        <a:t>FY 20XX</a:t>
                      </a:r>
                    </a:p>
                    <a:p>
                      <a:pPr algn="ctr" fontAlgn="ctr"/>
                      <a:r>
                        <a:rPr lang="en-US" sz="1800" b="1" i="0" u="none" strike="noStrike" dirty="0">
                          <a:solidFill>
                            <a:srgbClr val="000000"/>
                          </a:solidFill>
                          <a:effectLst/>
                          <a:latin typeface="Calibri" panose="020F0502020204030204" pitchFamily="34" charset="0"/>
                        </a:rPr>
                        <a:t>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gridSpan="12">
                  <a:txBody>
                    <a:bodyPr/>
                    <a:lstStyle/>
                    <a:p>
                      <a:pPr algn="ctr" fontAlgn="ctr"/>
                      <a:r>
                        <a:rPr lang="en-US" sz="1800" b="1" i="0" u="none" strike="noStrike" dirty="0">
                          <a:solidFill>
                            <a:srgbClr val="FFFFFF"/>
                          </a:solidFill>
                          <a:effectLst/>
                          <a:latin typeface="Calibri" panose="020F0502020204030204" pitchFamily="34" charset="0"/>
                        </a:rPr>
                        <a:t>DOE Internal Planning with OMB and OSTP Guidance</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F663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800" b="1" i="0" u="none" strike="noStrike" dirty="0">
                          <a:solidFill>
                            <a:srgbClr val="FFFFFF"/>
                          </a:solidFill>
                          <a:effectLst/>
                          <a:latin typeface="Calibri" panose="020F0502020204030204" pitchFamily="34" charset="0"/>
                        </a:rPr>
                        <a:t>OMB Review</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dirty="0">
                          <a:solidFill>
                            <a:srgbClr val="FFFFFF"/>
                          </a:solidFill>
                          <a:effectLst/>
                          <a:latin typeface="Calibri" panose="020F0502020204030204" pitchFamily="34" charset="0"/>
                        </a:rPr>
                        <a:t>Budget Release </a:t>
                      </a:r>
                    </a:p>
                  </a:txBody>
                  <a:tcPr marL="6849" marR="6849" marT="6849"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7">
                  <a:txBody>
                    <a:bodyPr/>
                    <a:lstStyle/>
                    <a:p>
                      <a:pPr algn="ctr" fontAlgn="ctr"/>
                      <a:r>
                        <a:rPr lang="en-US" sz="1600" b="1" i="0" u="none" strike="noStrike" dirty="0">
                          <a:solidFill>
                            <a:srgbClr val="000000"/>
                          </a:solidFill>
                          <a:effectLst/>
                          <a:latin typeface="Calibri" panose="020F0502020204030204" pitchFamily="34" charset="0"/>
                        </a:rPr>
                        <a:t>Congressional Budget and Appropriations</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9896">
                <a:tc>
                  <a:txBody>
                    <a:bodyPr/>
                    <a:lstStyle/>
                    <a:p>
                      <a:pPr algn="l" fontAlgn="b"/>
                      <a:endParaRPr lang="en-US" sz="900" b="0" i="0" u="none" strike="noStrike" dirty="0">
                        <a:solidFill>
                          <a:srgbClr val="000000"/>
                        </a:solidFill>
                        <a:effectLst/>
                        <a:latin typeface="Calibri" panose="020F0502020204030204" pitchFamily="34" charset="0"/>
                      </a:endParaRPr>
                    </a:p>
                  </a:txBody>
                  <a:tcPr marL="6849" marR="6849" marT="6849"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9896">
                <a:tc>
                  <a:txBody>
                    <a:bodyPr/>
                    <a:lstStyle/>
                    <a:p>
                      <a:pPr algn="l" fontAlgn="b"/>
                      <a:endParaRPr lang="en-US" sz="900" b="0" i="0" u="none" strike="noStrike" dirty="0">
                        <a:solidFill>
                          <a:srgbClr val="000000"/>
                        </a:solidFill>
                        <a:effectLst/>
                        <a:latin typeface="Calibri" panose="020F0502020204030204" pitchFamily="34" charset="0"/>
                      </a:endParaRPr>
                    </a:p>
                  </a:txBody>
                  <a:tcPr marL="6849" marR="6849" marT="6849"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3">
                  <a:txBody>
                    <a:bodyPr/>
                    <a:lstStyle/>
                    <a:p>
                      <a:pPr algn="ctr" fontAlgn="b"/>
                      <a:r>
                        <a:rPr lang="en-US" sz="1400" b="1" i="0" u="none" strike="noStrike" dirty="0">
                          <a:solidFill>
                            <a:srgbClr val="000000"/>
                          </a:solidFill>
                          <a:effectLst/>
                          <a:latin typeface="Calibri" panose="020F0502020204030204" pitchFamily="34" charset="0"/>
                        </a:rPr>
                        <a:t>CY(XX–3)</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12">
                  <a:txBody>
                    <a:bodyPr/>
                    <a:lstStyle/>
                    <a:p>
                      <a:pPr algn="ctr" fontAlgn="b"/>
                      <a:r>
                        <a:rPr lang="en-US" sz="1400" b="1" i="0" u="none" strike="noStrike" dirty="0">
                          <a:solidFill>
                            <a:srgbClr val="000000"/>
                          </a:solidFill>
                          <a:effectLst/>
                          <a:latin typeface="Calibri" panose="020F0502020204030204" pitchFamily="34" charset="0"/>
                        </a:rPr>
                        <a:t>Calendar Year</a:t>
                      </a:r>
                      <a:r>
                        <a:rPr lang="en-US" sz="1400" b="1" i="0" u="none" strike="noStrike" baseline="0" dirty="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 (20XX–2)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400" b="1" i="0" u="none" strike="noStrike" dirty="0">
                          <a:solidFill>
                            <a:srgbClr val="000000"/>
                          </a:solidFill>
                          <a:effectLst/>
                          <a:latin typeface="Calibri" panose="020F0502020204030204" pitchFamily="34" charset="0"/>
                        </a:rPr>
                        <a:t>Calendar Year (20XX–1)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1400" b="1" i="0" u="none" strike="noStrike" dirty="0">
                          <a:solidFill>
                            <a:srgbClr val="000000"/>
                          </a:solidFill>
                          <a:effectLst/>
                          <a:latin typeface="Calibri" panose="020F0502020204030204" pitchFamily="34" charset="0"/>
                        </a:rPr>
                        <a:t>Calendar</a:t>
                      </a:r>
                      <a:r>
                        <a:rPr lang="en-US" sz="1400" b="1" i="0" u="none" strike="noStrike" baseline="0" dirty="0">
                          <a:solidFill>
                            <a:srgbClr val="000000"/>
                          </a:solidFill>
                          <a:effectLst/>
                          <a:latin typeface="Calibri" panose="020F0502020204030204" pitchFamily="34" charset="0"/>
                        </a:rPr>
                        <a:t> Year 20</a:t>
                      </a:r>
                      <a:r>
                        <a:rPr lang="en-US" sz="1400" b="1" i="0" u="none" strike="noStrike" dirty="0">
                          <a:solidFill>
                            <a:srgbClr val="000000"/>
                          </a:solidFill>
                          <a:effectLst/>
                          <a:latin typeface="Calibri" panose="020F0502020204030204" pitchFamily="34" charset="0"/>
                        </a:rPr>
                        <a:t>XX</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lstStyle/>
          <a:p>
            <a:r>
              <a:rPr lang="en-US"/>
              <a:t>Three Phases of Budget Process</a:t>
            </a:r>
          </a:p>
        </p:txBody>
      </p:sp>
      <p:sp>
        <p:nvSpPr>
          <p:cNvPr id="6" name="Content Placeholder 5"/>
          <p:cNvSpPr>
            <a:spLocks noGrp="1"/>
          </p:cNvSpPr>
          <p:nvPr>
            <p:ph idx="1"/>
          </p:nvPr>
        </p:nvSpPr>
        <p:spPr>
          <a:xfrm>
            <a:off x="641131" y="1017332"/>
            <a:ext cx="11371973" cy="3487079"/>
          </a:xfrm>
        </p:spPr>
        <p:txBody>
          <a:bodyPr>
            <a:normAutofit fontScale="77500" lnSpcReduction="20000"/>
          </a:bodyPr>
          <a:lstStyle/>
          <a:p>
            <a:pPr>
              <a:buClr>
                <a:schemeClr val="tx2"/>
              </a:buClr>
            </a:pPr>
            <a:r>
              <a:rPr lang="en-US" b="1">
                <a:solidFill>
                  <a:schemeClr val="accent4"/>
                </a:solidFill>
              </a:rPr>
              <a:t>Formulation</a:t>
            </a:r>
            <a:r>
              <a:rPr lang="en-US"/>
              <a:t>:  Executive branch prepares the President's Budget Request</a:t>
            </a:r>
          </a:p>
          <a:p>
            <a:pPr lvl="1"/>
            <a:r>
              <a:rPr lang="en-US"/>
              <a:t>White House Office of Management and Budget (OMB) controls this process, providing guidance to Executive branch agencies</a:t>
            </a:r>
          </a:p>
          <a:p>
            <a:pPr>
              <a:buClr>
                <a:schemeClr val="tx2"/>
              </a:buClr>
            </a:pPr>
            <a:r>
              <a:rPr lang="en-US" b="1">
                <a:solidFill>
                  <a:schemeClr val="accent6">
                    <a:lumMod val="75000"/>
                  </a:schemeClr>
                </a:solidFill>
              </a:rPr>
              <a:t>Congressional</a:t>
            </a:r>
            <a:r>
              <a:rPr lang="en-US"/>
              <a:t>:  Enacts laws that control spending and receipts</a:t>
            </a:r>
          </a:p>
          <a:p>
            <a:pPr lvl="1"/>
            <a:r>
              <a:rPr lang="en-US"/>
              <a:t>Congress considers the President's Budget proposals, passes a budget resolution, and enacts the regular appropriations acts and other laws that control spending and receipts</a:t>
            </a:r>
          </a:p>
          <a:p>
            <a:pPr>
              <a:buClr>
                <a:schemeClr val="tx2"/>
              </a:buClr>
            </a:pPr>
            <a:r>
              <a:rPr lang="en-US" b="1">
                <a:solidFill>
                  <a:srgbClr val="00B050"/>
                </a:solidFill>
              </a:rPr>
              <a:t>Execution</a:t>
            </a:r>
            <a:r>
              <a:rPr lang="en-US"/>
              <a:t>:  Executive branch agencies carry out program</a:t>
            </a:r>
          </a:p>
          <a:p>
            <a:pPr lvl="1"/>
            <a:r>
              <a:rPr lang="en-US"/>
              <a:t>OMB apportions funds to Executive Branch agencies, which obligate and disperse funding to carry out their programs, projects, and activities</a:t>
            </a:r>
          </a:p>
        </p:txBody>
      </p:sp>
      <p:sp>
        <p:nvSpPr>
          <p:cNvPr id="3" name="TextBox 2"/>
          <p:cNvSpPr txBox="1"/>
          <p:nvPr/>
        </p:nvSpPr>
        <p:spPr>
          <a:xfrm>
            <a:off x="2559374" y="4395931"/>
            <a:ext cx="1562415" cy="369332"/>
          </a:xfrm>
          <a:prstGeom prst="rect">
            <a:avLst/>
          </a:prstGeom>
          <a:noFill/>
        </p:spPr>
        <p:txBody>
          <a:bodyPr wrap="square" rtlCol="0">
            <a:spAutoFit/>
          </a:bodyPr>
          <a:lstStyle/>
          <a:p>
            <a:pPr algn="ctr"/>
            <a:r>
              <a:rPr lang="en-US">
                <a:solidFill>
                  <a:schemeClr val="accent4"/>
                </a:solidFill>
              </a:rPr>
              <a:t>Formulation</a:t>
            </a:r>
          </a:p>
        </p:txBody>
      </p:sp>
      <p:sp>
        <p:nvSpPr>
          <p:cNvPr id="9" name="TextBox 8"/>
          <p:cNvSpPr txBox="1"/>
          <p:nvPr/>
        </p:nvSpPr>
        <p:spPr>
          <a:xfrm>
            <a:off x="6354346" y="4422018"/>
            <a:ext cx="1724523" cy="338554"/>
          </a:xfrm>
          <a:prstGeom prst="rect">
            <a:avLst/>
          </a:prstGeom>
          <a:noFill/>
        </p:spPr>
        <p:txBody>
          <a:bodyPr wrap="square" rtlCol="0">
            <a:spAutoFit/>
          </a:bodyPr>
          <a:lstStyle/>
          <a:p>
            <a:pPr algn="ctr"/>
            <a:r>
              <a:rPr lang="en-US" sz="1600">
                <a:solidFill>
                  <a:schemeClr val="accent6">
                    <a:lumMod val="75000"/>
                  </a:schemeClr>
                </a:solidFill>
              </a:rPr>
              <a:t>Congressional</a:t>
            </a:r>
            <a:endParaRPr lang="en-US" sz="1200">
              <a:solidFill>
                <a:schemeClr val="accent6">
                  <a:lumMod val="75000"/>
                </a:schemeClr>
              </a:solidFill>
            </a:endParaRPr>
          </a:p>
        </p:txBody>
      </p:sp>
      <p:sp>
        <p:nvSpPr>
          <p:cNvPr id="10" name="TextBox 9"/>
          <p:cNvSpPr txBox="1"/>
          <p:nvPr/>
        </p:nvSpPr>
        <p:spPr>
          <a:xfrm>
            <a:off x="9974675" y="4368353"/>
            <a:ext cx="1308884" cy="369332"/>
          </a:xfrm>
          <a:prstGeom prst="rect">
            <a:avLst/>
          </a:prstGeom>
          <a:noFill/>
        </p:spPr>
        <p:txBody>
          <a:bodyPr wrap="square" rtlCol="0">
            <a:spAutoFit/>
          </a:bodyPr>
          <a:lstStyle/>
          <a:p>
            <a:pPr algn="ctr"/>
            <a:r>
              <a:rPr lang="en-US">
                <a:solidFill>
                  <a:srgbClr val="00B050"/>
                </a:solidFill>
              </a:rPr>
              <a:t>Execution</a:t>
            </a:r>
          </a:p>
        </p:txBody>
      </p:sp>
      <p:cxnSp>
        <p:nvCxnSpPr>
          <p:cNvPr id="12" name="Straight Arrow Connector 11"/>
          <p:cNvCxnSpPr>
            <a:cxnSpLocks/>
          </p:cNvCxnSpPr>
          <p:nvPr/>
        </p:nvCxnSpPr>
        <p:spPr>
          <a:xfrm flipH="1">
            <a:off x="1343286" y="4601626"/>
            <a:ext cx="1305321" cy="0"/>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4088524" y="4601626"/>
            <a:ext cx="1359512" cy="0"/>
          </a:xfrm>
          <a:prstGeom prst="straightConnector1">
            <a:avLst/>
          </a:prstGeom>
          <a:ln w="254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11283559" y="4601626"/>
            <a:ext cx="7295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8492359" y="4568753"/>
            <a:ext cx="1482317" cy="11844"/>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9" idx="3"/>
          </p:cNvCxnSpPr>
          <p:nvPr/>
        </p:nvCxnSpPr>
        <p:spPr>
          <a:xfrm>
            <a:off x="8078869" y="4591295"/>
            <a:ext cx="371447" cy="0"/>
          </a:xfrm>
          <a:prstGeom prst="straightConnector1">
            <a:avLst/>
          </a:prstGeom>
          <a:ln w="2540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cxnSpLocks/>
          </p:cNvCxnSpPr>
          <p:nvPr/>
        </p:nvCxnSpPr>
        <p:spPr>
          <a:xfrm flipH="1">
            <a:off x="5554497" y="4601626"/>
            <a:ext cx="884403" cy="0"/>
          </a:xfrm>
          <a:prstGeom prst="straightConnector1">
            <a:avLst/>
          </a:prstGeom>
          <a:ln w="25400">
            <a:solidFill>
              <a:schemeClr val="accent6">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1188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U.S. Federal Budget Cycle</a:t>
            </a:r>
          </a:p>
        </p:txBody>
      </p:sp>
      <p:sp>
        <p:nvSpPr>
          <p:cNvPr id="6" name="Content Placeholder 5"/>
          <p:cNvSpPr>
            <a:spLocks noGrp="1"/>
          </p:cNvSpPr>
          <p:nvPr>
            <p:ph idx="1"/>
          </p:nvPr>
        </p:nvSpPr>
        <p:spPr>
          <a:xfrm>
            <a:off x="525517" y="1017331"/>
            <a:ext cx="11361683" cy="2682310"/>
          </a:xfrm>
        </p:spPr>
        <p:txBody>
          <a:bodyPr>
            <a:normAutofit fontScale="70000" lnSpcReduction="20000"/>
          </a:bodyPr>
          <a:lstStyle/>
          <a:p>
            <a:r>
              <a:rPr lang="en-US"/>
              <a:t>Typically, three budgets are being worked on at any given time</a:t>
            </a:r>
          </a:p>
          <a:p>
            <a:pPr lvl="1"/>
            <a:r>
              <a:rPr lang="en-US">
                <a:solidFill>
                  <a:srgbClr val="C00000"/>
                </a:solidFill>
              </a:rPr>
              <a:t>Executing current Fiscal Year (FY; October 1 – September 30). </a:t>
            </a:r>
          </a:p>
          <a:p>
            <a:pPr lvl="2"/>
            <a:r>
              <a:rPr lang="en-US"/>
              <a:t>Aggregating final FY 2020 End of Year requests to determine final distributions of reserves</a:t>
            </a:r>
          </a:p>
          <a:p>
            <a:pPr lvl="1"/>
            <a:r>
              <a:rPr lang="en-US">
                <a:solidFill>
                  <a:srgbClr val="0070C0"/>
                </a:solidFill>
              </a:rPr>
              <a:t>OMB review and Congressional Appropriation for upcoming FY. </a:t>
            </a:r>
          </a:p>
          <a:p>
            <a:pPr lvl="2"/>
            <a:r>
              <a:rPr lang="en-US"/>
              <a:t>Preparing FY 2021 Initial Funding Plan for DOE Labs and Program Managers annual budgets assuming a 3-month CR</a:t>
            </a:r>
          </a:p>
          <a:p>
            <a:pPr lvl="1"/>
            <a:r>
              <a:rPr lang="en-US">
                <a:solidFill>
                  <a:srgbClr val="326A43"/>
                </a:solidFill>
              </a:rPr>
              <a:t>Agency internal planning for the second FY from now</a:t>
            </a:r>
          </a:p>
          <a:p>
            <a:pPr lvl="2"/>
            <a:r>
              <a:rPr lang="en-US">
                <a:solidFill>
                  <a:schemeClr val="tx1"/>
                </a:solidFill>
              </a:rPr>
              <a:t>Submitting the FY 2022 HEP narrative draft to SC budget and DOE CFO for review before it goes to OMB for review</a:t>
            </a:r>
          </a:p>
          <a:p>
            <a:pPr lvl="1"/>
            <a:endParaRPr lang="en-US"/>
          </a:p>
        </p:txBody>
      </p:sp>
      <p:graphicFrame>
        <p:nvGraphicFramePr>
          <p:cNvPr id="10" name="Table 3"/>
          <p:cNvGraphicFramePr>
            <a:graphicFrameLocks noGrp="1"/>
          </p:cNvGraphicFramePr>
          <p:nvPr/>
        </p:nvGraphicFramePr>
        <p:xfrm>
          <a:off x="225770" y="3278264"/>
          <a:ext cx="11787334" cy="2887209"/>
        </p:xfrm>
        <a:graphic>
          <a:graphicData uri="http://schemas.openxmlformats.org/drawingml/2006/table">
            <a:tbl>
              <a:tblPr/>
              <a:tblGrid>
                <a:gridCol w="1082230">
                  <a:extLst>
                    <a:ext uri="{9D8B030D-6E8A-4147-A177-3AD203B41FA5}">
                      <a16:colId xmlns:a16="http://schemas.microsoft.com/office/drawing/2014/main" val="20000"/>
                    </a:ext>
                  </a:extLst>
                </a:gridCol>
                <a:gridCol w="297364">
                  <a:extLst>
                    <a:ext uri="{9D8B030D-6E8A-4147-A177-3AD203B41FA5}">
                      <a16:colId xmlns:a16="http://schemas.microsoft.com/office/drawing/2014/main" val="20001"/>
                    </a:ext>
                  </a:extLst>
                </a:gridCol>
                <a:gridCol w="297364">
                  <a:extLst>
                    <a:ext uri="{9D8B030D-6E8A-4147-A177-3AD203B41FA5}">
                      <a16:colId xmlns:a16="http://schemas.microsoft.com/office/drawing/2014/main" val="20002"/>
                    </a:ext>
                  </a:extLst>
                </a:gridCol>
                <a:gridCol w="297364">
                  <a:extLst>
                    <a:ext uri="{9D8B030D-6E8A-4147-A177-3AD203B41FA5}">
                      <a16:colId xmlns:a16="http://schemas.microsoft.com/office/drawing/2014/main" val="20003"/>
                    </a:ext>
                  </a:extLst>
                </a:gridCol>
                <a:gridCol w="297364">
                  <a:extLst>
                    <a:ext uri="{9D8B030D-6E8A-4147-A177-3AD203B41FA5}">
                      <a16:colId xmlns:a16="http://schemas.microsoft.com/office/drawing/2014/main" val="20004"/>
                    </a:ext>
                  </a:extLst>
                </a:gridCol>
                <a:gridCol w="297364">
                  <a:extLst>
                    <a:ext uri="{9D8B030D-6E8A-4147-A177-3AD203B41FA5}">
                      <a16:colId xmlns:a16="http://schemas.microsoft.com/office/drawing/2014/main" val="20005"/>
                    </a:ext>
                  </a:extLst>
                </a:gridCol>
                <a:gridCol w="297364">
                  <a:extLst>
                    <a:ext uri="{9D8B030D-6E8A-4147-A177-3AD203B41FA5}">
                      <a16:colId xmlns:a16="http://schemas.microsoft.com/office/drawing/2014/main" val="20006"/>
                    </a:ext>
                  </a:extLst>
                </a:gridCol>
                <a:gridCol w="297364">
                  <a:extLst>
                    <a:ext uri="{9D8B030D-6E8A-4147-A177-3AD203B41FA5}">
                      <a16:colId xmlns:a16="http://schemas.microsoft.com/office/drawing/2014/main" val="20007"/>
                    </a:ext>
                  </a:extLst>
                </a:gridCol>
                <a:gridCol w="297364">
                  <a:extLst>
                    <a:ext uri="{9D8B030D-6E8A-4147-A177-3AD203B41FA5}">
                      <a16:colId xmlns:a16="http://schemas.microsoft.com/office/drawing/2014/main" val="20008"/>
                    </a:ext>
                  </a:extLst>
                </a:gridCol>
                <a:gridCol w="297364">
                  <a:extLst>
                    <a:ext uri="{9D8B030D-6E8A-4147-A177-3AD203B41FA5}">
                      <a16:colId xmlns:a16="http://schemas.microsoft.com/office/drawing/2014/main" val="20009"/>
                    </a:ext>
                  </a:extLst>
                </a:gridCol>
                <a:gridCol w="297364">
                  <a:extLst>
                    <a:ext uri="{9D8B030D-6E8A-4147-A177-3AD203B41FA5}">
                      <a16:colId xmlns:a16="http://schemas.microsoft.com/office/drawing/2014/main" val="20010"/>
                    </a:ext>
                  </a:extLst>
                </a:gridCol>
                <a:gridCol w="297364">
                  <a:extLst>
                    <a:ext uri="{9D8B030D-6E8A-4147-A177-3AD203B41FA5}">
                      <a16:colId xmlns:a16="http://schemas.microsoft.com/office/drawing/2014/main" val="20011"/>
                    </a:ext>
                  </a:extLst>
                </a:gridCol>
                <a:gridCol w="297364">
                  <a:extLst>
                    <a:ext uri="{9D8B030D-6E8A-4147-A177-3AD203B41FA5}">
                      <a16:colId xmlns:a16="http://schemas.microsoft.com/office/drawing/2014/main" val="20012"/>
                    </a:ext>
                  </a:extLst>
                </a:gridCol>
                <a:gridCol w="297364">
                  <a:extLst>
                    <a:ext uri="{9D8B030D-6E8A-4147-A177-3AD203B41FA5}">
                      <a16:colId xmlns:a16="http://schemas.microsoft.com/office/drawing/2014/main" val="20013"/>
                    </a:ext>
                  </a:extLst>
                </a:gridCol>
                <a:gridCol w="297364">
                  <a:extLst>
                    <a:ext uri="{9D8B030D-6E8A-4147-A177-3AD203B41FA5}">
                      <a16:colId xmlns:a16="http://schemas.microsoft.com/office/drawing/2014/main" val="20014"/>
                    </a:ext>
                  </a:extLst>
                </a:gridCol>
                <a:gridCol w="297364">
                  <a:extLst>
                    <a:ext uri="{9D8B030D-6E8A-4147-A177-3AD203B41FA5}">
                      <a16:colId xmlns:a16="http://schemas.microsoft.com/office/drawing/2014/main" val="20015"/>
                    </a:ext>
                  </a:extLst>
                </a:gridCol>
                <a:gridCol w="297364">
                  <a:extLst>
                    <a:ext uri="{9D8B030D-6E8A-4147-A177-3AD203B41FA5}">
                      <a16:colId xmlns:a16="http://schemas.microsoft.com/office/drawing/2014/main" val="20016"/>
                    </a:ext>
                  </a:extLst>
                </a:gridCol>
                <a:gridCol w="297364">
                  <a:extLst>
                    <a:ext uri="{9D8B030D-6E8A-4147-A177-3AD203B41FA5}">
                      <a16:colId xmlns:a16="http://schemas.microsoft.com/office/drawing/2014/main" val="20017"/>
                    </a:ext>
                  </a:extLst>
                </a:gridCol>
                <a:gridCol w="297364">
                  <a:extLst>
                    <a:ext uri="{9D8B030D-6E8A-4147-A177-3AD203B41FA5}">
                      <a16:colId xmlns:a16="http://schemas.microsoft.com/office/drawing/2014/main" val="20018"/>
                    </a:ext>
                  </a:extLst>
                </a:gridCol>
                <a:gridCol w="297364">
                  <a:extLst>
                    <a:ext uri="{9D8B030D-6E8A-4147-A177-3AD203B41FA5}">
                      <a16:colId xmlns:a16="http://schemas.microsoft.com/office/drawing/2014/main" val="20019"/>
                    </a:ext>
                  </a:extLst>
                </a:gridCol>
                <a:gridCol w="297364">
                  <a:extLst>
                    <a:ext uri="{9D8B030D-6E8A-4147-A177-3AD203B41FA5}">
                      <a16:colId xmlns:a16="http://schemas.microsoft.com/office/drawing/2014/main" val="20020"/>
                    </a:ext>
                  </a:extLst>
                </a:gridCol>
                <a:gridCol w="297364">
                  <a:extLst>
                    <a:ext uri="{9D8B030D-6E8A-4147-A177-3AD203B41FA5}">
                      <a16:colId xmlns:a16="http://schemas.microsoft.com/office/drawing/2014/main" val="20021"/>
                    </a:ext>
                  </a:extLst>
                </a:gridCol>
                <a:gridCol w="297364">
                  <a:extLst>
                    <a:ext uri="{9D8B030D-6E8A-4147-A177-3AD203B41FA5}">
                      <a16:colId xmlns:a16="http://schemas.microsoft.com/office/drawing/2014/main" val="20022"/>
                    </a:ext>
                  </a:extLst>
                </a:gridCol>
                <a:gridCol w="297364">
                  <a:extLst>
                    <a:ext uri="{9D8B030D-6E8A-4147-A177-3AD203B41FA5}">
                      <a16:colId xmlns:a16="http://schemas.microsoft.com/office/drawing/2014/main" val="20023"/>
                    </a:ext>
                  </a:extLst>
                </a:gridCol>
                <a:gridCol w="297364">
                  <a:extLst>
                    <a:ext uri="{9D8B030D-6E8A-4147-A177-3AD203B41FA5}">
                      <a16:colId xmlns:a16="http://schemas.microsoft.com/office/drawing/2014/main" val="20024"/>
                    </a:ext>
                  </a:extLst>
                </a:gridCol>
                <a:gridCol w="297364">
                  <a:extLst>
                    <a:ext uri="{9D8B030D-6E8A-4147-A177-3AD203B41FA5}">
                      <a16:colId xmlns:a16="http://schemas.microsoft.com/office/drawing/2014/main" val="20025"/>
                    </a:ext>
                  </a:extLst>
                </a:gridCol>
                <a:gridCol w="297364">
                  <a:extLst>
                    <a:ext uri="{9D8B030D-6E8A-4147-A177-3AD203B41FA5}">
                      <a16:colId xmlns:a16="http://schemas.microsoft.com/office/drawing/2014/main" val="20026"/>
                    </a:ext>
                  </a:extLst>
                </a:gridCol>
                <a:gridCol w="297364">
                  <a:extLst>
                    <a:ext uri="{9D8B030D-6E8A-4147-A177-3AD203B41FA5}">
                      <a16:colId xmlns:a16="http://schemas.microsoft.com/office/drawing/2014/main" val="20027"/>
                    </a:ext>
                  </a:extLst>
                </a:gridCol>
                <a:gridCol w="297364">
                  <a:extLst>
                    <a:ext uri="{9D8B030D-6E8A-4147-A177-3AD203B41FA5}">
                      <a16:colId xmlns:a16="http://schemas.microsoft.com/office/drawing/2014/main" val="20028"/>
                    </a:ext>
                  </a:extLst>
                </a:gridCol>
                <a:gridCol w="297364">
                  <a:extLst>
                    <a:ext uri="{9D8B030D-6E8A-4147-A177-3AD203B41FA5}">
                      <a16:colId xmlns:a16="http://schemas.microsoft.com/office/drawing/2014/main" val="20029"/>
                    </a:ext>
                  </a:extLst>
                </a:gridCol>
                <a:gridCol w="297364">
                  <a:extLst>
                    <a:ext uri="{9D8B030D-6E8A-4147-A177-3AD203B41FA5}">
                      <a16:colId xmlns:a16="http://schemas.microsoft.com/office/drawing/2014/main" val="20030"/>
                    </a:ext>
                  </a:extLst>
                </a:gridCol>
                <a:gridCol w="297364">
                  <a:extLst>
                    <a:ext uri="{9D8B030D-6E8A-4147-A177-3AD203B41FA5}">
                      <a16:colId xmlns:a16="http://schemas.microsoft.com/office/drawing/2014/main" val="20031"/>
                    </a:ext>
                  </a:extLst>
                </a:gridCol>
                <a:gridCol w="297364">
                  <a:extLst>
                    <a:ext uri="{9D8B030D-6E8A-4147-A177-3AD203B41FA5}">
                      <a16:colId xmlns:a16="http://schemas.microsoft.com/office/drawing/2014/main" val="20032"/>
                    </a:ext>
                  </a:extLst>
                </a:gridCol>
                <a:gridCol w="297364">
                  <a:extLst>
                    <a:ext uri="{9D8B030D-6E8A-4147-A177-3AD203B41FA5}">
                      <a16:colId xmlns:a16="http://schemas.microsoft.com/office/drawing/2014/main" val="20033"/>
                    </a:ext>
                  </a:extLst>
                </a:gridCol>
                <a:gridCol w="297364">
                  <a:extLst>
                    <a:ext uri="{9D8B030D-6E8A-4147-A177-3AD203B41FA5}">
                      <a16:colId xmlns:a16="http://schemas.microsoft.com/office/drawing/2014/main" val="20034"/>
                    </a:ext>
                  </a:extLst>
                </a:gridCol>
                <a:gridCol w="297364">
                  <a:extLst>
                    <a:ext uri="{9D8B030D-6E8A-4147-A177-3AD203B41FA5}">
                      <a16:colId xmlns:a16="http://schemas.microsoft.com/office/drawing/2014/main" val="20035"/>
                    </a:ext>
                  </a:extLst>
                </a:gridCol>
                <a:gridCol w="297364">
                  <a:extLst>
                    <a:ext uri="{9D8B030D-6E8A-4147-A177-3AD203B41FA5}">
                      <a16:colId xmlns:a16="http://schemas.microsoft.com/office/drawing/2014/main" val="20036"/>
                    </a:ext>
                  </a:extLst>
                </a:gridCol>
              </a:tblGrid>
              <a:tr h="789139">
                <a:tc>
                  <a:txBody>
                    <a:bodyPr/>
                    <a:lstStyle/>
                    <a:p>
                      <a:pPr algn="ctr" fontAlgn="ctr"/>
                      <a:r>
                        <a:rPr lang="en-US" sz="1800" b="1" i="0" u="none" strike="noStrike" dirty="0">
                          <a:solidFill>
                            <a:srgbClr val="C00000"/>
                          </a:solidFill>
                          <a:effectLst/>
                          <a:latin typeface="Calibri" panose="020F0502020204030204" pitchFamily="34" charset="0"/>
                        </a:rPr>
                        <a:t>FY 2020</a:t>
                      </a:r>
                    </a:p>
                    <a:p>
                      <a:pPr algn="ctr" fontAlgn="ctr"/>
                      <a:r>
                        <a:rPr lang="en-US" sz="1800" b="1" i="0" u="none" strike="noStrike" dirty="0">
                          <a:solidFill>
                            <a:srgbClr val="C00000"/>
                          </a:solidFill>
                          <a:effectLst/>
                          <a:latin typeface="Calibri" panose="020F0502020204030204" pitchFamily="34" charset="0"/>
                        </a:rPr>
                        <a:t>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dirty="0">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a:noFill/>
                    </a:lnB>
                  </a:tcPr>
                </a:tc>
                <a:extLst>
                  <a:ext uri="{0D108BD9-81ED-4DB2-BD59-A6C34878D82A}">
                    <a16:rowId xmlns:a16="http://schemas.microsoft.com/office/drawing/2014/main" val="10000"/>
                  </a:ext>
                </a:extLst>
              </a:tr>
              <a:tr h="789139">
                <a:tc>
                  <a:txBody>
                    <a:bodyPr/>
                    <a:lstStyle/>
                    <a:p>
                      <a:pPr algn="ctr" fontAlgn="ctr"/>
                      <a:r>
                        <a:rPr lang="en-US" sz="1800" b="1" i="0" u="none" strike="noStrike" dirty="0">
                          <a:solidFill>
                            <a:srgbClr val="0070C0"/>
                          </a:solidFill>
                          <a:effectLst/>
                          <a:latin typeface="Calibri" panose="020F0502020204030204" pitchFamily="34" charset="0"/>
                        </a:rPr>
                        <a:t>FY 2021</a:t>
                      </a:r>
                      <a:r>
                        <a:rPr lang="en-US" sz="1800" b="1" i="0" u="none" strike="noStrike" baseline="0" dirty="0">
                          <a:solidFill>
                            <a:srgbClr val="0070C0"/>
                          </a:solidFill>
                          <a:effectLst/>
                          <a:latin typeface="Calibri" panose="020F0502020204030204" pitchFamily="34" charset="0"/>
                        </a:rPr>
                        <a:t> Budget</a:t>
                      </a:r>
                      <a:endParaRPr lang="en-US" sz="1800" b="1" i="0" u="none" strike="noStrike" dirty="0">
                        <a:solidFill>
                          <a:srgbClr val="0070C0"/>
                        </a:solidFill>
                        <a:effectLst/>
                        <a:latin typeface="Calibri" panose="020F0502020204030204" pitchFamily="34" charset="0"/>
                      </a:endParaRP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fontAlgn="ctr"/>
                      <a:r>
                        <a:rPr lang="en-US" sz="1800" b="1" i="0" u="none" strike="noStrike" dirty="0">
                          <a:solidFill>
                            <a:srgbClr val="FFFFFF"/>
                          </a:solidFill>
                          <a:effectLst/>
                          <a:latin typeface="Calibri" panose="020F0502020204030204" pitchFamily="34" charset="0"/>
                        </a:rPr>
                        <a:t>OMB Review</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dirty="0">
                          <a:solidFill>
                            <a:srgbClr val="FFFFFF"/>
                          </a:solidFill>
                          <a:effectLst/>
                          <a:latin typeface="Calibri" panose="020F0502020204030204" pitchFamily="34" charset="0"/>
                        </a:rPr>
                        <a:t>Budget Release </a:t>
                      </a:r>
                    </a:p>
                  </a:txBody>
                  <a:tcPr marL="6849" marR="6849" marT="6849"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7">
                  <a:txBody>
                    <a:bodyPr/>
                    <a:lstStyle/>
                    <a:p>
                      <a:pPr algn="ctr" fontAlgn="ctr"/>
                      <a:r>
                        <a:rPr lang="en-US" sz="1600" b="1" i="0" u="none" strike="noStrike" dirty="0">
                          <a:solidFill>
                            <a:srgbClr val="000000"/>
                          </a:solidFill>
                          <a:effectLst/>
                          <a:latin typeface="Calibri" panose="020F0502020204030204" pitchFamily="34" charset="0"/>
                        </a:rPr>
                        <a:t>Congressional Budget and Appropriations</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a:solidFill>
                          <a:srgbClr val="000000"/>
                        </a:solidFill>
                        <a:effectLst/>
                        <a:latin typeface="Calibri" panose="020F0502020204030204" pitchFamily="34" charset="0"/>
                      </a:endParaRPr>
                    </a:p>
                  </a:txBody>
                  <a:tcPr marL="6849" marR="6849" marT="6849"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9139">
                <a:tc>
                  <a:txBody>
                    <a:bodyPr/>
                    <a:lstStyle/>
                    <a:p>
                      <a:pPr algn="ctr" fontAlgn="ctr"/>
                      <a:r>
                        <a:rPr lang="en-US" sz="1800" b="1" i="0" u="none" strike="noStrike" dirty="0">
                          <a:solidFill>
                            <a:srgbClr val="326A43"/>
                          </a:solidFill>
                          <a:effectLst/>
                          <a:latin typeface="Calibri" panose="020F0502020204030204" pitchFamily="34" charset="0"/>
                        </a:rPr>
                        <a:t>FY 2022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12">
                  <a:txBody>
                    <a:bodyPr/>
                    <a:lstStyle/>
                    <a:p>
                      <a:pPr algn="ctr" fontAlgn="ctr"/>
                      <a:r>
                        <a:rPr lang="en-US" sz="1800" b="1" i="0" u="none" strike="noStrike" dirty="0">
                          <a:solidFill>
                            <a:srgbClr val="FFFFFF"/>
                          </a:solidFill>
                          <a:effectLst/>
                          <a:latin typeface="Calibri" panose="020F0502020204030204" pitchFamily="34" charset="0"/>
                        </a:rPr>
                        <a:t>DOE Internal Planning with OMB and OSTP Guidance</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F663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800" b="1" i="0" u="none" strike="noStrike" dirty="0">
                          <a:solidFill>
                            <a:srgbClr val="FFFFFF"/>
                          </a:solidFill>
                          <a:effectLst/>
                          <a:latin typeface="Calibri" panose="020F0502020204030204" pitchFamily="34" charset="0"/>
                        </a:rPr>
                        <a:t>OMB Review</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i="0" u="none" strike="noStrike" dirty="0">
                          <a:solidFill>
                            <a:srgbClr val="FFFFFF"/>
                          </a:solidFill>
                          <a:effectLst/>
                          <a:latin typeface="Calibri" panose="020F0502020204030204" pitchFamily="34" charset="0"/>
                        </a:rPr>
                        <a:t>Budget Release </a:t>
                      </a:r>
                    </a:p>
                  </a:txBody>
                  <a:tcPr marL="6849" marR="6849" marT="6849" marB="0" vert="vert27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0000"/>
                    </a:solidFill>
                  </a:tcPr>
                </a:tc>
                <a:tc gridSpan="7">
                  <a:txBody>
                    <a:bodyPr/>
                    <a:lstStyle/>
                    <a:p>
                      <a:pPr algn="ctr" fontAlgn="ctr"/>
                      <a:r>
                        <a:rPr lang="en-US" sz="1600" b="1" i="0" u="none" strike="noStrike" dirty="0">
                          <a:solidFill>
                            <a:srgbClr val="000000"/>
                          </a:solidFill>
                          <a:effectLst/>
                          <a:latin typeface="Calibri" panose="020F0502020204030204" pitchFamily="34" charset="0"/>
                        </a:rPr>
                        <a:t>Congressional Budget and Appropriations</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9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1800" b="1" i="0" u="none" strike="noStrike" dirty="0">
                          <a:solidFill>
                            <a:srgbClr val="000000"/>
                          </a:solidFill>
                          <a:effectLst/>
                          <a:latin typeface="Calibri" panose="020F0502020204030204" pitchFamily="34" charset="0"/>
                        </a:rPr>
                        <a:t>Spend the Fiscal Year Budget</a:t>
                      </a:r>
                    </a:p>
                  </a:txBody>
                  <a:tcPr marL="6849" marR="6849" marT="684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9D0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59896">
                <a:tc>
                  <a:txBody>
                    <a:bodyPr/>
                    <a:lstStyle/>
                    <a:p>
                      <a:pPr algn="l" fontAlgn="b"/>
                      <a:endParaRPr lang="en-US" sz="900" b="0" i="0" u="none" strike="noStrike" dirty="0">
                        <a:solidFill>
                          <a:srgbClr val="000000"/>
                        </a:solidFill>
                        <a:effectLst/>
                        <a:latin typeface="Calibri" panose="020F0502020204030204" pitchFamily="34" charset="0"/>
                      </a:endParaRPr>
                    </a:p>
                  </a:txBody>
                  <a:tcPr marL="6849" marR="6849" marT="6849"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Oct</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Nov</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Dec</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Jan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Feb</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Apr</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May</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Jun</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Jul</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Aug</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Sep</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896">
                <a:tc>
                  <a:txBody>
                    <a:bodyPr/>
                    <a:lstStyle/>
                    <a:p>
                      <a:pPr algn="l" fontAlgn="b"/>
                      <a:endParaRPr lang="en-US" sz="900" b="0" i="0" u="none" strike="noStrike" dirty="0">
                        <a:solidFill>
                          <a:srgbClr val="000000"/>
                        </a:solidFill>
                        <a:effectLst/>
                        <a:latin typeface="Calibri" panose="020F0502020204030204" pitchFamily="34" charset="0"/>
                      </a:endParaRPr>
                    </a:p>
                  </a:txBody>
                  <a:tcPr marL="6849" marR="6849" marT="6849"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1400" b="1" i="0" u="none" strike="noStrike" dirty="0">
                          <a:solidFill>
                            <a:srgbClr val="000000"/>
                          </a:solidFill>
                          <a:effectLst/>
                          <a:latin typeface="Calibri" panose="020F0502020204030204" pitchFamily="34" charset="0"/>
                        </a:rPr>
                        <a:t>CY 2019</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12">
                  <a:txBody>
                    <a:bodyPr/>
                    <a:lstStyle/>
                    <a:p>
                      <a:pPr algn="ctr" fontAlgn="b"/>
                      <a:r>
                        <a:rPr lang="en-US" sz="1400" b="1" i="0" u="none" strike="noStrike" dirty="0">
                          <a:solidFill>
                            <a:srgbClr val="000000"/>
                          </a:solidFill>
                          <a:effectLst/>
                          <a:latin typeface="Calibri" panose="020F0502020204030204" pitchFamily="34" charset="0"/>
                        </a:rPr>
                        <a:t>Calendar Year 2020</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1400" b="1" i="0" u="none" strike="noStrike" dirty="0">
                          <a:solidFill>
                            <a:srgbClr val="000000"/>
                          </a:solidFill>
                          <a:effectLst/>
                          <a:latin typeface="Calibri" panose="020F0502020204030204" pitchFamily="34" charset="0"/>
                        </a:rPr>
                        <a:t>Calendar Year 2021</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1400" b="1" i="0" u="none" strike="noStrike" dirty="0">
                          <a:solidFill>
                            <a:srgbClr val="000000"/>
                          </a:solidFill>
                          <a:effectLst/>
                          <a:latin typeface="Calibri" panose="020F0502020204030204" pitchFamily="34" charset="0"/>
                        </a:rPr>
                        <a:t>Calendar Year 2022</a:t>
                      </a:r>
                    </a:p>
                  </a:txBody>
                  <a:tcPr marL="6849" marR="6849" marT="68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pSp>
        <p:nvGrpSpPr>
          <p:cNvPr id="2" name="Group 1"/>
          <p:cNvGrpSpPr/>
          <p:nvPr/>
        </p:nvGrpSpPr>
        <p:grpSpPr>
          <a:xfrm>
            <a:off x="4389960" y="6219004"/>
            <a:ext cx="2096523" cy="369330"/>
            <a:chOff x="3488806" y="6108349"/>
            <a:chExt cx="2096523" cy="515955"/>
          </a:xfrm>
        </p:grpSpPr>
        <p:sp>
          <p:nvSpPr>
            <p:cNvPr id="11" name="Up Arrow 10"/>
            <p:cNvSpPr/>
            <p:nvPr/>
          </p:nvSpPr>
          <p:spPr>
            <a:xfrm>
              <a:off x="3488806" y="6207076"/>
              <a:ext cx="174661" cy="3185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63467" y="6108349"/>
              <a:ext cx="1921862" cy="515955"/>
            </a:xfrm>
            <a:prstGeom prst="rect">
              <a:avLst/>
            </a:prstGeom>
            <a:noFill/>
          </p:spPr>
          <p:txBody>
            <a:bodyPr wrap="square" rtlCol="0">
              <a:spAutoFit/>
            </a:bodyPr>
            <a:lstStyle/>
            <a:p>
              <a:r>
                <a:rPr lang="en-US" i="1">
                  <a:solidFill>
                    <a:srgbClr val="FF0000"/>
                  </a:solidFill>
                  <a:latin typeface="+mj-lt"/>
                </a:rPr>
                <a:t>You are here</a:t>
              </a:r>
            </a:p>
          </p:txBody>
        </p:sp>
      </p:grpSp>
      <p:sp>
        <p:nvSpPr>
          <p:cNvPr id="8" name="Callout: Left Arrow 7">
            <a:extLst>
              <a:ext uri="{FF2B5EF4-FFF2-40B4-BE49-F238E27FC236}">
                <a16:creationId xmlns:a16="http://schemas.microsoft.com/office/drawing/2014/main" id="{4ADA2BFA-1029-4D14-9338-C84B2F7D9BD2}"/>
              </a:ext>
            </a:extLst>
          </p:cNvPr>
          <p:cNvSpPr/>
          <p:nvPr/>
        </p:nvSpPr>
        <p:spPr>
          <a:xfrm>
            <a:off x="8439807" y="3174272"/>
            <a:ext cx="3526423" cy="144360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Busy time in HEP budget from mid-August through late September. All three collide with inflexible deadlines</a:t>
            </a:r>
          </a:p>
        </p:txBody>
      </p:sp>
    </p:spTree>
    <p:extLst>
      <p:ext uri="{BB962C8B-B14F-4D97-AF65-F5344CB8AC3E}">
        <p14:creationId xmlns:p14="http://schemas.microsoft.com/office/powerpoint/2010/main" val="17437694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Overview of Budget Formulation Process</a:t>
            </a:r>
          </a:p>
        </p:txBody>
      </p:sp>
      <p:sp>
        <p:nvSpPr>
          <p:cNvPr id="6" name="Content Placeholder 5"/>
          <p:cNvSpPr>
            <a:spLocks noGrp="1"/>
          </p:cNvSpPr>
          <p:nvPr>
            <p:ph idx="1"/>
          </p:nvPr>
        </p:nvSpPr>
        <p:spPr>
          <a:xfrm>
            <a:off x="1256497" y="1015543"/>
            <a:ext cx="7895362" cy="5221425"/>
          </a:xfrm>
        </p:spPr>
        <p:txBody>
          <a:bodyPr>
            <a:normAutofit fontScale="55000" lnSpcReduction="20000"/>
          </a:bodyPr>
          <a:lstStyle/>
          <a:p>
            <a:pPr>
              <a:buFont typeface="Symbol" panose="05050102010706020507" pitchFamily="18" charset="2"/>
              <a:buChar char=""/>
            </a:pPr>
            <a:r>
              <a:rPr lang="en-US" b="1"/>
              <a:t>OMB provides policy guidance for Executive branch agency budget requests</a:t>
            </a:r>
          </a:p>
          <a:p>
            <a:pPr lvl="1">
              <a:buFont typeface="Arial" panose="020B0604020202020204" pitchFamily="34" charset="0"/>
              <a:buChar char="•"/>
            </a:pPr>
            <a:r>
              <a:rPr lang="en-US" sz="2500">
                <a:solidFill>
                  <a:schemeClr val="tx1"/>
                </a:solidFill>
              </a:rPr>
              <a:t>Absent more specific guidance, agencies start with outyear estimates from previous budget</a:t>
            </a:r>
          </a:p>
          <a:p>
            <a:pPr>
              <a:buFont typeface="Symbol" panose="05050102010706020507" pitchFamily="18" charset="2"/>
              <a:buChar char=""/>
            </a:pPr>
            <a:r>
              <a:rPr lang="en-US" b="1"/>
              <a:t>OMB works with agencies</a:t>
            </a:r>
          </a:p>
          <a:p>
            <a:pPr lvl="1">
              <a:buFont typeface="Arial" panose="020B0604020202020204" pitchFamily="34" charset="0"/>
              <a:buChar char="•"/>
            </a:pPr>
            <a:r>
              <a:rPr lang="en-US" sz="2500">
                <a:solidFill>
                  <a:schemeClr val="tx1"/>
                </a:solidFill>
              </a:rPr>
              <a:t>Identify major issues, develop plans for fall review, plan analysis of issues that will require decisions</a:t>
            </a:r>
          </a:p>
          <a:p>
            <a:pPr>
              <a:buFont typeface="Symbol" panose="05050102010706020507" pitchFamily="18" charset="2"/>
              <a:buChar char=""/>
            </a:pPr>
            <a:r>
              <a:rPr lang="en-US" b="1"/>
              <a:t>OMB provides detailed instructions for submitting budget material</a:t>
            </a:r>
          </a:p>
          <a:p>
            <a:pPr>
              <a:buFont typeface="Symbol" panose="05050102010706020507" pitchFamily="18" charset="2"/>
              <a:buChar char=""/>
            </a:pPr>
            <a:r>
              <a:rPr lang="en-US" b="1"/>
              <a:t>Agencies submit budgets to OMB </a:t>
            </a:r>
            <a:r>
              <a:rPr lang="en-US"/>
              <a:t>[before Labor Day]</a:t>
            </a:r>
          </a:p>
          <a:p>
            <a:pPr>
              <a:buFont typeface="Symbol" panose="05050102010706020507" pitchFamily="18" charset="2"/>
              <a:buChar char=""/>
            </a:pPr>
            <a:r>
              <a:rPr lang="en-US" b="1"/>
              <a:t>OMB reviews budget proposals</a:t>
            </a:r>
          </a:p>
          <a:p>
            <a:pPr lvl="1">
              <a:buFont typeface="Arial" panose="020B0604020202020204" pitchFamily="34" charset="0"/>
              <a:buChar char="•"/>
            </a:pPr>
            <a:r>
              <a:rPr lang="en-US" sz="2500">
                <a:solidFill>
                  <a:schemeClr val="tx1"/>
                </a:solidFill>
              </a:rPr>
              <a:t>Considers Presidential priorities, program performance, budget constraints</a:t>
            </a:r>
          </a:p>
          <a:p>
            <a:pPr>
              <a:buFont typeface="Symbol" panose="05050102010706020507" pitchFamily="18" charset="2"/>
              <a:buChar char=""/>
            </a:pPr>
            <a:r>
              <a:rPr lang="en-US" b="1"/>
              <a:t>OMB provides recommended budget proposal to President and provides pass back to agencies </a:t>
            </a:r>
            <a:r>
              <a:rPr lang="en-US"/>
              <a:t>[after Thanksgiving]</a:t>
            </a:r>
          </a:p>
          <a:p>
            <a:pPr>
              <a:buFont typeface="Symbol" panose="05050102010706020507" pitchFamily="18" charset="2"/>
              <a:buChar char=""/>
            </a:pPr>
            <a:r>
              <a:rPr lang="en-US" b="1"/>
              <a:t>Agencies may appeal to OMB and the President</a:t>
            </a:r>
          </a:p>
          <a:p>
            <a:pPr>
              <a:buFont typeface="Symbol" panose="05050102010706020507" pitchFamily="18" charset="2"/>
              <a:buChar char=""/>
            </a:pPr>
            <a:r>
              <a:rPr lang="en-US" b="1"/>
              <a:t>Agencies prepare and OMB reviews final congressional budget justification materials </a:t>
            </a:r>
            <a:r>
              <a:rPr lang="en-US"/>
              <a:t>[early January]</a:t>
            </a:r>
          </a:p>
          <a:p>
            <a:pPr>
              <a:buFont typeface="Symbol" panose="05050102010706020507" pitchFamily="18" charset="2"/>
              <a:buChar char=""/>
            </a:pPr>
            <a:r>
              <a:rPr lang="en-US" b="1" u="sng"/>
              <a:t>February</a:t>
            </a:r>
            <a:r>
              <a:rPr lang="en-US" b="1"/>
              <a:t>:  President transmits budget to Congress</a:t>
            </a:r>
          </a:p>
        </p:txBody>
      </p:sp>
      <p:pic>
        <p:nvPicPr>
          <p:cNvPr id="1026" name="Picture 2" descr="https://upload.wikimedia.org/wikipedia/commons/thumb/5/5e/US-WhiteHouse-Logo.svg/2000px-US-WhiteHouse-Logo.svg.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463049" y="848346"/>
            <a:ext cx="2358570" cy="1605007"/>
          </a:xfrm>
          <a:prstGeom prst="rect">
            <a:avLst/>
          </a:prstGeom>
          <a:noFill/>
          <a:extLst>
            <a:ext uri="{909E8E84-426E-40DD-AFC4-6F175D3DCCD1}">
              <a14:hiddenFill xmlns:a14="http://schemas.microsoft.com/office/drawing/2010/main">
                <a:solidFill>
                  <a:srgbClr val="FFFFFF"/>
                </a:solidFill>
              </a14:hiddenFill>
            </a:ext>
          </a:extLst>
        </p:spPr>
      </p:pic>
      <p:sp>
        <p:nvSpPr>
          <p:cNvPr id="7" name="Curved Right Arrow 6"/>
          <p:cNvSpPr/>
          <p:nvPr/>
        </p:nvSpPr>
        <p:spPr>
          <a:xfrm rot="1699609">
            <a:off x="9749380" y="3200075"/>
            <a:ext cx="645500" cy="12140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rot="9880920">
            <a:off x="11466960" y="1901005"/>
            <a:ext cx="542790" cy="75638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http://sparkaction.org/sites/sparkaction.org/files/image/fromthefield/images_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0312135" y="2279197"/>
            <a:ext cx="1465943" cy="150948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619546" y="1169570"/>
            <a:ext cx="614271" cy="4916579"/>
            <a:chOff x="86023" y="1013704"/>
            <a:chExt cx="614271" cy="4916579"/>
          </a:xfrm>
        </p:grpSpPr>
        <p:sp>
          <p:nvSpPr>
            <p:cNvPr id="2" name="Pentagon 1"/>
            <p:cNvSpPr/>
            <p:nvPr/>
          </p:nvSpPr>
          <p:spPr>
            <a:xfrm rot="5400000">
              <a:off x="-97121" y="1264165"/>
              <a:ext cx="946484" cy="484632"/>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evron 2"/>
            <p:cNvSpPr/>
            <p:nvPr/>
          </p:nvSpPr>
          <p:spPr>
            <a:xfrm rot="5400000">
              <a:off x="-66931" y="1976982"/>
              <a:ext cx="886101" cy="484632"/>
            </a:xfrm>
            <a:prstGeom prst="chevro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20187" y="2583832"/>
              <a:ext cx="711865" cy="484632"/>
            </a:xfrm>
            <a:prstGeom prst="chevr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4154" y="3075354"/>
              <a:ext cx="683932" cy="484632"/>
            </a:xfrm>
            <a:prstGeom prst="chevron">
              <a:avLst/>
            </a:prstGeom>
            <a:solidFill>
              <a:srgbClr val="2E6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95941" y="3680791"/>
              <a:ext cx="944121" cy="484632"/>
            </a:xfrm>
            <a:prstGeom prst="chevron">
              <a:avLst/>
            </a:prstGeom>
            <a:solidFill>
              <a:srgbClr val="275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26102" y="4353430"/>
              <a:ext cx="809544" cy="484632"/>
            </a:xfrm>
            <a:prstGeom prst="chevron">
              <a:avLst/>
            </a:prstGeom>
            <a:solidFill>
              <a:srgbClr val="1D4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5400000">
              <a:off x="81358" y="4849122"/>
              <a:ext cx="594623" cy="484632"/>
            </a:xfrm>
            <a:prstGeom prst="chevron">
              <a:avLst/>
            </a:prstGeom>
            <a:solidFill>
              <a:srgbClr val="002B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5181" y="5315106"/>
              <a:ext cx="745723" cy="484632"/>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6200000">
              <a:off x="-57825" y="1272590"/>
              <a:ext cx="856325" cy="338554"/>
            </a:xfrm>
            <a:prstGeom prst="rect">
              <a:avLst/>
            </a:prstGeom>
            <a:noFill/>
          </p:spPr>
          <p:txBody>
            <a:bodyPr wrap="none" rtlCol="0">
              <a:spAutoFit/>
            </a:bodyPr>
            <a:lstStyle/>
            <a:p>
              <a:pPr algn="ctr"/>
              <a:r>
                <a:rPr lang="en-US" sz="1600">
                  <a:solidFill>
                    <a:schemeClr val="bg1"/>
                  </a:solidFill>
                </a:rPr>
                <a:t>Spring</a:t>
              </a:r>
            </a:p>
          </p:txBody>
        </p:sp>
        <p:sp>
          <p:nvSpPr>
            <p:cNvPr id="21" name="TextBox 20"/>
            <p:cNvSpPr txBox="1"/>
            <p:nvPr/>
          </p:nvSpPr>
          <p:spPr>
            <a:xfrm rot="16200000">
              <a:off x="2095" y="2098789"/>
              <a:ext cx="748056" cy="369332"/>
            </a:xfrm>
            <a:prstGeom prst="rect">
              <a:avLst/>
            </a:prstGeom>
            <a:noFill/>
          </p:spPr>
          <p:txBody>
            <a:bodyPr wrap="square" rtlCol="0">
              <a:spAutoFit/>
            </a:bodyPr>
            <a:lstStyle/>
            <a:p>
              <a:pPr algn="ctr"/>
              <a:r>
                <a:rPr lang="en-US" sz="900">
                  <a:solidFill>
                    <a:schemeClr val="bg1"/>
                  </a:solidFill>
                </a:rPr>
                <a:t>Spring &amp; Summer</a:t>
              </a:r>
            </a:p>
          </p:txBody>
        </p:sp>
        <p:sp>
          <p:nvSpPr>
            <p:cNvPr id="22" name="TextBox 21"/>
            <p:cNvSpPr txBox="1"/>
            <p:nvPr/>
          </p:nvSpPr>
          <p:spPr>
            <a:xfrm>
              <a:off x="118529" y="2712820"/>
              <a:ext cx="542136" cy="276999"/>
            </a:xfrm>
            <a:prstGeom prst="rect">
              <a:avLst/>
            </a:prstGeom>
            <a:noFill/>
          </p:spPr>
          <p:txBody>
            <a:bodyPr wrap="none" rtlCol="0">
              <a:spAutoFit/>
            </a:bodyPr>
            <a:lstStyle/>
            <a:p>
              <a:pPr algn="ctr"/>
              <a:r>
                <a:rPr lang="en-US" sz="1200">
                  <a:solidFill>
                    <a:schemeClr val="bg1"/>
                  </a:solidFill>
                </a:rPr>
                <a:t>June</a:t>
              </a:r>
              <a:endParaRPr lang="en-US" sz="1600">
                <a:solidFill>
                  <a:schemeClr val="bg1"/>
                </a:solidFill>
              </a:endParaRPr>
            </a:p>
          </p:txBody>
        </p:sp>
        <p:sp>
          <p:nvSpPr>
            <p:cNvPr id="23" name="TextBox 22"/>
            <p:cNvSpPr txBox="1"/>
            <p:nvPr/>
          </p:nvSpPr>
          <p:spPr>
            <a:xfrm>
              <a:off x="86023" y="3182081"/>
              <a:ext cx="614271" cy="338554"/>
            </a:xfrm>
            <a:prstGeom prst="rect">
              <a:avLst/>
            </a:prstGeom>
            <a:noFill/>
          </p:spPr>
          <p:txBody>
            <a:bodyPr wrap="none" rtlCol="0">
              <a:spAutoFit/>
            </a:bodyPr>
            <a:lstStyle/>
            <a:p>
              <a:pPr algn="ctr"/>
              <a:r>
                <a:rPr lang="en-US" sz="1200">
                  <a:solidFill>
                    <a:schemeClr val="bg1"/>
                  </a:solidFill>
                </a:rPr>
                <a:t>Sept</a:t>
              </a:r>
              <a:r>
                <a:rPr lang="en-US" sz="1600">
                  <a:solidFill>
                    <a:schemeClr val="bg1"/>
                  </a:solidFill>
                </a:rPr>
                <a:t>.</a:t>
              </a:r>
            </a:p>
          </p:txBody>
        </p:sp>
        <p:sp>
          <p:nvSpPr>
            <p:cNvPr id="24" name="TextBox 23"/>
            <p:cNvSpPr txBox="1"/>
            <p:nvPr/>
          </p:nvSpPr>
          <p:spPr>
            <a:xfrm>
              <a:off x="111123" y="3769265"/>
              <a:ext cx="528927" cy="338554"/>
            </a:xfrm>
            <a:prstGeom prst="rect">
              <a:avLst/>
            </a:prstGeom>
            <a:noFill/>
          </p:spPr>
          <p:txBody>
            <a:bodyPr wrap="none" rtlCol="0">
              <a:spAutoFit/>
            </a:bodyPr>
            <a:lstStyle/>
            <a:p>
              <a:pPr algn="ctr"/>
              <a:r>
                <a:rPr lang="en-US" sz="1600">
                  <a:solidFill>
                    <a:schemeClr val="bg1"/>
                  </a:solidFill>
                </a:rPr>
                <a:t>Fall</a:t>
              </a:r>
            </a:p>
          </p:txBody>
        </p:sp>
        <p:sp>
          <p:nvSpPr>
            <p:cNvPr id="25" name="TextBox 24"/>
            <p:cNvSpPr txBox="1"/>
            <p:nvPr/>
          </p:nvSpPr>
          <p:spPr>
            <a:xfrm>
              <a:off x="145290" y="4408324"/>
              <a:ext cx="473146" cy="338554"/>
            </a:xfrm>
            <a:prstGeom prst="rect">
              <a:avLst/>
            </a:prstGeom>
            <a:noFill/>
          </p:spPr>
          <p:txBody>
            <a:bodyPr wrap="square" rtlCol="0">
              <a:spAutoFit/>
            </a:bodyPr>
            <a:lstStyle/>
            <a:p>
              <a:pPr algn="ctr"/>
              <a:r>
                <a:rPr lang="en-US" sz="800">
                  <a:solidFill>
                    <a:schemeClr val="bg1"/>
                  </a:solidFill>
                </a:rPr>
                <a:t>Late Nov.</a:t>
              </a:r>
            </a:p>
          </p:txBody>
        </p:sp>
        <p:sp>
          <p:nvSpPr>
            <p:cNvPr id="26" name="TextBox 25"/>
            <p:cNvSpPr txBox="1"/>
            <p:nvPr/>
          </p:nvSpPr>
          <p:spPr>
            <a:xfrm>
              <a:off x="135725" y="4993906"/>
              <a:ext cx="484633" cy="230832"/>
            </a:xfrm>
            <a:prstGeom prst="rect">
              <a:avLst/>
            </a:prstGeom>
            <a:noFill/>
          </p:spPr>
          <p:txBody>
            <a:bodyPr wrap="square" rtlCol="0">
              <a:spAutoFit/>
            </a:bodyPr>
            <a:lstStyle/>
            <a:p>
              <a:pPr algn="ctr"/>
              <a:r>
                <a:rPr lang="en-US" sz="900">
                  <a:solidFill>
                    <a:schemeClr val="bg1"/>
                  </a:solidFill>
                </a:rPr>
                <a:t>Dec.</a:t>
              </a:r>
            </a:p>
          </p:txBody>
        </p:sp>
        <p:sp>
          <p:nvSpPr>
            <p:cNvPr id="27" name="TextBox 26"/>
            <p:cNvSpPr txBox="1"/>
            <p:nvPr/>
          </p:nvSpPr>
          <p:spPr>
            <a:xfrm>
              <a:off x="133803" y="5436802"/>
              <a:ext cx="484633" cy="246221"/>
            </a:xfrm>
            <a:prstGeom prst="rect">
              <a:avLst/>
            </a:prstGeom>
            <a:noFill/>
          </p:spPr>
          <p:txBody>
            <a:bodyPr wrap="square" rtlCol="0">
              <a:spAutoFit/>
            </a:bodyPr>
            <a:lstStyle/>
            <a:p>
              <a:pPr algn="ctr"/>
              <a:r>
                <a:rPr lang="en-US" sz="1000">
                  <a:solidFill>
                    <a:schemeClr val="bg1"/>
                  </a:solidFill>
                </a:rPr>
                <a:t>Jan.</a:t>
              </a:r>
            </a:p>
          </p:txBody>
        </p:sp>
      </p:grpSp>
      <p:pic>
        <p:nvPicPr>
          <p:cNvPr id="9" name="Picture 2" descr="federal government"/>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9240614" y="4432758"/>
            <a:ext cx="883553" cy="921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ederal government"/>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9216014" y="5319342"/>
            <a:ext cx="883553" cy="92173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federal government"/>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0118163" y="4432758"/>
            <a:ext cx="883553" cy="9217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federal government"/>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10091720" y="5321179"/>
            <a:ext cx="883553" cy="9217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ederal government"/>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10975272" y="4467021"/>
            <a:ext cx="992748" cy="9217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ederal government"/>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10975273" y="5319341"/>
            <a:ext cx="883553" cy="921731"/>
          </a:xfrm>
          <a:prstGeom prst="rect">
            <a:avLst/>
          </a:prstGeom>
          <a:noFill/>
          <a:extLst>
            <a:ext uri="{909E8E84-426E-40DD-AFC4-6F175D3DCCD1}">
              <a14:hiddenFill xmlns:a14="http://schemas.microsoft.com/office/drawing/2010/main">
                <a:solidFill>
                  <a:srgbClr val="FFFFFF"/>
                </a:solidFill>
              </a14:hiddenFill>
            </a:ext>
          </a:extLst>
        </p:spPr>
      </p:pic>
      <p:sp>
        <p:nvSpPr>
          <p:cNvPr id="12" name="Curved Right Arrow 11"/>
          <p:cNvSpPr/>
          <p:nvPr/>
        </p:nvSpPr>
        <p:spPr>
          <a:xfrm rot="12678900">
            <a:off x="11034606" y="3740910"/>
            <a:ext cx="645500" cy="12140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1721535" y="5882369"/>
            <a:ext cx="373820"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40771639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7653075" y="5600204"/>
            <a:ext cx="3788968" cy="581706"/>
          </a:xfrm>
          <a:prstGeom prst="roundRect">
            <a:avLst/>
          </a:prstGeom>
          <a:gradFill>
            <a:gsLst>
              <a:gs pos="0">
                <a:schemeClr val="accent1">
                  <a:lumMod val="5000"/>
                  <a:lumOff val="95000"/>
                </a:schemeClr>
              </a:gs>
              <a:gs pos="20000">
                <a:schemeClr val="accent1">
                  <a:lumMod val="60000"/>
                  <a:lumOff val="40000"/>
                </a:schemeClr>
              </a:gs>
              <a:gs pos="83000">
                <a:schemeClr val="accent1">
                  <a:lumMod val="50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Department of Energy</a:t>
            </a:r>
          </a:p>
        </p:txBody>
      </p:sp>
      <p:sp>
        <p:nvSpPr>
          <p:cNvPr id="3" name="Title 2"/>
          <p:cNvSpPr>
            <a:spLocks noGrp="1"/>
          </p:cNvSpPr>
          <p:nvPr>
            <p:ph type="title"/>
          </p:nvPr>
        </p:nvSpPr>
        <p:spPr/>
        <p:txBody>
          <a:bodyPr>
            <a:normAutofit/>
          </a:bodyPr>
          <a:lstStyle/>
          <a:p>
            <a:r>
              <a:rPr lang="en-US"/>
              <a:t>Creating the DOE HEP Budget Request</a:t>
            </a:r>
          </a:p>
        </p:txBody>
      </p:sp>
      <p:sp>
        <p:nvSpPr>
          <p:cNvPr id="26" name="Content Placeholder 2"/>
          <p:cNvSpPr>
            <a:spLocks noGrp="1"/>
          </p:cNvSpPr>
          <p:nvPr>
            <p:ph idx="4294967295"/>
          </p:nvPr>
        </p:nvSpPr>
        <p:spPr>
          <a:xfrm>
            <a:off x="2787025" y="1746264"/>
            <a:ext cx="2896892" cy="1149721"/>
          </a:xfrm>
        </p:spPr>
        <p:txBody>
          <a:bodyPr>
            <a:normAutofit/>
          </a:bodyPr>
          <a:lstStyle/>
          <a:p>
            <a:pPr marL="0" indent="0">
              <a:buNone/>
            </a:pPr>
            <a:r>
              <a:rPr lang="en-US" sz="1800">
                <a:solidFill>
                  <a:srgbClr val="002060"/>
                </a:solidFill>
              </a:rPr>
              <a:t>Top-down and bottom-up influences to the DOE HEP budget</a:t>
            </a:r>
            <a:endParaRPr lang="en-US" sz="1600">
              <a:solidFill>
                <a:srgbClr val="002060"/>
              </a:solidFill>
            </a:endParaRPr>
          </a:p>
        </p:txBody>
      </p:sp>
      <p:sp>
        <p:nvSpPr>
          <p:cNvPr id="12" name="Rounded Rectangle 11"/>
          <p:cNvSpPr/>
          <p:nvPr/>
        </p:nvSpPr>
        <p:spPr>
          <a:xfrm>
            <a:off x="2787026" y="5600204"/>
            <a:ext cx="4669983" cy="581706"/>
          </a:xfrm>
          <a:prstGeom prst="roundRect">
            <a:avLst/>
          </a:prstGeom>
          <a:gradFill>
            <a:gsLst>
              <a:gs pos="0">
                <a:schemeClr val="accent1">
                  <a:lumMod val="5000"/>
                  <a:lumOff val="95000"/>
                </a:schemeClr>
              </a:gs>
              <a:gs pos="20000">
                <a:schemeClr val="accent3">
                  <a:lumMod val="40000"/>
                  <a:lumOff val="60000"/>
                </a:schemeClr>
              </a:gs>
              <a:gs pos="83000">
                <a:schemeClr val="accent3"/>
              </a:gs>
              <a:gs pos="10000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Particle Physics Community</a:t>
            </a:r>
          </a:p>
        </p:txBody>
      </p:sp>
      <p:sp>
        <p:nvSpPr>
          <p:cNvPr id="14" name="Right Arrow 13"/>
          <p:cNvSpPr/>
          <p:nvPr/>
        </p:nvSpPr>
        <p:spPr>
          <a:xfrm rot="16200000">
            <a:off x="2543527" y="3964189"/>
            <a:ext cx="2164175" cy="1332638"/>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Advisory Panels (HEPAP, AAAC)</a:t>
            </a:r>
          </a:p>
        </p:txBody>
      </p:sp>
      <p:sp>
        <p:nvSpPr>
          <p:cNvPr id="15" name="Right Arrow 14"/>
          <p:cNvSpPr/>
          <p:nvPr/>
        </p:nvSpPr>
        <p:spPr>
          <a:xfrm rot="16200000">
            <a:off x="3966027" y="3964188"/>
            <a:ext cx="2164177" cy="1332638"/>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Community-driven Strategic Plans (P5)</a:t>
            </a:r>
          </a:p>
        </p:txBody>
      </p:sp>
      <p:sp>
        <p:nvSpPr>
          <p:cNvPr id="16" name="Right Arrow 15"/>
          <p:cNvSpPr/>
          <p:nvPr/>
        </p:nvSpPr>
        <p:spPr>
          <a:xfrm rot="16200000">
            <a:off x="5388786" y="3964447"/>
            <a:ext cx="2163658" cy="1332638"/>
          </a:xfrm>
          <a:prstGeom prst="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Review Committee &amp; Workshop Reports</a:t>
            </a:r>
          </a:p>
        </p:txBody>
      </p:sp>
      <p:sp>
        <p:nvSpPr>
          <p:cNvPr id="17" name="Right Arrow 16"/>
          <p:cNvSpPr/>
          <p:nvPr/>
        </p:nvSpPr>
        <p:spPr>
          <a:xfrm rot="16200000">
            <a:off x="7041238" y="3964187"/>
            <a:ext cx="2164178" cy="1332638"/>
          </a:xfrm>
          <a:prstGeom prst="right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Project Performance</a:t>
            </a:r>
          </a:p>
        </p:txBody>
      </p:sp>
      <p:sp>
        <p:nvSpPr>
          <p:cNvPr id="18" name="Right Arrow 17"/>
          <p:cNvSpPr/>
          <p:nvPr/>
        </p:nvSpPr>
        <p:spPr>
          <a:xfrm rot="16200000">
            <a:off x="8465470" y="3964187"/>
            <a:ext cx="2164177" cy="1332640"/>
          </a:xfrm>
          <a:prstGeom prst="right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DOE/SC Management</a:t>
            </a:r>
          </a:p>
        </p:txBody>
      </p:sp>
      <p:sp>
        <p:nvSpPr>
          <p:cNvPr id="19" name="Right Arrow 18"/>
          <p:cNvSpPr/>
          <p:nvPr/>
        </p:nvSpPr>
        <p:spPr>
          <a:xfrm rot="16200000">
            <a:off x="9889702" y="3964186"/>
            <a:ext cx="2164181" cy="1332639"/>
          </a:xfrm>
          <a:prstGeom prst="right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DOE/HEP Program</a:t>
            </a:r>
          </a:p>
        </p:txBody>
      </p:sp>
      <p:sp>
        <p:nvSpPr>
          <p:cNvPr id="23" name="Rounded Rectangle 22"/>
          <p:cNvSpPr/>
          <p:nvPr/>
        </p:nvSpPr>
        <p:spPr>
          <a:xfrm>
            <a:off x="4877576" y="973255"/>
            <a:ext cx="4669983" cy="581706"/>
          </a:xfrm>
          <a:prstGeom prst="roundRect">
            <a:avLst/>
          </a:prstGeom>
          <a:gradFill>
            <a:gsLst>
              <a:gs pos="0">
                <a:schemeClr val="accent4"/>
              </a:gs>
              <a:gs pos="20000">
                <a:schemeClr val="accent4"/>
              </a:gs>
              <a:gs pos="83000">
                <a:schemeClr val="accent4">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a:t>White House</a:t>
            </a:r>
          </a:p>
        </p:txBody>
      </p:sp>
      <p:sp>
        <p:nvSpPr>
          <p:cNvPr id="21" name="Left Arrow 20"/>
          <p:cNvSpPr/>
          <p:nvPr/>
        </p:nvSpPr>
        <p:spPr>
          <a:xfrm rot="16200000">
            <a:off x="5184226" y="1584602"/>
            <a:ext cx="1739906" cy="1378110"/>
          </a:xfrm>
          <a:prstGeom prst="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White House Priorities</a:t>
            </a:r>
          </a:p>
        </p:txBody>
      </p:sp>
      <p:sp>
        <p:nvSpPr>
          <p:cNvPr id="22" name="Left Arrow 21"/>
          <p:cNvSpPr/>
          <p:nvPr/>
        </p:nvSpPr>
        <p:spPr>
          <a:xfrm rot="16200000">
            <a:off x="7498278" y="1581937"/>
            <a:ext cx="1739906" cy="1332638"/>
          </a:xfrm>
          <a:prstGeom prst="leftArrow">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OMB Directives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794" y="3143610"/>
            <a:ext cx="657225" cy="638175"/>
          </a:xfrm>
          <a:prstGeom prst="rect">
            <a:avLst/>
          </a:prstGeom>
        </p:spPr>
      </p:pic>
      <p:pic>
        <p:nvPicPr>
          <p:cNvPr id="6" name="Picture 2" descr="HEP AAD Report">
            <a:extLst>
              <a:ext uri="{FF2B5EF4-FFF2-40B4-BE49-F238E27FC236}">
                <a16:creationId xmlns:a16="http://schemas.microsoft.com/office/drawing/2014/main" id="{E77BD0BA-3E14-4BB8-9424-135B1FAAB2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1070" y="3249675"/>
            <a:ext cx="1058091" cy="13716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Quantum Sensors">
            <a:extLst>
              <a:ext uri="{FF2B5EF4-FFF2-40B4-BE49-F238E27FC236}">
                <a16:creationId xmlns:a16="http://schemas.microsoft.com/office/drawing/2014/main" id="{ACEB2167-A4E2-4462-A77F-D52099D735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5077" y="3128178"/>
            <a:ext cx="1058091" cy="13716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6" descr="Magnet Development Program Plan">
            <a:extLst>
              <a:ext uri="{FF2B5EF4-FFF2-40B4-BE49-F238E27FC236}">
                <a16:creationId xmlns:a16="http://schemas.microsoft.com/office/drawing/2014/main" id="{D8551CFF-7AF7-4CA0-9E1B-E907B4A029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084" y="3021917"/>
            <a:ext cx="1058091" cy="13716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88B4377-4356-4C9C-AEED-82022C7C1DA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380356">
            <a:off x="535307" y="892278"/>
            <a:ext cx="1217374" cy="1638952"/>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8" descr="https://www.nap.edu/cover/12951/450">
            <a:extLst>
              <a:ext uri="{FF2B5EF4-FFF2-40B4-BE49-F238E27FC236}">
                <a16:creationId xmlns:a16="http://schemas.microsoft.com/office/drawing/2014/main" id="{459DC558-A68F-4835-8F49-974EECFE46F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333483">
            <a:off x="1480298" y="1263974"/>
            <a:ext cx="1145489" cy="1636776"/>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10" descr="Image result for cern council meeting">
            <a:extLst>
              <a:ext uri="{FF2B5EF4-FFF2-40B4-BE49-F238E27FC236}">
                <a16:creationId xmlns:a16="http://schemas.microsoft.com/office/drawing/2014/main" id="{E2C8B6BB-3875-4D8F-82E6-F99628D78E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405" y="4687029"/>
            <a:ext cx="2383805" cy="151305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FY2021 White House Budget Priorities">
            <a:extLst>
              <a:ext uri="{FF2B5EF4-FFF2-40B4-BE49-F238E27FC236}">
                <a16:creationId xmlns:a16="http://schemas.microsoft.com/office/drawing/2014/main" id="{66F7B523-9933-4DE6-A956-E163940F49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9606" y="1652529"/>
            <a:ext cx="2849062" cy="13935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184129-219D-AD68-A9E1-85ECE8F4D1DB}"/>
              </a:ext>
            </a:extLst>
          </p:cNvPr>
          <p:cNvSpPr/>
          <p:nvPr/>
        </p:nvSpPr>
        <p:spPr>
          <a:xfrm>
            <a:off x="10549084" y="1652529"/>
            <a:ext cx="144198" cy="234210"/>
          </a:xfrm>
          <a:prstGeom prst="rect">
            <a:avLst/>
          </a:prstGeom>
          <a:solidFill>
            <a:srgbClr val="6D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4</a:t>
            </a:r>
          </a:p>
        </p:txBody>
      </p:sp>
      <p:pic>
        <p:nvPicPr>
          <p:cNvPr id="4" name="Picture 2" descr="NWC Federal Spotlight (March 30, 2022 Edition) FY2023 President's Budget  and more | National Waterways Conference">
            <a:extLst>
              <a:ext uri="{FF2B5EF4-FFF2-40B4-BE49-F238E27FC236}">
                <a16:creationId xmlns:a16="http://schemas.microsoft.com/office/drawing/2014/main" id="{8BB9FE4B-21F2-3434-4837-FA0D47B400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8085" y="1696023"/>
            <a:ext cx="1463040" cy="187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34839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Congressional Budget and Impoundment Control Act of 1974 [aka CBA]</a:t>
            </a:r>
          </a:p>
        </p:txBody>
      </p:sp>
      <p:sp>
        <p:nvSpPr>
          <p:cNvPr id="2" name="Content Placeholder 1"/>
          <p:cNvSpPr>
            <a:spLocks noGrp="1"/>
          </p:cNvSpPr>
          <p:nvPr>
            <p:ph idx="1"/>
          </p:nvPr>
        </p:nvSpPr>
        <p:spPr>
          <a:xfrm>
            <a:off x="103759" y="3134866"/>
            <a:ext cx="6615275" cy="3090572"/>
          </a:xfrm>
        </p:spPr>
        <p:txBody>
          <a:bodyPr>
            <a:noAutofit/>
          </a:bodyPr>
          <a:lstStyle/>
          <a:p>
            <a:pPr>
              <a:lnSpc>
                <a:spcPts val="1800"/>
              </a:lnSpc>
              <a:spcBef>
                <a:spcPts val="600"/>
              </a:spcBef>
            </a:pPr>
            <a:r>
              <a:rPr lang="en-US" sz="1500">
                <a:solidFill>
                  <a:srgbClr val="C00000"/>
                </a:solidFill>
              </a:rPr>
              <a:t>Prior to 1974, Congress had no formal process for establishing a federal budget. </a:t>
            </a:r>
            <a:r>
              <a:rPr lang="en-US" sz="1500"/>
              <a:t>The Act was passed in response to feelings in Congress that President Nixon was </a:t>
            </a:r>
            <a:r>
              <a:rPr lang="en-US" sz="1500" b="1"/>
              <a:t>abusing his power of impoundment </a:t>
            </a:r>
            <a:r>
              <a:rPr lang="en-US" sz="1500"/>
              <a:t>by withholding funding of programs he opposed.</a:t>
            </a:r>
          </a:p>
          <a:p>
            <a:pPr>
              <a:lnSpc>
                <a:spcPts val="1800"/>
              </a:lnSpc>
              <a:spcBef>
                <a:spcPts val="600"/>
              </a:spcBef>
            </a:pPr>
            <a:r>
              <a:rPr lang="en-US" sz="1500"/>
              <a:t>CBA </a:t>
            </a:r>
            <a:r>
              <a:rPr lang="en-US" sz="1500" b="1">
                <a:solidFill>
                  <a:srgbClr val="3A32DA"/>
                </a:solidFill>
              </a:rPr>
              <a:t>created the Congressional Budget Office </a:t>
            </a:r>
            <a:r>
              <a:rPr lang="en-US" sz="1500"/>
              <a:t>(CBO), which gained more control of the budget, limiting the power of the OMB. </a:t>
            </a:r>
          </a:p>
          <a:p>
            <a:pPr>
              <a:lnSpc>
                <a:spcPts val="1800"/>
              </a:lnSpc>
              <a:spcBef>
                <a:spcPts val="600"/>
              </a:spcBef>
            </a:pPr>
            <a:r>
              <a:rPr lang="en-US" sz="1500">
                <a:solidFill>
                  <a:schemeClr val="accent1"/>
                </a:solidFill>
              </a:rPr>
              <a:t>Established </a:t>
            </a:r>
            <a:r>
              <a:rPr lang="en-US" sz="1500" b="1">
                <a:solidFill>
                  <a:schemeClr val="accent1"/>
                </a:solidFill>
              </a:rPr>
              <a:t>timetable for the budget process</a:t>
            </a:r>
            <a:r>
              <a:rPr lang="en-US" sz="1500">
                <a:solidFill>
                  <a:schemeClr val="accent1"/>
                </a:solidFill>
              </a:rPr>
              <a:t>, and </a:t>
            </a:r>
            <a:r>
              <a:rPr lang="en-US" sz="1500" b="1">
                <a:solidFill>
                  <a:schemeClr val="accent1"/>
                </a:solidFill>
              </a:rPr>
              <a:t>Committees on the Budget </a:t>
            </a:r>
            <a:r>
              <a:rPr lang="en-US" sz="1500"/>
              <a:t>in the House and Senate</a:t>
            </a:r>
          </a:p>
          <a:p>
            <a:pPr>
              <a:lnSpc>
                <a:spcPts val="1800"/>
              </a:lnSpc>
              <a:spcBef>
                <a:spcPts val="600"/>
              </a:spcBef>
            </a:pPr>
            <a:r>
              <a:rPr lang="en-US" sz="1500"/>
              <a:t>The Act passed easily while the administration was embroiled in the Watergate scandal and was unwilling to provoke Congress. </a:t>
            </a:r>
          </a:p>
        </p:txBody>
      </p:sp>
      <p:pic>
        <p:nvPicPr>
          <p:cNvPr id="3074" name="Picture 2" descr="https://upload.wikimedia.org/wikipedia/commons/1/1d/White_House_north_and_south_side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52215" y="1020386"/>
            <a:ext cx="4207136" cy="19966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S Capitol west sid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349828" y="959820"/>
            <a:ext cx="4190832" cy="199989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5120137" y="1666619"/>
            <a:ext cx="2028443" cy="462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6865505" y="3017008"/>
          <a:ext cx="5111509" cy="3264600"/>
        </p:xfrm>
        <a:graphic>
          <a:graphicData uri="http://schemas.openxmlformats.org/drawingml/2006/table">
            <a:tbl>
              <a:tblPr firstRow="1" bandRow="1">
                <a:tableStyleId>{6E25E649-3F16-4E02-A733-19D2CDBF48F0}</a:tableStyleId>
              </a:tblPr>
              <a:tblGrid>
                <a:gridCol w="1581374">
                  <a:extLst>
                    <a:ext uri="{9D8B030D-6E8A-4147-A177-3AD203B41FA5}">
                      <a16:colId xmlns:a16="http://schemas.microsoft.com/office/drawing/2014/main" val="20000"/>
                    </a:ext>
                  </a:extLst>
                </a:gridCol>
                <a:gridCol w="3530135">
                  <a:extLst>
                    <a:ext uri="{9D8B030D-6E8A-4147-A177-3AD203B41FA5}">
                      <a16:colId xmlns:a16="http://schemas.microsoft.com/office/drawing/2014/main" val="20001"/>
                    </a:ext>
                  </a:extLst>
                </a:gridCol>
              </a:tblGrid>
              <a:tr h="131963">
                <a:tc>
                  <a:txBody>
                    <a:bodyPr/>
                    <a:lstStyle/>
                    <a:p>
                      <a:pPr algn="ctr" fontAlgn="ctr"/>
                      <a:r>
                        <a:rPr lang="en-US" sz="1200" dirty="0">
                          <a:effectLst/>
                        </a:rPr>
                        <a:t>  On or Before:</a:t>
                      </a:r>
                    </a:p>
                  </a:txBody>
                  <a:tcPr marL="45720" marR="45720" anchor="ctr"/>
                </a:tc>
                <a:tc>
                  <a:txBody>
                    <a:bodyPr/>
                    <a:lstStyle/>
                    <a:p>
                      <a:pPr algn="ctr" fontAlgn="t"/>
                      <a:r>
                        <a:rPr lang="en-US" sz="1200" dirty="0">
                          <a:effectLst/>
                        </a:rPr>
                        <a:t>Action to be completed:</a:t>
                      </a:r>
                    </a:p>
                  </a:txBody>
                  <a:tcPr marL="45720" marR="45720"/>
                </a:tc>
                <a:extLst>
                  <a:ext uri="{0D108BD9-81ED-4DB2-BD59-A6C34878D82A}">
                    <a16:rowId xmlns:a16="http://schemas.microsoft.com/office/drawing/2014/main" val="10000"/>
                  </a:ext>
                </a:extLst>
              </a:tr>
              <a:tr h="225247">
                <a:tc>
                  <a:txBody>
                    <a:bodyPr/>
                    <a:lstStyle/>
                    <a:p>
                      <a:pPr algn="ctr" fontAlgn="ctr"/>
                      <a:r>
                        <a:rPr lang="en-US" sz="1200" dirty="0">
                          <a:solidFill>
                            <a:schemeClr val="tx1"/>
                          </a:solidFill>
                          <a:effectLst/>
                        </a:rPr>
                        <a:t>1</a:t>
                      </a:r>
                      <a:r>
                        <a:rPr lang="en-US" sz="1200" baseline="30000" dirty="0">
                          <a:solidFill>
                            <a:schemeClr val="tx1"/>
                          </a:solidFill>
                          <a:effectLst/>
                        </a:rPr>
                        <a:t>st</a:t>
                      </a:r>
                      <a:r>
                        <a:rPr lang="en-US" sz="1200" dirty="0">
                          <a:solidFill>
                            <a:schemeClr val="tx1"/>
                          </a:solidFill>
                          <a:effectLst/>
                        </a:rPr>
                        <a:t> Mon. in Feb.</a:t>
                      </a:r>
                    </a:p>
                  </a:txBody>
                  <a:tcPr marL="45720" marR="45720" anchor="ctr"/>
                </a:tc>
                <a:tc>
                  <a:txBody>
                    <a:bodyPr/>
                    <a:lstStyle/>
                    <a:p>
                      <a:pPr algn="ctr" fontAlgn="ctr"/>
                      <a:r>
                        <a:rPr lang="en-US" sz="1200" dirty="0">
                          <a:solidFill>
                            <a:schemeClr val="tx1"/>
                          </a:solidFill>
                          <a:effectLst/>
                        </a:rPr>
                        <a:t> President submits his budget</a:t>
                      </a:r>
                    </a:p>
                  </a:txBody>
                  <a:tcPr marL="45720" marR="45720" anchor="ctr"/>
                </a:tc>
                <a:extLst>
                  <a:ext uri="{0D108BD9-81ED-4DB2-BD59-A6C34878D82A}">
                    <a16:rowId xmlns:a16="http://schemas.microsoft.com/office/drawing/2014/main" val="10001"/>
                  </a:ext>
                </a:extLst>
              </a:tr>
              <a:tr h="489674">
                <a:tc>
                  <a:txBody>
                    <a:bodyPr/>
                    <a:lstStyle/>
                    <a:p>
                      <a:pPr algn="ctr" fontAlgn="ctr"/>
                      <a:r>
                        <a:rPr lang="en-US" sz="1200" dirty="0">
                          <a:solidFill>
                            <a:schemeClr val="tx1"/>
                          </a:solidFill>
                          <a:effectLst/>
                        </a:rPr>
                        <a:t> &lt;6 weeks after PBR submitted</a:t>
                      </a:r>
                    </a:p>
                  </a:txBody>
                  <a:tcPr marL="45720" marR="45720" anchor="ctr"/>
                </a:tc>
                <a:tc>
                  <a:txBody>
                    <a:bodyPr/>
                    <a:lstStyle/>
                    <a:p>
                      <a:pPr algn="ctr" fontAlgn="ctr"/>
                      <a:r>
                        <a:rPr lang="en-US" sz="1200" dirty="0">
                          <a:solidFill>
                            <a:schemeClr val="tx1"/>
                          </a:solidFill>
                          <a:effectLst/>
                        </a:rPr>
                        <a:t> Committees submit views and estimates</a:t>
                      </a:r>
                      <a:r>
                        <a:rPr lang="en-US" sz="1200" baseline="0" dirty="0">
                          <a:solidFill>
                            <a:schemeClr val="tx1"/>
                          </a:solidFill>
                          <a:effectLst/>
                        </a:rPr>
                        <a:t> </a:t>
                      </a:r>
                      <a:r>
                        <a:rPr lang="en-US" sz="1200" dirty="0">
                          <a:solidFill>
                            <a:schemeClr val="tx1"/>
                          </a:solidFill>
                          <a:effectLst/>
                        </a:rPr>
                        <a:t>to Budget Committees</a:t>
                      </a:r>
                    </a:p>
                  </a:txBody>
                  <a:tcPr marL="45720" marR="45720" anchor="ctr"/>
                </a:tc>
                <a:extLst>
                  <a:ext uri="{0D108BD9-81ED-4DB2-BD59-A6C34878D82A}">
                    <a16:rowId xmlns:a16="http://schemas.microsoft.com/office/drawing/2014/main" val="10002"/>
                  </a:ext>
                </a:extLst>
              </a:tr>
              <a:tr h="342772">
                <a:tc>
                  <a:txBody>
                    <a:bodyPr/>
                    <a:lstStyle/>
                    <a:p>
                      <a:pPr algn="ctr"/>
                      <a:r>
                        <a:rPr lang="en-US" sz="1200" dirty="0">
                          <a:solidFill>
                            <a:schemeClr val="tx1"/>
                          </a:solidFill>
                          <a:effectLst/>
                        </a:rPr>
                        <a:t> April 15</a:t>
                      </a:r>
                    </a:p>
                  </a:txBody>
                  <a:tcPr marL="45720" marR="45720" anchor="ctr"/>
                </a:tc>
                <a:tc>
                  <a:txBody>
                    <a:bodyPr/>
                    <a:lstStyle/>
                    <a:p>
                      <a:pPr algn="ctr" fontAlgn="ctr"/>
                      <a:r>
                        <a:rPr lang="en-US" sz="1200" dirty="0">
                          <a:solidFill>
                            <a:schemeClr val="tx1"/>
                          </a:solidFill>
                          <a:effectLst/>
                        </a:rPr>
                        <a:t> Congress completes action on the concurrent resolution on the budget</a:t>
                      </a:r>
                    </a:p>
                  </a:txBody>
                  <a:tcPr marL="45720" marR="45720" anchor="ctr"/>
                </a:tc>
                <a:extLst>
                  <a:ext uri="{0D108BD9-81ED-4DB2-BD59-A6C34878D82A}">
                    <a16:rowId xmlns:a16="http://schemas.microsoft.com/office/drawing/2014/main" val="10003"/>
                  </a:ext>
                </a:extLst>
              </a:tr>
              <a:tr h="195870">
                <a:tc>
                  <a:txBody>
                    <a:bodyPr/>
                    <a:lstStyle/>
                    <a:p>
                      <a:pPr algn="ctr"/>
                      <a:r>
                        <a:rPr lang="en-US" sz="1200" dirty="0">
                          <a:solidFill>
                            <a:schemeClr val="tx1"/>
                          </a:solidFill>
                          <a:effectLst/>
                        </a:rPr>
                        <a:t> May 15</a:t>
                      </a:r>
                    </a:p>
                  </a:txBody>
                  <a:tcPr marL="45720" marR="45720" anchor="ctr"/>
                </a:tc>
                <a:tc>
                  <a:txBody>
                    <a:bodyPr/>
                    <a:lstStyle/>
                    <a:p>
                      <a:pPr algn="ctr"/>
                      <a:r>
                        <a:rPr lang="en-US" sz="1200" dirty="0">
                          <a:solidFill>
                            <a:schemeClr val="tx1"/>
                          </a:solidFill>
                          <a:effectLst/>
                        </a:rPr>
                        <a:t> Annual appropriation bills may be</a:t>
                      </a:r>
                      <a:r>
                        <a:rPr lang="en-US" sz="1200" baseline="0" dirty="0">
                          <a:solidFill>
                            <a:schemeClr val="tx1"/>
                          </a:solidFill>
                          <a:effectLst/>
                        </a:rPr>
                        <a:t> </a:t>
                      </a:r>
                      <a:r>
                        <a:rPr lang="en-US" sz="1200" dirty="0">
                          <a:solidFill>
                            <a:schemeClr val="tx1"/>
                          </a:solidFill>
                          <a:effectLst/>
                        </a:rPr>
                        <a:t>considered in House</a:t>
                      </a:r>
                    </a:p>
                  </a:txBody>
                  <a:tcPr marL="45720" marR="45720" anchor="ctr"/>
                </a:tc>
                <a:extLst>
                  <a:ext uri="{0D108BD9-81ED-4DB2-BD59-A6C34878D82A}">
                    <a16:rowId xmlns:a16="http://schemas.microsoft.com/office/drawing/2014/main" val="10004"/>
                  </a:ext>
                </a:extLst>
              </a:tr>
              <a:tr h="269320">
                <a:tc>
                  <a:txBody>
                    <a:bodyPr/>
                    <a:lstStyle/>
                    <a:p>
                      <a:pPr algn="ctr"/>
                      <a:r>
                        <a:rPr lang="en-US" sz="1200" dirty="0">
                          <a:solidFill>
                            <a:schemeClr val="tx1"/>
                          </a:solidFill>
                          <a:effectLst/>
                        </a:rPr>
                        <a:t>June 10</a:t>
                      </a:r>
                    </a:p>
                  </a:txBody>
                  <a:tcPr marL="45720" marR="45720" anchor="ctr"/>
                </a:tc>
                <a:tc>
                  <a:txBody>
                    <a:bodyPr/>
                    <a:lstStyle/>
                    <a:p>
                      <a:pPr algn="ctr"/>
                      <a:r>
                        <a:rPr lang="en-US" sz="1200" dirty="0">
                          <a:solidFill>
                            <a:schemeClr val="tx1"/>
                          </a:solidFill>
                          <a:effectLst/>
                        </a:rPr>
                        <a:t> House Appropriations Committee reports</a:t>
                      </a:r>
                      <a:r>
                        <a:rPr lang="en-US" sz="1200" baseline="0" dirty="0">
                          <a:solidFill>
                            <a:schemeClr val="tx1"/>
                          </a:solidFill>
                          <a:effectLst/>
                        </a:rPr>
                        <a:t> </a:t>
                      </a:r>
                      <a:r>
                        <a:rPr lang="en-US" sz="1200" dirty="0">
                          <a:solidFill>
                            <a:schemeClr val="tx1"/>
                          </a:solidFill>
                          <a:effectLst/>
                        </a:rPr>
                        <a:t>last annual appropriation bill</a:t>
                      </a:r>
                    </a:p>
                  </a:txBody>
                  <a:tcPr marL="45720" marR="45720" anchor="ctr"/>
                </a:tc>
                <a:extLst>
                  <a:ext uri="{0D108BD9-81ED-4DB2-BD59-A6C34878D82A}">
                    <a16:rowId xmlns:a16="http://schemas.microsoft.com/office/drawing/2014/main" val="10005"/>
                  </a:ext>
                </a:extLst>
              </a:tr>
              <a:tr h="306046">
                <a:tc>
                  <a:txBody>
                    <a:bodyPr/>
                    <a:lstStyle/>
                    <a:p>
                      <a:pPr algn="ctr"/>
                      <a:r>
                        <a:rPr lang="en-US" sz="1200" dirty="0">
                          <a:solidFill>
                            <a:schemeClr val="tx1"/>
                          </a:solidFill>
                          <a:effectLst/>
                        </a:rPr>
                        <a:t>June 15</a:t>
                      </a:r>
                    </a:p>
                  </a:txBody>
                  <a:tcPr marL="45720" marR="45720" anchor="ctr"/>
                </a:tc>
                <a:tc>
                  <a:txBody>
                    <a:bodyPr/>
                    <a:lstStyle/>
                    <a:p>
                      <a:pPr algn="ctr"/>
                      <a:r>
                        <a:rPr lang="en-US" sz="1200" dirty="0">
                          <a:solidFill>
                            <a:schemeClr val="tx1"/>
                          </a:solidFill>
                          <a:effectLst/>
                        </a:rPr>
                        <a:t> Congress completes reconciliation</a:t>
                      </a:r>
                    </a:p>
                  </a:txBody>
                  <a:tcPr marL="45720" marR="45720" anchor="ctr"/>
                </a:tc>
                <a:extLst>
                  <a:ext uri="{0D108BD9-81ED-4DB2-BD59-A6C34878D82A}">
                    <a16:rowId xmlns:a16="http://schemas.microsoft.com/office/drawing/2014/main" val="10006"/>
                  </a:ext>
                </a:extLst>
              </a:tr>
              <a:tr h="232595">
                <a:tc>
                  <a:txBody>
                    <a:bodyPr/>
                    <a:lstStyle/>
                    <a:p>
                      <a:pPr algn="ctr"/>
                      <a:r>
                        <a:rPr lang="en-US" sz="1200" dirty="0">
                          <a:solidFill>
                            <a:schemeClr val="tx1"/>
                          </a:solidFill>
                          <a:effectLst/>
                        </a:rPr>
                        <a:t> June 30</a:t>
                      </a:r>
                    </a:p>
                  </a:txBody>
                  <a:tcPr marL="45720" marR="45720" anchor="ctr"/>
                </a:tc>
                <a:tc>
                  <a:txBody>
                    <a:bodyPr/>
                    <a:lstStyle/>
                    <a:p>
                      <a:pPr algn="ctr"/>
                      <a:r>
                        <a:rPr lang="en-US" sz="1200" dirty="0">
                          <a:solidFill>
                            <a:schemeClr val="tx1"/>
                          </a:solidFill>
                          <a:effectLst/>
                        </a:rPr>
                        <a:t> House completes action on bills</a:t>
                      </a:r>
                    </a:p>
                  </a:txBody>
                  <a:tcPr marL="45720" marR="45720" anchor="ctr"/>
                </a:tc>
                <a:extLst>
                  <a:ext uri="{0D108BD9-81ED-4DB2-BD59-A6C34878D82A}">
                    <a16:rowId xmlns:a16="http://schemas.microsoft.com/office/drawing/2014/main" val="10007"/>
                  </a:ext>
                </a:extLst>
              </a:tr>
              <a:tr h="0">
                <a:tc>
                  <a:txBody>
                    <a:bodyPr/>
                    <a:lstStyle/>
                    <a:p>
                      <a:pPr algn="ctr" fontAlgn="ctr"/>
                      <a:r>
                        <a:rPr lang="en-US" sz="1200" dirty="0">
                          <a:solidFill>
                            <a:schemeClr val="tx1"/>
                          </a:solidFill>
                          <a:effectLst/>
                        </a:rPr>
                        <a:t> October 1</a:t>
                      </a:r>
                    </a:p>
                  </a:txBody>
                  <a:tcPr marL="45720" marR="45720" anchor="ctr"/>
                </a:tc>
                <a:tc>
                  <a:txBody>
                    <a:bodyPr/>
                    <a:lstStyle/>
                    <a:p>
                      <a:pPr algn="ctr"/>
                      <a:r>
                        <a:rPr lang="en-US" sz="1200" dirty="0">
                          <a:solidFill>
                            <a:schemeClr val="tx1"/>
                          </a:solidFill>
                          <a:effectLst/>
                        </a:rPr>
                        <a:t> Fiscal year begins</a:t>
                      </a:r>
                    </a:p>
                  </a:txBody>
                  <a:tcPr marL="45720" marR="45720" anchor="ctr"/>
                </a:tc>
                <a:extLst>
                  <a:ext uri="{0D108BD9-81ED-4DB2-BD59-A6C34878D82A}">
                    <a16:rowId xmlns:a16="http://schemas.microsoft.com/office/drawing/2014/main" val="10008"/>
                  </a:ext>
                </a:extLst>
              </a:tr>
            </a:tbl>
          </a:graphicData>
        </a:graphic>
      </p:graphicFrame>
      <p:pic>
        <p:nvPicPr>
          <p:cNvPr id="4" name="Picture 2" descr="NWC Federal Spotlight (March 30, 2022 Edition) FY2023 President's Budget  and more | National Waterways Conference">
            <a:extLst>
              <a:ext uri="{FF2B5EF4-FFF2-40B4-BE49-F238E27FC236}">
                <a16:creationId xmlns:a16="http://schemas.microsoft.com/office/drawing/2014/main" id="{B2F06D24-6944-2F03-8A42-7FA6C6677E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56354">
            <a:off x="5250180" y="1066312"/>
            <a:ext cx="1463040" cy="187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562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68AD-C8FF-41BE-8DE0-11FAE0E37082}"/>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F690F4B4-3E62-4B6A-B238-AEAF9FE41808}"/>
              </a:ext>
            </a:extLst>
          </p:cNvPr>
          <p:cNvGraphicFramePr>
            <a:graphicFrameLocks noGrp="1" noChangeAspect="1"/>
          </p:cNvGraphicFramePr>
          <p:nvPr>
            <p:ph idx="1"/>
          </p:nvPr>
        </p:nvGraphicFramePr>
        <p:xfrm>
          <a:off x="1" y="0"/>
          <a:ext cx="9113854" cy="6878093"/>
        </p:xfrm>
        <a:graphic>
          <a:graphicData uri="http://schemas.openxmlformats.org/presentationml/2006/ole">
            <mc:AlternateContent xmlns:mc="http://schemas.openxmlformats.org/markup-compatibility/2006">
              <mc:Choice xmlns:v="urn:schemas-microsoft-com:vml" Requires="v">
                <p:oleObj name="Acrobat Document" r:id="rId2" imgW="9144000" imgH="5143500" progId="Acrobat.Document.2017">
                  <p:embed/>
                </p:oleObj>
              </mc:Choice>
              <mc:Fallback>
                <p:oleObj name="Acrobat Document" r:id="rId2" imgW="9144000" imgH="5143500" progId="Acrobat.Document.2017">
                  <p:embed/>
                  <p:pic>
                    <p:nvPicPr>
                      <p:cNvPr id="7" name="Content Placeholder 6">
                        <a:extLst>
                          <a:ext uri="{FF2B5EF4-FFF2-40B4-BE49-F238E27FC236}">
                            <a16:creationId xmlns:a16="http://schemas.microsoft.com/office/drawing/2014/main" id="{F690F4B4-3E62-4B6A-B238-AEAF9FE41808}"/>
                          </a:ext>
                        </a:extLst>
                      </p:cNvPr>
                      <p:cNvPicPr/>
                      <p:nvPr/>
                    </p:nvPicPr>
                    <p:blipFill>
                      <a:blip r:embed="rId3"/>
                      <a:stretch>
                        <a:fillRect/>
                      </a:stretch>
                    </p:blipFill>
                    <p:spPr>
                      <a:xfrm>
                        <a:off x="1" y="0"/>
                        <a:ext cx="9113854" cy="6878093"/>
                      </a:xfrm>
                      <a:prstGeom prst="rect">
                        <a:avLst/>
                      </a:prstGeom>
                    </p:spPr>
                  </p:pic>
                </p:oleObj>
              </mc:Fallback>
            </mc:AlternateContent>
          </a:graphicData>
        </a:graphic>
      </p:graphicFrame>
      <p:sp>
        <p:nvSpPr>
          <p:cNvPr id="8" name="Content Placeholder 1">
            <a:extLst>
              <a:ext uri="{FF2B5EF4-FFF2-40B4-BE49-F238E27FC236}">
                <a16:creationId xmlns:a16="http://schemas.microsoft.com/office/drawing/2014/main" id="{94A451F7-6B6E-4815-82BA-1DA1B86FEF52}"/>
              </a:ext>
            </a:extLst>
          </p:cNvPr>
          <p:cNvSpPr txBox="1">
            <a:spLocks/>
          </p:cNvSpPr>
          <p:nvPr/>
        </p:nvSpPr>
        <p:spPr>
          <a:xfrm>
            <a:off x="9113855" y="-1"/>
            <a:ext cx="3071944" cy="6857998"/>
          </a:xfrm>
          <a:prstGeom prst="rect">
            <a:avLst/>
          </a:prstGeom>
          <a:solidFill>
            <a:schemeClr val="bg1"/>
          </a:solidFill>
          <a:ln>
            <a:solidFill>
              <a:schemeClr val="tx1"/>
            </a:solidFill>
          </a:ln>
        </p:spPr>
        <p:txBody>
          <a:bodyPr vert="horz" lIns="91440" tIns="45720" rIns="91440" bIns="45720" rtlCol="0">
            <a:normAutofit fontScale="775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a:spcBef>
                <a:spcPts val="300"/>
              </a:spcBef>
            </a:pPr>
            <a:r>
              <a:rPr lang="en-US" sz="1900">
                <a:latin typeface="Calibri" panose="020F0502020204030204" pitchFamily="34" charset="0"/>
                <a:cs typeface="Calibri" panose="020F0502020204030204" pitchFamily="34" charset="0"/>
              </a:rPr>
              <a:t>Agriculture, Rural Development, </a:t>
            </a:r>
            <a:br>
              <a:rPr lang="en-US" sz="1900">
                <a:latin typeface="Calibri" panose="020F0502020204030204" pitchFamily="34" charset="0"/>
                <a:cs typeface="Calibri" panose="020F0502020204030204" pitchFamily="34" charset="0"/>
              </a:rPr>
            </a:br>
            <a:r>
              <a:rPr lang="en-US" sz="1900">
                <a:latin typeface="Calibri" panose="020F0502020204030204" pitchFamily="34" charset="0"/>
                <a:cs typeface="Calibri" panose="020F0502020204030204" pitchFamily="34" charset="0"/>
              </a:rPr>
              <a:t>Food and Drug Administration, </a:t>
            </a:r>
            <a:br>
              <a:rPr lang="en-US" sz="1900">
                <a:latin typeface="Calibri" panose="020F0502020204030204" pitchFamily="34" charset="0"/>
                <a:cs typeface="Calibri" panose="020F0502020204030204" pitchFamily="34" charset="0"/>
              </a:rPr>
            </a:br>
            <a:r>
              <a:rPr lang="en-US" sz="1900">
                <a:latin typeface="Calibri" panose="020F0502020204030204" pitchFamily="34" charset="0"/>
                <a:cs typeface="Calibri" panose="020F0502020204030204" pitchFamily="34" charset="0"/>
              </a:rPr>
              <a:t>and Related Agencies</a:t>
            </a:r>
          </a:p>
          <a:p>
            <a:pPr>
              <a:spcBef>
                <a:spcPts val="300"/>
              </a:spcBef>
            </a:pPr>
            <a:r>
              <a:rPr lang="en-US" sz="1900">
                <a:latin typeface="Calibri" panose="020F0502020204030204" pitchFamily="34" charset="0"/>
                <a:cs typeface="Calibri" panose="020F0502020204030204" pitchFamily="34" charset="0"/>
              </a:rPr>
              <a:t>Commerce, Justice, Science, </a:t>
            </a:r>
            <a:br>
              <a:rPr lang="en-US" sz="1900">
                <a:latin typeface="Calibri" panose="020F0502020204030204" pitchFamily="34" charset="0"/>
                <a:cs typeface="Calibri" panose="020F0502020204030204" pitchFamily="34" charset="0"/>
              </a:rPr>
            </a:br>
            <a:r>
              <a:rPr lang="en-US" sz="1900">
                <a:latin typeface="Calibri" panose="020F0502020204030204" pitchFamily="34" charset="0"/>
                <a:cs typeface="Calibri" panose="020F0502020204030204" pitchFamily="34" charset="0"/>
              </a:rPr>
              <a:t>and Related Agencies</a:t>
            </a:r>
          </a:p>
          <a:p>
            <a:pPr lvl="1">
              <a:spcBef>
                <a:spcPts val="300"/>
              </a:spcBef>
            </a:pPr>
            <a:r>
              <a:rPr lang="en-US" sz="1600" b="1">
                <a:solidFill>
                  <a:schemeClr val="accent1"/>
                </a:solidFill>
                <a:latin typeface="Calibri" panose="020F0502020204030204" pitchFamily="34" charset="0"/>
                <a:cs typeface="Calibri" panose="020F0502020204030204" pitchFamily="34" charset="0"/>
              </a:rPr>
              <a:t>NASA and NSF</a:t>
            </a:r>
          </a:p>
          <a:p>
            <a:pPr>
              <a:spcBef>
                <a:spcPts val="300"/>
              </a:spcBef>
            </a:pPr>
            <a:r>
              <a:rPr lang="en-US" sz="1900">
                <a:latin typeface="Calibri" panose="020F0502020204030204" pitchFamily="34" charset="0"/>
                <a:cs typeface="Calibri" panose="020F0502020204030204" pitchFamily="34" charset="0"/>
              </a:rPr>
              <a:t>Defense</a:t>
            </a:r>
          </a:p>
          <a:p>
            <a:pPr>
              <a:spcBef>
                <a:spcPts val="300"/>
              </a:spcBef>
            </a:pPr>
            <a:r>
              <a:rPr lang="en-US" sz="1900" b="1">
                <a:solidFill>
                  <a:schemeClr val="tx2"/>
                </a:solidFill>
                <a:latin typeface="Calibri" panose="020F0502020204030204" pitchFamily="34" charset="0"/>
                <a:cs typeface="Calibri" panose="020F0502020204030204" pitchFamily="34" charset="0"/>
              </a:rPr>
              <a:t>Energy &amp; Water Development</a:t>
            </a:r>
          </a:p>
          <a:p>
            <a:pPr lvl="1">
              <a:spcBef>
                <a:spcPts val="300"/>
              </a:spcBef>
            </a:pPr>
            <a:r>
              <a:rPr lang="en-US" sz="1600" b="1">
                <a:latin typeface="Calibri" panose="020F0502020204030204" pitchFamily="34" charset="0"/>
                <a:cs typeface="Calibri" panose="020F0502020204030204" pitchFamily="34" charset="0"/>
              </a:rPr>
              <a:t>Department of Energy</a:t>
            </a:r>
          </a:p>
          <a:p>
            <a:pPr>
              <a:spcBef>
                <a:spcPts val="300"/>
              </a:spcBef>
            </a:pPr>
            <a:r>
              <a:rPr lang="en-US" sz="1900">
                <a:latin typeface="Calibri" panose="020F0502020204030204" pitchFamily="34" charset="0"/>
                <a:cs typeface="Calibri" panose="020F0502020204030204" pitchFamily="34" charset="0"/>
              </a:rPr>
              <a:t>Financial Services and General </a:t>
            </a:r>
            <a:br>
              <a:rPr lang="en-US" sz="1900">
                <a:latin typeface="Calibri" panose="020F0502020204030204" pitchFamily="34" charset="0"/>
                <a:cs typeface="Calibri" panose="020F0502020204030204" pitchFamily="34" charset="0"/>
              </a:rPr>
            </a:br>
            <a:r>
              <a:rPr lang="en-US" sz="1900">
                <a:latin typeface="Calibri" panose="020F0502020204030204" pitchFamily="34" charset="0"/>
                <a:cs typeface="Calibri" panose="020F0502020204030204" pitchFamily="34" charset="0"/>
              </a:rPr>
              <a:t>Government</a:t>
            </a:r>
          </a:p>
          <a:p>
            <a:pPr>
              <a:spcBef>
                <a:spcPts val="300"/>
              </a:spcBef>
            </a:pPr>
            <a:r>
              <a:rPr lang="en-US" sz="1900">
                <a:latin typeface="Calibri" panose="020F0502020204030204" pitchFamily="34" charset="0"/>
                <a:cs typeface="Calibri" panose="020F0502020204030204" pitchFamily="34" charset="0"/>
              </a:rPr>
              <a:t>Homeland Security</a:t>
            </a:r>
          </a:p>
          <a:p>
            <a:pPr>
              <a:spcBef>
                <a:spcPts val="300"/>
              </a:spcBef>
            </a:pPr>
            <a:r>
              <a:rPr lang="en-US" sz="1900">
                <a:latin typeface="Calibri" panose="020F0502020204030204" pitchFamily="34" charset="0"/>
                <a:cs typeface="Calibri" panose="020F0502020204030204" pitchFamily="34" charset="0"/>
              </a:rPr>
              <a:t>Interior, Environment, and Related Agencies</a:t>
            </a:r>
            <a:r>
              <a:rPr lang="en-US" sz="1600">
                <a:latin typeface="Calibri" panose="020F0502020204030204" pitchFamily="34" charset="0"/>
                <a:cs typeface="Calibri" panose="020F0502020204030204" pitchFamily="34" charset="0"/>
              </a:rPr>
              <a:t> </a:t>
            </a:r>
          </a:p>
          <a:p>
            <a:pPr>
              <a:spcBef>
                <a:spcPts val="300"/>
              </a:spcBef>
            </a:pPr>
            <a:r>
              <a:rPr lang="en-US" sz="1900">
                <a:latin typeface="Calibri" panose="020F0502020204030204" pitchFamily="34" charset="0"/>
                <a:cs typeface="Calibri" panose="020F0502020204030204" pitchFamily="34" charset="0"/>
              </a:rPr>
              <a:t>Labor, Health and Human Services, Education, and Related Agencies</a:t>
            </a:r>
          </a:p>
          <a:p>
            <a:pPr lvl="1">
              <a:spcBef>
                <a:spcPts val="300"/>
              </a:spcBef>
            </a:pPr>
            <a:r>
              <a:rPr lang="en-US" sz="1600">
                <a:latin typeface="Calibri" panose="020F0502020204030204" pitchFamily="34" charset="0"/>
                <a:cs typeface="Calibri" panose="020F0502020204030204" pitchFamily="34" charset="0"/>
              </a:rPr>
              <a:t>Department of Health and Human Services (NIH)</a:t>
            </a:r>
          </a:p>
          <a:p>
            <a:pPr>
              <a:spcBef>
                <a:spcPts val="300"/>
              </a:spcBef>
            </a:pPr>
            <a:r>
              <a:rPr lang="en-US" sz="1900">
                <a:latin typeface="Calibri" panose="020F0502020204030204" pitchFamily="34" charset="0"/>
                <a:cs typeface="Calibri" panose="020F0502020204030204" pitchFamily="34" charset="0"/>
              </a:rPr>
              <a:t>Legislative Branch</a:t>
            </a:r>
          </a:p>
          <a:p>
            <a:pPr>
              <a:spcBef>
                <a:spcPts val="300"/>
              </a:spcBef>
            </a:pPr>
            <a:r>
              <a:rPr lang="en-US" sz="1900">
                <a:latin typeface="Calibri" panose="020F0502020204030204" pitchFamily="34" charset="0"/>
                <a:cs typeface="Calibri" panose="020F0502020204030204" pitchFamily="34" charset="0"/>
              </a:rPr>
              <a:t>Military Construction, Veterans Affairs, and Related Agencies</a:t>
            </a:r>
          </a:p>
          <a:p>
            <a:pPr>
              <a:spcBef>
                <a:spcPts val="300"/>
              </a:spcBef>
            </a:pPr>
            <a:r>
              <a:rPr lang="en-US" sz="1900">
                <a:latin typeface="Calibri" panose="020F0502020204030204" pitchFamily="34" charset="0"/>
                <a:cs typeface="Calibri" panose="020F0502020204030204" pitchFamily="34" charset="0"/>
              </a:rPr>
              <a:t>State, Foreign Operations, and Related Programs</a:t>
            </a:r>
          </a:p>
          <a:p>
            <a:pPr>
              <a:spcBef>
                <a:spcPts val="300"/>
              </a:spcBef>
            </a:pPr>
            <a:r>
              <a:rPr lang="en-US" sz="1900">
                <a:latin typeface="Calibri" panose="020F0502020204030204" pitchFamily="34" charset="0"/>
                <a:cs typeface="Calibri" panose="020F0502020204030204" pitchFamily="34" charset="0"/>
              </a:rPr>
              <a:t>Transportation, Housing and Urban Development, and Related Agencies</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2503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HEP Role in Congressional Process</a:t>
            </a:r>
          </a:p>
        </p:txBody>
      </p:sp>
      <p:sp>
        <p:nvSpPr>
          <p:cNvPr id="2" name="Content Placeholder 1"/>
          <p:cNvSpPr>
            <a:spLocks noGrp="1"/>
          </p:cNvSpPr>
          <p:nvPr>
            <p:ph idx="1"/>
          </p:nvPr>
        </p:nvSpPr>
        <p:spPr>
          <a:xfrm>
            <a:off x="609601" y="901722"/>
            <a:ext cx="11356620" cy="5655849"/>
          </a:xfrm>
        </p:spPr>
        <p:txBody>
          <a:bodyPr>
            <a:normAutofit fontScale="77500" lnSpcReduction="20000"/>
          </a:bodyPr>
          <a:lstStyle/>
          <a:p>
            <a:r>
              <a:rPr lang="en-US"/>
              <a:t>Budget narrative provides the justification for the level of support in the President’s Budget Request</a:t>
            </a:r>
          </a:p>
          <a:p>
            <a:pPr lvl="1"/>
            <a:r>
              <a:rPr lang="en-US" sz="2600">
                <a:solidFill>
                  <a:schemeClr val="tx1"/>
                </a:solidFill>
              </a:rPr>
              <a:t>Overview of the HEP program, highlights from the past year, and discussion of:</a:t>
            </a:r>
          </a:p>
          <a:p>
            <a:pPr lvl="2"/>
            <a:r>
              <a:rPr lang="en-US" sz="2300">
                <a:solidFill>
                  <a:srgbClr val="0070C0"/>
                </a:solidFill>
              </a:rPr>
              <a:t>Line-Item Construction, Major Items of Equipment, New Initiatives or New Starts, Facilities &amp; Experimental Operations, and Research program priorities</a:t>
            </a:r>
          </a:p>
          <a:p>
            <a:pPr lvl="1"/>
            <a:r>
              <a:rPr lang="en-US" sz="2600">
                <a:solidFill>
                  <a:schemeClr val="tx1"/>
                </a:solidFill>
              </a:rPr>
              <a:t>Detailed funding of Budget Request vs. Prior Year Request (or Enacted)</a:t>
            </a:r>
          </a:p>
          <a:p>
            <a:pPr lvl="1"/>
            <a:r>
              <a:rPr lang="en-US" sz="2600">
                <a:solidFill>
                  <a:schemeClr val="tx1"/>
                </a:solidFill>
              </a:rPr>
              <a:t>“Explanation of Changes”</a:t>
            </a:r>
          </a:p>
          <a:p>
            <a:pPr lvl="2"/>
            <a:r>
              <a:rPr lang="en-US" sz="2300" b="1">
                <a:solidFill>
                  <a:srgbClr val="00B050"/>
                </a:solidFill>
              </a:rPr>
              <a:t>Additional scope of work (Increase) or </a:t>
            </a:r>
            <a:r>
              <a:rPr lang="en-US" sz="2300" b="1">
                <a:solidFill>
                  <a:srgbClr val="C00000"/>
                </a:solidFill>
              </a:rPr>
              <a:t>Emphasis/Focus/Priority (Decrease)</a:t>
            </a:r>
          </a:p>
          <a:p>
            <a:pPr lvl="2"/>
            <a:r>
              <a:rPr lang="en-US" sz="2300">
                <a:solidFill>
                  <a:srgbClr val="0070C0"/>
                </a:solidFill>
              </a:rPr>
              <a:t>Focus on what can be done, with priorities</a:t>
            </a:r>
          </a:p>
          <a:p>
            <a:pPr>
              <a:spcBef>
                <a:spcPts val="300"/>
              </a:spcBef>
            </a:pPr>
            <a:r>
              <a:rPr lang="en-US"/>
              <a:t>Agencies usually invited to brief Congress on budget request</a:t>
            </a:r>
          </a:p>
          <a:p>
            <a:pPr lvl="1"/>
            <a:r>
              <a:rPr lang="en-US" sz="2600">
                <a:solidFill>
                  <a:schemeClr val="tx1"/>
                </a:solidFill>
              </a:rPr>
              <a:t>Opportunity to reinforce overall strategy. Highlight key elements of request</a:t>
            </a:r>
          </a:p>
          <a:p>
            <a:pPr lvl="2"/>
            <a:r>
              <a:rPr lang="en-US" sz="2300">
                <a:solidFill>
                  <a:srgbClr val="7030A0"/>
                </a:solidFill>
              </a:rPr>
              <a:t>Congress must individually approve each DOE project &gt;$5M</a:t>
            </a:r>
          </a:p>
          <a:p>
            <a:pPr lvl="1"/>
            <a:r>
              <a:rPr lang="en-US" sz="2600">
                <a:solidFill>
                  <a:schemeClr val="tx1"/>
                </a:solidFill>
              </a:rPr>
              <a:t>Informational request for additional detail</a:t>
            </a:r>
          </a:p>
          <a:p>
            <a:pPr lvl="1"/>
            <a:r>
              <a:rPr lang="en-US" sz="2600">
                <a:solidFill>
                  <a:schemeClr val="tx1"/>
                </a:solidFill>
              </a:rPr>
              <a:t>Respond to requests regarding impact of alternative funding decisions</a:t>
            </a:r>
          </a:p>
        </p:txBody>
      </p:sp>
    </p:spTree>
    <p:extLst>
      <p:ext uri="{BB962C8B-B14F-4D97-AF65-F5344CB8AC3E}">
        <p14:creationId xmlns:p14="http://schemas.microsoft.com/office/powerpoint/2010/main" val="151266909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a Continuing Resolution?">
            <a:extLst>
              <a:ext uri="{FF2B5EF4-FFF2-40B4-BE49-F238E27FC236}">
                <a16:creationId xmlns:a16="http://schemas.microsoft.com/office/drawing/2014/main" id="{BAD0E13C-9CDD-7C57-D49B-2CB1D2E99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5638800" cy="42291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a:t>Impacts of a Continuing</a:t>
            </a:r>
            <a:br>
              <a:rPr lang="en-US"/>
            </a:br>
            <a:r>
              <a:rPr lang="en-US"/>
              <a:t>Resolution (CR)</a:t>
            </a:r>
          </a:p>
        </p:txBody>
      </p:sp>
      <p:sp>
        <p:nvSpPr>
          <p:cNvPr id="2" name="Content Placeholder 1"/>
          <p:cNvSpPr>
            <a:spLocks noGrp="1"/>
          </p:cNvSpPr>
          <p:nvPr>
            <p:ph idx="1"/>
          </p:nvPr>
        </p:nvSpPr>
        <p:spPr>
          <a:xfrm>
            <a:off x="420414" y="917839"/>
            <a:ext cx="11592690" cy="5580932"/>
          </a:xfrm>
        </p:spPr>
        <p:txBody>
          <a:bodyPr>
            <a:normAutofit fontScale="55000" lnSpcReduction="20000"/>
          </a:bodyPr>
          <a:lstStyle/>
          <a:p>
            <a:r>
              <a:rPr lang="en-US"/>
              <a:t>If U.S. Congress and President </a:t>
            </a:r>
            <a:r>
              <a:rPr lang="en-US">
                <a:solidFill>
                  <a:srgbClr val="C00000"/>
                </a:solidFill>
              </a:rPr>
              <a:t>have not passed and signed</a:t>
            </a:r>
            <a:br>
              <a:rPr lang="en-US">
                <a:solidFill>
                  <a:srgbClr val="C00000"/>
                </a:solidFill>
              </a:rPr>
            </a:br>
            <a:r>
              <a:rPr lang="en-US">
                <a:solidFill>
                  <a:srgbClr val="C00000"/>
                </a:solidFill>
              </a:rPr>
              <a:t>all appropriations bills by September 30</a:t>
            </a:r>
            <a:r>
              <a:rPr lang="en-US"/>
              <a:t>, a CR may be </a:t>
            </a:r>
            <a:br>
              <a:rPr lang="en-US"/>
            </a:br>
            <a:r>
              <a:rPr lang="en-US"/>
              <a:t>passed to avoid a U.S. Government shutdown</a:t>
            </a:r>
            <a:endParaRPr lang="en-US" i="1">
              <a:solidFill>
                <a:srgbClr val="003399"/>
              </a:solidFill>
            </a:endParaRPr>
          </a:p>
          <a:p>
            <a:pPr lvl="1">
              <a:spcAft>
                <a:spcPts val="0"/>
              </a:spcAft>
            </a:pPr>
            <a:r>
              <a:rPr lang="en-US" sz="2500"/>
              <a:t>Must pass some form of appropriations to have legal authority</a:t>
            </a:r>
            <a:br>
              <a:rPr lang="en-US" sz="2500"/>
            </a:br>
            <a:r>
              <a:rPr lang="en-US" sz="2500"/>
              <a:t>to spend money!</a:t>
            </a:r>
          </a:p>
          <a:p>
            <a:pPr lvl="1">
              <a:spcAft>
                <a:spcPts val="0"/>
              </a:spcAft>
            </a:pPr>
            <a:r>
              <a:rPr lang="en-US" sz="2500" b="1">
                <a:solidFill>
                  <a:srgbClr val="3A32DA"/>
                </a:solidFill>
              </a:rPr>
              <a:t>CRs are now a routine</a:t>
            </a:r>
            <a:r>
              <a:rPr lang="en-US" sz="2500">
                <a:solidFill>
                  <a:srgbClr val="3A32DA"/>
                </a:solidFill>
              </a:rPr>
              <a:t> part of the federal budget process</a:t>
            </a:r>
            <a:endParaRPr lang="en-US" sz="2500"/>
          </a:p>
          <a:p>
            <a:pPr lvl="1">
              <a:spcAft>
                <a:spcPts val="0"/>
              </a:spcAft>
            </a:pPr>
            <a:r>
              <a:rPr lang="en-US" sz="2500">
                <a:solidFill>
                  <a:srgbClr val="FF0000"/>
                </a:solidFill>
              </a:rPr>
              <a:t>CRs prevent us from making final funding decisions</a:t>
            </a:r>
          </a:p>
          <a:p>
            <a:pPr lvl="1">
              <a:spcAft>
                <a:spcPts val="0"/>
              </a:spcAft>
            </a:pPr>
            <a:r>
              <a:rPr lang="en-US" sz="2500" b="1"/>
              <a:t>Increases workload</a:t>
            </a:r>
            <a:r>
              <a:rPr lang="en-US" sz="2500"/>
              <a:t> as we must revisit funding decisions </a:t>
            </a:r>
          </a:p>
          <a:p>
            <a:pPr>
              <a:spcBef>
                <a:spcPts val="600"/>
              </a:spcBef>
            </a:pPr>
            <a:r>
              <a:rPr lang="en-US"/>
              <a:t>Therefore, a </a:t>
            </a:r>
            <a:r>
              <a:rPr lang="en-US">
                <a:solidFill>
                  <a:schemeClr val="accent1"/>
                </a:solidFill>
              </a:rPr>
              <a:t>CR may impede the start of new projects</a:t>
            </a:r>
          </a:p>
          <a:p>
            <a:pPr lvl="1"/>
            <a:r>
              <a:rPr lang="en-US" sz="2500"/>
              <a:t>Projects with total cost &gt;$5M must be approved by Congress </a:t>
            </a:r>
            <a:br>
              <a:rPr lang="en-US" sz="2500"/>
            </a:br>
            <a:r>
              <a:rPr lang="en-US" sz="2500"/>
              <a:t>in an appropriations bill before funding can begin</a:t>
            </a:r>
          </a:p>
          <a:p>
            <a:pPr>
              <a:spcBef>
                <a:spcPts val="600"/>
              </a:spcBef>
            </a:pPr>
            <a:r>
              <a:rPr lang="en-US"/>
              <a:t>A </a:t>
            </a:r>
            <a:r>
              <a:rPr lang="en-US">
                <a:solidFill>
                  <a:srgbClr val="3A32DA"/>
                </a:solidFill>
              </a:rPr>
              <a:t>CR may also impact the ramp-up of new projects</a:t>
            </a:r>
          </a:p>
          <a:p>
            <a:pPr lvl="1"/>
            <a:r>
              <a:rPr lang="en-US" sz="2500">
                <a:solidFill>
                  <a:schemeClr val="accent1"/>
                </a:solidFill>
              </a:rPr>
              <a:t>DOE is committed to the successful execution of projects that </a:t>
            </a:r>
            <a:br>
              <a:rPr lang="en-US" sz="2500">
                <a:solidFill>
                  <a:schemeClr val="accent1"/>
                </a:solidFill>
              </a:rPr>
            </a:br>
            <a:r>
              <a:rPr lang="en-US" sz="2500">
                <a:solidFill>
                  <a:schemeClr val="accent1"/>
                </a:solidFill>
              </a:rPr>
              <a:t>have reached CD-2 </a:t>
            </a:r>
            <a:r>
              <a:rPr lang="en-US" sz="2500">
                <a:solidFill>
                  <a:schemeClr val="tx1"/>
                </a:solidFill>
              </a:rPr>
              <a:t>(aim to meet </a:t>
            </a:r>
            <a:r>
              <a:rPr lang="en-US" sz="2500"/>
              <a:t>baseline funding profile)</a:t>
            </a:r>
          </a:p>
          <a:p>
            <a:pPr lvl="1"/>
            <a:r>
              <a:rPr lang="en-US" sz="2500"/>
              <a:t>Projects that have not reached CD-2 are most likely to be impacted under a CR</a:t>
            </a:r>
          </a:p>
          <a:p>
            <a:pPr>
              <a:spcBef>
                <a:spcPts val="600"/>
              </a:spcBef>
            </a:pPr>
            <a:r>
              <a:rPr lang="en-US"/>
              <a:t>Mitigation Strategies for University Grants</a:t>
            </a:r>
          </a:p>
          <a:p>
            <a:pPr lvl="1"/>
            <a:r>
              <a:rPr lang="en-US" sz="2500"/>
              <a:t>Moved start dates for University grants back in the Q3 or later in fiscal year</a:t>
            </a:r>
          </a:p>
          <a:p>
            <a:pPr lvl="1"/>
            <a:r>
              <a:rPr lang="en-US" sz="2500"/>
              <a:t>Grant funding decisions have a greater chance to be made </a:t>
            </a:r>
            <a:r>
              <a:rPr lang="en-US" sz="2500" b="1"/>
              <a:t>after the appropriation is passed</a:t>
            </a:r>
            <a:r>
              <a:rPr lang="en-US" sz="2500"/>
              <a:t> </a:t>
            </a:r>
          </a:p>
          <a:p>
            <a:pPr lvl="1"/>
            <a:r>
              <a:rPr lang="en-US" sz="2500"/>
              <a:t>No longer do supplemental awards to fix inadequate award funding made done during a CR</a:t>
            </a:r>
          </a:p>
          <a:p>
            <a:pPr>
              <a:spcBef>
                <a:spcPts val="600"/>
              </a:spcBef>
            </a:pPr>
            <a:r>
              <a:rPr lang="en-US"/>
              <a:t>A </a:t>
            </a:r>
            <a:r>
              <a:rPr lang="en-US">
                <a:solidFill>
                  <a:srgbClr val="C00000"/>
                </a:solidFill>
              </a:rPr>
              <a:t>CR may also impact future-year planning…</a:t>
            </a:r>
          </a:p>
          <a:p>
            <a:endParaRPr lang="en-US" sz="1200"/>
          </a:p>
        </p:txBody>
      </p:sp>
      <p:sp>
        <p:nvSpPr>
          <p:cNvPr id="5" name="TextBox 4">
            <a:extLst>
              <a:ext uri="{FF2B5EF4-FFF2-40B4-BE49-F238E27FC236}">
                <a16:creationId xmlns:a16="http://schemas.microsoft.com/office/drawing/2014/main" id="{0048D0CC-0513-46DD-8F6D-347FE3D015CB}"/>
              </a:ext>
            </a:extLst>
          </p:cNvPr>
          <p:cNvSpPr txBox="1"/>
          <p:nvPr/>
        </p:nvSpPr>
        <p:spPr>
          <a:xfrm>
            <a:off x="7769384" y="1029383"/>
            <a:ext cx="2026257" cy="1384995"/>
          </a:xfrm>
          <a:prstGeom prst="rect">
            <a:avLst/>
          </a:prstGeom>
          <a:noFill/>
          <a:ln>
            <a:solidFill>
              <a:schemeClr val="tx1"/>
            </a:solidFill>
          </a:ln>
        </p:spPr>
        <p:txBody>
          <a:bodyPr wrap="square" rtlCol="0">
            <a:spAutoFit/>
          </a:bodyPr>
          <a:lstStyle/>
          <a:p>
            <a:r>
              <a:rPr lang="en-US" sz="1200" b="1">
                <a:latin typeface="Calibri" panose="020F0502020204030204" pitchFamily="34" charset="0"/>
              </a:rPr>
              <a:t>Between fiscal year 1977 and fiscal year 2018, Congress only passed all twelve regular appropriations bills on time in four years - fiscal years </a:t>
            </a:r>
            <a:r>
              <a:rPr lang="en-US" sz="1200" b="1">
                <a:solidFill>
                  <a:srgbClr val="0070C0"/>
                </a:solidFill>
                <a:latin typeface="Calibri" panose="020F0502020204030204" pitchFamily="34" charset="0"/>
              </a:rPr>
              <a:t>1977, 1989, 1995, and 1997.</a:t>
            </a:r>
          </a:p>
        </p:txBody>
      </p:sp>
      <p:sp>
        <p:nvSpPr>
          <p:cNvPr id="11" name="TextBox 10">
            <a:extLst>
              <a:ext uri="{FF2B5EF4-FFF2-40B4-BE49-F238E27FC236}">
                <a16:creationId xmlns:a16="http://schemas.microsoft.com/office/drawing/2014/main" id="{8725780A-4216-431D-ABE3-8C8E91128D10}"/>
              </a:ext>
            </a:extLst>
          </p:cNvPr>
          <p:cNvSpPr txBox="1"/>
          <p:nvPr/>
        </p:nvSpPr>
        <p:spPr>
          <a:xfrm>
            <a:off x="9943794" y="1029383"/>
            <a:ext cx="2026257" cy="1384995"/>
          </a:xfrm>
          <a:prstGeom prst="rect">
            <a:avLst/>
          </a:prstGeom>
          <a:noFill/>
          <a:ln>
            <a:solidFill>
              <a:schemeClr val="tx1"/>
            </a:solidFill>
          </a:ln>
          <a:scene3d>
            <a:camera prst="orthographicFront"/>
            <a:lightRig rig="threePt" dir="t"/>
          </a:scene3d>
          <a:sp3d>
            <a:bevelT/>
          </a:sp3d>
        </p:spPr>
        <p:txBody>
          <a:bodyPr wrap="square" rtlCol="0">
            <a:spAutoFit/>
          </a:bodyPr>
          <a:lstStyle/>
          <a:p>
            <a:r>
              <a:rPr lang="en-US" sz="1200" b="1">
                <a:latin typeface="Calibri" panose="020F0502020204030204" pitchFamily="34" charset="0"/>
              </a:rPr>
              <a:t>In fiscal years </a:t>
            </a:r>
            <a:r>
              <a:rPr lang="en-US" sz="1200" b="1">
                <a:solidFill>
                  <a:srgbClr val="0070C0"/>
                </a:solidFill>
                <a:latin typeface="Calibri" panose="020F0502020204030204" pitchFamily="34" charset="0"/>
              </a:rPr>
              <a:t>2007, 2013, and 2014, </a:t>
            </a:r>
            <a:r>
              <a:rPr lang="en-US" sz="1200" b="1">
                <a:latin typeface="Calibri" panose="020F0502020204030204" pitchFamily="34" charset="0"/>
              </a:rPr>
              <a:t>Congress enacted an extended CR to provide funding for the remainder of the fiscal year, e.g., full-year CR, (not included in the total number).</a:t>
            </a:r>
            <a:endParaRPr lang="en-US" sz="1200" b="1">
              <a:solidFill>
                <a:srgbClr val="0070C0"/>
              </a:solidFill>
              <a:latin typeface="Calibri" panose="020F0502020204030204" pitchFamily="34" charset="0"/>
            </a:endParaRPr>
          </a:p>
        </p:txBody>
      </p:sp>
    </p:spTree>
    <p:extLst>
      <p:ext uri="{BB962C8B-B14F-4D97-AF65-F5344CB8AC3E}">
        <p14:creationId xmlns:p14="http://schemas.microsoft.com/office/powerpoint/2010/main" val="477140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7C02-493A-095D-3759-7AACECDB2663}"/>
              </a:ext>
            </a:extLst>
          </p:cNvPr>
          <p:cNvSpPr>
            <a:spLocks noGrp="1"/>
          </p:cNvSpPr>
          <p:nvPr>
            <p:ph type="title"/>
          </p:nvPr>
        </p:nvSpPr>
        <p:spPr/>
        <p:txBody>
          <a:bodyPr/>
          <a:lstStyle/>
          <a:p>
            <a:r>
              <a:rPr lang="en-US" dirty="0"/>
              <a:t>HEP FY 2023 Appropriations at $1.166B</a:t>
            </a:r>
          </a:p>
        </p:txBody>
      </p:sp>
      <p:sp>
        <p:nvSpPr>
          <p:cNvPr id="3" name="Content Placeholder 2">
            <a:extLst>
              <a:ext uri="{FF2B5EF4-FFF2-40B4-BE49-F238E27FC236}">
                <a16:creationId xmlns:a16="http://schemas.microsoft.com/office/drawing/2014/main" id="{03E9DFEA-6D5D-68C2-1D95-685D4A4FDEF0}"/>
              </a:ext>
            </a:extLst>
          </p:cNvPr>
          <p:cNvSpPr>
            <a:spLocks noGrp="1"/>
          </p:cNvSpPr>
          <p:nvPr>
            <p:ph sz="half" idx="1"/>
          </p:nvPr>
        </p:nvSpPr>
        <p:spPr>
          <a:xfrm>
            <a:off x="430306" y="1079501"/>
            <a:ext cx="5991515" cy="5019964"/>
          </a:xfrm>
        </p:spPr>
        <p:txBody>
          <a:bodyPr>
            <a:normAutofit fontScale="92500"/>
          </a:bodyPr>
          <a:lstStyle/>
          <a:p>
            <a:pPr marL="53975" indent="0">
              <a:buNone/>
            </a:pPr>
            <a:r>
              <a:rPr lang="en-US" b="1" dirty="0"/>
              <a:t>Projects</a:t>
            </a:r>
          </a:p>
          <a:p>
            <a:r>
              <a:rPr lang="en-US" dirty="0"/>
              <a:t>LBNF/DUNE and PIP-II at $176M and $120M respectively</a:t>
            </a:r>
          </a:p>
          <a:p>
            <a:r>
              <a:rPr lang="en-US" dirty="0"/>
              <a:t>HL-LHC ATLAS and CMS at $10M each</a:t>
            </a:r>
          </a:p>
          <a:p>
            <a:r>
              <a:rPr lang="en-US" dirty="0"/>
              <a:t>Final funding for Mu2e and HL-LHC Accelerator Upgrade Projects at $36M and $30M respectively</a:t>
            </a:r>
          </a:p>
          <a:p>
            <a:r>
              <a:rPr lang="en-US" dirty="0"/>
              <a:t>ACORN at $2M for Other Project Costs</a:t>
            </a:r>
          </a:p>
          <a:p>
            <a:r>
              <a:rPr lang="en-US" dirty="0"/>
              <a:t>CMB-S4 at $1M for Other Project Costs</a:t>
            </a:r>
          </a:p>
          <a:p>
            <a:pPr marL="53975" indent="0">
              <a:buNone/>
            </a:pPr>
            <a:r>
              <a:rPr lang="en-US" b="1" dirty="0"/>
              <a:t>Facilities/Ops</a:t>
            </a:r>
          </a:p>
          <a:p>
            <a:r>
              <a:rPr lang="en-US" dirty="0"/>
              <a:t>Overall funding increased 10.1% over FY 2022, including</a:t>
            </a:r>
          </a:p>
          <a:p>
            <a:pPr lvl="1"/>
            <a:r>
              <a:rPr lang="en-US" dirty="0"/>
              <a:t>+$7M to Vera Rubin Ops</a:t>
            </a:r>
          </a:p>
          <a:p>
            <a:pPr lvl="1"/>
            <a:r>
              <a:rPr lang="en-US" dirty="0"/>
              <a:t>+$5M SURF (per Congressional guidance)</a:t>
            </a:r>
          </a:p>
          <a:p>
            <a:pPr lvl="1"/>
            <a:r>
              <a:rPr lang="en-US" dirty="0"/>
              <a:t>+$4M to LHC Ops</a:t>
            </a:r>
          </a:p>
          <a:p>
            <a:pPr lvl="1"/>
            <a:r>
              <a:rPr lang="en-US" dirty="0"/>
              <a:t>+$1M to DUNE Collaboration Support </a:t>
            </a:r>
          </a:p>
        </p:txBody>
      </p:sp>
      <p:sp>
        <p:nvSpPr>
          <p:cNvPr id="4" name="Content Placeholder 3">
            <a:extLst>
              <a:ext uri="{FF2B5EF4-FFF2-40B4-BE49-F238E27FC236}">
                <a16:creationId xmlns:a16="http://schemas.microsoft.com/office/drawing/2014/main" id="{A888EEE6-4A63-874D-C27E-0CA24ABA72A8}"/>
              </a:ext>
            </a:extLst>
          </p:cNvPr>
          <p:cNvSpPr>
            <a:spLocks noGrp="1"/>
          </p:cNvSpPr>
          <p:nvPr>
            <p:ph sz="half" idx="2"/>
          </p:nvPr>
        </p:nvSpPr>
        <p:spPr>
          <a:xfrm>
            <a:off x="6421821" y="965777"/>
            <a:ext cx="5591285" cy="5372100"/>
          </a:xfrm>
        </p:spPr>
        <p:txBody>
          <a:bodyPr>
            <a:normAutofit fontScale="92500"/>
          </a:bodyPr>
          <a:lstStyle/>
          <a:p>
            <a:pPr marL="53975" indent="0">
              <a:buNone/>
            </a:pPr>
            <a:r>
              <a:rPr lang="en-US" b="1" dirty="0"/>
              <a:t>SBIR/STTR</a:t>
            </a:r>
          </a:p>
          <a:p>
            <a:r>
              <a:rPr lang="en-US" dirty="0"/>
              <a:t>Beginning FY 2023, all Facilities &amp; Operations exempt from SBIR/STTR. Reduced cost from $25.3M in </a:t>
            </a:r>
            <a:br>
              <a:rPr lang="en-US" dirty="0"/>
            </a:br>
            <a:r>
              <a:rPr lang="en-US" dirty="0"/>
              <a:t>FY 2022 to $15.9M in FY 2023</a:t>
            </a:r>
            <a:endParaRPr lang="en-US" b="1" dirty="0"/>
          </a:p>
          <a:p>
            <a:pPr marL="53975" indent="0">
              <a:buNone/>
            </a:pPr>
            <a:r>
              <a:rPr lang="en-US" b="1" dirty="0"/>
              <a:t>Research</a:t>
            </a:r>
          </a:p>
          <a:p>
            <a:r>
              <a:rPr lang="en-US" dirty="0"/>
              <a:t>Core funding is up about 8% over FY 2022</a:t>
            </a:r>
          </a:p>
          <a:p>
            <a:r>
              <a:rPr lang="en-US" dirty="0"/>
              <a:t>New $7.8M funding for FAIR, Accelerate, and EPSCoR</a:t>
            </a:r>
          </a:p>
          <a:p>
            <a:r>
              <a:rPr lang="en-US" dirty="0"/>
              <a:t>Increase SC initiatives +$17M for RENEW, Advanced Computing, QIS, and AI/ML</a:t>
            </a:r>
          </a:p>
        </p:txBody>
      </p:sp>
      <p:graphicFrame>
        <p:nvGraphicFramePr>
          <p:cNvPr id="6" name="Table 5">
            <a:extLst>
              <a:ext uri="{FF2B5EF4-FFF2-40B4-BE49-F238E27FC236}">
                <a16:creationId xmlns:a16="http://schemas.microsoft.com/office/drawing/2014/main" id="{8A2823CE-4024-4124-B18E-5AEFBBDC75DC}"/>
              </a:ext>
            </a:extLst>
          </p:cNvPr>
          <p:cNvGraphicFramePr>
            <a:graphicFrameLocks noGrp="1"/>
          </p:cNvGraphicFramePr>
          <p:nvPr/>
        </p:nvGraphicFramePr>
        <p:xfrm>
          <a:off x="6715468" y="4170463"/>
          <a:ext cx="4279900" cy="1428750"/>
        </p:xfrm>
        <a:graphic>
          <a:graphicData uri="http://schemas.openxmlformats.org/drawingml/2006/table">
            <a:tbl>
              <a:tblPr/>
              <a:tblGrid>
                <a:gridCol w="2691582">
                  <a:extLst>
                    <a:ext uri="{9D8B030D-6E8A-4147-A177-3AD203B41FA5}">
                      <a16:colId xmlns:a16="http://schemas.microsoft.com/office/drawing/2014/main" val="2580201434"/>
                    </a:ext>
                  </a:extLst>
                </a:gridCol>
                <a:gridCol w="1588318">
                  <a:extLst>
                    <a:ext uri="{9D8B030D-6E8A-4147-A177-3AD203B41FA5}">
                      <a16:colId xmlns:a16="http://schemas.microsoft.com/office/drawing/2014/main" val="3993673552"/>
                    </a:ext>
                  </a:extLst>
                </a:gridCol>
              </a:tblGrid>
              <a:tr h="238125">
                <a:tc>
                  <a:txBody>
                    <a:bodyPr/>
                    <a:lstStyle/>
                    <a:p>
                      <a:pPr algn="l" fontAlgn="b"/>
                      <a:r>
                        <a:rPr lang="en-US" sz="1400" b="1" i="0" u="none" strike="noStrike">
                          <a:solidFill>
                            <a:srgbClr val="000000"/>
                          </a:solidFill>
                          <a:effectLst/>
                          <a:latin typeface="Calibri" panose="020F0502020204030204" pitchFamily="34" charset="0"/>
                        </a:rPr>
                        <a:t>Research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dirty="0">
                          <a:solidFill>
                            <a:srgbClr val="000000"/>
                          </a:solidFill>
                          <a:effectLst/>
                          <a:latin typeface="Calibri" panose="020F0502020204030204" pitchFamily="34" charset="0"/>
                        </a:rPr>
                        <a:t>39.74%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463112"/>
                  </a:ext>
                </a:extLst>
              </a:tr>
              <a:tr h="238125">
                <a:tc>
                  <a:txBody>
                    <a:bodyPr/>
                    <a:lstStyle/>
                    <a:p>
                      <a:pPr algn="l" fontAlgn="b"/>
                      <a:r>
                        <a:rPr lang="en-US" sz="1400" b="1" i="0" u="none" strike="noStrike">
                          <a:solidFill>
                            <a:srgbClr val="000000"/>
                          </a:solidFill>
                          <a:effectLst/>
                          <a:latin typeface="Calibri" panose="020F0502020204030204" pitchFamily="34" charset="0"/>
                        </a:rPr>
                        <a:t>Facilities/Operations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29.81%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498882"/>
                  </a:ext>
                </a:extLst>
              </a:tr>
              <a:tr h="238125">
                <a:tc>
                  <a:txBody>
                    <a:bodyPr/>
                    <a:lstStyle/>
                    <a:p>
                      <a:pPr algn="l" fontAlgn="b"/>
                      <a:r>
                        <a:rPr lang="en-US" sz="1400" b="1" i="0" u="none" strike="noStrike">
                          <a:solidFill>
                            <a:srgbClr val="000000"/>
                          </a:solidFill>
                          <a:effectLst/>
                          <a:latin typeface="Calibri" panose="020F0502020204030204" pitchFamily="34" charset="0"/>
                        </a:rPr>
                        <a:t>Projects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400" b="0" i="0" u="none" strike="noStrike">
                          <a:solidFill>
                            <a:srgbClr val="000000"/>
                          </a:solidFill>
                          <a:effectLst/>
                          <a:latin typeface="Calibri" panose="020F0502020204030204" pitchFamily="34" charset="0"/>
                        </a:rPr>
                        <a:t>30.45%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686925481"/>
                  </a:ext>
                </a:extLst>
              </a:tr>
              <a:tr h="238125">
                <a:tc>
                  <a:txBody>
                    <a:bodyPr/>
                    <a:lstStyle/>
                    <a:p>
                      <a:pPr algn="ctr" fontAlgn="b"/>
                      <a:r>
                        <a:rPr lang="en-US" sz="1400" b="1" i="0" u="none" strike="noStrike" dirty="0">
                          <a:solidFill>
                            <a:srgbClr val="000000"/>
                          </a:solidFill>
                          <a:effectLst/>
                          <a:latin typeface="Calibri" panose="020F0502020204030204" pitchFamily="34" charset="0"/>
                        </a:rPr>
                        <a:t>LIC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1" u="none" strike="noStrike">
                          <a:solidFill>
                            <a:srgbClr val="000000"/>
                          </a:solidFill>
                          <a:effectLst/>
                          <a:latin typeface="Calibri" panose="020F0502020204030204" pitchFamily="34" charset="0"/>
                        </a:rPr>
                        <a:t>25.56%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55160478"/>
                  </a:ext>
                </a:extLst>
              </a:tr>
              <a:tr h="238125">
                <a:tc>
                  <a:txBody>
                    <a:bodyPr/>
                    <a:lstStyle/>
                    <a:p>
                      <a:pPr algn="ctr" fontAlgn="b"/>
                      <a:r>
                        <a:rPr lang="en-US" sz="1400" b="1" i="0" u="none" strike="noStrike">
                          <a:solidFill>
                            <a:srgbClr val="000000"/>
                          </a:solidFill>
                          <a:effectLst/>
                          <a:latin typeface="Calibri" panose="020F0502020204030204" pitchFamily="34" charset="0"/>
                        </a:rPr>
                        <a:t>MIE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1" u="none" strike="noStrike">
                          <a:solidFill>
                            <a:srgbClr val="000000"/>
                          </a:solidFill>
                          <a:effectLst/>
                          <a:latin typeface="Calibri" panose="020F0502020204030204" pitchFamily="34" charset="0"/>
                        </a:rPr>
                        <a:t>4.89%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22289528"/>
                  </a:ext>
                </a:extLst>
              </a:tr>
              <a:tr h="238125">
                <a:tc>
                  <a:txBody>
                    <a:bodyPr/>
                    <a:lstStyle/>
                    <a:p>
                      <a:pPr algn="ctr" fontAlgn="b"/>
                      <a:r>
                        <a:rPr lang="en-US" sz="1400" b="1" i="0" u="none" strike="noStrike">
                          <a:solidFill>
                            <a:srgbClr val="000000"/>
                          </a:solidFill>
                          <a:effectLst/>
                          <a:latin typeface="Calibri" panose="020F0502020204030204" pitchFamily="34" charset="0"/>
                        </a:rPr>
                        <a:t>Year to Year Fraction Increase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1200" b="0" i="1" u="none" strike="noStrike" dirty="0">
                          <a:solidFill>
                            <a:srgbClr val="000000"/>
                          </a:solidFill>
                          <a:effectLst/>
                          <a:latin typeface="Calibri" panose="020F0502020204030204" pitchFamily="34" charset="0"/>
                        </a:rPr>
                        <a:t>8.16%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10405633"/>
                  </a:ext>
                </a:extLst>
              </a:tr>
            </a:tbl>
          </a:graphicData>
        </a:graphic>
      </p:graphicFrame>
      <p:sp>
        <p:nvSpPr>
          <p:cNvPr id="7" name="TextBox 6">
            <a:extLst>
              <a:ext uri="{FF2B5EF4-FFF2-40B4-BE49-F238E27FC236}">
                <a16:creationId xmlns:a16="http://schemas.microsoft.com/office/drawing/2014/main" id="{11F75F6A-CCB8-701C-E250-70BCFBF160E3}"/>
              </a:ext>
            </a:extLst>
          </p:cNvPr>
          <p:cNvSpPr txBox="1"/>
          <p:nvPr/>
        </p:nvSpPr>
        <p:spPr>
          <a:xfrm>
            <a:off x="4624333" y="5780992"/>
            <a:ext cx="7388773" cy="738664"/>
          </a:xfrm>
          <a:prstGeom prst="rect">
            <a:avLst/>
          </a:prstGeom>
          <a:noFill/>
          <a:ln>
            <a:solidFill>
              <a:schemeClr val="tx1"/>
            </a:solidFill>
          </a:ln>
        </p:spPr>
        <p:txBody>
          <a:bodyPr wrap="square">
            <a:spAutoFit/>
          </a:bodyPr>
          <a:lstStyle/>
          <a:p>
            <a:pPr lvl="1"/>
            <a:r>
              <a:rPr lang="en-US" sz="1400" dirty="0">
                <a:solidFill>
                  <a:schemeClr val="accent1"/>
                </a:solidFill>
              </a:rPr>
              <a:t>Small Business Innovation Research (SBIR) and Small Business Technology Transfer (STTR), </a:t>
            </a:r>
            <a:r>
              <a:rPr lang="en-US" sz="1400" dirty="0"/>
              <a:t>intended to help certain small businesses conduct R&amp;D. Funding takes the form of grants, </a:t>
            </a:r>
            <a:r>
              <a:rPr lang="en-US" sz="1400" dirty="0">
                <a:solidFill>
                  <a:schemeClr val="accent1"/>
                </a:solidFill>
              </a:rPr>
              <a:t>funded by a 3.65% tax</a:t>
            </a:r>
            <a:r>
              <a:rPr lang="en-US" sz="1400" dirty="0"/>
              <a:t>, applied only to Research from FY 2023</a:t>
            </a:r>
          </a:p>
        </p:txBody>
      </p:sp>
      <p:sp>
        <p:nvSpPr>
          <p:cNvPr id="5" name="Rectangle 4">
            <a:extLst>
              <a:ext uri="{FF2B5EF4-FFF2-40B4-BE49-F238E27FC236}">
                <a16:creationId xmlns:a16="http://schemas.microsoft.com/office/drawing/2014/main" id="{B1F3A197-B83E-2117-89C5-1A704C1AF51D}"/>
              </a:ext>
            </a:extLst>
          </p:cNvPr>
          <p:cNvSpPr/>
          <p:nvPr/>
        </p:nvSpPr>
        <p:spPr>
          <a:xfrm>
            <a:off x="2186151" y="965777"/>
            <a:ext cx="3195145" cy="4951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t>FY 2022 IRA supplement funding carried into FY 2023</a:t>
            </a:r>
          </a:p>
        </p:txBody>
      </p:sp>
    </p:spTree>
    <p:extLst>
      <p:ext uri="{BB962C8B-B14F-4D97-AF65-F5344CB8AC3E}">
        <p14:creationId xmlns:p14="http://schemas.microsoft.com/office/powerpoint/2010/main" val="246289354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Connecting Formulation to Execution</a:t>
            </a:r>
          </a:p>
        </p:txBody>
      </p:sp>
      <p:sp>
        <p:nvSpPr>
          <p:cNvPr id="6" name="Content Placeholder 5"/>
          <p:cNvSpPr>
            <a:spLocks noGrp="1"/>
          </p:cNvSpPr>
          <p:nvPr>
            <p:ph idx="1"/>
          </p:nvPr>
        </p:nvSpPr>
        <p:spPr>
          <a:xfrm>
            <a:off x="404037" y="953534"/>
            <a:ext cx="11556517" cy="5221425"/>
          </a:xfrm>
        </p:spPr>
        <p:txBody>
          <a:bodyPr>
            <a:normAutofit fontScale="92500" lnSpcReduction="10000"/>
          </a:bodyPr>
          <a:lstStyle/>
          <a:p>
            <a:r>
              <a:rPr lang="en-US" sz="2000"/>
              <a:t>Start from plan laid out in </a:t>
            </a:r>
            <a:r>
              <a:rPr lang="en-US" sz="2000">
                <a:solidFill>
                  <a:srgbClr val="C00000"/>
                </a:solidFill>
              </a:rPr>
              <a:t>budget formulation</a:t>
            </a:r>
            <a:r>
              <a:rPr lang="en-US" sz="2000"/>
              <a:t>, </a:t>
            </a:r>
            <a:r>
              <a:rPr lang="en-US" sz="2000">
                <a:solidFill>
                  <a:srgbClr val="003399"/>
                </a:solidFill>
              </a:rPr>
              <a:t>modified by actual appropriation</a:t>
            </a:r>
            <a:r>
              <a:rPr lang="en-US" sz="2000"/>
              <a:t>:</a:t>
            </a:r>
          </a:p>
          <a:p>
            <a:pPr lvl="1"/>
            <a:r>
              <a:rPr lang="en-US" sz="1800">
                <a:solidFill>
                  <a:schemeClr val="tx1"/>
                </a:solidFill>
              </a:rPr>
              <a:t>Administration and SC R&amp;D Priorities</a:t>
            </a:r>
          </a:p>
          <a:p>
            <a:pPr lvl="1"/>
            <a:r>
              <a:rPr lang="en-US" sz="1800">
                <a:solidFill>
                  <a:schemeClr val="tx1"/>
                </a:solidFill>
              </a:rPr>
              <a:t>Strategic plan for program (P5, AAAC Decadal Survey)</a:t>
            </a:r>
          </a:p>
          <a:p>
            <a:pPr lvl="1"/>
            <a:r>
              <a:rPr lang="en-US" sz="1800">
                <a:solidFill>
                  <a:schemeClr val="tx1"/>
                </a:solidFill>
              </a:rPr>
              <a:t>Support for </a:t>
            </a:r>
            <a:r>
              <a:rPr lang="en-US" sz="1800" b="1">
                <a:solidFill>
                  <a:schemeClr val="tx1"/>
                </a:solidFill>
              </a:rPr>
              <a:t>Line-item Construction and MIE Projects</a:t>
            </a:r>
          </a:p>
          <a:p>
            <a:pPr lvl="1"/>
            <a:r>
              <a:rPr lang="en-US" sz="1800" b="1">
                <a:solidFill>
                  <a:schemeClr val="tx1"/>
                </a:solidFill>
              </a:rPr>
              <a:t>Stewardship</a:t>
            </a:r>
            <a:r>
              <a:rPr lang="en-US" sz="1800">
                <a:solidFill>
                  <a:schemeClr val="tx1"/>
                </a:solidFill>
              </a:rPr>
              <a:t> of DOE National Laboratories (SC User Facilities)</a:t>
            </a:r>
          </a:p>
          <a:p>
            <a:pPr lvl="1"/>
            <a:r>
              <a:rPr lang="en-US" sz="1800">
                <a:solidFill>
                  <a:schemeClr val="tx1"/>
                </a:solidFill>
              </a:rPr>
              <a:t>Available </a:t>
            </a:r>
            <a:r>
              <a:rPr lang="en-US" sz="1800" b="1">
                <a:solidFill>
                  <a:schemeClr val="tx1"/>
                </a:solidFill>
              </a:rPr>
              <a:t>funding vehicles </a:t>
            </a:r>
            <a:r>
              <a:rPr lang="en-US" sz="1800">
                <a:solidFill>
                  <a:schemeClr val="tx1"/>
                </a:solidFill>
              </a:rPr>
              <a:t>(Grants, Contracts, Coop. Agreement)</a:t>
            </a:r>
          </a:p>
          <a:p>
            <a:pPr lvl="1"/>
            <a:r>
              <a:rPr lang="en-US" sz="1800" b="1">
                <a:solidFill>
                  <a:schemeClr val="tx1"/>
                </a:solidFill>
              </a:rPr>
              <a:t>Coordination with partners </a:t>
            </a:r>
            <a:r>
              <a:rPr lang="en-US" sz="1800">
                <a:solidFill>
                  <a:schemeClr val="tx1"/>
                </a:solidFill>
              </a:rPr>
              <a:t>(International, Other Federal, Universities)</a:t>
            </a:r>
          </a:p>
          <a:p>
            <a:pPr lvl="1"/>
            <a:r>
              <a:rPr lang="en-US" sz="1800" b="1">
                <a:solidFill>
                  <a:schemeClr val="tx1"/>
                </a:solidFill>
              </a:rPr>
              <a:t>Diversity, Equity, Inclusion.</a:t>
            </a:r>
          </a:p>
          <a:p>
            <a:r>
              <a:rPr lang="en-US" sz="2000">
                <a:solidFill>
                  <a:srgbClr val="003399"/>
                </a:solidFill>
              </a:rPr>
              <a:t>Takes time to translate Congressional Appropriation into detailed agency-level budgets</a:t>
            </a:r>
            <a:r>
              <a:rPr lang="en-US" sz="2000"/>
              <a:t>:</a:t>
            </a:r>
          </a:p>
          <a:p>
            <a:pPr lvl="1"/>
            <a:r>
              <a:rPr lang="en-US" sz="1800">
                <a:solidFill>
                  <a:schemeClr val="tx1"/>
                </a:solidFill>
              </a:rPr>
              <a:t>Appropriations bills are long and detailed. Occasionally there are internal contradictions or errors</a:t>
            </a:r>
          </a:p>
          <a:p>
            <a:pPr lvl="1"/>
            <a:r>
              <a:rPr lang="en-US" sz="1800">
                <a:solidFill>
                  <a:schemeClr val="tx1"/>
                </a:solidFill>
              </a:rPr>
              <a:t>If in a CR, agencies must resolve current spending level versus final Appropriation</a:t>
            </a:r>
          </a:p>
          <a:p>
            <a:pPr lvl="1"/>
            <a:r>
              <a:rPr lang="en-US" sz="1800">
                <a:solidFill>
                  <a:schemeClr val="tx1"/>
                </a:solidFill>
              </a:rPr>
              <a:t>There may be “rescissions” and/or recovery of prior year balances </a:t>
            </a:r>
          </a:p>
          <a:p>
            <a:pPr lvl="1"/>
            <a:r>
              <a:rPr lang="en-US" sz="1800">
                <a:solidFill>
                  <a:schemeClr val="tx1"/>
                </a:solidFill>
              </a:rPr>
              <a:t>Agency CFOs must resolve all this and get agreement with OMB </a:t>
            </a:r>
            <a:r>
              <a:rPr lang="en-US" sz="1800" b="1">
                <a:solidFill>
                  <a:srgbClr val="C00000"/>
                </a:solidFill>
              </a:rPr>
              <a:t>before issuing current Fiscal Year “allotments” of budget authority. This can take a few months. </a:t>
            </a:r>
            <a:r>
              <a:rPr lang="en-US" sz="1800">
                <a:solidFill>
                  <a:schemeClr val="tx1"/>
                </a:solidFill>
              </a:rPr>
              <a:t>Until this is resolved, agency operates with 30-day spending authority.</a:t>
            </a:r>
            <a:endParaRPr lang="en-US" sz="1800" b="1">
              <a:solidFill>
                <a:srgbClr val="C00000"/>
              </a:solidFill>
            </a:endParaRPr>
          </a:p>
        </p:txBody>
      </p:sp>
    </p:spTree>
    <p:extLst>
      <p:ext uri="{BB962C8B-B14F-4D97-AF65-F5344CB8AC3E}">
        <p14:creationId xmlns:p14="http://schemas.microsoft.com/office/powerpoint/2010/main" val="4589803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316" y="956957"/>
            <a:ext cx="11642989" cy="5090552"/>
          </a:xfrm>
        </p:spPr>
        <p:txBody>
          <a:bodyPr>
            <a:normAutofit fontScale="70000" lnSpcReduction="20000"/>
          </a:bodyPr>
          <a:lstStyle/>
          <a:p>
            <a:r>
              <a:rPr lang="en-US" b="1"/>
              <a:t>Annual Funding Plan </a:t>
            </a:r>
            <a:r>
              <a:rPr lang="en-US"/>
              <a:t>sets up a </a:t>
            </a:r>
            <a:r>
              <a:rPr lang="en-US">
                <a:solidFill>
                  <a:srgbClr val="FF0000"/>
                </a:solidFill>
              </a:rPr>
              <a:t>funding plan for the fiscal year based on an Appropriations</a:t>
            </a:r>
            <a:r>
              <a:rPr lang="en-US"/>
              <a:t>, or what is more likely, on short-term stop-gap funding, aka </a:t>
            </a:r>
            <a:r>
              <a:rPr lang="en-US">
                <a:solidFill>
                  <a:schemeClr val="accent1"/>
                </a:solidFill>
              </a:rPr>
              <a:t>Continuing Resolution</a:t>
            </a:r>
            <a:r>
              <a:rPr lang="en-US"/>
              <a:t> (CR), extrapolated to the fiscal year </a:t>
            </a:r>
          </a:p>
          <a:p>
            <a:pPr lvl="1"/>
            <a:r>
              <a:rPr lang="en-US">
                <a:solidFill>
                  <a:srgbClr val="3A32DA"/>
                </a:solidFill>
              </a:rPr>
              <a:t>DOE labs develop their </a:t>
            </a:r>
            <a:r>
              <a:rPr lang="en-US" u="sng">
                <a:solidFill>
                  <a:srgbClr val="3A32DA"/>
                </a:solidFill>
              </a:rPr>
              <a:t>annual program </a:t>
            </a:r>
            <a:r>
              <a:rPr lang="en-US">
                <a:solidFill>
                  <a:srgbClr val="3A32DA"/>
                </a:solidFill>
              </a:rPr>
              <a:t>funding plan based on the IFP</a:t>
            </a:r>
          </a:p>
          <a:p>
            <a:pPr lvl="1"/>
            <a:r>
              <a:rPr lang="en-US"/>
              <a:t>Plan for the portion of funds available to be released in October will be </a:t>
            </a:r>
            <a:r>
              <a:rPr lang="en-US">
                <a:solidFill>
                  <a:schemeClr val="accent1"/>
                </a:solidFill>
              </a:rPr>
              <a:t>guided by what is appropriated and apportioned per Congress and OMB</a:t>
            </a:r>
            <a:r>
              <a:rPr lang="en-US"/>
              <a:t>, respectively. (Annual Appropriations or CR)</a:t>
            </a:r>
          </a:p>
          <a:p>
            <a:r>
              <a:rPr lang="en-US"/>
              <a:t>Monthly </a:t>
            </a:r>
            <a:r>
              <a:rPr lang="en-US">
                <a:solidFill>
                  <a:srgbClr val="FF0000"/>
                </a:solidFill>
              </a:rPr>
              <a:t>Approved Funding Plan is a cycle that happens every month </a:t>
            </a:r>
            <a:r>
              <a:rPr lang="en-US"/>
              <a:t>thereafter that tracks and records changes in funding including additional allotments, increases, decreases, transfers, funding type changes, etc. </a:t>
            </a:r>
            <a:r>
              <a:rPr lang="en-US">
                <a:solidFill>
                  <a:schemeClr val="accent1"/>
                </a:solidFill>
              </a:rPr>
              <a:t>Continuing Resolutions make this process much more challenging</a:t>
            </a:r>
          </a:p>
          <a:p>
            <a:pPr lvl="1"/>
            <a:r>
              <a:rPr lang="en-US">
                <a:solidFill>
                  <a:srgbClr val="FF0000"/>
                </a:solidFill>
              </a:rPr>
              <a:t>Field Work Proposals </a:t>
            </a:r>
            <a:r>
              <a:rPr lang="en-US"/>
              <a:t>(FWP) – Received from DOE labs, requesting support for defined scope of work. Budget Managers validate the content and recommend funding.</a:t>
            </a:r>
          </a:p>
          <a:p>
            <a:pPr lvl="1"/>
            <a:r>
              <a:rPr lang="en-US">
                <a:solidFill>
                  <a:schemeClr val="tx2"/>
                </a:solidFill>
              </a:rPr>
              <a:t>Lab Transfer Requests </a:t>
            </a:r>
            <a:r>
              <a:rPr lang="en-US"/>
              <a:t>– </a:t>
            </a:r>
            <a:r>
              <a:rPr lang="en-US" err="1"/>
              <a:t>Deobligate</a:t>
            </a:r>
            <a:r>
              <a:rPr lang="en-US"/>
              <a:t> and reallocate prior year funds, transfer Project funds, etc.</a:t>
            </a:r>
          </a:p>
          <a:p>
            <a:pPr lvl="1"/>
            <a:r>
              <a:rPr lang="en-US" b="1">
                <a:solidFill>
                  <a:schemeClr val="tx2"/>
                </a:solidFill>
              </a:rPr>
              <a:t>Just-in-time distribution of funds </a:t>
            </a:r>
            <a:r>
              <a:rPr lang="en-US"/>
              <a:t>to Office of Science Service Center for support of Univ. grants</a:t>
            </a:r>
            <a:endParaRPr lang="en-US" sz="2200">
              <a:solidFill>
                <a:schemeClr val="accent1"/>
              </a:solidFill>
            </a:endParaRPr>
          </a:p>
          <a:p>
            <a:pPr lvl="1"/>
            <a:r>
              <a:rPr lang="en-US">
                <a:solidFill>
                  <a:srgbClr val="3A32DA"/>
                </a:solidFill>
              </a:rPr>
              <a:t>Contingency reserves</a:t>
            </a:r>
            <a:r>
              <a:rPr lang="en-US"/>
              <a:t>: SC mandated and HEP programmatic support costs (</a:t>
            </a:r>
            <a:r>
              <a:rPr lang="en-US" b="1"/>
              <a:t>known unknowns</a:t>
            </a:r>
            <a:r>
              <a:rPr lang="en-US"/>
              <a:t>)</a:t>
            </a:r>
          </a:p>
          <a:p>
            <a:pPr lvl="1"/>
            <a:r>
              <a:rPr lang="en-US">
                <a:solidFill>
                  <a:srgbClr val="3A32DA"/>
                </a:solidFill>
              </a:rPr>
              <a:t>Management reserves</a:t>
            </a:r>
            <a:r>
              <a:rPr lang="en-US"/>
              <a:t>: Unforeseeable costs (</a:t>
            </a:r>
            <a:r>
              <a:rPr lang="en-US" b="1"/>
              <a:t>unknown unknowns</a:t>
            </a:r>
            <a:r>
              <a:rPr lang="en-US"/>
              <a:t>)</a:t>
            </a:r>
          </a:p>
        </p:txBody>
      </p:sp>
      <p:sp>
        <p:nvSpPr>
          <p:cNvPr id="3" name="Title 2"/>
          <p:cNvSpPr>
            <a:spLocks noGrp="1"/>
          </p:cNvSpPr>
          <p:nvPr>
            <p:ph type="title"/>
          </p:nvPr>
        </p:nvSpPr>
        <p:spPr/>
        <p:txBody>
          <a:bodyPr/>
          <a:lstStyle/>
          <a:p>
            <a:r>
              <a:rPr lang="en-US"/>
              <a:t>Highlights of Budget Execution</a:t>
            </a:r>
          </a:p>
        </p:txBody>
      </p:sp>
    </p:spTree>
    <p:extLst>
      <p:ext uri="{BB962C8B-B14F-4D97-AF65-F5344CB8AC3E}">
        <p14:creationId xmlns:p14="http://schemas.microsoft.com/office/powerpoint/2010/main" val="273173582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51D0-99D8-187C-3780-88D316318A7A}"/>
              </a:ext>
            </a:extLst>
          </p:cNvPr>
          <p:cNvSpPr>
            <a:spLocks noGrp="1"/>
          </p:cNvSpPr>
          <p:nvPr>
            <p:ph type="title"/>
          </p:nvPr>
        </p:nvSpPr>
        <p:spPr/>
        <p:txBody>
          <a:bodyPr/>
          <a:lstStyle/>
          <a:p>
            <a:r>
              <a:rPr lang="en-US"/>
              <a:t>College: Historical Average Cost of Tuition</a:t>
            </a:r>
          </a:p>
        </p:txBody>
      </p:sp>
      <p:sp>
        <p:nvSpPr>
          <p:cNvPr id="3" name="Content Placeholder 2">
            <a:extLst>
              <a:ext uri="{FF2B5EF4-FFF2-40B4-BE49-F238E27FC236}">
                <a16:creationId xmlns:a16="http://schemas.microsoft.com/office/drawing/2014/main" id="{83A80555-AB67-C240-AA86-77AEAF4794DB}"/>
              </a:ext>
            </a:extLst>
          </p:cNvPr>
          <p:cNvSpPr>
            <a:spLocks noGrp="1"/>
          </p:cNvSpPr>
          <p:nvPr>
            <p:ph sz="half" idx="1"/>
          </p:nvPr>
        </p:nvSpPr>
        <p:spPr>
          <a:xfrm>
            <a:off x="430306" y="1101437"/>
            <a:ext cx="4536549" cy="4979324"/>
          </a:xfrm>
        </p:spPr>
        <p:txBody>
          <a:bodyPr>
            <a:normAutofit/>
          </a:bodyPr>
          <a:lstStyle/>
          <a:p>
            <a:pPr algn="l"/>
            <a:r>
              <a:rPr lang="en-US" b="0" i="0">
                <a:solidFill>
                  <a:srgbClr val="212B5E"/>
                </a:solidFill>
                <a:effectLst/>
                <a:latin typeface="publicsans-regular-webfont"/>
              </a:rPr>
              <a:t>In 1963, the annual cost of tuition at a 4-year public college was $243, which had the same buying power as $2,349 in September 2022</a:t>
            </a:r>
          </a:p>
          <a:p>
            <a:pPr algn="l">
              <a:buFont typeface="Arial" panose="020B0604020202020204" pitchFamily="34" charset="0"/>
              <a:buChar char="•"/>
            </a:pPr>
            <a:r>
              <a:rPr lang="en-US" b="0" i="0">
                <a:solidFill>
                  <a:srgbClr val="212B5E"/>
                </a:solidFill>
                <a:effectLst/>
                <a:latin typeface="publicsans-regular-webfont"/>
              </a:rPr>
              <a:t>From 1963 to 2020, the cost of tuition increased 355% after adjusting for inflation</a:t>
            </a:r>
          </a:p>
          <a:p>
            <a:pPr algn="l">
              <a:buFont typeface="Arial" panose="020B0604020202020204" pitchFamily="34" charset="0"/>
              <a:buChar char="•"/>
            </a:pPr>
            <a:r>
              <a:rPr lang="en-US" b="0" i="0">
                <a:solidFill>
                  <a:srgbClr val="212B5E"/>
                </a:solidFill>
                <a:effectLst/>
                <a:latin typeface="publicsans-regular-webfont"/>
              </a:rPr>
              <a:t>From 2000 to 2020, average postsecondary tuition inflation outpaced wage inflation 111.4%.</a:t>
            </a:r>
          </a:p>
          <a:p>
            <a:pPr algn="l">
              <a:buFont typeface="Arial" panose="020B0604020202020204" pitchFamily="34" charset="0"/>
              <a:buChar char="•"/>
            </a:pPr>
            <a:r>
              <a:rPr lang="en-US" b="0" i="0">
                <a:solidFill>
                  <a:srgbClr val="212B5E"/>
                </a:solidFill>
                <a:effectLst/>
                <a:latin typeface="publicsans-regular-webfont"/>
              </a:rPr>
              <a:t>In 1963, the cost of a 4-year-degree from a public university was $972.</a:t>
            </a:r>
          </a:p>
          <a:p>
            <a:pPr algn="l">
              <a:buFont typeface="Arial" panose="020B0604020202020204" pitchFamily="34" charset="0"/>
              <a:buChar char="•"/>
            </a:pPr>
            <a:r>
              <a:rPr lang="en-US" b="0" i="0">
                <a:solidFill>
                  <a:srgbClr val="212B5E"/>
                </a:solidFill>
                <a:effectLst/>
                <a:latin typeface="publicsans-regular-webfont"/>
              </a:rPr>
              <a:t>In 1989, the same degree cost $7,120.</a:t>
            </a:r>
          </a:p>
          <a:p>
            <a:pPr algn="l">
              <a:buFont typeface="Arial" panose="020B0604020202020204" pitchFamily="34" charset="0"/>
              <a:buChar char="•"/>
            </a:pPr>
            <a:r>
              <a:rPr lang="en-US" b="0" i="0">
                <a:solidFill>
                  <a:srgbClr val="212B5E"/>
                </a:solidFill>
                <a:effectLst/>
                <a:latin typeface="publicsans-regular-webfont"/>
              </a:rPr>
              <a:t>As of the 2020-21 academic year, $102,828 is the price of a bachelor’s degree.</a:t>
            </a:r>
          </a:p>
          <a:p>
            <a:endParaRPr lang="en-US"/>
          </a:p>
        </p:txBody>
      </p:sp>
      <p:pic>
        <p:nvPicPr>
          <p:cNvPr id="5" name="Content Placeholder 7">
            <a:extLst>
              <a:ext uri="{FF2B5EF4-FFF2-40B4-BE49-F238E27FC236}">
                <a16:creationId xmlns:a16="http://schemas.microsoft.com/office/drawing/2014/main" id="{2E81261D-E7DF-48F2-9FD1-57264367DEDD}"/>
              </a:ext>
            </a:extLst>
          </p:cNvPr>
          <p:cNvPicPr>
            <a:picLocks noGrp="1" noChangeAspect="1"/>
          </p:cNvPicPr>
          <p:nvPr>
            <p:ph sz="half" idx="2"/>
          </p:nvPr>
        </p:nvPicPr>
        <p:blipFill>
          <a:blip r:embed="rId2"/>
          <a:stretch>
            <a:fillRect/>
          </a:stretch>
        </p:blipFill>
        <p:spPr>
          <a:xfrm>
            <a:off x="4962784" y="1101437"/>
            <a:ext cx="6897430" cy="4979324"/>
          </a:xfrm>
          <a:ln>
            <a:solidFill>
              <a:schemeClr val="tx1"/>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2F38CE6A-8CFD-46F9-9A1F-746339AE3544}"/>
              </a:ext>
            </a:extLst>
          </p:cNvPr>
          <p:cNvSpPr txBox="1"/>
          <p:nvPr/>
        </p:nvSpPr>
        <p:spPr>
          <a:xfrm>
            <a:off x="225779" y="5772984"/>
            <a:ext cx="4536549" cy="307777"/>
          </a:xfrm>
          <a:prstGeom prst="rect">
            <a:avLst/>
          </a:prstGeom>
          <a:noFill/>
        </p:spPr>
        <p:txBody>
          <a:bodyPr wrap="square">
            <a:spAutoFit/>
          </a:bodyPr>
          <a:lstStyle/>
          <a:p>
            <a:r>
              <a:rPr lang="en-US" sz="1400" b="1" u="sng">
                <a:solidFill>
                  <a:srgbClr val="0070C0"/>
                </a:solidFill>
              </a:rPr>
              <a:t>https://educationdata.org/average-cost-of-college</a:t>
            </a:r>
          </a:p>
        </p:txBody>
      </p:sp>
    </p:spTree>
    <p:extLst>
      <p:ext uri="{BB962C8B-B14F-4D97-AF65-F5344CB8AC3E}">
        <p14:creationId xmlns:p14="http://schemas.microsoft.com/office/powerpoint/2010/main" val="36353766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74D2AF2-443A-544A-C669-F42E954C42D7}"/>
              </a:ext>
            </a:extLst>
          </p:cNvPr>
          <p:cNvSpPr>
            <a:spLocks noGrp="1"/>
          </p:cNvSpPr>
          <p:nvPr>
            <p:ph type="title"/>
          </p:nvPr>
        </p:nvSpPr>
        <p:spPr/>
        <p:txBody>
          <a:bodyPr/>
          <a:lstStyle/>
          <a:p>
            <a:r>
              <a:rPr lang="en-US"/>
              <a:t>College: Annual and Average Cost</a:t>
            </a:r>
          </a:p>
        </p:txBody>
      </p:sp>
      <p:sp>
        <p:nvSpPr>
          <p:cNvPr id="20" name="Content Placeholder 19">
            <a:extLst>
              <a:ext uri="{FF2B5EF4-FFF2-40B4-BE49-F238E27FC236}">
                <a16:creationId xmlns:a16="http://schemas.microsoft.com/office/drawing/2014/main" id="{4CE44530-63E9-F742-1F13-7AF708A12B39}"/>
              </a:ext>
            </a:extLst>
          </p:cNvPr>
          <p:cNvSpPr>
            <a:spLocks noGrp="1"/>
          </p:cNvSpPr>
          <p:nvPr>
            <p:ph sz="half" idx="2"/>
          </p:nvPr>
        </p:nvSpPr>
        <p:spPr>
          <a:xfrm>
            <a:off x="5870883" y="1045807"/>
            <a:ext cx="6049219" cy="2383193"/>
          </a:xfrm>
        </p:spPr>
        <p:txBody>
          <a:bodyPr>
            <a:normAutofit fontScale="77500" lnSpcReduction="20000"/>
          </a:bodyPr>
          <a:lstStyle/>
          <a:p>
            <a:r>
              <a:rPr lang="en-US"/>
              <a:t>Average cost of college in the United States is $35,551 per student per year, including books, supplies, and daily living expenses.</a:t>
            </a:r>
          </a:p>
          <a:p>
            <a:r>
              <a:rPr lang="en-US"/>
              <a:t>Average cost of college has more than doubled in the 21st century, with an annual growth rate of 7.1%.</a:t>
            </a:r>
          </a:p>
          <a:p>
            <a:r>
              <a:rPr lang="en-US"/>
              <a:t>Average private, nonprofit university student spends a total of $54,501 per academic year, $37,641 of it on tuition and fees.</a:t>
            </a:r>
          </a:p>
          <a:p>
            <a:r>
              <a:rPr lang="en-US"/>
              <a:t>Considering student loan interest and loss of income, the ultimate cost of a bachelor’s degree can exceed $500,000.</a:t>
            </a:r>
          </a:p>
          <a:p>
            <a:endParaRPr lang="en-US"/>
          </a:p>
        </p:txBody>
      </p:sp>
      <p:pic>
        <p:nvPicPr>
          <p:cNvPr id="11" name="Content Placeholder 14">
            <a:extLst>
              <a:ext uri="{FF2B5EF4-FFF2-40B4-BE49-F238E27FC236}">
                <a16:creationId xmlns:a16="http://schemas.microsoft.com/office/drawing/2014/main" id="{BC3A0369-0DF6-4989-B580-2F20D97775B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096000" y="3140340"/>
            <a:ext cx="5005336" cy="3385151"/>
          </a:xfrm>
          <a:prstGeom prst="rect">
            <a:avLst/>
          </a:prstGeom>
        </p:spPr>
      </p:pic>
      <p:pic>
        <p:nvPicPr>
          <p:cNvPr id="12" name="Content Placeholder 5">
            <a:extLst>
              <a:ext uri="{FF2B5EF4-FFF2-40B4-BE49-F238E27FC236}">
                <a16:creationId xmlns:a16="http://schemas.microsoft.com/office/drawing/2014/main" id="{08ED6B17-9772-4F29-A76C-AAFC6007AA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97" y="1442249"/>
            <a:ext cx="5467350" cy="4306009"/>
          </a:xfrm>
          <a:prstGeom prst="rect">
            <a:avLst/>
          </a:prstGeom>
        </p:spPr>
      </p:pic>
    </p:spTree>
    <p:extLst>
      <p:ext uri="{BB962C8B-B14F-4D97-AF65-F5344CB8AC3E}">
        <p14:creationId xmlns:p14="http://schemas.microsoft.com/office/powerpoint/2010/main" val="111498303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51D0-99D8-187C-3780-88D316318A7A}"/>
              </a:ext>
            </a:extLst>
          </p:cNvPr>
          <p:cNvSpPr>
            <a:spLocks noGrp="1"/>
          </p:cNvSpPr>
          <p:nvPr>
            <p:ph type="title"/>
          </p:nvPr>
        </p:nvSpPr>
        <p:spPr/>
        <p:txBody>
          <a:bodyPr>
            <a:normAutofit fontScale="90000"/>
          </a:bodyPr>
          <a:lstStyle/>
          <a:p>
            <a:r>
              <a:rPr lang="en-US"/>
              <a:t>College: Food Insecurity, Room &amp; Board, Lost Income </a:t>
            </a:r>
          </a:p>
        </p:txBody>
      </p:sp>
      <p:sp>
        <p:nvSpPr>
          <p:cNvPr id="4" name="Content Placeholder 3">
            <a:extLst>
              <a:ext uri="{FF2B5EF4-FFF2-40B4-BE49-F238E27FC236}">
                <a16:creationId xmlns:a16="http://schemas.microsoft.com/office/drawing/2014/main" id="{7001C1A4-38FE-19D9-A7F2-3A23D6D62D1F}"/>
              </a:ext>
            </a:extLst>
          </p:cNvPr>
          <p:cNvSpPr>
            <a:spLocks noGrp="1"/>
          </p:cNvSpPr>
          <p:nvPr>
            <p:ph sz="half" idx="2"/>
          </p:nvPr>
        </p:nvSpPr>
        <p:spPr>
          <a:xfrm>
            <a:off x="5971274" y="987135"/>
            <a:ext cx="6041832" cy="5207189"/>
          </a:xfrm>
        </p:spPr>
        <p:txBody>
          <a:bodyPr>
            <a:normAutofit fontScale="92500" lnSpcReduction="20000"/>
          </a:bodyPr>
          <a:lstStyle/>
          <a:p>
            <a:pPr marL="53975" indent="0" algn="l">
              <a:buNone/>
            </a:pPr>
            <a:r>
              <a:rPr lang="en-US" b="1" i="0">
                <a:solidFill>
                  <a:srgbClr val="212B5E"/>
                </a:solidFill>
                <a:effectLst/>
                <a:latin typeface="publicsans-black-webfont"/>
              </a:rPr>
              <a:t>Average Cost of Room &amp; Board</a:t>
            </a:r>
          </a:p>
          <a:p>
            <a:pPr algn="l"/>
            <a:r>
              <a:rPr lang="en-US" b="0" i="0">
                <a:solidFill>
                  <a:srgbClr val="212B5E"/>
                </a:solidFill>
                <a:effectLst/>
                <a:latin typeface="publicsans-regular-webfont"/>
              </a:rPr>
              <a:t>The determining factor in the cost of room and board is whether the student lives on or off campus.</a:t>
            </a:r>
          </a:p>
          <a:p>
            <a:pPr algn="l">
              <a:buFont typeface="Arial" panose="020B0604020202020204" pitchFamily="34" charset="0"/>
              <a:buChar char="•"/>
            </a:pPr>
            <a:r>
              <a:rPr lang="en-US" b="0" i="0">
                <a:solidFill>
                  <a:srgbClr val="212B5E"/>
                </a:solidFill>
                <a:effectLst/>
                <a:latin typeface="publicsans-regular-webfont"/>
              </a:rPr>
              <a:t>At public 4-year institutions, students living on campus pay an average of $11,557 annually for room and board; off-campus boarders pay $10,941.</a:t>
            </a:r>
          </a:p>
          <a:p>
            <a:pPr algn="l">
              <a:buFont typeface="Arial" panose="020B0604020202020204" pitchFamily="34" charset="0"/>
              <a:buChar char="•"/>
            </a:pPr>
            <a:r>
              <a:rPr lang="en-US" b="0" i="0">
                <a:solidFill>
                  <a:srgbClr val="212B5E"/>
                </a:solidFill>
                <a:effectLst/>
                <a:latin typeface="publicsans-regular-webfont"/>
              </a:rPr>
              <a:t>At private, nonprofit institutions, on-campus boarders pay an average of $12,857 per academic year; students living off campus pay $10,429.</a:t>
            </a:r>
          </a:p>
          <a:p>
            <a:pPr marL="53975" indent="0" fontAlgn="auto">
              <a:spcAft>
                <a:spcPts val="0"/>
              </a:spcAft>
              <a:buNone/>
            </a:pPr>
            <a:r>
              <a:rPr lang="en-US" b="1">
                <a:solidFill>
                  <a:srgbClr val="212B5E"/>
                </a:solidFill>
                <a:latin typeface="publicsans-black-webfont"/>
              </a:rPr>
              <a:t>Average Cost of Lost Income</a:t>
            </a:r>
          </a:p>
          <a:p>
            <a:pPr fontAlgn="auto">
              <a:spcAft>
                <a:spcPts val="0"/>
              </a:spcAft>
            </a:pPr>
            <a:r>
              <a:rPr lang="en-US">
                <a:solidFill>
                  <a:srgbClr val="212B5E"/>
                </a:solidFill>
                <a:latin typeface="publicsans-regular-webfont"/>
              </a:rPr>
              <a:t>One of the largest expenses for students enrolled in college may be the loss of potential income in time spent studying instead of working.</a:t>
            </a:r>
          </a:p>
          <a:p>
            <a:pPr fontAlgn="auto">
              <a:spcAft>
                <a:spcPts val="0"/>
              </a:spcAft>
              <a:buFont typeface="Arial" panose="020B0604020202020204" pitchFamily="34" charset="0"/>
              <a:buChar char="•"/>
            </a:pPr>
            <a:r>
              <a:rPr lang="en-US">
                <a:solidFill>
                  <a:srgbClr val="212B5E"/>
                </a:solidFill>
                <a:latin typeface="publicsans-regular-webfont"/>
              </a:rPr>
              <a:t>Median weekly income for a high school graduate is $809, or $42,068/year.</a:t>
            </a:r>
          </a:p>
          <a:p>
            <a:pPr fontAlgn="auto">
              <a:spcAft>
                <a:spcPts val="0"/>
              </a:spcAft>
              <a:buFont typeface="Arial" panose="020B0604020202020204" pitchFamily="34" charset="0"/>
              <a:buChar char="•"/>
            </a:pPr>
            <a:r>
              <a:rPr lang="en-US">
                <a:solidFill>
                  <a:srgbClr val="212B5E"/>
                </a:solidFill>
                <a:latin typeface="publicsans-regular-webfont"/>
              </a:rPr>
              <a:t>In 4 years, the average worker with a high school diploma earns $168,272.</a:t>
            </a:r>
          </a:p>
          <a:p>
            <a:pPr fontAlgn="auto">
              <a:spcAft>
                <a:spcPts val="0"/>
              </a:spcAft>
              <a:buFont typeface="Arial" panose="020B0604020202020204" pitchFamily="34" charset="0"/>
              <a:buChar char="•"/>
            </a:pPr>
            <a:r>
              <a:rPr lang="en-US">
                <a:solidFill>
                  <a:srgbClr val="212B5E"/>
                </a:solidFill>
                <a:latin typeface="publicsans-regular-webfont"/>
              </a:rPr>
              <a:t>The unemployment rate among high school graduates is 6.2%, which is 77.1% higher than the unemployment rate among bachelor’s degree holders.</a:t>
            </a:r>
          </a:p>
          <a:p>
            <a:pPr algn="l">
              <a:buFont typeface="Arial" panose="020B0604020202020204" pitchFamily="34" charset="0"/>
              <a:buChar char="•"/>
            </a:pPr>
            <a:endParaRPr lang="en-US" b="0" i="0">
              <a:solidFill>
                <a:srgbClr val="212B5E"/>
              </a:solidFill>
              <a:effectLst/>
              <a:latin typeface="publicsans-regular-webfont"/>
            </a:endParaRPr>
          </a:p>
          <a:p>
            <a:endParaRPr lang="en-US"/>
          </a:p>
        </p:txBody>
      </p:sp>
      <p:pic>
        <p:nvPicPr>
          <p:cNvPr id="5" name="Content Placeholder 5">
            <a:extLst>
              <a:ext uri="{FF2B5EF4-FFF2-40B4-BE49-F238E27FC236}">
                <a16:creationId xmlns:a16="http://schemas.microsoft.com/office/drawing/2014/main" id="{2C79F6D8-7CBC-4127-8032-4617DB8AF54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25779" y="1525188"/>
            <a:ext cx="5698610" cy="4131084"/>
          </a:xfrm>
        </p:spPr>
      </p:pic>
    </p:spTree>
    <p:extLst>
      <p:ext uri="{BB962C8B-B14F-4D97-AF65-F5344CB8AC3E}">
        <p14:creationId xmlns:p14="http://schemas.microsoft.com/office/powerpoint/2010/main" val="108550429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2378B4E-C77D-5599-DBA1-0CB050DEB2D3}"/>
              </a:ext>
            </a:extLst>
          </p:cNvPr>
          <p:cNvSpPr>
            <a:spLocks noGrp="1"/>
          </p:cNvSpPr>
          <p:nvPr>
            <p:ph type="title"/>
          </p:nvPr>
        </p:nvSpPr>
        <p:spPr/>
        <p:txBody>
          <a:bodyPr>
            <a:normAutofit fontScale="90000"/>
          </a:bodyPr>
          <a:lstStyle/>
          <a:p>
            <a:r>
              <a:rPr lang="en-US"/>
              <a:t>HEP: Supporting Projects, Facilities, and Research to Produce Discovery Science</a:t>
            </a:r>
          </a:p>
        </p:txBody>
      </p:sp>
      <p:sp>
        <p:nvSpPr>
          <p:cNvPr id="18" name="Content Placeholder 17">
            <a:extLst>
              <a:ext uri="{FF2B5EF4-FFF2-40B4-BE49-F238E27FC236}">
                <a16:creationId xmlns:a16="http://schemas.microsoft.com/office/drawing/2014/main" id="{C5141BCA-B9C8-73A1-4A8D-CD16F9C8CFDA}"/>
              </a:ext>
            </a:extLst>
          </p:cNvPr>
          <p:cNvSpPr>
            <a:spLocks noGrp="1"/>
          </p:cNvSpPr>
          <p:nvPr>
            <p:ph idx="1"/>
          </p:nvPr>
        </p:nvSpPr>
        <p:spPr>
          <a:xfrm>
            <a:off x="446809" y="979747"/>
            <a:ext cx="8890227" cy="5753562"/>
          </a:xfrm>
        </p:spPr>
        <p:txBody>
          <a:bodyPr>
            <a:normAutofit fontScale="55000" lnSpcReduction="20000"/>
          </a:bodyPr>
          <a:lstStyle/>
          <a:p>
            <a:r>
              <a:rPr lang="en-US" sz="2900" b="1" dirty="0"/>
              <a:t>HEP works proactively with laboratory and university community </a:t>
            </a:r>
            <a:r>
              <a:rPr lang="en-US" sz="2900" dirty="0"/>
              <a:t>to carry out a portfolio of facilities, projects &amp; experiments. </a:t>
            </a:r>
          </a:p>
          <a:p>
            <a:pPr lvl="1"/>
            <a:r>
              <a:rPr lang="en-US" sz="2500" b="1" dirty="0">
                <a:solidFill>
                  <a:schemeClr val="accent1"/>
                </a:solidFill>
              </a:rPr>
              <a:t>Develops and supports a specific portfolio of projects</a:t>
            </a:r>
            <a:r>
              <a:rPr lang="en-US" sz="2500" dirty="0"/>
              <a:t>. Emphasis </a:t>
            </a:r>
            <a:r>
              <a:rPr lang="en-US" sz="2500" dirty="0">
                <a:solidFill>
                  <a:schemeClr val="tx1"/>
                </a:solidFill>
              </a:rPr>
              <a:t>is placed on supporting science collaborations in all stages</a:t>
            </a:r>
          </a:p>
          <a:p>
            <a:pPr lvl="1"/>
            <a:r>
              <a:rPr lang="en-US" sz="2500" dirty="0"/>
              <a:t>Makes significant, coherent contributions to facilities/experiments selected for the program, including project management</a:t>
            </a:r>
          </a:p>
          <a:p>
            <a:pPr lvl="1"/>
            <a:r>
              <a:rPr lang="en-US" b="1" dirty="0">
                <a:solidFill>
                  <a:srgbClr val="0000FF"/>
                </a:solidFill>
              </a:rPr>
              <a:t>Advance the state-of-the-art in particle accelerators &amp; detectors</a:t>
            </a:r>
            <a:r>
              <a:rPr lang="en-US" dirty="0"/>
              <a:t>, </a:t>
            </a:r>
            <a:r>
              <a:rPr lang="en-US" b="1" dirty="0">
                <a:solidFill>
                  <a:schemeClr val="accent1"/>
                </a:solidFill>
              </a:rPr>
              <a:t>leading to new, more capable facilities</a:t>
            </a:r>
          </a:p>
          <a:p>
            <a:pPr lvl="1"/>
            <a:r>
              <a:rPr lang="en-US" b="1" dirty="0">
                <a:solidFill>
                  <a:srgbClr val="0000FF"/>
                </a:solidFill>
              </a:rPr>
              <a:t>Enable new and transformative capabilities </a:t>
            </a:r>
            <a:r>
              <a:rPr lang="en-US" dirty="0"/>
              <a:t>in QIS, AI/MI, and crosscutting technology areas </a:t>
            </a:r>
          </a:p>
          <a:p>
            <a:r>
              <a:rPr lang="en-US" sz="2900" b="1" dirty="0"/>
              <a:t>HEP strength is our Science Collaboration Model!</a:t>
            </a:r>
          </a:p>
          <a:p>
            <a:pPr lvl="1"/>
            <a:r>
              <a:rPr lang="en-US" sz="2500" dirty="0">
                <a:sym typeface="Wingdings" pitchFamily="2" charset="2"/>
              </a:rPr>
              <a:t>Support structured </a:t>
            </a:r>
            <a:r>
              <a:rPr lang="en-US" sz="2500" b="1" dirty="0">
                <a:solidFill>
                  <a:schemeClr val="accent1"/>
                </a:solidFill>
                <a:sym typeface="Wingdings" pitchFamily="2" charset="2"/>
              </a:rPr>
              <a:t>science collaborations that participate in all stages</a:t>
            </a:r>
            <a:r>
              <a:rPr lang="en-US" sz="2500" dirty="0">
                <a:sym typeface="Wingdings" pitchFamily="2" charset="2"/>
              </a:rPr>
              <a:t>, leading to the best possible results from state-of-the art projects</a:t>
            </a:r>
          </a:p>
          <a:p>
            <a:pPr lvl="1"/>
            <a:r>
              <a:rPr lang="en-US" sz="2500" b="1" dirty="0">
                <a:solidFill>
                  <a:srgbClr val="0000FF"/>
                </a:solidFill>
                <a:sym typeface="Wingdings" pitchFamily="2" charset="2"/>
              </a:rPr>
              <a:t>Scientists are intimately involved</a:t>
            </a:r>
            <a:r>
              <a:rPr lang="en-US" sz="2500" dirty="0">
                <a:sym typeface="Wingdings" pitchFamily="2" charset="2"/>
              </a:rPr>
              <a:t>: Roles &amp; responsibilities in project design &amp; fabrication (hardware, software), commissioning, exp. operations, science planning &amp; data analysis</a:t>
            </a:r>
          </a:p>
          <a:p>
            <a:pPr lvl="1"/>
            <a:r>
              <a:rPr lang="en-US" sz="2500" b="1" dirty="0">
                <a:solidFill>
                  <a:schemeClr val="accent1"/>
                </a:solidFill>
                <a:sym typeface="Wingdings" pitchFamily="2" charset="2"/>
              </a:rPr>
              <a:t>Students &amp; postdocs are trained</a:t>
            </a:r>
            <a:r>
              <a:rPr lang="en-US" sz="2500" b="1" dirty="0">
                <a:sym typeface="Wingdings" pitchFamily="2" charset="2"/>
              </a:rPr>
              <a:t> </a:t>
            </a:r>
            <a:r>
              <a:rPr lang="en-US" sz="2500" dirty="0">
                <a:sym typeface="Wingdings" pitchFamily="2" charset="2"/>
              </a:rPr>
              <a:t>by participation in all phases to gain experience and expertise; opportunities to work at a lab or experimental site</a:t>
            </a:r>
          </a:p>
          <a:p>
            <a:r>
              <a:rPr lang="en-US" sz="2900" b="1" dirty="0">
                <a:solidFill>
                  <a:schemeClr val="accent1"/>
                </a:solidFill>
              </a:rPr>
              <a:t>Priority for Research support </a:t>
            </a:r>
            <a:r>
              <a:rPr lang="en-US" sz="2900" dirty="0">
                <a:solidFill>
                  <a:schemeClr val="accent1"/>
                </a:solidFill>
              </a:rPr>
              <a:t>is for efforts directly in line with HEP roles and responsibilities as well as our science goals </a:t>
            </a:r>
          </a:p>
          <a:p>
            <a:r>
              <a:rPr lang="en-US" sz="2900" b="1" dirty="0"/>
              <a:t>HEP forms partnerships </a:t>
            </a:r>
            <a:r>
              <a:rPr lang="en-US" sz="2900" dirty="0"/>
              <a:t>(e.g., NASA, NSF, Int’l) to help deliver our mission</a:t>
            </a:r>
          </a:p>
          <a:p>
            <a:pPr marL="53975" indent="0">
              <a:buNone/>
            </a:pPr>
            <a:endParaRPr lang="en-US" dirty="0"/>
          </a:p>
          <a:p>
            <a:endParaRPr lang="en-US" dirty="0"/>
          </a:p>
          <a:p>
            <a:endParaRPr lang="en-US" dirty="0"/>
          </a:p>
          <a:p>
            <a:endParaRPr lang="en-US" dirty="0"/>
          </a:p>
          <a:p>
            <a:endParaRPr lang="en-US" dirty="0"/>
          </a:p>
        </p:txBody>
      </p:sp>
      <p:pic>
        <p:nvPicPr>
          <p:cNvPr id="10" name="Picture 2">
            <a:extLst>
              <a:ext uri="{FF2B5EF4-FFF2-40B4-BE49-F238E27FC236}">
                <a16:creationId xmlns:a16="http://schemas.microsoft.com/office/drawing/2014/main" id="{E282BB87-6A14-3D74-C603-C4124ECC90B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68211" y="983464"/>
            <a:ext cx="2661674" cy="1776668"/>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
        <p:nvSpPr>
          <p:cNvPr id="11" name="Rounded Rectangle 11">
            <a:extLst>
              <a:ext uri="{FF2B5EF4-FFF2-40B4-BE49-F238E27FC236}">
                <a16:creationId xmlns:a16="http://schemas.microsoft.com/office/drawing/2014/main" id="{2203A831-3E66-AED0-4CF5-DDBF4CEDC359}"/>
              </a:ext>
            </a:extLst>
          </p:cNvPr>
          <p:cNvSpPr/>
          <p:nvPr/>
        </p:nvSpPr>
        <p:spPr>
          <a:xfrm>
            <a:off x="9368210" y="2812497"/>
            <a:ext cx="2644893" cy="1674834"/>
          </a:xfrm>
          <a:prstGeom prst="roundRect">
            <a:avLst/>
          </a:prstGeom>
          <a:blipFill>
            <a:blip r:embed="rId3" cstate="screen">
              <a:extLst>
                <a:ext uri="{28A0092B-C50C-407E-A947-70E740481C1C}">
                  <a14:useLocalDpi xmlns:a14="http://schemas.microsoft.com/office/drawing/2010/main"/>
                </a:ext>
              </a:extLst>
            </a:blip>
            <a:srcRect/>
            <a:stretch>
              <a:fillRect t="-6000" b="-6000"/>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12" name="Picture 4">
            <a:extLst>
              <a:ext uri="{FF2B5EF4-FFF2-40B4-BE49-F238E27FC236}">
                <a16:creationId xmlns:a16="http://schemas.microsoft.com/office/drawing/2014/main" id="{3BA0AB28-17CA-E0DD-E912-017D41B505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8209" y="4543249"/>
            <a:ext cx="2644893" cy="181545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9597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7" y="3"/>
            <a:ext cx="11305309" cy="902525"/>
          </a:xfrm>
        </p:spPr>
        <p:txBody>
          <a:bodyPr>
            <a:normAutofit fontScale="90000"/>
          </a:bodyPr>
          <a:lstStyle/>
          <a:p>
            <a:r>
              <a:rPr lang="en-US"/>
              <a:t>HEP Funding in Historical Context: 1987 to Present</a:t>
            </a:r>
          </a:p>
        </p:txBody>
      </p:sp>
      <p:graphicFrame>
        <p:nvGraphicFramePr>
          <p:cNvPr id="7" name="Content Placeholder 6"/>
          <p:cNvGraphicFramePr>
            <a:graphicFrameLocks noGrp="1"/>
          </p:cNvGraphicFramePr>
          <p:nvPr>
            <p:ph idx="1"/>
          </p:nvPr>
        </p:nvGraphicFramePr>
        <p:xfrm>
          <a:off x="419100" y="994648"/>
          <a:ext cx="11456225" cy="53979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1322914" y="1231488"/>
          <a:ext cx="836142" cy="2087047"/>
        </p:xfrm>
        <a:graphic>
          <a:graphicData uri="http://schemas.openxmlformats.org/drawingml/2006/table">
            <a:tbl>
              <a:tblPr>
                <a:tableStyleId>{5C22544A-7EE6-4342-B048-85BDC9FD1C3A}</a:tableStyleId>
              </a:tblPr>
              <a:tblGrid>
                <a:gridCol w="413577">
                  <a:extLst>
                    <a:ext uri="{9D8B030D-6E8A-4147-A177-3AD203B41FA5}">
                      <a16:colId xmlns:a16="http://schemas.microsoft.com/office/drawing/2014/main" val="20000"/>
                    </a:ext>
                  </a:extLst>
                </a:gridCol>
                <a:gridCol w="422565">
                  <a:extLst>
                    <a:ext uri="{9D8B030D-6E8A-4147-A177-3AD203B41FA5}">
                      <a16:colId xmlns:a16="http://schemas.microsoft.com/office/drawing/2014/main" val="20001"/>
                    </a:ext>
                  </a:extLst>
                </a:gridCol>
              </a:tblGrid>
              <a:tr h="190500">
                <a:tc gridSpan="2">
                  <a:txBody>
                    <a:bodyPr/>
                    <a:lstStyle/>
                    <a:p>
                      <a:pPr algn="r" fontAlgn="b"/>
                      <a:r>
                        <a:rPr lang="en-US" sz="900" b="1" u="none" strike="noStrike" dirty="0">
                          <a:effectLst/>
                        </a:rPr>
                        <a:t>SSC Funding</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r" fontAlgn="b"/>
                      <a:endParaRPr lang="en-US" sz="800" b="1" i="0" u="none" strike="noStrike" dirty="0">
                        <a:solidFill>
                          <a:srgbClr val="0000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US" sz="900" b="1" u="none" strike="noStrike" dirty="0">
                          <a:effectLst/>
                        </a:rPr>
                        <a:t>FY</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$M</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r" fontAlgn="b"/>
                      <a:r>
                        <a:rPr lang="en-US" sz="900" b="1" u="none" strike="noStrike" dirty="0">
                          <a:effectLst/>
                        </a:rPr>
                        <a:t>1987</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0.0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r" fontAlgn="b"/>
                      <a:r>
                        <a:rPr lang="en-US" sz="900" b="1" u="none" strike="noStrike" dirty="0">
                          <a:effectLst/>
                        </a:rPr>
                        <a:t>1988</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33.0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2047">
                <a:tc>
                  <a:txBody>
                    <a:bodyPr/>
                    <a:lstStyle/>
                    <a:p>
                      <a:pPr algn="r" fontAlgn="b"/>
                      <a:r>
                        <a:rPr lang="en-US" sz="900" b="1" u="none" strike="noStrike" dirty="0">
                          <a:effectLst/>
                        </a:rPr>
                        <a:t>1989</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98.1</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r" fontAlgn="b"/>
                      <a:r>
                        <a:rPr lang="en-US" sz="900" b="1" u="none" strike="noStrike" dirty="0">
                          <a:effectLst/>
                        </a:rPr>
                        <a:t>1990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216.9</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r" fontAlgn="b"/>
                      <a:r>
                        <a:rPr lang="en-US" sz="900" b="1" u="none" strike="noStrike" dirty="0">
                          <a:effectLst/>
                        </a:rPr>
                        <a:t>1991</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241.5</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r" fontAlgn="b"/>
                      <a:r>
                        <a:rPr lang="en-US" sz="900" b="1" u="none" strike="noStrike" dirty="0">
                          <a:effectLst/>
                        </a:rPr>
                        <a:t>1992</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482.6</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r" fontAlgn="b"/>
                      <a:r>
                        <a:rPr lang="en-US" sz="900" b="1" u="none" strike="noStrike" dirty="0">
                          <a:effectLst/>
                        </a:rPr>
                        <a:t>1993</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512.9</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r" fontAlgn="b"/>
                      <a:r>
                        <a:rPr lang="en-US" sz="900" b="1" u="none" strike="noStrike" dirty="0">
                          <a:effectLst/>
                        </a:rPr>
                        <a:t>1994</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640.0</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r" fontAlgn="b"/>
                      <a:r>
                        <a:rPr lang="en-US" sz="900" b="1" u="none" strike="noStrike" dirty="0">
                          <a:effectLst/>
                        </a:rPr>
                        <a:t>1995</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0.0</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graphicFrame>
        <p:nvGraphicFramePr>
          <p:cNvPr id="9" name="Table 8"/>
          <p:cNvGraphicFramePr>
            <a:graphicFrameLocks noGrp="1"/>
          </p:cNvGraphicFramePr>
          <p:nvPr/>
        </p:nvGraphicFramePr>
        <p:xfrm>
          <a:off x="6299200" y="2137786"/>
          <a:ext cx="1000135" cy="990249"/>
        </p:xfrm>
        <a:graphic>
          <a:graphicData uri="http://schemas.openxmlformats.org/drawingml/2006/table">
            <a:tbl>
              <a:tblPr>
                <a:tableStyleId>{93296810-A885-4BE3-A3E7-6D5BEEA58F35}</a:tableStyleId>
              </a:tblPr>
              <a:tblGrid>
                <a:gridCol w="494692">
                  <a:extLst>
                    <a:ext uri="{9D8B030D-6E8A-4147-A177-3AD203B41FA5}">
                      <a16:colId xmlns:a16="http://schemas.microsoft.com/office/drawing/2014/main" val="20000"/>
                    </a:ext>
                  </a:extLst>
                </a:gridCol>
                <a:gridCol w="505443">
                  <a:extLst>
                    <a:ext uri="{9D8B030D-6E8A-4147-A177-3AD203B41FA5}">
                      <a16:colId xmlns:a16="http://schemas.microsoft.com/office/drawing/2014/main" val="20001"/>
                    </a:ext>
                  </a:extLst>
                </a:gridCol>
              </a:tblGrid>
              <a:tr h="236702">
                <a:tc gridSpan="2">
                  <a:txBody>
                    <a:bodyPr/>
                    <a:lstStyle/>
                    <a:p>
                      <a:pPr algn="r" fontAlgn="b"/>
                      <a:r>
                        <a:rPr lang="en-US" sz="900" b="1" u="none" strike="noStrike" dirty="0">
                          <a:effectLst/>
                        </a:rPr>
                        <a:t>ARRA Funding</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r" fontAlgn="b"/>
                      <a:endParaRPr lang="en-US" sz="800" b="1" i="0" u="none" strike="noStrike" dirty="0">
                        <a:solidFill>
                          <a:srgbClr val="0000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US" sz="900" b="1" u="none" strike="noStrike" dirty="0">
                          <a:effectLst/>
                        </a:rPr>
                        <a:t>FY</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$M</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r" fontAlgn="b"/>
                      <a:r>
                        <a:rPr lang="en-US" sz="900" b="1" u="none" strike="noStrike" dirty="0">
                          <a:effectLst/>
                        </a:rPr>
                        <a:t>2008</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0.0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r" fontAlgn="b"/>
                      <a:r>
                        <a:rPr lang="en-US" sz="900" b="1" u="none" strike="noStrike" dirty="0">
                          <a:effectLst/>
                        </a:rPr>
                        <a:t>2009</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236.5</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2047">
                <a:tc>
                  <a:txBody>
                    <a:bodyPr/>
                    <a:lstStyle/>
                    <a:p>
                      <a:pPr algn="r" fontAlgn="b"/>
                      <a:r>
                        <a:rPr lang="en-US" sz="900" b="1" u="none" strike="noStrike" dirty="0">
                          <a:effectLst/>
                        </a:rPr>
                        <a:t>2010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0.0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4" name="Up-Down Arrow 13"/>
          <p:cNvSpPr/>
          <p:nvPr/>
        </p:nvSpPr>
        <p:spPr>
          <a:xfrm>
            <a:off x="3465116" y="4641273"/>
            <a:ext cx="289466" cy="554182"/>
          </a:xfrm>
          <a:prstGeom prst="up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720051" y="2907722"/>
            <a:ext cx="2061783" cy="461665"/>
          </a:xfrm>
          <a:prstGeom prst="rect">
            <a:avLst/>
          </a:prstGeom>
          <a:noFill/>
        </p:spPr>
        <p:txBody>
          <a:bodyPr wrap="none" rtlCol="0">
            <a:spAutoFit/>
          </a:bodyPr>
          <a:lstStyle/>
          <a:p>
            <a:r>
              <a:rPr lang="en-US" sz="2400"/>
              <a:t>$ in millions</a:t>
            </a:r>
          </a:p>
        </p:txBody>
      </p:sp>
      <p:sp>
        <p:nvSpPr>
          <p:cNvPr id="19" name="TextBox 18">
            <a:extLst>
              <a:ext uri="{FF2B5EF4-FFF2-40B4-BE49-F238E27FC236}">
                <a16:creationId xmlns:a16="http://schemas.microsoft.com/office/drawing/2014/main" id="{0FB2416E-C6EB-4EB2-82EE-110AC8A4557F}"/>
              </a:ext>
            </a:extLst>
          </p:cNvPr>
          <p:cNvSpPr txBox="1"/>
          <p:nvPr/>
        </p:nvSpPr>
        <p:spPr>
          <a:xfrm>
            <a:off x="2498149" y="1146593"/>
            <a:ext cx="6911787" cy="692497"/>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txBody>
          <a:bodyPr wrap="square" rtlCol="0">
            <a:spAutoFit/>
          </a:bodyPr>
          <a:lstStyle/>
          <a:p>
            <a:r>
              <a:rPr lang="en-US" sz="1300" dirty="0"/>
              <a:t>Adjusting for inflation, based on the Consumer Price Index published by the U.S. Bureau of Labor Statistics, </a:t>
            </a:r>
            <a:r>
              <a:rPr lang="en-US" sz="1300" b="1" dirty="0">
                <a:solidFill>
                  <a:srgbClr val="0070C0"/>
                </a:solidFill>
              </a:rPr>
              <a:t>FY 1987 funding </a:t>
            </a:r>
            <a:r>
              <a:rPr lang="en-US" sz="1300" b="1" dirty="0">
                <a:solidFill>
                  <a:srgbClr val="C00000"/>
                </a:solidFill>
              </a:rPr>
              <a:t>$495.4M</a:t>
            </a:r>
            <a:r>
              <a:rPr lang="en-US" sz="1300" b="1" dirty="0">
                <a:solidFill>
                  <a:srgbClr val="0070C0"/>
                </a:solidFill>
              </a:rPr>
              <a:t> is about </a:t>
            </a:r>
            <a:r>
              <a:rPr lang="en-US" sz="1300" b="1" dirty="0">
                <a:solidFill>
                  <a:srgbClr val="C00000"/>
                </a:solidFill>
              </a:rPr>
              <a:t>$1,300M </a:t>
            </a:r>
            <a:r>
              <a:rPr lang="en-US" sz="1300" b="1" dirty="0">
                <a:solidFill>
                  <a:srgbClr val="0066CC"/>
                </a:solidFill>
              </a:rPr>
              <a:t>in Dec 2022 adjusted dollars</a:t>
            </a:r>
            <a:r>
              <a:rPr lang="en-US" sz="1300" dirty="0"/>
              <a:t>. However, over that period, Lab and University cost escalation outpaced CPI.</a:t>
            </a:r>
          </a:p>
        </p:txBody>
      </p:sp>
      <p:sp>
        <p:nvSpPr>
          <p:cNvPr id="20" name="TextBox 19">
            <a:extLst>
              <a:ext uri="{FF2B5EF4-FFF2-40B4-BE49-F238E27FC236}">
                <a16:creationId xmlns:a16="http://schemas.microsoft.com/office/drawing/2014/main" id="{B8821468-DD0B-44FC-8165-6615960BFE6C}"/>
              </a:ext>
            </a:extLst>
          </p:cNvPr>
          <p:cNvSpPr txBox="1"/>
          <p:nvPr/>
        </p:nvSpPr>
        <p:spPr>
          <a:xfrm>
            <a:off x="6996593" y="4641273"/>
            <a:ext cx="4661552" cy="89255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txBody>
          <a:bodyPr wrap="square" rtlCol="0">
            <a:spAutoFit/>
          </a:bodyPr>
          <a:lstStyle/>
          <a:p>
            <a:r>
              <a:rPr lang="en-US" sz="1300" dirty="0"/>
              <a:t>Students at </a:t>
            </a:r>
            <a:r>
              <a:rPr lang="en-US" sz="1300" b="1" dirty="0">
                <a:solidFill>
                  <a:srgbClr val="0070C0"/>
                </a:solidFill>
              </a:rPr>
              <a:t>public 4-year institutions </a:t>
            </a:r>
            <a:r>
              <a:rPr lang="en-US" sz="1300" dirty="0"/>
              <a:t>paid </a:t>
            </a:r>
            <a:r>
              <a:rPr lang="en-US" sz="1300" b="1" dirty="0"/>
              <a:t>$5,423 </a:t>
            </a:r>
            <a:r>
              <a:rPr lang="en-US" sz="1300" dirty="0"/>
              <a:t>in tuition &amp; fees, room &amp; board in 1990-91 (</a:t>
            </a:r>
            <a:r>
              <a:rPr lang="en-US" sz="1300" b="1" dirty="0"/>
              <a:t>$13,648 </a:t>
            </a:r>
            <a:r>
              <a:rPr lang="en-US" sz="1300" dirty="0"/>
              <a:t>[or x2.52] in Dec 2022 adjusted dollars). By 2020-21, the cost has risen to </a:t>
            </a:r>
            <a:r>
              <a:rPr lang="en-US" sz="1300" b="1" dirty="0"/>
              <a:t>$21,337 </a:t>
            </a:r>
            <a:r>
              <a:rPr lang="en-US" sz="1300" dirty="0"/>
              <a:t>[or x3.93].</a:t>
            </a:r>
          </a:p>
        </p:txBody>
      </p:sp>
      <p:graphicFrame>
        <p:nvGraphicFramePr>
          <p:cNvPr id="10" name="Table 9">
            <a:extLst>
              <a:ext uri="{FF2B5EF4-FFF2-40B4-BE49-F238E27FC236}">
                <a16:creationId xmlns:a16="http://schemas.microsoft.com/office/drawing/2014/main" id="{3A0E71A4-1688-5382-39FA-9AC35AD67ABE}"/>
              </a:ext>
            </a:extLst>
          </p:cNvPr>
          <p:cNvGraphicFramePr>
            <a:graphicFrameLocks noGrp="1"/>
          </p:cNvGraphicFramePr>
          <p:nvPr/>
        </p:nvGraphicFramePr>
        <p:xfrm>
          <a:off x="9642495" y="1147537"/>
          <a:ext cx="1000135" cy="990249"/>
        </p:xfrm>
        <a:graphic>
          <a:graphicData uri="http://schemas.openxmlformats.org/drawingml/2006/table">
            <a:tbl>
              <a:tblPr>
                <a:tableStyleId>{93296810-A885-4BE3-A3E7-6D5BEEA58F35}</a:tableStyleId>
              </a:tblPr>
              <a:tblGrid>
                <a:gridCol w="494692">
                  <a:extLst>
                    <a:ext uri="{9D8B030D-6E8A-4147-A177-3AD203B41FA5}">
                      <a16:colId xmlns:a16="http://schemas.microsoft.com/office/drawing/2014/main" val="20000"/>
                    </a:ext>
                  </a:extLst>
                </a:gridCol>
                <a:gridCol w="505443">
                  <a:extLst>
                    <a:ext uri="{9D8B030D-6E8A-4147-A177-3AD203B41FA5}">
                      <a16:colId xmlns:a16="http://schemas.microsoft.com/office/drawing/2014/main" val="20001"/>
                    </a:ext>
                  </a:extLst>
                </a:gridCol>
              </a:tblGrid>
              <a:tr h="236702">
                <a:tc gridSpan="2">
                  <a:txBody>
                    <a:bodyPr/>
                    <a:lstStyle/>
                    <a:p>
                      <a:pPr algn="r" fontAlgn="b"/>
                      <a:r>
                        <a:rPr lang="en-US" sz="900" b="1" u="none" strike="noStrike" dirty="0">
                          <a:effectLst/>
                        </a:rPr>
                        <a:t>IRA Funding</a:t>
                      </a:r>
                      <a:endParaRPr lang="en-US" sz="900" b="1" i="0" u="none" strike="noStrike" dirty="0">
                        <a:solidFill>
                          <a:schemeClr val="tx1"/>
                        </a:solidFill>
                        <a:effectLst/>
                        <a:latin typeface="+mn-lt"/>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r" fontAlgn="b"/>
                      <a:endParaRPr lang="en-US" sz="800" b="1" i="0" u="none" strike="noStrike" dirty="0">
                        <a:solidFill>
                          <a:srgbClr val="0000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r" fontAlgn="b"/>
                      <a:r>
                        <a:rPr lang="en-US" sz="900" b="1" u="none" strike="noStrike" dirty="0">
                          <a:effectLst/>
                        </a:rPr>
                        <a:t>FY</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$M</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r" fontAlgn="b"/>
                      <a:r>
                        <a:rPr lang="en-US" sz="900" b="1" u="none" strike="noStrike" dirty="0">
                          <a:effectLst/>
                        </a:rPr>
                        <a:t>2021</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0.0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r" fontAlgn="b"/>
                      <a:r>
                        <a:rPr lang="en-US" sz="900" b="1" u="none" strike="noStrike" dirty="0">
                          <a:effectLst/>
                        </a:rPr>
                        <a:t>2022</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303.6</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2047">
                <a:tc>
                  <a:txBody>
                    <a:bodyPr/>
                    <a:lstStyle/>
                    <a:p>
                      <a:pPr algn="r" fontAlgn="b"/>
                      <a:r>
                        <a:rPr lang="en-US" sz="900" b="1" u="none" strike="noStrike" dirty="0">
                          <a:effectLst/>
                        </a:rPr>
                        <a:t>2023</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900" b="1" u="none" strike="noStrike" dirty="0">
                          <a:effectLst/>
                        </a:rPr>
                        <a:t>0.0</a:t>
                      </a:r>
                      <a:endParaRPr lang="en-US" sz="900" b="1" i="0" u="none" strike="noStrike" dirty="0">
                        <a:solidFill>
                          <a:srgbClr val="0000FF"/>
                        </a:solidFill>
                        <a:effectLst/>
                        <a:latin typeface="Calibri" panose="020F0502020204030204" pitchFamily="34"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789487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4211-23E8-4710-996C-50FF0C8A77FE}"/>
              </a:ext>
            </a:extLst>
          </p:cNvPr>
          <p:cNvSpPr>
            <a:spLocks noGrp="1"/>
          </p:cNvSpPr>
          <p:nvPr>
            <p:ph type="title"/>
          </p:nvPr>
        </p:nvSpPr>
        <p:spPr/>
        <p:txBody>
          <a:bodyPr/>
          <a:lstStyle/>
          <a:p>
            <a:r>
              <a:rPr lang="en-US" dirty="0"/>
              <a:t>HEP Research ($k) FY 2011-2023</a:t>
            </a:r>
          </a:p>
        </p:txBody>
      </p:sp>
      <p:graphicFrame>
        <p:nvGraphicFramePr>
          <p:cNvPr id="7" name="Content Placeholder 6">
            <a:extLst>
              <a:ext uri="{FF2B5EF4-FFF2-40B4-BE49-F238E27FC236}">
                <a16:creationId xmlns:a16="http://schemas.microsoft.com/office/drawing/2014/main" id="{00000000-0008-0000-0200-000002000000}"/>
              </a:ext>
            </a:extLst>
          </p:cNvPr>
          <p:cNvGraphicFramePr>
            <a:graphicFrameLocks noGrp="1"/>
          </p:cNvGraphicFramePr>
          <p:nvPr>
            <p:ph idx="1"/>
          </p:nvPr>
        </p:nvGraphicFramePr>
        <p:xfrm>
          <a:off x="588579" y="1017589"/>
          <a:ext cx="11319642" cy="5221287"/>
        </p:xfrm>
        <a:graphic>
          <a:graphicData uri="http://schemas.openxmlformats.org/drawingml/2006/chart">
            <c:chart xmlns:c="http://schemas.openxmlformats.org/drawingml/2006/chart" xmlns:r="http://schemas.openxmlformats.org/officeDocument/2006/relationships" r:id="rId2"/>
          </a:graphicData>
        </a:graphic>
      </p:graphicFrame>
      <p:sp>
        <p:nvSpPr>
          <p:cNvPr id="10" name="Arrow: Down 9">
            <a:extLst>
              <a:ext uri="{FF2B5EF4-FFF2-40B4-BE49-F238E27FC236}">
                <a16:creationId xmlns:a16="http://schemas.microsoft.com/office/drawing/2014/main" id="{A5AC1334-5A7B-4D17-8069-6B3A94171882}"/>
              </a:ext>
            </a:extLst>
          </p:cNvPr>
          <p:cNvSpPr/>
          <p:nvPr/>
        </p:nvSpPr>
        <p:spPr>
          <a:xfrm>
            <a:off x="4648201" y="2425700"/>
            <a:ext cx="2209800" cy="1846419"/>
          </a:xfrm>
          <a:prstGeom prst="downArrow">
            <a:avLst>
              <a:gd name="adj1" fmla="val 62053"/>
              <a:gd name="adj2" fmla="val 2845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1">
                <a:solidFill>
                  <a:srgbClr val="FF0000"/>
                </a:solidFill>
              </a:rPr>
              <a:t>-87M: FY11 to FY16 for Research</a:t>
            </a:r>
          </a:p>
          <a:p>
            <a:pPr algn="ctr"/>
            <a:endParaRPr lang="en-US" sz="1050" b="1">
              <a:solidFill>
                <a:schemeClr val="tx1"/>
              </a:solidFill>
            </a:endParaRPr>
          </a:p>
          <a:p>
            <a:pPr algn="ctr"/>
            <a:r>
              <a:rPr lang="en-US" sz="900" b="1">
                <a:solidFill>
                  <a:schemeClr val="tx1"/>
                </a:solidFill>
              </a:rPr>
              <a:t>MIEs: +56M from FY11 ($103M) to FY16 ($159M)</a:t>
            </a:r>
          </a:p>
          <a:p>
            <a:pPr algn="ctr"/>
            <a:endParaRPr lang="en-US" sz="900" b="1">
              <a:solidFill>
                <a:schemeClr val="tx1"/>
              </a:solidFill>
            </a:endParaRPr>
          </a:p>
          <a:p>
            <a:pPr algn="ctr"/>
            <a:r>
              <a:rPr lang="en-US" sz="900" b="1">
                <a:solidFill>
                  <a:schemeClr val="tx1"/>
                </a:solidFill>
              </a:rPr>
              <a:t>LICs: +66M from FY11 ($0) to FY16</a:t>
            </a:r>
          </a:p>
          <a:p>
            <a:pPr algn="ctr"/>
            <a:r>
              <a:rPr lang="en-US" sz="900" b="1">
                <a:solidFill>
                  <a:schemeClr val="tx1"/>
                </a:solidFill>
              </a:rPr>
              <a:t>($66M)</a:t>
            </a:r>
          </a:p>
        </p:txBody>
      </p:sp>
      <p:sp>
        <p:nvSpPr>
          <p:cNvPr id="3" name="Rectangle: Rounded Corners 2">
            <a:extLst>
              <a:ext uri="{FF2B5EF4-FFF2-40B4-BE49-F238E27FC236}">
                <a16:creationId xmlns:a16="http://schemas.microsoft.com/office/drawing/2014/main" id="{96F73BA6-3D2A-4C0A-A074-786997E20515}"/>
              </a:ext>
            </a:extLst>
          </p:cNvPr>
          <p:cNvSpPr/>
          <p:nvPr/>
        </p:nvSpPr>
        <p:spPr>
          <a:xfrm>
            <a:off x="7799955" y="2138795"/>
            <a:ext cx="2209800" cy="2837793"/>
          </a:xfrm>
          <a:prstGeom prst="roundRect">
            <a:avLst/>
          </a:prstGeom>
          <a:noFill/>
          <a:ln w="412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F39B04-E3AB-40B5-8772-1364254D5400}"/>
              </a:ext>
            </a:extLst>
          </p:cNvPr>
          <p:cNvSpPr txBox="1"/>
          <p:nvPr/>
        </p:nvSpPr>
        <p:spPr>
          <a:xfrm>
            <a:off x="7539738" y="1554020"/>
            <a:ext cx="2730235" cy="584775"/>
          </a:xfrm>
          <a:prstGeom prst="rect">
            <a:avLst/>
          </a:prstGeom>
          <a:solidFill>
            <a:schemeClr val="bg1"/>
          </a:solidFill>
        </p:spPr>
        <p:txBody>
          <a:bodyPr wrap="none" rtlCol="0">
            <a:spAutoFit/>
          </a:bodyPr>
          <a:lstStyle/>
          <a:p>
            <a:pPr algn="ctr"/>
            <a:r>
              <a:rPr lang="en-US" b="1">
                <a:solidFill>
                  <a:srgbClr val="C00000"/>
                </a:solidFill>
              </a:rPr>
              <a:t>Research Growth</a:t>
            </a:r>
          </a:p>
          <a:p>
            <a:pPr algn="ctr"/>
            <a:r>
              <a:rPr lang="en-US" sz="1400" b="1"/>
              <a:t>Driven by QIS and AI/ML</a:t>
            </a:r>
          </a:p>
        </p:txBody>
      </p:sp>
    </p:spTree>
    <p:extLst>
      <p:ext uri="{BB962C8B-B14F-4D97-AF65-F5344CB8AC3E}">
        <p14:creationId xmlns:p14="http://schemas.microsoft.com/office/powerpoint/2010/main" val="92935662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4211-23E8-4710-996C-50FF0C8A77FE}"/>
              </a:ext>
            </a:extLst>
          </p:cNvPr>
          <p:cNvSpPr>
            <a:spLocks noGrp="1"/>
          </p:cNvSpPr>
          <p:nvPr>
            <p:ph type="title"/>
          </p:nvPr>
        </p:nvSpPr>
        <p:spPr/>
        <p:txBody>
          <a:bodyPr/>
          <a:lstStyle/>
          <a:p>
            <a:r>
              <a:rPr lang="en-US" dirty="0"/>
              <a:t>HEP Research Breakdown ($k) FY 2014-2023</a:t>
            </a:r>
          </a:p>
        </p:txBody>
      </p:sp>
      <p:graphicFrame>
        <p:nvGraphicFramePr>
          <p:cNvPr id="11" name="Content Placeholder 10">
            <a:extLst>
              <a:ext uri="{FF2B5EF4-FFF2-40B4-BE49-F238E27FC236}">
                <a16:creationId xmlns:a16="http://schemas.microsoft.com/office/drawing/2014/main" id="{2E210248-84B0-6563-DCE6-247E00BA3B97}"/>
              </a:ext>
            </a:extLst>
          </p:cNvPr>
          <p:cNvGraphicFramePr>
            <a:graphicFrameLocks noGrp="1"/>
          </p:cNvGraphicFramePr>
          <p:nvPr>
            <p:ph idx="1"/>
          </p:nvPr>
        </p:nvGraphicFramePr>
        <p:xfrm>
          <a:off x="622300" y="1017588"/>
          <a:ext cx="11390313" cy="5221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AAB2F159-C1B8-F052-553B-39465AFBA639}"/>
              </a:ext>
            </a:extLst>
          </p:cNvPr>
          <p:cNvGraphicFramePr>
            <a:graphicFrameLocks noGrp="1"/>
          </p:cNvGraphicFramePr>
          <p:nvPr/>
        </p:nvGraphicFramePr>
        <p:xfrm>
          <a:off x="1679072" y="1017588"/>
          <a:ext cx="6779129" cy="1760220"/>
        </p:xfrm>
        <a:graphic>
          <a:graphicData uri="http://schemas.openxmlformats.org/drawingml/2006/table">
            <a:tbl>
              <a:tblPr bandRow="1">
                <a:tableStyleId>{BC89EF96-8CEA-46FF-86C4-4CE0E7609802}</a:tableStyleId>
              </a:tblPr>
              <a:tblGrid>
                <a:gridCol w="1116083">
                  <a:extLst>
                    <a:ext uri="{9D8B030D-6E8A-4147-A177-3AD203B41FA5}">
                      <a16:colId xmlns:a16="http://schemas.microsoft.com/office/drawing/2014/main" val="2229896641"/>
                    </a:ext>
                  </a:extLst>
                </a:gridCol>
                <a:gridCol w="581891">
                  <a:extLst>
                    <a:ext uri="{9D8B030D-6E8A-4147-A177-3AD203B41FA5}">
                      <a16:colId xmlns:a16="http://schemas.microsoft.com/office/drawing/2014/main" val="4272772027"/>
                    </a:ext>
                  </a:extLst>
                </a:gridCol>
                <a:gridCol w="602673">
                  <a:extLst>
                    <a:ext uri="{9D8B030D-6E8A-4147-A177-3AD203B41FA5}">
                      <a16:colId xmlns:a16="http://schemas.microsoft.com/office/drawing/2014/main" val="3008806325"/>
                    </a:ext>
                  </a:extLst>
                </a:gridCol>
                <a:gridCol w="638975">
                  <a:extLst>
                    <a:ext uri="{9D8B030D-6E8A-4147-A177-3AD203B41FA5}">
                      <a16:colId xmlns:a16="http://schemas.microsoft.com/office/drawing/2014/main" val="4019765101"/>
                    </a:ext>
                  </a:extLst>
                </a:gridCol>
                <a:gridCol w="548501">
                  <a:extLst>
                    <a:ext uri="{9D8B030D-6E8A-4147-A177-3AD203B41FA5}">
                      <a16:colId xmlns:a16="http://schemas.microsoft.com/office/drawing/2014/main" val="3678132809"/>
                    </a:ext>
                  </a:extLst>
                </a:gridCol>
                <a:gridCol w="548501">
                  <a:extLst>
                    <a:ext uri="{9D8B030D-6E8A-4147-A177-3AD203B41FA5}">
                      <a16:colId xmlns:a16="http://schemas.microsoft.com/office/drawing/2014/main" val="561818563"/>
                    </a:ext>
                  </a:extLst>
                </a:gridCol>
                <a:gridCol w="548501">
                  <a:extLst>
                    <a:ext uri="{9D8B030D-6E8A-4147-A177-3AD203B41FA5}">
                      <a16:colId xmlns:a16="http://schemas.microsoft.com/office/drawing/2014/main" val="1395377864"/>
                    </a:ext>
                  </a:extLst>
                </a:gridCol>
                <a:gridCol w="548501">
                  <a:extLst>
                    <a:ext uri="{9D8B030D-6E8A-4147-A177-3AD203B41FA5}">
                      <a16:colId xmlns:a16="http://schemas.microsoft.com/office/drawing/2014/main" val="1423846292"/>
                    </a:ext>
                  </a:extLst>
                </a:gridCol>
                <a:gridCol w="548501">
                  <a:extLst>
                    <a:ext uri="{9D8B030D-6E8A-4147-A177-3AD203B41FA5}">
                      <a16:colId xmlns:a16="http://schemas.microsoft.com/office/drawing/2014/main" val="3653926392"/>
                    </a:ext>
                  </a:extLst>
                </a:gridCol>
                <a:gridCol w="548501">
                  <a:extLst>
                    <a:ext uri="{9D8B030D-6E8A-4147-A177-3AD203B41FA5}">
                      <a16:colId xmlns:a16="http://schemas.microsoft.com/office/drawing/2014/main" val="2182229525"/>
                    </a:ext>
                  </a:extLst>
                </a:gridCol>
                <a:gridCol w="548501">
                  <a:extLst>
                    <a:ext uri="{9D8B030D-6E8A-4147-A177-3AD203B41FA5}">
                      <a16:colId xmlns:a16="http://schemas.microsoft.com/office/drawing/2014/main" val="1721431976"/>
                    </a:ext>
                  </a:extLst>
                </a:gridCol>
              </a:tblGrid>
              <a:tr h="93172">
                <a:tc>
                  <a:txBody>
                    <a:bodyPr/>
                    <a:lstStyle/>
                    <a:p>
                      <a:pPr algn="ctr" fontAlgn="ctr"/>
                      <a:r>
                        <a:rPr lang="en-US" sz="900" b="1" u="none" strike="noStrike" dirty="0">
                          <a:solidFill>
                            <a:srgbClr val="44546A"/>
                          </a:solidFill>
                          <a:effectLst/>
                        </a:rPr>
                        <a:t> </a:t>
                      </a:r>
                      <a:endParaRPr lang="en-US" sz="900" b="1" i="0" u="none" strike="noStrike" dirty="0">
                        <a:solidFill>
                          <a:srgbClr val="44546A"/>
                        </a:solidFill>
                        <a:effectLst/>
                        <a:latin typeface="+mn-lt"/>
                      </a:endParaRPr>
                    </a:p>
                  </a:txBody>
                  <a:tcPr marL="9525" marR="9525" marT="9525" marB="0" anchor="ctr">
                    <a:solidFill>
                      <a:schemeClr val="bg1"/>
                    </a:solidFill>
                  </a:tcPr>
                </a:tc>
                <a:tc>
                  <a:txBody>
                    <a:bodyPr/>
                    <a:lstStyle/>
                    <a:p>
                      <a:pPr algn="ctr" fontAlgn="ctr"/>
                      <a:r>
                        <a:rPr lang="en-US" sz="900" b="1" u="none" strike="noStrike" dirty="0">
                          <a:solidFill>
                            <a:srgbClr val="000000"/>
                          </a:solidFill>
                          <a:effectLst/>
                        </a:rPr>
                        <a:t>FY 2014</a:t>
                      </a:r>
                      <a:endParaRPr lang="en-US" sz="900" b="1"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2015</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2016</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2017</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2018</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2019</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2020</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2021</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2022</a:t>
                      </a:r>
                      <a:endParaRPr lang="en-US" sz="900" b="1" i="0" u="none" strike="noStrike">
                        <a:solidFill>
                          <a:srgbClr val="000000"/>
                        </a:solidFill>
                        <a:effectLst/>
                        <a:latin typeface="+mn-lt"/>
                      </a:endParaRPr>
                    </a:p>
                  </a:txBody>
                  <a:tcPr marL="9525" marR="9525" marT="9525" marB="0" anchor="ctr">
                    <a:solidFill>
                      <a:schemeClr val="bg1"/>
                    </a:solidFill>
                  </a:tcPr>
                </a:tc>
                <a:tc>
                  <a:txBody>
                    <a:bodyPr/>
                    <a:lstStyle/>
                    <a:p>
                      <a:pPr algn="ctr" fontAlgn="ctr"/>
                      <a:r>
                        <a:rPr lang="en-US" sz="900" b="1" u="none" strike="noStrike">
                          <a:solidFill>
                            <a:srgbClr val="000000"/>
                          </a:solidFill>
                          <a:effectLst/>
                        </a:rPr>
                        <a:t>FY 2023</a:t>
                      </a:r>
                      <a:endParaRPr lang="en-US" sz="900" b="1" i="0" u="none" strike="noStrike">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val="1846774618"/>
                  </a:ext>
                </a:extLst>
              </a:tr>
              <a:tr h="93172">
                <a:tc>
                  <a:txBody>
                    <a:bodyPr/>
                    <a:lstStyle/>
                    <a:p>
                      <a:pPr algn="l" fontAlgn="b"/>
                      <a:r>
                        <a:rPr lang="en-US" sz="900" b="1" u="none" strike="noStrike" dirty="0">
                          <a:solidFill>
                            <a:srgbClr val="0000FF"/>
                          </a:solidFill>
                          <a:effectLst/>
                        </a:rPr>
                        <a:t>Research Core</a:t>
                      </a:r>
                      <a:endParaRPr lang="en-US" sz="900" b="1"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360,932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334,225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320,816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321,892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316,750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321,034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310,934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302,856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281,307 </a:t>
                      </a:r>
                      <a:endParaRPr lang="en-US" sz="900" b="0" i="0" u="none" strike="noStrike" dirty="0">
                        <a:solidFill>
                          <a:srgbClr val="0000FF"/>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FF"/>
                          </a:solidFill>
                          <a:effectLst/>
                        </a:rPr>
                        <a:t> 325,930 </a:t>
                      </a:r>
                      <a:endParaRPr lang="en-US" sz="900" b="0" i="0" u="none" strike="noStrike" dirty="0">
                        <a:solidFill>
                          <a:srgbClr val="0000FF"/>
                        </a:solidFill>
                        <a:effectLst/>
                        <a:latin typeface="+mn-lt"/>
                      </a:endParaRPr>
                    </a:p>
                  </a:txBody>
                  <a:tcPr marL="9525" marR="9525" marT="9525" marB="0">
                    <a:solidFill>
                      <a:schemeClr val="bg1"/>
                    </a:solidFill>
                  </a:tcPr>
                </a:tc>
                <a:extLst>
                  <a:ext uri="{0D108BD9-81ED-4DB2-BD59-A6C34878D82A}">
                    <a16:rowId xmlns:a16="http://schemas.microsoft.com/office/drawing/2014/main" val="134554553"/>
                  </a:ext>
                </a:extLst>
              </a:tr>
              <a:tr h="93172">
                <a:tc>
                  <a:txBody>
                    <a:bodyPr/>
                    <a:lstStyle/>
                    <a:p>
                      <a:pPr algn="l" fontAlgn="b"/>
                      <a:r>
                        <a:rPr lang="en-US" sz="900" b="0" u="none" strike="noStrike">
                          <a:solidFill>
                            <a:srgbClr val="000000"/>
                          </a:solidFill>
                          <a:effectLst/>
                        </a:rPr>
                        <a:t>SBIR/STTR</a:t>
                      </a:r>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21,601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20,768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20,847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22,151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24,427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24,095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25,212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25,465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25,298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15,867</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1070806341"/>
                  </a:ext>
                </a:extLst>
              </a:tr>
              <a:tr h="93172">
                <a:tc>
                  <a:txBody>
                    <a:bodyPr/>
                    <a:lstStyle/>
                    <a:p>
                      <a:pPr algn="l" fontAlgn="b"/>
                      <a:r>
                        <a:rPr lang="en-US" sz="900" b="0" u="none" strike="noStrike" dirty="0">
                          <a:solidFill>
                            <a:srgbClr val="000000"/>
                          </a:solidFill>
                          <a:effectLst/>
                        </a:rPr>
                        <a:t>QIS</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18,000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27,500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38,500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43,469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39,639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48,901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1203647813"/>
                  </a:ext>
                </a:extLst>
              </a:tr>
              <a:tr h="93172">
                <a:tc>
                  <a:txBody>
                    <a:bodyPr/>
                    <a:lstStyle/>
                    <a:p>
                      <a:pPr algn="l" fontAlgn="b"/>
                      <a:r>
                        <a:rPr lang="en-US" sz="900" b="0" u="none" strike="noStrike">
                          <a:solidFill>
                            <a:srgbClr val="000000"/>
                          </a:solidFill>
                          <a:effectLst/>
                        </a:rPr>
                        <a:t>AI/ML</a:t>
                      </a:r>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15,000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32,269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34,308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38,539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2356739595"/>
                  </a:ext>
                </a:extLst>
              </a:tr>
              <a:tr h="93172">
                <a:tc>
                  <a:txBody>
                    <a:bodyPr/>
                    <a:lstStyle/>
                    <a:p>
                      <a:pPr algn="l" fontAlgn="b"/>
                      <a:r>
                        <a:rPr lang="en-US" sz="900" b="0" u="none" strike="noStrike">
                          <a:solidFill>
                            <a:srgbClr val="000000"/>
                          </a:solidFill>
                          <a:effectLst/>
                        </a:rPr>
                        <a:t>Microelectronics</a:t>
                      </a:r>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4,825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6,740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6,745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3074068733"/>
                  </a:ext>
                </a:extLst>
              </a:tr>
              <a:tr h="93172">
                <a:tc>
                  <a:txBody>
                    <a:bodyPr/>
                    <a:lstStyle/>
                    <a:p>
                      <a:pPr algn="l" fontAlgn="b"/>
                      <a:r>
                        <a:rPr lang="en-US" sz="900" b="0" u="none" strike="noStrike" dirty="0">
                          <a:solidFill>
                            <a:srgbClr val="000000"/>
                          </a:solidFill>
                          <a:effectLst/>
                        </a:rPr>
                        <a:t>ASTI</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16,980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9,653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2483299411"/>
                  </a:ext>
                </a:extLst>
              </a:tr>
              <a:tr h="93172">
                <a:tc>
                  <a:txBody>
                    <a:bodyPr/>
                    <a:lstStyle/>
                    <a:p>
                      <a:pPr algn="l" fontAlgn="b"/>
                      <a:r>
                        <a:rPr lang="en-US" sz="900" b="0" u="none" strike="noStrike" dirty="0">
                          <a:solidFill>
                            <a:srgbClr val="000000"/>
                          </a:solidFill>
                          <a:effectLst/>
                        </a:rPr>
                        <a:t>Adv. Computing</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4,000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4,957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2781758245"/>
                  </a:ext>
                </a:extLst>
              </a:tr>
              <a:tr h="93172">
                <a:tc>
                  <a:txBody>
                    <a:bodyPr/>
                    <a:lstStyle/>
                    <a:p>
                      <a:pPr algn="l" fontAlgn="b"/>
                      <a:r>
                        <a:rPr lang="en-US" sz="900" b="0" u="none" strike="noStrike">
                          <a:solidFill>
                            <a:srgbClr val="000000"/>
                          </a:solidFill>
                          <a:effectLst/>
                        </a:rPr>
                        <a:t>RENEW</a:t>
                      </a:r>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4,000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8,000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1556150961"/>
                  </a:ext>
                </a:extLst>
              </a:tr>
              <a:tr h="93172">
                <a:tc>
                  <a:txBody>
                    <a:bodyPr/>
                    <a:lstStyle/>
                    <a:p>
                      <a:pPr algn="l" fontAlgn="b"/>
                      <a:r>
                        <a:rPr lang="en-US" sz="900" b="0" u="none" strike="noStrike">
                          <a:solidFill>
                            <a:srgbClr val="000000"/>
                          </a:solidFill>
                          <a:effectLst/>
                        </a:rPr>
                        <a:t>FAIR</a:t>
                      </a:r>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1,927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3534488451"/>
                  </a:ext>
                </a:extLst>
              </a:tr>
              <a:tr h="93172">
                <a:tc>
                  <a:txBody>
                    <a:bodyPr/>
                    <a:lstStyle/>
                    <a:p>
                      <a:pPr algn="l" fontAlgn="b"/>
                      <a:r>
                        <a:rPr lang="en-US" sz="900" b="0" u="none" strike="noStrike">
                          <a:solidFill>
                            <a:srgbClr val="000000"/>
                          </a:solidFill>
                          <a:effectLst/>
                        </a:rPr>
                        <a:t>Accelerate</a:t>
                      </a:r>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3,854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2624021745"/>
                  </a:ext>
                </a:extLst>
              </a:tr>
              <a:tr h="98806">
                <a:tc>
                  <a:txBody>
                    <a:bodyPr/>
                    <a:lstStyle/>
                    <a:p>
                      <a:pPr algn="l" fontAlgn="b"/>
                      <a:r>
                        <a:rPr lang="en-US" sz="900" b="1" u="none" strike="noStrike">
                          <a:solidFill>
                            <a:srgbClr val="000000"/>
                          </a:solidFill>
                          <a:effectLst/>
                        </a:rPr>
                        <a:t>Total Research</a:t>
                      </a:r>
                      <a:endParaRPr lang="en-US" sz="900" b="1" i="0" u="none" strike="noStrike">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382,533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354,993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341,663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344,043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359,177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372,629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389,646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408,884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412,272 </a:t>
                      </a:r>
                      <a:endParaRPr lang="en-US" sz="900" b="0" i="0" u="none" strike="noStrike" dirty="0">
                        <a:solidFill>
                          <a:srgbClr val="000000"/>
                        </a:solidFill>
                        <a:effectLst/>
                        <a:latin typeface="+mn-lt"/>
                      </a:endParaRPr>
                    </a:p>
                  </a:txBody>
                  <a:tcPr marL="9525" marR="9525" marT="9525" marB="0">
                    <a:solidFill>
                      <a:schemeClr val="bg1"/>
                    </a:solidFill>
                  </a:tcPr>
                </a:tc>
                <a:tc>
                  <a:txBody>
                    <a:bodyPr/>
                    <a:lstStyle/>
                    <a:p>
                      <a:pPr algn="r" fontAlgn="b"/>
                      <a:r>
                        <a:rPr lang="en-US" sz="900" b="0" u="none" strike="noStrike" dirty="0">
                          <a:solidFill>
                            <a:srgbClr val="000000"/>
                          </a:solidFill>
                          <a:effectLst/>
                        </a:rPr>
                        <a:t> 464,373 </a:t>
                      </a:r>
                      <a:endParaRPr lang="en-US" sz="900" b="0" i="0" u="none" strike="noStrike" dirty="0">
                        <a:solidFill>
                          <a:srgbClr val="000000"/>
                        </a:solidFill>
                        <a:effectLst/>
                        <a:latin typeface="+mn-lt"/>
                      </a:endParaRPr>
                    </a:p>
                  </a:txBody>
                  <a:tcPr marL="9525" marR="9525" marT="9525" marB="0">
                    <a:solidFill>
                      <a:schemeClr val="bg1"/>
                    </a:solidFill>
                  </a:tcPr>
                </a:tc>
                <a:extLst>
                  <a:ext uri="{0D108BD9-81ED-4DB2-BD59-A6C34878D82A}">
                    <a16:rowId xmlns:a16="http://schemas.microsoft.com/office/drawing/2014/main" val="268184696"/>
                  </a:ext>
                </a:extLst>
              </a:tr>
            </a:tbl>
          </a:graphicData>
        </a:graphic>
      </p:graphicFrame>
    </p:spTree>
    <p:extLst>
      <p:ext uri="{BB962C8B-B14F-4D97-AF65-F5344CB8AC3E}">
        <p14:creationId xmlns:p14="http://schemas.microsoft.com/office/powerpoint/2010/main" val="12234734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342B6033-3281-491B-91C7-E7AA124AF920}"/>
              </a:ext>
            </a:extLst>
          </p:cNvPr>
          <p:cNvGraphicFramePr>
            <a:graphicFrameLocks/>
          </p:cNvGraphicFramePr>
          <p:nvPr/>
        </p:nvGraphicFramePr>
        <p:xfrm>
          <a:off x="0" y="902528"/>
          <a:ext cx="12192000" cy="59554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E6C04CB-E8B3-46B9-962C-853EDBDF9BCA}"/>
              </a:ext>
            </a:extLst>
          </p:cNvPr>
          <p:cNvSpPr>
            <a:spLocks noGrp="1"/>
          </p:cNvSpPr>
          <p:nvPr>
            <p:ph type="title"/>
          </p:nvPr>
        </p:nvSpPr>
        <p:spPr/>
        <p:txBody>
          <a:bodyPr/>
          <a:lstStyle/>
          <a:p>
            <a:r>
              <a:rPr lang="en-US"/>
              <a:t>Historical Chart of HEP Projects</a:t>
            </a:r>
            <a:br>
              <a:rPr lang="en-US"/>
            </a:br>
            <a:r>
              <a:rPr lang="en-US" sz="2200"/>
              <a:t>FY 1996 – FY 2020</a:t>
            </a:r>
            <a:endParaRPr lang="en-US"/>
          </a:p>
        </p:txBody>
      </p:sp>
      <p:sp>
        <p:nvSpPr>
          <p:cNvPr id="8" name="Content Placeholder 8">
            <a:extLst>
              <a:ext uri="{FF2B5EF4-FFF2-40B4-BE49-F238E27FC236}">
                <a16:creationId xmlns:a16="http://schemas.microsoft.com/office/drawing/2014/main" id="{27166A50-29B7-41CD-B98C-20CE4C2BAAAC}"/>
              </a:ext>
            </a:extLst>
          </p:cNvPr>
          <p:cNvSpPr txBox="1">
            <a:spLocks/>
          </p:cNvSpPr>
          <p:nvPr/>
        </p:nvSpPr>
        <p:spPr>
          <a:xfrm>
            <a:off x="3058675" y="1122985"/>
            <a:ext cx="3840890" cy="1584589"/>
          </a:xfrm>
          <a:prstGeom prst="rect">
            <a:avLst/>
          </a:prstGeom>
          <a:solidFill>
            <a:schemeClr val="bg1"/>
          </a:solidFill>
          <a:ln>
            <a:solidFill>
              <a:schemeClr val="accent1">
                <a:shade val="50000"/>
              </a:schemeClr>
            </a:solidFill>
          </a:ln>
        </p:spPr>
        <p:txBody>
          <a:bodyPr vert="horz" lIns="91440" tIns="45720" rIns="91440" bIns="45720" rtlCol="0">
            <a:normAutofit fontScale="92500" lnSpcReduction="1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53975" indent="0">
              <a:buNone/>
            </a:pPr>
            <a:r>
              <a:rPr lang="en-US" sz="1600"/>
              <a:t>61 Projects</a:t>
            </a:r>
          </a:p>
          <a:p>
            <a:pPr marL="53975" indent="0">
              <a:buNone/>
            </a:pPr>
            <a:r>
              <a:rPr lang="en-US" sz="1600"/>
              <a:t>HEP funded $2.0B in projects from FY 1996-2015 (14% of total budget)</a:t>
            </a:r>
          </a:p>
          <a:p>
            <a:pPr marL="53975" indent="0">
              <a:buNone/>
            </a:pPr>
            <a:r>
              <a:rPr lang="en-US" sz="1600"/>
              <a:t>HEP funded $1.4B in projects from FY 2016-2020 (30% of total budget)</a:t>
            </a:r>
          </a:p>
        </p:txBody>
      </p:sp>
      <p:cxnSp>
        <p:nvCxnSpPr>
          <p:cNvPr id="9" name="Straight Connector 8">
            <a:extLst>
              <a:ext uri="{FF2B5EF4-FFF2-40B4-BE49-F238E27FC236}">
                <a16:creationId xmlns:a16="http://schemas.microsoft.com/office/drawing/2014/main" id="{AB295407-9C97-4A99-B056-8DED39543496}"/>
              </a:ext>
            </a:extLst>
          </p:cNvPr>
          <p:cNvCxnSpPr>
            <a:cxnSpLocks/>
          </p:cNvCxnSpPr>
          <p:nvPr/>
        </p:nvCxnSpPr>
        <p:spPr>
          <a:xfrm flipH="1" flipV="1">
            <a:off x="8998128" y="1122985"/>
            <a:ext cx="66092" cy="369776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19FB8B6E-F695-4BDD-9265-B99A2DC24206}"/>
              </a:ext>
            </a:extLst>
          </p:cNvPr>
          <p:cNvSpPr/>
          <p:nvPr/>
        </p:nvSpPr>
        <p:spPr>
          <a:xfrm>
            <a:off x="9031174" y="949841"/>
            <a:ext cx="1308683" cy="531990"/>
          </a:xfrm>
          <a:prstGeom prst="rightArrow">
            <a:avLst>
              <a:gd name="adj1" fmla="val 50000"/>
              <a:gd name="adj2" fmla="val 411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Current P5</a:t>
            </a:r>
          </a:p>
        </p:txBody>
      </p:sp>
    </p:spTree>
    <p:extLst>
      <p:ext uri="{BB962C8B-B14F-4D97-AF65-F5344CB8AC3E}">
        <p14:creationId xmlns:p14="http://schemas.microsoft.com/office/powerpoint/2010/main" val="9642903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E5D3-F3DE-4E22-98C6-78CD484F1C30}"/>
              </a:ext>
            </a:extLst>
          </p:cNvPr>
          <p:cNvSpPr>
            <a:spLocks noGrp="1"/>
          </p:cNvSpPr>
          <p:nvPr>
            <p:ph type="title"/>
          </p:nvPr>
        </p:nvSpPr>
        <p:spPr>
          <a:xfrm>
            <a:off x="183509" y="19166"/>
            <a:ext cx="11787327" cy="902525"/>
          </a:xfrm>
        </p:spPr>
        <p:txBody>
          <a:bodyPr>
            <a:normAutofit/>
          </a:bodyPr>
          <a:lstStyle/>
          <a:p>
            <a:r>
              <a:rPr lang="en-US" sz="2700" dirty="0">
                <a:latin typeface="+mn-lt"/>
              </a:rPr>
              <a:t>HEP Participation in SC Initiatives and DOE Crosscutting Activities</a:t>
            </a:r>
          </a:p>
        </p:txBody>
      </p:sp>
      <p:grpSp>
        <p:nvGrpSpPr>
          <p:cNvPr id="7" name="Group 6">
            <a:extLst>
              <a:ext uri="{FF2B5EF4-FFF2-40B4-BE49-F238E27FC236}">
                <a16:creationId xmlns:a16="http://schemas.microsoft.com/office/drawing/2014/main" id="{021AB480-F5D9-45D2-A2F8-A0A0BB7AB295}"/>
              </a:ext>
            </a:extLst>
          </p:cNvPr>
          <p:cNvGrpSpPr/>
          <p:nvPr/>
        </p:nvGrpSpPr>
        <p:grpSpPr>
          <a:xfrm>
            <a:off x="440186" y="1203009"/>
            <a:ext cx="11617136" cy="2849362"/>
            <a:chOff x="-7617658" y="-4249656"/>
            <a:chExt cx="16726505" cy="2849362"/>
          </a:xfrm>
        </p:grpSpPr>
        <p:sp>
          <p:nvSpPr>
            <p:cNvPr id="8" name="Freeform: Shape 7">
              <a:extLst>
                <a:ext uri="{FF2B5EF4-FFF2-40B4-BE49-F238E27FC236}">
                  <a16:creationId xmlns:a16="http://schemas.microsoft.com/office/drawing/2014/main" id="{04CF5CA8-C2C2-4ABE-9B75-8461FF649DC1}"/>
                </a:ext>
              </a:extLst>
            </p:cNvPr>
            <p:cNvSpPr/>
            <p:nvPr/>
          </p:nvSpPr>
          <p:spPr>
            <a:xfrm>
              <a:off x="-7617658" y="-4249656"/>
              <a:ext cx="2458494" cy="2414356"/>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marR="0" algn="ctr" defTabSz="685800" eaLnBrk="1" fontAlgn="auto" latinLnBrk="0" hangingPunct="1">
                <a:lnSpc>
                  <a:spcPct val="90000"/>
                </a:lnSpc>
                <a:spcBef>
                  <a:spcPts val="0"/>
                </a:spcBef>
                <a:spcAft>
                  <a:spcPts val="0"/>
                </a:spcAft>
                <a:buClr>
                  <a:srgbClr val="0F3F66"/>
                </a:buClr>
                <a:buSzPct val="80000"/>
                <a:tabLst/>
                <a:defRPr/>
              </a:pPr>
              <a:r>
                <a:rPr lang="en-US" sz="1600" b="1" dirty="0">
                  <a:solidFill>
                    <a:schemeClr val="tx1"/>
                  </a:solidFill>
                  <a:cs typeface="Calibri"/>
                </a:rPr>
                <a:t>Quantum Information Science</a:t>
              </a:r>
            </a:p>
            <a:p>
              <a:pPr marR="0" algn="ctr" defTabSz="685800" eaLnBrk="1" fontAlgn="auto" latinLnBrk="0" hangingPunct="1">
                <a:lnSpc>
                  <a:spcPct val="90000"/>
                </a:lnSpc>
                <a:spcBef>
                  <a:spcPts val="0"/>
                </a:spcBef>
                <a:spcAft>
                  <a:spcPts val="0"/>
                </a:spcAft>
                <a:buClr>
                  <a:srgbClr val="0F3F66"/>
                </a:buClr>
                <a:buSzPct val="80000"/>
                <a:tabLst/>
                <a:defRPr/>
              </a:pPr>
              <a:endParaRPr lang="en-US" sz="1600" b="1" dirty="0">
                <a:solidFill>
                  <a:schemeClr val="tx1"/>
                </a:solidFill>
                <a:cs typeface="Calibri"/>
              </a:endParaRPr>
            </a:p>
            <a:p>
              <a:pPr marL="285750" marR="0" lvl="0" indent="-285750" defTabSz="977900" eaLnBrk="1" latinLnBrk="0" hangingPunct="1">
                <a:lnSpc>
                  <a:spcPct val="90000"/>
                </a:lnSpc>
                <a:spcAft>
                  <a:spcPct val="35000"/>
                </a:spcAft>
                <a:buClr>
                  <a:srgbClr val="0F3F66"/>
                </a:buClr>
                <a:buSzPct val="80000"/>
                <a:buFont typeface="Arial" panose="020B0604020202020204" pitchFamily="34" charset="0"/>
                <a:buChar char="•"/>
                <a:tabLst/>
                <a:defRPr/>
              </a:pPr>
              <a:r>
                <a:rPr lang="en-US" sz="1500" dirty="0">
                  <a:solidFill>
                    <a:schemeClr val="tx1"/>
                  </a:solidFill>
                  <a:ea typeface="+mn-lt"/>
                  <a:cs typeface="+mn-lt"/>
                </a:rPr>
                <a:t>HEP QUANTISED program</a:t>
              </a:r>
            </a:p>
            <a:p>
              <a:pPr marL="285750" marR="0" lvl="0" indent="-285750" defTabSz="977900" eaLnBrk="1" latinLnBrk="0" hangingPunct="1">
                <a:lnSpc>
                  <a:spcPct val="90000"/>
                </a:lnSpc>
                <a:spcAft>
                  <a:spcPct val="35000"/>
                </a:spcAft>
                <a:buClr>
                  <a:srgbClr val="0F3F66"/>
                </a:buClr>
                <a:buSzPct val="80000"/>
                <a:buFont typeface="Arial" panose="020B0604020202020204" pitchFamily="34" charset="0"/>
                <a:buChar char="•"/>
                <a:tabLst/>
                <a:defRPr/>
              </a:pPr>
              <a:r>
                <a:rPr lang="en-US" sz="1500" dirty="0">
                  <a:solidFill>
                    <a:schemeClr val="tx1"/>
                  </a:solidFill>
                  <a:ea typeface="+mn-lt"/>
                  <a:cs typeface="+mn-lt"/>
                </a:rPr>
                <a:t>MAGIS-100</a:t>
              </a:r>
            </a:p>
          </p:txBody>
        </p:sp>
        <p:sp>
          <p:nvSpPr>
            <p:cNvPr id="9" name="Freeform: Shape 8">
              <a:extLst>
                <a:ext uri="{FF2B5EF4-FFF2-40B4-BE49-F238E27FC236}">
                  <a16:creationId xmlns:a16="http://schemas.microsoft.com/office/drawing/2014/main" id="{A2EE8418-C889-4CB1-B655-2DFB597EBC4C}"/>
                </a:ext>
              </a:extLst>
            </p:cNvPr>
            <p:cNvSpPr/>
            <p:nvPr/>
          </p:nvSpPr>
          <p:spPr>
            <a:xfrm>
              <a:off x="-5011461" y="-4249656"/>
              <a:ext cx="6435240" cy="2849362"/>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algn="ctr" defTabSz="685800" fontAlgn="auto">
                <a:lnSpc>
                  <a:spcPct val="90000"/>
                </a:lnSpc>
                <a:spcBef>
                  <a:spcPts val="0"/>
                </a:spcBef>
                <a:spcAft>
                  <a:spcPts val="0"/>
                </a:spcAft>
                <a:buClr>
                  <a:srgbClr val="0F3F66"/>
                </a:buClr>
                <a:buSzPct val="80000"/>
                <a:defRPr/>
              </a:pPr>
              <a:r>
                <a:rPr lang="en-US" sz="1600" b="1" dirty="0">
                  <a:solidFill>
                    <a:schemeClr val="tx1"/>
                  </a:solidFill>
                  <a:cs typeface="Calibri"/>
                </a:rPr>
                <a:t>Diversity, Equity, Inclusion</a:t>
              </a:r>
            </a:p>
            <a:p>
              <a:pPr algn="ctr" defTabSz="685800" fontAlgn="auto">
                <a:lnSpc>
                  <a:spcPct val="90000"/>
                </a:lnSpc>
                <a:spcBef>
                  <a:spcPts val="0"/>
                </a:spcBef>
                <a:spcAft>
                  <a:spcPts val="0"/>
                </a:spcAft>
                <a:buClr>
                  <a:srgbClr val="0F3F66"/>
                </a:buClr>
                <a:buSzPct val="80000"/>
                <a:defRPr/>
              </a:pPr>
              <a:endParaRPr lang="en-US" sz="1600" b="1" dirty="0">
                <a:solidFill>
                  <a:schemeClr val="tx1"/>
                </a:solidFill>
                <a:cs typeface="Calibri"/>
              </a:endParaRPr>
            </a:p>
            <a:p>
              <a:pPr marL="285750" indent="-285750" defTabSz="977900">
                <a:lnSpc>
                  <a:spcPct val="90000"/>
                </a:lnSpc>
                <a:spcAft>
                  <a:spcPct val="35000"/>
                </a:spcAft>
                <a:buClr>
                  <a:srgbClr val="0F3F66"/>
                </a:buClr>
                <a:buSzPct val="80000"/>
                <a:buFont typeface="Arial" panose="020B0604020202020204" pitchFamily="34" charset="0"/>
                <a:buChar char="•"/>
                <a:defRPr/>
              </a:pPr>
              <a:r>
                <a:rPr lang="en-US" sz="1500" dirty="0">
                  <a:solidFill>
                    <a:schemeClr val="tx1"/>
                  </a:solidFill>
                  <a:ea typeface="+mn-lt"/>
                  <a:cs typeface="+mn-lt"/>
                </a:rPr>
                <a:t>Broadening Engagement: </a:t>
              </a:r>
              <a:r>
                <a:rPr lang="en-US" sz="1500" dirty="0">
                  <a:solidFill>
                    <a:srgbClr val="FF0000"/>
                  </a:solidFill>
                  <a:ea typeface="+mn-lt"/>
                  <a:cs typeface="+mn-lt"/>
                </a:rPr>
                <a:t>Engages and increases pathways for physics and engineering students</a:t>
              </a:r>
            </a:p>
            <a:p>
              <a:pPr marL="285750" indent="-285750" defTabSz="977900">
                <a:lnSpc>
                  <a:spcPct val="90000"/>
                </a:lnSpc>
                <a:spcAft>
                  <a:spcPct val="35000"/>
                </a:spcAft>
                <a:buClr>
                  <a:srgbClr val="0F3F66"/>
                </a:buClr>
                <a:buSzPct val="80000"/>
                <a:buFont typeface="Arial" panose="020B0604020202020204" pitchFamily="34" charset="0"/>
                <a:buChar char="•"/>
                <a:defRPr/>
              </a:pPr>
              <a:r>
                <a:rPr lang="en-US" sz="1500" dirty="0">
                  <a:solidFill>
                    <a:schemeClr val="tx1"/>
                  </a:solidFill>
                  <a:ea typeface="+mn-lt"/>
                  <a:cs typeface="+mn-lt"/>
                </a:rPr>
                <a:t>RENEW: Build research capacity at MSIs</a:t>
              </a:r>
            </a:p>
            <a:p>
              <a:pPr marL="285750" indent="-285750" defTabSz="977900">
                <a:lnSpc>
                  <a:spcPct val="90000"/>
                </a:lnSpc>
                <a:spcAft>
                  <a:spcPct val="35000"/>
                </a:spcAft>
                <a:buClr>
                  <a:srgbClr val="0F3F66"/>
                </a:buClr>
                <a:buSzPct val="80000"/>
                <a:buFont typeface="Arial" panose="020B0604020202020204" pitchFamily="34" charset="0"/>
                <a:buChar char="•"/>
                <a:defRPr/>
              </a:pPr>
              <a:r>
                <a:rPr lang="en-US" sz="1500" dirty="0">
                  <a:solidFill>
                    <a:schemeClr val="tx1"/>
                  </a:solidFill>
                  <a:ea typeface="+mn-lt"/>
                  <a:cs typeface="+mn-lt"/>
                </a:rPr>
                <a:t>FAIR: </a:t>
              </a:r>
              <a:r>
                <a:rPr lang="en-US" sz="1500" dirty="0">
                  <a:solidFill>
                    <a:srgbClr val="FF0000"/>
                  </a:solidFill>
                  <a:ea typeface="+mn-lt"/>
                  <a:cs typeface="+mn-lt"/>
                </a:rPr>
                <a:t>Invests in S&amp;T infrastructure at MSIs</a:t>
              </a:r>
            </a:p>
            <a:p>
              <a:pPr marL="285750" indent="-285750" defTabSz="977900">
                <a:lnSpc>
                  <a:spcPct val="90000"/>
                </a:lnSpc>
                <a:spcAft>
                  <a:spcPct val="35000"/>
                </a:spcAft>
                <a:buClr>
                  <a:srgbClr val="0F3F66"/>
                </a:buClr>
                <a:buSzPct val="80000"/>
                <a:buFont typeface="Arial" panose="020B0604020202020204" pitchFamily="34" charset="0"/>
                <a:buChar char="•"/>
                <a:defRPr/>
              </a:pPr>
              <a:r>
                <a:rPr lang="en-US" sz="1500" dirty="0" err="1">
                  <a:solidFill>
                    <a:schemeClr val="tx1"/>
                  </a:solidFill>
                  <a:ea typeface="+mn-lt"/>
                  <a:cs typeface="+mn-lt"/>
                </a:rPr>
                <a:t>EPSCoR</a:t>
              </a:r>
              <a:r>
                <a:rPr lang="en-US" sz="1500" dirty="0">
                  <a:solidFill>
                    <a:schemeClr val="tx1"/>
                  </a:solidFill>
                  <a:ea typeface="+mn-lt"/>
                  <a:cs typeface="+mn-lt"/>
                </a:rPr>
                <a:t>: </a:t>
              </a:r>
              <a:r>
                <a:rPr lang="en-US" sz="1500" dirty="0">
                  <a:solidFill>
                    <a:srgbClr val="FF0000"/>
                  </a:solidFill>
                  <a:ea typeface="+mn-lt"/>
                  <a:cs typeface="+mn-lt"/>
                </a:rPr>
                <a:t>Expands DOE research opportunities to a broad and diverse scientific community</a:t>
              </a:r>
            </a:p>
            <a:p>
              <a:endParaRPr lang="en-US" sz="700" dirty="0">
                <a:solidFill>
                  <a:schemeClr val="tx1"/>
                </a:solidFill>
                <a:cs typeface="Calibri"/>
              </a:endParaRPr>
            </a:p>
            <a:p>
              <a:endParaRPr lang="en-US" sz="1600" dirty="0">
                <a:solidFill>
                  <a:schemeClr val="tx1"/>
                </a:solidFill>
                <a:cs typeface="Calibri"/>
              </a:endParaRPr>
            </a:p>
          </p:txBody>
        </p:sp>
        <p:sp>
          <p:nvSpPr>
            <p:cNvPr id="10" name="Freeform: Shape 9">
              <a:extLst>
                <a:ext uri="{FF2B5EF4-FFF2-40B4-BE49-F238E27FC236}">
                  <a16:creationId xmlns:a16="http://schemas.microsoft.com/office/drawing/2014/main" id="{972672DB-919B-4E91-A562-CEC60E3FFA5B}"/>
                </a:ext>
              </a:extLst>
            </p:cNvPr>
            <p:cNvSpPr/>
            <p:nvPr/>
          </p:nvSpPr>
          <p:spPr>
            <a:xfrm>
              <a:off x="1571483" y="-4249656"/>
              <a:ext cx="3175362" cy="269851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marL="0" lvl="0" indent="0" algn="ctr" defTabSz="685800" fontAlgn="auto">
                <a:lnSpc>
                  <a:spcPct val="90000"/>
                </a:lnSpc>
                <a:spcBef>
                  <a:spcPts val="0"/>
                </a:spcBef>
                <a:spcAft>
                  <a:spcPts val="0"/>
                </a:spcAft>
                <a:buClr>
                  <a:srgbClr val="0F3F66"/>
                </a:buClr>
                <a:buSzPct val="80000"/>
                <a:buNone/>
                <a:defRPr/>
              </a:pPr>
              <a:r>
                <a:rPr lang="en-US" sz="1600" b="1" dirty="0">
                  <a:solidFill>
                    <a:schemeClr val="tx1"/>
                  </a:solidFill>
                  <a:cs typeface="Calibri"/>
                </a:rPr>
                <a:t>Artificial Intelligence and Machine Learning</a:t>
              </a:r>
            </a:p>
            <a:p>
              <a:pPr marL="0" lvl="0" indent="0" algn="ctr" defTabSz="685800" fontAlgn="auto">
                <a:lnSpc>
                  <a:spcPct val="90000"/>
                </a:lnSpc>
                <a:spcBef>
                  <a:spcPts val="0"/>
                </a:spcBef>
                <a:spcAft>
                  <a:spcPts val="0"/>
                </a:spcAft>
                <a:buClr>
                  <a:srgbClr val="0F3F66"/>
                </a:buClr>
                <a:buSzPct val="80000"/>
                <a:buNone/>
                <a:defRPr/>
              </a:pPr>
              <a:endParaRPr lang="en-US" sz="1600" b="1" dirty="0">
                <a:solidFill>
                  <a:schemeClr val="tx1"/>
                </a:solidFill>
                <a:cs typeface="Calibri"/>
              </a:endParaRPr>
            </a:p>
            <a:p>
              <a:pPr marL="285750" indent="-285750" defTabSz="977900">
                <a:lnSpc>
                  <a:spcPct val="90000"/>
                </a:lnSpc>
                <a:spcAft>
                  <a:spcPct val="35000"/>
                </a:spcAft>
                <a:buClr>
                  <a:srgbClr val="0F3F66"/>
                </a:buClr>
                <a:buSzPct val="80000"/>
                <a:buFont typeface="Arial" panose="020B0604020202020204" pitchFamily="34" charset="0"/>
                <a:buChar char="•"/>
                <a:defRPr/>
              </a:pPr>
              <a:r>
                <a:rPr lang="en-US" sz="1500" dirty="0">
                  <a:solidFill>
                    <a:schemeClr val="tx1"/>
                  </a:solidFill>
                  <a:ea typeface="+mn-lt"/>
                  <a:cs typeface="+mn-lt"/>
                </a:rPr>
                <a:t>ML-enhanced fast simulation; R&amp;D on embedded &amp; real-time AI; and Uncertainty Quantification</a:t>
              </a:r>
            </a:p>
            <a:p>
              <a:pPr marL="0" lvl="0" indent="0" defTabSz="977900">
                <a:lnSpc>
                  <a:spcPct val="90000"/>
                </a:lnSpc>
                <a:spcBef>
                  <a:spcPct val="0"/>
                </a:spcBef>
                <a:spcAft>
                  <a:spcPct val="35000"/>
                </a:spcAft>
                <a:buNone/>
              </a:pPr>
              <a:endParaRPr lang="en-US" sz="1600" b="1" dirty="0">
                <a:solidFill>
                  <a:schemeClr val="tx1"/>
                </a:solidFill>
                <a:cs typeface="Calibri"/>
              </a:endParaRPr>
            </a:p>
            <a:p>
              <a:pPr marL="0" lvl="0" indent="0" defTabSz="977900">
                <a:lnSpc>
                  <a:spcPct val="90000"/>
                </a:lnSpc>
                <a:spcBef>
                  <a:spcPct val="0"/>
                </a:spcBef>
                <a:spcAft>
                  <a:spcPct val="35000"/>
                </a:spcAft>
                <a:buNone/>
              </a:pPr>
              <a:endParaRPr lang="en-US" sz="1600" kern="1200" dirty="0">
                <a:solidFill>
                  <a:schemeClr val="tx1"/>
                </a:solidFill>
              </a:endParaRPr>
            </a:p>
          </p:txBody>
        </p:sp>
        <p:sp>
          <p:nvSpPr>
            <p:cNvPr id="11" name="Freeform: Shape 10">
              <a:extLst>
                <a:ext uri="{FF2B5EF4-FFF2-40B4-BE49-F238E27FC236}">
                  <a16:creationId xmlns:a16="http://schemas.microsoft.com/office/drawing/2014/main" id="{9B55E93D-FE9F-4A5C-901C-2DEA81419CEB}"/>
                </a:ext>
              </a:extLst>
            </p:cNvPr>
            <p:cNvSpPr/>
            <p:nvPr/>
          </p:nvSpPr>
          <p:spPr>
            <a:xfrm>
              <a:off x="4938215" y="-4249656"/>
              <a:ext cx="4170632" cy="269851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marR="0" algn="ctr" defTabSz="685800" eaLnBrk="1" fontAlgn="auto" latinLnBrk="0" hangingPunct="1">
                <a:lnSpc>
                  <a:spcPct val="90000"/>
                </a:lnSpc>
                <a:spcBef>
                  <a:spcPts val="0"/>
                </a:spcBef>
                <a:spcAft>
                  <a:spcPts val="0"/>
                </a:spcAft>
                <a:buClr>
                  <a:srgbClr val="0F3F66"/>
                </a:buClr>
                <a:buSzPct val="80000"/>
                <a:tabLst/>
                <a:defRPr/>
              </a:pPr>
              <a:r>
                <a:rPr lang="en-US" sz="1600" b="1" dirty="0">
                  <a:solidFill>
                    <a:schemeClr val="tx1"/>
                  </a:solidFill>
                  <a:cs typeface="Calibri"/>
                </a:rPr>
                <a:t>Superconducting Quantum Materials and Systems QIS Research Center</a:t>
              </a:r>
            </a:p>
            <a:p>
              <a:pPr marR="0" algn="ctr" defTabSz="685800" eaLnBrk="1" fontAlgn="auto" latinLnBrk="0" hangingPunct="1">
                <a:lnSpc>
                  <a:spcPct val="90000"/>
                </a:lnSpc>
                <a:spcBef>
                  <a:spcPts val="0"/>
                </a:spcBef>
                <a:spcAft>
                  <a:spcPts val="0"/>
                </a:spcAft>
                <a:buClr>
                  <a:srgbClr val="0F3F66"/>
                </a:buClr>
                <a:buSzPct val="80000"/>
                <a:tabLst/>
                <a:defRPr/>
              </a:pPr>
              <a:endParaRPr lang="en-US" sz="1600" b="1" dirty="0">
                <a:solidFill>
                  <a:schemeClr val="tx1"/>
                </a:solidFill>
                <a:cs typeface="Calibri"/>
              </a:endParaRPr>
            </a:p>
            <a:p>
              <a:pPr marL="285750" marR="0" lvl="0" indent="-285750" defTabSz="977900" eaLnBrk="1" latinLnBrk="0" hangingPunct="1">
                <a:lnSpc>
                  <a:spcPct val="90000"/>
                </a:lnSpc>
                <a:spcAft>
                  <a:spcPct val="35000"/>
                </a:spcAft>
                <a:buClr>
                  <a:srgbClr val="0F3F66"/>
                </a:buClr>
                <a:buSzPct val="80000"/>
                <a:buFont typeface="Arial" panose="020B0604020202020204" pitchFamily="34" charset="0"/>
                <a:buChar char="•"/>
                <a:tabLst/>
                <a:defRPr/>
              </a:pPr>
              <a:r>
                <a:rPr lang="en-US" sz="1500" dirty="0">
                  <a:solidFill>
                    <a:schemeClr val="tx1"/>
                  </a:solidFill>
                  <a:ea typeface="+mn-lt"/>
                  <a:cs typeface="+mn-lt"/>
                </a:rPr>
                <a:t>Develop beyond-the-state-of-the-art quantum computers and sensors applying technologies developed for the world’s most advanced particle accelerators</a:t>
              </a:r>
            </a:p>
          </p:txBody>
        </p:sp>
      </p:grpSp>
      <p:grpSp>
        <p:nvGrpSpPr>
          <p:cNvPr id="12" name="Group 11">
            <a:extLst>
              <a:ext uri="{FF2B5EF4-FFF2-40B4-BE49-F238E27FC236}">
                <a16:creationId xmlns:a16="http://schemas.microsoft.com/office/drawing/2014/main" id="{5A8EC1CA-AB20-42FE-91D4-BCA4C8AC548D}"/>
              </a:ext>
            </a:extLst>
          </p:cNvPr>
          <p:cNvGrpSpPr/>
          <p:nvPr/>
        </p:nvGrpSpPr>
        <p:grpSpPr>
          <a:xfrm>
            <a:off x="5502387" y="4255385"/>
            <a:ext cx="6050388" cy="2190826"/>
            <a:chOff x="-8779940" y="-1195894"/>
            <a:chExt cx="8774950" cy="2202759"/>
          </a:xfrm>
        </p:grpSpPr>
        <p:sp>
          <p:nvSpPr>
            <p:cNvPr id="13" name="Freeform: Shape 12">
              <a:extLst>
                <a:ext uri="{FF2B5EF4-FFF2-40B4-BE49-F238E27FC236}">
                  <a16:creationId xmlns:a16="http://schemas.microsoft.com/office/drawing/2014/main" id="{9DB3F1A1-8C5C-4904-AA3C-7740D2A1BD47}"/>
                </a:ext>
              </a:extLst>
            </p:cNvPr>
            <p:cNvSpPr/>
            <p:nvPr/>
          </p:nvSpPr>
          <p:spPr>
            <a:xfrm>
              <a:off x="-8779940" y="-1195894"/>
              <a:ext cx="4381923" cy="1902150"/>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lvl="0" algn="ctr" defTabSz="685800" fontAlgn="auto">
                <a:lnSpc>
                  <a:spcPct val="90000"/>
                </a:lnSpc>
                <a:spcBef>
                  <a:spcPts val="0"/>
                </a:spcBef>
                <a:spcAft>
                  <a:spcPts val="0"/>
                </a:spcAft>
                <a:buClr>
                  <a:srgbClr val="0F3F66"/>
                </a:buClr>
                <a:buSzPct val="80000"/>
                <a:defRPr/>
              </a:pPr>
              <a:r>
                <a:rPr lang="en-US" sz="1600" b="1" dirty="0">
                  <a:solidFill>
                    <a:schemeClr val="tx1"/>
                  </a:solidFill>
                  <a:cs typeface="Calibri"/>
                </a:rPr>
                <a:t>Accelerate</a:t>
              </a:r>
            </a:p>
            <a:p>
              <a:pPr lvl="0" algn="ctr" defTabSz="685800" fontAlgn="auto">
                <a:lnSpc>
                  <a:spcPct val="90000"/>
                </a:lnSpc>
                <a:spcBef>
                  <a:spcPts val="0"/>
                </a:spcBef>
                <a:spcAft>
                  <a:spcPts val="0"/>
                </a:spcAft>
                <a:buClr>
                  <a:srgbClr val="0F3F66"/>
                </a:buClr>
                <a:buSzPct val="80000"/>
                <a:defRPr/>
              </a:pPr>
              <a:endParaRPr lang="en-US" sz="1600" b="1" dirty="0">
                <a:solidFill>
                  <a:schemeClr val="tx1"/>
                </a:solidFill>
                <a:cs typeface="Calibri"/>
              </a:endParaRPr>
            </a:p>
            <a:p>
              <a:pPr marL="285750" lvl="0" indent="-285750" defTabSz="977900">
                <a:lnSpc>
                  <a:spcPct val="90000"/>
                </a:lnSpc>
                <a:spcBef>
                  <a:spcPct val="0"/>
                </a:spcBef>
                <a:spcAft>
                  <a:spcPct val="35000"/>
                </a:spcAft>
                <a:buFont typeface="Arial" panose="020B0604020202020204" pitchFamily="34" charset="0"/>
                <a:buChar char="•"/>
              </a:pPr>
              <a:r>
                <a:rPr lang="en-US" sz="1500" kern="1200" dirty="0">
                  <a:solidFill>
                    <a:srgbClr val="FF0000"/>
                  </a:solidFill>
                  <a:cs typeface="Calibri"/>
                </a:rPr>
                <a:t>Supports the SC-wide Accelerate initiative that promotes scientific research to accelerate the transition of science advances to energy technologies. </a:t>
              </a:r>
              <a:endParaRPr lang="en-US" sz="1500" kern="1200" dirty="0">
                <a:solidFill>
                  <a:srgbClr val="FF0000"/>
                </a:solidFill>
              </a:endParaRPr>
            </a:p>
          </p:txBody>
        </p:sp>
        <p:sp>
          <p:nvSpPr>
            <p:cNvPr id="14" name="Freeform: Shape 13">
              <a:extLst>
                <a:ext uri="{FF2B5EF4-FFF2-40B4-BE49-F238E27FC236}">
                  <a16:creationId xmlns:a16="http://schemas.microsoft.com/office/drawing/2014/main" id="{AB46C5EB-3C3B-485D-A55A-BD4DD5755F83}"/>
                </a:ext>
              </a:extLst>
            </p:cNvPr>
            <p:cNvSpPr/>
            <p:nvPr/>
          </p:nvSpPr>
          <p:spPr>
            <a:xfrm>
              <a:off x="-4206033" y="-1195894"/>
              <a:ext cx="4201043" cy="2202759"/>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lvl="0" algn="ctr" defTabSz="685800" fontAlgn="auto">
                <a:lnSpc>
                  <a:spcPct val="90000"/>
                </a:lnSpc>
                <a:spcBef>
                  <a:spcPts val="0"/>
                </a:spcBef>
                <a:spcAft>
                  <a:spcPts val="0"/>
                </a:spcAft>
                <a:buClr>
                  <a:srgbClr val="0F3F66"/>
                </a:buClr>
                <a:buSzPct val="80000"/>
                <a:defRPr/>
              </a:pPr>
              <a:r>
                <a:rPr lang="en-US" sz="1600" b="1" dirty="0">
                  <a:solidFill>
                    <a:schemeClr val="tx1"/>
                  </a:solidFill>
                  <a:cs typeface="Calibri"/>
                </a:rPr>
                <a:t>Accelerator Science &amp; Technology Initiative</a:t>
              </a:r>
            </a:p>
            <a:p>
              <a:pPr lvl="0" algn="ctr" defTabSz="685800" fontAlgn="auto">
                <a:lnSpc>
                  <a:spcPct val="90000"/>
                </a:lnSpc>
                <a:spcBef>
                  <a:spcPts val="0"/>
                </a:spcBef>
                <a:spcAft>
                  <a:spcPts val="0"/>
                </a:spcAft>
                <a:buClr>
                  <a:srgbClr val="0F3F66"/>
                </a:buClr>
                <a:buSzPct val="80000"/>
                <a:defRPr/>
              </a:pPr>
              <a:endParaRPr lang="en-US" sz="1600" b="1" dirty="0">
                <a:solidFill>
                  <a:schemeClr val="tx1"/>
                </a:solidFill>
                <a:cs typeface="Calibri"/>
              </a:endParaRPr>
            </a:p>
            <a:p>
              <a:pPr marL="285750" lvl="0" indent="-285750" defTabSz="977900">
                <a:lnSpc>
                  <a:spcPct val="90000"/>
                </a:lnSpc>
                <a:spcBef>
                  <a:spcPct val="0"/>
                </a:spcBef>
                <a:spcAft>
                  <a:spcPct val="35000"/>
                </a:spcAft>
                <a:buFont typeface="Arial" panose="020B0604020202020204" pitchFamily="34" charset="0"/>
                <a:buChar char="•"/>
              </a:pPr>
              <a:r>
                <a:rPr lang="en-US" sz="1500" kern="1200" dirty="0">
                  <a:solidFill>
                    <a:schemeClr val="tx1"/>
                  </a:solidFill>
                </a:rPr>
                <a:t>Supports mid- to long-term R&amp;D to maintain a leading position in key accelerator technologies that define SC’s competitive advantage.</a:t>
              </a:r>
            </a:p>
          </p:txBody>
        </p:sp>
      </p:grpSp>
      <p:grpSp>
        <p:nvGrpSpPr>
          <p:cNvPr id="15" name="Group 14">
            <a:extLst>
              <a:ext uri="{FF2B5EF4-FFF2-40B4-BE49-F238E27FC236}">
                <a16:creationId xmlns:a16="http://schemas.microsoft.com/office/drawing/2014/main" id="{CB2E8FDD-B4A5-17C7-E917-B31626134F58}"/>
              </a:ext>
            </a:extLst>
          </p:cNvPr>
          <p:cNvGrpSpPr/>
          <p:nvPr/>
        </p:nvGrpSpPr>
        <p:grpSpPr>
          <a:xfrm>
            <a:off x="355123" y="4255385"/>
            <a:ext cx="5014890" cy="1881238"/>
            <a:chOff x="-8482970" y="-1188467"/>
            <a:chExt cx="6989627" cy="1891485"/>
          </a:xfrm>
        </p:grpSpPr>
        <p:sp>
          <p:nvSpPr>
            <p:cNvPr id="16" name="Freeform: Shape 15">
              <a:extLst>
                <a:ext uri="{FF2B5EF4-FFF2-40B4-BE49-F238E27FC236}">
                  <a16:creationId xmlns:a16="http://schemas.microsoft.com/office/drawing/2014/main" id="{A8A0EBE0-5B7B-F9C4-A7B7-C513F0B27181}"/>
                </a:ext>
              </a:extLst>
            </p:cNvPr>
            <p:cNvSpPr/>
            <p:nvPr/>
          </p:nvSpPr>
          <p:spPr>
            <a:xfrm>
              <a:off x="-8482970" y="-1186486"/>
              <a:ext cx="3505870" cy="188950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marL="0" indent="0" algn="ctr" defTabSz="685800" fontAlgn="auto">
                <a:lnSpc>
                  <a:spcPct val="90000"/>
                </a:lnSpc>
                <a:spcBef>
                  <a:spcPts val="0"/>
                </a:spcBef>
                <a:spcAft>
                  <a:spcPts val="0"/>
                </a:spcAft>
                <a:buClr>
                  <a:srgbClr val="0F3F66"/>
                </a:buClr>
                <a:buSzPct val="80000"/>
                <a:buNone/>
                <a:defRPr/>
              </a:pPr>
              <a:r>
                <a:rPr lang="en-US" sz="1600" b="1" dirty="0">
                  <a:solidFill>
                    <a:schemeClr val="tx1"/>
                  </a:solidFill>
                  <a:cs typeface="Calibri"/>
                </a:rPr>
                <a:t>Advanced Computing</a:t>
              </a:r>
            </a:p>
            <a:p>
              <a:pPr marL="0" indent="0" algn="ctr" defTabSz="685800" fontAlgn="auto">
                <a:lnSpc>
                  <a:spcPct val="90000"/>
                </a:lnSpc>
                <a:spcBef>
                  <a:spcPts val="0"/>
                </a:spcBef>
                <a:spcAft>
                  <a:spcPts val="0"/>
                </a:spcAft>
                <a:buClr>
                  <a:srgbClr val="0F3F66"/>
                </a:buClr>
                <a:buSzPct val="80000"/>
                <a:buNone/>
                <a:defRPr/>
              </a:pPr>
              <a:endParaRPr lang="en-US" sz="1600" b="1" dirty="0">
                <a:solidFill>
                  <a:schemeClr val="tx1"/>
                </a:solidFill>
                <a:cs typeface="Calibri"/>
              </a:endParaRPr>
            </a:p>
            <a:p>
              <a:pPr marL="285750" lvl="0" indent="-285750" defTabSz="977900">
                <a:lnSpc>
                  <a:spcPct val="90000"/>
                </a:lnSpc>
                <a:spcBef>
                  <a:spcPct val="0"/>
                </a:spcBef>
                <a:spcAft>
                  <a:spcPct val="35000"/>
                </a:spcAft>
                <a:buFont typeface="Arial" panose="020B0604020202020204" pitchFamily="34" charset="0"/>
                <a:buChar char="•"/>
              </a:pPr>
              <a:r>
                <a:rPr lang="en-US" sz="1500" kern="1200" dirty="0">
                  <a:solidFill>
                    <a:schemeClr val="tx1"/>
                  </a:solidFill>
                  <a:cs typeface="Calibri"/>
                </a:rPr>
                <a:t>Maxim</a:t>
              </a:r>
              <a:r>
                <a:rPr lang="en-US" sz="1500" dirty="0">
                  <a:solidFill>
                    <a:schemeClr val="tx1"/>
                  </a:solidFill>
                  <a:cs typeface="Calibri"/>
                </a:rPr>
                <a:t>ize US investment in Exascale Computing</a:t>
              </a:r>
              <a:endParaRPr lang="en-US" sz="1500" kern="1200" dirty="0">
                <a:solidFill>
                  <a:schemeClr val="tx1"/>
                </a:solidFill>
              </a:endParaRPr>
            </a:p>
          </p:txBody>
        </p:sp>
        <p:sp>
          <p:nvSpPr>
            <p:cNvPr id="17" name="Freeform: Shape 16">
              <a:extLst>
                <a:ext uri="{FF2B5EF4-FFF2-40B4-BE49-F238E27FC236}">
                  <a16:creationId xmlns:a16="http://schemas.microsoft.com/office/drawing/2014/main" id="{303D389E-A01C-73D5-18AD-15E4A2706DC2}"/>
                </a:ext>
              </a:extLst>
            </p:cNvPr>
            <p:cNvSpPr/>
            <p:nvPr/>
          </p:nvSpPr>
          <p:spPr>
            <a:xfrm>
              <a:off x="-4792600" y="-1188467"/>
              <a:ext cx="3299257" cy="1889504"/>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ln w="19050">
              <a:gradFill flip="none" rotWithShape="1">
                <a:gsLst>
                  <a:gs pos="64000">
                    <a:srgbClr val="75A084"/>
                  </a:gs>
                  <a:gs pos="0">
                    <a:schemeClr val="bg1">
                      <a:alpha val="34000"/>
                    </a:schemeClr>
                  </a:gs>
                  <a:gs pos="100000">
                    <a:schemeClr val="tx2"/>
                  </a:gs>
                </a:gsLst>
                <a:lin ang="16200000" scaled="1"/>
                <a:tileRect/>
              </a:gra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3820" tIns="182880" rIns="83820" bIns="83820" numCol="1" spcCol="1270" anchor="t" anchorCtr="0">
              <a:noAutofit/>
            </a:bodyPr>
            <a:lstStyle/>
            <a:p>
              <a:pPr marL="0" indent="0" algn="ctr" defTabSz="685800" fontAlgn="auto">
                <a:lnSpc>
                  <a:spcPct val="90000"/>
                </a:lnSpc>
                <a:spcBef>
                  <a:spcPts val="0"/>
                </a:spcBef>
                <a:spcAft>
                  <a:spcPts val="0"/>
                </a:spcAft>
                <a:buClr>
                  <a:srgbClr val="0F3F66"/>
                </a:buClr>
                <a:buSzPct val="80000"/>
                <a:buNone/>
                <a:defRPr/>
              </a:pPr>
              <a:r>
                <a:rPr lang="en-US" sz="1600" b="1" dirty="0">
                  <a:solidFill>
                    <a:schemeClr val="tx1"/>
                  </a:solidFill>
                  <a:cs typeface="Calibri"/>
                </a:rPr>
                <a:t>Microelectronics</a:t>
              </a:r>
            </a:p>
            <a:p>
              <a:pPr marL="0" indent="0" algn="ctr" defTabSz="685800" fontAlgn="auto">
                <a:lnSpc>
                  <a:spcPct val="90000"/>
                </a:lnSpc>
                <a:spcBef>
                  <a:spcPts val="0"/>
                </a:spcBef>
                <a:spcAft>
                  <a:spcPts val="0"/>
                </a:spcAft>
                <a:buClr>
                  <a:srgbClr val="0F3F66"/>
                </a:buClr>
                <a:buSzPct val="80000"/>
                <a:buNone/>
                <a:defRPr/>
              </a:pPr>
              <a:endParaRPr lang="en-US" sz="1600" b="1" dirty="0">
                <a:solidFill>
                  <a:schemeClr val="tx1"/>
                </a:solidFill>
                <a:cs typeface="Calibri"/>
              </a:endParaRPr>
            </a:p>
            <a:p>
              <a:pPr marL="285750" lvl="0" indent="-285750" defTabSz="977900">
                <a:lnSpc>
                  <a:spcPct val="90000"/>
                </a:lnSpc>
                <a:spcBef>
                  <a:spcPct val="0"/>
                </a:spcBef>
                <a:spcAft>
                  <a:spcPct val="35000"/>
                </a:spcAft>
                <a:buFont typeface="Arial" panose="020B0604020202020204" pitchFamily="34" charset="0"/>
                <a:buChar char="•"/>
              </a:pPr>
              <a:r>
                <a:rPr lang="en-US" sz="1500" kern="1200" dirty="0">
                  <a:solidFill>
                    <a:schemeClr val="tx1"/>
                  </a:solidFill>
                </a:rPr>
                <a:t>HEP requirements and expertise drive development of advanced devices</a:t>
              </a:r>
            </a:p>
          </p:txBody>
        </p:sp>
      </p:grpSp>
      <p:sp>
        <p:nvSpPr>
          <p:cNvPr id="3" name="TextBox 2">
            <a:extLst>
              <a:ext uri="{FF2B5EF4-FFF2-40B4-BE49-F238E27FC236}">
                <a16:creationId xmlns:a16="http://schemas.microsoft.com/office/drawing/2014/main" id="{C451D415-DD18-FE37-000C-7BDA4E29FD55}"/>
              </a:ext>
            </a:extLst>
          </p:cNvPr>
          <p:cNvSpPr txBox="1"/>
          <p:nvPr/>
        </p:nvSpPr>
        <p:spPr>
          <a:xfrm>
            <a:off x="342825" y="5897119"/>
            <a:ext cx="2699713" cy="307777"/>
          </a:xfrm>
          <a:prstGeom prst="rect">
            <a:avLst/>
          </a:prstGeom>
          <a:noFill/>
          <a:ln>
            <a:solidFill>
              <a:schemeClr val="tx1"/>
            </a:solidFill>
          </a:ln>
        </p:spPr>
        <p:txBody>
          <a:bodyPr wrap="none" rtlCol="0">
            <a:spAutoFit/>
          </a:bodyPr>
          <a:lstStyle/>
          <a:p>
            <a:r>
              <a:rPr lang="en-US" sz="1400" dirty="0">
                <a:solidFill>
                  <a:srgbClr val="FF0000"/>
                </a:solidFill>
              </a:rPr>
              <a:t>* New funding starts in FY 2023</a:t>
            </a:r>
          </a:p>
        </p:txBody>
      </p:sp>
    </p:spTree>
    <p:extLst>
      <p:ext uri="{BB962C8B-B14F-4D97-AF65-F5344CB8AC3E}">
        <p14:creationId xmlns:p14="http://schemas.microsoft.com/office/powerpoint/2010/main" val="334191557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8461518-3BD2-3F9F-70A3-0AF5BC3C9D3F}"/>
              </a:ext>
            </a:extLst>
          </p:cNvPr>
          <p:cNvSpPr>
            <a:spLocks noGrp="1"/>
          </p:cNvSpPr>
          <p:nvPr>
            <p:ph type="title"/>
          </p:nvPr>
        </p:nvSpPr>
        <p:spPr/>
        <p:txBody>
          <a:bodyPr>
            <a:normAutofit fontScale="90000"/>
          </a:bodyPr>
          <a:lstStyle/>
          <a:p>
            <a:r>
              <a:rPr lang="en-US" dirty="0"/>
              <a:t>HEP Budget Simulation FY 2024-2035 – High Scenario</a:t>
            </a:r>
          </a:p>
        </p:txBody>
      </p:sp>
      <p:graphicFrame>
        <p:nvGraphicFramePr>
          <p:cNvPr id="13" name="Content Placeholder 12">
            <a:extLst>
              <a:ext uri="{FF2B5EF4-FFF2-40B4-BE49-F238E27FC236}">
                <a16:creationId xmlns:a16="http://schemas.microsoft.com/office/drawing/2014/main" id="{F0640A56-87A1-B808-3243-8D217C5BA2F1}"/>
              </a:ext>
            </a:extLst>
          </p:cNvPr>
          <p:cNvGraphicFramePr>
            <a:graphicFrameLocks noGrp="1"/>
          </p:cNvGraphicFramePr>
          <p:nvPr>
            <p:ph idx="1"/>
          </p:nvPr>
        </p:nvGraphicFramePr>
        <p:xfrm>
          <a:off x="524766" y="810198"/>
          <a:ext cx="11390308" cy="5748779"/>
        </p:xfrm>
        <a:graphic>
          <a:graphicData uri="http://schemas.openxmlformats.org/drawingml/2006/table">
            <a:tbl>
              <a:tblPr/>
              <a:tblGrid>
                <a:gridCol w="1184134">
                  <a:extLst>
                    <a:ext uri="{9D8B030D-6E8A-4147-A177-3AD203B41FA5}">
                      <a16:colId xmlns:a16="http://schemas.microsoft.com/office/drawing/2014/main" val="2614665930"/>
                    </a:ext>
                  </a:extLst>
                </a:gridCol>
                <a:gridCol w="1185531">
                  <a:extLst>
                    <a:ext uri="{9D8B030D-6E8A-4147-A177-3AD203B41FA5}">
                      <a16:colId xmlns:a16="http://schemas.microsoft.com/office/drawing/2014/main" val="1846880406"/>
                    </a:ext>
                  </a:extLst>
                </a:gridCol>
                <a:gridCol w="675850">
                  <a:extLst>
                    <a:ext uri="{9D8B030D-6E8A-4147-A177-3AD203B41FA5}">
                      <a16:colId xmlns:a16="http://schemas.microsoft.com/office/drawing/2014/main" val="1298821051"/>
                    </a:ext>
                  </a:extLst>
                </a:gridCol>
                <a:gridCol w="675850">
                  <a:extLst>
                    <a:ext uri="{9D8B030D-6E8A-4147-A177-3AD203B41FA5}">
                      <a16:colId xmlns:a16="http://schemas.microsoft.com/office/drawing/2014/main" val="2498117777"/>
                    </a:ext>
                  </a:extLst>
                </a:gridCol>
                <a:gridCol w="675850">
                  <a:extLst>
                    <a:ext uri="{9D8B030D-6E8A-4147-A177-3AD203B41FA5}">
                      <a16:colId xmlns:a16="http://schemas.microsoft.com/office/drawing/2014/main" val="2965812135"/>
                    </a:ext>
                  </a:extLst>
                </a:gridCol>
                <a:gridCol w="675850">
                  <a:extLst>
                    <a:ext uri="{9D8B030D-6E8A-4147-A177-3AD203B41FA5}">
                      <a16:colId xmlns:a16="http://schemas.microsoft.com/office/drawing/2014/main" val="514195049"/>
                    </a:ext>
                  </a:extLst>
                </a:gridCol>
                <a:gridCol w="675850">
                  <a:extLst>
                    <a:ext uri="{9D8B030D-6E8A-4147-A177-3AD203B41FA5}">
                      <a16:colId xmlns:a16="http://schemas.microsoft.com/office/drawing/2014/main" val="1465273049"/>
                    </a:ext>
                  </a:extLst>
                </a:gridCol>
                <a:gridCol w="675850">
                  <a:extLst>
                    <a:ext uri="{9D8B030D-6E8A-4147-A177-3AD203B41FA5}">
                      <a16:colId xmlns:a16="http://schemas.microsoft.com/office/drawing/2014/main" val="2647010568"/>
                    </a:ext>
                  </a:extLst>
                </a:gridCol>
                <a:gridCol w="675850">
                  <a:extLst>
                    <a:ext uri="{9D8B030D-6E8A-4147-A177-3AD203B41FA5}">
                      <a16:colId xmlns:a16="http://schemas.microsoft.com/office/drawing/2014/main" val="3090470990"/>
                    </a:ext>
                  </a:extLst>
                </a:gridCol>
                <a:gridCol w="675850">
                  <a:extLst>
                    <a:ext uri="{9D8B030D-6E8A-4147-A177-3AD203B41FA5}">
                      <a16:colId xmlns:a16="http://schemas.microsoft.com/office/drawing/2014/main" val="366644688"/>
                    </a:ext>
                  </a:extLst>
                </a:gridCol>
                <a:gridCol w="675850">
                  <a:extLst>
                    <a:ext uri="{9D8B030D-6E8A-4147-A177-3AD203B41FA5}">
                      <a16:colId xmlns:a16="http://schemas.microsoft.com/office/drawing/2014/main" val="2241300715"/>
                    </a:ext>
                  </a:extLst>
                </a:gridCol>
                <a:gridCol w="675850">
                  <a:extLst>
                    <a:ext uri="{9D8B030D-6E8A-4147-A177-3AD203B41FA5}">
                      <a16:colId xmlns:a16="http://schemas.microsoft.com/office/drawing/2014/main" val="374522767"/>
                    </a:ext>
                  </a:extLst>
                </a:gridCol>
                <a:gridCol w="675850">
                  <a:extLst>
                    <a:ext uri="{9D8B030D-6E8A-4147-A177-3AD203B41FA5}">
                      <a16:colId xmlns:a16="http://schemas.microsoft.com/office/drawing/2014/main" val="2056027155"/>
                    </a:ext>
                  </a:extLst>
                </a:gridCol>
                <a:gridCol w="675850">
                  <a:extLst>
                    <a:ext uri="{9D8B030D-6E8A-4147-A177-3AD203B41FA5}">
                      <a16:colId xmlns:a16="http://schemas.microsoft.com/office/drawing/2014/main" val="1499334328"/>
                    </a:ext>
                  </a:extLst>
                </a:gridCol>
                <a:gridCol w="910443">
                  <a:extLst>
                    <a:ext uri="{9D8B030D-6E8A-4147-A177-3AD203B41FA5}">
                      <a16:colId xmlns:a16="http://schemas.microsoft.com/office/drawing/2014/main" val="2206454287"/>
                    </a:ext>
                  </a:extLst>
                </a:gridCol>
              </a:tblGrid>
              <a:tr h="110485">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Research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37.53%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37.44%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37.81%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39.62%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40.69%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41.48%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42.29%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4704677"/>
                  </a:ext>
                </a:extLst>
              </a:tr>
              <a:tr h="110485">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Facilities/Operations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25.77%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26.27%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27.13%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27.72%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27.99%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27.71%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592465"/>
                  </a:ext>
                </a:extLst>
              </a:tr>
              <a:tr h="110485">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solidFill>
                            <a:srgbClr val="000000"/>
                          </a:solidFill>
                          <a:effectLst/>
                          <a:latin typeface="Calibri" panose="020F0502020204030204" pitchFamily="34" charset="0"/>
                        </a:rPr>
                        <a:t>Projects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34.65%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36.52%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33.13%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32.18%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29.84%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30.53%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600" b="0" i="0" u="none" strike="noStrike">
                          <a:solidFill>
                            <a:srgbClr val="000000"/>
                          </a:solidFill>
                          <a:effectLst/>
                          <a:latin typeface="Calibri" panose="020F0502020204030204" pitchFamily="34" charset="0"/>
                        </a:rPr>
                        <a:t>30.00%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2339932"/>
                  </a:ext>
                </a:extLst>
              </a:tr>
              <a:tr h="110485">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panose="020F0502020204030204" pitchFamily="34" charset="0"/>
                        </a:rPr>
                        <a:t>LIC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1" u="none" strike="noStrike">
                          <a:solidFill>
                            <a:srgbClr val="000000"/>
                          </a:solidFill>
                          <a:effectLst/>
                          <a:latin typeface="Calibri" panose="020F0502020204030204" pitchFamily="34" charset="0"/>
                        </a:rPr>
                        <a:t>29.46%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30.11%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27.94%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22.05%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19.12%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25.56%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27.37%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26.92%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707585"/>
                  </a:ext>
                </a:extLst>
              </a:tr>
              <a:tr h="110485">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panose="020F0502020204030204" pitchFamily="34" charset="0"/>
                        </a:rPr>
                        <a:t>MIE Fraction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0" i="1" u="none" strike="noStrike">
                          <a:solidFill>
                            <a:srgbClr val="000000"/>
                          </a:solidFill>
                          <a:effectLst/>
                          <a:latin typeface="Calibri" panose="020F0502020204030204" pitchFamily="34" charset="0"/>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6.41%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8.49%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12.05%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12.53%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13.06%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10.29%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3.89%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3.16%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3.08%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9611867"/>
                  </a:ext>
                </a:extLst>
              </a:tr>
              <a:tr h="110485">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a:solidFill>
                            <a:srgbClr val="000000"/>
                          </a:solidFill>
                          <a:effectLst/>
                          <a:latin typeface="Calibri" panose="020F0502020204030204" pitchFamily="34" charset="0"/>
                        </a:rPr>
                        <a:t>Year to Year Fraction Increase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600" b="0" i="1" u="none" strike="noStrike">
                          <a:solidFill>
                            <a:srgbClr val="000000"/>
                          </a:solidFill>
                          <a:effectLst/>
                          <a:latin typeface="Calibri" panose="020F0502020204030204" pitchFamily="34" charset="0"/>
                        </a:rPr>
                        <a:t>10.63%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3.03%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500" b="1" i="0" u="none" strike="noStrike">
                          <a:solidFill>
                            <a:srgbClr val="000000"/>
                          </a:solidFill>
                          <a:effectLst/>
                          <a:latin typeface="Calibri" panose="020F0502020204030204" pitchFamily="34" charset="0"/>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500" b="1" i="0" u="none" strike="noStrike">
                          <a:solidFill>
                            <a:srgbClr val="000000"/>
                          </a:solidFill>
                          <a:effectLst/>
                          <a:latin typeface="Calibri" panose="020F0502020204030204" pitchFamily="34" charset="0"/>
                        </a:rPr>
                        <a:t>2.63%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5247234"/>
                  </a:ext>
                </a:extLst>
              </a:tr>
              <a:tr h="309359">
                <a:tc>
                  <a:txBody>
                    <a:bodyPr/>
                    <a:lstStyle/>
                    <a:p>
                      <a:pPr algn="ctr" fontAlgn="b"/>
                      <a:endParaRPr lang="en-US" sz="6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FFC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Activity</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FY 2024 Science (1289.891M)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ctr" fontAlgn="ctr"/>
                      <a:r>
                        <a:rPr lang="en-US" sz="700" b="1" i="0" u="none" strike="noStrike">
                          <a:solidFill>
                            <a:srgbClr val="000000"/>
                          </a:solidFill>
                          <a:effectLst/>
                          <a:latin typeface="Calibri" panose="020F0502020204030204" pitchFamily="34" charset="0"/>
                        </a:rPr>
                        <a:t>FY 2025 Science (1428.285M)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FY 2026 Science (1499.882M)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ctr" fontAlgn="ctr"/>
                      <a:r>
                        <a:rPr lang="en-US" sz="700" b="1" i="0" u="none" strike="noStrike">
                          <a:solidFill>
                            <a:srgbClr val="000000"/>
                          </a:solidFill>
                          <a:effectLst/>
                          <a:latin typeface="Calibri" panose="020F0502020204030204" pitchFamily="34" charset="0"/>
                        </a:rPr>
                        <a:t>FY 2027 Science (1554.875M)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FY 2028 (1601.5M)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ctr" fontAlgn="ctr"/>
                      <a:r>
                        <a:rPr lang="en-US" sz="700" b="1" i="0" u="none" strike="noStrike">
                          <a:solidFill>
                            <a:srgbClr val="000000"/>
                          </a:solidFill>
                          <a:effectLst/>
                          <a:latin typeface="Calibri" panose="020F0502020204030204" pitchFamily="34" charset="0"/>
                        </a:rPr>
                        <a:t>FY 2029 (1650M)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FY 2030 (1700M)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ctr" fontAlgn="ctr"/>
                      <a:r>
                        <a:rPr lang="en-US" sz="700" b="1" i="0" u="none" strike="noStrike">
                          <a:solidFill>
                            <a:srgbClr val="000000"/>
                          </a:solidFill>
                          <a:effectLst/>
                          <a:latin typeface="Calibri" panose="020F0502020204030204" pitchFamily="34" charset="0"/>
                        </a:rPr>
                        <a:t>FY 2031 (1750M)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FY 2032 (1800M)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ctr" fontAlgn="ctr"/>
                      <a:r>
                        <a:rPr lang="en-US" sz="700" b="1" i="0" u="none" strike="noStrike">
                          <a:solidFill>
                            <a:srgbClr val="000000"/>
                          </a:solidFill>
                          <a:effectLst/>
                          <a:latin typeface="Calibri" panose="020F0502020204030204" pitchFamily="34" charset="0"/>
                        </a:rPr>
                        <a:t>FY 2033 (1850M)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FY 2034 (1900M)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ctr" fontAlgn="ctr"/>
                      <a:r>
                        <a:rPr lang="en-US" sz="700" b="1" i="0" u="none" strike="noStrike">
                          <a:solidFill>
                            <a:srgbClr val="000000"/>
                          </a:solidFill>
                          <a:effectLst/>
                          <a:latin typeface="Calibri" panose="020F0502020204030204" pitchFamily="34" charset="0"/>
                        </a:rPr>
                        <a:t>FY 2035 (1950M)</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Comments</a:t>
                      </a:r>
                    </a:p>
                  </a:txBody>
                  <a:tcPr marL="0" marR="0" marT="0" marB="0" anchor="ctr">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71126195"/>
                  </a:ext>
                </a:extLst>
              </a:tr>
              <a:tr h="167938">
                <a:tc rowSpan="6">
                  <a:txBody>
                    <a:bodyPr/>
                    <a:lstStyle/>
                    <a:p>
                      <a:pPr algn="ctr" fontAlgn="ctr"/>
                      <a:r>
                        <a:rPr lang="en-US" sz="1000" b="1" i="0" u="none" strike="noStrike">
                          <a:solidFill>
                            <a:srgbClr val="000000"/>
                          </a:solidFill>
                          <a:effectLst/>
                          <a:latin typeface="Calibri" panose="020F0502020204030204" pitchFamily="34" charset="0"/>
                        </a:rPr>
                        <a:t>LICs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1" i="0" u="none" strike="noStrike">
                          <a:solidFill>
                            <a:srgbClr val="000000"/>
                          </a:solidFill>
                          <a:effectLst/>
                          <a:latin typeface="Calibri" panose="020F0502020204030204" pitchFamily="34" charset="0"/>
                        </a:rPr>
                        <a:t>LBNF/DUNE</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255,000,000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305,000,000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305,000,000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305,000,000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305,000,000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275,000,000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000334369"/>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PIP-II</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125,000,000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114,000,000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105,000,000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42,200,000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509089770"/>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Booster Upgrade</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40,000,000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TPC=1800M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2947397362"/>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Wilson Hall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70,000,000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TPC=400M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2608048227"/>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FCC</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70,000,000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165,000,000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TPC=2000M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2237795239"/>
                  </a:ext>
                </a:extLst>
              </a:tr>
              <a:tr h="128163">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LBNF/DUNE High Flux</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40,000,000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90,000,000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TPC=1000M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3976731304"/>
                  </a:ext>
                </a:extLst>
              </a:tr>
              <a:tr h="128163">
                <a:tc rowSpan="11">
                  <a:txBody>
                    <a:bodyPr/>
                    <a:lstStyle/>
                    <a:p>
                      <a:pPr algn="ctr" fontAlgn="ctr"/>
                      <a:r>
                        <a:rPr lang="en-US" sz="1000" b="1" i="0" u="none" strike="noStrike">
                          <a:solidFill>
                            <a:srgbClr val="000000"/>
                          </a:solidFill>
                          <a:effectLst/>
                          <a:latin typeface="Calibri" panose="020F0502020204030204" pitchFamily="34" charset="0"/>
                        </a:rPr>
                        <a:t>MIEs and LIC OPC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700" b="1" i="0" u="none" strike="noStrike">
                          <a:solidFill>
                            <a:srgbClr val="000000"/>
                          </a:solidFill>
                          <a:effectLst/>
                          <a:latin typeface="Calibri" panose="020F0502020204030204" pitchFamily="34" charset="0"/>
                        </a:rPr>
                        <a:t>LBNF/DUNE OPC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609067684"/>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HL-LHC ATLAS</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16,200,000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9,000,000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6593284"/>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HL-LHC CMS</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19,500,000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8,612,000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6,300,000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240746952"/>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CMB-S4</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80,000,000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80,000,000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90,000,000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90,000,000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80,000,000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Adjusted TPC=530M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695170118"/>
                  </a:ext>
                </a:extLst>
              </a:tr>
              <a:tr h="113137">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Accelerator Controls</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6,199,000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26,000,000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45,000,000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0" i="0" u="none" strike="noStrike">
                          <a:solidFill>
                            <a:srgbClr val="000000"/>
                          </a:solidFill>
                          <a:effectLst/>
                          <a:latin typeface="Calibri" panose="020F0502020204030204" pitchFamily="34" charset="0"/>
                        </a:rPr>
                        <a:t>10,701,000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600" b="0" i="0" u="none" strike="noStrike">
                          <a:solidFill>
                            <a:srgbClr val="000000"/>
                          </a:solidFill>
                          <a:effectLst/>
                          <a:latin typeface="Calibri" panose="020F0502020204030204" pitchFamily="34" charset="0"/>
                        </a:rPr>
                        <a:t>Adjusted TPC=160M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662465910"/>
                  </a:ext>
                </a:extLst>
              </a:tr>
              <a:tr h="113137">
                <a:tc vMerge="1">
                  <a:txBody>
                    <a:bodyPr/>
                    <a:lstStyle/>
                    <a:p>
                      <a:endParaRPr lang="en-US"/>
                    </a:p>
                  </a:txBody>
                  <a:tcPr/>
                </a:tc>
                <a:tc>
                  <a:txBody>
                    <a:bodyPr/>
                    <a:lstStyle/>
                    <a:p>
                      <a:pPr algn="l" fontAlgn="b"/>
                      <a:r>
                        <a:rPr lang="fi-FI" sz="700" b="1" i="0" u="none" strike="noStrike">
                          <a:solidFill>
                            <a:srgbClr val="000000"/>
                          </a:solidFill>
                          <a:effectLst/>
                          <a:latin typeface="Calibri" panose="020F0502020204030204" pitchFamily="34" charset="0"/>
                        </a:rPr>
                        <a:t>DMNI (4 MIEs @20M each)</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3637474561"/>
                  </a:ext>
                </a:extLst>
              </a:tr>
              <a:tr h="113137">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FACET e+ Upgrade (40M)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2274068850"/>
                  </a:ext>
                </a:extLst>
              </a:tr>
              <a:tr h="113137">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kBELLA (120M)</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42,000,000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606428440"/>
                  </a:ext>
                </a:extLst>
              </a:tr>
              <a:tr h="113137">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Booster Upgrade (OPC)</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3547640479"/>
                  </a:ext>
                </a:extLst>
              </a:tr>
              <a:tr h="113137">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Wilson Hall (OPC)</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1376437512"/>
                  </a:ext>
                </a:extLst>
              </a:tr>
              <a:tr h="113137">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FCC (OPC)</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2736020177"/>
                  </a:ext>
                </a:extLst>
              </a:tr>
              <a:tr h="155564">
                <a:tc>
                  <a:txBody>
                    <a:bodyPr/>
                    <a:lstStyle/>
                    <a:p>
                      <a:pPr algn="ctr" fontAlgn="ctr"/>
                      <a:r>
                        <a:rPr lang="en-US"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a:noFill/>
                    </a:lnT>
                    <a:lnB>
                      <a:noFill/>
                    </a:lnB>
                    <a:solidFill>
                      <a:srgbClr val="BFBFBF"/>
                    </a:solidFill>
                  </a:tcPr>
                </a:tc>
                <a:tc>
                  <a:txBody>
                    <a:bodyPr/>
                    <a:lstStyle/>
                    <a:p>
                      <a:pPr algn="l" fontAlgn="b"/>
                      <a:r>
                        <a:rPr lang="en-US" sz="700" b="1" i="0" u="none" strike="noStrike">
                          <a:solidFill>
                            <a:srgbClr val="000000"/>
                          </a:solidFill>
                          <a:effectLst/>
                          <a:latin typeface="Calibri" panose="020F0502020204030204" pitchFamily="34" charset="0"/>
                        </a:rPr>
                        <a:t>LBNF/DUNE High Flux (OPC)</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4179617402"/>
                  </a:ext>
                </a:extLst>
              </a:tr>
              <a:tr h="155564">
                <a:tc>
                  <a:txBody>
                    <a:bodyPr/>
                    <a:lstStyle/>
                    <a:p>
                      <a:pPr algn="ctr" fontAlgn="ctr"/>
                      <a:r>
                        <a:rPr lang="en-US"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1" i="0" u="none" strike="noStrike">
                          <a:solidFill>
                            <a:srgbClr val="000000"/>
                          </a:solidFill>
                          <a:effectLst/>
                          <a:latin typeface="Calibri" panose="020F0502020204030204" pitchFamily="34" charset="0"/>
                        </a:rPr>
                        <a:t>Project Reserve</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35,000,000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45,000,000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700" b="0"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r" fontAlgn="b"/>
                      <a:r>
                        <a:rPr lang="en-US" sz="600" b="1" i="0" u="none" strike="noStrike">
                          <a:solidFill>
                            <a:srgbClr val="000000"/>
                          </a:solidFill>
                          <a:effectLst/>
                          <a:latin typeface="Calibri" panose="020F0502020204030204" pitchFamily="34" charset="0"/>
                        </a:rPr>
                        <a:t>Project TBD</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4B084"/>
                    </a:solidFill>
                  </a:tcPr>
                </a:tc>
                <a:extLst>
                  <a:ext uri="{0D108BD9-81ED-4DB2-BD59-A6C34878D82A}">
                    <a16:rowId xmlns:a16="http://schemas.microsoft.com/office/drawing/2014/main" val="1391054604"/>
                  </a:ext>
                </a:extLst>
              </a:tr>
              <a:tr h="155564">
                <a:tc>
                  <a:txBody>
                    <a:bodyPr/>
                    <a:lstStyle/>
                    <a:p>
                      <a:pPr algn="ctr"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MIE Subtotal</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66,899,000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1" i="0" u="none" strike="noStrike">
                          <a:solidFill>
                            <a:srgbClr val="000000"/>
                          </a:solidFill>
                          <a:effectLst/>
                          <a:latin typeface="Calibri" panose="020F0502020204030204" pitchFamily="34" charset="0"/>
                        </a:rPr>
                        <a:t>91,612,000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127,300,000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1" i="0" u="none" strike="noStrike">
                          <a:solidFill>
                            <a:srgbClr val="000000"/>
                          </a:solidFill>
                          <a:effectLst/>
                          <a:latin typeface="Calibri" panose="020F0502020204030204" pitchFamily="34" charset="0"/>
                        </a:rPr>
                        <a:t>140,000,000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193,000,000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700" b="1" i="0" u="none" strike="noStrike">
                          <a:solidFill>
                            <a:srgbClr val="000000"/>
                          </a:solidFill>
                          <a:effectLst/>
                          <a:latin typeface="Calibri" panose="020F0502020204030204" pitchFamily="34" charset="0"/>
                        </a:rPr>
                        <a:t>206,701,000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222,000,000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DEDED"/>
                    </a:solidFill>
                  </a:tcPr>
                </a:tc>
                <a:tc>
                  <a:txBody>
                    <a:bodyPr/>
                    <a:lstStyle/>
                    <a:p>
                      <a:pPr algn="r" fontAlgn="b"/>
                      <a:r>
                        <a:rPr lang="en-US" sz="700" b="1" i="0" u="none" strike="noStrike">
                          <a:solidFill>
                            <a:srgbClr val="000000"/>
                          </a:solidFill>
                          <a:effectLst/>
                          <a:latin typeface="Calibri" panose="020F0502020204030204" pitchFamily="34" charset="0"/>
                        </a:rPr>
                        <a:t>180,000,000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95,000,000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DEDED"/>
                    </a:solidFill>
                  </a:tcPr>
                </a:tc>
                <a:tc>
                  <a:txBody>
                    <a:bodyPr/>
                    <a:lstStyle/>
                    <a:p>
                      <a:pPr algn="r" fontAlgn="b"/>
                      <a:r>
                        <a:rPr lang="en-US" sz="700" b="1" i="0" u="none" strike="noStrike">
                          <a:solidFill>
                            <a:srgbClr val="000000"/>
                          </a:solidFill>
                          <a:effectLst/>
                          <a:latin typeface="Calibri" panose="020F0502020204030204" pitchFamily="34" charset="0"/>
                        </a:rPr>
                        <a:t>72,000,000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DEDED"/>
                    </a:solidFill>
                  </a:tcPr>
                </a:tc>
                <a:tc>
                  <a:txBody>
                    <a:bodyPr/>
                    <a:lstStyle/>
                    <a:p>
                      <a:pPr algn="r" fontAlgn="b"/>
                      <a:r>
                        <a:rPr lang="en-US" sz="700" b="1" i="0" u="none" strike="noStrike">
                          <a:solidFill>
                            <a:srgbClr val="000000"/>
                          </a:solidFill>
                          <a:effectLst/>
                          <a:latin typeface="Calibri" panose="020F0502020204030204" pitchFamily="34" charset="0"/>
                        </a:rPr>
                        <a:t>60,000,000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36394900"/>
                  </a:ext>
                </a:extLst>
              </a:tr>
              <a:tr h="141421">
                <a:tc>
                  <a:txBody>
                    <a:bodyPr/>
                    <a:lstStyle/>
                    <a:p>
                      <a:pPr algn="ctr" fontAlgn="ctr"/>
                      <a:r>
                        <a:rPr lang="en-US" sz="8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Project Subtotal</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446,899,000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800" b="1" i="0" u="none" strike="noStrike">
                          <a:solidFill>
                            <a:srgbClr val="000000"/>
                          </a:solidFill>
                          <a:effectLst/>
                          <a:latin typeface="Calibri" panose="020F0502020204030204" pitchFamily="34" charset="0"/>
                        </a:rPr>
                        <a:t>521,612,000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546,300,000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800" b="1" i="0" u="none" strike="noStrike">
                          <a:solidFill>
                            <a:srgbClr val="000000"/>
                          </a:solidFill>
                          <a:effectLst/>
                          <a:latin typeface="Calibri" panose="020F0502020204030204" pitchFamily="34" charset="0"/>
                        </a:rPr>
                        <a:t>550,000,000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546,200,000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7E6E6"/>
                    </a:solidFill>
                  </a:tcPr>
                </a:tc>
                <a:tc>
                  <a:txBody>
                    <a:bodyPr/>
                    <a:lstStyle/>
                    <a:p>
                      <a:pPr algn="r" fontAlgn="b"/>
                      <a:r>
                        <a:rPr lang="en-US" sz="800" b="1" i="0" u="none" strike="noStrike">
                          <a:solidFill>
                            <a:srgbClr val="000000"/>
                          </a:solidFill>
                          <a:effectLst/>
                          <a:latin typeface="Calibri" panose="020F0502020204030204" pitchFamily="34" charset="0"/>
                        </a:rPr>
                        <a:t>546,701,000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547,000,000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DEDED"/>
                    </a:solidFill>
                  </a:tcPr>
                </a:tc>
                <a:tc>
                  <a:txBody>
                    <a:bodyPr/>
                    <a:lstStyle/>
                    <a:p>
                      <a:pPr algn="r" fontAlgn="b"/>
                      <a:r>
                        <a:rPr lang="en-US" sz="800" b="1" i="0" u="none" strike="noStrike">
                          <a:solidFill>
                            <a:srgbClr val="000000"/>
                          </a:solidFill>
                          <a:effectLst/>
                          <a:latin typeface="Calibri" panose="020F0502020204030204" pitchFamily="34" charset="0"/>
                        </a:rPr>
                        <a:t>550,000,000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555,000,000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DEDED"/>
                    </a:solidFill>
                  </a:tcPr>
                </a:tc>
                <a:tc>
                  <a:txBody>
                    <a:bodyPr/>
                    <a:lstStyle/>
                    <a:p>
                      <a:pPr algn="r" fontAlgn="b"/>
                      <a:r>
                        <a:rPr lang="en-US" sz="800" b="1" i="0" u="none" strike="noStrike">
                          <a:solidFill>
                            <a:srgbClr val="000000"/>
                          </a:solidFill>
                          <a:effectLst/>
                          <a:latin typeface="Calibri" panose="020F0502020204030204" pitchFamily="34" charset="0"/>
                        </a:rPr>
                        <a:t>552,000,000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580,000,000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EDEDED"/>
                    </a:solidFill>
                  </a:tcPr>
                </a:tc>
                <a:tc>
                  <a:txBody>
                    <a:bodyPr/>
                    <a:lstStyle/>
                    <a:p>
                      <a:pPr algn="r" fontAlgn="b"/>
                      <a:r>
                        <a:rPr lang="en-US" sz="800" b="1" i="0" u="none" strike="noStrike">
                          <a:solidFill>
                            <a:srgbClr val="000000"/>
                          </a:solidFill>
                          <a:effectLst/>
                          <a:latin typeface="Calibri" panose="020F0502020204030204" pitchFamily="34" charset="0"/>
                        </a:rPr>
                        <a:t>585,000,000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44375025"/>
                  </a:ext>
                </a:extLst>
              </a:tr>
              <a:tr h="141421">
                <a:tc rowSpan="8">
                  <a:txBody>
                    <a:bodyPr/>
                    <a:lstStyle/>
                    <a:p>
                      <a:pPr algn="ctr" fontAlgn="ctr"/>
                      <a:r>
                        <a:rPr lang="en-US" sz="900" b="1" i="0" u="none" strike="noStrike">
                          <a:solidFill>
                            <a:srgbClr val="000000"/>
                          </a:solidFill>
                          <a:effectLst/>
                          <a:latin typeface="Calibri" panose="020F0502020204030204" pitchFamily="34" charset="0"/>
                        </a:rPr>
                        <a:t>Facilities and Operations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700" b="1" i="0" u="none" strike="noStrike">
                          <a:solidFill>
                            <a:srgbClr val="000000"/>
                          </a:solidFill>
                          <a:effectLst/>
                          <a:latin typeface="Calibri" panose="020F0502020204030204" pitchFamily="34" charset="0"/>
                        </a:rPr>
                        <a:t>Fermilab Accelerator Complex</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157,200,000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1" i="0" u="none" strike="noStrike">
                          <a:solidFill>
                            <a:srgbClr val="000000"/>
                          </a:solidFill>
                          <a:effectLst/>
                          <a:latin typeface="Calibri" panose="020F0502020204030204" pitchFamily="34" charset="0"/>
                        </a:rPr>
                        <a:t>164,700,000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173,000,000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181,100,000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192,090,000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201,500,000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226,400,000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223,500,000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243,500,000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259,900,000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256,500,000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258,900,000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1"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650146169"/>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SURF</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36,100,000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37,200,000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37,900,000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38,700,000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39,500,000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40,300,000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41,100,000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41,900,000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42,700,000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43,600,000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44,500,000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979077654"/>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FACET II</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16,500,000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17,100,000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17,400,000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17,700,000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18,200,000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19,100,000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19,700,000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20,300,000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20,900,000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21,900,000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22,300,000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61640667"/>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LHC Operations</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55,600,000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58,400,000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61,300,000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63,800,000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65,700,000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67,700,000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69,700,000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71,800,000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75,400,000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79,200,000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83,200,000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84,900,000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80344326"/>
                  </a:ext>
                </a:extLst>
              </a:tr>
              <a:tr h="123744">
                <a:tc vMerge="1">
                  <a:txBody>
                    <a:bodyPr/>
                    <a:lstStyle/>
                    <a:p>
                      <a:endParaRPr lang="en-US"/>
                    </a:p>
                  </a:txBody>
                  <a:tcPr/>
                </a:tc>
                <a:tc>
                  <a:txBody>
                    <a:bodyPr/>
                    <a:lstStyle/>
                    <a:p>
                      <a:pPr algn="l" fontAlgn="b"/>
                      <a:r>
                        <a:rPr lang="nn-NO" sz="700" b="1" i="0" u="none" strike="noStrike">
                          <a:solidFill>
                            <a:srgbClr val="000000"/>
                          </a:solidFill>
                          <a:effectLst/>
                          <a:latin typeface="Calibri" panose="020F0502020204030204" pitchFamily="34" charset="0"/>
                        </a:rPr>
                        <a:t>Vera Rubin Obs (aka LSST)</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31,700,000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32,000,000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32,300,000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32,600,000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32,900,000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33,200,000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33,500,000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33,800,000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32,100,000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28,900,000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179826154"/>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Other Cosmic Frontier</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25,000,000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24,300,000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24,100,000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25,200,000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24,600,000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23,000,000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24,800,000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28,400,000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32,300,000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37,000,000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38,900,000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39,700,000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657787621"/>
                  </a:ext>
                </a:extLst>
              </a:tr>
              <a:tr h="141421">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FNAL Test Facilities</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23,300,000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24,000,000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24,800,000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25,700,000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26,500,000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27,300,000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28,100,000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29,000,000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29,900,000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30,800,000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32,300,000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33,100,000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31761739"/>
                  </a:ext>
                </a:extLst>
              </a:tr>
              <a:tr h="141421">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Other Operations</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16,070,000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18,700,000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19,600,000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20,600,000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25,700,000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27,100,000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29,000,000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32,200,000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32,700,000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33,800,000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35,300,000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35,600,000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13715143"/>
                  </a:ext>
                </a:extLst>
              </a:tr>
              <a:tr h="141421">
                <a:tc>
                  <a:txBody>
                    <a:bodyPr/>
                    <a:lstStyle/>
                    <a:p>
                      <a:pPr algn="ctr" fontAlgn="ctr"/>
                      <a:r>
                        <a:rPr lang="en-US" sz="8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Facility Subtotal</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298,700,000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800" b="1" i="0" u="none" strike="noStrike">
                          <a:solidFill>
                            <a:srgbClr val="000000"/>
                          </a:solidFill>
                          <a:effectLst/>
                          <a:latin typeface="Calibri" panose="020F0502020204030204" pitchFamily="34" charset="0"/>
                        </a:rPr>
                        <a:t>333,700,000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348,400,000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800" b="1" i="0" u="none" strike="noStrike">
                          <a:solidFill>
                            <a:srgbClr val="000000"/>
                          </a:solidFill>
                          <a:effectLst/>
                          <a:latin typeface="Calibri" panose="020F0502020204030204" pitchFamily="34" charset="0"/>
                        </a:rPr>
                        <a:t>376,700,000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392,000,000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800" b="1" i="0" u="none" strike="noStrike">
                          <a:solidFill>
                            <a:srgbClr val="000000"/>
                          </a:solidFill>
                          <a:effectLst/>
                          <a:latin typeface="Calibri" panose="020F0502020204030204" pitchFamily="34" charset="0"/>
                        </a:rPr>
                        <a:t>416,400,000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428,300,000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800" b="1" i="0" u="none" strike="noStrike">
                          <a:solidFill>
                            <a:srgbClr val="000000"/>
                          </a:solidFill>
                          <a:effectLst/>
                          <a:latin typeface="Calibri" panose="020F0502020204030204" pitchFamily="34" charset="0"/>
                        </a:rPr>
                        <a:t>453,900,000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462,100,000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800" b="1" i="0" u="none" strike="noStrike">
                          <a:solidFill>
                            <a:srgbClr val="000000"/>
                          </a:solidFill>
                          <a:effectLst/>
                          <a:latin typeface="Calibri" panose="020F0502020204030204" pitchFamily="34" charset="0"/>
                        </a:rPr>
                        <a:t>483,500,000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486,800,000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509,200,000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297529411"/>
                  </a:ext>
                </a:extLst>
              </a:tr>
              <a:tr h="123744">
                <a:tc rowSpan="5">
                  <a:txBody>
                    <a:bodyPr/>
                    <a:lstStyle/>
                    <a:p>
                      <a:pPr algn="ctr" fontAlgn="ctr"/>
                      <a:r>
                        <a:rPr lang="en-US" sz="1000" b="1" i="0" u="none" strike="noStrike">
                          <a:solidFill>
                            <a:srgbClr val="000000"/>
                          </a:solidFill>
                          <a:effectLst/>
                          <a:latin typeface="Calibri" panose="020F0502020204030204" pitchFamily="34" charset="0"/>
                        </a:rPr>
                        <a:t>Research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700" b="1" i="0" u="none" strike="noStrike">
                          <a:solidFill>
                            <a:srgbClr val="000000"/>
                          </a:solidFill>
                          <a:effectLst/>
                          <a:latin typeface="Calibri" panose="020F0502020204030204" pitchFamily="34" charset="0"/>
                        </a:rPr>
                        <a:t>Core Research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298,700,000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1" i="0" u="none" strike="noStrike">
                          <a:solidFill>
                            <a:srgbClr val="000000"/>
                          </a:solidFill>
                          <a:effectLst/>
                          <a:latin typeface="Calibri" panose="020F0502020204030204" pitchFamily="34" charset="0"/>
                        </a:rPr>
                        <a:t>333,700,000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348,400,000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376,700,000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392,000,000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416,400,000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428,300,000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453,900,000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462,100,000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483,500,000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486,800,000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509,200,000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1"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107848489"/>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SC Initiatives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129,744,000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1" i="0" u="none" strike="noStrike">
                          <a:solidFill>
                            <a:srgbClr val="000000"/>
                          </a:solidFill>
                          <a:effectLst/>
                          <a:latin typeface="Calibri" panose="020F0502020204030204" pitchFamily="34" charset="0"/>
                        </a:rPr>
                        <a:t>140,300,000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154,800,000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159,600,000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172,700,000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179,300,000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188,300,000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194,000,000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201,800,000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209,900,000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216,200,000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227,000,000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1"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885116022"/>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Traineeships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6,000,000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7,200,000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8,000,000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9,150,000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11,000,000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11,300,000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11,600,000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11,700,000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12,100,000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12,500,000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829336529"/>
                  </a:ext>
                </a:extLst>
              </a:tr>
              <a:tr h="123744">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Reserves: Research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33,378,000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700" b="1" i="0" u="none" strike="noStrike">
                          <a:solidFill>
                            <a:srgbClr val="000000"/>
                          </a:solidFill>
                          <a:effectLst/>
                          <a:latin typeface="Calibri" panose="020F0502020204030204" pitchFamily="34" charset="0"/>
                        </a:rPr>
                        <a:t>37,673,000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39,082,000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40,875,000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41,860,000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43,199,000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44,200,000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46,200,000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49,200,000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49,500,000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700" b="1" i="0" u="none" strike="noStrike">
                          <a:solidFill>
                            <a:srgbClr val="000000"/>
                          </a:solidFill>
                          <a:effectLst/>
                          <a:latin typeface="Calibri" panose="020F0502020204030204" pitchFamily="34" charset="0"/>
                        </a:rPr>
                        <a:t>50,500,000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700" b="1" i="0" u="none" strike="noStrike">
                          <a:solidFill>
                            <a:srgbClr val="000000"/>
                          </a:solidFill>
                          <a:effectLst/>
                          <a:latin typeface="Calibri" panose="020F0502020204030204" pitchFamily="34" charset="0"/>
                        </a:rPr>
                        <a:t>52,700,000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24054075"/>
                  </a:ext>
                </a:extLst>
              </a:tr>
              <a:tr h="128163">
                <a:tc vMerge="1">
                  <a:txBody>
                    <a:bodyPr/>
                    <a:lstStyle/>
                    <a:p>
                      <a:endParaRPr lang="en-US"/>
                    </a:p>
                  </a:txBody>
                  <a:tcPr/>
                </a:tc>
                <a:tc>
                  <a:txBody>
                    <a:bodyPr/>
                    <a:lstStyle/>
                    <a:p>
                      <a:pPr algn="l" fontAlgn="b"/>
                      <a:r>
                        <a:rPr lang="en-US" sz="700" b="1" i="0" u="none" strike="noStrike">
                          <a:solidFill>
                            <a:srgbClr val="000000"/>
                          </a:solidFill>
                          <a:effectLst/>
                          <a:latin typeface="Calibri" panose="020F0502020204030204" pitchFamily="34" charset="0"/>
                        </a:rPr>
                        <a:t>SBIR/STTR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16,300,000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700" b="0" i="0" u="none" strike="noStrike">
                          <a:solidFill>
                            <a:srgbClr val="000000"/>
                          </a:solidFill>
                          <a:effectLst/>
                          <a:latin typeface="Calibri" panose="020F0502020204030204" pitchFamily="34" charset="0"/>
                        </a:rPr>
                        <a:t>17,100,000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17,600,000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18,100,000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18,800,000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19,400,000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20,400,000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21,400,000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21,800,000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700" b="0" i="0" u="none" strike="noStrike">
                          <a:solidFill>
                            <a:srgbClr val="000000"/>
                          </a:solidFill>
                          <a:effectLst/>
                          <a:latin typeface="Calibri" panose="020F0502020204030204" pitchFamily="34" charset="0"/>
                        </a:rPr>
                        <a:t>22,500,000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700" b="0" i="0" u="none" strike="noStrike">
                          <a:solidFill>
                            <a:srgbClr val="000000"/>
                          </a:solidFill>
                          <a:effectLst/>
                          <a:latin typeface="Calibri" panose="020F0502020204030204" pitchFamily="34" charset="0"/>
                        </a:rPr>
                        <a:t>23,200,000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69297965"/>
                  </a:ext>
                </a:extLst>
              </a:tr>
              <a:tr h="141421">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Calibri" panose="020F0502020204030204" pitchFamily="34" charset="0"/>
                        </a:rPr>
                        <a:t>Research Subtotal</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484,122,000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800" b="1" i="0" u="none" strike="noStrike">
                          <a:solidFill>
                            <a:srgbClr val="000000"/>
                          </a:solidFill>
                          <a:effectLst/>
                          <a:latin typeface="Calibri" panose="020F0502020204030204" pitchFamily="34" charset="0"/>
                        </a:rPr>
                        <a:t>534,773,000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567,082,000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603,275,000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634,510,000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668,299,000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691,800,000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725,800,000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746,100,000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776,400,000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788,100,000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824,600,000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258252371"/>
                  </a:ext>
                </a:extLst>
              </a:tr>
              <a:tr h="137002">
                <a:tc>
                  <a:txBody>
                    <a:bodyPr/>
                    <a:lstStyle/>
                    <a:p>
                      <a:pPr algn="ctr" fontAlgn="b"/>
                      <a:endParaRPr lang="en-US" sz="8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FFC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1,289,891,000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D9E1F2"/>
                    </a:solidFill>
                  </a:tcPr>
                </a:tc>
                <a:tc>
                  <a:txBody>
                    <a:bodyPr/>
                    <a:lstStyle/>
                    <a:p>
                      <a:pPr algn="r" fontAlgn="b"/>
                      <a:r>
                        <a:rPr lang="en-US" sz="800" b="1" i="0" u="none" strike="noStrike">
                          <a:solidFill>
                            <a:srgbClr val="000000"/>
                          </a:solidFill>
                          <a:effectLst/>
                          <a:latin typeface="Calibri" panose="020F0502020204030204" pitchFamily="34" charset="0"/>
                        </a:rPr>
                        <a:t>1,428,285,000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1,499,882,000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1,554,875,000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1,601,500,000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1,650,000,000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1,700,000,000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1,750,000,000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1,800,000,000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1,850,000,000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r" fontAlgn="b"/>
                      <a:r>
                        <a:rPr lang="en-US" sz="800" b="1" i="0" u="none" strike="noStrike">
                          <a:solidFill>
                            <a:srgbClr val="000000"/>
                          </a:solidFill>
                          <a:effectLst/>
                          <a:latin typeface="Calibri" panose="020F0502020204030204" pitchFamily="34" charset="0"/>
                        </a:rPr>
                        <a:t>1,900,000,000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2F2F2"/>
                    </a:solidFill>
                  </a:tcPr>
                </a:tc>
                <a:tc>
                  <a:txBody>
                    <a:bodyPr/>
                    <a:lstStyle/>
                    <a:p>
                      <a:pPr algn="r" fontAlgn="b"/>
                      <a:r>
                        <a:rPr lang="en-US" sz="800" b="1" i="0" u="none" strike="noStrike">
                          <a:solidFill>
                            <a:srgbClr val="000000"/>
                          </a:solidFill>
                          <a:effectLst/>
                          <a:latin typeface="Calibri" panose="020F0502020204030204" pitchFamily="34" charset="0"/>
                        </a:rPr>
                        <a:t>1,950,000,000</a:t>
                      </a: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FFC000"/>
                      </a:solidFill>
                      <a:prstDash val="solid"/>
                      <a:round/>
                      <a:headEnd type="none" w="med" len="med"/>
                      <a:tailEnd type="none" w="med" len="med"/>
                    </a:lnL>
                    <a:lnR w="6350" cap="flat" cmpd="sng" algn="ctr">
                      <a:solidFill>
                        <a:srgbClr val="FFC000"/>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113328833"/>
                  </a:ext>
                </a:extLst>
              </a:tr>
            </a:tbl>
          </a:graphicData>
        </a:graphic>
      </p:graphicFrame>
    </p:spTree>
    <p:extLst>
      <p:ext uri="{BB962C8B-B14F-4D97-AF65-F5344CB8AC3E}">
        <p14:creationId xmlns:p14="http://schemas.microsoft.com/office/powerpoint/2010/main" val="4354865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200750" y="2982330"/>
            <a:ext cx="3511309" cy="256499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24" name="Rectangle 23"/>
          <p:cNvSpPr/>
          <p:nvPr/>
        </p:nvSpPr>
        <p:spPr>
          <a:xfrm>
            <a:off x="4200750" y="990585"/>
            <a:ext cx="3524205" cy="1912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pic>
        <p:nvPicPr>
          <p:cNvPr id="17" name="Picture 16"/>
          <p:cNvPicPr>
            <a:picLocks noChangeAspect="1"/>
          </p:cNvPicPr>
          <p:nvPr/>
        </p:nvPicPr>
        <p:blipFill>
          <a:blip r:embed="rId3"/>
          <a:stretch>
            <a:fillRect/>
          </a:stretch>
        </p:blipFill>
        <p:spPr>
          <a:xfrm>
            <a:off x="9075254" y="989631"/>
            <a:ext cx="1335450" cy="383505"/>
          </a:xfrm>
          <a:prstGeom prst="rect">
            <a:avLst/>
          </a:prstGeom>
        </p:spPr>
      </p:pic>
      <p:pic>
        <p:nvPicPr>
          <p:cNvPr id="18" name="Picture 17"/>
          <p:cNvPicPr>
            <a:picLocks noChangeAspect="1"/>
          </p:cNvPicPr>
          <p:nvPr/>
        </p:nvPicPr>
        <p:blipFill>
          <a:blip r:embed="rId4"/>
          <a:stretch>
            <a:fillRect/>
          </a:stretch>
        </p:blipFill>
        <p:spPr>
          <a:xfrm>
            <a:off x="5404043" y="1029450"/>
            <a:ext cx="1117615" cy="341583"/>
          </a:xfrm>
          <a:prstGeom prst="rect">
            <a:avLst/>
          </a:prstGeom>
        </p:spPr>
      </p:pic>
      <p:sp>
        <p:nvSpPr>
          <p:cNvPr id="33" name="Rectangle 32"/>
          <p:cNvSpPr/>
          <p:nvPr/>
        </p:nvSpPr>
        <p:spPr>
          <a:xfrm>
            <a:off x="8090852" y="988063"/>
            <a:ext cx="3810416" cy="24409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0733" y="3552132"/>
            <a:ext cx="1905564" cy="254329"/>
          </a:xfrm>
          <a:prstGeom prst="rect">
            <a:avLst/>
          </a:prstGeom>
        </p:spPr>
      </p:pic>
      <p:sp>
        <p:nvSpPr>
          <p:cNvPr id="44" name="Rectangle 43"/>
          <p:cNvSpPr/>
          <p:nvPr/>
        </p:nvSpPr>
        <p:spPr>
          <a:xfrm>
            <a:off x="8090853" y="3483235"/>
            <a:ext cx="3810415" cy="20640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sp>
        <p:nvSpPr>
          <p:cNvPr id="50" name="Rectangle 49"/>
          <p:cNvSpPr/>
          <p:nvPr/>
        </p:nvSpPr>
        <p:spPr>
          <a:xfrm>
            <a:off x="578157" y="1002574"/>
            <a:ext cx="3475621" cy="29321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prstClr val="white"/>
              </a:solidFill>
            </a:endParaRPr>
          </a:p>
        </p:txBody>
      </p:sp>
      <p:pic>
        <p:nvPicPr>
          <p:cNvPr id="3" name="Picture 2">
            <a:extLst>
              <a:ext uri="{FF2B5EF4-FFF2-40B4-BE49-F238E27FC236}">
                <a16:creationId xmlns:a16="http://schemas.microsoft.com/office/drawing/2014/main" id="{35DF3EFB-FF9F-42EE-8CA3-ECABCE35CE65}"/>
              </a:ext>
            </a:extLst>
          </p:cNvPr>
          <p:cNvPicPr>
            <a:picLocks noChangeAspect="1"/>
          </p:cNvPicPr>
          <p:nvPr/>
        </p:nvPicPr>
        <p:blipFill>
          <a:blip r:embed="rId6"/>
          <a:stretch>
            <a:fillRect/>
          </a:stretch>
        </p:blipFill>
        <p:spPr>
          <a:xfrm>
            <a:off x="1457978" y="1081691"/>
            <a:ext cx="1423888" cy="297035"/>
          </a:xfrm>
          <a:prstGeom prst="rect">
            <a:avLst/>
          </a:prstGeom>
        </p:spPr>
      </p:pic>
      <p:pic>
        <p:nvPicPr>
          <p:cNvPr id="4" name="Picture 3">
            <a:extLst>
              <a:ext uri="{FF2B5EF4-FFF2-40B4-BE49-F238E27FC236}">
                <a16:creationId xmlns:a16="http://schemas.microsoft.com/office/drawing/2014/main" id="{187CF830-E50E-4E46-B1BD-57830872281D}"/>
              </a:ext>
            </a:extLst>
          </p:cNvPr>
          <p:cNvPicPr>
            <a:picLocks noChangeAspect="1"/>
          </p:cNvPicPr>
          <p:nvPr/>
        </p:nvPicPr>
        <p:blipFill>
          <a:blip r:embed="rId7"/>
          <a:stretch>
            <a:fillRect/>
          </a:stretch>
        </p:blipFill>
        <p:spPr>
          <a:xfrm>
            <a:off x="5067749" y="3055691"/>
            <a:ext cx="1573733" cy="317600"/>
          </a:xfrm>
          <a:prstGeom prst="rect">
            <a:avLst/>
          </a:prstGeom>
        </p:spPr>
      </p:pic>
      <p:sp>
        <p:nvSpPr>
          <p:cNvPr id="32" name="TextBox 31">
            <a:extLst>
              <a:ext uri="{FF2B5EF4-FFF2-40B4-BE49-F238E27FC236}">
                <a16:creationId xmlns:a16="http://schemas.microsoft.com/office/drawing/2014/main" id="{8335C0EB-4BA5-441C-8B30-D4AB6A2D1397}"/>
              </a:ext>
            </a:extLst>
          </p:cNvPr>
          <p:cNvSpPr txBox="1"/>
          <p:nvPr/>
        </p:nvSpPr>
        <p:spPr>
          <a:xfrm>
            <a:off x="4328383" y="1379944"/>
            <a:ext cx="3243146" cy="1492716"/>
          </a:xfrm>
          <a:prstGeom prst="rect">
            <a:avLst/>
          </a:prstGeom>
          <a:noFill/>
        </p:spPr>
        <p:txBody>
          <a:bodyPr wrap="square" rtlCol="0">
            <a:spAutoFit/>
          </a:bodyPr>
          <a:lstStyle/>
          <a:p>
            <a:r>
              <a:rPr lang="en-US" sz="1100" b="1"/>
              <a:t>Argonne National Laboratory </a:t>
            </a:r>
          </a:p>
          <a:p>
            <a:r>
              <a:rPr lang="en-US" sz="800" b="1"/>
              <a:t>$17.5M Total</a:t>
            </a:r>
          </a:p>
          <a:p>
            <a:pPr marL="128588" indent="-128588">
              <a:buFont typeface="Arial" panose="020B0604020202020204" pitchFamily="34" charset="0"/>
              <a:buChar char="•"/>
            </a:pPr>
            <a:r>
              <a:rPr lang="en-US" sz="900"/>
              <a:t>Quantum Information Science</a:t>
            </a:r>
          </a:p>
          <a:p>
            <a:pPr marL="128588" indent="-128588">
              <a:buFont typeface="Arial" panose="020B0604020202020204" pitchFamily="34" charset="0"/>
              <a:buChar char="•"/>
            </a:pPr>
            <a:r>
              <a:rPr lang="en-US" sz="900"/>
              <a:t>Artificial Intelligence and Machine Learning</a:t>
            </a:r>
          </a:p>
          <a:p>
            <a:pPr marL="128588" indent="-128588">
              <a:buFont typeface="Arial" panose="020B0604020202020204" pitchFamily="34" charset="0"/>
              <a:buChar char="•"/>
            </a:pPr>
            <a:r>
              <a:rPr lang="en-US" sz="900"/>
              <a:t>Energy, Intensity, and Cosmic Frontier particle physics research</a:t>
            </a:r>
          </a:p>
          <a:p>
            <a:pPr marL="128588" indent="-128588">
              <a:buFont typeface="Arial" panose="020B0604020202020204" pitchFamily="34" charset="0"/>
              <a:buChar char="•"/>
            </a:pPr>
            <a:r>
              <a:rPr lang="en-US" sz="900"/>
              <a:t>Theoretical and Computational Physics</a:t>
            </a:r>
          </a:p>
          <a:p>
            <a:pPr marL="128588" indent="-128588">
              <a:buFont typeface="Arial" panose="020B0604020202020204" pitchFamily="34" charset="0"/>
              <a:buChar char="•"/>
            </a:pPr>
            <a:r>
              <a:rPr lang="en-US" sz="900"/>
              <a:t>Advanced Technology R&amp;D</a:t>
            </a:r>
          </a:p>
          <a:p>
            <a:pPr marL="128588" indent="-128588">
              <a:buFont typeface="Arial" panose="020B0604020202020204" pitchFamily="34" charset="0"/>
              <a:buChar char="•"/>
            </a:pPr>
            <a:r>
              <a:rPr lang="en-US" sz="900"/>
              <a:t>LHC Operations</a:t>
            </a:r>
          </a:p>
          <a:p>
            <a:pPr marL="128588" indent="-128588">
              <a:buFont typeface="Arial" panose="020B0604020202020204" pitchFamily="34" charset="0"/>
              <a:buChar char="•"/>
            </a:pPr>
            <a:r>
              <a:rPr lang="en-US" sz="900"/>
              <a:t>Cosmic Frontier Experimental Operations</a:t>
            </a:r>
          </a:p>
        </p:txBody>
      </p:sp>
      <p:sp>
        <p:nvSpPr>
          <p:cNvPr id="35" name="TextBox 34">
            <a:extLst>
              <a:ext uri="{FF2B5EF4-FFF2-40B4-BE49-F238E27FC236}">
                <a16:creationId xmlns:a16="http://schemas.microsoft.com/office/drawing/2014/main" id="{4933B6E9-5C70-4EA4-A39E-891C0A5697F3}"/>
              </a:ext>
            </a:extLst>
          </p:cNvPr>
          <p:cNvSpPr txBox="1"/>
          <p:nvPr/>
        </p:nvSpPr>
        <p:spPr>
          <a:xfrm>
            <a:off x="4251845" y="3407115"/>
            <a:ext cx="3319685" cy="2323713"/>
          </a:xfrm>
          <a:prstGeom prst="rect">
            <a:avLst/>
          </a:prstGeom>
          <a:noFill/>
        </p:spPr>
        <p:txBody>
          <a:bodyPr wrap="square" rtlCol="0">
            <a:spAutoFit/>
          </a:bodyPr>
          <a:lstStyle/>
          <a:p>
            <a:r>
              <a:rPr lang="en-US" sz="1100" b="1"/>
              <a:t>Lawrence Berkeley National Laboratory </a:t>
            </a:r>
          </a:p>
          <a:p>
            <a:r>
              <a:rPr lang="en-US" sz="800" b="1"/>
              <a:t>$95.7M Total ($10M IRA)</a:t>
            </a:r>
          </a:p>
          <a:p>
            <a:pPr marL="128588" indent="-128588">
              <a:buFont typeface="Arial" panose="020B0604020202020204" pitchFamily="34" charset="0"/>
              <a:buChar char="•"/>
            </a:pPr>
            <a:r>
              <a:rPr lang="en-US" sz="900"/>
              <a:t>Quantum Information Science</a:t>
            </a:r>
          </a:p>
          <a:p>
            <a:pPr marL="128588" indent="-128588">
              <a:buFont typeface="Arial" panose="020B0604020202020204" pitchFamily="34" charset="0"/>
              <a:buChar char="•"/>
            </a:pPr>
            <a:r>
              <a:rPr lang="en-US" sz="900"/>
              <a:t>Artificial Intelligence and Machine Learning</a:t>
            </a:r>
          </a:p>
          <a:p>
            <a:pPr marL="128588" indent="-128588">
              <a:buFont typeface="Arial" panose="020B0604020202020204" pitchFamily="34" charset="0"/>
              <a:buChar char="•"/>
            </a:pPr>
            <a:r>
              <a:rPr lang="en-US" sz="900"/>
              <a:t>Energy, Intensity, and Cosmic Frontier particle physics research</a:t>
            </a:r>
          </a:p>
          <a:p>
            <a:pPr marL="128588" indent="-128588">
              <a:buFont typeface="Arial" panose="020B0604020202020204" pitchFamily="34" charset="0"/>
              <a:buChar char="•"/>
            </a:pPr>
            <a:r>
              <a:rPr lang="en-US" sz="900"/>
              <a:t>Theoretical and Computational Physics</a:t>
            </a:r>
          </a:p>
          <a:p>
            <a:pPr marL="128588" indent="-128588">
              <a:buFont typeface="Arial" panose="020B0604020202020204" pitchFamily="34" charset="0"/>
              <a:buChar char="•"/>
            </a:pPr>
            <a:r>
              <a:rPr lang="en-US" sz="900"/>
              <a:t>Advanced Technology R&amp;D and Microelectronics</a:t>
            </a:r>
          </a:p>
          <a:p>
            <a:pPr marL="128588" indent="-128588">
              <a:buFont typeface="Arial" panose="020B0604020202020204" pitchFamily="34" charset="0"/>
              <a:buChar char="•"/>
            </a:pPr>
            <a:r>
              <a:rPr lang="en-US" sz="900"/>
              <a:t>LHC Operations</a:t>
            </a:r>
          </a:p>
          <a:p>
            <a:pPr marL="128588" indent="-128588">
              <a:buFont typeface="Arial" panose="020B0604020202020204" pitchFamily="34" charset="0"/>
              <a:buChar char="•"/>
            </a:pPr>
            <a:r>
              <a:rPr lang="en-US" sz="900"/>
              <a:t>Cosmic Frontier Experimental Operations, including DESI and LZ</a:t>
            </a:r>
          </a:p>
          <a:p>
            <a:pPr marL="128588" indent="-128588">
              <a:buFont typeface="Arial" panose="020B0604020202020204" pitchFamily="34" charset="0"/>
              <a:buChar char="•"/>
            </a:pPr>
            <a:r>
              <a:rPr lang="en-US" sz="900"/>
              <a:t>Accelerator and Detector Infrastructure and Test Facilities (BELLA)</a:t>
            </a:r>
          </a:p>
          <a:p>
            <a:pPr marL="128588" indent="-128588">
              <a:buFont typeface="Arial" panose="020B0604020202020204" pitchFamily="34" charset="0"/>
              <a:buChar char="•"/>
            </a:pPr>
            <a:r>
              <a:rPr lang="en-US" sz="900"/>
              <a:t>CMB-S4 MIE (lead lab)</a:t>
            </a:r>
          </a:p>
          <a:p>
            <a:pPr marL="128588" indent="-128588">
              <a:buFont typeface="Arial" panose="020B0604020202020204" pitchFamily="34" charset="0"/>
              <a:buChar char="•"/>
            </a:pPr>
            <a:r>
              <a:rPr lang="en-US" sz="900"/>
              <a:t>HL-LHC Accelerator and ATLAS Detector Upgrade MIEs</a:t>
            </a:r>
          </a:p>
        </p:txBody>
      </p:sp>
      <p:sp>
        <p:nvSpPr>
          <p:cNvPr id="36" name="TextBox 35">
            <a:extLst>
              <a:ext uri="{FF2B5EF4-FFF2-40B4-BE49-F238E27FC236}">
                <a16:creationId xmlns:a16="http://schemas.microsoft.com/office/drawing/2014/main" id="{C83ED790-2FD4-485E-93C4-51C04FFBAB91}"/>
              </a:ext>
            </a:extLst>
          </p:cNvPr>
          <p:cNvSpPr txBox="1"/>
          <p:nvPr/>
        </p:nvSpPr>
        <p:spPr>
          <a:xfrm>
            <a:off x="700391" y="1448808"/>
            <a:ext cx="3213473" cy="2462213"/>
          </a:xfrm>
          <a:prstGeom prst="rect">
            <a:avLst/>
          </a:prstGeom>
          <a:noFill/>
        </p:spPr>
        <p:txBody>
          <a:bodyPr wrap="square" rtlCol="0">
            <a:spAutoFit/>
          </a:bodyPr>
          <a:lstStyle/>
          <a:p>
            <a:r>
              <a:rPr lang="en-US" sz="1100" b="1"/>
              <a:t>Fermi National Accelerator Laboratory </a:t>
            </a:r>
          </a:p>
          <a:p>
            <a:r>
              <a:rPr lang="en-US" sz="800" b="1"/>
              <a:t>$843.5M Total ($257.834 IRA)</a:t>
            </a:r>
          </a:p>
          <a:p>
            <a:pPr marL="128588" indent="-128588">
              <a:buFont typeface="Arial" panose="020B0604020202020204" pitchFamily="34" charset="0"/>
              <a:buChar char="•"/>
            </a:pPr>
            <a:r>
              <a:rPr lang="en-US" sz="900"/>
              <a:t>Quantum Information Science</a:t>
            </a:r>
          </a:p>
          <a:p>
            <a:pPr marL="128588" indent="-128588">
              <a:buFont typeface="Arial" panose="020B0604020202020204" pitchFamily="34" charset="0"/>
              <a:buChar char="•"/>
            </a:pPr>
            <a:r>
              <a:rPr lang="en-US" sz="900"/>
              <a:t>Superconducting Quantum Materials and Systems Center</a:t>
            </a:r>
          </a:p>
          <a:p>
            <a:pPr marL="128588" indent="-128588">
              <a:buFont typeface="Arial" panose="020B0604020202020204" pitchFamily="34" charset="0"/>
              <a:buChar char="•"/>
            </a:pPr>
            <a:r>
              <a:rPr lang="en-US" sz="900"/>
              <a:t>Artificial Intelligence and Machine Learning</a:t>
            </a:r>
          </a:p>
          <a:p>
            <a:pPr marL="128588" indent="-128588">
              <a:buFont typeface="Arial" panose="020B0604020202020204" pitchFamily="34" charset="0"/>
              <a:buChar char="•"/>
            </a:pPr>
            <a:r>
              <a:rPr lang="en-US" sz="900"/>
              <a:t>Energy, Intensity, and Cosmic Frontier particle physics research</a:t>
            </a:r>
          </a:p>
          <a:p>
            <a:pPr marL="128588" indent="-128588">
              <a:buFont typeface="Arial" panose="020B0604020202020204" pitchFamily="34" charset="0"/>
              <a:buChar char="•"/>
            </a:pPr>
            <a:r>
              <a:rPr lang="en-US" sz="900"/>
              <a:t>Theoretical and Computational Physics</a:t>
            </a:r>
          </a:p>
          <a:p>
            <a:pPr marL="128588" indent="-128588">
              <a:buFont typeface="Arial" panose="020B0604020202020204" pitchFamily="34" charset="0"/>
              <a:buChar char="•"/>
            </a:pPr>
            <a:r>
              <a:rPr lang="en-US" sz="900"/>
              <a:t>Advanced Technology R&amp;D and Microelectronics</a:t>
            </a:r>
          </a:p>
          <a:p>
            <a:pPr marL="128588" indent="-128588">
              <a:buFont typeface="Arial" panose="020B0604020202020204" pitchFamily="34" charset="0"/>
              <a:buChar char="•"/>
            </a:pPr>
            <a:r>
              <a:rPr lang="en-US" sz="900"/>
              <a:t>Fermilab Accelerator Complex </a:t>
            </a:r>
            <a:r>
              <a:rPr lang="en-US" sz="900" i="1"/>
              <a:t>(SC User Facility)</a:t>
            </a:r>
          </a:p>
          <a:p>
            <a:pPr marL="128588" indent="-128588">
              <a:buFont typeface="Arial" panose="020B0604020202020204" pitchFamily="34" charset="0"/>
              <a:buChar char="•"/>
            </a:pPr>
            <a:r>
              <a:rPr lang="en-US" sz="900"/>
              <a:t>LHC Operations</a:t>
            </a:r>
          </a:p>
          <a:p>
            <a:pPr marL="128588" indent="-128588">
              <a:buFont typeface="Arial" panose="020B0604020202020204" pitchFamily="34" charset="0"/>
              <a:buChar char="•"/>
            </a:pPr>
            <a:r>
              <a:rPr lang="en-US" sz="900"/>
              <a:t>Cosmic Frontier Experimental Operations</a:t>
            </a:r>
          </a:p>
          <a:p>
            <a:pPr marL="128588" indent="-128588">
              <a:buFont typeface="Arial" panose="020B0604020202020204" pitchFamily="34" charset="0"/>
              <a:buChar char="•"/>
            </a:pPr>
            <a:r>
              <a:rPr lang="en-US" sz="900"/>
              <a:t>Acc. and Det. Infrastructure and Test Facilities</a:t>
            </a:r>
          </a:p>
          <a:p>
            <a:pPr marL="128588" indent="-128588">
              <a:buFont typeface="Arial" panose="020B0604020202020204" pitchFamily="34" charset="0"/>
              <a:buChar char="•"/>
            </a:pPr>
            <a:r>
              <a:rPr lang="en-US" sz="900"/>
              <a:t>LBNF/DUNE, PIP-II, Mu2e Construction Projects</a:t>
            </a:r>
          </a:p>
          <a:p>
            <a:pPr marL="128588" indent="-128588">
              <a:buFont typeface="Arial" panose="020B0604020202020204" pitchFamily="34" charset="0"/>
              <a:buChar char="•"/>
            </a:pPr>
            <a:r>
              <a:rPr lang="en-US" sz="900"/>
              <a:t>HL-LHC Accelerator, CMS Detector Upgrade, and ACORN MIE</a:t>
            </a:r>
          </a:p>
        </p:txBody>
      </p:sp>
      <p:sp>
        <p:nvSpPr>
          <p:cNvPr id="37" name="TextBox 36">
            <a:extLst>
              <a:ext uri="{FF2B5EF4-FFF2-40B4-BE49-F238E27FC236}">
                <a16:creationId xmlns:a16="http://schemas.microsoft.com/office/drawing/2014/main" id="{7CF4EF20-44C7-41E5-B59A-4895A4BC2C76}"/>
              </a:ext>
            </a:extLst>
          </p:cNvPr>
          <p:cNvSpPr txBox="1"/>
          <p:nvPr/>
        </p:nvSpPr>
        <p:spPr>
          <a:xfrm>
            <a:off x="8181366" y="1295052"/>
            <a:ext cx="3537303" cy="2323713"/>
          </a:xfrm>
          <a:prstGeom prst="rect">
            <a:avLst/>
          </a:prstGeom>
          <a:noFill/>
        </p:spPr>
        <p:txBody>
          <a:bodyPr wrap="square" rtlCol="0">
            <a:spAutoFit/>
          </a:bodyPr>
          <a:lstStyle/>
          <a:p>
            <a:r>
              <a:rPr lang="en-US" sz="1100" b="1"/>
              <a:t>Brookhaven National Laboratory </a:t>
            </a:r>
          </a:p>
          <a:p>
            <a:r>
              <a:rPr lang="en-US" sz="800" b="1"/>
              <a:t>$127.9M Total ($32.785 IRA)</a:t>
            </a:r>
          </a:p>
          <a:p>
            <a:pPr marL="128588" indent="-128588">
              <a:buFont typeface="Arial" panose="020B0604020202020204" pitchFamily="34" charset="0"/>
              <a:buChar char="•"/>
            </a:pPr>
            <a:r>
              <a:rPr lang="en-US" sz="900"/>
              <a:t>Quantum Information Science</a:t>
            </a:r>
          </a:p>
          <a:p>
            <a:pPr marL="128588" indent="-128588">
              <a:buFont typeface="Arial" panose="020B0604020202020204" pitchFamily="34" charset="0"/>
              <a:buChar char="•"/>
            </a:pPr>
            <a:r>
              <a:rPr lang="en-US" sz="900"/>
              <a:t>Artificial Intelligence and Machine Learning</a:t>
            </a:r>
          </a:p>
          <a:p>
            <a:pPr marL="128588" indent="-128588">
              <a:buFont typeface="Arial" panose="020B0604020202020204" pitchFamily="34" charset="0"/>
              <a:buChar char="•"/>
            </a:pPr>
            <a:r>
              <a:rPr lang="en-US" sz="900"/>
              <a:t>Energy, Intensity, and Cosmic Frontier particle physics research</a:t>
            </a:r>
          </a:p>
          <a:p>
            <a:pPr marL="128588" indent="-128588">
              <a:buFont typeface="Arial" panose="020B0604020202020204" pitchFamily="34" charset="0"/>
              <a:buChar char="•"/>
            </a:pPr>
            <a:r>
              <a:rPr lang="en-US" sz="900"/>
              <a:t>Theoretical and Computational Physics</a:t>
            </a:r>
          </a:p>
          <a:p>
            <a:pPr marL="128588" indent="-128588">
              <a:buFont typeface="Arial" panose="020B0604020202020204" pitchFamily="34" charset="0"/>
              <a:buChar char="•"/>
            </a:pPr>
            <a:r>
              <a:rPr lang="en-US" sz="900"/>
              <a:t>Advanced Technology R&amp;D and Microelectronics</a:t>
            </a:r>
          </a:p>
          <a:p>
            <a:pPr marL="128588" indent="-128588">
              <a:buFont typeface="Arial" panose="020B0604020202020204" pitchFamily="34" charset="0"/>
              <a:buChar char="•"/>
            </a:pPr>
            <a:r>
              <a:rPr lang="en-US" sz="900"/>
              <a:t>LHC Operations</a:t>
            </a:r>
          </a:p>
          <a:p>
            <a:pPr marL="128588" indent="-128588">
              <a:buFont typeface="Arial" panose="020B0604020202020204" pitchFamily="34" charset="0"/>
              <a:buChar char="•"/>
            </a:pPr>
            <a:r>
              <a:rPr lang="en-US" sz="900"/>
              <a:t>Intensity Experimental Operations (Belle-II)</a:t>
            </a:r>
          </a:p>
          <a:p>
            <a:pPr marL="128588" indent="-128588">
              <a:buFont typeface="Arial" panose="020B0604020202020204" pitchFamily="34" charset="0"/>
              <a:buChar char="•"/>
            </a:pPr>
            <a:r>
              <a:rPr lang="en-US" sz="900"/>
              <a:t>Cosmic Frontier Experimental Operations, including Vera C. Rubin Observatory</a:t>
            </a:r>
          </a:p>
          <a:p>
            <a:pPr marL="128588" indent="-128588">
              <a:buFont typeface="Arial" panose="020B0604020202020204" pitchFamily="34" charset="0"/>
              <a:buChar char="•"/>
            </a:pPr>
            <a:r>
              <a:rPr lang="en-US" sz="900"/>
              <a:t>LBNF/DUNE Construction Project</a:t>
            </a:r>
          </a:p>
          <a:p>
            <a:pPr marL="128588" indent="-128588">
              <a:buFont typeface="Arial" panose="020B0604020202020204" pitchFamily="34" charset="0"/>
              <a:buChar char="•"/>
            </a:pPr>
            <a:r>
              <a:rPr lang="en-US" sz="900"/>
              <a:t>HL-LHC Accelerator and ATLAS Detector Upgrade MIEs</a:t>
            </a:r>
          </a:p>
          <a:p>
            <a:pPr marL="128588" indent="-128588">
              <a:buFont typeface="Arial" panose="020B0604020202020204" pitchFamily="34" charset="0"/>
              <a:buChar char="•"/>
            </a:pPr>
            <a:r>
              <a:rPr lang="en-US" sz="900"/>
              <a:t>Lunar Surface Electromagnetic Experiment (</a:t>
            </a:r>
            <a:r>
              <a:rPr lang="en-US" sz="900" err="1"/>
              <a:t>LuSEE</a:t>
            </a:r>
            <a:r>
              <a:rPr lang="en-US" sz="900"/>
              <a:t>)-Night MIE </a:t>
            </a:r>
          </a:p>
        </p:txBody>
      </p:sp>
      <p:sp>
        <p:nvSpPr>
          <p:cNvPr id="38" name="TextBox 37">
            <a:extLst>
              <a:ext uri="{FF2B5EF4-FFF2-40B4-BE49-F238E27FC236}">
                <a16:creationId xmlns:a16="http://schemas.microsoft.com/office/drawing/2014/main" id="{D2E4E80E-E104-4A37-ACF2-B3C6786943F1}"/>
              </a:ext>
            </a:extLst>
          </p:cNvPr>
          <p:cNvSpPr txBox="1"/>
          <p:nvPr/>
        </p:nvSpPr>
        <p:spPr>
          <a:xfrm>
            <a:off x="8227411" y="3811594"/>
            <a:ext cx="3491258" cy="1769715"/>
          </a:xfrm>
          <a:prstGeom prst="rect">
            <a:avLst/>
          </a:prstGeom>
          <a:noFill/>
        </p:spPr>
        <p:txBody>
          <a:bodyPr wrap="square" rtlCol="0">
            <a:spAutoFit/>
          </a:bodyPr>
          <a:lstStyle/>
          <a:p>
            <a:r>
              <a:rPr lang="en-US" sz="1100" b="1"/>
              <a:t>SLAC National Accelerator Laboratory </a:t>
            </a:r>
          </a:p>
          <a:p>
            <a:r>
              <a:rPr lang="en-US" sz="800" b="1"/>
              <a:t>$83.8M Total</a:t>
            </a:r>
          </a:p>
          <a:p>
            <a:pPr marL="128588" indent="-128588">
              <a:buFont typeface="Arial" panose="020B0604020202020204" pitchFamily="34" charset="0"/>
              <a:buChar char="•"/>
            </a:pPr>
            <a:r>
              <a:rPr lang="en-US" sz="900"/>
              <a:t>Quantum Information Science</a:t>
            </a:r>
          </a:p>
          <a:p>
            <a:pPr marL="128588" indent="-128588">
              <a:buFont typeface="Arial" panose="020B0604020202020204" pitchFamily="34" charset="0"/>
              <a:buChar char="•"/>
            </a:pPr>
            <a:r>
              <a:rPr lang="en-US" sz="900"/>
              <a:t>Artificial Intelligence and Machine Learning</a:t>
            </a:r>
          </a:p>
          <a:p>
            <a:pPr marL="128588" indent="-128588">
              <a:buFont typeface="Arial" panose="020B0604020202020204" pitchFamily="34" charset="0"/>
              <a:buChar char="•"/>
            </a:pPr>
            <a:r>
              <a:rPr lang="en-US" sz="900"/>
              <a:t>Energy, Intensity, and Cosmic Frontier particle physics research</a:t>
            </a:r>
          </a:p>
          <a:p>
            <a:pPr marL="128588" indent="-128588">
              <a:buFont typeface="Arial" panose="020B0604020202020204" pitchFamily="34" charset="0"/>
              <a:buChar char="•"/>
            </a:pPr>
            <a:r>
              <a:rPr lang="en-US" sz="900"/>
              <a:t>Theoretical and Computational Physics</a:t>
            </a:r>
          </a:p>
          <a:p>
            <a:pPr marL="128588" indent="-128588">
              <a:buFont typeface="Arial" panose="020B0604020202020204" pitchFamily="34" charset="0"/>
              <a:buChar char="•"/>
            </a:pPr>
            <a:r>
              <a:rPr lang="en-US" sz="900"/>
              <a:t>Advanced Technology R&amp;D and Microelectronics</a:t>
            </a:r>
          </a:p>
          <a:p>
            <a:pPr marL="128588" indent="-128588">
              <a:buFont typeface="Arial" panose="020B0604020202020204" pitchFamily="34" charset="0"/>
              <a:buChar char="•"/>
            </a:pPr>
            <a:r>
              <a:rPr lang="en-US" sz="900"/>
              <a:t>FACET Operations </a:t>
            </a:r>
            <a:r>
              <a:rPr lang="en-US" sz="900" i="1"/>
              <a:t>(Scientific User Facility)</a:t>
            </a:r>
            <a:endParaRPr lang="en-US" sz="900"/>
          </a:p>
          <a:p>
            <a:pPr marL="128588" indent="-128588">
              <a:buFont typeface="Arial" panose="020B0604020202020204" pitchFamily="34" charset="0"/>
              <a:buChar char="•"/>
            </a:pPr>
            <a:r>
              <a:rPr lang="en-US" sz="900"/>
              <a:t>Cosmic Frontier Experimental Operations, including Vera C. Rubin Observatory, SuperCDMS-SNOLAB</a:t>
            </a:r>
          </a:p>
          <a:p>
            <a:pPr marL="128588" indent="-128588">
              <a:buFont typeface="Arial" panose="020B0604020202020204" pitchFamily="34" charset="0"/>
              <a:buChar char="•"/>
            </a:pPr>
            <a:r>
              <a:rPr lang="en-US" sz="900"/>
              <a:t>Accelerator Infrastructure and Test Facilities</a:t>
            </a:r>
          </a:p>
        </p:txBody>
      </p:sp>
      <p:sp>
        <p:nvSpPr>
          <p:cNvPr id="19" name="Title 1"/>
          <p:cNvSpPr txBox="1">
            <a:spLocks/>
          </p:cNvSpPr>
          <p:nvPr/>
        </p:nvSpPr>
        <p:spPr>
          <a:xfrm>
            <a:off x="359230" y="32560"/>
            <a:ext cx="10156548" cy="655545"/>
          </a:xfrm>
          <a:prstGeom prst="rect">
            <a:avLst/>
          </a:prstGeom>
        </p:spPr>
        <p:txBody>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dirty="0"/>
              <a:t>HEP Major Laboratory Investments</a:t>
            </a:r>
          </a:p>
          <a:p>
            <a:r>
              <a:rPr lang="en-US" sz="2000" dirty="0"/>
              <a:t>$1.182B Total to DOE Laboratories (FY 2022)</a:t>
            </a:r>
          </a:p>
        </p:txBody>
      </p:sp>
      <p:graphicFrame>
        <p:nvGraphicFramePr>
          <p:cNvPr id="9" name="Table 8">
            <a:extLst>
              <a:ext uri="{FF2B5EF4-FFF2-40B4-BE49-F238E27FC236}">
                <a16:creationId xmlns:a16="http://schemas.microsoft.com/office/drawing/2014/main" id="{27A024A9-BEE9-D9E7-9FA9-27AEB3A93C61}"/>
              </a:ext>
            </a:extLst>
          </p:cNvPr>
          <p:cNvGraphicFramePr>
            <a:graphicFrameLocks noGrp="1"/>
          </p:cNvGraphicFramePr>
          <p:nvPr>
            <p:extLst>
              <p:ext uri="{D42A27DB-BD31-4B8C-83A1-F6EECF244321}">
                <p14:modId xmlns:p14="http://schemas.microsoft.com/office/powerpoint/2010/main" val="3779521503"/>
              </p:ext>
            </p:extLst>
          </p:nvPr>
        </p:nvGraphicFramePr>
        <p:xfrm>
          <a:off x="249066" y="4147163"/>
          <a:ext cx="1334992" cy="1333500"/>
        </p:xfrm>
        <a:graphic>
          <a:graphicData uri="http://schemas.openxmlformats.org/drawingml/2006/table">
            <a:tbl>
              <a:tblPr bandRow="1">
                <a:tableStyleId>{BC89EF96-8CEA-46FF-86C4-4CE0E7609802}</a:tableStyleId>
              </a:tblPr>
              <a:tblGrid>
                <a:gridCol w="575733">
                  <a:extLst>
                    <a:ext uri="{9D8B030D-6E8A-4147-A177-3AD203B41FA5}">
                      <a16:colId xmlns:a16="http://schemas.microsoft.com/office/drawing/2014/main" val="2683135094"/>
                    </a:ext>
                  </a:extLst>
                </a:gridCol>
                <a:gridCol w="759259">
                  <a:extLst>
                    <a:ext uri="{9D8B030D-6E8A-4147-A177-3AD203B41FA5}">
                      <a16:colId xmlns:a16="http://schemas.microsoft.com/office/drawing/2014/main" val="3922592328"/>
                    </a:ext>
                  </a:extLst>
                </a:gridCol>
              </a:tblGrid>
              <a:tr h="190500">
                <a:tc>
                  <a:txBody>
                    <a:bodyPr/>
                    <a:lstStyle/>
                    <a:p>
                      <a:pPr algn="l" fontAlgn="b"/>
                      <a:r>
                        <a:rPr lang="en-US" sz="1000" u="none" strike="noStrike">
                          <a:effectLst/>
                        </a:rPr>
                        <a:t>AMES</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$1.618M</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9172083"/>
                  </a:ext>
                </a:extLst>
              </a:tr>
              <a:tr h="190500">
                <a:tc>
                  <a:txBody>
                    <a:bodyPr/>
                    <a:lstStyle/>
                    <a:p>
                      <a:pPr algn="l" fontAlgn="b"/>
                      <a:r>
                        <a:rPr lang="en-US" sz="1000" u="none" strike="noStrike">
                          <a:effectLst/>
                        </a:rPr>
                        <a:t>LANL</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$2.438M</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3991306"/>
                  </a:ext>
                </a:extLst>
              </a:tr>
              <a:tr h="190500">
                <a:tc>
                  <a:txBody>
                    <a:bodyPr/>
                    <a:lstStyle/>
                    <a:p>
                      <a:pPr algn="l" fontAlgn="b"/>
                      <a:r>
                        <a:rPr lang="en-US" sz="1000" u="none" strike="noStrike">
                          <a:effectLst/>
                        </a:rPr>
                        <a:t>LLNL</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$3.454M</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4025345"/>
                  </a:ext>
                </a:extLst>
              </a:tr>
              <a:tr h="190500">
                <a:tc>
                  <a:txBody>
                    <a:bodyPr/>
                    <a:lstStyle/>
                    <a:p>
                      <a:pPr algn="l" fontAlgn="b"/>
                      <a:r>
                        <a:rPr lang="en-US" sz="1000" u="none" strike="noStrike">
                          <a:effectLst/>
                        </a:rPr>
                        <a:t>ORNL</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$2.423M</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9825899"/>
                  </a:ext>
                </a:extLst>
              </a:tr>
              <a:tr h="190500">
                <a:tc>
                  <a:txBody>
                    <a:bodyPr/>
                    <a:lstStyle/>
                    <a:p>
                      <a:pPr algn="l" fontAlgn="b"/>
                      <a:r>
                        <a:rPr lang="en-US" sz="1000" u="none" strike="noStrike">
                          <a:effectLst/>
                        </a:rPr>
                        <a:t>PNNL</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$3.249M</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5256110"/>
                  </a:ext>
                </a:extLst>
              </a:tr>
              <a:tr h="190500">
                <a:tc>
                  <a:txBody>
                    <a:bodyPr/>
                    <a:lstStyle/>
                    <a:p>
                      <a:pPr algn="l" fontAlgn="b"/>
                      <a:r>
                        <a:rPr lang="en-US" sz="1000" u="none" strike="noStrike">
                          <a:effectLst/>
                        </a:rPr>
                        <a:t>SNL</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a:effectLst/>
                        </a:rPr>
                        <a:t>$0.102M</a:t>
                      </a:r>
                      <a:endParaRPr lang="en-US" sz="1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8010295"/>
                  </a:ext>
                </a:extLst>
              </a:tr>
              <a:tr h="190500">
                <a:tc>
                  <a:txBody>
                    <a:bodyPr/>
                    <a:lstStyle/>
                    <a:p>
                      <a:pPr algn="l" fontAlgn="b"/>
                      <a:r>
                        <a:rPr lang="en-US" sz="1000" u="none" strike="noStrike">
                          <a:effectLst/>
                        </a:rPr>
                        <a:t>TJNAF</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000" u="none" strike="noStrike" dirty="0">
                          <a:effectLst/>
                        </a:rPr>
                        <a:t>$0.089M</a:t>
                      </a:r>
                      <a:endParaRPr lang="en-US" sz="1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9941542"/>
                  </a:ext>
                </a:extLst>
              </a:tr>
            </a:tbl>
          </a:graphicData>
        </a:graphic>
      </p:graphicFrame>
      <p:pic>
        <p:nvPicPr>
          <p:cNvPr id="10" name="Picture 4" descr="Biodefense Policy Landscape Analysis Tool">
            <a:extLst>
              <a:ext uri="{FF2B5EF4-FFF2-40B4-BE49-F238E27FC236}">
                <a16:creationId xmlns:a16="http://schemas.microsoft.com/office/drawing/2014/main" id="{DE2AD908-E7E1-02EC-1672-EB9AE1573CD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498" t="14020" r="7686" b="10887"/>
          <a:stretch/>
        </p:blipFill>
        <p:spPr bwMode="auto">
          <a:xfrm>
            <a:off x="2740496" y="4047695"/>
            <a:ext cx="1282896" cy="6729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E6013239-B48D-5D20-F027-25100A901E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0496" y="4833600"/>
            <a:ext cx="1198346" cy="548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Lawrence Livermore National Laboratory (LLNL) – Livermore Graduate ...">
            <a:extLst>
              <a:ext uri="{FF2B5EF4-FFF2-40B4-BE49-F238E27FC236}">
                <a16:creationId xmlns:a16="http://schemas.microsoft.com/office/drawing/2014/main" id="{1F7438FE-E401-A099-7A8A-8DFA8CF92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597" y="5561991"/>
            <a:ext cx="119069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Oak Ridge National Laboratory | Drupal.org">
            <a:extLst>
              <a:ext uri="{FF2B5EF4-FFF2-40B4-BE49-F238E27FC236}">
                <a16:creationId xmlns:a16="http://schemas.microsoft.com/office/drawing/2014/main" id="{1CD7232E-8E17-8579-70D1-31E49268D70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6973" r="7532" b="17016"/>
          <a:stretch/>
        </p:blipFill>
        <p:spPr bwMode="auto">
          <a:xfrm>
            <a:off x="267101" y="5547327"/>
            <a:ext cx="1176284" cy="48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a:extLst>
              <a:ext uri="{FF2B5EF4-FFF2-40B4-BE49-F238E27FC236}">
                <a16:creationId xmlns:a16="http://schemas.microsoft.com/office/drawing/2014/main" id="{5026F751-F838-272A-7516-9AF5FFB0D26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6097" y="4262979"/>
            <a:ext cx="914399" cy="3657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Communications Dept. Resources | Jefferson Lab">
            <a:extLst>
              <a:ext uri="{FF2B5EF4-FFF2-40B4-BE49-F238E27FC236}">
                <a16:creationId xmlns:a16="http://schemas.microsoft.com/office/drawing/2014/main" id="{256B3ADE-2212-3440-3B21-5CC543286B1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2893" y="5593429"/>
            <a:ext cx="1176284" cy="365760"/>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a:extLst>
              <a:ext uri="{FF2B5EF4-FFF2-40B4-BE49-F238E27FC236}">
                <a16:creationId xmlns:a16="http://schemas.microsoft.com/office/drawing/2014/main" id="{0E1AF984-006C-C6B6-07FC-98F1D5D6E692}"/>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r="50355"/>
          <a:stretch/>
        </p:blipFill>
        <p:spPr>
          <a:xfrm>
            <a:off x="1690369" y="5013482"/>
            <a:ext cx="1024579" cy="274320"/>
          </a:xfrm>
          <a:prstGeom prst="rect">
            <a:avLst/>
          </a:prstGeom>
        </p:spPr>
      </p:pic>
      <p:graphicFrame>
        <p:nvGraphicFramePr>
          <p:cNvPr id="2" name="Table 1">
            <a:extLst>
              <a:ext uri="{FF2B5EF4-FFF2-40B4-BE49-F238E27FC236}">
                <a16:creationId xmlns:a16="http://schemas.microsoft.com/office/drawing/2014/main" id="{0E42B8AA-E64F-6672-3FB0-55FF72B25CAB}"/>
              </a:ext>
            </a:extLst>
          </p:cNvPr>
          <p:cNvGraphicFramePr>
            <a:graphicFrameLocks noGrp="1"/>
          </p:cNvGraphicFramePr>
          <p:nvPr>
            <p:extLst>
              <p:ext uri="{D42A27DB-BD31-4B8C-83A1-F6EECF244321}">
                <p14:modId xmlns:p14="http://schemas.microsoft.com/office/powerpoint/2010/main" val="1453994595"/>
              </p:ext>
            </p:extLst>
          </p:nvPr>
        </p:nvGraphicFramePr>
        <p:xfrm>
          <a:off x="4629295" y="5580128"/>
          <a:ext cx="6097002" cy="1066800"/>
        </p:xfrm>
        <a:graphic>
          <a:graphicData uri="http://schemas.openxmlformats.org/drawingml/2006/table">
            <a:tbl>
              <a:tblPr firstRow="1" firstCol="1" lastRow="1">
                <a:tableStyleId>{5C22544A-7EE6-4342-B048-85BDC9FD1C3A}</a:tableStyleId>
              </a:tblPr>
              <a:tblGrid>
                <a:gridCol w="1351631">
                  <a:extLst>
                    <a:ext uri="{9D8B030D-6E8A-4147-A177-3AD203B41FA5}">
                      <a16:colId xmlns:a16="http://schemas.microsoft.com/office/drawing/2014/main" val="20000"/>
                    </a:ext>
                  </a:extLst>
                </a:gridCol>
                <a:gridCol w="774755">
                  <a:extLst>
                    <a:ext uri="{9D8B030D-6E8A-4147-A177-3AD203B41FA5}">
                      <a16:colId xmlns:a16="http://schemas.microsoft.com/office/drawing/2014/main" val="20005"/>
                    </a:ext>
                  </a:extLst>
                </a:gridCol>
                <a:gridCol w="786859">
                  <a:extLst>
                    <a:ext uri="{9D8B030D-6E8A-4147-A177-3AD203B41FA5}">
                      <a16:colId xmlns:a16="http://schemas.microsoft.com/office/drawing/2014/main" val="20001"/>
                    </a:ext>
                  </a:extLst>
                </a:gridCol>
                <a:gridCol w="786859">
                  <a:extLst>
                    <a:ext uri="{9D8B030D-6E8A-4147-A177-3AD203B41FA5}">
                      <a16:colId xmlns:a16="http://schemas.microsoft.com/office/drawing/2014/main" val="20002"/>
                    </a:ext>
                  </a:extLst>
                </a:gridCol>
                <a:gridCol w="762649">
                  <a:extLst>
                    <a:ext uri="{9D8B030D-6E8A-4147-A177-3AD203B41FA5}">
                      <a16:colId xmlns:a16="http://schemas.microsoft.com/office/drawing/2014/main" val="20003"/>
                    </a:ext>
                  </a:extLst>
                </a:gridCol>
                <a:gridCol w="774756">
                  <a:extLst>
                    <a:ext uri="{9D8B030D-6E8A-4147-A177-3AD203B41FA5}">
                      <a16:colId xmlns:a16="http://schemas.microsoft.com/office/drawing/2014/main" val="4262616661"/>
                    </a:ext>
                  </a:extLst>
                </a:gridCol>
                <a:gridCol w="859493">
                  <a:extLst>
                    <a:ext uri="{9D8B030D-6E8A-4147-A177-3AD203B41FA5}">
                      <a16:colId xmlns:a16="http://schemas.microsoft.com/office/drawing/2014/main" val="1871936731"/>
                    </a:ext>
                  </a:extLst>
                </a:gridCol>
              </a:tblGrid>
              <a:tr h="173759">
                <a:tc>
                  <a:txBody>
                    <a:bodyPr/>
                    <a:lstStyle/>
                    <a:p>
                      <a:pPr algn="ctr" fontAlgn="b"/>
                      <a:r>
                        <a:rPr lang="en-US" sz="1400" b="1" u="none" strike="noStrike" kern="1200" dirty="0">
                          <a:solidFill>
                            <a:schemeClr val="lt1"/>
                          </a:solidFill>
                          <a:effectLst/>
                          <a:latin typeface="Calibri Light" panose="020F0302020204030204" pitchFamily="34" charset="0"/>
                          <a:cs typeface="Calibri Light" panose="020F0302020204030204" pitchFamily="34" charset="0"/>
                        </a:rPr>
                        <a:t>All Labs, in $k</a:t>
                      </a:r>
                      <a:endParaRPr lang="en-US" sz="1400" b="1" u="none" strike="noStrike" kern="1200" dirty="0">
                        <a:solidFill>
                          <a:schemeClr val="lt1"/>
                        </a:solidFill>
                        <a:effectLst/>
                        <a:latin typeface="Calibri Light" panose="020F0302020204030204" pitchFamily="34" charset="0"/>
                        <a:ea typeface="+mn-ea"/>
                        <a:cs typeface="Calibri Light" panose="020F0302020204030204" pitchFamily="34" charset="0"/>
                      </a:endParaRPr>
                    </a:p>
                  </a:txBody>
                  <a:tcPr marL="0" marR="0" marT="0" marB="0"/>
                </a:tc>
                <a:tc>
                  <a:txBody>
                    <a:bodyPr/>
                    <a:lstStyle/>
                    <a:p>
                      <a:pPr algn="ctr" fontAlgn="b"/>
                      <a:r>
                        <a:rPr lang="en-US" sz="1400" b="1" u="none" strike="noStrike" kern="1200" dirty="0">
                          <a:solidFill>
                            <a:schemeClr val="lt1"/>
                          </a:solidFill>
                          <a:effectLst/>
                          <a:latin typeface="Calibri Light" panose="020F0302020204030204" pitchFamily="34" charset="0"/>
                          <a:cs typeface="Calibri Light" panose="020F0302020204030204" pitchFamily="34" charset="0"/>
                        </a:rPr>
                        <a:t>FY 2017</a:t>
                      </a:r>
                      <a:endParaRPr lang="en-US" sz="1400" b="1" u="none" strike="noStrike" kern="1200" dirty="0">
                        <a:solidFill>
                          <a:schemeClr val="lt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algn="ctr" fontAlgn="b"/>
                      <a:r>
                        <a:rPr lang="en-US" sz="1400" u="none" strike="noStrike" dirty="0">
                          <a:effectLst/>
                          <a:latin typeface="Calibri Light" panose="020F0302020204030204" pitchFamily="34" charset="0"/>
                          <a:cs typeface="Calibri Light" panose="020F0302020204030204" pitchFamily="34" charset="0"/>
                        </a:rPr>
                        <a:t>FY 2018</a:t>
                      </a:r>
                    </a:p>
                  </a:txBody>
                  <a:tcPr marL="0" marT="0" marB="0"/>
                </a:tc>
                <a:tc>
                  <a:txBody>
                    <a:bodyPr/>
                    <a:lstStyle/>
                    <a:p>
                      <a:pPr algn="ctr" fontAlgn="b"/>
                      <a:r>
                        <a:rPr lang="en-US" sz="1400" u="none" strike="noStrike" dirty="0">
                          <a:effectLst/>
                          <a:latin typeface="Calibri Light" panose="020F0302020204030204" pitchFamily="34" charset="0"/>
                          <a:cs typeface="Calibri Light" panose="020F0302020204030204" pitchFamily="34" charset="0"/>
                        </a:rPr>
                        <a:t>FY 2019</a:t>
                      </a:r>
                      <a:r>
                        <a:rPr lang="en-US" sz="1400" u="none" strike="noStrike" baseline="0" dirty="0">
                          <a:effectLst/>
                          <a:latin typeface="Calibri Light" panose="020F0302020204030204" pitchFamily="34" charset="0"/>
                          <a:cs typeface="Calibri Light" panose="020F0302020204030204" pitchFamily="34" charset="0"/>
                        </a:rPr>
                        <a:t> </a:t>
                      </a:r>
                      <a:endParaRPr lang="en-US" sz="1400" u="none" strike="noStrike" dirty="0">
                        <a:effectLst/>
                        <a:latin typeface="Calibri Light" panose="020F0302020204030204" pitchFamily="34" charset="0"/>
                        <a:cs typeface="Calibri Light" panose="020F0302020204030204" pitchFamily="34" charset="0"/>
                      </a:endParaRPr>
                    </a:p>
                  </a:txBody>
                  <a:tcPr marL="0" marT="0" marB="0"/>
                </a:tc>
                <a:tc>
                  <a:txBody>
                    <a:bodyPr/>
                    <a:lstStyle/>
                    <a:p>
                      <a:pPr algn="ctr" fontAlgn="b"/>
                      <a:r>
                        <a:rPr lang="en-US" sz="1400" u="none" strike="noStrike" dirty="0">
                          <a:effectLst/>
                          <a:latin typeface="Calibri Light" panose="020F0302020204030204" pitchFamily="34" charset="0"/>
                          <a:cs typeface="Calibri Light" panose="020F0302020204030204" pitchFamily="34" charset="0"/>
                        </a:rPr>
                        <a:t>FY 2020</a:t>
                      </a:r>
                    </a:p>
                  </a:txBody>
                  <a:tcPr marL="0" marT="0" marB="0"/>
                </a:tc>
                <a:tc>
                  <a:txBody>
                    <a:bodyPr/>
                    <a:lstStyle/>
                    <a:p>
                      <a:pPr algn="ctr" fontAlgn="b"/>
                      <a:r>
                        <a:rPr lang="en-US" sz="1400" u="none" strike="noStrike" dirty="0">
                          <a:effectLst/>
                          <a:latin typeface="Calibri Light" panose="020F0302020204030204" pitchFamily="34" charset="0"/>
                          <a:cs typeface="Calibri Light" panose="020F0302020204030204" pitchFamily="34" charset="0"/>
                        </a:rPr>
                        <a:t>FY 2021</a:t>
                      </a:r>
                    </a:p>
                  </a:txBody>
                  <a:tcPr marL="0" marT="0" marB="0"/>
                </a:tc>
                <a:tc>
                  <a:txBody>
                    <a:bodyPr/>
                    <a:lstStyle/>
                    <a:p>
                      <a:pPr algn="ctr" fontAlgn="b"/>
                      <a:r>
                        <a:rPr lang="en-US" sz="1400" u="none" strike="noStrike" dirty="0">
                          <a:effectLst/>
                          <a:latin typeface="Calibri Light" panose="020F0302020204030204" pitchFamily="34" charset="0"/>
                          <a:cs typeface="Calibri Light" panose="020F0302020204030204" pitchFamily="34" charset="0"/>
                        </a:rPr>
                        <a:t>FY 2022</a:t>
                      </a:r>
                    </a:p>
                  </a:txBody>
                  <a:tcPr marL="0" marT="0" marB="0"/>
                </a:tc>
                <a:extLst>
                  <a:ext uri="{0D108BD9-81ED-4DB2-BD59-A6C34878D82A}">
                    <a16:rowId xmlns:a16="http://schemas.microsoft.com/office/drawing/2014/main" val="10000"/>
                  </a:ext>
                </a:extLst>
              </a:tr>
              <a:tr h="173759">
                <a:tc>
                  <a:txBody>
                    <a:bodyPr/>
                    <a:lstStyle/>
                    <a:p>
                      <a:pPr algn="l" fontAlgn="b"/>
                      <a:r>
                        <a:rPr lang="en-US" sz="1400" u="none" strike="noStrike" dirty="0">
                          <a:effectLst/>
                          <a:latin typeface="Calibri Light" panose="020F0302020204030204" pitchFamily="34" charset="0"/>
                          <a:cs typeface="Calibri Light" panose="020F0302020204030204" pitchFamily="34" charset="0"/>
                        </a:rPr>
                        <a:t>Research</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R="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217,892</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 213,454 </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230,489 </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244,535</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254,642</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249,735</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extLst>
                  <a:ext uri="{0D108BD9-81ED-4DB2-BD59-A6C34878D82A}">
                    <a16:rowId xmlns:a16="http://schemas.microsoft.com/office/drawing/2014/main" val="10001"/>
                  </a:ext>
                </a:extLst>
              </a:tr>
              <a:tr h="173759">
                <a:tc>
                  <a:txBody>
                    <a:bodyPr/>
                    <a:lstStyle/>
                    <a:p>
                      <a:pPr algn="l" fontAlgn="b"/>
                      <a:r>
                        <a:rPr lang="en-US" sz="1400" u="none" strike="noStrike" dirty="0" err="1">
                          <a:effectLst/>
                          <a:latin typeface="Calibri Light" panose="020F0302020204030204" pitchFamily="34" charset="0"/>
                          <a:cs typeface="Calibri Light" panose="020F0302020204030204" pitchFamily="34" charset="0"/>
                        </a:rPr>
                        <a:t>Fac</a:t>
                      </a:r>
                      <a:r>
                        <a:rPr lang="en-US" sz="1400" u="none" strike="noStrike" dirty="0">
                          <a:effectLst/>
                          <a:latin typeface="Calibri Light" panose="020F0302020204030204" pitchFamily="34" charset="0"/>
                          <a:cs typeface="Calibri Light" panose="020F0302020204030204" pitchFamily="34" charset="0"/>
                        </a:rPr>
                        <a:t>/Operations</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R="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250,611</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  260,761 </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 261,188 </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282,299</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270,666</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265,465</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extLst>
                  <a:ext uri="{0D108BD9-81ED-4DB2-BD59-A6C34878D82A}">
                    <a16:rowId xmlns:a16="http://schemas.microsoft.com/office/drawing/2014/main" val="10002"/>
                  </a:ext>
                </a:extLst>
              </a:tr>
              <a:tr h="173759">
                <a:tc>
                  <a:txBody>
                    <a:bodyPr/>
                    <a:lstStyle/>
                    <a:p>
                      <a:pPr algn="l" fontAlgn="b"/>
                      <a:r>
                        <a:rPr lang="en-US" sz="1400" u="none" strike="noStrike" dirty="0">
                          <a:effectLst/>
                          <a:latin typeface="Calibri Light" panose="020F0302020204030204" pitchFamily="34" charset="0"/>
                          <a:cs typeface="Calibri Light" panose="020F0302020204030204" pitchFamily="34" charset="0"/>
                        </a:rPr>
                        <a:t>Projects</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R="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218,586</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 278,335 </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337,350 </a:t>
                      </a:r>
                      <a:endParaRPr lang="en-US" sz="1400" b="1"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338,044</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333,500</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tc>
                  <a:txBody>
                    <a:bodyPr/>
                    <a:lstStyle/>
                    <a:p>
                      <a:pPr marL="0" algn="r" defTabSz="685800" rtl="0" eaLnBrk="1" fontAlgn="b" latinLnBrk="0" hangingPunct="1"/>
                      <a:r>
                        <a:rPr lang="en-US" sz="1400" b="1" u="none" strike="noStrike" kern="1200" dirty="0">
                          <a:solidFill>
                            <a:schemeClr val="dk1"/>
                          </a:solidFill>
                          <a:effectLst/>
                          <a:latin typeface="Calibri Light" panose="020F0302020204030204" pitchFamily="34" charset="0"/>
                          <a:cs typeface="Calibri Light" panose="020F0302020204030204" pitchFamily="34" charset="0"/>
                        </a:rPr>
                        <a:t>669,620</a:t>
                      </a:r>
                      <a:endParaRPr lang="en-US" sz="1400" b="1" u="none" strike="noStrike" kern="1200" dirty="0">
                        <a:solidFill>
                          <a:schemeClr val="dk1"/>
                        </a:solidFill>
                        <a:effectLst/>
                        <a:latin typeface="Calibri Light" panose="020F0302020204030204" pitchFamily="34" charset="0"/>
                        <a:ea typeface="+mn-ea"/>
                        <a:cs typeface="Calibri Light" panose="020F0302020204030204" pitchFamily="34" charset="0"/>
                      </a:endParaRPr>
                    </a:p>
                  </a:txBody>
                  <a:tcPr marL="0" marT="0" marB="0"/>
                </a:tc>
                <a:extLst>
                  <a:ext uri="{0D108BD9-81ED-4DB2-BD59-A6C34878D82A}">
                    <a16:rowId xmlns:a16="http://schemas.microsoft.com/office/drawing/2014/main" val="10003"/>
                  </a:ext>
                </a:extLst>
              </a:tr>
              <a:tr h="173759">
                <a:tc>
                  <a:txBody>
                    <a:bodyPr/>
                    <a:lstStyle/>
                    <a:p>
                      <a:pPr algn="l" fontAlgn="b"/>
                      <a:r>
                        <a:rPr lang="en-US" sz="1400" u="none" strike="noStrike" dirty="0">
                          <a:effectLst/>
                          <a:latin typeface="Calibri Light" panose="020F0302020204030204" pitchFamily="34" charset="0"/>
                          <a:cs typeface="Calibri Light" panose="020F0302020204030204" pitchFamily="34" charset="0"/>
                        </a:rPr>
                        <a:t>Total</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R="0" marT="0" marB="0"/>
                </a:tc>
                <a:tc>
                  <a:txBody>
                    <a:bodyPr/>
                    <a:lstStyle/>
                    <a:p>
                      <a:pPr algn="r" fontAlgn="b"/>
                      <a:r>
                        <a:rPr lang="en-US" sz="1400" b="1" u="none" strike="noStrike" dirty="0">
                          <a:effectLst/>
                          <a:latin typeface="Calibri Light" panose="020F0302020204030204" pitchFamily="34" charset="0"/>
                          <a:cs typeface="Calibri Light" panose="020F0302020204030204" pitchFamily="34" charset="0"/>
                        </a:rPr>
                        <a:t>687,089</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u="none" strike="noStrike" dirty="0">
                          <a:effectLst/>
                          <a:latin typeface="Calibri Light" panose="020F0302020204030204" pitchFamily="34" charset="0"/>
                          <a:cs typeface="Calibri Light" panose="020F0302020204030204" pitchFamily="34" charset="0"/>
                        </a:rPr>
                        <a:t>752,550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u="none" strike="noStrike" dirty="0">
                          <a:effectLst/>
                          <a:latin typeface="Calibri Light" panose="020F0302020204030204" pitchFamily="34" charset="0"/>
                          <a:cs typeface="Calibri Light" panose="020F0302020204030204" pitchFamily="34" charset="0"/>
                        </a:rPr>
                        <a:t> 829,027 </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u="none" strike="noStrike" dirty="0">
                          <a:effectLst/>
                          <a:latin typeface="Calibri Light" panose="020F0302020204030204" pitchFamily="34" charset="0"/>
                          <a:cs typeface="Calibri Light" panose="020F0302020204030204" pitchFamily="34" charset="0"/>
                        </a:rPr>
                        <a:t>864,878</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u="none" strike="noStrike" dirty="0">
                          <a:effectLst/>
                          <a:latin typeface="Calibri Light" panose="020F0302020204030204" pitchFamily="34" charset="0"/>
                          <a:cs typeface="Calibri Light" panose="020F0302020204030204" pitchFamily="34" charset="0"/>
                        </a:rPr>
                        <a:t>858,808</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tc>
                  <a:txBody>
                    <a:bodyPr/>
                    <a:lstStyle/>
                    <a:p>
                      <a:pPr algn="r" fontAlgn="b"/>
                      <a:r>
                        <a:rPr lang="en-US" sz="1400" u="none" strike="noStrike" dirty="0">
                          <a:effectLst/>
                          <a:latin typeface="Calibri Light" panose="020F0302020204030204" pitchFamily="34" charset="0"/>
                          <a:cs typeface="Calibri Light" panose="020F0302020204030204" pitchFamily="34" charset="0"/>
                        </a:rPr>
                        <a:t>1,181,820</a:t>
                      </a:r>
                      <a:endParaRPr lang="en-US" sz="1400" b="0" i="0" u="none" strike="noStrike" dirty="0">
                        <a:solidFill>
                          <a:srgbClr val="000000"/>
                        </a:solidFill>
                        <a:effectLst/>
                        <a:latin typeface="Calibri Light" panose="020F0302020204030204" pitchFamily="34" charset="0"/>
                        <a:cs typeface="Calibri Light" panose="020F0302020204030204" pitchFamily="34" charset="0"/>
                      </a:endParaRPr>
                    </a:p>
                  </a:txBody>
                  <a:tcPr marL="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4585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1D2F45-4989-496C-9108-D46C0BF192BE}"/>
              </a:ext>
            </a:extLst>
          </p:cNvPr>
          <p:cNvSpPr/>
          <p:nvPr/>
        </p:nvSpPr>
        <p:spPr>
          <a:xfrm>
            <a:off x="0" y="-19305"/>
            <a:ext cx="12192000" cy="6867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Calibri" panose="020F0502020204030204" pitchFamily="34" charset="0"/>
                <a:cs typeface="Calibri" panose="020F0502020204030204" pitchFamily="34" charset="0"/>
              </a:rPr>
              <a:t>Does not include SURF Cooperative Agreement</a:t>
            </a:r>
            <a:endParaRPr lang="en-US"/>
          </a:p>
        </p:txBody>
      </p:sp>
      <p:sp>
        <p:nvSpPr>
          <p:cNvPr id="12" name="TextBox 11">
            <a:extLst>
              <a:ext uri="{FF2B5EF4-FFF2-40B4-BE49-F238E27FC236}">
                <a16:creationId xmlns:a16="http://schemas.microsoft.com/office/drawing/2014/main" id="{F337A6CE-5DD1-4589-9201-EBAAF05A2D5E}"/>
              </a:ext>
            </a:extLst>
          </p:cNvPr>
          <p:cNvSpPr txBox="1"/>
          <p:nvPr/>
        </p:nvSpPr>
        <p:spPr>
          <a:xfrm>
            <a:off x="110532" y="6507456"/>
            <a:ext cx="4244612" cy="338554"/>
          </a:xfrm>
          <a:prstGeom prst="rect">
            <a:avLst/>
          </a:prstGeom>
          <a:solidFill>
            <a:srgbClr val="F0F5FA"/>
          </a:solidFill>
        </p:spPr>
        <p:txBody>
          <a:bodyPr wrap="square" rtlCol="0">
            <a:spAutoFit/>
          </a:bodyPr>
          <a:lstStyle/>
          <a:p>
            <a:r>
              <a:rPr lang="en-US" sz="1200">
                <a:latin typeface="Calibri" panose="020F0502020204030204" pitchFamily="34" charset="0"/>
                <a:cs typeface="Calibri" panose="020F0502020204030204" pitchFamily="34" charset="0"/>
              </a:rPr>
              <a:t>*Does not include SURF Cooperative Agreement</a:t>
            </a:r>
            <a:r>
              <a:rPr lang="en-US" sz="1600">
                <a:latin typeface="Calibri" panose="020F0502020204030204" pitchFamily="34" charset="0"/>
                <a:cs typeface="Calibri" panose="020F0502020204030204" pitchFamily="34" charset="0"/>
              </a:rPr>
              <a:t>.</a:t>
            </a:r>
          </a:p>
        </p:txBody>
      </p:sp>
      <p:sp>
        <p:nvSpPr>
          <p:cNvPr id="3" name="Title 2"/>
          <p:cNvSpPr>
            <a:spLocks noGrp="1"/>
          </p:cNvSpPr>
          <p:nvPr>
            <p:ph type="title"/>
          </p:nvPr>
        </p:nvSpPr>
        <p:spPr>
          <a:xfrm>
            <a:off x="40124" y="3"/>
            <a:ext cx="5072776" cy="902525"/>
          </a:xfrm>
          <a:solidFill>
            <a:srgbClr val="106636"/>
          </a:solidFill>
        </p:spPr>
        <p:txBody>
          <a:bodyPr>
            <a:noAutofit/>
          </a:bodyPr>
          <a:lstStyle/>
          <a:p>
            <a:r>
              <a:rPr lang="en-US" sz="3200" dirty="0"/>
              <a:t>HEP University Research Grants</a:t>
            </a:r>
          </a:p>
        </p:txBody>
      </p:sp>
      <p:graphicFrame>
        <p:nvGraphicFramePr>
          <p:cNvPr id="5" name="Table 4">
            <a:extLst>
              <a:ext uri="{FF2B5EF4-FFF2-40B4-BE49-F238E27FC236}">
                <a16:creationId xmlns:a16="http://schemas.microsoft.com/office/drawing/2014/main" id="{AAE441E9-60CC-4570-AD48-50804EB6557F}"/>
              </a:ext>
            </a:extLst>
          </p:cNvPr>
          <p:cNvGraphicFramePr>
            <a:graphicFrameLocks noGrp="1"/>
          </p:cNvGraphicFramePr>
          <p:nvPr/>
        </p:nvGraphicFramePr>
        <p:xfrm>
          <a:off x="6431560" y="2718033"/>
          <a:ext cx="208280" cy="297180"/>
        </p:xfrm>
        <a:graphic>
          <a:graphicData uri="http://schemas.openxmlformats.org/drawingml/2006/table">
            <a:tbl>
              <a:tblPr/>
              <a:tblGrid>
                <a:gridCol w="208280">
                  <a:extLst>
                    <a:ext uri="{9D8B030D-6E8A-4147-A177-3AD203B41FA5}">
                      <a16:colId xmlns:a16="http://schemas.microsoft.com/office/drawing/2014/main" val="2504317403"/>
                    </a:ext>
                  </a:extLst>
                </a:gridCol>
              </a:tblGrid>
              <a:tr h="117446">
                <a:tc>
                  <a:txBody>
                    <a:bodyPr/>
                    <a:lstStyle/>
                    <a:p>
                      <a:endParaRPr lang="en-US"/>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460189060"/>
                  </a:ext>
                </a:extLst>
              </a:tr>
            </a:tbl>
          </a:graphicData>
        </a:graphic>
      </p:graphicFrame>
      <p:graphicFrame>
        <p:nvGraphicFramePr>
          <p:cNvPr id="10" name="Table 9"/>
          <p:cNvGraphicFramePr>
            <a:graphicFrameLocks noGrp="1"/>
          </p:cNvGraphicFramePr>
          <p:nvPr/>
        </p:nvGraphicFramePr>
        <p:xfrm>
          <a:off x="110532" y="4202224"/>
          <a:ext cx="11831654" cy="2386238"/>
        </p:xfrm>
        <a:graphic>
          <a:graphicData uri="http://schemas.openxmlformats.org/drawingml/2006/table">
            <a:tbl>
              <a:tblPr firstRow="1" firstCol="1" bandCol="1">
                <a:tableStyleId>{5C22544A-7EE6-4342-B048-85BDC9FD1C3A}</a:tableStyleId>
              </a:tblPr>
              <a:tblGrid>
                <a:gridCol w="1429338">
                  <a:extLst>
                    <a:ext uri="{9D8B030D-6E8A-4147-A177-3AD203B41FA5}">
                      <a16:colId xmlns:a16="http://schemas.microsoft.com/office/drawing/2014/main" val="20000"/>
                    </a:ext>
                  </a:extLst>
                </a:gridCol>
                <a:gridCol w="606599">
                  <a:extLst>
                    <a:ext uri="{9D8B030D-6E8A-4147-A177-3AD203B41FA5}">
                      <a16:colId xmlns:a16="http://schemas.microsoft.com/office/drawing/2014/main" val="20001"/>
                    </a:ext>
                  </a:extLst>
                </a:gridCol>
                <a:gridCol w="543530">
                  <a:extLst>
                    <a:ext uri="{9D8B030D-6E8A-4147-A177-3AD203B41FA5}">
                      <a16:colId xmlns:a16="http://schemas.microsoft.com/office/drawing/2014/main" val="20002"/>
                    </a:ext>
                  </a:extLst>
                </a:gridCol>
                <a:gridCol w="617230">
                  <a:extLst>
                    <a:ext uri="{9D8B030D-6E8A-4147-A177-3AD203B41FA5}">
                      <a16:colId xmlns:a16="http://schemas.microsoft.com/office/drawing/2014/main" val="20003"/>
                    </a:ext>
                  </a:extLst>
                </a:gridCol>
                <a:gridCol w="672504">
                  <a:extLst>
                    <a:ext uri="{9D8B030D-6E8A-4147-A177-3AD203B41FA5}">
                      <a16:colId xmlns:a16="http://schemas.microsoft.com/office/drawing/2014/main" val="20004"/>
                    </a:ext>
                  </a:extLst>
                </a:gridCol>
                <a:gridCol w="681716">
                  <a:extLst>
                    <a:ext uri="{9D8B030D-6E8A-4147-A177-3AD203B41FA5}">
                      <a16:colId xmlns:a16="http://schemas.microsoft.com/office/drawing/2014/main" val="3969262518"/>
                    </a:ext>
                  </a:extLst>
                </a:gridCol>
                <a:gridCol w="571167">
                  <a:extLst>
                    <a:ext uri="{9D8B030D-6E8A-4147-A177-3AD203B41FA5}">
                      <a16:colId xmlns:a16="http://schemas.microsoft.com/office/drawing/2014/main" val="1569088290"/>
                    </a:ext>
                  </a:extLst>
                </a:gridCol>
                <a:gridCol w="1188281">
                  <a:extLst>
                    <a:ext uri="{9D8B030D-6E8A-4147-A177-3AD203B41FA5}">
                      <a16:colId xmlns:a16="http://schemas.microsoft.com/office/drawing/2014/main" val="20005"/>
                    </a:ext>
                  </a:extLst>
                </a:gridCol>
                <a:gridCol w="1085222">
                  <a:extLst>
                    <a:ext uri="{9D8B030D-6E8A-4147-A177-3AD203B41FA5}">
                      <a16:colId xmlns:a16="http://schemas.microsoft.com/office/drawing/2014/main" val="20006"/>
                    </a:ext>
                  </a:extLst>
                </a:gridCol>
                <a:gridCol w="1095270">
                  <a:extLst>
                    <a:ext uri="{9D8B030D-6E8A-4147-A177-3AD203B41FA5}">
                      <a16:colId xmlns:a16="http://schemas.microsoft.com/office/drawing/2014/main" val="20007"/>
                    </a:ext>
                  </a:extLst>
                </a:gridCol>
                <a:gridCol w="1145512">
                  <a:extLst>
                    <a:ext uri="{9D8B030D-6E8A-4147-A177-3AD203B41FA5}">
                      <a16:colId xmlns:a16="http://schemas.microsoft.com/office/drawing/2014/main" val="20008"/>
                    </a:ext>
                  </a:extLst>
                </a:gridCol>
                <a:gridCol w="1085222">
                  <a:extLst>
                    <a:ext uri="{9D8B030D-6E8A-4147-A177-3AD203B41FA5}">
                      <a16:colId xmlns:a16="http://schemas.microsoft.com/office/drawing/2014/main" val="1913307641"/>
                    </a:ext>
                  </a:extLst>
                </a:gridCol>
                <a:gridCol w="1110063">
                  <a:extLst>
                    <a:ext uri="{9D8B030D-6E8A-4147-A177-3AD203B41FA5}">
                      <a16:colId xmlns:a16="http://schemas.microsoft.com/office/drawing/2014/main" val="1751822163"/>
                    </a:ext>
                  </a:extLst>
                </a:gridCol>
              </a:tblGrid>
              <a:tr h="311577">
                <a:tc>
                  <a:txBody>
                    <a:bodyPr/>
                    <a:lstStyle/>
                    <a:p>
                      <a:pPr algn="l" rtl="0" fontAlgn="ctr"/>
                      <a:r>
                        <a:rPr lang="en-US" sz="1200" u="none" strike="noStrike" dirty="0">
                          <a:effectLst/>
                          <a:latin typeface="Calibri" panose="020F0502020204030204" pitchFamily="34" charset="0"/>
                          <a:cs typeface="Calibri" panose="020F0502020204030204" pitchFamily="34" charset="0"/>
                        </a:rPr>
                        <a:t> </a:t>
                      </a:r>
                      <a:r>
                        <a:rPr lang="en-US" sz="1400" u="none" strike="noStrike" dirty="0">
                          <a:effectLst/>
                          <a:latin typeface="Calibri" panose="020F0502020204030204" pitchFamily="34" charset="0"/>
                          <a:cs typeface="Calibri" panose="020F0502020204030204" pitchFamily="34" charset="0"/>
                        </a:rPr>
                        <a:t>Office of High Energy Physics</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tc>
                <a:tc gridSpan="6">
                  <a:txBody>
                    <a:bodyPr/>
                    <a:lstStyle/>
                    <a:p>
                      <a:pPr algn="ctr" rtl="0" fontAlgn="ctr"/>
                      <a:r>
                        <a:rPr lang="en-US" sz="1400" u="none" strike="noStrike" dirty="0">
                          <a:effectLst/>
                          <a:latin typeface="Calibri" panose="020F0502020204030204" pitchFamily="34" charset="0"/>
                          <a:cs typeface="Calibri" panose="020F0502020204030204" pitchFamily="34" charset="0"/>
                        </a:rPr>
                        <a:t># of Procurement Requests</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rtl="0" fontAlgn="ctr"/>
                      <a:endParaRPr lang="en-US" sz="1400" b="1" i="0" u="none" strike="noStrike" dirty="0">
                        <a:solidFill>
                          <a:srgbClr val="FFFFFF"/>
                        </a:solidFill>
                        <a:effectLst/>
                        <a:latin typeface="Verdana" panose="020B060403050404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Verdana" panose="020B0604030504040204" pitchFamily="34" charset="0"/>
                      </a:endParaRPr>
                    </a:p>
                  </a:txBody>
                  <a:tcPr marL="9525" marR="9525" marT="9525" marB="0" anchor="ctr"/>
                </a:tc>
                <a:tc gridSpan="6">
                  <a:txBody>
                    <a:bodyPr/>
                    <a:lstStyle/>
                    <a:p>
                      <a:pPr algn="ctr" rtl="0" fontAlgn="ctr"/>
                      <a:r>
                        <a:rPr lang="en-US" sz="1400" u="none" strike="noStrike" dirty="0">
                          <a:effectLst/>
                          <a:latin typeface="Calibri" panose="020F0502020204030204" pitchFamily="34" charset="0"/>
                          <a:cs typeface="Calibri" panose="020F0502020204030204" pitchFamily="34" charset="0"/>
                        </a:rPr>
                        <a:t>Funds Awarded</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rtl="0" fontAlgn="ctr"/>
                      <a:endParaRPr lang="en-US" sz="1400" b="1" i="0" u="none" strike="noStrike" dirty="0">
                        <a:solidFill>
                          <a:srgbClr val="FFFFFF"/>
                        </a:solidFill>
                        <a:effectLst/>
                        <a:latin typeface="Verdana" panose="020B0604030504040204" pitchFamily="34" charset="0"/>
                      </a:endParaRPr>
                    </a:p>
                  </a:txBody>
                  <a:tcPr marL="9525" marR="9525" marT="9525" marB="0" anchor="ctr"/>
                </a:tc>
                <a:tc hMerge="1">
                  <a:txBody>
                    <a:bodyPr/>
                    <a:lstStyle/>
                    <a:p>
                      <a:pPr algn="ctr" rtl="0" fontAlgn="ct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85726">
                <a:tc>
                  <a:txBody>
                    <a:bodyPr/>
                    <a:lstStyle/>
                    <a:p>
                      <a:pPr algn="l" fontAlgn="t"/>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FY 2017</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FY 2018</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FY 2019</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FY 2020</a:t>
                      </a:r>
                    </a:p>
                  </a:txBody>
                  <a:tcPr marL="9525" marR="9525" marT="9525" marB="0" anchor="ct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FY 2021</a:t>
                      </a:r>
                    </a:p>
                  </a:txBody>
                  <a:tcPr marL="9525" marR="9525" marT="9525" marB="0" anchor="ct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FY 2022</a:t>
                      </a:r>
                    </a:p>
                  </a:txBody>
                  <a:tcPr marL="9525" marR="9525" marT="9525" marB="0" anchor="ct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FY 2017</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FY 2018</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en-US" sz="1200" b="1" u="none" strike="noStrike" dirty="0">
                          <a:effectLst/>
                          <a:latin typeface="Calibri" panose="020F0502020204030204" pitchFamily="34" charset="0"/>
                          <a:cs typeface="Calibri" panose="020F0502020204030204" pitchFamily="34" charset="0"/>
                        </a:rPr>
                        <a:t>FY 2019</a:t>
                      </a:r>
                      <a:endParaRPr lang="en-U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FY 2020</a:t>
                      </a:r>
                    </a:p>
                  </a:txBody>
                  <a:tcPr marL="9525" marR="9525" marT="9525" marB="0" anchor="ct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FY 2021</a:t>
                      </a:r>
                    </a:p>
                  </a:txBody>
                  <a:tcPr marL="9525" marR="9525" marT="9525" marB="0" anchor="ctr"/>
                </a:tc>
                <a:tc>
                  <a:txBody>
                    <a:bodyPr/>
                    <a:lstStyle/>
                    <a:p>
                      <a:pPr algn="ctr" rtl="0" fontAlgn="ctr"/>
                      <a:r>
                        <a:rPr lang="en-US" sz="1200" b="1" i="0" u="none" strike="noStrike" dirty="0">
                          <a:solidFill>
                            <a:srgbClr val="000000"/>
                          </a:solidFill>
                          <a:effectLst/>
                          <a:latin typeface="Calibri" panose="020F0502020204030204" pitchFamily="34" charset="0"/>
                          <a:cs typeface="Calibri" panose="020F0502020204030204" pitchFamily="34" charset="0"/>
                        </a:rPr>
                        <a:t>FY 2022</a:t>
                      </a:r>
                    </a:p>
                  </a:txBody>
                  <a:tcPr marL="9525" marR="9525" marT="9525" marB="0" anchor="ctr"/>
                </a:tc>
                <a:extLst>
                  <a:ext uri="{0D108BD9-81ED-4DB2-BD59-A6C34878D82A}">
                    <a16:rowId xmlns:a16="http://schemas.microsoft.com/office/drawing/2014/main" val="10001"/>
                  </a:ext>
                </a:extLst>
              </a:tr>
              <a:tr h="159190">
                <a:tc>
                  <a:txBody>
                    <a:bodyPr/>
                    <a:lstStyle/>
                    <a:p>
                      <a:pPr algn="l" rtl="0" fontAlgn="ctr"/>
                      <a:r>
                        <a:rPr lang="en-US" sz="1300" b="1" u="none" strike="noStrike">
                          <a:effectLst/>
                          <a:latin typeface="Calibri" panose="020F0502020204030204" pitchFamily="34" charset="0"/>
                          <a:cs typeface="Calibri" panose="020F0502020204030204" pitchFamily="34" charset="0"/>
                        </a:rPr>
                        <a:t>Award Revision</a:t>
                      </a:r>
                      <a:endParaRPr lang="en-US" sz="1300" b="1" i="0" u="none" strike="noStrike">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5</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8</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-$74,424</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$33,468</a:t>
                      </a:r>
                    </a:p>
                  </a:txBody>
                  <a:tcPr marL="9525" marR="9525" marT="9525" marB="0" anchor="b"/>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-$200,950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-$961,264</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$702,050</a:t>
                      </a:r>
                    </a:p>
                  </a:txBody>
                  <a:tcPr marL="9525" marR="9525" marT="9525" marB="0" anchor="b"/>
                </a:tc>
                <a:extLst>
                  <a:ext uri="{0D108BD9-81ED-4DB2-BD59-A6C34878D82A}">
                    <a16:rowId xmlns:a16="http://schemas.microsoft.com/office/drawing/2014/main" val="10003"/>
                  </a:ext>
                </a:extLst>
              </a:tr>
              <a:tr h="210752">
                <a:tc>
                  <a:txBody>
                    <a:bodyPr/>
                    <a:lstStyle/>
                    <a:p>
                      <a:pPr algn="l" rtl="0" fontAlgn="ctr"/>
                      <a:r>
                        <a:rPr lang="en-US" sz="1300" b="1" u="none" strike="noStrike">
                          <a:effectLst/>
                          <a:latin typeface="Calibri" panose="020F0502020204030204" pitchFamily="34" charset="0"/>
                          <a:cs typeface="Calibri" panose="020F0502020204030204" pitchFamily="34" charset="0"/>
                        </a:rPr>
                        <a:t>Continuation</a:t>
                      </a:r>
                      <a:endParaRPr lang="en-US" sz="1300" b="1" i="0" u="none" strike="noStrike">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134</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155</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180</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163</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152</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180</a:t>
                      </a:r>
                    </a:p>
                  </a:txBody>
                  <a:tcPr marL="9525" marR="9525" marT="9525" marB="0" anchor="ctr"/>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$53,377,000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$72,350,000</a:t>
                      </a:r>
                    </a:p>
                  </a:txBody>
                  <a:tcPr marL="9525" marR="9525" marT="9525" marB="0" anchor="b"/>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$71,705,000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$54,277,242</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$77,819,970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$81,869,209</a:t>
                      </a:r>
                    </a:p>
                  </a:txBody>
                  <a:tcPr marL="9525" marR="9525" marT="9525" marB="0" anchor="b"/>
                </a:tc>
                <a:extLst>
                  <a:ext uri="{0D108BD9-81ED-4DB2-BD59-A6C34878D82A}">
                    <a16:rowId xmlns:a16="http://schemas.microsoft.com/office/drawing/2014/main" val="10004"/>
                  </a:ext>
                </a:extLst>
              </a:tr>
              <a:tr h="159190">
                <a:tc>
                  <a:txBody>
                    <a:bodyPr/>
                    <a:lstStyle/>
                    <a:p>
                      <a:pPr algn="l" rtl="0" fontAlgn="ctr"/>
                      <a:r>
                        <a:rPr lang="en-US" sz="1300" b="1" u="none" strike="noStrike" dirty="0">
                          <a:effectLst/>
                          <a:latin typeface="Calibri" panose="020F0502020204030204" pitchFamily="34" charset="0"/>
                          <a:cs typeface="Calibri" panose="020F0502020204030204" pitchFamily="34" charset="0"/>
                        </a:rPr>
                        <a:t>Incr. Funding*</a:t>
                      </a:r>
                      <a:endParaRPr lang="en-US" sz="1300" b="1" i="0" u="none" strike="noStrike" dirty="0">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a:effectLst/>
                          <a:latin typeface="Calibri" panose="020F0502020204030204" pitchFamily="34" charset="0"/>
                          <a:cs typeface="Calibri" panose="020F0502020204030204" pitchFamily="34" charset="0"/>
                        </a:rPr>
                        <a:t>0</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0</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0</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a:t>
                      </a:r>
                    </a:p>
                  </a:txBody>
                  <a:tcPr marL="9525" marR="9525" marT="9525" marB="0" anchor="ctr"/>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$235,000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$240,000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$250,000</a:t>
                      </a:r>
                    </a:p>
                  </a:txBody>
                  <a:tcPr marL="9525" marR="9525" marT="9525" marB="0" anchor="b"/>
                </a:tc>
                <a:extLst>
                  <a:ext uri="{0D108BD9-81ED-4DB2-BD59-A6C34878D82A}">
                    <a16:rowId xmlns:a16="http://schemas.microsoft.com/office/drawing/2014/main" val="10005"/>
                  </a:ext>
                </a:extLst>
              </a:tr>
              <a:tr h="159190">
                <a:tc>
                  <a:txBody>
                    <a:bodyPr/>
                    <a:lstStyle/>
                    <a:p>
                      <a:pPr algn="l" rtl="0" fontAlgn="ctr"/>
                      <a:r>
                        <a:rPr lang="en-US" sz="1300" b="1" u="none" strike="noStrike">
                          <a:effectLst/>
                          <a:latin typeface="Calibri" panose="020F0502020204030204" pitchFamily="34" charset="0"/>
                          <a:cs typeface="Calibri" panose="020F0502020204030204" pitchFamily="34" charset="0"/>
                        </a:rPr>
                        <a:t>New</a:t>
                      </a:r>
                      <a:endParaRPr lang="en-US" sz="1300" b="1" i="0" u="none" strike="noStrike">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a:effectLst/>
                          <a:latin typeface="Calibri" panose="020F0502020204030204" pitchFamily="34" charset="0"/>
                          <a:cs typeface="Calibri" panose="020F0502020204030204" pitchFamily="34" charset="0"/>
                        </a:rPr>
                        <a:t>69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92</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54</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33</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48</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48</a:t>
                      </a:r>
                    </a:p>
                  </a:txBody>
                  <a:tcPr marL="9525" marR="9525" marT="9525" marB="0" anchor="ctr"/>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$21,333,000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$26,463,429</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$16,063,816</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$12,913,000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$17,150,986</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$15,370,950</a:t>
                      </a:r>
                    </a:p>
                  </a:txBody>
                  <a:tcPr marL="9525" marR="9525" marT="9525" marB="0" anchor="b"/>
                </a:tc>
                <a:extLst>
                  <a:ext uri="{0D108BD9-81ED-4DB2-BD59-A6C34878D82A}">
                    <a16:rowId xmlns:a16="http://schemas.microsoft.com/office/drawing/2014/main" val="10006"/>
                  </a:ext>
                </a:extLst>
              </a:tr>
              <a:tr h="159190">
                <a:tc>
                  <a:txBody>
                    <a:bodyPr/>
                    <a:lstStyle/>
                    <a:p>
                      <a:pPr algn="l" rtl="0" fontAlgn="ctr"/>
                      <a:r>
                        <a:rPr lang="en-US" sz="1300" b="1" u="none" strike="noStrike">
                          <a:effectLst/>
                          <a:latin typeface="Calibri" panose="020F0502020204030204" pitchFamily="34" charset="0"/>
                          <a:cs typeface="Calibri" panose="020F0502020204030204" pitchFamily="34" charset="0"/>
                        </a:rPr>
                        <a:t>No Cost Extension</a:t>
                      </a:r>
                      <a:endParaRPr lang="en-US" sz="1300" b="1" i="0" u="none" strike="noStrike">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a:effectLst/>
                          <a:latin typeface="Calibri" panose="020F0502020204030204" pitchFamily="34" charset="0"/>
                          <a:cs typeface="Calibri" panose="020F0502020204030204" pitchFamily="34" charset="0"/>
                        </a:rPr>
                        <a:t>34</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48</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58</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74</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85</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55</a:t>
                      </a:r>
                    </a:p>
                  </a:txBody>
                  <a:tcPr marL="9525" marR="9525" marT="9525" marB="0" anchor="ctr"/>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b"/>
                </a:tc>
                <a:extLst>
                  <a:ext uri="{0D108BD9-81ED-4DB2-BD59-A6C34878D82A}">
                    <a16:rowId xmlns:a16="http://schemas.microsoft.com/office/drawing/2014/main" val="10007"/>
                  </a:ext>
                </a:extLst>
              </a:tr>
              <a:tr h="159190">
                <a:tc>
                  <a:txBody>
                    <a:bodyPr/>
                    <a:lstStyle/>
                    <a:p>
                      <a:pPr algn="l" rtl="0" fontAlgn="ctr"/>
                      <a:r>
                        <a:rPr lang="en-US" sz="1300" b="1" u="none" strike="noStrike">
                          <a:effectLst/>
                          <a:latin typeface="Calibri" panose="020F0502020204030204" pitchFamily="34" charset="0"/>
                          <a:cs typeface="Calibri" panose="020F0502020204030204" pitchFamily="34" charset="0"/>
                        </a:rPr>
                        <a:t>Renewal</a:t>
                      </a:r>
                      <a:endParaRPr lang="en-US" sz="1300" b="1" i="0" u="none" strike="noStrike">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a:effectLst/>
                          <a:latin typeface="Calibri" panose="020F0502020204030204" pitchFamily="34" charset="0"/>
                          <a:cs typeface="Calibri" panose="020F0502020204030204" pitchFamily="34" charset="0"/>
                        </a:rPr>
                        <a:t>45</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36</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a:effectLst/>
                          <a:latin typeface="Calibri" panose="020F0502020204030204" pitchFamily="34" charset="0"/>
                          <a:cs typeface="Calibri" panose="020F0502020204030204" pitchFamily="34" charset="0"/>
                        </a:rPr>
                        <a:t>56</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66</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60</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49</a:t>
                      </a:r>
                    </a:p>
                  </a:txBody>
                  <a:tcPr marL="9525" marR="9525" marT="9525" marB="0" anchor="ctr"/>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$36,859,000</a:t>
                      </a:r>
                    </a:p>
                  </a:txBody>
                  <a:tcPr marL="9525" marR="9525" marT="9525" marB="0" anchor="b"/>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$26,210,000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$32,635,500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$50,547,000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$33,082,000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$33,921,000</a:t>
                      </a:r>
                    </a:p>
                  </a:txBody>
                  <a:tcPr marL="9525" marR="9525" marT="9525" marB="0" anchor="b"/>
                </a:tc>
                <a:extLst>
                  <a:ext uri="{0D108BD9-81ED-4DB2-BD59-A6C34878D82A}">
                    <a16:rowId xmlns:a16="http://schemas.microsoft.com/office/drawing/2014/main" val="10008"/>
                  </a:ext>
                </a:extLst>
              </a:tr>
              <a:tr h="159190">
                <a:tc>
                  <a:txBody>
                    <a:bodyPr/>
                    <a:lstStyle/>
                    <a:p>
                      <a:pPr algn="l" rtl="0" fontAlgn="ctr"/>
                      <a:r>
                        <a:rPr lang="en-US" sz="1300" b="1" u="none" strike="noStrike" dirty="0">
                          <a:effectLst/>
                          <a:latin typeface="Calibri" panose="020F0502020204030204" pitchFamily="34" charset="0"/>
                          <a:cs typeface="Calibri" panose="020F0502020204030204" pitchFamily="34" charset="0"/>
                        </a:rPr>
                        <a:t>Supplemental</a:t>
                      </a:r>
                      <a:endParaRPr lang="en-US" sz="1300" b="1" i="0" u="none" strike="noStrike" dirty="0">
                        <a:solidFill>
                          <a:srgbClr val="FFFFFF"/>
                        </a:solidFill>
                        <a:effectLst/>
                        <a:latin typeface="Calibri" panose="020F0502020204030204" pitchFamily="34" charset="0"/>
                        <a:cs typeface="Calibri" panose="020F0502020204030204" pitchFamily="34" charset="0"/>
                      </a:endParaRPr>
                    </a:p>
                  </a:txBody>
                  <a:tcPr marL="171450" marR="9525" marT="9525" marB="0" anchor="ctr"/>
                </a:tc>
                <a:tc>
                  <a:txBody>
                    <a:bodyPr/>
                    <a:lstStyle/>
                    <a:p>
                      <a:pPr algn="r" rtl="0" fontAlgn="ctr"/>
                      <a:r>
                        <a:rPr lang="en-US" sz="1300" u="none" strike="noStrike">
                          <a:effectLst/>
                          <a:latin typeface="Calibri" panose="020F0502020204030204" pitchFamily="34" charset="0"/>
                          <a:cs typeface="Calibri" panose="020F0502020204030204" pitchFamily="34" charset="0"/>
                        </a:rPr>
                        <a:t>9</a:t>
                      </a:r>
                      <a:endParaRPr lang="en-US" sz="13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12</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u="none" strike="noStrike" dirty="0">
                          <a:effectLst/>
                          <a:latin typeface="Calibri" panose="020F0502020204030204" pitchFamily="34" charset="0"/>
                          <a:cs typeface="Calibri" panose="020F0502020204030204" pitchFamily="34" charset="0"/>
                        </a:rPr>
                        <a:t>7</a:t>
                      </a:r>
                      <a:endParaRPr lang="en-US" sz="13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13</a:t>
                      </a:r>
                    </a:p>
                  </a:txBody>
                  <a:tcPr marL="9525" marR="9525" marT="9525" marB="0" anchor="ctr"/>
                </a:tc>
                <a:tc>
                  <a:txBody>
                    <a:bodyPr/>
                    <a:lstStyle/>
                    <a:p>
                      <a:pPr algn="r" rtl="0" fontAlgn="ctr"/>
                      <a:r>
                        <a:rPr lang="en-US" sz="1300" b="0" i="0" u="none" strike="noStrike" dirty="0">
                          <a:solidFill>
                            <a:srgbClr val="000000"/>
                          </a:solidFill>
                          <a:effectLst/>
                          <a:latin typeface="Calibri" panose="020F0502020204030204" pitchFamily="34" charset="0"/>
                          <a:cs typeface="Calibri" panose="020F0502020204030204" pitchFamily="34" charset="0"/>
                        </a:rPr>
                        <a:t>12</a:t>
                      </a:r>
                    </a:p>
                  </a:txBody>
                  <a:tcPr marL="9525" marR="9525" marT="9525" marB="0" anchor="ctr"/>
                </a:tc>
                <a:tc>
                  <a:txBody>
                    <a:bodyPr/>
                    <a:lstStyle/>
                    <a:p>
                      <a:pPr algn="r" fontAlgn="b"/>
                      <a:r>
                        <a:rPr lang="en-US" sz="1300" b="0" i="0" u="none" strike="noStrike">
                          <a:solidFill>
                            <a:srgbClr val="000000"/>
                          </a:solidFill>
                          <a:effectLst/>
                          <a:latin typeface="Calibri" panose="020F0502020204030204" pitchFamily="34" charset="0"/>
                          <a:cs typeface="Calibri" panose="020F0502020204030204" pitchFamily="34" charset="0"/>
                        </a:rPr>
                        <a:t>$610,603</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$1,951,000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$417,000</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$1,200,638</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$1,097,384</a:t>
                      </a:r>
                    </a:p>
                  </a:txBody>
                  <a:tcPr marL="9525" marR="9525" marT="9525" marB="0" anchor="b"/>
                </a:tc>
                <a:tc>
                  <a:txBody>
                    <a:bodyPr/>
                    <a:lstStyle/>
                    <a:p>
                      <a:pPr algn="r" fontAlgn="b"/>
                      <a:r>
                        <a:rPr lang="en-US" sz="1300" b="0" i="0" u="none" strike="noStrike" dirty="0">
                          <a:solidFill>
                            <a:srgbClr val="000000"/>
                          </a:solidFill>
                          <a:effectLst/>
                          <a:latin typeface="Calibri" panose="020F0502020204030204" pitchFamily="34" charset="0"/>
                          <a:cs typeface="Calibri" panose="020F0502020204030204" pitchFamily="34" charset="0"/>
                        </a:rPr>
                        <a:t>$1,323,749</a:t>
                      </a:r>
                    </a:p>
                  </a:txBody>
                  <a:tcPr marL="9525" marR="9525" marT="9525" marB="0" anchor="b"/>
                </a:tc>
                <a:extLst>
                  <a:ext uri="{0D108BD9-81ED-4DB2-BD59-A6C34878D82A}">
                    <a16:rowId xmlns:a16="http://schemas.microsoft.com/office/drawing/2014/main" val="10009"/>
                  </a:ext>
                </a:extLst>
              </a:tr>
              <a:tr h="159190">
                <a:tc>
                  <a:txBody>
                    <a:bodyPr/>
                    <a:lstStyle/>
                    <a:p>
                      <a:pPr algn="l" rtl="0" fontAlgn="ctr"/>
                      <a:r>
                        <a:rPr lang="en-US" sz="1300" b="1" u="none" strike="noStrike" dirty="0">
                          <a:effectLst/>
                          <a:latin typeface="Calibri" panose="020F0502020204030204" pitchFamily="34" charset="0"/>
                          <a:cs typeface="Calibri" panose="020F0502020204030204" pitchFamily="34" charset="0"/>
                        </a:rPr>
                        <a:t>Total</a:t>
                      </a:r>
                      <a:endParaRPr lang="en-US" sz="1300" b="1" i="0" u="none" strike="noStrike" dirty="0">
                        <a:solidFill>
                          <a:srgbClr val="FFFFF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1" u="none" strike="noStrike" dirty="0">
                          <a:effectLst/>
                          <a:latin typeface="Calibri" panose="020F0502020204030204" pitchFamily="34" charset="0"/>
                          <a:cs typeface="Calibri" panose="020F0502020204030204" pitchFamily="34" charset="0"/>
                        </a:rPr>
                        <a:t>296</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1" u="none" strike="noStrike" dirty="0">
                          <a:effectLst/>
                          <a:latin typeface="Calibri" panose="020F0502020204030204" pitchFamily="34" charset="0"/>
                          <a:cs typeface="Calibri" panose="020F0502020204030204" pitchFamily="34" charset="0"/>
                        </a:rPr>
                        <a:t>349</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1" u="none" strike="noStrike" dirty="0">
                          <a:effectLst/>
                          <a:latin typeface="Calibri" panose="020F0502020204030204" pitchFamily="34" charset="0"/>
                          <a:cs typeface="Calibri" panose="020F0502020204030204" pitchFamily="34" charset="0"/>
                        </a:rPr>
                        <a:t>363</a:t>
                      </a:r>
                      <a:endParaRPr lang="en-US" sz="13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r" rtl="0" fontAlgn="ctr"/>
                      <a:r>
                        <a:rPr lang="en-US" sz="1300" b="1" i="0" u="none" strike="noStrike" dirty="0">
                          <a:solidFill>
                            <a:srgbClr val="000000"/>
                          </a:solidFill>
                          <a:effectLst/>
                          <a:latin typeface="Calibri" panose="020F0502020204030204" pitchFamily="34" charset="0"/>
                          <a:cs typeface="Calibri" panose="020F0502020204030204" pitchFamily="34" charset="0"/>
                        </a:rPr>
                        <a:t>356</a:t>
                      </a:r>
                    </a:p>
                  </a:txBody>
                  <a:tcPr marL="9525" marR="9525" marT="9525" marB="0" anchor="ctr"/>
                </a:tc>
                <a:tc>
                  <a:txBody>
                    <a:bodyPr/>
                    <a:lstStyle/>
                    <a:p>
                      <a:pPr algn="r" rtl="0" fontAlgn="ctr"/>
                      <a:r>
                        <a:rPr lang="en-US" sz="1300" b="1" i="0" u="none" strike="noStrike" dirty="0">
                          <a:solidFill>
                            <a:srgbClr val="000000"/>
                          </a:solidFill>
                          <a:effectLst/>
                          <a:latin typeface="Calibri" panose="020F0502020204030204" pitchFamily="34" charset="0"/>
                          <a:cs typeface="Calibri" panose="020F0502020204030204" pitchFamily="34" charset="0"/>
                        </a:rPr>
                        <a:t>370</a:t>
                      </a:r>
                    </a:p>
                  </a:txBody>
                  <a:tcPr marL="9525" marR="9525" marT="9525" marB="0" anchor="ctr"/>
                </a:tc>
                <a:tc>
                  <a:txBody>
                    <a:bodyPr/>
                    <a:lstStyle/>
                    <a:p>
                      <a:pPr algn="r" rtl="0" fontAlgn="ctr"/>
                      <a:r>
                        <a:rPr lang="en-US" sz="1300" b="1" i="0" u="none" strike="noStrike" dirty="0">
                          <a:solidFill>
                            <a:srgbClr val="000000"/>
                          </a:solidFill>
                          <a:effectLst/>
                          <a:latin typeface="Calibri" panose="020F0502020204030204" pitchFamily="34" charset="0"/>
                          <a:cs typeface="Calibri" panose="020F0502020204030204" pitchFamily="34" charset="0"/>
                        </a:rPr>
                        <a:t>364</a:t>
                      </a:r>
                    </a:p>
                  </a:txBody>
                  <a:tcPr marL="9525" marR="9525" marT="9525" marB="0" anchor="ctr"/>
                </a:tc>
                <a:tc>
                  <a:txBody>
                    <a:bodyPr/>
                    <a:lstStyle/>
                    <a:p>
                      <a:pPr algn="r" fontAlgn="b"/>
                      <a:r>
                        <a:rPr lang="en-US" sz="1300" b="1" i="0" u="none" strike="noStrike" dirty="0">
                          <a:solidFill>
                            <a:srgbClr val="000000"/>
                          </a:solidFill>
                          <a:effectLst/>
                          <a:latin typeface="Calibri" panose="020F0502020204030204" pitchFamily="34" charset="0"/>
                          <a:cs typeface="Calibri" panose="020F0502020204030204" pitchFamily="34" charset="0"/>
                        </a:rPr>
                        <a:t>$112,105,179</a:t>
                      </a:r>
                    </a:p>
                  </a:txBody>
                  <a:tcPr marL="9525" marR="9525" marT="9525" marB="0" anchor="b"/>
                </a:tc>
                <a:tc>
                  <a:txBody>
                    <a:bodyPr/>
                    <a:lstStyle/>
                    <a:p>
                      <a:pPr algn="r" fontAlgn="b"/>
                      <a:r>
                        <a:rPr lang="en-US" sz="1300" b="1" i="0" u="none" strike="noStrike" dirty="0">
                          <a:solidFill>
                            <a:srgbClr val="000000"/>
                          </a:solidFill>
                          <a:effectLst/>
                          <a:latin typeface="Calibri" panose="020F0502020204030204" pitchFamily="34" charset="0"/>
                          <a:cs typeface="Calibri" panose="020F0502020204030204" pitchFamily="34" charset="0"/>
                        </a:rPr>
                        <a:t>$127,007,897</a:t>
                      </a:r>
                    </a:p>
                  </a:txBody>
                  <a:tcPr marL="9525" marR="9525" marT="9525" marB="0" anchor="b"/>
                </a:tc>
                <a:tc>
                  <a:txBody>
                    <a:bodyPr/>
                    <a:lstStyle/>
                    <a:p>
                      <a:pPr algn="r" fontAlgn="b"/>
                      <a:r>
                        <a:rPr lang="en-US" sz="1300" b="1" i="0" u="none" strike="noStrike" dirty="0">
                          <a:solidFill>
                            <a:srgbClr val="000000"/>
                          </a:solidFill>
                          <a:effectLst/>
                          <a:latin typeface="Calibri" panose="020F0502020204030204" pitchFamily="34" charset="0"/>
                          <a:cs typeface="Calibri" panose="020F0502020204030204" pitchFamily="34" charset="0"/>
                        </a:rPr>
                        <a:t>$120,620,366</a:t>
                      </a:r>
                    </a:p>
                  </a:txBody>
                  <a:tcPr marL="9525" marR="9525" marT="9525" marB="0" anchor="b"/>
                </a:tc>
                <a:tc>
                  <a:txBody>
                    <a:bodyPr/>
                    <a:lstStyle/>
                    <a:p>
                      <a:pPr algn="r" fontAlgn="b"/>
                      <a:r>
                        <a:rPr lang="en-US" sz="1300" b="1" i="0" u="none" strike="noStrike" dirty="0">
                          <a:solidFill>
                            <a:srgbClr val="000000"/>
                          </a:solidFill>
                          <a:effectLst/>
                          <a:latin typeface="Calibri" panose="020F0502020204030204" pitchFamily="34" charset="0"/>
                          <a:cs typeface="Calibri" panose="020F0502020204030204" pitchFamily="34" charset="0"/>
                        </a:rPr>
                        <a:t>$118,211,616</a:t>
                      </a:r>
                    </a:p>
                  </a:txBody>
                  <a:tcPr marL="9525" marR="9525" marT="9525" marB="0" anchor="b"/>
                </a:tc>
                <a:tc>
                  <a:txBody>
                    <a:bodyPr/>
                    <a:lstStyle/>
                    <a:p>
                      <a:pPr algn="r" fontAlgn="b"/>
                      <a:r>
                        <a:rPr lang="en-US" sz="1300" b="1" i="0" u="none" strike="noStrike" dirty="0">
                          <a:solidFill>
                            <a:srgbClr val="000000"/>
                          </a:solidFill>
                          <a:effectLst/>
                          <a:latin typeface="Calibri" panose="020F0502020204030204" pitchFamily="34" charset="0"/>
                          <a:cs typeface="Calibri" panose="020F0502020204030204" pitchFamily="34" charset="0"/>
                        </a:rPr>
                        <a:t>$129,390,340</a:t>
                      </a:r>
                    </a:p>
                  </a:txBody>
                  <a:tcPr marL="9525" marR="9525" marT="9525" marB="0" anchor="b"/>
                </a:tc>
                <a:tc>
                  <a:txBody>
                    <a:bodyPr/>
                    <a:lstStyle/>
                    <a:p>
                      <a:pPr algn="r" fontAlgn="b"/>
                      <a:r>
                        <a:rPr lang="en-US" sz="1300" b="1" i="0" u="none" strike="noStrike" dirty="0">
                          <a:solidFill>
                            <a:srgbClr val="000000"/>
                          </a:solidFill>
                          <a:effectLst/>
                          <a:latin typeface="Calibri" panose="020F0502020204030204" pitchFamily="34" charset="0"/>
                          <a:cs typeface="Calibri" panose="020F0502020204030204" pitchFamily="34" charset="0"/>
                        </a:rPr>
                        <a:t>$133,436,958</a:t>
                      </a:r>
                    </a:p>
                  </a:txBody>
                  <a:tcPr marL="9525" marR="9525" marT="9525" marB="0" anchor="b"/>
                </a:tc>
                <a:extLst>
                  <a:ext uri="{0D108BD9-81ED-4DB2-BD59-A6C34878D82A}">
                    <a16:rowId xmlns:a16="http://schemas.microsoft.com/office/drawing/2014/main" val="1638952039"/>
                  </a:ext>
                </a:extLst>
              </a:tr>
            </a:tbl>
          </a:graphicData>
        </a:graphic>
      </p:graphicFrame>
      <p:graphicFrame>
        <p:nvGraphicFramePr>
          <p:cNvPr id="14" name="Chart 13">
            <a:extLst>
              <a:ext uri="{FF2B5EF4-FFF2-40B4-BE49-F238E27FC236}">
                <a16:creationId xmlns:a16="http://schemas.microsoft.com/office/drawing/2014/main" id="{272872B0-2D09-4A30-B6FE-4716F139517A}"/>
              </a:ext>
            </a:extLst>
          </p:cNvPr>
          <p:cNvGraphicFramePr>
            <a:graphicFrameLocks/>
          </p:cNvGraphicFramePr>
          <p:nvPr/>
        </p:nvGraphicFramePr>
        <p:xfrm>
          <a:off x="251306" y="917992"/>
          <a:ext cx="5014376" cy="304161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4">
            <a:extLst>
              <a:ext uri="{FF2B5EF4-FFF2-40B4-BE49-F238E27FC236}">
                <a16:creationId xmlns:a16="http://schemas.microsoft.com/office/drawing/2014/main" id="{618358D0-B40C-45D3-834D-F9F079B2C216}"/>
              </a:ext>
            </a:extLst>
          </p:cNvPr>
          <p:cNvSpPr txBox="1">
            <a:spLocks/>
          </p:cNvSpPr>
          <p:nvPr/>
        </p:nvSpPr>
        <p:spPr>
          <a:xfrm>
            <a:off x="5364206" y="143838"/>
            <a:ext cx="6445957" cy="3724777"/>
          </a:xfrm>
          <a:prstGeom prst="rect">
            <a:avLst/>
          </a:prstGeom>
        </p:spPr>
        <p:txBody>
          <a:bodyPr>
            <a:normAutofit fontScale="700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r>
              <a:rPr lang="en-US"/>
              <a:t>University Grant funding has been stable</a:t>
            </a:r>
          </a:p>
          <a:p>
            <a:pPr lvl="1"/>
            <a:r>
              <a:rPr lang="en-US"/>
              <a:t>Cyclical effects between New/Renewal and Continuations</a:t>
            </a:r>
          </a:p>
          <a:p>
            <a:pPr lvl="1"/>
            <a:r>
              <a:rPr lang="en-US"/>
              <a:t>Renewals do typically get priority, as they support core, ongoing research efforts</a:t>
            </a:r>
          </a:p>
          <a:p>
            <a:pPr lvl="2"/>
            <a:r>
              <a:rPr lang="en-US"/>
              <a:t>Note: The full-funding effect to average Renewal grant funding not unfolded in histogram </a:t>
            </a:r>
          </a:p>
          <a:p>
            <a:r>
              <a:rPr lang="en-US"/>
              <a:t>But total grant funding growth has been anemic, far below inflation, programmatic need, or P5 guidance</a:t>
            </a:r>
          </a:p>
          <a:p>
            <a:pPr lvl="1"/>
            <a:r>
              <a:rPr lang="en-US"/>
              <a:t>Grant funding numbers include awards in SC initiatives (QIS, AI/ML) and Accelerator Stewardship</a:t>
            </a:r>
          </a:p>
        </p:txBody>
      </p:sp>
    </p:spTree>
    <p:extLst>
      <p:ext uri="{BB962C8B-B14F-4D97-AF65-F5344CB8AC3E}">
        <p14:creationId xmlns:p14="http://schemas.microsoft.com/office/powerpoint/2010/main" val="11519596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43600"/>
            <a:ext cx="12192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a:t>Increasing Investments to Early Career Research Program</a:t>
            </a:r>
            <a:br>
              <a:rPr lang="en-US" sz="3000"/>
            </a:br>
            <a:r>
              <a:rPr lang="en-US" sz="1800">
                <a:solidFill>
                  <a:srgbClr val="FFFFCC"/>
                </a:solidFill>
              </a:rPr>
              <a:t>https://science.osti.gov/early-career</a:t>
            </a:r>
            <a:endParaRPr lang="en-US" sz="2000">
              <a:solidFill>
                <a:srgbClr val="FFFFCC"/>
              </a:solidFill>
            </a:endParaRPr>
          </a:p>
        </p:txBody>
      </p:sp>
      <p:sp>
        <p:nvSpPr>
          <p:cNvPr id="3" name="Content Placeholder 2"/>
          <p:cNvSpPr>
            <a:spLocks noGrp="1"/>
          </p:cNvSpPr>
          <p:nvPr>
            <p:ph sz="half" idx="1"/>
          </p:nvPr>
        </p:nvSpPr>
        <p:spPr>
          <a:xfrm>
            <a:off x="662152" y="1005728"/>
            <a:ext cx="11161986" cy="1642879"/>
          </a:xfrm>
        </p:spPr>
        <p:txBody>
          <a:bodyPr>
            <a:normAutofit/>
          </a:bodyPr>
          <a:lstStyle/>
          <a:p>
            <a:r>
              <a:rPr lang="en-US" b="1"/>
              <a:t>146 total HEP awards to date</a:t>
            </a:r>
            <a:r>
              <a:rPr lang="en-US"/>
              <a:t>:  86 University and 60 National Labs. </a:t>
            </a:r>
          </a:p>
          <a:p>
            <a:pPr lvl="1"/>
            <a:r>
              <a:rPr lang="en-US">
                <a:solidFill>
                  <a:srgbClr val="2744BF"/>
                </a:solidFill>
              </a:rPr>
              <a:t>In FY 2022, 11 awards (6 Univ, 5 Lab) including first-time HEP awards to U. Wisconsin and U. Tennessee</a:t>
            </a:r>
          </a:p>
          <a:p>
            <a:r>
              <a:rPr lang="en-US"/>
              <a:t>4 HEP awards funded by Established Program to Stimulate Competitive Research (</a:t>
            </a:r>
            <a:r>
              <a:rPr lang="en-US" err="1"/>
              <a:t>EPSCoR</a:t>
            </a:r>
            <a:r>
              <a:rPr lang="en-US"/>
              <a:t>) </a:t>
            </a:r>
          </a:p>
          <a:p>
            <a:pPr lvl="1"/>
            <a:r>
              <a:rPr lang="en-US"/>
              <a:t>FY 2011 (Theory), FY 2013 (Intensity), FY 2020 (Cosmic), and FY 2021 (Cosmic)</a:t>
            </a:r>
          </a:p>
        </p:txBody>
      </p:sp>
      <p:graphicFrame>
        <p:nvGraphicFramePr>
          <p:cNvPr id="7" name="Content Placeholder 6">
            <a:extLst>
              <a:ext uri="{FF2B5EF4-FFF2-40B4-BE49-F238E27FC236}">
                <a16:creationId xmlns:a16="http://schemas.microsoft.com/office/drawing/2014/main" id="{0F96348A-7497-41D2-AD9D-A7BADFCCB34F}"/>
              </a:ext>
            </a:extLst>
          </p:cNvPr>
          <p:cNvGraphicFramePr>
            <a:graphicFrameLocks noGrp="1"/>
          </p:cNvGraphicFramePr>
          <p:nvPr>
            <p:ph sz="half" idx="2"/>
          </p:nvPr>
        </p:nvGraphicFramePr>
        <p:xfrm>
          <a:off x="474519" y="2492799"/>
          <a:ext cx="10962289" cy="3878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854481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 unknown"/>
  <p:tag name="AS_RELEASE_DATE" val="2020.01.31"/>
  <p:tag name="AS_TITLE" val="Aspose.Slides for Java"/>
  <p:tag name="AS_VERSION" val="20.1"/>
  <p:tag name="EPRCS_DOCLET_DEFINITION_ID" val="31182cbd-041d-4ffb-ac71-a3c69abae766"/>
  <p:tag name="EPRCS_REPORT_PACKAGE_DEFINITION_ID" val="74400790-250b-4966-ad4c-55468ea4e4b7"/>
</p:tagLst>
</file>

<file path=ppt/theme/theme1.xml><?xml version="1.0" encoding="utf-8"?>
<a:theme xmlns:a="http://schemas.openxmlformats.org/drawingml/2006/main" name="DOE SC Theme - Green v14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Arial"/>
        <a:cs typeface="Arial"/>
      </a:majorFont>
      <a:minorFont>
        <a:latin typeface="Verdana"/>
        <a:ea typeface="Arial"/>
        <a:cs typeface="Arial"/>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4 (16x9)" id="{18C2515D-800F-4279-AF0B-25A1C3264C62}" vid="{1B256108-87E5-4023-855B-BC45054383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DCA657185D384BB1E20976B50C8A97" ma:contentTypeVersion="326" ma:contentTypeDescription="Create a new document." ma:contentTypeScope="" ma:versionID="d0916ec924b0ed7b038f4b7e90aaaade">
  <xsd:schema xmlns:xsd="http://www.w3.org/2001/XMLSchema" xmlns:xs="http://www.w3.org/2001/XMLSchema" xmlns:p="http://schemas.microsoft.com/office/2006/metadata/properties" xmlns:ns2="39cbcf66-cf2b-48ef-9c1f-1b812ee23ff5" xmlns:ns3="cadc1492-0133-4849-aaf8-6b9cdc51ebff" xmlns:ns4="http://schemas.microsoft.com/sharepoint/v4" xmlns:ns5="5ca4afb8-c8fb-411e-aa8d-64f1865e792a" targetNamespace="http://schemas.microsoft.com/office/2006/metadata/properties" ma:root="true" ma:fieldsID="ca882330d0c936fa59927706d1da2fd9" ns2:_="" ns3:_="" ns4:_="" ns5:_="">
    <xsd:import namespace="39cbcf66-cf2b-48ef-9c1f-1b812ee23ff5"/>
    <xsd:import namespace="cadc1492-0133-4849-aaf8-6b9cdc51ebff"/>
    <xsd:import namespace="http://schemas.microsoft.com/sharepoint/v4"/>
    <xsd:import namespace="5ca4afb8-c8fb-411e-aa8d-64f1865e792a"/>
    <xsd:element name="properties">
      <xsd:complexType>
        <xsd:sequence>
          <xsd:element name="documentManagement">
            <xsd:complexType>
              <xsd:all>
                <xsd:element ref="ns2:Comment" minOccurs="0"/>
                <xsd:element ref="ns3:_dlc_DocId" minOccurs="0"/>
                <xsd:element ref="ns3:_dlc_DocIdUrl" minOccurs="0"/>
                <xsd:element ref="ns3:_dlc_DocIdPersistId" minOccurs="0"/>
                <xsd:element ref="ns4:IconOverlay" minOccurs="0"/>
                <xsd:element ref="ns2:SharedWithUsers" minOccurs="0"/>
                <xsd:element ref="ns2:MediaServiceMetadata" minOccurs="0"/>
                <xsd:element ref="ns2:MediaServiceFastMetadata"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bcf66-cf2b-48ef-9c1f-1b812ee23ff5" elementFormDefault="qualified">
    <xsd:import namespace="http://schemas.microsoft.com/office/2006/documentManagement/types"/>
    <xsd:import namespace="http://schemas.microsoft.com/office/infopath/2007/PartnerControls"/>
    <xsd:element name="Comment" ma:index="8" nillable="true" ma:displayName="Comment" ma:description="Description or status of the file" ma:internalName="Comment" ma:readOnly="false">
      <xsd:simpleType>
        <xsd:restriction base="dms:Text">
          <xsd:maxLength value="255"/>
        </xsd:restriction>
      </xsd:simpleType>
    </xsd:element>
    <xsd:element name="SharedWithUsers" ma:index="13"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c1492-0133-4849-aaf8-6b9cdc51ebf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4afb8-c8fb-411e-aa8d-64f1865e792a" elementFormDefault="qualified">
    <xsd:import namespace="http://schemas.microsoft.com/office/2006/documentManagement/types"/>
    <xsd:import namespace="http://schemas.microsoft.com/office/infopath/2007/PartnerControls"/>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adc1492-0133-4849-aaf8-6b9cdc51ebff">HTTNCAPE4TVF-1582970200-1059</_dlc_DocId>
    <IconOverlay xmlns="http://schemas.microsoft.com/sharepoint/v4" xsi:nil="true"/>
    <_dlc_DocIdUrl xmlns="cadc1492-0133-4849-aaf8-6b9cdc51ebff">
      <Url>https://doeosc365.sharepoint.com/sites/programs/HighEng/budget/_layouts/15/DocIdRedir.aspx?ID=HTTNCAPE4TVF-1582970200-1059</Url>
      <Description>HTTNCAPE4TVF-1582970200-1059</Description>
    </_dlc_DocIdUrl>
    <SharedWithUsers xmlns="39cbcf66-cf2b-48ef-9c1f-1b812ee23ff5">
      <UserInfo>
        <DisplayName/>
        <AccountId xsi:nil="true"/>
        <AccountType/>
      </UserInfo>
    </SharedWithUsers>
    <Comment xmlns="39cbcf66-cf2b-48ef-9c1f-1b812ee23ff5" xsi:nil="true"/>
  </documentManagement>
</p:properties>
</file>

<file path=customXml/itemProps1.xml><?xml version="1.0" encoding="utf-8"?>
<ds:datastoreItem xmlns:ds="http://schemas.openxmlformats.org/officeDocument/2006/customXml" ds:itemID="{AFA855C6-494B-4817-A445-7BAA0EAB287D}">
  <ds:schemaRefs>
    <ds:schemaRef ds:uri="http://schemas.microsoft.com/sharepoint/events"/>
  </ds:schemaRefs>
</ds:datastoreItem>
</file>

<file path=customXml/itemProps2.xml><?xml version="1.0" encoding="utf-8"?>
<ds:datastoreItem xmlns:ds="http://schemas.openxmlformats.org/officeDocument/2006/customXml" ds:itemID="{7EA4E720-4453-499C-9AB1-A384E19B0ACB}">
  <ds:schemaRefs>
    <ds:schemaRef ds:uri="http://schemas.microsoft.com/sharepoint/v3/contenttype/forms"/>
  </ds:schemaRefs>
</ds:datastoreItem>
</file>

<file path=customXml/itemProps3.xml><?xml version="1.0" encoding="utf-8"?>
<ds:datastoreItem xmlns:ds="http://schemas.openxmlformats.org/officeDocument/2006/customXml" ds:itemID="{134613C2-F7E8-43CF-9A16-C6408FFE2FAF}">
  <ds:schemaRefs>
    <ds:schemaRef ds:uri="39cbcf66-cf2b-48ef-9c1f-1b812ee23ff5"/>
    <ds:schemaRef ds:uri="5ca4afb8-c8fb-411e-aa8d-64f1865e792a"/>
    <ds:schemaRef ds:uri="cadc1492-0133-4849-aaf8-6b9cdc51eb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635D67C4-0D71-4B02-AF94-95EE04DF499D}">
  <ds:schemaRefs>
    <ds:schemaRef ds:uri="http://purl.org/dc/elements/1.1/"/>
    <ds:schemaRef ds:uri="http://www.w3.org/XML/1998/namespace"/>
    <ds:schemaRef ds:uri="cadc1492-0133-4849-aaf8-6b9cdc51ebff"/>
    <ds:schemaRef ds:uri="http://purl.org/dc/terms/"/>
    <ds:schemaRef ds:uri="http://schemas.openxmlformats.org/package/2006/metadata/core-properties"/>
    <ds:schemaRef ds:uri="http://schemas.microsoft.com/office/2006/documentManagement/types"/>
    <ds:schemaRef ds:uri="39cbcf66-cf2b-48ef-9c1f-1b812ee23ff5"/>
    <ds:schemaRef ds:uri="http://schemas.microsoft.com/office/infopath/2007/PartnerControls"/>
    <ds:schemaRef ds:uri="5ca4afb8-c8fb-411e-aa8d-64f1865e792a"/>
    <ds:schemaRef ds:uri="http://schemas.microsoft.com/sharepoint/v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2220</TotalTime>
  <Words>11996</Words>
  <Application>Microsoft Office PowerPoint</Application>
  <PresentationFormat>Widescreen</PresentationFormat>
  <Paragraphs>2029</Paragraphs>
  <Slides>60</Slides>
  <Notes>25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5" baseType="lpstr">
      <vt:lpstr>Arial</vt:lpstr>
      <vt:lpstr>Arial</vt:lpstr>
      <vt:lpstr>Calibri</vt:lpstr>
      <vt:lpstr>Calibri Light</vt:lpstr>
      <vt:lpstr>Corbel</vt:lpstr>
      <vt:lpstr>Helvetica</vt:lpstr>
      <vt:lpstr>Lucida Grande</vt:lpstr>
      <vt:lpstr>publicsans-black-webfont</vt:lpstr>
      <vt:lpstr>publicsans-regular-webfont</vt:lpstr>
      <vt:lpstr>Symbol</vt:lpstr>
      <vt:lpstr>Tiempos Text</vt:lpstr>
      <vt:lpstr>Verdana</vt:lpstr>
      <vt:lpstr>Wingdings 3</vt:lpstr>
      <vt:lpstr>DOE SC Theme - Green v14 (16x9)</vt:lpstr>
      <vt:lpstr>Acrobat Document</vt:lpstr>
      <vt:lpstr>HEP Budget</vt:lpstr>
      <vt:lpstr>Office of High Energy Physics at a Glance FY 2023 Enacted: $1.166B</vt:lpstr>
      <vt:lpstr>HEP Budget ($K): Research, Facilities/Ops, Projects  FY 2014 – FY 2023</vt:lpstr>
      <vt:lpstr>FY 2023 Appropriations: SC and HEP</vt:lpstr>
      <vt:lpstr>HEP FY 2023 Appropriations at $1.166B</vt:lpstr>
      <vt:lpstr>HEP Participation in SC Initiatives and DOE Crosscutting Activities</vt:lpstr>
      <vt:lpstr>PowerPoint Presentation</vt:lpstr>
      <vt:lpstr>HEP University Research Grants</vt:lpstr>
      <vt:lpstr>Increasing Investments to Early Career Research Program https://science.osti.gov/early-career</vt:lpstr>
      <vt:lpstr>Impacts from Increase ECA Investments</vt:lpstr>
      <vt:lpstr>HEP Support: More Than Labs and Universities</vt:lpstr>
      <vt:lpstr>Ongoing HEP Budget Challenges &amp; Opportunities</vt:lpstr>
      <vt:lpstr>HEP FY 2024 President's Request Highlights </vt:lpstr>
      <vt:lpstr>HEP FY 2024 President’s Request - Communication Strategy</vt:lpstr>
      <vt:lpstr>2014 P5 Analysis: High-Level Takeaways Particle Physics Project Priority Panel: Focus on Building for Discovery</vt:lpstr>
      <vt:lpstr>2014 P5* Analysis: HEP Projects</vt:lpstr>
      <vt:lpstr>2014 P5 Analysis: HEP Facilities &amp; Operations  FY 2014-2023 ($k)</vt:lpstr>
      <vt:lpstr>2014 P5 Analysis: Research</vt:lpstr>
      <vt:lpstr>Charge to a 2023 P5 Subcommittee </vt:lpstr>
      <vt:lpstr>2023 P5 Budget Scenarios</vt:lpstr>
      <vt:lpstr>FY 2024: High ($1.290B) vs. Low ($1.226B) Scenarios Notable variances and impacts</vt:lpstr>
      <vt:lpstr>Developing the Budget</vt:lpstr>
      <vt:lpstr>Comments on Research, Operations, and Projects</vt:lpstr>
      <vt:lpstr>Budget Takeaway and Summary</vt:lpstr>
      <vt:lpstr>PowerPoint Presentation</vt:lpstr>
      <vt:lpstr>April 17, 1969, Robert R. Wilson testified in front of Congress' Joint Committee on Atomic Energy</vt:lpstr>
      <vt:lpstr>Federal Support of Science and Engineering</vt:lpstr>
      <vt:lpstr>Science Policy and the Constitution</vt:lpstr>
      <vt:lpstr>Money for Scientific Research</vt:lpstr>
      <vt:lpstr>Brief History of Land Grants</vt:lpstr>
      <vt:lpstr>Dark History Behind Land Grant Universities</vt:lpstr>
      <vt:lpstr>Early Federal Funding for University Research</vt:lpstr>
      <vt:lpstr>Early Federal Support for Basic Research</vt:lpstr>
      <vt:lpstr>Other Milestones in History of Specific Grant Programs</vt:lpstr>
      <vt:lpstr>Second Liberty Bond Act of 1917</vt:lpstr>
      <vt:lpstr>PowerPoint Presentation</vt:lpstr>
      <vt:lpstr>Antideficiency Act (ADA) of 1884 Current version enacted on September 12, 1982</vt:lpstr>
      <vt:lpstr>Government Shutdown</vt:lpstr>
      <vt:lpstr>How Many Times Has the Government Shutdown? </vt:lpstr>
      <vt:lpstr>Few Minutes on the U.S. Budget Process</vt:lpstr>
      <vt:lpstr>Budget and Accounting Act of 1921</vt:lpstr>
      <vt:lpstr>Three Phases of Budget Process</vt:lpstr>
      <vt:lpstr>The U.S. Federal Budget Cycle</vt:lpstr>
      <vt:lpstr>Overview of Budget Formulation Process</vt:lpstr>
      <vt:lpstr>Creating the DOE HEP Budget Request</vt:lpstr>
      <vt:lpstr>Congressional Budget and Impoundment Control Act of 1974 [aka CBA]</vt:lpstr>
      <vt:lpstr>PowerPoint Presentation</vt:lpstr>
      <vt:lpstr>HEP Role in Congressional Process</vt:lpstr>
      <vt:lpstr>Impacts of a Continuing Resolution (CR)</vt:lpstr>
      <vt:lpstr>Connecting Formulation to Execution</vt:lpstr>
      <vt:lpstr>Highlights of Budget Execution</vt:lpstr>
      <vt:lpstr>College: Historical Average Cost of Tuition</vt:lpstr>
      <vt:lpstr>College: Annual and Average Cost</vt:lpstr>
      <vt:lpstr>College: Food Insecurity, Room &amp; Board, Lost Income </vt:lpstr>
      <vt:lpstr>HEP: Supporting Projects, Facilities, and Research to Produce Discovery Science</vt:lpstr>
      <vt:lpstr>HEP Funding in Historical Context: 1987 to Present</vt:lpstr>
      <vt:lpstr>HEP Research ($k) FY 2011-2023</vt:lpstr>
      <vt:lpstr>HEP Research Breakdown ($k) FY 2014-2023</vt:lpstr>
      <vt:lpstr>Historical Chart of HEP Projects FY 1996 – FY 2020</vt:lpstr>
      <vt:lpstr>HEP Budget Simulation FY 2024-2035 – High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Report to HEPAP</dc:title>
  <dc:creator/>
  <cp:lastModifiedBy>Stone, Alan</cp:lastModifiedBy>
  <cp:revision>22</cp:revision>
  <dcterms:created xsi:type="dcterms:W3CDTF">2022-12-02T15:21:42Z</dcterms:created>
  <dcterms:modified xsi:type="dcterms:W3CDTF">2023-06-07T19:32:25Z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0x010100B4DCA657185D384BB1E20976B50C8A97</vt:lpwstr>
  </property>
  <property fmtid="{D5CDD505-2E9C-101B-9397-08002B2CF9AE}" pid="3" name="_dlc_DocIdItemGuid">
    <vt:lpwstr>e3c704f0-e69e-4704-8dd4-a97487cfaf22</vt:lpwstr>
  </property>
</Properties>
</file>