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IBM Plex Sans"/>
      <p:regular r:id="rId41"/>
      <p:bold r:id="rId42"/>
      <p:italic r:id="rId43"/>
      <p:boldItalic r:id="rId44"/>
    </p:embeddedFont>
    <p:embeddedFont>
      <p:font typeface="Darker Grotesque Medium"/>
      <p:regular r:id="rId45"/>
      <p:bold r:id="rId46"/>
    </p:embeddedFont>
    <p:embeddedFont>
      <p:font typeface="Anaheim"/>
      <p:regular r:id="rId47"/>
    </p:embeddedFont>
    <p:embeddedFont>
      <p:font typeface="Bebas Neue"/>
      <p:regular r:id="rId48"/>
    </p:embeddedFont>
    <p:embeddedFont>
      <p:font typeface="Roboto Condensed"/>
      <p:regular r:id="rId49"/>
      <p:bold r:id="rId50"/>
      <p:italic r:id="rId51"/>
      <p:boldItalic r:id="rId52"/>
    </p:embeddedFont>
    <p:embeddedFont>
      <p:font typeface="Darker Grotesque"/>
      <p:regular r:id="rId53"/>
      <p:bold r:id="rId54"/>
    </p:embeddedFont>
    <p:embeddedFont>
      <p:font typeface="Merriweather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IBMPlexSans-bold.fntdata"/><Relationship Id="rId41" Type="http://schemas.openxmlformats.org/officeDocument/2006/relationships/font" Target="fonts/IBMPlexSans-regular.fntdata"/><Relationship Id="rId44" Type="http://schemas.openxmlformats.org/officeDocument/2006/relationships/font" Target="fonts/IBMPlexSans-boldItalic.fntdata"/><Relationship Id="rId43" Type="http://schemas.openxmlformats.org/officeDocument/2006/relationships/font" Target="fonts/IBMPlexSans-italic.fntdata"/><Relationship Id="rId46" Type="http://schemas.openxmlformats.org/officeDocument/2006/relationships/font" Target="fonts/DarkerGrotesqueMedium-bold.fntdata"/><Relationship Id="rId45" Type="http://schemas.openxmlformats.org/officeDocument/2006/relationships/font" Target="fonts/DarkerGrotesque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BebasNeue-regular.fntdata"/><Relationship Id="rId47" Type="http://schemas.openxmlformats.org/officeDocument/2006/relationships/font" Target="fonts/Anaheim-regular.fntdata"/><Relationship Id="rId49" Type="http://schemas.openxmlformats.org/officeDocument/2006/relationships/font" Target="fonts/RobotoCondense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Condensed-italic.fntdata"/><Relationship Id="rId50" Type="http://schemas.openxmlformats.org/officeDocument/2006/relationships/font" Target="fonts/RobotoCondensed-bold.fntdata"/><Relationship Id="rId53" Type="http://schemas.openxmlformats.org/officeDocument/2006/relationships/font" Target="fonts/DarkerGrotesque-regular.fntdata"/><Relationship Id="rId52" Type="http://schemas.openxmlformats.org/officeDocument/2006/relationships/font" Target="fonts/RobotoCondensed-boldItalic.fntdata"/><Relationship Id="rId11" Type="http://schemas.openxmlformats.org/officeDocument/2006/relationships/slide" Target="slides/slide7.xml"/><Relationship Id="rId55" Type="http://schemas.openxmlformats.org/officeDocument/2006/relationships/font" Target="fonts/Merriweather-regular.fntdata"/><Relationship Id="rId10" Type="http://schemas.openxmlformats.org/officeDocument/2006/relationships/slide" Target="slides/slide6.xml"/><Relationship Id="rId54" Type="http://schemas.openxmlformats.org/officeDocument/2006/relationships/font" Target="fonts/DarkerGrotesque-bold.fntdata"/><Relationship Id="rId13" Type="http://schemas.openxmlformats.org/officeDocument/2006/relationships/slide" Target="slides/slide9.xml"/><Relationship Id="rId57" Type="http://schemas.openxmlformats.org/officeDocument/2006/relationships/font" Target="fonts/Merriweather-italic.fntdata"/><Relationship Id="rId12" Type="http://schemas.openxmlformats.org/officeDocument/2006/relationships/slide" Target="slides/slide8.xml"/><Relationship Id="rId56" Type="http://schemas.openxmlformats.org/officeDocument/2006/relationships/font" Target="fonts/Merriweather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Merriweather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d4351be87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d4351be87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3e21972385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3e21972385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3e21972385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3e21972385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3e21972385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3e21972385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Anecdote</a:t>
            </a:r>
            <a:r>
              <a:rPr lang="en"/>
              <a:t> about nonbinary pronouns in LLMs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3e21972385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3e21972385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3e21972385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3e21972385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3e21972385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3e21972385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Kranzberg’s Laws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3e21972385_0_6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3e21972385_0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419e945be8_0_5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419e945be8_0_5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IS NOT THE ONLY THING THAT WILL HELP US BUILD BETTER AI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3e21972385_0_1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3e21972385_0_1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Contextualize your work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3e21972385_0_1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3e21972385_0_1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3a177dc7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3a177dc7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3e21972385_0_1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3e21972385_0_1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c9173b1b9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c9173b1b9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19e945be8_0_2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419e945be8_0_2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c9173b1b9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c9173b1b9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1c9173b1b9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1c9173b1b9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c9173b1b9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c9173b1b9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c9173b1b90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c9173b1b9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c9173b1b90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c9173b1b9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c9173b1b9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c9173b1b9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c9173b1b9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c9173b1b9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3e219723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3e219723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system are infrastructure, provide critical functionality (information, access to key services, navigation, normative ideas about society)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c9173b1b90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1c9173b1b90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c9173b1b90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c9173b1b90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c9173b1b90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c9173b1b90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3e21972385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3e21972385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3e21972385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3e21972385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3e21972385_0_1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23e21972385_0_1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c9173b1b90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c9173b1b90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3e21972385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3e21972385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system are infrastructure, provide critical functionality (information, access to key services, navigation, normative ideas about society)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419e945be8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419e945be8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Structures in the field have contributed to this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419e945be8_0_1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419e945be8_0_1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19e945be8_0_3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419e945be8_0_3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611b280e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2611b280e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3e21972385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3e2197238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50" y="286050"/>
            <a:ext cx="9144449" cy="4571700"/>
            <a:chOff x="-450" y="286050"/>
            <a:chExt cx="9144449" cy="4571700"/>
          </a:xfrm>
        </p:grpSpPr>
        <p:sp>
          <p:nvSpPr>
            <p:cNvPr id="10" name="Google Shape;10;p2"/>
            <p:cNvSpPr/>
            <p:nvPr/>
          </p:nvSpPr>
          <p:spPr>
            <a:xfrm>
              <a:off x="315300" y="286050"/>
              <a:ext cx="8513400" cy="45717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450" y="585630"/>
              <a:ext cx="1159588" cy="3972541"/>
            </a:xfrm>
            <a:custGeom>
              <a:rect b="b" l="l" r="r" t="t"/>
              <a:pathLst>
                <a:path extrusionOk="0" fill="none" h="54611" w="15941">
                  <a:moveTo>
                    <a:pt x="1" y="1"/>
                  </a:moveTo>
                  <a:cubicBezTo>
                    <a:pt x="9510" y="5383"/>
                    <a:pt x="15930" y="15596"/>
                    <a:pt x="15930" y="27305"/>
                  </a:cubicBezTo>
                  <a:cubicBezTo>
                    <a:pt x="15941" y="35625"/>
                    <a:pt x="12638" y="43605"/>
                    <a:pt x="6748" y="49479"/>
                  </a:cubicBezTo>
                  <a:cubicBezTo>
                    <a:pt x="4739" y="51488"/>
                    <a:pt x="2468" y="53213"/>
                    <a:pt x="1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984848" y="585630"/>
              <a:ext cx="1159152" cy="3972541"/>
            </a:xfrm>
            <a:custGeom>
              <a:rect b="b" l="l" r="r" t="t"/>
              <a:pathLst>
                <a:path extrusionOk="0" fill="none" h="54611" w="15935">
                  <a:moveTo>
                    <a:pt x="15934" y="1"/>
                  </a:moveTo>
                  <a:cubicBezTo>
                    <a:pt x="6420" y="5383"/>
                    <a:pt x="0" y="15596"/>
                    <a:pt x="0" y="27305"/>
                  </a:cubicBezTo>
                  <a:cubicBezTo>
                    <a:pt x="6" y="38616"/>
                    <a:pt x="6092" y="49042"/>
                    <a:pt x="15934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1653000" y="1238850"/>
            <a:ext cx="58380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053525" y="3317525"/>
            <a:ext cx="50367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1284000" y="1721200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1284000" y="3274400"/>
            <a:ext cx="6576000" cy="4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p11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1530025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2" type="title"/>
          </p:nvPr>
        </p:nvSpPr>
        <p:spPr>
          <a:xfrm>
            <a:off x="720000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1530025" y="18036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3" type="title"/>
          </p:nvPr>
        </p:nvSpPr>
        <p:spPr>
          <a:xfrm>
            <a:off x="5200664" y="12711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4" type="title"/>
          </p:nvPr>
        </p:nvSpPr>
        <p:spPr>
          <a:xfrm>
            <a:off x="4397687" y="12711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5" type="subTitle"/>
          </p:nvPr>
        </p:nvSpPr>
        <p:spPr>
          <a:xfrm>
            <a:off x="5200663" y="18036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6" type="title"/>
          </p:nvPr>
        </p:nvSpPr>
        <p:spPr>
          <a:xfrm>
            <a:off x="1530025" y="30605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7" type="title"/>
          </p:nvPr>
        </p:nvSpPr>
        <p:spPr>
          <a:xfrm>
            <a:off x="720000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8" type="subTitle"/>
          </p:nvPr>
        </p:nvSpPr>
        <p:spPr>
          <a:xfrm>
            <a:off x="1530025" y="35930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9" type="title"/>
          </p:nvPr>
        </p:nvSpPr>
        <p:spPr>
          <a:xfrm>
            <a:off x="5200664" y="306055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3"/>
          <p:cNvSpPr txBox="1"/>
          <p:nvPr>
            <p:ph hasCustomPrompt="1" idx="13" type="title"/>
          </p:nvPr>
        </p:nvSpPr>
        <p:spPr>
          <a:xfrm>
            <a:off x="4397684" y="3060553"/>
            <a:ext cx="804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14" type="subTitle"/>
          </p:nvPr>
        </p:nvSpPr>
        <p:spPr>
          <a:xfrm>
            <a:off x="5200663" y="3593003"/>
            <a:ext cx="2640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3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4"/>
          <p:cNvCxnSpPr/>
          <p:nvPr/>
        </p:nvCxnSpPr>
        <p:spPr>
          <a:xfrm rot="10800000">
            <a:off x="781200" y="2319219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4"/>
          <p:cNvSpPr txBox="1"/>
          <p:nvPr>
            <p:ph type="title"/>
          </p:nvPr>
        </p:nvSpPr>
        <p:spPr>
          <a:xfrm>
            <a:off x="1732500" y="2408225"/>
            <a:ext cx="5679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2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4"/>
          <p:cNvSpPr txBox="1"/>
          <p:nvPr>
            <p:ph hasCustomPrompt="1" idx="2" type="title"/>
          </p:nvPr>
        </p:nvSpPr>
        <p:spPr>
          <a:xfrm>
            <a:off x="1732500" y="1357581"/>
            <a:ext cx="283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1732500" y="3239900"/>
            <a:ext cx="56790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2" name="Google Shape;82;p15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2290025" y="331650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45720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2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1458125" y="1721500"/>
            <a:ext cx="6227700" cy="15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1574400" y="1212525"/>
            <a:ext cx="5995200" cy="33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89" name="Google Shape;89;p17"/>
          <p:cNvCxnSpPr/>
          <p:nvPr/>
        </p:nvCxnSpPr>
        <p:spPr>
          <a:xfrm>
            <a:off x="1574394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5058475" y="2431600"/>
            <a:ext cx="33723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5058475" y="1173800"/>
            <a:ext cx="33723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5" name="Google Shape;95;p18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4799407" y="2382277"/>
            <a:ext cx="3372300" cy="9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4799407" y="1445077"/>
            <a:ext cx="33723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99" name="Google Shape;99;p19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712850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712850" y="36194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2" type="title"/>
          </p:nvPr>
        </p:nvSpPr>
        <p:spPr>
          <a:xfrm>
            <a:off x="3524400" y="23332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20"/>
          <p:cNvSpPr txBox="1"/>
          <p:nvPr>
            <p:ph idx="3" type="subTitle"/>
          </p:nvPr>
        </p:nvSpPr>
        <p:spPr>
          <a:xfrm>
            <a:off x="3524400" y="26288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4" type="title"/>
          </p:nvPr>
        </p:nvSpPr>
        <p:spPr>
          <a:xfrm>
            <a:off x="6334525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20"/>
          <p:cNvSpPr txBox="1"/>
          <p:nvPr>
            <p:ph idx="5" type="subTitle"/>
          </p:nvPr>
        </p:nvSpPr>
        <p:spPr>
          <a:xfrm>
            <a:off x="6334525" y="3619470"/>
            <a:ext cx="2095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08" name="Google Shape;108;p20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2612920"/>
            <a:ext cx="77040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2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2996550" y="1253162"/>
            <a:ext cx="3150900" cy="104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391900" y="3158078"/>
            <a:ext cx="4360200" cy="5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21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1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1439750" y="18343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1439750" y="2249722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title"/>
          </p:nvPr>
        </p:nvSpPr>
        <p:spPr>
          <a:xfrm>
            <a:off x="5193250" y="18343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21"/>
          <p:cNvSpPr txBox="1"/>
          <p:nvPr>
            <p:ph idx="3" type="subTitle"/>
          </p:nvPr>
        </p:nvSpPr>
        <p:spPr>
          <a:xfrm>
            <a:off x="5193250" y="2249722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4" type="title"/>
          </p:nvPr>
        </p:nvSpPr>
        <p:spPr>
          <a:xfrm>
            <a:off x="1439750" y="3560056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" name="Google Shape;118;p21"/>
          <p:cNvSpPr txBox="1"/>
          <p:nvPr>
            <p:ph idx="5" type="subTitle"/>
          </p:nvPr>
        </p:nvSpPr>
        <p:spPr>
          <a:xfrm>
            <a:off x="1439750" y="3975456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6" type="title"/>
          </p:nvPr>
        </p:nvSpPr>
        <p:spPr>
          <a:xfrm>
            <a:off x="5193250" y="3560056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21"/>
          <p:cNvSpPr txBox="1"/>
          <p:nvPr>
            <p:ph idx="7" type="subTitle"/>
          </p:nvPr>
        </p:nvSpPr>
        <p:spPr>
          <a:xfrm>
            <a:off x="5193250" y="3975456"/>
            <a:ext cx="2511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859775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859775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title"/>
          </p:nvPr>
        </p:nvSpPr>
        <p:spPr>
          <a:xfrm>
            <a:off x="3559075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6" name="Google Shape;126;p22"/>
          <p:cNvSpPr txBox="1"/>
          <p:nvPr>
            <p:ph idx="3" type="subTitle"/>
          </p:nvPr>
        </p:nvSpPr>
        <p:spPr>
          <a:xfrm>
            <a:off x="3559074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title"/>
          </p:nvPr>
        </p:nvSpPr>
        <p:spPr>
          <a:xfrm>
            <a:off x="859775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8" name="Google Shape;128;p22"/>
          <p:cNvSpPr txBox="1"/>
          <p:nvPr>
            <p:ph idx="5" type="subTitle"/>
          </p:nvPr>
        </p:nvSpPr>
        <p:spPr>
          <a:xfrm>
            <a:off x="859775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title"/>
          </p:nvPr>
        </p:nvSpPr>
        <p:spPr>
          <a:xfrm>
            <a:off x="3559075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3559074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8" type="title"/>
          </p:nvPr>
        </p:nvSpPr>
        <p:spPr>
          <a:xfrm>
            <a:off x="6258350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2" name="Google Shape;132;p22"/>
          <p:cNvSpPr txBox="1"/>
          <p:nvPr>
            <p:ph idx="9" type="subTitle"/>
          </p:nvPr>
        </p:nvSpPr>
        <p:spPr>
          <a:xfrm>
            <a:off x="6258349" y="231916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3" type="title"/>
          </p:nvPr>
        </p:nvSpPr>
        <p:spPr>
          <a:xfrm>
            <a:off x="6258350" y="36966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4" name="Google Shape;134;p22"/>
          <p:cNvSpPr txBox="1"/>
          <p:nvPr>
            <p:ph idx="14" type="subTitle"/>
          </p:nvPr>
        </p:nvSpPr>
        <p:spPr>
          <a:xfrm>
            <a:off x="6258349" y="411905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36" name="Google Shape;136;p22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hasCustomPrompt="1" type="title"/>
          </p:nvPr>
        </p:nvSpPr>
        <p:spPr>
          <a:xfrm>
            <a:off x="2208400" y="540000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idx="1" type="subTitle"/>
          </p:nvPr>
        </p:nvSpPr>
        <p:spPr>
          <a:xfrm>
            <a:off x="2208400" y="1411325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hasCustomPrompt="1" idx="2" type="title"/>
          </p:nvPr>
        </p:nvSpPr>
        <p:spPr>
          <a:xfrm>
            <a:off x="2208400" y="1996149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1" name="Google Shape;141;p23"/>
          <p:cNvSpPr txBox="1"/>
          <p:nvPr>
            <p:ph idx="3" type="subTitle"/>
          </p:nvPr>
        </p:nvSpPr>
        <p:spPr>
          <a:xfrm>
            <a:off x="2208400" y="2845962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hasCustomPrompt="1" idx="4" type="title"/>
          </p:nvPr>
        </p:nvSpPr>
        <p:spPr>
          <a:xfrm>
            <a:off x="2208400" y="3452297"/>
            <a:ext cx="47271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3" name="Google Shape;143;p23"/>
          <p:cNvSpPr txBox="1"/>
          <p:nvPr>
            <p:ph idx="5" type="subTitle"/>
          </p:nvPr>
        </p:nvSpPr>
        <p:spPr>
          <a:xfrm>
            <a:off x="2208400" y="4280600"/>
            <a:ext cx="47271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23"/>
          <p:cNvCxnSpPr/>
          <p:nvPr/>
        </p:nvCxnSpPr>
        <p:spPr>
          <a:xfrm rot="10800000">
            <a:off x="2836375" y="1831175"/>
            <a:ext cx="347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3"/>
          <p:cNvCxnSpPr/>
          <p:nvPr/>
        </p:nvCxnSpPr>
        <p:spPr>
          <a:xfrm rot="10800000">
            <a:off x="2836375" y="3269325"/>
            <a:ext cx="3471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/>
        </p:nvSpPr>
        <p:spPr>
          <a:xfrm>
            <a:off x="2212650" y="3534362"/>
            <a:ext cx="4718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infographics &amp; images by </a:t>
            </a:r>
            <a:r>
              <a:rPr lang="en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-450" y="58548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7984848" y="58548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type="ctrTitle"/>
          </p:nvPr>
        </p:nvSpPr>
        <p:spPr>
          <a:xfrm>
            <a:off x="2187150" y="538592"/>
            <a:ext cx="47697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3" name="Google Shape;153;p24"/>
          <p:cNvSpPr txBox="1"/>
          <p:nvPr>
            <p:ph idx="1" type="subTitle"/>
          </p:nvPr>
        </p:nvSpPr>
        <p:spPr>
          <a:xfrm>
            <a:off x="713250" y="1829515"/>
            <a:ext cx="7717500" cy="8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5"/>
          <p:cNvGrpSpPr/>
          <p:nvPr/>
        </p:nvGrpSpPr>
        <p:grpSpPr>
          <a:xfrm>
            <a:off x="-450" y="286050"/>
            <a:ext cx="9144449" cy="4571700"/>
            <a:chOff x="-450" y="286050"/>
            <a:chExt cx="9144449" cy="4571700"/>
          </a:xfrm>
        </p:grpSpPr>
        <p:sp>
          <p:nvSpPr>
            <p:cNvPr id="156" name="Google Shape;156;p25"/>
            <p:cNvSpPr/>
            <p:nvPr/>
          </p:nvSpPr>
          <p:spPr>
            <a:xfrm>
              <a:off x="315300" y="286050"/>
              <a:ext cx="8513400" cy="45717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-450" y="585630"/>
              <a:ext cx="1159588" cy="3972541"/>
            </a:xfrm>
            <a:custGeom>
              <a:rect b="b" l="l" r="r" t="t"/>
              <a:pathLst>
                <a:path extrusionOk="0" fill="none" h="54611" w="15941">
                  <a:moveTo>
                    <a:pt x="1" y="1"/>
                  </a:moveTo>
                  <a:cubicBezTo>
                    <a:pt x="9510" y="5383"/>
                    <a:pt x="15930" y="15596"/>
                    <a:pt x="15930" y="27305"/>
                  </a:cubicBezTo>
                  <a:cubicBezTo>
                    <a:pt x="15941" y="35625"/>
                    <a:pt x="12638" y="43605"/>
                    <a:pt x="6748" y="49479"/>
                  </a:cubicBezTo>
                  <a:cubicBezTo>
                    <a:pt x="4739" y="51488"/>
                    <a:pt x="2468" y="53213"/>
                    <a:pt x="1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7984848" y="585630"/>
              <a:ext cx="1159152" cy="3972541"/>
            </a:xfrm>
            <a:custGeom>
              <a:rect b="b" l="l" r="r" t="t"/>
              <a:pathLst>
                <a:path extrusionOk="0" fill="none" h="54611" w="15935">
                  <a:moveTo>
                    <a:pt x="15934" y="1"/>
                  </a:moveTo>
                  <a:cubicBezTo>
                    <a:pt x="6420" y="5383"/>
                    <a:pt x="0" y="15596"/>
                    <a:pt x="0" y="27305"/>
                  </a:cubicBezTo>
                  <a:cubicBezTo>
                    <a:pt x="6" y="38616"/>
                    <a:pt x="6092" y="49042"/>
                    <a:pt x="15934" y="5461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545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" type="subTitle"/>
          </p:nvPr>
        </p:nvSpPr>
        <p:spPr>
          <a:xfrm>
            <a:off x="1705262" y="1672700"/>
            <a:ext cx="2635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2" type="subTitle"/>
          </p:nvPr>
        </p:nvSpPr>
        <p:spPr>
          <a:xfrm>
            <a:off x="5602038" y="1672700"/>
            <a:ext cx="2635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3" type="subTitle"/>
          </p:nvPr>
        </p:nvSpPr>
        <p:spPr>
          <a:xfrm>
            <a:off x="1705262" y="3333275"/>
            <a:ext cx="2635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4" type="subTitle"/>
          </p:nvPr>
        </p:nvSpPr>
        <p:spPr>
          <a:xfrm>
            <a:off x="5602038" y="3333275"/>
            <a:ext cx="2635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5" type="subTitle"/>
          </p:nvPr>
        </p:nvSpPr>
        <p:spPr>
          <a:xfrm>
            <a:off x="1705262" y="1455550"/>
            <a:ext cx="2635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6" type="subTitle"/>
          </p:nvPr>
        </p:nvSpPr>
        <p:spPr>
          <a:xfrm>
            <a:off x="1705262" y="3116200"/>
            <a:ext cx="2635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7" type="subTitle"/>
          </p:nvPr>
        </p:nvSpPr>
        <p:spPr>
          <a:xfrm>
            <a:off x="5602012" y="1455550"/>
            <a:ext cx="2635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8" type="subTitle"/>
          </p:nvPr>
        </p:nvSpPr>
        <p:spPr>
          <a:xfrm>
            <a:off x="5602012" y="3116200"/>
            <a:ext cx="2635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9" name="Google Shape;169;p26"/>
          <p:cNvGrpSpPr/>
          <p:nvPr/>
        </p:nvGrpSpPr>
        <p:grpSpPr>
          <a:xfrm>
            <a:off x="8708537" y="2679809"/>
            <a:ext cx="909867" cy="909867"/>
            <a:chOff x="4878700" y="655750"/>
            <a:chExt cx="1871000" cy="1871000"/>
          </a:xfrm>
        </p:grpSpPr>
        <p:sp>
          <p:nvSpPr>
            <p:cNvPr id="170" name="Google Shape;170;p26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181" name="Google Shape;181;p26"/>
          <p:cNvGrpSpPr/>
          <p:nvPr/>
        </p:nvGrpSpPr>
        <p:grpSpPr>
          <a:xfrm>
            <a:off x="739212" y="4776859"/>
            <a:ext cx="909867" cy="909867"/>
            <a:chOff x="4878700" y="655750"/>
            <a:chExt cx="1871000" cy="1871000"/>
          </a:xfrm>
        </p:grpSpPr>
        <p:sp>
          <p:nvSpPr>
            <p:cNvPr id="182" name="Google Shape;182;p26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193" name="Google Shape;193;p26"/>
          <p:cNvSpPr/>
          <p:nvPr/>
        </p:nvSpPr>
        <p:spPr>
          <a:xfrm flipH="1">
            <a:off x="4651650" y="4705199"/>
            <a:ext cx="2894144" cy="1774246"/>
          </a:xfrm>
          <a:custGeom>
            <a:rect b="b" l="l" r="r" t="t"/>
            <a:pathLst>
              <a:path extrusionOk="0" h="49312" w="80432">
                <a:moveTo>
                  <a:pt x="34812" y="0"/>
                </a:moveTo>
                <a:cubicBezTo>
                  <a:pt x="32996" y="0"/>
                  <a:pt x="31173" y="201"/>
                  <a:pt x="29389" y="605"/>
                </a:cubicBezTo>
                <a:cubicBezTo>
                  <a:pt x="27972" y="924"/>
                  <a:pt x="26582" y="1367"/>
                  <a:pt x="25255" y="1921"/>
                </a:cubicBezTo>
                <a:cubicBezTo>
                  <a:pt x="23352" y="2715"/>
                  <a:pt x="21373" y="3117"/>
                  <a:pt x="19370" y="3117"/>
                </a:cubicBezTo>
                <a:cubicBezTo>
                  <a:pt x="17339" y="3117"/>
                  <a:pt x="15399" y="2702"/>
                  <a:pt x="13602" y="1876"/>
                </a:cubicBezTo>
                <a:cubicBezTo>
                  <a:pt x="12441" y="1346"/>
                  <a:pt x="11676" y="1077"/>
                  <a:pt x="10019" y="1077"/>
                </a:cubicBezTo>
                <a:cubicBezTo>
                  <a:pt x="8365" y="1077"/>
                  <a:pt x="6671" y="1578"/>
                  <a:pt x="4982" y="2560"/>
                </a:cubicBezTo>
                <a:cubicBezTo>
                  <a:pt x="3602" y="3365"/>
                  <a:pt x="2470" y="4449"/>
                  <a:pt x="1618" y="5787"/>
                </a:cubicBezTo>
                <a:cubicBezTo>
                  <a:pt x="649" y="7299"/>
                  <a:pt x="108" y="9048"/>
                  <a:pt x="56" y="10845"/>
                </a:cubicBezTo>
                <a:cubicBezTo>
                  <a:pt x="0" y="12695"/>
                  <a:pt x="465" y="14521"/>
                  <a:pt x="1401" y="16125"/>
                </a:cubicBezTo>
                <a:cubicBezTo>
                  <a:pt x="2188" y="17476"/>
                  <a:pt x="3243" y="18590"/>
                  <a:pt x="4541" y="19437"/>
                </a:cubicBezTo>
                <a:cubicBezTo>
                  <a:pt x="6309" y="20592"/>
                  <a:pt x="7805" y="22212"/>
                  <a:pt x="8863" y="24117"/>
                </a:cubicBezTo>
                <a:cubicBezTo>
                  <a:pt x="9655" y="25545"/>
                  <a:pt x="10199" y="27110"/>
                  <a:pt x="10478" y="28759"/>
                </a:cubicBezTo>
                <a:cubicBezTo>
                  <a:pt x="10544" y="29144"/>
                  <a:pt x="10621" y="29535"/>
                  <a:pt x="10703" y="29920"/>
                </a:cubicBezTo>
                <a:cubicBezTo>
                  <a:pt x="11309" y="32688"/>
                  <a:pt x="12375" y="35303"/>
                  <a:pt x="13869" y="37691"/>
                </a:cubicBezTo>
                <a:cubicBezTo>
                  <a:pt x="15315" y="39997"/>
                  <a:pt x="17125" y="42042"/>
                  <a:pt x="19252" y="43765"/>
                </a:cubicBezTo>
                <a:cubicBezTo>
                  <a:pt x="23666" y="47340"/>
                  <a:pt x="29191" y="49311"/>
                  <a:pt x="34814" y="49311"/>
                </a:cubicBezTo>
                <a:lnTo>
                  <a:pt x="34806" y="49303"/>
                </a:lnTo>
                <a:cubicBezTo>
                  <a:pt x="36609" y="49303"/>
                  <a:pt x="38419" y="49103"/>
                  <a:pt x="40187" y="48707"/>
                </a:cubicBezTo>
                <a:cubicBezTo>
                  <a:pt x="43543" y="47952"/>
                  <a:pt x="46641" y="46543"/>
                  <a:pt x="49388" y="44522"/>
                </a:cubicBezTo>
                <a:cubicBezTo>
                  <a:pt x="52045" y="42569"/>
                  <a:pt x="54251" y="40137"/>
                  <a:pt x="55950" y="37295"/>
                </a:cubicBezTo>
                <a:cubicBezTo>
                  <a:pt x="58483" y="33052"/>
                  <a:pt x="62932" y="30405"/>
                  <a:pt x="67850" y="30210"/>
                </a:cubicBezTo>
                <a:cubicBezTo>
                  <a:pt x="68536" y="30184"/>
                  <a:pt x="69225" y="30102"/>
                  <a:pt x="69900" y="29962"/>
                </a:cubicBezTo>
                <a:cubicBezTo>
                  <a:pt x="71995" y="29540"/>
                  <a:pt x="73966" y="28590"/>
                  <a:pt x="75597" y="27221"/>
                </a:cubicBezTo>
                <a:cubicBezTo>
                  <a:pt x="77302" y="25790"/>
                  <a:pt x="78621" y="23930"/>
                  <a:pt x="79407" y="21838"/>
                </a:cubicBezTo>
                <a:cubicBezTo>
                  <a:pt x="80215" y="19695"/>
                  <a:pt x="80431" y="17373"/>
                  <a:pt x="80035" y="15128"/>
                </a:cubicBezTo>
                <a:cubicBezTo>
                  <a:pt x="79956" y="14674"/>
                  <a:pt x="79851" y="14223"/>
                  <a:pt x="79727" y="13785"/>
                </a:cubicBezTo>
                <a:cubicBezTo>
                  <a:pt x="79067" y="11481"/>
                  <a:pt x="77779" y="9418"/>
                  <a:pt x="76009" y="7811"/>
                </a:cubicBezTo>
                <a:cubicBezTo>
                  <a:pt x="74275" y="6238"/>
                  <a:pt x="72148" y="5167"/>
                  <a:pt x="69858" y="4710"/>
                </a:cubicBezTo>
                <a:cubicBezTo>
                  <a:pt x="69037" y="4547"/>
                  <a:pt x="68309" y="4462"/>
                  <a:pt x="67362" y="4462"/>
                </a:cubicBezTo>
                <a:cubicBezTo>
                  <a:pt x="66415" y="4462"/>
                  <a:pt x="65462" y="4573"/>
                  <a:pt x="64528" y="4779"/>
                </a:cubicBezTo>
                <a:cubicBezTo>
                  <a:pt x="63987" y="4903"/>
                  <a:pt x="63449" y="5061"/>
                  <a:pt x="62932" y="5249"/>
                </a:cubicBezTo>
                <a:cubicBezTo>
                  <a:pt x="62715" y="5328"/>
                  <a:pt x="62491" y="5417"/>
                  <a:pt x="62275" y="5510"/>
                </a:cubicBezTo>
                <a:cubicBezTo>
                  <a:pt x="60504" y="6267"/>
                  <a:pt x="58620" y="6650"/>
                  <a:pt x="56678" y="6650"/>
                </a:cubicBezTo>
                <a:cubicBezTo>
                  <a:pt x="53760" y="6650"/>
                  <a:pt x="50921" y="5787"/>
                  <a:pt x="48469" y="4151"/>
                </a:cubicBezTo>
                <a:cubicBezTo>
                  <a:pt x="47614" y="3578"/>
                  <a:pt x="46715" y="3056"/>
                  <a:pt x="45794" y="2597"/>
                </a:cubicBezTo>
                <a:cubicBezTo>
                  <a:pt x="44108" y="1755"/>
                  <a:pt x="42327" y="1106"/>
                  <a:pt x="40501" y="671"/>
                </a:cubicBezTo>
                <a:cubicBezTo>
                  <a:pt x="38638" y="225"/>
                  <a:pt x="36624" y="0"/>
                  <a:pt x="34812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" name="Google Shape;194;p26"/>
          <p:cNvGrpSpPr/>
          <p:nvPr/>
        </p:nvGrpSpPr>
        <p:grpSpPr>
          <a:xfrm>
            <a:off x="3192375" y="4738400"/>
            <a:ext cx="1871000" cy="1871000"/>
            <a:chOff x="4878700" y="655750"/>
            <a:chExt cx="1871000" cy="1871000"/>
          </a:xfrm>
        </p:grpSpPr>
        <p:sp>
          <p:nvSpPr>
            <p:cNvPr id="195" name="Google Shape;195;p26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7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/>
          <p:nvPr/>
        </p:nvSpPr>
        <p:spPr>
          <a:xfrm rot="-9847001">
            <a:off x="7300815" y="-1154295"/>
            <a:ext cx="3313629" cy="2031550"/>
          </a:xfrm>
          <a:custGeom>
            <a:rect b="b" l="l" r="r" t="t"/>
            <a:pathLst>
              <a:path extrusionOk="0" h="49312" w="80432">
                <a:moveTo>
                  <a:pt x="34812" y="0"/>
                </a:moveTo>
                <a:cubicBezTo>
                  <a:pt x="32996" y="0"/>
                  <a:pt x="31173" y="201"/>
                  <a:pt x="29389" y="605"/>
                </a:cubicBezTo>
                <a:cubicBezTo>
                  <a:pt x="27972" y="924"/>
                  <a:pt x="26582" y="1367"/>
                  <a:pt x="25255" y="1921"/>
                </a:cubicBezTo>
                <a:cubicBezTo>
                  <a:pt x="23352" y="2715"/>
                  <a:pt x="21373" y="3117"/>
                  <a:pt x="19370" y="3117"/>
                </a:cubicBezTo>
                <a:cubicBezTo>
                  <a:pt x="17339" y="3117"/>
                  <a:pt x="15399" y="2702"/>
                  <a:pt x="13602" y="1876"/>
                </a:cubicBezTo>
                <a:cubicBezTo>
                  <a:pt x="12441" y="1346"/>
                  <a:pt x="11676" y="1077"/>
                  <a:pt x="10019" y="1077"/>
                </a:cubicBezTo>
                <a:cubicBezTo>
                  <a:pt x="8365" y="1077"/>
                  <a:pt x="6671" y="1578"/>
                  <a:pt x="4982" y="2560"/>
                </a:cubicBezTo>
                <a:cubicBezTo>
                  <a:pt x="3602" y="3365"/>
                  <a:pt x="2470" y="4449"/>
                  <a:pt x="1618" y="5787"/>
                </a:cubicBezTo>
                <a:cubicBezTo>
                  <a:pt x="649" y="7299"/>
                  <a:pt x="108" y="9048"/>
                  <a:pt x="56" y="10845"/>
                </a:cubicBezTo>
                <a:cubicBezTo>
                  <a:pt x="0" y="12695"/>
                  <a:pt x="465" y="14521"/>
                  <a:pt x="1401" y="16125"/>
                </a:cubicBezTo>
                <a:cubicBezTo>
                  <a:pt x="2188" y="17476"/>
                  <a:pt x="3243" y="18590"/>
                  <a:pt x="4541" y="19437"/>
                </a:cubicBezTo>
                <a:cubicBezTo>
                  <a:pt x="6309" y="20592"/>
                  <a:pt x="7805" y="22212"/>
                  <a:pt x="8863" y="24117"/>
                </a:cubicBezTo>
                <a:cubicBezTo>
                  <a:pt x="9655" y="25545"/>
                  <a:pt x="10199" y="27110"/>
                  <a:pt x="10478" y="28759"/>
                </a:cubicBezTo>
                <a:cubicBezTo>
                  <a:pt x="10544" y="29144"/>
                  <a:pt x="10621" y="29535"/>
                  <a:pt x="10703" y="29920"/>
                </a:cubicBezTo>
                <a:cubicBezTo>
                  <a:pt x="11309" y="32688"/>
                  <a:pt x="12375" y="35303"/>
                  <a:pt x="13869" y="37691"/>
                </a:cubicBezTo>
                <a:cubicBezTo>
                  <a:pt x="15315" y="39997"/>
                  <a:pt x="17125" y="42042"/>
                  <a:pt x="19252" y="43765"/>
                </a:cubicBezTo>
                <a:cubicBezTo>
                  <a:pt x="23666" y="47340"/>
                  <a:pt x="29191" y="49311"/>
                  <a:pt x="34814" y="49311"/>
                </a:cubicBezTo>
                <a:lnTo>
                  <a:pt x="34806" y="49303"/>
                </a:lnTo>
                <a:cubicBezTo>
                  <a:pt x="36609" y="49303"/>
                  <a:pt x="38419" y="49103"/>
                  <a:pt x="40187" y="48707"/>
                </a:cubicBezTo>
                <a:cubicBezTo>
                  <a:pt x="43543" y="47952"/>
                  <a:pt x="46641" y="46543"/>
                  <a:pt x="49388" y="44522"/>
                </a:cubicBezTo>
                <a:cubicBezTo>
                  <a:pt x="52045" y="42569"/>
                  <a:pt x="54251" y="40137"/>
                  <a:pt x="55950" y="37295"/>
                </a:cubicBezTo>
                <a:cubicBezTo>
                  <a:pt x="58483" y="33052"/>
                  <a:pt x="62932" y="30405"/>
                  <a:pt x="67850" y="30210"/>
                </a:cubicBezTo>
                <a:cubicBezTo>
                  <a:pt x="68536" y="30184"/>
                  <a:pt x="69225" y="30102"/>
                  <a:pt x="69900" y="29962"/>
                </a:cubicBezTo>
                <a:cubicBezTo>
                  <a:pt x="71995" y="29540"/>
                  <a:pt x="73966" y="28590"/>
                  <a:pt x="75597" y="27221"/>
                </a:cubicBezTo>
                <a:cubicBezTo>
                  <a:pt x="77302" y="25790"/>
                  <a:pt x="78621" y="23930"/>
                  <a:pt x="79407" y="21838"/>
                </a:cubicBezTo>
                <a:cubicBezTo>
                  <a:pt x="80215" y="19695"/>
                  <a:pt x="80431" y="17373"/>
                  <a:pt x="80035" y="15128"/>
                </a:cubicBezTo>
                <a:cubicBezTo>
                  <a:pt x="79956" y="14674"/>
                  <a:pt x="79851" y="14223"/>
                  <a:pt x="79727" y="13785"/>
                </a:cubicBezTo>
                <a:cubicBezTo>
                  <a:pt x="79067" y="11481"/>
                  <a:pt x="77779" y="9418"/>
                  <a:pt x="76009" y="7811"/>
                </a:cubicBezTo>
                <a:cubicBezTo>
                  <a:pt x="74275" y="6238"/>
                  <a:pt x="72148" y="5167"/>
                  <a:pt x="69858" y="4710"/>
                </a:cubicBezTo>
                <a:cubicBezTo>
                  <a:pt x="69037" y="4547"/>
                  <a:pt x="68309" y="4462"/>
                  <a:pt x="67362" y="4462"/>
                </a:cubicBezTo>
                <a:cubicBezTo>
                  <a:pt x="66415" y="4462"/>
                  <a:pt x="65462" y="4573"/>
                  <a:pt x="64528" y="4779"/>
                </a:cubicBezTo>
                <a:cubicBezTo>
                  <a:pt x="63987" y="4903"/>
                  <a:pt x="63449" y="5061"/>
                  <a:pt x="62932" y="5249"/>
                </a:cubicBezTo>
                <a:cubicBezTo>
                  <a:pt x="62715" y="5328"/>
                  <a:pt x="62491" y="5417"/>
                  <a:pt x="62275" y="5510"/>
                </a:cubicBezTo>
                <a:cubicBezTo>
                  <a:pt x="60504" y="6267"/>
                  <a:pt x="58620" y="6650"/>
                  <a:pt x="56678" y="6650"/>
                </a:cubicBezTo>
                <a:cubicBezTo>
                  <a:pt x="53760" y="6650"/>
                  <a:pt x="50921" y="5787"/>
                  <a:pt x="48469" y="4151"/>
                </a:cubicBezTo>
                <a:cubicBezTo>
                  <a:pt x="47614" y="3578"/>
                  <a:pt x="46715" y="3056"/>
                  <a:pt x="45794" y="2597"/>
                </a:cubicBezTo>
                <a:cubicBezTo>
                  <a:pt x="44108" y="1755"/>
                  <a:pt x="42327" y="1106"/>
                  <a:pt x="40501" y="671"/>
                </a:cubicBezTo>
                <a:cubicBezTo>
                  <a:pt x="38638" y="225"/>
                  <a:pt x="36624" y="0"/>
                  <a:pt x="34812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7"/>
          <p:cNvGrpSpPr/>
          <p:nvPr/>
        </p:nvGrpSpPr>
        <p:grpSpPr>
          <a:xfrm>
            <a:off x="6270900" y="-1331500"/>
            <a:ext cx="1871000" cy="1871000"/>
            <a:chOff x="4878700" y="655750"/>
            <a:chExt cx="1871000" cy="1871000"/>
          </a:xfrm>
        </p:grpSpPr>
        <p:sp>
          <p:nvSpPr>
            <p:cNvPr id="209" name="Google Shape;209;p27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7"/>
          <p:cNvSpPr/>
          <p:nvPr/>
        </p:nvSpPr>
        <p:spPr>
          <a:xfrm rot="-5779292">
            <a:off x="-840414" y="3708726"/>
            <a:ext cx="2175128" cy="2912592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7"/>
          <p:cNvGrpSpPr/>
          <p:nvPr/>
        </p:nvGrpSpPr>
        <p:grpSpPr>
          <a:xfrm>
            <a:off x="640375" y="4797700"/>
            <a:ext cx="1871000" cy="1871000"/>
            <a:chOff x="4878700" y="655750"/>
            <a:chExt cx="1871000" cy="1871000"/>
          </a:xfrm>
        </p:grpSpPr>
        <p:sp>
          <p:nvSpPr>
            <p:cNvPr id="222" name="Google Shape;222;p27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27"/>
          <p:cNvSpPr txBox="1"/>
          <p:nvPr>
            <p:ph idx="1" type="subTitle"/>
          </p:nvPr>
        </p:nvSpPr>
        <p:spPr>
          <a:xfrm>
            <a:off x="1087425" y="1673575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2" type="subTitle"/>
          </p:nvPr>
        </p:nvSpPr>
        <p:spPr>
          <a:xfrm>
            <a:off x="3665850" y="1673575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3" type="subTitle"/>
          </p:nvPr>
        </p:nvSpPr>
        <p:spPr>
          <a:xfrm>
            <a:off x="1087425" y="3340150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4" type="subTitle"/>
          </p:nvPr>
        </p:nvSpPr>
        <p:spPr>
          <a:xfrm>
            <a:off x="3665850" y="3340146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5" type="subTitle"/>
          </p:nvPr>
        </p:nvSpPr>
        <p:spPr>
          <a:xfrm>
            <a:off x="6244275" y="1673575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6" type="subTitle"/>
          </p:nvPr>
        </p:nvSpPr>
        <p:spPr>
          <a:xfrm>
            <a:off x="6244275" y="3340146"/>
            <a:ext cx="18123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7"/>
          <p:cNvSpPr txBox="1"/>
          <p:nvPr>
            <p:ph idx="7" type="subTitle"/>
          </p:nvPr>
        </p:nvSpPr>
        <p:spPr>
          <a:xfrm>
            <a:off x="1087425" y="1452100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1" name="Google Shape;241;p27"/>
          <p:cNvSpPr txBox="1"/>
          <p:nvPr>
            <p:ph idx="8" type="subTitle"/>
          </p:nvPr>
        </p:nvSpPr>
        <p:spPr>
          <a:xfrm>
            <a:off x="3665850" y="1452100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2" name="Google Shape;242;p27"/>
          <p:cNvSpPr txBox="1"/>
          <p:nvPr>
            <p:ph idx="9" type="subTitle"/>
          </p:nvPr>
        </p:nvSpPr>
        <p:spPr>
          <a:xfrm>
            <a:off x="6244275" y="1452100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3" name="Google Shape;243;p27"/>
          <p:cNvSpPr txBox="1"/>
          <p:nvPr>
            <p:ph idx="13" type="subTitle"/>
          </p:nvPr>
        </p:nvSpPr>
        <p:spPr>
          <a:xfrm>
            <a:off x="1087425" y="3116202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4" name="Google Shape;244;p27"/>
          <p:cNvSpPr txBox="1"/>
          <p:nvPr>
            <p:ph idx="14" type="subTitle"/>
          </p:nvPr>
        </p:nvSpPr>
        <p:spPr>
          <a:xfrm>
            <a:off x="3665850" y="3116202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5" name="Google Shape;245;p27"/>
          <p:cNvSpPr txBox="1"/>
          <p:nvPr>
            <p:ph idx="15" type="subTitle"/>
          </p:nvPr>
        </p:nvSpPr>
        <p:spPr>
          <a:xfrm>
            <a:off x="6244275" y="3116202"/>
            <a:ext cx="18123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46" name="Google Shape;246;p27"/>
          <p:cNvGrpSpPr/>
          <p:nvPr/>
        </p:nvGrpSpPr>
        <p:grpSpPr>
          <a:xfrm>
            <a:off x="8738487" y="4455859"/>
            <a:ext cx="909867" cy="909867"/>
            <a:chOff x="4878700" y="655750"/>
            <a:chExt cx="1871000" cy="1871000"/>
          </a:xfrm>
        </p:grpSpPr>
        <p:sp>
          <p:nvSpPr>
            <p:cNvPr id="247" name="Google Shape;247;p27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258" name="Google Shape;258;p27"/>
          <p:cNvGrpSpPr/>
          <p:nvPr/>
        </p:nvGrpSpPr>
        <p:grpSpPr>
          <a:xfrm>
            <a:off x="959087" y="-466941"/>
            <a:ext cx="909867" cy="909867"/>
            <a:chOff x="4878700" y="655750"/>
            <a:chExt cx="1871000" cy="1871000"/>
          </a:xfrm>
        </p:grpSpPr>
        <p:sp>
          <p:nvSpPr>
            <p:cNvPr id="259" name="Google Shape;259;p27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1_1_1_1_1_1_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/>
          <p:nvPr/>
        </p:nvSpPr>
        <p:spPr>
          <a:xfrm rot="-5400000">
            <a:off x="7250311" y="3259914"/>
            <a:ext cx="2805338" cy="2448724"/>
          </a:xfrm>
          <a:custGeom>
            <a:rect b="b" l="l" r="r" t="t"/>
            <a:pathLst>
              <a:path extrusionOk="0" h="74215" w="85036">
                <a:moveTo>
                  <a:pt x="18853" y="0"/>
                </a:moveTo>
                <a:cubicBezTo>
                  <a:pt x="17399" y="0"/>
                  <a:pt x="15945" y="175"/>
                  <a:pt x="14531" y="515"/>
                </a:cubicBezTo>
                <a:cubicBezTo>
                  <a:pt x="9863" y="1639"/>
                  <a:pt x="5882" y="4489"/>
                  <a:pt x="3312" y="8539"/>
                </a:cubicBezTo>
                <a:lnTo>
                  <a:pt x="3156" y="8798"/>
                </a:lnTo>
                <a:cubicBezTo>
                  <a:pt x="969" y="12373"/>
                  <a:pt x="0" y="16014"/>
                  <a:pt x="285" y="19624"/>
                </a:cubicBezTo>
                <a:cubicBezTo>
                  <a:pt x="412" y="21205"/>
                  <a:pt x="776" y="22782"/>
                  <a:pt x="1375" y="24313"/>
                </a:cubicBezTo>
                <a:cubicBezTo>
                  <a:pt x="1918" y="25703"/>
                  <a:pt x="2657" y="27062"/>
                  <a:pt x="3568" y="28355"/>
                </a:cubicBezTo>
                <a:cubicBezTo>
                  <a:pt x="4190" y="29242"/>
                  <a:pt x="4903" y="30105"/>
                  <a:pt x="5679" y="30909"/>
                </a:cubicBezTo>
                <a:cubicBezTo>
                  <a:pt x="8586" y="33931"/>
                  <a:pt x="10069" y="38023"/>
                  <a:pt x="9739" y="42139"/>
                </a:cubicBezTo>
                <a:cubicBezTo>
                  <a:pt x="9705" y="42525"/>
                  <a:pt x="9660" y="42910"/>
                  <a:pt x="9597" y="43293"/>
                </a:cubicBezTo>
                <a:cubicBezTo>
                  <a:pt x="9230" y="45530"/>
                  <a:pt x="9198" y="47805"/>
                  <a:pt x="9494" y="50058"/>
                </a:cubicBezTo>
                <a:cubicBezTo>
                  <a:pt x="9792" y="52296"/>
                  <a:pt x="10407" y="54472"/>
                  <a:pt x="11328" y="56525"/>
                </a:cubicBezTo>
                <a:cubicBezTo>
                  <a:pt x="13241" y="60795"/>
                  <a:pt x="16368" y="64344"/>
                  <a:pt x="20373" y="66795"/>
                </a:cubicBezTo>
                <a:cubicBezTo>
                  <a:pt x="24014" y="69019"/>
                  <a:pt x="28183" y="70199"/>
                  <a:pt x="32432" y="70199"/>
                </a:cubicBezTo>
                <a:cubicBezTo>
                  <a:pt x="34503" y="70199"/>
                  <a:pt x="36569" y="69916"/>
                  <a:pt x="38572" y="69370"/>
                </a:cubicBezTo>
                <a:lnTo>
                  <a:pt x="38627" y="69354"/>
                </a:lnTo>
                <a:cubicBezTo>
                  <a:pt x="39815" y="69032"/>
                  <a:pt x="39643" y="68871"/>
                  <a:pt x="42290" y="68871"/>
                </a:cubicBezTo>
                <a:cubicBezTo>
                  <a:pt x="44934" y="68871"/>
                  <a:pt x="47564" y="69605"/>
                  <a:pt x="49892" y="70985"/>
                </a:cubicBezTo>
                <a:cubicBezTo>
                  <a:pt x="53450" y="73095"/>
                  <a:pt x="57543" y="74214"/>
                  <a:pt x="61729" y="74215"/>
                </a:cubicBezTo>
                <a:lnTo>
                  <a:pt x="61729" y="74215"/>
                </a:lnTo>
                <a:cubicBezTo>
                  <a:pt x="61986" y="74215"/>
                  <a:pt x="62245" y="74212"/>
                  <a:pt x="62504" y="74202"/>
                </a:cubicBezTo>
                <a:cubicBezTo>
                  <a:pt x="66241" y="74080"/>
                  <a:pt x="69919" y="73054"/>
                  <a:pt x="73141" y="71241"/>
                </a:cubicBezTo>
                <a:cubicBezTo>
                  <a:pt x="74806" y="70304"/>
                  <a:pt x="76349" y="69156"/>
                  <a:pt x="77729" y="67832"/>
                </a:cubicBezTo>
                <a:cubicBezTo>
                  <a:pt x="79159" y="66457"/>
                  <a:pt x="80423" y="64885"/>
                  <a:pt x="81479" y="63159"/>
                </a:cubicBezTo>
                <a:cubicBezTo>
                  <a:pt x="81872" y="62520"/>
                  <a:pt x="82233" y="61853"/>
                  <a:pt x="82560" y="61183"/>
                </a:cubicBezTo>
                <a:cubicBezTo>
                  <a:pt x="83772" y="58689"/>
                  <a:pt x="84521" y="56029"/>
                  <a:pt x="84780" y="53275"/>
                </a:cubicBezTo>
                <a:cubicBezTo>
                  <a:pt x="85036" y="50596"/>
                  <a:pt x="84819" y="47910"/>
                  <a:pt x="84146" y="45295"/>
                </a:cubicBezTo>
                <a:cubicBezTo>
                  <a:pt x="83413" y="42443"/>
                  <a:pt x="82165" y="39794"/>
                  <a:pt x="80436" y="37427"/>
                </a:cubicBezTo>
                <a:cubicBezTo>
                  <a:pt x="78650" y="34973"/>
                  <a:pt x="76420" y="32917"/>
                  <a:pt x="73808" y="31321"/>
                </a:cubicBezTo>
                <a:cubicBezTo>
                  <a:pt x="71283" y="29780"/>
                  <a:pt x="68544" y="28743"/>
                  <a:pt x="65657" y="28250"/>
                </a:cubicBezTo>
                <a:cubicBezTo>
                  <a:pt x="64370" y="28028"/>
                  <a:pt x="63826" y="27917"/>
                  <a:pt x="61750" y="27917"/>
                </a:cubicBezTo>
                <a:cubicBezTo>
                  <a:pt x="59670" y="27917"/>
                  <a:pt x="57599" y="28197"/>
                  <a:pt x="55591" y="28748"/>
                </a:cubicBezTo>
                <a:cubicBezTo>
                  <a:pt x="54375" y="29083"/>
                  <a:pt x="53113" y="29252"/>
                  <a:pt x="51844" y="29252"/>
                </a:cubicBezTo>
                <a:cubicBezTo>
                  <a:pt x="49208" y="29252"/>
                  <a:pt x="46599" y="28527"/>
                  <a:pt x="44303" y="27155"/>
                </a:cubicBezTo>
                <a:cubicBezTo>
                  <a:pt x="44258" y="27126"/>
                  <a:pt x="44211" y="27099"/>
                  <a:pt x="44166" y="27073"/>
                </a:cubicBezTo>
                <a:cubicBezTo>
                  <a:pt x="42247" y="25944"/>
                  <a:pt x="40582" y="24358"/>
                  <a:pt x="39363" y="22495"/>
                </a:cubicBezTo>
                <a:cubicBezTo>
                  <a:pt x="38139" y="20624"/>
                  <a:pt x="37355" y="18471"/>
                  <a:pt x="37097" y="16262"/>
                </a:cubicBezTo>
                <a:cubicBezTo>
                  <a:pt x="36822" y="13932"/>
                  <a:pt x="36120" y="11705"/>
                  <a:pt x="35010" y="9645"/>
                </a:cubicBezTo>
                <a:cubicBezTo>
                  <a:pt x="33872" y="7531"/>
                  <a:pt x="32355" y="5689"/>
                  <a:pt x="30498" y="4172"/>
                </a:cubicBezTo>
                <a:cubicBezTo>
                  <a:pt x="29848" y="3642"/>
                  <a:pt x="29152" y="3146"/>
                  <a:pt x="28429" y="2705"/>
                </a:cubicBezTo>
                <a:cubicBezTo>
                  <a:pt x="25540" y="935"/>
                  <a:pt x="22228" y="0"/>
                  <a:pt x="18853" y="0"/>
                </a:cubicBezTo>
                <a:close/>
                <a:moveTo>
                  <a:pt x="61729" y="74215"/>
                </a:moveTo>
                <a:cubicBezTo>
                  <a:pt x="61727" y="74215"/>
                  <a:pt x="61725" y="74215"/>
                  <a:pt x="61723" y="74215"/>
                </a:cubicBezTo>
                <a:lnTo>
                  <a:pt x="61734" y="74215"/>
                </a:lnTo>
                <a:cubicBezTo>
                  <a:pt x="61732" y="74215"/>
                  <a:pt x="61731" y="74215"/>
                  <a:pt x="61729" y="74215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 rot="-6299908">
            <a:off x="-980509" y="-1656791"/>
            <a:ext cx="2175068" cy="2912511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8009150" y="-703350"/>
            <a:ext cx="3313597" cy="2031531"/>
          </a:xfrm>
          <a:custGeom>
            <a:rect b="b" l="l" r="r" t="t"/>
            <a:pathLst>
              <a:path extrusionOk="0" h="49312" w="80432">
                <a:moveTo>
                  <a:pt x="34812" y="0"/>
                </a:moveTo>
                <a:cubicBezTo>
                  <a:pt x="32996" y="0"/>
                  <a:pt x="31173" y="201"/>
                  <a:pt x="29389" y="605"/>
                </a:cubicBezTo>
                <a:cubicBezTo>
                  <a:pt x="27972" y="924"/>
                  <a:pt x="26582" y="1367"/>
                  <a:pt x="25255" y="1921"/>
                </a:cubicBezTo>
                <a:cubicBezTo>
                  <a:pt x="23352" y="2715"/>
                  <a:pt x="21373" y="3117"/>
                  <a:pt x="19370" y="3117"/>
                </a:cubicBezTo>
                <a:cubicBezTo>
                  <a:pt x="17339" y="3117"/>
                  <a:pt x="15399" y="2702"/>
                  <a:pt x="13602" y="1876"/>
                </a:cubicBezTo>
                <a:cubicBezTo>
                  <a:pt x="12441" y="1346"/>
                  <a:pt x="11676" y="1077"/>
                  <a:pt x="10019" y="1077"/>
                </a:cubicBezTo>
                <a:cubicBezTo>
                  <a:pt x="8365" y="1077"/>
                  <a:pt x="6671" y="1578"/>
                  <a:pt x="4982" y="2560"/>
                </a:cubicBezTo>
                <a:cubicBezTo>
                  <a:pt x="3602" y="3365"/>
                  <a:pt x="2470" y="4449"/>
                  <a:pt x="1618" y="5787"/>
                </a:cubicBezTo>
                <a:cubicBezTo>
                  <a:pt x="649" y="7299"/>
                  <a:pt x="108" y="9048"/>
                  <a:pt x="56" y="10845"/>
                </a:cubicBezTo>
                <a:cubicBezTo>
                  <a:pt x="0" y="12695"/>
                  <a:pt x="465" y="14521"/>
                  <a:pt x="1401" y="16125"/>
                </a:cubicBezTo>
                <a:cubicBezTo>
                  <a:pt x="2188" y="17476"/>
                  <a:pt x="3243" y="18590"/>
                  <a:pt x="4541" y="19437"/>
                </a:cubicBezTo>
                <a:cubicBezTo>
                  <a:pt x="6309" y="20592"/>
                  <a:pt x="7805" y="22212"/>
                  <a:pt x="8863" y="24117"/>
                </a:cubicBezTo>
                <a:cubicBezTo>
                  <a:pt x="9655" y="25545"/>
                  <a:pt x="10199" y="27110"/>
                  <a:pt x="10478" y="28759"/>
                </a:cubicBezTo>
                <a:cubicBezTo>
                  <a:pt x="10544" y="29144"/>
                  <a:pt x="10621" y="29535"/>
                  <a:pt x="10703" y="29920"/>
                </a:cubicBezTo>
                <a:cubicBezTo>
                  <a:pt x="11309" y="32688"/>
                  <a:pt x="12375" y="35303"/>
                  <a:pt x="13869" y="37691"/>
                </a:cubicBezTo>
                <a:cubicBezTo>
                  <a:pt x="15315" y="39997"/>
                  <a:pt x="17125" y="42042"/>
                  <a:pt x="19252" y="43765"/>
                </a:cubicBezTo>
                <a:cubicBezTo>
                  <a:pt x="23666" y="47340"/>
                  <a:pt x="29191" y="49311"/>
                  <a:pt x="34814" y="49311"/>
                </a:cubicBezTo>
                <a:lnTo>
                  <a:pt x="34806" y="49303"/>
                </a:lnTo>
                <a:cubicBezTo>
                  <a:pt x="36609" y="49303"/>
                  <a:pt x="38419" y="49103"/>
                  <a:pt x="40187" y="48707"/>
                </a:cubicBezTo>
                <a:cubicBezTo>
                  <a:pt x="43543" y="47952"/>
                  <a:pt x="46641" y="46543"/>
                  <a:pt x="49388" y="44522"/>
                </a:cubicBezTo>
                <a:cubicBezTo>
                  <a:pt x="52045" y="42569"/>
                  <a:pt x="54251" y="40137"/>
                  <a:pt x="55950" y="37295"/>
                </a:cubicBezTo>
                <a:cubicBezTo>
                  <a:pt x="58483" y="33052"/>
                  <a:pt x="62932" y="30405"/>
                  <a:pt x="67850" y="30210"/>
                </a:cubicBezTo>
                <a:cubicBezTo>
                  <a:pt x="68536" y="30184"/>
                  <a:pt x="69225" y="30102"/>
                  <a:pt x="69900" y="29962"/>
                </a:cubicBezTo>
                <a:cubicBezTo>
                  <a:pt x="71995" y="29540"/>
                  <a:pt x="73966" y="28590"/>
                  <a:pt x="75597" y="27221"/>
                </a:cubicBezTo>
                <a:cubicBezTo>
                  <a:pt x="77302" y="25790"/>
                  <a:pt x="78621" y="23930"/>
                  <a:pt x="79407" y="21838"/>
                </a:cubicBezTo>
                <a:cubicBezTo>
                  <a:pt x="80215" y="19695"/>
                  <a:pt x="80431" y="17373"/>
                  <a:pt x="80035" y="15128"/>
                </a:cubicBezTo>
                <a:cubicBezTo>
                  <a:pt x="79956" y="14674"/>
                  <a:pt x="79851" y="14223"/>
                  <a:pt x="79727" y="13785"/>
                </a:cubicBezTo>
                <a:cubicBezTo>
                  <a:pt x="79067" y="11481"/>
                  <a:pt x="77779" y="9418"/>
                  <a:pt x="76009" y="7811"/>
                </a:cubicBezTo>
                <a:cubicBezTo>
                  <a:pt x="74275" y="6238"/>
                  <a:pt x="72148" y="5167"/>
                  <a:pt x="69858" y="4710"/>
                </a:cubicBezTo>
                <a:cubicBezTo>
                  <a:pt x="69037" y="4547"/>
                  <a:pt x="68309" y="4462"/>
                  <a:pt x="67362" y="4462"/>
                </a:cubicBezTo>
                <a:cubicBezTo>
                  <a:pt x="66415" y="4462"/>
                  <a:pt x="65462" y="4573"/>
                  <a:pt x="64528" y="4779"/>
                </a:cubicBezTo>
                <a:cubicBezTo>
                  <a:pt x="63987" y="4903"/>
                  <a:pt x="63449" y="5061"/>
                  <a:pt x="62932" y="5249"/>
                </a:cubicBezTo>
                <a:cubicBezTo>
                  <a:pt x="62715" y="5328"/>
                  <a:pt x="62491" y="5417"/>
                  <a:pt x="62275" y="5510"/>
                </a:cubicBezTo>
                <a:cubicBezTo>
                  <a:pt x="60504" y="6267"/>
                  <a:pt x="58620" y="6650"/>
                  <a:pt x="56678" y="6650"/>
                </a:cubicBezTo>
                <a:cubicBezTo>
                  <a:pt x="53760" y="6650"/>
                  <a:pt x="50921" y="5787"/>
                  <a:pt x="48469" y="4151"/>
                </a:cubicBezTo>
                <a:cubicBezTo>
                  <a:pt x="47614" y="3578"/>
                  <a:pt x="46715" y="3056"/>
                  <a:pt x="45794" y="2597"/>
                </a:cubicBezTo>
                <a:cubicBezTo>
                  <a:pt x="44108" y="1755"/>
                  <a:pt x="42327" y="1106"/>
                  <a:pt x="40501" y="671"/>
                </a:cubicBezTo>
                <a:cubicBezTo>
                  <a:pt x="38638" y="225"/>
                  <a:pt x="36624" y="0"/>
                  <a:pt x="34812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28"/>
          <p:cNvGrpSpPr/>
          <p:nvPr/>
        </p:nvGrpSpPr>
        <p:grpSpPr>
          <a:xfrm>
            <a:off x="6788200" y="-1331500"/>
            <a:ext cx="1871000" cy="1871000"/>
            <a:chOff x="4878700" y="655750"/>
            <a:chExt cx="1871000" cy="1871000"/>
          </a:xfrm>
        </p:grpSpPr>
        <p:sp>
          <p:nvSpPr>
            <p:cNvPr id="275" name="Google Shape;275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28"/>
          <p:cNvGrpSpPr/>
          <p:nvPr/>
        </p:nvGrpSpPr>
        <p:grpSpPr>
          <a:xfrm>
            <a:off x="8704775" y="2087613"/>
            <a:ext cx="1871000" cy="1871000"/>
            <a:chOff x="4878700" y="655750"/>
            <a:chExt cx="1871000" cy="1871000"/>
          </a:xfrm>
        </p:grpSpPr>
        <p:sp>
          <p:nvSpPr>
            <p:cNvPr id="287" name="Google Shape;287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" name="Google Shape;298;p28"/>
          <p:cNvSpPr/>
          <p:nvPr/>
        </p:nvSpPr>
        <p:spPr>
          <a:xfrm rot="-6749160">
            <a:off x="558161" y="4050009"/>
            <a:ext cx="2175131" cy="2912596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" name="Google Shape;299;p28"/>
          <p:cNvGrpSpPr/>
          <p:nvPr/>
        </p:nvGrpSpPr>
        <p:grpSpPr>
          <a:xfrm>
            <a:off x="1692650" y="4391200"/>
            <a:ext cx="1871000" cy="1871000"/>
            <a:chOff x="4878700" y="655750"/>
            <a:chExt cx="1871000" cy="1871000"/>
          </a:xfrm>
        </p:grpSpPr>
        <p:sp>
          <p:nvSpPr>
            <p:cNvPr id="300" name="Google Shape;300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2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2" name="Google Shape;312;p28"/>
          <p:cNvSpPr txBox="1"/>
          <p:nvPr>
            <p:ph hasCustomPrompt="1" idx="2" type="title"/>
          </p:nvPr>
        </p:nvSpPr>
        <p:spPr>
          <a:xfrm>
            <a:off x="818400" y="1480875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28"/>
          <p:cNvSpPr txBox="1"/>
          <p:nvPr>
            <p:ph hasCustomPrompt="1" idx="3" type="title"/>
          </p:nvPr>
        </p:nvSpPr>
        <p:spPr>
          <a:xfrm>
            <a:off x="818400" y="2914300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4" name="Google Shape;314;p28"/>
          <p:cNvSpPr txBox="1"/>
          <p:nvPr>
            <p:ph hasCustomPrompt="1" idx="4" type="title"/>
          </p:nvPr>
        </p:nvSpPr>
        <p:spPr>
          <a:xfrm>
            <a:off x="3123900" y="1480875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5" name="Google Shape;315;p28"/>
          <p:cNvSpPr txBox="1"/>
          <p:nvPr>
            <p:ph hasCustomPrompt="1" idx="5" type="title"/>
          </p:nvPr>
        </p:nvSpPr>
        <p:spPr>
          <a:xfrm>
            <a:off x="3123900" y="2914300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28"/>
          <p:cNvSpPr txBox="1"/>
          <p:nvPr>
            <p:ph hasCustomPrompt="1" idx="6" type="title"/>
          </p:nvPr>
        </p:nvSpPr>
        <p:spPr>
          <a:xfrm>
            <a:off x="5429400" y="1480875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28"/>
          <p:cNvSpPr txBox="1"/>
          <p:nvPr>
            <p:ph hasCustomPrompt="1" idx="7" type="title"/>
          </p:nvPr>
        </p:nvSpPr>
        <p:spPr>
          <a:xfrm>
            <a:off x="5429400" y="2914299"/>
            <a:ext cx="6948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8" name="Google Shape;318;p28"/>
          <p:cNvSpPr txBox="1"/>
          <p:nvPr>
            <p:ph idx="1" type="subTitle"/>
          </p:nvPr>
        </p:nvSpPr>
        <p:spPr>
          <a:xfrm>
            <a:off x="720000" y="21164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9" name="Google Shape;319;p28"/>
          <p:cNvSpPr txBox="1"/>
          <p:nvPr>
            <p:ph idx="8" type="subTitle"/>
          </p:nvPr>
        </p:nvSpPr>
        <p:spPr>
          <a:xfrm>
            <a:off x="3025500" y="21164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0" name="Google Shape;320;p28"/>
          <p:cNvSpPr txBox="1"/>
          <p:nvPr>
            <p:ph idx="9" type="subTitle"/>
          </p:nvPr>
        </p:nvSpPr>
        <p:spPr>
          <a:xfrm>
            <a:off x="5331000" y="2116475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1" name="Google Shape;321;p28"/>
          <p:cNvSpPr txBox="1"/>
          <p:nvPr>
            <p:ph idx="13" type="subTitle"/>
          </p:nvPr>
        </p:nvSpPr>
        <p:spPr>
          <a:xfrm>
            <a:off x="720000" y="35499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2" name="Google Shape;322;p28"/>
          <p:cNvSpPr txBox="1"/>
          <p:nvPr>
            <p:ph idx="14" type="subTitle"/>
          </p:nvPr>
        </p:nvSpPr>
        <p:spPr>
          <a:xfrm>
            <a:off x="3025500" y="35499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3" name="Google Shape;323;p28"/>
          <p:cNvSpPr txBox="1"/>
          <p:nvPr>
            <p:ph idx="15" type="subTitle"/>
          </p:nvPr>
        </p:nvSpPr>
        <p:spPr>
          <a:xfrm>
            <a:off x="5331000" y="3549950"/>
            <a:ext cx="23055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24" name="Google Shape;324;p28"/>
          <p:cNvGrpSpPr/>
          <p:nvPr/>
        </p:nvGrpSpPr>
        <p:grpSpPr>
          <a:xfrm>
            <a:off x="5994312" y="4871771"/>
            <a:ext cx="909867" cy="909867"/>
            <a:chOff x="4878700" y="655750"/>
            <a:chExt cx="1871000" cy="1871000"/>
          </a:xfrm>
        </p:grpSpPr>
        <p:sp>
          <p:nvSpPr>
            <p:cNvPr id="325" name="Google Shape;325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336" name="Google Shape;336;p28"/>
          <p:cNvGrpSpPr/>
          <p:nvPr/>
        </p:nvGrpSpPr>
        <p:grpSpPr>
          <a:xfrm>
            <a:off x="4519537" y="-673616"/>
            <a:ext cx="909867" cy="909867"/>
            <a:chOff x="4878700" y="655750"/>
            <a:chExt cx="1871000" cy="1871000"/>
          </a:xfrm>
        </p:grpSpPr>
        <p:sp>
          <p:nvSpPr>
            <p:cNvPr id="337" name="Google Shape;337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28"/>
          <p:cNvGrpSpPr/>
          <p:nvPr/>
        </p:nvGrpSpPr>
        <p:grpSpPr>
          <a:xfrm>
            <a:off x="-611788" y="3292271"/>
            <a:ext cx="909867" cy="909867"/>
            <a:chOff x="4878700" y="655750"/>
            <a:chExt cx="1871000" cy="1871000"/>
          </a:xfrm>
        </p:grpSpPr>
        <p:sp>
          <p:nvSpPr>
            <p:cNvPr id="349" name="Google Shape;349;p28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937625" y="2719000"/>
            <a:ext cx="21753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29"/>
          <p:cNvSpPr txBox="1"/>
          <p:nvPr>
            <p:ph idx="2" type="subTitle"/>
          </p:nvPr>
        </p:nvSpPr>
        <p:spPr>
          <a:xfrm>
            <a:off x="3484350" y="2719000"/>
            <a:ext cx="21753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6031075" y="2719000"/>
            <a:ext cx="21753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29"/>
          <p:cNvSpPr txBox="1"/>
          <p:nvPr>
            <p:ph idx="4" type="subTitle"/>
          </p:nvPr>
        </p:nvSpPr>
        <p:spPr>
          <a:xfrm>
            <a:off x="937625" y="2251625"/>
            <a:ext cx="217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3484350" y="2267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7" name="Google Shape;367;p29"/>
          <p:cNvSpPr txBox="1"/>
          <p:nvPr>
            <p:ph idx="6" type="subTitle"/>
          </p:nvPr>
        </p:nvSpPr>
        <p:spPr>
          <a:xfrm>
            <a:off x="6031075" y="2267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68" name="Google Shape;368;p29"/>
          <p:cNvGrpSpPr/>
          <p:nvPr/>
        </p:nvGrpSpPr>
        <p:grpSpPr>
          <a:xfrm>
            <a:off x="6620787" y="-641141"/>
            <a:ext cx="909867" cy="909867"/>
            <a:chOff x="4878700" y="655750"/>
            <a:chExt cx="1871000" cy="1871000"/>
          </a:xfrm>
        </p:grpSpPr>
        <p:sp>
          <p:nvSpPr>
            <p:cNvPr id="369" name="Google Shape;369;p29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380" name="Google Shape;380;p29"/>
          <p:cNvGrpSpPr/>
          <p:nvPr/>
        </p:nvGrpSpPr>
        <p:grpSpPr>
          <a:xfrm>
            <a:off x="-591288" y="3694134"/>
            <a:ext cx="909867" cy="909867"/>
            <a:chOff x="4878700" y="655750"/>
            <a:chExt cx="1871000" cy="1871000"/>
          </a:xfrm>
        </p:grpSpPr>
        <p:sp>
          <p:nvSpPr>
            <p:cNvPr id="381" name="Google Shape;381;p29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7" name="Google Shape;387;p29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sp>
        <p:nvSpPr>
          <p:cNvPr id="392" name="Google Shape;392;p29"/>
          <p:cNvSpPr/>
          <p:nvPr/>
        </p:nvSpPr>
        <p:spPr>
          <a:xfrm rot="7754925">
            <a:off x="8515238" y="916480"/>
            <a:ext cx="2175143" cy="2912611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9"/>
          <p:cNvSpPr/>
          <p:nvPr/>
        </p:nvSpPr>
        <p:spPr>
          <a:xfrm rot="9319140">
            <a:off x="8627329" y="825388"/>
            <a:ext cx="408079" cy="408079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29"/>
          <p:cNvGrpSpPr/>
          <p:nvPr/>
        </p:nvGrpSpPr>
        <p:grpSpPr>
          <a:xfrm>
            <a:off x="8517950" y="2779325"/>
            <a:ext cx="1871000" cy="1871000"/>
            <a:chOff x="4878700" y="655750"/>
            <a:chExt cx="1871000" cy="1871000"/>
          </a:xfrm>
        </p:grpSpPr>
        <p:sp>
          <p:nvSpPr>
            <p:cNvPr id="395" name="Google Shape;395;p29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9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29"/>
          <p:cNvSpPr/>
          <p:nvPr/>
        </p:nvSpPr>
        <p:spPr>
          <a:xfrm>
            <a:off x="2741213" y="4494522"/>
            <a:ext cx="3313597" cy="2031531"/>
          </a:xfrm>
          <a:custGeom>
            <a:rect b="b" l="l" r="r" t="t"/>
            <a:pathLst>
              <a:path extrusionOk="0" h="49312" w="80432">
                <a:moveTo>
                  <a:pt x="34812" y="0"/>
                </a:moveTo>
                <a:cubicBezTo>
                  <a:pt x="32996" y="0"/>
                  <a:pt x="31173" y="201"/>
                  <a:pt x="29389" y="605"/>
                </a:cubicBezTo>
                <a:cubicBezTo>
                  <a:pt x="27972" y="924"/>
                  <a:pt x="26582" y="1367"/>
                  <a:pt x="25255" y="1921"/>
                </a:cubicBezTo>
                <a:cubicBezTo>
                  <a:pt x="23352" y="2715"/>
                  <a:pt x="21373" y="3117"/>
                  <a:pt x="19370" y="3117"/>
                </a:cubicBezTo>
                <a:cubicBezTo>
                  <a:pt x="17339" y="3117"/>
                  <a:pt x="15399" y="2702"/>
                  <a:pt x="13602" y="1876"/>
                </a:cubicBezTo>
                <a:cubicBezTo>
                  <a:pt x="12441" y="1346"/>
                  <a:pt x="11676" y="1077"/>
                  <a:pt x="10019" y="1077"/>
                </a:cubicBezTo>
                <a:cubicBezTo>
                  <a:pt x="8365" y="1077"/>
                  <a:pt x="6671" y="1578"/>
                  <a:pt x="4982" y="2560"/>
                </a:cubicBezTo>
                <a:cubicBezTo>
                  <a:pt x="3602" y="3365"/>
                  <a:pt x="2470" y="4449"/>
                  <a:pt x="1618" y="5787"/>
                </a:cubicBezTo>
                <a:cubicBezTo>
                  <a:pt x="649" y="7299"/>
                  <a:pt x="108" y="9048"/>
                  <a:pt x="56" y="10845"/>
                </a:cubicBezTo>
                <a:cubicBezTo>
                  <a:pt x="0" y="12695"/>
                  <a:pt x="465" y="14521"/>
                  <a:pt x="1401" y="16125"/>
                </a:cubicBezTo>
                <a:cubicBezTo>
                  <a:pt x="2188" y="17476"/>
                  <a:pt x="3243" y="18590"/>
                  <a:pt x="4541" y="19437"/>
                </a:cubicBezTo>
                <a:cubicBezTo>
                  <a:pt x="6309" y="20592"/>
                  <a:pt x="7805" y="22212"/>
                  <a:pt x="8863" y="24117"/>
                </a:cubicBezTo>
                <a:cubicBezTo>
                  <a:pt x="9655" y="25545"/>
                  <a:pt x="10199" y="27110"/>
                  <a:pt x="10478" y="28759"/>
                </a:cubicBezTo>
                <a:cubicBezTo>
                  <a:pt x="10544" y="29144"/>
                  <a:pt x="10621" y="29535"/>
                  <a:pt x="10703" y="29920"/>
                </a:cubicBezTo>
                <a:cubicBezTo>
                  <a:pt x="11309" y="32688"/>
                  <a:pt x="12375" y="35303"/>
                  <a:pt x="13869" y="37691"/>
                </a:cubicBezTo>
                <a:cubicBezTo>
                  <a:pt x="15315" y="39997"/>
                  <a:pt x="17125" y="42042"/>
                  <a:pt x="19252" y="43765"/>
                </a:cubicBezTo>
                <a:cubicBezTo>
                  <a:pt x="23666" y="47340"/>
                  <a:pt x="29191" y="49311"/>
                  <a:pt x="34814" y="49311"/>
                </a:cubicBezTo>
                <a:lnTo>
                  <a:pt x="34806" y="49303"/>
                </a:lnTo>
                <a:cubicBezTo>
                  <a:pt x="36609" y="49303"/>
                  <a:pt x="38419" y="49103"/>
                  <a:pt x="40187" y="48707"/>
                </a:cubicBezTo>
                <a:cubicBezTo>
                  <a:pt x="43543" y="47952"/>
                  <a:pt x="46641" y="46543"/>
                  <a:pt x="49388" y="44522"/>
                </a:cubicBezTo>
                <a:cubicBezTo>
                  <a:pt x="52045" y="42569"/>
                  <a:pt x="54251" y="40137"/>
                  <a:pt x="55950" y="37295"/>
                </a:cubicBezTo>
                <a:cubicBezTo>
                  <a:pt x="58483" y="33052"/>
                  <a:pt x="62932" y="30405"/>
                  <a:pt x="67850" y="30210"/>
                </a:cubicBezTo>
                <a:cubicBezTo>
                  <a:pt x="68536" y="30184"/>
                  <a:pt x="69225" y="30102"/>
                  <a:pt x="69900" y="29962"/>
                </a:cubicBezTo>
                <a:cubicBezTo>
                  <a:pt x="71995" y="29540"/>
                  <a:pt x="73966" y="28590"/>
                  <a:pt x="75597" y="27221"/>
                </a:cubicBezTo>
                <a:cubicBezTo>
                  <a:pt x="77302" y="25790"/>
                  <a:pt x="78621" y="23930"/>
                  <a:pt x="79407" y="21838"/>
                </a:cubicBezTo>
                <a:cubicBezTo>
                  <a:pt x="80215" y="19695"/>
                  <a:pt x="80431" y="17373"/>
                  <a:pt x="80035" y="15128"/>
                </a:cubicBezTo>
                <a:cubicBezTo>
                  <a:pt x="79956" y="14674"/>
                  <a:pt x="79851" y="14223"/>
                  <a:pt x="79727" y="13785"/>
                </a:cubicBezTo>
                <a:cubicBezTo>
                  <a:pt x="79067" y="11481"/>
                  <a:pt x="77779" y="9418"/>
                  <a:pt x="76009" y="7811"/>
                </a:cubicBezTo>
                <a:cubicBezTo>
                  <a:pt x="74275" y="6238"/>
                  <a:pt x="72148" y="5167"/>
                  <a:pt x="69858" y="4710"/>
                </a:cubicBezTo>
                <a:cubicBezTo>
                  <a:pt x="69037" y="4547"/>
                  <a:pt x="68309" y="4462"/>
                  <a:pt x="67362" y="4462"/>
                </a:cubicBezTo>
                <a:cubicBezTo>
                  <a:pt x="66415" y="4462"/>
                  <a:pt x="65462" y="4573"/>
                  <a:pt x="64528" y="4779"/>
                </a:cubicBezTo>
                <a:cubicBezTo>
                  <a:pt x="63987" y="4903"/>
                  <a:pt x="63449" y="5061"/>
                  <a:pt x="62932" y="5249"/>
                </a:cubicBezTo>
                <a:cubicBezTo>
                  <a:pt x="62715" y="5328"/>
                  <a:pt x="62491" y="5417"/>
                  <a:pt x="62275" y="5510"/>
                </a:cubicBezTo>
                <a:cubicBezTo>
                  <a:pt x="60504" y="6267"/>
                  <a:pt x="58620" y="6650"/>
                  <a:pt x="56678" y="6650"/>
                </a:cubicBezTo>
                <a:cubicBezTo>
                  <a:pt x="53760" y="6650"/>
                  <a:pt x="50921" y="5787"/>
                  <a:pt x="48469" y="4151"/>
                </a:cubicBezTo>
                <a:cubicBezTo>
                  <a:pt x="47614" y="3578"/>
                  <a:pt x="46715" y="3056"/>
                  <a:pt x="45794" y="2597"/>
                </a:cubicBezTo>
                <a:cubicBezTo>
                  <a:pt x="44108" y="1755"/>
                  <a:pt x="42327" y="1106"/>
                  <a:pt x="40501" y="671"/>
                </a:cubicBezTo>
                <a:cubicBezTo>
                  <a:pt x="38638" y="225"/>
                  <a:pt x="36624" y="0"/>
                  <a:pt x="34812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7" name="Google Shape;407;p29"/>
          <p:cNvGrpSpPr/>
          <p:nvPr/>
        </p:nvGrpSpPr>
        <p:grpSpPr>
          <a:xfrm>
            <a:off x="4899300" y="4494525"/>
            <a:ext cx="1871000" cy="1871000"/>
            <a:chOff x="4878700" y="655750"/>
            <a:chExt cx="1871000" cy="1871000"/>
          </a:xfrm>
        </p:grpSpPr>
        <p:sp>
          <p:nvSpPr>
            <p:cNvPr id="408" name="Google Shape;408;p29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/>
          <p:nvPr/>
        </p:nvSpPr>
        <p:spPr>
          <a:xfrm rot="-5779292">
            <a:off x="-347164" y="-1575924"/>
            <a:ext cx="2175128" cy="2912592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p30"/>
          <p:cNvGrpSpPr/>
          <p:nvPr/>
        </p:nvGrpSpPr>
        <p:grpSpPr>
          <a:xfrm>
            <a:off x="-1457400" y="539500"/>
            <a:ext cx="1871000" cy="1871000"/>
            <a:chOff x="4878700" y="655750"/>
            <a:chExt cx="1871000" cy="1871000"/>
          </a:xfrm>
        </p:grpSpPr>
        <p:sp>
          <p:nvSpPr>
            <p:cNvPr id="422" name="Google Shape;422;p30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30"/>
          <p:cNvSpPr/>
          <p:nvPr/>
        </p:nvSpPr>
        <p:spPr>
          <a:xfrm>
            <a:off x="2159027" y="4518667"/>
            <a:ext cx="3313597" cy="2031531"/>
          </a:xfrm>
          <a:custGeom>
            <a:rect b="b" l="l" r="r" t="t"/>
            <a:pathLst>
              <a:path extrusionOk="0" h="49312" w="80432">
                <a:moveTo>
                  <a:pt x="34812" y="0"/>
                </a:moveTo>
                <a:cubicBezTo>
                  <a:pt x="32996" y="0"/>
                  <a:pt x="31173" y="201"/>
                  <a:pt x="29389" y="605"/>
                </a:cubicBezTo>
                <a:cubicBezTo>
                  <a:pt x="27972" y="924"/>
                  <a:pt x="26582" y="1367"/>
                  <a:pt x="25255" y="1921"/>
                </a:cubicBezTo>
                <a:cubicBezTo>
                  <a:pt x="23352" y="2715"/>
                  <a:pt x="21373" y="3117"/>
                  <a:pt x="19370" y="3117"/>
                </a:cubicBezTo>
                <a:cubicBezTo>
                  <a:pt x="17339" y="3117"/>
                  <a:pt x="15399" y="2702"/>
                  <a:pt x="13602" y="1876"/>
                </a:cubicBezTo>
                <a:cubicBezTo>
                  <a:pt x="12441" y="1346"/>
                  <a:pt x="11676" y="1077"/>
                  <a:pt x="10019" y="1077"/>
                </a:cubicBezTo>
                <a:cubicBezTo>
                  <a:pt x="8365" y="1077"/>
                  <a:pt x="6671" y="1578"/>
                  <a:pt x="4982" y="2560"/>
                </a:cubicBezTo>
                <a:cubicBezTo>
                  <a:pt x="3602" y="3365"/>
                  <a:pt x="2470" y="4449"/>
                  <a:pt x="1618" y="5787"/>
                </a:cubicBezTo>
                <a:cubicBezTo>
                  <a:pt x="649" y="7299"/>
                  <a:pt x="108" y="9048"/>
                  <a:pt x="56" y="10845"/>
                </a:cubicBezTo>
                <a:cubicBezTo>
                  <a:pt x="0" y="12695"/>
                  <a:pt x="465" y="14521"/>
                  <a:pt x="1401" y="16125"/>
                </a:cubicBezTo>
                <a:cubicBezTo>
                  <a:pt x="2188" y="17476"/>
                  <a:pt x="3243" y="18590"/>
                  <a:pt x="4541" y="19437"/>
                </a:cubicBezTo>
                <a:cubicBezTo>
                  <a:pt x="6309" y="20592"/>
                  <a:pt x="7805" y="22212"/>
                  <a:pt x="8863" y="24117"/>
                </a:cubicBezTo>
                <a:cubicBezTo>
                  <a:pt x="9655" y="25545"/>
                  <a:pt x="10199" y="27110"/>
                  <a:pt x="10478" y="28759"/>
                </a:cubicBezTo>
                <a:cubicBezTo>
                  <a:pt x="10544" y="29144"/>
                  <a:pt x="10621" y="29535"/>
                  <a:pt x="10703" y="29920"/>
                </a:cubicBezTo>
                <a:cubicBezTo>
                  <a:pt x="11309" y="32688"/>
                  <a:pt x="12375" y="35303"/>
                  <a:pt x="13869" y="37691"/>
                </a:cubicBezTo>
                <a:cubicBezTo>
                  <a:pt x="15315" y="39997"/>
                  <a:pt x="17125" y="42042"/>
                  <a:pt x="19252" y="43765"/>
                </a:cubicBezTo>
                <a:cubicBezTo>
                  <a:pt x="23666" y="47340"/>
                  <a:pt x="29191" y="49311"/>
                  <a:pt x="34814" y="49311"/>
                </a:cubicBezTo>
                <a:lnTo>
                  <a:pt x="34806" y="49303"/>
                </a:lnTo>
                <a:cubicBezTo>
                  <a:pt x="36609" y="49303"/>
                  <a:pt x="38419" y="49103"/>
                  <a:pt x="40187" y="48707"/>
                </a:cubicBezTo>
                <a:cubicBezTo>
                  <a:pt x="43543" y="47952"/>
                  <a:pt x="46641" y="46543"/>
                  <a:pt x="49388" y="44522"/>
                </a:cubicBezTo>
                <a:cubicBezTo>
                  <a:pt x="52045" y="42569"/>
                  <a:pt x="54251" y="40137"/>
                  <a:pt x="55950" y="37295"/>
                </a:cubicBezTo>
                <a:cubicBezTo>
                  <a:pt x="58483" y="33052"/>
                  <a:pt x="62932" y="30405"/>
                  <a:pt x="67850" y="30210"/>
                </a:cubicBezTo>
                <a:cubicBezTo>
                  <a:pt x="68536" y="30184"/>
                  <a:pt x="69225" y="30102"/>
                  <a:pt x="69900" y="29962"/>
                </a:cubicBezTo>
                <a:cubicBezTo>
                  <a:pt x="71995" y="29540"/>
                  <a:pt x="73966" y="28590"/>
                  <a:pt x="75597" y="27221"/>
                </a:cubicBezTo>
                <a:cubicBezTo>
                  <a:pt x="77302" y="25790"/>
                  <a:pt x="78621" y="23930"/>
                  <a:pt x="79407" y="21838"/>
                </a:cubicBezTo>
                <a:cubicBezTo>
                  <a:pt x="80215" y="19695"/>
                  <a:pt x="80431" y="17373"/>
                  <a:pt x="80035" y="15128"/>
                </a:cubicBezTo>
                <a:cubicBezTo>
                  <a:pt x="79956" y="14674"/>
                  <a:pt x="79851" y="14223"/>
                  <a:pt x="79727" y="13785"/>
                </a:cubicBezTo>
                <a:cubicBezTo>
                  <a:pt x="79067" y="11481"/>
                  <a:pt x="77779" y="9418"/>
                  <a:pt x="76009" y="7811"/>
                </a:cubicBezTo>
                <a:cubicBezTo>
                  <a:pt x="74275" y="6238"/>
                  <a:pt x="72148" y="5167"/>
                  <a:pt x="69858" y="4710"/>
                </a:cubicBezTo>
                <a:cubicBezTo>
                  <a:pt x="69037" y="4547"/>
                  <a:pt x="68309" y="4462"/>
                  <a:pt x="67362" y="4462"/>
                </a:cubicBezTo>
                <a:cubicBezTo>
                  <a:pt x="66415" y="4462"/>
                  <a:pt x="65462" y="4573"/>
                  <a:pt x="64528" y="4779"/>
                </a:cubicBezTo>
                <a:cubicBezTo>
                  <a:pt x="63987" y="4903"/>
                  <a:pt x="63449" y="5061"/>
                  <a:pt x="62932" y="5249"/>
                </a:cubicBezTo>
                <a:cubicBezTo>
                  <a:pt x="62715" y="5328"/>
                  <a:pt x="62491" y="5417"/>
                  <a:pt x="62275" y="5510"/>
                </a:cubicBezTo>
                <a:cubicBezTo>
                  <a:pt x="60504" y="6267"/>
                  <a:pt x="58620" y="6650"/>
                  <a:pt x="56678" y="6650"/>
                </a:cubicBezTo>
                <a:cubicBezTo>
                  <a:pt x="53760" y="6650"/>
                  <a:pt x="50921" y="5787"/>
                  <a:pt x="48469" y="4151"/>
                </a:cubicBezTo>
                <a:cubicBezTo>
                  <a:pt x="47614" y="3578"/>
                  <a:pt x="46715" y="3056"/>
                  <a:pt x="45794" y="2597"/>
                </a:cubicBezTo>
                <a:cubicBezTo>
                  <a:pt x="44108" y="1755"/>
                  <a:pt x="42327" y="1106"/>
                  <a:pt x="40501" y="671"/>
                </a:cubicBezTo>
                <a:cubicBezTo>
                  <a:pt x="38638" y="225"/>
                  <a:pt x="36624" y="0"/>
                  <a:pt x="34812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30"/>
          <p:cNvGrpSpPr/>
          <p:nvPr/>
        </p:nvGrpSpPr>
        <p:grpSpPr>
          <a:xfrm>
            <a:off x="1432875" y="4782050"/>
            <a:ext cx="1871000" cy="1871000"/>
            <a:chOff x="4878700" y="655750"/>
            <a:chExt cx="1871000" cy="1871000"/>
          </a:xfrm>
        </p:grpSpPr>
        <p:sp>
          <p:nvSpPr>
            <p:cNvPr id="435" name="Google Shape;435;p30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6" name="Google Shape;446;p30"/>
          <p:cNvSpPr txBox="1"/>
          <p:nvPr>
            <p:ph type="title"/>
          </p:nvPr>
        </p:nvSpPr>
        <p:spPr>
          <a:xfrm>
            <a:off x="1081675" y="1312125"/>
            <a:ext cx="3708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7" name="Google Shape;447;p30"/>
          <p:cNvSpPr txBox="1"/>
          <p:nvPr>
            <p:ph idx="1" type="subTitle"/>
          </p:nvPr>
        </p:nvSpPr>
        <p:spPr>
          <a:xfrm>
            <a:off x="1081675" y="2027375"/>
            <a:ext cx="3708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48" name="Google Shape;448;p30"/>
          <p:cNvSpPr/>
          <p:nvPr>
            <p:ph idx="2" type="pic"/>
          </p:nvPr>
        </p:nvSpPr>
        <p:spPr>
          <a:xfrm>
            <a:off x="5643775" y="539500"/>
            <a:ext cx="2787000" cy="4064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49" name="Google Shape;449;p30"/>
          <p:cNvGrpSpPr/>
          <p:nvPr/>
        </p:nvGrpSpPr>
        <p:grpSpPr>
          <a:xfrm>
            <a:off x="8895387" y="596984"/>
            <a:ext cx="909867" cy="909867"/>
            <a:chOff x="4878700" y="655750"/>
            <a:chExt cx="1871000" cy="1871000"/>
          </a:xfrm>
        </p:grpSpPr>
        <p:sp>
          <p:nvSpPr>
            <p:cNvPr id="450" name="Google Shape;450;p30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aseline="-25000"/>
            </a:p>
          </p:txBody>
        </p:sp>
      </p:grpSp>
      <p:grpSp>
        <p:nvGrpSpPr>
          <p:cNvPr id="461" name="Google Shape;461;p30"/>
          <p:cNvGrpSpPr/>
          <p:nvPr/>
        </p:nvGrpSpPr>
        <p:grpSpPr>
          <a:xfrm>
            <a:off x="4387987" y="-683091"/>
            <a:ext cx="909867" cy="909867"/>
            <a:chOff x="4878700" y="655750"/>
            <a:chExt cx="1871000" cy="1871000"/>
          </a:xfrm>
        </p:grpSpPr>
        <p:sp>
          <p:nvSpPr>
            <p:cNvPr id="462" name="Google Shape;462;p30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0"/>
          <p:cNvGrpSpPr/>
          <p:nvPr/>
        </p:nvGrpSpPr>
        <p:grpSpPr>
          <a:xfrm>
            <a:off x="-630088" y="3944459"/>
            <a:ext cx="909867" cy="909867"/>
            <a:chOff x="4878700" y="655750"/>
            <a:chExt cx="1871000" cy="1871000"/>
          </a:xfrm>
        </p:grpSpPr>
        <p:sp>
          <p:nvSpPr>
            <p:cNvPr id="474" name="Google Shape;474;p30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dk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152475"/>
            <a:ext cx="7704000" cy="3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AutoNum type="arabicPeriod"/>
              <a:defRPr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24" name="Google Shape;24;p4"/>
          <p:cNvCxnSpPr/>
          <p:nvPr/>
        </p:nvCxnSpPr>
        <p:spPr>
          <a:xfrm rot="10800000">
            <a:off x="300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5"/>
          <p:cNvCxnSpPr/>
          <p:nvPr/>
        </p:nvCxnSpPr>
        <p:spPr>
          <a:xfrm rot="10800000">
            <a:off x="781200" y="25717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801125" y="921596"/>
            <a:ext cx="3541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subTitle"/>
          </p:nvPr>
        </p:nvSpPr>
        <p:spPr>
          <a:xfrm>
            <a:off x="2801125" y="2820471"/>
            <a:ext cx="3541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2801125" y="1634996"/>
            <a:ext cx="35418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4" type="subTitle"/>
          </p:nvPr>
        </p:nvSpPr>
        <p:spPr>
          <a:xfrm>
            <a:off x="2801125" y="3533796"/>
            <a:ext cx="35418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35" name="Google Shape;35;p6"/>
          <p:cNvCxnSpPr/>
          <p:nvPr/>
        </p:nvCxnSpPr>
        <p:spPr>
          <a:xfrm rot="10800000">
            <a:off x="1552479" y="1021850"/>
            <a:ext cx="7581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15300" y="286050"/>
            <a:ext cx="8513400" cy="45717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1782300" y="1690350"/>
            <a:ext cx="5579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1782500" y="2263050"/>
            <a:ext cx="5579400" cy="11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1783150" y="835763"/>
            <a:ext cx="5577600" cy="27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720000" y="790225"/>
            <a:ext cx="77040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1622700" y="3021626"/>
            <a:ext cx="58986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255925" y="562075"/>
            <a:ext cx="6632400" cy="7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7984848" y="585630"/>
            <a:ext cx="1159152" cy="3972541"/>
          </a:xfrm>
          <a:custGeom>
            <a:rect b="b" l="l" r="r" t="t"/>
            <a:pathLst>
              <a:path extrusionOk="0" fill="none" h="54611" w="15935">
                <a:moveTo>
                  <a:pt x="15934" y="1"/>
                </a:moveTo>
                <a:cubicBezTo>
                  <a:pt x="6420" y="5383"/>
                  <a:pt x="0" y="15596"/>
                  <a:pt x="0" y="27305"/>
                </a:cubicBezTo>
                <a:cubicBezTo>
                  <a:pt x="6" y="38616"/>
                  <a:pt x="6092" y="49042"/>
                  <a:pt x="15934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erriweather"/>
              <a:buNone/>
              <a:defRPr b="1"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rollingstone.com/culture/culture-news/chatgtp-moderators-labeling-violent-content-ptsd-1234662975/" TargetMode="External"/><Relationship Id="rId4" Type="http://schemas.openxmlformats.org/officeDocument/2006/relationships/hyperlink" Target="https://www.technologyreview.com/2022/04/20/1050392/ai-industry-appen-scale-data-labels/" TargetMode="External"/><Relationship Id="rId9" Type="http://schemas.openxmlformats.org/officeDocument/2006/relationships/image" Target="../media/image6.png"/><Relationship Id="rId5" Type="http://schemas.openxmlformats.org/officeDocument/2006/relationships/hyperlink" Target="https://www.politico.com/news/2022/01/28/suicide-hotline-silicon-valley-privacy-debates-00002617?mc_cid=30af99395f&amp;mc_eid=1513350f25" TargetMode="External"/><Relationship Id="rId6" Type="http://schemas.openxmlformats.org/officeDocument/2006/relationships/hyperlink" Target="https://www.vice.com/en/article/m7vzjb/location-data-abortion-clinics-safegraph-planned-parenthood" TargetMode="External"/><Relationship Id="rId7" Type="http://schemas.openxmlformats.org/officeDocument/2006/relationships/hyperlink" Target="https://www.vice.com/en/article/dy8n3j/amazon-delivery-drivers-forced-to-sign-biometric-consent-form-or-lose-job?mc_cid=017c234f8a&amp;mc_eid=44f5f7c4d2" TargetMode="External"/><Relationship Id="rId8" Type="http://schemas.openxmlformats.org/officeDocument/2006/relationships/hyperlink" Target="https://www.cnbc.com/2020/10/24/how-amazon-prevents-unions-by-surveilling-employee-activism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hemarkup.org/citizen-browser/2021/01/14/biden-and-trump-voters-were-exposed-to-radically-different-coverage-of-the-capitol-riot-on-facebook" TargetMode="External"/><Relationship Id="rId4" Type="http://schemas.openxmlformats.org/officeDocument/2006/relationships/hyperlink" Target="https://www.technologyreview.com/2020/01/29/276000/a-study-of-youtube-comments-shows-how-its-turning-people-onto-the-alt-right/" TargetMode="External"/><Relationship Id="rId9" Type="http://schemas.openxmlformats.org/officeDocument/2006/relationships/hyperlink" Target="https://www.vice.com/en/article/akd4bg/this-app-claims-it-can-detect-trustworthiness-it-cant" TargetMode="External"/><Relationship Id="rId5" Type="http://schemas.openxmlformats.org/officeDocument/2006/relationships/hyperlink" Target="https://www.technologyreview.com/2021/03/11/1020600/facebook-responsible-ai-misinformation/" TargetMode="External"/><Relationship Id="rId6" Type="http://schemas.openxmlformats.org/officeDocument/2006/relationships/hyperlink" Target="https://www.wsj.com/articles/the-facebook-files-11631713039" TargetMode="External"/><Relationship Id="rId7" Type="http://schemas.openxmlformats.org/officeDocument/2006/relationships/hyperlink" Target="https://www.wired.com/story/google-timnit-gebru-ai-what-really-happened/" TargetMode="External"/><Relationship Id="rId8" Type="http://schemas.openxmlformats.org/officeDocument/2006/relationships/hyperlink" Target="https://www.scientificamerican.com/article/how-facebook-hinders-misinformation-research/" TargetMode="External"/><Relationship Id="rId10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euters.com/article/us-amazon-com-jobs-automation-insight/amazon-scraps-secret-ai-recruiting-tool-that-showed-bias-against-women-idUSKCN1MK08G" TargetMode="External"/><Relationship Id="rId4" Type="http://schemas.openxmlformats.org/officeDocument/2006/relationships/hyperlink" Target="https://dl.acm.org/doi/pdf/10.1145/3491102.3501831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arxiv.org/abs/2101.05783" TargetMode="External"/><Relationship Id="rId6" Type="http://schemas.openxmlformats.org/officeDocument/2006/relationships/hyperlink" Target="https://arxiv.org/abs/2101.05783" TargetMode="External"/><Relationship Id="rId7" Type="http://schemas.openxmlformats.org/officeDocument/2006/relationships/hyperlink" Target="https://www.unite.ai/minority-voices-filtered-out-of-google-natural-language-processing-models/" TargetMode="External"/><Relationship Id="rId8" Type="http://schemas.openxmlformats.org/officeDocument/2006/relationships/hyperlink" Target="https://link.springer.com/article/10.1007/s43681-021-00067-y" TargetMode="External"/><Relationship Id="rId10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rxiv.org/pdf/2207.07048.pdf" TargetMode="External"/><Relationship Id="rId4" Type="http://schemas.openxmlformats.org/officeDocument/2006/relationships/hyperlink" Target="https://pubmed.ncbi.nlm.nih.gov/34152373/" TargetMode="External"/><Relationship Id="rId5" Type="http://schemas.openxmlformats.org/officeDocument/2006/relationships/hyperlink" Target="https://arxiv.org/abs/1702.06280" TargetMode="External"/><Relationship Id="rId6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reuters.com/investigates/special-report/usa-riteaid-software/" TargetMode="External"/><Relationship Id="rId4" Type="http://schemas.openxmlformats.org/officeDocument/2006/relationships/hyperlink" Target="https://www.nytimes.com/2019/03/28/nyregion/rent-stabilized-buildings-facial-recognition.html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www.nytimes.com/2019/03/28/nyregion/rent-stabilized-buildings-facial-recognition.html" TargetMode="External"/><Relationship Id="rId6" Type="http://schemas.openxmlformats.org/officeDocument/2006/relationships/hyperlink" Target="https://www.nbcmiami.com/investigations/miami-police-used-facial-recognition-technology-in-protesters-arrest/2278848/" TargetMode="External"/><Relationship Id="rId7" Type="http://schemas.openxmlformats.org/officeDocument/2006/relationships/hyperlink" Target="https://www.nytimes.com/2019/04/14/technology/china-surveillance-artificial-intelligence-racial-profiling.html" TargetMode="External"/><Relationship Id="rId8" Type="http://schemas.openxmlformats.org/officeDocument/2006/relationships/hyperlink" Target="https://www.gmfus.org/news/automating-decision-making-migration-policy-navigation-guide" TargetMode="External"/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2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nature.com/articles/s41599-022-01463-3" TargetMode="External"/><Relationship Id="rId4" Type="http://schemas.openxmlformats.org/officeDocument/2006/relationships/hyperlink" Target="https://arxiv.org/abs/2211.02001" TargetMode="External"/><Relationship Id="rId5" Type="http://schemas.openxmlformats.org/officeDocument/2006/relationships/hyperlink" Target="https://link.springer.com/article/10.1007/s43681-021-00052-5" TargetMode="External"/><Relationship Id="rId6" Type="http://schemas.openxmlformats.org/officeDocument/2006/relationships/image" Target="../media/image35.png"/><Relationship Id="rId7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hyperlink" Target="https://arxiv.org/pdf/2211.09024.pdf" TargetMode="External"/><Relationship Id="rId9" Type="http://schemas.openxmlformats.org/officeDocument/2006/relationships/hyperlink" Target="https://arxiv.org/abs/2302.02083" TargetMode="External"/><Relationship Id="rId5" Type="http://schemas.openxmlformats.org/officeDocument/2006/relationships/hyperlink" Target="https://arxiv.org/abs/2102.06701" TargetMode="External"/><Relationship Id="rId6" Type="http://schemas.openxmlformats.org/officeDocument/2006/relationships/hyperlink" Target="https://arxiv.org/abs/1712.07628" TargetMode="External"/><Relationship Id="rId7" Type="http://schemas.openxmlformats.org/officeDocument/2006/relationships/hyperlink" Target="https://arxiv.org/abs/2206.07682" TargetMode="External"/><Relationship Id="rId8" Type="http://schemas.openxmlformats.org/officeDocument/2006/relationships/hyperlink" Target="https://arxiv.org/abs/2303.12712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5" Type="http://schemas.openxmlformats.org/officeDocument/2006/relationships/hyperlink" Target="https://gizmodo.com/how-we-determined-predictive-policing-software-dispropo-1848139456?rev=1638451530956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5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5" Type="http://schemas.openxmlformats.org/officeDocument/2006/relationships/image" Target="../media/image28.png"/><Relationship Id="rId6" Type="http://schemas.openxmlformats.org/officeDocument/2006/relationships/image" Target="../media/image41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Relationship Id="rId11" Type="http://schemas.openxmlformats.org/officeDocument/2006/relationships/image" Target="../media/image29.png"/><Relationship Id="rId10" Type="http://schemas.openxmlformats.org/officeDocument/2006/relationships/image" Target="../media/image38.png"/><Relationship Id="rId12" Type="http://schemas.openxmlformats.org/officeDocument/2006/relationships/image" Target="../media/image3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physics.aps.org/articles/v13/107" TargetMode="External"/><Relationship Id="rId4" Type="http://schemas.openxmlformats.org/officeDocument/2006/relationships/hyperlink" Target="https://physicsworld.com/a/fighting-algorithmic-bias-in-artificial-intelligence/" TargetMode="External"/><Relationship Id="rId9" Type="http://schemas.openxmlformats.org/officeDocument/2006/relationships/hyperlink" Target="https://datascience.arizona.edu/events/321-ai-sky-implications-and-challenges-artificial-intelligence-astrophysics-and-society" TargetMode="External"/><Relationship Id="rId5" Type="http://schemas.openxmlformats.org/officeDocument/2006/relationships/hyperlink" Target="https://home.cern/news/news/computing/artificial-intelligence-only-way-ethics" TargetMode="External"/><Relationship Id="rId6" Type="http://schemas.openxmlformats.org/officeDocument/2006/relationships/hyperlink" Target="https://www.wired.com/story/to-make-fairer-ai-physicists-peer-inside-its-black-box/" TargetMode="External"/><Relationship Id="rId7" Type="http://schemas.openxmlformats.org/officeDocument/2006/relationships/hyperlink" Target="https://physicsworld.com/a/the-bots-are-not-as-fair-minded-as-they-seem/'" TargetMode="External"/><Relationship Id="rId8" Type="http://schemas.openxmlformats.org/officeDocument/2006/relationships/hyperlink" Target="https://gizmodo.com/developing-algorithms-that-might-one-day-be-used-agains-1846114150" TargetMode="External"/><Relationship Id="rId11" Type="http://schemas.openxmlformats.org/officeDocument/2006/relationships/hyperlink" Target="https://github.com/LSSTC-DSFP/LSSTC-DSFP-Sessions/tree/main/Sessions/Session17/Day5" TargetMode="External"/><Relationship Id="rId10" Type="http://schemas.openxmlformats.org/officeDocument/2006/relationships/hyperlink" Target="https://www.snowmass21.org/docs/files/summaries/CommF/SNOWMASS21-CommF6_CommF3-CompF3_CompF6_brian_nord-054.pdf" TargetMode="External"/><Relationship Id="rId12" Type="http://schemas.openxmlformats.org/officeDocument/2006/relationships/hyperlink" Target="https://www.youtube.com/watch?v=yKpjnvL5sWY&amp;ab_channel=GDSAPS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ainowinstitute.org/" TargetMode="External"/><Relationship Id="rId4" Type="http://schemas.openxmlformats.org/officeDocument/2006/relationships/hyperlink" Target="https://www.turing.ac.uk/" TargetMode="External"/><Relationship Id="rId9" Type="http://schemas.openxmlformats.org/officeDocument/2006/relationships/hyperlink" Target="https://datasociety.net/" TargetMode="External"/><Relationship Id="rId5" Type="http://schemas.openxmlformats.org/officeDocument/2006/relationships/hyperlink" Target="https://www.ajl.org/" TargetMode="External"/><Relationship Id="rId6" Type="http://schemas.openxmlformats.org/officeDocument/2006/relationships/hyperlink" Target="https://cyber.harvard.edu/" TargetMode="External"/><Relationship Id="rId7" Type="http://schemas.openxmlformats.org/officeDocument/2006/relationships/hyperlink" Target="https://cdt.org/" TargetMode="External"/><Relationship Id="rId8" Type="http://schemas.openxmlformats.org/officeDocument/2006/relationships/hyperlink" Target="https://citp.princeton.edu/" TargetMode="External"/><Relationship Id="rId11" Type="http://schemas.openxmlformats.org/officeDocument/2006/relationships/hyperlink" Target="https://montrealethics.ai/" TargetMode="External"/><Relationship Id="rId10" Type="http://schemas.openxmlformats.org/officeDocument/2006/relationships/hyperlink" Target="https://d4bl.org/" TargetMode="External"/><Relationship Id="rId13" Type="http://schemas.openxmlformats.org/officeDocument/2006/relationships/hyperlink" Target="https://www.stopspying.org/" TargetMode="External"/><Relationship Id="rId12" Type="http://schemas.openxmlformats.org/officeDocument/2006/relationships/hyperlink" Target="https://hai.stanford.edu/" TargetMode="External"/><Relationship Id="rId15" Type="http://schemas.openxmlformats.org/officeDocument/2006/relationships/hyperlink" Target="https://sites.google.com/view/resistance-ai-neurips-20/home" TargetMode="External"/><Relationship Id="rId14" Type="http://schemas.openxmlformats.org/officeDocument/2006/relationships/hyperlink" Target="https://radicalai.net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"/>
          <p:cNvSpPr txBox="1"/>
          <p:nvPr>
            <p:ph type="ctrTitle"/>
          </p:nvPr>
        </p:nvSpPr>
        <p:spPr>
          <a:xfrm>
            <a:off x="1023900" y="1258600"/>
            <a:ext cx="69867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AI Ethics &amp; Responsible Data Science for Physicists</a:t>
            </a:r>
            <a:endParaRPr sz="3200"/>
          </a:p>
        </p:txBody>
      </p:sp>
      <p:sp>
        <p:nvSpPr>
          <p:cNvPr id="490" name="Google Shape;490;p31"/>
          <p:cNvSpPr txBox="1"/>
          <p:nvPr>
            <p:ph idx="1" type="subTitle"/>
          </p:nvPr>
        </p:nvSpPr>
        <p:spPr>
          <a:xfrm>
            <a:off x="2053525" y="3393725"/>
            <a:ext cx="50367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Savannah Thais, Columbia University</a:t>
            </a:r>
            <a:endParaRPr/>
          </a:p>
        </p:txBody>
      </p:sp>
      <p:sp>
        <p:nvSpPr>
          <p:cNvPr id="491" name="Google Shape;491;p31"/>
          <p:cNvSpPr/>
          <p:nvPr/>
        </p:nvSpPr>
        <p:spPr>
          <a:xfrm>
            <a:off x="6961050" y="742950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1"/>
          <p:cNvSpPr/>
          <p:nvPr/>
        </p:nvSpPr>
        <p:spPr>
          <a:xfrm>
            <a:off x="1526000" y="39738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1"/>
          <p:cNvGrpSpPr/>
          <p:nvPr/>
        </p:nvGrpSpPr>
        <p:grpSpPr>
          <a:xfrm>
            <a:off x="4263850" y="4031025"/>
            <a:ext cx="616350" cy="165450"/>
            <a:chOff x="4263850" y="3973875"/>
            <a:chExt cx="616350" cy="165450"/>
          </a:xfrm>
        </p:grpSpPr>
        <p:cxnSp>
          <p:nvCxnSpPr>
            <p:cNvPr id="494" name="Google Shape;494;p31"/>
            <p:cNvCxnSpPr/>
            <p:nvPr/>
          </p:nvCxnSpPr>
          <p:spPr>
            <a:xfrm>
              <a:off x="4263850" y="4056525"/>
              <a:ext cx="616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31"/>
            <p:cNvCxnSpPr/>
            <p:nvPr/>
          </p:nvCxnSpPr>
          <p:spPr>
            <a:xfrm>
              <a:off x="4731700" y="397387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31"/>
            <p:cNvCxnSpPr/>
            <p:nvPr/>
          </p:nvCxnSpPr>
          <p:spPr>
            <a:xfrm flipH="1" rot="10800000">
              <a:off x="4731700" y="4056525"/>
              <a:ext cx="148500" cy="82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0"/>
          <p:cNvSpPr txBox="1"/>
          <p:nvPr>
            <p:ph type="title"/>
          </p:nvPr>
        </p:nvSpPr>
        <p:spPr>
          <a:xfrm>
            <a:off x="1273950" y="106775"/>
            <a:ext cx="5055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Data Collection &amp; Storage</a:t>
            </a:r>
            <a:endParaRPr sz="2900"/>
          </a:p>
        </p:txBody>
      </p:sp>
      <p:sp>
        <p:nvSpPr>
          <p:cNvPr id="715" name="Google Shape;715;p40"/>
          <p:cNvSpPr txBox="1"/>
          <p:nvPr>
            <p:ph idx="1" type="subTitle"/>
          </p:nvPr>
        </p:nvSpPr>
        <p:spPr>
          <a:xfrm>
            <a:off x="4488675" y="1364675"/>
            <a:ext cx="46554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labeling companies exploit </a:t>
            </a:r>
            <a:r>
              <a:rPr lang="en" u="sng">
                <a:solidFill>
                  <a:schemeClr val="hlink"/>
                </a:solidFill>
                <a:hlinkClick r:id="rId3"/>
              </a:rPr>
              <a:t>workers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4"/>
              </a:rPr>
              <a:t>political strife</a:t>
            </a:r>
            <a:r>
              <a:rPr lang="en"/>
              <a:t> in the global south to maximize profits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Non-profit Crisis Text Line </a:t>
            </a:r>
            <a:r>
              <a:rPr lang="en" u="sng">
                <a:solidFill>
                  <a:schemeClr val="hlink"/>
                </a:solidFill>
                <a:hlinkClick r:id="rId5"/>
              </a:rPr>
              <a:t>shared</a:t>
            </a:r>
            <a:r>
              <a:rPr lang="en"/>
              <a:t> user conversation data with for-profit spinoff designed to ‘improve customer service’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brokerage firms indiscriminately sell aggregated,  ‘anonymized’ </a:t>
            </a:r>
            <a:r>
              <a:rPr lang="en" u="sng">
                <a:solidFill>
                  <a:schemeClr val="hlink"/>
                </a:solidFill>
                <a:hlinkClick r:id="rId6"/>
              </a:rPr>
              <a:t>location datasets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Amazon requires delivery drivers to submit to </a:t>
            </a:r>
            <a:r>
              <a:rPr lang="en" u="sng">
                <a:solidFill>
                  <a:schemeClr val="hlink"/>
                </a:solidFill>
                <a:hlinkClick r:id="rId7"/>
              </a:rPr>
              <a:t>biometric data tracking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Develops technology to </a:t>
            </a:r>
            <a:r>
              <a:rPr lang="en" u="sng">
                <a:solidFill>
                  <a:schemeClr val="hlink"/>
                </a:solidFill>
                <a:hlinkClick r:id="rId8"/>
              </a:rPr>
              <a:t>surveil factories</a:t>
            </a:r>
            <a:r>
              <a:rPr lang="en"/>
              <a:t> for signs of unionization organizing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0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0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0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9" name="Google Shape;719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400" y="1463600"/>
            <a:ext cx="4386275" cy="246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 txBox="1"/>
          <p:nvPr>
            <p:ph type="title"/>
          </p:nvPr>
        </p:nvSpPr>
        <p:spPr>
          <a:xfrm>
            <a:off x="1000775" y="106775"/>
            <a:ext cx="66000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Task Design &amp; Learning Incentives</a:t>
            </a:r>
            <a:endParaRPr sz="2900"/>
          </a:p>
        </p:txBody>
      </p:sp>
      <p:sp>
        <p:nvSpPr>
          <p:cNvPr id="725" name="Google Shape;725;p41"/>
          <p:cNvSpPr txBox="1"/>
          <p:nvPr>
            <p:ph idx="1" type="subTitle"/>
          </p:nvPr>
        </p:nvSpPr>
        <p:spPr>
          <a:xfrm>
            <a:off x="4305100" y="1364675"/>
            <a:ext cx="48393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Recommendation and curation algorithms are designed to maximize retention and click through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Information silos</a:t>
            </a:r>
            <a:r>
              <a:rPr lang="en"/>
              <a:t> based on click-through rates &amp; shares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Radicalization pipelines </a:t>
            </a:r>
            <a:r>
              <a:rPr lang="en"/>
              <a:t>through progressive content serving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Viral spread of misinformation</a:t>
            </a:r>
            <a:r>
              <a:rPr lang="en"/>
              <a:t> accelerated by algorithms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 on negative impacts of core/profitable technology often suppressed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See </a:t>
            </a:r>
            <a:r>
              <a:rPr lang="en" u="sng">
                <a:solidFill>
                  <a:schemeClr val="hlink"/>
                </a:solidFill>
                <a:hlinkClick r:id="rId6"/>
              </a:rPr>
              <a:t>Facebook Files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Timnit Gebru firing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prevention of external research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Researchers may pursue conceptually impossible tasks (like </a:t>
            </a:r>
            <a:r>
              <a:rPr lang="en" u="sng">
                <a:solidFill>
                  <a:schemeClr val="hlink"/>
                </a:solidFill>
                <a:hlinkClick r:id="rId9"/>
              </a:rPr>
              <a:t>trustworthiness detection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1"/>
          <p:cNvSpPr/>
          <p:nvPr/>
        </p:nvSpPr>
        <p:spPr>
          <a:xfrm>
            <a:off x="3288475" y="4044300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1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1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9" name="Google Shape;729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7725" y="1451600"/>
            <a:ext cx="4269399" cy="23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2"/>
          <p:cNvSpPr txBox="1"/>
          <p:nvPr>
            <p:ph type="title"/>
          </p:nvPr>
        </p:nvSpPr>
        <p:spPr>
          <a:xfrm>
            <a:off x="1273950" y="106775"/>
            <a:ext cx="5055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Model Bias &amp; Fairness</a:t>
            </a:r>
            <a:endParaRPr sz="2900"/>
          </a:p>
        </p:txBody>
      </p:sp>
      <p:sp>
        <p:nvSpPr>
          <p:cNvPr id="735" name="Google Shape;735;p42"/>
          <p:cNvSpPr txBox="1"/>
          <p:nvPr>
            <p:ph idx="1" type="subTitle"/>
          </p:nvPr>
        </p:nvSpPr>
        <p:spPr>
          <a:xfrm>
            <a:off x="4182625" y="1288475"/>
            <a:ext cx="49614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Unless explicitly corrected, historical or distribution biases in training datasets are reflected in model performance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gender bias in hiring for technical roles or </a:t>
            </a:r>
            <a:r>
              <a:rPr lang="en" u="sng">
                <a:solidFill>
                  <a:schemeClr val="hlink"/>
                </a:solidFill>
                <a:hlinkClick r:id="rId3"/>
              </a:rPr>
              <a:t>racial bias </a:t>
            </a:r>
            <a:r>
              <a:rPr lang="en"/>
              <a:t>in child </a:t>
            </a:r>
            <a:r>
              <a:rPr lang="en" u="sng">
                <a:solidFill>
                  <a:schemeClr val="hlink"/>
                </a:solidFill>
                <a:hlinkClick r:id="rId4"/>
              </a:rPr>
              <a:t>welfare screening tools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Particularly an issue for large language models trained on text corpuses collected from web 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</a:t>
            </a:r>
            <a:r>
              <a:rPr lang="en" u="sng">
                <a:solidFill>
                  <a:schemeClr val="hlink"/>
                </a:solidFill>
                <a:hlinkClick r:id="rId5"/>
              </a:rPr>
              <a:t>text completions</a:t>
            </a:r>
            <a:r>
              <a:rPr lang="en"/>
              <a:t> about Muslims are disproportionately violent or translation tools that demonstrate </a:t>
            </a:r>
            <a:r>
              <a:rPr lang="en" u="sng">
                <a:solidFill>
                  <a:schemeClr val="hlink"/>
                </a:solidFill>
                <a:hlinkClick r:id="rId6"/>
              </a:rPr>
              <a:t>bias in gender neutral</a:t>
            </a:r>
            <a:r>
              <a:rPr lang="en"/>
              <a:t> translations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These issues can be trick to resolve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Datasets curated to remove ‘toxic’ and ‘offensive’ content can </a:t>
            </a:r>
            <a:r>
              <a:rPr lang="en" u="sng">
                <a:solidFill>
                  <a:schemeClr val="hlink"/>
                </a:solidFill>
                <a:hlinkClick r:id="rId7"/>
              </a:rPr>
              <a:t>prevent representation</a:t>
            </a:r>
            <a:r>
              <a:rPr lang="en"/>
              <a:t> of marginalized groups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8"/>
              </a:rPr>
              <a:t>Quantitative fairness</a:t>
            </a:r>
            <a:r>
              <a:rPr lang="en"/>
              <a:t> requirements may not reflect real life expectations or desires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2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2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8" name="Google Shape;738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875" y="3231875"/>
            <a:ext cx="3823251" cy="191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3875" y="1122538"/>
            <a:ext cx="3823251" cy="20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3"/>
          <p:cNvSpPr txBox="1"/>
          <p:nvPr>
            <p:ph type="title"/>
          </p:nvPr>
        </p:nvSpPr>
        <p:spPr>
          <a:xfrm>
            <a:off x="1273950" y="106775"/>
            <a:ext cx="62718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Model Robustness &amp; Reliability</a:t>
            </a:r>
            <a:endParaRPr sz="2900"/>
          </a:p>
        </p:txBody>
      </p:sp>
      <p:sp>
        <p:nvSpPr>
          <p:cNvPr id="745" name="Google Shape;745;p43"/>
          <p:cNvSpPr txBox="1"/>
          <p:nvPr>
            <p:ph idx="1" type="subTitle"/>
          </p:nvPr>
        </p:nvSpPr>
        <p:spPr>
          <a:xfrm>
            <a:off x="4488675" y="1364675"/>
            <a:ext cx="46554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Scientific mistakes in model construction, training, or evaluation yield </a:t>
            </a:r>
            <a:r>
              <a:rPr lang="en" u="sng">
                <a:solidFill>
                  <a:schemeClr val="hlink"/>
                </a:solidFill>
                <a:hlinkClick r:id="rId3"/>
              </a:rPr>
              <a:t>unreliable or non-generalizable results</a:t>
            </a:r>
            <a:endParaRPr/>
          </a:p>
          <a:p>
            <a: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test set not drawn from distribution of interest, illegitimate features, data leakage, sampling bias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Example: a </a:t>
            </a:r>
            <a:r>
              <a:rPr lang="en" u="sng">
                <a:solidFill>
                  <a:schemeClr val="hlink"/>
                </a:solidFill>
                <a:hlinkClick r:id="rId4"/>
              </a:rPr>
              <a:t>sepsis prediction tool</a:t>
            </a:r>
            <a:r>
              <a:rPr lang="en"/>
              <a:t> takes antibiotic use as an input feature, inflating performance claims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Models may struggle to generalize to new environments or account for shifts in underlying data distribution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Adversarial examples</a:t>
            </a:r>
            <a:r>
              <a:rPr lang="en"/>
              <a:t> are poorly understood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3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3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3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9" name="Google Shape;74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50" y="1507250"/>
            <a:ext cx="4554927" cy="262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44"/>
          <p:cNvSpPr txBox="1"/>
          <p:nvPr>
            <p:ph type="title"/>
          </p:nvPr>
        </p:nvSpPr>
        <p:spPr>
          <a:xfrm>
            <a:off x="1273950" y="106775"/>
            <a:ext cx="5055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Deployment &amp; Outcomes</a:t>
            </a:r>
            <a:endParaRPr sz="2900"/>
          </a:p>
        </p:txBody>
      </p:sp>
      <p:sp>
        <p:nvSpPr>
          <p:cNvPr id="755" name="Google Shape;755;p44"/>
          <p:cNvSpPr txBox="1"/>
          <p:nvPr>
            <p:ph idx="1" type="subTitle"/>
          </p:nvPr>
        </p:nvSpPr>
        <p:spPr>
          <a:xfrm>
            <a:off x="4488600" y="1345825"/>
            <a:ext cx="46554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Surveillance AI is often </a:t>
            </a:r>
            <a:r>
              <a:rPr lang="en" u="sng">
                <a:solidFill>
                  <a:schemeClr val="hlink"/>
                </a:solidFill>
                <a:hlinkClick r:id="rId3"/>
              </a:rPr>
              <a:t>disproportionately deployed</a:t>
            </a:r>
            <a:r>
              <a:rPr lang="en"/>
              <a:t> in low-income and minority neighborhoods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groups typically have the least influence over AI development and fewest </a:t>
            </a:r>
            <a:r>
              <a:rPr lang="en" u="sng">
                <a:solidFill>
                  <a:schemeClr val="hlink"/>
                </a:solidFill>
                <a:hlinkClick r:id="rId4"/>
              </a:rPr>
              <a:t>opportunities to dissent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AI systems can be leveraged to support oppression and disenfranchisement</a:t>
            </a:r>
            <a:r>
              <a:rPr lang="en" u="sng">
                <a:solidFill>
                  <a:schemeClr val="hlink"/>
                </a:solidFill>
                <a:hlinkClick r:id="rId5"/>
              </a:rPr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</a:t>
            </a:r>
            <a:r>
              <a:rPr lang="en" u="sng">
                <a:solidFill>
                  <a:schemeClr val="hlink"/>
                </a:solidFill>
                <a:hlinkClick r:id="rId6"/>
              </a:rPr>
              <a:t>tracking protestors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7"/>
              </a:rPr>
              <a:t>profiling religious minorities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deterring asylum seeking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Model predictions may not be the same as real world outcomes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a societal system is already unfair, a ‘fair’ model may still perpetuate harm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4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4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4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9" name="Google Shape;759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50" y="1364676"/>
            <a:ext cx="2717967" cy="12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85448" y="1144788"/>
            <a:ext cx="2148000" cy="19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1250" y="3036325"/>
            <a:ext cx="1953525" cy="19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85450" y="3366425"/>
            <a:ext cx="1536750" cy="16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5"/>
          <p:cNvSpPr txBox="1"/>
          <p:nvPr>
            <p:ph type="title"/>
          </p:nvPr>
        </p:nvSpPr>
        <p:spPr>
          <a:xfrm>
            <a:off x="942025" y="106775"/>
            <a:ext cx="66129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Downstream &amp; Diffuse Impacts</a:t>
            </a:r>
            <a:endParaRPr sz="2900"/>
          </a:p>
        </p:txBody>
      </p:sp>
      <p:sp>
        <p:nvSpPr>
          <p:cNvPr id="768" name="Google Shape;768;p45"/>
          <p:cNvSpPr txBox="1"/>
          <p:nvPr>
            <p:ph idx="1" type="subTitle"/>
          </p:nvPr>
        </p:nvSpPr>
        <p:spPr>
          <a:xfrm>
            <a:off x="4336275" y="1364675"/>
            <a:ext cx="48186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arker Grotesque"/>
              <a:buChar char="●"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“Technology is neither good nor bad, nor is it neutral”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Technosolutionism defines problems based on the ‘solutions’ offered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self-driving cars as a solution to the ‘</a:t>
            </a:r>
            <a:r>
              <a:rPr lang="en" u="sng">
                <a:solidFill>
                  <a:schemeClr val="hlink"/>
                </a:solidFill>
                <a:hlinkClick r:id="rId3"/>
              </a:rPr>
              <a:t>driver problem</a:t>
            </a:r>
            <a:r>
              <a:rPr lang="en"/>
              <a:t>’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technology we do or don’t build and the questions we do or don’t ask shape society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the environmental impact of </a:t>
            </a:r>
            <a:r>
              <a:rPr lang="en" u="sng">
                <a:solidFill>
                  <a:schemeClr val="hlink"/>
                </a:solidFill>
                <a:hlinkClick r:id="rId4"/>
              </a:rPr>
              <a:t>scale approaches</a:t>
            </a:r>
            <a:r>
              <a:rPr lang="en"/>
              <a:t> to AI research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is </a:t>
            </a:r>
            <a:r>
              <a:rPr lang="en" u="sng">
                <a:solidFill>
                  <a:schemeClr val="hlink"/>
                </a:solidFill>
                <a:hlinkClick r:id="rId5"/>
              </a:rPr>
              <a:t>impossible to separate</a:t>
            </a:r>
            <a:r>
              <a:rPr lang="en"/>
              <a:t> technology from the financial and political systems that fund and support 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5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5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5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2" name="Google Shape;77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463" y="2236748"/>
            <a:ext cx="4305101" cy="18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650" y="1260726"/>
            <a:ext cx="3800730" cy="8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46"/>
          <p:cNvSpPr txBox="1"/>
          <p:nvPr>
            <p:ph type="title"/>
          </p:nvPr>
        </p:nvSpPr>
        <p:spPr>
          <a:xfrm>
            <a:off x="1469575" y="835775"/>
            <a:ext cx="6217500" cy="27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What can physicists do to address these issues?</a:t>
            </a:r>
            <a:endParaRPr sz="4500"/>
          </a:p>
        </p:txBody>
      </p:sp>
      <p:grpSp>
        <p:nvGrpSpPr>
          <p:cNvPr id="779" name="Google Shape;779;p46"/>
          <p:cNvGrpSpPr/>
          <p:nvPr/>
        </p:nvGrpSpPr>
        <p:grpSpPr>
          <a:xfrm>
            <a:off x="2768100" y="3494438"/>
            <a:ext cx="3607800" cy="702038"/>
            <a:chOff x="2768100" y="3494438"/>
            <a:chExt cx="3607800" cy="702038"/>
          </a:xfrm>
        </p:grpSpPr>
        <p:cxnSp>
          <p:nvCxnSpPr>
            <p:cNvPr id="780" name="Google Shape;780;p46"/>
            <p:cNvCxnSpPr/>
            <p:nvPr/>
          </p:nvCxnSpPr>
          <p:spPr>
            <a:xfrm rot="10800000">
              <a:off x="3390900" y="3634388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81" name="Google Shape;781;p46"/>
            <p:cNvSpPr/>
            <p:nvPr/>
          </p:nvSpPr>
          <p:spPr>
            <a:xfrm>
              <a:off x="27681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60960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3" name="Google Shape;783;p46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784" name="Google Shape;784;p46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5" name="Google Shape;785;p46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6" name="Google Shape;786;p46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47"/>
          <p:cNvPicPr preferRelativeResize="0"/>
          <p:nvPr/>
        </p:nvPicPr>
        <p:blipFill rotWithShape="1">
          <a:blip r:embed="rId3">
            <a:alphaModFix/>
          </a:blip>
          <a:srcRect b="0" l="2477" r="0" t="0"/>
          <a:stretch/>
        </p:blipFill>
        <p:spPr>
          <a:xfrm>
            <a:off x="5098500" y="930000"/>
            <a:ext cx="3940352" cy="293294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47"/>
          <p:cNvSpPr txBox="1"/>
          <p:nvPr>
            <p:ph type="title"/>
          </p:nvPr>
        </p:nvSpPr>
        <p:spPr>
          <a:xfrm>
            <a:off x="593100" y="743325"/>
            <a:ext cx="4452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Empirical</a:t>
            </a:r>
            <a:r>
              <a:rPr lang="en"/>
              <a:t> Gap</a:t>
            </a:r>
            <a:endParaRPr/>
          </a:p>
        </p:txBody>
      </p:sp>
      <p:sp>
        <p:nvSpPr>
          <p:cNvPr id="793" name="Google Shape;793;p47"/>
          <p:cNvSpPr txBox="1"/>
          <p:nvPr>
            <p:ph idx="1" type="subTitle"/>
          </p:nvPr>
        </p:nvSpPr>
        <p:spPr>
          <a:xfrm>
            <a:off x="635400" y="1494525"/>
            <a:ext cx="44631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kind of science is AI/ML? Is it a science?</a:t>
            </a:r>
            <a:endParaRPr/>
          </a:p>
          <a:p>
            <a:pPr indent="-226059" lvl="0" marL="365760" rtl="0" algn="l">
              <a:spcBef>
                <a:spcPts val="1000"/>
              </a:spcBef>
              <a:spcAft>
                <a:spcPts val="0"/>
              </a:spcAft>
              <a:buSzPts val="1400"/>
              <a:buFont typeface="Hind Siliguri Light"/>
              <a:buChar char="●"/>
            </a:pPr>
            <a:r>
              <a:rPr lang="en"/>
              <a:t>There is a rich area of research around provable results in 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</a:t>
            </a:r>
            <a:r>
              <a:rPr lang="en" u="sng">
                <a:solidFill>
                  <a:schemeClr val="hlink"/>
                </a:solidFill>
                <a:hlinkClick r:id="rId4"/>
              </a:rPr>
              <a:t>statistical limitations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scaling laws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performance of optimizers</a:t>
            </a:r>
            <a:r>
              <a:rPr lang="en"/>
              <a:t>, etc </a:t>
            </a:r>
            <a:endParaRPr/>
          </a:p>
          <a:p>
            <a:pPr indent="-226059" lvl="0" marL="365760" rtl="0" algn="l">
              <a:spcBef>
                <a:spcPts val="1600"/>
              </a:spcBef>
              <a:spcAft>
                <a:spcPts val="0"/>
              </a:spcAft>
              <a:buSzPts val="1400"/>
              <a:buFont typeface="Hind Siliguri Light"/>
              <a:buChar char="●"/>
            </a:pPr>
            <a:r>
              <a:rPr lang="en"/>
              <a:t>However, recent results in ML/AI tend towards ‘observational science’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</a:t>
            </a:r>
            <a:r>
              <a:rPr lang="en" u="sng">
                <a:solidFill>
                  <a:schemeClr val="hlink"/>
                </a:solidFill>
                <a:hlinkClick r:id="rId7"/>
              </a:rPr>
              <a:t>emergernt behaviors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sparks of AGI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theory of mind</a:t>
            </a:r>
            <a:r>
              <a:rPr lang="en"/>
              <a:t>, etc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 odd paradigm has emerged where we have </a:t>
            </a:r>
            <a:r>
              <a:rPr b="1" lang="en"/>
              <a:t>no real fundamental understanding of something we have built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 believe we can begin to close this gap by </a:t>
            </a:r>
            <a:r>
              <a:rPr b="1" lang="en"/>
              <a:t>changing how we evaluate and contextualize AI/ML</a:t>
            </a:r>
            <a:endParaRPr b="1"/>
          </a:p>
        </p:txBody>
      </p:sp>
      <p:sp>
        <p:nvSpPr>
          <p:cNvPr id="794" name="Google Shape;794;p47"/>
          <p:cNvSpPr/>
          <p:nvPr/>
        </p:nvSpPr>
        <p:spPr>
          <a:xfrm rot="5125485">
            <a:off x="5294277" y="647556"/>
            <a:ext cx="515242" cy="51524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7"/>
          <p:cNvSpPr/>
          <p:nvPr/>
        </p:nvSpPr>
        <p:spPr>
          <a:xfrm rot="9591634">
            <a:off x="8044848" y="3494818"/>
            <a:ext cx="685727" cy="685727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8"/>
          <p:cNvSpPr txBox="1"/>
          <p:nvPr>
            <p:ph idx="3" type="subTitle"/>
          </p:nvPr>
        </p:nvSpPr>
        <p:spPr>
          <a:xfrm>
            <a:off x="1262325" y="1981400"/>
            <a:ext cx="6931500" cy="614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my work well documented and reproducible?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this help us understand anything about the foundational principles of ML?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technology transfer could happen?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48"/>
          <p:cNvSpPr txBox="1"/>
          <p:nvPr>
            <p:ph idx="1" type="subTitle"/>
          </p:nvPr>
        </p:nvSpPr>
        <p:spPr>
          <a:xfrm>
            <a:off x="2188675" y="882250"/>
            <a:ext cx="4766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Contextualize your physics ML work…</a:t>
            </a:r>
            <a:endParaRPr/>
          </a:p>
        </p:txBody>
      </p:sp>
      <p:sp>
        <p:nvSpPr>
          <p:cNvPr id="802" name="Google Shape;802;p48"/>
          <p:cNvSpPr txBox="1"/>
          <p:nvPr>
            <p:ph idx="2" type="subTitle"/>
          </p:nvPr>
        </p:nvSpPr>
        <p:spPr>
          <a:xfrm>
            <a:off x="2383350" y="2744275"/>
            <a:ext cx="42393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any side projects…</a:t>
            </a:r>
            <a:endParaRPr/>
          </a:p>
        </p:txBody>
      </p:sp>
      <p:sp>
        <p:nvSpPr>
          <p:cNvPr id="803" name="Google Shape;803;p48"/>
          <p:cNvSpPr txBox="1"/>
          <p:nvPr>
            <p:ph idx="4" type="subTitle"/>
          </p:nvPr>
        </p:nvSpPr>
        <p:spPr>
          <a:xfrm>
            <a:off x="1281300" y="3836075"/>
            <a:ext cx="6886200" cy="614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is my data coming from? How is it collected and stored?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Is there a more transparent or ‘safe’ way to do this?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could bias enter the dataset or model performance?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guarantees can I provide on model performance?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will the systems I’m developing be deployed? Will the benefits and harms be equitably distributed? </a:t>
            </a:r>
            <a:endParaRPr/>
          </a:p>
        </p:txBody>
      </p:sp>
      <p:grpSp>
        <p:nvGrpSpPr>
          <p:cNvPr id="804" name="Google Shape;804;p48"/>
          <p:cNvGrpSpPr/>
          <p:nvPr/>
        </p:nvGrpSpPr>
        <p:grpSpPr>
          <a:xfrm>
            <a:off x="1340150" y="1468150"/>
            <a:ext cx="6581725" cy="2388875"/>
            <a:chOff x="1340150" y="1468150"/>
            <a:chExt cx="6581725" cy="2388875"/>
          </a:xfrm>
        </p:grpSpPr>
        <p:sp>
          <p:nvSpPr>
            <p:cNvPr id="805" name="Google Shape;805;p48"/>
            <p:cNvSpPr/>
            <p:nvPr/>
          </p:nvSpPr>
          <p:spPr>
            <a:xfrm>
              <a:off x="1340150" y="146815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7049475" y="298462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9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to Inform ML</a:t>
            </a:r>
            <a:endParaRPr/>
          </a:p>
        </p:txBody>
      </p:sp>
      <p:sp>
        <p:nvSpPr>
          <p:cNvPr id="812" name="Google Shape;812;p49"/>
          <p:cNvSpPr txBox="1"/>
          <p:nvPr>
            <p:ph type="title"/>
          </p:nvPr>
        </p:nvSpPr>
        <p:spPr>
          <a:xfrm>
            <a:off x="1439750" y="20629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Explainability</a:t>
            </a:r>
            <a:endParaRPr/>
          </a:p>
        </p:txBody>
      </p:sp>
      <p:sp>
        <p:nvSpPr>
          <p:cNvPr id="813" name="Google Shape;813;p49"/>
          <p:cNvSpPr txBox="1"/>
          <p:nvPr>
            <p:ph idx="1" type="subTitle"/>
          </p:nvPr>
        </p:nvSpPr>
        <p:spPr>
          <a:xfrm>
            <a:off x="1072350" y="2554525"/>
            <a:ext cx="3487200" cy="484800"/>
          </a:xfrm>
          <a:prstGeom prst="rect">
            <a:avLst/>
          </a:prstGeom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 know some information a model should learn and have interpretable bases for some problem classes</a:t>
            </a:r>
            <a:endParaRPr/>
          </a:p>
        </p:txBody>
      </p:sp>
      <p:sp>
        <p:nvSpPr>
          <p:cNvPr id="814" name="Google Shape;814;p49"/>
          <p:cNvSpPr txBox="1"/>
          <p:nvPr>
            <p:ph idx="2" type="title"/>
          </p:nvPr>
        </p:nvSpPr>
        <p:spPr>
          <a:xfrm>
            <a:off x="5193250" y="2062947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De-biasing</a:t>
            </a:r>
            <a:endParaRPr/>
          </a:p>
        </p:txBody>
      </p:sp>
      <p:sp>
        <p:nvSpPr>
          <p:cNvPr id="815" name="Google Shape;815;p49"/>
          <p:cNvSpPr txBox="1"/>
          <p:nvPr>
            <p:ph idx="3" type="subTitle"/>
          </p:nvPr>
        </p:nvSpPr>
        <p:spPr>
          <a:xfrm>
            <a:off x="4334200" y="2911775"/>
            <a:ext cx="3928500" cy="279900"/>
          </a:xfrm>
          <a:prstGeom prst="rect">
            <a:avLst/>
          </a:prstGeom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e often know true confounding variables and correlations so can meaningfully evaluate debiasing techniques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49"/>
          <p:cNvSpPr txBox="1"/>
          <p:nvPr>
            <p:ph idx="4" type="title"/>
          </p:nvPr>
        </p:nvSpPr>
        <p:spPr>
          <a:xfrm>
            <a:off x="1439750" y="3788656"/>
            <a:ext cx="25110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of ML</a:t>
            </a:r>
            <a:endParaRPr/>
          </a:p>
        </p:txBody>
      </p:sp>
      <p:sp>
        <p:nvSpPr>
          <p:cNvPr id="817" name="Google Shape;817;p49"/>
          <p:cNvSpPr txBox="1"/>
          <p:nvPr>
            <p:ph idx="5" type="subTitle"/>
          </p:nvPr>
        </p:nvSpPr>
        <p:spPr>
          <a:xfrm>
            <a:off x="707300" y="4280250"/>
            <a:ext cx="3928500" cy="484800"/>
          </a:xfrm>
          <a:prstGeom prst="rect">
            <a:avLst/>
          </a:prstGeom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y studying learning as a stochastic process we can optimize models and training </a:t>
            </a:r>
            <a:endParaRPr/>
          </a:p>
        </p:txBody>
      </p:sp>
      <p:sp>
        <p:nvSpPr>
          <p:cNvPr id="818" name="Google Shape;818;p49"/>
          <p:cNvSpPr txBox="1"/>
          <p:nvPr>
            <p:ph idx="6" type="title"/>
          </p:nvPr>
        </p:nvSpPr>
        <p:spPr>
          <a:xfrm>
            <a:off x="5068125" y="3788650"/>
            <a:ext cx="27978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Principles</a:t>
            </a:r>
            <a:endParaRPr/>
          </a:p>
        </p:txBody>
      </p:sp>
      <p:sp>
        <p:nvSpPr>
          <p:cNvPr id="819" name="Google Shape;819;p49"/>
          <p:cNvSpPr txBox="1"/>
          <p:nvPr>
            <p:ph idx="7" type="subTitle"/>
          </p:nvPr>
        </p:nvSpPr>
        <p:spPr>
          <a:xfrm>
            <a:off x="4719575" y="4280250"/>
            <a:ext cx="3543000" cy="484800"/>
          </a:xfrm>
          <a:prstGeom prst="rect">
            <a:avLst/>
          </a:prstGeom>
        </p:spPr>
        <p:txBody>
          <a:bodyPr anchorCtr="0" anchor="ctr" bIns="91425" lIns="365750" spcFirstLastPara="1" rIns="36575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ore experiment design techniques like uncertainty quantification and blinding can lend robustness </a:t>
            </a:r>
            <a:endParaRPr/>
          </a:p>
        </p:txBody>
      </p:sp>
      <p:sp>
        <p:nvSpPr>
          <p:cNvPr id="820" name="Google Shape;820;p49"/>
          <p:cNvSpPr/>
          <p:nvPr/>
        </p:nvSpPr>
        <p:spPr>
          <a:xfrm>
            <a:off x="4132950" y="2998300"/>
            <a:ext cx="725700" cy="7257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9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9"/>
          <p:cNvSpPr txBox="1"/>
          <p:nvPr>
            <p:ph type="title"/>
          </p:nvPr>
        </p:nvSpPr>
        <p:spPr>
          <a:xfrm>
            <a:off x="1072350" y="1442725"/>
            <a:ext cx="69993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Unlike many ML application domains, with physics we have an (approximately) robust underlying mathematical model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2"/>
          <p:cNvSpPr txBox="1"/>
          <p:nvPr>
            <p:ph type="title"/>
          </p:nvPr>
        </p:nvSpPr>
        <p:spPr>
          <a:xfrm>
            <a:off x="720000" y="790225"/>
            <a:ext cx="77040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Why are we talking about AI Ethics at a Physics Summer School?</a:t>
            </a:r>
            <a:endParaRPr sz="4600"/>
          </a:p>
        </p:txBody>
      </p:sp>
      <p:sp>
        <p:nvSpPr>
          <p:cNvPr id="502" name="Google Shape;502;p32"/>
          <p:cNvSpPr txBox="1"/>
          <p:nvPr>
            <p:ph idx="1" type="subTitle"/>
          </p:nvPr>
        </p:nvSpPr>
        <p:spPr>
          <a:xfrm>
            <a:off x="1622700" y="3021626"/>
            <a:ext cx="58986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Let’s start with two questions for you…</a:t>
            </a:r>
            <a:endParaRPr sz="2300"/>
          </a:p>
        </p:txBody>
      </p:sp>
      <p:grpSp>
        <p:nvGrpSpPr>
          <p:cNvPr id="503" name="Google Shape;503;p32"/>
          <p:cNvGrpSpPr/>
          <p:nvPr/>
        </p:nvGrpSpPr>
        <p:grpSpPr>
          <a:xfrm>
            <a:off x="328563" y="2489025"/>
            <a:ext cx="8486875" cy="1822875"/>
            <a:chOff x="328563" y="2489025"/>
            <a:chExt cx="8486875" cy="1822875"/>
          </a:xfrm>
        </p:grpSpPr>
        <p:cxnSp>
          <p:nvCxnSpPr>
            <p:cNvPr id="504" name="Google Shape;504;p32"/>
            <p:cNvCxnSpPr/>
            <p:nvPr/>
          </p:nvCxnSpPr>
          <p:spPr>
            <a:xfrm rot="10800000">
              <a:off x="3390900" y="4171950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5" name="Google Shape;505;p32"/>
            <p:cNvSpPr/>
            <p:nvPr/>
          </p:nvSpPr>
          <p:spPr>
            <a:xfrm>
              <a:off x="27681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60960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7" name="Google Shape;507;p32"/>
            <p:cNvGrpSpPr/>
            <p:nvPr/>
          </p:nvGrpSpPr>
          <p:grpSpPr>
            <a:xfrm>
              <a:off x="8199088" y="2489025"/>
              <a:ext cx="616350" cy="165450"/>
              <a:chOff x="4263850" y="3973875"/>
              <a:chExt cx="616350" cy="165450"/>
            </a:xfrm>
          </p:grpSpPr>
          <p:cxnSp>
            <p:nvCxnSpPr>
              <p:cNvPr id="508" name="Google Shape;508;p32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32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32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11" name="Google Shape;511;p32"/>
            <p:cNvGrpSpPr/>
            <p:nvPr/>
          </p:nvGrpSpPr>
          <p:grpSpPr>
            <a:xfrm flipH="1">
              <a:off x="328563" y="2489025"/>
              <a:ext cx="616350" cy="165450"/>
              <a:chOff x="4263850" y="3973875"/>
              <a:chExt cx="616350" cy="165450"/>
            </a:xfrm>
          </p:grpSpPr>
          <p:cxnSp>
            <p:nvCxnSpPr>
              <p:cNvPr id="512" name="Google Shape;512;p32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32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32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5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</a:t>
            </a:r>
            <a:endParaRPr/>
          </a:p>
        </p:txBody>
      </p:sp>
      <p:sp>
        <p:nvSpPr>
          <p:cNvPr id="828" name="Google Shape;828;p50"/>
          <p:cNvSpPr txBox="1"/>
          <p:nvPr>
            <p:ph idx="2" type="title"/>
          </p:nvPr>
        </p:nvSpPr>
        <p:spPr>
          <a:xfrm>
            <a:off x="3524400" y="19522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</a:t>
            </a:r>
            <a:endParaRPr/>
          </a:p>
        </p:txBody>
      </p:sp>
      <p:sp>
        <p:nvSpPr>
          <p:cNvPr id="829" name="Google Shape;829;p50"/>
          <p:cNvSpPr txBox="1"/>
          <p:nvPr>
            <p:ph idx="3" type="subTitle"/>
          </p:nvPr>
        </p:nvSpPr>
        <p:spPr>
          <a:xfrm>
            <a:off x="3237313" y="2247875"/>
            <a:ext cx="29532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 your voice, institutional power, and collective action to work against unjust or unsafe uses of AI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0"/>
          <p:cNvSpPr txBox="1"/>
          <p:nvPr>
            <p:ph idx="4" type="title"/>
          </p:nvPr>
        </p:nvSpPr>
        <p:spPr>
          <a:xfrm>
            <a:off x="6334525" y="3323800"/>
            <a:ext cx="20952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Legislation</a:t>
            </a:r>
            <a:endParaRPr/>
          </a:p>
        </p:txBody>
      </p:sp>
      <p:sp>
        <p:nvSpPr>
          <p:cNvPr id="831" name="Google Shape;831;p50"/>
          <p:cNvSpPr txBox="1"/>
          <p:nvPr>
            <p:ph idx="5" type="subTitle"/>
          </p:nvPr>
        </p:nvSpPr>
        <p:spPr>
          <a:xfrm>
            <a:off x="6113800" y="3619475"/>
            <a:ext cx="26283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hare your scientific expertise with policy makers and champion meaningful regulations</a:t>
            </a:r>
            <a:endParaRPr/>
          </a:p>
        </p:txBody>
      </p:sp>
      <p:sp>
        <p:nvSpPr>
          <p:cNvPr id="832" name="Google Shape;832;p50"/>
          <p:cNvSpPr txBox="1"/>
          <p:nvPr>
            <p:ph type="title"/>
          </p:nvPr>
        </p:nvSpPr>
        <p:spPr>
          <a:xfrm>
            <a:off x="461600" y="3323800"/>
            <a:ext cx="2666100" cy="3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Literacy</a:t>
            </a:r>
            <a:endParaRPr/>
          </a:p>
        </p:txBody>
      </p:sp>
      <p:sp>
        <p:nvSpPr>
          <p:cNvPr id="833" name="Google Shape;833;p50"/>
          <p:cNvSpPr txBox="1"/>
          <p:nvPr>
            <p:ph idx="1" type="subTitle"/>
          </p:nvPr>
        </p:nvSpPr>
        <p:spPr>
          <a:xfrm>
            <a:off x="141300" y="3619475"/>
            <a:ext cx="34383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ork with your communities to help them develop the knowledge necessary meaningfully consent to sociotechnical systems and understand possible recourse.</a:t>
            </a:r>
            <a:endParaRPr/>
          </a:p>
        </p:txBody>
      </p:sp>
      <p:grpSp>
        <p:nvGrpSpPr>
          <p:cNvPr id="834" name="Google Shape;834;p50"/>
          <p:cNvGrpSpPr/>
          <p:nvPr/>
        </p:nvGrpSpPr>
        <p:grpSpPr>
          <a:xfrm>
            <a:off x="4263825" y="881900"/>
            <a:ext cx="4603150" cy="3314575"/>
            <a:chOff x="4263825" y="881900"/>
            <a:chExt cx="4603150" cy="3314575"/>
          </a:xfrm>
        </p:grpSpPr>
        <p:sp>
          <p:nvSpPr>
            <p:cNvPr id="835" name="Google Shape;835;p50"/>
            <p:cNvSpPr/>
            <p:nvPr/>
          </p:nvSpPr>
          <p:spPr>
            <a:xfrm>
              <a:off x="7994575" y="1577600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7968750" y="8819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37" name="Google Shape;837;p50"/>
            <p:cNvGrpSpPr/>
            <p:nvPr/>
          </p:nvGrpSpPr>
          <p:grpSpPr>
            <a:xfrm>
              <a:off x="4263825" y="4031025"/>
              <a:ext cx="616350" cy="165450"/>
              <a:chOff x="4263850" y="3973875"/>
              <a:chExt cx="616350" cy="165450"/>
            </a:xfrm>
          </p:grpSpPr>
          <p:cxnSp>
            <p:nvCxnSpPr>
              <p:cNvPr id="838" name="Google Shape;838;p50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9" name="Google Shape;839;p50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0" name="Google Shape;840;p50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841" name="Google Shape;841;p50"/>
          <p:cNvSpPr/>
          <p:nvPr/>
        </p:nvSpPr>
        <p:spPr>
          <a:xfrm>
            <a:off x="1604053" y="2752542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0"/>
          <p:cNvSpPr/>
          <p:nvPr/>
        </p:nvSpPr>
        <p:spPr>
          <a:xfrm>
            <a:off x="4398226" y="1415201"/>
            <a:ext cx="347524" cy="289917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50"/>
          <p:cNvSpPr/>
          <p:nvPr/>
        </p:nvSpPr>
        <p:spPr>
          <a:xfrm>
            <a:off x="7229775" y="2756752"/>
            <a:ext cx="304716" cy="304048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1"/>
          <p:cNvSpPr txBox="1"/>
          <p:nvPr>
            <p:ph type="title"/>
          </p:nvPr>
        </p:nvSpPr>
        <p:spPr>
          <a:xfrm>
            <a:off x="1783150" y="835763"/>
            <a:ext cx="5577600" cy="27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Use your quantitative skills and model building intuition!</a:t>
            </a:r>
            <a:endParaRPr sz="4100"/>
          </a:p>
        </p:txBody>
      </p:sp>
      <p:grpSp>
        <p:nvGrpSpPr>
          <p:cNvPr id="849" name="Google Shape;849;p51"/>
          <p:cNvGrpSpPr/>
          <p:nvPr/>
        </p:nvGrpSpPr>
        <p:grpSpPr>
          <a:xfrm>
            <a:off x="2768100" y="3494438"/>
            <a:ext cx="3607800" cy="702038"/>
            <a:chOff x="2768100" y="3494438"/>
            <a:chExt cx="3607800" cy="702038"/>
          </a:xfrm>
        </p:grpSpPr>
        <p:cxnSp>
          <p:nvCxnSpPr>
            <p:cNvPr id="850" name="Google Shape;850;p51"/>
            <p:cNvCxnSpPr/>
            <p:nvPr/>
          </p:nvCxnSpPr>
          <p:spPr>
            <a:xfrm rot="10800000">
              <a:off x="3390900" y="3634388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51" name="Google Shape;851;p51"/>
            <p:cNvSpPr/>
            <p:nvPr/>
          </p:nvSpPr>
          <p:spPr>
            <a:xfrm>
              <a:off x="27681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60960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3" name="Google Shape;853;p51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854" name="Google Shape;854;p51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5" name="Google Shape;855;p51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6" name="Google Shape;856;p51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2"/>
          <p:cNvSpPr txBox="1"/>
          <p:nvPr>
            <p:ph type="title"/>
          </p:nvPr>
        </p:nvSpPr>
        <p:spPr>
          <a:xfrm>
            <a:off x="465300" y="539500"/>
            <a:ext cx="8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Scientific Framework for AI Experiments</a:t>
            </a:r>
            <a:endParaRPr sz="3000"/>
          </a:p>
        </p:txBody>
      </p:sp>
      <p:sp>
        <p:nvSpPr>
          <p:cNvPr id="862" name="Google Shape;862;p52"/>
          <p:cNvSpPr txBox="1"/>
          <p:nvPr>
            <p:ph idx="2" type="title"/>
          </p:nvPr>
        </p:nvSpPr>
        <p:spPr>
          <a:xfrm>
            <a:off x="1428000" y="1480875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63" name="Google Shape;863;p52"/>
          <p:cNvSpPr txBox="1"/>
          <p:nvPr>
            <p:ph idx="3" type="title"/>
          </p:nvPr>
        </p:nvSpPr>
        <p:spPr>
          <a:xfrm>
            <a:off x="666000" y="2914300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64" name="Google Shape;864;p52"/>
          <p:cNvSpPr txBox="1"/>
          <p:nvPr>
            <p:ph idx="4" type="title"/>
          </p:nvPr>
        </p:nvSpPr>
        <p:spPr>
          <a:xfrm>
            <a:off x="3733500" y="1480875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65" name="Google Shape;865;p52"/>
          <p:cNvSpPr txBox="1"/>
          <p:nvPr>
            <p:ph idx="5" type="title"/>
          </p:nvPr>
        </p:nvSpPr>
        <p:spPr>
          <a:xfrm>
            <a:off x="2819100" y="2914300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866" name="Google Shape;866;p52"/>
          <p:cNvSpPr txBox="1"/>
          <p:nvPr>
            <p:ph idx="6" type="title"/>
          </p:nvPr>
        </p:nvSpPr>
        <p:spPr>
          <a:xfrm>
            <a:off x="6039000" y="1480875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67" name="Google Shape;867;p52"/>
          <p:cNvSpPr txBox="1"/>
          <p:nvPr>
            <p:ph idx="7" type="title"/>
          </p:nvPr>
        </p:nvSpPr>
        <p:spPr>
          <a:xfrm>
            <a:off x="4743600" y="2914299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868" name="Google Shape;868;p52"/>
          <p:cNvSpPr txBox="1"/>
          <p:nvPr>
            <p:ph idx="1" type="subTitle"/>
          </p:nvPr>
        </p:nvSpPr>
        <p:spPr>
          <a:xfrm>
            <a:off x="1175550" y="2449550"/>
            <a:ext cx="1843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Research Goal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I want to identify Higgs bosons at the ATLAS detector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69" name="Google Shape;869;p52"/>
          <p:cNvSpPr/>
          <p:nvPr/>
        </p:nvSpPr>
        <p:spPr>
          <a:xfrm rot="-9899921">
            <a:off x="7814229" y="3630053"/>
            <a:ext cx="712792" cy="71279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2"/>
          <p:cNvSpPr/>
          <p:nvPr/>
        </p:nvSpPr>
        <p:spPr>
          <a:xfrm rot="5125485">
            <a:off x="2323477" y="4410931"/>
            <a:ext cx="515242" cy="515242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52"/>
          <p:cNvSpPr txBox="1"/>
          <p:nvPr>
            <p:ph idx="1" type="subTitle"/>
          </p:nvPr>
        </p:nvSpPr>
        <p:spPr>
          <a:xfrm>
            <a:off x="3387900" y="2449550"/>
            <a:ext cx="1996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Hypothesis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I think the angle between the decay products is an informative signal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2" name="Google Shape;872;p52"/>
          <p:cNvSpPr txBox="1"/>
          <p:nvPr>
            <p:ph idx="1" type="subTitle"/>
          </p:nvPr>
        </p:nvSpPr>
        <p:spPr>
          <a:xfrm>
            <a:off x="5562600" y="2449550"/>
            <a:ext cx="22434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Collect Data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Find a labeled data set with the necessary information (ideally one used before)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3" name="Google Shape;873;p52"/>
          <p:cNvSpPr txBox="1"/>
          <p:nvPr>
            <p:ph idx="1" type="subTitle"/>
          </p:nvPr>
        </p:nvSpPr>
        <p:spPr>
          <a:xfrm>
            <a:off x="308100" y="3865400"/>
            <a:ext cx="20541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Test the Hypothesis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Train one model (that you’ve identified beforehand) using the data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4" name="Google Shape;874;p52"/>
          <p:cNvSpPr txBox="1"/>
          <p:nvPr>
            <p:ph idx="1" type="subTitle"/>
          </p:nvPr>
        </p:nvSpPr>
        <p:spPr>
          <a:xfrm>
            <a:off x="2453100" y="3865400"/>
            <a:ext cx="1843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Analyze Results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Is this model better than existing systems (including uncertainty!)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5" name="Google Shape;875;p52"/>
          <p:cNvSpPr txBox="1"/>
          <p:nvPr>
            <p:ph idx="1" type="subTitle"/>
          </p:nvPr>
        </p:nvSpPr>
        <p:spPr>
          <a:xfrm>
            <a:off x="4267200" y="3865400"/>
            <a:ext cx="18432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Reach a Conclusion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I should or should not use this model because of X, Y, and Z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876" name="Google Shape;876;p52"/>
          <p:cNvSpPr txBox="1"/>
          <p:nvPr>
            <p:ph idx="7" type="title"/>
          </p:nvPr>
        </p:nvSpPr>
        <p:spPr>
          <a:xfrm>
            <a:off x="6824525" y="2909499"/>
            <a:ext cx="6948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877" name="Google Shape;877;p52"/>
          <p:cNvSpPr txBox="1"/>
          <p:nvPr>
            <p:ph idx="1" type="subTitle"/>
          </p:nvPr>
        </p:nvSpPr>
        <p:spPr>
          <a:xfrm>
            <a:off x="6348125" y="4013000"/>
            <a:ext cx="21687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IBM Plex Sans"/>
                <a:ea typeface="IBM Plex Sans"/>
                <a:cs typeface="IBM Plex Sans"/>
                <a:sym typeface="IBM Plex Sans"/>
              </a:rPr>
              <a:t>Refine + Repeat</a:t>
            </a:r>
            <a:endParaRPr sz="1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00">
                <a:latin typeface="IBM Plex Sans"/>
                <a:ea typeface="IBM Plex Sans"/>
                <a:cs typeface="IBM Plex Sans"/>
                <a:sym typeface="IBM Plex Sans"/>
              </a:rPr>
              <a:t>Momentum of decay products may be informative OR another architecture may work better</a:t>
            </a:r>
            <a:endParaRPr b="0" sz="12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3"/>
          <p:cNvSpPr txBox="1"/>
          <p:nvPr>
            <p:ph type="title"/>
          </p:nvPr>
        </p:nvSpPr>
        <p:spPr>
          <a:xfrm>
            <a:off x="5676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Scientific Framework for AI Impacts</a:t>
            </a:r>
            <a:endParaRPr sz="3000"/>
          </a:p>
        </p:txBody>
      </p:sp>
      <p:grpSp>
        <p:nvGrpSpPr>
          <p:cNvPr id="883" name="Google Shape;883;p53"/>
          <p:cNvGrpSpPr/>
          <p:nvPr/>
        </p:nvGrpSpPr>
        <p:grpSpPr>
          <a:xfrm>
            <a:off x="3475400" y="1356025"/>
            <a:ext cx="5013325" cy="3476575"/>
            <a:chOff x="3475400" y="1203625"/>
            <a:chExt cx="5013325" cy="3476575"/>
          </a:xfrm>
        </p:grpSpPr>
        <p:grpSp>
          <p:nvGrpSpPr>
            <p:cNvPr id="884" name="Google Shape;884;p53"/>
            <p:cNvGrpSpPr/>
            <p:nvPr/>
          </p:nvGrpSpPr>
          <p:grpSpPr>
            <a:xfrm>
              <a:off x="4394425" y="1505000"/>
              <a:ext cx="3175200" cy="3175200"/>
              <a:chOff x="2820225" y="891450"/>
              <a:chExt cx="3175200" cy="3175200"/>
            </a:xfrm>
          </p:grpSpPr>
          <p:sp>
            <p:nvSpPr>
              <p:cNvPr id="885" name="Google Shape;885;p53"/>
              <p:cNvSpPr/>
              <p:nvPr/>
            </p:nvSpPr>
            <p:spPr>
              <a:xfrm rot="10800000">
                <a:off x="2820225" y="891450"/>
                <a:ext cx="3175200" cy="3175200"/>
              </a:xfrm>
              <a:prstGeom prst="blockArc">
                <a:avLst>
                  <a:gd fmla="val 5399801" name="adj1"/>
                  <a:gd fmla="val 3012680" name="adj2"/>
                  <a:gd fmla="val 6939" name="adj3"/>
                </a:avLst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53"/>
              <p:cNvSpPr/>
              <p:nvPr/>
            </p:nvSpPr>
            <p:spPr>
              <a:xfrm rot="10800000">
                <a:off x="3175023" y="1179900"/>
                <a:ext cx="450600" cy="450600"/>
              </a:xfrm>
              <a:prstGeom prst="rtTriangle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87" name="Google Shape;887;p53"/>
            <p:cNvSpPr/>
            <p:nvPr/>
          </p:nvSpPr>
          <p:spPr>
            <a:xfrm>
              <a:off x="5375775" y="1203625"/>
              <a:ext cx="2145900" cy="1092900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Even good ML models and systems make errors</a:t>
              </a:r>
              <a:endParaRPr sz="1600">
                <a:latin typeface="Darker Grotesque Medium"/>
                <a:ea typeface="Darker Grotesque Medium"/>
                <a:cs typeface="Darker Grotesque Medium"/>
                <a:sym typeface="Darker Grotesque Medium"/>
              </a:endParaRPr>
            </a:p>
          </p:txBody>
        </p:sp>
        <p:sp>
          <p:nvSpPr>
            <p:cNvPr id="888" name="Google Shape;888;p53"/>
            <p:cNvSpPr/>
            <p:nvPr/>
          </p:nvSpPr>
          <p:spPr>
            <a:xfrm>
              <a:off x="3475400" y="2700875"/>
              <a:ext cx="2145900" cy="1092900"/>
            </a:xfrm>
            <a:prstGeom prst="roundRect">
              <a:avLst>
                <a:gd fmla="val 50000" name="adj"/>
              </a:avLst>
            </a:pr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The distribution of errors and harms can affect the system being modeled </a:t>
              </a:r>
              <a:endParaRPr sz="1600">
                <a:latin typeface="Darker Grotesque Medium"/>
                <a:ea typeface="Darker Grotesque Medium"/>
                <a:cs typeface="Darker Grotesque Medium"/>
                <a:sym typeface="Darker Grotesque Medium"/>
              </a:endParaRPr>
            </a:p>
          </p:txBody>
        </p:sp>
        <p:sp>
          <p:nvSpPr>
            <p:cNvPr id="889" name="Google Shape;889;p53"/>
            <p:cNvSpPr/>
            <p:nvPr/>
          </p:nvSpPr>
          <p:spPr>
            <a:xfrm>
              <a:off x="6342825" y="2700875"/>
              <a:ext cx="2145900" cy="1092900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These errors can cause harms in the real world </a:t>
              </a:r>
              <a:endParaRPr sz="1600">
                <a:latin typeface="Darker Grotesque Medium"/>
                <a:ea typeface="Darker Grotesque Medium"/>
                <a:cs typeface="Darker Grotesque Medium"/>
                <a:sym typeface="Darker Grotesque Medium"/>
              </a:endParaRPr>
            </a:p>
          </p:txBody>
        </p:sp>
      </p:grpSp>
      <p:sp>
        <p:nvSpPr>
          <p:cNvPr id="890" name="Google Shape;890;p53"/>
          <p:cNvSpPr txBox="1"/>
          <p:nvPr/>
        </p:nvSpPr>
        <p:spPr>
          <a:xfrm>
            <a:off x="0" y="1868375"/>
            <a:ext cx="36093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Darker Grotesque Medium"/>
              <a:buChar char="●"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Errors and harms distributed differently (though harm usually depends on error)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Darker Grotesque"/>
              <a:buChar char="●"/>
            </a:pPr>
            <a:r>
              <a:rPr b="1" lang="en" sz="1600">
                <a:solidFill>
                  <a:srgbClr val="191919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Understanding these distributions (across different variables) is then key to much of AI ethics and responsible data science work</a:t>
            </a:r>
            <a:endParaRPr b="1" sz="1600">
              <a:solidFill>
                <a:srgbClr val="191919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600"/>
              <a:buFont typeface="Darker Grotesque Medium"/>
              <a:buChar char="●"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Additional complexity: like in physics these systems and models are often stacked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891" name="Google Shape;891;p53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4"/>
          <p:cNvSpPr txBox="1"/>
          <p:nvPr>
            <p:ph idx="1" type="subTitle"/>
          </p:nvPr>
        </p:nvSpPr>
        <p:spPr>
          <a:xfrm>
            <a:off x="4799400" y="2075050"/>
            <a:ext cx="4344600" cy="29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get similar many similar </a:t>
            </a:r>
            <a:r>
              <a:rPr lang="en"/>
              <a:t>questions to those we have in a physics analysis: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data selections or biases contributed to the distribution?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do we ensure the distribution is modeled correctly? What kinds of tests can we use?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should the distribution look like (or what do we want it to look like given certain assumptions/goals)?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anything is incorrect or needs to be changed, what knobs can we turn?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physics these questions are often hard but answerable in some other applications they may not be! </a:t>
            </a:r>
            <a:endParaRPr/>
          </a:p>
        </p:txBody>
      </p:sp>
      <p:sp>
        <p:nvSpPr>
          <p:cNvPr id="897" name="Google Shape;897;p54"/>
          <p:cNvSpPr txBox="1"/>
          <p:nvPr>
            <p:ph type="title"/>
          </p:nvPr>
        </p:nvSpPr>
        <p:spPr>
          <a:xfrm>
            <a:off x="4799400" y="939805"/>
            <a:ext cx="3866400" cy="9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Characterizing the Distributions</a:t>
            </a:r>
            <a:endParaRPr sz="2200"/>
          </a:p>
        </p:txBody>
      </p:sp>
      <p:grpSp>
        <p:nvGrpSpPr>
          <p:cNvPr id="898" name="Google Shape;898;p54"/>
          <p:cNvGrpSpPr/>
          <p:nvPr/>
        </p:nvGrpSpPr>
        <p:grpSpPr>
          <a:xfrm>
            <a:off x="972293" y="1242947"/>
            <a:ext cx="3489309" cy="2657606"/>
            <a:chOff x="3420275" y="729475"/>
            <a:chExt cx="4831500" cy="3679875"/>
          </a:xfrm>
        </p:grpSpPr>
        <p:sp>
          <p:nvSpPr>
            <p:cNvPr id="899" name="Google Shape;899;p54"/>
            <p:cNvSpPr/>
            <p:nvPr/>
          </p:nvSpPr>
          <p:spPr>
            <a:xfrm>
              <a:off x="3586250" y="883825"/>
              <a:ext cx="4503600" cy="2746200"/>
            </a:xfrm>
            <a:prstGeom prst="rect">
              <a:avLst/>
            </a:prstGeom>
            <a:solidFill>
              <a:srgbClr val="B8E4A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5009044" y="3786200"/>
              <a:ext cx="1649975" cy="623150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901" name="Google Shape;901;p54"/>
            <p:cNvSpPr/>
            <p:nvPr/>
          </p:nvSpPr>
          <p:spPr>
            <a:xfrm>
              <a:off x="3420275" y="729475"/>
              <a:ext cx="4831500" cy="3056700"/>
            </a:xfrm>
            <a:prstGeom prst="roundRect">
              <a:avLst>
                <a:gd fmla="val 3857" name="adj"/>
              </a:avLst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4"/>
          <p:cNvGrpSpPr/>
          <p:nvPr/>
        </p:nvGrpSpPr>
        <p:grpSpPr>
          <a:xfrm>
            <a:off x="720000" y="881900"/>
            <a:ext cx="7528650" cy="4123175"/>
            <a:chOff x="720000" y="881900"/>
            <a:chExt cx="7528650" cy="4123175"/>
          </a:xfrm>
        </p:grpSpPr>
        <p:sp>
          <p:nvSpPr>
            <p:cNvPr id="903" name="Google Shape;903;p54"/>
            <p:cNvSpPr/>
            <p:nvPr/>
          </p:nvSpPr>
          <p:spPr>
            <a:xfrm>
              <a:off x="720000" y="413267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7968750" y="8819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5" name="Google Shape;9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625" y="1410000"/>
            <a:ext cx="3287400" cy="189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5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All Steps of the Pipeline</a:t>
            </a:r>
            <a:endParaRPr/>
          </a:p>
        </p:txBody>
      </p:sp>
      <p:sp>
        <p:nvSpPr>
          <p:cNvPr id="911" name="Google Shape;911;p55"/>
          <p:cNvSpPr/>
          <p:nvPr/>
        </p:nvSpPr>
        <p:spPr>
          <a:xfrm>
            <a:off x="503750" y="2674144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01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12" name="Google Shape;912;p55"/>
          <p:cNvCxnSpPr>
            <a:stCxn id="911" idx="0"/>
            <a:endCxn id="913" idx="2"/>
          </p:cNvCxnSpPr>
          <p:nvPr/>
        </p:nvCxnSpPr>
        <p:spPr>
          <a:xfrm flipH="1" rot="10800000">
            <a:off x="958700" y="2477344"/>
            <a:ext cx="312600" cy="196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4" name="Google Shape;914;p55"/>
          <p:cNvSpPr txBox="1"/>
          <p:nvPr/>
        </p:nvSpPr>
        <p:spPr>
          <a:xfrm>
            <a:off x="37850" y="1332135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Data Collection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3" name="Google Shape;913;p55"/>
          <p:cNvSpPr txBox="1"/>
          <p:nvPr/>
        </p:nvSpPr>
        <p:spPr>
          <a:xfrm>
            <a:off x="37850" y="1669825"/>
            <a:ext cx="24666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What population is sampled? How? What format is the data collected in?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915" name="Google Shape;915;p55"/>
          <p:cNvSpPr/>
          <p:nvPr/>
        </p:nvSpPr>
        <p:spPr>
          <a:xfrm>
            <a:off x="2353818" y="2674144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02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16" name="Google Shape;916;p55"/>
          <p:cNvCxnSpPr>
            <a:stCxn id="915" idx="2"/>
            <a:endCxn id="917" idx="0"/>
          </p:cNvCxnSpPr>
          <p:nvPr/>
        </p:nvCxnSpPr>
        <p:spPr>
          <a:xfrm>
            <a:off x="2808768" y="3341044"/>
            <a:ext cx="0" cy="3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7" name="Google Shape;917;p55"/>
          <p:cNvSpPr txBox="1"/>
          <p:nvPr/>
        </p:nvSpPr>
        <p:spPr>
          <a:xfrm>
            <a:off x="1887918" y="3688800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Data Processing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18" name="Google Shape;918;p55"/>
          <p:cNvSpPr txBox="1"/>
          <p:nvPr/>
        </p:nvSpPr>
        <p:spPr>
          <a:xfrm>
            <a:off x="1708075" y="3922775"/>
            <a:ext cx="231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What cleaning is applied? How does it affect distributions? How are null values handled? 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919" name="Google Shape;919;p55"/>
          <p:cNvSpPr/>
          <p:nvPr/>
        </p:nvSpPr>
        <p:spPr>
          <a:xfrm>
            <a:off x="4203886" y="2674144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20" name="Google Shape;920;p55"/>
          <p:cNvCxnSpPr>
            <a:stCxn id="919" idx="0"/>
            <a:endCxn id="921" idx="2"/>
          </p:cNvCxnSpPr>
          <p:nvPr/>
        </p:nvCxnSpPr>
        <p:spPr>
          <a:xfrm flipH="1" rot="10800000">
            <a:off x="4658836" y="2455144"/>
            <a:ext cx="91200" cy="21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2" name="Google Shape;922;p55"/>
          <p:cNvSpPr txBox="1"/>
          <p:nvPr/>
        </p:nvSpPr>
        <p:spPr>
          <a:xfrm>
            <a:off x="3737986" y="1136771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Model Building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1" name="Google Shape;921;p55"/>
          <p:cNvSpPr txBox="1"/>
          <p:nvPr/>
        </p:nvSpPr>
        <p:spPr>
          <a:xfrm>
            <a:off x="2991525" y="1669825"/>
            <a:ext cx="35172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What variables are used? How do they related to the outcome? What statistical assumptions underlie the model? What incentive are we considering?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cxnSp>
        <p:nvCxnSpPr>
          <p:cNvPr id="923" name="Google Shape;923;p55"/>
          <p:cNvCxnSpPr>
            <a:stCxn id="924" idx="2"/>
            <a:endCxn id="925" idx="0"/>
          </p:cNvCxnSpPr>
          <p:nvPr/>
        </p:nvCxnSpPr>
        <p:spPr>
          <a:xfrm flipH="1">
            <a:off x="6494204" y="3341044"/>
            <a:ext cx="14700" cy="3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4" name="Google Shape;924;p55"/>
          <p:cNvSpPr/>
          <p:nvPr/>
        </p:nvSpPr>
        <p:spPr>
          <a:xfrm>
            <a:off x="6053954" y="2674144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04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5" name="Google Shape;925;p55"/>
          <p:cNvSpPr txBox="1"/>
          <p:nvPr/>
        </p:nvSpPr>
        <p:spPr>
          <a:xfrm>
            <a:off x="5355800" y="3688800"/>
            <a:ext cx="2276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Model Evaluation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6" name="Google Shape;926;p55"/>
          <p:cNvSpPr txBox="1"/>
          <p:nvPr/>
        </p:nvSpPr>
        <p:spPr>
          <a:xfrm>
            <a:off x="5234250" y="3922775"/>
            <a:ext cx="24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What metrics are used? How do we check for bias? How do we check for robustness?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sp>
        <p:nvSpPr>
          <p:cNvPr id="927" name="Google Shape;927;p55"/>
          <p:cNvSpPr/>
          <p:nvPr/>
        </p:nvSpPr>
        <p:spPr>
          <a:xfrm flipH="1">
            <a:off x="907644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8" name="Google Shape;928;p55"/>
          <p:cNvCxnSpPr>
            <a:stCxn id="911" idx="3"/>
            <a:endCxn id="915" idx="1"/>
          </p:cNvCxnSpPr>
          <p:nvPr/>
        </p:nvCxnSpPr>
        <p:spPr>
          <a:xfrm>
            <a:off x="1413650" y="3007594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55"/>
          <p:cNvCxnSpPr>
            <a:stCxn id="915" idx="3"/>
            <a:endCxn id="919" idx="1"/>
          </p:cNvCxnSpPr>
          <p:nvPr/>
        </p:nvCxnSpPr>
        <p:spPr>
          <a:xfrm>
            <a:off x="3263718" y="3007594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0" name="Google Shape;930;p55"/>
          <p:cNvCxnSpPr>
            <a:stCxn id="919" idx="3"/>
            <a:endCxn id="924" idx="1"/>
          </p:cNvCxnSpPr>
          <p:nvPr/>
        </p:nvCxnSpPr>
        <p:spPr>
          <a:xfrm>
            <a:off x="5113786" y="3007594"/>
            <a:ext cx="94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1" name="Google Shape;931;p55"/>
          <p:cNvCxnSpPr>
            <a:endCxn id="924" idx="3"/>
          </p:cNvCxnSpPr>
          <p:nvPr/>
        </p:nvCxnSpPr>
        <p:spPr>
          <a:xfrm rot="10800000">
            <a:off x="6963854" y="3007594"/>
            <a:ext cx="66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2" name="Google Shape;932;p55"/>
          <p:cNvSpPr/>
          <p:nvPr/>
        </p:nvSpPr>
        <p:spPr>
          <a:xfrm>
            <a:off x="7632550" y="2674144"/>
            <a:ext cx="909900" cy="666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Merriweather"/>
                <a:ea typeface="Merriweather"/>
                <a:cs typeface="Merriweather"/>
                <a:sym typeface="Merriweather"/>
              </a:rPr>
              <a:t>05</a:t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33" name="Google Shape;933;p55"/>
          <p:cNvCxnSpPr>
            <a:stCxn id="932" idx="0"/>
            <a:endCxn id="934" idx="2"/>
          </p:cNvCxnSpPr>
          <p:nvPr/>
        </p:nvCxnSpPr>
        <p:spPr>
          <a:xfrm rot="10800000">
            <a:off x="7775200" y="2261044"/>
            <a:ext cx="312300" cy="413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5" name="Google Shape;935;p55"/>
          <p:cNvSpPr txBox="1"/>
          <p:nvPr/>
        </p:nvSpPr>
        <p:spPr>
          <a:xfrm>
            <a:off x="6924250" y="1332123"/>
            <a:ext cx="18417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91919"/>
                </a:solidFill>
                <a:latin typeface="Merriweather"/>
                <a:ea typeface="Merriweather"/>
                <a:cs typeface="Merriweather"/>
                <a:sym typeface="Merriweather"/>
              </a:rPr>
              <a:t>Testing</a:t>
            </a:r>
            <a:endParaRPr b="1" sz="1600">
              <a:solidFill>
                <a:srgbClr val="19191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4" name="Google Shape;934;p55"/>
          <p:cNvSpPr txBox="1"/>
          <p:nvPr/>
        </p:nvSpPr>
        <p:spPr>
          <a:xfrm>
            <a:off x="6541750" y="1688225"/>
            <a:ext cx="246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What theory or model of the world are we comparing to? </a:t>
            </a:r>
            <a:endParaRPr sz="1600">
              <a:solidFill>
                <a:srgbClr val="191919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6"/>
          <p:cNvSpPr txBox="1"/>
          <p:nvPr>
            <p:ph type="title"/>
          </p:nvPr>
        </p:nvSpPr>
        <p:spPr>
          <a:xfrm>
            <a:off x="720000" y="790225"/>
            <a:ext cx="77040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So let’s take a mindset of system/model auditors</a:t>
            </a:r>
            <a:endParaRPr sz="4500"/>
          </a:p>
        </p:txBody>
      </p:sp>
      <p:sp>
        <p:nvSpPr>
          <p:cNvPr id="941" name="Google Shape;941;p56"/>
          <p:cNvSpPr txBox="1"/>
          <p:nvPr>
            <p:ph idx="1" type="subTitle"/>
          </p:nvPr>
        </p:nvSpPr>
        <p:spPr>
          <a:xfrm>
            <a:off x="1196600" y="3021625"/>
            <a:ext cx="68013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Pretend we’re reviewing a physics paper…we want to make sure that the analysis is rigorous and statistically sound (or understand where it went wrong)</a:t>
            </a:r>
            <a:endParaRPr/>
          </a:p>
        </p:txBody>
      </p:sp>
      <p:grpSp>
        <p:nvGrpSpPr>
          <p:cNvPr id="942" name="Google Shape;942;p56"/>
          <p:cNvGrpSpPr/>
          <p:nvPr/>
        </p:nvGrpSpPr>
        <p:grpSpPr>
          <a:xfrm>
            <a:off x="328563" y="2489025"/>
            <a:ext cx="8486875" cy="1822875"/>
            <a:chOff x="328563" y="2489025"/>
            <a:chExt cx="8486875" cy="1822875"/>
          </a:xfrm>
        </p:grpSpPr>
        <p:cxnSp>
          <p:nvCxnSpPr>
            <p:cNvPr id="943" name="Google Shape;943;p56"/>
            <p:cNvCxnSpPr/>
            <p:nvPr/>
          </p:nvCxnSpPr>
          <p:spPr>
            <a:xfrm rot="10800000">
              <a:off x="3390900" y="4171950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44" name="Google Shape;944;p56"/>
            <p:cNvSpPr/>
            <p:nvPr/>
          </p:nvSpPr>
          <p:spPr>
            <a:xfrm>
              <a:off x="27681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6"/>
            <p:cNvSpPr/>
            <p:nvPr/>
          </p:nvSpPr>
          <p:spPr>
            <a:xfrm>
              <a:off x="60960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6" name="Google Shape;946;p56"/>
            <p:cNvGrpSpPr/>
            <p:nvPr/>
          </p:nvGrpSpPr>
          <p:grpSpPr>
            <a:xfrm>
              <a:off x="8199088" y="2489025"/>
              <a:ext cx="616350" cy="165450"/>
              <a:chOff x="4263850" y="3973875"/>
              <a:chExt cx="616350" cy="165450"/>
            </a:xfrm>
          </p:grpSpPr>
          <p:cxnSp>
            <p:nvCxnSpPr>
              <p:cNvPr id="947" name="Google Shape;947;p56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8" name="Google Shape;948;p56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9" name="Google Shape;949;p56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0" name="Google Shape;950;p56"/>
            <p:cNvGrpSpPr/>
            <p:nvPr/>
          </p:nvGrpSpPr>
          <p:grpSpPr>
            <a:xfrm flipH="1">
              <a:off x="328563" y="2489025"/>
              <a:ext cx="616350" cy="165450"/>
              <a:chOff x="4263850" y="3973875"/>
              <a:chExt cx="616350" cy="165450"/>
            </a:xfrm>
          </p:grpSpPr>
          <p:cxnSp>
            <p:nvCxnSpPr>
              <p:cNvPr id="951" name="Google Shape;951;p56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2" name="Google Shape;952;p56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3" name="Google Shape;953;p56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7"/>
          <p:cNvSpPr txBox="1"/>
          <p:nvPr>
            <p:ph type="title"/>
          </p:nvPr>
        </p:nvSpPr>
        <p:spPr>
          <a:xfrm>
            <a:off x="1132225" y="799450"/>
            <a:ext cx="7137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Racial Bias in Healthcare Risk Assessment</a:t>
            </a:r>
            <a:endParaRPr sz="2500"/>
          </a:p>
        </p:txBody>
      </p:sp>
      <p:sp>
        <p:nvSpPr>
          <p:cNvPr id="959" name="Google Shape;959;p57"/>
          <p:cNvSpPr/>
          <p:nvPr/>
        </p:nvSpPr>
        <p:spPr>
          <a:xfrm>
            <a:off x="4341025" y="405442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57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7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2" name="Google Shape;9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875" y="1803850"/>
            <a:ext cx="6417300" cy="24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8"/>
          <p:cNvSpPr txBox="1"/>
          <p:nvPr>
            <p:ph type="title"/>
          </p:nvPr>
        </p:nvSpPr>
        <p:spPr>
          <a:xfrm>
            <a:off x="5058475" y="1021400"/>
            <a:ext cx="33723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Understanding the Distributions</a:t>
            </a:r>
            <a:endParaRPr sz="2700"/>
          </a:p>
        </p:txBody>
      </p:sp>
      <p:sp>
        <p:nvSpPr>
          <p:cNvPr id="968" name="Google Shape;968;p58"/>
          <p:cNvSpPr txBox="1"/>
          <p:nvPr>
            <p:ph idx="1" type="subTitle"/>
          </p:nvPr>
        </p:nvSpPr>
        <p:spPr>
          <a:xfrm>
            <a:off x="4545200" y="2050600"/>
            <a:ext cx="45066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Determine an appropriate measure of model validity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Check the performance (closure) of the model across all areas where it will be applied (each race)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See that it underperforms in some phase spaces…why could that be?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Interrogate model variables and labels to look for statistical sources of bias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Fix it…in this case by defining a better training label and potentially de-biasing historical data and/or accounting for uncertainty</a:t>
            </a:r>
            <a:endParaRPr/>
          </a:p>
        </p:txBody>
      </p:sp>
      <p:sp>
        <p:nvSpPr>
          <p:cNvPr id="969" name="Google Shape;969;p58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58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58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2" name="Google Shape;9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0150" y="1233075"/>
            <a:ext cx="2824894" cy="26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9"/>
          <p:cNvSpPr txBox="1"/>
          <p:nvPr>
            <p:ph type="title"/>
          </p:nvPr>
        </p:nvSpPr>
        <p:spPr>
          <a:xfrm>
            <a:off x="1132225" y="799450"/>
            <a:ext cx="7137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Racial Bias in Same Day Delivery</a:t>
            </a:r>
            <a:endParaRPr sz="2500"/>
          </a:p>
        </p:txBody>
      </p:sp>
      <p:sp>
        <p:nvSpPr>
          <p:cNvPr id="978" name="Google Shape;978;p59"/>
          <p:cNvSpPr/>
          <p:nvPr/>
        </p:nvSpPr>
        <p:spPr>
          <a:xfrm>
            <a:off x="4341025" y="405442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59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59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1" name="Google Shape;98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354" y="1706225"/>
            <a:ext cx="4623251" cy="21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875" y="1706224"/>
            <a:ext cx="2815325" cy="246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 txBox="1"/>
          <p:nvPr>
            <p:ph type="title"/>
          </p:nvPr>
        </p:nvSpPr>
        <p:spPr>
          <a:xfrm>
            <a:off x="776525" y="3089570"/>
            <a:ext cx="77040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Does AI have politics?</a:t>
            </a:r>
            <a:endParaRPr/>
          </a:p>
        </p:txBody>
      </p:sp>
      <p:sp>
        <p:nvSpPr>
          <p:cNvPr id="520" name="Google Shape;520;p33"/>
          <p:cNvSpPr txBox="1"/>
          <p:nvPr>
            <p:ph idx="1" type="subTitle"/>
          </p:nvPr>
        </p:nvSpPr>
        <p:spPr>
          <a:xfrm>
            <a:off x="1394200" y="3489475"/>
            <a:ext cx="6396300" cy="5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contextualize and interrogate a piece of technology?</a:t>
            </a:r>
            <a:endParaRPr b="1"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2768100" y="2489025"/>
            <a:ext cx="6123825" cy="1822875"/>
            <a:chOff x="2768100" y="2489025"/>
            <a:chExt cx="6123825" cy="1822875"/>
          </a:xfrm>
        </p:grpSpPr>
        <p:cxnSp>
          <p:nvCxnSpPr>
            <p:cNvPr id="522" name="Google Shape;522;p33"/>
            <p:cNvCxnSpPr/>
            <p:nvPr/>
          </p:nvCxnSpPr>
          <p:spPr>
            <a:xfrm rot="10800000">
              <a:off x="3390900" y="4171950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3" name="Google Shape;523;p33"/>
            <p:cNvSpPr/>
            <p:nvPr/>
          </p:nvSpPr>
          <p:spPr>
            <a:xfrm>
              <a:off x="27681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0960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5" name="Google Shape;525;p33"/>
            <p:cNvGrpSpPr/>
            <p:nvPr/>
          </p:nvGrpSpPr>
          <p:grpSpPr>
            <a:xfrm>
              <a:off x="8275575" y="2489025"/>
              <a:ext cx="616350" cy="165450"/>
              <a:chOff x="4263850" y="3973875"/>
              <a:chExt cx="616350" cy="165450"/>
            </a:xfrm>
          </p:grpSpPr>
          <p:cxnSp>
            <p:nvCxnSpPr>
              <p:cNvPr id="526" name="Google Shape;526;p33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33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8" name="Google Shape;528;p33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529" name="Google Shape;5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300" y="142675"/>
            <a:ext cx="4420224" cy="276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60"/>
          <p:cNvSpPr txBox="1"/>
          <p:nvPr>
            <p:ph type="title"/>
          </p:nvPr>
        </p:nvSpPr>
        <p:spPr>
          <a:xfrm>
            <a:off x="1132225" y="799450"/>
            <a:ext cx="7137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Predictive Policing</a:t>
            </a:r>
            <a:endParaRPr sz="2500"/>
          </a:p>
        </p:txBody>
      </p:sp>
      <p:sp>
        <p:nvSpPr>
          <p:cNvPr id="988" name="Google Shape;988;p60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60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0" name="Google Shape;9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463" y="1726763"/>
            <a:ext cx="3000826" cy="256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100" y="1726763"/>
            <a:ext cx="4151199" cy="23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60"/>
          <p:cNvSpPr txBox="1"/>
          <p:nvPr/>
        </p:nvSpPr>
        <p:spPr>
          <a:xfrm>
            <a:off x="6977025" y="4743300"/>
            <a:ext cx="37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From excellent Gizmodo </a:t>
            </a:r>
            <a:r>
              <a:rPr lang="en" u="sng">
                <a:solidFill>
                  <a:schemeClr val="hlink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5"/>
              </a:rPr>
              <a:t>report</a:t>
            </a:r>
            <a:endParaRPr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1"/>
          <p:cNvSpPr txBox="1"/>
          <p:nvPr>
            <p:ph type="title"/>
          </p:nvPr>
        </p:nvSpPr>
        <p:spPr>
          <a:xfrm>
            <a:off x="1132225" y="799450"/>
            <a:ext cx="7137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Predictive Policing</a:t>
            </a:r>
            <a:endParaRPr sz="2500"/>
          </a:p>
        </p:txBody>
      </p:sp>
      <p:sp>
        <p:nvSpPr>
          <p:cNvPr id="998" name="Google Shape;998;p61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61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0" name="Google Shape;100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251" y="1716575"/>
            <a:ext cx="3745099" cy="301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450" y="1219574"/>
            <a:ext cx="3447074" cy="3713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62"/>
          <p:cNvSpPr txBox="1"/>
          <p:nvPr>
            <p:ph type="title"/>
          </p:nvPr>
        </p:nvSpPr>
        <p:spPr>
          <a:xfrm>
            <a:off x="5058475" y="1021400"/>
            <a:ext cx="33723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Understanding the Distributions</a:t>
            </a:r>
            <a:endParaRPr sz="2700"/>
          </a:p>
        </p:txBody>
      </p:sp>
      <p:sp>
        <p:nvSpPr>
          <p:cNvPr id="1007" name="Google Shape;1007;p62"/>
          <p:cNvSpPr txBox="1"/>
          <p:nvPr>
            <p:ph idx="1" type="subTitle"/>
          </p:nvPr>
        </p:nvSpPr>
        <p:spPr>
          <a:xfrm>
            <a:off x="4545200" y="2050600"/>
            <a:ext cx="4506600" cy="15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is an appropriate measure of performance here? (not all crimes are reported)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could the apparent bias in prediction </a:t>
            </a:r>
            <a:r>
              <a:rPr lang="en"/>
              <a:t>arise</a:t>
            </a:r>
            <a:r>
              <a:rPr lang="en"/>
              <a:t> from? How could we understand if it’s accurate?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does the system itself affect the phase space the developers are trying to measure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How could we start to address these concerns? </a:t>
            </a:r>
            <a:endParaRPr/>
          </a:p>
        </p:txBody>
      </p:sp>
      <p:sp>
        <p:nvSpPr>
          <p:cNvPr id="1008" name="Google Shape;1008;p62"/>
          <p:cNvSpPr/>
          <p:nvPr/>
        </p:nvSpPr>
        <p:spPr>
          <a:xfrm>
            <a:off x="4051525" y="4025475"/>
            <a:ext cx="872400" cy="8724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2"/>
          <p:cNvSpPr/>
          <p:nvPr/>
        </p:nvSpPr>
        <p:spPr>
          <a:xfrm>
            <a:off x="-450" y="585630"/>
            <a:ext cx="1159588" cy="3972541"/>
          </a:xfrm>
          <a:custGeom>
            <a:rect b="b" l="l" r="r" t="t"/>
            <a:pathLst>
              <a:path extrusionOk="0" fill="none" h="54611" w="15941">
                <a:moveTo>
                  <a:pt x="1" y="1"/>
                </a:moveTo>
                <a:cubicBezTo>
                  <a:pt x="9510" y="5383"/>
                  <a:pt x="15930" y="15596"/>
                  <a:pt x="15930" y="27305"/>
                </a:cubicBezTo>
                <a:cubicBezTo>
                  <a:pt x="15941" y="35625"/>
                  <a:pt x="12638" y="43605"/>
                  <a:pt x="6748" y="49479"/>
                </a:cubicBezTo>
                <a:cubicBezTo>
                  <a:pt x="4739" y="51488"/>
                  <a:pt x="2468" y="53213"/>
                  <a:pt x="1" y="5461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458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2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1" name="Google Shape;101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62" y="1019504"/>
            <a:ext cx="3558626" cy="81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50" y="1836350"/>
            <a:ext cx="3558651" cy="161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900" y="3585471"/>
            <a:ext cx="3474747" cy="15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63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My Current Research</a:t>
            </a:r>
            <a:endParaRPr/>
          </a:p>
        </p:txBody>
      </p:sp>
      <p:pic>
        <p:nvPicPr>
          <p:cNvPr id="1019" name="Google Shape;101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5" y="1104635"/>
            <a:ext cx="2603025" cy="86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863" y="2051725"/>
            <a:ext cx="2421250" cy="16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975" y="1104624"/>
            <a:ext cx="3216726" cy="6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2738" y="1850925"/>
            <a:ext cx="2984848" cy="22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5237" y="1338325"/>
            <a:ext cx="2603000" cy="3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58700" y="1892850"/>
            <a:ext cx="2788426" cy="552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5" name="Google Shape;1025;p63"/>
          <p:cNvGrpSpPr/>
          <p:nvPr/>
        </p:nvGrpSpPr>
        <p:grpSpPr>
          <a:xfrm>
            <a:off x="853950" y="881900"/>
            <a:ext cx="7394700" cy="4265775"/>
            <a:chOff x="853950" y="881900"/>
            <a:chExt cx="7394700" cy="4265775"/>
          </a:xfrm>
        </p:grpSpPr>
        <p:sp>
          <p:nvSpPr>
            <p:cNvPr id="1026" name="Google Shape;1026;p63"/>
            <p:cNvSpPr/>
            <p:nvPr/>
          </p:nvSpPr>
          <p:spPr>
            <a:xfrm>
              <a:off x="853950" y="4275275"/>
              <a:ext cx="872400" cy="8724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3"/>
            <p:cNvSpPr/>
            <p:nvPr/>
          </p:nvSpPr>
          <p:spPr>
            <a:xfrm>
              <a:off x="7968750" y="8819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28" name="Google Shape;1028;p63"/>
            <p:cNvGrpSpPr/>
            <p:nvPr/>
          </p:nvGrpSpPr>
          <p:grpSpPr>
            <a:xfrm>
              <a:off x="4263825" y="4031025"/>
              <a:ext cx="616350" cy="165450"/>
              <a:chOff x="4263850" y="3973875"/>
              <a:chExt cx="616350" cy="165450"/>
            </a:xfrm>
          </p:grpSpPr>
          <p:cxnSp>
            <p:nvCxnSpPr>
              <p:cNvPr id="1029" name="Google Shape;1029;p63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0" name="Google Shape;1030;p63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1" name="Google Shape;1031;p63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1032" name="Google Shape;1032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73331" y="2530925"/>
            <a:ext cx="2159170" cy="12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73325" y="3890350"/>
            <a:ext cx="2214150" cy="119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200" y="3890350"/>
            <a:ext cx="2795428" cy="8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79025" y="4148024"/>
            <a:ext cx="3358633" cy="8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4"/>
          <p:cNvSpPr txBox="1"/>
          <p:nvPr>
            <p:ph idx="1" type="subTitle"/>
          </p:nvPr>
        </p:nvSpPr>
        <p:spPr>
          <a:xfrm>
            <a:off x="1281175" y="1212525"/>
            <a:ext cx="6669600" cy="33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“Physicists Must Engage with AI Ethics, Now</a:t>
            </a:r>
            <a:r>
              <a:rPr lang="en">
                <a:solidFill>
                  <a:srgbClr val="000000"/>
                </a:solidFill>
              </a:rPr>
              <a:t>”, APS.org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4"/>
              </a:rPr>
              <a:t>Fighting Algorithmic Bias in Artificial Intelligence</a:t>
            </a:r>
            <a:r>
              <a:rPr lang="en">
                <a:solidFill>
                  <a:srgbClr val="000000"/>
                </a:solidFill>
              </a:rPr>
              <a:t>”, Physics World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5"/>
              </a:rPr>
              <a:t>Artificial Intelligence: The Only Way Forward is Ethics</a:t>
            </a:r>
            <a:r>
              <a:rPr lang="en">
                <a:solidFill>
                  <a:srgbClr val="000000"/>
                </a:solidFill>
              </a:rPr>
              <a:t>”, CERN News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6"/>
              </a:rPr>
              <a:t>To Make AI Fairer, Physicists Peer Inside Its Black Box</a:t>
            </a:r>
            <a:r>
              <a:rPr lang="en">
                <a:solidFill>
                  <a:srgbClr val="000000"/>
                </a:solidFill>
              </a:rPr>
              <a:t>”, Wired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7"/>
              </a:rPr>
              <a:t>The bots are not as fair minded as the seem</a:t>
            </a:r>
            <a:r>
              <a:rPr lang="en">
                <a:solidFill>
                  <a:srgbClr val="000000"/>
                </a:solidFill>
              </a:rPr>
              <a:t>”, Physics World Podcast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8"/>
              </a:rPr>
              <a:t>Developing Algorithms That Might One Day Be Used Against You</a:t>
            </a:r>
            <a:r>
              <a:rPr lang="en">
                <a:solidFill>
                  <a:srgbClr val="000000"/>
                </a:solidFill>
              </a:rPr>
              <a:t>”, Gizmodo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“</a:t>
            </a:r>
            <a:r>
              <a:rPr lang="en" u="sng">
                <a:solidFill>
                  <a:schemeClr val="hlink"/>
                </a:solidFill>
                <a:hlinkClick r:id="rId9"/>
              </a:rPr>
              <a:t>AI in the Sky: Implications and Challenges for Artificial Intelligence in Astrophysics and Society</a:t>
            </a:r>
            <a:r>
              <a:rPr lang="en">
                <a:solidFill>
                  <a:srgbClr val="000000"/>
                </a:solidFill>
              </a:rPr>
              <a:t>”, Brian Nord for NOAO/Steward Observatory Joint Colloquium Series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Ethical implications for computational research and the roles of scientists</a:t>
            </a:r>
            <a:r>
              <a:rPr lang="en"/>
              <a:t>, Snowmass LOI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arker Grotesque"/>
              <a:buChar char="●"/>
            </a:pPr>
            <a:r>
              <a:rPr b="1" lang="en" u="sng">
                <a:solidFill>
                  <a:schemeClr val="hlink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11"/>
              </a:rPr>
              <a:t>LSSTC Data Science Fellowship Session on AI Ethics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12"/>
              </a:rPr>
              <a:t>Panel on Data Science Education, Physics, and Ethics</a:t>
            </a:r>
            <a:r>
              <a:rPr lang="en"/>
              <a:t>, APS GDS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(Physics Related)</a:t>
            </a:r>
            <a:endParaRPr/>
          </a:p>
        </p:txBody>
      </p:sp>
      <p:sp>
        <p:nvSpPr>
          <p:cNvPr id="1042" name="Google Shape;1042;p64"/>
          <p:cNvSpPr/>
          <p:nvPr/>
        </p:nvSpPr>
        <p:spPr>
          <a:xfrm flipH="1">
            <a:off x="907644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5"/>
          <p:cNvSpPr txBox="1"/>
          <p:nvPr>
            <p:ph idx="1" type="subTitle"/>
          </p:nvPr>
        </p:nvSpPr>
        <p:spPr>
          <a:xfrm>
            <a:off x="1281175" y="1212525"/>
            <a:ext cx="6669600" cy="339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AI Now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Alan Turing Institute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Algorithmic Justice League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Berkman Klein Center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hlinkClick r:id="rId7"/>
              </a:rPr>
              <a:t>Center for Democracy and Technology</a:t>
            </a:r>
            <a:endParaRPr u="sng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Center for Internet and Technology Policy</a:t>
            </a:r>
            <a:endParaRPr u="sng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Data &amp; Society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10"/>
              </a:rPr>
              <a:t>Data for Black Lives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11"/>
              </a:rPr>
              <a:t>Montreal AI Ethics Institute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12"/>
              </a:rPr>
              <a:t>Stanford Center for Human-Centered AI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hlinkClick r:id="rId13"/>
              </a:rPr>
              <a:t>The Surveillance Technology Oversight Project</a:t>
            </a:r>
            <a:endParaRPr u="sng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hlinkClick r:id="rId14"/>
              </a:rPr>
              <a:t>Radical AI Network</a:t>
            </a:r>
            <a:endParaRPr u="sng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u="sng">
                <a:solidFill>
                  <a:schemeClr val="hlink"/>
                </a:solidFill>
                <a:hlinkClick r:id="rId15"/>
              </a:rPr>
              <a:t>Resistance 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(General)</a:t>
            </a:r>
            <a:endParaRPr/>
          </a:p>
        </p:txBody>
      </p:sp>
      <p:sp>
        <p:nvSpPr>
          <p:cNvPr id="1049" name="Google Shape;1049;p65"/>
          <p:cNvSpPr/>
          <p:nvPr/>
        </p:nvSpPr>
        <p:spPr>
          <a:xfrm flipH="1">
            <a:off x="907644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66"/>
          <p:cNvSpPr txBox="1"/>
          <p:nvPr>
            <p:ph type="title"/>
          </p:nvPr>
        </p:nvSpPr>
        <p:spPr>
          <a:xfrm>
            <a:off x="937875" y="1159300"/>
            <a:ext cx="7333800" cy="22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Thank you! </a:t>
            </a:r>
            <a:endParaRPr sz="4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Let’s discuss!</a:t>
            </a:r>
            <a:endParaRPr sz="4700"/>
          </a:p>
        </p:txBody>
      </p:sp>
      <p:sp>
        <p:nvSpPr>
          <p:cNvPr id="1055" name="Google Shape;1055;p66"/>
          <p:cNvSpPr txBox="1"/>
          <p:nvPr>
            <p:ph idx="1" type="subTitle"/>
          </p:nvPr>
        </p:nvSpPr>
        <p:spPr>
          <a:xfrm>
            <a:off x="1207725" y="3783625"/>
            <a:ext cx="6676500" cy="7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savannah.thais@gmail.com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latin typeface="Darker Grotesque"/>
              <a:ea typeface="Darker Grotesque"/>
              <a:cs typeface="Darker Grotesque"/>
              <a:sym typeface="Darker Grotesq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arker Grotesque"/>
                <a:ea typeface="Darker Grotesque"/>
                <a:cs typeface="Darker Grotesque"/>
                <a:sym typeface="Darker Grotesque"/>
              </a:rPr>
              <a:t>@basicsciencesav</a:t>
            </a:r>
            <a:endParaRPr b="1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1056" name="Google Shape;1056;p66"/>
          <p:cNvGrpSpPr/>
          <p:nvPr/>
        </p:nvGrpSpPr>
        <p:grpSpPr>
          <a:xfrm>
            <a:off x="328563" y="2489025"/>
            <a:ext cx="8486875" cy="1822875"/>
            <a:chOff x="328563" y="2489025"/>
            <a:chExt cx="8486875" cy="1822875"/>
          </a:xfrm>
        </p:grpSpPr>
        <p:cxnSp>
          <p:nvCxnSpPr>
            <p:cNvPr id="1057" name="Google Shape;1057;p66"/>
            <p:cNvCxnSpPr/>
            <p:nvPr/>
          </p:nvCxnSpPr>
          <p:spPr>
            <a:xfrm rot="10800000">
              <a:off x="3390900" y="4171950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8" name="Google Shape;1058;p66"/>
            <p:cNvSpPr/>
            <p:nvPr/>
          </p:nvSpPr>
          <p:spPr>
            <a:xfrm>
              <a:off x="27681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66"/>
            <p:cNvSpPr/>
            <p:nvPr/>
          </p:nvSpPr>
          <p:spPr>
            <a:xfrm>
              <a:off x="60960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0" name="Google Shape;1060;p66"/>
            <p:cNvGrpSpPr/>
            <p:nvPr/>
          </p:nvGrpSpPr>
          <p:grpSpPr>
            <a:xfrm>
              <a:off x="8199088" y="2489025"/>
              <a:ext cx="616350" cy="165450"/>
              <a:chOff x="4263850" y="3973875"/>
              <a:chExt cx="616350" cy="165450"/>
            </a:xfrm>
          </p:grpSpPr>
          <p:cxnSp>
            <p:nvCxnSpPr>
              <p:cNvPr id="1061" name="Google Shape;1061;p66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2" name="Google Shape;1062;p66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66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64" name="Google Shape;1064;p66"/>
            <p:cNvGrpSpPr/>
            <p:nvPr/>
          </p:nvGrpSpPr>
          <p:grpSpPr>
            <a:xfrm flipH="1">
              <a:off x="328563" y="2489025"/>
              <a:ext cx="616350" cy="165450"/>
              <a:chOff x="4263850" y="3973875"/>
              <a:chExt cx="616350" cy="165450"/>
            </a:xfrm>
          </p:grpSpPr>
          <p:cxnSp>
            <p:nvCxnSpPr>
              <p:cNvPr id="1065" name="Google Shape;1065;p66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6" name="Google Shape;1066;p66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7" name="Google Shape;1067;p66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 txBox="1"/>
          <p:nvPr>
            <p:ph type="title"/>
          </p:nvPr>
        </p:nvSpPr>
        <p:spPr>
          <a:xfrm>
            <a:off x="776525" y="3089570"/>
            <a:ext cx="7704000" cy="47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/>
              <a:t>Does AI Function?</a:t>
            </a:r>
            <a:endParaRPr/>
          </a:p>
        </p:txBody>
      </p:sp>
      <p:sp>
        <p:nvSpPr>
          <p:cNvPr id="535" name="Google Shape;535;p34"/>
          <p:cNvSpPr txBox="1"/>
          <p:nvPr>
            <p:ph idx="1" type="subTitle"/>
          </p:nvPr>
        </p:nvSpPr>
        <p:spPr>
          <a:xfrm>
            <a:off x="1394200" y="3489475"/>
            <a:ext cx="6396300" cy="5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beliefs do we have about the abilities and reliability of AI?</a:t>
            </a:r>
            <a:endParaRPr b="1"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2768100" y="2489025"/>
            <a:ext cx="6123825" cy="1822875"/>
            <a:chOff x="2768100" y="2489025"/>
            <a:chExt cx="6123825" cy="1822875"/>
          </a:xfrm>
        </p:grpSpPr>
        <p:cxnSp>
          <p:nvCxnSpPr>
            <p:cNvPr id="537" name="Google Shape;537;p34"/>
            <p:cNvCxnSpPr/>
            <p:nvPr/>
          </p:nvCxnSpPr>
          <p:spPr>
            <a:xfrm rot="10800000">
              <a:off x="3390900" y="4171950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38" name="Google Shape;538;p34"/>
            <p:cNvSpPr/>
            <p:nvPr/>
          </p:nvSpPr>
          <p:spPr>
            <a:xfrm>
              <a:off x="27681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6096000" y="4032000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0" name="Google Shape;540;p34"/>
            <p:cNvGrpSpPr/>
            <p:nvPr/>
          </p:nvGrpSpPr>
          <p:grpSpPr>
            <a:xfrm>
              <a:off x="8275575" y="2489025"/>
              <a:ext cx="616350" cy="165450"/>
              <a:chOff x="4263850" y="3973875"/>
              <a:chExt cx="616350" cy="165450"/>
            </a:xfrm>
          </p:grpSpPr>
          <p:cxnSp>
            <p:nvCxnSpPr>
              <p:cNvPr id="541" name="Google Shape;541;p34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2" name="Google Shape;542;p34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43" name="Google Shape;543;p34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544" name="Google Shape;5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124" y="200250"/>
            <a:ext cx="4274449" cy="26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4"/>
          <p:cNvSpPr txBox="1"/>
          <p:nvPr/>
        </p:nvSpPr>
        <p:spPr>
          <a:xfrm>
            <a:off x="828975" y="4743300"/>
            <a:ext cx="31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The Fallacy of AI Functionality, Raji et al</a:t>
            </a:r>
            <a:endParaRPr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 txBox="1"/>
          <p:nvPr>
            <p:ph idx="1" type="subTitle"/>
          </p:nvPr>
        </p:nvSpPr>
        <p:spPr>
          <a:xfrm>
            <a:off x="2468200" y="1510175"/>
            <a:ext cx="1768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Focus on </a:t>
            </a:r>
            <a:r>
              <a:rPr b="1" lang="en" sz="1300"/>
              <a:t>constructed tasks</a:t>
            </a:r>
            <a:r>
              <a:rPr lang="en" sz="1300"/>
              <a:t> and </a:t>
            </a:r>
            <a:r>
              <a:rPr b="1" lang="en" sz="1300"/>
              <a:t>benchmark data sets</a:t>
            </a:r>
            <a:r>
              <a:rPr lang="en" sz="1300"/>
              <a:t> that may be </a:t>
            </a:r>
            <a:r>
              <a:rPr b="1" lang="en" sz="1300"/>
              <a:t>distant from real world</a:t>
            </a:r>
            <a:r>
              <a:rPr lang="en" sz="1300"/>
              <a:t> distributions or goals</a:t>
            </a:r>
            <a:endParaRPr sz="1300"/>
          </a:p>
        </p:txBody>
      </p:sp>
      <p:sp>
        <p:nvSpPr>
          <p:cNvPr id="551" name="Google Shape;551;p35"/>
          <p:cNvSpPr txBox="1"/>
          <p:nvPr>
            <p:ph idx="2" type="subTitle"/>
          </p:nvPr>
        </p:nvSpPr>
        <p:spPr>
          <a:xfrm>
            <a:off x="7093800" y="1640375"/>
            <a:ext cx="21222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Application to </a:t>
            </a:r>
            <a:r>
              <a:rPr b="1" lang="en" sz="1300"/>
              <a:t>impossible tasks</a:t>
            </a:r>
            <a:r>
              <a:rPr lang="en" sz="1300"/>
              <a:t>, </a:t>
            </a:r>
            <a:r>
              <a:rPr b="1" lang="en" sz="1300"/>
              <a:t>robustness issues</a:t>
            </a:r>
            <a:r>
              <a:rPr lang="en" sz="1300"/>
              <a:t>, </a:t>
            </a:r>
            <a:r>
              <a:rPr b="1" lang="en" sz="1300"/>
              <a:t>misrepresented </a:t>
            </a:r>
            <a:r>
              <a:rPr lang="en" sz="1300"/>
              <a:t>capabilities, </a:t>
            </a:r>
            <a:r>
              <a:rPr b="1" lang="en" sz="1300"/>
              <a:t>engineering mistakes</a:t>
            </a:r>
            <a:r>
              <a:rPr lang="en" sz="1300"/>
              <a:t> or failures</a:t>
            </a:r>
            <a:endParaRPr sz="1300"/>
          </a:p>
        </p:txBody>
      </p:sp>
      <p:sp>
        <p:nvSpPr>
          <p:cNvPr id="552" name="Google Shape;552;p35"/>
          <p:cNvSpPr txBox="1"/>
          <p:nvPr>
            <p:ph idx="3" type="subTitle"/>
          </p:nvPr>
        </p:nvSpPr>
        <p:spPr>
          <a:xfrm>
            <a:off x="2572254" y="3333275"/>
            <a:ext cx="17685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Data </a:t>
            </a:r>
            <a:r>
              <a:rPr b="1" lang="en" sz="1300"/>
              <a:t>leakage</a:t>
            </a:r>
            <a:r>
              <a:rPr lang="en" sz="1300"/>
              <a:t>, incorrect or neglected </a:t>
            </a:r>
            <a:r>
              <a:rPr b="1" lang="en" sz="1300"/>
              <a:t>testing</a:t>
            </a:r>
            <a:r>
              <a:rPr lang="en" sz="1300"/>
              <a:t>, poor </a:t>
            </a:r>
            <a:r>
              <a:rPr b="1" lang="en" sz="1300"/>
              <a:t>experimental design</a:t>
            </a:r>
            <a:r>
              <a:rPr lang="en" sz="1300"/>
              <a:t> practices </a:t>
            </a:r>
            <a:endParaRPr sz="1300"/>
          </a:p>
        </p:txBody>
      </p:sp>
      <p:sp>
        <p:nvSpPr>
          <p:cNvPr id="553" name="Google Shape;553;p35"/>
          <p:cNvSpPr txBox="1"/>
          <p:nvPr>
            <p:ph idx="4" type="subTitle"/>
          </p:nvPr>
        </p:nvSpPr>
        <p:spPr>
          <a:xfrm>
            <a:off x="7084275" y="3231500"/>
            <a:ext cx="19422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Acceptance of </a:t>
            </a:r>
            <a:r>
              <a:rPr b="1" lang="en" sz="1300"/>
              <a:t>inherent unknowability</a:t>
            </a:r>
            <a:r>
              <a:rPr lang="en" sz="1300"/>
              <a:t> of AI systems, willingness to use </a:t>
            </a:r>
            <a:r>
              <a:rPr b="1" lang="en" sz="1300"/>
              <a:t>imprecise</a:t>
            </a:r>
            <a:r>
              <a:rPr lang="en" sz="1300"/>
              <a:t> or </a:t>
            </a:r>
            <a:r>
              <a:rPr b="1" lang="en" sz="1300"/>
              <a:t>unscientific language</a:t>
            </a:r>
            <a:r>
              <a:rPr lang="en" sz="1300"/>
              <a:t> </a:t>
            </a:r>
            <a:endParaRPr sz="1300"/>
          </a:p>
        </p:txBody>
      </p:sp>
      <p:sp>
        <p:nvSpPr>
          <p:cNvPr id="554" name="Google Shape;554;p35"/>
          <p:cNvSpPr/>
          <p:nvPr/>
        </p:nvSpPr>
        <p:spPr>
          <a:xfrm rot="9935148">
            <a:off x="7096960" y="-445294"/>
            <a:ext cx="2462126" cy="2149042"/>
          </a:xfrm>
          <a:custGeom>
            <a:rect b="b" l="l" r="r" t="t"/>
            <a:pathLst>
              <a:path extrusionOk="0" h="74215" w="85036">
                <a:moveTo>
                  <a:pt x="18853" y="0"/>
                </a:moveTo>
                <a:cubicBezTo>
                  <a:pt x="17399" y="0"/>
                  <a:pt x="15945" y="175"/>
                  <a:pt x="14531" y="515"/>
                </a:cubicBezTo>
                <a:cubicBezTo>
                  <a:pt x="9863" y="1639"/>
                  <a:pt x="5882" y="4489"/>
                  <a:pt x="3312" y="8539"/>
                </a:cubicBezTo>
                <a:lnTo>
                  <a:pt x="3156" y="8798"/>
                </a:lnTo>
                <a:cubicBezTo>
                  <a:pt x="969" y="12373"/>
                  <a:pt x="0" y="16014"/>
                  <a:pt x="285" y="19624"/>
                </a:cubicBezTo>
                <a:cubicBezTo>
                  <a:pt x="412" y="21205"/>
                  <a:pt x="776" y="22782"/>
                  <a:pt x="1375" y="24313"/>
                </a:cubicBezTo>
                <a:cubicBezTo>
                  <a:pt x="1918" y="25703"/>
                  <a:pt x="2657" y="27062"/>
                  <a:pt x="3568" y="28355"/>
                </a:cubicBezTo>
                <a:cubicBezTo>
                  <a:pt x="4190" y="29242"/>
                  <a:pt x="4903" y="30105"/>
                  <a:pt x="5679" y="30909"/>
                </a:cubicBezTo>
                <a:cubicBezTo>
                  <a:pt x="8586" y="33931"/>
                  <a:pt x="10069" y="38023"/>
                  <a:pt x="9739" y="42139"/>
                </a:cubicBezTo>
                <a:cubicBezTo>
                  <a:pt x="9705" y="42525"/>
                  <a:pt x="9660" y="42910"/>
                  <a:pt x="9597" y="43293"/>
                </a:cubicBezTo>
                <a:cubicBezTo>
                  <a:pt x="9230" y="45530"/>
                  <a:pt x="9198" y="47805"/>
                  <a:pt x="9494" y="50058"/>
                </a:cubicBezTo>
                <a:cubicBezTo>
                  <a:pt x="9792" y="52296"/>
                  <a:pt x="10407" y="54472"/>
                  <a:pt x="11328" y="56525"/>
                </a:cubicBezTo>
                <a:cubicBezTo>
                  <a:pt x="13241" y="60795"/>
                  <a:pt x="16368" y="64344"/>
                  <a:pt x="20373" y="66795"/>
                </a:cubicBezTo>
                <a:cubicBezTo>
                  <a:pt x="24014" y="69019"/>
                  <a:pt x="28183" y="70199"/>
                  <a:pt x="32432" y="70199"/>
                </a:cubicBezTo>
                <a:cubicBezTo>
                  <a:pt x="34503" y="70199"/>
                  <a:pt x="36569" y="69916"/>
                  <a:pt x="38572" y="69370"/>
                </a:cubicBezTo>
                <a:lnTo>
                  <a:pt x="38627" y="69354"/>
                </a:lnTo>
                <a:cubicBezTo>
                  <a:pt x="39815" y="69032"/>
                  <a:pt x="39643" y="68871"/>
                  <a:pt x="42290" y="68871"/>
                </a:cubicBezTo>
                <a:cubicBezTo>
                  <a:pt x="44934" y="68871"/>
                  <a:pt x="47564" y="69605"/>
                  <a:pt x="49892" y="70985"/>
                </a:cubicBezTo>
                <a:cubicBezTo>
                  <a:pt x="53450" y="73095"/>
                  <a:pt x="57543" y="74214"/>
                  <a:pt x="61729" y="74215"/>
                </a:cubicBezTo>
                <a:lnTo>
                  <a:pt x="61729" y="74215"/>
                </a:lnTo>
                <a:cubicBezTo>
                  <a:pt x="61986" y="74215"/>
                  <a:pt x="62245" y="74212"/>
                  <a:pt x="62504" y="74202"/>
                </a:cubicBezTo>
                <a:cubicBezTo>
                  <a:pt x="66241" y="74080"/>
                  <a:pt x="69919" y="73054"/>
                  <a:pt x="73141" y="71241"/>
                </a:cubicBezTo>
                <a:cubicBezTo>
                  <a:pt x="74806" y="70304"/>
                  <a:pt x="76349" y="69156"/>
                  <a:pt x="77729" y="67832"/>
                </a:cubicBezTo>
                <a:cubicBezTo>
                  <a:pt x="79159" y="66457"/>
                  <a:pt x="80423" y="64885"/>
                  <a:pt x="81479" y="63159"/>
                </a:cubicBezTo>
                <a:cubicBezTo>
                  <a:pt x="81872" y="62520"/>
                  <a:pt x="82233" y="61853"/>
                  <a:pt x="82560" y="61183"/>
                </a:cubicBezTo>
                <a:cubicBezTo>
                  <a:pt x="83772" y="58689"/>
                  <a:pt x="84521" y="56029"/>
                  <a:pt x="84780" y="53275"/>
                </a:cubicBezTo>
                <a:cubicBezTo>
                  <a:pt x="85036" y="50596"/>
                  <a:pt x="84819" y="47910"/>
                  <a:pt x="84146" y="45295"/>
                </a:cubicBezTo>
                <a:cubicBezTo>
                  <a:pt x="83413" y="42443"/>
                  <a:pt x="82165" y="39794"/>
                  <a:pt x="80436" y="37427"/>
                </a:cubicBezTo>
                <a:cubicBezTo>
                  <a:pt x="78650" y="34973"/>
                  <a:pt x="76420" y="32917"/>
                  <a:pt x="73808" y="31321"/>
                </a:cubicBezTo>
                <a:cubicBezTo>
                  <a:pt x="71283" y="29780"/>
                  <a:pt x="68544" y="28743"/>
                  <a:pt x="65657" y="28250"/>
                </a:cubicBezTo>
                <a:cubicBezTo>
                  <a:pt x="64370" y="28028"/>
                  <a:pt x="63826" y="27917"/>
                  <a:pt x="61750" y="27917"/>
                </a:cubicBezTo>
                <a:cubicBezTo>
                  <a:pt x="59670" y="27917"/>
                  <a:pt x="57599" y="28197"/>
                  <a:pt x="55591" y="28748"/>
                </a:cubicBezTo>
                <a:cubicBezTo>
                  <a:pt x="54375" y="29083"/>
                  <a:pt x="53113" y="29252"/>
                  <a:pt x="51844" y="29252"/>
                </a:cubicBezTo>
                <a:cubicBezTo>
                  <a:pt x="49208" y="29252"/>
                  <a:pt x="46599" y="28527"/>
                  <a:pt x="44303" y="27155"/>
                </a:cubicBezTo>
                <a:cubicBezTo>
                  <a:pt x="44258" y="27126"/>
                  <a:pt x="44211" y="27099"/>
                  <a:pt x="44166" y="27073"/>
                </a:cubicBezTo>
                <a:cubicBezTo>
                  <a:pt x="42247" y="25944"/>
                  <a:pt x="40582" y="24358"/>
                  <a:pt x="39363" y="22495"/>
                </a:cubicBezTo>
                <a:cubicBezTo>
                  <a:pt x="38139" y="20624"/>
                  <a:pt x="37355" y="18471"/>
                  <a:pt x="37097" y="16262"/>
                </a:cubicBezTo>
                <a:cubicBezTo>
                  <a:pt x="36822" y="13932"/>
                  <a:pt x="36120" y="11705"/>
                  <a:pt x="35010" y="9645"/>
                </a:cubicBezTo>
                <a:cubicBezTo>
                  <a:pt x="33872" y="7531"/>
                  <a:pt x="32355" y="5689"/>
                  <a:pt x="30498" y="4172"/>
                </a:cubicBezTo>
                <a:cubicBezTo>
                  <a:pt x="29848" y="3642"/>
                  <a:pt x="29152" y="3146"/>
                  <a:pt x="28429" y="2705"/>
                </a:cubicBezTo>
                <a:cubicBezTo>
                  <a:pt x="25540" y="935"/>
                  <a:pt x="22228" y="0"/>
                  <a:pt x="18853" y="0"/>
                </a:cubicBezTo>
                <a:close/>
                <a:moveTo>
                  <a:pt x="61729" y="74215"/>
                </a:moveTo>
                <a:cubicBezTo>
                  <a:pt x="61727" y="74215"/>
                  <a:pt x="61725" y="74215"/>
                  <a:pt x="61723" y="74215"/>
                </a:cubicBezTo>
                <a:lnTo>
                  <a:pt x="61734" y="74215"/>
                </a:lnTo>
                <a:cubicBezTo>
                  <a:pt x="61732" y="74215"/>
                  <a:pt x="61731" y="74215"/>
                  <a:pt x="61729" y="74215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35"/>
          <p:cNvGrpSpPr/>
          <p:nvPr/>
        </p:nvGrpSpPr>
        <p:grpSpPr>
          <a:xfrm>
            <a:off x="5853700" y="-1331500"/>
            <a:ext cx="1871000" cy="1871000"/>
            <a:chOff x="4878700" y="655750"/>
            <a:chExt cx="1871000" cy="1871000"/>
          </a:xfrm>
        </p:grpSpPr>
        <p:sp>
          <p:nvSpPr>
            <p:cNvPr id="556" name="Google Shape;556;p35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5"/>
          <p:cNvSpPr/>
          <p:nvPr/>
        </p:nvSpPr>
        <p:spPr>
          <a:xfrm rot="-5400000">
            <a:off x="8487927" y="1139297"/>
            <a:ext cx="515100" cy="515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5"/>
          <p:cNvSpPr/>
          <p:nvPr/>
        </p:nvSpPr>
        <p:spPr>
          <a:xfrm rot="-5779292">
            <a:off x="-1571864" y="-1111224"/>
            <a:ext cx="2175128" cy="2912592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9" name="Google Shape;569;p35"/>
          <p:cNvGrpSpPr/>
          <p:nvPr/>
        </p:nvGrpSpPr>
        <p:grpSpPr>
          <a:xfrm>
            <a:off x="-1470325" y="708600"/>
            <a:ext cx="1871000" cy="1871000"/>
            <a:chOff x="4878700" y="655750"/>
            <a:chExt cx="1871000" cy="1871000"/>
          </a:xfrm>
        </p:grpSpPr>
        <p:sp>
          <p:nvSpPr>
            <p:cNvPr id="570" name="Google Shape;570;p35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1" name="Google Shape;581;p35"/>
          <p:cNvSpPr/>
          <p:nvPr/>
        </p:nvSpPr>
        <p:spPr>
          <a:xfrm rot="5400000">
            <a:off x="720002" y="281947"/>
            <a:ext cx="515100" cy="5151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5"/>
          <p:cNvSpPr txBox="1"/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AI Has a </a:t>
            </a:r>
            <a:r>
              <a:rPr lang="en" sz="3400"/>
              <a:t>Reliability Problem</a:t>
            </a:r>
            <a:endParaRPr sz="3400"/>
          </a:p>
        </p:txBody>
      </p:sp>
      <p:pic>
        <p:nvPicPr>
          <p:cNvPr id="583" name="Google Shape;5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9" y="1586375"/>
            <a:ext cx="2432502" cy="11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5"/>
          <p:cNvPicPr preferRelativeResize="0"/>
          <p:nvPr/>
        </p:nvPicPr>
        <p:blipFill rotWithShape="1">
          <a:blip r:embed="rId4">
            <a:alphaModFix/>
          </a:blip>
          <a:srcRect b="0" l="0" r="14610" t="0"/>
          <a:stretch/>
        </p:blipFill>
        <p:spPr>
          <a:xfrm>
            <a:off x="4429200" y="1708562"/>
            <a:ext cx="2588865" cy="93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86125"/>
            <a:ext cx="2436323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5875" y="3230543"/>
            <a:ext cx="2635501" cy="110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6"/>
          <p:cNvSpPr txBox="1"/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Has a </a:t>
            </a:r>
            <a:r>
              <a:rPr lang="en"/>
              <a:t> Hype Problem</a:t>
            </a:r>
            <a:endParaRPr/>
          </a:p>
        </p:txBody>
      </p:sp>
      <p:sp>
        <p:nvSpPr>
          <p:cNvPr id="592" name="Google Shape;592;p36"/>
          <p:cNvSpPr/>
          <p:nvPr/>
        </p:nvSpPr>
        <p:spPr>
          <a:xfrm rot="-1859330">
            <a:off x="577322" y="281894"/>
            <a:ext cx="587914" cy="587914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6"/>
          <p:cNvSpPr/>
          <p:nvPr/>
        </p:nvSpPr>
        <p:spPr>
          <a:xfrm rot="710282">
            <a:off x="8460967" y="673077"/>
            <a:ext cx="402153" cy="402153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4" name="Google Shape;5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00" y="3771237"/>
            <a:ext cx="3722999" cy="12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000" y="2183025"/>
            <a:ext cx="3536700" cy="13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3900" y="1076372"/>
            <a:ext cx="3974099" cy="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375" y="2833761"/>
            <a:ext cx="3974099" cy="84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0575" y="3771225"/>
            <a:ext cx="3080727" cy="13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7875" y="1112201"/>
            <a:ext cx="3199124" cy="16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"/>
          <p:cNvSpPr txBox="1"/>
          <p:nvPr>
            <p:ph idx="4" type="subTitle"/>
          </p:nvPr>
        </p:nvSpPr>
        <p:spPr>
          <a:xfrm>
            <a:off x="937625" y="2251625"/>
            <a:ext cx="21753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Present Society</a:t>
            </a:r>
            <a:endParaRPr sz="2100"/>
          </a:p>
        </p:txBody>
      </p:sp>
      <p:sp>
        <p:nvSpPr>
          <p:cNvPr id="605" name="Google Shape;605;p37"/>
          <p:cNvSpPr txBox="1"/>
          <p:nvPr>
            <p:ph idx="5" type="subTitle"/>
          </p:nvPr>
        </p:nvSpPr>
        <p:spPr>
          <a:xfrm>
            <a:off x="3484350" y="226722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Future Society</a:t>
            </a:r>
            <a:endParaRPr sz="2100"/>
          </a:p>
        </p:txBody>
      </p:sp>
      <p:sp>
        <p:nvSpPr>
          <p:cNvPr id="606" name="Google Shape;606;p37"/>
          <p:cNvSpPr txBox="1"/>
          <p:nvPr>
            <p:ph idx="1" type="subTitle"/>
          </p:nvPr>
        </p:nvSpPr>
        <p:spPr>
          <a:xfrm>
            <a:off x="537125" y="2719000"/>
            <a:ext cx="26919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Allows us to subject people to </a:t>
            </a:r>
            <a:r>
              <a:rPr b="1" lang="en"/>
              <a:t>inaccurate and under-evaluated sociotechnical systems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rapidly entrench </a:t>
            </a:r>
            <a:r>
              <a:rPr b="1" lang="en"/>
              <a:t>biases or inequalities 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</a:t>
            </a:r>
            <a:r>
              <a:rPr b="1" lang="en"/>
              <a:t>push responsibility for harm </a:t>
            </a:r>
            <a:r>
              <a:rPr lang="en"/>
              <a:t>onto users who inherently have less control </a:t>
            </a:r>
            <a:endParaRPr/>
          </a:p>
        </p:txBody>
      </p:sp>
      <p:sp>
        <p:nvSpPr>
          <p:cNvPr id="607" name="Google Shape;607;p37"/>
          <p:cNvSpPr txBox="1"/>
          <p:nvPr>
            <p:ph idx="6" type="subTitle"/>
          </p:nvPr>
        </p:nvSpPr>
        <p:spPr>
          <a:xfrm>
            <a:off x="5914850" y="2267225"/>
            <a:ext cx="25758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Research Systems</a:t>
            </a:r>
            <a:endParaRPr sz="2100"/>
          </a:p>
        </p:txBody>
      </p:sp>
      <p:sp>
        <p:nvSpPr>
          <p:cNvPr id="608" name="Google Shape;608;p37"/>
          <p:cNvSpPr/>
          <p:nvPr/>
        </p:nvSpPr>
        <p:spPr>
          <a:xfrm>
            <a:off x="1697975" y="1591650"/>
            <a:ext cx="654600" cy="65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6791425" y="1591650"/>
            <a:ext cx="654600" cy="65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244700" y="1591650"/>
            <a:ext cx="654600" cy="65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" name="Google Shape;611;p37"/>
          <p:cNvGrpSpPr/>
          <p:nvPr/>
        </p:nvGrpSpPr>
        <p:grpSpPr>
          <a:xfrm>
            <a:off x="-1157775" y="-396000"/>
            <a:ext cx="1871000" cy="1871000"/>
            <a:chOff x="4878700" y="655750"/>
            <a:chExt cx="1871000" cy="1871000"/>
          </a:xfrm>
        </p:grpSpPr>
        <p:sp>
          <p:nvSpPr>
            <p:cNvPr id="612" name="Google Shape;612;p37"/>
            <p:cNvSpPr/>
            <p:nvPr/>
          </p:nvSpPr>
          <p:spPr>
            <a:xfrm>
              <a:off x="4878700" y="655750"/>
              <a:ext cx="1871000" cy="1871000"/>
            </a:xfrm>
            <a:custGeom>
              <a:rect b="b" l="l" r="r" t="t"/>
              <a:pathLst>
                <a:path extrusionOk="0" fill="none" h="74840" w="74840">
                  <a:moveTo>
                    <a:pt x="0" y="0"/>
                  </a:moveTo>
                  <a:lnTo>
                    <a:pt x="74840" y="0"/>
                  </a:lnTo>
                  <a:lnTo>
                    <a:pt x="74840" y="74840"/>
                  </a:lnTo>
                  <a:lnTo>
                    <a:pt x="0" y="74840"/>
                  </a:lnTo>
                  <a:close/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4878700" y="22148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4878700" y="190302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4878700" y="159115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4878700" y="1279375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1"/>
                  </a:moveTo>
                  <a:lnTo>
                    <a:pt x="74840" y="1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4878700" y="967500"/>
              <a:ext cx="1871000" cy="25"/>
            </a:xfrm>
            <a:custGeom>
              <a:rect b="b" l="l" r="r" t="t"/>
              <a:pathLst>
                <a:path extrusionOk="0" fill="none" h="1" w="74840">
                  <a:moveTo>
                    <a:pt x="0" y="0"/>
                  </a:moveTo>
                  <a:lnTo>
                    <a:pt x="74840" y="0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64378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61260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581415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5502400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0" y="0"/>
                  </a:moveTo>
                  <a:lnTo>
                    <a:pt x="0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5190575" y="655750"/>
              <a:ext cx="25" cy="1870875"/>
            </a:xfrm>
            <a:custGeom>
              <a:rect b="b" l="l" r="r" t="t"/>
              <a:pathLst>
                <a:path extrusionOk="0" fill="none" h="74835" w="1">
                  <a:moveTo>
                    <a:pt x="1" y="0"/>
                  </a:moveTo>
                  <a:lnTo>
                    <a:pt x="1" y="74835"/>
                  </a:lnTo>
                </a:path>
              </a:pathLst>
            </a:custGeom>
            <a:noFill/>
            <a:ln cap="flat" cmpd="sng" w="7450">
              <a:solidFill>
                <a:schemeClr val="lt1"/>
              </a:solidFill>
              <a:prstDash val="solid"/>
              <a:miter lim="263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37"/>
          <p:cNvSpPr/>
          <p:nvPr/>
        </p:nvSpPr>
        <p:spPr>
          <a:xfrm rot="5400000">
            <a:off x="127626" y="-1508122"/>
            <a:ext cx="2175116" cy="2912575"/>
          </a:xfrm>
          <a:custGeom>
            <a:rect b="b" l="l" r="r" t="t"/>
            <a:pathLst>
              <a:path extrusionOk="0" h="68709" w="51312">
                <a:moveTo>
                  <a:pt x="25590" y="1"/>
                </a:moveTo>
                <a:cubicBezTo>
                  <a:pt x="24688" y="1"/>
                  <a:pt x="23777" y="51"/>
                  <a:pt x="22880" y="149"/>
                </a:cubicBezTo>
                <a:cubicBezTo>
                  <a:pt x="20173" y="447"/>
                  <a:pt x="17534" y="1183"/>
                  <a:pt x="15035" y="2336"/>
                </a:cubicBezTo>
                <a:cubicBezTo>
                  <a:pt x="12563" y="3481"/>
                  <a:pt x="10325" y="4977"/>
                  <a:pt x="8381" y="6793"/>
                </a:cubicBezTo>
                <a:cubicBezTo>
                  <a:pt x="6447" y="8598"/>
                  <a:pt x="4821" y="10695"/>
                  <a:pt x="3549" y="13025"/>
                </a:cubicBezTo>
                <a:cubicBezTo>
                  <a:pt x="2312" y="15292"/>
                  <a:pt x="1431" y="17735"/>
                  <a:pt x="929" y="20292"/>
                </a:cubicBezTo>
                <a:cubicBezTo>
                  <a:pt x="0" y="25042"/>
                  <a:pt x="425" y="29907"/>
                  <a:pt x="2159" y="34367"/>
                </a:cubicBezTo>
                <a:cubicBezTo>
                  <a:pt x="3077" y="36718"/>
                  <a:pt x="3589" y="39222"/>
                  <a:pt x="3676" y="41813"/>
                </a:cubicBezTo>
                <a:cubicBezTo>
                  <a:pt x="3766" y="44338"/>
                  <a:pt x="3457" y="46887"/>
                  <a:pt x="2758" y="49394"/>
                </a:cubicBezTo>
                <a:cubicBezTo>
                  <a:pt x="1742" y="53038"/>
                  <a:pt x="2117" y="56914"/>
                  <a:pt x="3816" y="60307"/>
                </a:cubicBezTo>
                <a:lnTo>
                  <a:pt x="3826" y="60328"/>
                </a:lnTo>
                <a:cubicBezTo>
                  <a:pt x="5560" y="63782"/>
                  <a:pt x="8529" y="66423"/>
                  <a:pt x="12188" y="67766"/>
                </a:cubicBezTo>
                <a:cubicBezTo>
                  <a:pt x="13893" y="68392"/>
                  <a:pt x="15671" y="68708"/>
                  <a:pt x="17479" y="68708"/>
                </a:cubicBezTo>
                <a:lnTo>
                  <a:pt x="17479" y="68700"/>
                </a:lnTo>
                <a:cubicBezTo>
                  <a:pt x="19629" y="68700"/>
                  <a:pt x="21714" y="68252"/>
                  <a:pt x="23674" y="67373"/>
                </a:cubicBezTo>
                <a:cubicBezTo>
                  <a:pt x="25798" y="66418"/>
                  <a:pt x="27627" y="65038"/>
                  <a:pt x="29110" y="63270"/>
                </a:cubicBezTo>
                <a:cubicBezTo>
                  <a:pt x="30466" y="61650"/>
                  <a:pt x="31458" y="59800"/>
                  <a:pt x="32057" y="57763"/>
                </a:cubicBezTo>
                <a:cubicBezTo>
                  <a:pt x="33142" y="54075"/>
                  <a:pt x="35097" y="50679"/>
                  <a:pt x="37712" y="47956"/>
                </a:cubicBezTo>
                <a:cubicBezTo>
                  <a:pt x="38604" y="47029"/>
                  <a:pt x="39580" y="46167"/>
                  <a:pt x="40612" y="45399"/>
                </a:cubicBezTo>
                <a:cubicBezTo>
                  <a:pt x="43211" y="43470"/>
                  <a:pt x="45390" y="41079"/>
                  <a:pt x="47090" y="38295"/>
                </a:cubicBezTo>
                <a:cubicBezTo>
                  <a:pt x="48736" y="35596"/>
                  <a:pt x="49850" y="32662"/>
                  <a:pt x="50404" y="29567"/>
                </a:cubicBezTo>
                <a:cubicBezTo>
                  <a:pt x="51311" y="24501"/>
                  <a:pt x="50638" y="19329"/>
                  <a:pt x="48454" y="14608"/>
                </a:cubicBezTo>
                <a:cubicBezTo>
                  <a:pt x="47026" y="11527"/>
                  <a:pt x="45037" y="8814"/>
                  <a:pt x="42543" y="6547"/>
                </a:cubicBezTo>
                <a:cubicBezTo>
                  <a:pt x="40137" y="4357"/>
                  <a:pt x="37356" y="2679"/>
                  <a:pt x="34290" y="1552"/>
                </a:cubicBezTo>
                <a:cubicBezTo>
                  <a:pt x="31487" y="523"/>
                  <a:pt x="28564" y="1"/>
                  <a:pt x="25590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 rot="1720786">
            <a:off x="356892" y="501091"/>
            <a:ext cx="712628" cy="712628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"/>
          <p:cNvSpPr txBox="1"/>
          <p:nvPr>
            <p:ph type="title"/>
          </p:nvPr>
        </p:nvSpPr>
        <p:spPr>
          <a:xfrm>
            <a:off x="720000" y="6919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900"/>
              <a:t>Danger of Treating AI as</a:t>
            </a:r>
            <a:r>
              <a:rPr lang="en" sz="2900"/>
              <a:t> Magic vs Science</a:t>
            </a:r>
            <a:endParaRPr sz="2900"/>
          </a:p>
        </p:txBody>
      </p:sp>
      <p:sp>
        <p:nvSpPr>
          <p:cNvPr id="626" name="Google Shape;626;p37"/>
          <p:cNvSpPr txBox="1"/>
          <p:nvPr>
            <p:ph idx="1" type="subTitle"/>
          </p:nvPr>
        </p:nvSpPr>
        <p:spPr>
          <a:xfrm>
            <a:off x="3207900" y="2735200"/>
            <a:ext cx="26919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Limits the space of </a:t>
            </a:r>
            <a:r>
              <a:rPr b="1" lang="en"/>
              <a:t>possible solutions</a:t>
            </a:r>
            <a:r>
              <a:rPr lang="en"/>
              <a:t> we consider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Risks of irrevocably altering </a:t>
            </a:r>
            <a:r>
              <a:rPr b="1" lang="en"/>
              <a:t>information systems</a:t>
            </a:r>
            <a:r>
              <a:rPr lang="en"/>
              <a:t> or </a:t>
            </a:r>
            <a:r>
              <a:rPr b="1" lang="en"/>
              <a:t>resource infrastructure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Risk of </a:t>
            </a:r>
            <a:r>
              <a:rPr b="1" lang="en"/>
              <a:t>entrenching power</a:t>
            </a:r>
            <a:r>
              <a:rPr lang="en"/>
              <a:t> in the hands of those who build and ‘test’ these systems</a:t>
            </a:r>
            <a:endParaRPr/>
          </a:p>
        </p:txBody>
      </p:sp>
      <p:sp>
        <p:nvSpPr>
          <p:cNvPr id="627" name="Google Shape;627;p37"/>
          <p:cNvSpPr txBox="1"/>
          <p:nvPr>
            <p:ph idx="1" type="subTitle"/>
          </p:nvPr>
        </p:nvSpPr>
        <p:spPr>
          <a:xfrm>
            <a:off x="5798750" y="2735200"/>
            <a:ext cx="2691900" cy="16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Focuses </a:t>
            </a:r>
            <a:r>
              <a:rPr b="1" lang="en"/>
              <a:t>effort on certain approaches</a:t>
            </a:r>
            <a:r>
              <a:rPr lang="en"/>
              <a:t> (scale) to the detriment of others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Believe we have </a:t>
            </a:r>
            <a:r>
              <a:rPr b="1" lang="en"/>
              <a:t>solved certain problems </a:t>
            </a:r>
            <a:r>
              <a:rPr lang="en"/>
              <a:t>we haven’t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Constrains how we think about </a:t>
            </a:r>
            <a:r>
              <a:rPr b="1" lang="en"/>
              <a:t>explainability</a:t>
            </a:r>
            <a:r>
              <a:rPr lang="en"/>
              <a:t> and </a:t>
            </a:r>
            <a:r>
              <a:rPr b="1" lang="en"/>
              <a:t>contestability</a:t>
            </a:r>
            <a:endParaRPr b="1"/>
          </a:p>
        </p:txBody>
      </p:sp>
      <p:grpSp>
        <p:nvGrpSpPr>
          <p:cNvPr id="628" name="Google Shape;628;p37"/>
          <p:cNvGrpSpPr/>
          <p:nvPr/>
        </p:nvGrpSpPr>
        <p:grpSpPr>
          <a:xfrm>
            <a:off x="1801578" y="1725828"/>
            <a:ext cx="447402" cy="386242"/>
            <a:chOff x="583100" y="3982600"/>
            <a:chExt cx="296175" cy="296175"/>
          </a:xfrm>
        </p:grpSpPr>
        <p:sp>
          <p:nvSpPr>
            <p:cNvPr id="629" name="Google Shape;629;p37"/>
            <p:cNvSpPr/>
            <p:nvPr/>
          </p:nvSpPr>
          <p:spPr>
            <a:xfrm>
              <a:off x="694925" y="3982600"/>
              <a:ext cx="70925" cy="68550"/>
            </a:xfrm>
            <a:custGeom>
              <a:rect b="b" l="l" r="r" t="t"/>
              <a:pathLst>
                <a:path extrusionOk="0" h="2742" w="2837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609075" y="4139350"/>
              <a:ext cx="69350" cy="68525"/>
            </a:xfrm>
            <a:custGeom>
              <a:rect b="b" l="l" r="r" t="t"/>
              <a:pathLst>
                <a:path extrusionOk="0" h="2741" w="2774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783925" y="4140125"/>
              <a:ext cx="68550" cy="68550"/>
            </a:xfrm>
            <a:custGeom>
              <a:rect b="b" l="l" r="r" t="t"/>
              <a:pathLst>
                <a:path extrusionOk="0" h="2742" w="2742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583100" y="4207075"/>
              <a:ext cx="122100" cy="71700"/>
            </a:xfrm>
            <a:custGeom>
              <a:rect b="b" l="l" r="r" t="t"/>
              <a:pathLst>
                <a:path extrusionOk="0" h="2868" w="4884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>
              <a:off x="669725" y="4049550"/>
              <a:ext cx="122900" cy="72475"/>
            </a:xfrm>
            <a:custGeom>
              <a:rect b="b" l="l" r="r" t="t"/>
              <a:pathLst>
                <a:path extrusionOk="0" h="2899" w="4916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>
              <a:off x="757150" y="4207075"/>
              <a:ext cx="122125" cy="71700"/>
            </a:xfrm>
            <a:custGeom>
              <a:rect b="b" l="l" r="r" t="t"/>
              <a:pathLst>
                <a:path extrusionOk="0" h="2868" w="4885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691775" y="4139350"/>
              <a:ext cx="77225" cy="64600"/>
            </a:xfrm>
            <a:custGeom>
              <a:rect b="b" l="l" r="r" t="t"/>
              <a:pathLst>
                <a:path extrusionOk="0" h="2584" w="3089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7"/>
          <p:cNvGrpSpPr/>
          <p:nvPr/>
        </p:nvGrpSpPr>
        <p:grpSpPr>
          <a:xfrm>
            <a:off x="4348290" y="1725831"/>
            <a:ext cx="447399" cy="386235"/>
            <a:chOff x="3133425" y="3955025"/>
            <a:chExt cx="297750" cy="295400"/>
          </a:xfrm>
        </p:grpSpPr>
        <p:sp>
          <p:nvSpPr>
            <p:cNvPr id="637" name="Google Shape;637;p37"/>
            <p:cNvSpPr/>
            <p:nvPr/>
          </p:nvSpPr>
          <p:spPr>
            <a:xfrm>
              <a:off x="3133425" y="4058225"/>
              <a:ext cx="297750" cy="192200"/>
            </a:xfrm>
            <a:custGeom>
              <a:rect b="b" l="l" r="r" t="t"/>
              <a:pathLst>
                <a:path extrusionOk="0" h="7688" w="1191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>
              <a:off x="3263375" y="4007025"/>
              <a:ext cx="35475" cy="35450"/>
            </a:xfrm>
            <a:custGeom>
              <a:rect b="b" l="l" r="r" t="t"/>
              <a:pathLst>
                <a:path extrusionOk="0" h="1418" w="1419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>
              <a:off x="3203525" y="3955025"/>
              <a:ext cx="155175" cy="135500"/>
            </a:xfrm>
            <a:custGeom>
              <a:rect b="b" l="l" r="r" t="t"/>
              <a:pathLst>
                <a:path extrusionOk="0" h="5420" w="6207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37"/>
          <p:cNvGrpSpPr/>
          <p:nvPr/>
        </p:nvGrpSpPr>
        <p:grpSpPr>
          <a:xfrm>
            <a:off x="6921000" y="1725825"/>
            <a:ext cx="447398" cy="386259"/>
            <a:chOff x="-37370925" y="3579105"/>
            <a:chExt cx="248900" cy="316450"/>
          </a:xfrm>
        </p:grpSpPr>
        <p:sp>
          <p:nvSpPr>
            <p:cNvPr id="641" name="Google Shape;641;p37"/>
            <p:cNvSpPr/>
            <p:nvPr/>
          </p:nvSpPr>
          <p:spPr>
            <a:xfrm>
              <a:off x="-37268550" y="3671055"/>
              <a:ext cx="83525" cy="82525"/>
            </a:xfrm>
            <a:custGeom>
              <a:rect b="b" l="l" r="r" t="t"/>
              <a:pathLst>
                <a:path extrusionOk="0" h="3301" w="3341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-37370925" y="3579105"/>
              <a:ext cx="248900" cy="316450"/>
            </a:xfrm>
            <a:custGeom>
              <a:rect b="b" l="l" r="r" t="t"/>
              <a:pathLst>
                <a:path extrusionOk="0" h="12658" w="9956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8"/>
          <p:cNvSpPr txBox="1"/>
          <p:nvPr>
            <p:ph type="title"/>
          </p:nvPr>
        </p:nvSpPr>
        <p:spPr>
          <a:xfrm>
            <a:off x="1783150" y="835763"/>
            <a:ext cx="5577600" cy="27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How does this manifest in the real world?</a:t>
            </a:r>
            <a:endParaRPr sz="5500"/>
          </a:p>
        </p:txBody>
      </p:sp>
      <p:grpSp>
        <p:nvGrpSpPr>
          <p:cNvPr id="648" name="Google Shape;648;p38"/>
          <p:cNvGrpSpPr/>
          <p:nvPr/>
        </p:nvGrpSpPr>
        <p:grpSpPr>
          <a:xfrm>
            <a:off x="2768100" y="3494438"/>
            <a:ext cx="3607800" cy="702038"/>
            <a:chOff x="2768100" y="3494438"/>
            <a:chExt cx="3607800" cy="702038"/>
          </a:xfrm>
        </p:grpSpPr>
        <p:cxnSp>
          <p:nvCxnSpPr>
            <p:cNvPr id="649" name="Google Shape;649;p38"/>
            <p:cNvCxnSpPr/>
            <p:nvPr/>
          </p:nvCxnSpPr>
          <p:spPr>
            <a:xfrm rot="10800000">
              <a:off x="3390900" y="3634388"/>
              <a:ext cx="2362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0" name="Google Shape;650;p38"/>
            <p:cNvSpPr/>
            <p:nvPr/>
          </p:nvSpPr>
          <p:spPr>
            <a:xfrm>
              <a:off x="27681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6096000" y="3494438"/>
              <a:ext cx="279900" cy="279900"/>
            </a:xfrm>
            <a:prstGeom prst="star4">
              <a:avLst>
                <a:gd fmla="val 125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2" name="Google Shape;652;p38"/>
            <p:cNvGrpSpPr/>
            <p:nvPr/>
          </p:nvGrpSpPr>
          <p:grpSpPr>
            <a:xfrm>
              <a:off x="4263850" y="4031025"/>
              <a:ext cx="616350" cy="165450"/>
              <a:chOff x="4263850" y="3973875"/>
              <a:chExt cx="616350" cy="165450"/>
            </a:xfrm>
          </p:grpSpPr>
          <p:cxnSp>
            <p:nvCxnSpPr>
              <p:cNvPr id="653" name="Google Shape;653;p38"/>
              <p:cNvCxnSpPr/>
              <p:nvPr/>
            </p:nvCxnSpPr>
            <p:spPr>
              <a:xfrm>
                <a:off x="4263850" y="4056525"/>
                <a:ext cx="6162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4" name="Google Shape;654;p38"/>
              <p:cNvCxnSpPr/>
              <p:nvPr/>
            </p:nvCxnSpPr>
            <p:spPr>
              <a:xfrm>
                <a:off x="4731700" y="397387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5" name="Google Shape;655;p38"/>
              <p:cNvCxnSpPr/>
              <p:nvPr/>
            </p:nvCxnSpPr>
            <p:spPr>
              <a:xfrm flipH="1" rot="10800000">
                <a:off x="4731700" y="4056525"/>
                <a:ext cx="148500" cy="82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9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Taxonomy of AI Ethics</a:t>
            </a:r>
            <a:endParaRPr/>
          </a:p>
        </p:txBody>
      </p:sp>
      <p:sp>
        <p:nvSpPr>
          <p:cNvPr id="661" name="Google Shape;661;p39"/>
          <p:cNvSpPr txBox="1"/>
          <p:nvPr>
            <p:ph idx="5" type="subTitle"/>
          </p:nvPr>
        </p:nvSpPr>
        <p:spPr>
          <a:xfrm>
            <a:off x="604500" y="4195250"/>
            <a:ext cx="25545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which circumstances can we trust our systems?</a:t>
            </a:r>
            <a:endParaRPr/>
          </a:p>
        </p:txBody>
      </p:sp>
      <p:sp>
        <p:nvSpPr>
          <p:cNvPr id="662" name="Google Shape;662;p39"/>
          <p:cNvSpPr txBox="1"/>
          <p:nvPr>
            <p:ph type="title"/>
          </p:nvPr>
        </p:nvSpPr>
        <p:spPr>
          <a:xfrm>
            <a:off x="859775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Data Collection &amp; Storage</a:t>
            </a:r>
            <a:endParaRPr sz="1800"/>
          </a:p>
        </p:txBody>
      </p:sp>
      <p:sp>
        <p:nvSpPr>
          <p:cNvPr id="663" name="Google Shape;663;p39"/>
          <p:cNvSpPr txBox="1"/>
          <p:nvPr>
            <p:ph idx="1" type="subTitle"/>
          </p:nvPr>
        </p:nvSpPr>
        <p:spPr>
          <a:xfrm>
            <a:off x="612300" y="2453088"/>
            <a:ext cx="26094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How, from who, for what, for how long, with what consent?</a:t>
            </a:r>
            <a:endParaRPr/>
          </a:p>
        </p:txBody>
      </p:sp>
      <p:sp>
        <p:nvSpPr>
          <p:cNvPr id="664" name="Google Shape;664;p39"/>
          <p:cNvSpPr txBox="1"/>
          <p:nvPr>
            <p:ph idx="2" type="title"/>
          </p:nvPr>
        </p:nvSpPr>
        <p:spPr>
          <a:xfrm>
            <a:off x="3294750" y="1910425"/>
            <a:ext cx="2554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Task Design &amp; Learning Incentives</a:t>
            </a:r>
            <a:endParaRPr sz="1800"/>
          </a:p>
        </p:txBody>
      </p:sp>
      <p:sp>
        <p:nvSpPr>
          <p:cNvPr id="665" name="Google Shape;665;p39"/>
          <p:cNvSpPr txBox="1"/>
          <p:nvPr>
            <p:ph idx="3" type="subTitle"/>
          </p:nvPr>
        </p:nvSpPr>
        <p:spPr>
          <a:xfrm>
            <a:off x="3236525" y="2471425"/>
            <a:ext cx="28302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ask our systems to do, how does this align?</a:t>
            </a:r>
            <a:endParaRPr/>
          </a:p>
        </p:txBody>
      </p:sp>
      <p:sp>
        <p:nvSpPr>
          <p:cNvPr id="666" name="Google Shape;666;p39"/>
          <p:cNvSpPr txBox="1"/>
          <p:nvPr>
            <p:ph idx="4" type="title"/>
          </p:nvPr>
        </p:nvSpPr>
        <p:spPr>
          <a:xfrm>
            <a:off x="720000" y="3620475"/>
            <a:ext cx="25017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Model Robustness &amp; Reliability</a:t>
            </a:r>
            <a:endParaRPr sz="1800"/>
          </a:p>
        </p:txBody>
      </p:sp>
      <p:sp>
        <p:nvSpPr>
          <p:cNvPr id="667" name="Google Shape;667;p39"/>
          <p:cNvSpPr txBox="1"/>
          <p:nvPr>
            <p:ph idx="6" type="title"/>
          </p:nvPr>
        </p:nvSpPr>
        <p:spPr>
          <a:xfrm>
            <a:off x="3559075" y="36204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Deployment &amp; Outcomes</a:t>
            </a:r>
            <a:endParaRPr sz="1800"/>
          </a:p>
        </p:txBody>
      </p:sp>
      <p:sp>
        <p:nvSpPr>
          <p:cNvPr id="668" name="Google Shape;668;p39"/>
          <p:cNvSpPr txBox="1"/>
          <p:nvPr>
            <p:ph idx="7" type="subTitle"/>
          </p:nvPr>
        </p:nvSpPr>
        <p:spPr>
          <a:xfrm>
            <a:off x="3344225" y="4195250"/>
            <a:ext cx="26094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subjected to what, how do we understand impact?</a:t>
            </a:r>
            <a:endParaRPr/>
          </a:p>
        </p:txBody>
      </p:sp>
      <p:sp>
        <p:nvSpPr>
          <p:cNvPr id="669" name="Google Shape;669;p39"/>
          <p:cNvSpPr txBox="1"/>
          <p:nvPr>
            <p:ph idx="8" type="title"/>
          </p:nvPr>
        </p:nvSpPr>
        <p:spPr>
          <a:xfrm>
            <a:off x="6258300" y="1910413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Model Bias &amp; Fairness</a:t>
            </a:r>
            <a:endParaRPr sz="1800"/>
          </a:p>
        </p:txBody>
      </p:sp>
      <p:sp>
        <p:nvSpPr>
          <p:cNvPr id="670" name="Google Shape;670;p39"/>
          <p:cNvSpPr txBox="1"/>
          <p:nvPr>
            <p:ph idx="9" type="subTitle"/>
          </p:nvPr>
        </p:nvSpPr>
        <p:spPr>
          <a:xfrm>
            <a:off x="6066725" y="2471425"/>
            <a:ext cx="23574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performance vary across groups?</a:t>
            </a:r>
            <a:endParaRPr/>
          </a:p>
        </p:txBody>
      </p:sp>
      <p:sp>
        <p:nvSpPr>
          <p:cNvPr id="671" name="Google Shape;671;p39"/>
          <p:cNvSpPr txBox="1"/>
          <p:nvPr>
            <p:ph idx="13" type="title"/>
          </p:nvPr>
        </p:nvSpPr>
        <p:spPr>
          <a:xfrm>
            <a:off x="6258350" y="3620475"/>
            <a:ext cx="2025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Downstream &amp; Diffuse Impacts</a:t>
            </a:r>
            <a:endParaRPr sz="1800"/>
          </a:p>
        </p:txBody>
      </p:sp>
      <p:sp>
        <p:nvSpPr>
          <p:cNvPr id="672" name="Google Shape;672;p39"/>
          <p:cNvSpPr txBox="1"/>
          <p:nvPr>
            <p:ph idx="14" type="subTitle"/>
          </p:nvPr>
        </p:nvSpPr>
        <p:spPr>
          <a:xfrm>
            <a:off x="6305449" y="4195253"/>
            <a:ext cx="2025900" cy="4848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changed or lost by what we build?</a:t>
            </a:r>
            <a:endParaRPr/>
          </a:p>
        </p:txBody>
      </p:sp>
      <p:grpSp>
        <p:nvGrpSpPr>
          <p:cNvPr id="673" name="Google Shape;673;p39"/>
          <p:cNvGrpSpPr/>
          <p:nvPr/>
        </p:nvGrpSpPr>
        <p:grpSpPr>
          <a:xfrm>
            <a:off x="4396941" y="1404715"/>
            <a:ext cx="350166" cy="349434"/>
            <a:chOff x="3541011" y="1508594"/>
            <a:chExt cx="350166" cy="349434"/>
          </a:xfrm>
        </p:grpSpPr>
        <p:sp>
          <p:nvSpPr>
            <p:cNvPr id="674" name="Google Shape;674;p39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39"/>
          <p:cNvSpPr/>
          <p:nvPr/>
        </p:nvSpPr>
        <p:spPr>
          <a:xfrm>
            <a:off x="7968750" y="881900"/>
            <a:ext cx="279900" cy="279900"/>
          </a:xfrm>
          <a:prstGeom prst="star4">
            <a:avLst>
              <a:gd fmla="val 12500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9"/>
          <p:cNvSpPr/>
          <p:nvPr/>
        </p:nvSpPr>
        <p:spPr>
          <a:xfrm>
            <a:off x="7081827" y="1400778"/>
            <a:ext cx="347060" cy="357286"/>
          </a:xfrm>
          <a:custGeom>
            <a:rect b="b" l="l" r="r" t="t"/>
            <a:pathLst>
              <a:path extrusionOk="0" h="11216" w="10895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9" name="Google Shape;689;p39"/>
          <p:cNvGrpSpPr/>
          <p:nvPr/>
        </p:nvGrpSpPr>
        <p:grpSpPr>
          <a:xfrm>
            <a:off x="7078542" y="3186741"/>
            <a:ext cx="353631" cy="354395"/>
            <a:chOff x="2280029" y="1970604"/>
            <a:chExt cx="353631" cy="354395"/>
          </a:xfrm>
        </p:grpSpPr>
        <p:sp>
          <p:nvSpPr>
            <p:cNvPr id="690" name="Google Shape;690;p39"/>
            <p:cNvSpPr/>
            <p:nvPr/>
          </p:nvSpPr>
          <p:spPr>
            <a:xfrm>
              <a:off x="2309981" y="2069086"/>
              <a:ext cx="323679" cy="255913"/>
            </a:xfrm>
            <a:custGeom>
              <a:rect b="b" l="l" r="r" t="t"/>
              <a:pathLst>
                <a:path extrusionOk="0" h="8040" w="10169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2280029" y="1970604"/>
              <a:ext cx="322565" cy="255468"/>
            </a:xfrm>
            <a:custGeom>
              <a:rect b="b" l="l" r="r" t="t"/>
              <a:pathLst>
                <a:path extrusionOk="0" h="8026" w="10134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2411169" y="2064598"/>
              <a:ext cx="17093" cy="26928"/>
            </a:xfrm>
            <a:custGeom>
              <a:rect b="b" l="l" r="r" t="t"/>
              <a:pathLst>
                <a:path extrusionOk="0" h="846" w="537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2323254" y="2017458"/>
              <a:ext cx="267213" cy="264316"/>
            </a:xfrm>
            <a:custGeom>
              <a:rect b="b" l="l" r="r" t="t"/>
              <a:pathLst>
                <a:path extrusionOk="0" h="8304" w="8395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39"/>
          <p:cNvGrpSpPr/>
          <p:nvPr/>
        </p:nvGrpSpPr>
        <p:grpSpPr>
          <a:xfrm>
            <a:off x="1719568" y="3190227"/>
            <a:ext cx="306314" cy="347403"/>
            <a:chOff x="1310655" y="3360527"/>
            <a:chExt cx="306314" cy="347403"/>
          </a:xfrm>
        </p:grpSpPr>
        <p:sp>
          <p:nvSpPr>
            <p:cNvPr id="695" name="Google Shape;695;p39"/>
            <p:cNvSpPr/>
            <p:nvPr/>
          </p:nvSpPr>
          <p:spPr>
            <a:xfrm>
              <a:off x="1440416" y="3531630"/>
              <a:ext cx="151652" cy="176299"/>
            </a:xfrm>
            <a:custGeom>
              <a:rect b="b" l="l" r="r" t="t"/>
              <a:pathLst>
                <a:path extrusionOk="0" h="5565" w="4787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1486447" y="3589478"/>
              <a:ext cx="64152" cy="75842"/>
            </a:xfrm>
            <a:custGeom>
              <a:rect b="b" l="l" r="r" t="t"/>
              <a:pathLst>
                <a:path extrusionOk="0" h="2394" w="2025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1310655" y="3360527"/>
              <a:ext cx="306314" cy="334572"/>
            </a:xfrm>
            <a:custGeom>
              <a:rect b="b" l="l" r="r" t="t"/>
              <a:pathLst>
                <a:path extrusionOk="0" h="10561" w="9669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1474377" y="3380453"/>
              <a:ext cx="122221" cy="118895"/>
            </a:xfrm>
            <a:custGeom>
              <a:rect b="b" l="l" r="r" t="t"/>
              <a:pathLst>
                <a:path extrusionOk="0" h="3753" w="3858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1510207" y="3632848"/>
              <a:ext cx="15492" cy="17741"/>
            </a:xfrm>
            <a:custGeom>
              <a:rect b="b" l="l" r="r" t="t"/>
              <a:pathLst>
                <a:path extrusionOk="0" h="560" w="48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39"/>
          <p:cNvSpPr/>
          <p:nvPr/>
        </p:nvSpPr>
        <p:spPr>
          <a:xfrm>
            <a:off x="4385933" y="3209302"/>
            <a:ext cx="372188" cy="309260"/>
          </a:xfrm>
          <a:custGeom>
            <a:rect b="b" l="l" r="r" t="t"/>
            <a:pathLst>
              <a:path extrusionOk="0" h="9716" w="11693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39"/>
          <p:cNvGrpSpPr/>
          <p:nvPr/>
        </p:nvGrpSpPr>
        <p:grpSpPr>
          <a:xfrm>
            <a:off x="1711641" y="1490047"/>
            <a:ext cx="350576" cy="280454"/>
            <a:chOff x="7500054" y="2934735"/>
            <a:chExt cx="350576" cy="280454"/>
          </a:xfrm>
        </p:grpSpPr>
        <p:sp>
          <p:nvSpPr>
            <p:cNvPr id="702" name="Google Shape;702;p39"/>
            <p:cNvSpPr/>
            <p:nvPr/>
          </p:nvSpPr>
          <p:spPr>
            <a:xfrm>
              <a:off x="7571671" y="2959371"/>
              <a:ext cx="191426" cy="10249"/>
            </a:xfrm>
            <a:custGeom>
              <a:rect b="b" l="l" r="r" t="t"/>
              <a:pathLst>
                <a:path extrusionOk="0" h="322" w="6014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7500054" y="2934735"/>
              <a:ext cx="350576" cy="280454"/>
            </a:xfrm>
            <a:custGeom>
              <a:rect b="b" l="l" r="r" t="t"/>
              <a:pathLst>
                <a:path extrusionOk="0" h="8811" w="11014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7539459" y="307456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7539459" y="3099582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7539459" y="3124601"/>
              <a:ext cx="82663" cy="10631"/>
            </a:xfrm>
            <a:custGeom>
              <a:rect b="b" l="l" r="r" t="t"/>
              <a:pathLst>
                <a:path extrusionOk="0" h="334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7539459" y="3149587"/>
              <a:ext cx="82663" cy="10663"/>
            </a:xfrm>
            <a:custGeom>
              <a:rect b="b" l="l" r="r" t="t"/>
              <a:pathLst>
                <a:path extrusionOk="0" h="335" w="2597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7539459" y="3174988"/>
              <a:ext cx="82663" cy="10281"/>
            </a:xfrm>
            <a:custGeom>
              <a:rect b="b" l="l" r="r" t="t"/>
              <a:pathLst>
                <a:path extrusionOk="0" h="323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7539459" y="3011286"/>
              <a:ext cx="220614" cy="47395"/>
            </a:xfrm>
            <a:custGeom>
              <a:rect b="b" l="l" r="r" t="t"/>
              <a:pathLst>
                <a:path extrusionOk="0" h="1489" w="6931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fessional Business Meeting by Slidesgo">
  <a:themeElements>
    <a:clrScheme name="Simple Light">
      <a:dk1>
        <a:srgbClr val="191919"/>
      </a:dk1>
      <a:lt1>
        <a:srgbClr val="FDECDD"/>
      </a:lt1>
      <a:dk2>
        <a:srgbClr val="B3A9A9"/>
      </a:dk2>
      <a:lt2>
        <a:srgbClr val="FDE4CE"/>
      </a:lt2>
      <a:accent1>
        <a:srgbClr val="FDE0C6"/>
      </a:accent1>
      <a:accent2>
        <a:srgbClr val="FFD8B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