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media/image41.jpg" ContentType="image/jpg"/>
  <Override PartName="/ppt/media/image43.jpg" ContentType="image/jpg"/>
  <Override PartName="/ppt/media/image46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75.jpg" ContentType="image/jpg"/>
  <Override PartName="/ppt/media/image76.jpg" ContentType="image/jpg"/>
  <Override PartName="/ppt/media/image77.jpg" ContentType="image/jp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81" r:id="rId6"/>
    <p:sldId id="284" r:id="rId7"/>
    <p:sldId id="423" r:id="rId8"/>
    <p:sldId id="424" r:id="rId9"/>
    <p:sldId id="425" r:id="rId10"/>
    <p:sldId id="275" r:id="rId11"/>
    <p:sldId id="304" r:id="rId12"/>
    <p:sldId id="393" r:id="rId13"/>
    <p:sldId id="379" r:id="rId14"/>
    <p:sldId id="262" r:id="rId15"/>
    <p:sldId id="372" r:id="rId16"/>
    <p:sldId id="421" r:id="rId17"/>
    <p:sldId id="271" r:id="rId18"/>
    <p:sldId id="273" r:id="rId19"/>
    <p:sldId id="305" r:id="rId20"/>
    <p:sldId id="306" r:id="rId21"/>
    <p:sldId id="307" r:id="rId22"/>
    <p:sldId id="308" r:id="rId23"/>
    <p:sldId id="289" r:id="rId24"/>
    <p:sldId id="311" r:id="rId25"/>
    <p:sldId id="312" r:id="rId26"/>
    <p:sldId id="313" r:id="rId27"/>
    <p:sldId id="314" r:id="rId28"/>
    <p:sldId id="318" r:id="rId29"/>
    <p:sldId id="319" r:id="rId30"/>
    <p:sldId id="416" r:id="rId31"/>
    <p:sldId id="426" r:id="rId32"/>
    <p:sldId id="427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3" autoAdjust="0"/>
    <p:restoredTop sz="94685" autoAdjust="0"/>
  </p:normalViewPr>
  <p:slideViewPr>
    <p:cSldViewPr snapToObjects="1" showGuides="1">
      <p:cViewPr varScale="1">
        <p:scale>
          <a:sx n="135" d="100"/>
          <a:sy n="135" d="100"/>
        </p:scale>
        <p:origin x="630" y="120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you get an electron beam? Start with a electrons in a box as a simple model of a metal. </a:t>
            </a:r>
          </a:p>
          <a:p>
            <a:endParaRPr lang="en-US" dirty="0"/>
          </a:p>
          <a:p>
            <a:r>
              <a:rPr lang="en-US" dirty="0"/>
              <a:t>Turn the temperature up, you get a tail of electrons extending above the fermi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87734-0BB9-4CE7-8445-944B303FEF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FBEE2-BAA5-42A9-87FB-42EE80D4F5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E75E-94ED-4AED-9703-4F562AA337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686A9-6F14-8749-8EDD-000CD18B3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9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F3EE-983A-4D9E-9525-DF19F1B8D1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4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F3EE-983A-4D9E-9525-DF19F1B8D1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F3EE-983A-4D9E-9525-DF19F1B8D1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2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F3EE-983A-4D9E-9525-DF19F1B8D1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4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6E75E-94ED-4AED-9703-4F562AA33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2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82FC-96DB-4B47-861C-A2603410A7DF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90047-D16B-4E50-A38D-7EC424ED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FA44-6F81-4EE1-8918-12BFC97F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02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02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5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39EF-E4B3-47D9-6874-873DD240E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250A7-A097-268B-A7F2-89DA14B37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6F0B8-55B3-E46F-0E5B-4EDB6826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389-C433-4B33-835C-B93D8E42F42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F72C5-B145-B097-0AA1-E16FAD29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671F9-CAFE-CFCF-BF4E-CB600026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4D0-BD52-462F-BD67-E62EAC22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82FC-96DB-4B47-861C-A2603410A7DF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90047-D16B-4E50-A38D-7EC424ED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emf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5E3F17-6939-C5DD-1048-0E58335C1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Photocathode Trends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dirty="0"/>
              <a:t>&amp; High Gradient Hopes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76DB3EA-9CCD-FA58-6A40-0D9936920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730330"/>
            <a:ext cx="8520113" cy="1640777"/>
          </a:xfrm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en-GB" sz="1800" kern="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John Smedley</a:t>
            </a:r>
            <a:endParaRPr lang="en-U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E7774-2586-72AD-82F4-0B1FEFDAD9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24913" y="4738688"/>
            <a:ext cx="319087" cy="404812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7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148019"/>
            <a:ext cx="6464808" cy="499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5945886" y="3786188"/>
            <a:ext cx="17635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Unproductive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absorption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1046" y="1442847"/>
            <a:ext cx="134540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In </a:t>
            </a:r>
            <a:r>
              <a:rPr sz="1350" spc="-4" dirty="0">
                <a:latin typeface="Calibri"/>
                <a:cs typeface="Calibri"/>
              </a:rPr>
              <a:t>“magic</a:t>
            </a:r>
            <a:r>
              <a:rPr sz="1350" spc="-5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window”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6696" y="3843337"/>
            <a:ext cx="87630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Onset </a:t>
            </a:r>
            <a:r>
              <a:rPr sz="1350" spc="-4" dirty="0">
                <a:latin typeface="Calibri"/>
                <a:cs typeface="Calibri"/>
              </a:rPr>
              <a:t>of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e-e  </a:t>
            </a:r>
            <a:r>
              <a:rPr sz="1350" spc="-8" dirty="0">
                <a:latin typeface="Calibri"/>
                <a:cs typeface="Calibri"/>
              </a:rPr>
              <a:t>scattering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 anchor="b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/>
              <a:t>K</a:t>
            </a:r>
            <a:r>
              <a:rPr sz="2700" spc="-5" baseline="-20833" dirty="0"/>
              <a:t>2</a:t>
            </a:r>
            <a:r>
              <a:rPr sz="2700" spc="-4" dirty="0"/>
              <a:t>CsSb: </a:t>
            </a:r>
            <a:r>
              <a:rPr sz="2700" dirty="0"/>
              <a:t>A </a:t>
            </a:r>
            <a:r>
              <a:rPr sz="2700" spc="-4" dirty="0"/>
              <a:t>Good</a:t>
            </a:r>
            <a:r>
              <a:rPr sz="2700" spc="-26" dirty="0"/>
              <a:t> </a:t>
            </a:r>
            <a:r>
              <a:rPr sz="2700" spc="-11" dirty="0"/>
              <a:t>Candidate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1945005" y="4880800"/>
            <a:ext cx="37628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1" dirty="0">
                <a:latin typeface="Calibri"/>
                <a:cs typeface="Calibri"/>
              </a:rPr>
              <a:t>T. </a:t>
            </a:r>
            <a:r>
              <a:rPr sz="1350" spc="-11" dirty="0">
                <a:latin typeface="Calibri"/>
                <a:cs typeface="Calibri"/>
              </a:rPr>
              <a:t>Vecchione </a:t>
            </a:r>
            <a:r>
              <a:rPr sz="1350" spc="-8" dirty="0">
                <a:latin typeface="Calibri"/>
                <a:cs typeface="Calibri"/>
              </a:rPr>
              <a:t>et </a:t>
            </a:r>
            <a:r>
              <a:rPr sz="1350" spc="-4" dirty="0">
                <a:latin typeface="Calibri"/>
                <a:cs typeface="Calibri"/>
              </a:rPr>
              <a:t>al., </a:t>
            </a:r>
            <a:r>
              <a:rPr sz="1350" i="1" dirty="0">
                <a:latin typeface="Calibri"/>
                <a:cs typeface="Calibri"/>
              </a:rPr>
              <a:t>Appl. </a:t>
            </a:r>
            <a:r>
              <a:rPr sz="1350" i="1" spc="-8" dirty="0">
                <a:latin typeface="Calibri"/>
                <a:cs typeface="Calibri"/>
              </a:rPr>
              <a:t>Phys. </a:t>
            </a:r>
            <a:r>
              <a:rPr sz="1350" i="1" spc="-11" dirty="0">
                <a:latin typeface="Calibri"/>
                <a:cs typeface="Calibri"/>
              </a:rPr>
              <a:t>Lett. </a:t>
            </a:r>
            <a:r>
              <a:rPr sz="1350" b="1" spc="-4" dirty="0">
                <a:latin typeface="Calibri"/>
                <a:cs typeface="Calibri"/>
              </a:rPr>
              <a:t>99</a:t>
            </a:r>
            <a:r>
              <a:rPr sz="1350" spc="-4" dirty="0">
                <a:latin typeface="Calibri"/>
                <a:cs typeface="Calibri"/>
              </a:rPr>
              <a:t>, </a:t>
            </a:r>
            <a:r>
              <a:rPr sz="1350" dirty="0">
                <a:latin typeface="Calibri"/>
                <a:cs typeface="Calibri"/>
              </a:rPr>
              <a:t>034103</a:t>
            </a:r>
            <a:r>
              <a:rPr sz="1350" spc="12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(2011)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0" y="509778"/>
            <a:ext cx="2171700" cy="1661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686836" y="727806"/>
            <a:ext cx="548640" cy="415766"/>
          </a:xfrm>
          <a:custGeom>
            <a:avLst/>
            <a:gdLst/>
            <a:ahLst/>
            <a:cxnLst/>
            <a:rect l="l" t="t" r="r" b="b"/>
            <a:pathLst>
              <a:path w="731520" h="554355">
                <a:moveTo>
                  <a:pt x="0" y="553974"/>
                </a:moveTo>
                <a:lnTo>
                  <a:pt x="731520" y="553974"/>
                </a:lnTo>
                <a:lnTo>
                  <a:pt x="731520" y="0"/>
                </a:lnTo>
                <a:lnTo>
                  <a:pt x="0" y="0"/>
                </a:lnTo>
                <a:lnTo>
                  <a:pt x="0" y="553974"/>
                </a:lnTo>
                <a:close/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745985" y="745998"/>
            <a:ext cx="426720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750" b="1" spc="-4" dirty="0">
                <a:solidFill>
                  <a:srgbClr val="0000FF"/>
                </a:solidFill>
                <a:latin typeface="Calibri"/>
                <a:cs typeface="Calibri"/>
              </a:rPr>
              <a:t>Good  Lifetime  1e-9</a:t>
            </a:r>
            <a:r>
              <a:rPr sz="750" b="1" spc="-5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-4" dirty="0">
                <a:solidFill>
                  <a:srgbClr val="0000FF"/>
                </a:solidFill>
                <a:latin typeface="Calibri"/>
                <a:cs typeface="Calibri"/>
              </a:rPr>
              <a:t>mBar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29300" y="2152840"/>
            <a:ext cx="2114550" cy="161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686836" y="2385156"/>
            <a:ext cx="996791" cy="415766"/>
          </a:xfrm>
          <a:custGeom>
            <a:avLst/>
            <a:gdLst/>
            <a:ahLst/>
            <a:cxnLst/>
            <a:rect l="l" t="t" r="r" b="b"/>
            <a:pathLst>
              <a:path w="1329054" h="554354">
                <a:moveTo>
                  <a:pt x="0" y="553973"/>
                </a:moveTo>
                <a:lnTo>
                  <a:pt x="1328927" y="553973"/>
                </a:lnTo>
                <a:lnTo>
                  <a:pt x="1328927" y="0"/>
                </a:lnTo>
                <a:lnTo>
                  <a:pt x="0" y="0"/>
                </a:lnTo>
                <a:lnTo>
                  <a:pt x="0" y="553973"/>
                </a:lnTo>
                <a:close/>
              </a:path>
            </a:pathLst>
          </a:custGeom>
          <a:ln w="9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6745985" y="2403538"/>
            <a:ext cx="869633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750" b="1" dirty="0">
                <a:solidFill>
                  <a:srgbClr val="0000FF"/>
                </a:solidFill>
                <a:latin typeface="Calibri"/>
                <a:cs typeface="Calibri"/>
              </a:rPr>
              <a:t>Low </a:t>
            </a:r>
            <a:r>
              <a:rPr sz="750" b="1" spc="-4" dirty="0">
                <a:solidFill>
                  <a:srgbClr val="0000FF"/>
                </a:solidFill>
                <a:latin typeface="Calibri"/>
                <a:cs typeface="Calibri"/>
              </a:rPr>
              <a:t>transverse  Momentum </a:t>
            </a:r>
            <a:r>
              <a:rPr sz="750" b="1" dirty="0">
                <a:solidFill>
                  <a:srgbClr val="0000FF"/>
                </a:solidFill>
                <a:latin typeface="Calibri"/>
                <a:cs typeface="Calibri"/>
              </a:rPr>
              <a:t>(543</a:t>
            </a:r>
            <a:r>
              <a:rPr sz="750" b="1" spc="-5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dirty="0">
                <a:solidFill>
                  <a:srgbClr val="0000FF"/>
                </a:solidFill>
                <a:latin typeface="Calibri"/>
                <a:cs typeface="Calibri"/>
              </a:rPr>
              <a:t>nm)</a:t>
            </a:r>
            <a:endParaRPr sz="750">
              <a:latin typeface="Calibri"/>
              <a:cs typeface="Calibri"/>
            </a:endParaRPr>
          </a:p>
          <a:p>
            <a:pPr marL="9525"/>
            <a:r>
              <a:rPr sz="750" b="1" dirty="0">
                <a:solidFill>
                  <a:srgbClr val="0000FF"/>
                </a:solidFill>
                <a:latin typeface="Calibri"/>
                <a:cs typeface="Calibri"/>
              </a:rPr>
              <a:t>0.36</a:t>
            </a:r>
            <a:r>
              <a:rPr sz="750" b="1" spc="-4" dirty="0">
                <a:solidFill>
                  <a:srgbClr val="0000FF"/>
                </a:solidFill>
                <a:latin typeface="Calibri"/>
                <a:cs typeface="Calibri"/>
              </a:rPr>
              <a:t> µm/mm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1096" y="2471547"/>
            <a:ext cx="1162050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Caveats:  Reflection</a:t>
            </a:r>
            <a:r>
              <a:rPr sz="1350" spc="-5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mode 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Green </a:t>
            </a:r>
            <a:r>
              <a:rPr sz="1350" spc="-4" dirty="0">
                <a:solidFill>
                  <a:srgbClr val="00AF50"/>
                </a:solidFill>
                <a:latin typeface="Calibri"/>
                <a:cs typeface="Calibri"/>
              </a:rPr>
              <a:t>light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QE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72385" y="2171985"/>
            <a:ext cx="0" cy="200025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7000"/>
                </a:lnTo>
              </a:path>
            </a:pathLst>
          </a:custGeom>
          <a:ln w="9906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7885" y="2571751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S. Schubert et al., APL Materials 1, 032119 (2013)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1487885" y="1085850"/>
            <a:ext cx="182360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3343324" y="1028700"/>
            <a:ext cx="1857326" cy="1657350"/>
            <a:chOff x="457200" y="2743200"/>
            <a:chExt cx="4098925" cy="3657600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743200"/>
              <a:ext cx="409892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2979225"/>
              <a:ext cx="3270250" cy="326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5"/>
          <p:cNvSpPr/>
          <p:nvPr/>
        </p:nvSpPr>
        <p:spPr>
          <a:xfrm>
            <a:off x="3771900" y="4889585"/>
            <a:ext cx="405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</a:rPr>
              <a:t>T. Vecchione, et al, Proc. of IPAC12, 655 (2012)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3714750" y="2857500"/>
            <a:ext cx="4114801" cy="2004931"/>
            <a:chOff x="6086476" y="983396"/>
            <a:chExt cx="7096125" cy="3457575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6476" y="983396"/>
              <a:ext cx="6791325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Rectangle 28"/>
            <p:cNvSpPr/>
            <p:nvPr/>
          </p:nvSpPr>
          <p:spPr>
            <a:xfrm>
              <a:off x="7924801" y="2735996"/>
              <a:ext cx="525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86400" y="1543050"/>
            <a:ext cx="1714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defTabSz="685800">
              <a:spcBef>
                <a:spcPct val="20000"/>
              </a:spcBef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nm roughness, 100 nm spatial period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5900" y="3371850"/>
            <a:ext cx="2114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defRPr/>
            </a:pP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Emittance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field measured with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Momentatron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532 nm light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ACB9EA-5006-27C1-8F45-6B209EBA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Sequential Deposition of K</a:t>
            </a:r>
            <a:r>
              <a:rPr lang="en-US" baseline="-25000" dirty="0"/>
              <a:t>2</a:t>
            </a:r>
            <a:r>
              <a:rPr lang="en-US" dirty="0"/>
              <a:t>CsSb</a:t>
            </a:r>
            <a:br>
              <a:rPr lang="en-US" dirty="0"/>
            </a:br>
            <a:r>
              <a:rPr lang="en-US" dirty="0"/>
              <a:t>High QE and Rough Surface</a:t>
            </a:r>
          </a:p>
        </p:txBody>
      </p:sp>
    </p:spTree>
    <p:extLst>
      <p:ext uri="{BB962C8B-B14F-4D97-AF65-F5344CB8AC3E}">
        <p14:creationId xmlns:p14="http://schemas.microsoft.com/office/powerpoint/2010/main" val="215623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D12B7914-26B0-1B2F-6ED0-F69ABAF9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US" dirty="0"/>
              <a:t>In operando analysis during growth</a:t>
            </a:r>
            <a:br>
              <a:rPr lang="en-US" dirty="0"/>
            </a:br>
            <a:r>
              <a:rPr lang="en-US" dirty="0"/>
              <a:t>(setup at NSLS/X21 &amp; CHESS G3 &amp; NSLS-II/ISR)</a:t>
            </a:r>
          </a:p>
        </p:txBody>
      </p:sp>
      <p:sp>
        <p:nvSpPr>
          <p:cNvPr id="3" name="object 3"/>
          <p:cNvSpPr/>
          <p:nvPr/>
        </p:nvSpPr>
        <p:spPr>
          <a:xfrm>
            <a:off x="4346828" y="1803654"/>
            <a:ext cx="3014663" cy="1652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408747" y="1476184"/>
            <a:ext cx="2653475" cy="2084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998946" y="1559338"/>
            <a:ext cx="535305" cy="536258"/>
          </a:xfrm>
          <a:custGeom>
            <a:avLst/>
            <a:gdLst/>
            <a:ahLst/>
            <a:cxnLst/>
            <a:rect l="l" t="t" r="r" b="b"/>
            <a:pathLst>
              <a:path w="713739" h="715010">
                <a:moveTo>
                  <a:pt x="444881" y="0"/>
                </a:moveTo>
                <a:lnTo>
                  <a:pt x="0" y="446913"/>
                </a:lnTo>
                <a:lnTo>
                  <a:pt x="268986" y="714502"/>
                </a:lnTo>
                <a:lnTo>
                  <a:pt x="713740" y="267716"/>
                </a:lnTo>
                <a:lnTo>
                  <a:pt x="444881" y="0"/>
                </a:lnTo>
                <a:close/>
              </a:path>
            </a:pathLst>
          </a:custGeom>
          <a:solidFill>
            <a:srgbClr val="D99593">
              <a:alpha val="6313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2998946" y="1559338"/>
            <a:ext cx="535305" cy="536258"/>
          </a:xfrm>
          <a:custGeom>
            <a:avLst/>
            <a:gdLst/>
            <a:ahLst/>
            <a:cxnLst/>
            <a:rect l="l" t="t" r="r" b="b"/>
            <a:pathLst>
              <a:path w="713739" h="715010">
                <a:moveTo>
                  <a:pt x="444881" y="0"/>
                </a:moveTo>
                <a:lnTo>
                  <a:pt x="713740" y="267716"/>
                </a:lnTo>
                <a:lnTo>
                  <a:pt x="268986" y="714502"/>
                </a:lnTo>
                <a:lnTo>
                  <a:pt x="0" y="446913"/>
                </a:lnTo>
                <a:lnTo>
                  <a:pt x="44488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189732" y="1712023"/>
            <a:ext cx="214789" cy="165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spc="-4" dirty="0">
                <a:solidFill>
                  <a:srgbClr val="FF0000"/>
                </a:solidFill>
                <a:latin typeface="Calibri"/>
                <a:cs typeface="Calibri"/>
              </a:rPr>
              <a:t>XRF</a:t>
            </a:r>
            <a:endParaRPr sz="101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0188" y="2231041"/>
            <a:ext cx="535781" cy="535781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268223" y="0"/>
                </a:moveTo>
                <a:lnTo>
                  <a:pt x="0" y="268224"/>
                </a:lnTo>
                <a:lnTo>
                  <a:pt x="445769" y="714120"/>
                </a:lnTo>
                <a:lnTo>
                  <a:pt x="714120" y="445769"/>
                </a:lnTo>
                <a:lnTo>
                  <a:pt x="268223" y="0"/>
                </a:lnTo>
                <a:close/>
              </a:path>
            </a:pathLst>
          </a:custGeom>
          <a:solidFill>
            <a:srgbClr val="94B3D6">
              <a:alpha val="6313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020188" y="2231041"/>
            <a:ext cx="535781" cy="535781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268224"/>
                </a:moveTo>
                <a:lnTo>
                  <a:pt x="268223" y="0"/>
                </a:lnTo>
                <a:lnTo>
                  <a:pt x="714120" y="445769"/>
                </a:lnTo>
                <a:lnTo>
                  <a:pt x="445769" y="714120"/>
                </a:lnTo>
                <a:lnTo>
                  <a:pt x="0" y="26822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467993" y="3731133"/>
            <a:ext cx="259032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Calibri"/>
                <a:cs typeface="Calibri"/>
              </a:rPr>
              <a:t>In-situ </a:t>
            </a:r>
            <a:r>
              <a:rPr sz="1125" dirty="0">
                <a:latin typeface="Calibri"/>
                <a:cs typeface="Calibri"/>
              </a:rPr>
              <a:t>UHV </a:t>
            </a:r>
            <a:r>
              <a:rPr sz="1125" spc="-8" dirty="0">
                <a:latin typeface="Calibri"/>
                <a:cs typeface="Calibri"/>
              </a:rPr>
              <a:t>growth </a:t>
            </a:r>
            <a:r>
              <a:rPr sz="1125" spc="-11" dirty="0">
                <a:latin typeface="Calibri"/>
                <a:cs typeface="Calibri"/>
              </a:rPr>
              <a:t>system </a:t>
            </a:r>
            <a:r>
              <a:rPr sz="1125" spc="-4" dirty="0">
                <a:latin typeface="Calibri"/>
                <a:cs typeface="Calibri"/>
              </a:rPr>
              <a:t>(10</a:t>
            </a:r>
            <a:r>
              <a:rPr sz="1125" spc="-5" baseline="25000" dirty="0">
                <a:latin typeface="Calibri"/>
                <a:cs typeface="Calibri"/>
              </a:rPr>
              <a:t>-10 </a:t>
            </a:r>
            <a:r>
              <a:rPr sz="1125" dirty="0">
                <a:latin typeface="Calibri"/>
                <a:cs typeface="Calibri"/>
              </a:rPr>
              <a:t>~</a:t>
            </a:r>
            <a:r>
              <a:rPr sz="1125" spc="-75" dirty="0">
                <a:latin typeface="Calibri"/>
                <a:cs typeface="Calibri"/>
              </a:rPr>
              <a:t> </a:t>
            </a:r>
            <a:r>
              <a:rPr sz="1125" spc="-15" dirty="0">
                <a:latin typeface="Calibri"/>
                <a:cs typeface="Calibri"/>
              </a:rPr>
              <a:t>10</a:t>
            </a:r>
            <a:r>
              <a:rPr sz="1125" spc="-23" baseline="25000" dirty="0">
                <a:latin typeface="Calibri"/>
                <a:cs typeface="Calibri"/>
              </a:rPr>
              <a:t>-11</a:t>
            </a:r>
            <a:r>
              <a:rPr sz="1125" spc="-15" dirty="0">
                <a:latin typeface="Calibri"/>
                <a:cs typeface="Calibri"/>
              </a:rPr>
              <a:t>Torr)</a:t>
            </a:r>
            <a:endParaRPr sz="1125">
              <a:latin typeface="Calibri"/>
              <a:cs typeface="Calibri"/>
            </a:endParaRPr>
          </a:p>
          <a:p>
            <a:pPr marL="9525"/>
            <a:r>
              <a:rPr sz="1125" spc="-8" dirty="0">
                <a:latin typeface="Calibri"/>
                <a:cs typeface="Calibri"/>
              </a:rPr>
              <a:t>installed at </a:t>
            </a:r>
            <a:r>
              <a:rPr sz="1125" dirty="0">
                <a:latin typeface="Calibri"/>
                <a:cs typeface="Calibri"/>
              </a:rPr>
              <a:t>G3,</a:t>
            </a:r>
            <a:r>
              <a:rPr sz="1125" spc="4" dirty="0">
                <a:latin typeface="Calibri"/>
                <a:cs typeface="Calibri"/>
              </a:rPr>
              <a:t> </a:t>
            </a:r>
            <a:r>
              <a:rPr sz="1125" spc="-8" dirty="0">
                <a:latin typeface="Calibri"/>
                <a:cs typeface="Calibri"/>
              </a:rPr>
              <a:t>CHESS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9238" y="2176653"/>
            <a:ext cx="524351" cy="544354"/>
          </a:xfrm>
          <a:custGeom>
            <a:avLst/>
            <a:gdLst/>
            <a:ahLst/>
            <a:cxnLst/>
            <a:rect l="l" t="t" r="r" b="b"/>
            <a:pathLst>
              <a:path w="699135" h="725804">
                <a:moveTo>
                  <a:pt x="410971" y="0"/>
                </a:moveTo>
                <a:lnTo>
                  <a:pt x="0" y="478028"/>
                </a:lnTo>
                <a:lnTo>
                  <a:pt x="287781" y="725424"/>
                </a:lnTo>
                <a:lnTo>
                  <a:pt x="698754" y="247269"/>
                </a:lnTo>
                <a:lnTo>
                  <a:pt x="410971" y="0"/>
                </a:lnTo>
                <a:close/>
              </a:path>
            </a:pathLst>
          </a:custGeom>
          <a:solidFill>
            <a:srgbClr val="94B3D6">
              <a:alpha val="6313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2289238" y="2176653"/>
            <a:ext cx="524351" cy="544354"/>
          </a:xfrm>
          <a:custGeom>
            <a:avLst/>
            <a:gdLst/>
            <a:ahLst/>
            <a:cxnLst/>
            <a:rect l="l" t="t" r="r" b="b"/>
            <a:pathLst>
              <a:path w="699135" h="725804">
                <a:moveTo>
                  <a:pt x="410971" y="0"/>
                </a:moveTo>
                <a:lnTo>
                  <a:pt x="698754" y="247269"/>
                </a:lnTo>
                <a:lnTo>
                  <a:pt x="287781" y="725424"/>
                </a:lnTo>
                <a:lnTo>
                  <a:pt x="0" y="478028"/>
                </a:lnTo>
                <a:lnTo>
                  <a:pt x="410971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2941320" y="2793683"/>
            <a:ext cx="997268" cy="165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dirty="0">
                <a:solidFill>
                  <a:srgbClr val="FFFFFF"/>
                </a:solidFill>
                <a:latin typeface="Calibri"/>
                <a:cs typeface="Calibri"/>
              </a:rPr>
              <a:t>1/2/3:</a:t>
            </a:r>
            <a:r>
              <a:rPr sz="1013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13" spc="-11" dirty="0">
                <a:solidFill>
                  <a:srgbClr val="FFFFFF"/>
                </a:solidFill>
                <a:latin typeface="Calibri"/>
                <a:cs typeface="Calibri"/>
              </a:rPr>
              <a:t>Evaporators</a:t>
            </a:r>
            <a:endParaRPr sz="101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5063" y="2411921"/>
            <a:ext cx="190024" cy="165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dirty="0">
                <a:latin typeface="Calibri"/>
                <a:cs typeface="Calibri"/>
              </a:rPr>
              <a:t>❶</a:t>
            </a:r>
            <a:endParaRPr sz="1013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97442" y="2310003"/>
            <a:ext cx="329184" cy="277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2735770" y="1365885"/>
            <a:ext cx="284798" cy="342466"/>
          </a:xfrm>
          <a:prstGeom prst="rect">
            <a:avLst/>
          </a:prstGeom>
          <a:solidFill>
            <a:srgbClr val="94B3D6">
              <a:alpha val="63136"/>
            </a:srgbClr>
          </a:solidFill>
          <a:ln w="38100">
            <a:solidFill>
              <a:srgbClr val="FF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76676"/>
            <a:r>
              <a:rPr sz="1013" dirty="0">
                <a:latin typeface="Calibri"/>
                <a:cs typeface="Calibri"/>
              </a:rPr>
              <a:t>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86753" y="2210181"/>
            <a:ext cx="1184434" cy="4772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spc="-8" dirty="0">
                <a:latin typeface="Calibri"/>
                <a:cs typeface="Calibri"/>
              </a:rPr>
              <a:t>Synchrotron</a:t>
            </a:r>
            <a:r>
              <a:rPr sz="1013" spc="-11" dirty="0">
                <a:latin typeface="Calibri"/>
                <a:cs typeface="Calibri"/>
              </a:rPr>
              <a:t> </a:t>
            </a:r>
            <a:r>
              <a:rPr sz="1013" spc="-4" dirty="0">
                <a:latin typeface="Calibri"/>
                <a:cs typeface="Calibri"/>
              </a:rPr>
              <a:t>Radiation</a:t>
            </a:r>
            <a:endParaRPr sz="1013">
              <a:latin typeface="Calibri"/>
              <a:cs typeface="Calibri"/>
            </a:endParaRPr>
          </a:p>
          <a:p>
            <a:pPr marL="9525"/>
            <a:r>
              <a:rPr sz="1013" dirty="0">
                <a:latin typeface="Calibri"/>
                <a:cs typeface="Calibri"/>
              </a:rPr>
              <a:t>+ : </a:t>
            </a:r>
            <a:r>
              <a:rPr sz="1013" spc="-4" dirty="0">
                <a:latin typeface="Calibri"/>
                <a:cs typeface="Calibri"/>
              </a:rPr>
              <a:t>high brilliance,</a:t>
            </a:r>
            <a:r>
              <a:rPr sz="1013" spc="-26" dirty="0">
                <a:latin typeface="Calibri"/>
                <a:cs typeface="Calibri"/>
              </a:rPr>
              <a:t> </a:t>
            </a:r>
            <a:r>
              <a:rPr sz="1013" dirty="0">
                <a:latin typeface="Calibri"/>
                <a:cs typeface="Calibri"/>
              </a:rPr>
              <a:t>…</a:t>
            </a:r>
            <a:endParaRPr sz="1013">
              <a:latin typeface="Calibri"/>
              <a:cs typeface="Calibri"/>
            </a:endParaRPr>
          </a:p>
          <a:p>
            <a:pPr marL="9525"/>
            <a:r>
              <a:rPr sz="1013" dirty="0">
                <a:latin typeface="Calibri"/>
                <a:cs typeface="Calibri"/>
              </a:rPr>
              <a:t>- : </a:t>
            </a:r>
            <a:r>
              <a:rPr sz="1013" spc="-4" dirty="0">
                <a:latin typeface="Calibri"/>
                <a:cs typeface="Calibri"/>
              </a:rPr>
              <a:t>limited</a:t>
            </a:r>
            <a:r>
              <a:rPr sz="1013" spc="-41" dirty="0">
                <a:latin typeface="Calibri"/>
                <a:cs typeface="Calibri"/>
              </a:rPr>
              <a:t> </a:t>
            </a:r>
            <a:r>
              <a:rPr sz="1013" spc="-4" dirty="0">
                <a:latin typeface="Calibri"/>
                <a:cs typeface="Calibri"/>
              </a:rPr>
              <a:t>beamtime</a:t>
            </a:r>
            <a:endParaRPr sz="101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5409" y="3426714"/>
            <a:ext cx="1210436" cy="942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4326256" y="3426714"/>
            <a:ext cx="179546" cy="934403"/>
          </a:xfrm>
          <a:custGeom>
            <a:avLst/>
            <a:gdLst/>
            <a:ahLst/>
            <a:cxnLst/>
            <a:rect l="l" t="t" r="r" b="b"/>
            <a:pathLst>
              <a:path w="239395" h="1245870">
                <a:moveTo>
                  <a:pt x="0" y="1245870"/>
                </a:moveTo>
                <a:lnTo>
                  <a:pt x="239267" y="1245870"/>
                </a:lnTo>
                <a:lnTo>
                  <a:pt x="239267" y="0"/>
                </a:lnTo>
                <a:lnTo>
                  <a:pt x="0" y="0"/>
                </a:lnTo>
                <a:lnTo>
                  <a:pt x="0" y="1245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385692" y="3447097"/>
            <a:ext cx="55721" cy="1828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563" dirty="0">
                <a:latin typeface="Calibri"/>
                <a:cs typeface="Calibri"/>
              </a:rPr>
              <a:t>9</a:t>
            </a:r>
            <a:endParaRPr sz="563">
              <a:latin typeface="Calibri"/>
              <a:cs typeface="Calibri"/>
            </a:endParaRPr>
          </a:p>
          <a:p>
            <a:pPr marL="9525"/>
            <a:r>
              <a:rPr sz="563" dirty="0">
                <a:latin typeface="Calibri"/>
                <a:cs typeface="Calibri"/>
              </a:rPr>
              <a:t>3</a:t>
            </a:r>
            <a:endParaRPr sz="563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5692" y="3789997"/>
            <a:ext cx="55721" cy="1828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563" dirty="0">
                <a:latin typeface="Calibri"/>
                <a:cs typeface="Calibri"/>
              </a:rPr>
              <a:t>9</a:t>
            </a:r>
            <a:endParaRPr sz="563">
              <a:latin typeface="Calibri"/>
              <a:cs typeface="Calibri"/>
            </a:endParaRPr>
          </a:p>
          <a:p>
            <a:pPr marL="9525"/>
            <a:r>
              <a:rPr sz="563" dirty="0">
                <a:latin typeface="Calibri"/>
                <a:cs typeface="Calibri"/>
              </a:rPr>
              <a:t>0</a:t>
            </a:r>
            <a:endParaRPr sz="56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5692" y="4132897"/>
            <a:ext cx="55721" cy="1828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563" dirty="0">
                <a:latin typeface="Calibri"/>
                <a:cs typeface="Calibri"/>
              </a:rPr>
              <a:t>8</a:t>
            </a:r>
            <a:endParaRPr sz="563">
              <a:latin typeface="Calibri"/>
              <a:cs typeface="Calibri"/>
            </a:endParaRPr>
          </a:p>
          <a:p>
            <a:pPr marL="9525"/>
            <a:r>
              <a:rPr sz="563" dirty="0">
                <a:latin typeface="Calibri"/>
                <a:cs typeface="Calibri"/>
              </a:rPr>
              <a:t>7</a:t>
            </a:r>
            <a:endParaRPr sz="563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85133" y="4030789"/>
            <a:ext cx="1208246" cy="415766"/>
          </a:xfrm>
          <a:custGeom>
            <a:avLst/>
            <a:gdLst/>
            <a:ahLst/>
            <a:cxnLst/>
            <a:rect l="l" t="t" r="r" b="b"/>
            <a:pathLst>
              <a:path w="1610995" h="554354">
                <a:moveTo>
                  <a:pt x="0" y="553973"/>
                </a:moveTo>
                <a:lnTo>
                  <a:pt x="1610868" y="553973"/>
                </a:lnTo>
                <a:lnTo>
                  <a:pt x="1610868" y="0"/>
                </a:lnTo>
                <a:lnTo>
                  <a:pt x="0" y="0"/>
                </a:lnTo>
                <a:lnTo>
                  <a:pt x="0" y="553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4544186" y="4051554"/>
            <a:ext cx="91440" cy="96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563" spc="-4" dirty="0">
                <a:latin typeface="Calibri"/>
                <a:cs typeface="Calibri"/>
              </a:rPr>
              <a:t>1</a:t>
            </a:r>
            <a:r>
              <a:rPr sz="563" dirty="0">
                <a:latin typeface="Calibri"/>
                <a:cs typeface="Calibri"/>
              </a:rPr>
              <a:t>0</a:t>
            </a:r>
            <a:endParaRPr sz="563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23385" y="3550158"/>
            <a:ext cx="156209" cy="301943"/>
          </a:xfrm>
          <a:custGeom>
            <a:avLst/>
            <a:gdLst/>
            <a:ahLst/>
            <a:cxnLst/>
            <a:rect l="l" t="t" r="r" b="b"/>
            <a:pathLst>
              <a:path w="208279" h="402589">
                <a:moveTo>
                  <a:pt x="0" y="402335"/>
                </a:moveTo>
                <a:lnTo>
                  <a:pt x="208025" y="402335"/>
                </a:lnTo>
                <a:lnTo>
                  <a:pt x="208025" y="0"/>
                </a:lnTo>
                <a:lnTo>
                  <a:pt x="0" y="0"/>
                </a:lnTo>
                <a:lnTo>
                  <a:pt x="0" y="402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262009" y="3682627"/>
            <a:ext cx="76944" cy="11096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608"/>
              </a:lnSpc>
            </a:pPr>
            <a:r>
              <a:rPr sz="563" dirty="0">
                <a:latin typeface="Calibri"/>
                <a:cs typeface="Calibri"/>
              </a:rPr>
              <a:t>Phi</a:t>
            </a:r>
            <a:endParaRPr sz="563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25912" y="4051554"/>
            <a:ext cx="946309" cy="368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294" algn="ctr">
              <a:spcBef>
                <a:spcPts val="75"/>
              </a:spcBef>
              <a:tabLst>
                <a:tab pos="335280" algn="l"/>
                <a:tab pos="605790" algn="l"/>
              </a:tabLst>
            </a:pPr>
            <a:r>
              <a:rPr sz="563" spc="-4" dirty="0">
                <a:latin typeface="Calibri"/>
                <a:cs typeface="Calibri"/>
              </a:rPr>
              <a:t>15	20	25</a:t>
            </a:r>
            <a:endParaRPr sz="563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563" dirty="0">
                <a:latin typeface="Calibri"/>
                <a:cs typeface="Calibri"/>
              </a:rPr>
              <a:t>2</a:t>
            </a:r>
            <a:r>
              <a:rPr sz="563" spc="-4" dirty="0">
                <a:latin typeface="Calibri"/>
                <a:cs typeface="Calibri"/>
              </a:rPr>
              <a:t> </a:t>
            </a:r>
            <a:r>
              <a:rPr sz="563" dirty="0">
                <a:latin typeface="Calibri"/>
                <a:cs typeface="Calibri"/>
              </a:rPr>
              <a:t>theta</a:t>
            </a:r>
            <a:endParaRPr sz="563">
              <a:latin typeface="Calibri"/>
              <a:cs typeface="Calibri"/>
            </a:endParaRPr>
          </a:p>
          <a:p>
            <a:pPr algn="ctr">
              <a:spcBef>
                <a:spcPts val="83"/>
              </a:spcBef>
            </a:pPr>
            <a:r>
              <a:rPr sz="1125" spc="-11" dirty="0">
                <a:latin typeface="Calibri"/>
                <a:cs typeface="Calibri"/>
              </a:rPr>
              <a:t>X-ray</a:t>
            </a:r>
            <a:r>
              <a:rPr sz="1125" spc="-45" dirty="0">
                <a:latin typeface="Calibri"/>
                <a:cs typeface="Calibri"/>
              </a:rPr>
              <a:t> </a:t>
            </a:r>
            <a:r>
              <a:rPr sz="1125" spc="-8" dirty="0">
                <a:latin typeface="Calibri"/>
                <a:cs typeface="Calibri"/>
              </a:rPr>
              <a:t>diffraction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18441" y="3549015"/>
            <a:ext cx="1543050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5959602" y="3578162"/>
            <a:ext cx="875824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8" dirty="0">
                <a:solidFill>
                  <a:srgbClr val="FFFFFF"/>
                </a:solidFill>
                <a:latin typeface="Calibri"/>
                <a:cs typeface="Calibri"/>
              </a:rPr>
              <a:t>Reflective</a:t>
            </a:r>
            <a:r>
              <a:rPr sz="1125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spc="-4" dirty="0">
                <a:solidFill>
                  <a:srgbClr val="FFFFFF"/>
                </a:solidFill>
                <a:latin typeface="Calibri"/>
                <a:cs typeface="Calibri"/>
              </a:rPr>
              <a:t>spot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64389" y="4038218"/>
            <a:ext cx="96250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11" dirty="0">
                <a:latin typeface="Calibri"/>
                <a:cs typeface="Calibri"/>
              </a:rPr>
              <a:t>X-ray</a:t>
            </a:r>
            <a:r>
              <a:rPr sz="1125" spc="-53" dirty="0">
                <a:latin typeface="Calibri"/>
                <a:cs typeface="Calibri"/>
              </a:rPr>
              <a:t> </a:t>
            </a:r>
            <a:r>
              <a:rPr sz="1125" spc="-4" dirty="0">
                <a:latin typeface="Calibri"/>
                <a:cs typeface="Calibri"/>
              </a:rPr>
              <a:t>reflectivity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82274" y="1048616"/>
            <a:ext cx="1145568" cy="496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4745546" y="1523618"/>
            <a:ext cx="820579" cy="20438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>
              <a:lnSpc>
                <a:spcPts val="578"/>
              </a:lnSpc>
              <a:spcBef>
                <a:spcPts val="94"/>
              </a:spcBef>
            </a:pPr>
            <a:r>
              <a:rPr sz="488" spc="4" dirty="0">
                <a:latin typeface="Calibri"/>
                <a:cs typeface="Calibri"/>
              </a:rPr>
              <a:t>25 30 35 40 45 50</a:t>
            </a:r>
            <a:r>
              <a:rPr sz="488" spc="75" dirty="0">
                <a:latin typeface="Calibri"/>
                <a:cs typeface="Calibri"/>
              </a:rPr>
              <a:t> </a:t>
            </a:r>
            <a:r>
              <a:rPr sz="488" spc="4" dirty="0">
                <a:latin typeface="Calibri"/>
                <a:cs typeface="Calibri"/>
              </a:rPr>
              <a:t>55</a:t>
            </a:r>
            <a:endParaRPr sz="488">
              <a:latin typeface="Calibri"/>
              <a:cs typeface="Calibri"/>
            </a:endParaRPr>
          </a:p>
          <a:p>
            <a:pPr marL="59055" algn="ctr">
              <a:lnSpc>
                <a:spcPts val="938"/>
              </a:lnSpc>
            </a:pPr>
            <a:r>
              <a:rPr sz="788" dirty="0">
                <a:latin typeface="Calibri"/>
                <a:cs typeface="Calibri"/>
              </a:rPr>
              <a:t>2θ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27600" y="871347"/>
            <a:ext cx="1631633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Calibri"/>
                <a:cs typeface="Calibri"/>
              </a:rPr>
              <a:t>Wide angle </a:t>
            </a:r>
            <a:r>
              <a:rPr sz="1125" spc="-11" dirty="0">
                <a:latin typeface="Calibri"/>
                <a:cs typeface="Calibri"/>
              </a:rPr>
              <a:t>X-ray</a:t>
            </a:r>
            <a:r>
              <a:rPr sz="1125" spc="-30" dirty="0">
                <a:latin typeface="Calibri"/>
                <a:cs typeface="Calibri"/>
              </a:rPr>
              <a:t> </a:t>
            </a:r>
            <a:r>
              <a:rPr sz="1125" spc="-8" dirty="0">
                <a:latin typeface="Calibri"/>
                <a:cs typeface="Calibri"/>
              </a:rPr>
              <a:t>diffraction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60210" y="1054989"/>
            <a:ext cx="1028700" cy="794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 txBox="1"/>
          <p:nvPr/>
        </p:nvSpPr>
        <p:spPr>
          <a:xfrm>
            <a:off x="6478334" y="965834"/>
            <a:ext cx="1085374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11" dirty="0">
                <a:latin typeface="Calibri"/>
                <a:cs typeface="Calibri"/>
              </a:rPr>
              <a:t>X-ray</a:t>
            </a:r>
            <a:r>
              <a:rPr sz="1125" spc="-56" dirty="0">
                <a:latin typeface="Calibri"/>
                <a:cs typeface="Calibri"/>
              </a:rPr>
              <a:t> </a:t>
            </a:r>
            <a:r>
              <a:rPr sz="1125" spc="-4" dirty="0">
                <a:latin typeface="Calibri"/>
                <a:cs typeface="Calibri"/>
              </a:rPr>
              <a:t>fluorescence</a:t>
            </a:r>
            <a:endParaRPr sz="1125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41322" y="1067181"/>
            <a:ext cx="268890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0497" indent="-160972">
              <a:spcBef>
                <a:spcPts val="75"/>
              </a:spcBef>
              <a:buFont typeface="Arial"/>
              <a:buChar char="•"/>
              <a:tabLst>
                <a:tab pos="170497" algn="l"/>
                <a:tab pos="170974" algn="l"/>
              </a:tabLst>
            </a:pPr>
            <a:r>
              <a:rPr sz="1350" spc="-8" dirty="0">
                <a:latin typeface="Calibri"/>
                <a:cs typeface="Calibri"/>
              </a:rPr>
              <a:t>Growth </a:t>
            </a:r>
            <a:r>
              <a:rPr sz="1350" dirty="0">
                <a:latin typeface="Calibri"/>
                <a:cs typeface="Calibri"/>
              </a:rPr>
              <a:t>and </a:t>
            </a:r>
            <a:r>
              <a:rPr sz="1350" spc="-8" dirty="0">
                <a:latin typeface="Calibri"/>
                <a:cs typeface="Calibri"/>
              </a:rPr>
              <a:t>characterization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system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3790" y="4819079"/>
            <a:ext cx="13477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736" y="628935"/>
            <a:ext cx="6515100" cy="4296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314736" y="628935"/>
            <a:ext cx="6515100" cy="4296728"/>
          </a:xfrm>
          <a:custGeom>
            <a:avLst/>
            <a:gdLst/>
            <a:ahLst/>
            <a:cxnLst/>
            <a:rect l="l" t="t" r="r" b="b"/>
            <a:pathLst>
              <a:path w="8686800" h="5728970">
                <a:moveTo>
                  <a:pt x="0" y="954786"/>
                </a:moveTo>
                <a:lnTo>
                  <a:pt x="1168" y="907133"/>
                </a:lnTo>
                <a:lnTo>
                  <a:pt x="4637" y="860085"/>
                </a:lnTo>
                <a:lnTo>
                  <a:pt x="10352" y="813696"/>
                </a:lnTo>
                <a:lnTo>
                  <a:pt x="18258" y="768022"/>
                </a:lnTo>
                <a:lnTo>
                  <a:pt x="28301" y="723116"/>
                </a:lnTo>
                <a:lnTo>
                  <a:pt x="40425" y="679034"/>
                </a:lnTo>
                <a:lnTo>
                  <a:pt x="54577" y="635830"/>
                </a:lnTo>
                <a:lnTo>
                  <a:pt x="70700" y="593559"/>
                </a:lnTo>
                <a:lnTo>
                  <a:pt x="88742" y="552276"/>
                </a:lnTo>
                <a:lnTo>
                  <a:pt x="108646" y="512035"/>
                </a:lnTo>
                <a:lnTo>
                  <a:pt x="130359" y="472891"/>
                </a:lnTo>
                <a:lnTo>
                  <a:pt x="153825" y="434899"/>
                </a:lnTo>
                <a:lnTo>
                  <a:pt x="178990" y="398113"/>
                </a:lnTo>
                <a:lnTo>
                  <a:pt x="205799" y="362588"/>
                </a:lnTo>
                <a:lnTo>
                  <a:pt x="234198" y="328380"/>
                </a:lnTo>
                <a:lnTo>
                  <a:pt x="264132" y="295542"/>
                </a:lnTo>
                <a:lnTo>
                  <a:pt x="295545" y="264129"/>
                </a:lnTo>
                <a:lnTo>
                  <a:pt x="328384" y="234196"/>
                </a:lnTo>
                <a:lnTo>
                  <a:pt x="362593" y="205797"/>
                </a:lnTo>
                <a:lnTo>
                  <a:pt x="398119" y="178989"/>
                </a:lnTo>
                <a:lnTo>
                  <a:pt x="434905" y="153824"/>
                </a:lnTo>
                <a:lnTo>
                  <a:pt x="472899" y="130358"/>
                </a:lnTo>
                <a:lnTo>
                  <a:pt x="512044" y="108646"/>
                </a:lnTo>
                <a:lnTo>
                  <a:pt x="552286" y="88741"/>
                </a:lnTo>
                <a:lnTo>
                  <a:pt x="593570" y="70700"/>
                </a:lnTo>
                <a:lnTo>
                  <a:pt x="635843" y="54576"/>
                </a:lnTo>
                <a:lnTo>
                  <a:pt x="679048" y="40425"/>
                </a:lnTo>
                <a:lnTo>
                  <a:pt x="723132" y="28301"/>
                </a:lnTo>
                <a:lnTo>
                  <a:pt x="768039" y="18258"/>
                </a:lnTo>
                <a:lnTo>
                  <a:pt x="813716" y="10352"/>
                </a:lnTo>
                <a:lnTo>
                  <a:pt x="860106" y="4637"/>
                </a:lnTo>
                <a:lnTo>
                  <a:pt x="907156" y="1168"/>
                </a:lnTo>
                <a:lnTo>
                  <a:pt x="954811" y="0"/>
                </a:lnTo>
                <a:lnTo>
                  <a:pt x="7732014" y="0"/>
                </a:lnTo>
                <a:lnTo>
                  <a:pt x="7779666" y="1168"/>
                </a:lnTo>
                <a:lnTo>
                  <a:pt x="7826714" y="4637"/>
                </a:lnTo>
                <a:lnTo>
                  <a:pt x="7873103" y="10352"/>
                </a:lnTo>
                <a:lnTo>
                  <a:pt x="7918777" y="18258"/>
                </a:lnTo>
                <a:lnTo>
                  <a:pt x="7963683" y="28301"/>
                </a:lnTo>
                <a:lnTo>
                  <a:pt x="8007765" y="40425"/>
                </a:lnTo>
                <a:lnTo>
                  <a:pt x="8050969" y="54576"/>
                </a:lnTo>
                <a:lnTo>
                  <a:pt x="8093240" y="70700"/>
                </a:lnTo>
                <a:lnTo>
                  <a:pt x="8134523" y="88741"/>
                </a:lnTo>
                <a:lnTo>
                  <a:pt x="8174764" y="108646"/>
                </a:lnTo>
                <a:lnTo>
                  <a:pt x="8213908" y="130358"/>
                </a:lnTo>
                <a:lnTo>
                  <a:pt x="8251900" y="153824"/>
                </a:lnTo>
                <a:lnTo>
                  <a:pt x="8288686" y="178989"/>
                </a:lnTo>
                <a:lnTo>
                  <a:pt x="8324211" y="205797"/>
                </a:lnTo>
                <a:lnTo>
                  <a:pt x="8358419" y="234196"/>
                </a:lnTo>
                <a:lnTo>
                  <a:pt x="8391257" y="264129"/>
                </a:lnTo>
                <a:lnTo>
                  <a:pt x="8422670" y="295542"/>
                </a:lnTo>
                <a:lnTo>
                  <a:pt x="8452603" y="328380"/>
                </a:lnTo>
                <a:lnTo>
                  <a:pt x="8481002" y="362588"/>
                </a:lnTo>
                <a:lnTo>
                  <a:pt x="8507810" y="398113"/>
                </a:lnTo>
                <a:lnTo>
                  <a:pt x="8532975" y="434899"/>
                </a:lnTo>
                <a:lnTo>
                  <a:pt x="8556441" y="472891"/>
                </a:lnTo>
                <a:lnTo>
                  <a:pt x="8578153" y="512035"/>
                </a:lnTo>
                <a:lnTo>
                  <a:pt x="8598058" y="552276"/>
                </a:lnTo>
                <a:lnTo>
                  <a:pt x="8616099" y="593559"/>
                </a:lnTo>
                <a:lnTo>
                  <a:pt x="8632223" y="635830"/>
                </a:lnTo>
                <a:lnTo>
                  <a:pt x="8646374" y="679034"/>
                </a:lnTo>
                <a:lnTo>
                  <a:pt x="8658498" y="723116"/>
                </a:lnTo>
                <a:lnTo>
                  <a:pt x="8668541" y="768022"/>
                </a:lnTo>
                <a:lnTo>
                  <a:pt x="8676447" y="813696"/>
                </a:lnTo>
                <a:lnTo>
                  <a:pt x="8682162" y="860085"/>
                </a:lnTo>
                <a:lnTo>
                  <a:pt x="8685631" y="907133"/>
                </a:lnTo>
                <a:lnTo>
                  <a:pt x="8686800" y="954786"/>
                </a:lnTo>
                <a:lnTo>
                  <a:pt x="8686800" y="4773904"/>
                </a:lnTo>
                <a:lnTo>
                  <a:pt x="8685631" y="4821559"/>
                </a:lnTo>
                <a:lnTo>
                  <a:pt x="8682162" y="4868609"/>
                </a:lnTo>
                <a:lnTo>
                  <a:pt x="8676447" y="4914999"/>
                </a:lnTo>
                <a:lnTo>
                  <a:pt x="8668541" y="4960676"/>
                </a:lnTo>
                <a:lnTo>
                  <a:pt x="8658498" y="5005583"/>
                </a:lnTo>
                <a:lnTo>
                  <a:pt x="8646374" y="5049667"/>
                </a:lnTo>
                <a:lnTo>
                  <a:pt x="8632223" y="5092872"/>
                </a:lnTo>
                <a:lnTo>
                  <a:pt x="8616099" y="5135145"/>
                </a:lnTo>
                <a:lnTo>
                  <a:pt x="8598058" y="5176429"/>
                </a:lnTo>
                <a:lnTo>
                  <a:pt x="8578153" y="5216671"/>
                </a:lnTo>
                <a:lnTo>
                  <a:pt x="8556441" y="5255816"/>
                </a:lnTo>
                <a:lnTo>
                  <a:pt x="8532975" y="5293810"/>
                </a:lnTo>
                <a:lnTo>
                  <a:pt x="8507810" y="5330596"/>
                </a:lnTo>
                <a:lnTo>
                  <a:pt x="8481002" y="5366122"/>
                </a:lnTo>
                <a:lnTo>
                  <a:pt x="8452603" y="5400331"/>
                </a:lnTo>
                <a:lnTo>
                  <a:pt x="8422670" y="5433170"/>
                </a:lnTo>
                <a:lnTo>
                  <a:pt x="8391257" y="5464583"/>
                </a:lnTo>
                <a:lnTo>
                  <a:pt x="8358419" y="5494517"/>
                </a:lnTo>
                <a:lnTo>
                  <a:pt x="8324211" y="5522916"/>
                </a:lnTo>
                <a:lnTo>
                  <a:pt x="8288686" y="5549725"/>
                </a:lnTo>
                <a:lnTo>
                  <a:pt x="8251900" y="5574890"/>
                </a:lnTo>
                <a:lnTo>
                  <a:pt x="8213908" y="5598356"/>
                </a:lnTo>
                <a:lnTo>
                  <a:pt x="8174764" y="5620069"/>
                </a:lnTo>
                <a:lnTo>
                  <a:pt x="8134523" y="5639973"/>
                </a:lnTo>
                <a:lnTo>
                  <a:pt x="8093240" y="5658015"/>
                </a:lnTo>
                <a:lnTo>
                  <a:pt x="8050969" y="5674138"/>
                </a:lnTo>
                <a:lnTo>
                  <a:pt x="8007765" y="5688290"/>
                </a:lnTo>
                <a:lnTo>
                  <a:pt x="7963683" y="5700414"/>
                </a:lnTo>
                <a:lnTo>
                  <a:pt x="7918777" y="5710457"/>
                </a:lnTo>
                <a:lnTo>
                  <a:pt x="7873103" y="5718363"/>
                </a:lnTo>
                <a:lnTo>
                  <a:pt x="7826714" y="5724078"/>
                </a:lnTo>
                <a:lnTo>
                  <a:pt x="7779666" y="5727547"/>
                </a:lnTo>
                <a:lnTo>
                  <a:pt x="7732014" y="5728716"/>
                </a:lnTo>
                <a:lnTo>
                  <a:pt x="954811" y="5728716"/>
                </a:lnTo>
                <a:lnTo>
                  <a:pt x="907156" y="5727547"/>
                </a:lnTo>
                <a:lnTo>
                  <a:pt x="860106" y="5724078"/>
                </a:lnTo>
                <a:lnTo>
                  <a:pt x="813716" y="5718363"/>
                </a:lnTo>
                <a:lnTo>
                  <a:pt x="768039" y="5710457"/>
                </a:lnTo>
                <a:lnTo>
                  <a:pt x="723132" y="5700414"/>
                </a:lnTo>
                <a:lnTo>
                  <a:pt x="679048" y="5688290"/>
                </a:lnTo>
                <a:lnTo>
                  <a:pt x="635843" y="5674138"/>
                </a:lnTo>
                <a:lnTo>
                  <a:pt x="593570" y="5658015"/>
                </a:lnTo>
                <a:lnTo>
                  <a:pt x="552286" y="5639973"/>
                </a:lnTo>
                <a:lnTo>
                  <a:pt x="512044" y="5620069"/>
                </a:lnTo>
                <a:lnTo>
                  <a:pt x="472899" y="5598356"/>
                </a:lnTo>
                <a:lnTo>
                  <a:pt x="434905" y="5574890"/>
                </a:lnTo>
                <a:lnTo>
                  <a:pt x="398119" y="5549725"/>
                </a:lnTo>
                <a:lnTo>
                  <a:pt x="362593" y="5522916"/>
                </a:lnTo>
                <a:lnTo>
                  <a:pt x="328384" y="5494517"/>
                </a:lnTo>
                <a:lnTo>
                  <a:pt x="295545" y="5464583"/>
                </a:lnTo>
                <a:lnTo>
                  <a:pt x="264132" y="5433170"/>
                </a:lnTo>
                <a:lnTo>
                  <a:pt x="234198" y="5400331"/>
                </a:lnTo>
                <a:lnTo>
                  <a:pt x="205799" y="5366122"/>
                </a:lnTo>
                <a:lnTo>
                  <a:pt x="178990" y="5330596"/>
                </a:lnTo>
                <a:lnTo>
                  <a:pt x="153825" y="5293810"/>
                </a:lnTo>
                <a:lnTo>
                  <a:pt x="130359" y="5255816"/>
                </a:lnTo>
                <a:lnTo>
                  <a:pt x="108646" y="5216671"/>
                </a:lnTo>
                <a:lnTo>
                  <a:pt x="88742" y="5176429"/>
                </a:lnTo>
                <a:lnTo>
                  <a:pt x="70700" y="5135145"/>
                </a:lnTo>
                <a:lnTo>
                  <a:pt x="54577" y="5092872"/>
                </a:lnTo>
                <a:lnTo>
                  <a:pt x="40425" y="5049667"/>
                </a:lnTo>
                <a:lnTo>
                  <a:pt x="28301" y="5005583"/>
                </a:lnTo>
                <a:lnTo>
                  <a:pt x="18258" y="4960676"/>
                </a:lnTo>
                <a:lnTo>
                  <a:pt x="10352" y="4914999"/>
                </a:lnTo>
                <a:lnTo>
                  <a:pt x="4637" y="4868609"/>
                </a:lnTo>
                <a:lnTo>
                  <a:pt x="1168" y="4821559"/>
                </a:lnTo>
                <a:lnTo>
                  <a:pt x="0" y="4773904"/>
                </a:lnTo>
                <a:lnTo>
                  <a:pt x="0" y="954786"/>
                </a:lnTo>
                <a:close/>
              </a:path>
            </a:pathLst>
          </a:custGeom>
          <a:ln w="25146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7463790" y="4819079"/>
            <a:ext cx="13477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496" y="756666"/>
            <a:ext cx="28236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latin typeface="Calibri"/>
                <a:cs typeface="Calibri"/>
              </a:rPr>
              <a:t>Horizontal </a:t>
            </a:r>
            <a:r>
              <a:rPr sz="1350" spc="-8" dirty="0">
                <a:latin typeface="Calibri"/>
                <a:cs typeface="Calibri"/>
              </a:rPr>
              <a:t>evaporation </a:t>
            </a:r>
            <a:r>
              <a:rPr sz="1350" spc="-4" dirty="0">
                <a:latin typeface="Calibri"/>
                <a:cs typeface="Calibri"/>
              </a:rPr>
              <a:t>of three</a:t>
            </a:r>
            <a:r>
              <a:rPr sz="1350" spc="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sources: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4909" y="3345580"/>
            <a:ext cx="1109853" cy="1317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2743200" y="3345570"/>
            <a:ext cx="1031558" cy="1239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849213" y="3451573"/>
            <a:ext cx="826389" cy="1033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849213" y="3451574"/>
            <a:ext cx="826770" cy="1033939"/>
          </a:xfrm>
          <a:custGeom>
            <a:avLst/>
            <a:gdLst/>
            <a:ahLst/>
            <a:cxnLst/>
            <a:rect l="l" t="t" r="r" b="b"/>
            <a:pathLst>
              <a:path w="1102360" h="1378585">
                <a:moveTo>
                  <a:pt x="0" y="1378458"/>
                </a:moveTo>
                <a:lnTo>
                  <a:pt x="1101852" y="1378458"/>
                </a:lnTo>
                <a:lnTo>
                  <a:pt x="1101852" y="0"/>
                </a:lnTo>
                <a:lnTo>
                  <a:pt x="0" y="0"/>
                </a:lnTo>
                <a:lnTo>
                  <a:pt x="0" y="1378458"/>
                </a:lnTo>
                <a:close/>
              </a:path>
            </a:pathLst>
          </a:custGeom>
          <a:ln w="2514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958816" y="4446642"/>
            <a:ext cx="2101215" cy="77629"/>
          </a:xfrm>
          <a:custGeom>
            <a:avLst/>
            <a:gdLst/>
            <a:ahLst/>
            <a:cxnLst/>
            <a:rect l="l" t="t" r="r" b="b"/>
            <a:pathLst>
              <a:path w="2801620" h="103504">
                <a:moveTo>
                  <a:pt x="2775956" y="51701"/>
                </a:moveTo>
                <a:lnTo>
                  <a:pt x="2706116" y="92430"/>
                </a:lnTo>
                <a:lnTo>
                  <a:pt x="2705099" y="96316"/>
                </a:lnTo>
                <a:lnTo>
                  <a:pt x="2708656" y="102374"/>
                </a:lnTo>
                <a:lnTo>
                  <a:pt x="2712593" y="103403"/>
                </a:lnTo>
                <a:lnTo>
                  <a:pt x="2790351" y="58051"/>
                </a:lnTo>
                <a:lnTo>
                  <a:pt x="2788539" y="58051"/>
                </a:lnTo>
                <a:lnTo>
                  <a:pt x="2788539" y="57188"/>
                </a:lnTo>
                <a:lnTo>
                  <a:pt x="2785364" y="57188"/>
                </a:lnTo>
                <a:lnTo>
                  <a:pt x="2775956" y="51701"/>
                </a:lnTo>
                <a:close/>
              </a:path>
              <a:path w="2801620" h="103504">
                <a:moveTo>
                  <a:pt x="2765067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2765067" y="58051"/>
                </a:lnTo>
                <a:lnTo>
                  <a:pt x="2775956" y="51701"/>
                </a:lnTo>
                <a:lnTo>
                  <a:pt x="2765067" y="45351"/>
                </a:lnTo>
                <a:close/>
              </a:path>
              <a:path w="2801620" h="103504">
                <a:moveTo>
                  <a:pt x="2790354" y="45351"/>
                </a:moveTo>
                <a:lnTo>
                  <a:pt x="2788539" y="45351"/>
                </a:lnTo>
                <a:lnTo>
                  <a:pt x="2788539" y="58051"/>
                </a:lnTo>
                <a:lnTo>
                  <a:pt x="2790351" y="58051"/>
                </a:lnTo>
                <a:lnTo>
                  <a:pt x="2801239" y="51701"/>
                </a:lnTo>
                <a:lnTo>
                  <a:pt x="2790354" y="45351"/>
                </a:lnTo>
                <a:close/>
              </a:path>
              <a:path w="2801620" h="103504">
                <a:moveTo>
                  <a:pt x="2785364" y="46215"/>
                </a:moveTo>
                <a:lnTo>
                  <a:pt x="2775956" y="51701"/>
                </a:lnTo>
                <a:lnTo>
                  <a:pt x="2785364" y="57188"/>
                </a:lnTo>
                <a:lnTo>
                  <a:pt x="2785364" y="46215"/>
                </a:lnTo>
                <a:close/>
              </a:path>
              <a:path w="2801620" h="103504">
                <a:moveTo>
                  <a:pt x="2788539" y="46215"/>
                </a:moveTo>
                <a:lnTo>
                  <a:pt x="2785364" y="46215"/>
                </a:lnTo>
                <a:lnTo>
                  <a:pt x="2785364" y="57188"/>
                </a:lnTo>
                <a:lnTo>
                  <a:pt x="2788539" y="57188"/>
                </a:lnTo>
                <a:lnTo>
                  <a:pt x="2788539" y="46215"/>
                </a:lnTo>
                <a:close/>
              </a:path>
              <a:path w="2801620" h="103504">
                <a:moveTo>
                  <a:pt x="2712593" y="0"/>
                </a:moveTo>
                <a:lnTo>
                  <a:pt x="2708656" y="1015"/>
                </a:lnTo>
                <a:lnTo>
                  <a:pt x="2705099" y="7086"/>
                </a:lnTo>
                <a:lnTo>
                  <a:pt x="2706116" y="10972"/>
                </a:lnTo>
                <a:lnTo>
                  <a:pt x="2775956" y="51701"/>
                </a:lnTo>
                <a:lnTo>
                  <a:pt x="2785364" y="46215"/>
                </a:lnTo>
                <a:lnTo>
                  <a:pt x="2788539" y="46215"/>
                </a:lnTo>
                <a:lnTo>
                  <a:pt x="2788539" y="45351"/>
                </a:lnTo>
                <a:lnTo>
                  <a:pt x="2790354" y="45351"/>
                </a:lnTo>
                <a:lnTo>
                  <a:pt x="271259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920040" y="3298413"/>
            <a:ext cx="77629" cy="1187291"/>
          </a:xfrm>
          <a:custGeom>
            <a:avLst/>
            <a:gdLst/>
            <a:ahLst/>
            <a:cxnLst/>
            <a:rect l="l" t="t" r="r" b="b"/>
            <a:pathLst>
              <a:path w="103505" h="1583054">
                <a:moveTo>
                  <a:pt x="51701" y="25155"/>
                </a:moveTo>
                <a:lnTo>
                  <a:pt x="45351" y="36044"/>
                </a:lnTo>
                <a:lnTo>
                  <a:pt x="45351" y="1582902"/>
                </a:lnTo>
                <a:lnTo>
                  <a:pt x="58051" y="1582902"/>
                </a:lnTo>
                <a:lnTo>
                  <a:pt x="58051" y="36044"/>
                </a:lnTo>
                <a:lnTo>
                  <a:pt x="51701" y="25155"/>
                </a:lnTo>
                <a:close/>
              </a:path>
              <a:path w="103505" h="1583054">
                <a:moveTo>
                  <a:pt x="51701" y="0"/>
                </a:moveTo>
                <a:lnTo>
                  <a:pt x="0" y="88646"/>
                </a:lnTo>
                <a:lnTo>
                  <a:pt x="1028" y="92456"/>
                </a:lnTo>
                <a:lnTo>
                  <a:pt x="7086" y="96012"/>
                </a:lnTo>
                <a:lnTo>
                  <a:pt x="10972" y="94996"/>
                </a:lnTo>
                <a:lnTo>
                  <a:pt x="45351" y="36044"/>
                </a:lnTo>
                <a:lnTo>
                  <a:pt x="45351" y="12573"/>
                </a:lnTo>
                <a:lnTo>
                  <a:pt x="59036" y="12573"/>
                </a:lnTo>
                <a:lnTo>
                  <a:pt x="51701" y="0"/>
                </a:lnTo>
                <a:close/>
              </a:path>
              <a:path w="103505" h="1583054">
                <a:moveTo>
                  <a:pt x="59036" y="12573"/>
                </a:moveTo>
                <a:lnTo>
                  <a:pt x="58051" y="12573"/>
                </a:lnTo>
                <a:lnTo>
                  <a:pt x="58051" y="36044"/>
                </a:lnTo>
                <a:lnTo>
                  <a:pt x="92430" y="94996"/>
                </a:lnTo>
                <a:lnTo>
                  <a:pt x="96316" y="96012"/>
                </a:lnTo>
                <a:lnTo>
                  <a:pt x="102387" y="92456"/>
                </a:lnTo>
                <a:lnTo>
                  <a:pt x="103403" y="88646"/>
                </a:lnTo>
                <a:lnTo>
                  <a:pt x="59036" y="12573"/>
                </a:lnTo>
                <a:close/>
              </a:path>
              <a:path w="103505" h="1583054">
                <a:moveTo>
                  <a:pt x="58051" y="12573"/>
                </a:moveTo>
                <a:lnTo>
                  <a:pt x="45351" y="12573"/>
                </a:lnTo>
                <a:lnTo>
                  <a:pt x="45351" y="36044"/>
                </a:lnTo>
                <a:lnTo>
                  <a:pt x="51701" y="25155"/>
                </a:lnTo>
                <a:lnTo>
                  <a:pt x="46215" y="15748"/>
                </a:lnTo>
                <a:lnTo>
                  <a:pt x="58051" y="15748"/>
                </a:lnTo>
                <a:lnTo>
                  <a:pt x="58051" y="12573"/>
                </a:lnTo>
                <a:close/>
              </a:path>
              <a:path w="103505" h="1583054">
                <a:moveTo>
                  <a:pt x="58051" y="15748"/>
                </a:moveTo>
                <a:lnTo>
                  <a:pt x="57188" y="15748"/>
                </a:lnTo>
                <a:lnTo>
                  <a:pt x="51701" y="25155"/>
                </a:lnTo>
                <a:lnTo>
                  <a:pt x="58051" y="36044"/>
                </a:lnTo>
                <a:lnTo>
                  <a:pt x="58051" y="15748"/>
                </a:lnTo>
                <a:close/>
              </a:path>
              <a:path w="103505" h="1583054">
                <a:moveTo>
                  <a:pt x="57188" y="15748"/>
                </a:moveTo>
                <a:lnTo>
                  <a:pt x="46215" y="15748"/>
                </a:lnTo>
                <a:lnTo>
                  <a:pt x="51701" y="25155"/>
                </a:lnTo>
                <a:lnTo>
                  <a:pt x="57188" y="1574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1958816" y="4028789"/>
            <a:ext cx="405765" cy="228600"/>
          </a:xfrm>
          <a:custGeom>
            <a:avLst/>
            <a:gdLst/>
            <a:ahLst/>
            <a:cxnLst/>
            <a:rect l="l" t="t" r="r" b="b"/>
            <a:pathLst>
              <a:path w="541019" h="304800">
                <a:moveTo>
                  <a:pt x="0" y="304406"/>
                </a:moveTo>
                <a:lnTo>
                  <a:pt x="540512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2364010" y="4028789"/>
            <a:ext cx="308134" cy="0"/>
          </a:xfrm>
          <a:custGeom>
            <a:avLst/>
            <a:gdLst/>
            <a:ahLst/>
            <a:cxnLst/>
            <a:rect l="l" t="t" r="r" b="b"/>
            <a:pathLst>
              <a:path w="410844">
                <a:moveTo>
                  <a:pt x="0" y="0"/>
                </a:moveTo>
                <a:lnTo>
                  <a:pt x="410844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2670906" y="3755041"/>
            <a:ext cx="165259" cy="274320"/>
          </a:xfrm>
          <a:custGeom>
            <a:avLst/>
            <a:gdLst/>
            <a:ahLst/>
            <a:cxnLst/>
            <a:rect l="l" t="t" r="r" b="b"/>
            <a:pathLst>
              <a:path w="220344" h="365760">
                <a:moveTo>
                  <a:pt x="0" y="365251"/>
                </a:moveTo>
                <a:lnTo>
                  <a:pt x="219963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849214" y="3755041"/>
            <a:ext cx="260509" cy="0"/>
          </a:xfrm>
          <a:custGeom>
            <a:avLst/>
            <a:gdLst/>
            <a:ahLst/>
            <a:cxnLst/>
            <a:rect l="l" t="t" r="r" b="b"/>
            <a:pathLst>
              <a:path w="347344">
                <a:moveTo>
                  <a:pt x="0" y="0"/>
                </a:moveTo>
                <a:lnTo>
                  <a:pt x="347344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109818" y="3755041"/>
            <a:ext cx="43814" cy="91440"/>
          </a:xfrm>
          <a:custGeom>
            <a:avLst/>
            <a:gdLst/>
            <a:ahLst/>
            <a:cxnLst/>
            <a:rect l="l" t="t" r="r" b="b"/>
            <a:pathLst>
              <a:path w="58419" h="121920">
                <a:moveTo>
                  <a:pt x="0" y="0"/>
                </a:moveTo>
                <a:lnTo>
                  <a:pt x="58165" y="121792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3463004" y="3853339"/>
            <a:ext cx="212408" cy="358616"/>
          </a:xfrm>
          <a:custGeom>
            <a:avLst/>
            <a:gdLst/>
            <a:ahLst/>
            <a:cxnLst/>
            <a:rect l="l" t="t" r="r" b="b"/>
            <a:pathLst>
              <a:path w="283210" h="478154">
                <a:moveTo>
                  <a:pt x="0" y="0"/>
                </a:moveTo>
                <a:lnTo>
                  <a:pt x="283210" y="477799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1751457" y="3657410"/>
            <a:ext cx="1114425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104424" algn="l"/>
              </a:tabLst>
            </a:pPr>
            <a:r>
              <a:rPr sz="750" dirty="0">
                <a:latin typeface="Calibri"/>
                <a:cs typeface="Calibri"/>
              </a:rPr>
              <a:t>140 </a:t>
            </a:r>
            <a:r>
              <a:rPr sz="750" spc="79" dirty="0">
                <a:latin typeface="Calibri"/>
                <a:cs typeface="Calibri"/>
              </a:rPr>
              <a:t> </a:t>
            </a:r>
            <a:r>
              <a:rPr sz="750" u="dash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8508" y="4142422"/>
            <a:ext cx="116205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dirty="0">
                <a:latin typeface="Calibri"/>
                <a:cs typeface="Calibri"/>
              </a:rPr>
              <a:t>25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2114" y="3375469"/>
            <a:ext cx="236220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spc="-8" dirty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1050" spc="-4" dirty="0">
                <a:solidFill>
                  <a:srgbClr val="375F92"/>
                </a:solidFill>
                <a:latin typeface="Calibri"/>
                <a:cs typeface="Calibri"/>
              </a:rPr>
              <a:t>(</a:t>
            </a:r>
            <a:r>
              <a:rPr sz="1050" spc="-8" dirty="0">
                <a:solidFill>
                  <a:srgbClr val="375F92"/>
                </a:solidFill>
                <a:latin typeface="Calibri"/>
                <a:cs typeface="Calibri"/>
              </a:rPr>
              <a:t>C)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1434" y="4502086"/>
            <a:ext cx="6381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spc="-4" dirty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7458" y="3874008"/>
            <a:ext cx="115729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b="1" dirty="0">
                <a:latin typeface="Calibri"/>
                <a:cs typeface="Calibri"/>
              </a:rPr>
              <a:t>Sb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6557" y="3595116"/>
            <a:ext cx="71438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b="1" dirty="0">
                <a:latin typeface="Calibri"/>
                <a:cs typeface="Calibri"/>
              </a:rPr>
              <a:t>K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7727" y="3729038"/>
            <a:ext cx="327184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27635" algn="l"/>
                <a:tab pos="317182" algn="l"/>
              </a:tabLst>
            </a:pPr>
            <a:r>
              <a:rPr sz="750" b="1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</a:t>
            </a:r>
            <a:r>
              <a:rPr sz="750" b="1" u="sng" spc="-4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Cs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41729" y="2920175"/>
            <a:ext cx="5286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23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ecipe: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63674" y="4031932"/>
            <a:ext cx="40005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273" y="0"/>
                </a:lnTo>
              </a:path>
            </a:pathLst>
          </a:custGeom>
          <a:ln w="3175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1750695" y="3940301"/>
            <a:ext cx="165259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dirty="0">
                <a:latin typeface="Calibri"/>
                <a:cs typeface="Calibri"/>
              </a:rPr>
              <a:t>100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9" rIns="0" bIns="0" rtlCol="0" anchor="b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Experimental set </a:t>
            </a:r>
            <a:r>
              <a:rPr spc="-4" dirty="0"/>
              <a:t>up: K</a:t>
            </a:r>
            <a:r>
              <a:rPr sz="2363" spc="-5" baseline="-21164" dirty="0"/>
              <a:t>2</a:t>
            </a:r>
            <a:r>
              <a:rPr spc="-4" dirty="0"/>
              <a:t>CsSb </a:t>
            </a:r>
            <a:r>
              <a:rPr spc="-8" dirty="0"/>
              <a:t>cathode</a:t>
            </a:r>
            <a:r>
              <a:rPr spc="26" dirty="0"/>
              <a:t> </a:t>
            </a:r>
            <a:r>
              <a:rPr spc="-8" dirty="0"/>
              <a:t>growth</a:t>
            </a: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500" y="1028700"/>
            <a:ext cx="3714750" cy="1714500"/>
          </a:xfrm>
          <a:custGeom>
            <a:avLst/>
            <a:gdLst/>
            <a:ahLst/>
            <a:cxnLst/>
            <a:rect l="l" t="t" r="r" b="b"/>
            <a:pathLst>
              <a:path w="4953000" h="2286000">
                <a:moveTo>
                  <a:pt x="0" y="2286000"/>
                </a:moveTo>
                <a:lnTo>
                  <a:pt x="4953000" y="2286000"/>
                </a:lnTo>
                <a:lnTo>
                  <a:pt x="4953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5332380" y="1265872"/>
            <a:ext cx="66675" cy="300990"/>
          </a:xfrm>
          <a:custGeom>
            <a:avLst/>
            <a:gdLst/>
            <a:ahLst/>
            <a:cxnLst/>
            <a:rect l="l" t="t" r="r" b="b"/>
            <a:pathLst>
              <a:path w="88900" h="401319">
                <a:moveTo>
                  <a:pt x="0" y="0"/>
                </a:moveTo>
                <a:lnTo>
                  <a:pt x="0" y="390144"/>
                </a:lnTo>
                <a:lnTo>
                  <a:pt x="3476" y="394442"/>
                </a:lnTo>
                <a:lnTo>
                  <a:pt x="12954" y="397954"/>
                </a:lnTo>
                <a:lnTo>
                  <a:pt x="27003" y="400323"/>
                </a:lnTo>
                <a:lnTo>
                  <a:pt x="44196" y="401193"/>
                </a:lnTo>
                <a:lnTo>
                  <a:pt x="61388" y="400323"/>
                </a:lnTo>
                <a:lnTo>
                  <a:pt x="75438" y="397954"/>
                </a:lnTo>
                <a:lnTo>
                  <a:pt x="84915" y="394442"/>
                </a:lnTo>
                <a:lnTo>
                  <a:pt x="88392" y="390144"/>
                </a:lnTo>
                <a:lnTo>
                  <a:pt x="88392" y="11049"/>
                </a:lnTo>
                <a:lnTo>
                  <a:pt x="44196" y="11049"/>
                </a:lnTo>
                <a:lnTo>
                  <a:pt x="27003" y="10179"/>
                </a:lnTo>
                <a:lnTo>
                  <a:pt x="12953" y="7810"/>
                </a:lnTo>
                <a:lnTo>
                  <a:pt x="3476" y="4298"/>
                </a:lnTo>
                <a:lnTo>
                  <a:pt x="0" y="0"/>
                </a:lnTo>
                <a:close/>
              </a:path>
              <a:path w="88900" h="401319">
                <a:moveTo>
                  <a:pt x="88392" y="0"/>
                </a:moveTo>
                <a:lnTo>
                  <a:pt x="84915" y="4298"/>
                </a:lnTo>
                <a:lnTo>
                  <a:pt x="75437" y="7810"/>
                </a:lnTo>
                <a:lnTo>
                  <a:pt x="61388" y="10179"/>
                </a:lnTo>
                <a:lnTo>
                  <a:pt x="44196" y="11049"/>
                </a:lnTo>
                <a:lnTo>
                  <a:pt x="88392" y="11049"/>
                </a:lnTo>
                <a:lnTo>
                  <a:pt x="88392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5332380" y="1257585"/>
            <a:ext cx="66675" cy="16669"/>
          </a:xfrm>
          <a:custGeom>
            <a:avLst/>
            <a:gdLst/>
            <a:ahLst/>
            <a:cxnLst/>
            <a:rect l="l" t="t" r="r" b="b"/>
            <a:pathLst>
              <a:path w="88900" h="22225">
                <a:moveTo>
                  <a:pt x="44196" y="0"/>
                </a:moveTo>
                <a:lnTo>
                  <a:pt x="27003" y="869"/>
                </a:lnTo>
                <a:lnTo>
                  <a:pt x="12953" y="3238"/>
                </a:lnTo>
                <a:lnTo>
                  <a:pt x="3476" y="6750"/>
                </a:lnTo>
                <a:lnTo>
                  <a:pt x="0" y="11049"/>
                </a:lnTo>
                <a:lnTo>
                  <a:pt x="3476" y="15347"/>
                </a:lnTo>
                <a:lnTo>
                  <a:pt x="12954" y="18859"/>
                </a:lnTo>
                <a:lnTo>
                  <a:pt x="27003" y="21228"/>
                </a:lnTo>
                <a:lnTo>
                  <a:pt x="44196" y="22098"/>
                </a:lnTo>
                <a:lnTo>
                  <a:pt x="61388" y="21228"/>
                </a:lnTo>
                <a:lnTo>
                  <a:pt x="75438" y="18859"/>
                </a:lnTo>
                <a:lnTo>
                  <a:pt x="84915" y="15347"/>
                </a:lnTo>
                <a:lnTo>
                  <a:pt x="88392" y="11049"/>
                </a:lnTo>
                <a:lnTo>
                  <a:pt x="84915" y="6750"/>
                </a:lnTo>
                <a:lnTo>
                  <a:pt x="75437" y="3238"/>
                </a:lnTo>
                <a:lnTo>
                  <a:pt x="61388" y="869"/>
                </a:lnTo>
                <a:lnTo>
                  <a:pt x="44196" y="0"/>
                </a:lnTo>
                <a:close/>
              </a:path>
            </a:pathLst>
          </a:custGeom>
          <a:solidFill>
            <a:srgbClr val="99BAE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5332380" y="1257585"/>
            <a:ext cx="66675" cy="16669"/>
          </a:xfrm>
          <a:custGeom>
            <a:avLst/>
            <a:gdLst/>
            <a:ahLst/>
            <a:cxnLst/>
            <a:rect l="l" t="t" r="r" b="b"/>
            <a:pathLst>
              <a:path w="88900" h="22225">
                <a:moveTo>
                  <a:pt x="88392" y="11049"/>
                </a:moveTo>
                <a:lnTo>
                  <a:pt x="84915" y="15347"/>
                </a:lnTo>
                <a:lnTo>
                  <a:pt x="75438" y="18859"/>
                </a:lnTo>
                <a:lnTo>
                  <a:pt x="61388" y="21228"/>
                </a:lnTo>
                <a:lnTo>
                  <a:pt x="44196" y="22098"/>
                </a:lnTo>
                <a:lnTo>
                  <a:pt x="27003" y="21228"/>
                </a:lnTo>
                <a:lnTo>
                  <a:pt x="12954" y="18859"/>
                </a:lnTo>
                <a:lnTo>
                  <a:pt x="3476" y="15347"/>
                </a:lnTo>
                <a:lnTo>
                  <a:pt x="0" y="11049"/>
                </a:lnTo>
                <a:lnTo>
                  <a:pt x="3476" y="6750"/>
                </a:lnTo>
                <a:lnTo>
                  <a:pt x="12953" y="3238"/>
                </a:lnTo>
                <a:lnTo>
                  <a:pt x="27003" y="869"/>
                </a:lnTo>
                <a:lnTo>
                  <a:pt x="44196" y="0"/>
                </a:lnTo>
                <a:lnTo>
                  <a:pt x="61388" y="869"/>
                </a:lnTo>
                <a:lnTo>
                  <a:pt x="75437" y="3238"/>
                </a:lnTo>
                <a:lnTo>
                  <a:pt x="84915" y="6750"/>
                </a:lnTo>
                <a:lnTo>
                  <a:pt x="88392" y="11049"/>
                </a:lnTo>
                <a:close/>
              </a:path>
            </a:pathLst>
          </a:custGeom>
          <a:ln w="25146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5332380" y="1265872"/>
            <a:ext cx="66675" cy="300990"/>
          </a:xfrm>
          <a:custGeom>
            <a:avLst/>
            <a:gdLst/>
            <a:ahLst/>
            <a:cxnLst/>
            <a:rect l="l" t="t" r="r" b="b"/>
            <a:pathLst>
              <a:path w="88900" h="401319">
                <a:moveTo>
                  <a:pt x="88392" y="0"/>
                </a:moveTo>
                <a:lnTo>
                  <a:pt x="88392" y="390144"/>
                </a:lnTo>
                <a:lnTo>
                  <a:pt x="84915" y="394442"/>
                </a:lnTo>
                <a:lnTo>
                  <a:pt x="75438" y="397954"/>
                </a:lnTo>
                <a:lnTo>
                  <a:pt x="61388" y="400323"/>
                </a:lnTo>
                <a:lnTo>
                  <a:pt x="44196" y="401193"/>
                </a:lnTo>
                <a:lnTo>
                  <a:pt x="27003" y="400323"/>
                </a:lnTo>
                <a:lnTo>
                  <a:pt x="12954" y="397954"/>
                </a:lnTo>
                <a:lnTo>
                  <a:pt x="3476" y="394442"/>
                </a:lnTo>
                <a:lnTo>
                  <a:pt x="0" y="390144"/>
                </a:lnTo>
                <a:lnTo>
                  <a:pt x="0" y="0"/>
                </a:lnTo>
              </a:path>
            </a:pathLst>
          </a:custGeom>
          <a:ln w="25146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5098923" y="1286437"/>
            <a:ext cx="396630" cy="572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5162360" y="1426463"/>
            <a:ext cx="254888" cy="303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5034344" y="1851079"/>
            <a:ext cx="551516" cy="703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5131498" y="2092262"/>
            <a:ext cx="270329" cy="220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353276" y="1376743"/>
            <a:ext cx="66675" cy="849154"/>
          </a:xfrm>
          <a:custGeom>
            <a:avLst/>
            <a:gdLst/>
            <a:ahLst/>
            <a:cxnLst/>
            <a:rect l="l" t="t" r="r" b="b"/>
            <a:pathLst>
              <a:path w="88900" h="1132205">
                <a:moveTo>
                  <a:pt x="0" y="0"/>
                </a:moveTo>
                <a:lnTo>
                  <a:pt x="0" y="1120902"/>
                </a:lnTo>
                <a:lnTo>
                  <a:pt x="3476" y="1125200"/>
                </a:lnTo>
                <a:lnTo>
                  <a:pt x="12954" y="1128712"/>
                </a:lnTo>
                <a:lnTo>
                  <a:pt x="27003" y="1131081"/>
                </a:lnTo>
                <a:lnTo>
                  <a:pt x="44195" y="1131951"/>
                </a:lnTo>
                <a:lnTo>
                  <a:pt x="61388" y="1131081"/>
                </a:lnTo>
                <a:lnTo>
                  <a:pt x="75437" y="1128712"/>
                </a:lnTo>
                <a:lnTo>
                  <a:pt x="84915" y="1125200"/>
                </a:lnTo>
                <a:lnTo>
                  <a:pt x="88391" y="1120902"/>
                </a:lnTo>
                <a:lnTo>
                  <a:pt x="88391" y="11049"/>
                </a:lnTo>
                <a:lnTo>
                  <a:pt x="44195" y="11049"/>
                </a:lnTo>
                <a:lnTo>
                  <a:pt x="27003" y="10179"/>
                </a:lnTo>
                <a:lnTo>
                  <a:pt x="12954" y="7810"/>
                </a:lnTo>
                <a:lnTo>
                  <a:pt x="3476" y="4298"/>
                </a:lnTo>
                <a:lnTo>
                  <a:pt x="0" y="0"/>
                </a:lnTo>
                <a:close/>
              </a:path>
              <a:path w="88900" h="1132205">
                <a:moveTo>
                  <a:pt x="88391" y="0"/>
                </a:moveTo>
                <a:lnTo>
                  <a:pt x="84915" y="4298"/>
                </a:lnTo>
                <a:lnTo>
                  <a:pt x="75437" y="7810"/>
                </a:lnTo>
                <a:lnTo>
                  <a:pt x="61388" y="10179"/>
                </a:lnTo>
                <a:lnTo>
                  <a:pt x="44195" y="11049"/>
                </a:lnTo>
                <a:lnTo>
                  <a:pt x="88391" y="11049"/>
                </a:lnTo>
                <a:lnTo>
                  <a:pt x="883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353276" y="1368456"/>
            <a:ext cx="66675" cy="16669"/>
          </a:xfrm>
          <a:custGeom>
            <a:avLst/>
            <a:gdLst/>
            <a:ahLst/>
            <a:cxnLst/>
            <a:rect l="l" t="t" r="r" b="b"/>
            <a:pathLst>
              <a:path w="88900" h="22225">
                <a:moveTo>
                  <a:pt x="44195" y="0"/>
                </a:moveTo>
                <a:lnTo>
                  <a:pt x="27003" y="869"/>
                </a:lnTo>
                <a:lnTo>
                  <a:pt x="12954" y="3238"/>
                </a:lnTo>
                <a:lnTo>
                  <a:pt x="3476" y="6750"/>
                </a:lnTo>
                <a:lnTo>
                  <a:pt x="0" y="11049"/>
                </a:lnTo>
                <a:lnTo>
                  <a:pt x="3476" y="15347"/>
                </a:lnTo>
                <a:lnTo>
                  <a:pt x="12954" y="18859"/>
                </a:lnTo>
                <a:lnTo>
                  <a:pt x="27003" y="21228"/>
                </a:lnTo>
                <a:lnTo>
                  <a:pt x="44195" y="22098"/>
                </a:lnTo>
                <a:lnTo>
                  <a:pt x="61388" y="21228"/>
                </a:lnTo>
                <a:lnTo>
                  <a:pt x="75437" y="18859"/>
                </a:lnTo>
                <a:lnTo>
                  <a:pt x="84915" y="15347"/>
                </a:lnTo>
                <a:lnTo>
                  <a:pt x="88391" y="11049"/>
                </a:lnTo>
                <a:lnTo>
                  <a:pt x="84915" y="6750"/>
                </a:lnTo>
                <a:lnTo>
                  <a:pt x="75437" y="3238"/>
                </a:lnTo>
                <a:lnTo>
                  <a:pt x="61388" y="869"/>
                </a:lnTo>
                <a:lnTo>
                  <a:pt x="44195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353276" y="1368456"/>
            <a:ext cx="66675" cy="16669"/>
          </a:xfrm>
          <a:custGeom>
            <a:avLst/>
            <a:gdLst/>
            <a:ahLst/>
            <a:cxnLst/>
            <a:rect l="l" t="t" r="r" b="b"/>
            <a:pathLst>
              <a:path w="88900" h="22225">
                <a:moveTo>
                  <a:pt x="88391" y="11049"/>
                </a:moveTo>
                <a:lnTo>
                  <a:pt x="84915" y="15347"/>
                </a:lnTo>
                <a:lnTo>
                  <a:pt x="75437" y="18859"/>
                </a:lnTo>
                <a:lnTo>
                  <a:pt x="61388" y="21228"/>
                </a:lnTo>
                <a:lnTo>
                  <a:pt x="44195" y="22098"/>
                </a:lnTo>
                <a:lnTo>
                  <a:pt x="27003" y="21228"/>
                </a:lnTo>
                <a:lnTo>
                  <a:pt x="12954" y="18859"/>
                </a:lnTo>
                <a:lnTo>
                  <a:pt x="3476" y="15347"/>
                </a:lnTo>
                <a:lnTo>
                  <a:pt x="0" y="11049"/>
                </a:lnTo>
                <a:lnTo>
                  <a:pt x="3476" y="6750"/>
                </a:lnTo>
                <a:lnTo>
                  <a:pt x="12954" y="3238"/>
                </a:lnTo>
                <a:lnTo>
                  <a:pt x="27003" y="869"/>
                </a:lnTo>
                <a:lnTo>
                  <a:pt x="44195" y="0"/>
                </a:lnTo>
                <a:lnTo>
                  <a:pt x="61388" y="869"/>
                </a:lnTo>
                <a:lnTo>
                  <a:pt x="75437" y="3238"/>
                </a:lnTo>
                <a:lnTo>
                  <a:pt x="84915" y="6750"/>
                </a:lnTo>
                <a:lnTo>
                  <a:pt x="88391" y="11049"/>
                </a:lnTo>
                <a:close/>
              </a:path>
            </a:pathLst>
          </a:custGeom>
          <a:ln w="2514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353276" y="1376743"/>
            <a:ext cx="66675" cy="849154"/>
          </a:xfrm>
          <a:custGeom>
            <a:avLst/>
            <a:gdLst/>
            <a:ahLst/>
            <a:cxnLst/>
            <a:rect l="l" t="t" r="r" b="b"/>
            <a:pathLst>
              <a:path w="88900" h="1132205">
                <a:moveTo>
                  <a:pt x="88391" y="0"/>
                </a:moveTo>
                <a:lnTo>
                  <a:pt x="88391" y="1120902"/>
                </a:lnTo>
                <a:lnTo>
                  <a:pt x="84915" y="1125200"/>
                </a:lnTo>
                <a:lnTo>
                  <a:pt x="75437" y="1128712"/>
                </a:lnTo>
                <a:lnTo>
                  <a:pt x="61388" y="1131081"/>
                </a:lnTo>
                <a:lnTo>
                  <a:pt x="44195" y="1131951"/>
                </a:lnTo>
                <a:lnTo>
                  <a:pt x="27003" y="1131081"/>
                </a:lnTo>
                <a:lnTo>
                  <a:pt x="12954" y="1128712"/>
                </a:lnTo>
                <a:lnTo>
                  <a:pt x="3476" y="1125200"/>
                </a:lnTo>
                <a:lnTo>
                  <a:pt x="0" y="1120902"/>
                </a:lnTo>
                <a:lnTo>
                  <a:pt x="0" y="0"/>
                </a:lnTo>
              </a:path>
            </a:pathLst>
          </a:custGeom>
          <a:ln w="2514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3222688" y="1821361"/>
            <a:ext cx="406346" cy="7869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403855" y="1981933"/>
            <a:ext cx="215474" cy="494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5693283" y="2288953"/>
            <a:ext cx="417195" cy="133826"/>
          </a:xfrm>
          <a:custGeom>
            <a:avLst/>
            <a:gdLst/>
            <a:ahLst/>
            <a:cxnLst/>
            <a:rect l="l" t="t" r="r" b="b"/>
            <a:pathLst>
              <a:path w="556259" h="178435">
                <a:moveTo>
                  <a:pt x="556132" y="178308"/>
                </a:moveTo>
                <a:lnTo>
                  <a:pt x="548185" y="149016"/>
                </a:lnTo>
                <a:lnTo>
                  <a:pt x="539988" y="123332"/>
                </a:lnTo>
                <a:lnTo>
                  <a:pt x="531290" y="104816"/>
                </a:lnTo>
                <a:lnTo>
                  <a:pt x="521842" y="97027"/>
                </a:lnTo>
                <a:lnTo>
                  <a:pt x="510746" y="107844"/>
                </a:lnTo>
                <a:lnTo>
                  <a:pt x="498411" y="133080"/>
                </a:lnTo>
                <a:lnTo>
                  <a:pt x="486552" y="158196"/>
                </a:lnTo>
                <a:lnTo>
                  <a:pt x="476884" y="168655"/>
                </a:lnTo>
                <a:lnTo>
                  <a:pt x="471021" y="154680"/>
                </a:lnTo>
                <a:lnTo>
                  <a:pt x="467598" y="125999"/>
                </a:lnTo>
                <a:lnTo>
                  <a:pt x="464151" y="97343"/>
                </a:lnTo>
                <a:lnTo>
                  <a:pt x="458215" y="83438"/>
                </a:lnTo>
                <a:lnTo>
                  <a:pt x="448407" y="94023"/>
                </a:lnTo>
                <a:lnTo>
                  <a:pt x="436229" y="119348"/>
                </a:lnTo>
                <a:lnTo>
                  <a:pt x="423836" y="144625"/>
                </a:lnTo>
                <a:lnTo>
                  <a:pt x="413384" y="155066"/>
                </a:lnTo>
                <a:lnTo>
                  <a:pt x="405856" y="140743"/>
                </a:lnTo>
                <a:lnTo>
                  <a:pt x="400018" y="111537"/>
                </a:lnTo>
                <a:lnTo>
                  <a:pt x="394418" y="82379"/>
                </a:lnTo>
                <a:lnTo>
                  <a:pt x="387603" y="68199"/>
                </a:lnTo>
                <a:lnTo>
                  <a:pt x="378725" y="78986"/>
                </a:lnTo>
                <a:lnTo>
                  <a:pt x="368680" y="104775"/>
                </a:lnTo>
                <a:lnTo>
                  <a:pt x="358636" y="130563"/>
                </a:lnTo>
                <a:lnTo>
                  <a:pt x="349757" y="141350"/>
                </a:lnTo>
                <a:lnTo>
                  <a:pt x="342890" y="127244"/>
                </a:lnTo>
                <a:lnTo>
                  <a:pt x="337296" y="98123"/>
                </a:lnTo>
                <a:lnTo>
                  <a:pt x="331487" y="68931"/>
                </a:lnTo>
                <a:lnTo>
                  <a:pt x="323976" y="54610"/>
                </a:lnTo>
                <a:lnTo>
                  <a:pt x="313523" y="65051"/>
                </a:lnTo>
                <a:lnTo>
                  <a:pt x="301116" y="90328"/>
                </a:lnTo>
                <a:lnTo>
                  <a:pt x="288901" y="115653"/>
                </a:lnTo>
                <a:lnTo>
                  <a:pt x="279018" y="126237"/>
                </a:lnTo>
                <a:lnTo>
                  <a:pt x="273155" y="112260"/>
                </a:lnTo>
                <a:lnTo>
                  <a:pt x="269732" y="83565"/>
                </a:lnTo>
                <a:lnTo>
                  <a:pt x="266285" y="54871"/>
                </a:lnTo>
                <a:lnTo>
                  <a:pt x="260350" y="40893"/>
                </a:lnTo>
                <a:lnTo>
                  <a:pt x="250344" y="51677"/>
                </a:lnTo>
                <a:lnTo>
                  <a:pt x="237839" y="77247"/>
                </a:lnTo>
                <a:lnTo>
                  <a:pt x="225381" y="102580"/>
                </a:lnTo>
                <a:lnTo>
                  <a:pt x="215518" y="112649"/>
                </a:lnTo>
                <a:lnTo>
                  <a:pt x="209964" y="96916"/>
                </a:lnTo>
                <a:lnTo>
                  <a:pt x="207089" y="65563"/>
                </a:lnTo>
                <a:lnTo>
                  <a:pt x="204142" y="34639"/>
                </a:lnTo>
                <a:lnTo>
                  <a:pt x="198373" y="20192"/>
                </a:lnTo>
                <a:lnTo>
                  <a:pt x="187926" y="33535"/>
                </a:lnTo>
                <a:lnTo>
                  <a:pt x="174704" y="63690"/>
                </a:lnTo>
                <a:lnTo>
                  <a:pt x="161315" y="93559"/>
                </a:lnTo>
                <a:lnTo>
                  <a:pt x="150367" y="106045"/>
                </a:lnTo>
                <a:lnTo>
                  <a:pt x="143297" y="89679"/>
                </a:lnTo>
                <a:lnTo>
                  <a:pt x="138477" y="55895"/>
                </a:lnTo>
                <a:lnTo>
                  <a:pt x="133919" y="21945"/>
                </a:lnTo>
                <a:lnTo>
                  <a:pt x="127634" y="5079"/>
                </a:lnTo>
                <a:lnTo>
                  <a:pt x="118500" y="16299"/>
                </a:lnTo>
                <a:lnTo>
                  <a:pt x="107711" y="44259"/>
                </a:lnTo>
                <a:lnTo>
                  <a:pt x="97041" y="72695"/>
                </a:lnTo>
                <a:lnTo>
                  <a:pt x="88264" y="85343"/>
                </a:lnTo>
                <a:lnTo>
                  <a:pt x="82776" y="71955"/>
                </a:lnTo>
                <a:lnTo>
                  <a:pt x="79311" y="43195"/>
                </a:lnTo>
                <a:lnTo>
                  <a:pt x="75656" y="14174"/>
                </a:lnTo>
                <a:lnTo>
                  <a:pt x="69595" y="0"/>
                </a:lnTo>
                <a:lnTo>
                  <a:pt x="59767" y="9890"/>
                </a:lnTo>
                <a:lnTo>
                  <a:pt x="47545" y="34067"/>
                </a:lnTo>
                <a:lnTo>
                  <a:pt x="35109" y="59150"/>
                </a:lnTo>
                <a:lnTo>
                  <a:pt x="24637" y="71754"/>
                </a:lnTo>
                <a:lnTo>
                  <a:pt x="16823" y="68042"/>
                </a:lnTo>
                <a:lnTo>
                  <a:pt x="10413" y="55292"/>
                </a:lnTo>
                <a:lnTo>
                  <a:pt x="4956" y="36518"/>
                </a:lnTo>
                <a:lnTo>
                  <a:pt x="0" y="14732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5625369" y="2264760"/>
            <a:ext cx="84487" cy="8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4964049" y="2147696"/>
            <a:ext cx="1488758" cy="335280"/>
          </a:xfrm>
          <a:custGeom>
            <a:avLst/>
            <a:gdLst/>
            <a:ahLst/>
            <a:cxnLst/>
            <a:rect l="l" t="t" r="r" b="b"/>
            <a:pathLst>
              <a:path w="1985009" h="447039">
                <a:moveTo>
                  <a:pt x="0" y="0"/>
                </a:moveTo>
                <a:lnTo>
                  <a:pt x="1985010" y="446531"/>
                </a:lnTo>
              </a:path>
            </a:pathLst>
          </a:custGeom>
          <a:ln w="6096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5989891" y="2215895"/>
            <a:ext cx="248126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750" dirty="0">
                <a:latin typeface="Calibri"/>
                <a:cs typeface="Calibri"/>
              </a:rPr>
              <a:t>X</a:t>
            </a:r>
            <a:r>
              <a:rPr sz="750" spc="-4" dirty="0">
                <a:latin typeface="Calibri"/>
                <a:cs typeface="Calibri"/>
              </a:rPr>
              <a:t>-</a:t>
            </a:r>
            <a:r>
              <a:rPr sz="750" dirty="0">
                <a:latin typeface="Calibri"/>
                <a:cs typeface="Calibri"/>
              </a:rPr>
              <a:t>rays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227034" y="1796795"/>
            <a:ext cx="77629" cy="719138"/>
          </a:xfrm>
          <a:custGeom>
            <a:avLst/>
            <a:gdLst/>
            <a:ahLst/>
            <a:cxnLst/>
            <a:rect l="l" t="t" r="r" b="b"/>
            <a:pathLst>
              <a:path w="103504" h="958850">
                <a:moveTo>
                  <a:pt x="58038" y="88773"/>
                </a:moveTo>
                <a:lnTo>
                  <a:pt x="45338" y="88773"/>
                </a:lnTo>
                <a:lnTo>
                  <a:pt x="45338" y="101473"/>
                </a:lnTo>
                <a:lnTo>
                  <a:pt x="58038" y="101473"/>
                </a:lnTo>
                <a:lnTo>
                  <a:pt x="58038" y="88773"/>
                </a:lnTo>
                <a:close/>
              </a:path>
              <a:path w="103504" h="958850">
                <a:moveTo>
                  <a:pt x="51688" y="0"/>
                </a:moveTo>
                <a:lnTo>
                  <a:pt x="0" y="88646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51593" y="25273"/>
                </a:lnTo>
                <a:lnTo>
                  <a:pt x="45338" y="25273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958850">
                <a:moveTo>
                  <a:pt x="58038" y="15748"/>
                </a:moveTo>
                <a:lnTo>
                  <a:pt x="57150" y="15748"/>
                </a:lnTo>
                <a:lnTo>
                  <a:pt x="51689" y="25109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6"/>
                </a:lnTo>
                <a:lnTo>
                  <a:pt x="66425" y="25273"/>
                </a:lnTo>
                <a:lnTo>
                  <a:pt x="58038" y="25273"/>
                </a:lnTo>
                <a:lnTo>
                  <a:pt x="58038" y="15748"/>
                </a:lnTo>
                <a:close/>
              </a:path>
              <a:path w="103504" h="958850">
                <a:moveTo>
                  <a:pt x="58038" y="63373"/>
                </a:moveTo>
                <a:lnTo>
                  <a:pt x="45338" y="63373"/>
                </a:lnTo>
                <a:lnTo>
                  <a:pt x="45338" y="76073"/>
                </a:lnTo>
                <a:lnTo>
                  <a:pt x="58038" y="76073"/>
                </a:lnTo>
                <a:lnTo>
                  <a:pt x="58038" y="63373"/>
                </a:lnTo>
                <a:close/>
              </a:path>
              <a:path w="103504" h="958850">
                <a:moveTo>
                  <a:pt x="58038" y="37973"/>
                </a:moveTo>
                <a:lnTo>
                  <a:pt x="45338" y="37973"/>
                </a:lnTo>
                <a:lnTo>
                  <a:pt x="45338" y="50673"/>
                </a:lnTo>
                <a:lnTo>
                  <a:pt x="58038" y="50673"/>
                </a:lnTo>
                <a:lnTo>
                  <a:pt x="58038" y="37973"/>
                </a:lnTo>
                <a:close/>
              </a:path>
              <a:path w="103504" h="958850">
                <a:moveTo>
                  <a:pt x="58038" y="12573"/>
                </a:moveTo>
                <a:lnTo>
                  <a:pt x="45338" y="12573"/>
                </a:lnTo>
                <a:lnTo>
                  <a:pt x="45338" y="25273"/>
                </a:lnTo>
                <a:lnTo>
                  <a:pt x="51593" y="25273"/>
                </a:lnTo>
                <a:lnTo>
                  <a:pt x="51689" y="25109"/>
                </a:lnTo>
                <a:lnTo>
                  <a:pt x="46228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958850">
                <a:moveTo>
                  <a:pt x="51689" y="25109"/>
                </a:moveTo>
                <a:lnTo>
                  <a:pt x="51593" y="25273"/>
                </a:lnTo>
                <a:lnTo>
                  <a:pt x="51784" y="25273"/>
                </a:lnTo>
                <a:lnTo>
                  <a:pt x="51689" y="25109"/>
                </a:lnTo>
                <a:close/>
              </a:path>
              <a:path w="103504" h="958850">
                <a:moveTo>
                  <a:pt x="59020" y="12573"/>
                </a:moveTo>
                <a:lnTo>
                  <a:pt x="58038" y="12573"/>
                </a:lnTo>
                <a:lnTo>
                  <a:pt x="58038" y="25273"/>
                </a:lnTo>
                <a:lnTo>
                  <a:pt x="66425" y="25273"/>
                </a:lnTo>
                <a:lnTo>
                  <a:pt x="59020" y="12573"/>
                </a:lnTo>
                <a:close/>
              </a:path>
              <a:path w="103504" h="958850">
                <a:moveTo>
                  <a:pt x="57150" y="15748"/>
                </a:moveTo>
                <a:lnTo>
                  <a:pt x="46228" y="15748"/>
                </a:lnTo>
                <a:lnTo>
                  <a:pt x="51689" y="25109"/>
                </a:lnTo>
                <a:lnTo>
                  <a:pt x="57150" y="15748"/>
                </a:lnTo>
                <a:close/>
              </a:path>
              <a:path w="103504" h="958850">
                <a:moveTo>
                  <a:pt x="58038" y="114173"/>
                </a:moveTo>
                <a:lnTo>
                  <a:pt x="45338" y="114173"/>
                </a:lnTo>
                <a:lnTo>
                  <a:pt x="45338" y="126873"/>
                </a:lnTo>
                <a:lnTo>
                  <a:pt x="58038" y="126873"/>
                </a:lnTo>
                <a:lnTo>
                  <a:pt x="58038" y="114173"/>
                </a:lnTo>
                <a:close/>
              </a:path>
              <a:path w="103504" h="958850">
                <a:moveTo>
                  <a:pt x="58038" y="139573"/>
                </a:moveTo>
                <a:lnTo>
                  <a:pt x="45338" y="139573"/>
                </a:lnTo>
                <a:lnTo>
                  <a:pt x="45338" y="152273"/>
                </a:lnTo>
                <a:lnTo>
                  <a:pt x="58038" y="152273"/>
                </a:lnTo>
                <a:lnTo>
                  <a:pt x="58038" y="139573"/>
                </a:lnTo>
                <a:close/>
              </a:path>
              <a:path w="103504" h="958850">
                <a:moveTo>
                  <a:pt x="58038" y="164973"/>
                </a:moveTo>
                <a:lnTo>
                  <a:pt x="45338" y="164973"/>
                </a:lnTo>
                <a:lnTo>
                  <a:pt x="45338" y="177673"/>
                </a:lnTo>
                <a:lnTo>
                  <a:pt x="58038" y="177673"/>
                </a:lnTo>
                <a:lnTo>
                  <a:pt x="58038" y="164973"/>
                </a:lnTo>
                <a:close/>
              </a:path>
              <a:path w="103504" h="958850">
                <a:moveTo>
                  <a:pt x="58038" y="190373"/>
                </a:moveTo>
                <a:lnTo>
                  <a:pt x="45338" y="190373"/>
                </a:lnTo>
                <a:lnTo>
                  <a:pt x="45338" y="203073"/>
                </a:lnTo>
                <a:lnTo>
                  <a:pt x="58038" y="203073"/>
                </a:lnTo>
                <a:lnTo>
                  <a:pt x="58038" y="190373"/>
                </a:lnTo>
                <a:close/>
              </a:path>
              <a:path w="103504" h="958850">
                <a:moveTo>
                  <a:pt x="58038" y="215773"/>
                </a:moveTo>
                <a:lnTo>
                  <a:pt x="45338" y="215773"/>
                </a:lnTo>
                <a:lnTo>
                  <a:pt x="45338" y="228473"/>
                </a:lnTo>
                <a:lnTo>
                  <a:pt x="58038" y="228473"/>
                </a:lnTo>
                <a:lnTo>
                  <a:pt x="58038" y="215773"/>
                </a:lnTo>
                <a:close/>
              </a:path>
              <a:path w="103504" h="958850">
                <a:moveTo>
                  <a:pt x="58038" y="241173"/>
                </a:moveTo>
                <a:lnTo>
                  <a:pt x="45338" y="241173"/>
                </a:lnTo>
                <a:lnTo>
                  <a:pt x="45338" y="253873"/>
                </a:lnTo>
                <a:lnTo>
                  <a:pt x="58038" y="253873"/>
                </a:lnTo>
                <a:lnTo>
                  <a:pt x="58038" y="241173"/>
                </a:lnTo>
                <a:close/>
              </a:path>
              <a:path w="103504" h="958850">
                <a:moveTo>
                  <a:pt x="58038" y="266573"/>
                </a:moveTo>
                <a:lnTo>
                  <a:pt x="45338" y="266573"/>
                </a:lnTo>
                <a:lnTo>
                  <a:pt x="45338" y="279273"/>
                </a:lnTo>
                <a:lnTo>
                  <a:pt x="58038" y="279273"/>
                </a:lnTo>
                <a:lnTo>
                  <a:pt x="58038" y="266573"/>
                </a:lnTo>
                <a:close/>
              </a:path>
              <a:path w="103504" h="958850">
                <a:moveTo>
                  <a:pt x="58038" y="291973"/>
                </a:moveTo>
                <a:lnTo>
                  <a:pt x="45338" y="291973"/>
                </a:lnTo>
                <a:lnTo>
                  <a:pt x="45338" y="304673"/>
                </a:lnTo>
                <a:lnTo>
                  <a:pt x="58038" y="304673"/>
                </a:lnTo>
                <a:lnTo>
                  <a:pt x="58038" y="291973"/>
                </a:lnTo>
                <a:close/>
              </a:path>
              <a:path w="103504" h="958850">
                <a:moveTo>
                  <a:pt x="58038" y="317373"/>
                </a:moveTo>
                <a:lnTo>
                  <a:pt x="45338" y="317373"/>
                </a:lnTo>
                <a:lnTo>
                  <a:pt x="45338" y="330073"/>
                </a:lnTo>
                <a:lnTo>
                  <a:pt x="58038" y="330073"/>
                </a:lnTo>
                <a:lnTo>
                  <a:pt x="58038" y="317373"/>
                </a:lnTo>
                <a:close/>
              </a:path>
              <a:path w="103504" h="958850">
                <a:moveTo>
                  <a:pt x="58038" y="342773"/>
                </a:moveTo>
                <a:lnTo>
                  <a:pt x="45338" y="342773"/>
                </a:lnTo>
                <a:lnTo>
                  <a:pt x="45338" y="355473"/>
                </a:lnTo>
                <a:lnTo>
                  <a:pt x="58038" y="355473"/>
                </a:lnTo>
                <a:lnTo>
                  <a:pt x="58038" y="342773"/>
                </a:lnTo>
                <a:close/>
              </a:path>
              <a:path w="103504" h="958850">
                <a:moveTo>
                  <a:pt x="58038" y="368173"/>
                </a:moveTo>
                <a:lnTo>
                  <a:pt x="45338" y="368173"/>
                </a:lnTo>
                <a:lnTo>
                  <a:pt x="45338" y="380873"/>
                </a:lnTo>
                <a:lnTo>
                  <a:pt x="58038" y="380873"/>
                </a:lnTo>
                <a:lnTo>
                  <a:pt x="58038" y="368173"/>
                </a:lnTo>
                <a:close/>
              </a:path>
              <a:path w="103504" h="958850">
                <a:moveTo>
                  <a:pt x="58038" y="393573"/>
                </a:moveTo>
                <a:lnTo>
                  <a:pt x="45338" y="393573"/>
                </a:lnTo>
                <a:lnTo>
                  <a:pt x="45338" y="406273"/>
                </a:lnTo>
                <a:lnTo>
                  <a:pt x="58038" y="406273"/>
                </a:lnTo>
                <a:lnTo>
                  <a:pt x="58038" y="393573"/>
                </a:lnTo>
                <a:close/>
              </a:path>
              <a:path w="103504" h="958850">
                <a:moveTo>
                  <a:pt x="58038" y="418973"/>
                </a:moveTo>
                <a:lnTo>
                  <a:pt x="45338" y="418973"/>
                </a:lnTo>
                <a:lnTo>
                  <a:pt x="45338" y="431673"/>
                </a:lnTo>
                <a:lnTo>
                  <a:pt x="58038" y="431673"/>
                </a:lnTo>
                <a:lnTo>
                  <a:pt x="58038" y="418973"/>
                </a:lnTo>
                <a:close/>
              </a:path>
              <a:path w="103504" h="958850">
                <a:moveTo>
                  <a:pt x="58038" y="444373"/>
                </a:moveTo>
                <a:lnTo>
                  <a:pt x="45338" y="444373"/>
                </a:lnTo>
                <a:lnTo>
                  <a:pt x="45338" y="457073"/>
                </a:lnTo>
                <a:lnTo>
                  <a:pt x="58038" y="457073"/>
                </a:lnTo>
                <a:lnTo>
                  <a:pt x="58038" y="444373"/>
                </a:lnTo>
                <a:close/>
              </a:path>
              <a:path w="103504" h="958850">
                <a:moveTo>
                  <a:pt x="58038" y="469773"/>
                </a:moveTo>
                <a:lnTo>
                  <a:pt x="45338" y="469773"/>
                </a:lnTo>
                <a:lnTo>
                  <a:pt x="45338" y="482473"/>
                </a:lnTo>
                <a:lnTo>
                  <a:pt x="58038" y="482473"/>
                </a:lnTo>
                <a:lnTo>
                  <a:pt x="58038" y="469773"/>
                </a:lnTo>
                <a:close/>
              </a:path>
              <a:path w="103504" h="958850">
                <a:moveTo>
                  <a:pt x="58038" y="495173"/>
                </a:moveTo>
                <a:lnTo>
                  <a:pt x="45338" y="495173"/>
                </a:lnTo>
                <a:lnTo>
                  <a:pt x="45338" y="507873"/>
                </a:lnTo>
                <a:lnTo>
                  <a:pt x="58038" y="507873"/>
                </a:lnTo>
                <a:lnTo>
                  <a:pt x="58038" y="495173"/>
                </a:lnTo>
                <a:close/>
              </a:path>
              <a:path w="103504" h="958850">
                <a:moveTo>
                  <a:pt x="58038" y="520573"/>
                </a:moveTo>
                <a:lnTo>
                  <a:pt x="45338" y="520573"/>
                </a:lnTo>
                <a:lnTo>
                  <a:pt x="45338" y="533273"/>
                </a:lnTo>
                <a:lnTo>
                  <a:pt x="58038" y="533273"/>
                </a:lnTo>
                <a:lnTo>
                  <a:pt x="58038" y="520573"/>
                </a:lnTo>
                <a:close/>
              </a:path>
              <a:path w="103504" h="958850">
                <a:moveTo>
                  <a:pt x="58038" y="545973"/>
                </a:moveTo>
                <a:lnTo>
                  <a:pt x="45338" y="545973"/>
                </a:lnTo>
                <a:lnTo>
                  <a:pt x="45338" y="558673"/>
                </a:lnTo>
                <a:lnTo>
                  <a:pt x="58038" y="558673"/>
                </a:lnTo>
                <a:lnTo>
                  <a:pt x="58038" y="545973"/>
                </a:lnTo>
                <a:close/>
              </a:path>
              <a:path w="103504" h="958850">
                <a:moveTo>
                  <a:pt x="58038" y="571373"/>
                </a:moveTo>
                <a:lnTo>
                  <a:pt x="45338" y="571373"/>
                </a:lnTo>
                <a:lnTo>
                  <a:pt x="45338" y="584073"/>
                </a:lnTo>
                <a:lnTo>
                  <a:pt x="58038" y="584073"/>
                </a:lnTo>
                <a:lnTo>
                  <a:pt x="58038" y="571373"/>
                </a:lnTo>
                <a:close/>
              </a:path>
              <a:path w="103504" h="958850">
                <a:moveTo>
                  <a:pt x="58038" y="596773"/>
                </a:moveTo>
                <a:lnTo>
                  <a:pt x="45338" y="596773"/>
                </a:lnTo>
                <a:lnTo>
                  <a:pt x="45338" y="609473"/>
                </a:lnTo>
                <a:lnTo>
                  <a:pt x="58038" y="609473"/>
                </a:lnTo>
                <a:lnTo>
                  <a:pt x="58038" y="596773"/>
                </a:lnTo>
                <a:close/>
              </a:path>
              <a:path w="103504" h="958850">
                <a:moveTo>
                  <a:pt x="58038" y="622173"/>
                </a:moveTo>
                <a:lnTo>
                  <a:pt x="45338" y="622173"/>
                </a:lnTo>
                <a:lnTo>
                  <a:pt x="45338" y="634873"/>
                </a:lnTo>
                <a:lnTo>
                  <a:pt x="58038" y="634873"/>
                </a:lnTo>
                <a:lnTo>
                  <a:pt x="58038" y="622173"/>
                </a:lnTo>
                <a:close/>
              </a:path>
              <a:path w="103504" h="958850">
                <a:moveTo>
                  <a:pt x="58038" y="647573"/>
                </a:moveTo>
                <a:lnTo>
                  <a:pt x="45338" y="647573"/>
                </a:lnTo>
                <a:lnTo>
                  <a:pt x="45338" y="660273"/>
                </a:lnTo>
                <a:lnTo>
                  <a:pt x="58038" y="660273"/>
                </a:lnTo>
                <a:lnTo>
                  <a:pt x="58038" y="647573"/>
                </a:lnTo>
                <a:close/>
              </a:path>
              <a:path w="103504" h="958850">
                <a:moveTo>
                  <a:pt x="58038" y="672973"/>
                </a:moveTo>
                <a:lnTo>
                  <a:pt x="45338" y="672973"/>
                </a:lnTo>
                <a:lnTo>
                  <a:pt x="45338" y="685673"/>
                </a:lnTo>
                <a:lnTo>
                  <a:pt x="58038" y="685673"/>
                </a:lnTo>
                <a:lnTo>
                  <a:pt x="58038" y="672973"/>
                </a:lnTo>
                <a:close/>
              </a:path>
              <a:path w="103504" h="958850">
                <a:moveTo>
                  <a:pt x="58038" y="698373"/>
                </a:moveTo>
                <a:lnTo>
                  <a:pt x="45338" y="698373"/>
                </a:lnTo>
                <a:lnTo>
                  <a:pt x="45338" y="711073"/>
                </a:lnTo>
                <a:lnTo>
                  <a:pt x="58038" y="711073"/>
                </a:lnTo>
                <a:lnTo>
                  <a:pt x="58038" y="698373"/>
                </a:lnTo>
                <a:close/>
              </a:path>
              <a:path w="103504" h="958850">
                <a:moveTo>
                  <a:pt x="58038" y="723773"/>
                </a:moveTo>
                <a:lnTo>
                  <a:pt x="45338" y="723773"/>
                </a:lnTo>
                <a:lnTo>
                  <a:pt x="45338" y="736473"/>
                </a:lnTo>
                <a:lnTo>
                  <a:pt x="58038" y="736473"/>
                </a:lnTo>
                <a:lnTo>
                  <a:pt x="58038" y="723773"/>
                </a:lnTo>
                <a:close/>
              </a:path>
              <a:path w="103504" h="958850">
                <a:moveTo>
                  <a:pt x="58038" y="749173"/>
                </a:moveTo>
                <a:lnTo>
                  <a:pt x="45338" y="749173"/>
                </a:lnTo>
                <a:lnTo>
                  <a:pt x="45338" y="761873"/>
                </a:lnTo>
                <a:lnTo>
                  <a:pt x="58038" y="761873"/>
                </a:lnTo>
                <a:lnTo>
                  <a:pt x="58038" y="749173"/>
                </a:lnTo>
                <a:close/>
              </a:path>
              <a:path w="103504" h="958850">
                <a:moveTo>
                  <a:pt x="58038" y="774573"/>
                </a:moveTo>
                <a:lnTo>
                  <a:pt x="45338" y="774573"/>
                </a:lnTo>
                <a:lnTo>
                  <a:pt x="45338" y="787273"/>
                </a:lnTo>
                <a:lnTo>
                  <a:pt x="58038" y="787273"/>
                </a:lnTo>
                <a:lnTo>
                  <a:pt x="58038" y="774573"/>
                </a:lnTo>
                <a:close/>
              </a:path>
              <a:path w="103504" h="958850">
                <a:moveTo>
                  <a:pt x="58038" y="799973"/>
                </a:moveTo>
                <a:lnTo>
                  <a:pt x="45338" y="799973"/>
                </a:lnTo>
                <a:lnTo>
                  <a:pt x="45338" y="812673"/>
                </a:lnTo>
                <a:lnTo>
                  <a:pt x="58038" y="812673"/>
                </a:lnTo>
                <a:lnTo>
                  <a:pt x="58038" y="799973"/>
                </a:lnTo>
                <a:close/>
              </a:path>
              <a:path w="103504" h="958850">
                <a:moveTo>
                  <a:pt x="58038" y="825373"/>
                </a:moveTo>
                <a:lnTo>
                  <a:pt x="45338" y="825373"/>
                </a:lnTo>
                <a:lnTo>
                  <a:pt x="45338" y="838073"/>
                </a:lnTo>
                <a:lnTo>
                  <a:pt x="58038" y="838073"/>
                </a:lnTo>
                <a:lnTo>
                  <a:pt x="58038" y="825373"/>
                </a:lnTo>
                <a:close/>
              </a:path>
              <a:path w="103504" h="958850">
                <a:moveTo>
                  <a:pt x="58038" y="850773"/>
                </a:moveTo>
                <a:lnTo>
                  <a:pt x="45338" y="850773"/>
                </a:lnTo>
                <a:lnTo>
                  <a:pt x="45338" y="863473"/>
                </a:lnTo>
                <a:lnTo>
                  <a:pt x="58038" y="863473"/>
                </a:lnTo>
                <a:lnTo>
                  <a:pt x="58038" y="850773"/>
                </a:lnTo>
                <a:close/>
              </a:path>
              <a:path w="103504" h="958850">
                <a:moveTo>
                  <a:pt x="58038" y="876173"/>
                </a:moveTo>
                <a:lnTo>
                  <a:pt x="45338" y="876173"/>
                </a:lnTo>
                <a:lnTo>
                  <a:pt x="45338" y="888873"/>
                </a:lnTo>
                <a:lnTo>
                  <a:pt x="58038" y="888873"/>
                </a:lnTo>
                <a:lnTo>
                  <a:pt x="58038" y="876173"/>
                </a:lnTo>
                <a:close/>
              </a:path>
              <a:path w="103504" h="958850">
                <a:moveTo>
                  <a:pt x="58038" y="901573"/>
                </a:moveTo>
                <a:lnTo>
                  <a:pt x="45338" y="901573"/>
                </a:lnTo>
                <a:lnTo>
                  <a:pt x="45338" y="914273"/>
                </a:lnTo>
                <a:lnTo>
                  <a:pt x="58038" y="914273"/>
                </a:lnTo>
                <a:lnTo>
                  <a:pt x="58038" y="901573"/>
                </a:lnTo>
                <a:close/>
              </a:path>
              <a:path w="103504" h="958850">
                <a:moveTo>
                  <a:pt x="58038" y="926973"/>
                </a:moveTo>
                <a:lnTo>
                  <a:pt x="45338" y="926973"/>
                </a:lnTo>
                <a:lnTo>
                  <a:pt x="45338" y="939673"/>
                </a:lnTo>
                <a:lnTo>
                  <a:pt x="58038" y="939673"/>
                </a:lnTo>
                <a:lnTo>
                  <a:pt x="58038" y="926973"/>
                </a:lnTo>
                <a:close/>
              </a:path>
              <a:path w="103504" h="958850">
                <a:moveTo>
                  <a:pt x="58038" y="952373"/>
                </a:moveTo>
                <a:lnTo>
                  <a:pt x="45338" y="952373"/>
                </a:lnTo>
                <a:lnTo>
                  <a:pt x="45338" y="958850"/>
                </a:lnTo>
                <a:lnTo>
                  <a:pt x="58038" y="958850"/>
                </a:lnTo>
                <a:lnTo>
                  <a:pt x="58038" y="9523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 txBox="1"/>
          <p:nvPr/>
        </p:nvSpPr>
        <p:spPr>
          <a:xfrm>
            <a:off x="3643884" y="2347340"/>
            <a:ext cx="106204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750" b="1" dirty="0">
                <a:solidFill>
                  <a:srgbClr val="FF0000"/>
                </a:solidFill>
                <a:latin typeface="Calibri"/>
                <a:cs typeface="Calibri"/>
              </a:rPr>
              <a:t>Sb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5598" y="1923136"/>
            <a:ext cx="98108" cy="3521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764" marR="3810" indent="-15240">
              <a:lnSpc>
                <a:spcPct val="156700"/>
              </a:lnSpc>
              <a:spcBef>
                <a:spcPts val="75"/>
              </a:spcBef>
            </a:pPr>
            <a:r>
              <a:rPr sz="750" b="1" spc="-4" dirty="0">
                <a:solidFill>
                  <a:srgbClr val="FFC000"/>
                </a:solidFill>
                <a:latin typeface="Calibri"/>
                <a:cs typeface="Calibri"/>
              </a:rPr>
              <a:t>Cs  </a:t>
            </a:r>
            <a:r>
              <a:rPr sz="750" b="1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40087" y="1801273"/>
            <a:ext cx="991076" cy="421005"/>
          </a:xfrm>
          <a:custGeom>
            <a:avLst/>
            <a:gdLst/>
            <a:ahLst/>
            <a:cxnLst/>
            <a:rect l="l" t="t" r="r" b="b"/>
            <a:pathLst>
              <a:path w="1321435" h="561339">
                <a:moveTo>
                  <a:pt x="1285426" y="22020"/>
                </a:moveTo>
                <a:lnTo>
                  <a:pt x="0" y="549528"/>
                </a:lnTo>
                <a:lnTo>
                  <a:pt x="4825" y="561339"/>
                </a:lnTo>
                <a:lnTo>
                  <a:pt x="1290360" y="33787"/>
                </a:lnTo>
                <a:lnTo>
                  <a:pt x="1298029" y="23779"/>
                </a:lnTo>
                <a:lnTo>
                  <a:pt x="1285426" y="22020"/>
                </a:lnTo>
                <a:close/>
              </a:path>
              <a:path w="1321435" h="561339">
                <a:moveTo>
                  <a:pt x="1313127" y="13080"/>
                </a:moveTo>
                <a:lnTo>
                  <a:pt x="1307210" y="13080"/>
                </a:lnTo>
                <a:lnTo>
                  <a:pt x="1312037" y="24891"/>
                </a:lnTo>
                <a:lnTo>
                  <a:pt x="1290360" y="33787"/>
                </a:lnTo>
                <a:lnTo>
                  <a:pt x="1250950" y="85216"/>
                </a:lnTo>
                <a:lnTo>
                  <a:pt x="1248917" y="88011"/>
                </a:lnTo>
                <a:lnTo>
                  <a:pt x="1249426" y="91948"/>
                </a:lnTo>
                <a:lnTo>
                  <a:pt x="1255014" y="96265"/>
                </a:lnTo>
                <a:lnTo>
                  <a:pt x="1258951" y="95630"/>
                </a:lnTo>
                <a:lnTo>
                  <a:pt x="1261109" y="92963"/>
                </a:lnTo>
                <a:lnTo>
                  <a:pt x="1321307" y="14224"/>
                </a:lnTo>
                <a:lnTo>
                  <a:pt x="1313127" y="13080"/>
                </a:lnTo>
                <a:close/>
              </a:path>
              <a:path w="1321435" h="561339">
                <a:moveTo>
                  <a:pt x="1298029" y="23779"/>
                </a:moveTo>
                <a:lnTo>
                  <a:pt x="1290360" y="33787"/>
                </a:lnTo>
                <a:lnTo>
                  <a:pt x="1311108" y="25273"/>
                </a:lnTo>
                <a:lnTo>
                  <a:pt x="1308734" y="25273"/>
                </a:lnTo>
                <a:lnTo>
                  <a:pt x="1298029" y="23779"/>
                </a:lnTo>
                <a:close/>
              </a:path>
              <a:path w="1321435" h="561339">
                <a:moveTo>
                  <a:pt x="1304670" y="15112"/>
                </a:moveTo>
                <a:lnTo>
                  <a:pt x="1298029" y="23779"/>
                </a:lnTo>
                <a:lnTo>
                  <a:pt x="1308734" y="25273"/>
                </a:lnTo>
                <a:lnTo>
                  <a:pt x="1304670" y="15112"/>
                </a:lnTo>
                <a:close/>
              </a:path>
              <a:path w="1321435" h="561339">
                <a:moveTo>
                  <a:pt x="1308041" y="15112"/>
                </a:moveTo>
                <a:lnTo>
                  <a:pt x="1304670" y="15112"/>
                </a:lnTo>
                <a:lnTo>
                  <a:pt x="1308734" y="25273"/>
                </a:lnTo>
                <a:lnTo>
                  <a:pt x="1311108" y="25273"/>
                </a:lnTo>
                <a:lnTo>
                  <a:pt x="1312037" y="24891"/>
                </a:lnTo>
                <a:lnTo>
                  <a:pt x="1308041" y="15112"/>
                </a:lnTo>
                <a:close/>
              </a:path>
              <a:path w="1321435" h="561339">
                <a:moveTo>
                  <a:pt x="1307210" y="13080"/>
                </a:moveTo>
                <a:lnTo>
                  <a:pt x="1285426" y="22020"/>
                </a:lnTo>
                <a:lnTo>
                  <a:pt x="1298029" y="23779"/>
                </a:lnTo>
                <a:lnTo>
                  <a:pt x="1304670" y="15112"/>
                </a:lnTo>
                <a:lnTo>
                  <a:pt x="1308041" y="15112"/>
                </a:lnTo>
                <a:lnTo>
                  <a:pt x="1307210" y="13080"/>
                </a:lnTo>
                <a:close/>
              </a:path>
              <a:path w="1321435" h="561339">
                <a:moveTo>
                  <a:pt x="1219707" y="0"/>
                </a:moveTo>
                <a:lnTo>
                  <a:pt x="1216532" y="2412"/>
                </a:lnTo>
                <a:lnTo>
                  <a:pt x="1215516" y="9398"/>
                </a:lnTo>
                <a:lnTo>
                  <a:pt x="1217929" y="12573"/>
                </a:lnTo>
                <a:lnTo>
                  <a:pt x="1285426" y="22020"/>
                </a:lnTo>
                <a:lnTo>
                  <a:pt x="1307210" y="13080"/>
                </a:lnTo>
                <a:lnTo>
                  <a:pt x="1313127" y="13080"/>
                </a:lnTo>
                <a:lnTo>
                  <a:pt x="1219707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753135" y="2215420"/>
            <a:ext cx="990600" cy="321944"/>
          </a:xfrm>
          <a:custGeom>
            <a:avLst/>
            <a:gdLst/>
            <a:ahLst/>
            <a:cxnLst/>
            <a:rect l="l" t="t" r="r" b="b"/>
            <a:pathLst>
              <a:path w="1320800" h="429260">
                <a:moveTo>
                  <a:pt x="1284457" y="401024"/>
                </a:moveTo>
                <a:lnTo>
                  <a:pt x="1221359" y="416052"/>
                </a:lnTo>
                <a:lnTo>
                  <a:pt x="1217930" y="416814"/>
                </a:lnTo>
                <a:lnTo>
                  <a:pt x="1215771" y="420243"/>
                </a:lnTo>
                <a:lnTo>
                  <a:pt x="1216660" y="423672"/>
                </a:lnTo>
                <a:lnTo>
                  <a:pt x="1217422" y="427101"/>
                </a:lnTo>
                <a:lnTo>
                  <a:pt x="1220851" y="429133"/>
                </a:lnTo>
                <a:lnTo>
                  <a:pt x="1224280" y="428371"/>
                </a:lnTo>
                <a:lnTo>
                  <a:pt x="1310554" y="407797"/>
                </a:lnTo>
                <a:lnTo>
                  <a:pt x="1306830" y="407797"/>
                </a:lnTo>
                <a:lnTo>
                  <a:pt x="1284457" y="401024"/>
                </a:lnTo>
                <a:close/>
              </a:path>
              <a:path w="1320800" h="429260">
                <a:moveTo>
                  <a:pt x="1296596" y="398133"/>
                </a:moveTo>
                <a:lnTo>
                  <a:pt x="1284457" y="401024"/>
                </a:lnTo>
                <a:lnTo>
                  <a:pt x="1306830" y="407797"/>
                </a:lnTo>
                <a:lnTo>
                  <a:pt x="1307367" y="406019"/>
                </a:lnTo>
                <a:lnTo>
                  <a:pt x="1303909" y="406019"/>
                </a:lnTo>
                <a:lnTo>
                  <a:pt x="1296596" y="398133"/>
                </a:lnTo>
                <a:close/>
              </a:path>
              <a:path w="1320800" h="429260">
                <a:moveTo>
                  <a:pt x="1246759" y="330073"/>
                </a:moveTo>
                <a:lnTo>
                  <a:pt x="1241679" y="334899"/>
                </a:lnTo>
                <a:lnTo>
                  <a:pt x="1241552" y="338836"/>
                </a:lnTo>
                <a:lnTo>
                  <a:pt x="1243965" y="341376"/>
                </a:lnTo>
                <a:lnTo>
                  <a:pt x="1287906" y="388762"/>
                </a:lnTo>
                <a:lnTo>
                  <a:pt x="1310513" y="395605"/>
                </a:lnTo>
                <a:lnTo>
                  <a:pt x="1306830" y="407797"/>
                </a:lnTo>
                <a:lnTo>
                  <a:pt x="1310554" y="407797"/>
                </a:lnTo>
                <a:lnTo>
                  <a:pt x="1320673" y="405384"/>
                </a:lnTo>
                <a:lnTo>
                  <a:pt x="1253236" y="332740"/>
                </a:lnTo>
                <a:lnTo>
                  <a:pt x="1250823" y="330200"/>
                </a:lnTo>
                <a:lnTo>
                  <a:pt x="1246759" y="330073"/>
                </a:lnTo>
                <a:close/>
              </a:path>
              <a:path w="1320800" h="429260">
                <a:moveTo>
                  <a:pt x="1307211" y="395605"/>
                </a:moveTo>
                <a:lnTo>
                  <a:pt x="1296596" y="398133"/>
                </a:lnTo>
                <a:lnTo>
                  <a:pt x="1303909" y="406019"/>
                </a:lnTo>
                <a:lnTo>
                  <a:pt x="1307211" y="395605"/>
                </a:lnTo>
                <a:close/>
              </a:path>
              <a:path w="1320800" h="429260">
                <a:moveTo>
                  <a:pt x="1310513" y="395605"/>
                </a:moveTo>
                <a:lnTo>
                  <a:pt x="1307211" y="395605"/>
                </a:lnTo>
                <a:lnTo>
                  <a:pt x="1303909" y="406019"/>
                </a:lnTo>
                <a:lnTo>
                  <a:pt x="1307367" y="406019"/>
                </a:lnTo>
                <a:lnTo>
                  <a:pt x="1310513" y="395605"/>
                </a:lnTo>
                <a:close/>
              </a:path>
              <a:path w="1320800" h="429260">
                <a:moveTo>
                  <a:pt x="3556" y="0"/>
                </a:moveTo>
                <a:lnTo>
                  <a:pt x="0" y="12192"/>
                </a:lnTo>
                <a:lnTo>
                  <a:pt x="1284457" y="401024"/>
                </a:lnTo>
                <a:lnTo>
                  <a:pt x="1296596" y="398133"/>
                </a:lnTo>
                <a:lnTo>
                  <a:pt x="1287906" y="388762"/>
                </a:lnTo>
                <a:lnTo>
                  <a:pt x="3556" y="0"/>
                </a:lnTo>
                <a:close/>
              </a:path>
              <a:path w="1320800" h="429260">
                <a:moveTo>
                  <a:pt x="1287906" y="388762"/>
                </a:moveTo>
                <a:lnTo>
                  <a:pt x="1296596" y="398133"/>
                </a:lnTo>
                <a:lnTo>
                  <a:pt x="1307211" y="395605"/>
                </a:lnTo>
                <a:lnTo>
                  <a:pt x="1310513" y="395605"/>
                </a:lnTo>
                <a:lnTo>
                  <a:pt x="1287906" y="38876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743135" y="1990916"/>
            <a:ext cx="951071" cy="233839"/>
          </a:xfrm>
          <a:custGeom>
            <a:avLst/>
            <a:gdLst/>
            <a:ahLst/>
            <a:cxnLst/>
            <a:rect l="l" t="t" r="r" b="b"/>
            <a:pathLst>
              <a:path w="1268095" h="311785">
                <a:moveTo>
                  <a:pt x="1230990" y="33266"/>
                </a:moveTo>
                <a:lnTo>
                  <a:pt x="0" y="299338"/>
                </a:lnTo>
                <a:lnTo>
                  <a:pt x="2793" y="311785"/>
                </a:lnTo>
                <a:lnTo>
                  <a:pt x="1233573" y="45731"/>
                </a:lnTo>
                <a:lnTo>
                  <a:pt x="1242947" y="37161"/>
                </a:lnTo>
                <a:lnTo>
                  <a:pt x="1230990" y="33266"/>
                </a:lnTo>
                <a:close/>
              </a:path>
              <a:path w="1268095" h="311785">
                <a:moveTo>
                  <a:pt x="1256683" y="28321"/>
                </a:moveTo>
                <a:lnTo>
                  <a:pt x="1253870" y="28321"/>
                </a:lnTo>
                <a:lnTo>
                  <a:pt x="1256538" y="40767"/>
                </a:lnTo>
                <a:lnTo>
                  <a:pt x="1233573" y="45731"/>
                </a:lnTo>
                <a:lnTo>
                  <a:pt x="1185799" y="89408"/>
                </a:lnTo>
                <a:lnTo>
                  <a:pt x="1183258" y="91821"/>
                </a:lnTo>
                <a:lnTo>
                  <a:pt x="1183131" y="95758"/>
                </a:lnTo>
                <a:lnTo>
                  <a:pt x="1185417" y="98425"/>
                </a:lnTo>
                <a:lnTo>
                  <a:pt x="1187830" y="100965"/>
                </a:lnTo>
                <a:lnTo>
                  <a:pt x="1191894" y="101092"/>
                </a:lnTo>
                <a:lnTo>
                  <a:pt x="1194434" y="98806"/>
                </a:lnTo>
                <a:lnTo>
                  <a:pt x="1267587" y="31876"/>
                </a:lnTo>
                <a:lnTo>
                  <a:pt x="1256683" y="28321"/>
                </a:lnTo>
                <a:close/>
              </a:path>
              <a:path w="1268095" h="311785">
                <a:moveTo>
                  <a:pt x="1242947" y="37161"/>
                </a:moveTo>
                <a:lnTo>
                  <a:pt x="1233573" y="45731"/>
                </a:lnTo>
                <a:lnTo>
                  <a:pt x="1256538" y="40767"/>
                </a:lnTo>
                <a:lnTo>
                  <a:pt x="1256483" y="40512"/>
                </a:lnTo>
                <a:lnTo>
                  <a:pt x="1253236" y="40512"/>
                </a:lnTo>
                <a:lnTo>
                  <a:pt x="1242947" y="37161"/>
                </a:lnTo>
                <a:close/>
              </a:path>
              <a:path w="1268095" h="311785">
                <a:moveTo>
                  <a:pt x="1250950" y="29845"/>
                </a:moveTo>
                <a:lnTo>
                  <a:pt x="1242947" y="37161"/>
                </a:lnTo>
                <a:lnTo>
                  <a:pt x="1253236" y="40512"/>
                </a:lnTo>
                <a:lnTo>
                  <a:pt x="1250950" y="29845"/>
                </a:lnTo>
                <a:close/>
              </a:path>
              <a:path w="1268095" h="311785">
                <a:moveTo>
                  <a:pt x="1254197" y="29845"/>
                </a:moveTo>
                <a:lnTo>
                  <a:pt x="1250950" y="29845"/>
                </a:lnTo>
                <a:lnTo>
                  <a:pt x="1253236" y="40512"/>
                </a:lnTo>
                <a:lnTo>
                  <a:pt x="1256483" y="40512"/>
                </a:lnTo>
                <a:lnTo>
                  <a:pt x="1254197" y="29845"/>
                </a:lnTo>
                <a:close/>
              </a:path>
              <a:path w="1268095" h="311785">
                <a:moveTo>
                  <a:pt x="1253870" y="28321"/>
                </a:moveTo>
                <a:lnTo>
                  <a:pt x="1230990" y="33266"/>
                </a:lnTo>
                <a:lnTo>
                  <a:pt x="1242947" y="37161"/>
                </a:lnTo>
                <a:lnTo>
                  <a:pt x="1250950" y="29845"/>
                </a:lnTo>
                <a:lnTo>
                  <a:pt x="1254197" y="29845"/>
                </a:lnTo>
                <a:lnTo>
                  <a:pt x="1253870" y="28321"/>
                </a:lnTo>
                <a:close/>
              </a:path>
              <a:path w="1268095" h="311785">
                <a:moveTo>
                  <a:pt x="1170051" y="0"/>
                </a:moveTo>
                <a:lnTo>
                  <a:pt x="1166367" y="1905"/>
                </a:lnTo>
                <a:lnTo>
                  <a:pt x="1165352" y="5207"/>
                </a:lnTo>
                <a:lnTo>
                  <a:pt x="1164208" y="8509"/>
                </a:lnTo>
                <a:lnTo>
                  <a:pt x="1166114" y="12192"/>
                </a:lnTo>
                <a:lnTo>
                  <a:pt x="1169415" y="13208"/>
                </a:lnTo>
                <a:lnTo>
                  <a:pt x="1230990" y="33266"/>
                </a:lnTo>
                <a:lnTo>
                  <a:pt x="1253870" y="28321"/>
                </a:lnTo>
                <a:lnTo>
                  <a:pt x="1256683" y="28321"/>
                </a:lnTo>
                <a:lnTo>
                  <a:pt x="1173352" y="1143"/>
                </a:lnTo>
                <a:lnTo>
                  <a:pt x="1170051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3738753" y="2212943"/>
            <a:ext cx="950119" cy="104775"/>
          </a:xfrm>
          <a:custGeom>
            <a:avLst/>
            <a:gdLst/>
            <a:ahLst/>
            <a:cxnLst/>
            <a:rect l="l" t="t" r="r" b="b"/>
            <a:pathLst>
              <a:path w="1266825" h="139700">
                <a:moveTo>
                  <a:pt x="1230250" y="98082"/>
                </a:moveTo>
                <a:lnTo>
                  <a:pt x="1172083" y="126746"/>
                </a:lnTo>
                <a:lnTo>
                  <a:pt x="1168908" y="128270"/>
                </a:lnTo>
                <a:lnTo>
                  <a:pt x="1167638" y="132080"/>
                </a:lnTo>
                <a:lnTo>
                  <a:pt x="1170686" y="138430"/>
                </a:lnTo>
                <a:lnTo>
                  <a:pt x="1174496" y="139700"/>
                </a:lnTo>
                <a:lnTo>
                  <a:pt x="1177671" y="138175"/>
                </a:lnTo>
                <a:lnTo>
                  <a:pt x="1255522" y="99695"/>
                </a:lnTo>
                <a:lnTo>
                  <a:pt x="1253490" y="99695"/>
                </a:lnTo>
                <a:lnTo>
                  <a:pt x="1230250" y="98082"/>
                </a:lnTo>
                <a:close/>
              </a:path>
              <a:path w="1266825" h="139700">
                <a:moveTo>
                  <a:pt x="1241449" y="92563"/>
                </a:moveTo>
                <a:lnTo>
                  <a:pt x="1230250" y="98082"/>
                </a:lnTo>
                <a:lnTo>
                  <a:pt x="1253490" y="99695"/>
                </a:lnTo>
                <a:lnTo>
                  <a:pt x="1253561" y="98679"/>
                </a:lnTo>
                <a:lnTo>
                  <a:pt x="1250442" y="98679"/>
                </a:lnTo>
                <a:lnTo>
                  <a:pt x="1241449" y="92563"/>
                </a:lnTo>
                <a:close/>
              </a:path>
              <a:path w="1266825" h="139700">
                <a:moveTo>
                  <a:pt x="1181735" y="36575"/>
                </a:moveTo>
                <a:lnTo>
                  <a:pt x="1177798" y="37337"/>
                </a:lnTo>
                <a:lnTo>
                  <a:pt x="1175766" y="40259"/>
                </a:lnTo>
                <a:lnTo>
                  <a:pt x="1173861" y="43053"/>
                </a:lnTo>
                <a:lnTo>
                  <a:pt x="1174496" y="47117"/>
                </a:lnTo>
                <a:lnTo>
                  <a:pt x="1177417" y="49022"/>
                </a:lnTo>
                <a:lnTo>
                  <a:pt x="1231063" y="85501"/>
                </a:lnTo>
                <a:lnTo>
                  <a:pt x="1254379" y="87122"/>
                </a:lnTo>
                <a:lnTo>
                  <a:pt x="1253490" y="99695"/>
                </a:lnTo>
                <a:lnTo>
                  <a:pt x="1255522" y="99695"/>
                </a:lnTo>
                <a:lnTo>
                  <a:pt x="1266571" y="94234"/>
                </a:lnTo>
                <a:lnTo>
                  <a:pt x="1184656" y="38481"/>
                </a:lnTo>
                <a:lnTo>
                  <a:pt x="1181735" y="36575"/>
                </a:lnTo>
                <a:close/>
              </a:path>
              <a:path w="1266825" h="139700">
                <a:moveTo>
                  <a:pt x="1251204" y="87757"/>
                </a:moveTo>
                <a:lnTo>
                  <a:pt x="1241449" y="92563"/>
                </a:lnTo>
                <a:lnTo>
                  <a:pt x="1250442" y="98679"/>
                </a:lnTo>
                <a:lnTo>
                  <a:pt x="1251204" y="87757"/>
                </a:lnTo>
                <a:close/>
              </a:path>
              <a:path w="1266825" h="139700">
                <a:moveTo>
                  <a:pt x="1254334" y="87757"/>
                </a:moveTo>
                <a:lnTo>
                  <a:pt x="1251204" y="87757"/>
                </a:lnTo>
                <a:lnTo>
                  <a:pt x="1250442" y="98679"/>
                </a:lnTo>
                <a:lnTo>
                  <a:pt x="1253561" y="98679"/>
                </a:lnTo>
                <a:lnTo>
                  <a:pt x="1254334" y="87757"/>
                </a:lnTo>
                <a:close/>
              </a:path>
              <a:path w="1266825" h="139700">
                <a:moveTo>
                  <a:pt x="762" y="0"/>
                </a:moveTo>
                <a:lnTo>
                  <a:pt x="0" y="12700"/>
                </a:lnTo>
                <a:lnTo>
                  <a:pt x="1230250" y="98082"/>
                </a:lnTo>
                <a:lnTo>
                  <a:pt x="1241449" y="92563"/>
                </a:lnTo>
                <a:lnTo>
                  <a:pt x="1231063" y="85501"/>
                </a:lnTo>
                <a:lnTo>
                  <a:pt x="762" y="0"/>
                </a:lnTo>
                <a:close/>
              </a:path>
              <a:path w="1266825" h="139700">
                <a:moveTo>
                  <a:pt x="1231063" y="85501"/>
                </a:moveTo>
                <a:lnTo>
                  <a:pt x="1241449" y="92563"/>
                </a:lnTo>
                <a:lnTo>
                  <a:pt x="1251204" y="87757"/>
                </a:lnTo>
                <a:lnTo>
                  <a:pt x="1254334" y="87757"/>
                </a:lnTo>
                <a:lnTo>
                  <a:pt x="1254379" y="87122"/>
                </a:lnTo>
                <a:lnTo>
                  <a:pt x="1231063" y="85501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34294" y="1801958"/>
            <a:ext cx="228104" cy="810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82585" y="1811940"/>
            <a:ext cx="136684" cy="719614"/>
          </a:xfrm>
          <a:custGeom>
            <a:avLst/>
            <a:gdLst/>
            <a:ahLst/>
            <a:cxnLst/>
            <a:rect l="l" t="t" r="r" b="b"/>
            <a:pathLst>
              <a:path w="182245" h="959485">
                <a:moveTo>
                  <a:pt x="91058" y="0"/>
                </a:moveTo>
                <a:lnTo>
                  <a:pt x="52670" y="44582"/>
                </a:lnTo>
                <a:lnTo>
                  <a:pt x="31316" y="117656"/>
                </a:lnTo>
                <a:lnTo>
                  <a:pt x="22334" y="164973"/>
                </a:lnTo>
                <a:lnTo>
                  <a:pt x="14669" y="218487"/>
                </a:lnTo>
                <a:lnTo>
                  <a:pt x="8463" y="277457"/>
                </a:lnTo>
                <a:lnTo>
                  <a:pt x="3855" y="341140"/>
                </a:lnTo>
                <a:lnTo>
                  <a:pt x="987" y="408794"/>
                </a:lnTo>
                <a:lnTo>
                  <a:pt x="0" y="479678"/>
                </a:lnTo>
                <a:lnTo>
                  <a:pt x="987" y="550563"/>
                </a:lnTo>
                <a:lnTo>
                  <a:pt x="3855" y="618217"/>
                </a:lnTo>
                <a:lnTo>
                  <a:pt x="8463" y="681900"/>
                </a:lnTo>
                <a:lnTo>
                  <a:pt x="14669" y="740870"/>
                </a:lnTo>
                <a:lnTo>
                  <a:pt x="22334" y="794384"/>
                </a:lnTo>
                <a:lnTo>
                  <a:pt x="31316" y="841701"/>
                </a:lnTo>
                <a:lnTo>
                  <a:pt x="41475" y="882079"/>
                </a:lnTo>
                <a:lnTo>
                  <a:pt x="64759" y="939049"/>
                </a:lnTo>
                <a:lnTo>
                  <a:pt x="91058" y="959357"/>
                </a:lnTo>
                <a:lnTo>
                  <a:pt x="104515" y="954157"/>
                </a:lnTo>
                <a:lnTo>
                  <a:pt x="129447" y="914775"/>
                </a:lnTo>
                <a:lnTo>
                  <a:pt x="150801" y="841701"/>
                </a:lnTo>
                <a:lnTo>
                  <a:pt x="159783" y="794384"/>
                </a:lnTo>
                <a:lnTo>
                  <a:pt x="167448" y="740870"/>
                </a:lnTo>
                <a:lnTo>
                  <a:pt x="173654" y="681900"/>
                </a:lnTo>
                <a:lnTo>
                  <a:pt x="178262" y="618217"/>
                </a:lnTo>
                <a:lnTo>
                  <a:pt x="181130" y="550563"/>
                </a:lnTo>
                <a:lnTo>
                  <a:pt x="182117" y="479678"/>
                </a:lnTo>
                <a:lnTo>
                  <a:pt x="181130" y="408794"/>
                </a:lnTo>
                <a:lnTo>
                  <a:pt x="178262" y="341140"/>
                </a:lnTo>
                <a:lnTo>
                  <a:pt x="173654" y="277457"/>
                </a:lnTo>
                <a:lnTo>
                  <a:pt x="167448" y="218487"/>
                </a:lnTo>
                <a:lnTo>
                  <a:pt x="159783" y="164973"/>
                </a:lnTo>
                <a:lnTo>
                  <a:pt x="150801" y="117656"/>
                </a:lnTo>
                <a:lnTo>
                  <a:pt x="140642" y="77278"/>
                </a:lnTo>
                <a:lnTo>
                  <a:pt x="117358" y="20308"/>
                </a:lnTo>
                <a:lnTo>
                  <a:pt x="9105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4682585" y="1811940"/>
            <a:ext cx="136684" cy="719614"/>
          </a:xfrm>
          <a:custGeom>
            <a:avLst/>
            <a:gdLst/>
            <a:ahLst/>
            <a:cxnLst/>
            <a:rect l="l" t="t" r="r" b="b"/>
            <a:pathLst>
              <a:path w="182245" h="959485">
                <a:moveTo>
                  <a:pt x="0" y="479678"/>
                </a:moveTo>
                <a:lnTo>
                  <a:pt x="987" y="408794"/>
                </a:lnTo>
                <a:lnTo>
                  <a:pt x="3855" y="341140"/>
                </a:lnTo>
                <a:lnTo>
                  <a:pt x="8463" y="277457"/>
                </a:lnTo>
                <a:lnTo>
                  <a:pt x="14669" y="218487"/>
                </a:lnTo>
                <a:lnTo>
                  <a:pt x="22334" y="164973"/>
                </a:lnTo>
                <a:lnTo>
                  <a:pt x="31316" y="117656"/>
                </a:lnTo>
                <a:lnTo>
                  <a:pt x="41475" y="77278"/>
                </a:lnTo>
                <a:lnTo>
                  <a:pt x="64759" y="20308"/>
                </a:lnTo>
                <a:lnTo>
                  <a:pt x="91058" y="0"/>
                </a:lnTo>
                <a:lnTo>
                  <a:pt x="104515" y="5200"/>
                </a:lnTo>
                <a:lnTo>
                  <a:pt x="129447" y="44582"/>
                </a:lnTo>
                <a:lnTo>
                  <a:pt x="150801" y="117656"/>
                </a:lnTo>
                <a:lnTo>
                  <a:pt x="159783" y="164973"/>
                </a:lnTo>
                <a:lnTo>
                  <a:pt x="167448" y="218487"/>
                </a:lnTo>
                <a:lnTo>
                  <a:pt x="173654" y="277457"/>
                </a:lnTo>
                <a:lnTo>
                  <a:pt x="178262" y="341140"/>
                </a:lnTo>
                <a:lnTo>
                  <a:pt x="181130" y="408794"/>
                </a:lnTo>
                <a:lnTo>
                  <a:pt x="182117" y="479678"/>
                </a:lnTo>
                <a:lnTo>
                  <a:pt x="181130" y="550563"/>
                </a:lnTo>
                <a:lnTo>
                  <a:pt x="178262" y="618217"/>
                </a:lnTo>
                <a:lnTo>
                  <a:pt x="173654" y="681900"/>
                </a:lnTo>
                <a:lnTo>
                  <a:pt x="167448" y="740870"/>
                </a:lnTo>
                <a:lnTo>
                  <a:pt x="159783" y="794384"/>
                </a:lnTo>
                <a:lnTo>
                  <a:pt x="150801" y="841701"/>
                </a:lnTo>
                <a:lnTo>
                  <a:pt x="140642" y="882079"/>
                </a:lnTo>
                <a:lnTo>
                  <a:pt x="117358" y="939049"/>
                </a:lnTo>
                <a:lnTo>
                  <a:pt x="91058" y="959357"/>
                </a:lnTo>
                <a:lnTo>
                  <a:pt x="77602" y="954157"/>
                </a:lnTo>
                <a:lnTo>
                  <a:pt x="52670" y="914775"/>
                </a:lnTo>
                <a:lnTo>
                  <a:pt x="31316" y="841701"/>
                </a:lnTo>
                <a:lnTo>
                  <a:pt x="22334" y="794384"/>
                </a:lnTo>
                <a:lnTo>
                  <a:pt x="14669" y="740870"/>
                </a:lnTo>
                <a:lnTo>
                  <a:pt x="8463" y="681900"/>
                </a:lnTo>
                <a:lnTo>
                  <a:pt x="3855" y="618217"/>
                </a:lnTo>
                <a:lnTo>
                  <a:pt x="987" y="550563"/>
                </a:lnTo>
                <a:lnTo>
                  <a:pt x="0" y="479678"/>
                </a:lnTo>
                <a:close/>
              </a:path>
            </a:pathLst>
          </a:custGeom>
          <a:ln w="25146">
            <a:solidFill>
              <a:srgbClr val="C5D9F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4124229" y="2035969"/>
            <a:ext cx="95250" cy="327184"/>
          </a:xfrm>
          <a:custGeom>
            <a:avLst/>
            <a:gdLst/>
            <a:ahLst/>
            <a:cxnLst/>
            <a:rect l="l" t="t" r="r" b="b"/>
            <a:pathLst>
              <a:path w="127000" h="436244">
                <a:moveTo>
                  <a:pt x="63246" y="0"/>
                </a:moveTo>
                <a:lnTo>
                  <a:pt x="25895" y="42038"/>
                </a:lnTo>
                <a:lnTo>
                  <a:pt x="12204" y="89208"/>
                </a:lnTo>
                <a:lnTo>
                  <a:pt x="3224" y="149035"/>
                </a:lnTo>
                <a:lnTo>
                  <a:pt x="0" y="217932"/>
                </a:lnTo>
                <a:lnTo>
                  <a:pt x="3224" y="286828"/>
                </a:lnTo>
                <a:lnTo>
                  <a:pt x="12204" y="346655"/>
                </a:lnTo>
                <a:lnTo>
                  <a:pt x="25895" y="393825"/>
                </a:lnTo>
                <a:lnTo>
                  <a:pt x="43257" y="424757"/>
                </a:lnTo>
                <a:lnTo>
                  <a:pt x="63246" y="435863"/>
                </a:lnTo>
                <a:lnTo>
                  <a:pt x="83234" y="424757"/>
                </a:lnTo>
                <a:lnTo>
                  <a:pt x="100596" y="393825"/>
                </a:lnTo>
                <a:lnTo>
                  <a:pt x="114287" y="346655"/>
                </a:lnTo>
                <a:lnTo>
                  <a:pt x="123267" y="286828"/>
                </a:lnTo>
                <a:lnTo>
                  <a:pt x="126491" y="217932"/>
                </a:lnTo>
                <a:lnTo>
                  <a:pt x="123267" y="149035"/>
                </a:lnTo>
                <a:lnTo>
                  <a:pt x="114287" y="89208"/>
                </a:lnTo>
                <a:lnTo>
                  <a:pt x="100596" y="42038"/>
                </a:lnTo>
                <a:lnTo>
                  <a:pt x="83234" y="11106"/>
                </a:lnTo>
                <a:lnTo>
                  <a:pt x="63246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4124229" y="2035969"/>
            <a:ext cx="95250" cy="327184"/>
          </a:xfrm>
          <a:custGeom>
            <a:avLst/>
            <a:gdLst/>
            <a:ahLst/>
            <a:cxnLst/>
            <a:rect l="l" t="t" r="r" b="b"/>
            <a:pathLst>
              <a:path w="127000" h="436244">
                <a:moveTo>
                  <a:pt x="0" y="217932"/>
                </a:moveTo>
                <a:lnTo>
                  <a:pt x="3224" y="149035"/>
                </a:lnTo>
                <a:lnTo>
                  <a:pt x="12204" y="89208"/>
                </a:lnTo>
                <a:lnTo>
                  <a:pt x="25895" y="42038"/>
                </a:lnTo>
                <a:lnTo>
                  <a:pt x="63246" y="0"/>
                </a:lnTo>
                <a:lnTo>
                  <a:pt x="83234" y="11106"/>
                </a:lnTo>
                <a:lnTo>
                  <a:pt x="100596" y="42038"/>
                </a:lnTo>
                <a:lnTo>
                  <a:pt x="114287" y="89208"/>
                </a:lnTo>
                <a:lnTo>
                  <a:pt x="123267" y="149035"/>
                </a:lnTo>
                <a:lnTo>
                  <a:pt x="126491" y="217932"/>
                </a:lnTo>
                <a:lnTo>
                  <a:pt x="123267" y="286828"/>
                </a:lnTo>
                <a:lnTo>
                  <a:pt x="114287" y="346655"/>
                </a:lnTo>
                <a:lnTo>
                  <a:pt x="100596" y="393825"/>
                </a:lnTo>
                <a:lnTo>
                  <a:pt x="83234" y="424757"/>
                </a:lnTo>
                <a:lnTo>
                  <a:pt x="63246" y="435863"/>
                </a:lnTo>
                <a:lnTo>
                  <a:pt x="43257" y="424757"/>
                </a:lnTo>
                <a:lnTo>
                  <a:pt x="25895" y="393825"/>
                </a:lnTo>
                <a:lnTo>
                  <a:pt x="12204" y="346655"/>
                </a:lnTo>
                <a:lnTo>
                  <a:pt x="3224" y="286828"/>
                </a:lnTo>
                <a:lnTo>
                  <a:pt x="0" y="217932"/>
                </a:lnTo>
                <a:close/>
              </a:path>
            </a:pathLst>
          </a:custGeom>
          <a:ln w="25146">
            <a:solidFill>
              <a:srgbClr val="C5D9F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3102006" y="1642206"/>
            <a:ext cx="83344" cy="658654"/>
          </a:xfrm>
          <a:custGeom>
            <a:avLst/>
            <a:gdLst/>
            <a:ahLst/>
            <a:cxnLst/>
            <a:rect l="l" t="t" r="r" b="b"/>
            <a:pathLst>
              <a:path w="111125" h="878205">
                <a:moveTo>
                  <a:pt x="10668" y="771778"/>
                </a:moveTo>
                <a:lnTo>
                  <a:pt x="6096" y="774318"/>
                </a:lnTo>
                <a:lnTo>
                  <a:pt x="1524" y="776985"/>
                </a:lnTo>
                <a:lnTo>
                  <a:pt x="0" y="782827"/>
                </a:lnTo>
                <a:lnTo>
                  <a:pt x="55372" y="877696"/>
                </a:lnTo>
                <a:lnTo>
                  <a:pt x="66417" y="858773"/>
                </a:lnTo>
                <a:lnTo>
                  <a:pt x="45847" y="858773"/>
                </a:lnTo>
                <a:lnTo>
                  <a:pt x="45847" y="823467"/>
                </a:lnTo>
                <a:lnTo>
                  <a:pt x="19177" y="777747"/>
                </a:lnTo>
                <a:lnTo>
                  <a:pt x="16510" y="773302"/>
                </a:lnTo>
                <a:lnTo>
                  <a:pt x="10668" y="771778"/>
                </a:lnTo>
                <a:close/>
              </a:path>
              <a:path w="111125" h="878205">
                <a:moveTo>
                  <a:pt x="45847" y="823467"/>
                </a:moveTo>
                <a:lnTo>
                  <a:pt x="45847" y="858773"/>
                </a:lnTo>
                <a:lnTo>
                  <a:pt x="64897" y="858773"/>
                </a:lnTo>
                <a:lnTo>
                  <a:pt x="64897" y="853947"/>
                </a:lnTo>
                <a:lnTo>
                  <a:pt x="47117" y="853947"/>
                </a:lnTo>
                <a:lnTo>
                  <a:pt x="55372" y="839796"/>
                </a:lnTo>
                <a:lnTo>
                  <a:pt x="45847" y="823467"/>
                </a:lnTo>
                <a:close/>
              </a:path>
              <a:path w="111125" h="878205">
                <a:moveTo>
                  <a:pt x="100076" y="771778"/>
                </a:moveTo>
                <a:lnTo>
                  <a:pt x="94234" y="773302"/>
                </a:lnTo>
                <a:lnTo>
                  <a:pt x="91567" y="777747"/>
                </a:lnTo>
                <a:lnTo>
                  <a:pt x="64897" y="823467"/>
                </a:lnTo>
                <a:lnTo>
                  <a:pt x="64897" y="858773"/>
                </a:lnTo>
                <a:lnTo>
                  <a:pt x="66417" y="858773"/>
                </a:lnTo>
                <a:lnTo>
                  <a:pt x="110743" y="782827"/>
                </a:lnTo>
                <a:lnTo>
                  <a:pt x="109220" y="776985"/>
                </a:lnTo>
                <a:lnTo>
                  <a:pt x="104648" y="774318"/>
                </a:lnTo>
                <a:lnTo>
                  <a:pt x="100076" y="771778"/>
                </a:lnTo>
                <a:close/>
              </a:path>
              <a:path w="111125" h="878205">
                <a:moveTo>
                  <a:pt x="55372" y="839796"/>
                </a:moveTo>
                <a:lnTo>
                  <a:pt x="47117" y="853947"/>
                </a:lnTo>
                <a:lnTo>
                  <a:pt x="63627" y="853947"/>
                </a:lnTo>
                <a:lnTo>
                  <a:pt x="55372" y="839796"/>
                </a:lnTo>
                <a:close/>
              </a:path>
              <a:path w="111125" h="878205">
                <a:moveTo>
                  <a:pt x="64897" y="823467"/>
                </a:moveTo>
                <a:lnTo>
                  <a:pt x="55372" y="839796"/>
                </a:lnTo>
                <a:lnTo>
                  <a:pt x="63627" y="853947"/>
                </a:lnTo>
                <a:lnTo>
                  <a:pt x="64897" y="853947"/>
                </a:lnTo>
                <a:lnTo>
                  <a:pt x="64897" y="823467"/>
                </a:lnTo>
                <a:close/>
              </a:path>
              <a:path w="111125" h="878205">
                <a:moveTo>
                  <a:pt x="55372" y="37773"/>
                </a:moveTo>
                <a:lnTo>
                  <a:pt x="45847" y="54101"/>
                </a:lnTo>
                <a:lnTo>
                  <a:pt x="45847" y="823467"/>
                </a:lnTo>
                <a:lnTo>
                  <a:pt x="55372" y="839796"/>
                </a:lnTo>
                <a:lnTo>
                  <a:pt x="64897" y="823467"/>
                </a:lnTo>
                <a:lnTo>
                  <a:pt x="64897" y="54101"/>
                </a:lnTo>
                <a:lnTo>
                  <a:pt x="55372" y="37773"/>
                </a:lnTo>
                <a:close/>
              </a:path>
              <a:path w="111125" h="878205">
                <a:moveTo>
                  <a:pt x="55372" y="0"/>
                </a:moveTo>
                <a:lnTo>
                  <a:pt x="2667" y="90296"/>
                </a:lnTo>
                <a:lnTo>
                  <a:pt x="0" y="94741"/>
                </a:lnTo>
                <a:lnTo>
                  <a:pt x="1524" y="100583"/>
                </a:lnTo>
                <a:lnTo>
                  <a:pt x="10668" y="105917"/>
                </a:lnTo>
                <a:lnTo>
                  <a:pt x="16510" y="104393"/>
                </a:lnTo>
                <a:lnTo>
                  <a:pt x="45847" y="54101"/>
                </a:lnTo>
                <a:lnTo>
                  <a:pt x="45847" y="18922"/>
                </a:lnTo>
                <a:lnTo>
                  <a:pt x="66417" y="18922"/>
                </a:lnTo>
                <a:lnTo>
                  <a:pt x="55372" y="0"/>
                </a:lnTo>
                <a:close/>
              </a:path>
              <a:path w="111125" h="878205">
                <a:moveTo>
                  <a:pt x="66417" y="18922"/>
                </a:moveTo>
                <a:lnTo>
                  <a:pt x="64897" y="18922"/>
                </a:lnTo>
                <a:lnTo>
                  <a:pt x="64897" y="54101"/>
                </a:lnTo>
                <a:lnTo>
                  <a:pt x="94234" y="104393"/>
                </a:lnTo>
                <a:lnTo>
                  <a:pt x="100076" y="105917"/>
                </a:lnTo>
                <a:lnTo>
                  <a:pt x="109220" y="100583"/>
                </a:lnTo>
                <a:lnTo>
                  <a:pt x="110743" y="94741"/>
                </a:lnTo>
                <a:lnTo>
                  <a:pt x="108077" y="90296"/>
                </a:lnTo>
                <a:lnTo>
                  <a:pt x="66417" y="18922"/>
                </a:lnTo>
                <a:close/>
              </a:path>
              <a:path w="111125" h="878205">
                <a:moveTo>
                  <a:pt x="64897" y="18922"/>
                </a:moveTo>
                <a:lnTo>
                  <a:pt x="45847" y="18922"/>
                </a:lnTo>
                <a:lnTo>
                  <a:pt x="45847" y="54101"/>
                </a:lnTo>
                <a:lnTo>
                  <a:pt x="55372" y="37773"/>
                </a:lnTo>
                <a:lnTo>
                  <a:pt x="47117" y="23621"/>
                </a:lnTo>
                <a:lnTo>
                  <a:pt x="64897" y="23621"/>
                </a:lnTo>
                <a:lnTo>
                  <a:pt x="64897" y="18922"/>
                </a:lnTo>
                <a:close/>
              </a:path>
              <a:path w="111125" h="878205">
                <a:moveTo>
                  <a:pt x="64897" y="23621"/>
                </a:moveTo>
                <a:lnTo>
                  <a:pt x="63627" y="23621"/>
                </a:lnTo>
                <a:lnTo>
                  <a:pt x="55372" y="37773"/>
                </a:lnTo>
                <a:lnTo>
                  <a:pt x="64897" y="54101"/>
                </a:lnTo>
                <a:lnTo>
                  <a:pt x="64897" y="23621"/>
                </a:lnTo>
                <a:close/>
              </a:path>
              <a:path w="111125" h="878205">
                <a:moveTo>
                  <a:pt x="63627" y="23621"/>
                </a:moveTo>
                <a:lnTo>
                  <a:pt x="47117" y="23621"/>
                </a:lnTo>
                <a:lnTo>
                  <a:pt x="55372" y="37773"/>
                </a:lnTo>
                <a:lnTo>
                  <a:pt x="63627" y="23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3783616" y="2225706"/>
            <a:ext cx="2626519" cy="15240"/>
          </a:xfrm>
          <a:custGeom>
            <a:avLst/>
            <a:gdLst/>
            <a:ahLst/>
            <a:cxnLst/>
            <a:rect l="l" t="t" r="r" b="b"/>
            <a:pathLst>
              <a:path w="3502025" h="20319">
                <a:moveTo>
                  <a:pt x="0" y="20192"/>
                </a:moveTo>
                <a:lnTo>
                  <a:pt x="3501517" y="0"/>
                </a:lnTo>
              </a:path>
            </a:pathLst>
          </a:custGeom>
          <a:ln w="990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 txBox="1"/>
          <p:nvPr/>
        </p:nvSpPr>
        <p:spPr>
          <a:xfrm>
            <a:off x="5037391" y="1160526"/>
            <a:ext cx="21574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900" spc="-4" dirty="0">
                <a:latin typeface="Calibri"/>
                <a:cs typeface="Calibri"/>
              </a:rPr>
              <a:t>FTM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26270" y="1057657"/>
            <a:ext cx="77438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900" spc="-4" dirty="0">
                <a:latin typeface="Calibri"/>
                <a:cs typeface="Calibri"/>
              </a:rPr>
              <a:t>P=1x10-10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mbar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715160" y="2812637"/>
            <a:ext cx="2886075" cy="1998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4715160" y="2812638"/>
            <a:ext cx="2886075" cy="1998821"/>
          </a:xfrm>
          <a:custGeom>
            <a:avLst/>
            <a:gdLst/>
            <a:ahLst/>
            <a:cxnLst/>
            <a:rect l="l" t="t" r="r" b="b"/>
            <a:pathLst>
              <a:path w="3848100" h="2665095">
                <a:moveTo>
                  <a:pt x="0" y="444119"/>
                </a:moveTo>
                <a:lnTo>
                  <a:pt x="2606" y="395734"/>
                </a:lnTo>
                <a:lnTo>
                  <a:pt x="10245" y="348858"/>
                </a:lnTo>
                <a:lnTo>
                  <a:pt x="22645" y="303759"/>
                </a:lnTo>
                <a:lnTo>
                  <a:pt x="39535" y="260710"/>
                </a:lnTo>
                <a:lnTo>
                  <a:pt x="60644" y="219982"/>
                </a:lnTo>
                <a:lnTo>
                  <a:pt x="85701" y="181846"/>
                </a:lnTo>
                <a:lnTo>
                  <a:pt x="114434" y="146573"/>
                </a:lnTo>
                <a:lnTo>
                  <a:pt x="146573" y="114434"/>
                </a:lnTo>
                <a:lnTo>
                  <a:pt x="181846" y="85701"/>
                </a:lnTo>
                <a:lnTo>
                  <a:pt x="219982" y="60644"/>
                </a:lnTo>
                <a:lnTo>
                  <a:pt x="260710" y="39535"/>
                </a:lnTo>
                <a:lnTo>
                  <a:pt x="303759" y="22645"/>
                </a:lnTo>
                <a:lnTo>
                  <a:pt x="348858" y="10245"/>
                </a:lnTo>
                <a:lnTo>
                  <a:pt x="395734" y="2606"/>
                </a:lnTo>
                <a:lnTo>
                  <a:pt x="444119" y="0"/>
                </a:lnTo>
                <a:lnTo>
                  <a:pt x="3403980" y="0"/>
                </a:lnTo>
                <a:lnTo>
                  <a:pt x="3452365" y="2606"/>
                </a:lnTo>
                <a:lnTo>
                  <a:pt x="3499241" y="10245"/>
                </a:lnTo>
                <a:lnTo>
                  <a:pt x="3544340" y="22645"/>
                </a:lnTo>
                <a:lnTo>
                  <a:pt x="3587389" y="39535"/>
                </a:lnTo>
                <a:lnTo>
                  <a:pt x="3628117" y="60644"/>
                </a:lnTo>
                <a:lnTo>
                  <a:pt x="3666253" y="85701"/>
                </a:lnTo>
                <a:lnTo>
                  <a:pt x="3701526" y="114434"/>
                </a:lnTo>
                <a:lnTo>
                  <a:pt x="3733665" y="146573"/>
                </a:lnTo>
                <a:lnTo>
                  <a:pt x="3762398" y="181846"/>
                </a:lnTo>
                <a:lnTo>
                  <a:pt x="3787455" y="219982"/>
                </a:lnTo>
                <a:lnTo>
                  <a:pt x="3808564" y="260710"/>
                </a:lnTo>
                <a:lnTo>
                  <a:pt x="3825454" y="303759"/>
                </a:lnTo>
                <a:lnTo>
                  <a:pt x="3837854" y="348858"/>
                </a:lnTo>
                <a:lnTo>
                  <a:pt x="3845493" y="395734"/>
                </a:lnTo>
                <a:lnTo>
                  <a:pt x="3848100" y="444119"/>
                </a:lnTo>
                <a:lnTo>
                  <a:pt x="3848100" y="2220582"/>
                </a:lnTo>
                <a:lnTo>
                  <a:pt x="3845493" y="2268975"/>
                </a:lnTo>
                <a:lnTo>
                  <a:pt x="3837854" y="2315859"/>
                </a:lnTo>
                <a:lnTo>
                  <a:pt x="3825454" y="2360962"/>
                </a:lnTo>
                <a:lnTo>
                  <a:pt x="3808564" y="2404014"/>
                </a:lnTo>
                <a:lnTo>
                  <a:pt x="3787455" y="2444744"/>
                </a:lnTo>
                <a:lnTo>
                  <a:pt x="3762398" y="2482880"/>
                </a:lnTo>
                <a:lnTo>
                  <a:pt x="3733665" y="2518153"/>
                </a:lnTo>
                <a:lnTo>
                  <a:pt x="3701526" y="2550291"/>
                </a:lnTo>
                <a:lnTo>
                  <a:pt x="3666253" y="2579022"/>
                </a:lnTo>
                <a:lnTo>
                  <a:pt x="3628117" y="2604077"/>
                </a:lnTo>
                <a:lnTo>
                  <a:pt x="3587389" y="2625183"/>
                </a:lnTo>
                <a:lnTo>
                  <a:pt x="3544340" y="2642071"/>
                </a:lnTo>
                <a:lnTo>
                  <a:pt x="3499241" y="2654470"/>
                </a:lnTo>
                <a:lnTo>
                  <a:pt x="3452365" y="2662107"/>
                </a:lnTo>
                <a:lnTo>
                  <a:pt x="3403980" y="2664714"/>
                </a:lnTo>
                <a:lnTo>
                  <a:pt x="444119" y="2664714"/>
                </a:lnTo>
                <a:lnTo>
                  <a:pt x="395734" y="2662107"/>
                </a:lnTo>
                <a:lnTo>
                  <a:pt x="348858" y="2654470"/>
                </a:lnTo>
                <a:lnTo>
                  <a:pt x="303759" y="2642071"/>
                </a:lnTo>
                <a:lnTo>
                  <a:pt x="260710" y="2625183"/>
                </a:lnTo>
                <a:lnTo>
                  <a:pt x="219982" y="2604077"/>
                </a:lnTo>
                <a:lnTo>
                  <a:pt x="181846" y="2579022"/>
                </a:lnTo>
                <a:lnTo>
                  <a:pt x="146573" y="2550291"/>
                </a:lnTo>
                <a:lnTo>
                  <a:pt x="114434" y="2518153"/>
                </a:lnTo>
                <a:lnTo>
                  <a:pt x="85701" y="2482880"/>
                </a:lnTo>
                <a:lnTo>
                  <a:pt x="60644" y="2444744"/>
                </a:lnTo>
                <a:lnTo>
                  <a:pt x="39535" y="2404014"/>
                </a:lnTo>
                <a:lnTo>
                  <a:pt x="22645" y="2360962"/>
                </a:lnTo>
                <a:lnTo>
                  <a:pt x="10245" y="2315859"/>
                </a:lnTo>
                <a:lnTo>
                  <a:pt x="2606" y="2268975"/>
                </a:lnTo>
                <a:lnTo>
                  <a:pt x="0" y="2220582"/>
                </a:lnTo>
                <a:lnTo>
                  <a:pt x="0" y="444119"/>
                </a:lnTo>
                <a:close/>
              </a:path>
            </a:pathLst>
          </a:custGeom>
          <a:ln w="25146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5328952" y="4463215"/>
            <a:ext cx="2101215" cy="77629"/>
          </a:xfrm>
          <a:custGeom>
            <a:avLst/>
            <a:gdLst/>
            <a:ahLst/>
            <a:cxnLst/>
            <a:rect l="l" t="t" r="r" b="b"/>
            <a:pathLst>
              <a:path w="2801620" h="103504">
                <a:moveTo>
                  <a:pt x="2775956" y="51701"/>
                </a:moveTo>
                <a:lnTo>
                  <a:pt x="2706115" y="92430"/>
                </a:lnTo>
                <a:lnTo>
                  <a:pt x="2705100" y="96316"/>
                </a:lnTo>
                <a:lnTo>
                  <a:pt x="2708655" y="102374"/>
                </a:lnTo>
                <a:lnTo>
                  <a:pt x="2712592" y="103403"/>
                </a:lnTo>
                <a:lnTo>
                  <a:pt x="2790351" y="58051"/>
                </a:lnTo>
                <a:lnTo>
                  <a:pt x="2788538" y="58051"/>
                </a:lnTo>
                <a:lnTo>
                  <a:pt x="2788538" y="57188"/>
                </a:lnTo>
                <a:lnTo>
                  <a:pt x="2785363" y="57188"/>
                </a:lnTo>
                <a:lnTo>
                  <a:pt x="2775956" y="51701"/>
                </a:lnTo>
                <a:close/>
              </a:path>
              <a:path w="2801620" h="103504">
                <a:moveTo>
                  <a:pt x="2765067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2765067" y="58051"/>
                </a:lnTo>
                <a:lnTo>
                  <a:pt x="2775956" y="51701"/>
                </a:lnTo>
                <a:lnTo>
                  <a:pt x="2765067" y="45351"/>
                </a:lnTo>
                <a:close/>
              </a:path>
              <a:path w="2801620" h="103504">
                <a:moveTo>
                  <a:pt x="2790354" y="45351"/>
                </a:moveTo>
                <a:lnTo>
                  <a:pt x="2788538" y="45351"/>
                </a:lnTo>
                <a:lnTo>
                  <a:pt x="2788538" y="58051"/>
                </a:lnTo>
                <a:lnTo>
                  <a:pt x="2790351" y="58051"/>
                </a:lnTo>
                <a:lnTo>
                  <a:pt x="2801238" y="51701"/>
                </a:lnTo>
                <a:lnTo>
                  <a:pt x="2790354" y="45351"/>
                </a:lnTo>
                <a:close/>
              </a:path>
              <a:path w="2801620" h="103504">
                <a:moveTo>
                  <a:pt x="2785363" y="46215"/>
                </a:moveTo>
                <a:lnTo>
                  <a:pt x="2775956" y="51701"/>
                </a:lnTo>
                <a:lnTo>
                  <a:pt x="2785363" y="57188"/>
                </a:lnTo>
                <a:lnTo>
                  <a:pt x="2785363" y="46215"/>
                </a:lnTo>
                <a:close/>
              </a:path>
              <a:path w="2801620" h="103504">
                <a:moveTo>
                  <a:pt x="2788538" y="46215"/>
                </a:moveTo>
                <a:lnTo>
                  <a:pt x="2785363" y="46215"/>
                </a:lnTo>
                <a:lnTo>
                  <a:pt x="2785363" y="57188"/>
                </a:lnTo>
                <a:lnTo>
                  <a:pt x="2788538" y="57188"/>
                </a:lnTo>
                <a:lnTo>
                  <a:pt x="2788538" y="46215"/>
                </a:lnTo>
                <a:close/>
              </a:path>
              <a:path w="2801620" h="103504">
                <a:moveTo>
                  <a:pt x="2712592" y="0"/>
                </a:moveTo>
                <a:lnTo>
                  <a:pt x="2708655" y="1015"/>
                </a:lnTo>
                <a:lnTo>
                  <a:pt x="2705100" y="7086"/>
                </a:lnTo>
                <a:lnTo>
                  <a:pt x="2706115" y="10972"/>
                </a:lnTo>
                <a:lnTo>
                  <a:pt x="2775956" y="51701"/>
                </a:lnTo>
                <a:lnTo>
                  <a:pt x="2785363" y="46215"/>
                </a:lnTo>
                <a:lnTo>
                  <a:pt x="2788538" y="46215"/>
                </a:lnTo>
                <a:lnTo>
                  <a:pt x="2788538" y="45351"/>
                </a:lnTo>
                <a:lnTo>
                  <a:pt x="2790354" y="45351"/>
                </a:lnTo>
                <a:lnTo>
                  <a:pt x="271259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5290185" y="3314986"/>
            <a:ext cx="77629" cy="1187291"/>
          </a:xfrm>
          <a:custGeom>
            <a:avLst/>
            <a:gdLst/>
            <a:ahLst/>
            <a:cxnLst/>
            <a:rect l="l" t="t" r="r" b="b"/>
            <a:pathLst>
              <a:path w="103504" h="1583054">
                <a:moveTo>
                  <a:pt x="51688" y="25109"/>
                </a:moveTo>
                <a:lnTo>
                  <a:pt x="45339" y="35995"/>
                </a:lnTo>
                <a:lnTo>
                  <a:pt x="45339" y="1582902"/>
                </a:lnTo>
                <a:lnTo>
                  <a:pt x="58039" y="1582902"/>
                </a:lnTo>
                <a:lnTo>
                  <a:pt x="58039" y="35995"/>
                </a:lnTo>
                <a:lnTo>
                  <a:pt x="51688" y="25109"/>
                </a:lnTo>
                <a:close/>
              </a:path>
              <a:path w="103504" h="1583054">
                <a:moveTo>
                  <a:pt x="51689" y="0"/>
                </a:moveTo>
                <a:lnTo>
                  <a:pt x="0" y="88646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9" y="12573"/>
                </a:lnTo>
                <a:lnTo>
                  <a:pt x="59020" y="12573"/>
                </a:lnTo>
                <a:lnTo>
                  <a:pt x="51689" y="0"/>
                </a:lnTo>
                <a:close/>
              </a:path>
              <a:path w="103504" h="1583054">
                <a:moveTo>
                  <a:pt x="59020" y="12573"/>
                </a:moveTo>
                <a:lnTo>
                  <a:pt x="58039" y="12573"/>
                </a:lnTo>
                <a:lnTo>
                  <a:pt x="58039" y="35995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6"/>
                </a:lnTo>
                <a:lnTo>
                  <a:pt x="59020" y="12573"/>
                </a:lnTo>
                <a:close/>
              </a:path>
              <a:path w="103504" h="1583054">
                <a:moveTo>
                  <a:pt x="58039" y="12573"/>
                </a:moveTo>
                <a:lnTo>
                  <a:pt x="45339" y="12573"/>
                </a:lnTo>
                <a:lnTo>
                  <a:pt x="45339" y="35995"/>
                </a:lnTo>
                <a:lnTo>
                  <a:pt x="51688" y="25109"/>
                </a:lnTo>
                <a:lnTo>
                  <a:pt x="46228" y="15748"/>
                </a:lnTo>
                <a:lnTo>
                  <a:pt x="58039" y="15748"/>
                </a:lnTo>
                <a:lnTo>
                  <a:pt x="58039" y="12573"/>
                </a:lnTo>
                <a:close/>
              </a:path>
              <a:path w="103504" h="1583054">
                <a:moveTo>
                  <a:pt x="58039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9" y="35995"/>
                </a:lnTo>
                <a:lnTo>
                  <a:pt x="58039" y="15748"/>
                </a:lnTo>
                <a:close/>
              </a:path>
              <a:path w="103504" h="1583054">
                <a:moveTo>
                  <a:pt x="57150" y="15748"/>
                </a:moveTo>
                <a:lnTo>
                  <a:pt x="46228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 txBox="1"/>
          <p:nvPr/>
        </p:nvSpPr>
        <p:spPr>
          <a:xfrm>
            <a:off x="7231951" y="4518469"/>
            <a:ext cx="6381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spc="-4" dirty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57935" y="3666457"/>
            <a:ext cx="376238" cy="277178"/>
          </a:xfrm>
          <a:custGeom>
            <a:avLst/>
            <a:gdLst/>
            <a:ahLst/>
            <a:cxnLst/>
            <a:rect l="l" t="t" r="r" b="b"/>
            <a:pathLst>
              <a:path w="501650" h="369570">
                <a:moveTo>
                  <a:pt x="316611" y="0"/>
                </a:moveTo>
                <a:lnTo>
                  <a:pt x="316611" y="92328"/>
                </a:lnTo>
                <a:lnTo>
                  <a:pt x="0" y="92328"/>
                </a:lnTo>
                <a:lnTo>
                  <a:pt x="0" y="277113"/>
                </a:lnTo>
                <a:lnTo>
                  <a:pt x="316611" y="277113"/>
                </a:lnTo>
                <a:lnTo>
                  <a:pt x="316611" y="369569"/>
                </a:lnTo>
                <a:lnTo>
                  <a:pt x="501396" y="184784"/>
                </a:lnTo>
                <a:lnTo>
                  <a:pt x="3166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4057935" y="3666457"/>
            <a:ext cx="376238" cy="277178"/>
          </a:xfrm>
          <a:custGeom>
            <a:avLst/>
            <a:gdLst/>
            <a:ahLst/>
            <a:cxnLst/>
            <a:rect l="l" t="t" r="r" b="b"/>
            <a:pathLst>
              <a:path w="501650" h="369570">
                <a:moveTo>
                  <a:pt x="0" y="92328"/>
                </a:moveTo>
                <a:lnTo>
                  <a:pt x="316611" y="92328"/>
                </a:lnTo>
                <a:lnTo>
                  <a:pt x="316611" y="0"/>
                </a:lnTo>
                <a:lnTo>
                  <a:pt x="501396" y="184784"/>
                </a:lnTo>
                <a:lnTo>
                  <a:pt x="316611" y="369569"/>
                </a:lnTo>
                <a:lnTo>
                  <a:pt x="316611" y="277113"/>
                </a:lnTo>
                <a:lnTo>
                  <a:pt x="0" y="277113"/>
                </a:lnTo>
                <a:lnTo>
                  <a:pt x="0" y="92328"/>
                </a:lnTo>
                <a:close/>
              </a:path>
            </a:pathLst>
          </a:custGeom>
          <a:ln w="2514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5503830" y="3400203"/>
            <a:ext cx="1563053" cy="1001078"/>
          </a:xfrm>
          <a:custGeom>
            <a:avLst/>
            <a:gdLst/>
            <a:ahLst/>
            <a:cxnLst/>
            <a:rect l="l" t="t" r="r" b="b"/>
            <a:pathLst>
              <a:path w="2084070" h="1334770">
                <a:moveTo>
                  <a:pt x="0" y="1334176"/>
                </a:moveTo>
                <a:lnTo>
                  <a:pt x="104267" y="1322606"/>
                </a:lnTo>
                <a:lnTo>
                  <a:pt x="169957" y="1314817"/>
                </a:lnTo>
                <a:lnTo>
                  <a:pt x="208633" y="1310025"/>
                </a:lnTo>
                <a:lnTo>
                  <a:pt x="259573" y="1304042"/>
                </a:lnTo>
                <a:lnTo>
                  <a:pt x="300989" y="1299442"/>
                </a:lnTo>
                <a:lnTo>
                  <a:pt x="309874" y="1296893"/>
                </a:lnTo>
                <a:lnTo>
                  <a:pt x="318817" y="1294566"/>
                </a:lnTo>
                <a:lnTo>
                  <a:pt x="353022" y="1270425"/>
                </a:lnTo>
                <a:lnTo>
                  <a:pt x="358901" y="1264720"/>
                </a:lnTo>
                <a:lnTo>
                  <a:pt x="367464" y="1258725"/>
                </a:lnTo>
                <a:lnTo>
                  <a:pt x="376443" y="1253320"/>
                </a:lnTo>
                <a:lnTo>
                  <a:pt x="385351" y="1247827"/>
                </a:lnTo>
                <a:lnTo>
                  <a:pt x="428839" y="1209962"/>
                </a:lnTo>
                <a:lnTo>
                  <a:pt x="451163" y="1184452"/>
                </a:lnTo>
                <a:lnTo>
                  <a:pt x="452721" y="1182803"/>
                </a:lnTo>
                <a:lnTo>
                  <a:pt x="462246" y="1176458"/>
                </a:lnTo>
                <a:lnTo>
                  <a:pt x="486283" y="1160542"/>
                </a:lnTo>
                <a:lnTo>
                  <a:pt x="491948" y="1151757"/>
                </a:lnTo>
                <a:lnTo>
                  <a:pt x="515117" y="1119911"/>
                </a:lnTo>
                <a:lnTo>
                  <a:pt x="521446" y="1114546"/>
                </a:lnTo>
                <a:lnTo>
                  <a:pt x="527559" y="1109023"/>
                </a:lnTo>
                <a:lnTo>
                  <a:pt x="532638" y="1102655"/>
                </a:lnTo>
                <a:lnTo>
                  <a:pt x="547923" y="1073397"/>
                </a:lnTo>
                <a:lnTo>
                  <a:pt x="547420" y="1066696"/>
                </a:lnTo>
                <a:lnTo>
                  <a:pt x="542742" y="1068833"/>
                </a:lnTo>
                <a:lnTo>
                  <a:pt x="545500" y="1066089"/>
                </a:lnTo>
                <a:lnTo>
                  <a:pt x="567309" y="1044743"/>
                </a:lnTo>
                <a:lnTo>
                  <a:pt x="569954" y="1035950"/>
                </a:lnTo>
                <a:lnTo>
                  <a:pt x="572373" y="1027074"/>
                </a:lnTo>
                <a:lnTo>
                  <a:pt x="575149" y="1018365"/>
                </a:lnTo>
                <a:lnTo>
                  <a:pt x="578866" y="1010072"/>
                </a:lnTo>
                <a:lnTo>
                  <a:pt x="590609" y="992645"/>
                </a:lnTo>
                <a:lnTo>
                  <a:pt x="603853" y="976100"/>
                </a:lnTo>
                <a:lnTo>
                  <a:pt x="616192" y="959173"/>
                </a:lnTo>
                <a:lnTo>
                  <a:pt x="671576" y="801665"/>
                </a:lnTo>
                <a:lnTo>
                  <a:pt x="685331" y="757896"/>
                </a:lnTo>
                <a:lnTo>
                  <a:pt x="687101" y="748500"/>
                </a:lnTo>
                <a:lnTo>
                  <a:pt x="689776" y="739651"/>
                </a:lnTo>
                <a:lnTo>
                  <a:pt x="694689" y="732196"/>
                </a:lnTo>
                <a:lnTo>
                  <a:pt x="717804" y="709082"/>
                </a:lnTo>
                <a:lnTo>
                  <a:pt x="720449" y="700270"/>
                </a:lnTo>
                <a:lnTo>
                  <a:pt x="755584" y="627707"/>
                </a:lnTo>
                <a:lnTo>
                  <a:pt x="797887" y="596132"/>
                </a:lnTo>
                <a:lnTo>
                  <a:pt x="845185" y="581701"/>
                </a:lnTo>
                <a:lnTo>
                  <a:pt x="879983" y="570144"/>
                </a:lnTo>
                <a:lnTo>
                  <a:pt x="914654" y="558587"/>
                </a:lnTo>
                <a:lnTo>
                  <a:pt x="946505" y="561268"/>
                </a:lnTo>
                <a:lnTo>
                  <a:pt x="978392" y="563842"/>
                </a:lnTo>
                <a:lnTo>
                  <a:pt x="1042035" y="570144"/>
                </a:lnTo>
                <a:lnTo>
                  <a:pt x="1093978" y="580320"/>
                </a:lnTo>
                <a:lnTo>
                  <a:pt x="1146302" y="593258"/>
                </a:lnTo>
                <a:lnTo>
                  <a:pt x="1192611" y="590720"/>
                </a:lnTo>
                <a:lnTo>
                  <a:pt x="1238932" y="588385"/>
                </a:lnTo>
                <a:lnTo>
                  <a:pt x="1285230" y="585596"/>
                </a:lnTo>
                <a:lnTo>
                  <a:pt x="1331467" y="581701"/>
                </a:lnTo>
                <a:lnTo>
                  <a:pt x="1377823" y="570144"/>
                </a:lnTo>
                <a:lnTo>
                  <a:pt x="1404004" y="553142"/>
                </a:lnTo>
                <a:lnTo>
                  <a:pt x="1412493" y="547030"/>
                </a:lnTo>
                <a:lnTo>
                  <a:pt x="1418161" y="538253"/>
                </a:lnTo>
                <a:lnTo>
                  <a:pt x="1423733" y="529393"/>
                </a:lnTo>
                <a:lnTo>
                  <a:pt x="1429496" y="520652"/>
                </a:lnTo>
                <a:lnTo>
                  <a:pt x="1435735" y="512232"/>
                </a:lnTo>
                <a:lnTo>
                  <a:pt x="1441400" y="506352"/>
                </a:lnTo>
                <a:lnTo>
                  <a:pt x="1447720" y="501009"/>
                </a:lnTo>
                <a:lnTo>
                  <a:pt x="1453826" y="495498"/>
                </a:lnTo>
                <a:lnTo>
                  <a:pt x="1458849" y="489118"/>
                </a:lnTo>
                <a:lnTo>
                  <a:pt x="1462405" y="480772"/>
                </a:lnTo>
                <a:lnTo>
                  <a:pt x="1464627" y="471783"/>
                </a:lnTo>
                <a:lnTo>
                  <a:pt x="1466849" y="462793"/>
                </a:lnTo>
                <a:lnTo>
                  <a:pt x="1470406" y="454447"/>
                </a:lnTo>
                <a:lnTo>
                  <a:pt x="1475430" y="448048"/>
                </a:lnTo>
                <a:lnTo>
                  <a:pt x="1481550" y="442493"/>
                </a:lnTo>
                <a:lnTo>
                  <a:pt x="1487908" y="437106"/>
                </a:lnTo>
                <a:lnTo>
                  <a:pt x="1493647" y="431206"/>
                </a:lnTo>
                <a:lnTo>
                  <a:pt x="1515523" y="402519"/>
                </a:lnTo>
                <a:lnTo>
                  <a:pt x="1519063" y="395412"/>
                </a:lnTo>
                <a:lnTo>
                  <a:pt x="1516287" y="396870"/>
                </a:lnTo>
                <a:lnTo>
                  <a:pt x="1519217" y="393878"/>
                </a:lnTo>
                <a:lnTo>
                  <a:pt x="1539875" y="373421"/>
                </a:lnTo>
                <a:lnTo>
                  <a:pt x="1544863" y="355619"/>
                </a:lnTo>
                <a:lnTo>
                  <a:pt x="1549304" y="337591"/>
                </a:lnTo>
                <a:lnTo>
                  <a:pt x="1554841" y="320111"/>
                </a:lnTo>
                <a:lnTo>
                  <a:pt x="1563115" y="303952"/>
                </a:lnTo>
                <a:lnTo>
                  <a:pt x="1569067" y="295390"/>
                </a:lnTo>
                <a:lnTo>
                  <a:pt x="1575196" y="286887"/>
                </a:lnTo>
                <a:lnTo>
                  <a:pt x="1581064" y="278217"/>
                </a:lnTo>
                <a:lnTo>
                  <a:pt x="1586230" y="269154"/>
                </a:lnTo>
                <a:lnTo>
                  <a:pt x="1589268" y="260469"/>
                </a:lnTo>
                <a:lnTo>
                  <a:pt x="1591198" y="251295"/>
                </a:lnTo>
                <a:lnTo>
                  <a:pt x="1593534" y="242383"/>
                </a:lnTo>
                <a:lnTo>
                  <a:pt x="1597787" y="234483"/>
                </a:lnTo>
                <a:lnTo>
                  <a:pt x="1605224" y="227333"/>
                </a:lnTo>
                <a:lnTo>
                  <a:pt x="1614043" y="221672"/>
                </a:lnTo>
                <a:lnTo>
                  <a:pt x="1623433" y="216606"/>
                </a:lnTo>
                <a:lnTo>
                  <a:pt x="1632585" y="211242"/>
                </a:lnTo>
                <a:lnTo>
                  <a:pt x="1643223" y="178343"/>
                </a:lnTo>
                <a:lnTo>
                  <a:pt x="1645553" y="170212"/>
                </a:lnTo>
                <a:lnTo>
                  <a:pt x="1644348" y="175254"/>
                </a:lnTo>
                <a:lnTo>
                  <a:pt x="1644381" y="181872"/>
                </a:lnTo>
                <a:lnTo>
                  <a:pt x="1650426" y="178472"/>
                </a:lnTo>
                <a:lnTo>
                  <a:pt x="1667256" y="153457"/>
                </a:lnTo>
                <a:lnTo>
                  <a:pt x="1670812" y="145055"/>
                </a:lnTo>
                <a:lnTo>
                  <a:pt x="1673034" y="136058"/>
                </a:lnTo>
                <a:lnTo>
                  <a:pt x="1675256" y="127061"/>
                </a:lnTo>
                <a:lnTo>
                  <a:pt x="1678813" y="118659"/>
                </a:lnTo>
                <a:lnTo>
                  <a:pt x="1683837" y="112333"/>
                </a:lnTo>
                <a:lnTo>
                  <a:pt x="1689957" y="106816"/>
                </a:lnTo>
                <a:lnTo>
                  <a:pt x="1696315" y="101443"/>
                </a:lnTo>
                <a:lnTo>
                  <a:pt x="1702054" y="95545"/>
                </a:lnTo>
                <a:lnTo>
                  <a:pt x="1712366" y="80656"/>
                </a:lnTo>
                <a:lnTo>
                  <a:pt x="1722548" y="64637"/>
                </a:lnTo>
                <a:lnTo>
                  <a:pt x="1734040" y="49593"/>
                </a:lnTo>
                <a:lnTo>
                  <a:pt x="1748282" y="37633"/>
                </a:lnTo>
                <a:lnTo>
                  <a:pt x="1756630" y="33970"/>
                </a:lnTo>
                <a:lnTo>
                  <a:pt x="1765538" y="31569"/>
                </a:lnTo>
                <a:lnTo>
                  <a:pt x="1774517" y="29311"/>
                </a:lnTo>
                <a:lnTo>
                  <a:pt x="1783080" y="26076"/>
                </a:lnTo>
                <a:lnTo>
                  <a:pt x="1791801" y="19982"/>
                </a:lnTo>
                <a:lnTo>
                  <a:pt x="1799891" y="12567"/>
                </a:lnTo>
                <a:lnTo>
                  <a:pt x="1808243" y="6127"/>
                </a:lnTo>
                <a:lnTo>
                  <a:pt x="1817751" y="2962"/>
                </a:lnTo>
                <a:lnTo>
                  <a:pt x="1870917" y="329"/>
                </a:lnTo>
                <a:lnTo>
                  <a:pt x="1924168" y="0"/>
                </a:lnTo>
                <a:lnTo>
                  <a:pt x="1977469" y="987"/>
                </a:lnTo>
                <a:lnTo>
                  <a:pt x="2030781" y="2304"/>
                </a:lnTo>
                <a:lnTo>
                  <a:pt x="2084069" y="2962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 txBox="1"/>
          <p:nvPr/>
        </p:nvSpPr>
        <p:spPr>
          <a:xfrm>
            <a:off x="4917757" y="2890611"/>
            <a:ext cx="2209800" cy="875400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R="3810" algn="r">
              <a:spcBef>
                <a:spcPts val="386"/>
              </a:spcBef>
            </a:pPr>
            <a:r>
              <a:rPr sz="1200" dirty="0">
                <a:latin typeface="Calibri"/>
                <a:cs typeface="Calibri"/>
              </a:rPr>
              <a:t>QE </a:t>
            </a:r>
            <a:r>
              <a:rPr sz="1200" spc="-4" dirty="0">
                <a:latin typeface="Calibri"/>
                <a:cs typeface="Calibri"/>
              </a:rPr>
              <a:t>during </a:t>
            </a:r>
            <a:r>
              <a:rPr sz="1200" spc="-8" dirty="0">
                <a:latin typeface="Calibri"/>
                <a:cs typeface="Calibri"/>
              </a:rPr>
              <a:t>growth </a:t>
            </a:r>
            <a:r>
              <a:rPr sz="1200" spc="-4" dirty="0">
                <a:latin typeface="Calibri"/>
                <a:cs typeface="Calibri"/>
              </a:rPr>
              <a:t>(532 nm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laser)</a:t>
            </a:r>
            <a:endParaRPr sz="1200">
              <a:latin typeface="Calibri"/>
              <a:cs typeface="Calibri"/>
            </a:endParaRPr>
          </a:p>
          <a:p>
            <a:pPr marR="35719" algn="r">
              <a:spcBef>
                <a:spcPts val="349"/>
              </a:spcBef>
            </a:pPr>
            <a:r>
              <a:rPr sz="1350" dirty="0">
                <a:latin typeface="Calibri"/>
                <a:cs typeface="Calibri"/>
              </a:rPr>
              <a:t>Cs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225"/>
              </a:spcBef>
            </a:pPr>
            <a:r>
              <a:rPr sz="1050" spc="-4" dirty="0">
                <a:solidFill>
                  <a:srgbClr val="375F92"/>
                </a:solidFill>
                <a:latin typeface="Calibri"/>
                <a:cs typeface="Calibri"/>
              </a:rPr>
              <a:t>QE(%)</a:t>
            </a:r>
            <a:endParaRPr sz="1050">
              <a:latin typeface="Calibri"/>
              <a:cs typeface="Calibri"/>
            </a:endParaRPr>
          </a:p>
          <a:p>
            <a:pPr marL="525780" algn="ctr">
              <a:spcBef>
                <a:spcPts val="45"/>
              </a:spcBef>
            </a:pPr>
            <a:r>
              <a:rPr sz="1350" dirty="0">
                <a:latin typeface="Calibri"/>
                <a:cs typeface="Calibri"/>
              </a:rPr>
              <a:t>K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808791" y="2331711"/>
            <a:ext cx="307657" cy="325755"/>
          </a:xfrm>
          <a:custGeom>
            <a:avLst/>
            <a:gdLst/>
            <a:ahLst/>
            <a:cxnLst/>
            <a:rect l="l" t="t" r="r" b="b"/>
            <a:pathLst>
              <a:path w="410210" h="434339">
                <a:moveTo>
                  <a:pt x="0" y="420635"/>
                </a:moveTo>
                <a:lnTo>
                  <a:pt x="29517" y="427648"/>
                </a:lnTo>
                <a:lnTo>
                  <a:pt x="56022" y="432732"/>
                </a:lnTo>
                <a:lnTo>
                  <a:pt x="76455" y="433959"/>
                </a:lnTo>
                <a:lnTo>
                  <a:pt x="87756" y="429398"/>
                </a:lnTo>
                <a:lnTo>
                  <a:pt x="83573" y="414476"/>
                </a:lnTo>
                <a:lnTo>
                  <a:pt x="67341" y="391552"/>
                </a:lnTo>
                <a:lnTo>
                  <a:pt x="50966" y="369105"/>
                </a:lnTo>
                <a:lnTo>
                  <a:pt x="46354" y="355611"/>
                </a:lnTo>
                <a:lnTo>
                  <a:pt x="61469" y="357102"/>
                </a:lnTo>
                <a:lnTo>
                  <a:pt x="88312" y="367819"/>
                </a:lnTo>
                <a:lnTo>
                  <a:pt x="115131" y="378561"/>
                </a:lnTo>
                <a:lnTo>
                  <a:pt x="130175" y="380122"/>
                </a:lnTo>
                <a:lnTo>
                  <a:pt x="125618" y="366396"/>
                </a:lnTo>
                <a:lnTo>
                  <a:pt x="109251" y="343562"/>
                </a:lnTo>
                <a:lnTo>
                  <a:pt x="93027" y="320561"/>
                </a:lnTo>
                <a:lnTo>
                  <a:pt x="88900" y="306335"/>
                </a:lnTo>
                <a:lnTo>
                  <a:pt x="104999" y="306597"/>
                </a:lnTo>
                <a:lnTo>
                  <a:pt x="133397" y="315479"/>
                </a:lnTo>
                <a:lnTo>
                  <a:pt x="161676" y="324552"/>
                </a:lnTo>
                <a:lnTo>
                  <a:pt x="177418" y="325385"/>
                </a:lnTo>
                <a:lnTo>
                  <a:pt x="172162" y="312370"/>
                </a:lnTo>
                <a:lnTo>
                  <a:pt x="154320" y="291175"/>
                </a:lnTo>
                <a:lnTo>
                  <a:pt x="136503" y="270003"/>
                </a:lnTo>
                <a:lnTo>
                  <a:pt x="131317" y="257059"/>
                </a:lnTo>
                <a:lnTo>
                  <a:pt x="146988" y="257819"/>
                </a:lnTo>
                <a:lnTo>
                  <a:pt x="175244" y="266854"/>
                </a:lnTo>
                <a:lnTo>
                  <a:pt x="203666" y="275722"/>
                </a:lnTo>
                <a:lnTo>
                  <a:pt x="219837" y="275982"/>
                </a:lnTo>
                <a:lnTo>
                  <a:pt x="215689" y="261812"/>
                </a:lnTo>
                <a:lnTo>
                  <a:pt x="199421" y="238819"/>
                </a:lnTo>
                <a:lnTo>
                  <a:pt x="183010" y="215993"/>
                </a:lnTo>
                <a:lnTo>
                  <a:pt x="178435" y="202322"/>
                </a:lnTo>
                <a:lnTo>
                  <a:pt x="193532" y="203811"/>
                </a:lnTo>
                <a:lnTo>
                  <a:pt x="220344" y="214514"/>
                </a:lnTo>
                <a:lnTo>
                  <a:pt x="247157" y="225218"/>
                </a:lnTo>
                <a:lnTo>
                  <a:pt x="262254" y="226706"/>
                </a:lnTo>
                <a:lnTo>
                  <a:pt x="257661" y="212802"/>
                </a:lnTo>
                <a:lnTo>
                  <a:pt x="241220" y="189575"/>
                </a:lnTo>
                <a:lnTo>
                  <a:pt x="224946" y="166467"/>
                </a:lnTo>
                <a:lnTo>
                  <a:pt x="220852" y="152919"/>
                </a:lnTo>
                <a:lnTo>
                  <a:pt x="237321" y="155644"/>
                </a:lnTo>
                <a:lnTo>
                  <a:pt x="266207" y="168144"/>
                </a:lnTo>
                <a:lnTo>
                  <a:pt x="294737" y="180334"/>
                </a:lnTo>
                <a:lnTo>
                  <a:pt x="310133" y="182129"/>
                </a:lnTo>
                <a:lnTo>
                  <a:pt x="303476" y="166614"/>
                </a:lnTo>
                <a:lnTo>
                  <a:pt x="283352" y="140585"/>
                </a:lnTo>
                <a:lnTo>
                  <a:pt x="263538" y="114532"/>
                </a:lnTo>
                <a:lnTo>
                  <a:pt x="257810" y="98944"/>
                </a:lnTo>
                <a:lnTo>
                  <a:pt x="275562" y="100568"/>
                </a:lnTo>
                <a:lnTo>
                  <a:pt x="307530" y="112502"/>
                </a:lnTo>
                <a:lnTo>
                  <a:pt x="339498" y="124769"/>
                </a:lnTo>
                <a:lnTo>
                  <a:pt x="357250" y="127392"/>
                </a:lnTo>
                <a:lnTo>
                  <a:pt x="351819" y="113964"/>
                </a:lnTo>
                <a:lnTo>
                  <a:pt x="332470" y="91118"/>
                </a:lnTo>
                <a:lnTo>
                  <a:pt x="312620" y="68153"/>
                </a:lnTo>
                <a:lnTo>
                  <a:pt x="305688" y="54367"/>
                </a:lnTo>
                <a:lnTo>
                  <a:pt x="320107" y="55929"/>
                </a:lnTo>
                <a:lnTo>
                  <a:pt x="347027" y="66671"/>
                </a:lnTo>
                <a:lnTo>
                  <a:pt x="374233" y="77388"/>
                </a:lnTo>
                <a:lnTo>
                  <a:pt x="389508" y="78878"/>
                </a:lnTo>
                <a:lnTo>
                  <a:pt x="385558" y="65456"/>
                </a:lnTo>
                <a:lnTo>
                  <a:pt x="370189" y="43128"/>
                </a:lnTo>
                <a:lnTo>
                  <a:pt x="354129" y="20228"/>
                </a:lnTo>
                <a:lnTo>
                  <a:pt x="348106" y="5091"/>
                </a:lnTo>
                <a:lnTo>
                  <a:pt x="355129" y="0"/>
                </a:lnTo>
                <a:lnTo>
                  <a:pt x="369427" y="456"/>
                </a:lnTo>
                <a:lnTo>
                  <a:pt x="388558" y="4627"/>
                </a:lnTo>
                <a:lnTo>
                  <a:pt x="410082" y="10679"/>
                </a:lnTo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5104066" y="2249710"/>
            <a:ext cx="76580" cy="946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14500" y="114300"/>
            <a:ext cx="5543550" cy="369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604963" y="3782187"/>
            <a:ext cx="6046946" cy="13253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33400">
              <a:spcBef>
                <a:spcPts val="75"/>
              </a:spcBef>
            </a:pPr>
            <a:r>
              <a:rPr spc="-8" dirty="0">
                <a:latin typeface="Calibri"/>
                <a:cs typeface="Calibri"/>
              </a:rPr>
              <a:t>Antimony </a:t>
            </a:r>
            <a:r>
              <a:rPr spc="-11" dirty="0">
                <a:latin typeface="Calibri"/>
                <a:cs typeface="Calibri"/>
              </a:rPr>
              <a:t>evaporated </a:t>
            </a:r>
            <a:r>
              <a:rPr spc="-4" dirty="0">
                <a:latin typeface="Calibri"/>
                <a:cs typeface="Calibri"/>
              </a:rPr>
              <a:t>on Si, </a:t>
            </a:r>
            <a:r>
              <a:rPr dirty="0">
                <a:latin typeface="Calibri"/>
                <a:cs typeface="Calibri"/>
              </a:rPr>
              <a:t>0.2 </a:t>
            </a:r>
            <a:r>
              <a:rPr spc="-11" dirty="0">
                <a:latin typeface="Calibri"/>
                <a:cs typeface="Calibri"/>
              </a:rPr>
              <a:t>Å/s; crystallize at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4nm</a:t>
            </a:r>
            <a:endParaRPr>
              <a:latin typeface="Calibri"/>
              <a:cs typeface="Calibri"/>
            </a:endParaRPr>
          </a:p>
          <a:p>
            <a:pPr marL="9525"/>
            <a:r>
              <a:rPr dirty="0">
                <a:latin typeface="Calibri"/>
                <a:cs typeface="Calibri"/>
              </a:rPr>
              <a:t>K </a:t>
            </a:r>
            <a:r>
              <a:rPr spc="-4" dirty="0">
                <a:latin typeface="Calibri"/>
                <a:cs typeface="Calibri"/>
              </a:rPr>
              <a:t>deposition </a:t>
            </a:r>
            <a:r>
              <a:rPr spc="-8" dirty="0">
                <a:latin typeface="Calibri"/>
                <a:cs typeface="Calibri"/>
              </a:rPr>
              <a:t>dissolves </a:t>
            </a:r>
            <a:r>
              <a:rPr dirty="0">
                <a:latin typeface="Calibri"/>
                <a:cs typeface="Calibri"/>
              </a:rPr>
              <a:t>Sb </a:t>
            </a:r>
            <a:r>
              <a:rPr spc="-11" dirty="0">
                <a:latin typeface="Calibri"/>
                <a:cs typeface="Calibri"/>
              </a:rPr>
              <a:t>layer </a:t>
            </a:r>
            <a:r>
              <a:rPr dirty="0">
                <a:latin typeface="Calibri"/>
                <a:cs typeface="Calibri"/>
              </a:rPr>
              <a:t>- </a:t>
            </a:r>
            <a:r>
              <a:rPr spc="-4" dirty="0">
                <a:latin typeface="Calibri"/>
                <a:cs typeface="Calibri"/>
              </a:rPr>
              <a:t>This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8" dirty="0">
                <a:latin typeface="Calibri"/>
                <a:cs typeface="Calibri"/>
              </a:rPr>
              <a:t>where roughening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11" dirty="0">
                <a:latin typeface="Calibri"/>
                <a:cs typeface="Calibri"/>
              </a:rPr>
              <a:t>occurs!</a:t>
            </a:r>
            <a:endParaRPr>
              <a:latin typeface="Calibri"/>
              <a:cs typeface="Calibri"/>
            </a:endParaRPr>
          </a:p>
          <a:p>
            <a:pPr marL="758666" marR="751523" algn="ctr"/>
            <a:r>
              <a:rPr dirty="0">
                <a:latin typeface="Calibri"/>
                <a:cs typeface="Calibri"/>
              </a:rPr>
              <a:t>QE </a:t>
            </a:r>
            <a:r>
              <a:rPr spc="-4" dirty="0">
                <a:latin typeface="Calibri"/>
                <a:cs typeface="Calibri"/>
              </a:rPr>
              <a:t>increase </a:t>
            </a:r>
            <a:r>
              <a:rPr spc="-8" dirty="0">
                <a:latin typeface="Calibri"/>
                <a:cs typeface="Calibri"/>
              </a:rPr>
              <a:t>corresponds </a:t>
            </a:r>
            <a:r>
              <a:rPr dirty="0">
                <a:latin typeface="Calibri"/>
                <a:cs typeface="Calibri"/>
              </a:rPr>
              <a:t>with K</a:t>
            </a:r>
            <a:r>
              <a:rPr baseline="-20833" dirty="0">
                <a:latin typeface="Calibri"/>
                <a:cs typeface="Calibri"/>
              </a:rPr>
              <a:t>x</a:t>
            </a:r>
            <a:r>
              <a:rPr dirty="0">
                <a:latin typeface="Calibri"/>
                <a:cs typeface="Calibri"/>
              </a:rPr>
              <a:t>Sb </a:t>
            </a:r>
            <a:r>
              <a:rPr spc="-11" dirty="0">
                <a:latin typeface="Calibri"/>
                <a:cs typeface="Calibri"/>
              </a:rPr>
              <a:t>crystallization  </a:t>
            </a:r>
            <a:r>
              <a:rPr spc="-4" dirty="0">
                <a:latin typeface="Calibri"/>
                <a:cs typeface="Calibri"/>
              </a:rPr>
              <a:t>Cs increases </a:t>
            </a:r>
            <a:r>
              <a:rPr spc="-8" dirty="0">
                <a:latin typeface="Calibri"/>
                <a:cs typeface="Calibri"/>
              </a:rPr>
              <a:t>lattice </a:t>
            </a:r>
            <a:r>
              <a:rPr spc="-11" dirty="0">
                <a:latin typeface="Calibri"/>
                <a:cs typeface="Calibri"/>
              </a:rPr>
              <a:t>constant </a:t>
            </a:r>
            <a:r>
              <a:rPr spc="-4" dirty="0">
                <a:latin typeface="Calibri"/>
                <a:cs typeface="Calibri"/>
              </a:rPr>
              <a:t>and reduces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spc="-11" dirty="0">
                <a:latin typeface="Calibri"/>
                <a:cs typeface="Calibri"/>
              </a:rPr>
              <a:t>defects</a:t>
            </a:r>
            <a:endParaRPr>
              <a:latin typeface="Calibri"/>
              <a:cs typeface="Calibri"/>
            </a:endParaRPr>
          </a:p>
          <a:p>
            <a:pPr marL="1321117">
              <a:spcBef>
                <a:spcPts val="8"/>
              </a:spcBef>
            </a:pPr>
            <a:r>
              <a:rPr sz="1350" dirty="0">
                <a:latin typeface="Calibri"/>
                <a:cs typeface="Calibri"/>
              </a:rPr>
              <a:t>M. </a:t>
            </a:r>
            <a:r>
              <a:rPr sz="1350" spc="-4" dirty="0">
                <a:latin typeface="Calibri"/>
                <a:cs typeface="Calibri"/>
              </a:rPr>
              <a:t>Ruiz-Osés </a:t>
            </a:r>
            <a:r>
              <a:rPr sz="1350" spc="-8" dirty="0">
                <a:latin typeface="Calibri"/>
                <a:cs typeface="Calibri"/>
              </a:rPr>
              <a:t>et </a:t>
            </a:r>
            <a:r>
              <a:rPr sz="1350" spc="-4" dirty="0">
                <a:latin typeface="Calibri"/>
                <a:cs typeface="Calibri"/>
              </a:rPr>
              <a:t>al., </a:t>
            </a:r>
            <a:r>
              <a:rPr sz="1350" dirty="0">
                <a:latin typeface="Calibri"/>
                <a:cs typeface="Calibri"/>
              </a:rPr>
              <a:t>APL </a:t>
            </a:r>
            <a:r>
              <a:rPr sz="1350" spc="-4" dirty="0">
                <a:latin typeface="Calibri"/>
                <a:cs typeface="Calibri"/>
              </a:rPr>
              <a:t>Mat. 2, </a:t>
            </a:r>
            <a:r>
              <a:rPr sz="1350" dirty="0">
                <a:latin typeface="Calibri"/>
                <a:cs typeface="Calibri"/>
              </a:rPr>
              <a:t>121101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(2014)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0F007-B4D1-1987-47D8-3E68C8911F9C}"/>
              </a:ext>
            </a:extLst>
          </p:cNvPr>
          <p:cNvSpPr/>
          <p:nvPr/>
        </p:nvSpPr>
        <p:spPr>
          <a:xfrm>
            <a:off x="1885950" y="209550"/>
            <a:ext cx="171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28600" y="-142586"/>
            <a:ext cx="8102600" cy="565150"/>
          </a:xfrm>
          <a:prstGeom prst="rect">
            <a:avLst/>
          </a:prstGeom>
        </p:spPr>
        <p:txBody>
          <a:bodyPr vert="horz" wrap="square" lIns="0" tIns="9049" rIns="0" bIns="0" rtlCol="0" anchor="b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11" dirty="0"/>
              <a:t>Reaction</a:t>
            </a:r>
            <a:r>
              <a:rPr spc="-26" dirty="0"/>
              <a:t> </a:t>
            </a:r>
            <a:r>
              <a:rPr spc="-8" dirty="0"/>
              <a:t>Dynamics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3000" y="6594"/>
            <a:ext cx="6858000" cy="6375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Ternary Co-evaporation  </a:t>
            </a:r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en-US" altLang="zh-CN" sz="18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</a:b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GB" altLang="zh-CN" sz="1800" i="1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Simultaneously evaporate from Sb evaporator and K,Cs effusion cells</a:t>
            </a:r>
            <a:endParaRPr lang="en-US" sz="18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5122" name="Picture 2" descr="C:\Users\Diamond Group bnl\Downloads\IMG_2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7" t="24523" r="24483" b="22098"/>
          <a:stretch/>
        </p:blipFill>
        <p:spPr bwMode="auto">
          <a:xfrm>
            <a:off x="4914900" y="2514600"/>
            <a:ext cx="2636687" cy="25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amond Group bnl\Downloads\IMG_2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4066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72457" y="3016933"/>
            <a:ext cx="580824" cy="296615"/>
            <a:chOff x="4911022" y="1424407"/>
            <a:chExt cx="1950110" cy="878093"/>
          </a:xfrm>
        </p:grpSpPr>
        <p:sp>
          <p:nvSpPr>
            <p:cNvPr id="11" name="Line Callout 1 10"/>
            <p:cNvSpPr/>
            <p:nvPr/>
          </p:nvSpPr>
          <p:spPr>
            <a:xfrm>
              <a:off x="4911022" y="1424407"/>
              <a:ext cx="1836203" cy="773012"/>
            </a:xfrm>
            <a:prstGeom prst="borderCallout1">
              <a:avLst>
                <a:gd name="adj1" fmla="val 39715"/>
                <a:gd name="adj2" fmla="val -347"/>
                <a:gd name="adj3" fmla="val -408799"/>
                <a:gd name="adj4" fmla="val -4141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6299" y="1550812"/>
              <a:ext cx="1814833" cy="751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Cs Cell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1997" y="3333567"/>
            <a:ext cx="765854" cy="279536"/>
            <a:chOff x="6458722" y="2378163"/>
            <a:chExt cx="694303" cy="288303"/>
          </a:xfrm>
        </p:grpSpPr>
        <p:sp>
          <p:nvSpPr>
            <p:cNvPr id="14" name="Line Callout 1 13"/>
            <p:cNvSpPr/>
            <p:nvPr/>
          </p:nvSpPr>
          <p:spPr>
            <a:xfrm>
              <a:off x="6458722" y="2378163"/>
              <a:ext cx="626582" cy="288032"/>
            </a:xfrm>
            <a:prstGeom prst="borderCallout1">
              <a:avLst>
                <a:gd name="adj1" fmla="val -3387"/>
                <a:gd name="adj2" fmla="val 44190"/>
                <a:gd name="adj3" fmla="val -287363"/>
                <a:gd name="adj4" fmla="val 7268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9122" y="2404586"/>
              <a:ext cx="633903" cy="261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 capsule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14450" y="3325351"/>
            <a:ext cx="691154" cy="279536"/>
            <a:chOff x="6458722" y="2378163"/>
            <a:chExt cx="626582" cy="288303"/>
          </a:xfrm>
        </p:grpSpPr>
        <p:sp>
          <p:nvSpPr>
            <p:cNvPr id="18" name="Line Callout 1 17"/>
            <p:cNvSpPr/>
            <p:nvPr/>
          </p:nvSpPr>
          <p:spPr>
            <a:xfrm>
              <a:off x="6458722" y="2378163"/>
              <a:ext cx="626582" cy="288032"/>
            </a:xfrm>
            <a:prstGeom prst="borderCallout1">
              <a:avLst>
                <a:gd name="adj1" fmla="val -3387"/>
                <a:gd name="adj2" fmla="val 44190"/>
                <a:gd name="adj3" fmla="val -58780"/>
                <a:gd name="adj4" fmla="val 18777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9122" y="2404586"/>
              <a:ext cx="463875" cy="261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J tube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9529" y="3749603"/>
            <a:ext cx="332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Growth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rate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controlled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by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J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tube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temperature,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valve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shutter</a:t>
            </a:r>
          </a:p>
          <a:p>
            <a:pPr defTabSz="685800">
              <a:defRPr/>
            </a:pPr>
            <a:endParaRPr lang="en-US" altLang="zh-CN" sz="135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Stoichiometry controlled by real time XRF</a:t>
            </a:r>
          </a:p>
        </p:txBody>
      </p:sp>
      <p:pic>
        <p:nvPicPr>
          <p:cNvPr id="21" name="Picture 2" descr="C:\Users\smedley\AppData\Local\Microsoft\Windows\Temporary Internet Files\Content.IE5\VT3W5QSD\IMG_20160218_182938.jpg"/>
          <p:cNvPicPr>
            <a:picLocks noChangeAspect="1" noChangeArrowheads="1"/>
          </p:cNvPicPr>
          <p:nvPr/>
        </p:nvPicPr>
        <p:blipFill rotWithShape="1">
          <a:blip r:embed="rId5" cstate="print"/>
          <a:srcRect l="12501" t="18889" r="17500" b="31111"/>
          <a:stretch/>
        </p:blipFill>
        <p:spPr bwMode="auto">
          <a:xfrm>
            <a:off x="4758358" y="685801"/>
            <a:ext cx="3185492" cy="170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1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37" y="3597865"/>
            <a:ext cx="5373788" cy="8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33" y="1059582"/>
            <a:ext cx="5360289" cy="17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7012" y="2145495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(222)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7012" y="1740716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(420)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7012" y="155217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(422)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7012" y="1227393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(440)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236802"/>
            <a:ext cx="5892409" cy="9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94955" y="489379"/>
            <a:ext cx="878767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Thickness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8162" y="1483983"/>
            <a:ext cx="863378" cy="5078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Real time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XRD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403" y="2895787"/>
            <a:ext cx="1118896" cy="5078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Real time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Fluorescence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9010" y="3759882"/>
            <a:ext cx="388248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QE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42604" y="195486"/>
            <a:ext cx="35330" cy="42664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7875" y="519522"/>
            <a:ext cx="764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9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~10nm</a:t>
            </a:r>
            <a:endParaRPr lang="en-US" sz="9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0883" y="2702371"/>
            <a:ext cx="5211477" cy="10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8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909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Stoichiometry &amp; Structural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2188537"/>
            <a:ext cx="75608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Camera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7618" y="262919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textured</a:t>
            </a:r>
          </a:p>
          <a:p>
            <a:pPr defTabSz="685800"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CsSb phase!</a:t>
            </a:r>
          </a:p>
          <a:p>
            <a:pPr defTabSz="685800">
              <a:defRPr/>
            </a:pPr>
            <a:endParaRPr 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size lateral grains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9763" y="514351"/>
            <a:ext cx="74443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Camera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61694" y="784380"/>
            <a:ext cx="1812684" cy="1359679"/>
            <a:chOff x="2947176" y="4568422"/>
            <a:chExt cx="2416912" cy="1812905"/>
          </a:xfrm>
        </p:grpSpPr>
        <p:grpSp>
          <p:nvGrpSpPr>
            <p:cNvPr id="5" name="Group 4"/>
            <p:cNvGrpSpPr/>
            <p:nvPr/>
          </p:nvGrpSpPr>
          <p:grpSpPr>
            <a:xfrm>
              <a:off x="2947176" y="4568422"/>
              <a:ext cx="2416912" cy="1812905"/>
              <a:chOff x="1018451" y="1124744"/>
              <a:chExt cx="3303288" cy="231814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18451" y="1124744"/>
                <a:ext cx="3303288" cy="2318148"/>
                <a:chOff x="1018451" y="1052736"/>
                <a:chExt cx="3303288" cy="231814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451" y="1052736"/>
                  <a:ext cx="3303288" cy="2318148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1767663" y="1363806"/>
                  <a:ext cx="1298182" cy="629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900" b="1" dirty="0">
                      <a:solidFill>
                        <a:srgbClr val="FF0000"/>
                      </a:solidFill>
                      <a:latin typeface="Calibri"/>
                    </a:rPr>
                    <a:t>Grain size 20.2nm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549355" y="2636912"/>
                <a:ext cx="780539" cy="3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Calibri"/>
                  </a:rPr>
                  <a:t>(220)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30743" y="2631241"/>
                <a:ext cx="780539" cy="3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Calibri"/>
                  </a:rPr>
                  <a:t>(111)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572000" y="4811694"/>
              <a:ext cx="57109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(222)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09982" y="946398"/>
            <a:ext cx="1842301" cy="1180416"/>
            <a:chOff x="819025" y="1602885"/>
            <a:chExt cx="3344557" cy="2286000"/>
          </a:xfrm>
        </p:grpSpPr>
        <p:grpSp>
          <p:nvGrpSpPr>
            <p:cNvPr id="7" name="Group 6"/>
            <p:cNvGrpSpPr/>
            <p:nvPr/>
          </p:nvGrpSpPr>
          <p:grpSpPr>
            <a:xfrm>
              <a:off x="819025" y="1602885"/>
              <a:ext cx="3344557" cy="2286000"/>
              <a:chOff x="819025" y="1602885"/>
              <a:chExt cx="3344557" cy="22860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025" y="1602885"/>
                <a:ext cx="3257478" cy="2286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774877" y="1609065"/>
                <a:ext cx="1388705" cy="71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srgbClr val="FF0000"/>
                    </a:solidFill>
                    <a:latin typeface="Calibri"/>
                  </a:rPr>
                  <a:t>Grain size 27.7nm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272469" y="2491992"/>
              <a:ext cx="777586" cy="447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(400)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8002" y="1602885"/>
              <a:ext cx="777586" cy="447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(200)</a:t>
              </a:r>
            </a:p>
          </p:txBody>
        </p:sp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47" y="778428"/>
            <a:ext cx="3085835" cy="16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678057" y="2836608"/>
          <a:ext cx="2461894" cy="11334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70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L004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L005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L006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2.21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L011 Si</a:t>
                      </a: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2.07</a:t>
                      </a: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L012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MgO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1.98</a:t>
                      </a: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79713" y="4186759"/>
            <a:ext cx="175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K/Cs/Sb ratio!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15" y="2458566"/>
            <a:ext cx="29221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00200" y="4672812"/>
            <a:ext cx="616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works for the entire Alkali </a:t>
            </a:r>
            <a:r>
              <a:rPr lang="en-US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antimonide</a:t>
            </a: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– we’ve created pseudo single crystals with a wide range of </a:t>
            </a:r>
            <a:r>
              <a:rPr lang="en-US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stoichiometries</a:t>
            </a:r>
            <a:endParaRPr 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7350" y="3386281"/>
          <a:ext cx="5733551" cy="8127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QE@532nm(%)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Roughness(A)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Thickness (A)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Grain size (A)</a:t>
                      </a:r>
                    </a:p>
                  </a:txBody>
                  <a:tcPr marL="2449" marR="2449" marT="326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L004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234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5358" marR="5358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L005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815.3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5358" marR="5358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L006 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49" marR="2449" marT="3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5358" marR="5358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595064"/>
            <a:ext cx="3101820" cy="24370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9812" y="0"/>
            <a:ext cx="687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Surface Roughness &amp; QE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431247"/>
            <a:ext cx="3941777" cy="28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4291653"/>
            <a:ext cx="56200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Simultaneous evaporation of all constituents results in no crystal phase transformation </a:t>
            </a:r>
          </a:p>
          <a:p>
            <a:pPr defTabSz="68580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Smooth, reproducible and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ultra-high QE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Highly Crystalline!</a:t>
            </a:r>
          </a:p>
        </p:txBody>
      </p:sp>
    </p:spTree>
    <p:extLst>
      <p:ext uri="{BB962C8B-B14F-4D97-AF65-F5344CB8AC3E}">
        <p14:creationId xmlns:p14="http://schemas.microsoft.com/office/powerpoint/2010/main" val="50994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D5B437F-A327-DE87-8C7F-029D2DFB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Co-deposition leads </a:t>
            </a:r>
            <a:r>
              <a:rPr lang="en-US" sz="2400" spc="-11" dirty="0"/>
              <a:t>to </a:t>
            </a:r>
            <a:r>
              <a:rPr lang="en-US" sz="2400" spc="-8" dirty="0"/>
              <a:t>efficient </a:t>
            </a:r>
            <a:r>
              <a:rPr lang="en-US" sz="2400" dirty="0"/>
              <a:t>and </a:t>
            </a:r>
            <a:r>
              <a:rPr lang="en-US" sz="2400" spc="-4" dirty="0"/>
              <a:t>ultra-smooth </a:t>
            </a:r>
            <a:r>
              <a:rPr lang="en-US" sz="2400" spc="-8" dirty="0"/>
              <a:t>cathodes 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299019" y="1109654"/>
            <a:ext cx="2946007" cy="239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945571" y="995811"/>
            <a:ext cx="2722458" cy="2576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1773554" y="823532"/>
            <a:ext cx="4792980" cy="319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223"/>
              </a:lnSpc>
              <a:spcBef>
                <a:spcPts val="75"/>
              </a:spcBef>
            </a:pPr>
            <a:r>
              <a:rPr sz="1200" spc="-4" dirty="0">
                <a:latin typeface="Calibri"/>
                <a:cs typeface="Calibri"/>
              </a:rPr>
              <a:t>Co-deposited K2CsSb </a:t>
            </a:r>
            <a:r>
              <a:rPr sz="1200" dirty="0">
                <a:latin typeface="Calibri"/>
                <a:cs typeface="Calibri"/>
              </a:rPr>
              <a:t>yield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spectrum</a:t>
            </a:r>
            <a:endParaRPr sz="1200">
              <a:latin typeface="Calibri"/>
              <a:cs typeface="Calibri"/>
            </a:endParaRPr>
          </a:p>
          <a:p>
            <a:pPr marR="3810" algn="r">
              <a:lnSpc>
                <a:spcPts val="1223"/>
              </a:lnSpc>
            </a:pPr>
            <a:r>
              <a:rPr sz="1200" spc="-4" dirty="0">
                <a:latin typeface="Calibri"/>
                <a:cs typeface="Calibri"/>
              </a:rPr>
              <a:t>Sequential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deposition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0085" y="2295524"/>
            <a:ext cx="8848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4" dirty="0">
                <a:latin typeface="Calibri"/>
                <a:cs typeface="Calibri"/>
              </a:rPr>
              <a:t>Co-deposition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0486" y="3910219"/>
            <a:ext cx="2747745" cy="83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088445" y="3903916"/>
            <a:ext cx="45434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20</a:t>
            </a:r>
            <a:r>
              <a:rPr sz="900" spc="-41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MV/m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8445" y="4178237"/>
            <a:ext cx="275891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- </a:t>
            </a:r>
            <a:r>
              <a:rPr sz="900" spc="-8" dirty="0">
                <a:latin typeface="Calibri"/>
                <a:cs typeface="Calibri"/>
              </a:rPr>
              <a:t>significant </a:t>
            </a:r>
            <a:r>
              <a:rPr sz="900" spc="-4" dirty="0">
                <a:latin typeface="Calibri"/>
                <a:cs typeface="Calibri"/>
              </a:rPr>
              <a:t>emittance degradation </a:t>
            </a:r>
            <a:r>
              <a:rPr sz="900" spc="-8" dirty="0">
                <a:latin typeface="Calibri"/>
                <a:cs typeface="Calibri"/>
              </a:rPr>
              <a:t>for </a:t>
            </a:r>
            <a:r>
              <a:rPr sz="900" spc="-4" dirty="0">
                <a:latin typeface="Calibri"/>
                <a:cs typeface="Calibri"/>
              </a:rPr>
              <a:t>sequential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4" dirty="0">
                <a:latin typeface="Calibri"/>
                <a:cs typeface="Calibri"/>
              </a:rPr>
              <a:t>method</a:t>
            </a:r>
            <a:endParaRPr sz="900">
              <a:latin typeface="Calibri"/>
              <a:cs typeface="Calibri"/>
            </a:endParaRPr>
          </a:p>
          <a:p>
            <a:pPr marL="93821" algn="ctr"/>
            <a:r>
              <a:rPr sz="900" dirty="0">
                <a:latin typeface="Calibri"/>
                <a:cs typeface="Calibri"/>
              </a:rPr>
              <a:t>- </a:t>
            </a:r>
            <a:r>
              <a:rPr sz="900" spc="-4" dirty="0">
                <a:latin typeface="Calibri"/>
                <a:cs typeface="Calibri"/>
              </a:rPr>
              <a:t>no practical </a:t>
            </a:r>
            <a:r>
              <a:rPr sz="900" spc="-8" dirty="0">
                <a:latin typeface="Calibri"/>
                <a:cs typeface="Calibri"/>
              </a:rPr>
              <a:t>degradation </a:t>
            </a:r>
            <a:r>
              <a:rPr sz="900" dirty="0">
                <a:latin typeface="Calibri"/>
                <a:cs typeface="Calibri"/>
              </a:rPr>
              <a:t>with</a:t>
            </a:r>
            <a:r>
              <a:rPr sz="900" spc="-101" dirty="0">
                <a:latin typeface="Calibri"/>
                <a:cs typeface="Calibri"/>
              </a:rPr>
              <a:t> </a:t>
            </a:r>
            <a:r>
              <a:rPr sz="900" spc="-4" dirty="0">
                <a:latin typeface="Calibri"/>
                <a:cs typeface="Calibri"/>
              </a:rPr>
              <a:t>co-deposition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8446" y="4589716"/>
            <a:ext cx="271891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113" indent="-128588">
              <a:spcBef>
                <a:spcPts val="75"/>
              </a:spcBef>
              <a:buChar char="-"/>
              <a:tabLst>
                <a:tab pos="138589" algn="l"/>
              </a:tabLst>
            </a:pPr>
            <a:r>
              <a:rPr sz="900" spc="-4" dirty="0">
                <a:latin typeface="Calibri"/>
                <a:cs typeface="Calibri"/>
              </a:rPr>
              <a:t>LN2 threshold </a:t>
            </a:r>
            <a:r>
              <a:rPr sz="900" dirty="0">
                <a:latin typeface="Calibri"/>
                <a:cs typeface="Calibri"/>
              </a:rPr>
              <a:t>emission</a:t>
            </a:r>
            <a:endParaRPr sz="900">
              <a:latin typeface="Calibri"/>
              <a:cs typeface="Calibri"/>
            </a:endParaRPr>
          </a:p>
          <a:p>
            <a:pPr marL="481013" lvl="1" indent="-128588">
              <a:buChar char="-"/>
              <a:tabLst>
                <a:tab pos="481489" algn="l"/>
              </a:tabLst>
            </a:pPr>
            <a:r>
              <a:rPr sz="900" spc="-8" dirty="0">
                <a:latin typeface="Calibri"/>
                <a:cs typeface="Calibri"/>
              </a:rPr>
              <a:t>significant </a:t>
            </a:r>
            <a:r>
              <a:rPr sz="900" spc="-4" dirty="0">
                <a:latin typeface="Calibri"/>
                <a:cs typeface="Calibri"/>
              </a:rPr>
              <a:t>degradation, even </a:t>
            </a:r>
            <a:r>
              <a:rPr sz="900" dirty="0">
                <a:latin typeface="Calibri"/>
                <a:cs typeface="Calibri"/>
              </a:rPr>
              <a:t>with</a:t>
            </a:r>
            <a:r>
              <a:rPr sz="900" spc="-41" dirty="0">
                <a:latin typeface="Calibri"/>
                <a:cs typeface="Calibri"/>
              </a:rPr>
              <a:t> </a:t>
            </a:r>
            <a:r>
              <a:rPr sz="900" spc="-4" dirty="0">
                <a:latin typeface="Calibri"/>
                <a:cs typeface="Calibri"/>
              </a:rPr>
              <a:t>co-deposition</a:t>
            </a:r>
            <a:endParaRPr sz="900">
              <a:latin typeface="Calibri"/>
              <a:cs typeface="Calibri"/>
            </a:endParaRPr>
          </a:p>
          <a:p>
            <a:pPr marL="481013" lvl="1" indent="-128588">
              <a:buChar char="-"/>
              <a:tabLst>
                <a:tab pos="481489" algn="l"/>
              </a:tabLst>
            </a:pPr>
            <a:r>
              <a:rPr sz="900" spc="-8" dirty="0">
                <a:latin typeface="Calibri"/>
                <a:cs typeface="Calibri"/>
              </a:rPr>
              <a:t>we </a:t>
            </a:r>
            <a:r>
              <a:rPr sz="900" spc="-4" dirty="0">
                <a:latin typeface="Calibri"/>
                <a:cs typeface="Calibri"/>
              </a:rPr>
              <a:t>need films smoother </a:t>
            </a:r>
            <a:r>
              <a:rPr sz="900" dirty="0">
                <a:latin typeface="Calibri"/>
                <a:cs typeface="Calibri"/>
              </a:rPr>
              <a:t>than </a:t>
            </a:r>
            <a:r>
              <a:rPr sz="900" spc="-4" dirty="0">
                <a:latin typeface="Calibri"/>
                <a:cs typeface="Calibri"/>
              </a:rPr>
              <a:t>0.6</a:t>
            </a:r>
            <a:r>
              <a:rPr sz="900" spc="19" dirty="0">
                <a:latin typeface="Calibri"/>
                <a:cs typeface="Calibri"/>
              </a:rPr>
              <a:t> </a:t>
            </a:r>
            <a:r>
              <a:rPr sz="900" spc="-4" dirty="0">
                <a:latin typeface="Calibri"/>
                <a:cs typeface="Calibri"/>
              </a:rPr>
              <a:t>nm!!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8451" y="4388740"/>
            <a:ext cx="45434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Calibri"/>
                <a:cs typeface="Calibri"/>
              </a:rPr>
              <a:t>20</a:t>
            </a:r>
            <a:r>
              <a:rPr sz="900" spc="-41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MV/m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8452" y="4075366"/>
            <a:ext cx="39576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5</a:t>
            </a:r>
            <a:r>
              <a:rPr sz="900" spc="-49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MV/m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2648" y="4657344"/>
            <a:ext cx="51244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Calibri"/>
                <a:cs typeface="Calibri"/>
              </a:rPr>
              <a:t>100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MV/m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30802" y="4153947"/>
            <a:ext cx="217646" cy="217170"/>
          </a:xfrm>
          <a:custGeom>
            <a:avLst/>
            <a:gdLst/>
            <a:ahLst/>
            <a:cxnLst/>
            <a:rect l="l" t="t" r="r" b="b"/>
            <a:pathLst>
              <a:path w="290195" h="289560">
                <a:moveTo>
                  <a:pt x="41910" y="155994"/>
                </a:moveTo>
                <a:lnTo>
                  <a:pt x="34036" y="160604"/>
                </a:lnTo>
                <a:lnTo>
                  <a:pt x="0" y="289559"/>
                </a:lnTo>
                <a:lnTo>
                  <a:pt x="38355" y="279514"/>
                </a:lnTo>
                <a:lnTo>
                  <a:pt x="30479" y="279514"/>
                </a:lnTo>
                <a:lnTo>
                  <a:pt x="10033" y="259016"/>
                </a:lnTo>
                <a:lnTo>
                  <a:pt x="47950" y="221182"/>
                </a:lnTo>
                <a:lnTo>
                  <a:pt x="61975" y="168008"/>
                </a:lnTo>
                <a:lnTo>
                  <a:pt x="57403" y="160083"/>
                </a:lnTo>
                <a:lnTo>
                  <a:pt x="41910" y="155994"/>
                </a:lnTo>
                <a:close/>
              </a:path>
              <a:path w="290195" h="289560">
                <a:moveTo>
                  <a:pt x="47950" y="221182"/>
                </a:moveTo>
                <a:lnTo>
                  <a:pt x="10033" y="259016"/>
                </a:lnTo>
                <a:lnTo>
                  <a:pt x="30479" y="279514"/>
                </a:lnTo>
                <a:lnTo>
                  <a:pt x="37036" y="272973"/>
                </a:lnTo>
                <a:lnTo>
                  <a:pt x="34289" y="272973"/>
                </a:lnTo>
                <a:lnTo>
                  <a:pt x="16637" y="255257"/>
                </a:lnTo>
                <a:lnTo>
                  <a:pt x="40619" y="248975"/>
                </a:lnTo>
                <a:lnTo>
                  <a:pt x="47950" y="221182"/>
                </a:lnTo>
                <a:close/>
              </a:path>
              <a:path w="290195" h="289560">
                <a:moveTo>
                  <a:pt x="121665" y="227749"/>
                </a:moveTo>
                <a:lnTo>
                  <a:pt x="68384" y="241703"/>
                </a:lnTo>
                <a:lnTo>
                  <a:pt x="30479" y="279514"/>
                </a:lnTo>
                <a:lnTo>
                  <a:pt x="38355" y="279514"/>
                </a:lnTo>
                <a:lnTo>
                  <a:pt x="129031" y="255765"/>
                </a:lnTo>
                <a:lnTo>
                  <a:pt x="133603" y="247853"/>
                </a:lnTo>
                <a:lnTo>
                  <a:pt x="129539" y="232384"/>
                </a:lnTo>
                <a:lnTo>
                  <a:pt x="121665" y="227749"/>
                </a:lnTo>
                <a:close/>
              </a:path>
              <a:path w="290195" h="289560">
                <a:moveTo>
                  <a:pt x="40619" y="248975"/>
                </a:moveTo>
                <a:lnTo>
                  <a:pt x="16637" y="255257"/>
                </a:lnTo>
                <a:lnTo>
                  <a:pt x="34289" y="272973"/>
                </a:lnTo>
                <a:lnTo>
                  <a:pt x="40619" y="248975"/>
                </a:lnTo>
                <a:close/>
              </a:path>
              <a:path w="290195" h="289560">
                <a:moveTo>
                  <a:pt x="68384" y="241703"/>
                </a:moveTo>
                <a:lnTo>
                  <a:pt x="40619" y="248975"/>
                </a:lnTo>
                <a:lnTo>
                  <a:pt x="34289" y="272973"/>
                </a:lnTo>
                <a:lnTo>
                  <a:pt x="37036" y="272973"/>
                </a:lnTo>
                <a:lnTo>
                  <a:pt x="68384" y="241703"/>
                </a:lnTo>
                <a:close/>
              </a:path>
              <a:path w="290195" h="289560">
                <a:moveTo>
                  <a:pt x="269621" y="0"/>
                </a:moveTo>
                <a:lnTo>
                  <a:pt x="47950" y="221182"/>
                </a:lnTo>
                <a:lnTo>
                  <a:pt x="40619" y="248975"/>
                </a:lnTo>
                <a:lnTo>
                  <a:pt x="68384" y="241703"/>
                </a:lnTo>
                <a:lnTo>
                  <a:pt x="290067" y="20573"/>
                </a:lnTo>
                <a:lnTo>
                  <a:pt x="26962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130707" y="4424933"/>
            <a:ext cx="210026" cy="100965"/>
          </a:xfrm>
          <a:custGeom>
            <a:avLst/>
            <a:gdLst/>
            <a:ahLst/>
            <a:cxnLst/>
            <a:rect l="l" t="t" r="r" b="b"/>
            <a:pathLst>
              <a:path w="280035" h="134620">
                <a:moveTo>
                  <a:pt x="115062" y="0"/>
                </a:moveTo>
                <a:lnTo>
                  <a:pt x="0" y="67665"/>
                </a:lnTo>
                <a:lnTo>
                  <a:pt x="115569" y="134404"/>
                </a:lnTo>
                <a:lnTo>
                  <a:pt x="124460" y="132041"/>
                </a:lnTo>
                <a:lnTo>
                  <a:pt x="128396" y="125120"/>
                </a:lnTo>
                <a:lnTo>
                  <a:pt x="132461" y="118198"/>
                </a:lnTo>
                <a:lnTo>
                  <a:pt x="130048" y="109347"/>
                </a:lnTo>
                <a:lnTo>
                  <a:pt x="82771" y="82029"/>
                </a:lnTo>
                <a:lnTo>
                  <a:pt x="28828" y="82029"/>
                </a:lnTo>
                <a:lnTo>
                  <a:pt x="28701" y="53073"/>
                </a:lnTo>
                <a:lnTo>
                  <a:pt x="82302" y="52859"/>
                </a:lnTo>
                <a:lnTo>
                  <a:pt x="129666" y="24955"/>
                </a:lnTo>
                <a:lnTo>
                  <a:pt x="131952" y="16078"/>
                </a:lnTo>
                <a:lnTo>
                  <a:pt x="123825" y="2298"/>
                </a:lnTo>
                <a:lnTo>
                  <a:pt x="115062" y="0"/>
                </a:lnTo>
                <a:close/>
              </a:path>
              <a:path w="280035" h="134620">
                <a:moveTo>
                  <a:pt x="82302" y="52859"/>
                </a:moveTo>
                <a:lnTo>
                  <a:pt x="28701" y="53073"/>
                </a:lnTo>
                <a:lnTo>
                  <a:pt x="28828" y="82029"/>
                </a:lnTo>
                <a:lnTo>
                  <a:pt x="82401" y="81815"/>
                </a:lnTo>
                <a:lnTo>
                  <a:pt x="79302" y="80022"/>
                </a:lnTo>
                <a:lnTo>
                  <a:pt x="36194" y="80022"/>
                </a:lnTo>
                <a:lnTo>
                  <a:pt x="36067" y="55016"/>
                </a:lnTo>
                <a:lnTo>
                  <a:pt x="78641" y="55016"/>
                </a:lnTo>
                <a:lnTo>
                  <a:pt x="82302" y="52859"/>
                </a:lnTo>
                <a:close/>
              </a:path>
              <a:path w="280035" h="134620">
                <a:moveTo>
                  <a:pt x="82401" y="81815"/>
                </a:moveTo>
                <a:lnTo>
                  <a:pt x="28828" y="82029"/>
                </a:lnTo>
                <a:lnTo>
                  <a:pt x="82771" y="82029"/>
                </a:lnTo>
                <a:lnTo>
                  <a:pt x="82401" y="81815"/>
                </a:lnTo>
                <a:close/>
              </a:path>
              <a:path w="280035" h="134620">
                <a:moveTo>
                  <a:pt x="279907" y="52069"/>
                </a:moveTo>
                <a:lnTo>
                  <a:pt x="82302" y="52859"/>
                </a:lnTo>
                <a:lnTo>
                  <a:pt x="57550" y="67441"/>
                </a:lnTo>
                <a:lnTo>
                  <a:pt x="82401" y="81815"/>
                </a:lnTo>
                <a:lnTo>
                  <a:pt x="280035" y="81025"/>
                </a:lnTo>
                <a:lnTo>
                  <a:pt x="279907" y="52069"/>
                </a:lnTo>
                <a:close/>
              </a:path>
              <a:path w="280035" h="134620">
                <a:moveTo>
                  <a:pt x="36067" y="55016"/>
                </a:moveTo>
                <a:lnTo>
                  <a:pt x="36194" y="80022"/>
                </a:lnTo>
                <a:lnTo>
                  <a:pt x="57550" y="67441"/>
                </a:lnTo>
                <a:lnTo>
                  <a:pt x="36067" y="55016"/>
                </a:lnTo>
                <a:close/>
              </a:path>
              <a:path w="280035" h="134620">
                <a:moveTo>
                  <a:pt x="57550" y="67441"/>
                </a:moveTo>
                <a:lnTo>
                  <a:pt x="36194" y="80022"/>
                </a:lnTo>
                <a:lnTo>
                  <a:pt x="79302" y="80022"/>
                </a:lnTo>
                <a:lnTo>
                  <a:pt x="57550" y="67441"/>
                </a:lnTo>
                <a:close/>
              </a:path>
              <a:path w="280035" h="134620">
                <a:moveTo>
                  <a:pt x="78641" y="55016"/>
                </a:moveTo>
                <a:lnTo>
                  <a:pt x="36067" y="55016"/>
                </a:lnTo>
                <a:lnTo>
                  <a:pt x="57550" y="67441"/>
                </a:lnTo>
                <a:lnTo>
                  <a:pt x="78641" y="5501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108990" y="4634522"/>
            <a:ext cx="294799" cy="119539"/>
          </a:xfrm>
          <a:custGeom>
            <a:avLst/>
            <a:gdLst/>
            <a:ahLst/>
            <a:cxnLst/>
            <a:rect l="l" t="t" r="r" b="b"/>
            <a:pathLst>
              <a:path w="393064" h="159385">
                <a:moveTo>
                  <a:pt x="83178" y="41464"/>
                </a:moveTo>
                <a:lnTo>
                  <a:pt x="55235" y="48475"/>
                </a:lnTo>
                <a:lnTo>
                  <a:pt x="75022" y="69269"/>
                </a:lnTo>
                <a:lnTo>
                  <a:pt x="384429" y="159042"/>
                </a:lnTo>
                <a:lnTo>
                  <a:pt x="392557" y="131229"/>
                </a:lnTo>
                <a:lnTo>
                  <a:pt x="83178" y="41464"/>
                </a:lnTo>
                <a:close/>
              </a:path>
              <a:path w="393064" h="159385">
                <a:moveTo>
                  <a:pt x="129412" y="0"/>
                </a:moveTo>
                <a:lnTo>
                  <a:pt x="0" y="32435"/>
                </a:lnTo>
                <a:lnTo>
                  <a:pt x="91948" y="129082"/>
                </a:lnTo>
                <a:lnTo>
                  <a:pt x="101092" y="129324"/>
                </a:lnTo>
                <a:lnTo>
                  <a:pt x="112775" y="118300"/>
                </a:lnTo>
                <a:lnTo>
                  <a:pt x="113030" y="109131"/>
                </a:lnTo>
                <a:lnTo>
                  <a:pt x="107442" y="103339"/>
                </a:lnTo>
                <a:lnTo>
                  <a:pt x="75022" y="69269"/>
                </a:lnTo>
                <a:lnTo>
                  <a:pt x="23622" y="54355"/>
                </a:lnTo>
                <a:lnTo>
                  <a:pt x="31750" y="26542"/>
                </a:lnTo>
                <a:lnTo>
                  <a:pt x="137443" y="26542"/>
                </a:lnTo>
                <a:lnTo>
                  <a:pt x="141224" y="20218"/>
                </a:lnTo>
                <a:lnTo>
                  <a:pt x="139192" y="12458"/>
                </a:lnTo>
                <a:lnTo>
                  <a:pt x="137287" y="4711"/>
                </a:lnTo>
                <a:lnTo>
                  <a:pt x="129412" y="0"/>
                </a:lnTo>
                <a:close/>
              </a:path>
              <a:path w="393064" h="159385">
                <a:moveTo>
                  <a:pt x="31750" y="26542"/>
                </a:moveTo>
                <a:lnTo>
                  <a:pt x="23622" y="54355"/>
                </a:lnTo>
                <a:lnTo>
                  <a:pt x="75022" y="69269"/>
                </a:lnTo>
                <a:lnTo>
                  <a:pt x="60964" y="54495"/>
                </a:lnTo>
                <a:lnTo>
                  <a:pt x="31242" y="54495"/>
                </a:lnTo>
                <a:lnTo>
                  <a:pt x="38100" y="30467"/>
                </a:lnTo>
                <a:lnTo>
                  <a:pt x="45275" y="30467"/>
                </a:lnTo>
                <a:lnTo>
                  <a:pt x="31750" y="26542"/>
                </a:lnTo>
                <a:close/>
              </a:path>
              <a:path w="393064" h="159385">
                <a:moveTo>
                  <a:pt x="38100" y="30467"/>
                </a:moveTo>
                <a:lnTo>
                  <a:pt x="31242" y="54495"/>
                </a:lnTo>
                <a:lnTo>
                  <a:pt x="55235" y="48475"/>
                </a:lnTo>
                <a:lnTo>
                  <a:pt x="38100" y="30467"/>
                </a:lnTo>
                <a:close/>
              </a:path>
              <a:path w="393064" h="159385">
                <a:moveTo>
                  <a:pt x="55235" y="48475"/>
                </a:moveTo>
                <a:lnTo>
                  <a:pt x="31242" y="54495"/>
                </a:lnTo>
                <a:lnTo>
                  <a:pt x="60964" y="54495"/>
                </a:lnTo>
                <a:lnTo>
                  <a:pt x="55235" y="48475"/>
                </a:lnTo>
                <a:close/>
              </a:path>
              <a:path w="393064" h="159385">
                <a:moveTo>
                  <a:pt x="45275" y="30467"/>
                </a:moveTo>
                <a:lnTo>
                  <a:pt x="38100" y="30467"/>
                </a:lnTo>
                <a:lnTo>
                  <a:pt x="55235" y="48475"/>
                </a:lnTo>
                <a:lnTo>
                  <a:pt x="83178" y="41464"/>
                </a:lnTo>
                <a:lnTo>
                  <a:pt x="45275" y="30467"/>
                </a:lnTo>
                <a:close/>
              </a:path>
              <a:path w="393064" h="159385">
                <a:moveTo>
                  <a:pt x="137443" y="26542"/>
                </a:moveTo>
                <a:lnTo>
                  <a:pt x="31750" y="26542"/>
                </a:lnTo>
                <a:lnTo>
                  <a:pt x="83178" y="41464"/>
                </a:lnTo>
                <a:lnTo>
                  <a:pt x="136525" y="28079"/>
                </a:lnTo>
                <a:lnTo>
                  <a:pt x="137443" y="2654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1259205" y="4927663"/>
            <a:ext cx="2629376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spc="-8" dirty="0">
                <a:latin typeface="Calibri"/>
                <a:cs typeface="Calibri"/>
              </a:rPr>
              <a:t>J. Feng </a:t>
            </a:r>
            <a:r>
              <a:rPr sz="1050" spc="-4" dirty="0">
                <a:latin typeface="Calibri"/>
                <a:cs typeface="Calibri"/>
              </a:rPr>
              <a:t>et al., </a:t>
            </a:r>
            <a:r>
              <a:rPr sz="1050" spc="-8" dirty="0">
                <a:latin typeface="Calibri"/>
                <a:cs typeface="Calibri"/>
              </a:rPr>
              <a:t>J. </a:t>
            </a:r>
            <a:r>
              <a:rPr sz="1050" spc="-4" dirty="0">
                <a:latin typeface="Calibri"/>
                <a:cs typeface="Calibri"/>
              </a:rPr>
              <a:t>Appl. </a:t>
            </a:r>
            <a:r>
              <a:rPr sz="1050" spc="-8" dirty="0">
                <a:latin typeface="Calibri"/>
                <a:cs typeface="Calibri"/>
              </a:rPr>
              <a:t>Phys., </a:t>
            </a:r>
            <a:r>
              <a:rPr sz="1050" spc="-4" dirty="0">
                <a:latin typeface="Calibri"/>
                <a:cs typeface="Calibri"/>
              </a:rPr>
              <a:t>121(4) </a:t>
            </a:r>
            <a:r>
              <a:rPr sz="1050" spc="-8" dirty="0">
                <a:latin typeface="Calibri"/>
                <a:cs typeface="Calibri"/>
              </a:rPr>
              <a:t>044904,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2017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6C6C9-D93B-AAFA-6467-9A6E112EB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E9E80-9789-43D0-7F98-A4CA2D9E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BAF0-843A-803B-CB04-25C8CCC6C7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/>
              <a:t>Cathode Overview</a:t>
            </a:r>
          </a:p>
          <a:p>
            <a:pPr algn="ctr"/>
            <a:r>
              <a:rPr lang="en-US" b="1" dirty="0"/>
              <a:t>Semiconductor Cathodes</a:t>
            </a:r>
          </a:p>
          <a:p>
            <a:pPr algn="ctr"/>
            <a:r>
              <a:rPr lang="en-US" dirty="0"/>
              <a:t>Principle of operation, Roughness, </a:t>
            </a:r>
            <a:r>
              <a:rPr lang="en-US" i="1" u="sng" dirty="0"/>
              <a:t>in situ </a:t>
            </a:r>
            <a:r>
              <a:rPr lang="en-US" u="sng" dirty="0"/>
              <a:t>x-ray analysis</a:t>
            </a:r>
          </a:p>
          <a:p>
            <a:pPr algn="ctr"/>
            <a:r>
              <a:rPr lang="en-US" b="1" dirty="0"/>
              <a:t>Major Trends in Cathode Research</a:t>
            </a:r>
          </a:p>
          <a:p>
            <a:pPr algn="ctr"/>
            <a:r>
              <a:rPr lang="en-US" dirty="0"/>
              <a:t>Epitaxy, </a:t>
            </a:r>
            <a:r>
              <a:rPr lang="en-US" dirty="0" err="1"/>
              <a:t>Heterostructuring</a:t>
            </a:r>
            <a:r>
              <a:rPr lang="en-US" dirty="0"/>
              <a:t>, Optical etalons, Sealed photocathode</a:t>
            </a:r>
          </a:p>
          <a:p>
            <a:pPr algn="ctr"/>
            <a:r>
              <a:rPr lang="en-US" b="1" dirty="0"/>
              <a:t>What would a high gradient cathode look like?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The electron source determines the initial volume of phase space – and it is hard to make it better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15A0-7C60-414F-8F41-6F90E87F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Experimental set-up: Cs-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cathode growth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A703D7-8ACC-4EA0-8918-FCEE16E7F4B1}"/>
              </a:ext>
            </a:extLst>
          </p:cNvPr>
          <p:cNvGrpSpPr/>
          <p:nvPr/>
        </p:nvGrpSpPr>
        <p:grpSpPr>
          <a:xfrm>
            <a:off x="3023668" y="2409732"/>
            <a:ext cx="4528458" cy="2128711"/>
            <a:chOff x="36365" y="164296"/>
            <a:chExt cx="6037943" cy="28382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036A94-123F-495A-9A2B-70073C8DD3B1}"/>
                </a:ext>
              </a:extLst>
            </p:cNvPr>
            <p:cNvGrpSpPr/>
            <p:nvPr/>
          </p:nvGrpSpPr>
          <p:grpSpPr>
            <a:xfrm>
              <a:off x="36365" y="164296"/>
              <a:ext cx="6037943" cy="2817401"/>
              <a:chOff x="909115" y="2108292"/>
              <a:chExt cx="8349609" cy="41929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8534D41-EA49-4446-BAC0-F69413A204AC}"/>
                  </a:ext>
                </a:extLst>
              </p:cNvPr>
              <p:cNvGrpSpPr/>
              <p:nvPr/>
            </p:nvGrpSpPr>
            <p:grpSpPr>
              <a:xfrm>
                <a:off x="909115" y="2108292"/>
                <a:ext cx="8349609" cy="2918167"/>
                <a:chOff x="1281830" y="2187573"/>
                <a:chExt cx="8349609" cy="2918167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F38AC93-4407-477B-A885-2C512E40CC82}"/>
                    </a:ext>
                  </a:extLst>
                </p:cNvPr>
                <p:cNvSpPr/>
                <p:nvPr/>
              </p:nvSpPr>
              <p:spPr>
                <a:xfrm>
                  <a:off x="4819567" y="3584231"/>
                  <a:ext cx="1120585" cy="56484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4925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isometricOffAxis2Left"/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A58E1FB-E521-4C8F-971F-9641DE1B0A87}"/>
                    </a:ext>
                  </a:extLst>
                </p:cNvPr>
                <p:cNvCxnSpPr/>
                <p:nvPr/>
              </p:nvCxnSpPr>
              <p:spPr>
                <a:xfrm>
                  <a:off x="3059832" y="3584231"/>
                  <a:ext cx="4968552" cy="600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55C0FD-2D74-49A2-8829-81D5F17145B7}"/>
                    </a:ext>
                  </a:extLst>
                </p:cNvPr>
                <p:cNvSpPr/>
                <p:nvPr/>
              </p:nvSpPr>
              <p:spPr>
                <a:xfrm>
                  <a:off x="1707451" y="3390548"/>
                  <a:ext cx="1120585" cy="56484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4925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isometricRightUp"/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CC5206A-726A-4B7F-BCD1-CF604C2DFE3B}"/>
                    </a:ext>
                  </a:extLst>
                </p:cNvPr>
                <p:cNvSpPr/>
                <p:nvPr/>
              </p:nvSpPr>
              <p:spPr>
                <a:xfrm rot="907420">
                  <a:off x="3854015" y="2187573"/>
                  <a:ext cx="571872" cy="114825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4925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isometricRightUp"/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20DC5F38-3EFA-4E78-8854-16B828968AC8}"/>
                    </a:ext>
                  </a:extLst>
                </p:cNvPr>
                <p:cNvCxnSpPr/>
                <p:nvPr/>
              </p:nvCxnSpPr>
              <p:spPr>
                <a:xfrm flipH="1" flipV="1">
                  <a:off x="5369146" y="3866655"/>
                  <a:ext cx="2936554" cy="62456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A69BDF1-598D-4B51-A855-061A47BA6991}"/>
                    </a:ext>
                  </a:extLst>
                </p:cNvPr>
                <p:cNvCxnSpPr/>
                <p:nvPr/>
              </p:nvCxnSpPr>
              <p:spPr>
                <a:xfrm flipH="1" flipV="1">
                  <a:off x="2267744" y="3702294"/>
                  <a:ext cx="3112116" cy="1643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788089F-244E-4E57-BF05-66CB1F5A8EDF}"/>
                    </a:ext>
                  </a:extLst>
                </p:cNvPr>
                <p:cNvCxnSpPr/>
                <p:nvPr/>
              </p:nvCxnSpPr>
              <p:spPr>
                <a:xfrm flipH="1" flipV="1">
                  <a:off x="4139952" y="2770701"/>
                  <a:ext cx="1239909" cy="109595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8CD01616-A0F8-4021-8E81-28CEF00F56C2}"/>
                    </a:ext>
                  </a:extLst>
                </p:cNvPr>
                <p:cNvSpPr/>
                <p:nvPr/>
              </p:nvSpPr>
              <p:spPr>
                <a:xfrm rot="19350802">
                  <a:off x="5314762" y="3456805"/>
                  <a:ext cx="1059426" cy="145552"/>
                </a:xfrm>
                <a:custGeom>
                  <a:avLst/>
                  <a:gdLst>
                    <a:gd name="connsiteX0" fmla="*/ 0 w 1323833"/>
                    <a:gd name="connsiteY0" fmla="*/ 170645 h 198898"/>
                    <a:gd name="connsiteX1" fmla="*/ 136478 w 1323833"/>
                    <a:gd name="connsiteY1" fmla="*/ 6871 h 198898"/>
                    <a:gd name="connsiteX2" fmla="*/ 272955 w 1323833"/>
                    <a:gd name="connsiteY2" fmla="*/ 170645 h 198898"/>
                    <a:gd name="connsiteX3" fmla="*/ 409433 w 1323833"/>
                    <a:gd name="connsiteY3" fmla="*/ 13695 h 198898"/>
                    <a:gd name="connsiteX4" fmla="*/ 545910 w 1323833"/>
                    <a:gd name="connsiteY4" fmla="*/ 177469 h 198898"/>
                    <a:gd name="connsiteX5" fmla="*/ 655093 w 1323833"/>
                    <a:gd name="connsiteY5" fmla="*/ 13695 h 198898"/>
                    <a:gd name="connsiteX6" fmla="*/ 798394 w 1323833"/>
                    <a:gd name="connsiteY6" fmla="*/ 177469 h 198898"/>
                    <a:gd name="connsiteX7" fmla="*/ 893928 w 1323833"/>
                    <a:gd name="connsiteY7" fmla="*/ 48 h 198898"/>
                    <a:gd name="connsiteX8" fmla="*/ 1037230 w 1323833"/>
                    <a:gd name="connsiteY8" fmla="*/ 197940 h 198898"/>
                    <a:gd name="connsiteX9" fmla="*/ 1112293 w 1323833"/>
                    <a:gd name="connsiteY9" fmla="*/ 75110 h 198898"/>
                    <a:gd name="connsiteX10" fmla="*/ 1323833 w 1323833"/>
                    <a:gd name="connsiteY10" fmla="*/ 68286 h 198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3833" h="198898">
                      <a:moveTo>
                        <a:pt x="0" y="170645"/>
                      </a:moveTo>
                      <a:cubicBezTo>
                        <a:pt x="45493" y="88758"/>
                        <a:pt x="90986" y="6871"/>
                        <a:pt x="136478" y="6871"/>
                      </a:cubicBezTo>
                      <a:cubicBezTo>
                        <a:pt x="181970" y="6871"/>
                        <a:pt x="227463" y="169508"/>
                        <a:pt x="272955" y="170645"/>
                      </a:cubicBezTo>
                      <a:cubicBezTo>
                        <a:pt x="318447" y="171782"/>
                        <a:pt x="363941" y="12558"/>
                        <a:pt x="409433" y="13695"/>
                      </a:cubicBezTo>
                      <a:cubicBezTo>
                        <a:pt x="454925" y="14832"/>
                        <a:pt x="504967" y="177469"/>
                        <a:pt x="545910" y="177469"/>
                      </a:cubicBezTo>
                      <a:cubicBezTo>
                        <a:pt x="586853" y="177469"/>
                        <a:pt x="613012" y="13695"/>
                        <a:pt x="655093" y="13695"/>
                      </a:cubicBezTo>
                      <a:cubicBezTo>
                        <a:pt x="697174" y="13695"/>
                        <a:pt x="758588" y="179744"/>
                        <a:pt x="798394" y="177469"/>
                      </a:cubicBezTo>
                      <a:cubicBezTo>
                        <a:pt x="838200" y="175195"/>
                        <a:pt x="854122" y="-3364"/>
                        <a:pt x="893928" y="48"/>
                      </a:cubicBezTo>
                      <a:cubicBezTo>
                        <a:pt x="933734" y="3460"/>
                        <a:pt x="1000836" y="185430"/>
                        <a:pt x="1037230" y="197940"/>
                      </a:cubicBezTo>
                      <a:cubicBezTo>
                        <a:pt x="1073624" y="210450"/>
                        <a:pt x="1064526" y="96719"/>
                        <a:pt x="1112293" y="75110"/>
                      </a:cubicBezTo>
                      <a:cubicBezTo>
                        <a:pt x="1160060" y="53501"/>
                        <a:pt x="1241946" y="60893"/>
                        <a:pt x="1323833" y="6828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F642A7A-1B6D-4041-9211-20C5E34BE65F}"/>
                    </a:ext>
                  </a:extLst>
                </p:cNvPr>
                <p:cNvSpPr/>
                <p:nvPr/>
              </p:nvSpPr>
              <p:spPr>
                <a:xfrm rot="16622464">
                  <a:off x="5962333" y="2867038"/>
                  <a:ext cx="693513" cy="56484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73000"/>
                  </a:schemeClr>
                </a:solidFill>
                <a:ln w="34925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isometricRightUp"/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2" name="文本框 31">
                  <a:extLst>
                    <a:ext uri="{FF2B5EF4-FFF2-40B4-BE49-F238E27FC236}">
                      <a16:creationId xmlns:a16="http://schemas.microsoft.com/office/drawing/2014/main" id="{DC136313-1E30-47FD-B794-B2C3C70B25C6}"/>
                    </a:ext>
                  </a:extLst>
                </p:cNvPr>
                <p:cNvSpPr txBox="1"/>
                <p:nvPr/>
              </p:nvSpPr>
              <p:spPr>
                <a:xfrm>
                  <a:off x="1281830" y="2513386"/>
                  <a:ext cx="1694167" cy="916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Cam1:</a:t>
                  </a:r>
                </a:p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XRD, XRR</a:t>
                  </a:r>
                  <a:endParaRPr kumimoji="1" lang="zh-CN" alt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文本框 31">
                  <a:extLst>
                    <a:ext uri="{FF2B5EF4-FFF2-40B4-BE49-F238E27FC236}">
                      <a16:creationId xmlns:a16="http://schemas.microsoft.com/office/drawing/2014/main" id="{CA1568A5-C89C-4944-A05A-13364D24EDB6}"/>
                    </a:ext>
                  </a:extLst>
                </p:cNvPr>
                <p:cNvSpPr txBox="1"/>
                <p:nvPr/>
              </p:nvSpPr>
              <p:spPr>
                <a:xfrm>
                  <a:off x="2871906" y="2297560"/>
                  <a:ext cx="1203535" cy="916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Cam2:</a:t>
                  </a:r>
                </a:p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XRD</a:t>
                  </a:r>
                  <a:endParaRPr kumimoji="1" lang="zh-CN" alt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文本框 31">
                  <a:extLst>
                    <a:ext uri="{FF2B5EF4-FFF2-40B4-BE49-F238E27FC236}">
                      <a16:creationId xmlns:a16="http://schemas.microsoft.com/office/drawing/2014/main" id="{0F3F6027-561D-44C9-9EC3-065C462ED363}"/>
                    </a:ext>
                  </a:extLst>
                </p:cNvPr>
                <p:cNvSpPr txBox="1"/>
                <p:nvPr/>
              </p:nvSpPr>
              <p:spPr>
                <a:xfrm>
                  <a:off x="6389576" y="2805774"/>
                  <a:ext cx="1203535" cy="916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Cam3:</a:t>
                  </a:r>
                </a:p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XRF</a:t>
                  </a:r>
                  <a:endParaRPr kumimoji="1" lang="zh-CN" alt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文本框 31">
                  <a:extLst>
                    <a:ext uri="{FF2B5EF4-FFF2-40B4-BE49-F238E27FC236}">
                      <a16:creationId xmlns:a16="http://schemas.microsoft.com/office/drawing/2014/main" id="{C67F7A14-63AD-4118-8E58-8D82DDBFCFFE}"/>
                    </a:ext>
                  </a:extLst>
                </p:cNvPr>
                <p:cNvSpPr txBox="1"/>
                <p:nvPr/>
              </p:nvSpPr>
              <p:spPr>
                <a:xfrm>
                  <a:off x="4388509" y="2781673"/>
                  <a:ext cx="1646877" cy="5496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Substrate</a:t>
                  </a:r>
                  <a:endParaRPr kumimoji="1" lang="zh-CN" alt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文本框 31">
                  <a:extLst>
                    <a:ext uri="{FF2B5EF4-FFF2-40B4-BE49-F238E27FC236}">
                      <a16:creationId xmlns:a16="http://schemas.microsoft.com/office/drawing/2014/main" id="{0D954C2E-1F6E-4116-A984-92E0755EC0FC}"/>
                    </a:ext>
                  </a:extLst>
                </p:cNvPr>
                <p:cNvSpPr txBox="1"/>
                <p:nvPr/>
              </p:nvSpPr>
              <p:spPr>
                <a:xfrm>
                  <a:off x="7514616" y="4556085"/>
                  <a:ext cx="2116823" cy="5496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kumimoji="1" lang="en-US" altLang="zh-CN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X-ray: 13 </a:t>
                  </a:r>
                  <a:r>
                    <a:rPr kumimoji="1" lang="en-US" altLang="zh-CN" sz="12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keV</a:t>
                  </a:r>
                  <a:endParaRPr kumimoji="1" lang="zh-CN" alt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31">
                <a:extLst>
                  <a:ext uri="{FF2B5EF4-FFF2-40B4-BE49-F238E27FC236}">
                    <a16:creationId xmlns:a16="http://schemas.microsoft.com/office/drawing/2014/main" id="{CFC078D1-B3BA-4CA2-876A-DF5F67CA05CA}"/>
                  </a:ext>
                </a:extLst>
              </p:cNvPr>
              <p:cNvSpPr txBox="1"/>
              <p:nvPr/>
            </p:nvSpPr>
            <p:spPr>
              <a:xfrm>
                <a:off x="1658640" y="5018734"/>
                <a:ext cx="1392057" cy="128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kumimoji="1" lang="en-US" altLang="zh-CN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LDLS Lamp source</a:t>
                </a:r>
                <a:endParaRPr kumimoji="1" lang="zh-CN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Can 45">
              <a:extLst>
                <a:ext uri="{FF2B5EF4-FFF2-40B4-BE49-F238E27FC236}">
                  <a16:creationId xmlns:a16="http://schemas.microsoft.com/office/drawing/2014/main" id="{19ACD1B2-628C-4797-A102-1860F69DD9EB}"/>
                </a:ext>
              </a:extLst>
            </p:cNvPr>
            <p:cNvSpPr/>
            <p:nvPr/>
          </p:nvSpPr>
          <p:spPr>
            <a:xfrm rot="8151348">
              <a:off x="3691220" y="1588459"/>
              <a:ext cx="141806" cy="1045162"/>
            </a:xfrm>
            <a:prstGeom prst="can">
              <a:avLst>
                <a:gd name="adj" fmla="val 3896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3BF3B7-07DE-4393-BCD7-F633CAB48523}"/>
                </a:ext>
              </a:extLst>
            </p:cNvPr>
            <p:cNvSpPr/>
            <p:nvPr/>
          </p:nvSpPr>
          <p:spPr>
            <a:xfrm>
              <a:off x="3535492" y="2581586"/>
              <a:ext cx="1036694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 cell</a:t>
              </a:r>
            </a:p>
          </p:txBody>
        </p:sp>
        <p:sp>
          <p:nvSpPr>
            <p:cNvPr id="7" name="Can 48">
              <a:extLst>
                <a:ext uri="{FF2B5EF4-FFF2-40B4-BE49-F238E27FC236}">
                  <a16:creationId xmlns:a16="http://schemas.microsoft.com/office/drawing/2014/main" id="{D5C65653-BE3A-447A-9706-A4A387C59C3F}"/>
                </a:ext>
              </a:extLst>
            </p:cNvPr>
            <p:cNvSpPr/>
            <p:nvPr/>
          </p:nvSpPr>
          <p:spPr>
            <a:xfrm rot="12218750">
              <a:off x="2656785" y="1764274"/>
              <a:ext cx="164677" cy="401484"/>
            </a:xfrm>
            <a:prstGeom prst="can">
              <a:avLst>
                <a:gd name="adj" fmla="val 8389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9D52D9-E7B8-4E5B-9E22-57E434FBE1BB}"/>
                </a:ext>
              </a:extLst>
            </p:cNvPr>
            <p:cNvSpPr/>
            <p:nvPr/>
          </p:nvSpPr>
          <p:spPr>
            <a:xfrm>
              <a:off x="2066017" y="2325469"/>
              <a:ext cx="10343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</a:t>
              </a:r>
              <a:endPara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C57A98-41DA-4358-85B2-23792903B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0023" y="1308872"/>
              <a:ext cx="1442700" cy="720381"/>
            </a:xfrm>
            <a:prstGeom prst="straightConnector1">
              <a:avLst/>
            </a:prstGeom>
            <a:ln w="60325">
              <a:solidFill>
                <a:srgbClr val="0602BE">
                  <a:alpha val="65490"/>
                </a:srgbClr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1F0E51-DFD2-4E71-B2AA-F82F1C4B0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669" y="1363335"/>
              <a:ext cx="1442700" cy="720381"/>
            </a:xfrm>
            <a:prstGeom prst="straightConnector1">
              <a:avLst/>
            </a:prstGeom>
            <a:ln w="60325">
              <a:solidFill>
                <a:srgbClr val="0070C0">
                  <a:alpha val="65490"/>
                </a:srgbClr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882B06B-E101-4521-B0C0-D8AD11DB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1" y="1113148"/>
            <a:ext cx="1913823" cy="1195972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DAA3151-0929-4D7B-83F0-3A677EE2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28" y="1080917"/>
            <a:ext cx="1617809" cy="11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6C7931-5B2B-44C3-A71B-A1A84096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785" y="2087506"/>
            <a:ext cx="1789140" cy="135673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B883901-9B67-444F-89EA-00964A35D25F}"/>
              </a:ext>
            </a:extLst>
          </p:cNvPr>
          <p:cNvGrpSpPr/>
          <p:nvPr/>
        </p:nvGrpSpPr>
        <p:grpSpPr>
          <a:xfrm>
            <a:off x="5483797" y="1259374"/>
            <a:ext cx="2189567" cy="1307776"/>
            <a:chOff x="4267200" y="1037272"/>
            <a:chExt cx="4647615" cy="27057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EF48C11-0B80-4FDF-860C-48AA58CC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7200" y="1037272"/>
              <a:ext cx="4647615" cy="270576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5F008D-3C0F-47AC-86C9-B7B1835C2A02}"/>
                </a:ext>
              </a:extLst>
            </p:cNvPr>
            <p:cNvGrpSpPr/>
            <p:nvPr/>
          </p:nvGrpSpPr>
          <p:grpSpPr>
            <a:xfrm>
              <a:off x="5709080" y="1170635"/>
              <a:ext cx="1589908" cy="1790755"/>
              <a:chOff x="5709080" y="1170635"/>
              <a:chExt cx="1589908" cy="179075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47973E-C284-4308-A03F-4ECB4D61EFD4}"/>
                  </a:ext>
                </a:extLst>
              </p:cNvPr>
              <p:cNvSpPr txBox="1"/>
              <p:nvPr/>
            </p:nvSpPr>
            <p:spPr>
              <a:xfrm>
                <a:off x="5709080" y="2483802"/>
                <a:ext cx="541688" cy="47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45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4B7669-6028-48FA-8BFE-D1C4827C05D1}"/>
                  </a:ext>
                </a:extLst>
              </p:cNvPr>
              <p:cNvSpPr txBox="1"/>
              <p:nvPr/>
            </p:nvSpPr>
            <p:spPr>
              <a:xfrm>
                <a:off x="5952020" y="2211727"/>
                <a:ext cx="541688" cy="47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45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27DAD0-8542-46C3-AD85-4A02C139B647}"/>
                  </a:ext>
                </a:extLst>
              </p:cNvPr>
              <p:cNvSpPr txBox="1"/>
              <p:nvPr/>
            </p:nvSpPr>
            <p:spPr>
              <a:xfrm>
                <a:off x="6750495" y="1245226"/>
                <a:ext cx="548493" cy="47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</a:t>
                </a:r>
              </a:p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2C7F86-D6BF-4372-9083-9F6A1C764493}"/>
                  </a:ext>
                </a:extLst>
              </p:cNvPr>
              <p:cNvSpPr txBox="1"/>
              <p:nvPr/>
            </p:nvSpPr>
            <p:spPr>
              <a:xfrm>
                <a:off x="6066423" y="1170635"/>
                <a:ext cx="548493" cy="47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</a:t>
                </a:r>
              </a:p>
              <a:p>
                <a:pPr defTabSz="685800">
                  <a:defRPr/>
                </a:pPr>
                <a:r>
                  <a:rPr lang="en-US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4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4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25C9E15-3DD3-4BDA-8570-D5992AB5F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074" y="3398236"/>
            <a:ext cx="1507679" cy="12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FAB7-D87F-40EC-ABAF-D2321C21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Sequential vs Co-dep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CsTe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-- XRF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200CC4-69C2-4329-B4CF-54D80A6BA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80020"/>
              </p:ext>
            </p:extLst>
          </p:nvPr>
        </p:nvGraphicFramePr>
        <p:xfrm>
          <a:off x="5038163" y="2875929"/>
          <a:ext cx="2446364" cy="1147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Sample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/>
                        <a:t>Te</a:t>
                      </a:r>
                      <a:endParaRPr lang="en-US" sz="1100" kern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Cs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(+/-0.05)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R008 Sequential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1.00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1.75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R009 Co-dep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1.00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1.98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34452F-8B8F-4835-983F-41C156AB584C}"/>
              </a:ext>
            </a:extLst>
          </p:cNvPr>
          <p:cNvSpPr txBox="1"/>
          <p:nvPr/>
        </p:nvSpPr>
        <p:spPr>
          <a:xfrm>
            <a:off x="4719354" y="4029912"/>
            <a:ext cx="3024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At same substrate temperature; co-dep method incorporates more Cs.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89B1AE-8CDF-4597-9046-E52B623B92F4}"/>
              </a:ext>
            </a:extLst>
          </p:cNvPr>
          <p:cNvGrpSpPr/>
          <p:nvPr/>
        </p:nvGrpSpPr>
        <p:grpSpPr>
          <a:xfrm>
            <a:off x="4488667" y="777954"/>
            <a:ext cx="3485711" cy="2029325"/>
            <a:chOff x="4267200" y="1037272"/>
            <a:chExt cx="4647615" cy="27057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F79647-03D2-4CAD-849B-31FC8ACF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1037272"/>
              <a:ext cx="4647615" cy="270576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0052DD-010B-4A3E-8431-38E1B1B1E9A2}"/>
                </a:ext>
              </a:extLst>
            </p:cNvPr>
            <p:cNvGrpSpPr/>
            <p:nvPr/>
          </p:nvGrpSpPr>
          <p:grpSpPr>
            <a:xfrm>
              <a:off x="5709080" y="1170635"/>
              <a:ext cx="1450076" cy="1744054"/>
              <a:chOff x="5709080" y="1170635"/>
              <a:chExt cx="1450076" cy="174405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28043B-4D31-489C-8D8F-D4326CB0D875}"/>
                  </a:ext>
                </a:extLst>
              </p:cNvPr>
              <p:cNvSpPr txBox="1"/>
              <p:nvPr/>
            </p:nvSpPr>
            <p:spPr>
              <a:xfrm>
                <a:off x="5709080" y="2483802"/>
                <a:ext cx="4043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5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1C020F-0DF3-4F82-80E4-71D1A7D256A9}"/>
                  </a:ext>
                </a:extLst>
              </p:cNvPr>
              <p:cNvSpPr txBox="1"/>
              <p:nvPr/>
            </p:nvSpPr>
            <p:spPr>
              <a:xfrm>
                <a:off x="5952019" y="2211727"/>
                <a:ext cx="4043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5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82EC6A-A7F5-4FD3-8B08-56AC3B50C195}"/>
                  </a:ext>
                </a:extLst>
              </p:cNvPr>
              <p:cNvSpPr txBox="1"/>
              <p:nvPr/>
            </p:nvSpPr>
            <p:spPr>
              <a:xfrm>
                <a:off x="6750497" y="1245226"/>
                <a:ext cx="4086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</a:t>
                </a:r>
              </a:p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6A6DBA-01A9-4599-89B2-880D5B3026C3}"/>
                  </a:ext>
                </a:extLst>
              </p:cNvPr>
              <p:cNvSpPr txBox="1"/>
              <p:nvPr/>
            </p:nvSpPr>
            <p:spPr>
              <a:xfrm>
                <a:off x="6066423" y="1170635"/>
                <a:ext cx="4086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</a:t>
                </a:r>
              </a:p>
              <a:p>
                <a:pPr defTabSz="685800">
                  <a:defRPr/>
                </a:pPr>
                <a:r>
                  <a:rPr lang="en-US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l-GR" sz="7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687137F-6D0D-47E2-80AE-4E6FA61C8E82}"/>
              </a:ext>
            </a:extLst>
          </p:cNvPr>
          <p:cNvSpPr txBox="1"/>
          <p:nvPr/>
        </p:nvSpPr>
        <p:spPr>
          <a:xfrm>
            <a:off x="1925706" y="1161354"/>
            <a:ext cx="210623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Si substrate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2DD32-FC84-4233-94A4-4F285AF6DC3D}"/>
              </a:ext>
            </a:extLst>
          </p:cNvPr>
          <p:cNvSpPr txBox="1"/>
          <p:nvPr/>
        </p:nvSpPr>
        <p:spPr>
          <a:xfrm>
            <a:off x="1485317" y="3213688"/>
            <a:ext cx="1397340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Cs deposition 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@ 120 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1CCEA-71C0-4B54-B537-E3FAB3581620}"/>
              </a:ext>
            </a:extLst>
          </p:cNvPr>
          <p:cNvSpPr txBox="1"/>
          <p:nvPr/>
        </p:nvSpPr>
        <p:spPr>
          <a:xfrm>
            <a:off x="1491411" y="2077893"/>
            <a:ext cx="139124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500" dirty="0" err="1">
                <a:solidFill>
                  <a:prstClr val="white"/>
                </a:solidFill>
                <a:latin typeface="Arial"/>
              </a:rPr>
              <a:t>Te</a:t>
            </a:r>
            <a:r>
              <a:rPr lang="en-US" sz="1500" dirty="0">
                <a:solidFill>
                  <a:prstClr val="white"/>
                </a:solidFill>
                <a:latin typeface="Arial"/>
              </a:rPr>
              <a:t> deposition 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@ 120 °C</a:t>
            </a:r>
          </a:p>
        </p:txBody>
      </p:sp>
      <p:sp>
        <p:nvSpPr>
          <p:cNvPr id="15" name="Down Arrow 20">
            <a:extLst>
              <a:ext uri="{FF2B5EF4-FFF2-40B4-BE49-F238E27FC236}">
                <a16:creationId xmlns:a16="http://schemas.microsoft.com/office/drawing/2014/main" id="{727933E2-030D-4B27-ACEB-56AA652135F5}"/>
              </a:ext>
            </a:extLst>
          </p:cNvPr>
          <p:cNvSpPr/>
          <p:nvPr/>
        </p:nvSpPr>
        <p:spPr>
          <a:xfrm>
            <a:off x="2048810" y="1793453"/>
            <a:ext cx="216024" cy="1620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wn Arrow 21">
            <a:extLst>
              <a:ext uri="{FF2B5EF4-FFF2-40B4-BE49-F238E27FC236}">
                <a16:creationId xmlns:a16="http://schemas.microsoft.com/office/drawing/2014/main" id="{3196F325-AB13-482D-A01A-49825BCD5CEE}"/>
              </a:ext>
            </a:extLst>
          </p:cNvPr>
          <p:cNvSpPr/>
          <p:nvPr/>
        </p:nvSpPr>
        <p:spPr>
          <a:xfrm>
            <a:off x="2042342" y="2841780"/>
            <a:ext cx="216024" cy="1620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3A41A-27E8-421D-93FF-7CC1A35CBA08}"/>
              </a:ext>
            </a:extLst>
          </p:cNvPr>
          <p:cNvSpPr txBox="1"/>
          <p:nvPr/>
        </p:nvSpPr>
        <p:spPr>
          <a:xfrm>
            <a:off x="3029786" y="2097229"/>
            <a:ext cx="1391246" cy="7848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Cs </a:t>
            </a:r>
            <a:r>
              <a:rPr lang="en-US" sz="1500" dirty="0" err="1">
                <a:solidFill>
                  <a:prstClr val="white"/>
                </a:solidFill>
                <a:latin typeface="Arial"/>
              </a:rPr>
              <a:t>Te</a:t>
            </a:r>
            <a:r>
              <a:rPr lang="en-US" sz="1500" dirty="0">
                <a:solidFill>
                  <a:prstClr val="white"/>
                </a:solidFill>
                <a:latin typeface="Arial"/>
              </a:rPr>
              <a:t> Co-deposition 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@ 120 °C</a:t>
            </a:r>
          </a:p>
        </p:txBody>
      </p:sp>
      <p:sp>
        <p:nvSpPr>
          <p:cNvPr id="18" name="Down Arrow 20">
            <a:extLst>
              <a:ext uri="{FF2B5EF4-FFF2-40B4-BE49-F238E27FC236}">
                <a16:creationId xmlns:a16="http://schemas.microsoft.com/office/drawing/2014/main" id="{ACE1AF3F-022A-4D03-910D-1887D47C0B30}"/>
              </a:ext>
            </a:extLst>
          </p:cNvPr>
          <p:cNvSpPr/>
          <p:nvPr/>
        </p:nvSpPr>
        <p:spPr>
          <a:xfrm>
            <a:off x="3634283" y="1781843"/>
            <a:ext cx="216024" cy="1620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Down Arrow 20">
            <a:extLst>
              <a:ext uri="{FF2B5EF4-FFF2-40B4-BE49-F238E27FC236}">
                <a16:creationId xmlns:a16="http://schemas.microsoft.com/office/drawing/2014/main" id="{518A77B1-C6C7-48A1-A5FB-E971FAAF092E}"/>
              </a:ext>
            </a:extLst>
          </p:cNvPr>
          <p:cNvSpPr/>
          <p:nvPr/>
        </p:nvSpPr>
        <p:spPr>
          <a:xfrm>
            <a:off x="3634283" y="3098054"/>
            <a:ext cx="216024" cy="1620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1D7F2-64FD-41EF-B1D0-41D9EF7B745E}"/>
              </a:ext>
            </a:extLst>
          </p:cNvPr>
          <p:cNvSpPr txBox="1"/>
          <p:nvPr/>
        </p:nvSpPr>
        <p:spPr>
          <a:xfrm>
            <a:off x="3036239" y="3392785"/>
            <a:ext cx="1391246" cy="7848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Leave Cs on for a while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@ 120 °C</a:t>
            </a:r>
          </a:p>
        </p:txBody>
      </p:sp>
    </p:spTree>
    <p:extLst>
      <p:ext uri="{BB962C8B-B14F-4D97-AF65-F5344CB8AC3E}">
        <p14:creationId xmlns:p14="http://schemas.microsoft.com/office/powerpoint/2010/main" val="143491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9D3D-739B-4A07-98AB-61F9AE83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Realtime analysis : Sequential growth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2D7BF-8219-419C-8CF0-BF437C61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1653276"/>
            <a:ext cx="5312054" cy="1450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6423F-315B-428F-B2D3-7E0E88B5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735546"/>
            <a:ext cx="2916324" cy="98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B676A-0454-4D7E-8434-19EAFFAAC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340" y="721918"/>
            <a:ext cx="2964343" cy="1015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898C2E-35C0-4218-8047-4D5FB2DC744A}"/>
              </a:ext>
            </a:extLst>
          </p:cNvPr>
          <p:cNvSpPr/>
          <p:nvPr/>
        </p:nvSpPr>
        <p:spPr>
          <a:xfrm>
            <a:off x="5013714" y="3481695"/>
            <a:ext cx="258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In less than 10 nm of Cs deposition, at least 2 intermediate phases appeared and disappeared, then a stable product of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CsTe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 forms.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3838E-CB37-4B5A-9247-3DB3AC4C6169}"/>
              </a:ext>
            </a:extLst>
          </p:cNvPr>
          <p:cNvSpPr/>
          <p:nvPr/>
        </p:nvSpPr>
        <p:spPr>
          <a:xfrm>
            <a:off x="2465766" y="897565"/>
            <a:ext cx="135325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 err="1">
                <a:solidFill>
                  <a:srgbClr val="FF0000"/>
                </a:solidFill>
                <a:latin typeface="Arial"/>
              </a:rPr>
              <a:t>Te</a:t>
            </a:r>
            <a:r>
              <a:rPr lang="en-US" sz="825" b="1" dirty="0">
                <a:solidFill>
                  <a:srgbClr val="FF0000"/>
                </a:solidFill>
                <a:latin typeface="Arial"/>
              </a:rPr>
              <a:t> rate : 0.05 ~ 0.07 A/s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A58C8-5278-41F1-95B6-274181378D5B}"/>
              </a:ext>
            </a:extLst>
          </p:cNvPr>
          <p:cNvSpPr/>
          <p:nvPr/>
        </p:nvSpPr>
        <p:spPr>
          <a:xfrm>
            <a:off x="4754032" y="853892"/>
            <a:ext cx="130516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Cs rate : 0.2 ~ 0.6 A /s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2571E-0354-4FD5-92C5-D41D32A2A5BA}"/>
              </a:ext>
            </a:extLst>
          </p:cNvPr>
          <p:cNvGrpSpPr/>
          <p:nvPr/>
        </p:nvGrpSpPr>
        <p:grpSpPr>
          <a:xfrm>
            <a:off x="2519772" y="1337577"/>
            <a:ext cx="591629" cy="1450198"/>
            <a:chOff x="1763688" y="1803096"/>
            <a:chExt cx="788838" cy="19335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5F99E6-0B8D-4687-A5A9-A52528DCE97E}"/>
                </a:ext>
              </a:extLst>
            </p:cNvPr>
            <p:cNvCxnSpPr>
              <a:cxnSpLocks/>
            </p:cNvCxnSpPr>
            <p:nvPr/>
          </p:nvCxnSpPr>
          <p:spPr>
            <a:xfrm>
              <a:off x="2552526" y="1803096"/>
              <a:ext cx="0" cy="19335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1F260F-D251-4EA2-829E-1BC99594B12A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1803096"/>
              <a:ext cx="78883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D80BFB2-763D-4E8D-B584-1A01BD5FB7E7}"/>
              </a:ext>
            </a:extLst>
          </p:cNvPr>
          <p:cNvSpPr/>
          <p:nvPr/>
        </p:nvSpPr>
        <p:spPr>
          <a:xfrm>
            <a:off x="2609882" y="1143225"/>
            <a:ext cx="46519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~2nm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CB57820-35BE-4B9D-9D05-A24ADB00834A}"/>
              </a:ext>
            </a:extLst>
          </p:cNvPr>
          <p:cNvSpPr/>
          <p:nvPr/>
        </p:nvSpPr>
        <p:spPr>
          <a:xfrm>
            <a:off x="4688598" y="1111939"/>
            <a:ext cx="54006" cy="2390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DDA1333-1E43-4BEB-A3E8-BED15F5D28C0}"/>
              </a:ext>
            </a:extLst>
          </p:cNvPr>
          <p:cNvSpPr/>
          <p:nvPr/>
        </p:nvSpPr>
        <p:spPr>
          <a:xfrm rot="3407511">
            <a:off x="4177774" y="2722826"/>
            <a:ext cx="117293" cy="5041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5370D-48DD-4123-AFCD-7FF74A53F2A8}"/>
              </a:ext>
            </a:extLst>
          </p:cNvPr>
          <p:cNvSpPr/>
          <p:nvPr/>
        </p:nvSpPr>
        <p:spPr>
          <a:xfrm>
            <a:off x="4637479" y="1737695"/>
            <a:ext cx="122250" cy="109371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E1752-3472-4B6E-88C0-AD72314EBCE8}"/>
              </a:ext>
            </a:extLst>
          </p:cNvPr>
          <p:cNvSpPr/>
          <p:nvPr/>
        </p:nvSpPr>
        <p:spPr>
          <a:xfrm>
            <a:off x="4724073" y="1151525"/>
            <a:ext cx="553357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&lt; 10nm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A1983-D90A-4DDE-B4C4-FB79799883EC}"/>
              </a:ext>
            </a:extLst>
          </p:cNvPr>
          <p:cNvSpPr/>
          <p:nvPr/>
        </p:nvSpPr>
        <p:spPr>
          <a:xfrm>
            <a:off x="4168140" y="906622"/>
            <a:ext cx="55015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23.5nm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1FEC0A-418D-4F03-9B86-CE703EA07091}"/>
              </a:ext>
            </a:extLst>
          </p:cNvPr>
          <p:cNvSpPr/>
          <p:nvPr/>
        </p:nvSpPr>
        <p:spPr>
          <a:xfrm>
            <a:off x="6557672" y="874855"/>
            <a:ext cx="61266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~150 nm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AFBE1A-9E89-4680-B400-C7B4242D3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484" y="3003690"/>
            <a:ext cx="3275945" cy="192527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30F71E4-EADB-4041-9DCD-39C5948FACD0}"/>
              </a:ext>
            </a:extLst>
          </p:cNvPr>
          <p:cNvSpPr/>
          <p:nvPr/>
        </p:nvSpPr>
        <p:spPr>
          <a:xfrm rot="16200000">
            <a:off x="3079417" y="3593074"/>
            <a:ext cx="108095" cy="27003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3E7479-770D-40DA-A4D8-026C0691AD32}"/>
              </a:ext>
            </a:extLst>
          </p:cNvPr>
          <p:cNvSpPr/>
          <p:nvPr/>
        </p:nvSpPr>
        <p:spPr>
          <a:xfrm rot="16200000">
            <a:off x="3680898" y="3538731"/>
            <a:ext cx="108095" cy="27003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9581C1-7D2D-4949-9782-13F36F1A8B2C}"/>
              </a:ext>
            </a:extLst>
          </p:cNvPr>
          <p:cNvSpPr/>
          <p:nvPr/>
        </p:nvSpPr>
        <p:spPr>
          <a:xfrm rot="16200000">
            <a:off x="3085036" y="3778579"/>
            <a:ext cx="108095" cy="27003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6D71B2-F8E4-4784-9711-D410DE9874C3}"/>
              </a:ext>
            </a:extLst>
          </p:cNvPr>
          <p:cNvSpPr/>
          <p:nvPr/>
        </p:nvSpPr>
        <p:spPr>
          <a:xfrm rot="16200000">
            <a:off x="3665905" y="3920982"/>
            <a:ext cx="108095" cy="27003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98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B5D4-AEA3-4453-A81B-AAD6A5E3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Realtime analysis : Co-deposition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6B7BF-90D3-4B47-BCE1-99750288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84" y="1793083"/>
            <a:ext cx="5562618" cy="175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F1679-B1B5-4129-BFAE-3B9DA16B5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17" y="681540"/>
            <a:ext cx="5333504" cy="12381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385174E-412B-454F-AD03-737301E9EAE5}"/>
              </a:ext>
            </a:extLst>
          </p:cNvPr>
          <p:cNvGrpSpPr/>
          <p:nvPr/>
        </p:nvGrpSpPr>
        <p:grpSpPr>
          <a:xfrm>
            <a:off x="2674646" y="1513842"/>
            <a:ext cx="591629" cy="1705980"/>
            <a:chOff x="1763688" y="1803096"/>
            <a:chExt cx="788838" cy="227464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3AB1FB-ECA4-468F-95FE-01EEF5493828}"/>
                </a:ext>
              </a:extLst>
            </p:cNvPr>
            <p:cNvCxnSpPr>
              <a:cxnSpLocks/>
            </p:cNvCxnSpPr>
            <p:nvPr/>
          </p:nvCxnSpPr>
          <p:spPr>
            <a:xfrm>
              <a:off x="2552526" y="1803096"/>
              <a:ext cx="0" cy="22746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8A896BA-BC48-4BDB-BA36-F31AE46F9B46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1803096"/>
              <a:ext cx="78883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B0AD84F-2A74-4E33-892E-C9AED0E9B7DB}"/>
              </a:ext>
            </a:extLst>
          </p:cNvPr>
          <p:cNvSpPr/>
          <p:nvPr/>
        </p:nvSpPr>
        <p:spPr>
          <a:xfrm>
            <a:off x="2771899" y="1250241"/>
            <a:ext cx="6158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srgbClr val="FF0000"/>
                </a:solidFill>
                <a:latin typeface="Arial"/>
              </a:rPr>
              <a:t>~25nm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2B2D0-EA1E-4D9F-9EFD-89408B62064E}"/>
              </a:ext>
            </a:extLst>
          </p:cNvPr>
          <p:cNvSpPr/>
          <p:nvPr/>
        </p:nvSpPr>
        <p:spPr>
          <a:xfrm>
            <a:off x="6448862" y="735546"/>
            <a:ext cx="6912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srgbClr val="FF0000"/>
                </a:solidFill>
                <a:latin typeface="Arial"/>
              </a:rPr>
              <a:t>~230nm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7E8E4-11F8-44D9-AF8E-E660412805C3}"/>
              </a:ext>
            </a:extLst>
          </p:cNvPr>
          <p:cNvSpPr/>
          <p:nvPr/>
        </p:nvSpPr>
        <p:spPr>
          <a:xfrm>
            <a:off x="2033719" y="3931981"/>
            <a:ext cx="4846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Starts to crystalize ~ 25 nm of total thickness.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Same phase throughout the growth.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2FAEB-D95B-45D0-909E-0A16D1B3F89E}"/>
              </a:ext>
            </a:extLst>
          </p:cNvPr>
          <p:cNvSpPr/>
          <p:nvPr/>
        </p:nvSpPr>
        <p:spPr>
          <a:xfrm>
            <a:off x="2951820" y="875668"/>
            <a:ext cx="15408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900" b="1" dirty="0" err="1">
                <a:solidFill>
                  <a:srgbClr val="FF0000"/>
                </a:solidFill>
                <a:latin typeface="Arial"/>
              </a:rPr>
              <a:t>CsTe</a:t>
            </a:r>
            <a:r>
              <a:rPr lang="en-US" sz="900" b="1" dirty="0">
                <a:solidFill>
                  <a:srgbClr val="FF0000"/>
                </a:solidFill>
                <a:latin typeface="Arial"/>
              </a:rPr>
              <a:t> rate : 0.2 ~ 0.6 A /s </a:t>
            </a:r>
          </a:p>
        </p:txBody>
      </p:sp>
    </p:spTree>
    <p:extLst>
      <p:ext uri="{BB962C8B-B14F-4D97-AF65-F5344CB8AC3E}">
        <p14:creationId xmlns:p14="http://schemas.microsoft.com/office/powerpoint/2010/main" val="190353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F6F8-9990-48FD-9661-2D3CB721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CsTe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cathode Quantum efficiency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D57D9-5A14-441B-9881-0898FCDD6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0" t="394" r="1310" b="5516"/>
          <a:stretch/>
        </p:blipFill>
        <p:spPr>
          <a:xfrm>
            <a:off x="1543050" y="857250"/>
            <a:ext cx="3429000" cy="3271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263E1-ADE0-4D09-A088-06277D123579}"/>
              </a:ext>
            </a:extLst>
          </p:cNvPr>
          <p:cNvSpPr/>
          <p:nvPr/>
        </p:nvSpPr>
        <p:spPr>
          <a:xfrm>
            <a:off x="4986074" y="2849137"/>
            <a:ext cx="2862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Co-dep can result in much higher QE than sequential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Arial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over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cesiation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 might lead to Cs build-up on the cathode surface and lower the QE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Arial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QE can be recovered by removing the access 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E7DF7-439A-4204-B2EC-1466F116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99" y="897564"/>
            <a:ext cx="2679005" cy="1674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234217" y="2388759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50" y="4123297"/>
            <a:ext cx="1495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Wavelength (nm)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DB74C-AE86-6553-24AA-55C6AF168A80}"/>
              </a:ext>
            </a:extLst>
          </p:cNvPr>
          <p:cNvSpPr txBox="1"/>
          <p:nvPr/>
        </p:nvSpPr>
        <p:spPr>
          <a:xfrm>
            <a:off x="13854" y="4650017"/>
            <a:ext cx="922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M. Gaowei, J. Sinsheimer, D. Strom, J. </a:t>
            </a:r>
            <a:r>
              <a:rPr lang="en-US" sz="1200" dirty="0" err="1"/>
              <a:t>Xie</a:t>
            </a:r>
            <a:r>
              <a:rPr lang="en-US" sz="1200" dirty="0"/>
              <a:t>, J. Cen, J. Walsh, E. Muller, and J. Smedley</a:t>
            </a:r>
          </a:p>
          <a:p>
            <a:r>
              <a:rPr lang="en-US" sz="1200" dirty="0"/>
              <a:t>Phys. Rev. Accel. Beams 22, 073401 – Published 23 July 2019</a:t>
            </a:r>
          </a:p>
        </p:txBody>
      </p:sp>
    </p:spTree>
    <p:extLst>
      <p:ext uri="{BB962C8B-B14F-4D97-AF65-F5344CB8AC3E}">
        <p14:creationId xmlns:p14="http://schemas.microsoft.com/office/powerpoint/2010/main" val="119746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546C94-81C2-44CB-97D7-231919B32805}"/>
              </a:ext>
            </a:extLst>
          </p:cNvPr>
          <p:cNvGraphicFramePr>
            <a:graphicFrameLocks noGrp="1"/>
          </p:cNvGraphicFramePr>
          <p:nvPr/>
        </p:nvGraphicFramePr>
        <p:xfrm>
          <a:off x="2958845" y="3824467"/>
          <a:ext cx="3294366" cy="12344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Thickness (</a:t>
                      </a:r>
                      <a:r>
                        <a:rPr lang="en-US" sz="900" baseline="0" dirty="0"/>
                        <a:t>Å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Roughness</a:t>
                      </a:r>
                      <a:r>
                        <a:rPr lang="en-US" sz="900" baseline="0" dirty="0"/>
                        <a:t> (Å)</a:t>
                      </a:r>
                      <a:endParaRPr lang="en-US" sz="900" dirty="0"/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FINAL Cs2Te/Cs2Te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968.3 ± 2.9 (total Cs</a:t>
                      </a:r>
                      <a:r>
                        <a:rPr lang="en-US" sz="900" baseline="-25000" dirty="0"/>
                        <a:t>2</a:t>
                      </a:r>
                      <a:r>
                        <a:rPr lang="en-US" sz="900" dirty="0"/>
                        <a:t>Te)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19.1 ± 0.2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Cs2Te/Cs2Te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1026.1 ± 1.6 (total Cs</a:t>
                      </a:r>
                      <a:r>
                        <a:rPr lang="en-US" sz="900" baseline="-25000" dirty="0"/>
                        <a:t>2</a:t>
                      </a:r>
                      <a:r>
                        <a:rPr lang="en-US" sz="900" dirty="0"/>
                        <a:t>Te)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19.10 ± 0.07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Cs2Te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245.5 ± 1.7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9.55 ± 0.14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 Substrate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3.75 ± 0.02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EAEB391-CB9E-4FAA-995C-C597B4012E5C}"/>
              </a:ext>
            </a:extLst>
          </p:cNvPr>
          <p:cNvSpPr txBox="1">
            <a:spLocks/>
          </p:cNvSpPr>
          <p:nvPr/>
        </p:nvSpPr>
        <p:spPr>
          <a:xfrm>
            <a:off x="1817694" y="956644"/>
            <a:ext cx="2538282" cy="642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defTabSz="685800">
              <a:defRPr/>
            </a:pPr>
            <a:r>
              <a:rPr lang="en-US" sz="1200" kern="0" dirty="0">
                <a:solidFill>
                  <a:srgbClr val="44546A"/>
                </a:solidFill>
                <a:latin typeface="Arial"/>
              </a:rPr>
              <a:t>R008  Sequential - </a:t>
            </a:r>
            <a:r>
              <a:rPr lang="en-US" sz="1200" kern="0" dirty="0" err="1">
                <a:solidFill>
                  <a:srgbClr val="44546A"/>
                </a:solidFill>
                <a:latin typeface="Arial"/>
              </a:rPr>
              <a:t>CsTe</a:t>
            </a:r>
            <a:r>
              <a:rPr lang="en-US" sz="1200" kern="0" dirty="0">
                <a:solidFill>
                  <a:srgbClr val="44546A"/>
                </a:solidFill>
                <a:latin typeface="Arial"/>
              </a:rPr>
              <a:t> on Si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C7B87-25D1-4C18-8DF0-7F4DC32BB606}"/>
              </a:ext>
            </a:extLst>
          </p:cNvPr>
          <p:cNvGrpSpPr/>
          <p:nvPr/>
        </p:nvGrpSpPr>
        <p:grpSpPr>
          <a:xfrm>
            <a:off x="1277682" y="1225819"/>
            <a:ext cx="3224158" cy="2469869"/>
            <a:chOff x="-711599" y="2590473"/>
            <a:chExt cx="4614751" cy="3465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ECC62-99B5-4D9A-83D8-39819EF4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11599" y="2590473"/>
              <a:ext cx="4614751" cy="3465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882A9C-621C-4A06-B431-5C485D82D475}"/>
                </a:ext>
              </a:extLst>
            </p:cNvPr>
            <p:cNvSpPr txBox="1"/>
            <p:nvPr/>
          </p:nvSpPr>
          <p:spPr>
            <a:xfrm>
              <a:off x="2421683" y="4856560"/>
              <a:ext cx="883919" cy="32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 err="1">
                  <a:solidFill>
                    <a:prstClr val="black"/>
                  </a:solidFill>
                  <a:latin typeface="Arial"/>
                </a:rPr>
                <a:t>Te</a:t>
              </a: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/Si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547EC-98DB-41C7-B52F-255041B34A71}"/>
                </a:ext>
              </a:extLst>
            </p:cNvPr>
            <p:cNvSpPr txBox="1"/>
            <p:nvPr/>
          </p:nvSpPr>
          <p:spPr>
            <a:xfrm>
              <a:off x="2432586" y="3826041"/>
              <a:ext cx="883919" cy="51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Cs</a:t>
              </a:r>
              <a:r>
                <a:rPr lang="en-US" sz="900" b="1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Te/Si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4F6C06-8992-406B-B11C-1943F4B81540}"/>
              </a:ext>
            </a:extLst>
          </p:cNvPr>
          <p:cNvSpPr txBox="1"/>
          <p:nvPr/>
        </p:nvSpPr>
        <p:spPr>
          <a:xfrm>
            <a:off x="2379073" y="1599399"/>
            <a:ext cx="12192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FF0000"/>
                </a:solidFill>
                <a:latin typeface="Arial"/>
              </a:rPr>
              <a:t>Too rough to fit roughness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446993-EBE9-446D-8158-161F21E6181C}"/>
              </a:ext>
            </a:extLst>
          </p:cNvPr>
          <p:cNvSpPr txBox="1">
            <a:spLocks/>
          </p:cNvSpPr>
          <p:nvPr/>
        </p:nvSpPr>
        <p:spPr>
          <a:xfrm>
            <a:off x="4984070" y="956644"/>
            <a:ext cx="2538282" cy="642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defTabSz="685800">
              <a:defRPr/>
            </a:pPr>
            <a:r>
              <a:rPr lang="en-US" sz="1200" kern="0" dirty="0">
                <a:solidFill>
                  <a:srgbClr val="44546A"/>
                </a:solidFill>
                <a:latin typeface="Arial"/>
              </a:rPr>
              <a:t>R009  Co-dep - </a:t>
            </a:r>
            <a:r>
              <a:rPr lang="en-US" sz="1200" kern="0" dirty="0" err="1">
                <a:solidFill>
                  <a:srgbClr val="44546A"/>
                </a:solidFill>
                <a:latin typeface="Arial"/>
              </a:rPr>
              <a:t>CsTe</a:t>
            </a:r>
            <a:r>
              <a:rPr lang="en-US" sz="1200" kern="0" dirty="0">
                <a:solidFill>
                  <a:srgbClr val="44546A"/>
                </a:solidFill>
                <a:latin typeface="Arial"/>
              </a:rPr>
              <a:t> on Si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B7BFC-3AA4-468C-AC3B-8142085F9C08}"/>
              </a:ext>
            </a:extLst>
          </p:cNvPr>
          <p:cNvGrpSpPr/>
          <p:nvPr/>
        </p:nvGrpSpPr>
        <p:grpSpPr>
          <a:xfrm>
            <a:off x="4521957" y="1286041"/>
            <a:ext cx="3668445" cy="2469868"/>
            <a:chOff x="4649292" y="1714721"/>
            <a:chExt cx="4891260" cy="32931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F14A31-0869-4E2D-B4A7-93817705F0F9}"/>
                </a:ext>
              </a:extLst>
            </p:cNvPr>
            <p:cNvGrpSpPr/>
            <p:nvPr/>
          </p:nvGrpSpPr>
          <p:grpSpPr>
            <a:xfrm>
              <a:off x="4649292" y="1714721"/>
              <a:ext cx="3497692" cy="3293157"/>
              <a:chOff x="542489" y="2290301"/>
              <a:chExt cx="4353894" cy="411523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2D83040-335E-4CC1-8C4B-40C186CF9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95" t="5868" r="20331" b="5868"/>
              <a:stretch/>
            </p:blipFill>
            <p:spPr>
              <a:xfrm>
                <a:off x="542489" y="2290301"/>
                <a:ext cx="4353894" cy="411523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90F95B-43FB-465E-89E9-6DE070C2404A}"/>
                  </a:ext>
                </a:extLst>
              </p:cNvPr>
              <p:cNvSpPr txBox="1"/>
              <p:nvPr/>
            </p:nvSpPr>
            <p:spPr>
              <a:xfrm>
                <a:off x="3996492" y="5146881"/>
                <a:ext cx="490665" cy="384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Si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69DFE-ECA4-4FDB-85C5-108E50CCC135}"/>
                  </a:ext>
                </a:extLst>
              </p:cNvPr>
              <p:cNvSpPr txBox="1"/>
              <p:nvPr/>
            </p:nvSpPr>
            <p:spPr>
              <a:xfrm>
                <a:off x="3701761" y="4579611"/>
                <a:ext cx="1080126" cy="384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Cs</a:t>
                </a:r>
                <a:r>
                  <a:rPr lang="en-US" sz="900" b="1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Te/Si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5804E3-38D9-4E8F-8A9A-EEFE2DDEB3BC}"/>
                  </a:ext>
                </a:extLst>
              </p:cNvPr>
              <p:cNvSpPr txBox="1"/>
              <p:nvPr/>
            </p:nvSpPr>
            <p:spPr>
              <a:xfrm>
                <a:off x="3181151" y="4036060"/>
                <a:ext cx="1630681" cy="61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Cs</a:t>
                </a:r>
                <a:r>
                  <a:rPr lang="en-US" sz="900" b="1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Te/Cs</a:t>
                </a:r>
                <a:r>
                  <a:rPr lang="en-US" sz="900" b="1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Te/Si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C0D32-754B-40AB-B665-B24BC7FB1948}"/>
                  </a:ext>
                </a:extLst>
              </p:cNvPr>
              <p:cNvSpPr txBox="1"/>
              <p:nvPr/>
            </p:nvSpPr>
            <p:spPr>
              <a:xfrm>
                <a:off x="3181151" y="3273895"/>
                <a:ext cx="1630681" cy="384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Final Cs</a:t>
                </a:r>
                <a:r>
                  <a:rPr lang="en-US" sz="900" b="1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900" b="1" dirty="0">
                    <a:solidFill>
                      <a:prstClr val="black"/>
                    </a:solidFill>
                    <a:latin typeface="Arial"/>
                  </a:rPr>
                  <a:t>Te/Si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F6A347-96AD-4D8F-B752-EC1F88B3A46A}"/>
                </a:ext>
              </a:extLst>
            </p:cNvPr>
            <p:cNvSpPr txBox="1"/>
            <p:nvPr/>
          </p:nvSpPr>
          <p:spPr>
            <a:xfrm>
              <a:off x="8016971" y="3692891"/>
              <a:ext cx="14855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Stopped growth temporarily</a:t>
              </a:r>
              <a:r>
                <a:rPr lang="en-US" sz="788" b="1" dirty="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51ED4-8C53-46AF-8F96-00FFFF9DEF6A}"/>
                </a:ext>
              </a:extLst>
            </p:cNvPr>
            <p:cNvSpPr txBox="1"/>
            <p:nvPr/>
          </p:nvSpPr>
          <p:spPr>
            <a:xfrm>
              <a:off x="8055005" y="3281005"/>
              <a:ext cx="148554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After growth</a:t>
              </a:r>
              <a:endParaRPr lang="en-US" sz="788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27A06D-D3D9-4BD1-AD4A-4E9742F17B97}"/>
                </a:ext>
              </a:extLst>
            </p:cNvPr>
            <p:cNvSpPr txBox="1"/>
            <p:nvPr/>
          </p:nvSpPr>
          <p:spPr>
            <a:xfrm>
              <a:off x="8055004" y="2863937"/>
              <a:ext cx="148554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/>
                </a:rPr>
                <a:t>After </a:t>
              </a:r>
              <a:r>
                <a:rPr lang="en-US" sz="900" b="1" dirty="0" err="1">
                  <a:solidFill>
                    <a:prstClr val="black"/>
                  </a:solidFill>
                  <a:latin typeface="Arial"/>
                </a:rPr>
                <a:t>Loadlock</a:t>
              </a:r>
              <a:endParaRPr lang="en-US" sz="788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505C422-2F56-45A2-A335-D320C50D0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777" y="3847535"/>
            <a:ext cx="1426213" cy="11883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B21EAE-BA2B-F86A-5A41-B52F61B0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CsTe</a:t>
            </a:r>
            <a:r>
              <a:rPr lang="en-US" dirty="0"/>
              <a:t> cathode surface roughness: XRR analysis</a:t>
            </a:r>
          </a:p>
        </p:txBody>
      </p:sp>
    </p:spTree>
    <p:extLst>
      <p:ext uri="{BB962C8B-B14F-4D97-AF65-F5344CB8AC3E}">
        <p14:creationId xmlns:p14="http://schemas.microsoft.com/office/powerpoint/2010/main" val="427381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90FA2-09CD-49A3-B8D7-EC4B8DA4E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3E64D-A815-FC86-2163-EF7074C5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and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4D52E-42AA-1004-9EEF-44457F73621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Modern photocathode development is focused in two areas:</a:t>
            </a:r>
          </a:p>
          <a:p>
            <a:r>
              <a:rPr lang="en-US" sz="1800" dirty="0"/>
              <a:t>	High average current (e</a:t>
            </a:r>
            <a:r>
              <a:rPr lang="en-US" sz="1800" baseline="30000" dirty="0"/>
              <a:t>-</a:t>
            </a:r>
            <a:r>
              <a:rPr lang="en-US" sz="1800" dirty="0"/>
              <a:t> cooling, CW FEL – FLASH, </a:t>
            </a:r>
            <a:r>
              <a:rPr lang="en-US" sz="1800" dirty="0" err="1"/>
              <a:t>EuXFEL</a:t>
            </a:r>
            <a:r>
              <a:rPr lang="en-US" sz="1800" dirty="0"/>
              <a:t>, LCLS-II)</a:t>
            </a:r>
          </a:p>
          <a:p>
            <a:r>
              <a:rPr lang="en-US" sz="1800" dirty="0"/>
              <a:t>	Ultra high brightness (UED/UEM)</a:t>
            </a:r>
          </a:p>
          <a:p>
            <a:r>
              <a:rPr lang="en-US" sz="1800" dirty="0"/>
              <a:t>These are driving development of semiconductor cathodes</a:t>
            </a:r>
          </a:p>
          <a:p>
            <a:r>
              <a:rPr lang="en-US" sz="1800" dirty="0"/>
              <a:t>	</a:t>
            </a:r>
            <a:r>
              <a:rPr lang="en-US" sz="1800" b="1" dirty="0"/>
              <a:t>Spatial uniformity (better than 0.6nm RMS), Single crystal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	Ultra thin/optical etalon</a:t>
            </a:r>
          </a:p>
          <a:p>
            <a:endParaRPr lang="en-US" sz="1800" dirty="0"/>
          </a:p>
          <a:p>
            <a:r>
              <a:rPr lang="en-US" sz="1800" dirty="0"/>
              <a:t>	</a:t>
            </a:r>
            <a:r>
              <a:rPr lang="en-US" sz="1800" b="1" dirty="0"/>
              <a:t>Sealed photocathode systems for commercial delivery</a:t>
            </a:r>
          </a:p>
          <a:p>
            <a:r>
              <a:rPr lang="en-US" sz="1800" dirty="0"/>
              <a:t>	</a:t>
            </a:r>
          </a:p>
          <a:p>
            <a:r>
              <a:rPr lang="en-US" sz="1800" dirty="0"/>
              <a:t>	</a:t>
            </a:r>
            <a:r>
              <a:rPr lang="en-US" sz="1800" b="1" dirty="0"/>
              <a:t>Graphene or HBN covered cathodes 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B7BF3-42DC-BD2F-0A66-16B55456C997}"/>
              </a:ext>
            </a:extLst>
          </p:cNvPr>
          <p:cNvSpPr txBox="1"/>
          <p:nvPr/>
        </p:nvSpPr>
        <p:spPr>
          <a:xfrm>
            <a:off x="1295400" y="4478793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J. Biswas, et al., APL Materials 10, 111115 (2022)</a:t>
            </a:r>
          </a:p>
          <a:p>
            <a:r>
              <a:rPr lang="en-US" sz="1200" dirty="0"/>
              <a:t>H. Yamaguchi, et al., </a:t>
            </a:r>
            <a:r>
              <a:rPr lang="en-US" sz="1200" dirty="0" err="1"/>
              <a:t>npj</a:t>
            </a:r>
            <a:r>
              <a:rPr lang="en-US" sz="1200" dirty="0"/>
              <a:t> 2D Materials and Applications, 12, (2017)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D87E9-732B-4CF6-A891-172BB406013B}"/>
              </a:ext>
            </a:extLst>
          </p:cNvPr>
          <p:cNvSpPr txBox="1"/>
          <p:nvPr/>
        </p:nvSpPr>
        <p:spPr>
          <a:xfrm>
            <a:off x="1295400" y="3303081"/>
            <a:ext cx="8427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Alexander, et al., AIP Advances 11, 065325 (2021)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71E24-9A7B-BF1C-5438-1C93C40187F1}"/>
              </a:ext>
            </a:extLst>
          </p:cNvPr>
          <p:cNvSpPr txBox="1"/>
          <p:nvPr/>
        </p:nvSpPr>
        <p:spPr>
          <a:xfrm>
            <a:off x="1295400" y="3882925"/>
            <a:ext cx="8656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J. Smedley, et al., Alkali Antimonide Photocathodes for Everyone, PAC 2013, 1178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01C4-77D7-9B81-E7DE-BCC0493545C8}"/>
              </a:ext>
            </a:extLst>
          </p:cNvPr>
          <p:cNvSpPr txBox="1"/>
          <p:nvPr/>
        </p:nvSpPr>
        <p:spPr>
          <a:xfrm>
            <a:off x="1295400" y="2448122"/>
            <a:ext cx="8427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err="1"/>
              <a:t>Galdi</a:t>
            </a:r>
            <a:r>
              <a:rPr lang="en-US" sz="1200" dirty="0"/>
              <a:t> et al., Appl. Phys. Lett. 118, 244101 (2021)</a:t>
            </a:r>
          </a:p>
          <a:p>
            <a:r>
              <a:rPr lang="en-US" sz="1200" dirty="0"/>
              <a:t>M. Gaowei, et al., Phys. Rev. Accel. Beams 22, 073401 (2019)</a:t>
            </a:r>
          </a:p>
        </p:txBody>
      </p:sp>
    </p:spTree>
    <p:extLst>
      <p:ext uri="{BB962C8B-B14F-4D97-AF65-F5344CB8AC3E}">
        <p14:creationId xmlns:p14="http://schemas.microsoft.com/office/powerpoint/2010/main" val="317126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FCB34-7C18-A2CE-0B5B-BF92E6266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503D2-3B5B-2E12-70CC-3E7DC6D1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at Ultrahigh gradient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1279B-5F58-5CEF-EECB-CD1C2DEE76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Practical/Engineering – How to bring the cathode into the cavity?</a:t>
            </a:r>
          </a:p>
          <a:p>
            <a:r>
              <a:rPr lang="en-US" sz="1800" dirty="0"/>
              <a:t>	Joints allow separation of problems, often at the cost of field emission</a:t>
            </a:r>
          </a:p>
          <a:p>
            <a:r>
              <a:rPr lang="en-US" sz="1800" b="1" dirty="0"/>
              <a:t>Cathode Field Emission – How to limit?</a:t>
            </a:r>
          </a:p>
          <a:p>
            <a:r>
              <a:rPr lang="en-US" sz="1800" dirty="0"/>
              <a:t>	Higher work function or band gap, spatially smooth and uniform</a:t>
            </a:r>
          </a:p>
          <a:p>
            <a:r>
              <a:rPr lang="en-US" sz="1800" dirty="0"/>
              <a:t>	Compromise on UV light?</a:t>
            </a:r>
          </a:p>
          <a:p>
            <a:r>
              <a:rPr lang="en-US" sz="1800" b="1" dirty="0"/>
              <a:t>Cesium migration? Will cathode poison the gun?</a:t>
            </a:r>
          </a:p>
          <a:p>
            <a:r>
              <a:rPr lang="en-US" sz="1800" dirty="0"/>
              <a:t>	Requires R&amp;D, but surface layers may help</a:t>
            </a:r>
          </a:p>
          <a:p>
            <a:r>
              <a:rPr lang="en-US" sz="1800" b="1" dirty="0"/>
              <a:t>Maintaining MTE at high gradient</a:t>
            </a:r>
          </a:p>
          <a:p>
            <a:r>
              <a:rPr lang="en-US" sz="1800" dirty="0"/>
              <a:t>	Requires ultra smooth, possibly single crystal</a:t>
            </a:r>
          </a:p>
          <a:p>
            <a:r>
              <a:rPr lang="en-US" sz="1800" dirty="0">
                <a:solidFill>
                  <a:schemeClr val="bg2"/>
                </a:solidFill>
              </a:rPr>
              <a:t>1 nm RMS @ 250 MV/m, 1 </a:t>
            </a:r>
            <a:r>
              <a:rPr lang="en-US" sz="1800" dirty="0" err="1">
                <a:solidFill>
                  <a:schemeClr val="bg2"/>
                </a:solidFill>
              </a:rPr>
              <a:t>nC</a:t>
            </a:r>
            <a:r>
              <a:rPr lang="en-US" sz="1800" dirty="0">
                <a:solidFill>
                  <a:schemeClr val="bg2"/>
                </a:solidFill>
              </a:rPr>
              <a:t> bunch at CL limit: .06 um emittance from field</a:t>
            </a:r>
          </a:p>
        </p:txBody>
      </p:sp>
    </p:spTree>
    <p:extLst>
      <p:ext uri="{BB962C8B-B14F-4D97-AF65-F5344CB8AC3E}">
        <p14:creationId xmlns:p14="http://schemas.microsoft.com/office/powerpoint/2010/main" val="153113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FCB34-7C18-A2CE-0B5B-BF92E6266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503D2-3B5B-2E12-70CC-3E7DC6D1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optimal high field cathode look like?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1279B-5F58-5CEF-EECB-CD1C2DEE76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46" y="3809155"/>
            <a:ext cx="8108950" cy="1064027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Ultrasmooth – may need specialized growing surface with RA below 0.5 nm</a:t>
            </a:r>
          </a:p>
          <a:p>
            <a:r>
              <a:rPr lang="en-US" sz="1800" dirty="0"/>
              <a:t>Semi-epitaxial – limit boundary scattering and nonuniformity. </a:t>
            </a:r>
          </a:p>
          <a:p>
            <a:r>
              <a:rPr lang="en-US" sz="1800" dirty="0"/>
              <a:t>	Evidence of epitaxy of Alkali antimonides on graphene is promising</a:t>
            </a:r>
          </a:p>
          <a:p>
            <a:r>
              <a:rPr lang="en-US" sz="1800" dirty="0"/>
              <a:t>Need defect control to allow doping of semiconductors to shift fermi level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8A28C-D18C-7CAC-9637-C9506497B22C}"/>
              </a:ext>
            </a:extLst>
          </p:cNvPr>
          <p:cNvSpPr/>
          <p:nvPr/>
        </p:nvSpPr>
        <p:spPr>
          <a:xfrm rot="5400000">
            <a:off x="2092444" y="2187532"/>
            <a:ext cx="1442204" cy="15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9601F-7230-4D6B-784F-6600150CFCF0}"/>
              </a:ext>
            </a:extLst>
          </p:cNvPr>
          <p:cNvSpPr/>
          <p:nvPr/>
        </p:nvSpPr>
        <p:spPr>
          <a:xfrm rot="5400000">
            <a:off x="2286326" y="2227197"/>
            <a:ext cx="1442204" cy="74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F46F3-6B04-EC09-4D60-BBD3C073B6CF}"/>
              </a:ext>
            </a:extLst>
          </p:cNvPr>
          <p:cNvSpPr/>
          <p:nvPr/>
        </p:nvSpPr>
        <p:spPr>
          <a:xfrm rot="5400000">
            <a:off x="2206994" y="2227197"/>
            <a:ext cx="1442204" cy="748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E33B4-F4F4-99AC-A10D-3F2974EB0CDE}"/>
              </a:ext>
            </a:extLst>
          </p:cNvPr>
          <p:cNvSpPr/>
          <p:nvPr/>
        </p:nvSpPr>
        <p:spPr>
          <a:xfrm rot="5400000">
            <a:off x="1962122" y="2227197"/>
            <a:ext cx="1442204" cy="74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B6E35A-7F8B-CD23-8F7A-91A9D00DE086}"/>
              </a:ext>
            </a:extLst>
          </p:cNvPr>
          <p:cNvCxnSpPr>
            <a:cxnSpLocks/>
          </p:cNvCxnSpPr>
          <p:nvPr/>
        </p:nvCxnSpPr>
        <p:spPr>
          <a:xfrm>
            <a:off x="1875754" y="1666465"/>
            <a:ext cx="684017" cy="32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90D655-B3A9-321C-0FC2-550C5496F768}"/>
              </a:ext>
            </a:extLst>
          </p:cNvPr>
          <p:cNvSpPr txBox="1"/>
          <p:nvPr/>
        </p:nvSpPr>
        <p:spPr>
          <a:xfrm>
            <a:off x="140711" y="1020487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“Smooth” layer</a:t>
            </a:r>
          </a:p>
          <a:p>
            <a:r>
              <a:rPr lang="en-US" dirty="0"/>
              <a:t> potentially graphene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882E26-634D-8CB9-298F-17125DA2CE53}"/>
              </a:ext>
            </a:extLst>
          </p:cNvPr>
          <p:cNvCxnSpPr>
            <a:cxnSpLocks/>
          </p:cNvCxnSpPr>
          <p:nvPr/>
        </p:nvCxnSpPr>
        <p:spPr>
          <a:xfrm flipV="1">
            <a:off x="2012844" y="2985743"/>
            <a:ext cx="798727" cy="517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F7F76C-3B0C-C500-87B9-A75BB608B2B1}"/>
              </a:ext>
            </a:extLst>
          </p:cNvPr>
          <p:cNvSpPr txBox="1"/>
          <p:nvPr/>
        </p:nvSpPr>
        <p:spPr>
          <a:xfrm>
            <a:off x="83657" y="2744473"/>
            <a:ext cx="305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Photoemissive</a:t>
            </a:r>
            <a:r>
              <a:rPr lang="en-US" dirty="0"/>
              <a:t> layer</a:t>
            </a:r>
          </a:p>
          <a:p>
            <a:r>
              <a:rPr lang="en-US" dirty="0"/>
              <a:t>Visible sensitive </a:t>
            </a:r>
          </a:p>
          <a:p>
            <a:r>
              <a:rPr lang="en-US" dirty="0"/>
              <a:t>Alkali antimonide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3D3CC4-422B-F72F-201E-EF2A288D155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924115" y="3014627"/>
            <a:ext cx="471903" cy="18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AF5056-CC82-77B3-A11F-AD2B32006737}"/>
              </a:ext>
            </a:extLst>
          </p:cNvPr>
          <p:cNvSpPr txBox="1"/>
          <p:nvPr/>
        </p:nvSpPr>
        <p:spPr>
          <a:xfrm>
            <a:off x="3396018" y="2734080"/>
            <a:ext cx="323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Conducting layer </a:t>
            </a:r>
          </a:p>
          <a:p>
            <a:r>
              <a:rPr lang="en-US" dirty="0"/>
              <a:t>for charge resupply </a:t>
            </a:r>
          </a:p>
          <a:p>
            <a:r>
              <a:rPr lang="en-US" dirty="0"/>
              <a:t>at </a:t>
            </a:r>
            <a:r>
              <a:rPr lang="en-US" dirty="0" err="1"/>
              <a:t>cryo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B50BB-82EA-B022-FB09-39B577A7019C}"/>
              </a:ext>
            </a:extLst>
          </p:cNvPr>
          <p:cNvSpPr txBox="1"/>
          <p:nvPr/>
        </p:nvSpPr>
        <p:spPr>
          <a:xfrm>
            <a:off x="3532579" y="1053311"/>
            <a:ext cx="190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Band Layer</a:t>
            </a:r>
          </a:p>
          <a:p>
            <a:r>
              <a:rPr lang="en-US" dirty="0"/>
              <a:t>Ideally p-doped</a:t>
            </a:r>
          </a:p>
          <a:p>
            <a:r>
              <a:rPr lang="en-US" dirty="0"/>
              <a:t>Alkali telluride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91958E-563A-F9B2-6CA4-5A331F02874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140568" y="1514976"/>
            <a:ext cx="392011" cy="112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EAB58-1B6F-1938-473F-37257595585D}"/>
              </a:ext>
            </a:extLst>
          </p:cNvPr>
          <p:cNvSpPr/>
          <p:nvPr/>
        </p:nvSpPr>
        <p:spPr>
          <a:xfrm>
            <a:off x="6019800" y="1666818"/>
            <a:ext cx="762000" cy="523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BE790C-6EB0-D83F-BF42-21C2F6193AB3}"/>
              </a:ext>
            </a:extLst>
          </p:cNvPr>
          <p:cNvSpPr/>
          <p:nvPr/>
        </p:nvSpPr>
        <p:spPr>
          <a:xfrm>
            <a:off x="6019800" y="2190750"/>
            <a:ext cx="762000" cy="5009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EFB42B-5D7A-E165-2F4B-A77CAA437055}"/>
              </a:ext>
            </a:extLst>
          </p:cNvPr>
          <p:cNvSpPr/>
          <p:nvPr/>
        </p:nvSpPr>
        <p:spPr>
          <a:xfrm>
            <a:off x="6019800" y="1276350"/>
            <a:ext cx="762000" cy="390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280AC7-BFA5-D6F2-3041-7891FD1C538E}"/>
              </a:ext>
            </a:extLst>
          </p:cNvPr>
          <p:cNvSpPr/>
          <p:nvPr/>
        </p:nvSpPr>
        <p:spPr>
          <a:xfrm>
            <a:off x="6781800" y="1276349"/>
            <a:ext cx="134533" cy="7118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4CEDA-34DC-E1B1-6EA5-F3531D171CD5}"/>
              </a:ext>
            </a:extLst>
          </p:cNvPr>
          <p:cNvSpPr/>
          <p:nvPr/>
        </p:nvSpPr>
        <p:spPr>
          <a:xfrm>
            <a:off x="6916333" y="1655477"/>
            <a:ext cx="224588" cy="911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255C8B-94DE-4A36-8120-FF6BD622FC7B}"/>
              </a:ext>
            </a:extLst>
          </p:cNvPr>
          <p:cNvSpPr/>
          <p:nvPr/>
        </p:nvSpPr>
        <p:spPr>
          <a:xfrm>
            <a:off x="6916334" y="1276350"/>
            <a:ext cx="224588" cy="383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16B38B-86B3-7C47-D5BD-583BA91035B0}"/>
              </a:ext>
            </a:extLst>
          </p:cNvPr>
          <p:cNvSpPr/>
          <p:nvPr/>
        </p:nvSpPr>
        <p:spPr>
          <a:xfrm>
            <a:off x="6781800" y="1885950"/>
            <a:ext cx="134534" cy="805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2C17DD-FA52-D1E9-C46D-EA88D78AF067}"/>
              </a:ext>
            </a:extLst>
          </p:cNvPr>
          <p:cNvCxnSpPr/>
          <p:nvPr/>
        </p:nvCxnSpPr>
        <p:spPr>
          <a:xfrm>
            <a:off x="7315200" y="1627283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7843D63-DE01-6AEE-BADC-FF8E30CEC74E}"/>
              </a:ext>
            </a:extLst>
          </p:cNvPr>
          <p:cNvSpPr/>
          <p:nvPr/>
        </p:nvSpPr>
        <p:spPr>
          <a:xfrm flipV="1">
            <a:off x="6885162" y="2567267"/>
            <a:ext cx="255760" cy="1244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FCBD032-AE2C-2A1D-F0A1-6A4BB0E5E9DD}"/>
              </a:ext>
            </a:extLst>
          </p:cNvPr>
          <p:cNvCxnSpPr/>
          <p:nvPr/>
        </p:nvCxnSpPr>
        <p:spPr>
          <a:xfrm flipH="1">
            <a:off x="7315200" y="1428750"/>
            <a:ext cx="6858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A5590-3DDF-1C6D-CAAF-BA467A57C376}"/>
              </a:ext>
            </a:extLst>
          </p:cNvPr>
          <p:cNvSpPr txBox="1"/>
          <p:nvPr/>
        </p:nvSpPr>
        <p:spPr>
          <a:xfrm>
            <a:off x="7368928" y="1151751"/>
            <a:ext cx="190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970960-8FE7-F15D-D1F3-AA1EA4DB5008}"/>
              </a:ext>
            </a:extLst>
          </p:cNvPr>
          <p:cNvSpPr txBox="1"/>
          <p:nvPr/>
        </p:nvSpPr>
        <p:spPr>
          <a:xfrm>
            <a:off x="7368928" y="1624987"/>
            <a:ext cx="190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baseline="30000" dirty="0"/>
              <a:t>-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213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B800B21-C72C-568C-7DA8-9BE4D3799981}"/>
              </a:ext>
            </a:extLst>
          </p:cNvPr>
          <p:cNvGrpSpPr/>
          <p:nvPr/>
        </p:nvGrpSpPr>
        <p:grpSpPr>
          <a:xfrm>
            <a:off x="2434840" y="1624748"/>
            <a:ext cx="3934487" cy="2707481"/>
            <a:chOff x="4896255" y="2721475"/>
            <a:chExt cx="5245982" cy="3609975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462B0914-2734-FD89-2EE2-93CFE4B1F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337" y="2721475"/>
              <a:ext cx="4914900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BED095-C676-4DEB-F7C1-E53120A6D624}"/>
                </a:ext>
              </a:extLst>
            </p:cNvPr>
            <p:cNvSpPr txBox="1"/>
            <p:nvPr/>
          </p:nvSpPr>
          <p:spPr>
            <a:xfrm>
              <a:off x="6511613" y="3960656"/>
              <a:ext cx="76559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000000"/>
                  </a:solidFill>
                  <a:latin typeface="Century Gothic" panose="020F0302020204030204"/>
                </a:rPr>
                <a:t>Solid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EC2EE8-9DF4-6301-7A3A-9E3AB2153D29}"/>
                </a:ext>
              </a:extLst>
            </p:cNvPr>
            <p:cNvSpPr txBox="1"/>
            <p:nvPr/>
          </p:nvSpPr>
          <p:spPr>
            <a:xfrm>
              <a:off x="8667160" y="3989232"/>
              <a:ext cx="1214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000000"/>
                  </a:solidFill>
                  <a:latin typeface="Century Gothic" panose="020F0302020204030204"/>
                </a:rPr>
                <a:t>Vacuum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99C5BB-6C46-4AB7-277D-8B2713739134}"/>
                </a:ext>
              </a:extLst>
            </p:cNvPr>
            <p:cNvGrpSpPr/>
            <p:nvPr/>
          </p:nvGrpSpPr>
          <p:grpSpPr>
            <a:xfrm>
              <a:off x="4896255" y="4272787"/>
              <a:ext cx="3928641" cy="991452"/>
              <a:chOff x="1676400" y="4012683"/>
              <a:chExt cx="3928641" cy="99145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355C9-A2B1-F84B-8761-C74622019C05}"/>
                  </a:ext>
                </a:extLst>
              </p:cNvPr>
              <p:cNvSpPr txBox="1"/>
              <p:nvPr/>
            </p:nvSpPr>
            <p:spPr>
              <a:xfrm>
                <a:off x="4865094" y="4604026"/>
                <a:ext cx="739947" cy="40010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srgbClr val="000000"/>
                    </a:solidFill>
                    <a:latin typeface="Century Gothic" panose="020F0302020204030204"/>
                  </a:rPr>
                  <a:t>T = 0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622886-1385-ED59-E8AF-C088DA3CB86A}"/>
                  </a:ext>
                </a:extLst>
              </p:cNvPr>
              <p:cNvGrpSpPr/>
              <p:nvPr/>
            </p:nvGrpSpPr>
            <p:grpSpPr>
              <a:xfrm>
                <a:off x="1676400" y="4012683"/>
                <a:ext cx="2971800" cy="400108"/>
                <a:chOff x="1676400" y="4012683"/>
                <a:chExt cx="2971800" cy="400108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E3EFAAB-4B23-678A-35AA-864060FF79D7}"/>
                    </a:ext>
                  </a:extLst>
                </p:cNvPr>
                <p:cNvCxnSpPr/>
                <p:nvPr/>
              </p:nvCxnSpPr>
              <p:spPr>
                <a:xfrm flipH="1">
                  <a:off x="1676400" y="4165599"/>
                  <a:ext cx="297180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3C5F82CC-96EB-CCBB-FB14-95A9C4A501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664" y="4012683"/>
                      <a:ext cx="561179" cy="400108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35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350" dirty="0">
                        <a:solidFill>
                          <a:srgbClr val="000000"/>
                        </a:solidFill>
                        <a:latin typeface="Century Gothic" panose="020F03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3C5F82CC-96EB-CCBB-FB14-95A9C4A501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8664" y="4012683"/>
                      <a:ext cx="561179" cy="40010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D060DB-3D54-D645-4BC2-94F90E61E5FC}"/>
                </a:ext>
              </a:extLst>
            </p:cNvPr>
            <p:cNvGrpSpPr/>
            <p:nvPr/>
          </p:nvGrpSpPr>
          <p:grpSpPr>
            <a:xfrm>
              <a:off x="7925658" y="3651003"/>
              <a:ext cx="473462" cy="806450"/>
              <a:chOff x="4705803" y="3429000"/>
              <a:chExt cx="473462" cy="67679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7C3E2DB-D6AD-8A35-814A-D8C0620FF95C}"/>
                  </a:ext>
                </a:extLst>
              </p:cNvPr>
              <p:cNvCxnSpPr/>
              <p:nvPr/>
            </p:nvCxnSpPr>
            <p:spPr>
              <a:xfrm>
                <a:off x="4724400" y="3429000"/>
                <a:ext cx="0" cy="67679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0C5802D-7936-B40F-D4AF-782A25013D88}"/>
                      </a:ext>
                    </a:extLst>
                  </p:cNvPr>
                  <p:cNvSpPr txBox="1"/>
                  <p:nvPr/>
                </p:nvSpPr>
                <p:spPr>
                  <a:xfrm>
                    <a:off x="4705803" y="3582729"/>
                    <a:ext cx="473462" cy="3357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5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𝜙</m:t>
                          </m:r>
                        </m:oMath>
                      </m:oMathPara>
                    </a14:m>
                    <a:endParaRPr lang="en-US" sz="1350" dirty="0">
                      <a:solidFill>
                        <a:srgbClr val="000000"/>
                      </a:solidFill>
                      <a:latin typeface="Century Gothic" panose="020F0302020204030204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0C5802D-7936-B40F-D4AF-782A25013D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5803" y="3582729"/>
                    <a:ext cx="473462" cy="3357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E4492D5-F2CD-5F01-E28B-218159907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330EA680-D336-4FF7-8B7A-9848BB0A1C32}" type="slidenum">
              <a:rPr lang="en-US">
                <a:solidFill>
                  <a:prstClr val="white">
                    <a:tint val="75000"/>
                  </a:prstClr>
                </a:solidFill>
                <a:latin typeface="Century Gothic" panose="020F0302020204030204"/>
              </a:rPr>
              <a:pPr defTabSz="685800"/>
              <a:t>3</a:t>
            </a:fld>
            <a:endParaRPr lang="en-US">
              <a:solidFill>
                <a:prstClr val="white">
                  <a:tint val="75000"/>
                </a:prstClr>
              </a:solidFill>
              <a:latin typeface="Century Gothic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80D08-5C51-05B6-FA63-F7F1C6CE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means to generate electron beams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466281-3385-447C-B959-AF5C65CC08D9}"/>
              </a:ext>
            </a:extLst>
          </p:cNvPr>
          <p:cNvGrpSpPr/>
          <p:nvPr/>
        </p:nvGrpSpPr>
        <p:grpSpPr>
          <a:xfrm>
            <a:off x="2657550" y="1520273"/>
            <a:ext cx="3828901" cy="2812916"/>
            <a:chOff x="97568" y="2253560"/>
            <a:chExt cx="4810125" cy="3533775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B50EB7B1-E40A-A3DC-2160-3DA69151D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8" y="2253560"/>
              <a:ext cx="4810125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E9063-A695-D26A-9AFC-18051839F4F8}"/>
                </a:ext>
              </a:extLst>
            </p:cNvPr>
            <p:cNvSpPr txBox="1"/>
            <p:nvPr/>
          </p:nvSpPr>
          <p:spPr>
            <a:xfrm>
              <a:off x="1186730" y="3434357"/>
              <a:ext cx="721344" cy="376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entury Gothic" panose="020F0302020204030204"/>
                </a:rPr>
                <a:t>Solid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36F17D-7D4B-B04E-63E5-6BBB03E1BECB}"/>
                </a:ext>
              </a:extLst>
            </p:cNvPr>
            <p:cNvSpPr txBox="1"/>
            <p:nvPr/>
          </p:nvSpPr>
          <p:spPr>
            <a:xfrm>
              <a:off x="3342277" y="3462932"/>
              <a:ext cx="1144243" cy="376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entury Gothic" panose="020F0302020204030204"/>
                </a:rPr>
                <a:t>Vacuum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736DD2-F098-B9B7-D545-169B4C0057B7}"/>
                </a:ext>
              </a:extLst>
            </p:cNvPr>
            <p:cNvGrpSpPr/>
            <p:nvPr/>
          </p:nvGrpSpPr>
          <p:grpSpPr>
            <a:xfrm>
              <a:off x="122252" y="3619023"/>
              <a:ext cx="3274577" cy="1171989"/>
              <a:chOff x="2227281" y="3809019"/>
              <a:chExt cx="3274577" cy="117198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D679A-A1E8-17B8-9686-59E682977FA7}"/>
                  </a:ext>
                </a:extLst>
              </p:cNvPr>
              <p:cNvSpPr txBox="1"/>
              <p:nvPr/>
            </p:nvSpPr>
            <p:spPr>
              <a:xfrm>
                <a:off x="4865094" y="4604025"/>
                <a:ext cx="636764" cy="37698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entury Gothic" panose="020F0302020204030204"/>
                  </a:rPr>
                  <a:t>T &gt;0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8D985A8-93DF-F554-AC1A-B180166C50D7}"/>
                  </a:ext>
                </a:extLst>
              </p:cNvPr>
              <p:cNvGrpSpPr/>
              <p:nvPr/>
            </p:nvGrpSpPr>
            <p:grpSpPr>
              <a:xfrm>
                <a:off x="2227281" y="3809019"/>
                <a:ext cx="2420919" cy="376983"/>
                <a:chOff x="2227281" y="3809019"/>
                <a:chExt cx="2420919" cy="376983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8D7273A-10DE-64E8-9241-3BD4318594B5}"/>
                    </a:ext>
                  </a:extLst>
                </p:cNvPr>
                <p:cNvCxnSpPr>
                  <a:cxnSpLocks/>
                  <a:endCxn id="31" idx="2"/>
                </p:cNvCxnSpPr>
                <p:nvPr/>
              </p:nvCxnSpPr>
              <p:spPr>
                <a:xfrm flipH="1">
                  <a:off x="2491652" y="4165599"/>
                  <a:ext cx="2156548" cy="20403"/>
                </a:xfrm>
                <a:prstGeom prst="lin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6BE9E38-6D1F-7699-673B-A74C20D69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7281" y="3809019"/>
                      <a:ext cx="528743" cy="376983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5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35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350" kern="0" dirty="0">
                        <a:solidFill>
                          <a:prstClr val="black"/>
                        </a:solidFill>
                        <a:latin typeface="Century Gothic" panose="020F03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6BE9E38-6D1F-7699-673B-A74C20D69A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7281" y="3809019"/>
                      <a:ext cx="528743" cy="37698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A89B23-055B-2BCE-C3CB-06A24AEE03E0}"/>
                </a:ext>
              </a:extLst>
            </p:cNvPr>
            <p:cNvGrpSpPr/>
            <p:nvPr/>
          </p:nvGrpSpPr>
          <p:grpSpPr>
            <a:xfrm>
              <a:off x="2600774" y="3197728"/>
              <a:ext cx="446097" cy="806450"/>
              <a:chOff x="4705803" y="3429000"/>
              <a:chExt cx="446097" cy="676790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5A3E3F1-B4E3-8815-4CC3-F460075FC9B1}"/>
                  </a:ext>
                </a:extLst>
              </p:cNvPr>
              <p:cNvCxnSpPr/>
              <p:nvPr/>
            </p:nvCxnSpPr>
            <p:spPr>
              <a:xfrm>
                <a:off x="4724400" y="3429000"/>
                <a:ext cx="0" cy="676790"/>
              </a:xfrm>
              <a:prstGeom prst="straightConnector1">
                <a:avLst/>
              </a:prstGeom>
              <a:ln w="12700"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F60D85D-5D7C-7FAF-9CD2-40EF8FA4CEA7}"/>
                      </a:ext>
                    </a:extLst>
                  </p:cNvPr>
                  <p:cNvSpPr txBox="1"/>
                  <p:nvPr/>
                </p:nvSpPr>
                <p:spPr>
                  <a:xfrm>
                    <a:off x="4705803" y="3582729"/>
                    <a:ext cx="446097" cy="316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5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en-US" sz="1350" kern="0" dirty="0">
                      <a:solidFill>
                        <a:prstClr val="black"/>
                      </a:solidFill>
                      <a:latin typeface="Century Gothic" panose="020F0302020204030204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F60D85D-5D7C-7FAF-9CD2-40EF8FA4C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5803" y="3582729"/>
                    <a:ext cx="446097" cy="31637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2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86F4842-1983-CA5B-E377-09A7F1A90EB6}"/>
                </a:ext>
              </a:extLst>
            </p:cNvPr>
            <p:cNvCxnSpPr/>
            <p:nvPr/>
          </p:nvCxnSpPr>
          <p:spPr>
            <a:xfrm>
              <a:off x="2750540" y="3841776"/>
              <a:ext cx="0" cy="28094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CB89186-9251-37AE-2BB9-6CBBE1894C6D}"/>
                    </a:ext>
                  </a:extLst>
                </p:cNvPr>
                <p:cNvSpPr txBox="1"/>
                <p:nvPr/>
              </p:nvSpPr>
              <p:spPr>
                <a:xfrm>
                  <a:off x="2835149" y="3797584"/>
                  <a:ext cx="546868" cy="376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oMath>
                    </m:oMathPara>
                  </a14:m>
                  <a:endParaRPr lang="en-US" sz="1350" dirty="0">
                    <a:solidFill>
                      <a:prstClr val="black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CB89186-9251-37AE-2BB9-6CBBE1894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149" y="3797584"/>
                  <a:ext cx="546868" cy="3769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892452-6373-109B-0D12-6D87AF28D3EC}"/>
              </a:ext>
            </a:extLst>
          </p:cNvPr>
          <p:cNvSpPr txBox="1"/>
          <p:nvPr/>
        </p:nvSpPr>
        <p:spPr>
          <a:xfrm>
            <a:off x="5381321" y="4738688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Jared Maxson, Cornell</a:t>
            </a:r>
          </a:p>
        </p:txBody>
      </p:sp>
    </p:spTree>
    <p:extLst>
      <p:ext uri="{BB962C8B-B14F-4D97-AF65-F5344CB8AC3E}">
        <p14:creationId xmlns:p14="http://schemas.microsoft.com/office/powerpoint/2010/main" val="4605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2189F6-F0D1-B7D7-FD62-9B1A617D3058}"/>
              </a:ext>
            </a:extLst>
          </p:cNvPr>
          <p:cNvGrpSpPr/>
          <p:nvPr/>
        </p:nvGrpSpPr>
        <p:grpSpPr>
          <a:xfrm>
            <a:off x="384841" y="1152912"/>
            <a:ext cx="3444209" cy="3157212"/>
            <a:chOff x="6761521" y="1622941"/>
            <a:chExt cx="4592279" cy="4209616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3C7B60C0-9141-3261-5099-32D2FA49B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521" y="2248778"/>
              <a:ext cx="4592279" cy="3583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BC7454-EF00-8D34-9288-3FEC92C4844B}"/>
                </a:ext>
              </a:extLst>
            </p:cNvPr>
            <p:cNvSpPr txBox="1"/>
            <p:nvPr/>
          </p:nvSpPr>
          <p:spPr>
            <a:xfrm>
              <a:off x="7833954" y="3377112"/>
              <a:ext cx="76559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000000"/>
                  </a:solidFill>
                  <a:latin typeface="Century Gothic" panose="020F0302020204030204"/>
                </a:rPr>
                <a:t>Solid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6AD055-FB05-FB90-399A-FDD337C98D28}"/>
                </a:ext>
              </a:extLst>
            </p:cNvPr>
            <p:cNvSpPr txBox="1"/>
            <p:nvPr/>
          </p:nvSpPr>
          <p:spPr>
            <a:xfrm>
              <a:off x="9989501" y="3405688"/>
              <a:ext cx="1214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000000"/>
                  </a:solidFill>
                  <a:latin typeface="Century Gothic" panose="020F0302020204030204"/>
                </a:rPr>
                <a:t>Vacuum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3DC8D3-CA77-B1EB-9105-C5DA4FFEB198}"/>
                </a:ext>
              </a:extLst>
            </p:cNvPr>
            <p:cNvSpPr txBox="1"/>
            <p:nvPr/>
          </p:nvSpPr>
          <p:spPr>
            <a:xfrm>
              <a:off x="9243389" y="4451998"/>
              <a:ext cx="878873" cy="40010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000000"/>
                  </a:solidFill>
                  <a:latin typeface="Century Gothic" panose="020F0302020204030204"/>
                </a:rPr>
                <a:t>T &gt;&gt; 0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E221EAD-B556-C2CA-EA37-6FACEDCE68F2}"/>
                </a:ext>
              </a:extLst>
            </p:cNvPr>
            <p:cNvCxnSpPr/>
            <p:nvPr/>
          </p:nvCxnSpPr>
          <p:spPr>
            <a:xfrm>
              <a:off x="9125547" y="3177780"/>
              <a:ext cx="0" cy="806450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A7F1E4C-85CD-126B-3889-375B62C96A17}"/>
                    </a:ext>
                  </a:extLst>
                </p:cNvPr>
                <p:cNvSpPr txBox="1"/>
                <p:nvPr/>
              </p:nvSpPr>
              <p:spPr>
                <a:xfrm>
                  <a:off x="9125681" y="3375892"/>
                  <a:ext cx="47346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1350" dirty="0">
                    <a:solidFill>
                      <a:srgbClr val="000000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A7F1E4C-85CD-126B-3889-375B62C96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5681" y="3375892"/>
                  <a:ext cx="473463" cy="400109"/>
                </a:xfrm>
                <a:prstGeom prst="rect">
                  <a:avLst/>
                </a:prstGeom>
                <a:blipFill>
                  <a:blip r:embed="rId3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1115805-7E37-C47D-FF42-D0A67703143E}"/>
                </a:ext>
              </a:extLst>
            </p:cNvPr>
            <p:cNvCxnSpPr/>
            <p:nvPr/>
          </p:nvCxnSpPr>
          <p:spPr>
            <a:xfrm>
              <a:off x="8603535" y="2690110"/>
              <a:ext cx="117372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70E1CD9-3D0E-8DAA-0EA1-189691739369}"/>
                </a:ext>
              </a:extLst>
            </p:cNvPr>
            <p:cNvCxnSpPr/>
            <p:nvPr/>
          </p:nvCxnSpPr>
          <p:spPr>
            <a:xfrm flipH="1">
              <a:off x="8885596" y="2842510"/>
              <a:ext cx="23812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ight Arrow 25">
              <a:extLst>
                <a:ext uri="{FF2B5EF4-FFF2-40B4-BE49-F238E27FC236}">
                  <a16:creationId xmlns:a16="http://schemas.microsoft.com/office/drawing/2014/main" id="{CB8E2368-2AED-0FF0-8F6D-2DC7F5A51728}"/>
                </a:ext>
              </a:extLst>
            </p:cNvPr>
            <p:cNvSpPr/>
            <p:nvPr/>
          </p:nvSpPr>
          <p:spPr>
            <a:xfrm>
              <a:off x="9245707" y="2842510"/>
              <a:ext cx="556580" cy="10742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entury Gothic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F21846B-D88C-FCDA-946B-908E00D5143C}"/>
                    </a:ext>
                  </a:extLst>
                </p:cNvPr>
                <p:cNvSpPr txBox="1"/>
                <p:nvPr/>
              </p:nvSpPr>
              <p:spPr>
                <a:xfrm>
                  <a:off x="9685860" y="2473178"/>
                  <a:ext cx="56955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350" dirty="0">
                    <a:solidFill>
                      <a:srgbClr val="000000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F21846B-D88C-FCDA-946B-908E00D51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860" y="2473178"/>
                  <a:ext cx="569557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1FB1AA7-612E-E79D-82A6-320371EF473D}"/>
                    </a:ext>
                  </a:extLst>
                </p:cNvPr>
                <p:cNvSpPr txBox="1"/>
                <p:nvPr/>
              </p:nvSpPr>
              <p:spPr>
                <a:xfrm>
                  <a:off x="9799996" y="2690110"/>
                  <a:ext cx="73182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rgbClr val="000000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1FB1AA7-612E-E79D-82A6-320371EF4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996" y="2690110"/>
                  <a:ext cx="731824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5886D1-E53E-7D0B-3F3C-051E42F4053A}"/>
                </a:ext>
              </a:extLst>
            </p:cNvPr>
            <p:cNvSpPr txBox="1"/>
            <p:nvPr/>
          </p:nvSpPr>
          <p:spPr>
            <a:xfrm>
              <a:off x="8062617" y="1622941"/>
              <a:ext cx="247119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b="1" dirty="0">
                  <a:latin typeface="Century Gothic" panose="020F0302020204030204"/>
                </a:rPr>
                <a:t>Thermionic Emission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5F84AC-A031-187D-B561-8F7B8BF9AC8F}"/>
              </a:ext>
            </a:extLst>
          </p:cNvPr>
          <p:cNvGrpSpPr/>
          <p:nvPr/>
        </p:nvGrpSpPr>
        <p:grpSpPr>
          <a:xfrm>
            <a:off x="4839897" y="1146117"/>
            <a:ext cx="3614738" cy="3164008"/>
            <a:chOff x="6402366" y="1613880"/>
            <a:chExt cx="4819650" cy="4218677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DBC9A63-C989-2E18-A2FC-F07CEF72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366" y="2241632"/>
              <a:ext cx="4819650" cy="359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98AA4B-43E5-49C8-1332-1BBC815F173A}"/>
                </a:ext>
              </a:extLst>
            </p:cNvPr>
            <p:cNvSpPr txBox="1"/>
            <p:nvPr/>
          </p:nvSpPr>
          <p:spPr>
            <a:xfrm>
              <a:off x="7427175" y="3395359"/>
              <a:ext cx="76559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Century Gothic" panose="020F0302020204030204"/>
                </a:rPr>
                <a:t>Solid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5C94DE-E3A9-F41F-E051-E94ECBA4F327}"/>
                </a:ext>
              </a:extLst>
            </p:cNvPr>
            <p:cNvSpPr txBox="1"/>
            <p:nvPr/>
          </p:nvSpPr>
          <p:spPr>
            <a:xfrm>
              <a:off x="9582722" y="3423935"/>
              <a:ext cx="1214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Century Gothic" panose="020F0302020204030204"/>
                </a:rPr>
                <a:t>Vacuum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FD3FCB-B023-45F3-8E95-F7F605364054}"/>
                </a:ext>
              </a:extLst>
            </p:cNvPr>
            <p:cNvGrpSpPr/>
            <p:nvPr/>
          </p:nvGrpSpPr>
          <p:grpSpPr>
            <a:xfrm>
              <a:off x="6421416" y="3936605"/>
              <a:ext cx="3141615" cy="1207868"/>
              <a:chOff x="2286000" y="4165599"/>
              <a:chExt cx="3141615" cy="120786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A9C4DB-0F05-64B2-9B39-D45B14837F9E}"/>
                  </a:ext>
                </a:extLst>
              </p:cNvPr>
              <p:cNvSpPr txBox="1"/>
              <p:nvPr/>
            </p:nvSpPr>
            <p:spPr>
              <a:xfrm>
                <a:off x="4751789" y="4973358"/>
                <a:ext cx="675826" cy="40010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srgbClr val="000000"/>
                    </a:solidFill>
                    <a:latin typeface="Century Gothic" panose="020F0302020204030204"/>
                  </a:rPr>
                  <a:t>T &gt;0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139BD0-B29E-EE82-99A8-6424807C5B72}"/>
                  </a:ext>
                </a:extLst>
              </p:cNvPr>
              <p:cNvCxnSpPr/>
              <p:nvPr/>
            </p:nvCxnSpPr>
            <p:spPr>
              <a:xfrm flipH="1">
                <a:off x="2286000" y="4165599"/>
                <a:ext cx="23622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27F1F4-58E0-EFF3-2549-7F5A296971DE}"/>
                </a:ext>
              </a:extLst>
            </p:cNvPr>
            <p:cNvCxnSpPr/>
            <p:nvPr/>
          </p:nvCxnSpPr>
          <p:spPr>
            <a:xfrm>
              <a:off x="8859816" y="3158730"/>
              <a:ext cx="0" cy="8064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Arrow 25">
              <a:extLst>
                <a:ext uri="{FF2B5EF4-FFF2-40B4-BE49-F238E27FC236}">
                  <a16:creationId xmlns:a16="http://schemas.microsoft.com/office/drawing/2014/main" id="{FE5BE067-C70D-0B29-7540-D42453E3D4AE}"/>
                </a:ext>
              </a:extLst>
            </p:cNvPr>
            <p:cNvSpPr/>
            <p:nvPr/>
          </p:nvSpPr>
          <p:spPr>
            <a:xfrm>
              <a:off x="8838926" y="2632157"/>
              <a:ext cx="1123937" cy="4455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484A1B-2373-6879-708F-ED28C83F742C}"/>
                </a:ext>
              </a:extLst>
            </p:cNvPr>
            <p:cNvGrpSpPr/>
            <p:nvPr/>
          </p:nvGrpSpPr>
          <p:grpSpPr>
            <a:xfrm>
              <a:off x="8944941" y="3936605"/>
              <a:ext cx="1651882" cy="400108"/>
              <a:chOff x="4061339" y="2678668"/>
              <a:chExt cx="1651882" cy="400108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6A2B0C9-6CEA-B8EC-CC85-02C743289B69}"/>
                  </a:ext>
                </a:extLst>
              </p:cNvPr>
              <p:cNvCxnSpPr/>
              <p:nvPr/>
            </p:nvCxnSpPr>
            <p:spPr>
              <a:xfrm>
                <a:off x="4061339" y="2895600"/>
                <a:ext cx="11737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D20EAE8-97DC-A134-57D4-987E9EE31EBB}"/>
                      </a:ext>
                    </a:extLst>
                  </p:cNvPr>
                  <p:cNvSpPr txBox="1"/>
                  <p:nvPr/>
                </p:nvSpPr>
                <p:spPr>
                  <a:xfrm>
                    <a:off x="5143664" y="2678668"/>
                    <a:ext cx="569557" cy="400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3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3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1350" dirty="0">
                      <a:solidFill>
                        <a:prstClr val="white"/>
                      </a:solidFill>
                      <a:latin typeface="Century Gothic" panose="020F0302020204030204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D20EAE8-97DC-A134-57D4-987E9EE31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3664" y="2678668"/>
                    <a:ext cx="569557" cy="40010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0387BE-71B0-F5E2-BF8B-E82131AD9153}"/>
                    </a:ext>
                  </a:extLst>
                </p:cNvPr>
                <p:cNvSpPr txBox="1"/>
                <p:nvPr/>
              </p:nvSpPr>
              <p:spPr>
                <a:xfrm>
                  <a:off x="10014462" y="2784557"/>
                  <a:ext cx="73182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rgbClr val="F69200">
                        <a:lumMod val="75000"/>
                      </a:srgbClr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0387BE-71B0-F5E2-BF8B-E82131AD9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462" y="2784557"/>
                  <a:ext cx="731824" cy="400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A517B1-B776-6388-8075-079CBCF49EBC}"/>
                    </a:ext>
                  </a:extLst>
                </p:cNvPr>
                <p:cNvSpPr txBox="1"/>
                <p:nvPr/>
              </p:nvSpPr>
              <p:spPr>
                <a:xfrm>
                  <a:off x="8944942" y="3264775"/>
                  <a:ext cx="57639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prstClr val="white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A517B1-B776-6388-8075-079CBCF49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942" y="3264775"/>
                  <a:ext cx="576397" cy="400109"/>
                </a:xfrm>
                <a:prstGeom prst="rect">
                  <a:avLst/>
                </a:prstGeom>
                <a:blipFill>
                  <a:blip r:embed="rId9"/>
                  <a:stretch>
                    <a:fillRect b="-12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991C0C-1D44-D88C-7E5D-1FCB55FF6C91}"/>
                </a:ext>
              </a:extLst>
            </p:cNvPr>
            <p:cNvCxnSpPr/>
            <p:nvPr/>
          </p:nvCxnSpPr>
          <p:spPr>
            <a:xfrm flipH="1">
              <a:off x="8250216" y="4255692"/>
              <a:ext cx="6947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A3779-E0E4-B507-5BCB-8E7E536929AE}"/>
                </a:ext>
              </a:extLst>
            </p:cNvPr>
            <p:cNvSpPr txBox="1"/>
            <p:nvPr/>
          </p:nvSpPr>
          <p:spPr>
            <a:xfrm>
              <a:off x="7888026" y="1613880"/>
              <a:ext cx="180006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b="1" dirty="0">
                  <a:latin typeface="Century Gothic" panose="020F0302020204030204"/>
                </a:rPr>
                <a:t>Field emission</a:t>
              </a:r>
            </a:p>
          </p:txBody>
        </p:sp>
      </p:grp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20C21706-04D9-37C1-2571-5E8A5704B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330EA680-D336-4FF7-8B7A-9848BB0A1C32}" type="slidenum">
              <a:rPr lang="en-US">
                <a:solidFill>
                  <a:prstClr val="white">
                    <a:tint val="75000"/>
                  </a:prstClr>
                </a:solidFill>
                <a:latin typeface="Century Gothic" panose="020F0302020204030204"/>
              </a:rPr>
              <a:pPr defTabSz="685800"/>
              <a:t>4</a:t>
            </a:fld>
            <a:endParaRPr lang="en-US">
              <a:solidFill>
                <a:prstClr val="white">
                  <a:tint val="75000"/>
                </a:prstClr>
              </a:solidFill>
              <a:latin typeface="Century Gothic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F0E01-3FCF-0540-6EE4-A0E5E7E5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means to generate electron beams</a:t>
            </a:r>
          </a:p>
        </p:txBody>
      </p:sp>
    </p:spTree>
    <p:extLst>
      <p:ext uri="{BB962C8B-B14F-4D97-AF65-F5344CB8AC3E}">
        <p14:creationId xmlns:p14="http://schemas.microsoft.com/office/powerpoint/2010/main" val="31115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>
            <a:extLst>
              <a:ext uri="{FF2B5EF4-FFF2-40B4-BE49-F238E27FC236}">
                <a16:creationId xmlns:a16="http://schemas.microsoft.com/office/drawing/2014/main" id="{7D07B32E-A15E-F810-D9FC-48D6029B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38386"/>
            <a:ext cx="3607594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A37DD1-0EFA-418B-E431-F38CCBAB953C}"/>
              </a:ext>
            </a:extLst>
          </p:cNvPr>
          <p:cNvSpPr txBox="1"/>
          <p:nvPr/>
        </p:nvSpPr>
        <p:spPr>
          <a:xfrm>
            <a:off x="802364" y="2696537"/>
            <a:ext cx="5741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entury Gothic" panose="020F0302020204030204"/>
              </a:rPr>
              <a:t>Solid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0BF82-A53D-09D6-9A93-1BA5BE6F35D5}"/>
              </a:ext>
            </a:extLst>
          </p:cNvPr>
          <p:cNvSpPr txBox="1"/>
          <p:nvPr/>
        </p:nvSpPr>
        <p:spPr>
          <a:xfrm>
            <a:off x="2738883" y="2717968"/>
            <a:ext cx="9108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entury Gothic" panose="020F0302020204030204"/>
              </a:rPr>
              <a:t>Vacuum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817A8-2436-184B-D934-BE24F1ED0004}"/>
              </a:ext>
            </a:extLst>
          </p:cNvPr>
          <p:cNvSpPr txBox="1"/>
          <p:nvPr/>
        </p:nvSpPr>
        <p:spPr>
          <a:xfrm>
            <a:off x="2302224" y="3431291"/>
            <a:ext cx="506870" cy="300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Century Gothic" panose="020F0302020204030204"/>
              </a:rPr>
              <a:t>T &gt;0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4E7037-DC4E-2601-431C-0AE4608388EB}"/>
              </a:ext>
            </a:extLst>
          </p:cNvPr>
          <p:cNvGrpSpPr/>
          <p:nvPr/>
        </p:nvGrpSpPr>
        <p:grpSpPr>
          <a:xfrm>
            <a:off x="2182758" y="2519065"/>
            <a:ext cx="355097" cy="604838"/>
            <a:chOff x="4705803" y="3429000"/>
            <a:chExt cx="473462" cy="67679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E03B2C0-30C6-A347-8718-6A7D0D871253}"/>
                </a:ext>
              </a:extLst>
            </p:cNvPr>
            <p:cNvCxnSpPr/>
            <p:nvPr/>
          </p:nvCxnSpPr>
          <p:spPr>
            <a:xfrm>
              <a:off x="4724400" y="3429000"/>
              <a:ext cx="0" cy="6767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7844F9-688D-E7AC-68D5-B127725204FA}"/>
                    </a:ext>
                  </a:extLst>
                </p:cNvPr>
                <p:cNvSpPr txBox="1"/>
                <p:nvPr/>
              </p:nvSpPr>
              <p:spPr>
                <a:xfrm>
                  <a:off x="4705803" y="3582730"/>
                  <a:ext cx="473462" cy="335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1350" dirty="0">
                    <a:solidFill>
                      <a:prstClr val="white"/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7844F9-688D-E7AC-68D5-B12772520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803" y="3582730"/>
                  <a:ext cx="473462" cy="335780"/>
                </a:xfrm>
                <a:prstGeom prst="rect">
                  <a:avLst/>
                </a:prstGeom>
                <a:blipFill>
                  <a:blip r:embed="rId3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D32BAD-4FD5-6384-B87D-77D9B629B094}"/>
              </a:ext>
            </a:extLst>
          </p:cNvPr>
          <p:cNvCxnSpPr/>
          <p:nvPr/>
        </p:nvCxnSpPr>
        <p:spPr>
          <a:xfrm>
            <a:off x="2295080" y="3002102"/>
            <a:ext cx="0" cy="210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D4A76F-A2E7-922B-65AB-B1EF05F12AEA}"/>
                  </a:ext>
                </a:extLst>
              </p:cNvPr>
              <p:cNvSpPr txBox="1"/>
              <p:nvPr/>
            </p:nvSpPr>
            <p:spPr>
              <a:xfrm>
                <a:off x="2358537" y="2968957"/>
                <a:ext cx="43531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000000"/>
                          </a:solidFill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en-US" sz="1350" dirty="0">
                  <a:solidFill>
                    <a:srgbClr val="000000"/>
                  </a:solidFill>
                  <a:latin typeface="Century Gothic" panose="020F0302020204030204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D4A76F-A2E7-922B-65AB-B1EF05F12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37" y="2968957"/>
                <a:ext cx="435312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3">
            <a:extLst>
              <a:ext uri="{FF2B5EF4-FFF2-40B4-BE49-F238E27FC236}">
                <a16:creationId xmlns:a16="http://schemas.microsoft.com/office/drawing/2014/main" id="{97B39544-FCC7-D1D6-B1EB-3964BA7DE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44236" r="51662" b="29120"/>
          <a:stretch/>
        </p:blipFill>
        <p:spPr bwMode="auto">
          <a:xfrm>
            <a:off x="1446609" y="3002101"/>
            <a:ext cx="692945" cy="70618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Freeform 3">
            <a:extLst>
              <a:ext uri="{FF2B5EF4-FFF2-40B4-BE49-F238E27FC236}">
                <a16:creationId xmlns:a16="http://schemas.microsoft.com/office/drawing/2014/main" id="{B6A849CC-EE7F-2F19-3DE2-264EFE70ED1B}"/>
              </a:ext>
            </a:extLst>
          </p:cNvPr>
          <p:cNvSpPr/>
          <p:nvPr/>
        </p:nvSpPr>
        <p:spPr>
          <a:xfrm>
            <a:off x="1694641" y="2166999"/>
            <a:ext cx="702088" cy="650081"/>
          </a:xfrm>
          <a:custGeom>
            <a:avLst/>
            <a:gdLst>
              <a:gd name="connsiteX0" fmla="*/ 936117 w 936117"/>
              <a:gd name="connsiteY0" fmla="*/ 0 h 866775"/>
              <a:gd name="connsiteX1" fmla="*/ 126492 w 936117"/>
              <a:gd name="connsiteY1" fmla="*/ 333375 h 866775"/>
              <a:gd name="connsiteX2" fmla="*/ 2667 w 936117"/>
              <a:gd name="connsiteY2" fmla="*/ 866775 h 866775"/>
              <a:gd name="connsiteX3" fmla="*/ 2667 w 936117"/>
              <a:gd name="connsiteY3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17" h="866775">
                <a:moveTo>
                  <a:pt x="936117" y="0"/>
                </a:moveTo>
                <a:cubicBezTo>
                  <a:pt x="609092" y="94456"/>
                  <a:pt x="282067" y="188913"/>
                  <a:pt x="126492" y="333375"/>
                </a:cubicBezTo>
                <a:cubicBezTo>
                  <a:pt x="-29083" y="477838"/>
                  <a:pt x="2667" y="866775"/>
                  <a:pt x="2667" y="866775"/>
                </a:cubicBezTo>
                <a:lnTo>
                  <a:pt x="2667" y="866775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entury Gothic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5F69D1-0705-7AD6-E9A8-D18BAE1021FF}"/>
                  </a:ext>
                </a:extLst>
              </p:cNvPr>
              <p:cNvSpPr txBox="1"/>
              <p:nvPr/>
            </p:nvSpPr>
            <p:spPr>
              <a:xfrm>
                <a:off x="2358537" y="2024821"/>
                <a:ext cx="173662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srgbClr val="000000"/>
                    </a:solidFill>
                    <a:latin typeface="Century Gothic" panose="020F0302020204030204"/>
                  </a:rPr>
                  <a:t>Photon energy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00"/>
                        </a:solidFill>
                        <a:latin typeface="Cambria Math"/>
                      </a:rPr>
                      <m:t>h</m:t>
                    </m:r>
                    <m:r>
                      <a:rPr lang="en-US" sz="1350" i="1">
                        <a:solidFill>
                          <a:srgbClr val="000000"/>
                        </a:solidFill>
                        <a:latin typeface="Cambria Math"/>
                      </a:rPr>
                      <m:t>𝜈</m:t>
                    </m:r>
                    <m:r>
                      <a:rPr lang="en-US" sz="135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1350" dirty="0">
                  <a:solidFill>
                    <a:srgbClr val="000000"/>
                  </a:solidFill>
                  <a:latin typeface="Century Gothic" panose="020F0302020204030204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5F69D1-0705-7AD6-E9A8-D18BAE10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37" y="2024821"/>
                <a:ext cx="1736629" cy="300082"/>
              </a:xfrm>
              <a:prstGeom prst="rect">
                <a:avLst/>
              </a:prstGeom>
              <a:blipFill>
                <a:blip r:embed="rId5"/>
                <a:stretch>
                  <a:fillRect l="-1053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84B6FF6-D470-3492-03FE-9D75BA98911F}"/>
              </a:ext>
            </a:extLst>
          </p:cNvPr>
          <p:cNvCxnSpPr/>
          <p:nvPr/>
        </p:nvCxnSpPr>
        <p:spPr>
          <a:xfrm flipH="1">
            <a:off x="1568053" y="3038536"/>
            <a:ext cx="7484" cy="6506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1E2DF8-F504-4EDF-FA0C-1B0428EBDEA3}"/>
                  </a:ext>
                </a:extLst>
              </p:cNvPr>
              <p:cNvSpPr/>
              <p:nvPr/>
            </p:nvSpPr>
            <p:spPr>
              <a:xfrm>
                <a:off x="1575538" y="3163551"/>
                <a:ext cx="42216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418AB3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350" i="1">
                          <a:solidFill>
                            <a:srgbClr val="418AB3"/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1350" dirty="0">
                  <a:solidFill>
                    <a:srgbClr val="418AB3"/>
                  </a:solidFill>
                  <a:latin typeface="Century Gothic" panose="020F0302020204030204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1E2DF8-F504-4EDF-FA0C-1B0428EBD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8" y="3163551"/>
                <a:ext cx="422167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4F3106B-136E-9D95-F2E1-7007A207FEF0}"/>
              </a:ext>
            </a:extLst>
          </p:cNvPr>
          <p:cNvGrpSpPr/>
          <p:nvPr/>
        </p:nvGrpSpPr>
        <p:grpSpPr>
          <a:xfrm>
            <a:off x="2265112" y="1794446"/>
            <a:ext cx="964585" cy="300082"/>
            <a:chOff x="5091131" y="1611868"/>
            <a:chExt cx="1286113" cy="400108"/>
          </a:xfrm>
        </p:grpSpPr>
        <p:sp>
          <p:nvSpPr>
            <p:cNvPr id="56" name="Right Arrow 24">
              <a:extLst>
                <a:ext uri="{FF2B5EF4-FFF2-40B4-BE49-F238E27FC236}">
                  <a16:creationId xmlns:a16="http://schemas.microsoft.com/office/drawing/2014/main" id="{A62E929E-74F9-F647-8CD7-2A0DD6973A4B}"/>
                </a:ext>
              </a:extLst>
            </p:cNvPr>
            <p:cNvSpPr/>
            <p:nvPr/>
          </p:nvSpPr>
          <p:spPr>
            <a:xfrm>
              <a:off x="5091131" y="1764268"/>
              <a:ext cx="556580" cy="10742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768FDC-7F97-6BEA-4D91-42383AE94F44}"/>
                    </a:ext>
                  </a:extLst>
                </p:cNvPr>
                <p:cNvSpPr txBox="1"/>
                <p:nvPr/>
              </p:nvSpPr>
              <p:spPr>
                <a:xfrm>
                  <a:off x="5645420" y="1611868"/>
                  <a:ext cx="731824" cy="400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rgbClr val="F69200">
                        <a:lumMod val="75000"/>
                      </a:srgbClr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768FDC-7F97-6BEA-4D91-42383AE94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420" y="1611868"/>
                  <a:ext cx="731824" cy="4001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3778A2-933C-8004-B3F0-71305A8C80D5}"/>
              </a:ext>
            </a:extLst>
          </p:cNvPr>
          <p:cNvSpPr txBox="1"/>
          <p:nvPr/>
        </p:nvSpPr>
        <p:spPr>
          <a:xfrm>
            <a:off x="1365451" y="1324710"/>
            <a:ext cx="1383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latin typeface="Century Gothic" panose="020F0302020204030204"/>
              </a:rPr>
              <a:t>Photoemission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55F8723-00FA-4D6E-1F49-7FE1324F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69" y="1794445"/>
            <a:ext cx="3607594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09293B-14FB-5865-3619-31DFD804BBBC}"/>
              </a:ext>
            </a:extLst>
          </p:cNvPr>
          <p:cNvSpPr txBox="1"/>
          <p:nvPr/>
        </p:nvSpPr>
        <p:spPr>
          <a:xfrm>
            <a:off x="7326663" y="2674027"/>
            <a:ext cx="7505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Vacuum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69E72A-8ACB-3270-D053-BE7F6AFCCE2B}"/>
              </a:ext>
            </a:extLst>
          </p:cNvPr>
          <p:cNvGrpSpPr/>
          <p:nvPr/>
        </p:nvGrpSpPr>
        <p:grpSpPr>
          <a:xfrm>
            <a:off x="4885670" y="3058531"/>
            <a:ext cx="2503698" cy="628902"/>
            <a:chOff x="2064520" y="4165599"/>
            <a:chExt cx="3469683" cy="8385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ABC553-265A-F8E7-F8E9-B4D931F1D5C7}"/>
                </a:ext>
              </a:extLst>
            </p:cNvPr>
            <p:cNvSpPr txBox="1"/>
            <p:nvPr/>
          </p:nvSpPr>
          <p:spPr>
            <a:xfrm>
              <a:off x="4865094" y="4604026"/>
              <a:ext cx="669109" cy="40010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Calibri"/>
                </a:rPr>
                <a:t>T &gt;0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C00D6E-542C-2DF0-B9C7-1C7E776C98F3}"/>
                </a:ext>
              </a:extLst>
            </p:cNvPr>
            <p:cNvCxnSpPr/>
            <p:nvPr/>
          </p:nvCxnSpPr>
          <p:spPr>
            <a:xfrm flipH="1">
              <a:off x="2064520" y="4165599"/>
              <a:ext cx="2583680" cy="0"/>
            </a:xfrm>
            <a:prstGeom prst="lin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6B0713-9C8B-CA9B-B556-245EDDA7DA65}"/>
              </a:ext>
            </a:extLst>
          </p:cNvPr>
          <p:cNvGrpSpPr/>
          <p:nvPr/>
        </p:nvGrpSpPr>
        <p:grpSpPr>
          <a:xfrm>
            <a:off x="6784486" y="2475124"/>
            <a:ext cx="345479" cy="604838"/>
            <a:chOff x="4705803" y="3429000"/>
            <a:chExt cx="460639" cy="67679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B22B9A-04CA-9BA8-5777-1643EFA3A8E8}"/>
                </a:ext>
              </a:extLst>
            </p:cNvPr>
            <p:cNvCxnSpPr/>
            <p:nvPr/>
          </p:nvCxnSpPr>
          <p:spPr>
            <a:xfrm>
              <a:off x="4724400" y="3429000"/>
              <a:ext cx="0" cy="676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4E4826-958A-8CEF-4C60-93BF8CD8F50E}"/>
                    </a:ext>
                  </a:extLst>
                </p:cNvPr>
                <p:cNvSpPr txBox="1"/>
                <p:nvPr/>
              </p:nvSpPr>
              <p:spPr>
                <a:xfrm>
                  <a:off x="4705803" y="3582730"/>
                  <a:ext cx="460639" cy="335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135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4E4826-958A-8CEF-4C60-93BF8CD8F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803" y="3582730"/>
                  <a:ext cx="460639" cy="335780"/>
                </a:xfrm>
                <a:prstGeom prst="rect">
                  <a:avLst/>
                </a:prstGeom>
                <a:blipFill>
                  <a:blip r:embed="rId8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2DD5C9-7C27-A651-32A0-F603EC13FB10}"/>
              </a:ext>
            </a:extLst>
          </p:cNvPr>
          <p:cNvCxnSpPr/>
          <p:nvPr/>
        </p:nvCxnSpPr>
        <p:spPr>
          <a:xfrm>
            <a:off x="6882861" y="2958161"/>
            <a:ext cx="0" cy="21071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2069FD-82C7-117B-634B-E809CE4BF44A}"/>
                  </a:ext>
                </a:extLst>
              </p:cNvPr>
              <p:cNvSpPr txBox="1"/>
              <p:nvPr/>
            </p:nvSpPr>
            <p:spPr>
              <a:xfrm>
                <a:off x="6946318" y="2925016"/>
                <a:ext cx="4256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2069FD-82C7-117B-634B-E809CE4B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18" y="2925016"/>
                <a:ext cx="425694" cy="300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08207C-A99F-6F99-5CFD-4E9C817A4B8D}"/>
              </a:ext>
            </a:extLst>
          </p:cNvPr>
          <p:cNvCxnSpPr/>
          <p:nvPr/>
        </p:nvCxnSpPr>
        <p:spPr>
          <a:xfrm flipH="1">
            <a:off x="6026906" y="2976020"/>
            <a:ext cx="7484" cy="6506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80A621-67D8-AA77-33A4-38D04EB24BC0}"/>
                  </a:ext>
                </a:extLst>
              </p:cNvPr>
              <p:cNvSpPr/>
              <p:nvPr/>
            </p:nvSpPr>
            <p:spPr>
              <a:xfrm>
                <a:off x="6034390" y="3101035"/>
                <a:ext cx="41254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4F81BD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350" i="1">
                          <a:solidFill>
                            <a:srgbClr val="4F81BD"/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1350" dirty="0">
                  <a:solidFill>
                    <a:srgbClr val="4F81BD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80A621-67D8-AA77-33A4-38D04EB24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90" y="3101035"/>
                <a:ext cx="412549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C6E67-3F54-675B-7D19-1CC6C2B149F5}"/>
              </a:ext>
            </a:extLst>
          </p:cNvPr>
          <p:cNvGrpSpPr/>
          <p:nvPr/>
        </p:nvGrpSpPr>
        <p:grpSpPr>
          <a:xfrm>
            <a:off x="6026906" y="2251972"/>
            <a:ext cx="692945" cy="706189"/>
            <a:chOff x="7467600" y="2198434"/>
            <a:chExt cx="923926" cy="941585"/>
          </a:xfrm>
        </p:grpSpPr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027469F8-8093-9726-7CA4-B0C381CE5B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0" t="44236" r="51662" b="29120"/>
            <a:stretch/>
          </p:blipFill>
          <p:spPr bwMode="auto">
            <a:xfrm>
              <a:off x="7467600" y="2198434"/>
              <a:ext cx="923926" cy="94158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1F497D">
                  <a:lumMod val="60000"/>
                  <a:lumOff val="40000"/>
                  <a:alpha val="50000"/>
                </a:srgbClr>
              </a:solidFill>
              <a:miter lim="800000"/>
              <a:headEnd/>
              <a:tailEnd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58A81E-6BDF-F43A-28AE-C60E2D903C93}"/>
                </a:ext>
              </a:extLst>
            </p:cNvPr>
            <p:cNvSpPr/>
            <p:nvPr/>
          </p:nvSpPr>
          <p:spPr>
            <a:xfrm>
              <a:off x="7467600" y="2198434"/>
              <a:ext cx="923926" cy="941585"/>
            </a:xfrm>
            <a:prstGeom prst="rect">
              <a:avLst/>
            </a:prstGeom>
            <a:solidFill>
              <a:sysClr val="window" lastClr="FFFFFF">
                <a:alpha val="6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Freeform 26">
            <a:extLst>
              <a:ext uri="{FF2B5EF4-FFF2-40B4-BE49-F238E27FC236}">
                <a16:creationId xmlns:a16="http://schemas.microsoft.com/office/drawing/2014/main" id="{3C2D8F86-5BCA-C191-481F-D86B33D21544}"/>
              </a:ext>
            </a:extLst>
          </p:cNvPr>
          <p:cNvSpPr/>
          <p:nvPr/>
        </p:nvSpPr>
        <p:spPr>
          <a:xfrm>
            <a:off x="5632709" y="2651568"/>
            <a:ext cx="608851" cy="810445"/>
          </a:xfrm>
          <a:custGeom>
            <a:avLst/>
            <a:gdLst>
              <a:gd name="connsiteX0" fmla="*/ 640351 w 811801"/>
              <a:gd name="connsiteY0" fmla="*/ 170 h 1080593"/>
              <a:gd name="connsiteX1" fmla="*/ 97426 w 811801"/>
              <a:gd name="connsiteY1" fmla="*/ 66845 h 1080593"/>
              <a:gd name="connsiteX2" fmla="*/ 2176 w 811801"/>
              <a:gd name="connsiteY2" fmla="*/ 409745 h 1080593"/>
              <a:gd name="connsiteX3" fmla="*/ 106951 w 811801"/>
              <a:gd name="connsiteY3" fmla="*/ 981245 h 1080593"/>
              <a:gd name="connsiteX4" fmla="*/ 811801 w 811801"/>
              <a:gd name="connsiteY4" fmla="*/ 1076495 h 108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01" h="1080593">
                <a:moveTo>
                  <a:pt x="640351" y="170"/>
                </a:moveTo>
                <a:cubicBezTo>
                  <a:pt x="422069" y="-624"/>
                  <a:pt x="203788" y="-1417"/>
                  <a:pt x="97426" y="66845"/>
                </a:cubicBezTo>
                <a:cubicBezTo>
                  <a:pt x="-8936" y="135107"/>
                  <a:pt x="589" y="257345"/>
                  <a:pt x="2176" y="409745"/>
                </a:cubicBezTo>
                <a:cubicBezTo>
                  <a:pt x="3763" y="562145"/>
                  <a:pt x="-27987" y="870120"/>
                  <a:pt x="106951" y="981245"/>
                </a:cubicBezTo>
                <a:cubicBezTo>
                  <a:pt x="241888" y="1092370"/>
                  <a:pt x="526844" y="1084432"/>
                  <a:pt x="811801" y="1076495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870AEA-F2D4-068E-57E9-8C8F84C47C3B}"/>
              </a:ext>
            </a:extLst>
          </p:cNvPr>
          <p:cNvSpPr txBox="1"/>
          <p:nvPr/>
        </p:nvSpPr>
        <p:spPr>
          <a:xfrm rot="18867824">
            <a:off x="5139239" y="2557194"/>
            <a:ext cx="8066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825" dirty="0">
                <a:solidFill>
                  <a:prstClr val="black"/>
                </a:solidFill>
                <a:latin typeface="Calibri"/>
              </a:rPr>
              <a:t>Scattering loss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EFF772-70DD-7DD7-B286-9C0A7B210E5D}"/>
              </a:ext>
            </a:extLst>
          </p:cNvPr>
          <p:cNvCxnSpPr/>
          <p:nvPr/>
        </p:nvCxnSpPr>
        <p:spPr>
          <a:xfrm>
            <a:off x="6613034" y="2394680"/>
            <a:ext cx="62865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6220CC-7685-38CB-17FA-817873F519EA}"/>
              </a:ext>
            </a:extLst>
          </p:cNvPr>
          <p:cNvCxnSpPr/>
          <p:nvPr/>
        </p:nvCxnSpPr>
        <p:spPr>
          <a:xfrm flipH="1">
            <a:off x="6434441" y="2468141"/>
            <a:ext cx="2286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2562E5-A931-4442-E906-D3D1C573BDD4}"/>
              </a:ext>
            </a:extLst>
          </p:cNvPr>
          <p:cNvGrpSpPr/>
          <p:nvPr/>
        </p:nvGrpSpPr>
        <p:grpSpPr>
          <a:xfrm>
            <a:off x="6744321" y="1750504"/>
            <a:ext cx="964585" cy="300082"/>
            <a:chOff x="5091131" y="1611868"/>
            <a:chExt cx="1286113" cy="400108"/>
          </a:xfrm>
        </p:grpSpPr>
        <p:sp>
          <p:nvSpPr>
            <p:cNvPr id="58" name="Right Arrow 24">
              <a:extLst>
                <a:ext uri="{FF2B5EF4-FFF2-40B4-BE49-F238E27FC236}">
                  <a16:creationId xmlns:a16="http://schemas.microsoft.com/office/drawing/2014/main" id="{95A6AE99-23C1-DD29-2056-05456F8D1973}"/>
                </a:ext>
              </a:extLst>
            </p:cNvPr>
            <p:cNvSpPr/>
            <p:nvPr/>
          </p:nvSpPr>
          <p:spPr>
            <a:xfrm>
              <a:off x="5091131" y="1764268"/>
              <a:ext cx="556580" cy="10742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91BAB6-54F6-A539-EC7B-C3D1893ACF88}"/>
                    </a:ext>
                  </a:extLst>
                </p:cNvPr>
                <p:cNvSpPr txBox="1"/>
                <p:nvPr/>
              </p:nvSpPr>
              <p:spPr>
                <a:xfrm>
                  <a:off x="5645420" y="1611868"/>
                  <a:ext cx="731824" cy="400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F69200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rgbClr val="F69200">
                        <a:lumMod val="75000"/>
                      </a:srgbClr>
                    </a:solidFill>
                    <a:latin typeface="Century Gothic" panose="020F0302020204030204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91BAB6-54F6-A539-EC7B-C3D1893AC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420" y="1611868"/>
                  <a:ext cx="731824" cy="4001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768164F-FF1B-6A93-95A7-CA9A1A110BC5}"/>
              </a:ext>
            </a:extLst>
          </p:cNvPr>
          <p:cNvCxnSpPr/>
          <p:nvPr/>
        </p:nvCxnSpPr>
        <p:spPr>
          <a:xfrm>
            <a:off x="4136232" y="3163551"/>
            <a:ext cx="5357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04811D5-F0FD-1B96-2809-93E2D7095D80}"/>
              </a:ext>
            </a:extLst>
          </p:cNvPr>
          <p:cNvSpPr txBox="1"/>
          <p:nvPr/>
        </p:nvSpPr>
        <p:spPr>
          <a:xfrm>
            <a:off x="4171431" y="2856468"/>
            <a:ext cx="5533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entury Gothic" panose="020F0302020204030204"/>
              </a:rPr>
              <a:t>time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8DFA2FFB-14EA-2776-1248-098E88EEE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330EA680-D336-4FF7-8B7A-9848BB0A1C32}" type="slidenum">
              <a:rPr lang="en-US">
                <a:solidFill>
                  <a:prstClr val="white">
                    <a:tint val="75000"/>
                  </a:prstClr>
                </a:solidFill>
                <a:latin typeface="Century Gothic" panose="020F0302020204030204"/>
              </a:rPr>
              <a:pPr defTabSz="685800"/>
              <a:t>5</a:t>
            </a:fld>
            <a:endParaRPr lang="en-US">
              <a:solidFill>
                <a:prstClr val="white">
                  <a:tint val="75000"/>
                </a:prstClr>
              </a:solidFill>
              <a:latin typeface="Century Gothic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B995B-35F9-D82E-EBD3-202DCB0C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means to generate electron beams</a:t>
            </a:r>
          </a:p>
        </p:txBody>
      </p:sp>
    </p:spTree>
    <p:extLst>
      <p:ext uri="{BB962C8B-B14F-4D97-AF65-F5344CB8AC3E}">
        <p14:creationId xmlns:p14="http://schemas.microsoft.com/office/powerpoint/2010/main" val="420506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Semiconductor Photocathodes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686800" cy="39084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100" dirty="0"/>
              <a:t>The primary path to high average current in photoinjectors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100" dirty="0"/>
              <a:t>The good points: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</a:rPr>
              <a:t>QE can be &gt;10%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</a:rPr>
              <a:t>Many use visible light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</a:rPr>
              <a:t>Polarized cathodes possible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100" dirty="0"/>
              <a:t>Common types: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100" dirty="0"/>
              <a:t>	Cs</a:t>
            </a:r>
            <a:r>
              <a:rPr lang="en-US" sz="2100" baseline="-25000" dirty="0"/>
              <a:t>2</a:t>
            </a:r>
            <a:r>
              <a:rPr lang="en-US" sz="2100" dirty="0"/>
              <a:t>Te – QE ~7% @ 262 nm, Lifetime ~1yr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100" dirty="0"/>
              <a:t>	K</a:t>
            </a:r>
            <a:r>
              <a:rPr lang="en-US" sz="2100" baseline="-25000" dirty="0"/>
              <a:t>2</a:t>
            </a:r>
            <a:r>
              <a:rPr lang="en-US" sz="2100" dirty="0"/>
              <a:t>CsSb – QE &gt;4% @ 532 nm, Lifetime ~weeks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100" dirty="0"/>
              <a:t>	</a:t>
            </a:r>
            <a:r>
              <a:rPr lang="en-US" sz="2100" dirty="0" err="1"/>
              <a:t>Cs:GaAs</a:t>
            </a:r>
            <a:r>
              <a:rPr lang="en-US" sz="2100" dirty="0"/>
              <a:t> – QE ~0.5% @ 800 nm (polarized), &gt;6% @ 527 nm</a:t>
            </a:r>
          </a:p>
          <a:p>
            <a:pPr eaLnBrk="1" hangingPunct="1">
              <a:buFont typeface="Arial" pitchFamily="34" charset="0"/>
              <a:buNone/>
            </a:pPr>
            <a:endParaRPr lang="en-US" sz="2100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514600" y="4492229"/>
            <a:ext cx="5486400" cy="4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350" dirty="0"/>
              <a:t>W.E. Spicer &amp; A. Herrera-Gomez, Modern Theory and Applications of Photocathodes, SLAC-PUB-6306 (1993)</a:t>
            </a:r>
          </a:p>
        </p:txBody>
      </p:sp>
      <p:sp>
        <p:nvSpPr>
          <p:cNvPr id="29701" name="Content Placeholder 2"/>
          <p:cNvSpPr txBox="1">
            <a:spLocks/>
          </p:cNvSpPr>
          <p:nvPr/>
        </p:nvSpPr>
        <p:spPr bwMode="auto">
          <a:xfrm>
            <a:off x="4171950" y="685801"/>
            <a:ext cx="3829050" cy="39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endParaRPr lang="en-US" sz="2100" dirty="0">
              <a:latin typeface="Calibri" pitchFamily="34" charset="0"/>
            </a:endParaRP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latin typeface="Calibri" pitchFamily="34" charset="0"/>
              </a:rPr>
              <a:t>However:</a:t>
            </a:r>
          </a:p>
          <a:p>
            <a:pPr marL="557213" lvl="1" indent="-214313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Require UHV (&lt;0.1 </a:t>
            </a:r>
            <a:r>
              <a:rPr lang="en-US" dirty="0" err="1">
                <a:solidFill>
                  <a:srgbClr val="FF0000"/>
                </a:solidFill>
              </a:rPr>
              <a:t>nTorr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557213" lvl="1" indent="-214313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Limited Lifetime</a:t>
            </a:r>
          </a:p>
          <a:p>
            <a:pPr marL="557213" lvl="1" indent="-214313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Response time</a:t>
            </a:r>
          </a:p>
          <a:p>
            <a:pPr marL="557213" lvl="1" indent="-214313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Complicated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12EEEC-8DFB-478C-A624-E53CD6D7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742950"/>
            <a:ext cx="6689741" cy="423325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8042950">
            <a:off x="1966864" y="1361078"/>
            <a:ext cx="140684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679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921CBE81-14BD-7343-B359-01BCBA3179F9}" type="slidenum">
              <a:rPr lang="en-US">
                <a:solidFill>
                  <a:srgbClr val="B42D25"/>
                </a:solidFill>
                <a:latin typeface="Arial"/>
              </a:rPr>
              <a:pPr defTabSz="342900"/>
              <a:t>8</a:t>
            </a:fld>
            <a:endParaRPr lang="en-US">
              <a:solidFill>
                <a:srgbClr val="B42D25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Achievable Brightness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endParaRPr lang="en-US" dirty="0">
              <a:solidFill>
                <a:srgbClr val="B42D25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8283" y="3113518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endParaRPr lang="en-US" sz="1350" dirty="0">
              <a:solidFill>
                <a:srgbClr val="B42D25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72025" y="3142465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342900"/>
            <a:endParaRPr lang="en-US" sz="1350" dirty="0">
              <a:solidFill>
                <a:srgbClr val="B42D25"/>
              </a:solidFill>
              <a:latin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43192" y="3982631"/>
            <a:ext cx="499890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/>
            <a:r>
              <a:rPr lang="en-US" b="1" dirty="0">
                <a:solidFill>
                  <a:srgbClr val="B42D25"/>
                </a:solidFill>
                <a:latin typeface="Arial"/>
              </a:rPr>
              <a:t>Brightness limited by photocathode MTE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8271" y="2520539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342900"/>
            <a:endParaRPr lang="en-US" sz="1350" dirty="0">
              <a:solidFill>
                <a:srgbClr val="B42D25"/>
              </a:solidFill>
              <a:latin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A4A061-73A1-40E4-A1B7-93C6396E37B1}"/>
              </a:ext>
            </a:extLst>
          </p:cNvPr>
          <p:cNvGrpSpPr/>
          <p:nvPr/>
        </p:nvGrpSpPr>
        <p:grpSpPr>
          <a:xfrm>
            <a:off x="5179330" y="1546806"/>
            <a:ext cx="2173997" cy="397987"/>
            <a:chOff x="6087091" y="817908"/>
            <a:chExt cx="2898663" cy="53064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796244" y="1125755"/>
              <a:ext cx="44180" cy="222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87091" y="817908"/>
              <a:ext cx="289866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srgbClr val="B42D25"/>
                  </a:solidFill>
                  <a:latin typeface="Arial"/>
                </a:rPr>
                <a:t>Child-Langmuir law</a:t>
              </a:r>
            </a:p>
          </p:txBody>
        </p:sp>
      </p:grpSp>
      <p:sp>
        <p:nvSpPr>
          <p:cNvPr id="15" name="AutoShape 4" descr="Image result for electric breakdown"/>
          <p:cNvSpPr>
            <a:spLocks noChangeAspect="1" noChangeArrowheads="1"/>
          </p:cNvSpPr>
          <p:nvPr/>
        </p:nvSpPr>
        <p:spPr bwMode="auto">
          <a:xfrm>
            <a:off x="1259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B42D25"/>
              </a:solidFill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14251" y="1333825"/>
            <a:ext cx="3031539" cy="2214740"/>
            <a:chOff x="298118" y="541581"/>
            <a:chExt cx="2301330" cy="1961618"/>
          </a:xfrm>
        </p:grpSpPr>
        <p:sp>
          <p:nvSpPr>
            <p:cNvPr id="39" name="TextBox 38"/>
            <p:cNvSpPr txBox="1"/>
            <p:nvPr/>
          </p:nvSpPr>
          <p:spPr>
            <a:xfrm>
              <a:off x="874884" y="541581"/>
              <a:ext cx="1724564" cy="65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2100" b="1" i="1" dirty="0" err="1">
                  <a:solidFill>
                    <a:srgbClr val="A2998B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100" b="1" i="1" baseline="-25000" dirty="0" err="1">
                  <a:solidFill>
                    <a:srgbClr val="A2998B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2100" b="1" dirty="0">
                  <a:solidFill>
                    <a:srgbClr val="A2998B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(5-100+ MV/m)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98118" y="713272"/>
              <a:ext cx="309438" cy="1789927"/>
              <a:chOff x="609873" y="1433518"/>
              <a:chExt cx="309438" cy="178992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09873" y="1606522"/>
                <a:ext cx="308607" cy="161692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 extrusionH="25400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050" dirty="0">
                  <a:solidFill>
                    <a:srgbClr val="FFFFFE"/>
                  </a:solidFill>
                  <a:latin typeface="Arial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114837" y="2033647"/>
                <a:ext cx="1404603" cy="204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FFFE"/>
                    </a:solidFill>
                    <a:latin typeface="Arial"/>
                  </a:rPr>
                  <a:t>Photocathode</a:t>
                </a: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43319" y="903116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43318" y="1213055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629977" y="1853462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22596" y="2102658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640864" y="2389290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29978" y="1532242"/>
              <a:ext cx="1015539" cy="18801"/>
            </a:xfrm>
            <a:prstGeom prst="straightConnector1">
              <a:avLst/>
            </a:prstGeom>
            <a:ln>
              <a:solidFill>
                <a:schemeClr val="accent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143081" y="1944791"/>
            <a:ext cx="2363340" cy="1866602"/>
            <a:chOff x="-245855" y="1092271"/>
            <a:chExt cx="2355496" cy="1978637"/>
          </a:xfrm>
        </p:grpSpPr>
        <p:sp>
          <p:nvSpPr>
            <p:cNvPr id="34" name="TextBox 33"/>
            <p:cNvSpPr txBox="1"/>
            <p:nvPr/>
          </p:nvSpPr>
          <p:spPr>
            <a:xfrm rot="18164141">
              <a:off x="1178865" y="2140132"/>
              <a:ext cx="1493446" cy="36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dirty="0">
                  <a:solidFill>
                    <a:srgbClr val="00B050"/>
                  </a:solidFill>
                  <a:latin typeface="Arial"/>
                </a:rPr>
                <a:t>Laser pulse</a:t>
              </a:r>
              <a:endParaRPr lang="en-US" baseline="30000" dirty="0">
                <a:solidFill>
                  <a:srgbClr val="00B050"/>
                </a:solidFill>
                <a:latin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0246" y="1092271"/>
              <a:ext cx="0" cy="12057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 rot="16200000">
                  <a:off x="-316787" y="1510843"/>
                  <a:ext cx="509970" cy="368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3429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B42D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42D2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42D2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B42D25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16787" y="1510843"/>
                  <a:ext cx="509970" cy="3681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reeform 78"/>
            <p:cNvSpPr/>
            <p:nvPr/>
          </p:nvSpPr>
          <p:spPr>
            <a:xfrm rot="2456713">
              <a:off x="490661" y="2307809"/>
              <a:ext cx="1207952" cy="589452"/>
            </a:xfrm>
            <a:custGeom>
              <a:avLst/>
              <a:gdLst>
                <a:gd name="connsiteX0" fmla="*/ 0 w 1720800"/>
                <a:gd name="connsiteY0" fmla="*/ 367200 h 763200"/>
                <a:gd name="connsiteX1" fmla="*/ 129600 w 1720800"/>
                <a:gd name="connsiteY1" fmla="*/ 374400 h 763200"/>
                <a:gd name="connsiteX2" fmla="*/ 237600 w 1720800"/>
                <a:gd name="connsiteY2" fmla="*/ 374400 h 763200"/>
                <a:gd name="connsiteX3" fmla="*/ 331200 w 1720800"/>
                <a:gd name="connsiteY3" fmla="*/ 518400 h 763200"/>
                <a:gd name="connsiteX4" fmla="*/ 417600 w 1720800"/>
                <a:gd name="connsiteY4" fmla="*/ 374400 h 763200"/>
                <a:gd name="connsiteX5" fmla="*/ 482400 w 1720800"/>
                <a:gd name="connsiteY5" fmla="*/ 144000 h 763200"/>
                <a:gd name="connsiteX6" fmla="*/ 583200 w 1720800"/>
                <a:gd name="connsiteY6" fmla="*/ 381600 h 763200"/>
                <a:gd name="connsiteX7" fmla="*/ 698400 w 1720800"/>
                <a:gd name="connsiteY7" fmla="*/ 763200 h 763200"/>
                <a:gd name="connsiteX8" fmla="*/ 784800 w 1720800"/>
                <a:gd name="connsiteY8" fmla="*/ 381600 h 763200"/>
                <a:gd name="connsiteX9" fmla="*/ 842400 w 1720800"/>
                <a:gd name="connsiteY9" fmla="*/ 0 h 763200"/>
                <a:gd name="connsiteX10" fmla="*/ 943200 w 1720800"/>
                <a:gd name="connsiteY10" fmla="*/ 381600 h 763200"/>
                <a:gd name="connsiteX11" fmla="*/ 1044000 w 1720800"/>
                <a:gd name="connsiteY11" fmla="*/ 669600 h 763200"/>
                <a:gd name="connsiteX12" fmla="*/ 1152000 w 1720800"/>
                <a:gd name="connsiteY12" fmla="*/ 374400 h 763200"/>
                <a:gd name="connsiteX13" fmla="*/ 1260000 w 1720800"/>
                <a:gd name="connsiteY13" fmla="*/ 237600 h 763200"/>
                <a:gd name="connsiteX14" fmla="*/ 1332000 w 1720800"/>
                <a:gd name="connsiteY14" fmla="*/ 374400 h 763200"/>
                <a:gd name="connsiteX15" fmla="*/ 1396800 w 1720800"/>
                <a:gd name="connsiteY15" fmla="*/ 504000 h 763200"/>
                <a:gd name="connsiteX16" fmla="*/ 1461600 w 1720800"/>
                <a:gd name="connsiteY16" fmla="*/ 374400 h 763200"/>
                <a:gd name="connsiteX17" fmla="*/ 1612800 w 1720800"/>
                <a:gd name="connsiteY17" fmla="*/ 374400 h 763200"/>
                <a:gd name="connsiteX18" fmla="*/ 1720800 w 1720800"/>
                <a:gd name="connsiteY18" fmla="*/ 367200 h 7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0800" h="763200">
                  <a:moveTo>
                    <a:pt x="0" y="367200"/>
                  </a:moveTo>
                  <a:cubicBezTo>
                    <a:pt x="45000" y="370200"/>
                    <a:pt x="90000" y="373200"/>
                    <a:pt x="129600" y="374400"/>
                  </a:cubicBezTo>
                  <a:cubicBezTo>
                    <a:pt x="169200" y="375600"/>
                    <a:pt x="204000" y="350400"/>
                    <a:pt x="237600" y="374400"/>
                  </a:cubicBezTo>
                  <a:cubicBezTo>
                    <a:pt x="271200" y="398400"/>
                    <a:pt x="301200" y="518400"/>
                    <a:pt x="331200" y="518400"/>
                  </a:cubicBezTo>
                  <a:cubicBezTo>
                    <a:pt x="361200" y="518400"/>
                    <a:pt x="392400" y="436800"/>
                    <a:pt x="417600" y="374400"/>
                  </a:cubicBezTo>
                  <a:cubicBezTo>
                    <a:pt x="442800" y="312000"/>
                    <a:pt x="454800" y="142800"/>
                    <a:pt x="482400" y="144000"/>
                  </a:cubicBezTo>
                  <a:cubicBezTo>
                    <a:pt x="510000" y="145200"/>
                    <a:pt x="547200" y="278400"/>
                    <a:pt x="583200" y="381600"/>
                  </a:cubicBezTo>
                  <a:cubicBezTo>
                    <a:pt x="619200" y="484800"/>
                    <a:pt x="664800" y="763200"/>
                    <a:pt x="698400" y="763200"/>
                  </a:cubicBezTo>
                  <a:cubicBezTo>
                    <a:pt x="732000" y="763200"/>
                    <a:pt x="760800" y="508800"/>
                    <a:pt x="784800" y="381600"/>
                  </a:cubicBezTo>
                  <a:cubicBezTo>
                    <a:pt x="808800" y="254400"/>
                    <a:pt x="816000" y="0"/>
                    <a:pt x="842400" y="0"/>
                  </a:cubicBezTo>
                  <a:cubicBezTo>
                    <a:pt x="868800" y="0"/>
                    <a:pt x="909600" y="270000"/>
                    <a:pt x="943200" y="381600"/>
                  </a:cubicBezTo>
                  <a:cubicBezTo>
                    <a:pt x="976800" y="493200"/>
                    <a:pt x="1009200" y="670800"/>
                    <a:pt x="1044000" y="669600"/>
                  </a:cubicBezTo>
                  <a:cubicBezTo>
                    <a:pt x="1078800" y="668400"/>
                    <a:pt x="1116000" y="446400"/>
                    <a:pt x="1152000" y="374400"/>
                  </a:cubicBezTo>
                  <a:cubicBezTo>
                    <a:pt x="1188000" y="302400"/>
                    <a:pt x="1230000" y="237600"/>
                    <a:pt x="1260000" y="237600"/>
                  </a:cubicBezTo>
                  <a:cubicBezTo>
                    <a:pt x="1290000" y="237600"/>
                    <a:pt x="1309200" y="330000"/>
                    <a:pt x="1332000" y="374400"/>
                  </a:cubicBezTo>
                  <a:cubicBezTo>
                    <a:pt x="1354800" y="418800"/>
                    <a:pt x="1375200" y="504000"/>
                    <a:pt x="1396800" y="504000"/>
                  </a:cubicBezTo>
                  <a:cubicBezTo>
                    <a:pt x="1418400" y="504000"/>
                    <a:pt x="1425600" y="396000"/>
                    <a:pt x="1461600" y="374400"/>
                  </a:cubicBezTo>
                  <a:cubicBezTo>
                    <a:pt x="1497600" y="352800"/>
                    <a:pt x="1569600" y="375600"/>
                    <a:pt x="1612800" y="374400"/>
                  </a:cubicBezTo>
                  <a:cubicBezTo>
                    <a:pt x="1656000" y="373200"/>
                    <a:pt x="1688400" y="370200"/>
                    <a:pt x="1720800" y="367200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E"/>
                </a:solidFill>
                <a:latin typeface="Arial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2456713">
              <a:off x="495388" y="1271678"/>
              <a:ext cx="1207952" cy="589452"/>
            </a:xfrm>
            <a:custGeom>
              <a:avLst/>
              <a:gdLst>
                <a:gd name="connsiteX0" fmla="*/ 0 w 1720800"/>
                <a:gd name="connsiteY0" fmla="*/ 367200 h 763200"/>
                <a:gd name="connsiteX1" fmla="*/ 129600 w 1720800"/>
                <a:gd name="connsiteY1" fmla="*/ 374400 h 763200"/>
                <a:gd name="connsiteX2" fmla="*/ 237600 w 1720800"/>
                <a:gd name="connsiteY2" fmla="*/ 374400 h 763200"/>
                <a:gd name="connsiteX3" fmla="*/ 331200 w 1720800"/>
                <a:gd name="connsiteY3" fmla="*/ 518400 h 763200"/>
                <a:gd name="connsiteX4" fmla="*/ 417600 w 1720800"/>
                <a:gd name="connsiteY4" fmla="*/ 374400 h 763200"/>
                <a:gd name="connsiteX5" fmla="*/ 482400 w 1720800"/>
                <a:gd name="connsiteY5" fmla="*/ 144000 h 763200"/>
                <a:gd name="connsiteX6" fmla="*/ 583200 w 1720800"/>
                <a:gd name="connsiteY6" fmla="*/ 381600 h 763200"/>
                <a:gd name="connsiteX7" fmla="*/ 698400 w 1720800"/>
                <a:gd name="connsiteY7" fmla="*/ 763200 h 763200"/>
                <a:gd name="connsiteX8" fmla="*/ 784800 w 1720800"/>
                <a:gd name="connsiteY8" fmla="*/ 381600 h 763200"/>
                <a:gd name="connsiteX9" fmla="*/ 842400 w 1720800"/>
                <a:gd name="connsiteY9" fmla="*/ 0 h 763200"/>
                <a:gd name="connsiteX10" fmla="*/ 943200 w 1720800"/>
                <a:gd name="connsiteY10" fmla="*/ 381600 h 763200"/>
                <a:gd name="connsiteX11" fmla="*/ 1044000 w 1720800"/>
                <a:gd name="connsiteY11" fmla="*/ 669600 h 763200"/>
                <a:gd name="connsiteX12" fmla="*/ 1152000 w 1720800"/>
                <a:gd name="connsiteY12" fmla="*/ 374400 h 763200"/>
                <a:gd name="connsiteX13" fmla="*/ 1260000 w 1720800"/>
                <a:gd name="connsiteY13" fmla="*/ 237600 h 763200"/>
                <a:gd name="connsiteX14" fmla="*/ 1332000 w 1720800"/>
                <a:gd name="connsiteY14" fmla="*/ 374400 h 763200"/>
                <a:gd name="connsiteX15" fmla="*/ 1396800 w 1720800"/>
                <a:gd name="connsiteY15" fmla="*/ 504000 h 763200"/>
                <a:gd name="connsiteX16" fmla="*/ 1461600 w 1720800"/>
                <a:gd name="connsiteY16" fmla="*/ 374400 h 763200"/>
                <a:gd name="connsiteX17" fmla="*/ 1612800 w 1720800"/>
                <a:gd name="connsiteY17" fmla="*/ 374400 h 763200"/>
                <a:gd name="connsiteX18" fmla="*/ 1720800 w 1720800"/>
                <a:gd name="connsiteY18" fmla="*/ 367200 h 7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0800" h="763200">
                  <a:moveTo>
                    <a:pt x="0" y="367200"/>
                  </a:moveTo>
                  <a:cubicBezTo>
                    <a:pt x="45000" y="370200"/>
                    <a:pt x="90000" y="373200"/>
                    <a:pt x="129600" y="374400"/>
                  </a:cubicBezTo>
                  <a:cubicBezTo>
                    <a:pt x="169200" y="375600"/>
                    <a:pt x="204000" y="350400"/>
                    <a:pt x="237600" y="374400"/>
                  </a:cubicBezTo>
                  <a:cubicBezTo>
                    <a:pt x="271200" y="398400"/>
                    <a:pt x="301200" y="518400"/>
                    <a:pt x="331200" y="518400"/>
                  </a:cubicBezTo>
                  <a:cubicBezTo>
                    <a:pt x="361200" y="518400"/>
                    <a:pt x="392400" y="436800"/>
                    <a:pt x="417600" y="374400"/>
                  </a:cubicBezTo>
                  <a:cubicBezTo>
                    <a:pt x="442800" y="312000"/>
                    <a:pt x="454800" y="142800"/>
                    <a:pt x="482400" y="144000"/>
                  </a:cubicBezTo>
                  <a:cubicBezTo>
                    <a:pt x="510000" y="145200"/>
                    <a:pt x="547200" y="278400"/>
                    <a:pt x="583200" y="381600"/>
                  </a:cubicBezTo>
                  <a:cubicBezTo>
                    <a:pt x="619200" y="484800"/>
                    <a:pt x="664800" y="763200"/>
                    <a:pt x="698400" y="763200"/>
                  </a:cubicBezTo>
                  <a:cubicBezTo>
                    <a:pt x="732000" y="763200"/>
                    <a:pt x="760800" y="508800"/>
                    <a:pt x="784800" y="381600"/>
                  </a:cubicBezTo>
                  <a:cubicBezTo>
                    <a:pt x="808800" y="254400"/>
                    <a:pt x="816000" y="0"/>
                    <a:pt x="842400" y="0"/>
                  </a:cubicBezTo>
                  <a:cubicBezTo>
                    <a:pt x="868800" y="0"/>
                    <a:pt x="909600" y="270000"/>
                    <a:pt x="943200" y="381600"/>
                  </a:cubicBezTo>
                  <a:cubicBezTo>
                    <a:pt x="976800" y="493200"/>
                    <a:pt x="1009200" y="670800"/>
                    <a:pt x="1044000" y="669600"/>
                  </a:cubicBezTo>
                  <a:cubicBezTo>
                    <a:pt x="1078800" y="668400"/>
                    <a:pt x="1116000" y="446400"/>
                    <a:pt x="1152000" y="374400"/>
                  </a:cubicBezTo>
                  <a:cubicBezTo>
                    <a:pt x="1188000" y="302400"/>
                    <a:pt x="1230000" y="237600"/>
                    <a:pt x="1260000" y="237600"/>
                  </a:cubicBezTo>
                  <a:cubicBezTo>
                    <a:pt x="1290000" y="237600"/>
                    <a:pt x="1309200" y="330000"/>
                    <a:pt x="1332000" y="374400"/>
                  </a:cubicBezTo>
                  <a:cubicBezTo>
                    <a:pt x="1354800" y="418800"/>
                    <a:pt x="1375200" y="504000"/>
                    <a:pt x="1396800" y="504000"/>
                  </a:cubicBezTo>
                  <a:cubicBezTo>
                    <a:pt x="1418400" y="504000"/>
                    <a:pt x="1425600" y="396000"/>
                    <a:pt x="1461600" y="374400"/>
                  </a:cubicBezTo>
                  <a:cubicBezTo>
                    <a:pt x="1497600" y="352800"/>
                    <a:pt x="1569600" y="375600"/>
                    <a:pt x="1612800" y="374400"/>
                  </a:cubicBezTo>
                  <a:cubicBezTo>
                    <a:pt x="1656000" y="373200"/>
                    <a:pt x="1688400" y="370200"/>
                    <a:pt x="1720800" y="367200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E"/>
                </a:solidFill>
                <a:latin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/>
              <p:nvPr/>
            </p:nvSpPr>
            <p:spPr>
              <a:xfrm>
                <a:off x="2985015" y="1785595"/>
                <a:ext cx="2715402" cy="674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b="1" i="1">
                          <a:solidFill>
                            <a:srgbClr val="B42D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𝒃𝒖𝒏𝒄𝒉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B42D25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15" y="1785595"/>
                <a:ext cx="2715402" cy="674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276B88-16CF-4E89-AC13-1FD3DA33DED6}"/>
                  </a:ext>
                </a:extLst>
              </p:cNvPr>
              <p:cNvSpPr/>
              <p:nvPr/>
            </p:nvSpPr>
            <p:spPr>
              <a:xfrm>
                <a:off x="4320977" y="1938864"/>
                <a:ext cx="3429000" cy="1016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𝑤h𝑒𝑟𝑒</m:t>
                              </m:r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𝑏𝑢𝑛𝑐h</m:t>
                              </m:r>
                            </m:sub>
                          </m:sSub>
                          <m:r>
                            <a:rPr lang="en-US" sz="1350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350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350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rgbClr val="B42D25"/>
                  </a:solidFill>
                  <a:latin typeface="Arial"/>
                </a:endParaRPr>
              </a:p>
              <a:p>
                <a:pPr defTabSz="342900"/>
                <a:r>
                  <a:rPr lang="en-US" sz="1350" dirty="0">
                    <a:solidFill>
                      <a:srgbClr val="B42D25"/>
                    </a:solidFill>
                    <a:latin typeface="Arial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350" i="1">
                        <a:solidFill>
                          <a:srgbClr val="B42D2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350" i="1">
                                <a:solidFill>
                                  <a:srgbClr val="B42D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350">
                                <a:solidFill>
                                  <a:srgbClr val="B42D25"/>
                                </a:solidFill>
                                <a:latin typeface="Cambria Math" panose="02040503050406030204" pitchFamily="18" charset="0"/>
                              </a:rPr>
                              <m:t>MTE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350" i="1">
                                    <a:solidFill>
                                      <a:srgbClr val="B42D2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350" dirty="0">
                            <a:solidFill>
                              <a:srgbClr val="B42D25"/>
                            </a:solidFill>
                            <a:latin typeface="Arial"/>
                          </a:rPr>
                          <m:t> </m:t>
                        </m:r>
                      </m:e>
                    </m:rad>
                  </m:oMath>
                </a14:m>
                <a:endParaRPr lang="en-US" sz="1350" b="1" dirty="0">
                  <a:solidFill>
                    <a:srgbClr val="B42D25"/>
                  </a:solidFill>
                  <a:latin typeface="Arial"/>
                </a:endParaRPr>
              </a:p>
              <a:p>
                <a:pPr defTabSz="342900"/>
                <a:r>
                  <a:rPr lang="en-US" sz="1350" dirty="0">
                    <a:solidFill>
                      <a:srgbClr val="B42D25"/>
                    </a:solidFill>
                    <a:latin typeface="Arial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solidFill>
                          <a:srgbClr val="B42D25"/>
                        </a:solidFill>
                        <a:latin typeface="Cambria Math" panose="02040503050406030204" pitchFamily="18" charset="0"/>
                      </a:rPr>
                      <m:t>MTE</m:t>
                    </m:r>
                    <m:r>
                      <a:rPr lang="en-US" sz="1350" i="1">
                        <a:solidFill>
                          <a:srgbClr val="B42D2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350" i="1">
                        <a:solidFill>
                          <a:srgbClr val="B42D25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135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350" b="1" dirty="0">
                  <a:solidFill>
                    <a:srgbClr val="B42D25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276B88-16CF-4E89-AC13-1FD3DA33D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977" y="1938864"/>
                <a:ext cx="3429000" cy="1016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FAE876-4E44-41FC-A75A-87EEB9297CC9}"/>
                  </a:ext>
                </a:extLst>
              </p:cNvPr>
              <p:cNvSpPr/>
              <p:nvPr/>
            </p:nvSpPr>
            <p:spPr>
              <a:xfrm>
                <a:off x="7085462" y="1772042"/>
                <a:ext cx="96051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B42D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lang="en-US" b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𝐌𝐓𝐄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B42D25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FAE876-4E44-41FC-A75A-87EEB9297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2" y="1772042"/>
                <a:ext cx="960519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F50FB62-B5D0-482F-AF3D-973B86F7C1CA}"/>
              </a:ext>
            </a:extLst>
          </p:cNvPr>
          <p:cNvSpPr/>
          <p:nvPr/>
        </p:nvSpPr>
        <p:spPr>
          <a:xfrm>
            <a:off x="2270962" y="1944792"/>
            <a:ext cx="378995" cy="1222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342900"/>
            <a:r>
              <a:rPr lang="en-US" sz="1350" dirty="0">
                <a:solidFill>
                  <a:srgbClr val="B42D25"/>
                </a:solidFill>
                <a:latin typeface="Arial"/>
              </a:rPr>
              <a:t>Electron Bunch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F2B411D-D8C8-487A-8029-BF6BF98BD622}"/>
                  </a:ext>
                </a:extLst>
              </p:cNvPr>
              <p:cNvSpPr txBox="1"/>
              <p:nvPr/>
            </p:nvSpPr>
            <p:spPr>
              <a:xfrm>
                <a:off x="4645790" y="3472588"/>
                <a:ext cx="162053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2100" strike="sngStrike" dirty="0">
                    <a:solidFill>
                      <a:srgbClr val="FFFFFE"/>
                    </a:solidFill>
                    <a:latin typeface="Arial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trike="sngStrike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trike="sngStrike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i="1" strike="sngStrike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100" strike="sngStrike" dirty="0">
                  <a:solidFill>
                    <a:srgbClr val="FFFFF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F2B411D-D8C8-487A-8029-BF6BF98B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90" y="3472588"/>
                <a:ext cx="1620539" cy="415498"/>
              </a:xfrm>
              <a:prstGeom prst="rect">
                <a:avLst/>
              </a:prstGeom>
              <a:blipFill>
                <a:blip r:embed="rId9"/>
                <a:stretch>
                  <a:fillRect l="-4511"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A3B0D06-AEE0-4700-B040-70EC22649C3D}"/>
              </a:ext>
            </a:extLst>
          </p:cNvPr>
          <p:cNvSpPr/>
          <p:nvPr/>
        </p:nvSpPr>
        <p:spPr>
          <a:xfrm>
            <a:off x="6770974" y="1320374"/>
            <a:ext cx="13987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900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I. </a:t>
            </a:r>
            <a:r>
              <a:rPr lang="en-US" sz="900" dirty="0" err="1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Bazarov</a:t>
            </a:r>
            <a:r>
              <a:rPr lang="en-US" sz="900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900" i="1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et al.</a:t>
            </a:r>
            <a:r>
              <a:rPr lang="en-US" sz="900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, Phys. Rev. Lett. </a:t>
            </a:r>
            <a:r>
              <a:rPr lang="en-US" sz="900" b="1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102</a:t>
            </a:r>
            <a:r>
              <a:rPr lang="en-US" sz="900" dirty="0">
                <a:solidFill>
                  <a:srgbClr val="4C4D52"/>
                </a:solidFill>
                <a:latin typeface="Arial"/>
                <a:cs typeface="Times New Roman" panose="02020603050405020304" pitchFamily="18" charset="0"/>
              </a:rPr>
              <a:t>, 104801 (2009)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7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/>
      <p:bldP spid="12" grpId="0"/>
      <p:bldP spid="13" grpId="0"/>
      <p:bldP spid="18" grpId="0" animBg="1"/>
      <p:bldP spid="10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ECF92C7-A597-480D-B84D-F9558628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24" y="2972178"/>
            <a:ext cx="2217967" cy="1270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921CBE81-14BD-7343-B359-01BCBA3179F9}" type="slidenum">
              <a:rPr lang="en-US">
                <a:solidFill>
                  <a:srgbClr val="B42D25"/>
                </a:solidFill>
                <a:latin typeface="Arial"/>
              </a:rPr>
              <a:pPr defTabSz="342900"/>
              <a:t>9</a:t>
            </a:fld>
            <a:endParaRPr lang="en-US">
              <a:solidFill>
                <a:srgbClr val="B42D25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MTE limiting factors -Surface non-uniformities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endParaRPr lang="en-US" dirty="0">
              <a:solidFill>
                <a:srgbClr val="B42D25"/>
              </a:solidFill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E4E8E8-26C4-4710-980D-06F7A921D0E3}"/>
              </a:ext>
            </a:extLst>
          </p:cNvPr>
          <p:cNvGrpSpPr>
            <a:grpSpLocks noChangeAspect="1"/>
          </p:cNvGrpSpPr>
          <p:nvPr/>
        </p:nvGrpSpPr>
        <p:grpSpPr>
          <a:xfrm>
            <a:off x="1458048" y="1664263"/>
            <a:ext cx="1217823" cy="616759"/>
            <a:chOff x="4545176" y="1216564"/>
            <a:chExt cx="2447806" cy="2558336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C192A9C1-ADD6-4A30-A21F-C0BC7C186E31}"/>
                </a:ext>
              </a:extLst>
            </p:cNvPr>
            <p:cNvSpPr/>
            <p:nvPr/>
          </p:nvSpPr>
          <p:spPr bwMode="auto">
            <a:xfrm>
              <a:off x="4876800" y="2514600"/>
              <a:ext cx="2116182" cy="561709"/>
            </a:xfrm>
            <a:custGeom>
              <a:avLst/>
              <a:gdLst>
                <a:gd name="connsiteX0" fmla="*/ 0 w 2116182"/>
                <a:gd name="connsiteY0" fmla="*/ 0 h 561709"/>
                <a:gd name="connsiteX1" fmla="*/ 404948 w 2116182"/>
                <a:gd name="connsiteY1" fmla="*/ 561703 h 561709"/>
                <a:gd name="connsiteX2" fmla="*/ 770708 w 2116182"/>
                <a:gd name="connsiteY2" fmla="*/ 13063 h 561709"/>
                <a:gd name="connsiteX3" fmla="*/ 1149531 w 2116182"/>
                <a:gd name="connsiteY3" fmla="*/ 548640 h 561709"/>
                <a:gd name="connsiteX4" fmla="*/ 1580605 w 2116182"/>
                <a:gd name="connsiteY4" fmla="*/ 0 h 561709"/>
                <a:gd name="connsiteX5" fmla="*/ 1959428 w 2116182"/>
                <a:gd name="connsiteY5" fmla="*/ 548640 h 561709"/>
                <a:gd name="connsiteX6" fmla="*/ 2116182 w 2116182"/>
                <a:gd name="connsiteY6" fmla="*/ 274320 h 56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182" h="561709">
                  <a:moveTo>
                    <a:pt x="0" y="0"/>
                  </a:moveTo>
                  <a:cubicBezTo>
                    <a:pt x="138248" y="279763"/>
                    <a:pt x="276497" y="559526"/>
                    <a:pt x="404948" y="561703"/>
                  </a:cubicBezTo>
                  <a:cubicBezTo>
                    <a:pt x="533399" y="563880"/>
                    <a:pt x="646611" y="15240"/>
                    <a:pt x="770708" y="13063"/>
                  </a:cubicBezTo>
                  <a:cubicBezTo>
                    <a:pt x="894805" y="10886"/>
                    <a:pt x="1014548" y="550817"/>
                    <a:pt x="1149531" y="548640"/>
                  </a:cubicBezTo>
                  <a:cubicBezTo>
                    <a:pt x="1284514" y="546463"/>
                    <a:pt x="1445622" y="0"/>
                    <a:pt x="1580605" y="0"/>
                  </a:cubicBezTo>
                  <a:cubicBezTo>
                    <a:pt x="1715588" y="0"/>
                    <a:pt x="1870165" y="502920"/>
                    <a:pt x="1959428" y="548640"/>
                  </a:cubicBezTo>
                  <a:cubicBezTo>
                    <a:pt x="2048691" y="594360"/>
                    <a:pt x="2082436" y="434340"/>
                    <a:pt x="2116182" y="274320"/>
                  </a:cubicBezTo>
                </a:path>
              </a:pathLst>
            </a:cu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B42D25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D3EFE8-C5F3-4CA5-A483-6C26852325A1}"/>
                </a:ext>
              </a:extLst>
            </p:cNvPr>
            <p:cNvGrpSpPr/>
            <p:nvPr/>
          </p:nvGrpSpPr>
          <p:grpSpPr>
            <a:xfrm>
              <a:off x="5778655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41ECD03C-37B4-4A55-8BCB-5689DB75960C}"/>
                  </a:ext>
                </a:extLst>
              </p:cNvPr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B42D2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F214938-2B97-4B55-B5E2-AC9A4E4D6A71}"/>
                  </a:ext>
                </a:extLst>
              </p:cNvPr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85950D-E647-4B3D-9C50-94D6CCE4C462}"/>
                </a:ext>
              </a:extLst>
            </p:cNvPr>
            <p:cNvGrpSpPr/>
            <p:nvPr/>
          </p:nvGrpSpPr>
          <p:grpSpPr>
            <a:xfrm>
              <a:off x="6589758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2CC2921D-6DC3-4FDC-89E5-2456B6E7F843}"/>
                  </a:ext>
                </a:extLst>
              </p:cNvPr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B42D2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CA757E5-EB7E-4D9E-8C99-2CB9DBC50B15}"/>
                  </a:ext>
                </a:extLst>
              </p:cNvPr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E21EE92-497A-4D26-A25D-D9F80FB02682}"/>
                </a:ext>
              </a:extLst>
            </p:cNvPr>
            <p:cNvGrpSpPr/>
            <p:nvPr/>
          </p:nvGrpSpPr>
          <p:grpSpPr>
            <a:xfrm>
              <a:off x="4955805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DFE0544-BCED-4C52-B916-67B678775D1C}"/>
                  </a:ext>
                </a:extLst>
              </p:cNvPr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B42D2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6A52408-D905-41F1-9A27-2A54B1476121}"/>
                  </a:ext>
                </a:extLst>
              </p:cNvPr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7C0B66-E87C-491F-9A2E-390515DCFD4D}"/>
                </a:ext>
              </a:extLst>
            </p:cNvPr>
            <p:cNvGrpSpPr/>
            <p:nvPr/>
          </p:nvGrpSpPr>
          <p:grpSpPr>
            <a:xfrm flipH="1">
              <a:off x="5347521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19" name="Freeform 30">
                <a:extLst>
                  <a:ext uri="{FF2B5EF4-FFF2-40B4-BE49-F238E27FC236}">
                    <a16:creationId xmlns:a16="http://schemas.microsoft.com/office/drawing/2014/main" id="{688ACC31-9001-42AB-B8FF-FD00AAEC1A05}"/>
                  </a:ext>
                </a:extLst>
              </p:cNvPr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B42D2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A019641-9D3C-4AE9-BF80-E2F1995A2DCA}"/>
                  </a:ext>
                </a:extLst>
              </p:cNvPr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4BB0B8-8A54-42E5-971B-63331E739007}"/>
                </a:ext>
              </a:extLst>
            </p:cNvPr>
            <p:cNvGrpSpPr/>
            <p:nvPr/>
          </p:nvGrpSpPr>
          <p:grpSpPr>
            <a:xfrm flipH="1">
              <a:off x="6151439" y="1216564"/>
              <a:ext cx="184136" cy="1415864"/>
              <a:chOff x="5792765" y="1216564"/>
              <a:chExt cx="184136" cy="1415864"/>
            </a:xfrm>
            <a:solidFill>
              <a:schemeClr val="bg1"/>
            </a:solidFill>
          </p:grpSpPr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B810FD46-EB9A-4C91-AC3A-D0F3C061751E}"/>
                  </a:ext>
                </a:extLst>
              </p:cNvPr>
              <p:cNvSpPr/>
              <p:nvPr/>
            </p:nvSpPr>
            <p:spPr bwMode="auto">
              <a:xfrm>
                <a:off x="5792765" y="1404519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B42D2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6914C70-7B83-4D1C-9118-65F7E9D7856D}"/>
                  </a:ext>
                </a:extLst>
              </p:cNvPr>
              <p:cNvCxnSpPr/>
              <p:nvPr/>
            </p:nvCxnSpPr>
            <p:spPr bwMode="auto">
              <a:xfrm flipV="1">
                <a:off x="5976901" y="1216564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FF606-4D38-4ECE-85F8-2BC4F9AD6BDC}"/>
                </a:ext>
              </a:extLst>
            </p:cNvPr>
            <p:cNvCxnSpPr/>
            <p:nvPr/>
          </p:nvCxnSpPr>
          <p:spPr bwMode="auto">
            <a:xfrm>
              <a:off x="5319621" y="3200400"/>
              <a:ext cx="6431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6A4E16-DAB9-4A7A-895D-47CCFFDC0071}"/>
                    </a:ext>
                  </a:extLst>
                </p:cNvPr>
                <p:cNvSpPr txBox="1"/>
                <p:nvPr/>
              </p:nvSpPr>
              <p:spPr>
                <a:xfrm>
                  <a:off x="5531657" y="3200402"/>
                  <a:ext cx="187650" cy="5744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3429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900" dirty="0">
                    <a:solidFill>
                      <a:srgbClr val="B42D25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6A4E16-DAB9-4A7A-895D-47CCFFDC0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657" y="3200402"/>
                  <a:ext cx="187650" cy="574498"/>
                </a:xfrm>
                <a:prstGeom prst="rect">
                  <a:avLst/>
                </a:prstGeom>
                <a:blipFill>
                  <a:blip r:embed="rId3"/>
                  <a:stretch>
                    <a:fillRect l="-26667" r="-33333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73377D-D770-4AC8-A179-66C2C62E8CF8}"/>
                    </a:ext>
                  </a:extLst>
                </p:cNvPr>
                <p:cNvSpPr txBox="1"/>
                <p:nvPr/>
              </p:nvSpPr>
              <p:spPr>
                <a:xfrm>
                  <a:off x="4545176" y="2563961"/>
                  <a:ext cx="327873" cy="5744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3429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900" i="1">
                            <a:solidFill>
                              <a:srgbClr val="B42D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900" dirty="0">
                    <a:solidFill>
                      <a:srgbClr val="B42D25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73377D-D770-4AC8-A179-66C2C62E8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176" y="2563961"/>
                  <a:ext cx="327873" cy="574498"/>
                </a:xfrm>
                <a:prstGeom prst="rect">
                  <a:avLst/>
                </a:prstGeom>
                <a:blipFill>
                  <a:blip r:embed="rId4"/>
                  <a:stretch>
                    <a:fillRect l="-14815" r="-1481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D74098-D357-4991-B469-9A7788F2A201}"/>
                </a:ext>
              </a:extLst>
            </p:cNvPr>
            <p:cNvCxnSpPr/>
            <p:nvPr/>
          </p:nvCxnSpPr>
          <p:spPr bwMode="auto">
            <a:xfrm>
              <a:off x="4784311" y="2514600"/>
              <a:ext cx="0" cy="561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B5E34F-4F96-42CF-8272-C6E195663470}"/>
                  </a:ext>
                </a:extLst>
              </p:cNvPr>
              <p:cNvSpPr txBox="1"/>
              <p:nvPr/>
            </p:nvSpPr>
            <p:spPr>
              <a:xfrm>
                <a:off x="3030619" y="1783652"/>
                <a:ext cx="1196406" cy="25481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825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MTE</m:t>
                          </m:r>
                        </m:e>
                        <m:sub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sub>
                      </m:sSub>
                      <m:r>
                        <a:rPr lang="en-US" sz="825" i="1">
                          <a:solidFill>
                            <a:srgbClr val="B42D2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B42D25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B5E34F-4F96-42CF-8272-C6E195663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19" y="1783652"/>
                <a:ext cx="1196406" cy="254813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E68A97-382B-4A26-8C3D-5FA4A9A9DDB7}"/>
                  </a:ext>
                </a:extLst>
              </p:cNvPr>
              <p:cNvSpPr/>
              <p:nvPr/>
            </p:nvSpPr>
            <p:spPr>
              <a:xfrm>
                <a:off x="6608099" y="1752795"/>
                <a:ext cx="1035476" cy="38484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25">
                          <a:solidFill>
                            <a:srgbClr val="B42D25"/>
                          </a:solidFill>
                          <a:latin typeface="Cambria Math"/>
                          <a:ea typeface="Cambria Math"/>
                        </a:rPr>
                        <m:t>MT</m:t>
                      </m:r>
                      <m:sSub>
                        <m:sSubPr>
                          <m:ctrlP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825">
                              <a:solidFill>
                                <a:srgbClr val="B42D25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𝑤𝑓</m:t>
                          </m:r>
                        </m:sub>
                      </m:sSub>
                      <m:r>
                        <a:rPr lang="en-US" sz="825" i="1">
                          <a:solidFill>
                            <a:srgbClr val="B42D25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825" i="1">
                              <a:solidFill>
                                <a:srgbClr val="B42D25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825" i="1">
                              <a:solidFill>
                                <a:srgbClr val="B42D25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825" i="1">
                                  <a:solidFill>
                                    <a:srgbClr val="B42D25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>
                  <a:solidFill>
                    <a:srgbClr val="B42D25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E68A97-382B-4A26-8C3D-5FA4A9A9D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99" y="1752795"/>
                <a:ext cx="1035476" cy="384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83740A7-1B04-46DF-BE8A-5AAB256385FE}"/>
              </a:ext>
            </a:extLst>
          </p:cNvPr>
          <p:cNvGrpSpPr/>
          <p:nvPr/>
        </p:nvGrpSpPr>
        <p:grpSpPr>
          <a:xfrm>
            <a:off x="5038063" y="1479024"/>
            <a:ext cx="1325294" cy="994842"/>
            <a:chOff x="15350" y="1239880"/>
            <a:chExt cx="3418962" cy="287631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AA5502-AFDA-4429-9D67-203404DFE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34"/>
            <a:stretch/>
          </p:blipFill>
          <p:spPr>
            <a:xfrm>
              <a:off x="88135" y="1239880"/>
              <a:ext cx="3168238" cy="2865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260B24-8BA4-4063-95AD-6BCBE5B0B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8365"/>
            <a:stretch/>
          </p:blipFill>
          <p:spPr>
            <a:xfrm>
              <a:off x="15350" y="3782835"/>
              <a:ext cx="3418962" cy="33336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24383" y="1232285"/>
            <a:ext cx="17524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B42D25"/>
                </a:solidFill>
                <a:latin typeface="Arial"/>
              </a:rPr>
              <a:t>Physical Roughness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66484" y="1188397"/>
            <a:ext cx="1829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B42D25"/>
                </a:solidFill>
                <a:latin typeface="Arial"/>
              </a:rPr>
              <a:t>Chemical Roughness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4730261" y="1188397"/>
            <a:ext cx="0" cy="144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30C44F9-5375-46A7-AC5A-B3C11AC06140}"/>
              </a:ext>
            </a:extLst>
          </p:cNvPr>
          <p:cNvSpPr txBox="1"/>
          <p:nvPr/>
        </p:nvSpPr>
        <p:spPr>
          <a:xfrm>
            <a:off x="4949584" y="2539431"/>
            <a:ext cx="29234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50" dirty="0">
                <a:solidFill>
                  <a:srgbClr val="B42D25"/>
                </a:solidFill>
                <a:latin typeface="Arial"/>
              </a:rPr>
              <a:t>S. Karkare and I. </a:t>
            </a:r>
            <a:r>
              <a:rPr lang="en-US" sz="750" dirty="0" err="1">
                <a:solidFill>
                  <a:srgbClr val="B42D25"/>
                </a:solidFill>
                <a:latin typeface="Arial"/>
              </a:rPr>
              <a:t>Bazarov</a:t>
            </a:r>
            <a:r>
              <a:rPr lang="en-US" sz="750" dirty="0">
                <a:solidFill>
                  <a:srgbClr val="B42D25"/>
                </a:solidFill>
                <a:latin typeface="Arial"/>
              </a:rPr>
              <a:t>, Phys. Rev Applied, 4, 024015 (2015)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68006" y="2311266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en-US" sz="750" dirty="0">
                <a:solidFill>
                  <a:srgbClr val="B42D25"/>
                </a:solidFill>
                <a:latin typeface="Arial"/>
              </a:rPr>
              <a:t>J. Feng, S. </a:t>
            </a:r>
            <a:r>
              <a:rPr lang="en-US" sz="750" dirty="0" err="1">
                <a:solidFill>
                  <a:srgbClr val="B42D25"/>
                </a:solidFill>
                <a:latin typeface="Arial"/>
              </a:rPr>
              <a:t>Karkare</a:t>
            </a:r>
            <a:r>
              <a:rPr lang="en-US" sz="750" dirty="0">
                <a:solidFill>
                  <a:srgbClr val="B42D25"/>
                </a:solidFill>
                <a:latin typeface="Arial"/>
              </a:rPr>
              <a:t> </a:t>
            </a:r>
            <a:r>
              <a:rPr lang="en-US" sz="750" i="1" dirty="0">
                <a:solidFill>
                  <a:srgbClr val="B42D25"/>
                </a:solidFill>
                <a:latin typeface="Arial"/>
              </a:rPr>
              <a:t>et al</a:t>
            </a:r>
            <a:r>
              <a:rPr lang="en-US" sz="750" dirty="0">
                <a:solidFill>
                  <a:srgbClr val="B42D25"/>
                </a:solidFill>
                <a:latin typeface="Arial"/>
              </a:rPr>
              <a:t>, J. Appl. Phys. 121, 044904 (2017)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1F639E-A3BE-453D-967F-72BF098F4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118" y="2860514"/>
            <a:ext cx="2969264" cy="152855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679959E-B15A-4389-8F24-BAE40B678266}"/>
              </a:ext>
            </a:extLst>
          </p:cNvPr>
          <p:cNvSpPr/>
          <p:nvPr/>
        </p:nvSpPr>
        <p:spPr>
          <a:xfrm>
            <a:off x="6321036" y="3744587"/>
            <a:ext cx="18580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750" dirty="0">
                <a:solidFill>
                  <a:srgbClr val="B42D25"/>
                </a:solidFill>
                <a:latin typeface="Arial"/>
              </a:rPr>
              <a:t>G. </a:t>
            </a:r>
            <a:r>
              <a:rPr lang="en-US" sz="750" dirty="0" err="1">
                <a:solidFill>
                  <a:srgbClr val="B42D25"/>
                </a:solidFill>
                <a:latin typeface="Arial"/>
              </a:rPr>
              <a:t>Gevorkyan</a:t>
            </a:r>
            <a:r>
              <a:rPr lang="en-US" sz="750" dirty="0">
                <a:solidFill>
                  <a:srgbClr val="B42D25"/>
                </a:solidFill>
                <a:latin typeface="Arial"/>
              </a:rPr>
              <a:t> et al. Phys. Rev. ST- Accel and Beams, 21, 093401(2018)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5FD045-47DD-4B94-ADC7-A66FAF87B9E5}"/>
              </a:ext>
            </a:extLst>
          </p:cNvPr>
          <p:cNvSpPr txBox="1"/>
          <p:nvPr/>
        </p:nvSpPr>
        <p:spPr>
          <a:xfrm>
            <a:off x="1268006" y="2629767"/>
            <a:ext cx="36952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B42D25"/>
                </a:solidFill>
                <a:latin typeface="Arial"/>
              </a:rPr>
              <a:t>Combined Physical and Chemical Roughness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738D79-E77F-4FAC-8753-94CA8B0FA924}"/>
              </a:ext>
            </a:extLst>
          </p:cNvPr>
          <p:cNvCxnSpPr/>
          <p:nvPr/>
        </p:nvCxnSpPr>
        <p:spPr>
          <a:xfrm>
            <a:off x="3774558" y="2932530"/>
            <a:ext cx="0" cy="121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77386" y="3680519"/>
            <a:ext cx="678922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/>
            <a:r>
              <a:rPr lang="en-US" dirty="0">
                <a:solidFill>
                  <a:srgbClr val="B42D25"/>
                </a:solidFill>
                <a:latin typeface="Arial"/>
              </a:rPr>
              <a:t>Need single crystal ordered surfaces to get sub-10 meV scale MTE</a:t>
            </a:r>
          </a:p>
        </p:txBody>
      </p:sp>
    </p:spTree>
    <p:extLst>
      <p:ext uri="{BB962C8B-B14F-4D97-AF65-F5344CB8AC3E}">
        <p14:creationId xmlns:p14="http://schemas.microsoft.com/office/powerpoint/2010/main" val="9228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CO_x0020_Number xmlns="927df50b-eabe-45c3-be73-209499ae91ed" xsi:nil="true"/>
    <Current_x0020_Release_x0020_Revision xmlns="927df50b-eabe-45c3-be73-209499ae91ed">R2</Current_x0020_Release_x0020_Revision>
    <Legacy_x0020_Document_x0020_URL xmlns="927df50b-eabe-45c3-be73-209499ae91ed" xsi:nil="true"/>
    <dfbd1098dd984cca8e572d891b515fc5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LCLS-II-HE</TermName>
          <TermId xmlns="http://schemas.microsoft.com/office/infopath/2007/PartnerControls">f34a38a4-a388-47f5-830f-65abcb77da74</TermId>
        </TermInfo>
      </Terms>
    </dfbd1098dd984cca8e572d891b515fc5>
    <Originator xmlns="927df50b-eabe-45c3-be73-209499ae91ed">
      <UserInfo>
        <DisplayName/>
        <AccountId xsi:nil="true"/>
        <AccountType/>
      </UserInfo>
    </Originator>
    <Approvers xmlns="927df50b-eabe-45c3-be73-209499ae91ed">
      <UserInfo>
        <DisplayName/>
        <AccountId xsi:nil="true"/>
        <AccountType/>
      </UserInfo>
    </Approvers>
    <_dlc_DocId xmlns="927df50b-eabe-45c3-be73-209499ae91ed">SLACDOC-4-5729</_dlc_DocId>
    <Subsystem xmlns="927df50b-eabe-45c3-be73-209499ae91ed">
      <Value>----</Value>
    </Subsystem>
    <Source_x0020_Document_x0020_ID xmlns="927df50b-eabe-45c3-be73-209499ae91ed" xsi:nil="true"/>
    <TaxCatchAll xmlns="927df50b-eabe-45c3-be73-209499ae91ed">
      <Value>12</Value>
      <Value>11</Value>
      <Value>105</Value>
    </TaxCatchAll>
    <eb957945f0cf41a089fc8cbef600415c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In_x0020_Use xmlns="927df50b-eabe-45c3-be73-209499ae91ed">true</In_x0020_Use>
    <Legacy_x0020_Previous_x0020_Document_x0020_Number xmlns="927df50b-eabe-45c3-be73-209499ae91ed" xsi:nil="true"/>
    <CD_x0020_System xmlns="927df50b-eabe-45c3-be73-209499ae91ed">--</CD_x0020_System>
    <Legacy_x0020_Document_x0020_Number xmlns="927df50b-eabe-45c3-be73-209499ae91ed">N/A</Legacy_x0020_Document_x0020_Number>
    <m0f8c9a06362439a93ccf8e7250f9630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Source_x0020_Document_x0020_ID1 xmlns="927df50b-eabe-45c3-be73-209499ae91ed" xsi:nil="true"/>
    <Document_x0020_Sequential_x0020_Number xmlns="927df50b-eabe-45c3-be73-209499ae91ed" xsi:nil="true"/>
    <Related_x0020_URL xmlns="927df50b-eabe-45c3-be73-209499ae91ed">
      <Url xsi:nil="true"/>
      <Description xsi:nil="true"/>
    </Related_x0020_URL>
    <_dlc_DocIdUrl xmlns="927df50b-eabe-45c3-be73-209499ae91ed">
      <Url>https://slac.sharepoint.com/sites/pub/_layouts/15/DocIdRedir.aspx?ID=SLACDOC-4-5729</Url>
      <Description>SLACDOC-4-5729</Description>
    </_dlc_DocIdUrl>
    <Notes1 xmlns="927df50b-eabe-45c3-be73-209499ae91ed" xsi:nil="true"/>
    <InProgress_x0020_Revision xmlns="927df50b-eabe-45c3-be73-209499ae91ed" xsi:nil="true"/>
    <Related_x0020_Document_x0020_URL xmlns="927df50b-eabe-45c3-be73-209499ae91ed">
      <Url xsi:nil="true"/>
      <Description xsi:nil="true"/>
    </Related_x0020_Document_x0020_URL>
    <Current_x0020_Released_x0020_Revision_x0020_Date xmlns="927df50b-eabe-45c3-be73-209499ae91ed">2019-02-26T08:00:00+00:00</Current_x0020_Released_x0020_Revision_x0020_Date>
    <Published_x0020_Document_x0020_ID xmlns="927df50b-eabe-45c3-be73-209499ae91ed" xsi:nil="true"/>
    <Document_x0020_Subsection xmlns="927df50b-eabe-45c3-be73-209499ae91ed">00</Document_x0020_Subsection>
    <CD_x0020_Area xmlns="927df50b-eabe-45c3-be73-209499ae91ed">--</CD_x0020_Area>
    <_dlc_DocIdPersistId xmlns="927df50b-eabe-45c3-be73-209499ae91ed" xsi:nil="true"/>
    <All_x0020_Approvers xmlns="e5906dec-eb63-41b5-b7fc-c4c00f3cefd5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155440659A78A0408E1D62E5CA9D3D0F010038FDF43DE38DE441B1404EB426B26F6A" ma:contentTypeVersion="64" ma:contentTypeDescription="" ma:contentTypeScope="" ma:versionID="85166b23aea3a65ee4e6b97d310c36da">
  <xsd:schema xmlns:xsd="http://www.w3.org/2001/XMLSchema" xmlns:xs="http://www.w3.org/2001/XMLSchema" xmlns:p="http://schemas.microsoft.com/office/2006/metadata/properties" xmlns:ns2="927df50b-eabe-45c3-be73-209499ae91ed" xmlns:ns3="http://schemas.microsoft.com/sharepoint/v3/fields" xmlns:ns4="e5906dec-eb63-41b5-b7fc-c4c00f3cefd5" targetNamespace="http://schemas.microsoft.com/office/2006/metadata/properties" ma:root="true" ma:fieldsID="bcc9704d95419b8d6c219b18538dd194" ns2:_="" ns3:_="" ns4:_="">
    <xsd:import namespace="927df50b-eabe-45c3-be73-209499ae91ed"/>
    <xsd:import namespace="http://schemas.microsoft.com/sharepoint/v3/fields"/>
    <xsd:import namespace="e5906dec-eb63-41b5-b7fc-c4c00f3cefd5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D_x0020_Area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Originator" minOccurs="0"/>
                <xsd:element ref="ns2:Approvers" minOccurs="0"/>
                <xsd:element ref="ns2:In_x0020_Use" minOccurs="0"/>
                <xsd:element ref="ns2:Subsystem" minOccurs="0"/>
                <xsd:element ref="ns2:Legacy_x0020_Previous_x0020_Document_x0020_Number" minOccurs="0"/>
                <xsd:element ref="ns2:Notes1" minOccurs="0"/>
                <xsd:element ref="ns2:Document_x0020_Subsection" minOccurs="0"/>
                <xsd:element ref="ns3:ShortComment" minOccurs="0"/>
                <xsd:element ref="ns2:Source_x0020_Document_x0020_ID1" minOccurs="0"/>
                <xsd:element ref="ns2:Published_x0020_Document_x0020_ID" minOccurs="0"/>
                <xsd:element ref="ns2:Document_x0020_Sequential_x0020_Number" minOccurs="0"/>
                <xsd:element ref="ns2:DCO_x0020_Number" minOccurs="0"/>
                <xsd:element ref="ns2:_dlc_DocIdUrl" minOccurs="0"/>
                <xsd:element ref="ns2:_dlc_DocIdPersistId" minOccurs="0"/>
                <xsd:element ref="ns2:m0f8c9a06362439a93ccf8e7250f9630" minOccurs="0"/>
                <xsd:element ref="ns2:TaxCatchAll" minOccurs="0"/>
                <xsd:element ref="ns2:TaxCatchAllLabel" minOccurs="0"/>
                <xsd:element ref="ns2:dfbd1098dd984cca8e572d891b515fc5" minOccurs="0"/>
                <xsd:element ref="ns2:CD_x0020_System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2:eb957945f0cf41a089fc8cbef600415c" minOccurs="0"/>
                <xsd:element ref="ns2:Related_x0020_URL" minOccurs="0"/>
                <xsd:element ref="ns2:_dlc_DocId" minOccurs="0"/>
                <xsd:element ref="ns4:MediaServiceMetadata" minOccurs="0"/>
                <xsd:element ref="ns4:MediaServiceFastMetadata" minOccurs="0"/>
                <xsd:element ref="ns4:All_x0020_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f50b-eabe-45c3-be73-209499ae91ed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Document Number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D_x0020_Area" ma:index="6" nillable="true" ma:displayName="CD Area" ma:default="--" ma:format="Dropdown" ma:indexed="true" ma:internalName="CD_x0020_Area" ma:readOnly="false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08 FACET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InProgress_x0020_Revision" ma:index="7" nillable="true" ma:displayName="In Progress Revision" ma:internalName="InProgress_x0020_Revision" ma:readOnly="false">
      <xsd:simpleType>
        <xsd:restriction base="dms:Text">
          <xsd:maxLength value="255"/>
        </xsd:restriction>
      </xsd:simpleType>
    </xsd:element>
    <xsd:element name="Current_x0020_Release_x0020_Revision" ma:index="8" nillable="true" ma:displayName="Current Released Revision" ma:internalName="Current_x0020_Release_x0020_Revision" ma:readOnly="false">
      <xsd:simpleType>
        <xsd:restriction base="dms:Text">
          <xsd:maxLength value="255"/>
        </xsd:restriction>
      </xsd:simpleType>
    </xsd:element>
    <xsd:element name="Current_x0020_Released_x0020_Revision_x0020_Date" ma:index="9" nillable="true" ma:displayName="Current Released Revision Date" ma:format="DateOnly" ma:indexed="true" ma:internalName="Current_x0020_Released_x0020_Revision_x0020_Date" ma:readOnly="false">
      <xsd:simpleType>
        <xsd:restriction base="dms:DateTime"/>
      </xsd:simpleType>
    </xsd:element>
    <xsd:element name="Originator" ma:index="10" nillable="true" ma:displayName="Originators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11" nillable="true" ma:displayName="Approvers" ma:list="UserInfo" ma:SearchPeopleOnly="false" ma:SharePointGroup="0" ma:internalName="Approver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_x0020_Use" ma:index="12" nillable="true" ma:displayName="In Use" ma:default="1" ma:indexed="true" ma:internalName="In_x0020_Use" ma:readOnly="false">
      <xsd:simpleType>
        <xsd:restriction base="dms:Boolean"/>
      </xsd:simpleType>
    </xsd:element>
    <xsd:element name="Subsystem" ma:index="13" nillable="true" ma:displayName="Subsystem" ma:default="----" ma:internalName="Sub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--"/>
                    <xsd:enumeration value="Controls"/>
                    <xsd:enumeration value="Emergency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Legacy_x0020_Previous_x0020_Document_x0020_Number" ma:index="14" nillable="true" ma:displayName="Previous Document Number" ma:internalName="Legacy_x0020_Previous_x0020_Document_x0020_Number" ma:readOnly="false">
      <xsd:simpleType>
        <xsd:restriction base="dms:Text">
          <xsd:maxLength value="255"/>
        </xsd:restriction>
      </xsd:simpleType>
    </xsd:element>
    <xsd:element name="Notes1" ma:index="15" nillable="true" ma:displayName="Notes" ma:internalName="Notes1" ma:readOnly="false">
      <xsd:simpleType>
        <xsd:restriction base="dms:Note">
          <xsd:maxLength value="255"/>
        </xsd:restriction>
      </xsd:simpleType>
    </xsd:element>
    <xsd:element name="Document_x0020_Subsection" ma:index="17" nillable="true" ma:displayName="Document Subsection" ma:default="00" ma:indexed="true" ma:internalName="Document_x0020_Subsection" ma:readOnly="false">
      <xsd:simpleType>
        <xsd:restriction base="dms:Text">
          <xsd:maxLength value="255"/>
        </xsd:restriction>
      </xsd:simpleType>
    </xsd:element>
    <xsd:element name="Source_x0020_Document_x0020_ID1" ma:index="21" nillable="true" ma:displayName="Source Document ID" ma:internalName="Source_x0020_Document_x0020_ID1" ma:readOnly="false">
      <xsd:simpleType>
        <xsd:restriction base="dms:Text">
          <xsd:maxLength value="255"/>
        </xsd:restriction>
      </xsd:simpleType>
    </xsd:element>
    <xsd:element name="Published_x0020_Document_x0020_ID" ma:index="22" nillable="true" ma:displayName="Published Document ID" ma:internalName="Published_x0020_Document_x0020_ID" ma:readOnly="false">
      <xsd:simpleType>
        <xsd:restriction base="dms:Text">
          <xsd:maxLength value="255"/>
        </xsd:restriction>
      </xsd:simpleType>
    </xsd:element>
    <xsd:element name="Document_x0020_Sequential_x0020_Number" ma:index="23" nillable="true" ma:displayName="Document Sequential Number" ma:hidden="true" ma:internalName="Document_x0020_Sequential_x0020_Number" ma:readOnly="false">
      <xsd:simpleType>
        <xsd:restriction base="dms:Text">
          <xsd:maxLength value="255"/>
        </xsd:restriction>
      </xsd:simpleType>
    </xsd:element>
    <xsd:element name="DCO_x0020_Number" ma:index="24" nillable="true" ma:displayName="DCO Number" ma:hidden="true" ma:internalName="DCO_x0020_Number" ma:readOnly="false">
      <xsd:simpleType>
        <xsd:restriction base="dms:Not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0f8c9a06362439a93ccf8e7250f9630" ma:index="27" nillable="true" ma:taxonomy="true" ma:internalName="m0f8c9a06362439a93ccf8e7250f9630" ma:taxonomyFieldName="Document_x0020_Type" ma:displayName="Document Type" ma:indexed="true" ma:readOnly="false" ma:fieldId="{60f8c9a0-6362-439a-93cc-f8e7250f9630}" ma:sspId="fd420da9-6cce-460f-935b-b5e0b28d9e79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fed96870-3cb8-4f71-aca6-62eeee53668a}" ma:internalName="TaxCatchAll" ma:readOnly="false" ma:showField="CatchAllData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fed96870-3cb8-4f71-aca6-62eeee53668a}" ma:internalName="TaxCatchAllLabel" ma:readOnly="true" ma:showField="CatchAllDataLabel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bd1098dd984cca8e572d891b515fc5" ma:index="30" nillable="true" ma:taxonomy="true" ma:internalName="dfbd1098dd984cca8e572d891b515fc5" ma:taxonomyFieldName="Organization_x0020_Unit" ma:displayName="Organization Unit" ma:indexed="true" ma:readOnly="false" ma:fieldId="{dfbd1098-dd98-4cca-8e57-2d891b515fc5}" ma:sspId="fd420da9-6cce-460f-935b-b5e0b28d9e79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_x0020_System" ma:index="31" nillable="true" ma:displayName="CD System" ma:default="--" ma:format="Dropdown" ma:hidden="true" ma:internalName="CD_x0020_System" ma:readOnly="false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Source_x0020_Document_x0020_ID" ma:index="37" nillable="true" ma:displayName="Source Document Library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38" nillable="true" ma:displayName="Related Document URL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39" nillable="true" ma:displayName="Legacy Document URL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eb957945f0cf41a089fc8cbef600415c" ma:index="40" nillable="true" ma:taxonomy="true" ma:internalName="eb957945f0cf41a089fc8cbef600415c" ma:taxonomyFieldName="Document_x0020_Sub_x0020_Type" ma:displayName="Document Sub Type" ma:indexed="true" ma:readOnly="false" ma:fieldId="{eb957945-f0cf-41a0-89fc-8cbef600415c}" ma:sspId="fd420da9-6cce-460f-935b-b5e0b28d9e79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_x0020_URL" ma:index="41" nillable="true" ma:displayName="Related URL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19" nillable="true" ma:displayName="Comments" ma:internalName="ShortCom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6dec-eb63-41b5-b7fc-c4c00f3c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All_x0020_Approvers" ma:index="45" nillable="true" ma:displayName="All Approvers" ma:internalName="All_x0020_Approv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75E376-0D9B-431C-906B-F65C663034E9}">
  <ds:schemaRefs>
    <ds:schemaRef ds:uri="http://schemas.microsoft.com/office/2006/metadata/properties"/>
    <ds:schemaRef ds:uri="http://schemas.microsoft.com/office/infopath/2007/PartnerControls"/>
    <ds:schemaRef ds:uri="927df50b-eabe-45c3-be73-209499ae91ed"/>
    <ds:schemaRef ds:uri="e5906dec-eb63-41b5-b7fc-c4c00f3cefd5"/>
  </ds:schemaRefs>
</ds:datastoreItem>
</file>

<file path=customXml/itemProps2.xml><?xml version="1.0" encoding="utf-8"?>
<ds:datastoreItem xmlns:ds="http://schemas.openxmlformats.org/officeDocument/2006/customXml" ds:itemID="{92C09216-B42B-425B-A229-E77BA5FE0E9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231EF5D-C458-45D5-B257-E3ECB05B6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f50b-eabe-45c3-be73-209499ae91ed"/>
    <ds:schemaRef ds:uri="http://schemas.microsoft.com/sharepoint/v3/fields"/>
    <ds:schemaRef ds:uri="e5906dec-eb63-41b5-b7fc-c4c00f3ce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F0D510-AC54-489D-AD3D-EEF1CF0ED5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1854</Words>
  <Application>Microsoft Office PowerPoint</Application>
  <PresentationFormat>On-screen Show (16:9)</PresentationFormat>
  <Paragraphs>438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Times New Roman</vt:lpstr>
      <vt:lpstr>Blank</vt:lpstr>
      <vt:lpstr>Photocathode Trends  &amp; High Gradient Hopes</vt:lpstr>
      <vt:lpstr>Overview</vt:lpstr>
      <vt:lpstr>The means to generate electron beams</vt:lpstr>
      <vt:lpstr>The means to generate electron beams</vt:lpstr>
      <vt:lpstr>The means to generate electron beams</vt:lpstr>
      <vt:lpstr>Semiconductor Photocathodes</vt:lpstr>
      <vt:lpstr>PowerPoint Presentation</vt:lpstr>
      <vt:lpstr>Maximum Achievable Brightness</vt:lpstr>
      <vt:lpstr>MTE limiting factors -Surface non-uniformities</vt:lpstr>
      <vt:lpstr>K2CsSb: A Good Candidate</vt:lpstr>
      <vt:lpstr>Traditional Sequential Deposition of K2CsSb High QE and Rough Surface</vt:lpstr>
      <vt:lpstr>In operando analysis during growth (setup at NSLS/X21 &amp; CHESS G3 &amp; NSLS-II/ISR)</vt:lpstr>
      <vt:lpstr>Experimental set up: K2CsSb cathode growth</vt:lpstr>
      <vt:lpstr>Reaction Dynamics</vt:lpstr>
      <vt:lpstr>PowerPoint Presentation</vt:lpstr>
      <vt:lpstr>PowerPoint Presentation</vt:lpstr>
      <vt:lpstr>PowerPoint Presentation</vt:lpstr>
      <vt:lpstr>PowerPoint Presentation</vt:lpstr>
      <vt:lpstr>Co-deposition leads to efficient and ultra-smooth cathodes </vt:lpstr>
      <vt:lpstr>Experimental set-up: Cs-Te cathode growth</vt:lpstr>
      <vt:lpstr>Sequential vs Co-dep CsTe -- XRF</vt:lpstr>
      <vt:lpstr>Realtime analysis : Sequential growth</vt:lpstr>
      <vt:lpstr>Realtime analysis : Co-deposition</vt:lpstr>
      <vt:lpstr>CsTe cathode Quantum efficiency</vt:lpstr>
      <vt:lpstr>CsTe cathode surface roughness: XRR analysis</vt:lpstr>
      <vt:lpstr>Trends and observations</vt:lpstr>
      <vt:lpstr>Concerns at Ultrahigh gradient</vt:lpstr>
      <vt:lpstr>What would optimal high field cathode look like?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PowerPoint Template</dc:title>
  <dc:creator/>
  <cp:lastModifiedBy/>
  <cp:revision>3</cp:revision>
  <cp:lastPrinted>2018-12-07T23:44:51Z</cp:lastPrinted>
  <dcterms:created xsi:type="dcterms:W3CDTF">2012-06-11T23:48:53Z</dcterms:created>
  <dcterms:modified xsi:type="dcterms:W3CDTF">2023-02-07T15:56:08Z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0x010100155440659A78A0408E1D62E5CA9D3D0F010038FDF43DE38DE441B1404EB426B26F6A</vt:lpwstr>
  </property>
  <property fmtid="{D5CDD505-2E9C-101B-9397-08002B2CF9AE}" pid="3" name="Formatting Updated">
    <vt:lpwstr>true</vt:lpwstr>
  </property>
  <property fmtid="{D5CDD505-2E9C-101B-9397-08002B2CF9AE}" pid="4" name="_dlc_DocIdItemGuid">
    <vt:lpwstr>1df54946-d11d-4e7a-9049-d27a4fc9d228</vt:lpwstr>
  </property>
  <property fmtid="{D5CDD505-2E9C-101B-9397-08002B2CF9AE}" pid="5" name="DocType">
    <vt:lpwstr>Presentation</vt:lpwstr>
  </property>
  <property fmtid="{D5CDD505-2E9C-101B-9397-08002B2CF9AE}" pid="6" name="Plenary Agenda Item">
    <vt:lpwstr>7</vt:lpwstr>
  </property>
  <property fmtid="{D5CDD505-2E9C-101B-9397-08002B2CF9AE}" pid="7" name="Organization Unit">
    <vt:lpwstr>12;#LCLS-II-HE|f34a38a4-a388-47f5-830f-65abcb77da74</vt:lpwstr>
  </property>
  <property fmtid="{D5CDD505-2E9C-101B-9397-08002B2CF9AE}" pid="8" name="Document Type">
    <vt:lpwstr>105;#Templates|09abdf3f-5dae-474d-8c44-157bf154b270</vt:lpwstr>
  </property>
  <property fmtid="{D5CDD505-2E9C-101B-9397-08002B2CF9AE}" pid="9" name="Document Sub Type">
    <vt:lpwstr>11;#Templates|09abdf3f-5dae-474d-8c44-157bf154b270</vt:lpwstr>
  </property>
  <property fmtid="{D5CDD505-2E9C-101B-9397-08002B2CF9AE}" pid="10" name="Plenary Agenda">
    <vt:lpwstr>8</vt:lpwstr>
  </property>
  <property fmtid="{D5CDD505-2E9C-101B-9397-08002B2CF9AE}" pid="11" name="Title1">
    <vt:lpwstr/>
  </property>
  <property fmtid="{D5CDD505-2E9C-101B-9397-08002B2CF9AE}" pid="12" name="URL">
    <vt:lpwstr/>
  </property>
  <property fmtid="{D5CDD505-2E9C-101B-9397-08002B2CF9AE}" pid="13" name="Collaborators">
    <vt:lpwstr/>
  </property>
  <property fmtid="{D5CDD505-2E9C-101B-9397-08002B2CF9AE}" pid="14" name="Associated Policy">
    <vt:lpwstr>--</vt:lpwstr>
  </property>
  <property fmtid="{D5CDD505-2E9C-101B-9397-08002B2CF9AE}" pid="15" name="CDMS_Area">
    <vt:lpwstr>--</vt:lpwstr>
  </property>
  <property fmtid="{D5CDD505-2E9C-101B-9397-08002B2CF9AE}" pid="16" name="Lock and Tag">
    <vt:bool>false</vt:bool>
  </property>
  <property fmtid="{D5CDD505-2E9C-101B-9397-08002B2CF9AE}" pid="17" name="Retention Action">
    <vt:lpwstr>--</vt:lpwstr>
  </property>
  <property fmtid="{D5CDD505-2E9C-101B-9397-08002B2CF9AE}" pid="18" name="Utilization">
    <vt:lpwstr>Principal</vt:lpwstr>
  </property>
  <property fmtid="{D5CDD505-2E9C-101B-9397-08002B2CF9AE}" pid="19" name="Document Specialists">
    <vt:lpwstr/>
  </property>
  <property fmtid="{D5CDD505-2E9C-101B-9397-08002B2CF9AE}" pid="20" name="Other Collaborators">
    <vt:lpwstr/>
  </property>
  <property fmtid="{D5CDD505-2E9C-101B-9397-08002B2CF9AE}" pid="21" name="Reviewers">
    <vt:lpwstr/>
  </property>
  <property fmtid="{D5CDD505-2E9C-101B-9397-08002B2CF9AE}" pid="22" name="Tier">
    <vt:lpwstr>Tier 3</vt:lpwstr>
  </property>
  <property fmtid="{D5CDD505-2E9C-101B-9397-08002B2CF9AE}" pid="23" name="Rescinded">
    <vt:bool>false</vt:bool>
  </property>
  <property fmtid="{D5CDD505-2E9C-101B-9397-08002B2CF9AE}" pid="24" name="Form">
    <vt:bool>false</vt:bool>
  </property>
  <property fmtid="{D5CDD505-2E9C-101B-9397-08002B2CF9AE}" pid="25" name="CD Section">
    <vt:lpwstr>--</vt:lpwstr>
  </property>
</Properties>
</file>