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74" r:id="rId2"/>
    <p:sldId id="375" r:id="rId3"/>
    <p:sldId id="376" r:id="rId4"/>
    <p:sldId id="377" r:id="rId5"/>
    <p:sldId id="379" r:id="rId6"/>
    <p:sldId id="380" r:id="rId7"/>
    <p:sldId id="382" r:id="rId8"/>
    <p:sldId id="383" r:id="rId9"/>
    <p:sldId id="385" r:id="rId10"/>
    <p:sldId id="381" r:id="rId11"/>
    <p:sldId id="386" r:id="rId12"/>
    <p:sldId id="387" r:id="rId13"/>
    <p:sldId id="388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397" r:id="rId23"/>
    <p:sldId id="384" r:id="rId24"/>
    <p:sldId id="398" r:id="rId25"/>
    <p:sldId id="399" r:id="rId26"/>
    <p:sldId id="400" r:id="rId27"/>
    <p:sldId id="401" r:id="rId28"/>
    <p:sldId id="402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1" autoAdjust="0"/>
    <p:restoredTop sz="94717"/>
  </p:normalViewPr>
  <p:slideViewPr>
    <p:cSldViewPr snapToGrid="0" showGuides="1">
      <p:cViewPr varScale="1">
        <p:scale>
          <a:sx n="110" d="100"/>
          <a:sy n="110" d="100"/>
        </p:scale>
        <p:origin x="95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3876" y="6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25E821-D116-4818-9795-BE88A373FDD4}" type="datetimeFigureOut">
              <a:rPr lang="en-US" smtClean="0"/>
              <a:t>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858CC22-4D65-42B3-B22D-3256AC012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7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8CC22-4D65-42B3-B22D-3256AC0123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7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EE669-244B-45D4-9187-7357048B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3"/>
            <a:ext cx="827967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78216-A8BA-471B-BFE0-8180445BE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79B0F-0397-4218-813F-33790544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0243-9BB5-CA41-A8E5-14BC79E462A6}" type="datetime1">
              <a:rPr lang="en-US" smtClean="0"/>
              <a:t>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B399E-B754-42F1-B081-7D65DFB9D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5210"/>
            <a:ext cx="4114800" cy="365125"/>
          </a:xfrm>
        </p:spPr>
        <p:txBody>
          <a:bodyPr/>
          <a:lstStyle/>
          <a:p>
            <a:r>
              <a:rPr lang="en-US" dirty="0"/>
              <a:t>C3 Workshop Santa Fe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8C687-1001-4924-9CA0-5C833A83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7"/>
            <a:ext cx="2743200" cy="365125"/>
          </a:xfrm>
        </p:spPr>
        <p:txBody>
          <a:bodyPr/>
          <a:lstStyle/>
          <a:p>
            <a:fld id="{0C01040D-2FE6-4C8D-BF21-B5EF12AB3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21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82796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2289C-CEEF-C340-8B9B-C3E3B3A73881}" type="datetime1">
              <a:rPr lang="en-US" smtClean="0"/>
              <a:t>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C3 Workshop Santa 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Slide </a:t>
            </a:r>
            <a:fld id="{1F21CD82-BDED-4C07-86B6-72E09620D2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120460" y="93084"/>
            <a:ext cx="11963856" cy="6252840"/>
          </a:xfrm>
          <a:prstGeom prst="roundRect">
            <a:avLst>
              <a:gd name="adj" fmla="val 2735"/>
            </a:avLst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407175" y="6068759"/>
            <a:ext cx="3153403" cy="478051"/>
            <a:chOff x="633099" y="5931464"/>
            <a:chExt cx="3153402" cy="478051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633099" y="5931464"/>
              <a:ext cx="3153402" cy="478051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8" name="Picture 65" descr="CHESS_2line_4c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215" y="5941889"/>
              <a:ext cx="2841171" cy="457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5"/>
          <a:stretch/>
        </p:blipFill>
        <p:spPr>
          <a:xfrm>
            <a:off x="10791380" y="0"/>
            <a:ext cx="1432547" cy="1763212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838200" y="1423851"/>
            <a:ext cx="923544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LASSE">
            <a:extLst>
              <a:ext uri="{FF2B5EF4-FFF2-40B4-BE49-F238E27FC236}">
                <a16:creationId xmlns:a16="http://schemas.microsoft.com/office/drawing/2014/main" id="{36F54436-B4C0-7541-61FB-26736D5758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30" y="6059486"/>
            <a:ext cx="1885175" cy="487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4986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BC521D2-D88F-6384-2871-953B30271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05" y="1716588"/>
            <a:ext cx="11883189" cy="342482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Opportunities for cryo-rf studies at Cornell</a:t>
            </a:r>
            <a:br>
              <a:rPr lang="en-US" dirty="0"/>
            </a:br>
            <a:r>
              <a:rPr lang="en-US" sz="3600" b="0" dirty="0"/>
              <a:t>Jared Maxson</a:t>
            </a:r>
            <a:br>
              <a:rPr lang="en-US" sz="3600" b="0" dirty="0"/>
            </a:br>
            <a:r>
              <a:rPr lang="en-US" sz="3600" b="0" dirty="0"/>
              <a:t>CLASSE, Cornell University</a:t>
            </a:r>
            <a:br>
              <a:rPr lang="en-US" sz="3600" b="0" dirty="0"/>
            </a:br>
            <a:r>
              <a:rPr lang="en-US" sz="3600" b="0" dirty="0"/>
              <a:t>Assistant Professor of Physics</a:t>
            </a:r>
            <a:endParaRPr lang="en-US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4C044D-8315-4B81-23C9-9CC5C852FFE6}"/>
              </a:ext>
            </a:extLst>
          </p:cNvPr>
          <p:cNvSpPr/>
          <p:nvPr/>
        </p:nvSpPr>
        <p:spPr>
          <a:xfrm>
            <a:off x="737937" y="1106905"/>
            <a:ext cx="9785684" cy="609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29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E89C9-4CFA-B424-D66F-345667E29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CESR for CHESS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90EFF-045A-DF10-8CC8-16DABEA19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7281"/>
            <a:ext cx="10515600" cy="4351338"/>
          </a:xfrm>
        </p:spPr>
        <p:txBody>
          <a:bodyPr/>
          <a:lstStyle/>
          <a:p>
            <a:r>
              <a:rPr lang="en-US" dirty="0"/>
              <a:t>Particle physics at CESR concluded in 2008.</a:t>
            </a:r>
          </a:p>
          <a:p>
            <a:r>
              <a:rPr lang="en-US" dirty="0"/>
              <a:t>Since that time, CESR has mainly served to provide x-rays for CHESS. </a:t>
            </a:r>
          </a:p>
          <a:p>
            <a:r>
              <a:rPr lang="en-US" dirty="0"/>
              <a:t>CHESS has continued to grow. In 2018 the ring and hutches were revamped for:</a:t>
            </a:r>
          </a:p>
          <a:p>
            <a:pPr lvl="1"/>
            <a:r>
              <a:rPr lang="en-US" dirty="0"/>
              <a:t>Single species operation (positrons, for now)</a:t>
            </a:r>
          </a:p>
          <a:p>
            <a:pPr lvl="1"/>
            <a:r>
              <a:rPr lang="en-US" dirty="0"/>
              <a:t>Double bend achromat replacement for 1/6 of the ring</a:t>
            </a:r>
          </a:p>
          <a:p>
            <a:pPr lvl="1"/>
            <a:r>
              <a:rPr lang="en-US" dirty="0"/>
              <a:t>New undulators (CCUs) feeding beamlines.</a:t>
            </a:r>
          </a:p>
          <a:p>
            <a:pPr lvl="1"/>
            <a:r>
              <a:rPr lang="en-US" dirty="0"/>
              <a:t>High brightness </a:t>
            </a:r>
            <a:r>
              <a:rPr lang="en-US" i="1" dirty="0"/>
              <a:t>and</a:t>
            </a:r>
            <a:r>
              <a:rPr lang="en-US" dirty="0"/>
              <a:t> flux at high photon energy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75A50B-8321-E9D4-2754-05781C75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33D571-709B-2086-17A4-73838A0D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50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64C1F-B7CF-9CB5-2110-E4168C97D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CHESS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CBB39-7147-1C6B-061C-D9BF6BC8D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086"/>
            <a:ext cx="10515600" cy="4351338"/>
          </a:xfrm>
        </p:spPr>
        <p:txBody>
          <a:bodyPr/>
          <a:lstStyle/>
          <a:p>
            <a:r>
              <a:rPr lang="en-US" dirty="0"/>
              <a:t>NSF investment in CHESS remains strong, but a new partner model has expanded the funding agency portfolio.</a:t>
            </a:r>
          </a:p>
          <a:p>
            <a:pPr lvl="1"/>
            <a:r>
              <a:rPr lang="en-US" dirty="0"/>
              <a:t>DoD, NIH, NYSTAR, industry, and more.</a:t>
            </a:r>
          </a:p>
          <a:p>
            <a:pPr lvl="1"/>
            <a:endParaRPr lang="en-US" dirty="0"/>
          </a:p>
          <a:p>
            <a:r>
              <a:rPr lang="en-US" dirty="0"/>
              <a:t>~1,200 users/year, 30% new users each year, large majority is non-Cornell.</a:t>
            </a:r>
          </a:p>
          <a:p>
            <a:endParaRPr lang="en-US" dirty="0"/>
          </a:p>
          <a:p>
            <a:r>
              <a:rPr lang="en-US" dirty="0"/>
              <a:t>Next slides: a zoom-in on CHESS and its facilities.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3619C-DD71-B27D-3892-A03880796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3FA8D9-439F-EF68-C9E1-DCF0D5833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58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A933-96EB-C64B-3141-4EA11B3C8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CHEXS @ CHESS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8A620-7E24-B2E5-DD3E-25F3B8973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086"/>
            <a:ext cx="10515600" cy="4351338"/>
          </a:xfrm>
        </p:spPr>
        <p:txBody>
          <a:bodyPr/>
          <a:lstStyle/>
          <a:p>
            <a:r>
              <a:rPr lang="en-US" dirty="0"/>
              <a:t>The NSF beamlines of CHESS. CHEXS = Center for High-Energy X-ray Sciences at CHESS (CHEXS @ CHESS)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C2D4FE-278E-7C31-4F42-3AD23CE0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E0ACA-9251-B595-E90D-CBB46F1C5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12</a:t>
            </a:fld>
            <a:endParaRPr lang="en-US"/>
          </a:p>
        </p:txBody>
      </p:sp>
      <p:pic>
        <p:nvPicPr>
          <p:cNvPr id="1026" name="Picture 2" descr="Map of CHESS beamlines">
            <a:extLst>
              <a:ext uri="{FF2B5EF4-FFF2-40B4-BE49-F238E27FC236}">
                <a16:creationId xmlns:a16="http://schemas.microsoft.com/office/drawing/2014/main" id="{581B2859-D3E4-CC2C-5D9E-AA1C23617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95" y="2329545"/>
            <a:ext cx="6667379" cy="348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91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A933-96EB-C64B-3141-4EA11B3C8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CHEXS @ CHESS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8A620-7E24-B2E5-DD3E-25F3B8973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086"/>
            <a:ext cx="10515600" cy="4351338"/>
          </a:xfrm>
        </p:spPr>
        <p:txBody>
          <a:bodyPr/>
          <a:lstStyle/>
          <a:p>
            <a:r>
              <a:rPr lang="en-US" dirty="0"/>
              <a:t>The NSF beamlines of CHESS. CHEXS = Center for High-Energy X-ray Sciences at CHESS (CHEXS @ CHESS)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C2D4FE-278E-7C31-4F42-3AD23CE0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E0ACA-9251-B595-E90D-CBB46F1C5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B5571D-5AB9-511A-89B6-B80F3AA16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81" y="2787649"/>
            <a:ext cx="6269169" cy="2469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9CE156-05F1-2C61-CED7-8D80B032E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369" y="2829180"/>
            <a:ext cx="3940656" cy="256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20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9A423-6A76-80AF-B471-3EFAA29C8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MacCHESS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C6E5B-ED3E-9DDA-8655-D7874652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086"/>
            <a:ext cx="10515600" cy="4351338"/>
          </a:xfrm>
        </p:spPr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Macromolecular X-ray science at CHESS</a:t>
            </a:r>
          </a:p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 NSF, NIH/NIGMS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C6C17-A535-B3B8-9824-080AD220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D5EC6E-3DBE-69CF-A4E9-6247601F2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A9C65C-A499-646B-7B43-864E99A2A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27272"/>
            <a:ext cx="6908074" cy="306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28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18FE-BA56-0220-1339-06E65D62F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MSN-C @ CHESS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55301-8CCE-6EBF-0A10-911FD9E41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036"/>
            <a:ext cx="10515600" cy="4351338"/>
          </a:xfrm>
        </p:spPr>
        <p:txBody>
          <a:bodyPr/>
          <a:lstStyle/>
          <a:p>
            <a:r>
              <a:rPr lang="en-US" dirty="0"/>
              <a:t>Materials Solutions Network at CHESS (MSN-C). </a:t>
            </a:r>
          </a:p>
          <a:p>
            <a:r>
              <a:rPr lang="en-US" dirty="0"/>
              <a:t>A partnership between CHESS, DoD and their collaborators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5B5460-3E79-4D05-CA14-8DF680757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97DFB7-E5AC-E452-1629-ECA54E0D4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5A834-BE3A-C99D-8DEC-977A8EEB1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168" y="2861916"/>
            <a:ext cx="4896853" cy="309045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2ABC4A9-84BE-6656-1534-64DD6B309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115" y="1804575"/>
            <a:ext cx="1079369" cy="105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723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1F4D7-7A76-6D77-233B-259743516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60250"/>
            <a:ext cx="10515600" cy="1325563"/>
          </a:xfrm>
        </p:spPr>
        <p:txBody>
          <a:bodyPr/>
          <a:lstStyle/>
          <a:p>
            <a:r>
              <a:rPr lang="en-US" dirty="0"/>
              <a:t>New: High Magnetic Field Beamline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DE82C-6631-E9B5-89DD-343CDA40E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48" y="1485813"/>
            <a:ext cx="10515600" cy="4351338"/>
          </a:xfrm>
        </p:spPr>
        <p:txBody>
          <a:bodyPr/>
          <a:lstStyle/>
          <a:p>
            <a:r>
              <a:rPr lang="en-US" dirty="0"/>
              <a:t>Funded via NSF’s Mid-scale research infrastructure, $32.6M to install a high field magnet (20T) on a new CHESS beamline.</a:t>
            </a:r>
          </a:p>
          <a:p>
            <a:r>
              <a:rPr lang="en-US" dirty="0"/>
              <a:t>Partnership with Florida’s </a:t>
            </a:r>
            <a:r>
              <a:rPr lang="en-US" dirty="0" err="1"/>
              <a:t>MagLab</a:t>
            </a:r>
            <a:r>
              <a:rPr lang="en-US" dirty="0"/>
              <a:t> and UPR.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09DB8-0F46-750B-B7A0-6A86635B0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7E0D7-E5AB-6CB4-2770-860D0D5A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16</a:t>
            </a:fld>
            <a:endParaRPr lang="en-US"/>
          </a:p>
        </p:txBody>
      </p:sp>
      <p:pic>
        <p:nvPicPr>
          <p:cNvPr id="4098" name="Picture 2" descr="HMF Beamline">
            <a:extLst>
              <a:ext uri="{FF2B5EF4-FFF2-40B4-BE49-F238E27FC236}">
                <a16:creationId xmlns:a16="http://schemas.microsoft.com/office/drawing/2014/main" id="{51E28318-A8BE-CF8A-C787-8419CC38C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389" y="2931772"/>
            <a:ext cx="5165118" cy="290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149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1F4D7-7A76-6D77-233B-259743516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60250"/>
            <a:ext cx="10515600" cy="1325563"/>
          </a:xfrm>
        </p:spPr>
        <p:txBody>
          <a:bodyPr/>
          <a:lstStyle/>
          <a:p>
            <a:r>
              <a:rPr lang="en-US" dirty="0"/>
              <a:t>New: High Magnetic Field Beamline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DE82C-6631-E9B5-89DD-343CDA40E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48" y="1485813"/>
            <a:ext cx="10515600" cy="4351338"/>
          </a:xfrm>
        </p:spPr>
        <p:txBody>
          <a:bodyPr/>
          <a:lstStyle/>
          <a:p>
            <a:r>
              <a:rPr lang="en-US" dirty="0"/>
              <a:t>Funded via NSF’s Mid-scale research infrastructure, $32.6M to install a high field magnet (20T) on a new CHESS beamline.</a:t>
            </a:r>
          </a:p>
          <a:p>
            <a:r>
              <a:rPr lang="en-US" dirty="0"/>
              <a:t>Partnership with Florida’s </a:t>
            </a:r>
            <a:r>
              <a:rPr lang="en-US" dirty="0" err="1"/>
              <a:t>MagLab</a:t>
            </a:r>
            <a:r>
              <a:rPr lang="en-US" dirty="0"/>
              <a:t> and UPR.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09DB8-0F46-750B-B7A0-6A86635B0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7E0D7-E5AB-6CB4-2770-860D0D5A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17</a:t>
            </a:fld>
            <a:endParaRPr lang="en-US"/>
          </a:p>
        </p:txBody>
      </p:sp>
      <p:pic>
        <p:nvPicPr>
          <p:cNvPr id="5122" name="Picture 2" descr="image of a construction site from above">
            <a:extLst>
              <a:ext uri="{FF2B5EF4-FFF2-40B4-BE49-F238E27FC236}">
                <a16:creationId xmlns:a16="http://schemas.microsoft.com/office/drawing/2014/main" id="{DF85C72C-FBF8-3CE2-E50E-D4C3E3A43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27" y="2991434"/>
            <a:ext cx="5442284" cy="306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CCD64C-5FBF-26F3-BE68-AC88BED40068}"/>
              </a:ext>
            </a:extLst>
          </p:cNvPr>
          <p:cNvSpPr txBox="1"/>
          <p:nvPr/>
        </p:nvSpPr>
        <p:spPr>
          <a:xfrm>
            <a:off x="8558794" y="3875745"/>
            <a:ext cx="2929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new experimental</a:t>
            </a:r>
          </a:p>
          <a:p>
            <a:r>
              <a:rPr lang="en-US" dirty="0"/>
              <a:t>Hall for the HMF beamline.</a:t>
            </a:r>
          </a:p>
        </p:txBody>
      </p:sp>
    </p:spTree>
    <p:extLst>
      <p:ext uri="{BB962C8B-B14F-4D97-AF65-F5344CB8AC3E}">
        <p14:creationId xmlns:p14="http://schemas.microsoft.com/office/powerpoint/2010/main" val="525880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D1067-073A-A69E-B72B-B4B1D5B30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47" y="144208"/>
            <a:ext cx="10647947" cy="1325563"/>
          </a:xfrm>
        </p:spPr>
        <p:txBody>
          <a:bodyPr/>
          <a:lstStyle/>
          <a:p>
            <a:r>
              <a:rPr lang="en-US" dirty="0"/>
              <a:t>Future-proofing Cornell’s accelerators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9AB91-35E4-9BE9-5ECD-16D2827FB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469771"/>
            <a:ext cx="11678653" cy="4351338"/>
          </a:xfrm>
        </p:spPr>
        <p:txBody>
          <a:bodyPr/>
          <a:lstStyle/>
          <a:p>
            <a:r>
              <a:rPr lang="en-US" dirty="0"/>
              <a:t>We are now planning for the next decades of beam running at CESR and CHESS.</a:t>
            </a:r>
          </a:p>
          <a:p>
            <a:r>
              <a:rPr lang="en-US" dirty="0"/>
              <a:t>The age of our </a:t>
            </a:r>
            <a:r>
              <a:rPr lang="en-US" dirty="0" err="1"/>
              <a:t>linac</a:t>
            </a:r>
            <a:r>
              <a:rPr lang="en-US" dirty="0"/>
              <a:t> source and booster synchrotron is a vulnerability. </a:t>
            </a:r>
          </a:p>
          <a:p>
            <a:r>
              <a:rPr lang="en-US" dirty="0"/>
              <a:t>(Though it has been a marvel-–on nearly all the time </a:t>
            </a:r>
            <a:r>
              <a:rPr lang="en-US"/>
              <a:t>for </a:t>
            </a:r>
            <a:r>
              <a:rPr lang="en-US" b="1"/>
              <a:t>56 </a:t>
            </a:r>
            <a:r>
              <a:rPr lang="en-US" b="1" dirty="0"/>
              <a:t>years and counting!</a:t>
            </a:r>
            <a:r>
              <a:rPr lang="en-US" dirty="0"/>
              <a:t>)</a:t>
            </a:r>
          </a:p>
          <a:p>
            <a:endParaRPr lang="en-US" b="1" dirty="0"/>
          </a:p>
          <a:p>
            <a:r>
              <a:rPr lang="en-US" b="1" dirty="0"/>
              <a:t>We are excited about cold copper RF technology as it may provide a route to full energy (6 GeV) </a:t>
            </a:r>
            <a:r>
              <a:rPr lang="en-US" b="1" dirty="0" err="1"/>
              <a:t>linac</a:t>
            </a:r>
            <a:r>
              <a:rPr lang="en-US" b="1" dirty="0"/>
              <a:t> injection into CESR.</a:t>
            </a:r>
          </a:p>
          <a:p>
            <a:r>
              <a:rPr lang="en-US" b="1" dirty="0"/>
              <a:t>Not just a replacement—a </a:t>
            </a:r>
            <a:r>
              <a:rPr lang="en-US" b="1" dirty="0" err="1"/>
              <a:t>linac</a:t>
            </a:r>
            <a:r>
              <a:rPr lang="en-US" b="1" dirty="0"/>
              <a:t> could do much more.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77B17-6C18-3561-01DE-E47AB8CA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B7845-1EA7-9735-8213-5998BE392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72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D1067-073A-A69E-B72B-B4B1D5B30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47" y="144208"/>
            <a:ext cx="10647947" cy="1325563"/>
          </a:xfrm>
        </p:spPr>
        <p:txBody>
          <a:bodyPr/>
          <a:lstStyle/>
          <a:p>
            <a:r>
              <a:rPr lang="en-US" dirty="0"/>
              <a:t>Our facility layout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77B17-6C18-3561-01DE-E47AB8CA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B7845-1EA7-9735-8213-5998BE392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EE3019-883E-CCC9-FB4A-5862D679C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60" y="1450803"/>
            <a:ext cx="10179134" cy="52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01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389C7-CCEE-BF05-C35F-97D90BB2B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15A7A-9A9A-7CBA-C3B5-65C7CE905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60" y="1549716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Cornell is interested in normal conducting cryo-RF for several applications, which I’ll describe in detail.  </a:t>
            </a:r>
          </a:p>
          <a:p>
            <a:r>
              <a:rPr lang="en-US" dirty="0"/>
              <a:t>We’re also interested in the fundamental physics of high-field RF surfaces.</a:t>
            </a:r>
          </a:p>
          <a:p>
            <a:pPr marL="0" indent="0">
              <a:buNone/>
            </a:pPr>
            <a:r>
              <a:rPr lang="en-US" b="1" dirty="0"/>
              <a:t>Upshot of this talk:</a:t>
            </a:r>
          </a:p>
          <a:p>
            <a:r>
              <a:rPr lang="en-US" dirty="0"/>
              <a:t>We would like to generate a proposal to NSF to establish a cryo-RF test bunker with beam generation capability at Cornell.</a:t>
            </a:r>
          </a:p>
          <a:p>
            <a:r>
              <a:rPr lang="en-US" dirty="0"/>
              <a:t>We would like to interface closely with the C3 community to generate this proposal. </a:t>
            </a:r>
          </a:p>
          <a:p>
            <a:r>
              <a:rPr lang="en-US" dirty="0"/>
              <a:t>Specifically: How could a Cornell facility be maximally collaborative and complementary to existing test facilities @ SLAC, UCLA, </a:t>
            </a:r>
            <a:r>
              <a:rPr lang="en-US" dirty="0" err="1"/>
              <a:t>RadiaBeam</a:t>
            </a:r>
            <a:r>
              <a:rPr lang="en-US" dirty="0"/>
              <a:t>, LANL, and beyond?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723462-D1C8-9BD7-0369-EDD01D04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9DA44-2779-AFCA-BB79-974E32A3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48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D1067-073A-A69E-B72B-B4B1D5B30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47" y="144208"/>
            <a:ext cx="10647947" cy="1325563"/>
          </a:xfrm>
        </p:spPr>
        <p:txBody>
          <a:bodyPr/>
          <a:lstStyle/>
          <a:p>
            <a:r>
              <a:rPr lang="en-US" dirty="0"/>
              <a:t>Our facility layout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77B17-6C18-3561-01DE-E47AB8CA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B7845-1EA7-9735-8213-5998BE392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EE3019-883E-CCC9-FB4A-5862D679C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60" y="1462378"/>
            <a:ext cx="10179134" cy="5262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1CE762-59CD-E45D-C0BD-E4278E9E48ED}"/>
              </a:ext>
            </a:extLst>
          </p:cNvPr>
          <p:cNvSpPr txBox="1"/>
          <p:nvPr/>
        </p:nvSpPr>
        <p:spPr>
          <a:xfrm>
            <a:off x="3449053" y="-4652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1AB122-1B50-2D14-CFEB-0A25D41BFCB8}"/>
              </a:ext>
            </a:extLst>
          </p:cNvPr>
          <p:cNvSpPr txBox="1"/>
          <p:nvPr/>
        </p:nvSpPr>
        <p:spPr>
          <a:xfrm>
            <a:off x="8623140" y="4375230"/>
            <a:ext cx="93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CBETA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603AD9-D89A-2C44-F341-B876B90B74CC}"/>
              </a:ext>
            </a:extLst>
          </p:cNvPr>
          <p:cNvSpPr txBox="1"/>
          <p:nvPr/>
        </p:nvSpPr>
        <p:spPr>
          <a:xfrm>
            <a:off x="7191434" y="5433022"/>
            <a:ext cx="4823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CBETA: The Cornell BNL ERL Test</a:t>
            </a:r>
          </a:p>
          <a:p>
            <a:r>
              <a:rPr lang="en-US" dirty="0"/>
              <a:t>Accelerator. A great example of Cornell/DOE</a:t>
            </a:r>
          </a:p>
          <a:p>
            <a:r>
              <a:rPr lang="en-US" dirty="0"/>
              <a:t>Partnership.</a:t>
            </a:r>
          </a:p>
        </p:txBody>
      </p:sp>
    </p:spTree>
    <p:extLst>
      <p:ext uri="{BB962C8B-B14F-4D97-AF65-F5344CB8AC3E}">
        <p14:creationId xmlns:p14="http://schemas.microsoft.com/office/powerpoint/2010/main" val="324983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D1067-073A-A69E-B72B-B4B1D5B30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47" y="144208"/>
            <a:ext cx="10647947" cy="1325563"/>
          </a:xfrm>
        </p:spPr>
        <p:txBody>
          <a:bodyPr/>
          <a:lstStyle/>
          <a:p>
            <a:r>
              <a:rPr lang="en-US" dirty="0"/>
              <a:t>Our facility layout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77B17-6C18-3561-01DE-E47AB8CA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B7845-1EA7-9735-8213-5998BE392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EE3019-883E-CCC9-FB4A-5862D679C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32" y="1440774"/>
            <a:ext cx="10179134" cy="5262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1CE762-59CD-E45D-C0BD-E4278E9E48ED}"/>
              </a:ext>
            </a:extLst>
          </p:cNvPr>
          <p:cNvSpPr txBox="1"/>
          <p:nvPr/>
        </p:nvSpPr>
        <p:spPr>
          <a:xfrm>
            <a:off x="3449053" y="-4652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BC3338-058F-C9E7-D4A3-B6EA4ED5B4B2}"/>
              </a:ext>
            </a:extLst>
          </p:cNvPr>
          <p:cNvSpPr txBox="1"/>
          <p:nvPr/>
        </p:nvSpPr>
        <p:spPr>
          <a:xfrm>
            <a:off x="8175417" y="4145848"/>
            <a:ext cx="2018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L0E Hall </a:t>
            </a:r>
          </a:p>
          <a:p>
            <a:r>
              <a:rPr lang="en-US" dirty="0"/>
              <a:t>Hosts CBETA</a:t>
            </a:r>
          </a:p>
          <a:p>
            <a:r>
              <a:rPr lang="en-US" dirty="0"/>
              <a:t>40 meters  across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33AE5-C322-03B4-FF5E-89A7E3193D46}"/>
              </a:ext>
            </a:extLst>
          </p:cNvPr>
          <p:cNvSpPr txBox="1"/>
          <p:nvPr/>
        </p:nvSpPr>
        <p:spPr>
          <a:xfrm>
            <a:off x="4623629" y="1703231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S-band 60 Hz </a:t>
            </a:r>
            <a:r>
              <a:rPr lang="en-US" dirty="0" err="1"/>
              <a:t>Linac</a:t>
            </a:r>
            <a:r>
              <a:rPr lang="en-US" dirty="0"/>
              <a:t>, up to 350 MeV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F297A4-D74A-A31E-EA66-72E462432E34}"/>
              </a:ext>
            </a:extLst>
          </p:cNvPr>
          <p:cNvSpPr txBox="1"/>
          <p:nvPr/>
        </p:nvSpPr>
        <p:spPr>
          <a:xfrm>
            <a:off x="5761120" y="5553153"/>
            <a:ext cx="59683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unreasonable to consider a 6 GeV cold copper </a:t>
            </a:r>
            <a:r>
              <a:rPr lang="en-US" dirty="0" err="1"/>
              <a:t>linac</a:t>
            </a:r>
            <a:r>
              <a:rPr lang="en-US" dirty="0"/>
              <a:t> </a:t>
            </a:r>
          </a:p>
          <a:p>
            <a:r>
              <a:rPr lang="en-US" dirty="0"/>
              <a:t>housed in L0E in the 2030’s. </a:t>
            </a:r>
          </a:p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647BE8-86D6-46E2-89DE-CD8683A94EE7}"/>
              </a:ext>
            </a:extLst>
          </p:cNvPr>
          <p:cNvCxnSpPr>
            <a:cxnSpLocks/>
          </p:cNvCxnSpPr>
          <p:nvPr/>
        </p:nvCxnSpPr>
        <p:spPr>
          <a:xfrm flipH="1">
            <a:off x="7307741" y="3673642"/>
            <a:ext cx="3777353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C962F3-D518-B6F3-482D-A64C878ED8C4}"/>
              </a:ext>
            </a:extLst>
          </p:cNvPr>
          <p:cNvCxnSpPr>
            <a:cxnSpLocks/>
          </p:cNvCxnSpPr>
          <p:nvPr/>
        </p:nvCxnSpPr>
        <p:spPr>
          <a:xfrm flipH="1">
            <a:off x="3662382" y="2048500"/>
            <a:ext cx="3753852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293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D96C0-CFFE-E8CF-B2A3-A4FCE02D8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3"/>
            <a:ext cx="9204158" cy="1325563"/>
          </a:xfrm>
        </p:spPr>
        <p:txBody>
          <a:bodyPr/>
          <a:lstStyle/>
          <a:p>
            <a:r>
              <a:rPr lang="en-US" dirty="0"/>
              <a:t>Not just a booster replacement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D2CA1-B515-0E83-2C8E-628863E27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9"/>
            <a:ext cx="10515600" cy="4351338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linac</a:t>
            </a:r>
            <a:r>
              <a:rPr lang="en-US" dirty="0"/>
              <a:t> of course could do more than replacing the aging synchrotron.</a:t>
            </a:r>
          </a:p>
          <a:p>
            <a:r>
              <a:rPr lang="en-US" dirty="0"/>
              <a:t>Short pulse x-rays. A </a:t>
            </a:r>
            <a:r>
              <a:rPr lang="en-US" dirty="0" err="1"/>
              <a:t>linac</a:t>
            </a:r>
            <a:r>
              <a:rPr lang="en-US" dirty="0"/>
              <a:t>-driven undulator parasitic to CESR filling could feed into the CHESS experimental hall.</a:t>
            </a:r>
          </a:p>
          <a:p>
            <a:r>
              <a:rPr lang="en-US" dirty="0"/>
              <a:t>UED – high brightness few MeV electron beams based on cold copper technology.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D967F-B0B1-9922-263E-544B13599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292B6-F4BE-36D0-EB06-E0461439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01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FDE8D-26EA-02F7-5F20-380665A06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974D6-0193-0516-3792-63B16C2DA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462086"/>
            <a:ext cx="10515600" cy="4351338"/>
          </a:xfrm>
        </p:spPr>
        <p:txBody>
          <a:bodyPr/>
          <a:lstStyle/>
          <a:p>
            <a:r>
              <a:rPr lang="en-US" dirty="0"/>
              <a:t>As a first step in this vision, we would like to build a proposal to NSF to build a cryo-RF test bunker in Wilson lab. </a:t>
            </a:r>
          </a:p>
          <a:p>
            <a:r>
              <a:rPr lang="en-US" dirty="0"/>
              <a:t>Our target is NSF Major Research instrumentation, up to $4M total project cost. Also considering shorter fuse options.</a:t>
            </a:r>
          </a:p>
          <a:p>
            <a:r>
              <a:rPr lang="en-US" dirty="0"/>
              <a:t>Features:</a:t>
            </a:r>
          </a:p>
          <a:p>
            <a:pPr lvl="1"/>
            <a:r>
              <a:rPr lang="en-US" dirty="0"/>
              <a:t>High power rf installation, possibly at multiple frequencies </a:t>
            </a:r>
          </a:p>
          <a:p>
            <a:pPr lvl="1"/>
            <a:r>
              <a:rPr lang="en-US" dirty="0" err="1"/>
              <a:t>Cryo</a:t>
            </a:r>
            <a:r>
              <a:rPr lang="en-US" dirty="0"/>
              <a:t> capability down to </a:t>
            </a:r>
            <a:r>
              <a:rPr lang="en-US" dirty="0" err="1"/>
              <a:t>LHe</a:t>
            </a:r>
            <a:r>
              <a:rPr lang="en-US" dirty="0"/>
              <a:t> temperature (lots of existing SRF infrastructure already)</a:t>
            </a:r>
          </a:p>
          <a:p>
            <a:pPr lvl="1"/>
            <a:r>
              <a:rPr lang="en-US" dirty="0"/>
              <a:t>Beam generation capability–photocathode drive laser for single bunch and bunch train generation.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EFD51-3934-CFD5-742E-52AE95AD0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3D0EE-2B03-09F7-FCE0-95A1DDE6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9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D1067-073A-A69E-B72B-B4B1D5B30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47" y="144208"/>
            <a:ext cx="10647947" cy="1325563"/>
          </a:xfrm>
        </p:spPr>
        <p:txBody>
          <a:bodyPr/>
          <a:lstStyle/>
          <a:p>
            <a:r>
              <a:rPr lang="en-US" dirty="0"/>
              <a:t>Our facility layout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77B17-6C18-3561-01DE-E47AB8CA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B7845-1EA7-9735-8213-5998BE392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EE3019-883E-CCC9-FB4A-5862D679C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32" y="1440774"/>
            <a:ext cx="10179134" cy="5262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1CE762-59CD-E45D-C0BD-E4278E9E48ED}"/>
              </a:ext>
            </a:extLst>
          </p:cNvPr>
          <p:cNvSpPr txBox="1"/>
          <p:nvPr/>
        </p:nvSpPr>
        <p:spPr>
          <a:xfrm>
            <a:off x="3449053" y="-4652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BC3338-058F-C9E7-D4A3-B6EA4ED5B4B2}"/>
              </a:ext>
            </a:extLst>
          </p:cNvPr>
          <p:cNvSpPr txBox="1"/>
          <p:nvPr/>
        </p:nvSpPr>
        <p:spPr>
          <a:xfrm>
            <a:off x="8175417" y="4145848"/>
            <a:ext cx="2018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L0E Hall </a:t>
            </a:r>
          </a:p>
          <a:p>
            <a:r>
              <a:rPr lang="en-US" dirty="0"/>
              <a:t>Hosts CBETA</a:t>
            </a:r>
          </a:p>
          <a:p>
            <a:r>
              <a:rPr lang="en-US" dirty="0"/>
              <a:t>40 meters  across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33AE5-C322-03B4-FF5E-89A7E3193D46}"/>
              </a:ext>
            </a:extLst>
          </p:cNvPr>
          <p:cNvSpPr txBox="1"/>
          <p:nvPr/>
        </p:nvSpPr>
        <p:spPr>
          <a:xfrm>
            <a:off x="4623629" y="1703231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S-band 60 Hz </a:t>
            </a:r>
            <a:r>
              <a:rPr lang="en-US" dirty="0" err="1"/>
              <a:t>Linac</a:t>
            </a:r>
            <a:r>
              <a:rPr lang="en-US" dirty="0"/>
              <a:t>, up to 350 MeV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F297A4-D74A-A31E-EA66-72E462432E34}"/>
              </a:ext>
            </a:extLst>
          </p:cNvPr>
          <p:cNvSpPr txBox="1"/>
          <p:nvPr/>
        </p:nvSpPr>
        <p:spPr>
          <a:xfrm>
            <a:off x="5761120" y="5553153"/>
            <a:ext cx="5872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unreasonable to consider a ~10 meter scale bunker.</a:t>
            </a:r>
          </a:p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647BE8-86D6-46E2-89DE-CD8683A94EE7}"/>
              </a:ext>
            </a:extLst>
          </p:cNvPr>
          <p:cNvCxnSpPr>
            <a:cxnSpLocks/>
          </p:cNvCxnSpPr>
          <p:nvPr/>
        </p:nvCxnSpPr>
        <p:spPr>
          <a:xfrm flipH="1">
            <a:off x="7307741" y="3673642"/>
            <a:ext cx="3777353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C962F3-D518-B6F3-482D-A64C878ED8C4}"/>
              </a:ext>
            </a:extLst>
          </p:cNvPr>
          <p:cNvCxnSpPr>
            <a:cxnSpLocks/>
          </p:cNvCxnSpPr>
          <p:nvPr/>
        </p:nvCxnSpPr>
        <p:spPr>
          <a:xfrm flipH="1">
            <a:off x="3662382" y="2048500"/>
            <a:ext cx="3753852" cy="0"/>
          </a:xfrm>
          <a:prstGeom prst="line">
            <a:avLst/>
          </a:prstGeom>
          <a:ln w="349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380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FDE8D-26EA-02F7-5F20-380665A06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Interfacing with C3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974D6-0193-0516-3792-63B16C2DA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462086"/>
            <a:ext cx="10515600" cy="4351338"/>
          </a:xfrm>
        </p:spPr>
        <p:txBody>
          <a:bodyPr/>
          <a:lstStyle/>
          <a:p>
            <a:r>
              <a:rPr lang="en-US" dirty="0"/>
              <a:t>We want to interface with existing efforts at LANL, SLAC, UCLA, and </a:t>
            </a:r>
            <a:r>
              <a:rPr lang="en-US" dirty="0" err="1"/>
              <a:t>RadiaBeam</a:t>
            </a:r>
            <a:r>
              <a:rPr lang="en-US" dirty="0"/>
              <a:t> and to be complimentary to them. </a:t>
            </a:r>
          </a:p>
          <a:p>
            <a:r>
              <a:rPr lang="en-US" dirty="0"/>
              <a:t>Lots of existing infrastructure for SRF that can be brought to bear on cold copper.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EFD51-3934-CFD5-742E-52AE95AD0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3D0EE-2B03-09F7-FCE0-95A1DDE6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25</a:t>
            </a:fld>
            <a:endParaRPr lang="en-US"/>
          </a:p>
        </p:txBody>
      </p:sp>
      <p:pic>
        <p:nvPicPr>
          <p:cNvPr id="6146" name="Picture 2" descr="SRF Team at CLASSE - Cornell University | SRF: Superconducting Radio  Frequency. These properties can be exploited for a variety of applications,  including the construction of high-performance... | By Cornell Laboratory  for">
            <a:extLst>
              <a:ext uri="{FF2B5EF4-FFF2-40B4-BE49-F238E27FC236}">
                <a16:creationId xmlns:a16="http://schemas.microsoft.com/office/drawing/2014/main" id="{AD3AE3AA-1D78-BF66-C07C-52C58C084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3317034"/>
            <a:ext cx="3481806" cy="24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e Cornell-BNL FFAG-ERL Test Accelerator: White Paper – arXiv Vanity">
            <a:extLst>
              <a:ext uri="{FF2B5EF4-FFF2-40B4-BE49-F238E27FC236}">
                <a16:creationId xmlns:a16="http://schemas.microsoft.com/office/drawing/2014/main" id="{D3B34F40-46B2-6BCB-9813-14BAC993A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73" y="3429000"/>
            <a:ext cx="7402763" cy="216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501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FD7F-2CCD-297E-F1CA-443B440B2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interests and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D405-0CEE-1BFA-2E0F-336B13EC9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086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The accelerator group and lab leadership are supportive of this concept.</a:t>
            </a:r>
          </a:p>
          <a:p>
            <a:r>
              <a:rPr lang="en-US" dirty="0"/>
              <a:t>We want to get input on the details from you.</a:t>
            </a:r>
          </a:p>
          <a:p>
            <a:r>
              <a:rPr lang="en-US" dirty="0"/>
              <a:t>Some of the physics we are interested in studying:</a:t>
            </a:r>
          </a:p>
          <a:p>
            <a:pPr lvl="1"/>
            <a:r>
              <a:rPr lang="en-US" dirty="0"/>
              <a:t>Ultimate gradient limits</a:t>
            </a:r>
          </a:p>
          <a:p>
            <a:pPr lvl="1"/>
            <a:r>
              <a:rPr lang="en-US" dirty="0"/>
              <a:t>Dark current as a function of surface prep </a:t>
            </a:r>
          </a:p>
          <a:p>
            <a:pPr lvl="1"/>
            <a:r>
              <a:rPr lang="en-US" dirty="0"/>
              <a:t>HOM damping, beam break-up, wakes</a:t>
            </a:r>
          </a:p>
          <a:p>
            <a:pPr lvl="1"/>
            <a:r>
              <a:rPr lang="en-US" dirty="0"/>
              <a:t>Surface coatings via CVD</a:t>
            </a:r>
          </a:p>
          <a:p>
            <a:pPr lvl="1"/>
            <a:r>
              <a:rPr lang="en-US" dirty="0"/>
              <a:t>High brightness production with photocathodes (we also want to provide cathode support to other high gradient programs at UCLA, LANL, and more)</a:t>
            </a:r>
          </a:p>
          <a:p>
            <a:pPr lvl="1"/>
            <a:r>
              <a:rPr lang="en-US" dirty="0"/>
              <a:t>Can consider doing an application demo with UED (existing infrastructure)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8A2D1-F3BE-65A4-A5CC-24EBBD9A4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C6B6-C854-6CED-BE2B-698597303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70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7D742-584C-A3C7-72BC-27D3C3F7C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442EC-234C-C345-1266-A5A3D5941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89" y="1462086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What properties of a new testbed facility be most useful to the C3 community?</a:t>
            </a:r>
          </a:p>
          <a:p>
            <a:r>
              <a:rPr lang="en-US" dirty="0"/>
              <a:t>Standout items that this facility might focus on for C3?</a:t>
            </a:r>
          </a:p>
          <a:p>
            <a:r>
              <a:rPr lang="en-US" dirty="0"/>
              <a:t>We’re open to input on specs, too</a:t>
            </a:r>
          </a:p>
          <a:p>
            <a:pPr lvl="1"/>
            <a:r>
              <a:rPr lang="en-US" dirty="0"/>
              <a:t>We have lots of infrastructure at 2.856 GHz. We are considering a facility that can do high-power S and C band.</a:t>
            </a:r>
          </a:p>
          <a:p>
            <a:pPr lvl="1"/>
            <a:r>
              <a:rPr lang="en-US" dirty="0"/>
              <a:t>Baseline: </a:t>
            </a:r>
            <a:r>
              <a:rPr lang="en-US" dirty="0" err="1"/>
              <a:t>Scandinova</a:t>
            </a:r>
            <a:r>
              <a:rPr lang="en-US" dirty="0"/>
              <a:t> K-series, ~50 MW RF. </a:t>
            </a:r>
          </a:p>
          <a:p>
            <a:pPr lvl="1"/>
            <a:r>
              <a:rPr lang="en-US" dirty="0"/>
              <a:t>Desires for photocathode drive laser? Pulse pattern,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pPr lvl="1"/>
            <a:r>
              <a:rPr lang="en-US" dirty="0"/>
              <a:t>We envision this facility could work with </a:t>
            </a:r>
            <a:r>
              <a:rPr lang="en-US" dirty="0" err="1"/>
              <a:t>LHe</a:t>
            </a:r>
            <a:r>
              <a:rPr lang="en-US" dirty="0"/>
              <a:t>, LN2, and cryocooler-based cryomodules.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63425-CBBA-2DEC-C282-A4FD83112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44B62-EF1E-D3F2-BA52-F60F53501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17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2FCDD-A143-EC88-CE2F-1A1D70FF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922B5-9395-D422-033A-A37DEFEE2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086"/>
            <a:ext cx="10515600" cy="4351338"/>
          </a:xfrm>
        </p:spPr>
        <p:txBody>
          <a:bodyPr/>
          <a:lstStyle/>
          <a:p>
            <a:r>
              <a:rPr lang="en-US" dirty="0"/>
              <a:t>Our goal is to build high power cryo-rf test station at Cornell.</a:t>
            </a:r>
          </a:p>
          <a:p>
            <a:r>
              <a:rPr lang="en-US" dirty="0"/>
              <a:t>We envision this might lead to new capabilities for CHESS</a:t>
            </a:r>
          </a:p>
          <a:p>
            <a:r>
              <a:rPr lang="en-US" dirty="0"/>
              <a:t>At this stage, we would like to write a proposal that points to this possibility </a:t>
            </a:r>
            <a:r>
              <a:rPr lang="en-US" i="1" dirty="0"/>
              <a:t>and </a:t>
            </a:r>
            <a:r>
              <a:rPr lang="en-US" dirty="0"/>
              <a:t>callout direct benefits to HEP, XFELs, </a:t>
            </a:r>
            <a:r>
              <a:rPr lang="en-US" dirty="0" err="1"/>
              <a:t>etc</a:t>
            </a:r>
            <a:r>
              <a:rPr lang="en-US" dirty="0"/>
              <a:t>, too. </a:t>
            </a:r>
          </a:p>
          <a:p>
            <a:r>
              <a:rPr lang="en-US" dirty="0"/>
              <a:t>We would like this setup to be explicitly useful to this group. </a:t>
            </a:r>
          </a:p>
          <a:p>
            <a:r>
              <a:rPr lang="en-US" dirty="0"/>
              <a:t>Our target is NSF, which can help expand the cold-copper funding agency stakeholders.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65AEAC-A843-52C6-69FF-EDB8B9AE1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BA8BC-B992-BEE0-726F-8B649A34A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84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9783-C6CD-CF74-3CAD-0B176A0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5886"/>
            <a:ext cx="10515600" cy="1325563"/>
          </a:xfrm>
        </p:spPr>
        <p:txBody>
          <a:bodyPr/>
          <a:lstStyle/>
          <a:p>
            <a:r>
              <a:rPr lang="en-US" dirty="0"/>
              <a:t>A quick Cornell accelerator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D1B8-F5D9-E95C-8795-5F84D015B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560449"/>
            <a:ext cx="10515600" cy="4351338"/>
          </a:xfrm>
        </p:spPr>
        <p:txBody>
          <a:bodyPr/>
          <a:lstStyle/>
          <a:p>
            <a:r>
              <a:rPr lang="en-US" dirty="0"/>
              <a:t>History: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08DA8F-EAD2-5F3E-5D77-E9192892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D20C-DF7A-8148-281D-50146181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99827B-3D4D-998D-C314-F434510FF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308" y="1906014"/>
            <a:ext cx="5465092" cy="41913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85ADD0-7F15-A9FC-FAE0-49575C403F95}"/>
              </a:ext>
            </a:extLst>
          </p:cNvPr>
          <p:cNvSpPr txBox="1"/>
          <p:nvPr/>
        </p:nvSpPr>
        <p:spPr>
          <a:xfrm>
            <a:off x="8741664" y="2615184"/>
            <a:ext cx="248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MeV Synchrotron,</a:t>
            </a:r>
          </a:p>
          <a:p>
            <a:r>
              <a:rPr lang="en-US" dirty="0"/>
              <a:t>1949</a:t>
            </a:r>
          </a:p>
        </p:txBody>
      </p:sp>
    </p:spTree>
    <p:extLst>
      <p:ext uri="{BB962C8B-B14F-4D97-AF65-F5344CB8AC3E}">
        <p14:creationId xmlns:p14="http://schemas.microsoft.com/office/powerpoint/2010/main" val="1396971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9783-C6CD-CF74-3CAD-0B176A0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5886"/>
            <a:ext cx="10515600" cy="1325563"/>
          </a:xfrm>
        </p:spPr>
        <p:txBody>
          <a:bodyPr/>
          <a:lstStyle/>
          <a:p>
            <a:r>
              <a:rPr lang="en-US" dirty="0"/>
              <a:t>A quick Cornell accelerator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D1B8-F5D9-E95C-8795-5F84D015B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560449"/>
            <a:ext cx="10515600" cy="4351338"/>
          </a:xfrm>
        </p:spPr>
        <p:txBody>
          <a:bodyPr/>
          <a:lstStyle/>
          <a:p>
            <a:r>
              <a:rPr lang="en-US" dirty="0"/>
              <a:t>History: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08DA8F-EAD2-5F3E-5D77-E9192892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D20C-DF7A-8148-281D-50146181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89B27B-02C0-0033-37C0-D7A2B5E89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250" y="1593231"/>
            <a:ext cx="5795074" cy="44175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666FD4-0E3C-3D00-3023-82DD68A36712}"/>
              </a:ext>
            </a:extLst>
          </p:cNvPr>
          <p:cNvSpPr txBox="1"/>
          <p:nvPr/>
        </p:nvSpPr>
        <p:spPr>
          <a:xfrm>
            <a:off x="8902324" y="2660904"/>
            <a:ext cx="30225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1952:</a:t>
            </a:r>
          </a:p>
          <a:p>
            <a:endParaRPr lang="en-US" dirty="0"/>
          </a:p>
          <a:p>
            <a:r>
              <a:rPr lang="en-US" dirty="0"/>
              <a:t>1.3 GeV, The first strong focusing synchrotron</a:t>
            </a:r>
          </a:p>
          <a:p>
            <a:endParaRPr lang="en-US" dirty="0"/>
          </a:p>
          <a:p>
            <a:r>
              <a:rPr lang="en-US" dirty="0"/>
              <a:t>“Wilsonian” design:</a:t>
            </a:r>
          </a:p>
          <a:p>
            <a:r>
              <a:rPr lang="en-US" dirty="0"/>
              <a:t>300 MeV </a:t>
            </a:r>
            <a:r>
              <a:rPr lang="en-US" dirty="0" err="1"/>
              <a:t>sychtrotron</a:t>
            </a:r>
            <a:r>
              <a:rPr lang="en-US" dirty="0"/>
              <a:t> used as a choke in the power circuit!</a:t>
            </a:r>
          </a:p>
        </p:txBody>
      </p:sp>
    </p:spTree>
    <p:extLst>
      <p:ext uri="{BB962C8B-B14F-4D97-AF65-F5344CB8AC3E}">
        <p14:creationId xmlns:p14="http://schemas.microsoft.com/office/powerpoint/2010/main" val="195144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9783-C6CD-CF74-3CAD-0B176A0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5886"/>
            <a:ext cx="10515600" cy="1325563"/>
          </a:xfrm>
        </p:spPr>
        <p:txBody>
          <a:bodyPr/>
          <a:lstStyle/>
          <a:p>
            <a:r>
              <a:rPr lang="en-US" dirty="0"/>
              <a:t>A quick Cornell accelerator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D1B8-F5D9-E95C-8795-5F84D015B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560449"/>
            <a:ext cx="10515600" cy="4351338"/>
          </a:xfrm>
        </p:spPr>
        <p:txBody>
          <a:bodyPr/>
          <a:lstStyle/>
          <a:p>
            <a:r>
              <a:rPr lang="en-US" dirty="0"/>
              <a:t>History: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08DA8F-EAD2-5F3E-5D77-E9192892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D20C-DF7A-8148-281D-50146181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66FD4-0E3C-3D00-3023-82DD68A36712}"/>
              </a:ext>
            </a:extLst>
          </p:cNvPr>
          <p:cNvSpPr txBox="1"/>
          <p:nvPr/>
        </p:nvSpPr>
        <p:spPr>
          <a:xfrm>
            <a:off x="8719444" y="2042539"/>
            <a:ext cx="30225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Expanding to fill the space…</a:t>
            </a:r>
          </a:p>
          <a:p>
            <a:endParaRPr lang="en-US" dirty="0"/>
          </a:p>
          <a:p>
            <a:r>
              <a:rPr lang="en-US" dirty="0"/>
              <a:t>1963: 2.2 GeV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98601C4-A66D-57AE-694F-842ED65B9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57"/>
          <a:stretch/>
        </p:blipFill>
        <p:spPr>
          <a:xfrm>
            <a:off x="3060969" y="1612565"/>
            <a:ext cx="5466557" cy="424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78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9783-C6CD-CF74-3CAD-0B176A0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5886"/>
            <a:ext cx="10515600" cy="1325563"/>
          </a:xfrm>
        </p:spPr>
        <p:txBody>
          <a:bodyPr/>
          <a:lstStyle/>
          <a:p>
            <a:r>
              <a:rPr lang="en-US" dirty="0"/>
              <a:t>A quick Cornell accelerator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D1B8-F5D9-E95C-8795-5F84D015B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560449"/>
            <a:ext cx="10515600" cy="4351338"/>
          </a:xfrm>
        </p:spPr>
        <p:txBody>
          <a:bodyPr/>
          <a:lstStyle/>
          <a:p>
            <a:r>
              <a:rPr lang="en-US" dirty="0"/>
              <a:t>History: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08DA8F-EAD2-5F3E-5D77-E9192892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D20C-DF7A-8148-281D-50146181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66FD4-0E3C-3D00-3023-82DD68A36712}"/>
              </a:ext>
            </a:extLst>
          </p:cNvPr>
          <p:cNvSpPr txBox="1"/>
          <p:nvPr/>
        </p:nvSpPr>
        <p:spPr>
          <a:xfrm>
            <a:off x="8719444" y="2042539"/>
            <a:ext cx="30225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Outgrowing the Newman Laboratory:</a:t>
            </a:r>
          </a:p>
          <a:p>
            <a:endParaRPr lang="en-US" dirty="0"/>
          </a:p>
          <a:p>
            <a:r>
              <a:rPr lang="en-US" dirty="0"/>
              <a:t>1967: 12 GeV Synchrotron</a:t>
            </a:r>
          </a:p>
          <a:p>
            <a:endParaRPr lang="en-US" dirty="0"/>
          </a:p>
        </p:txBody>
      </p:sp>
      <p:pic>
        <p:nvPicPr>
          <p:cNvPr id="2050" name="Picture 2" descr="History | CHESS">
            <a:extLst>
              <a:ext uri="{FF2B5EF4-FFF2-40B4-BE49-F238E27FC236}">
                <a16:creationId xmlns:a16="http://schemas.microsoft.com/office/drawing/2014/main" id="{63DC165D-8F2F-8D10-4C29-460A3CE4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321" y="2042539"/>
            <a:ext cx="5987021" cy="340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111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9783-C6CD-CF74-3CAD-0B176A0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5886"/>
            <a:ext cx="10515600" cy="1325563"/>
          </a:xfrm>
        </p:spPr>
        <p:txBody>
          <a:bodyPr/>
          <a:lstStyle/>
          <a:p>
            <a:r>
              <a:rPr lang="en-US" dirty="0"/>
              <a:t>A quick Cornell accelerator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D1B8-F5D9-E95C-8795-5F84D015B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560449"/>
            <a:ext cx="10515600" cy="4351338"/>
          </a:xfrm>
        </p:spPr>
        <p:txBody>
          <a:bodyPr/>
          <a:lstStyle/>
          <a:p>
            <a:r>
              <a:rPr lang="en-US" dirty="0"/>
              <a:t>History: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08DA8F-EAD2-5F3E-5D77-E9192892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D20C-DF7A-8148-281D-50146181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66FD4-0E3C-3D00-3023-82DD68A36712}"/>
              </a:ext>
            </a:extLst>
          </p:cNvPr>
          <p:cNvSpPr txBox="1"/>
          <p:nvPr/>
        </p:nvSpPr>
        <p:spPr>
          <a:xfrm>
            <a:off x="8719444" y="2042539"/>
            <a:ext cx="30225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Outgrowing the Newman Laboratory:</a:t>
            </a:r>
          </a:p>
          <a:p>
            <a:endParaRPr lang="en-US" dirty="0"/>
          </a:p>
          <a:p>
            <a:r>
              <a:rPr lang="en-US" dirty="0"/>
              <a:t>1967: 12 GeV Synchrotron</a:t>
            </a:r>
          </a:p>
          <a:p>
            <a:endParaRPr lang="en-US" dirty="0"/>
          </a:p>
        </p:txBody>
      </p:sp>
      <p:pic>
        <p:nvPicPr>
          <p:cNvPr id="6" name="Picture 2" descr="Cornell High Energy Synchrotron Source (CHESS) | Cornell Research">
            <a:extLst>
              <a:ext uri="{FF2B5EF4-FFF2-40B4-BE49-F238E27FC236}">
                <a16:creationId xmlns:a16="http://schemas.microsoft.com/office/drawing/2014/main" id="{97183496-7321-16DE-4806-C280AD607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825" y="2121599"/>
            <a:ext cx="7201358" cy="37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025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9783-C6CD-CF74-3CAD-0B176A0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5886"/>
            <a:ext cx="10515600" cy="1325563"/>
          </a:xfrm>
        </p:spPr>
        <p:txBody>
          <a:bodyPr/>
          <a:lstStyle/>
          <a:p>
            <a:r>
              <a:rPr lang="en-US" dirty="0"/>
              <a:t>A quick Cornell accelerator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D1B8-F5D9-E95C-8795-5F84D015B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560449"/>
            <a:ext cx="10515600" cy="4351338"/>
          </a:xfrm>
        </p:spPr>
        <p:txBody>
          <a:bodyPr/>
          <a:lstStyle/>
          <a:p>
            <a:r>
              <a:rPr lang="en-US" dirty="0"/>
              <a:t>History: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08DA8F-EAD2-5F3E-5D77-E9192892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D20C-DF7A-8148-281D-50146181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66FD4-0E3C-3D00-3023-82DD68A36712}"/>
              </a:ext>
            </a:extLst>
          </p:cNvPr>
          <p:cNvSpPr txBox="1"/>
          <p:nvPr/>
        </p:nvSpPr>
        <p:spPr>
          <a:xfrm>
            <a:off x="8719444" y="2042539"/>
            <a:ext cx="3022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Outgrowing the Newman Laboratory:</a:t>
            </a:r>
          </a:p>
          <a:p>
            <a:endParaRPr lang="en-US" dirty="0"/>
          </a:p>
          <a:p>
            <a:r>
              <a:rPr lang="en-US" dirty="0"/>
              <a:t>1967: 12 GeV Synchrotron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2" descr="image of a man on a bike in a tunnel">
            <a:extLst>
              <a:ext uri="{FF2B5EF4-FFF2-40B4-BE49-F238E27FC236}">
                <a16:creationId xmlns:a16="http://schemas.microsoft.com/office/drawing/2014/main" id="{C3482709-0CD7-F899-4893-363B38A50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617" y="1869189"/>
            <a:ext cx="5263799" cy="404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C84EBD-9471-CBB4-61E1-4BAED55FA540}"/>
              </a:ext>
            </a:extLst>
          </p:cNvPr>
          <p:cNvSpPr txBox="1"/>
          <p:nvPr/>
        </p:nvSpPr>
        <p:spPr>
          <a:xfrm>
            <a:off x="5616962" y="5949403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Robert Wilson in the tunnel, 1968</a:t>
            </a:r>
          </a:p>
        </p:txBody>
      </p:sp>
    </p:spTree>
    <p:extLst>
      <p:ext uri="{BB962C8B-B14F-4D97-AF65-F5344CB8AC3E}">
        <p14:creationId xmlns:p14="http://schemas.microsoft.com/office/powerpoint/2010/main" val="1434446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9783-C6CD-CF74-3CAD-0B176A0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5886"/>
            <a:ext cx="10515600" cy="1325563"/>
          </a:xfrm>
        </p:spPr>
        <p:txBody>
          <a:bodyPr/>
          <a:lstStyle/>
          <a:p>
            <a:r>
              <a:rPr lang="en-US" dirty="0"/>
              <a:t>A quick Cornell accelerator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D1B8-F5D9-E95C-8795-5F84D015B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560449"/>
            <a:ext cx="10515600" cy="4351338"/>
          </a:xfrm>
        </p:spPr>
        <p:txBody>
          <a:bodyPr/>
          <a:lstStyle/>
          <a:p>
            <a:r>
              <a:rPr lang="en-US" dirty="0"/>
              <a:t>History: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08DA8F-EAD2-5F3E-5D77-E9192892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C3 Workshop Santa 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D20C-DF7A-8148-281D-50146181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66FD4-0E3C-3D00-3023-82DD68A36712}"/>
              </a:ext>
            </a:extLst>
          </p:cNvPr>
          <p:cNvSpPr txBox="1"/>
          <p:nvPr/>
        </p:nvSpPr>
        <p:spPr>
          <a:xfrm>
            <a:off x="8106433" y="1609754"/>
            <a:ext cx="302259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1979: Cornell Electron Storage ring, CESR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Electron-positron collisions, </a:t>
            </a:r>
          </a:p>
          <a:p>
            <a:r>
              <a:rPr lang="en-US" dirty="0"/>
              <a:t>And more than 2 decades of elementary particle physics.</a:t>
            </a:r>
          </a:p>
          <a:p>
            <a:endParaRPr lang="en-US" dirty="0"/>
          </a:p>
          <a:p>
            <a:r>
              <a:rPr lang="en-US" dirty="0"/>
              <a:t>Since inception, CESR has also driven CHESS, running concurrently with the particle physics program.</a:t>
            </a:r>
          </a:p>
          <a:p>
            <a:endParaRPr lang="en-US" dirty="0"/>
          </a:p>
          <a:p>
            <a:r>
              <a:rPr lang="en-US" b="1" i="1" dirty="0"/>
              <a:t>Funded by NSF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BB5B22-4817-95D0-A18D-4A250F966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038" y="1659450"/>
            <a:ext cx="4912982" cy="4351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6A30C1-D961-45FA-AD2E-B07260244E4E}"/>
              </a:ext>
            </a:extLst>
          </p:cNvPr>
          <p:cNvSpPr txBox="1"/>
          <p:nvPr/>
        </p:nvSpPr>
        <p:spPr>
          <a:xfrm>
            <a:off x="5527663" y="5998904"/>
            <a:ext cx="2398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Boyce McDaniel with CESR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4359B3-704A-7868-2050-96E69C834154}"/>
              </a:ext>
            </a:extLst>
          </p:cNvPr>
          <p:cNvSpPr txBox="1"/>
          <p:nvPr/>
        </p:nvSpPr>
        <p:spPr>
          <a:xfrm>
            <a:off x="239460" y="3136582"/>
            <a:ext cx="3022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Wilsonian synchrotron:</a:t>
            </a:r>
          </a:p>
          <a:p>
            <a:r>
              <a:rPr lang="en-US" i="1" dirty="0"/>
              <a:t>In-vacuum magnets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74872F-302D-974D-74A2-5219B29F3959}"/>
              </a:ext>
            </a:extLst>
          </p:cNvPr>
          <p:cNvCxnSpPr/>
          <p:nvPr/>
        </p:nvCxnSpPr>
        <p:spPr>
          <a:xfrm>
            <a:off x="2057400" y="3835118"/>
            <a:ext cx="818955" cy="172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9FF92CC-C1BA-946F-D644-B666A2363700}"/>
              </a:ext>
            </a:extLst>
          </p:cNvPr>
          <p:cNvSpPr txBox="1"/>
          <p:nvPr/>
        </p:nvSpPr>
        <p:spPr>
          <a:xfrm>
            <a:off x="388620" y="4570351"/>
            <a:ext cx="6099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Remains the booster</a:t>
            </a:r>
          </a:p>
          <a:p>
            <a:r>
              <a:rPr lang="en-US" i="1" dirty="0"/>
              <a:t>for CESR to this day.</a:t>
            </a:r>
          </a:p>
        </p:txBody>
      </p:sp>
    </p:spTree>
    <p:extLst>
      <p:ext uri="{BB962C8B-B14F-4D97-AF65-F5344CB8AC3E}">
        <p14:creationId xmlns:p14="http://schemas.microsoft.com/office/powerpoint/2010/main" val="3439031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12427</TotalTime>
  <Words>1383</Words>
  <Application>Microsoft Macintosh PowerPoint</Application>
  <PresentationFormat>Widescreen</PresentationFormat>
  <Paragraphs>211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1_Office Theme</vt:lpstr>
      <vt:lpstr>Opportunities for cryo-rf studies at Cornell Jared Maxson CLASSE, Cornell University Assistant Professor of Physics</vt:lpstr>
      <vt:lpstr>Overview</vt:lpstr>
      <vt:lpstr>A quick Cornell accelerator overview</vt:lpstr>
      <vt:lpstr>A quick Cornell accelerator overview</vt:lpstr>
      <vt:lpstr>A quick Cornell accelerator overview</vt:lpstr>
      <vt:lpstr>A quick Cornell accelerator overview</vt:lpstr>
      <vt:lpstr>A quick Cornell accelerator overview</vt:lpstr>
      <vt:lpstr>A quick Cornell accelerator overview</vt:lpstr>
      <vt:lpstr>A quick Cornell accelerator overview</vt:lpstr>
      <vt:lpstr>CESR for CHESS</vt:lpstr>
      <vt:lpstr>CHESS Today</vt:lpstr>
      <vt:lpstr>CHEXS @ CHESS</vt:lpstr>
      <vt:lpstr>CHEXS @ CHESS</vt:lpstr>
      <vt:lpstr>MacCHESS</vt:lpstr>
      <vt:lpstr>MSN-C @ CHESS</vt:lpstr>
      <vt:lpstr>New: High Magnetic Field Beamline</vt:lpstr>
      <vt:lpstr>New: High Magnetic Field Beamline</vt:lpstr>
      <vt:lpstr>Future-proofing Cornell’s accelerators</vt:lpstr>
      <vt:lpstr>Our facility layout</vt:lpstr>
      <vt:lpstr>Our facility layout</vt:lpstr>
      <vt:lpstr>Our facility layout</vt:lpstr>
      <vt:lpstr>Not just a booster replacement</vt:lpstr>
      <vt:lpstr>Where to start</vt:lpstr>
      <vt:lpstr>Our facility layout</vt:lpstr>
      <vt:lpstr>Interfacing with C3</vt:lpstr>
      <vt:lpstr>Our interests and capabilities</vt:lpstr>
      <vt:lpstr>Your input</vt:lpstr>
      <vt:lpstr>Summary</vt:lpstr>
    </vt:vector>
  </TitlesOfParts>
  <Company>CLASSE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Brock</dc:creator>
  <cp:lastModifiedBy>Jared Michael Maxson</cp:lastModifiedBy>
  <cp:revision>193</cp:revision>
  <cp:lastPrinted>2022-05-04T18:40:32Z</cp:lastPrinted>
  <dcterms:created xsi:type="dcterms:W3CDTF">2022-04-18T15:06:16Z</dcterms:created>
  <dcterms:modified xsi:type="dcterms:W3CDTF">2023-02-06T17:17:16Z</dcterms:modified>
</cp:coreProperties>
</file>