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93" r:id="rId2"/>
  </p:sldMasterIdLst>
  <p:notesMasterIdLst>
    <p:notesMasterId r:id="rId28"/>
  </p:notesMasterIdLst>
  <p:sldIdLst>
    <p:sldId id="307" r:id="rId3"/>
    <p:sldId id="324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80" r:id="rId12"/>
    <p:sldId id="370" r:id="rId13"/>
    <p:sldId id="391" r:id="rId14"/>
    <p:sldId id="382" r:id="rId15"/>
    <p:sldId id="386" r:id="rId16"/>
    <p:sldId id="387" r:id="rId17"/>
    <p:sldId id="369" r:id="rId18"/>
    <p:sldId id="388" r:id="rId19"/>
    <p:sldId id="392" r:id="rId20"/>
    <p:sldId id="393" r:id="rId21"/>
    <p:sldId id="390" r:id="rId22"/>
    <p:sldId id="258" r:id="rId23"/>
    <p:sldId id="259" r:id="rId24"/>
    <p:sldId id="260" r:id="rId25"/>
    <p:sldId id="394" r:id="rId26"/>
    <p:sldId id="384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8AB"/>
    <a:srgbClr val="6A7741"/>
    <a:srgbClr val="EB0F1E"/>
    <a:srgbClr val="000F7E"/>
    <a:srgbClr val="09198D"/>
    <a:srgbClr val="FF9129"/>
    <a:srgbClr val="00AA64"/>
    <a:srgbClr val="1A70B8"/>
    <a:srgbClr val="0A197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9"/>
    <p:restoredTop sz="94953"/>
  </p:normalViewPr>
  <p:slideViewPr>
    <p:cSldViewPr snapToGrid="0" snapToObjects="1" showGuides="1">
      <p:cViewPr varScale="1">
        <p:scale>
          <a:sx n="150" d="100"/>
          <a:sy n="150" d="100"/>
        </p:scale>
        <p:origin x="1992" y="138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GPT output in GDF to SDDS to Python for plotting.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5780-7F72-D644-B36B-0C4E62D34C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4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67DFD-8D1A-4FED-849D-014592A11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2666" y="4539363"/>
            <a:ext cx="776034" cy="55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70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6ED8-2B92-4721-7F9B-7D256C9C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83E13-D427-637D-D3FA-5700E6FB7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1414F-0B74-6395-D497-45CC390A8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5F8241-D140-1D47-1E2E-FDFF228F2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AD68ED-F056-585B-163B-8CD3B97F8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EAD6D-0370-6A1A-A5E2-A844AE554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6FE0-3B99-F443-9546-50032289D3A8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68095B-0878-547C-9825-9F4DEDC0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92E301-BE01-8949-5ED3-CCD0320B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6F36-8D5E-F747-8F63-344A56FCE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41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E9668F-554A-0F4B-80F7-13B7BAD0A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2143" t="9719" r="31261" b="20370"/>
          <a:stretch/>
        </p:blipFill>
        <p:spPr>
          <a:xfrm>
            <a:off x="4572000" y="345440"/>
            <a:ext cx="4572000" cy="479806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2/3/2023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C4B54-5885-0F4D-A67B-4761A905B25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09" r:id="rId15"/>
    <p:sldLayoutId id="2147483710" r:id="rId16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1A740-AF18-3546-8642-379282099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8" r:id="rId2"/>
    <p:sldLayoutId id="2147483694" r:id="rId3"/>
    <p:sldLayoutId id="2147483705" r:id="rId4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406A23-C489-B947-95B8-7103B2EB7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374" y="1486403"/>
            <a:ext cx="6673676" cy="1169551"/>
          </a:xfrm>
        </p:spPr>
        <p:txBody>
          <a:bodyPr/>
          <a:lstStyle/>
          <a:p>
            <a:r>
              <a:rPr lang="en-US" dirty="0"/>
              <a:t>Update on the status of the C-band high gradient program at LANL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2B937D6-B72A-BF46-B2FB-5C6208FB5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71308"/>
            <a:ext cx="7302500" cy="1113292"/>
          </a:xfrm>
        </p:spPr>
        <p:txBody>
          <a:bodyPr>
            <a:normAutofit/>
          </a:bodyPr>
          <a:lstStyle/>
          <a:p>
            <a:r>
              <a:rPr lang="en-US" dirty="0"/>
              <a:t>Evgenya Simakov, Anna Alexander, Petr Anisimov, Walter C. Barkley, W. Brian Haynes, Deepak Rai, Tsuyoshi Tajima, Haoran Xu, Muhammed Zuboraj</a:t>
            </a:r>
            <a:br>
              <a:rPr lang="en-US" dirty="0"/>
            </a:br>
            <a:r>
              <a:rPr lang="en-US" dirty="0"/>
              <a:t>Los Alamos National Laboratory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26EAD2-9939-0641-ADA2-7BC0DD57C2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050" y="4021473"/>
            <a:ext cx="2714105" cy="243609"/>
          </a:xfrm>
        </p:spPr>
        <p:txBody>
          <a:bodyPr/>
          <a:lstStyle/>
          <a:p>
            <a:r>
              <a:rPr lang="en-US" dirty="0"/>
              <a:t>2/6/2023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F7C7E-E968-2445-9DAD-8F129886F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5F4B6B-D3FE-3144-AB8B-F13CFE1EE013}"/>
              </a:ext>
            </a:extLst>
          </p:cNvPr>
          <p:cNvSpPr txBox="1"/>
          <p:nvPr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258145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a/</a:t>
            </a:r>
            <a:r>
              <a:rPr lang="el-GR" dirty="0"/>
              <a:t>λ</a:t>
            </a:r>
            <a:r>
              <a:rPr lang="en-US" dirty="0"/>
              <a:t>=0.105 cavities were fabricated and tested at high gradients</a:t>
            </a:r>
            <a:endParaRPr lang="en-US" dirty="0">
              <a:solidFill>
                <a:srgbClr val="EB0F1E"/>
              </a:solidFill>
            </a:endParaRPr>
          </a:p>
        </p:txBody>
      </p:sp>
      <p:pic>
        <p:nvPicPr>
          <p:cNvPr id="6" name="Picture 5" descr="A picture containing indoor, tableware&#10;&#10;Description automatically generated">
            <a:extLst>
              <a:ext uri="{FF2B5EF4-FFF2-40B4-BE49-F238E27FC236}">
                <a16:creationId xmlns:a16="http://schemas.microsoft.com/office/drawing/2014/main" id="{3DE5B2C7-56BB-4B68-A182-7315CAA86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411040"/>
            <a:ext cx="3791632" cy="2927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863DF-9872-4BA6-A883-B8344A4D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016" y="1411040"/>
            <a:ext cx="4637130" cy="2927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7388B5-BC2D-AB2D-EBA5-F2B811F2EF69}"/>
              </a:ext>
            </a:extLst>
          </p:cNvPr>
          <p:cNvSpPr txBox="1"/>
          <p:nvPr/>
        </p:nvSpPr>
        <p:spPr>
          <a:xfrm>
            <a:off x="5532498" y="3438511"/>
            <a:ext cx="7150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494"/>
                </a:solidFill>
              </a:rPr>
              <a:t>cavity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A5D9F-1F90-09CB-4E8B-99465BCDB57A}"/>
              </a:ext>
            </a:extLst>
          </p:cNvPr>
          <p:cNvSpPr txBox="1"/>
          <p:nvPr/>
        </p:nvSpPr>
        <p:spPr>
          <a:xfrm>
            <a:off x="7389578" y="3522369"/>
            <a:ext cx="15587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494"/>
                </a:solidFill>
              </a:rPr>
              <a:t>mode launcher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68D2A4-3D6E-AECE-5C4D-AF6FE3971A40}"/>
              </a:ext>
            </a:extLst>
          </p:cNvPr>
          <p:cNvCxnSpPr>
            <a:cxnSpLocks/>
          </p:cNvCxnSpPr>
          <p:nvPr/>
        </p:nvCxnSpPr>
        <p:spPr>
          <a:xfrm flipV="1">
            <a:off x="6265395" y="2940996"/>
            <a:ext cx="494372" cy="436726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161678-9276-A677-EC19-C13AC1385237}"/>
              </a:ext>
            </a:extLst>
          </p:cNvPr>
          <p:cNvCxnSpPr>
            <a:cxnSpLocks/>
          </p:cNvCxnSpPr>
          <p:nvPr/>
        </p:nvCxnSpPr>
        <p:spPr>
          <a:xfrm flipV="1">
            <a:off x="8515810" y="2706135"/>
            <a:ext cx="0" cy="816234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69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cavities were conditioned up to the maximum available power at the test stand</a:t>
            </a:r>
            <a:endParaRPr lang="en-US" dirty="0">
              <a:solidFill>
                <a:srgbClr val="EB0F1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050" y="1274106"/>
            <a:ext cx="523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cavities were conditioned at 1 </a:t>
            </a:r>
            <a:r>
              <a:rPr lang="el-GR" dirty="0"/>
              <a:t>μ</a:t>
            </a:r>
            <a:r>
              <a:rPr lang="en-US" dirty="0"/>
              <a:t>s pulse length.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D06B7-559E-CBCD-C42A-5918DFEF4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472" y="1113908"/>
            <a:ext cx="3000178" cy="2142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897E0-B065-2D8C-1095-3F6942E5E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59" y="3256892"/>
            <a:ext cx="2846308" cy="18267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B0633E-5C84-240E-EE45-49A22C4BBBF1}"/>
              </a:ext>
            </a:extLst>
          </p:cNvPr>
          <p:cNvSpPr txBox="1"/>
          <p:nvPr/>
        </p:nvSpPr>
        <p:spPr>
          <a:xfrm>
            <a:off x="400050" y="2071067"/>
            <a:ext cx="271702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dirty="0"/>
              <a:t>Cavity #1: 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Maximum coupled power: 14 MW.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Peak surface electric field:  255 MV/m.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Peak surface magnetic field: 373 kA/m.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27400-74DD-310B-74F6-6B1C5CCE355D}"/>
              </a:ext>
            </a:extLst>
          </p:cNvPr>
          <p:cNvSpPr txBox="1"/>
          <p:nvPr/>
        </p:nvSpPr>
        <p:spPr>
          <a:xfrm>
            <a:off x="3107610" y="2066607"/>
            <a:ext cx="271702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dirty="0"/>
              <a:t>Cavity #2: 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Maximum coupled power: 15 MW.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Peak surface electric field:  308 MV/m.</a:t>
            </a:r>
          </a:p>
          <a:p>
            <a:pPr>
              <a:spcAft>
                <a:spcPts val="1000"/>
              </a:spcAft>
            </a:pPr>
            <a:r>
              <a:rPr lang="en-US" sz="1600" dirty="0"/>
              <a:t>Peak surface magnetic field: 449 kA/m.</a:t>
            </a:r>
          </a:p>
        </p:txBody>
      </p:sp>
    </p:spTree>
    <p:extLst>
      <p:ext uri="{BB962C8B-B14F-4D97-AF65-F5344CB8AC3E}">
        <p14:creationId xmlns:p14="http://schemas.microsoft.com/office/powerpoint/2010/main" val="47786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131F-5ED2-0204-C2F6-05E157F7A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booster cell for LANSCE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B3192-A516-DB94-A942-D57056BCB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317" y="1073150"/>
            <a:ext cx="2400483" cy="3613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22F17-B67F-D878-5B35-B6A1E2FFA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355" y="1746250"/>
            <a:ext cx="3787071" cy="3067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E5153-8340-5AC7-0335-3E1962980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06" y="1918172"/>
            <a:ext cx="2195549" cy="2780827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8D755DF-9DED-26F9-34A4-DCDAF2B8F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10" y="1059975"/>
            <a:ext cx="5629640" cy="3439689"/>
          </a:xfrm>
        </p:spPr>
        <p:txBody>
          <a:bodyPr>
            <a:normAutofit/>
          </a:bodyPr>
          <a:lstStyle/>
          <a:p>
            <a:pPr marL="7938" indent="0">
              <a:spcAft>
                <a:spcPts val="1000"/>
              </a:spcAft>
              <a:buNone/>
            </a:pPr>
            <a:r>
              <a:rPr lang="en-US" sz="1600" dirty="0"/>
              <a:t>The goal of this experiment is to measure the breakdown rates at accelerating gradients of 40 MV/m and 80 MV/m.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4135799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test plans for CERF-NM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58954" y="1196728"/>
            <a:ext cx="8516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LANL C-band high gradient test stand is currently operational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Testing of the SLAC copper beta=0.5 cavities and two a/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0.105 cavities is finished.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 now, we test the optimized proton booster 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are talking to Euclid about a possibility to test their design of a pulse compressor.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The test stand is open to collaborators.</a:t>
            </a:r>
          </a:p>
          <a:p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 consider adding capability to cool cavities under test to cryogenic temperatures.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05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CARIE: Cathodes And Rf Interactions in Extremes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A4104-0B2A-1E83-B20B-43B5A4171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99748"/>
            <a:ext cx="3302000" cy="3624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A2A903-AE82-29D6-275F-88D88B44E3AB}"/>
              </a:ext>
            </a:extLst>
          </p:cNvPr>
          <p:cNvSpPr/>
          <p:nvPr/>
        </p:nvSpPr>
        <p:spPr>
          <a:xfrm>
            <a:off x="228032" y="1072952"/>
            <a:ext cx="507421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new three-year project was funded at LANL to demonstrate operation of high-quantum-efficiency cathodes in a high-gradient RF injector.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 builds upon LANL’s expertise in high-gradient C-band and high-QE photocathodes.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 proposed </a:t>
            </a:r>
            <a:r>
              <a:rPr lang="en-US" altLang="en-US" sz="16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heterostructured</a:t>
            </a: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cathode will include multiple layers to ensure atomic flatness of the surface, high QE, and the ability to withstand high electric fields with no breakdown.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Target beam parameters: 250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0.1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m*rad,  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project started in October of 2022.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74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E8FF-DA34-4801-E3A1-3C29B5CF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photoinjector considerations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CBC665-A2A5-C2BF-0635-33EC04C51D75}"/>
              </a:ext>
            </a:extLst>
          </p:cNvPr>
          <p:cNvSpPr/>
          <p:nvPr/>
        </p:nvSpPr>
        <p:spPr>
          <a:xfrm>
            <a:off x="228032" y="990402"/>
            <a:ext cx="507421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We will fabricate 1.6 cell gun design by UCLA/SLAC.</a:t>
            </a:r>
          </a:p>
          <a:p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Questions we are trying to address: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1600" u="sng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 cathode</a:t>
            </a: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there is an idea to grow the cathode straight on the copper wall. This is an engineering challenge. </a:t>
            </a:r>
            <a:r>
              <a:rPr lang="en-US" altLang="en-US" sz="1600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Current design:</a:t>
            </a: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INFN plug.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RF coupler design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must take into account integration with the cryo-cooling and the solenoid.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Solenoid: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must take into account integration with the cryo-cooling.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Cryo-cooling: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cryo-cooler and low rep rate or liquid nitrogen?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5E81E4-BF66-E92D-1D39-B85EA8005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103" y="615752"/>
            <a:ext cx="3096544" cy="40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01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CARIE vault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316991" y="2164663"/>
            <a:ext cx="225578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vault was cleaned for the new experiment.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modulator for the 50 MW C-band klystron is in the final stages of procurement.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7A210-0A2B-0F23-18C3-60D93F552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65" y="2341756"/>
            <a:ext cx="3119321" cy="234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indoor, wall, ceiling, floor&#10;&#10;Description automatically generated">
            <a:extLst>
              <a:ext uri="{FF2B5EF4-FFF2-40B4-BE49-F238E27FC236}">
                <a16:creationId xmlns:a16="http://schemas.microsoft.com/office/drawing/2014/main" id="{E401E17D-F7C7-D086-6F69-F9DB4895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164" y="790338"/>
            <a:ext cx="2945805" cy="39277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7FC251-D2ED-16A1-C9B4-0332A4630618}"/>
              </a:ext>
            </a:extLst>
          </p:cNvPr>
          <p:cNvSpPr/>
          <p:nvPr/>
        </p:nvSpPr>
        <p:spPr>
          <a:xfrm>
            <a:off x="380431" y="1099555"/>
            <a:ext cx="565206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location was identified on LANSCE mesa that can accommodate a 20 kW electron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Co-located with a cathode fabrication and characterization facility (ACERT).</a:t>
            </a:r>
          </a:p>
        </p:txBody>
      </p:sp>
    </p:spTree>
    <p:extLst>
      <p:ext uri="{BB962C8B-B14F-4D97-AF65-F5344CB8AC3E}">
        <p14:creationId xmlns:p14="http://schemas.microsoft.com/office/powerpoint/2010/main" val="4287617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A69A-00D8-B75D-DBCC-AD0DA927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CARIE vault facility lineout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0B4BA7-3A3E-5F8C-CC43-A52D0C52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72" y="1016992"/>
            <a:ext cx="5194471" cy="404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688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RF photoinjector electromagnetic design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35326" y="960529"/>
            <a:ext cx="59813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RF design for the all-copper photoinjector is complete.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1.6 cell injector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waveguides couple the half-cell and the full cell with 180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phase advance.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cath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=1.28, 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cath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=0.64.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cath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240 MV/m is about 8 MW.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3666A-53DA-F7BD-E856-505C706C4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97" y="2896938"/>
            <a:ext cx="3208810" cy="17451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57596A-EBFD-0498-0FC3-94E9E34802B3}"/>
              </a:ext>
            </a:extLst>
          </p:cNvPr>
          <p:cNvGrpSpPr/>
          <p:nvPr/>
        </p:nvGrpSpPr>
        <p:grpSpPr>
          <a:xfrm>
            <a:off x="6481668" y="520612"/>
            <a:ext cx="2344707" cy="2802249"/>
            <a:chOff x="6946489" y="2318926"/>
            <a:chExt cx="4230722" cy="40383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2F2A7F-E978-013C-23D7-E3181BC65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6489" y="2318926"/>
              <a:ext cx="3950159" cy="40383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0A89E2-3342-CC5D-9F20-FF662086D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37656" y="2418736"/>
              <a:ext cx="339555" cy="22320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6FED90-3935-E7E2-FEA2-013CEA33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7751" y="2418736"/>
              <a:ext cx="387545" cy="223086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88A2D0-6224-AD8B-7634-82180D7A0C84}"/>
              </a:ext>
            </a:extLst>
          </p:cNvPr>
          <p:cNvGrpSpPr/>
          <p:nvPr/>
        </p:nvGrpSpPr>
        <p:grpSpPr>
          <a:xfrm>
            <a:off x="5033460" y="3258064"/>
            <a:ext cx="3208810" cy="1482787"/>
            <a:chOff x="720167" y="2730262"/>
            <a:chExt cx="5828361" cy="25751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328FD7-D531-2638-2AB8-934979553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167" y="2730262"/>
              <a:ext cx="5828361" cy="257516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F99E0E-D0ED-AD92-3A51-D2FB30562177}"/>
                </a:ext>
              </a:extLst>
            </p:cNvPr>
            <p:cNvSpPr txBox="1"/>
            <p:nvPr/>
          </p:nvSpPr>
          <p:spPr>
            <a:xfrm>
              <a:off x="1818863" y="2976627"/>
              <a:ext cx="323673" cy="290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/>
                <a:t>E</a:t>
              </a:r>
              <a:r>
                <a:rPr lang="en-US" b="1" i="1" baseline="-25000" dirty="0" err="1"/>
                <a:t>m</a:t>
              </a:r>
              <a:endParaRPr lang="en-US" b="1" i="1" baseline="-2500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B42306-632C-8D16-37A7-5ABA20AC6B5B}"/>
                </a:ext>
              </a:extLst>
            </p:cNvPr>
            <p:cNvSpPr/>
            <p:nvPr/>
          </p:nvSpPr>
          <p:spPr>
            <a:xfrm>
              <a:off x="1968956" y="2999169"/>
              <a:ext cx="55886" cy="569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5206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3D25-B9E4-AE7E-40FB-B271AFBD4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photoinjector fabrication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936A6-6E4F-6D9C-2A80-381AAA05C663}"/>
              </a:ext>
            </a:extLst>
          </p:cNvPr>
          <p:cNvSpPr/>
          <p:nvPr/>
        </p:nvSpPr>
        <p:spPr>
          <a:xfrm>
            <a:off x="235326" y="1106579"/>
            <a:ext cx="3263524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will first fabricate and test an all-copper injector with no cathode plug.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CAD design for the all-copper photoinjector is complete.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Purchase order is in procurement.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Estimated delivery time is 15 weeks.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97F40-4E17-E26D-10EB-06410A5E1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557" y="977482"/>
            <a:ext cx="2456243" cy="3758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9AFC01-4B8C-723F-1059-5254E9F13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760" y="960529"/>
            <a:ext cx="1895951" cy="376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79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talk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58954" y="1196728"/>
            <a:ext cx="8516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and LANL C-band project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activities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CERF-NM: High gradient C-band test stand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CARIE: new high gradient RF injector test facility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 and near-term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43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3B737-11FF-49B4-33F0-061D5F12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RF injector beamline design (and comparison to 100 </a:t>
            </a:r>
            <a:r>
              <a:rPr lang="en-US" dirty="0" err="1"/>
              <a:t>pC</a:t>
            </a:r>
            <a:r>
              <a:rPr lang="en-US" dirty="0"/>
              <a:t>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350988BE-B8A6-AB9C-FDFF-4CE85A41C85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06505962"/>
                  </p:ext>
                </p:extLst>
              </p:nvPr>
            </p:nvGraphicFramePr>
            <p:xfrm>
              <a:off x="294020" y="1045039"/>
              <a:ext cx="8229600" cy="3455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3202303776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506080087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3576797401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416551162"/>
                        </a:ext>
                      </a:extLst>
                    </a:gridCol>
                  </a:tblGrid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1603415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𝑝𝐶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5132379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Laser RMS spot size,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233.5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4231730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Laser aperture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8458749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Injection phase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44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∘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∘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061841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Laser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𝑝𝑠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6.075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8551648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Peak cathode field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240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240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1697545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field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0.5665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0.5759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6403411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FWHM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7.4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7.4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9600467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center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12.5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12.5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31971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350988BE-B8A6-AB9C-FDFF-4CE85A41C85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06505962"/>
                  </p:ext>
                </p:extLst>
              </p:nvPr>
            </p:nvGraphicFramePr>
            <p:xfrm>
              <a:off x="294020" y="1045039"/>
              <a:ext cx="8229600" cy="3455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3202303776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506080087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3576797401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416551162"/>
                        </a:ext>
                      </a:extLst>
                    </a:gridCol>
                  </a:tblGrid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1603415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101754" r="-20088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5132379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6" t="-205357" r="-300888" b="-7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205357" r="-200888" b="-7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233.5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4231730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Laser aperture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90" t="-300000" r="-101484" b="-6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300000" r="-1183" b="-601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8458749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Injection phase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890" t="-400000" r="-101484" b="-5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400000" r="-1183" b="-501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1061841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Laser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500000" r="-200888" b="-4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6.075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8551648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Peak cathode field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600000" r="-200888" b="-301754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240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240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1697545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field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712500" r="-200888" b="-2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0.5665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0.5759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6403411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FWHM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798246" r="-200888" b="-10350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7.4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7.4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9600467"/>
                      </a:ext>
                    </a:extLst>
                  </a:tr>
                  <a:tr h="3455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Solenoid center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296" t="-898246" r="-200888" b="-350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12.5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dirty="0"/>
                            <a:t>12.5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319712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50656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7F89-E05A-BCF7-8AAA-A81A01C9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simulations: beam emittance and spot size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61782-AF50-6D59-86E0-46FDE25A4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92" y="877270"/>
            <a:ext cx="3868340" cy="617934"/>
          </a:xfrm>
        </p:spPr>
        <p:txBody>
          <a:bodyPr/>
          <a:lstStyle/>
          <a:p>
            <a:pPr algn="ctr"/>
            <a:r>
              <a:rPr lang="en-US" dirty="0"/>
              <a:t>100 </a:t>
            </a:r>
            <a:r>
              <a:rPr lang="en-US" dirty="0" err="1"/>
              <a:t>pC</a:t>
            </a:r>
            <a:r>
              <a:rPr lang="en-US" dirty="0"/>
              <a:t> case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DEB3889-6100-4AA2-254C-CD28AE2C25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692" y="1567579"/>
            <a:ext cx="3868340" cy="261869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220494-B3EE-A712-C117-DE6C3CB24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877270"/>
            <a:ext cx="3887391" cy="617934"/>
          </a:xfrm>
        </p:spPr>
        <p:txBody>
          <a:bodyPr/>
          <a:lstStyle/>
          <a:p>
            <a:pPr algn="ctr"/>
            <a:r>
              <a:rPr lang="en-US" dirty="0"/>
              <a:t>250 </a:t>
            </a:r>
            <a:r>
              <a:rPr lang="en-US" dirty="0" err="1"/>
              <a:t>pC</a:t>
            </a:r>
            <a:r>
              <a:rPr lang="en-US" dirty="0"/>
              <a:t> case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D52BEB-191E-773A-4E71-69B4F95FA09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572000" y="1561131"/>
            <a:ext cx="3887391" cy="2631587"/>
          </a:xfrm>
        </p:spPr>
      </p:pic>
    </p:spTree>
    <p:extLst>
      <p:ext uri="{BB962C8B-B14F-4D97-AF65-F5344CB8AC3E}">
        <p14:creationId xmlns:p14="http://schemas.microsoft.com/office/powerpoint/2010/main" val="2980387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60490-FA33-CD8B-980E-EE411D6B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simulations: beam current and slice emittance at beam waist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2933B-4F81-551A-269F-C0EBE9052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59" y="1055690"/>
            <a:ext cx="3868340" cy="617934"/>
          </a:xfrm>
        </p:spPr>
        <p:txBody>
          <a:bodyPr/>
          <a:lstStyle/>
          <a:p>
            <a:pPr algn="ctr"/>
            <a:r>
              <a:rPr lang="en-US" dirty="0"/>
              <a:t>100 </a:t>
            </a:r>
            <a:r>
              <a:rPr lang="en-US" dirty="0" err="1"/>
              <a:t>pC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1D797A5-C6E0-E7C9-6E2F-D37AE79BC4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459" y="1745999"/>
            <a:ext cx="3868340" cy="261869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966B36-42D1-BA32-A5BC-F03EF894F1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6767" y="1055690"/>
            <a:ext cx="3887391" cy="617934"/>
          </a:xfrm>
        </p:spPr>
        <p:txBody>
          <a:bodyPr/>
          <a:lstStyle/>
          <a:p>
            <a:pPr algn="ctr"/>
            <a:r>
              <a:rPr lang="en-US" dirty="0"/>
              <a:t>250 </a:t>
            </a:r>
            <a:r>
              <a:rPr lang="en-US" dirty="0" err="1"/>
              <a:t>pC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510A204-EDDB-EBEF-5116-5EF82C0A948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6767" y="1739551"/>
            <a:ext cx="3887391" cy="2631587"/>
          </a:xfrm>
        </p:spPr>
      </p:pic>
    </p:spTree>
    <p:extLst>
      <p:ext uri="{BB962C8B-B14F-4D97-AF65-F5344CB8AC3E}">
        <p14:creationId xmlns:p14="http://schemas.microsoft.com/office/powerpoint/2010/main" val="3006260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271-74CB-DA0B-9F03-FB943DE4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simulations: beam brightness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F1A4D-8235-2E50-3112-CE6D159E3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92" y="859428"/>
            <a:ext cx="3868340" cy="617934"/>
          </a:xfrm>
        </p:spPr>
        <p:txBody>
          <a:bodyPr/>
          <a:lstStyle/>
          <a:p>
            <a:pPr algn="ctr"/>
            <a:r>
              <a:rPr lang="en-US" dirty="0"/>
              <a:t>100 </a:t>
            </a:r>
            <a:r>
              <a:rPr lang="en-US" dirty="0" err="1"/>
              <a:t>pC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1A35E3-928C-6E0C-7F57-5F24101341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692" y="1549737"/>
            <a:ext cx="3868340" cy="261869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C32AC9-AD0D-A018-EF63-E39A95E80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859428"/>
            <a:ext cx="3887391" cy="617934"/>
          </a:xfrm>
        </p:spPr>
        <p:txBody>
          <a:bodyPr/>
          <a:lstStyle/>
          <a:p>
            <a:pPr algn="ctr"/>
            <a:r>
              <a:rPr lang="en-US" dirty="0"/>
              <a:t>250 </a:t>
            </a:r>
            <a:r>
              <a:rPr lang="en-US" dirty="0" err="1"/>
              <a:t>pC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B7A726-8C38-8AD7-A81B-9C27B535AFF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1543289"/>
            <a:ext cx="3887391" cy="2631587"/>
          </a:xfrm>
        </p:spPr>
      </p:pic>
    </p:spTree>
    <p:extLst>
      <p:ext uri="{BB962C8B-B14F-4D97-AF65-F5344CB8AC3E}">
        <p14:creationId xmlns:p14="http://schemas.microsoft.com/office/powerpoint/2010/main" val="1415252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Cathode production at ACERT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35326" y="960529"/>
            <a:ext cx="507421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Cathode growing chamber recommissioned.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CsTe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cathode growing starts this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F7AFD-2FE4-3734-2E69-7DF7F4014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873" y="918860"/>
            <a:ext cx="3397411" cy="38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04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LANL has plans for further developing its C-band accelerator capabilities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28032" y="1232619"/>
            <a:ext cx="477663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Director Initiative money were allocated in FY22 to jump start this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5-year goal: build operational C-band cryo-cooled copper accelerator.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Ultimate goal: provide 43 keV and 100 keV photon bursts for material studies with Inverse Compton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Another project idea under development – MeV Ultrafast Electron Diffraction facility.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DD153-F691-4646-A663-1F4029A1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000" y="1029806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7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why Los Alamos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379476" y="919871"/>
            <a:ext cx="8307324" cy="32463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Achieving high-gradient performance (low breakdown rates, low field emission, new materials for HOM absorption, cathodes at high gradient etc.) is a </a:t>
            </a:r>
            <a:r>
              <a:rPr lang="en-US" i="1" dirty="0"/>
              <a:t>materials science</a:t>
            </a:r>
            <a:r>
              <a:rPr lang="en-US" dirty="0"/>
              <a:t> problem.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Los Alamos is, at core, a materials science laboratory with particular expertise and interest in metallurgy.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Los Alamos also considers itself the steward of accelerator science for the NNSA part of the DOE complex.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Thus, Los Alamos has both an institutional interest in, and capability to address, this problem space.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High gradient C-band work directly aligns with future NNSA and LANL missions.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209" y="3737113"/>
            <a:ext cx="8430591" cy="49033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1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LANL must develop accelerators for various national security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5956"/>
            <a:ext cx="8229600" cy="3328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LANSCE accelerator upgrades:</a:t>
            </a:r>
          </a:p>
          <a:p>
            <a:pPr marL="0" indent="0">
              <a:buNone/>
            </a:pPr>
            <a:r>
              <a:rPr lang="en-US" sz="1600" b="1" i="1" dirty="0"/>
              <a:t>	</a:t>
            </a:r>
            <a:r>
              <a:rPr lang="en-US" sz="1600" dirty="0"/>
              <a:t>Applications such as </a:t>
            </a:r>
            <a:r>
              <a:rPr lang="en-US" sz="1600" dirty="0" err="1"/>
              <a:t>pRad</a:t>
            </a:r>
            <a:r>
              <a:rPr lang="en-US" sz="1600" dirty="0"/>
              <a:t> desire higher proton beam energy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>
                <a:sym typeface="Wingdings" panose="05000000000000000000" pitchFamily="2" charset="2"/>
              </a:rPr>
              <a:t> add a booster to current LANSCE </a:t>
            </a:r>
            <a:r>
              <a:rPr lang="en-US" sz="1600" dirty="0" err="1">
                <a:sym typeface="Wingdings" panose="05000000000000000000" pitchFamily="2" charset="2"/>
              </a:rPr>
              <a:t>linac</a:t>
            </a:r>
            <a:r>
              <a:rPr lang="en-US" sz="1600" dirty="0">
                <a:sym typeface="Wingdings" panose="05000000000000000000" pitchFamily="2" charset="2"/>
              </a:rPr>
              <a:t> to increase beam energy to 3-5 GeV</a:t>
            </a:r>
            <a:endParaRPr lang="en-US" sz="1600" dirty="0"/>
          </a:p>
          <a:p>
            <a:pPr marL="0" indent="0">
              <a:buNone/>
            </a:pPr>
            <a:endParaRPr lang="en-US" sz="1600" b="1" i="1" dirty="0"/>
          </a:p>
          <a:p>
            <a:pPr marL="0" indent="0">
              <a:buNone/>
            </a:pPr>
            <a:r>
              <a:rPr lang="en-US" sz="1600" b="1" dirty="0"/>
              <a:t>New capabilities:  improve accessibility</a:t>
            </a:r>
          </a:p>
          <a:p>
            <a:pPr marL="0" indent="0">
              <a:buNone/>
            </a:pPr>
            <a:r>
              <a:rPr lang="en-US" sz="1600" dirty="0"/>
              <a:t>	Material science at LANL will benefit from powerful directional high repetition      	rate X-ray sources</a:t>
            </a: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43 </a:t>
            </a:r>
            <a:r>
              <a:rPr lang="en-US" sz="1600" dirty="0" err="1">
                <a:sym typeface="Wingdings" panose="05000000000000000000" pitchFamily="2" charset="2"/>
              </a:rPr>
              <a:t>keV</a:t>
            </a:r>
            <a:r>
              <a:rPr lang="en-US" sz="1600" dirty="0">
                <a:sym typeface="Wingdings" panose="05000000000000000000" pitchFamily="2" charset="2"/>
              </a:rPr>
              <a:t> photons can be produced with 42 MeV electron beam </a:t>
            </a: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43 </a:t>
            </a:r>
            <a:r>
              <a:rPr lang="en-US" sz="1600" dirty="0" err="1">
                <a:sym typeface="Wingdings" panose="05000000000000000000" pitchFamily="2" charset="2"/>
              </a:rPr>
              <a:t>keV</a:t>
            </a:r>
            <a:r>
              <a:rPr lang="en-US" sz="1600" dirty="0">
                <a:sym typeface="Wingdings" panose="05000000000000000000" pitchFamily="2" charset="2"/>
              </a:rPr>
              <a:t> photons are DMMSC relevant</a:t>
            </a:r>
          </a:p>
          <a:p>
            <a:pPr marL="0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b="1" dirty="0">
                <a:sym typeface="Wingdings" panose="05000000000000000000" pitchFamily="2" charset="2"/>
              </a:rPr>
              <a:t>Compact Accelerators: enabling feasibility</a:t>
            </a: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Achieving high gradient performance (low breakdown rates, low field emission, 	new materials for HOM absorption, etc.) is a material science problem. </a:t>
            </a: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LANL is, at core, a material science laboratory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842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LANL High Gradient C-band research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58954" y="1196728"/>
            <a:ext cx="8516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goals for LANL’s high gradient project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build a C-band (5.712 GHz) high gradient rf breakdown study facility (2019-2022).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build a C-band cryo-cooled photoinjector study facility (2022-2025).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conduct material studies.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C-band compact accelerator facility for X-ray production or UED (future).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work was funded by Los Alamos National Laboratory (LANL) Laboratory Directed Research and Development (LDRD) program and Technology Evaluation and Development (TED) funds.</a:t>
            </a:r>
          </a:p>
        </p:txBody>
      </p:sp>
    </p:spTree>
    <p:extLst>
      <p:ext uri="{BB962C8B-B14F-4D97-AF65-F5344CB8AC3E}">
        <p14:creationId xmlns:p14="http://schemas.microsoft.com/office/powerpoint/2010/main" val="124872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8402AB-C075-C74B-9783-E3AF572C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34"/>
            <a:ext cx="8229600" cy="666276"/>
          </a:xfrm>
        </p:spPr>
        <p:txBody>
          <a:bodyPr>
            <a:normAutofit/>
          </a:bodyPr>
          <a:lstStyle/>
          <a:p>
            <a:r>
              <a:rPr lang="en-US" dirty="0"/>
              <a:t>LANL C-band Engineering Research Facility (CERF-NM)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4" y="2755901"/>
            <a:ext cx="2941905" cy="1915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16664" r="17334" b="18418"/>
          <a:stretch/>
        </p:blipFill>
        <p:spPr>
          <a:xfrm rot="5400000">
            <a:off x="3409787" y="1659556"/>
            <a:ext cx="3457529" cy="2369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080" y="806740"/>
            <a:ext cx="3715947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CERF-NM was built with $3M of LANL’s internal infrastructure investment.</a:t>
            </a:r>
          </a:p>
          <a:p>
            <a:endParaRPr lang="en-US" sz="9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Powered with a C-band Canon klystron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Conditioned to 50 MW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Frequency 5.712 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300 ns – 1 µs pulse length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Rep rate up to 200 Hz (typical 100 Hz)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Nominal bandwidth 5.707-5.717 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F813F562-EAA1-4FF6-93FF-EC1488186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494" y="1547507"/>
            <a:ext cx="3457529" cy="259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9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of the C-band test stand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77" y="1451383"/>
            <a:ext cx="5235120" cy="30179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80884" y="2495142"/>
            <a:ext cx="102803" cy="199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04912" y="212581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FC1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713445" y="2277003"/>
            <a:ext cx="522128" cy="7033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83878" y="1541028"/>
            <a:ext cx="171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Ion pump and ion gauge</a:t>
            </a:r>
          </a:p>
        </p:txBody>
      </p:sp>
      <p:cxnSp>
        <p:nvCxnSpPr>
          <p:cNvPr id="10" name="Straight Arrow Connector 9"/>
          <p:cNvCxnSpPr>
            <a:stCxn id="11" idx="0"/>
          </p:cNvCxnSpPr>
          <p:nvPr/>
        </p:nvCxnSpPr>
        <p:spPr>
          <a:xfrm flipV="1">
            <a:off x="1036479" y="3169569"/>
            <a:ext cx="14162" cy="347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6137" y="351724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FC2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713445" y="3517249"/>
            <a:ext cx="522128" cy="226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83878" y="3744064"/>
            <a:ext cx="171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Dir coupler (FWD, REV)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44014" y="2164683"/>
            <a:ext cx="159453" cy="678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8042" y="1795351"/>
            <a:ext cx="91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Cavity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55149" y="2880619"/>
            <a:ext cx="288865" cy="121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367" y="2252695"/>
            <a:ext cx="133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Mode launcher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1144" y="1065490"/>
            <a:ext cx="3387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Radiologically certified for dark currents up to 5 MeV and 10 </a:t>
            </a:r>
            <a:r>
              <a:rPr lang="el-GR" dirty="0"/>
              <a:t>μ</a:t>
            </a:r>
            <a:r>
              <a:rPr lang="en-US" dirty="0"/>
              <a:t>A.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95" y="1877391"/>
            <a:ext cx="3700050" cy="275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17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F9B697-34E1-4BEE-ABAE-8A3341A6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116" y="1760682"/>
            <a:ext cx="4036484" cy="2785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first two high gradient cavities were tested at CERF-NM in FY21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347" y="2380430"/>
            <a:ext cx="2431846" cy="1823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9C2521-4779-46DB-8BD1-1D1FFE33D42B}"/>
              </a:ext>
            </a:extLst>
          </p:cNvPr>
          <p:cNvSpPr txBox="1"/>
          <p:nvPr/>
        </p:nvSpPr>
        <p:spPr>
          <a:xfrm>
            <a:off x="312564" y="1264001"/>
            <a:ext cx="8037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C-band high gradient test facility is nationally unique. The first cavities tested at CERF-NM were manufactured at SLAC.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B19B6-325D-4680-979E-07BE9E675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9873" y="2082432"/>
            <a:ext cx="2943436" cy="22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80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Peak surface electric fields in excess of 300 MV/m demonstrated in high gradient tests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EB0F1E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3653A80-36A7-4E9D-83E1-A9FFE75E7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33" y="1440976"/>
            <a:ext cx="8733734" cy="3439689"/>
          </a:xfrm>
        </p:spPr>
        <p:txBody>
          <a:bodyPr>
            <a:normAutofit/>
          </a:bodyPr>
          <a:lstStyle/>
          <a:p>
            <a:pPr marL="7938" indent="0">
              <a:spcAft>
                <a:spcPts val="1000"/>
              </a:spcAft>
              <a:buNone/>
            </a:pPr>
            <a:r>
              <a:rPr lang="en-US" sz="1600" dirty="0"/>
              <a:t>Breakdown probabilities were recorded for three different pulse lengths for copper and copper-silver cavities.</a:t>
            </a:r>
            <a:endParaRPr lang="en-US" sz="1600" u="sng" dirty="0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EAFACD7-69BC-46FA-974E-52ABAA99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1" y="2068842"/>
            <a:ext cx="3141134" cy="2355850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7533ACD5-5E63-45B2-873E-2D4BEAE72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2108200"/>
            <a:ext cx="3141133" cy="235585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916A3001-31EA-4109-9099-48670AE63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073" y="2094020"/>
            <a:ext cx="3141134" cy="23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31054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16557</TotalTime>
  <Words>1327</Words>
  <Application>Microsoft Office PowerPoint</Application>
  <PresentationFormat>On-screen Show (16:9)</PresentationFormat>
  <Paragraphs>194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Acumin Pro</vt:lpstr>
      <vt:lpstr>Arial</vt:lpstr>
      <vt:lpstr>Calibri</vt:lpstr>
      <vt:lpstr>Cambria Math</vt:lpstr>
      <vt:lpstr>System Font Regular</vt:lpstr>
      <vt:lpstr>Wingdings</vt:lpstr>
      <vt:lpstr>Main</vt:lpstr>
      <vt:lpstr>Custom Design</vt:lpstr>
      <vt:lpstr>Update on the status of the C-band high gradient program at LANL</vt:lpstr>
      <vt:lpstr>Outline of this talk</vt:lpstr>
      <vt:lpstr>Introduction: why Los Alamos</vt:lpstr>
      <vt:lpstr>LANL must develop accelerators for various national security needs</vt:lpstr>
      <vt:lpstr>LANL High Gradient C-band research</vt:lpstr>
      <vt:lpstr>LANL C-band Engineering Research Facility (CERF-NM)</vt:lpstr>
      <vt:lpstr>Schematic of the C-band test stand</vt:lpstr>
      <vt:lpstr>The first two high gradient cavities were tested at CERF-NM in FY21</vt:lpstr>
      <vt:lpstr>Peak surface electric fields in excess of 300 MV/m demonstrated in high gradient tests </vt:lpstr>
      <vt:lpstr>Two a/λ=0.105 cavities were fabricated and tested at high gradients</vt:lpstr>
      <vt:lpstr>The cavities were conditioned up to the maximum available power at the test stand</vt:lpstr>
      <vt:lpstr>Prototype booster cell for LANSCE upgrade</vt:lpstr>
      <vt:lpstr>Summary and test plans for CERF-NM</vt:lpstr>
      <vt:lpstr>CARIE: Cathodes And Rf Interactions in Extremes</vt:lpstr>
      <vt:lpstr>RF photoinjector considerations</vt:lpstr>
      <vt:lpstr>CARIE vault</vt:lpstr>
      <vt:lpstr>CARIE vault facility lineout</vt:lpstr>
      <vt:lpstr>RF photoinjector electromagnetic design</vt:lpstr>
      <vt:lpstr>RF photoinjector fabrication</vt:lpstr>
      <vt:lpstr>RF injector beamline design (and comparison to 100 pC case)</vt:lpstr>
      <vt:lpstr>GPT simulations: beam emittance and spot size</vt:lpstr>
      <vt:lpstr>GPT simulations: beam current and slice emittance at beam waist</vt:lpstr>
      <vt:lpstr>GPT simulations: beam brightness</vt:lpstr>
      <vt:lpstr>Cathode production at ACERT</vt:lpstr>
      <vt:lpstr>LANL has plans for further developing its C-band accelerator capabilities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Simakov, Evgenya Ivanovna</cp:lastModifiedBy>
  <cp:revision>256</cp:revision>
  <cp:lastPrinted>2023-02-03T22:25:29Z</cp:lastPrinted>
  <dcterms:created xsi:type="dcterms:W3CDTF">2020-12-17T00:35:24Z</dcterms:created>
  <dcterms:modified xsi:type="dcterms:W3CDTF">2023-02-03T22:34:07Z</dcterms:modified>
</cp:coreProperties>
</file>