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32918400" cy="4389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hman, Mohamed" initials="OM" lastIdx="4" clrIdx="0">
    <p:extLst>
      <p:ext uri="{19B8F6BF-5375-455C-9EA6-DF929625EA0E}">
        <p15:presenceInfo xmlns:p15="http://schemas.microsoft.com/office/powerpoint/2012/main" userId="S-1-5-21-2109753547-1507289723-1169898988-74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AF7"/>
    <a:srgbClr val="960000"/>
    <a:srgbClr val="A4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15C05-29F2-48C7-B270-11FAA0CEEC62}" v="2" dt="2023-05-02T18:51:40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664" autoAdjust="0"/>
    <p:restoredTop sz="94477" autoAdjust="0"/>
  </p:normalViewPr>
  <p:slideViewPr>
    <p:cSldViewPr>
      <p:cViewPr varScale="1">
        <p:scale>
          <a:sx n="16" d="100"/>
          <a:sy n="16" d="100"/>
        </p:scale>
        <p:origin x="3774" y="17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2CCF-2AB4-4203-8EAC-DFE806AC0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42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E37B-1043-4F82-B7FF-4485576DB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4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8063" y="1757363"/>
            <a:ext cx="7405687" cy="3744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1757363"/>
            <a:ext cx="22069425" cy="3744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4073-897D-4B0A-989C-B01809B44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1247-A917-402B-A6AF-D7518AC22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8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7E4A-ED02-45A4-BF69-777ED6EA9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1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10240963"/>
            <a:ext cx="14736762" cy="2896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0240963"/>
            <a:ext cx="14738350" cy="2896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3DEC-E335-41D0-9AF6-4CD5E662E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1765-39F9-4CA0-8DB3-76A90A748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9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D801-A974-4EFB-ACFB-B86EA1E7A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65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4894-38B6-428A-8BE9-B7D69A514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8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389A-7CEC-44A8-9BE4-3FD2E1906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25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3BA4-FAC8-42EC-BE16-134F924B8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1757363"/>
            <a:ext cx="2962751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10240963"/>
            <a:ext cx="29627512" cy="289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39968488"/>
            <a:ext cx="76819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68488"/>
            <a:ext cx="104251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68488"/>
            <a:ext cx="76819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76BEF4-C076-42F3-99CA-36CBA301B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08161" y="36537427"/>
            <a:ext cx="10466796" cy="800219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 eaLnBrk="1" hangingPunct="1">
              <a:spcBef>
                <a:spcPct val="50000"/>
              </a:spcBef>
              <a:defRPr/>
            </a:pPr>
            <a:r>
              <a:rPr lang="en-US" sz="4600" b="1" dirty="0">
                <a:solidFill>
                  <a:schemeClr val="bg1"/>
                </a:solidFill>
                <a:latin typeface="+mj-lt"/>
              </a:rPr>
              <a:t>Conclusions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08162" y="6782109"/>
            <a:ext cx="10563227" cy="800219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 eaLnBrk="1" hangingPunct="1">
              <a:spcBef>
                <a:spcPct val="50000"/>
              </a:spcBef>
              <a:defRPr/>
            </a:pPr>
            <a:r>
              <a:rPr lang="en-US" sz="4600" b="1" dirty="0">
                <a:solidFill>
                  <a:schemeClr val="bg1"/>
                </a:solidFill>
                <a:latin typeface="+mj-lt"/>
              </a:rPr>
              <a:t>Abstract</a:t>
            </a:r>
          </a:p>
        </p:txBody>
      </p:sp>
      <p:pic>
        <p:nvPicPr>
          <p:cNvPr id="2050" name="Picture 25" descr="red_banner_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18400" cy="64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27"/>
          <p:cNvSpPr>
            <a:spLocks noChangeArrowheads="1"/>
          </p:cNvSpPr>
          <p:nvPr/>
        </p:nvSpPr>
        <p:spPr bwMode="auto">
          <a:xfrm>
            <a:off x="309750" y="6792610"/>
            <a:ext cx="10563227" cy="9168719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600"/>
              <a:t> </a:t>
            </a:r>
          </a:p>
        </p:txBody>
      </p:sp>
      <p:sp>
        <p:nvSpPr>
          <p:cNvPr id="2055" name="AutoShape 31"/>
          <p:cNvSpPr>
            <a:spLocks noChangeArrowheads="1"/>
          </p:cNvSpPr>
          <p:nvPr/>
        </p:nvSpPr>
        <p:spPr bwMode="auto">
          <a:xfrm>
            <a:off x="308160" y="36519641"/>
            <a:ext cx="10466796" cy="667325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600" dirty="0"/>
              <a:t> </a:t>
            </a:r>
          </a:p>
        </p:txBody>
      </p:sp>
      <p:sp>
        <p:nvSpPr>
          <p:cNvPr id="2057" name="Line 35"/>
          <p:cNvSpPr>
            <a:spLocks noChangeShapeType="1"/>
          </p:cNvSpPr>
          <p:nvPr/>
        </p:nvSpPr>
        <p:spPr bwMode="auto">
          <a:xfrm flipV="1">
            <a:off x="1066800" y="7580010"/>
            <a:ext cx="9821119" cy="23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36"/>
          <p:cNvSpPr>
            <a:spLocks noChangeShapeType="1"/>
          </p:cNvSpPr>
          <p:nvPr/>
        </p:nvSpPr>
        <p:spPr bwMode="auto">
          <a:xfrm flipV="1">
            <a:off x="308161" y="37337646"/>
            <a:ext cx="104667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4475048" y="3457881"/>
            <a:ext cx="2608666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Mitchell E. Schneider</a:t>
            </a:r>
            <a:r>
              <a:rPr lang="en-US" sz="4400" i="1" baseline="30000" dirty="0">
                <a:solidFill>
                  <a:schemeClr val="bg1"/>
                </a:solidFill>
              </a:rPr>
              <a:t>†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Gregory. P. Le Sage, Ankur Dhar, Emilio A. Nanni;</a:t>
            </a:r>
          </a:p>
          <a:p>
            <a:pPr algn="ctr">
              <a:defRPr/>
            </a:pPr>
            <a:r>
              <a:rPr lang="it-IT" sz="3600" dirty="0">
                <a:solidFill>
                  <a:schemeClr val="bg1"/>
                </a:solidFill>
                <a:latin typeface="+mj-lt"/>
              </a:rPr>
              <a:t>SLAC National Accelerator Laboratory, Menlo Park,California,USA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Jessica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Golm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, Patrick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KrKotić,Walter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Wuensch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, Sergio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Calatroni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 CERN, Geneva, Switzerland</a:t>
            </a:r>
          </a:p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 Joffre Gutierrez; ICMAB-CSIC, Barcelona, Spain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2965706" y="2076083"/>
            <a:ext cx="278321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 eaLnBrk="1" hangingPunct="1">
              <a:spcBef>
                <a:spcPct val="50000"/>
              </a:spcBef>
              <a:defRPr/>
            </a:pPr>
            <a:r>
              <a:rPr lang="en-US" sz="9000" b="1" dirty="0">
                <a:solidFill>
                  <a:schemeClr val="bg1"/>
                </a:solidFill>
                <a:latin typeface="+mj-lt"/>
              </a:rPr>
              <a:t>REBCO Sample Testing for a HTS High Q Cavity</a:t>
            </a:r>
          </a:p>
        </p:txBody>
      </p:sp>
      <p:pic>
        <p:nvPicPr>
          <p:cNvPr id="2068" name="Picture 24" descr="logo_forportra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953"/>
            <a:ext cx="7289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1411565" y="5443893"/>
            <a:ext cx="10610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†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mitchs@slac.stanford.edu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71" name="TextBox 2"/>
          <p:cNvSpPr txBox="1">
            <a:spLocks noChangeArrowheads="1"/>
          </p:cNvSpPr>
          <p:nvPr/>
        </p:nvSpPr>
        <p:spPr bwMode="auto">
          <a:xfrm>
            <a:off x="312171" y="43194110"/>
            <a:ext cx="11135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b="1" dirty="0">
                <a:latin typeface="+mn-lt"/>
              </a:rPr>
              <a:t>Acknowledgement: </a:t>
            </a:r>
            <a:r>
              <a:rPr lang="en-US" sz="2000" dirty="0"/>
              <a:t>This research has been supported by the U.S. Department of Energy (DOE) under Contract No. DE-AC02-76SF00515. </a:t>
            </a:r>
          </a:p>
        </p:txBody>
      </p:sp>
      <p:sp>
        <p:nvSpPr>
          <p:cNvPr id="171" name="Text Box 47"/>
          <p:cNvSpPr txBox="1">
            <a:spLocks noChangeArrowheads="1"/>
          </p:cNvSpPr>
          <p:nvPr/>
        </p:nvSpPr>
        <p:spPr bwMode="auto">
          <a:xfrm>
            <a:off x="308160" y="16323457"/>
            <a:ext cx="10563227" cy="1446550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CONDUCTIVITY FROM 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Q-FACTOR MEASUREMENTS</a:t>
            </a:r>
          </a:p>
        </p:txBody>
      </p:sp>
      <p:sp>
        <p:nvSpPr>
          <p:cNvPr id="2054" name="AutoShape 30"/>
          <p:cNvSpPr>
            <a:spLocks noChangeArrowheads="1"/>
          </p:cNvSpPr>
          <p:nvPr/>
        </p:nvSpPr>
        <p:spPr bwMode="auto">
          <a:xfrm>
            <a:off x="308163" y="16319403"/>
            <a:ext cx="10563226" cy="1995611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600"/>
              <a:t> </a:t>
            </a: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 flipV="1">
            <a:off x="1431618" y="15971490"/>
            <a:ext cx="9515969" cy="1395788"/>
          </a:xfrm>
          <a:prstGeom prst="roundRect">
            <a:avLst>
              <a:gd name="adj" fmla="val 1759"/>
            </a:avLst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317199" y="32602558"/>
            <a:ext cx="533400" cy="418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3337252" y="39588852"/>
            <a:ext cx="533400" cy="581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6545399" y="7789180"/>
            <a:ext cx="69120" cy="1027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98453" y="6808924"/>
            <a:ext cx="10563225" cy="9147434"/>
            <a:chOff x="11430000" y="16470986"/>
            <a:chExt cx="10563225" cy="9613091"/>
          </a:xfrm>
        </p:grpSpPr>
        <p:sp>
          <p:nvSpPr>
            <p:cNvPr id="259" name="Text Box 47"/>
            <p:cNvSpPr txBox="1">
              <a:spLocks noChangeArrowheads="1"/>
            </p:cNvSpPr>
            <p:nvPr/>
          </p:nvSpPr>
          <p:spPr bwMode="auto">
            <a:xfrm>
              <a:off x="11430000" y="16476748"/>
              <a:ext cx="10563225" cy="1446550"/>
            </a:xfrm>
            <a:prstGeom prst="rect">
              <a:avLst/>
            </a:prstGeom>
            <a:solidFill>
              <a:srgbClr val="96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4400" b="1" dirty="0">
                  <a:solidFill>
                    <a:schemeClr val="bg1"/>
                  </a:solidFill>
                </a:rPr>
                <a:t>REBCO </a:t>
              </a:r>
            </a:p>
            <a:p>
              <a:pPr algn="ctr" eaLnBrk="1" hangingPunct="1"/>
              <a:r>
                <a:rPr lang="en-US" altLang="en-US" sz="4400" b="1" dirty="0">
                  <a:solidFill>
                    <a:schemeClr val="bg1"/>
                  </a:solidFill>
                </a:rPr>
                <a:t>FABRICATION PROCESS</a:t>
              </a:r>
            </a:p>
          </p:txBody>
        </p:sp>
        <p:sp>
          <p:nvSpPr>
            <p:cNvPr id="260" name="AutoShape 30"/>
            <p:cNvSpPr>
              <a:spLocks noChangeArrowheads="1"/>
            </p:cNvSpPr>
            <p:nvPr/>
          </p:nvSpPr>
          <p:spPr bwMode="auto">
            <a:xfrm>
              <a:off x="11430002" y="16470986"/>
              <a:ext cx="10549667" cy="96130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389438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389438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389438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389438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389438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600"/>
                <a:t> </a:t>
              </a:r>
            </a:p>
          </p:txBody>
        </p:sp>
      </p:grpSp>
      <p:sp>
        <p:nvSpPr>
          <p:cNvPr id="261" name="AutoShape 26"/>
          <p:cNvSpPr>
            <a:spLocks noChangeArrowheads="1"/>
          </p:cNvSpPr>
          <p:nvPr/>
        </p:nvSpPr>
        <p:spPr bwMode="auto">
          <a:xfrm flipV="1">
            <a:off x="11741793" y="16124781"/>
            <a:ext cx="10280007" cy="1395788"/>
          </a:xfrm>
          <a:prstGeom prst="roundRect">
            <a:avLst>
              <a:gd name="adj" fmla="val 1759"/>
            </a:avLst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 dirty="0"/>
          </a:p>
        </p:txBody>
      </p:sp>
      <p:sp>
        <p:nvSpPr>
          <p:cNvPr id="266" name="Text Box 47"/>
          <p:cNvSpPr txBox="1">
            <a:spLocks noChangeArrowheads="1"/>
          </p:cNvSpPr>
          <p:nvPr/>
        </p:nvSpPr>
        <p:spPr bwMode="auto">
          <a:xfrm>
            <a:off x="11305891" y="16314833"/>
            <a:ext cx="21289203" cy="769441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Low Power Testing of REBCO</a:t>
            </a:r>
          </a:p>
        </p:txBody>
      </p:sp>
      <p:sp>
        <p:nvSpPr>
          <p:cNvPr id="287" name="AutoShape 30"/>
          <p:cNvSpPr>
            <a:spLocks noChangeArrowheads="1"/>
          </p:cNvSpPr>
          <p:nvPr/>
        </p:nvSpPr>
        <p:spPr bwMode="auto">
          <a:xfrm>
            <a:off x="11296365" y="16309071"/>
            <a:ext cx="21312285" cy="13670018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600"/>
              <a:t> </a:t>
            </a:r>
          </a:p>
        </p:txBody>
      </p:sp>
      <p:sp>
        <p:nvSpPr>
          <p:cNvPr id="288" name="AutoShape 26"/>
          <p:cNvSpPr>
            <a:spLocks noChangeArrowheads="1"/>
          </p:cNvSpPr>
          <p:nvPr/>
        </p:nvSpPr>
        <p:spPr bwMode="auto">
          <a:xfrm flipV="1">
            <a:off x="22681112" y="16141063"/>
            <a:ext cx="9937063" cy="1395788"/>
          </a:xfrm>
          <a:prstGeom prst="roundRect">
            <a:avLst>
              <a:gd name="adj" fmla="val 1759"/>
            </a:avLst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 dirty="0"/>
          </a:p>
        </p:txBody>
      </p:sp>
      <p:sp>
        <p:nvSpPr>
          <p:cNvPr id="290" name="Text Box 47"/>
          <p:cNvSpPr txBox="1">
            <a:spLocks noChangeArrowheads="1"/>
          </p:cNvSpPr>
          <p:nvPr/>
        </p:nvSpPr>
        <p:spPr bwMode="auto">
          <a:xfrm>
            <a:off x="11273223" y="30191018"/>
            <a:ext cx="21344952" cy="769441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</a:rPr>
              <a:t>Design of HTS Cavity</a:t>
            </a:r>
          </a:p>
        </p:txBody>
      </p:sp>
      <p:sp>
        <p:nvSpPr>
          <p:cNvPr id="291" name="AutoShape 30"/>
          <p:cNvSpPr>
            <a:spLocks noChangeArrowheads="1"/>
          </p:cNvSpPr>
          <p:nvPr/>
        </p:nvSpPr>
        <p:spPr bwMode="auto">
          <a:xfrm>
            <a:off x="11296365" y="30163378"/>
            <a:ext cx="21321810" cy="1302951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600"/>
              <a:t> </a:t>
            </a:r>
          </a:p>
        </p:txBody>
      </p:sp>
      <p:sp>
        <p:nvSpPr>
          <p:cNvPr id="292" name="AutoShape 26"/>
          <p:cNvSpPr>
            <a:spLocks noChangeArrowheads="1"/>
          </p:cNvSpPr>
          <p:nvPr/>
        </p:nvSpPr>
        <p:spPr bwMode="auto">
          <a:xfrm flipV="1">
            <a:off x="11718619" y="34635700"/>
            <a:ext cx="9515969" cy="1395788"/>
          </a:xfrm>
          <a:prstGeom prst="roundRect">
            <a:avLst>
              <a:gd name="adj" fmla="val 1759"/>
            </a:avLst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9EBC2-5988-2253-AA2C-45C1D3F36E6D}"/>
              </a:ext>
            </a:extLst>
          </p:cNvPr>
          <p:cNvSpPr txBox="1"/>
          <p:nvPr/>
        </p:nvSpPr>
        <p:spPr>
          <a:xfrm>
            <a:off x="407487" y="7631952"/>
            <a:ext cx="1046390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Nb LINAC have's low gradient &lt;20 MV/m but CW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Cu LINAC in &gt;&gt; 100 MV/m but </a:t>
            </a:r>
            <a:r>
              <a:rPr lang="el-GR" sz="3200" dirty="0"/>
              <a:t>τ</a:t>
            </a:r>
            <a:r>
              <a:rPr lang="en-US" sz="3200" dirty="0"/>
              <a:t>&lt; 1</a:t>
            </a:r>
            <a:r>
              <a:rPr lang="el-GR" sz="3200" dirty="0"/>
              <a:t>μ</a:t>
            </a:r>
            <a:r>
              <a:rPr lang="en-US" sz="3200" dirty="0"/>
              <a:t>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Conductivity (</a:t>
            </a:r>
            <a:r>
              <a:rPr lang="el-GR" sz="3200" dirty="0"/>
              <a:t>σ</a:t>
            </a:r>
            <a:r>
              <a:rPr lang="en-US" sz="3200" dirty="0"/>
              <a:t>) of Nb&gt;&gt;Cu =&gt; the Q of Nb&gt;&gt; CU cavities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Cryogenic copper is the happy middle ground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High Q need for Devices like pulse compressors for cryogenic copper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High temperature superconductors (HTS) provide this Avenue Like REBCO that Tc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F7126-E489-38A7-54BB-AC944BE9B432}"/>
              </a:ext>
            </a:extLst>
          </p:cNvPr>
          <p:cNvSpPr txBox="1"/>
          <p:nvPr/>
        </p:nvSpPr>
        <p:spPr>
          <a:xfrm>
            <a:off x="11273222" y="8382099"/>
            <a:ext cx="51625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Two REBCO on Cu sputtered tapes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Coding used 2G CC Fujikura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B99B3-808E-4AE1-3606-F38EB0C26830}"/>
              </a:ext>
            </a:extLst>
          </p:cNvPr>
          <p:cNvSpPr txBox="1"/>
          <p:nvPr/>
        </p:nvSpPr>
        <p:spPr>
          <a:xfrm>
            <a:off x="16336213" y="8222608"/>
            <a:ext cx="53484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buffer layer of MgO Films were 600 nm, tapes were 12 mm wide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Tapes Investigated as deposition be use on curvilinear surfaces.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4" name="Picture 13" descr="A picture containing circle, screenshot&#10;&#10;Description automatically generated">
            <a:extLst>
              <a:ext uri="{FF2B5EF4-FFF2-40B4-BE49-F238E27FC236}">
                <a16:creationId xmlns:a16="http://schemas.microsoft.com/office/drawing/2014/main" id="{0EDD13F7-F923-34A0-8DE5-8651A82318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/>
          <a:stretch/>
        </p:blipFill>
        <p:spPr>
          <a:xfrm>
            <a:off x="11208589" y="11921529"/>
            <a:ext cx="10549667" cy="35394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4A96B88-7913-A0F6-44A9-9D2E49E08C2D}"/>
              </a:ext>
            </a:extLst>
          </p:cNvPr>
          <p:cNvGrpSpPr/>
          <p:nvPr/>
        </p:nvGrpSpPr>
        <p:grpSpPr>
          <a:xfrm>
            <a:off x="22045425" y="6820396"/>
            <a:ext cx="10563225" cy="9147434"/>
            <a:chOff x="11430000" y="16470986"/>
            <a:chExt cx="10563225" cy="9613091"/>
          </a:xfrm>
        </p:grpSpPr>
        <p:sp>
          <p:nvSpPr>
            <p:cNvPr id="22" name="Text Box 47">
              <a:extLst>
                <a:ext uri="{FF2B5EF4-FFF2-40B4-BE49-F238E27FC236}">
                  <a16:creationId xmlns:a16="http://schemas.microsoft.com/office/drawing/2014/main" id="{C24D5046-C6B1-859A-5E69-0A6512948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0" y="16476748"/>
              <a:ext cx="10563225" cy="1520188"/>
            </a:xfrm>
            <a:prstGeom prst="rect">
              <a:avLst/>
            </a:prstGeom>
            <a:solidFill>
              <a:srgbClr val="96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4400" b="1" dirty="0">
                  <a:solidFill>
                    <a:schemeClr val="bg1"/>
                  </a:solidFill>
                </a:rPr>
                <a:t>HIGH POWER CRYOGENIC TESTSTAND</a:t>
              </a:r>
            </a:p>
          </p:txBody>
        </p:sp>
        <p:sp>
          <p:nvSpPr>
            <p:cNvPr id="23" name="AutoShape 30">
              <a:extLst>
                <a:ext uri="{FF2B5EF4-FFF2-40B4-BE49-F238E27FC236}">
                  <a16:creationId xmlns:a16="http://schemas.microsoft.com/office/drawing/2014/main" id="{E935F364-7EFB-1D79-3902-19101A6B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2" y="16470986"/>
              <a:ext cx="10549667" cy="96130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389438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389438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389438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389438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389438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600"/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F4476F-67FB-29A0-7C16-12F7EB6CBC51}"/>
                  </a:ext>
                </a:extLst>
              </p:cNvPr>
              <p:cNvSpPr txBox="1"/>
              <p:nvPr/>
            </p:nvSpPr>
            <p:spPr>
              <a:xfrm>
                <a:off x="22227627" y="8442615"/>
                <a:ext cx="3559075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Pmax 1MW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400" dirty="0"/>
                  <a:t>=1</a:t>
                </a:r>
                <a:r>
                  <a:rPr lang="el-GR" sz="2400" dirty="0"/>
                  <a:t>μ</a:t>
                </a:r>
                <a:r>
                  <a:rPr lang="en-US" sz="2400" dirty="0"/>
                  <a:t>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Temp Resolution 0.1 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Dynamic range</a:t>
                </a:r>
              </a:p>
              <a:p>
                <a:r>
                  <a:rPr lang="en-US" sz="2400" dirty="0"/>
                  <a:t>    4-300 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Hemispherical cavity max H field on sample min E field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F4476F-67FB-29A0-7C16-12F7EB6C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7627" y="8442615"/>
                <a:ext cx="3559075" cy="4154984"/>
              </a:xfrm>
              <a:prstGeom prst="rect">
                <a:avLst/>
              </a:prstGeom>
              <a:blipFill>
                <a:blip r:embed="rId5"/>
                <a:stretch>
                  <a:fillRect l="-2226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A picture containing colorfulness, screenshot, diagram, creativity&#10;&#10;Description automatically generated">
            <a:extLst>
              <a:ext uri="{FF2B5EF4-FFF2-40B4-BE49-F238E27FC236}">
                <a16:creationId xmlns:a16="http://schemas.microsoft.com/office/drawing/2014/main" id="{3CD7CE93-41D4-4056-9E67-CF16C2117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564" y="8413750"/>
            <a:ext cx="5076825" cy="7315200"/>
          </a:xfrm>
          <a:prstGeom prst="rect">
            <a:avLst/>
          </a:prstGeom>
        </p:spPr>
      </p:pic>
      <p:pic>
        <p:nvPicPr>
          <p:cNvPr id="36" name="Picture 35" descr="A diagram of a sample holder&#10;&#10;Description automatically generated with low confidence">
            <a:extLst>
              <a:ext uri="{FF2B5EF4-FFF2-40B4-BE49-F238E27FC236}">
                <a16:creationId xmlns:a16="http://schemas.microsoft.com/office/drawing/2014/main" id="{9C14B8E3-5701-2A41-9DEB-E380C2E3F0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73" y="12189024"/>
            <a:ext cx="4674097" cy="37898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8A95C8-90C2-9A1B-D905-143BF1EB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24" y="17884158"/>
            <a:ext cx="10392232" cy="18232754"/>
          </a:xfrm>
          <a:prstGeom prst="rect">
            <a:avLst/>
          </a:prstGeom>
        </p:spPr>
      </p:pic>
      <p:pic>
        <p:nvPicPr>
          <p:cNvPr id="50" name="Picture 49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01F1F26E-8003-B8F7-30A2-05AB1BCAD6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072" y="23415569"/>
            <a:ext cx="8502493" cy="6376870"/>
          </a:xfrm>
          <a:prstGeom prst="rect">
            <a:avLst/>
          </a:prstGeom>
        </p:spPr>
      </p:pic>
      <p:pic>
        <p:nvPicPr>
          <p:cNvPr id="52" name="Picture 51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628AC501-99F0-C3BE-45CB-DEE9A77BAD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072" y="17347351"/>
            <a:ext cx="7719040" cy="6241071"/>
          </a:xfrm>
          <a:prstGeom prst="rect">
            <a:avLst/>
          </a:prstGeom>
        </p:spPr>
      </p:pic>
      <p:pic>
        <p:nvPicPr>
          <p:cNvPr id="56" name="Picture 55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D449EB46-E85B-9A5E-17FF-54A92B53E9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870" y="23588422"/>
            <a:ext cx="6072399" cy="6061704"/>
          </a:xfrm>
          <a:prstGeom prst="rect">
            <a:avLst/>
          </a:prstGeom>
        </p:spPr>
      </p:pic>
      <p:pic>
        <p:nvPicPr>
          <p:cNvPr id="59" name="Picture 58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9B6E1014-93DD-D143-F0EA-28FEDA42AE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175" y="17297886"/>
            <a:ext cx="7115496" cy="6348670"/>
          </a:xfrm>
          <a:prstGeom prst="rect">
            <a:avLst/>
          </a:prstGeom>
        </p:spPr>
      </p:pic>
      <p:pic>
        <p:nvPicPr>
          <p:cNvPr id="54" name="Picture 5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26816346-D9AF-6957-BFCE-FFC486E8C9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249" y="26215582"/>
            <a:ext cx="2834730" cy="20404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5B0DFF-5C80-D6B5-B954-90BF4D0B3A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98942" y="36368881"/>
            <a:ext cx="7227258" cy="5717086"/>
          </a:xfrm>
          <a:prstGeom prst="rect">
            <a:avLst/>
          </a:prstGeom>
        </p:spPr>
      </p:pic>
      <p:pic>
        <p:nvPicPr>
          <p:cNvPr id="130" name="Picture 129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1EADC7D7-93F8-BB75-E268-27CD762A2B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176" y="31257875"/>
            <a:ext cx="12860092" cy="10932072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997654DF-5F50-0CE2-8421-7075BF8EAD4F}"/>
              </a:ext>
            </a:extLst>
          </p:cNvPr>
          <p:cNvSpPr txBox="1"/>
          <p:nvPr/>
        </p:nvSpPr>
        <p:spPr>
          <a:xfrm>
            <a:off x="11512003" y="17155043"/>
            <a:ext cx="7271689" cy="1289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Q0 for REBCO Dominated by cavity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REBC Ref. is 43GS/m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Qs Ref. for sputtered 4.2e6 and tapes 2.4e6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Measured for sputtered </a:t>
            </a:r>
          </a:p>
          <a:p>
            <a:r>
              <a:rPr lang="en-US" sz="3200" dirty="0"/>
              <a:t>     within 1% reference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Tape samples factor for less sputtered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Dips and Cu not due to superposition of</a:t>
            </a:r>
          </a:p>
          <a:p>
            <a:r>
              <a:rPr lang="en-US" sz="3200" dirty="0"/>
              <a:t>     </a:t>
            </a:r>
            <a:r>
              <a:rPr lang="en-US" sz="3200" dirty="0" err="1"/>
              <a:t>WG+Cavity</a:t>
            </a:r>
            <a:r>
              <a:rPr lang="en-US" sz="3200" dirty="0"/>
              <a:t> mode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Tc of 88K</a:t>
            </a:r>
          </a:p>
          <a:p>
            <a:endParaRPr lang="en-US" sz="32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2349F39-4C7E-B702-F72D-A07870D1C64E}"/>
              </a:ext>
            </a:extLst>
          </p:cNvPr>
          <p:cNvSpPr txBox="1"/>
          <p:nvPr/>
        </p:nvSpPr>
        <p:spPr>
          <a:xfrm>
            <a:off x="11678123" y="31207979"/>
            <a:ext cx="72716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REBCO  80 K used for design parameters of a HTS cavity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Cavity will be used as an RF pulse compressor for future collider's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fill time 1 µs requires Q external to be 71,000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Constraining beam iris 5.7 mm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Q0 for REBCO walls is 201,000 =&gt;</a:t>
            </a:r>
            <a:r>
              <a:rPr lang="el-GR" sz="3200" dirty="0"/>
              <a:t>β</a:t>
            </a:r>
            <a:r>
              <a:rPr lang="en-US" sz="3200" dirty="0"/>
              <a:t>=39.55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5E8CF73-659D-176F-9D45-5514A8A19603}"/>
              </a:ext>
            </a:extLst>
          </p:cNvPr>
          <p:cNvSpPr txBox="1"/>
          <p:nvPr/>
        </p:nvSpPr>
        <p:spPr>
          <a:xfrm>
            <a:off x="407487" y="37585547"/>
            <a:ext cx="6172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HTS Cavities provide exciting high Q cavity options that can provide high gradients at LN temperatures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As well as applications for pulse compressors and other High Q devices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135" name="Picture 134" descr="A picture containing design&#10;&#10;Description automatically generated with medium confidence">
            <a:extLst>
              <a:ext uri="{FF2B5EF4-FFF2-40B4-BE49-F238E27FC236}">
                <a16:creationId xmlns:a16="http://schemas.microsoft.com/office/drawing/2014/main" id="{5538904C-11A4-62F6-C408-E283A4E94E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9" y="38330591"/>
            <a:ext cx="3569104" cy="3457570"/>
          </a:xfrm>
          <a:prstGeom prst="rect">
            <a:avLst/>
          </a:prstGeom>
        </p:spPr>
      </p:pic>
      <p:pic>
        <p:nvPicPr>
          <p:cNvPr id="139" name="Picture 13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CF386F8-9DA1-7C2D-2FF6-A0EB7B9C2D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636" y="3608831"/>
            <a:ext cx="4510753" cy="2537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9EDF2AAC8F34EA5A80A1FCDC48B07" ma:contentTypeVersion="14" ma:contentTypeDescription="Create a new document." ma:contentTypeScope="" ma:versionID="0724bcc5f9345aeaedbdfb7976b3cb7e">
  <xsd:schema xmlns:xsd="http://www.w3.org/2001/XMLSchema" xmlns:xs="http://www.w3.org/2001/XMLSchema" xmlns:p="http://schemas.microsoft.com/office/2006/metadata/properties" xmlns:ns3="ce0f3379-e1b3-4072-b4a4-ffba9f5f6040" xmlns:ns4="245fb4a7-ecf0-4ecc-8da5-f275763fb613" targetNamespace="http://schemas.microsoft.com/office/2006/metadata/properties" ma:root="true" ma:fieldsID="6a345e2fc1fb68aaddcc6a800a639d0f" ns3:_="" ns4:_="">
    <xsd:import namespace="ce0f3379-e1b3-4072-b4a4-ffba9f5f6040"/>
    <xsd:import namespace="245fb4a7-ecf0-4ecc-8da5-f275763fb6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f3379-e1b3-4072-b4a4-ffba9f5f60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fb4a7-ecf0-4ecc-8da5-f275763fb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CCA409-4EBC-49C5-98D6-C75F67362D61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45fb4a7-ecf0-4ecc-8da5-f275763fb613"/>
    <ds:schemaRef ds:uri="ce0f3379-e1b3-4072-b4a4-ffba9f5f6040"/>
  </ds:schemaRefs>
</ds:datastoreItem>
</file>

<file path=customXml/itemProps2.xml><?xml version="1.0" encoding="utf-8"?>
<ds:datastoreItem xmlns:ds="http://schemas.openxmlformats.org/officeDocument/2006/customXml" ds:itemID="{9E1DA255-7D49-4E6C-82BC-DCDFB7F5F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f3379-e1b3-4072-b4a4-ffba9f5f6040"/>
    <ds:schemaRef ds:uri="245fb4a7-ecf0-4ecc-8da5-f275763fb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9A5C5C-3C62-43E1-9FD3-E8A6497B4C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393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 Math</vt:lpstr>
      <vt:lpstr>Verdana</vt:lpstr>
      <vt:lpstr>Default Design</vt:lpstr>
      <vt:lpstr>PowerPoint Presentation</vt:lpstr>
    </vt:vector>
  </TitlesOfParts>
  <Company>Stanford Linear Accelerator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Stewart</dc:creator>
  <cp:lastModifiedBy>Schneider, Mitch E</cp:lastModifiedBy>
  <cp:revision>80</cp:revision>
  <dcterms:created xsi:type="dcterms:W3CDTF">2008-10-22T22:19:04Z</dcterms:created>
  <dcterms:modified xsi:type="dcterms:W3CDTF">2023-05-11T17:27:03Z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0x0101000CF9EDF2AAC8F34EA5A80A1FCDC48B07</vt:lpwstr>
  </property>
</Properties>
</file>