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0"/>
  </p:notesMasterIdLst>
  <p:handoutMasterIdLst>
    <p:handoutMasterId r:id="rId21"/>
  </p:handoutMasterIdLst>
  <p:sldIdLst>
    <p:sldId id="416" r:id="rId2"/>
    <p:sldId id="428" r:id="rId3"/>
    <p:sldId id="429" r:id="rId4"/>
    <p:sldId id="430" r:id="rId5"/>
    <p:sldId id="415" r:id="rId6"/>
    <p:sldId id="452" r:id="rId7"/>
    <p:sldId id="453" r:id="rId8"/>
    <p:sldId id="434" r:id="rId9"/>
    <p:sldId id="454" r:id="rId10"/>
    <p:sldId id="458" r:id="rId11"/>
    <p:sldId id="459" r:id="rId12"/>
    <p:sldId id="460" r:id="rId13"/>
    <p:sldId id="435" r:id="rId14"/>
    <p:sldId id="436" r:id="rId15"/>
    <p:sldId id="431" r:id="rId16"/>
    <p:sldId id="456" r:id="rId17"/>
    <p:sldId id="432" r:id="rId18"/>
    <p:sldId id="461" r:id="rId19"/>
  </p:sldIdLst>
  <p:sldSz cx="12192000" cy="6858000"/>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521415D9-36F7-43E2-AB2F-B90AF26B5E84}">
      <p14:sectionLst xmlns:p14="http://schemas.microsoft.com/office/powerpoint/2010/main">
        <p14:section name="既定のセクション" id="{9D21874C-2CE3-4507-9D3E-7C2F62553AA0}">
          <p14:sldIdLst>
            <p14:sldId id="416"/>
            <p14:sldId id="428"/>
            <p14:sldId id="429"/>
            <p14:sldId id="430"/>
            <p14:sldId id="415"/>
            <p14:sldId id="452"/>
            <p14:sldId id="453"/>
            <p14:sldId id="434"/>
            <p14:sldId id="454"/>
            <p14:sldId id="458"/>
            <p14:sldId id="459"/>
            <p14:sldId id="460"/>
            <p14:sldId id="435"/>
            <p14:sldId id="436"/>
            <p14:sldId id="431"/>
            <p14:sldId id="456"/>
            <p14:sldId id="432"/>
            <p14:sldId id="4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CCFF"/>
    <a:srgbClr val="F3F8FC"/>
    <a:srgbClr val="FF0066"/>
    <a:srgbClr val="FDEFDF"/>
    <a:srgbClr val="FF66FF"/>
    <a:srgbClr val="CFF4AB"/>
    <a:srgbClr val="FFB08D"/>
    <a:srgbClr val="FF8021"/>
    <a:srgbClr val="DFF5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76" autoAdjust="0"/>
    <p:restoredTop sz="93409" autoAdjust="0"/>
  </p:normalViewPr>
  <p:slideViewPr>
    <p:cSldViewPr showGuides="1">
      <p:cViewPr>
        <p:scale>
          <a:sx n="75" d="100"/>
          <a:sy n="75" d="100"/>
        </p:scale>
        <p:origin x="869" y="274"/>
      </p:cViewPr>
      <p:guideLst>
        <p:guide orient="horz" pos="2160"/>
        <p:guide pos="3840"/>
      </p:guideLst>
    </p:cSldViewPr>
  </p:slideViewPr>
  <p:notesTextViewPr>
    <p:cViewPr>
      <p:scale>
        <a:sx n="1" d="1"/>
        <a:sy n="1" d="1"/>
      </p:scale>
      <p:origin x="0" y="0"/>
    </p:cViewPr>
  </p:notesTextViewPr>
  <p:notesViewPr>
    <p:cSldViewPr>
      <p:cViewPr varScale="1">
        <p:scale>
          <a:sx n="78" d="100"/>
          <a:sy n="78" d="100"/>
        </p:scale>
        <p:origin x="398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sassaki\Documents\&#21152;&#36895;&#22120;&#23398;&#20250;\&#12503;&#12524;&#12476;&#12531;\&#12464;&#12521;&#125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57358353494185"/>
          <c:y val="7.4450641527328859E-2"/>
          <c:w val="0.7990021172991959"/>
          <c:h val="0.62990594141483647"/>
        </c:manualLayout>
      </c:layout>
      <c:barChart>
        <c:barDir val="col"/>
        <c:grouping val="clustered"/>
        <c:varyColors val="0"/>
        <c:ser>
          <c:idx val="0"/>
          <c:order val="0"/>
          <c:spPr>
            <a:solidFill>
              <a:srgbClr val="1B587C"/>
            </a:solidFill>
            <a:ln>
              <a:solidFill>
                <a:srgbClr val="0070C0"/>
              </a:solidFill>
            </a:ln>
            <a:effectLst/>
          </c:spPr>
          <c:invertIfNegative val="0"/>
          <c:cat>
            <c:strRef>
              <c:f>Sheet1!$G$9:$G$21</c:f>
              <c:strCache>
                <c:ptCount val="13"/>
                <c:pt idx="0">
                  <c:v>40～59</c:v>
                </c:pt>
                <c:pt idx="1">
                  <c:v>60～79</c:v>
                </c:pt>
                <c:pt idx="2">
                  <c:v>80～99</c:v>
                </c:pt>
                <c:pt idx="3">
                  <c:v>100～149</c:v>
                </c:pt>
                <c:pt idx="4">
                  <c:v>150～199</c:v>
                </c:pt>
                <c:pt idx="5">
                  <c:v>200～249</c:v>
                </c:pt>
                <c:pt idx="6">
                  <c:v>250～299</c:v>
                </c:pt>
                <c:pt idx="7">
                  <c:v>300～349</c:v>
                </c:pt>
                <c:pt idx="8">
                  <c:v>350～399</c:v>
                </c:pt>
                <c:pt idx="9">
                  <c:v>400～449</c:v>
                </c:pt>
                <c:pt idx="10">
                  <c:v>450～499</c:v>
                </c:pt>
                <c:pt idx="11">
                  <c:v>500～999</c:v>
                </c:pt>
                <c:pt idx="12">
                  <c:v>1000～</c:v>
                </c:pt>
              </c:strCache>
            </c:strRef>
          </c:cat>
          <c:val>
            <c:numRef>
              <c:f>Sheet1!$H$9:$H$21</c:f>
              <c:numCache>
                <c:formatCode>General</c:formatCode>
                <c:ptCount val="13"/>
                <c:pt idx="0">
                  <c:v>45668</c:v>
                </c:pt>
                <c:pt idx="1">
                  <c:v>14839</c:v>
                </c:pt>
                <c:pt idx="2">
                  <c:v>12643</c:v>
                </c:pt>
                <c:pt idx="3">
                  <c:v>460939</c:v>
                </c:pt>
                <c:pt idx="4">
                  <c:v>275156</c:v>
                </c:pt>
                <c:pt idx="5">
                  <c:v>125035</c:v>
                </c:pt>
                <c:pt idx="6">
                  <c:v>68147</c:v>
                </c:pt>
                <c:pt idx="7">
                  <c:v>41411</c:v>
                </c:pt>
                <c:pt idx="8">
                  <c:v>21037</c:v>
                </c:pt>
                <c:pt idx="9">
                  <c:v>8633</c:v>
                </c:pt>
                <c:pt idx="10">
                  <c:v>8993</c:v>
                </c:pt>
                <c:pt idx="11">
                  <c:v>32139</c:v>
                </c:pt>
                <c:pt idx="12">
                  <c:v>23718</c:v>
                </c:pt>
              </c:numCache>
            </c:numRef>
          </c:val>
          <c:extLst>
            <c:ext xmlns:c16="http://schemas.microsoft.com/office/drawing/2014/chart" uri="{C3380CC4-5D6E-409C-BE32-E72D297353CC}">
              <c16:uniqueId val="{00000000-D60A-4E59-8E32-88A022F9FCC9}"/>
            </c:ext>
          </c:extLst>
        </c:ser>
        <c:dLbls>
          <c:showLegendKey val="0"/>
          <c:showVal val="0"/>
          <c:showCatName val="0"/>
          <c:showSerName val="0"/>
          <c:showPercent val="0"/>
          <c:showBubbleSize val="0"/>
        </c:dLbls>
        <c:gapWidth val="62"/>
        <c:overlap val="-6"/>
        <c:axId val="554483384"/>
        <c:axId val="554484024"/>
      </c:barChart>
      <c:catAx>
        <c:axId val="55448338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dirty="0">
                    <a:solidFill>
                      <a:schemeClr val="tx1"/>
                    </a:solidFill>
                  </a:rPr>
                  <a:t>Temperature(</a:t>
                </a:r>
                <a:r>
                  <a:rPr lang="ja-JP" altLang="en-US" dirty="0">
                    <a:solidFill>
                      <a:schemeClr val="tx1"/>
                    </a:solidFill>
                    <a:latin typeface="+mn-ea"/>
                    <a:ea typeface="+mn-ea"/>
                    <a:cs typeface="Arial" panose="020B0604020202020204" pitchFamily="34" charset="0"/>
                  </a:rPr>
                  <a:t>℃</a:t>
                </a:r>
                <a:r>
                  <a:rPr lang="en-US" dirty="0">
                    <a:solidFill>
                      <a:schemeClr val="tx1"/>
                    </a:solidFill>
                  </a:rPr>
                  <a:t>)</a:t>
                </a:r>
                <a:endParaRPr lang="ja-JP" dirty="0">
                  <a:solidFill>
                    <a:schemeClr val="tx1"/>
                  </a:solidFill>
                </a:endParaRPr>
              </a:p>
            </c:rich>
          </c:tx>
          <c:layout>
            <c:manualLayout>
              <c:xMode val="edge"/>
              <c:yMode val="edge"/>
              <c:x val="0.47591647086527478"/>
              <c:y val="0.885577579613746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54484024"/>
        <c:crosses val="autoZero"/>
        <c:auto val="0"/>
        <c:lblAlgn val="ctr"/>
        <c:lblOffset val="100"/>
        <c:noMultiLvlLbl val="0"/>
      </c:catAx>
      <c:valAx>
        <c:axId val="55448402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dirty="0">
                    <a:solidFill>
                      <a:schemeClr val="tx1"/>
                    </a:solidFill>
                  </a:rPr>
                  <a:t>Heating value(TJ/year)</a:t>
                </a:r>
                <a:endParaRPr lang="ja-JP" dirty="0">
                  <a:solidFill>
                    <a:schemeClr val="tx1"/>
                  </a:solidFill>
                </a:endParaRPr>
              </a:p>
            </c:rich>
          </c:tx>
          <c:layout>
            <c:manualLayout>
              <c:xMode val="edge"/>
              <c:yMode val="edge"/>
              <c:x val="1.8130188127678617E-3"/>
              <c:y val="0.2135231018375556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54483384"/>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580" cy="494311"/>
          </a:xfrm>
          <a:prstGeom prst="rect">
            <a:avLst/>
          </a:prstGeom>
        </p:spPr>
        <p:txBody>
          <a:bodyPr vert="horz" lIns="87554" tIns="43777" rIns="87554" bIns="43777"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3815678" y="0"/>
            <a:ext cx="2918579" cy="494311"/>
          </a:xfrm>
          <a:prstGeom prst="rect">
            <a:avLst/>
          </a:prstGeom>
        </p:spPr>
        <p:txBody>
          <a:bodyPr vert="horz" lIns="87554" tIns="43777" rIns="87554" bIns="43777" rtlCol="0"/>
          <a:lstStyle>
            <a:lvl1pPr algn="r">
              <a:defRPr sz="1100"/>
            </a:lvl1pPr>
          </a:lstStyle>
          <a:p>
            <a:fld id="{C22A1BFA-4139-433D-AAD0-2C16938EFDE5}" type="datetimeFigureOut">
              <a:rPr kumimoji="1" lang="ja-JP" altLang="en-US" smtClean="0"/>
              <a:t>2023/5/16</a:t>
            </a:fld>
            <a:endParaRPr kumimoji="1" lang="ja-JP" altLang="en-US"/>
          </a:p>
        </p:txBody>
      </p:sp>
      <p:sp>
        <p:nvSpPr>
          <p:cNvPr id="4" name="フッター プレースホルダー 3"/>
          <p:cNvSpPr>
            <a:spLocks noGrp="1"/>
          </p:cNvSpPr>
          <p:nvPr>
            <p:ph type="ftr" sz="quarter" idx="2"/>
          </p:nvPr>
        </p:nvSpPr>
        <p:spPr>
          <a:xfrm>
            <a:off x="0" y="9372003"/>
            <a:ext cx="2918580" cy="494311"/>
          </a:xfrm>
          <a:prstGeom prst="rect">
            <a:avLst/>
          </a:prstGeom>
        </p:spPr>
        <p:txBody>
          <a:bodyPr vert="horz" lIns="87554" tIns="43777" rIns="87554" bIns="43777"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3815678" y="9372003"/>
            <a:ext cx="2918579" cy="494311"/>
          </a:xfrm>
          <a:prstGeom prst="rect">
            <a:avLst/>
          </a:prstGeom>
        </p:spPr>
        <p:txBody>
          <a:bodyPr vert="horz" lIns="87554" tIns="43777" rIns="87554" bIns="43777" rtlCol="0" anchor="b"/>
          <a:lstStyle>
            <a:lvl1pPr algn="r">
              <a:defRPr sz="1100"/>
            </a:lvl1pPr>
          </a:lstStyle>
          <a:p>
            <a:fld id="{D75ADC9A-1459-4215-81BB-7976CB559D99}" type="slidenum">
              <a:rPr kumimoji="1" lang="ja-JP" altLang="en-US" smtClean="0"/>
              <a:t>‹#›</a:t>
            </a:fld>
            <a:endParaRPr kumimoji="1" lang="ja-JP" altLang="en-US"/>
          </a:p>
        </p:txBody>
      </p:sp>
    </p:spTree>
    <p:extLst>
      <p:ext uri="{BB962C8B-B14F-4D97-AF65-F5344CB8AC3E}">
        <p14:creationId xmlns:p14="http://schemas.microsoft.com/office/powerpoint/2010/main" val="3043541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0335" tIns="45167" rIns="90335" bIns="4516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0335" tIns="45167" rIns="90335" bIns="45167" rtlCol="0"/>
          <a:lstStyle>
            <a:lvl1pPr algn="r">
              <a:defRPr sz="1200"/>
            </a:lvl1pPr>
          </a:lstStyle>
          <a:p>
            <a:fld id="{B6AF331B-4DC0-4953-97BE-98F51C85355F}" type="datetimeFigureOut">
              <a:rPr kumimoji="1" lang="ja-JP" altLang="en-US" smtClean="0"/>
              <a:t>2023/5/16</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335" tIns="45167" rIns="90335" bIns="45167"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0335" tIns="45167" rIns="90335" bIns="4516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0335" tIns="45167" rIns="90335" bIns="4516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0335" tIns="45167" rIns="90335" bIns="45167" rtlCol="0" anchor="b"/>
          <a:lstStyle>
            <a:lvl1pPr algn="r">
              <a:defRPr sz="1200"/>
            </a:lvl1pPr>
          </a:lstStyle>
          <a:p>
            <a:fld id="{C930CD8A-C95D-4CC6-9802-056B9A4743A1}" type="slidenum">
              <a:rPr kumimoji="1" lang="ja-JP" altLang="en-US" smtClean="0"/>
              <a:t>‹#›</a:t>
            </a:fld>
            <a:endParaRPr kumimoji="1" lang="ja-JP" altLang="en-US"/>
          </a:p>
        </p:txBody>
      </p:sp>
    </p:spTree>
    <p:extLst>
      <p:ext uri="{BB962C8B-B14F-4D97-AF65-F5344CB8AC3E}">
        <p14:creationId xmlns:p14="http://schemas.microsoft.com/office/powerpoint/2010/main" val="41518677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100"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a:t>
            </a:fld>
            <a:endParaRPr kumimoji="1" lang="ja-JP" altLang="en-US"/>
          </a:p>
        </p:txBody>
      </p:sp>
    </p:spTree>
    <p:extLst>
      <p:ext uri="{BB962C8B-B14F-4D97-AF65-F5344CB8AC3E}">
        <p14:creationId xmlns:p14="http://schemas.microsoft.com/office/powerpoint/2010/main" val="58675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100"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10</a:t>
            </a:fld>
            <a:endParaRPr kumimoji="1" lang="ja-JP" altLang="en-US"/>
          </a:p>
        </p:txBody>
      </p:sp>
    </p:spTree>
    <p:extLst>
      <p:ext uri="{BB962C8B-B14F-4D97-AF65-F5344CB8AC3E}">
        <p14:creationId xmlns:p14="http://schemas.microsoft.com/office/powerpoint/2010/main" val="3447175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11</a:t>
            </a:fld>
            <a:endParaRPr kumimoji="1" lang="ja-JP" altLang="en-US"/>
          </a:p>
        </p:txBody>
      </p:sp>
    </p:spTree>
    <p:extLst>
      <p:ext uri="{BB962C8B-B14F-4D97-AF65-F5344CB8AC3E}">
        <p14:creationId xmlns:p14="http://schemas.microsoft.com/office/powerpoint/2010/main" val="193065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12</a:t>
            </a:fld>
            <a:endParaRPr kumimoji="1" lang="ja-JP" altLang="en-US"/>
          </a:p>
        </p:txBody>
      </p:sp>
    </p:spTree>
    <p:extLst>
      <p:ext uri="{BB962C8B-B14F-4D97-AF65-F5344CB8AC3E}">
        <p14:creationId xmlns:p14="http://schemas.microsoft.com/office/powerpoint/2010/main" val="276138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13</a:t>
            </a:fld>
            <a:endParaRPr kumimoji="1" lang="ja-JP" altLang="en-US"/>
          </a:p>
        </p:txBody>
      </p:sp>
    </p:spTree>
    <p:extLst>
      <p:ext uri="{BB962C8B-B14F-4D97-AF65-F5344CB8AC3E}">
        <p14:creationId xmlns:p14="http://schemas.microsoft.com/office/powerpoint/2010/main" val="421345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14</a:t>
            </a:fld>
            <a:endParaRPr kumimoji="1" lang="ja-JP" altLang="en-US"/>
          </a:p>
        </p:txBody>
      </p:sp>
    </p:spTree>
    <p:extLst>
      <p:ext uri="{BB962C8B-B14F-4D97-AF65-F5344CB8AC3E}">
        <p14:creationId xmlns:p14="http://schemas.microsoft.com/office/powerpoint/2010/main" val="3322149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100"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15</a:t>
            </a:fld>
            <a:endParaRPr kumimoji="1" lang="ja-JP" altLang="en-US"/>
          </a:p>
        </p:txBody>
      </p:sp>
    </p:spTree>
    <p:extLst>
      <p:ext uri="{BB962C8B-B14F-4D97-AF65-F5344CB8AC3E}">
        <p14:creationId xmlns:p14="http://schemas.microsoft.com/office/powerpoint/2010/main" val="110875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16</a:t>
            </a:fld>
            <a:endParaRPr kumimoji="1" lang="ja-JP" altLang="en-US"/>
          </a:p>
        </p:txBody>
      </p:sp>
    </p:spTree>
    <p:extLst>
      <p:ext uri="{BB962C8B-B14F-4D97-AF65-F5344CB8AC3E}">
        <p14:creationId xmlns:p14="http://schemas.microsoft.com/office/powerpoint/2010/main" val="220043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17</a:t>
            </a:fld>
            <a:endParaRPr kumimoji="1" lang="ja-JP" altLang="en-US"/>
          </a:p>
        </p:txBody>
      </p:sp>
    </p:spTree>
    <p:extLst>
      <p:ext uri="{BB962C8B-B14F-4D97-AF65-F5344CB8AC3E}">
        <p14:creationId xmlns:p14="http://schemas.microsoft.com/office/powerpoint/2010/main" val="293447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18</a:t>
            </a:fld>
            <a:endParaRPr kumimoji="1" lang="ja-JP" altLang="en-US"/>
          </a:p>
        </p:txBody>
      </p:sp>
    </p:spTree>
    <p:extLst>
      <p:ext uri="{BB962C8B-B14F-4D97-AF65-F5344CB8AC3E}">
        <p14:creationId xmlns:p14="http://schemas.microsoft.com/office/powerpoint/2010/main" val="174107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2</a:t>
            </a:fld>
            <a:endParaRPr kumimoji="1" lang="ja-JP" altLang="en-US"/>
          </a:p>
        </p:txBody>
      </p:sp>
    </p:spTree>
    <p:extLst>
      <p:ext uri="{BB962C8B-B14F-4D97-AF65-F5344CB8AC3E}">
        <p14:creationId xmlns:p14="http://schemas.microsoft.com/office/powerpoint/2010/main" val="115667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3</a:t>
            </a:fld>
            <a:endParaRPr kumimoji="1" lang="ja-JP" altLang="en-US"/>
          </a:p>
        </p:txBody>
      </p:sp>
    </p:spTree>
    <p:extLst>
      <p:ext uri="{BB962C8B-B14F-4D97-AF65-F5344CB8AC3E}">
        <p14:creationId xmlns:p14="http://schemas.microsoft.com/office/powerpoint/2010/main" val="252370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4</a:t>
            </a:fld>
            <a:endParaRPr kumimoji="1" lang="ja-JP" altLang="en-US"/>
          </a:p>
        </p:txBody>
      </p:sp>
    </p:spTree>
    <p:extLst>
      <p:ext uri="{BB962C8B-B14F-4D97-AF65-F5344CB8AC3E}">
        <p14:creationId xmlns:p14="http://schemas.microsoft.com/office/powerpoint/2010/main" val="103389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5</a:t>
            </a:fld>
            <a:endParaRPr kumimoji="1" lang="ja-JP" altLang="en-US"/>
          </a:p>
        </p:txBody>
      </p:sp>
    </p:spTree>
    <p:extLst>
      <p:ext uri="{BB962C8B-B14F-4D97-AF65-F5344CB8AC3E}">
        <p14:creationId xmlns:p14="http://schemas.microsoft.com/office/powerpoint/2010/main" val="417896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100"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6</a:t>
            </a:fld>
            <a:endParaRPr kumimoji="1" lang="ja-JP" altLang="en-US"/>
          </a:p>
        </p:txBody>
      </p:sp>
    </p:spTree>
    <p:extLst>
      <p:ext uri="{BB962C8B-B14F-4D97-AF65-F5344CB8AC3E}">
        <p14:creationId xmlns:p14="http://schemas.microsoft.com/office/powerpoint/2010/main" val="361451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7</a:t>
            </a:fld>
            <a:endParaRPr kumimoji="1" lang="ja-JP" altLang="en-US"/>
          </a:p>
        </p:txBody>
      </p:sp>
    </p:spTree>
    <p:extLst>
      <p:ext uri="{BB962C8B-B14F-4D97-AF65-F5344CB8AC3E}">
        <p14:creationId xmlns:p14="http://schemas.microsoft.com/office/powerpoint/2010/main" val="3285271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8</a:t>
            </a:fld>
            <a:endParaRPr kumimoji="1" lang="ja-JP" altLang="en-US"/>
          </a:p>
        </p:txBody>
      </p:sp>
    </p:spTree>
    <p:extLst>
      <p:ext uri="{BB962C8B-B14F-4D97-AF65-F5344CB8AC3E}">
        <p14:creationId xmlns:p14="http://schemas.microsoft.com/office/powerpoint/2010/main" val="2895950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30CD8A-C95D-4CC6-9802-056B9A4743A1}" type="slidenum">
              <a:rPr kumimoji="1" lang="ja-JP" altLang="en-US" smtClean="0"/>
              <a:t>9</a:t>
            </a:fld>
            <a:endParaRPr kumimoji="1" lang="ja-JP" altLang="en-US"/>
          </a:p>
        </p:txBody>
      </p:sp>
    </p:spTree>
    <p:extLst>
      <p:ext uri="{BB962C8B-B14F-4D97-AF65-F5344CB8AC3E}">
        <p14:creationId xmlns:p14="http://schemas.microsoft.com/office/powerpoint/2010/main" val="3268075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2" descr="ＣＩ透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5716588"/>
            <a:ext cx="8128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イメージ（透明）のコピ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906463"/>
            <a:ext cx="501332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6" name="Date Placeholder 3"/>
          <p:cNvSpPr>
            <a:spLocks noGrp="1"/>
          </p:cNvSpPr>
          <p:nvPr>
            <p:ph type="dt" sz="half" idx="10"/>
          </p:nvPr>
        </p:nvSpPr>
        <p:spPr/>
        <p:txBody>
          <a:bodyPr/>
          <a:lstStyle>
            <a:lvl1pPr>
              <a:defRPr/>
            </a:lvl1pPr>
          </a:lstStyle>
          <a:p>
            <a:pPr>
              <a:defRPr/>
            </a:pPr>
            <a:fld id="{3DEB77C5-F552-4EEB-AE5F-703F609F2566}" type="datetime1">
              <a:rPr lang="en-US" altLang="ja-JP" smtClean="0"/>
              <a:t>5/16/2023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96024E97-9730-40E0-82AD-5797506BC2F5}" type="slidenum">
              <a:rPr lang="en-US" altLang="ja-JP"/>
              <a:pPr>
                <a:defRPr/>
              </a:pPr>
              <a:t>‹#›</a:t>
            </a:fld>
            <a:endParaRPr lang="en-US" altLang="ja-JP"/>
          </a:p>
        </p:txBody>
      </p:sp>
    </p:spTree>
    <p:extLst>
      <p:ext uri="{BB962C8B-B14F-4D97-AF65-F5344CB8AC3E}">
        <p14:creationId xmlns:p14="http://schemas.microsoft.com/office/powerpoint/2010/main" val="964843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A44468DC-D7B6-4F81-AB1C-7CF1BD0CE41E}" type="datetime1">
              <a:rPr lang="en-US" altLang="ja-JP" smtClean="0"/>
              <a:t>5/16/2023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1334E64E-3C7E-4688-AC8A-9F879B51C763}" type="slidenum">
              <a:rPr lang="en-US" altLang="ja-JP"/>
              <a:pPr>
                <a:defRPr/>
              </a:pPr>
              <a:t>‹#›</a:t>
            </a:fld>
            <a:endParaRPr lang="en-US" altLang="ja-JP"/>
          </a:p>
        </p:txBody>
      </p:sp>
    </p:spTree>
    <p:extLst>
      <p:ext uri="{BB962C8B-B14F-4D97-AF65-F5344CB8AC3E}">
        <p14:creationId xmlns:p14="http://schemas.microsoft.com/office/powerpoint/2010/main" val="2036926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4" name="Rectangle 7"/>
          <p:cNvSpPr>
            <a:spLocks noChangeArrowheads="1"/>
          </p:cNvSpPr>
          <p:nvPr/>
        </p:nvSpPr>
        <p:spPr bwMode="auto">
          <a:xfrm>
            <a:off x="868363" y="906463"/>
            <a:ext cx="10485437" cy="100012"/>
          </a:xfrm>
          <a:prstGeom prst="rect">
            <a:avLst/>
          </a:prstGeom>
          <a:gradFill rotWithShape="1">
            <a:gsLst>
              <a:gs pos="0">
                <a:srgbClr val="0000FF">
                  <a:alpha val="39998"/>
                </a:srgbClr>
              </a:gs>
              <a:gs pos="100000">
                <a:srgbClr val="3333FF">
                  <a:alpha val="10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BBDB815D-BC5E-4A37-9981-AA97586754A4}" type="datetime1">
              <a:rPr lang="en-US" altLang="ja-JP" smtClean="0"/>
              <a:t>5/16/2023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F37A088F-6184-4EF7-A632-DEF54242AB46}" type="slidenum">
              <a:rPr lang="en-US" altLang="ja-JP"/>
              <a:pPr>
                <a:defRPr/>
              </a:pPr>
              <a:t>‹#›</a:t>
            </a:fld>
            <a:endParaRPr lang="en-US" altLang="ja-JP"/>
          </a:p>
        </p:txBody>
      </p:sp>
    </p:spTree>
    <p:extLst>
      <p:ext uri="{BB962C8B-B14F-4D97-AF65-F5344CB8AC3E}">
        <p14:creationId xmlns:p14="http://schemas.microsoft.com/office/powerpoint/2010/main" val="1087283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0770B17D-6BAC-4921-9612-2C32B1EC2E23}" type="datetime1">
              <a:rPr lang="en-US" altLang="ja-JP" smtClean="0"/>
              <a:t>5/16/2023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4E8C0877-9A16-4DE7-B677-05166949137D}" type="slidenum">
              <a:rPr lang="en-US" altLang="ja-JP"/>
              <a:pPr>
                <a:defRPr/>
              </a:pPr>
              <a:t>‹#›</a:t>
            </a:fld>
            <a:endParaRPr lang="en-US" altLang="ja-JP"/>
          </a:p>
        </p:txBody>
      </p:sp>
    </p:spTree>
    <p:extLst>
      <p:ext uri="{BB962C8B-B14F-4D97-AF65-F5344CB8AC3E}">
        <p14:creationId xmlns:p14="http://schemas.microsoft.com/office/powerpoint/2010/main" val="3031201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Rectangle 7"/>
          <p:cNvSpPr>
            <a:spLocks noChangeArrowheads="1"/>
          </p:cNvSpPr>
          <p:nvPr/>
        </p:nvSpPr>
        <p:spPr bwMode="auto">
          <a:xfrm>
            <a:off x="868363" y="906463"/>
            <a:ext cx="10485437" cy="100012"/>
          </a:xfrm>
          <a:prstGeom prst="rect">
            <a:avLst/>
          </a:prstGeom>
          <a:gradFill rotWithShape="1">
            <a:gsLst>
              <a:gs pos="0">
                <a:srgbClr val="0000FF">
                  <a:alpha val="39998"/>
                </a:srgbClr>
              </a:gs>
              <a:gs pos="100000">
                <a:srgbClr val="3333FF">
                  <a:alpha val="10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Title 1"/>
          <p:cNvSpPr>
            <a:spLocks noGrp="1"/>
          </p:cNvSpPr>
          <p:nvPr>
            <p:ph type="title"/>
          </p:nvPr>
        </p:nvSpPr>
        <p:spPr>
          <a:xfrm>
            <a:off x="838200" y="365125"/>
            <a:ext cx="10515600" cy="759619"/>
          </a:xfrm>
        </p:spPr>
        <p:txBody>
          <a:bodyPr/>
          <a:lstStyle>
            <a:lvl1pPr>
              <a:defRPr>
                <a:solidFill>
                  <a:srgbClr val="333399"/>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838200" y="1340768"/>
            <a:ext cx="10515600" cy="4836195"/>
          </a:xfrm>
        </p:spPr>
        <p:txBody>
          <a:bodyPr>
            <a:normAutofit/>
          </a:bodyPr>
          <a:lstStyle>
            <a:lvl1pPr>
              <a:defRPr sz="3200">
                <a:solidFill>
                  <a:srgbClr val="333399"/>
                </a:solidFill>
              </a:defRPr>
            </a:lvl1pPr>
            <a:lvl2pPr>
              <a:defRPr sz="2800">
                <a:solidFill>
                  <a:srgbClr val="333399"/>
                </a:solidFill>
              </a:defRPr>
            </a:lvl2pPr>
            <a:lvl3pPr>
              <a:defRPr sz="2400">
                <a:solidFill>
                  <a:srgbClr val="333399"/>
                </a:solidFill>
              </a:defRPr>
            </a:lvl3pPr>
            <a:lvl4pPr>
              <a:defRPr sz="2000">
                <a:solidFill>
                  <a:srgbClr val="333399"/>
                </a:solidFill>
              </a:defRPr>
            </a:lvl4pPr>
            <a:lvl5pPr>
              <a:defRPr sz="2000">
                <a:solidFill>
                  <a:srgbClr val="333399"/>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4F0D8012-C3A9-466A-A1DC-9D56CED2210A}" type="datetime1">
              <a:rPr lang="en-US" altLang="ja-JP" smtClean="0"/>
              <a:t>5/16/2023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0F57480C-D45E-43B3-9D86-023BE6F5C6DC}" type="slidenum">
              <a:rPr lang="en-US" altLang="ja-JP"/>
              <a:pPr>
                <a:defRPr/>
              </a:pPr>
              <a:t>‹#›</a:t>
            </a:fld>
            <a:endParaRPr lang="en-US" altLang="ja-JP"/>
          </a:p>
        </p:txBody>
      </p:sp>
    </p:spTree>
    <p:extLst>
      <p:ext uri="{BB962C8B-B14F-4D97-AF65-F5344CB8AC3E}">
        <p14:creationId xmlns:p14="http://schemas.microsoft.com/office/powerpoint/2010/main" val="784083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Rectangle 7"/>
          <p:cNvSpPr>
            <a:spLocks noChangeArrowheads="1"/>
          </p:cNvSpPr>
          <p:nvPr/>
        </p:nvSpPr>
        <p:spPr bwMode="auto">
          <a:xfrm>
            <a:off x="868363" y="906463"/>
            <a:ext cx="10485437" cy="100012"/>
          </a:xfrm>
          <a:prstGeom prst="rect">
            <a:avLst/>
          </a:prstGeom>
          <a:gradFill rotWithShape="1">
            <a:gsLst>
              <a:gs pos="0">
                <a:srgbClr val="0000FF">
                  <a:alpha val="39998"/>
                </a:srgbClr>
              </a:gs>
              <a:gs pos="100000">
                <a:srgbClr val="3333FF">
                  <a:alpha val="10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タイトル 1"/>
          <p:cNvSpPr>
            <a:spLocks noGrp="1"/>
          </p:cNvSpPr>
          <p:nvPr>
            <p:ph type="title"/>
          </p:nvPr>
        </p:nvSpPr>
        <p:spPr/>
        <p:txBody>
          <a:bodyPr/>
          <a:lstStyle/>
          <a:p>
            <a:r>
              <a:rPr lang="ja-JP" altLang="en-US"/>
              <a:t>マスター タイトルの書式設定</a:t>
            </a:r>
          </a:p>
        </p:txBody>
      </p:sp>
      <p:sp>
        <p:nvSpPr>
          <p:cNvPr id="4" name="日付プレースホルダー 2"/>
          <p:cNvSpPr>
            <a:spLocks noGrp="1"/>
          </p:cNvSpPr>
          <p:nvPr>
            <p:ph type="dt" sz="half" idx="10"/>
          </p:nvPr>
        </p:nvSpPr>
        <p:spPr/>
        <p:txBody>
          <a:bodyPr/>
          <a:lstStyle>
            <a:lvl1pPr>
              <a:defRPr smtClean="0"/>
            </a:lvl1pPr>
          </a:lstStyle>
          <a:p>
            <a:pPr>
              <a:defRPr/>
            </a:pPr>
            <a:fld id="{6F5A8125-E4CD-4C34-9E9B-320DB75E6DC0}" type="datetime1">
              <a:rPr lang="en-US" altLang="ja-JP" smtClean="0"/>
              <a:t>5/16/2023</a:t>
            </a:fld>
            <a:endParaRPr lang="en-US"/>
          </a:p>
        </p:txBody>
      </p:sp>
      <p:sp>
        <p:nvSpPr>
          <p:cNvPr id="5" name="フッター プレースホルダー 3"/>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4"/>
          <p:cNvSpPr>
            <a:spLocks noGrp="1"/>
          </p:cNvSpPr>
          <p:nvPr>
            <p:ph type="sldNum" sz="quarter" idx="12"/>
          </p:nvPr>
        </p:nvSpPr>
        <p:spPr/>
        <p:txBody>
          <a:bodyPr/>
          <a:lstStyle>
            <a:lvl1pPr>
              <a:defRPr/>
            </a:lvl1pPr>
          </a:lstStyle>
          <a:p>
            <a:pPr>
              <a:defRPr/>
            </a:pPr>
            <a:fld id="{42CCB3B5-CE9A-497F-9CC9-B84F9D92C50B}" type="slidenum">
              <a:rPr lang="en-US" altLang="ja-JP"/>
              <a:pPr>
                <a:defRPr/>
              </a:pPr>
              <a:t>‹#›</a:t>
            </a:fld>
            <a:endParaRPr lang="en-US" altLang="ja-JP"/>
          </a:p>
        </p:txBody>
      </p:sp>
    </p:spTree>
    <p:extLst>
      <p:ext uri="{BB962C8B-B14F-4D97-AF65-F5344CB8AC3E}">
        <p14:creationId xmlns:p14="http://schemas.microsoft.com/office/powerpoint/2010/main" val="1072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B860C089-C690-4093-8B0C-1BC007396F32}" type="datetime1">
              <a:rPr lang="en-US" altLang="ja-JP" smtClean="0"/>
              <a:t>5/16/2023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C9A1BDFB-CFF9-401A-A9E7-CFBF981BDC5D}" type="slidenum">
              <a:rPr lang="en-US" altLang="ja-JP"/>
              <a:pPr>
                <a:defRPr/>
              </a:pPr>
              <a:t>‹#›</a:t>
            </a:fld>
            <a:endParaRPr lang="en-US" altLang="ja-JP"/>
          </a:p>
        </p:txBody>
      </p:sp>
    </p:spTree>
    <p:extLst>
      <p:ext uri="{BB962C8B-B14F-4D97-AF65-F5344CB8AC3E}">
        <p14:creationId xmlns:p14="http://schemas.microsoft.com/office/powerpoint/2010/main" val="404897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Rectangle 7"/>
          <p:cNvSpPr>
            <a:spLocks noChangeArrowheads="1"/>
          </p:cNvSpPr>
          <p:nvPr/>
        </p:nvSpPr>
        <p:spPr bwMode="auto">
          <a:xfrm>
            <a:off x="868363" y="906463"/>
            <a:ext cx="10485437" cy="100012"/>
          </a:xfrm>
          <a:prstGeom prst="rect">
            <a:avLst/>
          </a:prstGeom>
          <a:gradFill rotWithShape="1">
            <a:gsLst>
              <a:gs pos="0">
                <a:srgbClr val="0000FF">
                  <a:alpha val="39998"/>
                </a:srgbClr>
              </a:gs>
              <a:gs pos="100000">
                <a:srgbClr val="3333FF">
                  <a:alpha val="10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4"/>
          <p:cNvSpPr>
            <a:spLocks noGrp="1"/>
          </p:cNvSpPr>
          <p:nvPr>
            <p:ph type="dt" sz="half" idx="10"/>
          </p:nvPr>
        </p:nvSpPr>
        <p:spPr/>
        <p:txBody>
          <a:bodyPr/>
          <a:lstStyle>
            <a:lvl1pPr>
              <a:defRPr/>
            </a:lvl1pPr>
          </a:lstStyle>
          <a:p>
            <a:pPr>
              <a:defRPr/>
            </a:pPr>
            <a:fld id="{ABE27ACC-C4A2-4AD2-BB16-599C880AD143}" type="datetime1">
              <a:rPr lang="en-US" altLang="ja-JP" smtClean="0"/>
              <a:t>5/16/2023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ltLang="ja-JP"/>
          </a:p>
        </p:txBody>
      </p:sp>
      <p:sp>
        <p:nvSpPr>
          <p:cNvPr id="8" name="Slide Number Placeholder 6"/>
          <p:cNvSpPr>
            <a:spLocks noGrp="1"/>
          </p:cNvSpPr>
          <p:nvPr>
            <p:ph type="sldNum" sz="quarter" idx="12"/>
          </p:nvPr>
        </p:nvSpPr>
        <p:spPr/>
        <p:txBody>
          <a:bodyPr/>
          <a:lstStyle>
            <a:lvl1pPr>
              <a:defRPr/>
            </a:lvl1pPr>
          </a:lstStyle>
          <a:p>
            <a:pPr>
              <a:defRPr/>
            </a:pPr>
            <a:fld id="{DB859102-3E2E-4A04-8AD0-38F7DDE4AA67}" type="slidenum">
              <a:rPr lang="en-US" altLang="ja-JP"/>
              <a:pPr>
                <a:defRPr/>
              </a:pPr>
              <a:t>‹#›</a:t>
            </a:fld>
            <a:endParaRPr lang="en-US" altLang="ja-JP"/>
          </a:p>
        </p:txBody>
      </p:sp>
    </p:spTree>
    <p:extLst>
      <p:ext uri="{BB962C8B-B14F-4D97-AF65-F5344CB8AC3E}">
        <p14:creationId xmlns:p14="http://schemas.microsoft.com/office/powerpoint/2010/main" val="132392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fld id="{1EF27115-429C-45DD-8BA4-731A044D847A}" type="datetime1">
              <a:rPr lang="en-US" altLang="ja-JP" smtClean="0"/>
              <a:t>5/16/2023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83B8D95D-8FA8-4653-BDB5-61A0637F9DF3}" type="slidenum">
              <a:rPr lang="en-US" altLang="ja-JP"/>
              <a:pPr>
                <a:defRPr/>
              </a:pPr>
              <a:t>‹#›</a:t>
            </a:fld>
            <a:endParaRPr lang="en-US" altLang="ja-JP"/>
          </a:p>
        </p:txBody>
      </p:sp>
    </p:spTree>
    <p:extLst>
      <p:ext uri="{BB962C8B-B14F-4D97-AF65-F5344CB8AC3E}">
        <p14:creationId xmlns:p14="http://schemas.microsoft.com/office/powerpoint/2010/main" val="17576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Rectangle 7"/>
          <p:cNvSpPr>
            <a:spLocks noChangeArrowheads="1"/>
          </p:cNvSpPr>
          <p:nvPr/>
        </p:nvSpPr>
        <p:spPr bwMode="auto">
          <a:xfrm>
            <a:off x="868363" y="906463"/>
            <a:ext cx="10485437" cy="100012"/>
          </a:xfrm>
          <a:prstGeom prst="rect">
            <a:avLst/>
          </a:prstGeom>
          <a:gradFill rotWithShape="1">
            <a:gsLst>
              <a:gs pos="0">
                <a:srgbClr val="0000FF">
                  <a:alpha val="39998"/>
                </a:srgbClr>
              </a:gs>
              <a:gs pos="100000">
                <a:srgbClr val="3333FF">
                  <a:alpha val="10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4" name="Date Placeholder 2"/>
          <p:cNvSpPr>
            <a:spLocks noGrp="1"/>
          </p:cNvSpPr>
          <p:nvPr>
            <p:ph type="dt" sz="half" idx="10"/>
          </p:nvPr>
        </p:nvSpPr>
        <p:spPr/>
        <p:txBody>
          <a:bodyPr/>
          <a:lstStyle>
            <a:lvl1pPr>
              <a:defRPr/>
            </a:lvl1pPr>
          </a:lstStyle>
          <a:p>
            <a:pPr>
              <a:defRPr/>
            </a:pPr>
            <a:fld id="{A5038D96-654A-4590-96BF-6936ADAA622D}" type="datetime1">
              <a:rPr lang="en-US" altLang="ja-JP" smtClean="0"/>
              <a:t>5/16/2023</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ltLang="ja-JP"/>
          </a:p>
        </p:txBody>
      </p:sp>
      <p:sp>
        <p:nvSpPr>
          <p:cNvPr id="6" name="Slide Number Placeholder 4"/>
          <p:cNvSpPr>
            <a:spLocks noGrp="1"/>
          </p:cNvSpPr>
          <p:nvPr>
            <p:ph type="sldNum" sz="quarter" idx="12"/>
          </p:nvPr>
        </p:nvSpPr>
        <p:spPr/>
        <p:txBody>
          <a:bodyPr/>
          <a:lstStyle>
            <a:lvl1pPr>
              <a:defRPr/>
            </a:lvl1pPr>
          </a:lstStyle>
          <a:p>
            <a:pPr>
              <a:defRPr/>
            </a:pPr>
            <a:fld id="{1C7FFB77-0E69-4845-A9D0-5A284ACB60D8}" type="slidenum">
              <a:rPr lang="en-US" altLang="ja-JP"/>
              <a:pPr>
                <a:defRPr/>
              </a:pPr>
              <a:t>‹#›</a:t>
            </a:fld>
            <a:endParaRPr lang="en-US" altLang="ja-JP"/>
          </a:p>
        </p:txBody>
      </p:sp>
    </p:spTree>
    <p:extLst>
      <p:ext uri="{BB962C8B-B14F-4D97-AF65-F5344CB8AC3E}">
        <p14:creationId xmlns:p14="http://schemas.microsoft.com/office/powerpoint/2010/main" val="142530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33DF28-0CD2-4637-9442-859B1255688F}" type="datetime1">
              <a:rPr lang="en-US" altLang="ja-JP" smtClean="0"/>
              <a:t>5/16/2023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pPr>
              <a:defRPr/>
            </a:pPr>
            <a:fld id="{321FD879-2D42-4167-BB65-F9A66C40AE8D}" type="slidenum">
              <a:rPr lang="en-US" altLang="ja-JP"/>
              <a:pPr>
                <a:defRPr/>
              </a:pPr>
              <a:t>‹#›</a:t>
            </a:fld>
            <a:endParaRPr lang="en-US" altLang="ja-JP"/>
          </a:p>
        </p:txBody>
      </p:sp>
    </p:spTree>
    <p:extLst>
      <p:ext uri="{BB962C8B-B14F-4D97-AF65-F5344CB8AC3E}">
        <p14:creationId xmlns:p14="http://schemas.microsoft.com/office/powerpoint/2010/main" val="258729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FB204BA0-15B5-4E3E-BFB0-2DD6C8111635}" type="datetime1">
              <a:rPr lang="en-US" altLang="ja-JP" smtClean="0"/>
              <a:t>5/16/2023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2F2F185E-FA51-4313-AE68-A7CAC3F01F2E}" type="slidenum">
              <a:rPr lang="en-US" altLang="ja-JP"/>
              <a:pPr>
                <a:defRPr/>
              </a:pPr>
              <a:t>‹#›</a:t>
            </a:fld>
            <a:endParaRPr lang="en-US" altLang="ja-JP"/>
          </a:p>
        </p:txBody>
      </p:sp>
    </p:spTree>
    <p:extLst>
      <p:ext uri="{BB962C8B-B14F-4D97-AF65-F5344CB8AC3E}">
        <p14:creationId xmlns:p14="http://schemas.microsoft.com/office/powerpoint/2010/main" val="2735029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ＣＩ透明"/>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3525" y="5716588"/>
            <a:ext cx="8128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イメージ（透明）のコピー"/>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75050" y="906463"/>
            <a:ext cx="501332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838200" y="365125"/>
            <a:ext cx="10515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029" name="Text Placeholder 2"/>
          <p:cNvSpPr>
            <a:spLocks noGrp="1"/>
          </p:cNvSpPr>
          <p:nvPr>
            <p:ph type="body" idx="1"/>
          </p:nvPr>
        </p:nvSpPr>
        <p:spPr bwMode="auto">
          <a:xfrm>
            <a:off x="838200" y="1411288"/>
            <a:ext cx="105156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1185863" y="6356350"/>
            <a:ext cx="2743200" cy="365125"/>
          </a:xfrm>
          <a:prstGeom prst="rect">
            <a:avLst/>
          </a:prstGeom>
        </p:spPr>
        <p:txBody>
          <a:bodyPr vert="horz" lIns="91440" tIns="45720" rIns="91440" bIns="45720" rtlCol="0" anchor="ctr"/>
          <a:lstStyle>
            <a:lvl1pPr algn="l" eaLnBrk="1" hangingPunct="1">
              <a:defRPr sz="1200" dirty="0">
                <a:solidFill>
                  <a:schemeClr val="tx1">
                    <a:tint val="75000"/>
                  </a:schemeClr>
                </a:solidFill>
              </a:defRPr>
            </a:lvl1pPr>
          </a:lstStyle>
          <a:p>
            <a:pPr>
              <a:defRPr/>
            </a:pPr>
            <a:fld id="{C1EA7CD4-667A-4FDE-9551-364629C83B13}" type="datetime1">
              <a:rPr lang="en-US" altLang="ja-JP" smtClean="0"/>
              <a:t>5/16/2023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smtClean="0">
                <a:solidFill>
                  <a:schemeClr val="tx1">
                    <a:tint val="75000"/>
                  </a:schemeClr>
                </a:solidFill>
              </a:defRPr>
            </a:lvl1pPr>
          </a:lstStyle>
          <a:p>
            <a:pPr>
              <a:defRPr/>
            </a:pPr>
            <a:fld id="{31025975-4B33-442D-94A0-4B054FE6D00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0" r:id="rId4"/>
    <p:sldLayoutId id="2147483689" r:id="rId5"/>
    <p:sldLayoutId id="2147483681" r:id="rId6"/>
    <p:sldLayoutId id="2147483690" r:id="rId7"/>
    <p:sldLayoutId id="2147483682" r:id="rId8"/>
    <p:sldLayoutId id="2147483683" r:id="rId9"/>
    <p:sldLayoutId id="2147483684" r:id="rId10"/>
    <p:sldLayoutId id="2147483691" r:id="rId11"/>
    <p:sldLayoutId id="2147483685" r:id="rId12"/>
  </p:sldLayoutIdLst>
  <p:hf hdr="0" ftr="0" dt="0"/>
  <p:txStyles>
    <p:titleStyle>
      <a:lvl1pPr algn="l" rtl="0" fontAlgn="base">
        <a:lnSpc>
          <a:spcPct val="90000"/>
        </a:lnSpc>
        <a:spcBef>
          <a:spcPct val="0"/>
        </a:spcBef>
        <a:spcAft>
          <a:spcPct val="0"/>
        </a:spcAft>
        <a:defRPr kumimoji="1" sz="4400" kern="1200">
          <a:solidFill>
            <a:srgbClr val="333399"/>
          </a:solidFill>
          <a:latin typeface="+mj-lt"/>
          <a:ea typeface="+mj-ea"/>
          <a:cs typeface="+mj-cs"/>
        </a:defRPr>
      </a:lvl1pPr>
      <a:lvl2pPr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2pPr>
      <a:lvl3pPr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3pPr>
      <a:lvl4pPr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4pPr>
      <a:lvl5pPr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umimoji="1" sz="2800" kern="1200">
          <a:solidFill>
            <a:srgbClr val="333399"/>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kumimoji="1" sz="2400" kern="1200">
          <a:solidFill>
            <a:srgbClr val="333399"/>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umimoji="1" sz="2000" kern="1200">
          <a:solidFill>
            <a:srgbClr val="333399"/>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umimoji="1" kern="1200">
          <a:solidFill>
            <a:srgbClr val="333399"/>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umimoji="1" kern="1200">
          <a:solidFill>
            <a:srgbClr val="3333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ctrTitle"/>
          </p:nvPr>
        </p:nvSpPr>
        <p:spPr>
          <a:xfrm>
            <a:off x="1055440" y="1988840"/>
            <a:ext cx="10081120" cy="2736303"/>
          </a:xfrm>
        </p:spPr>
        <p:txBody>
          <a:bodyPr anchor="ctr" anchorCtr="1"/>
          <a:lstStyle/>
          <a:p>
            <a:pPr algn="l">
              <a:lnSpc>
                <a:spcPct val="100000"/>
              </a:lnSpc>
            </a:pPr>
            <a:r>
              <a:rPr lang="en-US" altLang="ja-JP"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Commercialization and fundamental research of waste heat recovery technology from ILC using ‘HASClay’</a:t>
            </a:r>
            <a:endParaRPr lang="ja-JP" altLang="en-US" sz="4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195" name="サブタイトル 2"/>
          <p:cNvSpPr>
            <a:spLocks noGrp="1"/>
          </p:cNvSpPr>
          <p:nvPr>
            <p:ph type="subTitle" idx="1"/>
          </p:nvPr>
        </p:nvSpPr>
        <p:spPr>
          <a:xfrm>
            <a:off x="3935760" y="5229200"/>
            <a:ext cx="7200800" cy="1080120"/>
          </a:xfrm>
        </p:spPr>
        <p:txBody>
          <a:bodyPr/>
          <a:lstStyle/>
          <a:p>
            <a:pPr algn="r"/>
            <a:r>
              <a:rPr lang="en-US" altLang="ja-JP" sz="2800" b="1" dirty="0">
                <a:latin typeface="Arial" panose="020B0604020202020204" pitchFamily="34" charset="0"/>
                <a:cs typeface="Arial" panose="020B0604020202020204" pitchFamily="34" charset="0"/>
              </a:rPr>
              <a:t>H</a:t>
            </a:r>
            <a:r>
              <a:rPr lang="en-US" altLang="ja-JP" sz="2800" dirty="0">
                <a:latin typeface="Arial" panose="020B0604020202020204" pitchFamily="34" charset="0"/>
                <a:cs typeface="Arial" panose="020B0604020202020204" pitchFamily="34" charset="0"/>
              </a:rPr>
              <a:t>igashi-</a:t>
            </a:r>
            <a:r>
              <a:rPr lang="en-US" altLang="ja-JP" sz="2800" dirty="0" err="1">
                <a:latin typeface="Arial" panose="020B0604020202020204" pitchFamily="34" charset="0"/>
                <a:cs typeface="Arial" panose="020B0604020202020204" pitchFamily="34" charset="0"/>
              </a:rPr>
              <a:t>nihon</a:t>
            </a:r>
            <a:r>
              <a:rPr lang="en-US" altLang="ja-JP" sz="2800" dirty="0">
                <a:latin typeface="Arial" panose="020B0604020202020204" pitchFamily="34" charset="0"/>
                <a:cs typeface="Arial" panose="020B0604020202020204" pitchFamily="34" charset="0"/>
              </a:rPr>
              <a:t> </a:t>
            </a:r>
            <a:r>
              <a:rPr lang="en-US" altLang="ja-JP" sz="2800" b="1" dirty="0" err="1">
                <a:latin typeface="Arial" panose="020B0604020202020204" pitchFamily="34" charset="0"/>
                <a:cs typeface="Arial" panose="020B0604020202020204" pitchFamily="34" charset="0"/>
              </a:rPr>
              <a:t>K</a:t>
            </a:r>
            <a:r>
              <a:rPr lang="en-US" altLang="ja-JP" sz="2800" dirty="0" err="1">
                <a:latin typeface="Arial" panose="020B0604020202020204" pitchFamily="34" charset="0"/>
                <a:cs typeface="Arial" panose="020B0604020202020204" pitchFamily="34" charset="0"/>
              </a:rPr>
              <a:t>iden</a:t>
            </a:r>
            <a:r>
              <a:rPr lang="en-US" altLang="ja-JP" sz="2800" b="1" dirty="0" err="1">
                <a:latin typeface="Arial" panose="020B0604020202020204" pitchFamily="34" charset="0"/>
                <a:cs typeface="Arial" panose="020B0604020202020204" pitchFamily="34" charset="0"/>
              </a:rPr>
              <a:t>K</a:t>
            </a:r>
            <a:r>
              <a:rPr lang="en-US" altLang="ja-JP" sz="2800" dirty="0" err="1">
                <a:latin typeface="Arial" panose="020B0604020202020204" pitchFamily="34" charset="0"/>
                <a:cs typeface="Arial" panose="020B0604020202020204" pitchFamily="34" charset="0"/>
              </a:rPr>
              <a:t>aihatsu</a:t>
            </a:r>
            <a:r>
              <a:rPr lang="en-US" altLang="ja-JP" sz="2800" dirty="0">
                <a:latin typeface="Arial" panose="020B0604020202020204" pitchFamily="34" charset="0"/>
                <a:cs typeface="Arial" panose="020B0604020202020204" pitchFamily="34" charset="0"/>
              </a:rPr>
              <a:t> </a:t>
            </a:r>
            <a:r>
              <a:rPr lang="en-US" altLang="ja-JP" sz="2800" dirty="0" err="1">
                <a:latin typeface="Arial" panose="020B0604020202020204" pitchFamily="34" charset="0"/>
                <a:cs typeface="Arial" panose="020B0604020202020204" pitchFamily="34" charset="0"/>
              </a:rPr>
              <a:t>Co.,Ltd</a:t>
            </a:r>
            <a:r>
              <a:rPr lang="en-US" altLang="ja-JP" sz="2800" dirty="0">
                <a:latin typeface="Arial" panose="020B0604020202020204" pitchFamily="34" charset="0"/>
                <a:cs typeface="Arial" panose="020B0604020202020204" pitchFamily="34" charset="0"/>
              </a:rPr>
              <a:t>.(</a:t>
            </a:r>
            <a:r>
              <a:rPr lang="en-US" altLang="ja-JP" sz="2800" b="1" dirty="0">
                <a:latin typeface="Arial" panose="020B0604020202020204" pitchFamily="34" charset="0"/>
                <a:cs typeface="Arial" panose="020B0604020202020204" pitchFamily="34" charset="0"/>
              </a:rPr>
              <a:t>HKK</a:t>
            </a:r>
            <a:r>
              <a:rPr lang="en-US" altLang="ja-JP" sz="2800" dirty="0">
                <a:latin typeface="Arial" panose="020B0604020202020204" pitchFamily="34" charset="0"/>
                <a:cs typeface="Arial" panose="020B0604020202020204" pitchFamily="34" charset="0"/>
              </a:rPr>
              <a:t>)</a:t>
            </a:r>
          </a:p>
          <a:p>
            <a:pPr algn="r"/>
            <a:r>
              <a:rPr lang="en-US" altLang="ja-JP" sz="2800" dirty="0">
                <a:latin typeface="Arial" panose="020B0604020202020204" pitchFamily="34" charset="0"/>
                <a:cs typeface="Arial" panose="020B0604020202020204" pitchFamily="34" charset="0"/>
              </a:rPr>
              <a:t>Goh Mitoya</a:t>
            </a:r>
          </a:p>
        </p:txBody>
      </p:sp>
      <p:sp>
        <p:nvSpPr>
          <p:cNvPr id="3" name="スライド番号プレースホルダー 2"/>
          <p:cNvSpPr>
            <a:spLocks noGrp="1"/>
          </p:cNvSpPr>
          <p:nvPr>
            <p:ph type="sldNum" sz="quarter" idx="12"/>
          </p:nvPr>
        </p:nvSpPr>
        <p:spPr/>
        <p:txBody>
          <a:bodyPr/>
          <a:lstStyle/>
          <a:p>
            <a:pPr>
              <a:defRPr/>
            </a:pPr>
            <a:fld id="{96024E97-9730-40E0-82AD-5797506BC2F5}" type="slidenum">
              <a:rPr lang="en-US" altLang="ja-JP" smtClean="0"/>
              <a:pPr>
                <a:defRPr/>
              </a:pPr>
              <a:t>1</a:t>
            </a:fld>
            <a:endParaRPr lang="en-US" altLang="ja-JP"/>
          </a:p>
        </p:txBody>
      </p:sp>
      <p:sp>
        <p:nvSpPr>
          <p:cNvPr id="2" name="テキスト ボックス 1"/>
          <p:cNvSpPr txBox="1"/>
          <p:nvPr/>
        </p:nvSpPr>
        <p:spPr>
          <a:xfrm>
            <a:off x="623392" y="476672"/>
            <a:ext cx="2852063" cy="707886"/>
          </a:xfrm>
          <a:prstGeom prst="rect">
            <a:avLst/>
          </a:prstGeom>
          <a:noFill/>
        </p:spPr>
        <p:txBody>
          <a:bodyPr wrap="none" rtlCol="0">
            <a:spAutoFit/>
          </a:bodyPr>
          <a:lstStyle/>
          <a:p>
            <a:r>
              <a:rPr kumimoji="1" lang="en-US" altLang="ja-JP" sz="2000" dirty="0">
                <a:solidFill>
                  <a:srgbClr val="333399"/>
                </a:solidFill>
              </a:rPr>
              <a:t>LCWS2023</a:t>
            </a:r>
            <a:r>
              <a:rPr lang="ja-JP" altLang="en-US" sz="2000" dirty="0">
                <a:solidFill>
                  <a:srgbClr val="333399"/>
                </a:solidFill>
              </a:rPr>
              <a:t> </a:t>
            </a:r>
            <a:r>
              <a:rPr lang="en-US" altLang="ja-JP" sz="2000" dirty="0">
                <a:solidFill>
                  <a:srgbClr val="333399"/>
                </a:solidFill>
              </a:rPr>
              <a:t>in SLAC</a:t>
            </a:r>
          </a:p>
          <a:p>
            <a:r>
              <a:rPr lang="en-US" altLang="ja-JP" sz="2000" dirty="0">
                <a:solidFill>
                  <a:srgbClr val="333399"/>
                </a:solidFill>
              </a:rPr>
              <a:t> </a:t>
            </a:r>
            <a:r>
              <a:rPr kumimoji="1" lang="en-US" altLang="ja-JP" sz="2000" dirty="0">
                <a:solidFill>
                  <a:srgbClr val="333399"/>
                </a:solidFill>
              </a:rPr>
              <a:t>Sustainability</a:t>
            </a:r>
            <a:r>
              <a:rPr kumimoji="1" lang="ja-JP" altLang="en-US" sz="2000" dirty="0">
                <a:solidFill>
                  <a:srgbClr val="333399"/>
                </a:solidFill>
              </a:rPr>
              <a:t>　</a:t>
            </a:r>
            <a:r>
              <a:rPr kumimoji="1" lang="en-US" altLang="ja-JP" sz="2000" dirty="0">
                <a:solidFill>
                  <a:srgbClr val="333399"/>
                </a:solidFill>
              </a:rPr>
              <a:t>Session</a:t>
            </a:r>
            <a:endParaRPr kumimoji="1" lang="ja-JP" altLang="en-US" sz="2000" dirty="0">
              <a:solidFill>
                <a:srgbClr val="333399"/>
              </a:solidFill>
            </a:endParaRPr>
          </a:p>
        </p:txBody>
      </p:sp>
    </p:spTree>
    <p:extLst>
      <p:ext uri="{BB962C8B-B14F-4D97-AF65-F5344CB8AC3E}">
        <p14:creationId xmlns:p14="http://schemas.microsoft.com/office/powerpoint/2010/main" val="1350464990"/>
      </p:ext>
    </p:extLst>
  </p:cSld>
  <p:clrMapOvr>
    <a:masterClrMapping/>
  </p:clrMapOvr>
  <mc:AlternateContent xmlns:mc="http://schemas.openxmlformats.org/markup-compatibility/2006" xmlns:p14="http://schemas.microsoft.com/office/powerpoint/2010/main">
    <mc:Choice Requires="p14">
      <p:transition spd="slow" p14:dur="2000" advTm="8673"/>
    </mc:Choice>
    <mc:Fallback xmlns="">
      <p:transition spd="slow" advTm="867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Fundamental research</a:t>
            </a:r>
            <a:endParaRPr kumimoji="1" lang="ja-JP" altLang="en-US" sz="36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10</a:t>
            </a:fld>
            <a:endParaRPr lang="en-US" altLang="ja-JP"/>
          </a:p>
        </p:txBody>
      </p:sp>
      <p:sp>
        <p:nvSpPr>
          <p:cNvPr id="5" name="テキスト ボックス 4"/>
          <p:cNvSpPr txBox="1"/>
          <p:nvPr/>
        </p:nvSpPr>
        <p:spPr>
          <a:xfrm>
            <a:off x="838200" y="1268760"/>
            <a:ext cx="10732840" cy="2092881"/>
          </a:xfrm>
          <a:prstGeom prst="rect">
            <a:avLst/>
          </a:prstGeom>
          <a:noFill/>
        </p:spPr>
        <p:txBody>
          <a:bodyPr wrap="square" rtlCol="0">
            <a:spAutoFit/>
          </a:bodyPr>
          <a:lstStyle/>
          <a:p>
            <a:r>
              <a:rPr lang="en-US" altLang="ja-JP" sz="2000" b="1" dirty="0">
                <a:solidFill>
                  <a:srgbClr val="333399"/>
                </a:solidFill>
              </a:rPr>
              <a:t>The aim of research.</a:t>
            </a:r>
          </a:p>
          <a:p>
            <a:pPr lvl="1"/>
            <a:r>
              <a:rPr lang="en-US" altLang="ja-JP" b="1" dirty="0">
                <a:solidFill>
                  <a:srgbClr val="333399"/>
                </a:solidFill>
              </a:rPr>
              <a:t>Understanding the microstructure of the HASClay using a synchrotron radiation facility.</a:t>
            </a:r>
          </a:p>
          <a:p>
            <a:pPr lvl="1"/>
            <a:r>
              <a:rPr lang="en-US" altLang="ja-JP" dirty="0">
                <a:solidFill>
                  <a:srgbClr val="333399"/>
                </a:solidFill>
              </a:rPr>
              <a:t>During the demonstration tests until May 2022, HASClay was only able to exhibit an average heat dissipation </a:t>
            </a:r>
            <a:r>
              <a:rPr lang="en-US" altLang="ja-JP" b="1" dirty="0">
                <a:solidFill>
                  <a:srgbClr val="FF0000"/>
                </a:solidFill>
              </a:rPr>
              <a:t>performance of approximately 46.9%</a:t>
            </a:r>
            <a:r>
              <a:rPr lang="en-US" altLang="ja-JP" dirty="0">
                <a:solidFill>
                  <a:srgbClr val="333399"/>
                </a:solidFill>
              </a:rPr>
              <a:t>.</a:t>
            </a:r>
          </a:p>
          <a:p>
            <a:pPr lvl="1"/>
            <a:r>
              <a:rPr lang="en-US" altLang="ja-JP" dirty="0">
                <a:solidFill>
                  <a:srgbClr val="333399"/>
                </a:solidFill>
              </a:rPr>
              <a:t>It is necessary to stably extract the heat storage and dissipation performance of HASClay.</a:t>
            </a:r>
          </a:p>
          <a:p>
            <a:pPr lvl="1"/>
            <a:r>
              <a:rPr lang="en-US" altLang="ja-JP" dirty="0">
                <a:solidFill>
                  <a:srgbClr val="333399"/>
                </a:solidFill>
              </a:rPr>
              <a:t>We want to utilize a synchrotron radiation facility to </a:t>
            </a:r>
            <a:r>
              <a:rPr lang="en-US" altLang="ja-JP" b="1" dirty="0">
                <a:solidFill>
                  <a:srgbClr val="FF0000"/>
                </a:solidFill>
              </a:rPr>
              <a:t>elucidate the structural changes in HASClay</a:t>
            </a:r>
            <a:r>
              <a:rPr lang="en-US" altLang="ja-JP" dirty="0">
                <a:solidFill>
                  <a:srgbClr val="333399"/>
                </a:solidFill>
              </a:rPr>
              <a:t> during water adsorption and desorption, and </a:t>
            </a:r>
            <a:r>
              <a:rPr lang="en-US" altLang="ja-JP" b="1" dirty="0">
                <a:solidFill>
                  <a:srgbClr val="FF0000"/>
                </a:solidFill>
              </a:rPr>
              <a:t>improve the heat dissipation performance</a:t>
            </a:r>
            <a:r>
              <a:rPr lang="en-US" altLang="ja-JP" dirty="0">
                <a:solidFill>
                  <a:srgbClr val="333399"/>
                </a:solidFill>
              </a:rPr>
              <a:t>.</a:t>
            </a:r>
            <a:endParaRPr lang="en-US" altLang="ja-JP" sz="2000" dirty="0">
              <a:solidFill>
                <a:srgbClr val="333399"/>
              </a:solidFill>
            </a:endParaRPr>
          </a:p>
        </p:txBody>
      </p:sp>
      <p:sp>
        <p:nvSpPr>
          <p:cNvPr id="6" name="テキスト ボックス 5"/>
          <p:cNvSpPr txBox="1"/>
          <p:nvPr/>
        </p:nvSpPr>
        <p:spPr>
          <a:xfrm>
            <a:off x="838200" y="3429000"/>
            <a:ext cx="5113784" cy="2339102"/>
          </a:xfrm>
          <a:prstGeom prst="rect">
            <a:avLst/>
          </a:prstGeom>
          <a:solidFill>
            <a:schemeClr val="accent6">
              <a:lumMod val="20000"/>
              <a:lumOff val="80000"/>
            </a:schemeClr>
          </a:solidFill>
        </p:spPr>
        <p:txBody>
          <a:bodyPr wrap="square" rtlCol="0">
            <a:spAutoFit/>
          </a:bodyPr>
          <a:lstStyle/>
          <a:p>
            <a:r>
              <a:rPr lang="en-US" altLang="ja-JP" b="1" dirty="0">
                <a:solidFill>
                  <a:srgbClr val="333399"/>
                </a:solidFill>
                <a:cs typeface="Arial" panose="020B0604020202020204" pitchFamily="34" charset="0"/>
              </a:rPr>
              <a:t>"X-ray imaging (SAGA Light Source, BL07)“</a:t>
            </a:r>
          </a:p>
          <a:p>
            <a:pPr lvl="1"/>
            <a:r>
              <a:rPr lang="en-US" altLang="ja-JP" sz="1600" dirty="0">
                <a:solidFill>
                  <a:srgbClr val="333399"/>
                </a:solidFill>
                <a:cs typeface="Arial" panose="020B0604020202020204" pitchFamily="34" charset="0"/>
              </a:rPr>
              <a:t>We will perform X-ray imaging measurements on both unused and repeatedly used HASClay samples in various stages of drying (4 stages), and observe the internal state of each HASClay sample to obtain information on the changes that may occur in the material structure. This will allow us to investigate the optimization of the thermal storage environment.</a:t>
            </a:r>
            <a:endParaRPr kumimoji="1" lang="ja-JP" altLang="en-US" sz="1600" dirty="0">
              <a:solidFill>
                <a:srgbClr val="333399"/>
              </a:solidFill>
              <a:cs typeface="Arial" panose="020B0604020202020204" pitchFamily="34" charset="0"/>
            </a:endParaRPr>
          </a:p>
        </p:txBody>
      </p:sp>
      <p:sp>
        <p:nvSpPr>
          <p:cNvPr id="7" name="テキスト ボックス 6"/>
          <p:cNvSpPr txBox="1"/>
          <p:nvPr/>
        </p:nvSpPr>
        <p:spPr>
          <a:xfrm>
            <a:off x="5951984" y="3429000"/>
            <a:ext cx="5760640" cy="3323987"/>
          </a:xfrm>
          <a:prstGeom prst="rect">
            <a:avLst/>
          </a:prstGeom>
          <a:solidFill>
            <a:schemeClr val="accent5">
              <a:lumMod val="20000"/>
              <a:lumOff val="80000"/>
            </a:schemeClr>
          </a:solidFill>
        </p:spPr>
        <p:txBody>
          <a:bodyPr wrap="square" rtlCol="0">
            <a:spAutoFit/>
          </a:bodyPr>
          <a:lstStyle/>
          <a:p>
            <a:r>
              <a:rPr lang="en-US" altLang="ja-JP" b="1" dirty="0">
                <a:solidFill>
                  <a:srgbClr val="333399"/>
                </a:solidFill>
                <a:cs typeface="Arial" panose="020B0604020202020204" pitchFamily="34" charset="0"/>
              </a:rPr>
              <a:t>"SAXS</a:t>
            </a:r>
            <a:r>
              <a:rPr lang="ja-JP" altLang="en-US" b="1" dirty="0">
                <a:solidFill>
                  <a:srgbClr val="333399"/>
                </a:solidFill>
                <a:cs typeface="Arial" panose="020B0604020202020204" pitchFamily="34" charset="0"/>
              </a:rPr>
              <a:t>・</a:t>
            </a:r>
            <a:r>
              <a:rPr lang="en-US" altLang="ja-JP" b="1" dirty="0">
                <a:solidFill>
                  <a:srgbClr val="333399"/>
                </a:solidFill>
                <a:cs typeface="Arial" panose="020B0604020202020204" pitchFamily="34" charset="0"/>
              </a:rPr>
              <a:t>USAXS(SPring-8,BL19B2) “</a:t>
            </a:r>
          </a:p>
          <a:p>
            <a:r>
              <a:rPr lang="ja-JP" altLang="en-US" sz="1600" dirty="0">
                <a:solidFill>
                  <a:srgbClr val="333399"/>
                </a:solidFill>
                <a:cs typeface="Arial" panose="020B0604020202020204" pitchFamily="34" charset="0"/>
              </a:rPr>
              <a:t>　・</a:t>
            </a:r>
            <a:r>
              <a:rPr lang="en-US" altLang="ja-JP" sz="1600" dirty="0">
                <a:solidFill>
                  <a:srgbClr val="333399"/>
                </a:solidFill>
                <a:cs typeface="Arial" panose="020B0604020202020204" pitchFamily="34" charset="0"/>
              </a:rPr>
              <a:t>Measurement using an automatic measurement robot</a:t>
            </a:r>
          </a:p>
          <a:p>
            <a:pPr lvl="1"/>
            <a:r>
              <a:rPr lang="en-US" altLang="ja-JP" sz="1600" dirty="0">
                <a:solidFill>
                  <a:srgbClr val="333399"/>
                </a:solidFill>
                <a:cs typeface="Arial" panose="020B0604020202020204" pitchFamily="34" charset="0"/>
              </a:rPr>
              <a:t>Small-angle scattering measurements will be conducted on unused and multiple-used HASClay samples that have been pre-absorbed with water to three levels. The purpose is to investigate the effect of pore size differences.</a:t>
            </a:r>
          </a:p>
          <a:p>
            <a:r>
              <a:rPr lang="ja-JP" altLang="en-US" sz="1600" dirty="0">
                <a:solidFill>
                  <a:srgbClr val="333399"/>
                </a:solidFill>
                <a:cs typeface="Arial" panose="020B0604020202020204" pitchFamily="34" charset="0"/>
              </a:rPr>
              <a:t>　・</a:t>
            </a:r>
            <a:r>
              <a:rPr lang="en-US" altLang="ja-JP" sz="1600" dirty="0">
                <a:solidFill>
                  <a:srgbClr val="333399"/>
                </a:solidFill>
                <a:cs typeface="Arial" panose="020B0604020202020204" pitchFamily="34" charset="0"/>
              </a:rPr>
              <a:t>Time-resolved (in-situ) measurements</a:t>
            </a:r>
          </a:p>
          <a:p>
            <a:pPr lvl="1"/>
            <a:r>
              <a:rPr lang="en-US" altLang="ja-JP" sz="1600" dirty="0">
                <a:solidFill>
                  <a:srgbClr val="333399"/>
                </a:solidFill>
                <a:cs typeface="Arial" panose="020B0604020202020204" pitchFamily="34" charset="0"/>
              </a:rPr>
              <a:t>A self-made temperature-controlled stage will be used to continuously dry the same sample in a wet state. The process of water molecule detachment and drying will be observed in situ using small-angle scattering to obtain insights.</a:t>
            </a:r>
            <a:endParaRPr kumimoji="1" lang="ja-JP" altLang="en-US" sz="1600" dirty="0">
              <a:solidFill>
                <a:srgbClr val="333399"/>
              </a:solidFill>
              <a:cs typeface="Arial" panose="020B0604020202020204" pitchFamily="34" charset="0"/>
            </a:endParaRPr>
          </a:p>
        </p:txBody>
      </p:sp>
      <p:sp>
        <p:nvSpPr>
          <p:cNvPr id="8" name="テキスト ボックス 7"/>
          <p:cNvSpPr txBox="1"/>
          <p:nvPr/>
        </p:nvSpPr>
        <p:spPr>
          <a:xfrm>
            <a:off x="1487488" y="6099901"/>
            <a:ext cx="3698448" cy="369332"/>
          </a:xfrm>
          <a:prstGeom prst="rect">
            <a:avLst/>
          </a:prstGeom>
          <a:noFill/>
        </p:spPr>
        <p:txBody>
          <a:bodyPr wrap="none" rtlCol="0">
            <a:spAutoFit/>
          </a:bodyPr>
          <a:lstStyle/>
          <a:p>
            <a:r>
              <a:rPr lang="en-US" altLang="ja-JP" b="1" dirty="0">
                <a:solidFill>
                  <a:srgbClr val="333399"/>
                </a:solidFill>
              </a:rPr>
              <a:t>Implemented in December 2022.</a:t>
            </a:r>
            <a:endParaRPr kumimoji="1" lang="ja-JP" altLang="en-US" b="1" dirty="0">
              <a:solidFill>
                <a:srgbClr val="333399"/>
              </a:solidFill>
            </a:endParaRPr>
          </a:p>
        </p:txBody>
      </p:sp>
    </p:spTree>
    <p:extLst>
      <p:ext uri="{BB962C8B-B14F-4D97-AF65-F5344CB8AC3E}">
        <p14:creationId xmlns:p14="http://schemas.microsoft.com/office/powerpoint/2010/main" val="3255255703"/>
      </p:ext>
    </p:extLst>
  </p:cSld>
  <p:clrMapOvr>
    <a:masterClrMapping/>
  </p:clrMapOvr>
  <mc:AlternateContent xmlns:mc="http://schemas.openxmlformats.org/markup-compatibility/2006" xmlns:p14="http://schemas.microsoft.com/office/powerpoint/2010/main">
    <mc:Choice Requires="p14">
      <p:transition spd="slow" p14:dur="2000" advTm="21617"/>
    </mc:Choice>
    <mc:Fallback xmlns="">
      <p:transition spd="slow" advTm="2161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Fundamental research</a:t>
            </a:r>
            <a:endParaRPr kumimoji="1" lang="ja-JP" altLang="en-US" sz="36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11</a:t>
            </a:fld>
            <a:endParaRPr lang="en-US" altLang="ja-JP" dirty="0"/>
          </a:p>
        </p:txBody>
      </p:sp>
      <p:sp>
        <p:nvSpPr>
          <p:cNvPr id="5" name="テキスト ボックス 4"/>
          <p:cNvSpPr txBox="1"/>
          <p:nvPr/>
        </p:nvSpPr>
        <p:spPr>
          <a:xfrm>
            <a:off x="838200" y="4540468"/>
            <a:ext cx="10658400" cy="1815882"/>
          </a:xfrm>
          <a:prstGeom prst="rect">
            <a:avLst/>
          </a:prstGeom>
          <a:noFill/>
        </p:spPr>
        <p:txBody>
          <a:bodyPr wrap="square" rtlCol="0">
            <a:spAutoFit/>
          </a:bodyPr>
          <a:lstStyle/>
          <a:p>
            <a:r>
              <a:rPr lang="en-US" altLang="ja-JP" sz="2000" b="1" dirty="0">
                <a:solidFill>
                  <a:srgbClr val="333399"/>
                </a:solidFill>
                <a:cs typeface="Arial" panose="020B0604020202020204" pitchFamily="34" charset="0"/>
              </a:rPr>
              <a:t>"X-ray imaging (SAGA Light Source, BL07)“</a:t>
            </a:r>
          </a:p>
          <a:p>
            <a:pPr lvl="1"/>
            <a:r>
              <a:rPr lang="en-US" altLang="ja-JP" dirty="0">
                <a:solidFill>
                  <a:srgbClr val="333399"/>
                </a:solidFill>
              </a:rPr>
              <a:t>We were able to observe three regions with different densities and the density changes that occur during each drying process. </a:t>
            </a:r>
          </a:p>
          <a:p>
            <a:pPr lvl="1"/>
            <a:r>
              <a:rPr lang="en-US" altLang="ja-JP" dirty="0">
                <a:solidFill>
                  <a:srgbClr val="333399"/>
                </a:solidFill>
              </a:rPr>
              <a:t>After drying, it was revealed that the sample which had been used multiple times had a higher mass density compared to the unused sample, and the amount of density change during drying was smaller.</a:t>
            </a:r>
            <a:endParaRPr lang="en-US" altLang="ja-JP" sz="2000" dirty="0">
              <a:solidFill>
                <a:srgbClr val="333399"/>
              </a:solidFill>
            </a:endParaRPr>
          </a:p>
        </p:txBody>
      </p:sp>
      <p:pic>
        <p:nvPicPr>
          <p:cNvPr id="8" name="図 7"/>
          <p:cNvPicPr>
            <a:picLocks noChangeAspect="1"/>
          </p:cNvPicPr>
          <p:nvPr/>
        </p:nvPicPr>
        <p:blipFill>
          <a:blip r:embed="rId3"/>
          <a:stretch>
            <a:fillRect/>
          </a:stretch>
        </p:blipFill>
        <p:spPr>
          <a:xfrm>
            <a:off x="838200" y="1313856"/>
            <a:ext cx="5400000" cy="3037500"/>
          </a:xfrm>
          <a:prstGeom prst="rect">
            <a:avLst/>
          </a:prstGeom>
          <a:ln w="12700" cap="sq">
            <a:solidFill>
              <a:srgbClr val="333399"/>
            </a:solidFill>
            <a:prstDash val="solid"/>
            <a:miter lim="800000"/>
          </a:ln>
          <a:effectLst>
            <a:outerShdw blurRad="50800" dist="38100" dir="2700000" algn="tl" rotWithShape="0">
              <a:srgbClr val="000000">
                <a:alpha val="43000"/>
              </a:srgbClr>
            </a:outerShdw>
          </a:effectLst>
        </p:spPr>
      </p:pic>
      <p:pic>
        <p:nvPicPr>
          <p:cNvPr id="9" name="図 8"/>
          <p:cNvPicPr>
            <a:picLocks noChangeAspect="1"/>
          </p:cNvPicPr>
          <p:nvPr/>
        </p:nvPicPr>
        <p:blipFill>
          <a:blip r:embed="rId4"/>
          <a:stretch>
            <a:fillRect/>
          </a:stretch>
        </p:blipFill>
        <p:spPr>
          <a:xfrm>
            <a:off x="6238200" y="1313856"/>
            <a:ext cx="5400000" cy="3037500"/>
          </a:xfrm>
          <a:prstGeom prst="rect">
            <a:avLst/>
          </a:prstGeom>
          <a:ln w="12700" cap="sq">
            <a:solidFill>
              <a:srgbClr val="3333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457831"/>
      </p:ext>
    </p:extLst>
  </p:cSld>
  <p:clrMapOvr>
    <a:masterClrMapping/>
  </p:clrMapOvr>
  <mc:AlternateContent xmlns:mc="http://schemas.openxmlformats.org/markup-compatibility/2006" xmlns:p14="http://schemas.microsoft.com/office/powerpoint/2010/main">
    <mc:Choice Requires="p14">
      <p:transition spd="slow" p14:dur="2000" advTm="55137"/>
    </mc:Choice>
    <mc:Fallback xmlns="">
      <p:transition spd="slow" advTm="551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Fundamental research</a:t>
            </a:r>
            <a:endParaRPr kumimoji="1" lang="ja-JP" altLang="en-US" sz="36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12</a:t>
            </a:fld>
            <a:endParaRPr lang="en-US" altLang="ja-JP" dirty="0"/>
          </a:p>
        </p:txBody>
      </p:sp>
      <p:sp>
        <p:nvSpPr>
          <p:cNvPr id="5" name="テキスト ボックス 4"/>
          <p:cNvSpPr txBox="1"/>
          <p:nvPr/>
        </p:nvSpPr>
        <p:spPr>
          <a:xfrm>
            <a:off x="838200" y="4540468"/>
            <a:ext cx="10586392" cy="2092881"/>
          </a:xfrm>
          <a:prstGeom prst="rect">
            <a:avLst/>
          </a:prstGeom>
          <a:noFill/>
        </p:spPr>
        <p:txBody>
          <a:bodyPr wrap="square" rtlCol="0">
            <a:spAutoFit/>
          </a:bodyPr>
          <a:lstStyle/>
          <a:p>
            <a:r>
              <a:rPr lang="en-US" altLang="ja-JP" sz="2000" b="1" dirty="0">
                <a:solidFill>
                  <a:srgbClr val="333399"/>
                </a:solidFill>
                <a:cs typeface="Arial" panose="020B0604020202020204" pitchFamily="34" charset="0"/>
              </a:rPr>
              <a:t>"SAXS</a:t>
            </a:r>
            <a:r>
              <a:rPr lang="ja-JP" altLang="en-US" sz="2000" b="1" dirty="0">
                <a:solidFill>
                  <a:srgbClr val="333399"/>
                </a:solidFill>
                <a:cs typeface="Arial" panose="020B0604020202020204" pitchFamily="34" charset="0"/>
              </a:rPr>
              <a:t>・</a:t>
            </a:r>
            <a:r>
              <a:rPr lang="en-US" altLang="ja-JP" sz="2000" b="1" dirty="0">
                <a:solidFill>
                  <a:srgbClr val="333399"/>
                </a:solidFill>
                <a:cs typeface="Arial" panose="020B0604020202020204" pitchFamily="34" charset="0"/>
              </a:rPr>
              <a:t>USAXS(SPring-8,BL19B2) “</a:t>
            </a:r>
          </a:p>
          <a:p>
            <a:pPr lvl="1"/>
            <a:r>
              <a:rPr lang="en-US" altLang="ja-JP" dirty="0">
                <a:solidFill>
                  <a:srgbClr val="333399"/>
                </a:solidFill>
              </a:rPr>
              <a:t>It was found that the density difference between the pore and the HASClay increases due to water evaporation. </a:t>
            </a:r>
          </a:p>
          <a:p>
            <a:pPr lvl="1"/>
            <a:r>
              <a:rPr lang="en-US" altLang="ja-JP" dirty="0">
                <a:solidFill>
                  <a:srgbClr val="333399"/>
                </a:solidFill>
              </a:rPr>
              <a:t>By one-dimensionally converting SAXS and USAXS data, scattering profiles of unused and multiple-used samples could be compared. </a:t>
            </a:r>
          </a:p>
          <a:p>
            <a:pPr lvl="1"/>
            <a:r>
              <a:rPr lang="en-US" altLang="ja-JP" dirty="0">
                <a:solidFill>
                  <a:srgbClr val="333399"/>
                </a:solidFill>
              </a:rPr>
              <a:t>The phenomenon of decreasing scattering intensity in the low-wave number region and increasing in the high-wave number region was observed.</a:t>
            </a:r>
            <a:endParaRPr lang="en-US" altLang="ja-JP" sz="2000" dirty="0">
              <a:solidFill>
                <a:srgbClr val="333399"/>
              </a:solidFill>
            </a:endParaRPr>
          </a:p>
        </p:txBody>
      </p:sp>
      <p:pic>
        <p:nvPicPr>
          <p:cNvPr id="3" name="図 2"/>
          <p:cNvPicPr>
            <a:picLocks noChangeAspect="1"/>
          </p:cNvPicPr>
          <p:nvPr/>
        </p:nvPicPr>
        <p:blipFill>
          <a:blip r:embed="rId3"/>
          <a:stretch>
            <a:fillRect/>
          </a:stretch>
        </p:blipFill>
        <p:spPr>
          <a:xfrm>
            <a:off x="838200" y="1313856"/>
            <a:ext cx="5400000" cy="3037500"/>
          </a:xfrm>
          <a:prstGeom prst="rect">
            <a:avLst/>
          </a:prstGeom>
          <a:ln w="12700" cap="sq">
            <a:solidFill>
              <a:srgbClr val="333399"/>
            </a:solidFill>
            <a:prstDash val="solid"/>
            <a:miter lim="800000"/>
          </a:ln>
          <a:effectLst>
            <a:outerShdw blurRad="50800" dist="38100" dir="2700000" algn="tl" rotWithShape="0">
              <a:srgbClr val="000000">
                <a:alpha val="43000"/>
              </a:srgbClr>
            </a:outerShdw>
          </a:effectLst>
        </p:spPr>
      </p:pic>
      <p:pic>
        <p:nvPicPr>
          <p:cNvPr id="6" name="図 5"/>
          <p:cNvPicPr>
            <a:picLocks noChangeAspect="1"/>
          </p:cNvPicPr>
          <p:nvPr/>
        </p:nvPicPr>
        <p:blipFill>
          <a:blip r:embed="rId4"/>
          <a:stretch>
            <a:fillRect/>
          </a:stretch>
        </p:blipFill>
        <p:spPr>
          <a:xfrm>
            <a:off x="6238200" y="1313856"/>
            <a:ext cx="5400000" cy="3037500"/>
          </a:xfrm>
          <a:prstGeom prst="rect">
            <a:avLst/>
          </a:prstGeom>
          <a:ln w="12700" cap="sq">
            <a:solidFill>
              <a:srgbClr val="3333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822469"/>
      </p:ext>
    </p:extLst>
  </p:cSld>
  <p:clrMapOvr>
    <a:masterClrMapping/>
  </p:clrMapOvr>
  <mc:AlternateContent xmlns:mc="http://schemas.openxmlformats.org/markup-compatibility/2006" xmlns:p14="http://schemas.microsoft.com/office/powerpoint/2010/main">
    <mc:Choice Requires="p14">
      <p:transition spd="slow" p14:dur="2000" advTm="7779"/>
    </mc:Choice>
    <mc:Fallback xmlns="">
      <p:transition spd="slow" advTm="777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Demonstration tests to achieve commercialization</a:t>
            </a: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13</a:t>
            </a:fld>
            <a:endParaRPr lang="en-US" altLang="ja-JP"/>
          </a:p>
        </p:txBody>
      </p:sp>
      <p:sp>
        <p:nvSpPr>
          <p:cNvPr id="11" name="正方形/長方形 10">
            <a:extLst>
              <a:ext uri="{FF2B5EF4-FFF2-40B4-BE49-F238E27FC236}">
                <a16:creationId xmlns:a16="http://schemas.microsoft.com/office/drawing/2014/main" id="{AC80B296-203E-4E03-9F9B-2E9A9D8E36C3}"/>
              </a:ext>
            </a:extLst>
          </p:cNvPr>
          <p:cNvSpPr/>
          <p:nvPr/>
        </p:nvSpPr>
        <p:spPr>
          <a:xfrm>
            <a:off x="6080808" y="1010720"/>
            <a:ext cx="6111192" cy="5874663"/>
          </a:xfrm>
          <a:prstGeom prst="rect">
            <a:avLst/>
          </a:prstGeom>
          <a:solidFill>
            <a:srgbClr val="F3F8FC"/>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18" name="正方形/長方形 17">
            <a:extLst>
              <a:ext uri="{FF2B5EF4-FFF2-40B4-BE49-F238E27FC236}">
                <a16:creationId xmlns:a16="http://schemas.microsoft.com/office/drawing/2014/main" id="{497EB598-33C3-43F8-9AF3-718A7410CBCA}"/>
              </a:ext>
            </a:extLst>
          </p:cNvPr>
          <p:cNvSpPr/>
          <p:nvPr/>
        </p:nvSpPr>
        <p:spPr>
          <a:xfrm>
            <a:off x="7856" y="1010720"/>
            <a:ext cx="6096000" cy="5874663"/>
          </a:xfrm>
          <a:prstGeom prst="rect">
            <a:avLst/>
          </a:prstGeom>
          <a:solidFill>
            <a:srgbClr val="FBE4D5">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pic>
        <p:nvPicPr>
          <p:cNvPr id="19" name="図 18">
            <a:extLst>
              <a:ext uri="{FF2B5EF4-FFF2-40B4-BE49-F238E27FC236}">
                <a16:creationId xmlns:a16="http://schemas.microsoft.com/office/drawing/2014/main" id="{83BE5E8B-3B80-44F0-BF08-684C37DC2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472" y="3301403"/>
            <a:ext cx="1487055" cy="1564303"/>
          </a:xfrm>
          <a:prstGeom prst="rect">
            <a:avLst/>
          </a:prstGeom>
        </p:spPr>
      </p:pic>
      <p:sp>
        <p:nvSpPr>
          <p:cNvPr id="20" name="矢印: 環状 1">
            <a:extLst>
              <a:ext uri="{FF2B5EF4-FFF2-40B4-BE49-F238E27FC236}">
                <a16:creationId xmlns:a16="http://schemas.microsoft.com/office/drawing/2014/main" id="{0E431A01-17C5-48C7-AD59-CBF337BD92EF}"/>
              </a:ext>
            </a:extLst>
          </p:cNvPr>
          <p:cNvSpPr/>
          <p:nvPr/>
        </p:nvSpPr>
        <p:spPr>
          <a:xfrm>
            <a:off x="4625723" y="2361338"/>
            <a:ext cx="2906310" cy="2504368"/>
          </a:xfrm>
          <a:prstGeom prst="circularArrow">
            <a:avLst>
              <a:gd name="adj1" fmla="val 6998"/>
              <a:gd name="adj2" fmla="val 1142319"/>
              <a:gd name="adj3" fmla="val 20745388"/>
              <a:gd name="adj4" fmla="val 10800000"/>
              <a:gd name="adj5" fmla="val 11293"/>
            </a:avLst>
          </a:prstGeom>
          <a:ln w="76200"/>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a:solidFill>
                <a:schemeClr val="tx1"/>
              </a:solidFill>
            </a:endParaRPr>
          </a:p>
        </p:txBody>
      </p:sp>
      <p:sp>
        <p:nvSpPr>
          <p:cNvPr id="21" name="テキスト ボックス 5">
            <a:extLst>
              <a:ext uri="{FF2B5EF4-FFF2-40B4-BE49-F238E27FC236}">
                <a16:creationId xmlns:a16="http://schemas.microsoft.com/office/drawing/2014/main" id="{611B35AE-9216-41AA-A4DF-7E9872D1709D}"/>
              </a:ext>
            </a:extLst>
          </p:cNvPr>
          <p:cNvSpPr txBox="1"/>
          <p:nvPr/>
        </p:nvSpPr>
        <p:spPr>
          <a:xfrm>
            <a:off x="14900" y="1097905"/>
            <a:ext cx="6009092" cy="461665"/>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2300" b="1" dirty="0">
                <a:solidFill>
                  <a:srgbClr val="333399"/>
                </a:solidFill>
                <a:latin typeface="Arial" panose="020B0604020202020204" pitchFamily="34" charset="0"/>
                <a:cs typeface="Arial" panose="020B0604020202020204" pitchFamily="34" charset="0"/>
              </a:rPr>
              <a:t>Thermal storage process: </a:t>
            </a:r>
            <a:r>
              <a:rPr lang="en-US" altLang="ja-JP" sz="2300" b="1" dirty="0">
                <a:solidFill>
                  <a:srgbClr val="FF0000"/>
                </a:solidFill>
                <a:latin typeface="Arial" panose="020B0604020202020204" pitchFamily="34" charset="0"/>
                <a:cs typeface="Arial" panose="020B0604020202020204" pitchFamily="34" charset="0"/>
              </a:rPr>
              <a:t>Hot spring</a:t>
            </a:r>
            <a:endParaRPr kumimoji="1" lang="ja-JP" altLang="en-US" sz="2300" b="1" dirty="0">
              <a:solidFill>
                <a:srgbClr val="FF0000"/>
              </a:solidFill>
              <a:latin typeface="Arial" panose="020B0604020202020204" pitchFamily="34" charset="0"/>
              <a:cs typeface="Arial" panose="020B0604020202020204" pitchFamily="34" charset="0"/>
            </a:endParaRPr>
          </a:p>
        </p:txBody>
      </p:sp>
      <p:sp>
        <p:nvSpPr>
          <p:cNvPr id="22" name="テキスト ボックス 6">
            <a:extLst>
              <a:ext uri="{FF2B5EF4-FFF2-40B4-BE49-F238E27FC236}">
                <a16:creationId xmlns:a16="http://schemas.microsoft.com/office/drawing/2014/main" id="{5B56C5FA-519D-497A-BB31-1303CDC6B228}"/>
              </a:ext>
            </a:extLst>
          </p:cNvPr>
          <p:cNvSpPr txBox="1"/>
          <p:nvPr/>
        </p:nvSpPr>
        <p:spPr>
          <a:xfrm>
            <a:off x="6178577" y="1097905"/>
            <a:ext cx="5918368" cy="446276"/>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2300" b="1" dirty="0">
                <a:solidFill>
                  <a:srgbClr val="333399"/>
                </a:solidFill>
                <a:latin typeface="Arial" panose="020B0604020202020204" pitchFamily="34" charset="0"/>
                <a:cs typeface="Arial" panose="020B0604020202020204" pitchFamily="34" charset="0"/>
              </a:rPr>
              <a:t>Heat dissipation process: </a:t>
            </a:r>
            <a:r>
              <a:rPr lang="en-US" altLang="ja-JP" sz="2300" b="1" dirty="0">
                <a:solidFill>
                  <a:srgbClr val="FF0000"/>
                </a:solidFill>
                <a:latin typeface="Arial" panose="020B0604020202020204" pitchFamily="34" charset="0"/>
                <a:cs typeface="Arial" panose="020B0604020202020204" pitchFamily="34" charset="0"/>
              </a:rPr>
              <a:t>Greenhouse</a:t>
            </a:r>
            <a:endParaRPr kumimoji="1" lang="ja-JP" altLang="en-US" sz="2300" b="1" dirty="0">
              <a:solidFill>
                <a:srgbClr val="FF0000"/>
              </a:solidFill>
              <a:latin typeface="Arial" panose="020B0604020202020204" pitchFamily="34" charset="0"/>
              <a:cs typeface="Arial" panose="020B0604020202020204" pitchFamily="34" charset="0"/>
            </a:endParaRPr>
          </a:p>
        </p:txBody>
      </p:sp>
      <p:pic>
        <p:nvPicPr>
          <p:cNvPr id="23" name="図 22">
            <a:extLst>
              <a:ext uri="{FF2B5EF4-FFF2-40B4-BE49-F238E27FC236}">
                <a16:creationId xmlns:a16="http://schemas.microsoft.com/office/drawing/2014/main" id="{9EA947D0-46E8-4A94-BB35-7839E388457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9648406" y="1629160"/>
            <a:ext cx="2544406" cy="3240000"/>
          </a:xfrm>
          <a:prstGeom prst="rect">
            <a:avLst/>
          </a:prstGeom>
        </p:spPr>
      </p:pic>
      <p:pic>
        <p:nvPicPr>
          <p:cNvPr id="24" name="図 23">
            <a:extLst>
              <a:ext uri="{FF2B5EF4-FFF2-40B4-BE49-F238E27FC236}">
                <a16:creationId xmlns:a16="http://schemas.microsoft.com/office/drawing/2014/main" id="{1A5D4341-8ED1-4496-8427-E72E6E2B088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7972254" y="4735109"/>
            <a:ext cx="4219746" cy="2150275"/>
          </a:xfrm>
          <a:prstGeom prst="rect">
            <a:avLst/>
          </a:prstGeom>
        </p:spPr>
      </p:pic>
      <p:pic>
        <p:nvPicPr>
          <p:cNvPr id="25" name="図 24">
            <a:extLst>
              <a:ext uri="{FF2B5EF4-FFF2-40B4-BE49-F238E27FC236}">
                <a16:creationId xmlns:a16="http://schemas.microsoft.com/office/drawing/2014/main" id="{2B99A0CE-07AD-418E-93E5-A5F2CFF13D9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3864" t="20878" r="666" b="11489"/>
          <a:stretch/>
        </p:blipFill>
        <p:spPr>
          <a:xfrm>
            <a:off x="4435" y="2276872"/>
            <a:ext cx="3960000" cy="2104009"/>
          </a:xfrm>
          <a:prstGeom prst="rect">
            <a:avLst/>
          </a:prstGeom>
        </p:spPr>
      </p:pic>
      <p:pic>
        <p:nvPicPr>
          <p:cNvPr id="26" name="図 25">
            <a:extLst>
              <a:ext uri="{FF2B5EF4-FFF2-40B4-BE49-F238E27FC236}">
                <a16:creationId xmlns:a16="http://schemas.microsoft.com/office/drawing/2014/main" id="{0D19A938-1AD2-4F5B-87D6-CD64CA4182E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t="11632" r="9079" b="21450"/>
          <a:stretch/>
        </p:blipFill>
        <p:spPr>
          <a:xfrm>
            <a:off x="4435" y="4436293"/>
            <a:ext cx="3960000" cy="2185899"/>
          </a:xfrm>
          <a:prstGeom prst="rect">
            <a:avLst/>
          </a:prstGeom>
        </p:spPr>
      </p:pic>
      <p:sp>
        <p:nvSpPr>
          <p:cNvPr id="27" name="テキスト ボックス 15">
            <a:extLst>
              <a:ext uri="{FF2B5EF4-FFF2-40B4-BE49-F238E27FC236}">
                <a16:creationId xmlns:a16="http://schemas.microsoft.com/office/drawing/2014/main" id="{9E6D296F-0034-4E45-B4CC-D8C002CFF79A}"/>
              </a:ext>
            </a:extLst>
          </p:cNvPr>
          <p:cNvSpPr txBox="1"/>
          <p:nvPr/>
        </p:nvSpPr>
        <p:spPr>
          <a:xfrm>
            <a:off x="191344" y="1568986"/>
            <a:ext cx="5748808" cy="70788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000" dirty="0">
                <a:solidFill>
                  <a:srgbClr val="333399"/>
                </a:solidFill>
                <a:latin typeface="Arial" panose="020B0604020202020204" pitchFamily="34" charset="0"/>
                <a:cs typeface="Arial" panose="020B0604020202020204" pitchFamily="34" charset="0"/>
              </a:rPr>
              <a:t>Utilizing the heat of hot spring water to store (dry) HASClay</a:t>
            </a:r>
            <a:endParaRPr kumimoji="1" lang="ja-JP" altLang="en-US" sz="2000"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矢印: 環状 19">
            <a:extLst>
              <a:ext uri="{FF2B5EF4-FFF2-40B4-BE49-F238E27FC236}">
                <a16:creationId xmlns:a16="http://schemas.microsoft.com/office/drawing/2014/main" id="{F5813D3C-9F8F-46F8-B7A1-B31BE4F1C3FA}"/>
              </a:ext>
            </a:extLst>
          </p:cNvPr>
          <p:cNvSpPr/>
          <p:nvPr/>
        </p:nvSpPr>
        <p:spPr>
          <a:xfrm rot="10800000">
            <a:off x="4625723" y="3291287"/>
            <a:ext cx="2906310" cy="2504368"/>
          </a:xfrm>
          <a:prstGeom prst="circularArrow">
            <a:avLst>
              <a:gd name="adj1" fmla="val 6998"/>
              <a:gd name="adj2" fmla="val 1142319"/>
              <a:gd name="adj3" fmla="val 20745388"/>
              <a:gd name="adj4" fmla="val 10800000"/>
              <a:gd name="adj5" fmla="val 11324"/>
            </a:avLst>
          </a:prstGeom>
          <a:ln w="76200"/>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a:solidFill>
                <a:schemeClr val="tx1"/>
              </a:solidFill>
            </a:endParaRPr>
          </a:p>
        </p:txBody>
      </p:sp>
      <p:sp>
        <p:nvSpPr>
          <p:cNvPr id="29" name="テキスト ボックス 20">
            <a:extLst>
              <a:ext uri="{FF2B5EF4-FFF2-40B4-BE49-F238E27FC236}">
                <a16:creationId xmlns:a16="http://schemas.microsoft.com/office/drawing/2014/main" id="{1936DC1B-7B4F-463C-8ED7-14DB6CB91F0B}"/>
              </a:ext>
            </a:extLst>
          </p:cNvPr>
          <p:cNvSpPr txBox="1"/>
          <p:nvPr/>
        </p:nvSpPr>
        <p:spPr>
          <a:xfrm>
            <a:off x="-14857" y="2284423"/>
            <a:ext cx="2351584" cy="369332"/>
          </a:xfrm>
          <a:prstGeom prst="rect">
            <a:avLst/>
          </a:prstGeom>
          <a:solidFill>
            <a:srgbClr val="FDEFDF">
              <a:alpha val="5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dirty="0">
                <a:latin typeface="Arial" panose="020B0604020202020204" pitchFamily="34" charset="0"/>
                <a:cs typeface="Arial" panose="020B0604020202020204" pitchFamily="34" charset="0"/>
              </a:rPr>
              <a:t>Heat storage device</a:t>
            </a: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21">
            <a:extLst>
              <a:ext uri="{FF2B5EF4-FFF2-40B4-BE49-F238E27FC236}">
                <a16:creationId xmlns:a16="http://schemas.microsoft.com/office/drawing/2014/main" id="{3961B3BE-8FA1-4680-8090-576E7928AAED}"/>
              </a:ext>
            </a:extLst>
          </p:cNvPr>
          <p:cNvSpPr txBox="1"/>
          <p:nvPr/>
        </p:nvSpPr>
        <p:spPr>
          <a:xfrm>
            <a:off x="-357" y="6498548"/>
            <a:ext cx="4880285" cy="369332"/>
          </a:xfrm>
          <a:prstGeom prst="rect">
            <a:avLst/>
          </a:prstGeom>
          <a:solidFill>
            <a:srgbClr val="FDEFDF">
              <a:alpha val="5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b="1" dirty="0">
                <a:latin typeface="Arial" panose="020B0604020202020204" pitchFamily="34" charset="0"/>
                <a:cs typeface="Arial" panose="020B0604020202020204" pitchFamily="34" charset="0"/>
              </a:rPr>
              <a:t>Panoramic view of the heat storage facility</a:t>
            </a: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22">
            <a:extLst>
              <a:ext uri="{FF2B5EF4-FFF2-40B4-BE49-F238E27FC236}">
                <a16:creationId xmlns:a16="http://schemas.microsoft.com/office/drawing/2014/main" id="{97405893-75B6-4FDA-82D9-4FC105C5D2DE}"/>
              </a:ext>
            </a:extLst>
          </p:cNvPr>
          <p:cNvSpPr txBox="1"/>
          <p:nvPr/>
        </p:nvSpPr>
        <p:spPr>
          <a:xfrm>
            <a:off x="9408368" y="4358805"/>
            <a:ext cx="2783632" cy="369332"/>
          </a:xfrm>
          <a:prstGeom prst="rect">
            <a:avLst/>
          </a:prstGeom>
          <a:solidFill>
            <a:srgbClr val="F3F8FC">
              <a:alpha val="5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b="1" dirty="0">
                <a:latin typeface="Arial" panose="020B0604020202020204" pitchFamily="34" charset="0"/>
                <a:cs typeface="Arial" panose="020B0604020202020204" pitchFamily="34" charset="0"/>
              </a:rPr>
              <a:t>Heat dissipation device</a:t>
            </a: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23">
            <a:extLst>
              <a:ext uri="{FF2B5EF4-FFF2-40B4-BE49-F238E27FC236}">
                <a16:creationId xmlns:a16="http://schemas.microsoft.com/office/drawing/2014/main" id="{35C3A00A-2365-4A2A-AC70-52D870D3A53C}"/>
              </a:ext>
            </a:extLst>
          </p:cNvPr>
          <p:cNvSpPr txBox="1"/>
          <p:nvPr/>
        </p:nvSpPr>
        <p:spPr>
          <a:xfrm>
            <a:off x="7980111" y="6516052"/>
            <a:ext cx="4211890" cy="369332"/>
          </a:xfrm>
          <a:prstGeom prst="rect">
            <a:avLst/>
          </a:prstGeom>
          <a:solidFill>
            <a:srgbClr val="F3F8FC">
              <a:alpha val="50000"/>
            </a:srgbClr>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b="1" dirty="0">
                <a:latin typeface="Arial" panose="020B0604020202020204" pitchFamily="34" charset="0"/>
                <a:cs typeface="Arial" panose="020B0604020202020204" pitchFamily="34" charset="0"/>
              </a:rPr>
              <a:t>Strawberry cultivation greenhouse</a:t>
            </a: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24">
            <a:extLst>
              <a:ext uri="{FF2B5EF4-FFF2-40B4-BE49-F238E27FC236}">
                <a16:creationId xmlns:a16="http://schemas.microsoft.com/office/drawing/2014/main" id="{4324F6E3-0F0F-45CF-9A75-2EEFABD869C7}"/>
              </a:ext>
            </a:extLst>
          </p:cNvPr>
          <p:cNvSpPr txBox="1"/>
          <p:nvPr/>
        </p:nvSpPr>
        <p:spPr>
          <a:xfrm>
            <a:off x="6095188" y="1621249"/>
            <a:ext cx="3457196" cy="101566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2000" dirty="0">
                <a:solidFill>
                  <a:srgbClr val="333399"/>
                </a:solidFill>
                <a:latin typeface="Arial" panose="020B0604020202020204" pitchFamily="34" charset="0"/>
                <a:cs typeface="Arial" panose="020B0604020202020204" pitchFamily="34" charset="0"/>
              </a:rPr>
              <a:t>Utilizing HASClay for heat dissipation and using it for nighttime heating</a:t>
            </a:r>
            <a:endParaRPr kumimoji="1" lang="ja-JP" altLang="en-US" sz="2000"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25">
            <a:extLst>
              <a:ext uri="{FF2B5EF4-FFF2-40B4-BE49-F238E27FC236}">
                <a16:creationId xmlns:a16="http://schemas.microsoft.com/office/drawing/2014/main" id="{57C81190-0F13-40EB-A55D-157F0029A641}"/>
              </a:ext>
            </a:extLst>
          </p:cNvPr>
          <p:cNvSpPr txBox="1"/>
          <p:nvPr/>
        </p:nvSpPr>
        <p:spPr>
          <a:xfrm>
            <a:off x="4110951" y="2007424"/>
            <a:ext cx="1815272"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dirty="0">
                <a:latin typeface="Arial" panose="020B0604020202020204" pitchFamily="34" charset="0"/>
                <a:cs typeface="Arial" panose="020B0604020202020204" pitchFamily="34" charset="0"/>
              </a:rPr>
              <a:t>Delivery after heat storage</a:t>
            </a:r>
            <a:endParaRPr kumimoji="1"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26">
            <a:extLst>
              <a:ext uri="{FF2B5EF4-FFF2-40B4-BE49-F238E27FC236}">
                <a16:creationId xmlns:a16="http://schemas.microsoft.com/office/drawing/2014/main" id="{C9E0A952-BC15-49E1-AA78-97DE29E81957}"/>
              </a:ext>
            </a:extLst>
          </p:cNvPr>
          <p:cNvSpPr txBox="1"/>
          <p:nvPr/>
        </p:nvSpPr>
        <p:spPr>
          <a:xfrm>
            <a:off x="4994804" y="5614571"/>
            <a:ext cx="2907122"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dirty="0">
                <a:latin typeface="Arial" panose="020B0604020202020204" pitchFamily="34" charset="0"/>
                <a:cs typeface="Arial" panose="020B0604020202020204" pitchFamily="34" charset="0"/>
              </a:rPr>
              <a:t>Recovery and </a:t>
            </a:r>
            <a:r>
              <a:rPr lang="en-US" altLang="ja-JP" dirty="0"/>
              <a:t>Recharging</a:t>
            </a:r>
            <a:r>
              <a:rPr lang="en-US" altLang="ja-JP" dirty="0">
                <a:latin typeface="Arial" panose="020B0604020202020204" pitchFamily="34" charset="0"/>
                <a:cs typeface="Arial" panose="020B0604020202020204" pitchFamily="34" charset="0"/>
              </a:rPr>
              <a:t> after Heat Dissipation</a:t>
            </a:r>
            <a:endParaRPr kumimoji="1"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楕円 35">
            <a:extLst>
              <a:ext uri="{FF2B5EF4-FFF2-40B4-BE49-F238E27FC236}">
                <a16:creationId xmlns:a16="http://schemas.microsoft.com/office/drawing/2014/main" id="{269DD4E6-5C10-4CC8-BBFE-EB2959874947}"/>
              </a:ext>
            </a:extLst>
          </p:cNvPr>
          <p:cNvSpPr/>
          <p:nvPr/>
        </p:nvSpPr>
        <p:spPr>
          <a:xfrm>
            <a:off x="2746183" y="4874554"/>
            <a:ext cx="1278575" cy="13863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7" name="矢印: 上カーブ 29">
            <a:extLst>
              <a:ext uri="{FF2B5EF4-FFF2-40B4-BE49-F238E27FC236}">
                <a16:creationId xmlns:a16="http://schemas.microsoft.com/office/drawing/2014/main" id="{9208A35B-CC27-42D5-B7CC-213B3FC7AFF1}"/>
              </a:ext>
            </a:extLst>
          </p:cNvPr>
          <p:cNvSpPr/>
          <p:nvPr/>
        </p:nvSpPr>
        <p:spPr>
          <a:xfrm rot="16200000">
            <a:off x="3358176" y="4210547"/>
            <a:ext cx="1477069" cy="377168"/>
          </a:xfrm>
          <a:prstGeom prst="curvedUpArrow">
            <a:avLst>
              <a:gd name="adj1" fmla="val 0"/>
              <a:gd name="adj2" fmla="val 56180"/>
              <a:gd name="adj3" fmla="val 23131"/>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38" name="テキスト ボックス 30">
            <a:extLst>
              <a:ext uri="{FF2B5EF4-FFF2-40B4-BE49-F238E27FC236}">
                <a16:creationId xmlns:a16="http://schemas.microsoft.com/office/drawing/2014/main" id="{618366DC-4D90-4899-B3B7-F51A2E42DC14}"/>
              </a:ext>
            </a:extLst>
          </p:cNvPr>
          <p:cNvSpPr txBox="1"/>
          <p:nvPr/>
        </p:nvSpPr>
        <p:spPr>
          <a:xfrm>
            <a:off x="3390637" y="4077072"/>
            <a:ext cx="894658"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kumimoji="1" lang="en-US" altLang="ja-JP" dirty="0">
                <a:latin typeface="Arial" panose="020B0604020202020204" pitchFamily="34" charset="0"/>
                <a:ea typeface="ＭＳ Ｐゴシック" panose="020B0600070205080204" pitchFamily="50" charset="-128"/>
                <a:cs typeface="Arial" panose="020B0604020202020204" pitchFamily="34" charset="0"/>
              </a:rPr>
              <a:t>inside</a:t>
            </a:r>
            <a:endParaRPr kumimoji="1"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177364374"/>
      </p:ext>
    </p:extLst>
  </p:cSld>
  <p:clrMapOvr>
    <a:masterClrMapping/>
  </p:clrMapOvr>
  <mc:AlternateContent xmlns:mc="http://schemas.openxmlformats.org/markup-compatibility/2006" xmlns:p14="http://schemas.microsoft.com/office/powerpoint/2010/main">
    <mc:Choice Requires="p14">
      <p:transition spd="slow" p14:dur="2000" advTm="25146"/>
    </mc:Choice>
    <mc:Fallback xmlns="">
      <p:transition spd="slow" advTm="2514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2CF094C8-31EA-48AD-87B9-153CF8CB04A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564525"/>
            <a:ext cx="10800000" cy="5058078"/>
          </a:xfrm>
          <a:prstGeom prst="rect">
            <a:avLst/>
          </a:prstGeom>
          <a:noFill/>
          <a:ln>
            <a:noFill/>
          </a:ln>
        </p:spPr>
      </p:pic>
      <p:sp>
        <p:nvSpPr>
          <p:cNvPr id="5" name="吹き出し: 角を丸めた四角形 4">
            <a:extLst>
              <a:ext uri="{FF2B5EF4-FFF2-40B4-BE49-F238E27FC236}">
                <a16:creationId xmlns:a16="http://schemas.microsoft.com/office/drawing/2014/main" id="{A4043FA7-47CB-4F25-8972-35B167063CE2}"/>
              </a:ext>
            </a:extLst>
          </p:cNvPr>
          <p:cNvSpPr/>
          <p:nvPr/>
        </p:nvSpPr>
        <p:spPr>
          <a:xfrm>
            <a:off x="3287688" y="4869160"/>
            <a:ext cx="3340712" cy="757646"/>
          </a:xfrm>
          <a:prstGeom prst="wedgeRoundRectCallout">
            <a:avLst>
              <a:gd name="adj1" fmla="val -60642"/>
              <a:gd name="adj2" fmla="val 87394"/>
              <a:gd name="adj3" fmla="val 16667"/>
            </a:avLst>
          </a:prstGeom>
          <a:solidFill>
            <a:srgbClr val="FF66FF"/>
          </a:solidFill>
        </p:spPr>
        <p:style>
          <a:lnRef idx="1">
            <a:schemeClr val="accent5"/>
          </a:lnRef>
          <a:fillRef idx="2">
            <a:schemeClr val="accent5"/>
          </a:fillRef>
          <a:effectRef idx="1">
            <a:schemeClr val="accent5"/>
          </a:effectRef>
          <a:fontRef idx="minor">
            <a:schemeClr val="dk1"/>
          </a:fontRef>
        </p:style>
        <p:txBody>
          <a:bodyPr rtlCol="0" anchor="ctr"/>
          <a:lstStyle/>
          <a:p>
            <a:r>
              <a:rPr lang="en-US" altLang="ja-JP" b="1" dirty="0"/>
              <a:t>Thermal storage site</a:t>
            </a:r>
            <a:r>
              <a:rPr lang="en-US" altLang="ja-JP" dirty="0"/>
              <a:t>: Hot spring</a:t>
            </a:r>
          </a:p>
          <a:p>
            <a:r>
              <a:rPr lang="en-US" altLang="ja-JP" dirty="0"/>
              <a:t>‘Morioka-</a:t>
            </a:r>
            <a:r>
              <a:rPr lang="en-US" altLang="ja-JP" dirty="0" err="1"/>
              <a:t>tsunagi</a:t>
            </a:r>
            <a:r>
              <a:rPr lang="en-US" altLang="ja-JP" dirty="0"/>
              <a:t> Onsen’</a:t>
            </a:r>
          </a:p>
        </p:txBody>
      </p:sp>
      <p:sp>
        <p:nvSpPr>
          <p:cNvPr id="6" name="吹き出し: 角を丸めた四角形 5">
            <a:extLst>
              <a:ext uri="{FF2B5EF4-FFF2-40B4-BE49-F238E27FC236}">
                <a16:creationId xmlns:a16="http://schemas.microsoft.com/office/drawing/2014/main" id="{86EB8B74-944E-4D39-A379-21D788F2C149}"/>
              </a:ext>
            </a:extLst>
          </p:cNvPr>
          <p:cNvSpPr/>
          <p:nvPr/>
        </p:nvSpPr>
        <p:spPr>
          <a:xfrm>
            <a:off x="7968208" y="2348880"/>
            <a:ext cx="3096344" cy="666206"/>
          </a:xfrm>
          <a:prstGeom prst="wedgeRoundRectCallout">
            <a:avLst>
              <a:gd name="adj1" fmla="val 51714"/>
              <a:gd name="adj2" fmla="val 103224"/>
              <a:gd name="adj3" fmla="val 16667"/>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r>
              <a:rPr lang="en-US" altLang="ja-JP" b="1" dirty="0"/>
              <a:t>Heat dissipation site</a:t>
            </a:r>
            <a:r>
              <a:rPr lang="en-US" altLang="ja-JP" dirty="0"/>
              <a:t>:</a:t>
            </a:r>
          </a:p>
          <a:p>
            <a:r>
              <a:rPr lang="en-US" altLang="ja-JP" dirty="0"/>
              <a:t> Greenhouse ‘Takahashi Farm’</a:t>
            </a:r>
          </a:p>
        </p:txBody>
      </p:sp>
      <p:sp>
        <p:nvSpPr>
          <p:cNvPr id="3" name="テキスト ボックス 2">
            <a:extLst>
              <a:ext uri="{FF2B5EF4-FFF2-40B4-BE49-F238E27FC236}">
                <a16:creationId xmlns:a16="http://schemas.microsoft.com/office/drawing/2014/main" id="{ECDBC9EE-7DD3-4FDC-95F3-77D1D8BB5BAC}"/>
              </a:ext>
            </a:extLst>
          </p:cNvPr>
          <p:cNvSpPr txBox="1"/>
          <p:nvPr/>
        </p:nvSpPr>
        <p:spPr>
          <a:xfrm>
            <a:off x="838200" y="1124744"/>
            <a:ext cx="10800000" cy="369332"/>
          </a:xfrm>
          <a:prstGeom prst="rect">
            <a:avLst/>
          </a:prstGeom>
          <a:noFill/>
        </p:spPr>
        <p:txBody>
          <a:bodyPr wrap="square" rtlCol="0">
            <a:spAutoFit/>
          </a:bodyPr>
          <a:lstStyle/>
          <a:p>
            <a:r>
              <a:rPr kumimoji="1" lang="en-US" altLang="ja-JP" b="1" dirty="0">
                <a:solidFill>
                  <a:srgbClr val="333399"/>
                </a:solidFill>
                <a:cs typeface="Arial" panose="020B0604020202020204" pitchFamily="34" charset="0"/>
              </a:rPr>
              <a:t>Thermal storage site --- Heat dissipation site </a:t>
            </a:r>
            <a:r>
              <a:rPr kumimoji="1" lang="en-US" altLang="ja-JP" dirty="0">
                <a:solidFill>
                  <a:srgbClr val="333399"/>
                </a:solidFill>
                <a:cs typeface="Arial" panose="020B0604020202020204" pitchFamily="34" charset="0"/>
              </a:rPr>
              <a:t>: D</a:t>
            </a:r>
            <a:r>
              <a:rPr lang="en-US" altLang="ja-JP" dirty="0">
                <a:solidFill>
                  <a:srgbClr val="333399"/>
                </a:solidFill>
              </a:rPr>
              <a:t>istance </a:t>
            </a:r>
            <a:r>
              <a:rPr kumimoji="1" lang="en-US" altLang="ja-JP" dirty="0">
                <a:solidFill>
                  <a:srgbClr val="FF0000"/>
                </a:solidFill>
                <a:cs typeface="Arial" panose="020B0604020202020204" pitchFamily="34" charset="0"/>
              </a:rPr>
              <a:t>12 km </a:t>
            </a:r>
            <a:r>
              <a:rPr lang="en-US" altLang="ja-JP" dirty="0">
                <a:solidFill>
                  <a:srgbClr val="333399"/>
                </a:solidFill>
                <a:latin typeface="ＭＳ Ｐゴシック" panose="020B0600070205080204" pitchFamily="50" charset="-128"/>
                <a:ea typeface="ＭＳ Ｐゴシック" panose="020B0600070205080204" pitchFamily="50" charset="-128"/>
              </a:rPr>
              <a:t>/ </a:t>
            </a:r>
            <a:r>
              <a:rPr lang="en-US" altLang="ja-JP" dirty="0">
                <a:solidFill>
                  <a:srgbClr val="333399"/>
                </a:solidFill>
              </a:rPr>
              <a:t>Delivery time  </a:t>
            </a:r>
            <a:r>
              <a:rPr lang="en-US" altLang="ja-JP" dirty="0">
                <a:solidFill>
                  <a:srgbClr val="FF0000"/>
                </a:solidFill>
              </a:rPr>
              <a:t>20 </a:t>
            </a:r>
            <a:r>
              <a:rPr lang="en-US" altLang="ja-JP" dirty="0" err="1">
                <a:solidFill>
                  <a:srgbClr val="FF0000"/>
                </a:solidFill>
              </a:rPr>
              <a:t>minites</a:t>
            </a:r>
            <a:r>
              <a:rPr lang="en-US" altLang="ja-JP" dirty="0">
                <a:solidFill>
                  <a:srgbClr val="FF0000"/>
                </a:solidFill>
              </a:rPr>
              <a:t> </a:t>
            </a:r>
            <a:r>
              <a:rPr lang="en-US" altLang="ja-JP" dirty="0">
                <a:solidFill>
                  <a:srgbClr val="333399"/>
                </a:solidFill>
              </a:rPr>
              <a:t>by car</a:t>
            </a:r>
            <a:endParaRPr kumimoji="1" lang="ja-JP" altLang="en-US" dirty="0">
              <a:solidFill>
                <a:srgbClr val="333399"/>
              </a:solidFill>
              <a:latin typeface="ＭＳ Ｐゴシック" panose="020B0600070205080204" pitchFamily="50" charset="-128"/>
            </a:endParaRPr>
          </a:p>
        </p:txBody>
      </p:sp>
      <p:sp>
        <p:nvSpPr>
          <p:cNvPr id="8" name="タイトル 1"/>
          <p:cNvSpPr txBox="1">
            <a:spLocks/>
          </p:cNvSpPr>
          <p:nvPr/>
        </p:nvSpPr>
        <p:spPr bwMode="auto">
          <a:xfrm>
            <a:off x="838200" y="365125"/>
            <a:ext cx="10515600"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kumimoji="1" sz="4400" kern="1200">
                <a:solidFill>
                  <a:srgbClr val="333399"/>
                </a:solidFill>
                <a:latin typeface="+mj-lt"/>
                <a:ea typeface="+mj-ea"/>
                <a:cs typeface="+mj-cs"/>
              </a:defRPr>
            </a:lvl1pPr>
            <a:lvl2pPr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2pPr>
            <a:lvl3pPr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3pPr>
            <a:lvl4pPr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4pPr>
            <a:lvl5pPr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rgbClr val="333399"/>
                </a:solidFill>
                <a:latin typeface="Calibri Light" panose="020F0302020204030204" pitchFamily="34" charset="0"/>
                <a:ea typeface="ＭＳ Ｐゴシック" panose="020B0600070205080204" pitchFamily="50" charset="-128"/>
              </a:defRPr>
            </a:lvl9pPr>
          </a:lstStyle>
          <a:p>
            <a:pPr eaLnBrk="1" hangingPunct="1"/>
            <a:r>
              <a:rPr lang="en-US" altLang="ja-JP" sz="3600" dirty="0">
                <a:latin typeface="Arial" panose="020B0604020202020204" pitchFamily="34" charset="0"/>
                <a:cs typeface="Arial" panose="020B0604020202020204" pitchFamily="34" charset="0"/>
              </a:rPr>
              <a:t>Demonstration tests to achieve commercialization</a:t>
            </a:r>
          </a:p>
        </p:txBody>
      </p:sp>
    </p:spTree>
    <p:extLst>
      <p:ext uri="{BB962C8B-B14F-4D97-AF65-F5344CB8AC3E}">
        <p14:creationId xmlns:p14="http://schemas.microsoft.com/office/powerpoint/2010/main" val="3186225801"/>
      </p:ext>
    </p:extLst>
  </p:cSld>
  <p:clrMapOvr>
    <a:masterClrMapping/>
  </p:clrMapOvr>
  <mc:AlternateContent xmlns:mc="http://schemas.openxmlformats.org/markup-compatibility/2006" xmlns:p14="http://schemas.microsoft.com/office/powerpoint/2010/main">
    <mc:Choice Requires="p14">
      <p:transition spd="slow" p14:dur="2000" advTm="15357"/>
    </mc:Choice>
    <mc:Fallback xmlns="">
      <p:transition spd="slow" advTm="1535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正方形/長方形 122"/>
          <p:cNvSpPr/>
          <p:nvPr/>
        </p:nvSpPr>
        <p:spPr>
          <a:xfrm>
            <a:off x="191344" y="3752476"/>
            <a:ext cx="11809312" cy="2968999"/>
          </a:xfrm>
          <a:prstGeom prst="rect">
            <a:avLst/>
          </a:prstGeom>
          <a:solidFill>
            <a:srgbClr val="FDEF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F</a:t>
            </a:r>
            <a:endParaRPr kumimoji="1" lang="ja-JP" altLang="en-US" dirty="0"/>
          </a:p>
        </p:txBody>
      </p:sp>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Demonstration tests to achieve commercialization</a:t>
            </a:r>
            <a:endParaRPr kumimoji="1" lang="ja-JP" altLang="en-US" sz="3600" dirty="0"/>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15</a:t>
            </a:fld>
            <a:endParaRPr lang="en-US" altLang="ja-JP" dirty="0"/>
          </a:p>
        </p:txBody>
      </p:sp>
      <p:pic>
        <p:nvPicPr>
          <p:cNvPr id="7" name="図 6">
            <a:extLst>
              <a:ext uri="{FF2B5EF4-FFF2-40B4-BE49-F238E27FC236}">
                <a16:creationId xmlns:a16="http://schemas.microsoft.com/office/drawing/2014/main" id="{9B99BF7A-8040-4433-9109-9BBBEF82FA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7755403" y="1110760"/>
            <a:ext cx="3600000" cy="2173926"/>
          </a:xfrm>
          <a:prstGeom prst="rect">
            <a:avLst/>
          </a:prstGeom>
        </p:spPr>
      </p:pic>
      <p:sp>
        <p:nvSpPr>
          <p:cNvPr id="8" name="テキスト ボックス 247">
            <a:extLst>
              <a:ext uri="{FF2B5EF4-FFF2-40B4-BE49-F238E27FC236}">
                <a16:creationId xmlns:a16="http://schemas.microsoft.com/office/drawing/2014/main" id="{31FC5D78-6294-4A34-BF0F-4D9A60AA32C2}"/>
              </a:ext>
            </a:extLst>
          </p:cNvPr>
          <p:cNvSpPr txBox="1"/>
          <p:nvPr/>
        </p:nvSpPr>
        <p:spPr>
          <a:xfrm>
            <a:off x="7601495" y="3251680"/>
            <a:ext cx="3960439"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b="1" dirty="0">
                <a:solidFill>
                  <a:srgbClr val="333399"/>
                </a:solidFill>
                <a:latin typeface="Arial" panose="020B0604020202020204" pitchFamily="34" charset="0"/>
                <a:cs typeface="Arial" panose="020B0604020202020204" pitchFamily="34" charset="0"/>
              </a:rPr>
              <a:t>Thermal storage unit in open state</a:t>
            </a:r>
            <a:endParaRPr kumimoji="1" lang="ja-JP" altLang="en-US" b="1"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67" name="直線コネクタ 66">
            <a:extLst>
              <a:ext uri="{FF2B5EF4-FFF2-40B4-BE49-F238E27FC236}">
                <a16:creationId xmlns:a16="http://schemas.microsoft.com/office/drawing/2014/main" id="{A8552E89-F746-4554-AAE0-178C1AD0F71D}"/>
              </a:ext>
            </a:extLst>
          </p:cNvPr>
          <p:cNvCxnSpPr/>
          <p:nvPr/>
        </p:nvCxnSpPr>
        <p:spPr>
          <a:xfrm flipV="1">
            <a:off x="9504032" y="4953029"/>
            <a:ext cx="0" cy="70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56E69EE-A6E7-4E28-9EB4-AF4A6B33E945}"/>
              </a:ext>
            </a:extLst>
          </p:cNvPr>
          <p:cNvCxnSpPr/>
          <p:nvPr/>
        </p:nvCxnSpPr>
        <p:spPr>
          <a:xfrm flipH="1" flipV="1">
            <a:off x="10620511" y="4997555"/>
            <a:ext cx="13443" cy="68197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9" name="グループ化 68">
            <a:extLst>
              <a:ext uri="{FF2B5EF4-FFF2-40B4-BE49-F238E27FC236}">
                <a16:creationId xmlns:a16="http://schemas.microsoft.com/office/drawing/2014/main" id="{5500D557-4B06-4511-8A3C-D5B3187C54F0}"/>
              </a:ext>
            </a:extLst>
          </p:cNvPr>
          <p:cNvGrpSpPr/>
          <p:nvPr/>
        </p:nvGrpSpPr>
        <p:grpSpPr>
          <a:xfrm>
            <a:off x="335360" y="3765371"/>
            <a:ext cx="11471043" cy="2903991"/>
            <a:chOff x="0" y="8348"/>
            <a:chExt cx="7774553" cy="1879836"/>
          </a:xfrm>
        </p:grpSpPr>
        <p:grpSp>
          <p:nvGrpSpPr>
            <p:cNvPr id="72" name="グループ化 71">
              <a:extLst>
                <a:ext uri="{FF2B5EF4-FFF2-40B4-BE49-F238E27FC236}">
                  <a16:creationId xmlns:a16="http://schemas.microsoft.com/office/drawing/2014/main" id="{44D942FC-519A-49E7-B7FD-E76553305662}"/>
                </a:ext>
              </a:extLst>
            </p:cNvPr>
            <p:cNvGrpSpPr/>
            <p:nvPr/>
          </p:nvGrpSpPr>
          <p:grpSpPr>
            <a:xfrm>
              <a:off x="0" y="59576"/>
              <a:ext cx="7688580" cy="1813943"/>
              <a:chOff x="0" y="59576"/>
              <a:chExt cx="7688580" cy="1813943"/>
            </a:xfrm>
          </p:grpSpPr>
          <p:grpSp>
            <p:nvGrpSpPr>
              <p:cNvPr id="91" name="グループ化 90">
                <a:extLst>
                  <a:ext uri="{FF2B5EF4-FFF2-40B4-BE49-F238E27FC236}">
                    <a16:creationId xmlns:a16="http://schemas.microsoft.com/office/drawing/2014/main" id="{F34697B2-3F52-469E-8139-47A4ED960EE7}"/>
                  </a:ext>
                </a:extLst>
              </p:cNvPr>
              <p:cNvGrpSpPr/>
              <p:nvPr/>
            </p:nvGrpSpPr>
            <p:grpSpPr>
              <a:xfrm>
                <a:off x="0" y="559486"/>
                <a:ext cx="3757888" cy="1314033"/>
                <a:chOff x="0" y="559486"/>
                <a:chExt cx="3478690" cy="1314033"/>
              </a:xfrm>
            </p:grpSpPr>
            <p:sp>
              <p:nvSpPr>
                <p:cNvPr id="111" name="正方形/長方形 110">
                  <a:extLst>
                    <a:ext uri="{FF2B5EF4-FFF2-40B4-BE49-F238E27FC236}">
                      <a16:creationId xmlns:a16="http://schemas.microsoft.com/office/drawing/2014/main" id="{E9DAE7EA-2DF6-4E23-BD82-C6AAE04E42AC}"/>
                    </a:ext>
                  </a:extLst>
                </p:cNvPr>
                <p:cNvSpPr/>
                <p:nvPr/>
              </p:nvSpPr>
              <p:spPr>
                <a:xfrm rot="5400000">
                  <a:off x="3187145" y="435580"/>
                  <a:ext cx="80010" cy="503081"/>
                </a:xfrm>
                <a:prstGeom prst="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112" name="正方形/長方形 111">
                  <a:extLst>
                    <a:ext uri="{FF2B5EF4-FFF2-40B4-BE49-F238E27FC236}">
                      <a16:creationId xmlns:a16="http://schemas.microsoft.com/office/drawing/2014/main" id="{9DF73D6D-14ED-4764-B36B-1636A1107707}"/>
                    </a:ext>
                  </a:extLst>
                </p:cNvPr>
                <p:cNvSpPr/>
                <p:nvPr/>
              </p:nvSpPr>
              <p:spPr>
                <a:xfrm>
                  <a:off x="3017520" y="1443406"/>
                  <a:ext cx="144780" cy="83820"/>
                </a:xfrm>
                <a:prstGeom prst="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113" name="正方形/長方形 112">
                  <a:extLst>
                    <a:ext uri="{FF2B5EF4-FFF2-40B4-BE49-F238E27FC236}">
                      <a16:creationId xmlns:a16="http://schemas.microsoft.com/office/drawing/2014/main" id="{E7D3AC26-7C8C-49C4-90F0-7275F9441BA3}"/>
                    </a:ext>
                  </a:extLst>
                </p:cNvPr>
                <p:cNvSpPr/>
                <p:nvPr/>
              </p:nvSpPr>
              <p:spPr>
                <a:xfrm>
                  <a:off x="1539240" y="559486"/>
                  <a:ext cx="1508760" cy="1104900"/>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r>
                    <a:rPr kumimoji="1" lang="en-US" altLang="ja-JP" sz="2000" dirty="0">
                      <a:solidFill>
                        <a:schemeClr val="tx1"/>
                      </a:solidFill>
                      <a:latin typeface="Arial" panose="020B0604020202020204" pitchFamily="34" charset="0"/>
                      <a:cs typeface="Arial" panose="020B0604020202020204" pitchFamily="34" charset="0"/>
                    </a:rPr>
                    <a:t>Hot sprig</a:t>
                  </a:r>
                </a:p>
                <a:p>
                  <a:pPr algn="l"/>
                  <a:r>
                    <a:rPr lang="en-US" altLang="ja-JP" sz="2000" dirty="0">
                      <a:solidFill>
                        <a:schemeClr val="tx1"/>
                      </a:solidFill>
                      <a:latin typeface="Arial" panose="020B0604020202020204" pitchFamily="34" charset="0"/>
                      <a:cs typeface="Arial" panose="020B0604020202020204" pitchFamily="34" charset="0"/>
                    </a:rPr>
                    <a:t>w</a:t>
                  </a:r>
                  <a:r>
                    <a:rPr kumimoji="1" lang="en-US" altLang="ja-JP" sz="2000" dirty="0">
                      <a:solidFill>
                        <a:schemeClr val="tx1"/>
                      </a:solidFill>
                      <a:latin typeface="Arial" panose="020B0604020202020204" pitchFamily="34" charset="0"/>
                      <a:cs typeface="Arial" panose="020B0604020202020204" pitchFamily="34" charset="0"/>
                    </a:rPr>
                    <a:t>ater tank</a:t>
                  </a:r>
                </a:p>
                <a:p>
                  <a:pPr algn="l"/>
                  <a:r>
                    <a:rPr lang="en-US" altLang="ja-JP" sz="2000" dirty="0">
                      <a:solidFill>
                        <a:schemeClr val="tx1"/>
                      </a:solidFill>
                      <a:latin typeface="Arial" panose="020B0604020202020204" pitchFamily="34" charset="0"/>
                      <a:cs typeface="Arial" panose="020B0604020202020204" pitchFamily="34" charset="0"/>
                    </a:rPr>
                    <a:t> 30 m</a:t>
                  </a:r>
                  <a:r>
                    <a:rPr lang="en-US" altLang="ja-JP" sz="2000" baseline="30000" dirty="0">
                      <a:solidFill>
                        <a:schemeClr val="tx1"/>
                      </a:solidFill>
                      <a:latin typeface="Arial" panose="020B0604020202020204" pitchFamily="34" charset="0"/>
                      <a:cs typeface="Arial" panose="020B0604020202020204" pitchFamily="34" charset="0"/>
                    </a:rPr>
                    <a:t>3</a:t>
                  </a:r>
                  <a:endParaRPr kumimoji="1" lang="ja-JP" altLang="en-US" sz="2000" baseline="30000" dirty="0">
                    <a:solidFill>
                      <a:schemeClr val="tx1"/>
                    </a:solidFill>
                    <a:latin typeface="Arial" panose="020B0604020202020204" pitchFamily="34" charset="0"/>
                    <a:cs typeface="Arial" panose="020B0604020202020204" pitchFamily="34" charset="0"/>
                  </a:endParaRPr>
                </a:p>
              </p:txBody>
            </p:sp>
            <p:sp>
              <p:nvSpPr>
                <p:cNvPr id="114" name="正方形/長方形 113">
                  <a:extLst>
                    <a:ext uri="{FF2B5EF4-FFF2-40B4-BE49-F238E27FC236}">
                      <a16:creationId xmlns:a16="http://schemas.microsoft.com/office/drawing/2014/main" id="{8FD1DC60-D58A-47D4-AF04-CD5D7D44DBB2}"/>
                    </a:ext>
                  </a:extLst>
                </p:cNvPr>
                <p:cNvSpPr/>
                <p:nvPr/>
              </p:nvSpPr>
              <p:spPr>
                <a:xfrm>
                  <a:off x="1493520" y="1679626"/>
                  <a:ext cx="175260" cy="160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115" name="正方形/長方形 114">
                  <a:extLst>
                    <a:ext uri="{FF2B5EF4-FFF2-40B4-BE49-F238E27FC236}">
                      <a16:creationId xmlns:a16="http://schemas.microsoft.com/office/drawing/2014/main" id="{94443D46-D040-48B0-B5D8-B09A1ED7BEFB}"/>
                    </a:ext>
                  </a:extLst>
                </p:cNvPr>
                <p:cNvSpPr/>
                <p:nvPr/>
              </p:nvSpPr>
              <p:spPr>
                <a:xfrm>
                  <a:off x="2918460" y="1672006"/>
                  <a:ext cx="175260" cy="160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116" name="正方形/長方形 115">
                  <a:extLst>
                    <a:ext uri="{FF2B5EF4-FFF2-40B4-BE49-F238E27FC236}">
                      <a16:creationId xmlns:a16="http://schemas.microsoft.com/office/drawing/2014/main" id="{22D8261B-878D-430D-B530-F3771833BC14}"/>
                    </a:ext>
                  </a:extLst>
                </p:cNvPr>
                <p:cNvSpPr/>
                <p:nvPr/>
              </p:nvSpPr>
              <p:spPr>
                <a:xfrm>
                  <a:off x="2194560" y="1672006"/>
                  <a:ext cx="175260" cy="160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cxnSp>
              <p:nvCxnSpPr>
                <p:cNvPr id="118" name="直線矢印コネクタ 117">
                  <a:extLst>
                    <a:ext uri="{FF2B5EF4-FFF2-40B4-BE49-F238E27FC236}">
                      <a16:creationId xmlns:a16="http://schemas.microsoft.com/office/drawing/2014/main" id="{55C53AF6-4942-4FAC-A60E-11FAA0C975F2}"/>
                    </a:ext>
                  </a:extLst>
                </p:cNvPr>
                <p:cNvCxnSpPr/>
                <p:nvPr/>
              </p:nvCxnSpPr>
              <p:spPr>
                <a:xfrm>
                  <a:off x="815340" y="833806"/>
                  <a:ext cx="73152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9" name="正方形/長方形 118">
                  <a:extLst>
                    <a:ext uri="{FF2B5EF4-FFF2-40B4-BE49-F238E27FC236}">
                      <a16:creationId xmlns:a16="http://schemas.microsoft.com/office/drawing/2014/main" id="{7DB070E2-4E24-4BFA-A23F-A3D1106D5CC1}"/>
                    </a:ext>
                  </a:extLst>
                </p:cNvPr>
                <p:cNvSpPr/>
                <p:nvPr/>
              </p:nvSpPr>
              <p:spPr>
                <a:xfrm>
                  <a:off x="0" y="567106"/>
                  <a:ext cx="815340" cy="11277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en-US" altLang="ja-JP" sz="2000" dirty="0">
                      <a:solidFill>
                        <a:sysClr val="windowText" lastClr="000000"/>
                      </a:solidFill>
                      <a:latin typeface="Arial" panose="020B0604020202020204" pitchFamily="34" charset="0"/>
                      <a:cs typeface="Arial" panose="020B0604020202020204" pitchFamily="34" charset="0"/>
                    </a:rPr>
                    <a:t>binary power generation</a:t>
                  </a:r>
                  <a:endParaRPr kumimoji="1" lang="ja-JP" altLang="en-US" sz="2000" dirty="0">
                    <a:solidFill>
                      <a:sysClr val="windowText" lastClr="000000"/>
                    </a:solidFill>
                    <a:latin typeface="Arial" panose="020B0604020202020204" pitchFamily="34" charset="0"/>
                    <a:cs typeface="Arial" panose="020B0604020202020204" pitchFamily="34" charset="0"/>
                  </a:endParaRPr>
                </a:p>
              </p:txBody>
            </p:sp>
            <p:sp>
              <p:nvSpPr>
                <p:cNvPr id="122" name="正方形/長方形 121">
                  <a:extLst>
                    <a:ext uri="{FF2B5EF4-FFF2-40B4-BE49-F238E27FC236}">
                      <a16:creationId xmlns:a16="http://schemas.microsoft.com/office/drawing/2014/main" id="{CF4C6555-7AD1-43D6-A40D-7CE2AD582C29}"/>
                    </a:ext>
                  </a:extLst>
                </p:cNvPr>
                <p:cNvSpPr/>
                <p:nvPr/>
              </p:nvSpPr>
              <p:spPr>
                <a:xfrm rot="5400000">
                  <a:off x="3336388" y="1391237"/>
                  <a:ext cx="80010" cy="176727"/>
                </a:xfrm>
                <a:prstGeom prst="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120" name="フローチャート: 照合 119">
                  <a:extLst>
                    <a:ext uri="{FF2B5EF4-FFF2-40B4-BE49-F238E27FC236}">
                      <a16:creationId xmlns:a16="http://schemas.microsoft.com/office/drawing/2014/main" id="{EF2D49BF-BA8F-407F-98D8-E9AF85CA7043}"/>
                    </a:ext>
                  </a:extLst>
                </p:cNvPr>
                <p:cNvSpPr/>
                <p:nvPr/>
              </p:nvSpPr>
              <p:spPr>
                <a:xfrm rot="5400000">
                  <a:off x="3108960" y="1390066"/>
                  <a:ext cx="205740" cy="175260"/>
                </a:xfrm>
                <a:prstGeom prst="flowChartCollate">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cxnSp>
              <p:nvCxnSpPr>
                <p:cNvPr id="117" name="直線矢印コネクタ 116">
                  <a:extLst>
                    <a:ext uri="{FF2B5EF4-FFF2-40B4-BE49-F238E27FC236}">
                      <a16:creationId xmlns:a16="http://schemas.microsoft.com/office/drawing/2014/main" id="{4BAB2000-830F-4DC5-9E4B-8F743CB1423F}"/>
                    </a:ext>
                  </a:extLst>
                </p:cNvPr>
                <p:cNvCxnSpPr/>
                <p:nvPr/>
              </p:nvCxnSpPr>
              <p:spPr>
                <a:xfrm>
                  <a:off x="3464756" y="646267"/>
                  <a:ext cx="7154" cy="122725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グループ化 91">
                <a:extLst>
                  <a:ext uri="{FF2B5EF4-FFF2-40B4-BE49-F238E27FC236}">
                    <a16:creationId xmlns:a16="http://schemas.microsoft.com/office/drawing/2014/main" id="{F0874451-E9A2-4233-89D8-ED667C2BEB07}"/>
                  </a:ext>
                </a:extLst>
              </p:cNvPr>
              <p:cNvGrpSpPr/>
              <p:nvPr/>
            </p:nvGrpSpPr>
            <p:grpSpPr>
              <a:xfrm>
                <a:off x="2636025" y="59576"/>
                <a:ext cx="1494680" cy="1501029"/>
                <a:chOff x="2636023" y="59688"/>
                <a:chExt cx="1495342" cy="1449650"/>
              </a:xfrm>
            </p:grpSpPr>
            <p:grpSp>
              <p:nvGrpSpPr>
                <p:cNvPr id="96" name="グループ化 95">
                  <a:extLst>
                    <a:ext uri="{FF2B5EF4-FFF2-40B4-BE49-F238E27FC236}">
                      <a16:creationId xmlns:a16="http://schemas.microsoft.com/office/drawing/2014/main" id="{0DCC1AAC-C529-466F-A91C-D8DCD752954E}"/>
                    </a:ext>
                  </a:extLst>
                </p:cNvPr>
                <p:cNvGrpSpPr/>
                <p:nvPr/>
              </p:nvGrpSpPr>
              <p:grpSpPr>
                <a:xfrm>
                  <a:off x="2636023" y="566608"/>
                  <a:ext cx="551290" cy="867024"/>
                  <a:chOff x="2636023" y="566608"/>
                  <a:chExt cx="551290" cy="867024"/>
                </a:xfrm>
              </p:grpSpPr>
              <p:sp>
                <p:nvSpPr>
                  <p:cNvPr id="103" name="円: 塗りつぶしなし 217">
                    <a:extLst>
                      <a:ext uri="{FF2B5EF4-FFF2-40B4-BE49-F238E27FC236}">
                        <a16:creationId xmlns:a16="http://schemas.microsoft.com/office/drawing/2014/main" id="{F3FF8526-0459-419F-922F-243382CD1EA5}"/>
                      </a:ext>
                    </a:extLst>
                  </p:cNvPr>
                  <p:cNvSpPr/>
                  <p:nvPr/>
                </p:nvSpPr>
                <p:spPr>
                  <a:xfrm>
                    <a:off x="2638342" y="1250752"/>
                    <a:ext cx="541351" cy="18288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104" name="円: 塗りつぶしなし 218">
                    <a:extLst>
                      <a:ext uri="{FF2B5EF4-FFF2-40B4-BE49-F238E27FC236}">
                        <a16:creationId xmlns:a16="http://schemas.microsoft.com/office/drawing/2014/main" id="{2942C90F-C4DA-4AC3-817E-745EF76466A8}"/>
                      </a:ext>
                    </a:extLst>
                  </p:cNvPr>
                  <p:cNvSpPr/>
                  <p:nvPr/>
                </p:nvSpPr>
                <p:spPr>
                  <a:xfrm>
                    <a:off x="2645962" y="1160140"/>
                    <a:ext cx="541351" cy="1820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105" name="円: 塗りつぶしなし 219">
                    <a:extLst>
                      <a:ext uri="{FF2B5EF4-FFF2-40B4-BE49-F238E27FC236}">
                        <a16:creationId xmlns:a16="http://schemas.microsoft.com/office/drawing/2014/main" id="{D53CC042-3E99-44BE-A914-2D8A0706C70E}"/>
                      </a:ext>
                    </a:extLst>
                  </p:cNvPr>
                  <p:cNvSpPr/>
                  <p:nvPr/>
                </p:nvSpPr>
                <p:spPr>
                  <a:xfrm>
                    <a:off x="2638342" y="1061080"/>
                    <a:ext cx="541351" cy="1820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106" name="円: 塗りつぶしなし 220">
                    <a:extLst>
                      <a:ext uri="{FF2B5EF4-FFF2-40B4-BE49-F238E27FC236}">
                        <a16:creationId xmlns:a16="http://schemas.microsoft.com/office/drawing/2014/main" id="{38ECC360-FB34-47E3-9167-4FAB5FBED9F3}"/>
                      </a:ext>
                    </a:extLst>
                  </p:cNvPr>
                  <p:cNvSpPr/>
                  <p:nvPr/>
                </p:nvSpPr>
                <p:spPr>
                  <a:xfrm>
                    <a:off x="2641821" y="955891"/>
                    <a:ext cx="541351" cy="1820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107" name="円: 塗りつぶしなし 221">
                    <a:extLst>
                      <a:ext uri="{FF2B5EF4-FFF2-40B4-BE49-F238E27FC236}">
                        <a16:creationId xmlns:a16="http://schemas.microsoft.com/office/drawing/2014/main" id="{99F6726A-D9D8-495C-8C6D-51FD37781774}"/>
                      </a:ext>
                    </a:extLst>
                  </p:cNvPr>
                  <p:cNvSpPr/>
                  <p:nvPr/>
                </p:nvSpPr>
                <p:spPr>
                  <a:xfrm>
                    <a:off x="2636023" y="861469"/>
                    <a:ext cx="541351" cy="18288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108" name="円: 塗りつぶしなし 222">
                    <a:extLst>
                      <a:ext uri="{FF2B5EF4-FFF2-40B4-BE49-F238E27FC236}">
                        <a16:creationId xmlns:a16="http://schemas.microsoft.com/office/drawing/2014/main" id="{7F00123A-440A-41AC-A66A-A7C794435BF7}"/>
                      </a:ext>
                    </a:extLst>
                  </p:cNvPr>
                  <p:cNvSpPr/>
                  <p:nvPr/>
                </p:nvSpPr>
                <p:spPr>
                  <a:xfrm>
                    <a:off x="2643643" y="770857"/>
                    <a:ext cx="541351" cy="1820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109" name="円: 塗りつぶしなし 223">
                    <a:extLst>
                      <a:ext uri="{FF2B5EF4-FFF2-40B4-BE49-F238E27FC236}">
                        <a16:creationId xmlns:a16="http://schemas.microsoft.com/office/drawing/2014/main" id="{63F6E325-B9F4-4673-8B2D-57EF02E8E439}"/>
                      </a:ext>
                    </a:extLst>
                  </p:cNvPr>
                  <p:cNvSpPr/>
                  <p:nvPr/>
                </p:nvSpPr>
                <p:spPr>
                  <a:xfrm>
                    <a:off x="2636023" y="671797"/>
                    <a:ext cx="541351" cy="1820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110" name="円: 塗りつぶしなし 224">
                    <a:extLst>
                      <a:ext uri="{FF2B5EF4-FFF2-40B4-BE49-F238E27FC236}">
                        <a16:creationId xmlns:a16="http://schemas.microsoft.com/office/drawing/2014/main" id="{EE894089-19A1-4640-A6F9-A74EC9DB0705}"/>
                      </a:ext>
                    </a:extLst>
                  </p:cNvPr>
                  <p:cNvSpPr/>
                  <p:nvPr/>
                </p:nvSpPr>
                <p:spPr>
                  <a:xfrm>
                    <a:off x="2639502" y="566608"/>
                    <a:ext cx="541351" cy="1820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grpSp>
            <p:sp>
              <p:nvSpPr>
                <p:cNvPr id="97" name="正方形/長方形 96">
                  <a:extLst>
                    <a:ext uri="{FF2B5EF4-FFF2-40B4-BE49-F238E27FC236}">
                      <a16:creationId xmlns:a16="http://schemas.microsoft.com/office/drawing/2014/main" id="{AE7A9EFC-2EDE-4FB3-ADB8-01DB76CEA61C}"/>
                    </a:ext>
                  </a:extLst>
                </p:cNvPr>
                <p:cNvSpPr/>
                <p:nvPr/>
              </p:nvSpPr>
              <p:spPr>
                <a:xfrm>
                  <a:off x="2649441" y="62860"/>
                  <a:ext cx="457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98" name="正方形/長方形 97">
                  <a:extLst>
                    <a:ext uri="{FF2B5EF4-FFF2-40B4-BE49-F238E27FC236}">
                      <a16:creationId xmlns:a16="http://schemas.microsoft.com/office/drawing/2014/main" id="{F48EE467-0161-46C1-B20B-816A8B180DC9}"/>
                    </a:ext>
                  </a:extLst>
                </p:cNvPr>
                <p:cNvSpPr/>
                <p:nvPr/>
              </p:nvSpPr>
              <p:spPr>
                <a:xfrm>
                  <a:off x="3129004" y="236795"/>
                  <a:ext cx="45719" cy="4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99" name="正方形/長方形 98">
                  <a:extLst>
                    <a:ext uri="{FF2B5EF4-FFF2-40B4-BE49-F238E27FC236}">
                      <a16:creationId xmlns:a16="http://schemas.microsoft.com/office/drawing/2014/main" id="{94DF788F-D160-4DA1-A54D-936E1D08C1FF}"/>
                    </a:ext>
                  </a:extLst>
                </p:cNvPr>
                <p:cNvSpPr/>
                <p:nvPr/>
              </p:nvSpPr>
              <p:spPr>
                <a:xfrm rot="5400000">
                  <a:off x="3366468" y="-651680"/>
                  <a:ext cx="45719" cy="1477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100" name="正方形/長方形 99">
                  <a:extLst>
                    <a:ext uri="{FF2B5EF4-FFF2-40B4-BE49-F238E27FC236}">
                      <a16:creationId xmlns:a16="http://schemas.microsoft.com/office/drawing/2014/main" id="{2242756D-3B1A-459D-A7BA-4DEE3A6B3B15}"/>
                    </a:ext>
                  </a:extLst>
                </p:cNvPr>
                <p:cNvSpPr/>
                <p:nvPr/>
              </p:nvSpPr>
              <p:spPr>
                <a:xfrm rot="5400000">
                  <a:off x="3471656" y="-104197"/>
                  <a:ext cx="45719" cy="720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101" name="正方形/長方形 100">
                  <a:extLst>
                    <a:ext uri="{FF2B5EF4-FFF2-40B4-BE49-F238E27FC236}">
                      <a16:creationId xmlns:a16="http://schemas.microsoft.com/office/drawing/2014/main" id="{9E2D5DE5-462C-40BA-BA41-756684DB04A4}"/>
                    </a:ext>
                  </a:extLst>
                </p:cNvPr>
                <p:cNvSpPr/>
                <p:nvPr/>
              </p:nvSpPr>
              <p:spPr>
                <a:xfrm>
                  <a:off x="4083060" y="59688"/>
                  <a:ext cx="48305" cy="1241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102" name="正方形/長方形 101">
                  <a:extLst>
                    <a:ext uri="{FF2B5EF4-FFF2-40B4-BE49-F238E27FC236}">
                      <a16:creationId xmlns:a16="http://schemas.microsoft.com/office/drawing/2014/main" id="{84739B35-C832-4DDB-8DE9-3CBC88AF982C}"/>
                    </a:ext>
                  </a:extLst>
                </p:cNvPr>
                <p:cNvSpPr/>
                <p:nvPr/>
              </p:nvSpPr>
              <p:spPr>
                <a:xfrm>
                  <a:off x="3811729" y="232988"/>
                  <a:ext cx="52346" cy="1276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grpSp>
          <p:sp>
            <p:nvSpPr>
              <p:cNvPr id="93" name="正方形/長方形 92">
                <a:extLst>
                  <a:ext uri="{FF2B5EF4-FFF2-40B4-BE49-F238E27FC236}">
                    <a16:creationId xmlns:a16="http://schemas.microsoft.com/office/drawing/2014/main" id="{EBB2394B-CA26-43A8-8D70-AF6D7A4D0B8A}"/>
                  </a:ext>
                </a:extLst>
              </p:cNvPr>
              <p:cNvSpPr/>
              <p:nvPr/>
            </p:nvSpPr>
            <p:spPr>
              <a:xfrm>
                <a:off x="4082422" y="1318669"/>
                <a:ext cx="2143449" cy="51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94" name="正方形/長方形 93">
                <a:extLst>
                  <a:ext uri="{FF2B5EF4-FFF2-40B4-BE49-F238E27FC236}">
                    <a16:creationId xmlns:a16="http://schemas.microsoft.com/office/drawing/2014/main" id="{49A3645A-D984-43FE-8A84-E9EFB5F463EE}"/>
                  </a:ext>
                </a:extLst>
              </p:cNvPr>
              <p:cNvSpPr/>
              <p:nvPr/>
            </p:nvSpPr>
            <p:spPr>
              <a:xfrm>
                <a:off x="3811211" y="1520765"/>
                <a:ext cx="2439508" cy="47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95" name="正方形/長方形 94">
                <a:extLst>
                  <a:ext uri="{FF2B5EF4-FFF2-40B4-BE49-F238E27FC236}">
                    <a16:creationId xmlns:a16="http://schemas.microsoft.com/office/drawing/2014/main" id="{38D47E0C-9FC0-4329-80A5-53919FF36E86}"/>
                  </a:ext>
                </a:extLst>
              </p:cNvPr>
              <p:cNvSpPr/>
              <p:nvPr/>
            </p:nvSpPr>
            <p:spPr>
              <a:xfrm>
                <a:off x="5265421" y="408411"/>
                <a:ext cx="2423159" cy="1367459"/>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l"/>
                <a:endParaRPr kumimoji="1" lang="ja-JP" altLang="en-US" sz="1100"/>
              </a:p>
            </p:txBody>
          </p:sp>
        </p:grpSp>
        <p:sp>
          <p:nvSpPr>
            <p:cNvPr id="73" name="正方形/長方形 72">
              <a:extLst>
                <a:ext uri="{FF2B5EF4-FFF2-40B4-BE49-F238E27FC236}">
                  <a16:creationId xmlns:a16="http://schemas.microsoft.com/office/drawing/2014/main" id="{3722508D-697E-4B06-A0A7-F6C2693C5EE4}"/>
                </a:ext>
              </a:extLst>
            </p:cNvPr>
            <p:cNvSpPr/>
            <p:nvPr/>
          </p:nvSpPr>
          <p:spPr>
            <a:xfrm>
              <a:off x="6221731" y="1243297"/>
              <a:ext cx="750570" cy="3743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74" name="フローチャート: 照合 73">
              <a:extLst>
                <a:ext uri="{FF2B5EF4-FFF2-40B4-BE49-F238E27FC236}">
                  <a16:creationId xmlns:a16="http://schemas.microsoft.com/office/drawing/2014/main" id="{DB616B43-EAFF-42E5-B4AA-F51E4A033520}"/>
                </a:ext>
              </a:extLst>
            </p:cNvPr>
            <p:cNvSpPr/>
            <p:nvPr/>
          </p:nvSpPr>
          <p:spPr>
            <a:xfrm rot="5400000">
              <a:off x="5992099" y="1254973"/>
              <a:ext cx="135421" cy="18014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75" name="フローチャート: 照合 74">
              <a:extLst>
                <a:ext uri="{FF2B5EF4-FFF2-40B4-BE49-F238E27FC236}">
                  <a16:creationId xmlns:a16="http://schemas.microsoft.com/office/drawing/2014/main" id="{C5EECFD4-F536-4ABC-B355-C5DC27589019}"/>
                </a:ext>
              </a:extLst>
            </p:cNvPr>
            <p:cNvSpPr/>
            <p:nvPr/>
          </p:nvSpPr>
          <p:spPr>
            <a:xfrm rot="5400000">
              <a:off x="5992099" y="1455030"/>
              <a:ext cx="135422" cy="18014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76" name="正方形/長方形 75">
              <a:extLst>
                <a:ext uri="{FF2B5EF4-FFF2-40B4-BE49-F238E27FC236}">
                  <a16:creationId xmlns:a16="http://schemas.microsoft.com/office/drawing/2014/main" id="{A2060C58-6214-4DB5-8499-5CDAE7CF1F7D}"/>
                </a:ext>
              </a:extLst>
            </p:cNvPr>
            <p:cNvSpPr/>
            <p:nvPr/>
          </p:nvSpPr>
          <p:spPr>
            <a:xfrm>
              <a:off x="6233178" y="675852"/>
              <a:ext cx="347539" cy="158198"/>
            </a:xfrm>
            <a:prstGeom prst="rect">
              <a:avLst/>
            </a:prstGeom>
            <a:solidFill>
              <a:schemeClr val="accent6">
                <a:lumMod val="60000"/>
                <a:lumOff val="4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600" b="1" dirty="0">
                  <a:solidFill>
                    <a:sysClr val="windowText" lastClr="000000"/>
                  </a:solidFill>
                </a:rPr>
                <a:t>HAS</a:t>
              </a:r>
              <a:endParaRPr kumimoji="1" lang="ja-JP" altLang="en-US" sz="1600" b="1" dirty="0">
                <a:solidFill>
                  <a:sysClr val="windowText" lastClr="000000"/>
                </a:solidFill>
              </a:endParaRPr>
            </a:p>
          </p:txBody>
        </p:sp>
        <p:sp>
          <p:nvSpPr>
            <p:cNvPr id="77" name="正方形/長方形 76">
              <a:extLst>
                <a:ext uri="{FF2B5EF4-FFF2-40B4-BE49-F238E27FC236}">
                  <a16:creationId xmlns:a16="http://schemas.microsoft.com/office/drawing/2014/main" id="{94E47351-B109-4B17-A2EB-631B18B95A53}"/>
                </a:ext>
              </a:extLst>
            </p:cNvPr>
            <p:cNvSpPr/>
            <p:nvPr/>
          </p:nvSpPr>
          <p:spPr>
            <a:xfrm>
              <a:off x="6597604" y="675852"/>
              <a:ext cx="347870" cy="158198"/>
            </a:xfrm>
            <a:prstGeom prst="rect">
              <a:avLst/>
            </a:prstGeom>
            <a:solidFill>
              <a:schemeClr val="accent6">
                <a:lumMod val="60000"/>
                <a:lumOff val="40000"/>
              </a:schemeClr>
            </a:solidFill>
            <a:ln>
              <a:solidFill>
                <a:schemeClr val="tx1"/>
              </a:solidFill>
            </a:ln>
          </p:spPr>
          <p:style>
            <a:lnRef idx="1">
              <a:schemeClr val="accent6"/>
            </a:lnRef>
            <a:fillRef idx="3">
              <a:schemeClr val="accent6"/>
            </a:fillRef>
            <a:effectRef idx="2">
              <a:schemeClr val="accent6"/>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600" b="1" dirty="0">
                  <a:solidFill>
                    <a:sysClr val="windowText" lastClr="000000"/>
                  </a:solidFill>
                </a:rPr>
                <a:t>HAS</a:t>
              </a:r>
              <a:endParaRPr kumimoji="1" lang="ja-JP" altLang="en-US" sz="1600" b="1" dirty="0">
                <a:solidFill>
                  <a:sysClr val="windowText" lastClr="000000"/>
                </a:solidFill>
              </a:endParaRPr>
            </a:p>
          </p:txBody>
        </p:sp>
        <p:sp>
          <p:nvSpPr>
            <p:cNvPr id="78" name="正方形/長方形 77">
              <a:extLst>
                <a:ext uri="{FF2B5EF4-FFF2-40B4-BE49-F238E27FC236}">
                  <a16:creationId xmlns:a16="http://schemas.microsoft.com/office/drawing/2014/main" id="{BB4BC5BA-2FC7-4EB4-944C-676D2CD842E0}"/>
                </a:ext>
              </a:extLst>
            </p:cNvPr>
            <p:cNvSpPr/>
            <p:nvPr/>
          </p:nvSpPr>
          <p:spPr>
            <a:xfrm rot="3357413">
              <a:off x="6395475" y="1199507"/>
              <a:ext cx="73737" cy="440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79" name="円: 塗りつぶしなし 187">
              <a:extLst>
                <a:ext uri="{FF2B5EF4-FFF2-40B4-BE49-F238E27FC236}">
                  <a16:creationId xmlns:a16="http://schemas.microsoft.com/office/drawing/2014/main" id="{35FBA432-B9A7-4683-AB32-E2422F694C7F}"/>
                </a:ext>
              </a:extLst>
            </p:cNvPr>
            <p:cNvSpPr/>
            <p:nvPr/>
          </p:nvSpPr>
          <p:spPr>
            <a:xfrm>
              <a:off x="6714214" y="1360082"/>
              <a:ext cx="202924" cy="20789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80" name="矢印: 折線 189">
              <a:extLst>
                <a:ext uri="{FF2B5EF4-FFF2-40B4-BE49-F238E27FC236}">
                  <a16:creationId xmlns:a16="http://schemas.microsoft.com/office/drawing/2014/main" id="{0F6E6FC2-3B93-4015-B9C5-87D783AB9EF8}"/>
                </a:ext>
              </a:extLst>
            </p:cNvPr>
            <p:cNvSpPr/>
            <p:nvPr/>
          </p:nvSpPr>
          <p:spPr>
            <a:xfrm rot="10800000" flipV="1">
              <a:off x="6303630" y="424256"/>
              <a:ext cx="191505" cy="237379"/>
            </a:xfrm>
            <a:prstGeom prst="bentArrow">
              <a:avLst>
                <a:gd name="adj1" fmla="val 21624"/>
                <a:gd name="adj2" fmla="val 31465"/>
                <a:gd name="adj3" fmla="val 16549"/>
                <a:gd name="adj4" fmla="val 83451"/>
              </a:avLst>
            </a:prstGeom>
            <a:solidFill>
              <a:schemeClr val="accent5">
                <a:lumMod val="40000"/>
                <a:lumOff val="60000"/>
              </a:schemeClr>
            </a:solidFill>
            <a:ln w="28575">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dirty="0">
                <a:solidFill>
                  <a:schemeClr val="tx1"/>
                </a:solidFill>
              </a:endParaRPr>
            </a:p>
          </p:txBody>
        </p:sp>
        <p:sp>
          <p:nvSpPr>
            <p:cNvPr id="81" name="正方形/長方形 80">
              <a:extLst>
                <a:ext uri="{FF2B5EF4-FFF2-40B4-BE49-F238E27FC236}">
                  <a16:creationId xmlns:a16="http://schemas.microsoft.com/office/drawing/2014/main" id="{99E43737-844F-4779-8B02-70610851E33F}"/>
                </a:ext>
              </a:extLst>
            </p:cNvPr>
            <p:cNvSpPr/>
            <p:nvPr/>
          </p:nvSpPr>
          <p:spPr>
            <a:xfrm>
              <a:off x="5202473" y="1793148"/>
              <a:ext cx="190167" cy="662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82" name="正方形/長方形 81">
              <a:extLst>
                <a:ext uri="{FF2B5EF4-FFF2-40B4-BE49-F238E27FC236}">
                  <a16:creationId xmlns:a16="http://schemas.microsoft.com/office/drawing/2014/main" id="{6F028D2B-7A45-4E18-B4EF-D263FDDC82E0}"/>
                </a:ext>
              </a:extLst>
            </p:cNvPr>
            <p:cNvSpPr/>
            <p:nvPr/>
          </p:nvSpPr>
          <p:spPr>
            <a:xfrm>
              <a:off x="7584053" y="1808108"/>
              <a:ext cx="190500" cy="800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83" name="正方形/長方形 82">
              <a:extLst>
                <a:ext uri="{FF2B5EF4-FFF2-40B4-BE49-F238E27FC236}">
                  <a16:creationId xmlns:a16="http://schemas.microsoft.com/office/drawing/2014/main" id="{7D480DFC-C31A-4D12-90EF-714F19D631DE}"/>
                </a:ext>
              </a:extLst>
            </p:cNvPr>
            <p:cNvSpPr/>
            <p:nvPr/>
          </p:nvSpPr>
          <p:spPr>
            <a:xfrm>
              <a:off x="6482390" y="1808107"/>
              <a:ext cx="190500" cy="662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84" name="楕円 83">
              <a:extLst>
                <a:ext uri="{FF2B5EF4-FFF2-40B4-BE49-F238E27FC236}">
                  <a16:creationId xmlns:a16="http://schemas.microsoft.com/office/drawing/2014/main" id="{0837BFBB-7EF8-4EF4-8E9B-67C995EE3A9D}"/>
                </a:ext>
              </a:extLst>
            </p:cNvPr>
            <p:cNvSpPr/>
            <p:nvPr/>
          </p:nvSpPr>
          <p:spPr>
            <a:xfrm>
              <a:off x="5571190" y="1451852"/>
              <a:ext cx="228115" cy="2188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400" baseline="0" dirty="0"/>
                <a:t> </a:t>
              </a:r>
              <a:r>
                <a:rPr kumimoji="1" lang="en-US" altLang="ja-JP" b="1" dirty="0"/>
                <a:t>P</a:t>
              </a:r>
              <a:endParaRPr kumimoji="1" lang="ja-JP" altLang="en-US" sz="1200" b="1" dirty="0"/>
            </a:p>
          </p:txBody>
        </p:sp>
        <p:sp>
          <p:nvSpPr>
            <p:cNvPr id="85" name="フローチャート: 照合 84">
              <a:extLst>
                <a:ext uri="{FF2B5EF4-FFF2-40B4-BE49-F238E27FC236}">
                  <a16:creationId xmlns:a16="http://schemas.microsoft.com/office/drawing/2014/main" id="{297C9D20-98E3-42CE-89C2-7D5FAF587D93}"/>
                </a:ext>
              </a:extLst>
            </p:cNvPr>
            <p:cNvSpPr/>
            <p:nvPr/>
          </p:nvSpPr>
          <p:spPr>
            <a:xfrm rot="5400000">
              <a:off x="5337446" y="1455800"/>
              <a:ext cx="135422" cy="18014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86" name="台形 85">
              <a:extLst>
                <a:ext uri="{FF2B5EF4-FFF2-40B4-BE49-F238E27FC236}">
                  <a16:creationId xmlns:a16="http://schemas.microsoft.com/office/drawing/2014/main" id="{76AB4FDE-FF78-46AD-872C-1157397E4F43}"/>
                </a:ext>
              </a:extLst>
            </p:cNvPr>
            <p:cNvSpPr/>
            <p:nvPr/>
          </p:nvSpPr>
          <p:spPr>
            <a:xfrm>
              <a:off x="2583180" y="422326"/>
              <a:ext cx="670560" cy="137160"/>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87" name="矢印: 上 201">
              <a:extLst>
                <a:ext uri="{FF2B5EF4-FFF2-40B4-BE49-F238E27FC236}">
                  <a16:creationId xmlns:a16="http://schemas.microsoft.com/office/drawing/2014/main" id="{95EADA43-94DF-4153-951A-12A9A79BAC38}"/>
                </a:ext>
              </a:extLst>
            </p:cNvPr>
            <p:cNvSpPr/>
            <p:nvPr/>
          </p:nvSpPr>
          <p:spPr>
            <a:xfrm>
              <a:off x="6324600" y="940486"/>
              <a:ext cx="190500" cy="236220"/>
            </a:xfrm>
            <a:prstGeom prst="up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88" name="矢印: 上 202">
              <a:extLst>
                <a:ext uri="{FF2B5EF4-FFF2-40B4-BE49-F238E27FC236}">
                  <a16:creationId xmlns:a16="http://schemas.microsoft.com/office/drawing/2014/main" id="{A72889A2-0B4C-4DDE-97EE-3F2B7C994B4D}"/>
                </a:ext>
              </a:extLst>
            </p:cNvPr>
            <p:cNvSpPr/>
            <p:nvPr/>
          </p:nvSpPr>
          <p:spPr>
            <a:xfrm rot="981973">
              <a:off x="6591300" y="955726"/>
              <a:ext cx="190500" cy="236220"/>
            </a:xfrm>
            <a:prstGeom prst="up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89" name="正方形/長方形 88">
              <a:extLst>
                <a:ext uri="{FF2B5EF4-FFF2-40B4-BE49-F238E27FC236}">
                  <a16:creationId xmlns:a16="http://schemas.microsoft.com/office/drawing/2014/main" id="{1528C429-1E1D-4C49-B55B-AA12A7D2F31A}"/>
                </a:ext>
              </a:extLst>
            </p:cNvPr>
            <p:cNvSpPr/>
            <p:nvPr/>
          </p:nvSpPr>
          <p:spPr>
            <a:xfrm>
              <a:off x="5219700" y="529006"/>
              <a:ext cx="99060" cy="266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90" name="正方形/長方形 89">
              <a:extLst>
                <a:ext uri="{FF2B5EF4-FFF2-40B4-BE49-F238E27FC236}">
                  <a16:creationId xmlns:a16="http://schemas.microsoft.com/office/drawing/2014/main" id="{CC44B73C-7DC3-43C7-AED0-D68CEF2A7AEC}"/>
                </a:ext>
              </a:extLst>
            </p:cNvPr>
            <p:cNvSpPr/>
            <p:nvPr/>
          </p:nvSpPr>
          <p:spPr>
            <a:xfrm flipH="1">
              <a:off x="7658100" y="460426"/>
              <a:ext cx="68580" cy="2667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p>
          </p:txBody>
        </p:sp>
        <p:sp>
          <p:nvSpPr>
            <p:cNvPr id="70" name="フローチャート: 照合 69">
              <a:extLst>
                <a:ext uri="{FF2B5EF4-FFF2-40B4-BE49-F238E27FC236}">
                  <a16:creationId xmlns:a16="http://schemas.microsoft.com/office/drawing/2014/main" id="{D60016AA-246D-45B1-AE6E-3542B02405C8}"/>
                </a:ext>
              </a:extLst>
            </p:cNvPr>
            <p:cNvSpPr/>
            <p:nvPr/>
          </p:nvSpPr>
          <p:spPr>
            <a:xfrm rot="5400000">
              <a:off x="3183354" y="-2418"/>
              <a:ext cx="158281" cy="179814"/>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sp>
          <p:nvSpPr>
            <p:cNvPr id="71" name="フローチャート: 照合 70">
              <a:extLst>
                <a:ext uri="{FF2B5EF4-FFF2-40B4-BE49-F238E27FC236}">
                  <a16:creationId xmlns:a16="http://schemas.microsoft.com/office/drawing/2014/main" id="{F6C4E416-9439-4B17-920E-6E34E0E2E708}"/>
                </a:ext>
              </a:extLst>
            </p:cNvPr>
            <p:cNvSpPr/>
            <p:nvPr/>
          </p:nvSpPr>
          <p:spPr>
            <a:xfrm rot="5400000">
              <a:off x="3421752" y="172615"/>
              <a:ext cx="157453" cy="18014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a:solidFill>
                  <a:schemeClr val="tx1"/>
                </a:solidFill>
              </a:endParaRPr>
            </a:p>
          </p:txBody>
        </p:sp>
      </p:grpSp>
      <p:sp>
        <p:nvSpPr>
          <p:cNvPr id="124" name="テキスト ボックス 123"/>
          <p:cNvSpPr txBox="1"/>
          <p:nvPr/>
        </p:nvSpPr>
        <p:spPr>
          <a:xfrm>
            <a:off x="10635681" y="5690908"/>
            <a:ext cx="1008745" cy="646331"/>
          </a:xfrm>
          <a:prstGeom prst="rect">
            <a:avLst/>
          </a:prstGeom>
          <a:noFill/>
        </p:spPr>
        <p:txBody>
          <a:bodyPr wrap="square" rtlCol="0">
            <a:spAutoFit/>
          </a:bodyPr>
          <a:lstStyle/>
          <a:p>
            <a:pPr algn="ctr"/>
            <a:r>
              <a:rPr kumimoji="1" lang="en-US" altLang="ja-JP" dirty="0"/>
              <a:t>Fun coil</a:t>
            </a:r>
          </a:p>
          <a:p>
            <a:pPr algn="ctr"/>
            <a:r>
              <a:rPr kumimoji="1" lang="en-US" altLang="ja-JP" dirty="0"/>
              <a:t>unit</a:t>
            </a:r>
            <a:endParaRPr kumimoji="1" lang="ja-JP" altLang="en-US" dirty="0"/>
          </a:p>
        </p:txBody>
      </p:sp>
      <p:sp>
        <p:nvSpPr>
          <p:cNvPr id="125" name="テキスト ボックス 124"/>
          <p:cNvSpPr txBox="1"/>
          <p:nvPr/>
        </p:nvSpPr>
        <p:spPr>
          <a:xfrm>
            <a:off x="838200" y="2948995"/>
            <a:ext cx="6337920" cy="707886"/>
          </a:xfrm>
          <a:prstGeom prst="rect">
            <a:avLst/>
          </a:prstGeom>
          <a:solidFill>
            <a:srgbClr val="FDEFDF"/>
          </a:solidFill>
        </p:spPr>
        <p:txBody>
          <a:bodyPr wrap="square" rtlCol="0">
            <a:spAutoFit/>
          </a:bodyPr>
          <a:lstStyle/>
          <a:p>
            <a:r>
              <a:rPr lang="en-US" altLang="ja-JP" sz="2000" b="1" dirty="0">
                <a:solidFill>
                  <a:srgbClr val="333399"/>
                </a:solidFill>
              </a:rPr>
              <a:t>Dry approximately 10.5 kg of water adsorbed by 	releasing heat for an average of 14 hours</a:t>
            </a:r>
            <a:endParaRPr kumimoji="1" lang="ja-JP" altLang="en-US" sz="2000" b="1" dirty="0">
              <a:solidFill>
                <a:srgbClr val="333399"/>
              </a:solidFill>
            </a:endParaRPr>
          </a:p>
        </p:txBody>
      </p:sp>
      <p:sp>
        <p:nvSpPr>
          <p:cNvPr id="126" name="テキスト ボックス 125"/>
          <p:cNvSpPr txBox="1"/>
          <p:nvPr/>
        </p:nvSpPr>
        <p:spPr>
          <a:xfrm>
            <a:off x="695400" y="1113259"/>
            <a:ext cx="7060003" cy="1846659"/>
          </a:xfrm>
          <a:prstGeom prst="rect">
            <a:avLst/>
          </a:prstGeom>
          <a:noFill/>
        </p:spPr>
        <p:txBody>
          <a:bodyPr wrap="square" rtlCol="0">
            <a:spAutoFit/>
          </a:bodyPr>
          <a:lstStyle/>
          <a:p>
            <a:r>
              <a:rPr lang="en-US" altLang="ja-JP" sz="2400" b="1" dirty="0">
                <a:solidFill>
                  <a:srgbClr val="333399"/>
                </a:solidFill>
              </a:rPr>
              <a:t>Thermal storage process</a:t>
            </a:r>
            <a:endParaRPr lang="en-US" altLang="ja-JP" dirty="0">
              <a:solidFill>
                <a:srgbClr val="333399"/>
              </a:solidFill>
            </a:endParaRPr>
          </a:p>
          <a:p>
            <a:pPr marL="742950" lvl="1" indent="-285750">
              <a:buFont typeface="Arial" panose="020B0604020202020204" pitchFamily="34" charset="0"/>
              <a:buChar char="•"/>
            </a:pPr>
            <a:r>
              <a:rPr lang="en-US" altLang="ja-JP" dirty="0" err="1">
                <a:solidFill>
                  <a:srgbClr val="333399"/>
                </a:solidFill>
              </a:rPr>
              <a:t>Tsunagi</a:t>
            </a:r>
            <a:r>
              <a:rPr lang="en-US" altLang="ja-JP" dirty="0">
                <a:solidFill>
                  <a:srgbClr val="333399"/>
                </a:solidFill>
              </a:rPr>
              <a:t>-Onsen(Morioka-</a:t>
            </a:r>
            <a:r>
              <a:rPr lang="en-US" altLang="ja-JP" dirty="0" err="1">
                <a:solidFill>
                  <a:srgbClr val="333399"/>
                </a:solidFill>
              </a:rPr>
              <a:t>shi</a:t>
            </a:r>
            <a:r>
              <a:rPr lang="en-US" altLang="ja-JP" dirty="0">
                <a:solidFill>
                  <a:srgbClr val="333399"/>
                </a:solidFill>
              </a:rPr>
              <a:t>)</a:t>
            </a:r>
          </a:p>
          <a:p>
            <a:pPr marL="742950" lvl="1" indent="-285750">
              <a:buFont typeface="Arial" panose="020B0604020202020204" pitchFamily="34" charset="0"/>
              <a:buChar char="•"/>
            </a:pPr>
            <a:r>
              <a:rPr lang="en-US" altLang="ja-JP" dirty="0">
                <a:solidFill>
                  <a:srgbClr val="333399"/>
                </a:solidFill>
              </a:rPr>
              <a:t>Using hot spring water after binary power generation (</a:t>
            </a:r>
            <a:r>
              <a:rPr lang="en-US" altLang="ja-JP" dirty="0">
                <a:solidFill>
                  <a:srgbClr val="FF0000"/>
                </a:solidFill>
              </a:rPr>
              <a:t>60 ˚C</a:t>
            </a:r>
            <a:r>
              <a:rPr lang="en-US" altLang="ja-JP" dirty="0">
                <a:solidFill>
                  <a:srgbClr val="333399"/>
                </a:solidFill>
              </a:rPr>
              <a:t>)</a:t>
            </a:r>
          </a:p>
          <a:p>
            <a:pPr marL="742950" lvl="1" indent="-285750">
              <a:buFont typeface="Arial" panose="020B0604020202020204" pitchFamily="34" charset="0"/>
              <a:buChar char="•"/>
            </a:pPr>
            <a:r>
              <a:rPr lang="en-US" altLang="ja-JP" dirty="0">
                <a:solidFill>
                  <a:srgbClr val="333399"/>
                </a:solidFill>
              </a:rPr>
              <a:t>Heat is exchanged in the hot spring water tank, and the heat is stored in HASClay using a fan coil unit</a:t>
            </a:r>
          </a:p>
          <a:p>
            <a:pPr marL="742950" lvl="1" indent="-285750">
              <a:buFont typeface="Arial" panose="020B0604020202020204" pitchFamily="34" charset="0"/>
              <a:buChar char="•"/>
            </a:pPr>
            <a:r>
              <a:rPr lang="en-US" altLang="ja-JP" dirty="0">
                <a:solidFill>
                  <a:srgbClr val="333399"/>
                </a:solidFill>
              </a:rPr>
              <a:t>Store 10 small cases per cycle for heat storage</a:t>
            </a:r>
          </a:p>
        </p:txBody>
      </p:sp>
      <p:sp>
        <p:nvSpPr>
          <p:cNvPr id="127" name="テキスト ボックス 126"/>
          <p:cNvSpPr txBox="1"/>
          <p:nvPr/>
        </p:nvSpPr>
        <p:spPr>
          <a:xfrm>
            <a:off x="8675342" y="3971524"/>
            <a:ext cx="2274982" cy="369332"/>
          </a:xfrm>
          <a:prstGeom prst="rect">
            <a:avLst/>
          </a:prstGeom>
          <a:noFill/>
        </p:spPr>
        <p:txBody>
          <a:bodyPr wrap="none" rtlCol="0">
            <a:spAutoFit/>
          </a:bodyPr>
          <a:lstStyle/>
          <a:p>
            <a:r>
              <a:rPr lang="en-US" altLang="ja-JP"/>
              <a:t>Heat Storage House</a:t>
            </a:r>
            <a:endParaRPr kumimoji="1" lang="ja-JP" altLang="en-US" dirty="0"/>
          </a:p>
        </p:txBody>
      </p:sp>
    </p:spTree>
    <p:extLst>
      <p:ext uri="{BB962C8B-B14F-4D97-AF65-F5344CB8AC3E}">
        <p14:creationId xmlns:p14="http://schemas.microsoft.com/office/powerpoint/2010/main" val="1011136549"/>
      </p:ext>
    </p:extLst>
  </p:cSld>
  <p:clrMapOvr>
    <a:masterClrMapping/>
  </p:clrMapOvr>
  <mc:AlternateContent xmlns:mc="http://schemas.openxmlformats.org/markup-compatibility/2006" xmlns:p14="http://schemas.microsoft.com/office/powerpoint/2010/main">
    <mc:Choice Requires="p14">
      <p:transition spd="slow" p14:dur="2000" advTm="48454"/>
    </mc:Choice>
    <mc:Fallback xmlns="">
      <p:transition spd="slow" advTm="4845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4079776" y="5728328"/>
            <a:ext cx="7560840" cy="923330"/>
          </a:xfrm>
          <a:prstGeom prst="rect">
            <a:avLst/>
          </a:prstGeom>
          <a:solidFill>
            <a:srgbClr val="F3F8FC"/>
          </a:solidFill>
        </p:spPr>
        <p:txBody>
          <a:bodyPr wrap="square" rtlCol="0">
            <a:spAutoFit/>
          </a:bodyPr>
          <a:lstStyle/>
          <a:p>
            <a:r>
              <a:rPr lang="en-US" altLang="ja-JP" dirty="0">
                <a:solidFill>
                  <a:srgbClr val="333399"/>
                </a:solidFill>
              </a:rPr>
              <a:t>8 small cases are released per cycle.</a:t>
            </a:r>
          </a:p>
          <a:p>
            <a:r>
              <a:rPr lang="en-US" altLang="ja-JP" dirty="0">
                <a:solidFill>
                  <a:srgbClr val="333399"/>
                </a:solidFill>
              </a:rPr>
              <a:t>Water vapor is supplied from the bottom of the cases and adsorbed onto the HASClay, which then releases heat from the top of the device.</a:t>
            </a:r>
            <a:endParaRPr kumimoji="1" lang="ja-JP" altLang="en-US" dirty="0">
              <a:solidFill>
                <a:srgbClr val="333399"/>
              </a:solidFill>
            </a:endParaRPr>
          </a:p>
        </p:txBody>
      </p:sp>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Demonstration tests to achieve commercialization</a:t>
            </a:r>
            <a:endParaRPr kumimoji="1" lang="ja-JP" altLang="en-US" sz="3600" dirty="0"/>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16</a:t>
            </a:fld>
            <a:endParaRPr lang="en-US" altLang="ja-JP"/>
          </a:p>
        </p:txBody>
      </p:sp>
      <p:pic>
        <p:nvPicPr>
          <p:cNvPr id="6" name="図 5">
            <a:extLst>
              <a:ext uri="{FF2B5EF4-FFF2-40B4-BE49-F238E27FC236}">
                <a16:creationId xmlns:a16="http://schemas.microsoft.com/office/drawing/2014/main" id="{1898900D-6982-440B-827B-69C8059836E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8131227" y="1124744"/>
            <a:ext cx="3206921" cy="4305630"/>
          </a:xfrm>
          <a:prstGeom prst="rect">
            <a:avLst/>
          </a:prstGeom>
          <a:ln w="38100" cap="sq">
            <a:solidFill>
              <a:srgbClr val="333399"/>
            </a:solidFill>
            <a:prstDash val="solid"/>
            <a:miter lim="800000"/>
          </a:ln>
          <a:effectLst>
            <a:outerShdw blurRad="50800" dist="38100" dir="2700000" algn="tl" rotWithShape="0">
              <a:srgbClr val="000000">
                <a:alpha val="43000"/>
              </a:srgbClr>
            </a:outerShdw>
          </a:effectLst>
        </p:spPr>
      </p:pic>
      <p:sp>
        <p:nvSpPr>
          <p:cNvPr id="8" name="テキスト ボックス 22">
            <a:extLst>
              <a:ext uri="{FF2B5EF4-FFF2-40B4-BE49-F238E27FC236}">
                <a16:creationId xmlns:a16="http://schemas.microsoft.com/office/drawing/2014/main" id="{97405893-75B6-4FDA-82D9-4FC105C5D2DE}"/>
              </a:ext>
            </a:extLst>
          </p:cNvPr>
          <p:cNvSpPr txBox="1"/>
          <p:nvPr/>
        </p:nvSpPr>
        <p:spPr>
          <a:xfrm>
            <a:off x="8128895" y="5473845"/>
            <a:ext cx="3206921" cy="369332"/>
          </a:xfrm>
          <a:prstGeom prst="rect">
            <a:avLst/>
          </a:prstGeom>
          <a:solidFill>
            <a:srgbClr val="F3F8FC"/>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b="1" dirty="0">
                <a:solidFill>
                  <a:srgbClr val="333399"/>
                </a:solidFill>
                <a:latin typeface="Arial" panose="020B0604020202020204" pitchFamily="34" charset="0"/>
                <a:cs typeface="Arial" panose="020B0604020202020204" pitchFamily="34" charset="0"/>
              </a:rPr>
              <a:t>Heat dissipation device</a:t>
            </a:r>
            <a:endParaRPr kumimoji="1" lang="ja-JP" altLang="en-US" b="1"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p:cNvSpPr txBox="1"/>
          <p:nvPr/>
        </p:nvSpPr>
        <p:spPr>
          <a:xfrm>
            <a:off x="695400" y="1113259"/>
            <a:ext cx="7272808" cy="4062651"/>
          </a:xfrm>
          <a:prstGeom prst="rect">
            <a:avLst/>
          </a:prstGeom>
          <a:noFill/>
        </p:spPr>
        <p:txBody>
          <a:bodyPr wrap="square" rtlCol="0">
            <a:spAutoFit/>
          </a:bodyPr>
          <a:lstStyle/>
          <a:p>
            <a:r>
              <a:rPr lang="en-US" altLang="ja-JP" sz="2400" b="1" dirty="0">
                <a:solidFill>
                  <a:srgbClr val="333399"/>
                </a:solidFill>
                <a:cs typeface="Arial" panose="020B0604020202020204" pitchFamily="34" charset="0"/>
              </a:rPr>
              <a:t>Heat dissipation process</a:t>
            </a:r>
            <a:endParaRPr lang="en-US" altLang="ja-JP" dirty="0">
              <a:solidFill>
                <a:srgbClr val="333399"/>
              </a:solidFill>
            </a:endParaRPr>
          </a:p>
          <a:p>
            <a:pPr marL="742950" lvl="1" indent="-285750">
              <a:buFont typeface="Arial" panose="020B0604020202020204" pitchFamily="34" charset="0"/>
              <a:buChar char="•"/>
            </a:pPr>
            <a:r>
              <a:rPr lang="en-US" altLang="ja-JP" dirty="0">
                <a:solidFill>
                  <a:srgbClr val="333399"/>
                </a:solidFill>
              </a:rPr>
              <a:t>178 m</a:t>
            </a:r>
            <a:r>
              <a:rPr lang="en-US" altLang="ja-JP" baseline="30000" dirty="0">
                <a:solidFill>
                  <a:srgbClr val="333399"/>
                </a:solidFill>
              </a:rPr>
              <a:t>3</a:t>
            </a:r>
            <a:r>
              <a:rPr lang="en-US" altLang="ja-JP" dirty="0">
                <a:solidFill>
                  <a:srgbClr val="333399"/>
                </a:solidFill>
              </a:rPr>
              <a:t> greenhouse located in agricultural fields in Morioka-</a:t>
            </a:r>
            <a:r>
              <a:rPr lang="en-US" altLang="ja-JP" dirty="0" err="1">
                <a:solidFill>
                  <a:srgbClr val="333399"/>
                </a:solidFill>
              </a:rPr>
              <a:t>shi</a:t>
            </a:r>
            <a:endParaRPr lang="en-US" altLang="ja-JP" dirty="0">
              <a:solidFill>
                <a:srgbClr val="333399"/>
              </a:solidFill>
            </a:endParaRPr>
          </a:p>
          <a:p>
            <a:pPr marL="742950" lvl="1" indent="-285750">
              <a:buFont typeface="Arial" panose="020B0604020202020204" pitchFamily="34" charset="0"/>
              <a:buChar char="•"/>
            </a:pPr>
            <a:r>
              <a:rPr lang="en-US" altLang="ja-JP" dirty="0">
                <a:solidFill>
                  <a:srgbClr val="333399"/>
                </a:solidFill>
              </a:rPr>
              <a:t>High-elevation cultivation of strawberries using localized heating methods (made by HKK)</a:t>
            </a:r>
          </a:p>
          <a:p>
            <a:pPr marL="742950" lvl="1" indent="-285750">
              <a:buFont typeface="Arial" panose="020B0604020202020204" pitchFamily="34" charset="0"/>
              <a:buChar char="•"/>
            </a:pPr>
            <a:r>
              <a:rPr lang="en-US" altLang="ja-JP" dirty="0">
                <a:solidFill>
                  <a:srgbClr val="333399"/>
                </a:solidFill>
              </a:rPr>
              <a:t>Heating equipment: </a:t>
            </a:r>
          </a:p>
          <a:p>
            <a:pPr lvl="1"/>
            <a:r>
              <a:rPr lang="en-US" altLang="ja-JP" dirty="0">
                <a:solidFill>
                  <a:srgbClr val="333399"/>
                </a:solidFill>
              </a:rPr>
              <a:t>	</a:t>
            </a:r>
            <a:r>
              <a:rPr lang="en-US" altLang="ja-JP" dirty="0">
                <a:solidFill>
                  <a:srgbClr val="FF0000"/>
                </a:solidFill>
              </a:rPr>
              <a:t>Main = Wood stove </a:t>
            </a:r>
            <a:r>
              <a:rPr lang="en-US" altLang="ja-JP" dirty="0">
                <a:solidFill>
                  <a:srgbClr val="333399"/>
                </a:solidFill>
              </a:rPr>
              <a:t>/ ‘</a:t>
            </a:r>
            <a:r>
              <a:rPr lang="en-US" altLang="ja-JP" dirty="0" err="1">
                <a:solidFill>
                  <a:srgbClr val="333399"/>
                </a:solidFill>
              </a:rPr>
              <a:t>Goron</a:t>
            </a:r>
            <a:r>
              <a:rPr lang="en-US" altLang="ja-JP" dirty="0">
                <a:solidFill>
                  <a:srgbClr val="333399"/>
                </a:solidFill>
              </a:rPr>
              <a:t>-ta’ 23 kW</a:t>
            </a:r>
          </a:p>
          <a:p>
            <a:pPr lvl="1"/>
            <a:r>
              <a:rPr lang="en-US" altLang="ja-JP" dirty="0">
                <a:solidFill>
                  <a:srgbClr val="333399"/>
                </a:solidFill>
              </a:rPr>
              <a:t>	 (operates around 23:00)</a:t>
            </a:r>
          </a:p>
          <a:p>
            <a:pPr lvl="1"/>
            <a:r>
              <a:rPr lang="en-US" altLang="ja-JP" dirty="0">
                <a:solidFill>
                  <a:srgbClr val="333399"/>
                </a:solidFill>
              </a:rPr>
              <a:t>	</a:t>
            </a:r>
            <a:r>
              <a:rPr lang="en-US" altLang="ja-JP" dirty="0">
                <a:solidFill>
                  <a:srgbClr val="FF0000"/>
                </a:solidFill>
              </a:rPr>
              <a:t>Auxiliary = A kerosene-fueled air heater </a:t>
            </a:r>
            <a:r>
              <a:rPr lang="en-US" altLang="ja-JP" dirty="0">
                <a:solidFill>
                  <a:srgbClr val="333399"/>
                </a:solidFill>
              </a:rPr>
              <a:t>22 kW</a:t>
            </a:r>
          </a:p>
          <a:p>
            <a:pPr lvl="1"/>
            <a:r>
              <a:rPr lang="en-US" altLang="ja-JP" dirty="0">
                <a:solidFill>
                  <a:srgbClr val="333399"/>
                </a:solidFill>
              </a:rPr>
              <a:t>	 (operates at 10 ˚C or below)</a:t>
            </a:r>
          </a:p>
          <a:p>
            <a:pPr lvl="1"/>
            <a:endParaRPr lang="en-US" altLang="ja-JP" dirty="0">
              <a:solidFill>
                <a:srgbClr val="333399"/>
              </a:solidFill>
            </a:endParaRPr>
          </a:p>
          <a:p>
            <a:r>
              <a:rPr lang="en-US" altLang="ja-JP" sz="2400" dirty="0">
                <a:solidFill>
                  <a:srgbClr val="333399"/>
                </a:solidFill>
              </a:rPr>
              <a:t>We aim to use HASClay to heat during the night and before sunrise to </a:t>
            </a:r>
            <a:r>
              <a:rPr lang="en-US" altLang="ja-JP" sz="2400" dirty="0">
                <a:solidFill>
                  <a:srgbClr val="FF0000"/>
                </a:solidFill>
              </a:rPr>
              <a:t>reduce the consumption of kerosene</a:t>
            </a:r>
            <a:r>
              <a:rPr lang="en-US" altLang="ja-JP" sz="2400" dirty="0">
                <a:solidFill>
                  <a:srgbClr val="333399"/>
                </a:solidFill>
              </a:rPr>
              <a:t> used by the air heater</a:t>
            </a:r>
          </a:p>
        </p:txBody>
      </p:sp>
    </p:spTree>
    <p:extLst>
      <p:ext uri="{BB962C8B-B14F-4D97-AF65-F5344CB8AC3E}">
        <p14:creationId xmlns:p14="http://schemas.microsoft.com/office/powerpoint/2010/main" val="2570657456"/>
      </p:ext>
    </p:extLst>
  </p:cSld>
  <p:clrMapOvr>
    <a:masterClrMapping/>
  </p:clrMapOvr>
  <mc:AlternateContent xmlns:mc="http://schemas.openxmlformats.org/markup-compatibility/2006" xmlns:p14="http://schemas.microsoft.com/office/powerpoint/2010/main">
    <mc:Choice Requires="p14">
      <p:transition spd="slow" p14:dur="2000" advTm="29045"/>
    </mc:Choice>
    <mc:Fallback xmlns="">
      <p:transition spd="slow" advTm="2904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Demonstration tests to achieve commercialization</a:t>
            </a:r>
            <a:endParaRPr kumimoji="1" lang="ja-JP" altLang="en-US" sz="3600" dirty="0"/>
          </a:p>
        </p:txBody>
      </p:sp>
      <p:sp>
        <p:nvSpPr>
          <p:cNvPr id="3" name="コンテンツ プレースホルダー 2"/>
          <p:cNvSpPr>
            <a:spLocks noGrp="1"/>
          </p:cNvSpPr>
          <p:nvPr>
            <p:ph idx="1"/>
          </p:nvPr>
        </p:nvSpPr>
        <p:spPr>
          <a:xfrm>
            <a:off x="838200" y="1340769"/>
            <a:ext cx="7418040" cy="432048"/>
          </a:xfrm>
        </p:spPr>
        <p:txBody>
          <a:bodyPr>
            <a:normAutofit/>
          </a:bodyPr>
          <a:lstStyle/>
          <a:p>
            <a:pPr marL="0" indent="0">
              <a:buNone/>
            </a:pPr>
            <a:r>
              <a:rPr lang="en-US" altLang="ja-JP" sz="2400" b="1" dirty="0">
                <a:latin typeface="Arial" panose="020B0604020202020204" pitchFamily="34" charset="0"/>
                <a:cs typeface="Arial" panose="020B0604020202020204" pitchFamily="34" charset="0"/>
              </a:rPr>
              <a:t>The result of a demonstration test.</a:t>
            </a:r>
            <a:endParaRPr kumimoji="1" lang="ja-JP" altLang="en-US" sz="2400" b="1"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17</a:t>
            </a:fld>
            <a:endParaRPr lang="en-US" altLang="ja-JP"/>
          </a:p>
        </p:txBody>
      </p:sp>
      <p:sp>
        <p:nvSpPr>
          <p:cNvPr id="5" name="テキスト ボックス 4"/>
          <p:cNvSpPr txBox="1"/>
          <p:nvPr/>
        </p:nvSpPr>
        <p:spPr>
          <a:xfrm>
            <a:off x="983432" y="1772817"/>
            <a:ext cx="10513168" cy="1754326"/>
          </a:xfrm>
          <a:prstGeom prst="rect">
            <a:avLst/>
          </a:prstGeom>
          <a:solidFill>
            <a:srgbClr val="F3F8FC"/>
          </a:solidFill>
        </p:spPr>
        <p:txBody>
          <a:bodyPr wrap="square" rtlCol="0">
            <a:spAutoFit/>
          </a:bodyPr>
          <a:lstStyle/>
          <a:p>
            <a:r>
              <a:rPr lang="en-US" altLang="ja-JP" b="1" dirty="0">
                <a:solidFill>
                  <a:srgbClr val="333399"/>
                </a:solidFill>
              </a:rPr>
              <a:t>The period from 2021 to 2022.</a:t>
            </a:r>
          </a:p>
          <a:p>
            <a:r>
              <a:rPr lang="en-US" altLang="ja-JP" dirty="0">
                <a:solidFill>
                  <a:srgbClr val="333399"/>
                </a:solidFill>
              </a:rPr>
              <a:t>The heat dissipation performance in this experiment was approximately </a:t>
            </a:r>
            <a:r>
              <a:rPr lang="en-US" altLang="ja-JP" b="1" dirty="0">
                <a:solidFill>
                  <a:srgbClr val="FF0000"/>
                </a:solidFill>
              </a:rPr>
              <a:t>46.9%</a:t>
            </a:r>
            <a:r>
              <a:rPr lang="en-US" altLang="ja-JP" dirty="0">
                <a:solidFill>
                  <a:srgbClr val="333399"/>
                </a:solidFill>
              </a:rPr>
              <a:t> output of the original performance of 9.03 MJ/10kg for the husk ash.</a:t>
            </a:r>
          </a:p>
          <a:p>
            <a:r>
              <a:rPr lang="en-US" altLang="ja-JP" dirty="0">
                <a:solidFill>
                  <a:srgbClr val="333399"/>
                </a:solidFill>
              </a:rPr>
              <a:t>It is considered that </a:t>
            </a:r>
            <a:r>
              <a:rPr lang="en-US" altLang="ja-JP" b="1" dirty="0">
                <a:solidFill>
                  <a:srgbClr val="FF0000"/>
                </a:solidFill>
              </a:rPr>
              <a:t>4.20 liters</a:t>
            </a:r>
            <a:r>
              <a:rPr lang="en-US" altLang="ja-JP" dirty="0">
                <a:solidFill>
                  <a:srgbClr val="FF0000"/>
                </a:solidFill>
              </a:rPr>
              <a:t> of kerosene were saved per day</a:t>
            </a:r>
            <a:r>
              <a:rPr lang="en-US" altLang="ja-JP" dirty="0">
                <a:solidFill>
                  <a:srgbClr val="333399"/>
                </a:solidFill>
              </a:rPr>
              <a:t>, and a </a:t>
            </a:r>
            <a:r>
              <a:rPr lang="en-US" altLang="ja-JP" b="1" u="sng" dirty="0">
                <a:solidFill>
                  <a:srgbClr val="333399"/>
                </a:solidFill>
              </a:rPr>
              <a:t>total of 643 liters of kerosene were saved</a:t>
            </a:r>
            <a:r>
              <a:rPr lang="en-US" altLang="ja-JP" u="sng" dirty="0">
                <a:solidFill>
                  <a:srgbClr val="333399"/>
                </a:solidFill>
              </a:rPr>
              <a:t> </a:t>
            </a:r>
            <a:r>
              <a:rPr lang="en-US" altLang="ja-JP" b="1" u="sng" dirty="0">
                <a:solidFill>
                  <a:srgbClr val="333399"/>
                </a:solidFill>
              </a:rPr>
              <a:t>during 153 days</a:t>
            </a:r>
            <a:r>
              <a:rPr lang="en-US" altLang="ja-JP" dirty="0">
                <a:solidFill>
                  <a:srgbClr val="333399"/>
                </a:solidFill>
              </a:rPr>
              <a:t>.</a:t>
            </a:r>
          </a:p>
          <a:p>
            <a:pPr lvl="1"/>
            <a:r>
              <a:rPr lang="en-US" altLang="ja-JP" dirty="0">
                <a:solidFill>
                  <a:srgbClr val="333399"/>
                </a:solidFill>
              </a:rPr>
              <a:t>→CO2 emissions reduction equivalent to 1.6 t-CO2/L</a:t>
            </a:r>
            <a:endParaRPr kumimoji="1" lang="ja-JP" altLang="en-US" dirty="0">
              <a:solidFill>
                <a:srgbClr val="333399"/>
              </a:solidFill>
            </a:endParaRPr>
          </a:p>
        </p:txBody>
      </p:sp>
      <p:sp>
        <p:nvSpPr>
          <p:cNvPr id="6" name="テキスト ボックス 5"/>
          <p:cNvSpPr txBox="1"/>
          <p:nvPr/>
        </p:nvSpPr>
        <p:spPr>
          <a:xfrm>
            <a:off x="1379476" y="5445224"/>
            <a:ext cx="9433048" cy="830997"/>
          </a:xfrm>
          <a:prstGeom prst="rect">
            <a:avLst/>
          </a:prstGeom>
          <a:noFill/>
        </p:spPr>
        <p:txBody>
          <a:bodyPr wrap="square" rtlCol="0">
            <a:spAutoFit/>
          </a:bodyPr>
          <a:lstStyle/>
          <a:p>
            <a:r>
              <a:rPr lang="en-US" altLang="ja-JP" sz="2400" b="1" dirty="0">
                <a:solidFill>
                  <a:srgbClr val="333399"/>
                </a:solidFill>
              </a:rPr>
              <a:t>By improving the heat dissipation performance, it is possible to reduce kerosene consumption even more.</a:t>
            </a:r>
            <a:endParaRPr kumimoji="1" lang="ja-JP" altLang="en-US" sz="2400" b="1" dirty="0">
              <a:solidFill>
                <a:srgbClr val="333399"/>
              </a:solidFill>
            </a:endParaRPr>
          </a:p>
        </p:txBody>
      </p:sp>
      <p:sp>
        <p:nvSpPr>
          <p:cNvPr id="7" name="テキスト ボックス 6"/>
          <p:cNvSpPr txBox="1"/>
          <p:nvPr/>
        </p:nvSpPr>
        <p:spPr>
          <a:xfrm>
            <a:off x="983432" y="3573016"/>
            <a:ext cx="10513168" cy="1754326"/>
          </a:xfrm>
          <a:prstGeom prst="rect">
            <a:avLst/>
          </a:prstGeom>
          <a:solidFill>
            <a:srgbClr val="FFCCFF"/>
          </a:solidFill>
        </p:spPr>
        <p:txBody>
          <a:bodyPr wrap="square" rtlCol="0">
            <a:spAutoFit/>
          </a:bodyPr>
          <a:lstStyle/>
          <a:p>
            <a:r>
              <a:rPr lang="en-US" altLang="ja-JP" b="1" dirty="0">
                <a:solidFill>
                  <a:srgbClr val="333399"/>
                </a:solidFill>
              </a:rPr>
              <a:t>The period from 2022 to 2023.</a:t>
            </a:r>
          </a:p>
          <a:p>
            <a:r>
              <a:rPr lang="en-US" altLang="ja-JP" dirty="0">
                <a:solidFill>
                  <a:srgbClr val="333399"/>
                </a:solidFill>
              </a:rPr>
              <a:t>The heat dissipation performance in this experiment was approximately </a:t>
            </a:r>
            <a:r>
              <a:rPr lang="en-US" altLang="ja-JP" b="1" dirty="0">
                <a:solidFill>
                  <a:srgbClr val="FF0000"/>
                </a:solidFill>
              </a:rPr>
              <a:t>70.4%</a:t>
            </a:r>
            <a:r>
              <a:rPr lang="en-US" altLang="ja-JP" dirty="0">
                <a:solidFill>
                  <a:srgbClr val="333399"/>
                </a:solidFill>
              </a:rPr>
              <a:t> output of the original performance of 9.03 MJ/10kg for the husk ash.</a:t>
            </a:r>
          </a:p>
          <a:p>
            <a:r>
              <a:rPr lang="en-US" altLang="ja-JP" dirty="0">
                <a:solidFill>
                  <a:srgbClr val="333399"/>
                </a:solidFill>
              </a:rPr>
              <a:t>It is considered that </a:t>
            </a:r>
            <a:r>
              <a:rPr lang="en-US" altLang="ja-JP" b="1" dirty="0">
                <a:solidFill>
                  <a:srgbClr val="FF0000"/>
                </a:solidFill>
              </a:rPr>
              <a:t>6.4 liters </a:t>
            </a:r>
            <a:r>
              <a:rPr lang="en-US" altLang="ja-JP" dirty="0">
                <a:solidFill>
                  <a:srgbClr val="FF0000"/>
                </a:solidFill>
              </a:rPr>
              <a:t>of kerosene were saved per day</a:t>
            </a:r>
            <a:r>
              <a:rPr lang="en-US" altLang="ja-JP" dirty="0">
                <a:solidFill>
                  <a:srgbClr val="333399"/>
                </a:solidFill>
              </a:rPr>
              <a:t>, and a </a:t>
            </a:r>
            <a:r>
              <a:rPr lang="en-US" altLang="ja-JP" b="1" u="sng" dirty="0">
                <a:solidFill>
                  <a:srgbClr val="333399"/>
                </a:solidFill>
              </a:rPr>
              <a:t>total of 680 liters of kerosene were saved during 107 days</a:t>
            </a:r>
            <a:r>
              <a:rPr lang="en-US" altLang="ja-JP" dirty="0">
                <a:solidFill>
                  <a:srgbClr val="333399"/>
                </a:solidFill>
              </a:rPr>
              <a:t>.</a:t>
            </a:r>
          </a:p>
          <a:p>
            <a:pPr lvl="1"/>
            <a:r>
              <a:rPr lang="en-US" altLang="ja-JP" dirty="0">
                <a:solidFill>
                  <a:srgbClr val="333399"/>
                </a:solidFill>
              </a:rPr>
              <a:t>→CO2 emissions reduction equivalent to 1.69 t-CO2/L</a:t>
            </a:r>
            <a:endParaRPr lang="ja-JP" altLang="en-US" dirty="0">
              <a:solidFill>
                <a:srgbClr val="333399"/>
              </a:solidFill>
            </a:endParaRPr>
          </a:p>
        </p:txBody>
      </p:sp>
    </p:spTree>
    <p:extLst>
      <p:ext uri="{BB962C8B-B14F-4D97-AF65-F5344CB8AC3E}">
        <p14:creationId xmlns:p14="http://schemas.microsoft.com/office/powerpoint/2010/main" val="3468810727"/>
      </p:ext>
    </p:extLst>
  </p:cSld>
  <p:clrMapOvr>
    <a:masterClrMapping/>
  </p:clrMapOvr>
  <mc:AlternateContent xmlns:mc="http://schemas.openxmlformats.org/markup-compatibility/2006" xmlns:p14="http://schemas.microsoft.com/office/powerpoint/2010/main">
    <mc:Choice Requires="p14">
      <p:transition spd="slow" p14:dur="2000" advTm="43223"/>
    </mc:Choice>
    <mc:Fallback xmlns="">
      <p:transition spd="slow" advTm="4322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Summary</a:t>
            </a:r>
            <a:endParaRPr kumimoji="1" lang="ja-JP" altLang="en-US" sz="36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18</a:t>
            </a:fld>
            <a:endParaRPr lang="en-US" altLang="ja-JP"/>
          </a:p>
        </p:txBody>
      </p:sp>
      <p:sp>
        <p:nvSpPr>
          <p:cNvPr id="5" name="テキスト ボックス 4"/>
          <p:cNvSpPr txBox="1"/>
          <p:nvPr/>
        </p:nvSpPr>
        <p:spPr>
          <a:xfrm>
            <a:off x="838200" y="1348981"/>
            <a:ext cx="10515600" cy="4832092"/>
          </a:xfrm>
          <a:prstGeom prst="rect">
            <a:avLst/>
          </a:prstGeom>
          <a:noFill/>
        </p:spPr>
        <p:txBody>
          <a:bodyPr wrap="square" rtlCol="0">
            <a:spAutoFit/>
          </a:bodyPr>
          <a:lstStyle/>
          <a:p>
            <a:pPr marL="342900" indent="-342900">
              <a:buFont typeface="Arial" panose="020B0604020202020204" pitchFamily="34" charset="0"/>
              <a:buChar char="•"/>
            </a:pPr>
            <a:r>
              <a:rPr lang="en-US" altLang="ja-JP" sz="2800" dirty="0">
                <a:solidFill>
                  <a:srgbClr val="333399"/>
                </a:solidFill>
              </a:rPr>
              <a:t>Under the concept of the Green ILC, we are conducting research to recover and circulate the thermal energy discharged from the ILC facility within the region, and aim to commercialize it.</a:t>
            </a:r>
          </a:p>
          <a:p>
            <a:pPr marL="342900" indent="-342900">
              <a:buFont typeface="Arial" panose="020B0604020202020204" pitchFamily="34" charset="0"/>
              <a:buChar char="•"/>
            </a:pPr>
            <a:r>
              <a:rPr lang="en-US" altLang="ja-JP" sz="2800" dirty="0">
                <a:solidFill>
                  <a:srgbClr val="333399"/>
                </a:solidFill>
              </a:rPr>
              <a:t>We are utilizing synchrotron radiation facilities to understand the state changes in water molecule adsorption and desorption within the fine pore structure of HASClay.</a:t>
            </a:r>
          </a:p>
          <a:p>
            <a:pPr marL="342900" indent="-342900">
              <a:buFont typeface="Arial" panose="020B0604020202020204" pitchFamily="34" charset="0"/>
              <a:buChar char="•"/>
            </a:pPr>
            <a:r>
              <a:rPr lang="en-US" altLang="ja-JP" sz="2800" dirty="0">
                <a:solidFill>
                  <a:srgbClr val="333399"/>
                </a:solidFill>
              </a:rPr>
              <a:t>We are conducting parallel demonstration tests to achieve higher heat dissipation performance of HASClay. </a:t>
            </a:r>
          </a:p>
          <a:p>
            <a:pPr marL="342900" indent="-342900">
              <a:buFont typeface="Arial" panose="020B0604020202020204" pitchFamily="34" charset="0"/>
              <a:buChar char="•"/>
            </a:pPr>
            <a:r>
              <a:rPr lang="en-US" altLang="ja-JP" sz="2800" dirty="0">
                <a:solidFill>
                  <a:srgbClr val="333399"/>
                </a:solidFill>
              </a:rPr>
              <a:t>We will collaborate with various organizations to achieve commercialization and aim for regional revitalization.</a:t>
            </a:r>
            <a:endParaRPr kumimoji="1" lang="ja-JP" altLang="en-US" sz="2800" dirty="0">
              <a:solidFill>
                <a:srgbClr val="333399"/>
              </a:solidFill>
            </a:endParaRPr>
          </a:p>
        </p:txBody>
      </p:sp>
    </p:spTree>
    <p:extLst>
      <p:ext uri="{BB962C8B-B14F-4D97-AF65-F5344CB8AC3E}">
        <p14:creationId xmlns:p14="http://schemas.microsoft.com/office/powerpoint/2010/main" val="911307471"/>
      </p:ext>
    </p:extLst>
  </p:cSld>
  <p:clrMapOvr>
    <a:masterClrMapping/>
  </p:clrMapOvr>
  <mc:AlternateContent xmlns:mc="http://schemas.openxmlformats.org/markup-compatibility/2006" xmlns:p14="http://schemas.microsoft.com/office/powerpoint/2010/main">
    <mc:Choice Requires="p14">
      <p:transition spd="slow" p14:dur="2000" advTm="53436"/>
    </mc:Choice>
    <mc:Fallback xmlns="">
      <p:transition spd="slow" advTm="5343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latin typeface="Arial" panose="020B0604020202020204" pitchFamily="34" charset="0"/>
                <a:cs typeface="Arial" panose="020B0604020202020204" pitchFamily="34" charset="0"/>
              </a:rPr>
              <a:t>Contents</a:t>
            </a:r>
            <a:endParaRPr kumimoji="1" lang="ja-JP" altLang="en-US" sz="3600" dirty="0">
              <a:latin typeface="Arial" panose="020B0604020202020204" pitchFamily="34" charset="0"/>
              <a:cs typeface="Arial" panose="020B0604020202020204" pitchFamily="34" charset="0"/>
            </a:endParaRPr>
          </a:p>
        </p:txBody>
      </p:sp>
      <p:sp>
        <p:nvSpPr>
          <p:cNvPr id="3" name="コンテンツ プレースホルダー 2"/>
          <p:cNvSpPr>
            <a:spLocks noGrp="1"/>
          </p:cNvSpPr>
          <p:nvPr>
            <p:ph idx="1"/>
          </p:nvPr>
        </p:nvSpPr>
        <p:spPr/>
        <p:txBody>
          <a:bodyPr>
            <a:normAutofit/>
          </a:bodyPr>
          <a:lstStyle/>
          <a:p>
            <a:pPr marL="914400" lvl="1" indent="-457200">
              <a:buFont typeface="+mj-lt"/>
              <a:buAutoNum type="arabicPeriod"/>
            </a:pPr>
            <a:r>
              <a:rPr lang="en-US" altLang="ja-JP" sz="3200" dirty="0">
                <a:latin typeface="Arial" panose="020B0604020202020204" pitchFamily="34" charset="0"/>
                <a:cs typeface="Arial" panose="020B0604020202020204" pitchFamily="34" charset="0"/>
              </a:rPr>
              <a:t>Corporate Introduction</a:t>
            </a:r>
          </a:p>
          <a:p>
            <a:pPr marL="914400" lvl="1" indent="-457200">
              <a:buFont typeface="+mj-lt"/>
              <a:buAutoNum type="arabicPeriod"/>
            </a:pPr>
            <a:r>
              <a:rPr lang="en-US" altLang="ja-JP" sz="3200" dirty="0">
                <a:latin typeface="Arial" panose="020B0604020202020204" pitchFamily="34" charset="0"/>
                <a:cs typeface="Arial" panose="020B0604020202020204" pitchFamily="34" charset="0"/>
              </a:rPr>
              <a:t>ILC Candidate Sites and Green ILC</a:t>
            </a:r>
          </a:p>
          <a:p>
            <a:pPr marL="914400" lvl="1" indent="-457200">
              <a:buFont typeface="+mj-lt"/>
              <a:buAutoNum type="arabicPeriod"/>
            </a:pPr>
            <a:r>
              <a:rPr lang="en-US" altLang="ja-JP" sz="3200" dirty="0">
                <a:latin typeface="Arial" panose="020B0604020202020204" pitchFamily="34" charset="0"/>
                <a:cs typeface="Arial" panose="020B0604020202020204" pitchFamily="34" charset="0"/>
              </a:rPr>
              <a:t>Off-line Waste Heat Circulation Model</a:t>
            </a:r>
          </a:p>
          <a:p>
            <a:pPr marL="914400" lvl="1" indent="-457200">
              <a:buFont typeface="+mj-lt"/>
              <a:buAutoNum type="arabicPeriod"/>
            </a:pPr>
            <a:r>
              <a:rPr lang="en-US" altLang="ja-JP" sz="3200" dirty="0">
                <a:latin typeface="Arial" panose="020B0604020202020204" pitchFamily="34" charset="0"/>
                <a:cs typeface="Arial" panose="020B0604020202020204" pitchFamily="34" charset="0"/>
              </a:rPr>
              <a:t>What is ‘HASClay’?</a:t>
            </a:r>
          </a:p>
          <a:p>
            <a:pPr marL="914400" lvl="1" indent="-457200">
              <a:buFont typeface="+mj-lt"/>
              <a:buAutoNum type="arabicPeriod"/>
            </a:pPr>
            <a:r>
              <a:rPr lang="en-US" altLang="ja-JP" sz="3200" dirty="0">
                <a:latin typeface="Arial" panose="020B0604020202020204" pitchFamily="34" charset="0"/>
                <a:cs typeface="Arial" panose="020B0604020202020204" pitchFamily="34" charset="0"/>
              </a:rPr>
              <a:t>Fundamental research</a:t>
            </a:r>
          </a:p>
          <a:p>
            <a:pPr marL="914400" lvl="1" indent="-457200">
              <a:buFont typeface="+mj-lt"/>
              <a:buAutoNum type="arabicPeriod"/>
            </a:pPr>
            <a:r>
              <a:rPr lang="en-US" altLang="ja-JP" sz="3200" dirty="0">
                <a:latin typeface="Arial" panose="020B0604020202020204" pitchFamily="34" charset="0"/>
                <a:cs typeface="Arial" panose="020B0604020202020204" pitchFamily="34" charset="0"/>
              </a:rPr>
              <a:t>Demonstration tests to achieve commercialization</a:t>
            </a:r>
          </a:p>
          <a:p>
            <a:pPr marL="914400" lvl="1" indent="-457200">
              <a:buFont typeface="+mj-lt"/>
              <a:buAutoNum type="arabicPeriod"/>
            </a:pPr>
            <a:r>
              <a:rPr lang="en-US" altLang="ja-JP" sz="3200" dirty="0">
                <a:latin typeface="Arial" panose="020B0604020202020204" pitchFamily="34" charset="0"/>
                <a:cs typeface="Arial" panose="020B0604020202020204" pitchFamily="34" charset="0"/>
              </a:rPr>
              <a:t>Summary</a:t>
            </a: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2</a:t>
            </a:fld>
            <a:endParaRPr lang="en-US" altLang="ja-JP"/>
          </a:p>
        </p:txBody>
      </p:sp>
    </p:spTree>
    <p:extLst>
      <p:ext uri="{BB962C8B-B14F-4D97-AF65-F5344CB8AC3E}">
        <p14:creationId xmlns:p14="http://schemas.microsoft.com/office/powerpoint/2010/main" val="2363934318"/>
      </p:ext>
    </p:extLst>
  </p:cSld>
  <p:clrMapOvr>
    <a:masterClrMapping/>
  </p:clrMapOvr>
  <mc:AlternateContent xmlns:mc="http://schemas.openxmlformats.org/markup-compatibility/2006" xmlns:p14="http://schemas.microsoft.com/office/powerpoint/2010/main">
    <mc:Choice Requires="p14">
      <p:transition spd="slow" p14:dur="2000" advTm="11103"/>
    </mc:Choice>
    <mc:Fallback xmlns="">
      <p:transition spd="slow" advTm="111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latin typeface="Arial" panose="020B0604020202020204" pitchFamily="34" charset="0"/>
                <a:cs typeface="Arial" panose="020B0604020202020204" pitchFamily="34" charset="0"/>
              </a:rPr>
              <a:t>Corporate Introduction</a:t>
            </a:r>
            <a:endParaRPr kumimoji="1" lang="ja-JP" altLang="en-US" sz="3600" dirty="0">
              <a:latin typeface="Arial" panose="020B0604020202020204" pitchFamily="34" charset="0"/>
              <a:cs typeface="Arial" panose="020B0604020202020204" pitchFamily="34" charset="0"/>
            </a:endParaRPr>
          </a:p>
        </p:txBody>
      </p:sp>
      <p:sp>
        <p:nvSpPr>
          <p:cNvPr id="3" name="コンテンツ プレースホルダー 2"/>
          <p:cNvSpPr>
            <a:spLocks noGrp="1"/>
          </p:cNvSpPr>
          <p:nvPr>
            <p:ph idx="1"/>
          </p:nvPr>
        </p:nvSpPr>
        <p:spPr/>
        <p:txBody>
          <a:bodyPr>
            <a:normAutofit/>
          </a:bodyPr>
          <a:lstStyle/>
          <a:p>
            <a:pPr marL="457200" indent="-457200">
              <a:buFont typeface="+mj-lt"/>
              <a:buAutoNum type="arabicPeriod"/>
            </a:pPr>
            <a:endParaRPr lang="en-US" altLang="ja-JP" sz="2800" dirty="0">
              <a:latin typeface="Arial" panose="020B0604020202020204" pitchFamily="34" charset="0"/>
              <a:cs typeface="Arial" panose="020B0604020202020204" pitchFamily="34" charset="0"/>
            </a:endParaRPr>
          </a:p>
          <a:p>
            <a:pPr marL="457200" indent="-457200">
              <a:buFont typeface="+mj-lt"/>
              <a:buAutoNum type="arabicPeriod"/>
            </a:pPr>
            <a:endParaRPr kumimoji="1" lang="ja-JP" altLang="en-US" sz="20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3</a:t>
            </a:fld>
            <a:endParaRPr lang="en-US" altLang="ja-JP"/>
          </a:p>
        </p:txBody>
      </p:sp>
      <p:graphicFrame>
        <p:nvGraphicFramePr>
          <p:cNvPr id="5" name="表 4"/>
          <p:cNvGraphicFramePr>
            <a:graphicFrameLocks noGrp="1"/>
          </p:cNvGraphicFramePr>
          <p:nvPr>
            <p:extLst>
              <p:ext uri="{D42A27DB-BD31-4B8C-83A1-F6EECF244321}">
                <p14:modId xmlns:p14="http://schemas.microsoft.com/office/powerpoint/2010/main" val="58661220"/>
              </p:ext>
            </p:extLst>
          </p:nvPr>
        </p:nvGraphicFramePr>
        <p:xfrm>
          <a:off x="836591" y="3192587"/>
          <a:ext cx="10517209" cy="3474720"/>
        </p:xfrm>
        <a:graphic>
          <a:graphicData uri="http://schemas.openxmlformats.org/drawingml/2006/table">
            <a:tbl>
              <a:tblPr firstRow="1" bandRow="1">
                <a:tableStyleId>{5C22544A-7EE6-4342-B048-85BDC9FD1C3A}</a:tableStyleId>
              </a:tblPr>
              <a:tblGrid>
                <a:gridCol w="3379902">
                  <a:extLst>
                    <a:ext uri="{9D8B030D-6E8A-4147-A177-3AD203B41FA5}">
                      <a16:colId xmlns:a16="http://schemas.microsoft.com/office/drawing/2014/main" val="608461811"/>
                    </a:ext>
                  </a:extLst>
                </a:gridCol>
                <a:gridCol w="7137307">
                  <a:extLst>
                    <a:ext uri="{9D8B030D-6E8A-4147-A177-3AD203B41FA5}">
                      <a16:colId xmlns:a16="http://schemas.microsoft.com/office/drawing/2014/main" val="2435887308"/>
                    </a:ext>
                  </a:extLst>
                </a:gridCol>
              </a:tblGrid>
              <a:tr h="367004">
                <a:tc gridSpan="2">
                  <a:txBody>
                    <a:bodyPr/>
                    <a:lstStyle/>
                    <a:p>
                      <a:r>
                        <a:rPr kumimoji="1" lang="en-US" altLang="ja-JP" sz="2400" b="0" dirty="0">
                          <a:solidFill>
                            <a:srgbClr val="FF0000"/>
                          </a:solidFill>
                          <a:latin typeface="Arial" panose="020B0604020202020204" pitchFamily="34" charset="0"/>
                          <a:cs typeface="Arial" panose="020B0604020202020204" pitchFamily="34" charset="0"/>
                        </a:rPr>
                        <a:t>H</a:t>
                      </a:r>
                      <a:r>
                        <a:rPr kumimoji="1" lang="en-US" altLang="ja-JP" sz="2400" b="0" dirty="0">
                          <a:solidFill>
                            <a:schemeClr val="bg1"/>
                          </a:solidFill>
                          <a:latin typeface="Arial" panose="020B0604020202020204" pitchFamily="34" charset="0"/>
                          <a:cs typeface="Arial" panose="020B0604020202020204" pitchFamily="34" charset="0"/>
                        </a:rPr>
                        <a:t>igashi-</a:t>
                      </a:r>
                      <a:r>
                        <a:rPr kumimoji="1" lang="en-US" altLang="ja-JP" sz="2400" b="0" dirty="0" err="1">
                          <a:solidFill>
                            <a:schemeClr val="bg1"/>
                          </a:solidFill>
                          <a:latin typeface="Arial" panose="020B0604020202020204" pitchFamily="34" charset="0"/>
                          <a:cs typeface="Arial" panose="020B0604020202020204" pitchFamily="34" charset="0"/>
                        </a:rPr>
                        <a:t>nihon</a:t>
                      </a:r>
                      <a:r>
                        <a:rPr kumimoji="1" lang="en-US" altLang="ja-JP" sz="2400" b="0" dirty="0">
                          <a:solidFill>
                            <a:schemeClr val="bg1"/>
                          </a:solidFill>
                          <a:latin typeface="Arial" panose="020B0604020202020204" pitchFamily="34" charset="0"/>
                          <a:cs typeface="Arial" panose="020B0604020202020204" pitchFamily="34" charset="0"/>
                        </a:rPr>
                        <a:t> </a:t>
                      </a:r>
                      <a:r>
                        <a:rPr kumimoji="1" lang="en-US" altLang="ja-JP" sz="2400" b="0" dirty="0" err="1">
                          <a:solidFill>
                            <a:srgbClr val="FF0000"/>
                          </a:solidFill>
                          <a:latin typeface="Arial" panose="020B0604020202020204" pitchFamily="34" charset="0"/>
                          <a:cs typeface="Arial" panose="020B0604020202020204" pitchFamily="34" charset="0"/>
                        </a:rPr>
                        <a:t>K</a:t>
                      </a:r>
                      <a:r>
                        <a:rPr kumimoji="1" lang="en-US" altLang="ja-JP" sz="2400" b="0" dirty="0" err="1">
                          <a:solidFill>
                            <a:schemeClr val="bg1"/>
                          </a:solidFill>
                          <a:latin typeface="Arial" panose="020B0604020202020204" pitchFamily="34" charset="0"/>
                          <a:cs typeface="Arial" panose="020B0604020202020204" pitchFamily="34" charset="0"/>
                        </a:rPr>
                        <a:t>iden</a:t>
                      </a:r>
                      <a:r>
                        <a:rPr kumimoji="1" lang="en-US" altLang="ja-JP" sz="2400" b="0" dirty="0" err="1">
                          <a:solidFill>
                            <a:srgbClr val="FF0000"/>
                          </a:solidFill>
                          <a:latin typeface="Arial" panose="020B0604020202020204" pitchFamily="34" charset="0"/>
                          <a:cs typeface="Arial" panose="020B0604020202020204" pitchFamily="34" charset="0"/>
                        </a:rPr>
                        <a:t>K</a:t>
                      </a:r>
                      <a:r>
                        <a:rPr kumimoji="1" lang="en-US" altLang="ja-JP" sz="2400" b="0" dirty="0" err="1">
                          <a:solidFill>
                            <a:schemeClr val="bg1"/>
                          </a:solidFill>
                          <a:latin typeface="Arial" panose="020B0604020202020204" pitchFamily="34" charset="0"/>
                          <a:cs typeface="Arial" panose="020B0604020202020204" pitchFamily="34" charset="0"/>
                        </a:rPr>
                        <a:t>aihatsu</a:t>
                      </a:r>
                      <a:r>
                        <a:rPr kumimoji="1" lang="en-US" altLang="ja-JP" sz="2400" b="0" dirty="0">
                          <a:solidFill>
                            <a:schemeClr val="bg1"/>
                          </a:solidFill>
                          <a:latin typeface="Arial" panose="020B0604020202020204" pitchFamily="34" charset="0"/>
                          <a:cs typeface="Arial" panose="020B0604020202020204" pitchFamily="34" charset="0"/>
                        </a:rPr>
                        <a:t> </a:t>
                      </a:r>
                      <a:r>
                        <a:rPr kumimoji="1" lang="en-US" altLang="ja-JP" sz="2400" b="0" dirty="0" err="1">
                          <a:solidFill>
                            <a:schemeClr val="bg1"/>
                          </a:solidFill>
                          <a:latin typeface="Arial" panose="020B0604020202020204" pitchFamily="34" charset="0"/>
                          <a:cs typeface="Arial" panose="020B0604020202020204" pitchFamily="34" charset="0"/>
                        </a:rPr>
                        <a:t>Co,.Ltd</a:t>
                      </a:r>
                      <a:r>
                        <a:rPr kumimoji="1" lang="en-US" altLang="ja-JP" sz="2400" b="0" dirty="0">
                          <a:solidFill>
                            <a:schemeClr val="bg1"/>
                          </a:solidFill>
                          <a:latin typeface="Arial" panose="020B0604020202020204" pitchFamily="34" charset="0"/>
                          <a:cs typeface="Arial" panose="020B0604020202020204" pitchFamily="34" charset="0"/>
                        </a:rPr>
                        <a:t>. </a:t>
                      </a:r>
                      <a:r>
                        <a:rPr kumimoji="1" lang="en-US" altLang="ja-JP" sz="2400" b="0" dirty="0">
                          <a:solidFill>
                            <a:srgbClr val="FF0000"/>
                          </a:solidFill>
                          <a:latin typeface="Arial" panose="020B0604020202020204" pitchFamily="34" charset="0"/>
                          <a:cs typeface="Arial" panose="020B0604020202020204" pitchFamily="34" charset="0"/>
                        </a:rPr>
                        <a:t>(HKK)</a:t>
                      </a:r>
                      <a:endParaRPr kumimoji="1" lang="ja-JP" altLang="en-US" sz="2400" b="0" dirty="0">
                        <a:solidFill>
                          <a:srgbClr val="FF0000"/>
                        </a:solidFill>
                        <a:latin typeface="Arial" panose="020B0604020202020204" pitchFamily="34" charset="0"/>
                        <a:cs typeface="Arial" panose="020B0604020202020204" pitchFamily="34" charset="0"/>
                      </a:endParaRPr>
                    </a:p>
                  </a:txBody>
                  <a:tcPr/>
                </a:tc>
                <a:tc hMerge="1">
                  <a:txBody>
                    <a:bodyPr/>
                    <a:lstStyle/>
                    <a:p>
                      <a:endParaRPr kumimoji="1" lang="ja-JP" altLang="en-US" sz="2000" b="0" dirty="0">
                        <a:solidFill>
                          <a:srgbClr val="33339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33172272"/>
                  </a:ext>
                </a:extLst>
              </a:tr>
              <a:tr h="367004">
                <a:tc>
                  <a:txBody>
                    <a:bodyPr/>
                    <a:lstStyle/>
                    <a:p>
                      <a:r>
                        <a:rPr kumimoji="1" lang="en-US" altLang="ja-JP" sz="2000" b="0" i="0" kern="1200" dirty="0">
                          <a:solidFill>
                            <a:srgbClr val="333399"/>
                          </a:solidFill>
                          <a:effectLst/>
                          <a:latin typeface="Arial" panose="020B0604020202020204" pitchFamily="34" charset="0"/>
                          <a:ea typeface="+mn-ea"/>
                          <a:cs typeface="Arial" panose="020B0604020202020204" pitchFamily="34" charset="0"/>
                        </a:rPr>
                        <a:t>Established in</a:t>
                      </a:r>
                      <a:endParaRPr kumimoji="1" lang="ja-JP" altLang="en-US" sz="2000" b="0" dirty="0">
                        <a:solidFill>
                          <a:srgbClr val="333399"/>
                        </a:solidFill>
                        <a:latin typeface="Arial" panose="020B0604020202020204" pitchFamily="34" charset="0"/>
                        <a:cs typeface="Arial" panose="020B0604020202020204" pitchFamily="34" charset="0"/>
                      </a:endParaRPr>
                    </a:p>
                  </a:txBody>
                  <a:tcPr/>
                </a:tc>
                <a:tc>
                  <a:txBody>
                    <a:bodyPr/>
                    <a:lstStyle/>
                    <a:p>
                      <a:r>
                        <a:rPr kumimoji="1" lang="en-US" altLang="ja-JP" sz="2000" b="0" i="0" kern="1200" dirty="0">
                          <a:solidFill>
                            <a:srgbClr val="333399"/>
                          </a:solidFill>
                          <a:effectLst/>
                          <a:latin typeface="Arial" panose="020B0604020202020204" pitchFamily="34" charset="0"/>
                          <a:ea typeface="+mn-ea"/>
                          <a:cs typeface="Arial" panose="020B0604020202020204" pitchFamily="34" charset="0"/>
                        </a:rPr>
                        <a:t>January 22, 1971</a:t>
                      </a:r>
                      <a:endParaRPr kumimoji="1" lang="ja-JP" altLang="en-US" sz="2000" b="0" dirty="0">
                        <a:solidFill>
                          <a:srgbClr val="33339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3758424"/>
                  </a:ext>
                </a:extLst>
              </a:tr>
              <a:tr h="367004">
                <a:tc>
                  <a:txBody>
                    <a:bodyPr/>
                    <a:lstStyle/>
                    <a:p>
                      <a:r>
                        <a:rPr kumimoji="1" lang="en-US" altLang="ja-JP" sz="2000" b="0" dirty="0">
                          <a:solidFill>
                            <a:srgbClr val="333399"/>
                          </a:solidFill>
                          <a:latin typeface="Arial" panose="020B0604020202020204" pitchFamily="34" charset="0"/>
                          <a:cs typeface="Arial" panose="020B0604020202020204" pitchFamily="34" charset="0"/>
                        </a:rPr>
                        <a:t>Numbers of employees</a:t>
                      </a:r>
                      <a:endParaRPr kumimoji="1" lang="ja-JP" altLang="en-US" sz="2000" b="0" dirty="0">
                        <a:solidFill>
                          <a:srgbClr val="333399"/>
                        </a:solidFill>
                        <a:latin typeface="Arial" panose="020B0604020202020204" pitchFamily="34" charset="0"/>
                        <a:cs typeface="Arial" panose="020B0604020202020204" pitchFamily="34" charset="0"/>
                      </a:endParaRPr>
                    </a:p>
                  </a:txBody>
                  <a:tcPr/>
                </a:tc>
                <a:tc>
                  <a:txBody>
                    <a:bodyPr/>
                    <a:lstStyle/>
                    <a:p>
                      <a:r>
                        <a:rPr kumimoji="1" lang="en-US" altLang="ja-JP" sz="2000" b="0" dirty="0">
                          <a:solidFill>
                            <a:srgbClr val="333399"/>
                          </a:solidFill>
                          <a:latin typeface="Arial" panose="020B0604020202020204" pitchFamily="34" charset="0"/>
                          <a:cs typeface="Arial" panose="020B0604020202020204" pitchFamily="34" charset="0"/>
                        </a:rPr>
                        <a:t>53</a:t>
                      </a:r>
                      <a:endParaRPr kumimoji="1" lang="ja-JP" altLang="en-US" sz="2000" b="0" dirty="0">
                        <a:solidFill>
                          <a:srgbClr val="33339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1887421"/>
                  </a:ext>
                </a:extLst>
              </a:tr>
              <a:tr h="2060871">
                <a:tc>
                  <a:txBody>
                    <a:bodyPr/>
                    <a:lstStyle/>
                    <a:p>
                      <a:r>
                        <a:rPr kumimoji="1" lang="en-US" altLang="ja-JP" sz="2000" b="0" i="0" kern="1200" dirty="0">
                          <a:solidFill>
                            <a:srgbClr val="333399"/>
                          </a:solidFill>
                          <a:effectLst/>
                          <a:latin typeface="Arial" panose="020B0604020202020204" pitchFamily="34" charset="0"/>
                          <a:ea typeface="+mn-ea"/>
                          <a:cs typeface="Arial" panose="020B0604020202020204" pitchFamily="34" charset="0"/>
                        </a:rPr>
                        <a:t>Business</a:t>
                      </a:r>
                      <a:endParaRPr kumimoji="1" lang="ja-JP" altLang="en-US" sz="2800" b="0" dirty="0">
                        <a:solidFill>
                          <a:srgbClr val="333399"/>
                        </a:solidFill>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kumimoji="1" lang="en-US" altLang="ja-JP" sz="2000" b="0" dirty="0">
                          <a:solidFill>
                            <a:srgbClr val="333399"/>
                          </a:solidFill>
                          <a:latin typeface="Arial" panose="020B0604020202020204" pitchFamily="34" charset="0"/>
                          <a:cs typeface="Arial" panose="020B0604020202020204" pitchFamily="34" charset="0"/>
                        </a:rPr>
                        <a:t>Electromechanical business</a:t>
                      </a:r>
                    </a:p>
                    <a:p>
                      <a:pPr marL="457200" lvl="1" indent="0">
                        <a:buFont typeface="Arial" panose="020B0604020202020204" pitchFamily="34" charset="0"/>
                        <a:buNone/>
                      </a:pPr>
                      <a:r>
                        <a:rPr kumimoji="1" lang="en-US" altLang="ja-JP" sz="2000" b="0" dirty="0">
                          <a:solidFill>
                            <a:srgbClr val="333399"/>
                          </a:solidFill>
                          <a:latin typeface="Arial" panose="020B0604020202020204" pitchFamily="34" charset="0"/>
                          <a:cs typeface="Arial" panose="020B0604020202020204" pitchFamily="34" charset="0"/>
                        </a:rPr>
                        <a:t>Design and fabrication of control and instrumentation systems for various plants.</a:t>
                      </a:r>
                    </a:p>
                    <a:p>
                      <a:pPr marL="342900" indent="-342900">
                        <a:buFont typeface="Arial" panose="020B0604020202020204" pitchFamily="34" charset="0"/>
                        <a:buChar char="•"/>
                      </a:pPr>
                      <a:r>
                        <a:rPr kumimoji="1" lang="en-US" altLang="ja-JP" sz="2000" b="0" dirty="0">
                          <a:solidFill>
                            <a:srgbClr val="333399"/>
                          </a:solidFill>
                          <a:latin typeface="Arial" panose="020B0604020202020204" pitchFamily="34" charset="0"/>
                          <a:cs typeface="Arial" panose="020B0604020202020204" pitchFamily="34" charset="0"/>
                        </a:rPr>
                        <a:t>Environmental business (</a:t>
                      </a:r>
                      <a:r>
                        <a:rPr kumimoji="1" lang="en-US" altLang="ja-JP" sz="1800" b="0" i="0" kern="1200" dirty="0">
                          <a:solidFill>
                            <a:srgbClr val="333399"/>
                          </a:solidFill>
                          <a:effectLst/>
                          <a:latin typeface="Arial" panose="020B0604020202020204" pitchFamily="34" charset="0"/>
                          <a:ea typeface="+mn-ea"/>
                          <a:cs typeface="Arial" panose="020B0604020202020204" pitchFamily="34" charset="0"/>
                        </a:rPr>
                        <a:t>Agricultural-related</a:t>
                      </a:r>
                      <a:r>
                        <a:rPr kumimoji="1" lang="en-US" altLang="ja-JP" sz="2000" b="0" dirty="0">
                          <a:solidFill>
                            <a:srgbClr val="333399"/>
                          </a:solidFill>
                          <a:latin typeface="Arial" panose="020B0604020202020204" pitchFamily="34" charset="0"/>
                          <a:cs typeface="Arial" panose="020B0604020202020204" pitchFamily="34" charset="0"/>
                        </a:rPr>
                        <a:t>)</a:t>
                      </a:r>
                    </a:p>
                    <a:p>
                      <a:pPr marL="457200" lvl="1" indent="0">
                        <a:buFont typeface="Arial" panose="020B0604020202020204" pitchFamily="34" charset="0"/>
                        <a:buNone/>
                      </a:pPr>
                      <a:r>
                        <a:rPr kumimoji="1" lang="en-US" altLang="ja-JP" sz="2000" b="0" dirty="0">
                          <a:solidFill>
                            <a:srgbClr val="333399"/>
                          </a:solidFill>
                          <a:latin typeface="Arial" panose="020B0604020202020204" pitchFamily="34" charset="0"/>
                          <a:cs typeface="Arial" panose="020B0604020202020204" pitchFamily="34" charset="0"/>
                        </a:rPr>
                        <a:t>Sales of special fertilizers and agricultural materials.</a:t>
                      </a:r>
                    </a:p>
                    <a:p>
                      <a:pPr marL="457200" lvl="1" indent="0">
                        <a:buFont typeface="Arial" panose="020B0604020202020204" pitchFamily="34" charset="0"/>
                        <a:buNone/>
                      </a:pPr>
                      <a:r>
                        <a:rPr kumimoji="1" lang="en-US" altLang="ja-JP" sz="2000" b="0" dirty="0">
                          <a:solidFill>
                            <a:srgbClr val="333399"/>
                          </a:solidFill>
                          <a:latin typeface="Arial" panose="020B0604020202020204" pitchFamily="34" charset="0"/>
                          <a:cs typeface="Arial" panose="020B0604020202020204" pitchFamily="34" charset="0"/>
                        </a:rPr>
                        <a:t>Design and construction of closed-type elevated cultivation systems for strawberries.</a:t>
                      </a:r>
                      <a:endParaRPr kumimoji="1" lang="ja-JP" altLang="en-US" sz="2000" b="0" dirty="0">
                        <a:solidFill>
                          <a:srgbClr val="33339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457339"/>
                  </a:ext>
                </a:extLst>
              </a:tr>
            </a:tbl>
          </a:graphicData>
        </a:graphic>
      </p:graphicFrame>
      <p:pic>
        <p:nvPicPr>
          <p:cNvPr id="6" name="図 5"/>
          <p:cNvPicPr>
            <a:picLocks noChangeAspect="1"/>
          </p:cNvPicPr>
          <p:nvPr/>
        </p:nvPicPr>
        <p:blipFill>
          <a:blip r:embed="rId3"/>
          <a:stretch>
            <a:fillRect/>
          </a:stretch>
        </p:blipFill>
        <p:spPr>
          <a:xfrm>
            <a:off x="836591" y="1291954"/>
            <a:ext cx="2697142" cy="1800000"/>
          </a:xfrm>
          <a:prstGeom prst="rect">
            <a:avLst/>
          </a:prstGeom>
        </p:spPr>
      </p:pic>
      <p:pic>
        <p:nvPicPr>
          <p:cNvPr id="7" name="図 6"/>
          <p:cNvPicPr>
            <a:picLocks noChangeAspect="1"/>
          </p:cNvPicPr>
          <p:nvPr/>
        </p:nvPicPr>
        <p:blipFill>
          <a:blip r:embed="rId4"/>
          <a:stretch>
            <a:fillRect/>
          </a:stretch>
        </p:blipFill>
        <p:spPr>
          <a:xfrm>
            <a:off x="3533733" y="1297548"/>
            <a:ext cx="2687839" cy="1800000"/>
          </a:xfrm>
          <a:prstGeom prst="rect">
            <a:avLst/>
          </a:prstGeom>
          <a:ln>
            <a:noFill/>
          </a:ln>
          <a:effectLst>
            <a:softEdge rad="112500"/>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742" y="1291954"/>
            <a:ext cx="3203861" cy="1800000"/>
          </a:xfrm>
          <a:prstGeom prst="rect">
            <a:avLst/>
          </a:prstGeom>
          <a:ln>
            <a:noFill/>
          </a:ln>
          <a:effectLst>
            <a:softEdge rad="112500"/>
          </a:effectLst>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5897" y="1284575"/>
            <a:ext cx="2699592" cy="1800000"/>
          </a:xfrm>
          <a:prstGeom prst="rect">
            <a:avLst/>
          </a:prstGeom>
          <a:ln>
            <a:noFill/>
          </a:ln>
          <a:effectLst>
            <a:softEdge rad="112500"/>
          </a:effectLst>
        </p:spPr>
      </p:pic>
    </p:spTree>
    <p:extLst>
      <p:ext uri="{BB962C8B-B14F-4D97-AF65-F5344CB8AC3E}">
        <p14:creationId xmlns:p14="http://schemas.microsoft.com/office/powerpoint/2010/main" val="2051713215"/>
      </p:ext>
    </p:extLst>
  </p:cSld>
  <p:clrMapOvr>
    <a:masterClrMapping/>
  </p:clrMapOvr>
  <mc:AlternateContent xmlns:mc="http://schemas.openxmlformats.org/markup-compatibility/2006" xmlns:p14="http://schemas.microsoft.com/office/powerpoint/2010/main">
    <mc:Choice Requires="p14">
      <p:transition spd="slow" p14:dur="2000" advTm="26913"/>
    </mc:Choice>
    <mc:Fallback xmlns="">
      <p:transition spd="slow" advTm="2691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latin typeface="Arial" panose="020B0604020202020204" pitchFamily="34" charset="0"/>
                <a:cs typeface="Arial" panose="020B0604020202020204" pitchFamily="34" charset="0"/>
              </a:rPr>
              <a:t>Corporate Introduction</a:t>
            </a:r>
            <a:endParaRPr kumimoji="1" lang="ja-JP" altLang="en-US" sz="3600" dirty="0">
              <a:latin typeface="Arial" panose="020B0604020202020204" pitchFamily="34" charset="0"/>
              <a:cs typeface="Arial" panose="020B0604020202020204" pitchFamily="34" charset="0"/>
            </a:endParaRPr>
          </a:p>
        </p:txBody>
      </p:sp>
      <p:sp>
        <p:nvSpPr>
          <p:cNvPr id="3" name="コンテンツ プレースホルダー 2"/>
          <p:cNvSpPr>
            <a:spLocks noGrp="1"/>
          </p:cNvSpPr>
          <p:nvPr>
            <p:ph idx="1"/>
          </p:nvPr>
        </p:nvSpPr>
        <p:spPr/>
        <p:txBody>
          <a:bodyPr>
            <a:normAutofit/>
          </a:bodyPr>
          <a:lstStyle/>
          <a:p>
            <a:pPr marL="457200" indent="-457200">
              <a:buFont typeface="+mj-lt"/>
              <a:buAutoNum type="arabicPeriod"/>
            </a:pPr>
            <a:endParaRPr lang="en-US" altLang="ja-JP" sz="2800" dirty="0">
              <a:latin typeface="Arial" panose="020B0604020202020204" pitchFamily="34" charset="0"/>
              <a:cs typeface="Arial" panose="020B0604020202020204" pitchFamily="34" charset="0"/>
            </a:endParaRPr>
          </a:p>
          <a:p>
            <a:pPr marL="457200" indent="-457200">
              <a:buFont typeface="+mj-lt"/>
              <a:buAutoNum type="arabicPeriod"/>
            </a:pPr>
            <a:endParaRPr kumimoji="1" lang="ja-JP" altLang="en-US" sz="20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4</a:t>
            </a:fld>
            <a:endParaRPr lang="en-US" altLang="ja-JP"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1284575"/>
            <a:ext cx="3511922" cy="5400000"/>
          </a:xfrm>
          <a:prstGeom prst="rect">
            <a:avLst/>
          </a:prstGeom>
        </p:spPr>
      </p:pic>
      <p:sp>
        <p:nvSpPr>
          <p:cNvPr id="9" name="星 5 8"/>
          <p:cNvSpPr/>
          <p:nvPr/>
        </p:nvSpPr>
        <p:spPr>
          <a:xfrm>
            <a:off x="2495600" y="3098867"/>
            <a:ext cx="432048" cy="432000"/>
          </a:xfrm>
          <a:prstGeom prst="star5">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線吹き出し 1 (枠付き) 11"/>
          <p:cNvSpPr/>
          <p:nvPr/>
        </p:nvSpPr>
        <p:spPr>
          <a:xfrm>
            <a:off x="5591944" y="1284575"/>
            <a:ext cx="5761856" cy="1440160"/>
          </a:xfrm>
          <a:prstGeom prst="borderCallout1">
            <a:avLst>
              <a:gd name="adj1" fmla="val 10813"/>
              <a:gd name="adj2" fmla="val -1721"/>
              <a:gd name="adj3" fmla="val 142268"/>
              <a:gd name="adj4" fmla="val -48059"/>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rgbClr val="333399"/>
                </a:solidFill>
                <a:latin typeface="Arial" panose="020B0604020202020204" pitchFamily="34" charset="0"/>
                <a:cs typeface="Arial" panose="020B0604020202020204" pitchFamily="34" charset="0"/>
              </a:rPr>
              <a:t>Morioka-</a:t>
            </a:r>
            <a:r>
              <a:rPr kumimoji="1" lang="en-US" altLang="ja-JP" sz="2400" dirty="0" err="1">
                <a:solidFill>
                  <a:srgbClr val="333399"/>
                </a:solidFill>
                <a:latin typeface="Arial" panose="020B0604020202020204" pitchFamily="34" charset="0"/>
                <a:cs typeface="Arial" panose="020B0604020202020204" pitchFamily="34" charset="0"/>
              </a:rPr>
              <a:t>shi</a:t>
            </a:r>
            <a:endParaRPr kumimoji="1" lang="en-US" altLang="ja-JP" sz="2400" dirty="0">
              <a:solidFill>
                <a:srgbClr val="333399"/>
              </a:solidFill>
              <a:latin typeface="Arial" panose="020B0604020202020204" pitchFamily="34" charset="0"/>
              <a:cs typeface="Arial" panose="020B0604020202020204" pitchFamily="34" charset="0"/>
            </a:endParaRPr>
          </a:p>
          <a:p>
            <a:pPr lvl="1"/>
            <a:r>
              <a:rPr lang="en-US" altLang="ja-JP" sz="2400" dirty="0">
                <a:solidFill>
                  <a:srgbClr val="333399"/>
                </a:solidFill>
                <a:latin typeface="Arial" panose="020B0604020202020204" pitchFamily="34" charset="0"/>
                <a:cs typeface="Arial" panose="020B0604020202020204" pitchFamily="34" charset="0"/>
              </a:rPr>
              <a:t>The capital of Iwate Prefecture.</a:t>
            </a:r>
          </a:p>
          <a:p>
            <a:pPr lvl="1"/>
            <a:r>
              <a:rPr kumimoji="1" lang="en-US" altLang="ja-JP" sz="2400" dirty="0">
                <a:solidFill>
                  <a:srgbClr val="FF0000"/>
                </a:solidFill>
                <a:latin typeface="Arial" panose="020B0604020202020204" pitchFamily="34" charset="0"/>
                <a:cs typeface="Arial" panose="020B0604020202020204" pitchFamily="34" charset="0"/>
              </a:rPr>
              <a:t>HKK</a:t>
            </a:r>
            <a:r>
              <a:rPr kumimoji="1" lang="en-US" altLang="ja-JP" sz="2400" dirty="0">
                <a:solidFill>
                  <a:srgbClr val="333399"/>
                </a:solidFill>
                <a:latin typeface="Arial" panose="020B0604020202020204" pitchFamily="34" charset="0"/>
                <a:cs typeface="Arial" panose="020B0604020202020204" pitchFamily="34" charset="0"/>
              </a:rPr>
              <a:t> is located here.</a:t>
            </a:r>
            <a:endParaRPr kumimoji="1" lang="ja-JP" altLang="en-US" sz="2400" dirty="0">
              <a:solidFill>
                <a:srgbClr val="333399"/>
              </a:solidFill>
              <a:latin typeface="Arial" panose="020B0604020202020204" pitchFamily="34" charset="0"/>
              <a:cs typeface="Arial" panose="020B0604020202020204" pitchFamily="34" charset="0"/>
            </a:endParaRPr>
          </a:p>
        </p:txBody>
      </p:sp>
      <p:sp>
        <p:nvSpPr>
          <p:cNvPr id="15" name="線吹き出し 1 (枠付き) 14"/>
          <p:cNvSpPr/>
          <p:nvPr/>
        </p:nvSpPr>
        <p:spPr>
          <a:xfrm>
            <a:off x="5591944" y="3984575"/>
            <a:ext cx="5761856" cy="596553"/>
          </a:xfrm>
          <a:prstGeom prst="borderCallout1">
            <a:avLst>
              <a:gd name="adj1" fmla="val 10813"/>
              <a:gd name="adj2" fmla="val -1721"/>
              <a:gd name="adj3" fmla="val 182826"/>
              <a:gd name="adj4" fmla="val -43195"/>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dirty="0">
                <a:solidFill>
                  <a:srgbClr val="333399"/>
                </a:solidFill>
                <a:latin typeface="Arial" panose="020B0604020202020204" pitchFamily="34" charset="0"/>
                <a:cs typeface="Arial" panose="020B0604020202020204" pitchFamily="34" charset="0"/>
              </a:rPr>
              <a:t>Candidate site for the ILC construction</a:t>
            </a:r>
          </a:p>
        </p:txBody>
      </p:sp>
      <p:sp>
        <p:nvSpPr>
          <p:cNvPr id="16" name="上下矢印 15"/>
          <p:cNvSpPr/>
          <p:nvPr/>
        </p:nvSpPr>
        <p:spPr>
          <a:xfrm>
            <a:off x="6312024" y="2852936"/>
            <a:ext cx="360040" cy="1008112"/>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960096" y="2996952"/>
            <a:ext cx="2946640" cy="707886"/>
          </a:xfrm>
          <a:prstGeom prst="rect">
            <a:avLst/>
          </a:prstGeom>
          <a:noFill/>
        </p:spPr>
        <p:txBody>
          <a:bodyPr wrap="none" rtlCol="0">
            <a:spAutoFit/>
          </a:bodyPr>
          <a:lstStyle/>
          <a:p>
            <a:r>
              <a:rPr lang="en-US" altLang="ja-JP" sz="2000" dirty="0">
                <a:solidFill>
                  <a:srgbClr val="333399"/>
                </a:solidFill>
              </a:rPr>
              <a:t>Distance: about 100 km</a:t>
            </a:r>
          </a:p>
          <a:p>
            <a:r>
              <a:rPr lang="en-US" altLang="ja-JP" sz="2000" dirty="0">
                <a:solidFill>
                  <a:srgbClr val="333399"/>
                </a:solidFill>
              </a:rPr>
              <a:t>By car: about 1.5 hour</a:t>
            </a:r>
            <a:endParaRPr kumimoji="1" lang="ja-JP" altLang="en-US" sz="2000" dirty="0">
              <a:solidFill>
                <a:srgbClr val="333399"/>
              </a:solidFill>
            </a:endParaRPr>
          </a:p>
        </p:txBody>
      </p:sp>
      <p:sp>
        <p:nvSpPr>
          <p:cNvPr id="18" name="星 5 17"/>
          <p:cNvSpPr/>
          <p:nvPr/>
        </p:nvSpPr>
        <p:spPr>
          <a:xfrm>
            <a:off x="2711624" y="4884574"/>
            <a:ext cx="432000" cy="432000"/>
          </a:xfrm>
          <a:prstGeom prst="star5">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80" y="4884575"/>
            <a:ext cx="1397674" cy="1800000"/>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4021" y="4895807"/>
            <a:ext cx="2400000" cy="1800000"/>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4488" y="4895807"/>
            <a:ext cx="2400000" cy="1800000"/>
          </a:xfrm>
          <a:prstGeom prst="rect">
            <a:avLst/>
          </a:prstGeom>
        </p:spPr>
      </p:pic>
    </p:spTree>
    <p:extLst>
      <p:ext uri="{BB962C8B-B14F-4D97-AF65-F5344CB8AC3E}">
        <p14:creationId xmlns:p14="http://schemas.microsoft.com/office/powerpoint/2010/main" val="2290448979"/>
      </p:ext>
    </p:extLst>
  </p:cSld>
  <p:clrMapOvr>
    <a:masterClrMapping/>
  </p:clrMapOvr>
  <mc:AlternateContent xmlns:mc="http://schemas.openxmlformats.org/markup-compatibility/2006" xmlns:p14="http://schemas.microsoft.com/office/powerpoint/2010/main">
    <mc:Choice Requires="p14">
      <p:transition spd="slow" p14:dur="2000" advTm="33936"/>
    </mc:Choice>
    <mc:Fallback xmlns="">
      <p:transition spd="slow" advTm="3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nodeType="withEffect">
                                  <p:stCondLst>
                                    <p:cond delay="5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10" presetClass="entr" presetSubtype="0" fill="hold" nodeType="withEffect">
                                  <p:stCondLst>
                                    <p:cond delay="5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ILC Candidate Sites and Green ILC</a:t>
            </a:r>
            <a:endParaRPr kumimoji="1" lang="ja-JP" altLang="en-US" sz="3600" dirty="0">
              <a:latin typeface="Arial" panose="020B0604020202020204" pitchFamily="34" charset="0"/>
              <a:cs typeface="Arial" panose="020B0604020202020204" pitchFamily="34" charset="0"/>
            </a:endParaRPr>
          </a:p>
        </p:txBody>
      </p:sp>
      <p:sp>
        <p:nvSpPr>
          <p:cNvPr id="3" name="コンテンツ プレースホルダー 2"/>
          <p:cNvSpPr>
            <a:spLocks noGrp="1"/>
          </p:cNvSpPr>
          <p:nvPr>
            <p:ph idx="1"/>
          </p:nvPr>
        </p:nvSpPr>
        <p:spPr>
          <a:xfrm>
            <a:off x="4943872" y="1340768"/>
            <a:ext cx="6409928" cy="4836195"/>
          </a:xfrm>
        </p:spPr>
        <p:txBody>
          <a:bodyPr>
            <a:normAutofit/>
          </a:bodyPr>
          <a:lstStyle/>
          <a:p>
            <a:pPr marL="0" indent="0">
              <a:buNone/>
            </a:pPr>
            <a:endParaRPr kumimoji="1" lang="ja-JP" altLang="en-US" sz="24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5</a:t>
            </a:fld>
            <a:endParaRPr lang="en-US" altLang="ja-JP"/>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1284575"/>
            <a:ext cx="3511922" cy="5400000"/>
          </a:xfrm>
          <a:prstGeom prst="rect">
            <a:avLst/>
          </a:prstGeom>
        </p:spPr>
      </p:pic>
      <p:sp>
        <p:nvSpPr>
          <p:cNvPr id="7" name="テキスト ボックス 6"/>
          <p:cNvSpPr txBox="1"/>
          <p:nvPr/>
        </p:nvSpPr>
        <p:spPr>
          <a:xfrm>
            <a:off x="4871864" y="1284575"/>
            <a:ext cx="6481936" cy="1508105"/>
          </a:xfrm>
          <a:prstGeom prst="rect">
            <a:avLst/>
          </a:prstGeom>
          <a:solidFill>
            <a:schemeClr val="accent6">
              <a:lumMod val="60000"/>
              <a:lumOff val="40000"/>
            </a:schemeClr>
          </a:solidFill>
        </p:spPr>
        <p:txBody>
          <a:bodyPr wrap="square" rtlCol="0">
            <a:spAutoFit/>
          </a:bodyPr>
          <a:lstStyle/>
          <a:p>
            <a:r>
              <a:rPr lang="en-US" altLang="ja-JP" sz="2000" b="1" dirty="0">
                <a:solidFill>
                  <a:srgbClr val="333399"/>
                </a:solidFill>
                <a:cs typeface="Arial" panose="020B0604020202020204" pitchFamily="34" charset="0"/>
              </a:rPr>
              <a:t>‘</a:t>
            </a:r>
            <a:r>
              <a:rPr kumimoji="1" lang="en-US" altLang="ja-JP" sz="2000" b="1" dirty="0">
                <a:solidFill>
                  <a:srgbClr val="333399"/>
                </a:solidFill>
                <a:cs typeface="Arial" panose="020B0604020202020204" pitchFamily="34" charset="0"/>
              </a:rPr>
              <a:t>Green ILC </a:t>
            </a:r>
            <a:r>
              <a:rPr lang="en-US" altLang="ja-JP" sz="2000" b="1" dirty="0">
                <a:solidFill>
                  <a:srgbClr val="333399"/>
                </a:solidFill>
                <a:cs typeface="Arial" panose="020B0604020202020204" pitchFamily="34" charset="0"/>
              </a:rPr>
              <a:t>Concept’</a:t>
            </a:r>
            <a:endParaRPr kumimoji="1" lang="en-US" altLang="ja-JP" sz="2000" b="1" dirty="0">
              <a:solidFill>
                <a:srgbClr val="333399"/>
              </a:solidFill>
              <a:cs typeface="Arial" panose="020B0604020202020204" pitchFamily="34" charset="0"/>
            </a:endParaRPr>
          </a:p>
          <a:p>
            <a:pPr marL="457200" indent="-457200">
              <a:buFont typeface="+mj-lt"/>
              <a:buAutoNum type="arabicPeriod"/>
            </a:pPr>
            <a:r>
              <a:rPr lang="en-US" altLang="ja-JP" dirty="0">
                <a:solidFill>
                  <a:srgbClr val="333399"/>
                </a:solidFill>
                <a:cs typeface="Arial" panose="020B0604020202020204" pitchFamily="34" charset="0"/>
              </a:rPr>
              <a:t>Utilizing clean energy supplied from the local region.</a:t>
            </a:r>
          </a:p>
          <a:p>
            <a:pPr marL="457200" indent="-457200">
              <a:buFont typeface="+mj-lt"/>
              <a:buAutoNum type="arabicPeriod"/>
            </a:pPr>
            <a:r>
              <a:rPr lang="en-US" altLang="ja-JP" dirty="0">
                <a:solidFill>
                  <a:srgbClr val="333399"/>
                </a:solidFill>
                <a:cs typeface="Arial" panose="020B0604020202020204" pitchFamily="34" charset="0"/>
              </a:rPr>
              <a:t>Thorough efficiency optimization to minimize energy consumption.</a:t>
            </a:r>
          </a:p>
          <a:p>
            <a:pPr marL="457200" indent="-457200">
              <a:buFont typeface="+mj-lt"/>
              <a:buAutoNum type="arabicPeriod"/>
            </a:pPr>
            <a:r>
              <a:rPr lang="en-US" altLang="ja-JP" dirty="0">
                <a:solidFill>
                  <a:srgbClr val="FF0000"/>
                </a:solidFill>
                <a:cs typeface="Arial" panose="020B0604020202020204" pitchFamily="34" charset="0"/>
              </a:rPr>
              <a:t>Utilizing waste heat and applying it to local industries.</a:t>
            </a:r>
            <a:endParaRPr kumimoji="1" lang="ja-JP" altLang="en-US" dirty="0">
              <a:solidFill>
                <a:srgbClr val="FF0000"/>
              </a:solidFill>
              <a:cs typeface="Arial" panose="020B0604020202020204" pitchFamily="34" charset="0"/>
            </a:endParaRPr>
          </a:p>
        </p:txBody>
      </p:sp>
      <p:sp>
        <p:nvSpPr>
          <p:cNvPr id="8" name="角丸四角形 7"/>
          <p:cNvSpPr/>
          <p:nvPr/>
        </p:nvSpPr>
        <p:spPr>
          <a:xfrm>
            <a:off x="5879976" y="2848873"/>
            <a:ext cx="5473824" cy="1876271"/>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b="1" u="sng" dirty="0">
                <a:solidFill>
                  <a:srgbClr val="333399"/>
                </a:solidFill>
                <a:latin typeface="Arial" panose="020B0604020202020204" pitchFamily="34" charset="0"/>
                <a:cs typeface="Arial" panose="020B0604020202020204" pitchFamily="34" charset="0"/>
              </a:rPr>
              <a:t>Creating an attractive living environment in the Tohoku and </a:t>
            </a:r>
            <a:r>
              <a:rPr lang="en-US" altLang="ja-JP" sz="2000" b="1" u="sng" dirty="0" err="1">
                <a:solidFill>
                  <a:srgbClr val="333399"/>
                </a:solidFill>
                <a:latin typeface="Arial" panose="020B0604020202020204" pitchFamily="34" charset="0"/>
                <a:cs typeface="Arial" panose="020B0604020202020204" pitchFamily="34" charset="0"/>
              </a:rPr>
              <a:t>Kitakami</a:t>
            </a:r>
            <a:r>
              <a:rPr lang="en-US" altLang="ja-JP" sz="2000" b="1" u="sng" dirty="0">
                <a:solidFill>
                  <a:srgbClr val="333399"/>
                </a:solidFill>
                <a:latin typeface="Arial" panose="020B0604020202020204" pitchFamily="34" charset="0"/>
                <a:cs typeface="Arial" panose="020B0604020202020204" pitchFamily="34" charset="0"/>
              </a:rPr>
              <a:t> areas.</a:t>
            </a:r>
          </a:p>
          <a:p>
            <a:pPr marL="171450" indent="-171450">
              <a:buFont typeface="Arial" panose="020B0604020202020204" pitchFamily="34" charset="0"/>
              <a:buChar char="•"/>
            </a:pPr>
            <a:r>
              <a:rPr lang="en-US" altLang="ja-JP" dirty="0">
                <a:solidFill>
                  <a:srgbClr val="333399"/>
                </a:solidFill>
                <a:latin typeface="Arial" panose="020B0604020202020204" pitchFamily="34" charset="0"/>
                <a:cs typeface="Arial" panose="020B0604020202020204" pitchFamily="34" charset="0"/>
              </a:rPr>
              <a:t>Advanced urban development</a:t>
            </a:r>
          </a:p>
          <a:p>
            <a:pPr marL="171450" indent="-171450">
              <a:buFont typeface="Arial" panose="020B0604020202020204" pitchFamily="34" charset="0"/>
              <a:buChar char="•"/>
            </a:pPr>
            <a:r>
              <a:rPr lang="en-US" altLang="ja-JP" dirty="0">
                <a:solidFill>
                  <a:srgbClr val="333399"/>
                </a:solidFill>
                <a:latin typeface="Arial" panose="020B0604020202020204" pitchFamily="34" charset="0"/>
                <a:cs typeface="Arial" panose="020B0604020202020204" pitchFamily="34" charset="0"/>
              </a:rPr>
              <a:t>Local revitalization and community activation</a:t>
            </a:r>
          </a:p>
          <a:p>
            <a:pPr marL="171450" indent="-171450">
              <a:buFont typeface="Arial" panose="020B0604020202020204" pitchFamily="34" charset="0"/>
              <a:buChar char="•"/>
            </a:pPr>
            <a:r>
              <a:rPr lang="en-US" altLang="ja-JP" dirty="0">
                <a:solidFill>
                  <a:srgbClr val="333399"/>
                </a:solidFill>
                <a:latin typeface="Arial" panose="020B0604020202020204" pitchFamily="34" charset="0"/>
                <a:cs typeface="Arial" panose="020B0604020202020204" pitchFamily="34" charset="0"/>
              </a:rPr>
              <a:t>Reconstruction from the Great East Japan Earthquake</a:t>
            </a:r>
          </a:p>
        </p:txBody>
      </p:sp>
      <p:sp>
        <p:nvSpPr>
          <p:cNvPr id="9" name="曲折矢印 8"/>
          <p:cNvSpPr/>
          <p:nvPr/>
        </p:nvSpPr>
        <p:spPr>
          <a:xfrm flipV="1">
            <a:off x="5159896" y="2848872"/>
            <a:ext cx="824855" cy="796151"/>
          </a:xfrm>
          <a:prstGeom prst="bentArrow">
            <a:avLst>
              <a:gd name="adj1" fmla="val 28334"/>
              <a:gd name="adj2" fmla="val 33334"/>
              <a:gd name="adj3" fmla="val 43333"/>
              <a:gd name="adj4" fmla="val 4375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164317915"/>
      </p:ext>
    </p:extLst>
  </p:cSld>
  <p:clrMapOvr>
    <a:masterClrMapping/>
  </p:clrMapOvr>
  <mc:AlternateContent xmlns:mc="http://schemas.openxmlformats.org/markup-compatibility/2006" xmlns:p14="http://schemas.microsoft.com/office/powerpoint/2010/main">
    <mc:Choice Requires="p14">
      <p:transition spd="slow" p14:dur="2000" advTm="17422"/>
    </mc:Choice>
    <mc:Fallback xmlns="">
      <p:transition spd="slow" advTm="174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ILC Candidate Sites and Green ILC</a:t>
            </a:r>
            <a:endParaRPr kumimoji="1" lang="ja-JP" altLang="en-US" sz="36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6</a:t>
            </a:fld>
            <a:endParaRPr lang="en-US" altLang="ja-JP"/>
          </a:p>
        </p:txBody>
      </p:sp>
      <p:grpSp>
        <p:nvGrpSpPr>
          <p:cNvPr id="10" name="グループ化 9">
            <a:extLst>
              <a:ext uri="{FF2B5EF4-FFF2-40B4-BE49-F238E27FC236}">
                <a16:creationId xmlns:a16="http://schemas.microsoft.com/office/drawing/2014/main" id="{1C148783-04F5-47DE-94A5-BCB262907A96}"/>
              </a:ext>
            </a:extLst>
          </p:cNvPr>
          <p:cNvGrpSpPr/>
          <p:nvPr/>
        </p:nvGrpSpPr>
        <p:grpSpPr>
          <a:xfrm>
            <a:off x="838200" y="1268760"/>
            <a:ext cx="5102942" cy="4086485"/>
            <a:chOff x="0" y="1198496"/>
            <a:chExt cx="5102942" cy="4086485"/>
          </a:xfrm>
        </p:grpSpPr>
        <p:grpSp>
          <p:nvGrpSpPr>
            <p:cNvPr id="11" name="グループ化 10">
              <a:extLst>
                <a:ext uri="{FF2B5EF4-FFF2-40B4-BE49-F238E27FC236}">
                  <a16:creationId xmlns:a16="http://schemas.microsoft.com/office/drawing/2014/main" id="{8F1010F9-2F11-4824-A5E3-59AA546CF229}"/>
                </a:ext>
              </a:extLst>
            </p:cNvPr>
            <p:cNvGrpSpPr/>
            <p:nvPr/>
          </p:nvGrpSpPr>
          <p:grpSpPr>
            <a:xfrm>
              <a:off x="0" y="1198496"/>
              <a:ext cx="5102942" cy="3747931"/>
              <a:chOff x="5477934" y="2318815"/>
              <a:chExt cx="5102942" cy="3747931"/>
            </a:xfrm>
          </p:grpSpPr>
          <p:pic>
            <p:nvPicPr>
              <p:cNvPr id="13" name="図 12">
                <a:extLst>
                  <a:ext uri="{FF2B5EF4-FFF2-40B4-BE49-F238E27FC236}">
                    <a16:creationId xmlns:a16="http://schemas.microsoft.com/office/drawing/2014/main" id="{8359D579-1351-4D4B-AE8E-6DA9FE73E8A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5477934" y="2318815"/>
                <a:ext cx="5102942" cy="3747931"/>
              </a:xfrm>
              <a:prstGeom prst="rect">
                <a:avLst/>
              </a:prstGeom>
            </p:spPr>
          </p:pic>
          <p:sp>
            <p:nvSpPr>
              <p:cNvPr id="14" name="テキスト ボックス 2">
                <a:extLst>
                  <a:ext uri="{FF2B5EF4-FFF2-40B4-BE49-F238E27FC236}">
                    <a16:creationId xmlns:a16="http://schemas.microsoft.com/office/drawing/2014/main" id="{0C52347B-B32B-4F7B-A2CA-BC10F9D7B984}"/>
                  </a:ext>
                </a:extLst>
              </p:cNvPr>
              <p:cNvSpPr txBox="1"/>
              <p:nvPr/>
            </p:nvSpPr>
            <p:spPr>
              <a:xfrm>
                <a:off x="9166958" y="5663273"/>
                <a:ext cx="1322814" cy="301625"/>
              </a:xfrm>
              <a:prstGeom prst="rect">
                <a:avLst/>
              </a:prstGeom>
              <a:solidFill>
                <a:schemeClr val="lt1"/>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r>
                  <a:rPr lang="en-US" sz="1400" kern="100" dirty="0">
                    <a:solidFill>
                      <a:srgbClr val="333399"/>
                    </a:solidFill>
                    <a:effectLst/>
                    <a:latin typeface="Arial" panose="020B0604020202020204" pitchFamily="34" charset="0"/>
                    <a:ea typeface="游明朝" panose="02020400000000000000" pitchFamily="18" charset="-128"/>
                    <a:cs typeface="Arial" panose="020B0604020202020204" pitchFamily="34" charset="0"/>
                  </a:rPr>
                  <a:t>©</a:t>
                </a:r>
                <a:r>
                  <a:rPr lang="en-US" sz="1400" kern="100" dirty="0" err="1">
                    <a:solidFill>
                      <a:srgbClr val="333399"/>
                    </a:solidFill>
                    <a:effectLst/>
                    <a:latin typeface="Arial" panose="020B0604020202020204" pitchFamily="34" charset="0"/>
                    <a:ea typeface="游明朝" panose="02020400000000000000" pitchFamily="18" charset="-128"/>
                    <a:cs typeface="Arial" panose="020B0604020202020204" pitchFamily="34" charset="0"/>
                  </a:rPr>
                  <a:t>Rey.Hori</a:t>
                </a:r>
                <a:r>
                  <a:rPr lang="en-US" sz="1400" kern="100" dirty="0">
                    <a:solidFill>
                      <a:srgbClr val="333399"/>
                    </a:solidFill>
                    <a:effectLst/>
                    <a:latin typeface="Arial" panose="020B0604020202020204" pitchFamily="34" charset="0"/>
                    <a:ea typeface="游明朝" panose="02020400000000000000" pitchFamily="18" charset="-128"/>
                    <a:cs typeface="Arial" panose="020B0604020202020204" pitchFamily="34" charset="0"/>
                  </a:rPr>
                  <a:t>/KEK</a:t>
                </a:r>
                <a:endParaRPr lang="ja-JP" sz="1400" kern="100" dirty="0">
                  <a:solidFill>
                    <a:srgbClr val="333399"/>
                  </a:solidFill>
                  <a:effectLst/>
                  <a:latin typeface="Arial" panose="020B0604020202020204" pitchFamily="34" charset="0"/>
                  <a:ea typeface="游明朝" panose="02020400000000000000" pitchFamily="18" charset="-128"/>
                  <a:cs typeface="Arial" panose="020B0604020202020204" pitchFamily="34" charset="0"/>
                </a:endParaRPr>
              </a:p>
            </p:txBody>
          </p:sp>
        </p:grpSp>
        <p:sp>
          <p:nvSpPr>
            <p:cNvPr id="12" name="テキスト ボックス 11">
              <a:extLst>
                <a:ext uri="{FF2B5EF4-FFF2-40B4-BE49-F238E27FC236}">
                  <a16:creationId xmlns:a16="http://schemas.microsoft.com/office/drawing/2014/main" id="{99A06CF2-50DA-475B-8DA1-5E707FA75C6B}"/>
                </a:ext>
              </a:extLst>
            </p:cNvPr>
            <p:cNvSpPr txBox="1"/>
            <p:nvPr/>
          </p:nvSpPr>
          <p:spPr>
            <a:xfrm>
              <a:off x="0" y="4946427"/>
              <a:ext cx="5102942" cy="338554"/>
            </a:xfrm>
            <a:prstGeom prst="rect">
              <a:avLst/>
            </a:prstGeom>
            <a:noFill/>
          </p:spPr>
          <p:txBody>
            <a:bodyPr wrap="square" rtlCol="0">
              <a:spAutoFit/>
            </a:bodyPr>
            <a:lstStyle/>
            <a:p>
              <a:pPr algn="ctr"/>
              <a:r>
                <a:rPr lang="en-US" altLang="ja-JP" sz="1600" dirty="0">
                  <a:solidFill>
                    <a:srgbClr val="333399"/>
                  </a:solidFill>
                  <a:latin typeface="Arial" panose="020B0604020202020204" pitchFamily="34" charset="0"/>
                  <a:cs typeface="Arial" panose="020B0604020202020204" pitchFamily="34" charset="0"/>
                </a:rPr>
                <a:t>Image of ILC at </a:t>
              </a:r>
              <a:r>
                <a:rPr lang="en-US" altLang="ja-JP" sz="1600" dirty="0" err="1">
                  <a:solidFill>
                    <a:srgbClr val="333399"/>
                  </a:solidFill>
                  <a:latin typeface="Arial" panose="020B0604020202020204" pitchFamily="34" charset="0"/>
                  <a:cs typeface="Arial" panose="020B0604020202020204" pitchFamily="34" charset="0"/>
                </a:rPr>
                <a:t>Kitakami</a:t>
              </a:r>
              <a:r>
                <a:rPr lang="en-US" altLang="ja-JP" sz="1600" dirty="0">
                  <a:solidFill>
                    <a:srgbClr val="333399"/>
                  </a:solidFill>
                  <a:latin typeface="Arial" panose="020B0604020202020204" pitchFamily="34" charset="0"/>
                  <a:cs typeface="Arial" panose="020B0604020202020204" pitchFamily="34" charset="0"/>
                </a:rPr>
                <a:t> site.</a:t>
              </a:r>
              <a:endParaRPr kumimoji="1" lang="ja-JP" altLang="en-US" sz="1600" dirty="0">
                <a:solidFill>
                  <a:srgbClr val="333399"/>
                </a:solidFill>
                <a:latin typeface="Arial" panose="020B0604020202020204" pitchFamily="34" charset="0"/>
                <a:cs typeface="Arial" panose="020B0604020202020204" pitchFamily="34" charset="0"/>
              </a:endParaRPr>
            </a:p>
          </p:txBody>
        </p:sp>
      </p:grpSp>
      <p:sp>
        <p:nvSpPr>
          <p:cNvPr id="15" name="テキスト ボックス 14">
            <a:extLst>
              <a:ext uri="{FF2B5EF4-FFF2-40B4-BE49-F238E27FC236}">
                <a16:creationId xmlns:a16="http://schemas.microsoft.com/office/drawing/2014/main" id="{E514D801-B218-424F-ACFE-AB2B3B3EB32E}"/>
              </a:ext>
            </a:extLst>
          </p:cNvPr>
          <p:cNvSpPr txBox="1"/>
          <p:nvPr/>
        </p:nvSpPr>
        <p:spPr>
          <a:xfrm>
            <a:off x="6047521" y="1578671"/>
            <a:ext cx="5412658" cy="3000821"/>
          </a:xfrm>
          <a:prstGeom prst="rect">
            <a:avLst/>
          </a:prstGeom>
          <a:solidFill>
            <a:schemeClr val="accent6">
              <a:lumMod val="20000"/>
              <a:lumOff val="80000"/>
            </a:schemeClr>
          </a:solidFill>
          <a:ln w="19050">
            <a:solidFill>
              <a:schemeClr val="accent2">
                <a:lumMod val="40000"/>
                <a:lumOff val="60000"/>
              </a:schemeClr>
            </a:solidFill>
          </a:ln>
        </p:spPr>
        <p:txBody>
          <a:bodyPr wrap="square" rtlCol="0">
            <a:spAutoFit/>
          </a:bodyPr>
          <a:lstStyle/>
          <a:p>
            <a:pPr marL="285750" indent="-285750">
              <a:lnSpc>
                <a:spcPct val="150000"/>
              </a:lnSpc>
              <a:buFont typeface="Wingdings" panose="05000000000000000000" pitchFamily="2" charset="2"/>
              <a:buChar char="l"/>
            </a:pPr>
            <a:r>
              <a:rPr kumimoji="1" lang="en-US" altLang="ja-JP" dirty="0">
                <a:solidFill>
                  <a:srgbClr val="333399"/>
                </a:solidFill>
                <a:cs typeface="Arial" panose="020B0604020202020204" pitchFamily="34" charset="0"/>
              </a:rPr>
              <a:t>There are </a:t>
            </a:r>
            <a:r>
              <a:rPr kumimoji="1" lang="en-US" altLang="ja-JP" b="1" dirty="0">
                <a:solidFill>
                  <a:srgbClr val="FF0000"/>
                </a:solidFill>
                <a:cs typeface="Arial" panose="020B0604020202020204" pitchFamily="34" charset="0"/>
              </a:rPr>
              <a:t>many </a:t>
            </a:r>
            <a:r>
              <a:rPr lang="en-US" altLang="ja-JP" b="1" dirty="0">
                <a:solidFill>
                  <a:srgbClr val="FF0000"/>
                </a:solidFill>
                <a:cs typeface="Arial" panose="020B0604020202020204" pitchFamily="34" charset="0"/>
              </a:rPr>
              <a:t>exhaust</a:t>
            </a:r>
            <a:r>
              <a:rPr kumimoji="1" lang="en-US" altLang="ja-JP" b="1" dirty="0">
                <a:solidFill>
                  <a:srgbClr val="FF0000"/>
                </a:solidFill>
                <a:cs typeface="Arial" panose="020B0604020202020204" pitchFamily="34" charset="0"/>
              </a:rPr>
              <a:t> heat sources</a:t>
            </a:r>
            <a:r>
              <a:rPr kumimoji="1" lang="en-US" altLang="ja-JP" b="1" dirty="0">
                <a:solidFill>
                  <a:srgbClr val="333399"/>
                </a:solidFill>
                <a:cs typeface="Arial" panose="020B0604020202020204" pitchFamily="34" charset="0"/>
              </a:rPr>
              <a:t> </a:t>
            </a:r>
            <a:r>
              <a:rPr kumimoji="1" lang="en-US" altLang="ja-JP" dirty="0">
                <a:solidFill>
                  <a:srgbClr val="333399"/>
                </a:solidFill>
                <a:cs typeface="Arial" panose="020B0604020202020204" pitchFamily="34" charset="0"/>
              </a:rPr>
              <a:t>such as factories, hot springs, and geothermal power plants. </a:t>
            </a:r>
          </a:p>
          <a:p>
            <a:pPr marL="285750" indent="-285750">
              <a:lnSpc>
                <a:spcPct val="150000"/>
              </a:lnSpc>
              <a:buFont typeface="Wingdings" panose="05000000000000000000" pitchFamily="2" charset="2"/>
              <a:buChar char="l"/>
            </a:pPr>
            <a:r>
              <a:rPr lang="en-US" altLang="ja-JP" b="0" i="0" dirty="0">
                <a:solidFill>
                  <a:srgbClr val="333399"/>
                </a:solidFill>
                <a:effectLst/>
                <a:cs typeface="Arial" panose="020B0604020202020204" pitchFamily="34" charset="0"/>
              </a:rPr>
              <a:t>Since there are </a:t>
            </a:r>
            <a:r>
              <a:rPr lang="en-US" altLang="ja-JP" b="1" i="0" dirty="0">
                <a:solidFill>
                  <a:srgbClr val="FF0000"/>
                </a:solidFill>
                <a:effectLst/>
                <a:cs typeface="Arial" panose="020B0604020202020204" pitchFamily="34" charset="0"/>
              </a:rPr>
              <a:t>many mountainous areas</a:t>
            </a:r>
            <a:r>
              <a:rPr lang="en-US" altLang="ja-JP" b="0" i="0" dirty="0">
                <a:solidFill>
                  <a:srgbClr val="FF0000"/>
                </a:solidFill>
                <a:effectLst/>
                <a:cs typeface="Arial" panose="020B0604020202020204" pitchFamily="34" charset="0"/>
              </a:rPr>
              <a:t> </a:t>
            </a:r>
            <a:r>
              <a:rPr lang="en-US" altLang="ja-JP" b="0" i="0" dirty="0">
                <a:solidFill>
                  <a:srgbClr val="333399"/>
                </a:solidFill>
                <a:effectLst/>
                <a:cs typeface="Arial" panose="020B0604020202020204" pitchFamily="34" charset="0"/>
              </a:rPr>
              <a:t>, </a:t>
            </a:r>
            <a:r>
              <a:rPr lang="en-US" altLang="ja-JP" dirty="0">
                <a:solidFill>
                  <a:srgbClr val="333399"/>
                </a:solidFill>
                <a:cs typeface="Arial" panose="020B0604020202020204" pitchFamily="34" charset="0"/>
              </a:rPr>
              <a:t>i</a:t>
            </a:r>
            <a:r>
              <a:rPr lang="en-US" altLang="ja-JP" b="0" i="0" dirty="0">
                <a:solidFill>
                  <a:srgbClr val="333399"/>
                </a:solidFill>
                <a:effectLst/>
                <a:cs typeface="Arial" panose="020B0604020202020204" pitchFamily="34" charset="0"/>
              </a:rPr>
              <a:t>t is difficult to place facilities that generate heat energy and those that use it effectively close to each other.</a:t>
            </a:r>
            <a:endParaRPr kumimoji="1" lang="en-US" altLang="ja-JP" dirty="0">
              <a:solidFill>
                <a:srgbClr val="333399"/>
              </a:solidFill>
              <a:cs typeface="Arial" panose="020B0604020202020204" pitchFamily="34" charset="0"/>
            </a:endParaRPr>
          </a:p>
        </p:txBody>
      </p:sp>
      <p:sp>
        <p:nvSpPr>
          <p:cNvPr id="16" name="矢印: 下 14">
            <a:extLst>
              <a:ext uri="{FF2B5EF4-FFF2-40B4-BE49-F238E27FC236}">
                <a16:creationId xmlns:a16="http://schemas.microsoft.com/office/drawing/2014/main" id="{26D2D954-37C8-4969-A266-D0EAF0417418}"/>
              </a:ext>
            </a:extLst>
          </p:cNvPr>
          <p:cNvSpPr/>
          <p:nvPr/>
        </p:nvSpPr>
        <p:spPr>
          <a:xfrm>
            <a:off x="8294363" y="4657167"/>
            <a:ext cx="918973" cy="47196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BD2B88C-F473-4EBE-8A52-A53483B7FE0B}"/>
              </a:ext>
            </a:extLst>
          </p:cNvPr>
          <p:cNvSpPr txBox="1"/>
          <p:nvPr/>
        </p:nvSpPr>
        <p:spPr>
          <a:xfrm>
            <a:off x="5087888" y="5222780"/>
            <a:ext cx="6912769" cy="1477328"/>
          </a:xfrm>
          <a:prstGeom prst="rect">
            <a:avLst/>
          </a:prstGeom>
          <a:noFill/>
          <a:ln w="57150">
            <a:solidFill>
              <a:schemeClr val="accent4"/>
            </a:solidFill>
          </a:ln>
        </p:spPr>
        <p:txBody>
          <a:bodyPr wrap="square" rtlCol="0">
            <a:spAutoFit/>
          </a:bodyPr>
          <a:lstStyle/>
          <a:p>
            <a:pPr algn="ctr">
              <a:lnSpc>
                <a:spcPct val="150000"/>
              </a:lnSpc>
            </a:pPr>
            <a:r>
              <a:rPr lang="en-US" altLang="ja-JP" sz="2000" dirty="0">
                <a:solidFill>
                  <a:srgbClr val="333399"/>
                </a:solidFill>
                <a:latin typeface="Arial" panose="020B0604020202020204" pitchFamily="34" charset="0"/>
                <a:cs typeface="Arial" panose="020B0604020202020204" pitchFamily="34" charset="0"/>
              </a:rPr>
              <a:t>I</a:t>
            </a:r>
            <a:r>
              <a:rPr kumimoji="1" lang="en-US" altLang="ja-JP" sz="2000" dirty="0">
                <a:solidFill>
                  <a:srgbClr val="333399"/>
                </a:solidFill>
                <a:latin typeface="Arial" panose="020B0604020202020204" pitchFamily="34" charset="0"/>
                <a:cs typeface="Arial" panose="020B0604020202020204" pitchFamily="34" charset="0"/>
              </a:rPr>
              <a:t>t is suitable to use heat circulation </a:t>
            </a:r>
          </a:p>
          <a:p>
            <a:pPr algn="ctr">
              <a:lnSpc>
                <a:spcPct val="150000"/>
              </a:lnSpc>
            </a:pPr>
            <a:r>
              <a:rPr kumimoji="1" lang="en-US" altLang="ja-JP" sz="2000" dirty="0">
                <a:solidFill>
                  <a:srgbClr val="333399"/>
                </a:solidFill>
                <a:latin typeface="Arial" panose="020B0604020202020204" pitchFamily="34" charset="0"/>
                <a:cs typeface="Arial" panose="020B0604020202020204" pitchFamily="34" charset="0"/>
              </a:rPr>
              <a:t>by </a:t>
            </a:r>
            <a:r>
              <a:rPr lang="en-US" altLang="ja-JP" sz="2000" b="1" dirty="0">
                <a:solidFill>
                  <a:srgbClr val="FF0000"/>
                </a:solidFill>
                <a:latin typeface="Arial" panose="020B0604020202020204" pitchFamily="34" charset="0"/>
                <a:cs typeface="Arial" panose="020B0604020202020204" pitchFamily="34" charset="0"/>
              </a:rPr>
              <a:t>non-piping</a:t>
            </a:r>
            <a:r>
              <a:rPr kumimoji="1" lang="en-US" altLang="ja-JP" sz="2000" b="1" dirty="0">
                <a:solidFill>
                  <a:srgbClr val="FF0000"/>
                </a:solidFill>
                <a:latin typeface="Arial" panose="020B0604020202020204" pitchFamily="34" charset="0"/>
                <a:cs typeface="Arial" panose="020B0604020202020204" pitchFamily="34" charset="0"/>
              </a:rPr>
              <a:t> (off-line) transportation </a:t>
            </a:r>
            <a:r>
              <a:rPr kumimoji="1" lang="en-US" altLang="ja-JP" sz="2000" dirty="0">
                <a:solidFill>
                  <a:srgbClr val="333399"/>
                </a:solidFill>
                <a:latin typeface="Arial" panose="020B0604020202020204" pitchFamily="34" charset="0"/>
                <a:cs typeface="Arial" panose="020B0604020202020204" pitchFamily="34" charset="0"/>
              </a:rPr>
              <a:t>using a car, etc., </a:t>
            </a:r>
          </a:p>
          <a:p>
            <a:pPr algn="ctr">
              <a:lnSpc>
                <a:spcPct val="150000"/>
              </a:lnSpc>
            </a:pPr>
            <a:r>
              <a:rPr kumimoji="1" lang="en-US" altLang="ja-JP" sz="2000" dirty="0">
                <a:solidFill>
                  <a:srgbClr val="333399"/>
                </a:solidFill>
                <a:latin typeface="Arial" panose="020B0604020202020204" pitchFamily="34" charset="0"/>
                <a:cs typeface="Arial" panose="020B0604020202020204" pitchFamily="34" charset="0"/>
              </a:rPr>
              <a:t>instead of piping  (on-line) transportation.</a:t>
            </a:r>
            <a:endParaRPr kumimoji="1" lang="ja-JP" altLang="en-US" sz="2000" dirty="0">
              <a:solidFill>
                <a:srgbClr val="333399"/>
              </a:solidFill>
              <a:latin typeface="Arial" panose="020B0604020202020204" pitchFamily="34" charset="0"/>
              <a:cs typeface="Arial" panose="020B0604020202020204" pitchFamily="34" charset="0"/>
            </a:endParaRPr>
          </a:p>
        </p:txBody>
      </p:sp>
      <p:sp>
        <p:nvSpPr>
          <p:cNvPr id="6" name="テキスト ボックス 5"/>
          <p:cNvSpPr txBox="1"/>
          <p:nvPr/>
        </p:nvSpPr>
        <p:spPr>
          <a:xfrm>
            <a:off x="6600056" y="1133143"/>
            <a:ext cx="4307589" cy="461665"/>
          </a:xfrm>
          <a:prstGeom prst="rect">
            <a:avLst/>
          </a:prstGeom>
          <a:noFill/>
        </p:spPr>
        <p:txBody>
          <a:bodyPr wrap="none" rtlCol="0">
            <a:spAutoFit/>
          </a:bodyPr>
          <a:lstStyle/>
          <a:p>
            <a:r>
              <a:rPr lang="en-US" altLang="ja-JP" sz="2400" b="1" dirty="0">
                <a:solidFill>
                  <a:srgbClr val="333399"/>
                </a:solidFill>
              </a:rPr>
              <a:t>Features of Iwate Prefecture</a:t>
            </a:r>
          </a:p>
        </p:txBody>
      </p:sp>
    </p:spTree>
    <p:extLst>
      <p:ext uri="{BB962C8B-B14F-4D97-AF65-F5344CB8AC3E}">
        <p14:creationId xmlns:p14="http://schemas.microsoft.com/office/powerpoint/2010/main" val="334044867"/>
      </p:ext>
    </p:extLst>
  </p:cSld>
  <p:clrMapOvr>
    <a:masterClrMapping/>
  </p:clrMapOvr>
  <mc:AlternateContent xmlns:mc="http://schemas.openxmlformats.org/markup-compatibility/2006" xmlns:p14="http://schemas.microsoft.com/office/powerpoint/2010/main">
    <mc:Choice Requires="p14">
      <p:transition spd="slow" p14:dur="2000" advTm="55759"/>
    </mc:Choice>
    <mc:Fallback xmlns="">
      <p:transition spd="slow" advTm="5575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ILC Candidate Sites and Green ILC</a:t>
            </a:r>
            <a:endParaRPr kumimoji="1" lang="ja-JP" altLang="en-US" sz="36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7</a:t>
            </a:fld>
            <a:endParaRPr lang="en-US" altLang="ja-JP"/>
          </a:p>
        </p:txBody>
      </p:sp>
      <p:sp>
        <p:nvSpPr>
          <p:cNvPr id="11" name="テキスト ボックス 10">
            <a:extLst>
              <a:ext uri="{FF2B5EF4-FFF2-40B4-BE49-F238E27FC236}">
                <a16:creationId xmlns:a16="http://schemas.microsoft.com/office/drawing/2014/main" id="{F37C881E-2922-4C90-B755-C5744F233680}"/>
              </a:ext>
            </a:extLst>
          </p:cNvPr>
          <p:cNvSpPr txBox="1"/>
          <p:nvPr/>
        </p:nvSpPr>
        <p:spPr>
          <a:xfrm>
            <a:off x="837731" y="1340768"/>
            <a:ext cx="4170616" cy="707886"/>
          </a:xfrm>
          <a:prstGeom prst="rect">
            <a:avLst/>
          </a:prstGeom>
          <a:noFill/>
        </p:spPr>
        <p:txBody>
          <a:bodyPr wrap="square" rtlCol="0">
            <a:spAutoFit/>
          </a:bodyPr>
          <a:lstStyle/>
          <a:p>
            <a:pPr algn="ctr"/>
            <a:r>
              <a:rPr kumimoji="1" lang="en-US" altLang="ja-JP" sz="2000" dirty="0">
                <a:solidFill>
                  <a:srgbClr val="333399"/>
                </a:solidFill>
                <a:cs typeface="Arial" panose="020B0604020202020204" pitchFamily="34" charset="0"/>
              </a:rPr>
              <a:t>ILC annual power consumption </a:t>
            </a:r>
          </a:p>
          <a:p>
            <a:pPr algn="ctr"/>
            <a:r>
              <a:rPr lang="en-US" altLang="ja-JP" sz="2000" dirty="0">
                <a:solidFill>
                  <a:srgbClr val="333399"/>
                </a:solidFill>
                <a:cs typeface="Arial" panose="020B0604020202020204" pitchFamily="34" charset="0"/>
              </a:rPr>
              <a:t>~a</a:t>
            </a:r>
            <a:r>
              <a:rPr kumimoji="1" lang="en-US" altLang="ja-JP" sz="2000" dirty="0">
                <a:solidFill>
                  <a:srgbClr val="333399"/>
                </a:solidFill>
                <a:cs typeface="Arial" panose="020B0604020202020204" pitchFamily="34" charset="0"/>
              </a:rPr>
              <a:t>bout 700 million kWh</a:t>
            </a:r>
            <a:endParaRPr kumimoji="1" lang="ja-JP" altLang="en-US" sz="2000" dirty="0">
              <a:solidFill>
                <a:srgbClr val="333399"/>
              </a:solidFill>
              <a:cs typeface="Arial" panose="020B0604020202020204" pitchFamily="34" charset="0"/>
            </a:endParaRPr>
          </a:p>
        </p:txBody>
      </p:sp>
      <p:cxnSp>
        <p:nvCxnSpPr>
          <p:cNvPr id="12" name="直線矢印コネクタ 11">
            <a:extLst>
              <a:ext uri="{FF2B5EF4-FFF2-40B4-BE49-F238E27FC236}">
                <a16:creationId xmlns:a16="http://schemas.microsoft.com/office/drawing/2014/main" id="{EC9779F6-F046-4125-BD22-F4BFF32250F5}"/>
              </a:ext>
            </a:extLst>
          </p:cNvPr>
          <p:cNvCxnSpPr>
            <a:cxnSpLocks/>
          </p:cNvCxnSpPr>
          <p:nvPr/>
        </p:nvCxnSpPr>
        <p:spPr>
          <a:xfrm>
            <a:off x="2921527" y="1988840"/>
            <a:ext cx="0" cy="36000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80881AE8-E0C9-4E73-9166-72373BB99B42}"/>
              </a:ext>
            </a:extLst>
          </p:cNvPr>
          <p:cNvSpPr txBox="1"/>
          <p:nvPr/>
        </p:nvSpPr>
        <p:spPr>
          <a:xfrm>
            <a:off x="837731" y="2276872"/>
            <a:ext cx="4320000" cy="707886"/>
          </a:xfrm>
          <a:prstGeom prst="rect">
            <a:avLst/>
          </a:prstGeom>
          <a:noFill/>
        </p:spPr>
        <p:txBody>
          <a:bodyPr wrap="square" rtlCol="0">
            <a:spAutoFit/>
          </a:bodyPr>
          <a:lstStyle/>
          <a:p>
            <a:pPr algn="ctr"/>
            <a:r>
              <a:rPr lang="en-US" altLang="ja-JP" sz="2000" dirty="0">
                <a:solidFill>
                  <a:srgbClr val="333399"/>
                </a:solidFill>
                <a:cs typeface="Arial" panose="020B0604020202020204" pitchFamily="34" charset="0"/>
              </a:rPr>
              <a:t>R</a:t>
            </a:r>
            <a:r>
              <a:rPr lang="en-US" altLang="ja-JP" sz="2000" i="0" dirty="0">
                <a:solidFill>
                  <a:srgbClr val="333399"/>
                </a:solidFill>
                <a:effectLst/>
                <a:cs typeface="Arial" panose="020B0604020202020204" pitchFamily="34" charset="0"/>
              </a:rPr>
              <a:t>eleased as low-grade heat of about </a:t>
            </a:r>
            <a:r>
              <a:rPr lang="en-US" altLang="ja-JP" sz="2000" i="0" dirty="0">
                <a:solidFill>
                  <a:srgbClr val="FF0000"/>
                </a:solidFill>
                <a:effectLst/>
                <a:cs typeface="Arial" panose="020B0604020202020204" pitchFamily="34" charset="0"/>
              </a:rPr>
              <a:t>60 </a:t>
            </a:r>
            <a:r>
              <a:rPr lang="en-US" altLang="ja-JP" sz="2000" dirty="0">
                <a:solidFill>
                  <a:srgbClr val="FF0000"/>
                </a:solidFill>
                <a:cs typeface="Arial" panose="020B0604020202020204" pitchFamily="34" charset="0"/>
              </a:rPr>
              <a:t>˚</a:t>
            </a:r>
            <a:r>
              <a:rPr lang="en-US" altLang="ja-JP" sz="2000" dirty="0">
                <a:solidFill>
                  <a:srgbClr val="FF0000"/>
                </a:solidFill>
              </a:rPr>
              <a:t>C</a:t>
            </a:r>
            <a:r>
              <a:rPr lang="en-US" altLang="ja-JP" sz="2000" i="0" dirty="0">
                <a:solidFill>
                  <a:srgbClr val="333399"/>
                </a:solidFill>
                <a:effectLst/>
                <a:cs typeface="Arial" panose="020B0604020202020204" pitchFamily="34" charset="0"/>
              </a:rPr>
              <a:t> </a:t>
            </a:r>
            <a:endParaRPr kumimoji="1" lang="ja-JP" altLang="en-US" sz="2000" dirty="0">
              <a:solidFill>
                <a:srgbClr val="333399"/>
              </a:solidFill>
              <a:cs typeface="Arial" panose="020B0604020202020204" pitchFamily="34" charset="0"/>
            </a:endParaRPr>
          </a:p>
        </p:txBody>
      </p:sp>
      <p:pic>
        <p:nvPicPr>
          <p:cNvPr id="14" name="コンテンツ プレースホルダー 4">
            <a:extLst>
              <a:ext uri="{FF2B5EF4-FFF2-40B4-BE49-F238E27FC236}">
                <a16:creationId xmlns:a16="http://schemas.microsoft.com/office/drawing/2014/main" id="{29B94B1E-D6B6-4B80-A961-EA6EBDDE56E6}"/>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837731" y="2984758"/>
            <a:ext cx="4320000" cy="243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a:extLst>
              <a:ext uri="{FF2B5EF4-FFF2-40B4-BE49-F238E27FC236}">
                <a16:creationId xmlns:a16="http://schemas.microsoft.com/office/drawing/2014/main" id="{57AA61E3-34F8-4574-81F8-207B44D952A2}"/>
              </a:ext>
            </a:extLst>
          </p:cNvPr>
          <p:cNvSpPr txBox="1"/>
          <p:nvPr/>
        </p:nvSpPr>
        <p:spPr>
          <a:xfrm>
            <a:off x="1428238" y="5505846"/>
            <a:ext cx="2986577" cy="553998"/>
          </a:xfrm>
          <a:prstGeom prst="rect">
            <a:avLst/>
          </a:prstGeom>
          <a:noFill/>
        </p:spPr>
        <p:txBody>
          <a:bodyPr wrap="square" rtlCol="0">
            <a:spAutoFit/>
          </a:bodyPr>
          <a:lstStyle/>
          <a:p>
            <a:pPr algn="ctr"/>
            <a:r>
              <a:rPr kumimoji="1" lang="en-US" altLang="ja-JP" sz="1600" b="1" dirty="0">
                <a:solidFill>
                  <a:srgbClr val="333399"/>
                </a:solidFill>
                <a:cs typeface="Arial" panose="020B0604020202020204" pitchFamily="34" charset="0"/>
              </a:rPr>
              <a:t>Schematic illustration of ILC</a:t>
            </a:r>
          </a:p>
          <a:p>
            <a:pPr algn="ctr"/>
            <a:r>
              <a:rPr lang="en-US" altLang="ja-JP" sz="1400" dirty="0">
                <a:solidFill>
                  <a:srgbClr val="333399"/>
                </a:solidFill>
                <a:cs typeface="Arial" panose="020B0604020202020204" pitchFamily="34" charset="0"/>
              </a:rPr>
              <a:t>Source: KEK Homepage</a:t>
            </a:r>
            <a:endParaRPr kumimoji="1" lang="ja-JP" altLang="en-US" sz="1400" dirty="0">
              <a:solidFill>
                <a:srgbClr val="333399"/>
              </a:solidFill>
              <a:cs typeface="Arial" panose="020B0604020202020204" pitchFamily="34" charset="0"/>
            </a:endParaRPr>
          </a:p>
        </p:txBody>
      </p:sp>
      <p:graphicFrame>
        <p:nvGraphicFramePr>
          <p:cNvPr id="23" name="グラフ 22">
            <a:extLst>
              <a:ext uri="{FF2B5EF4-FFF2-40B4-BE49-F238E27FC236}">
                <a16:creationId xmlns:a16="http://schemas.microsoft.com/office/drawing/2014/main" id="{5FCA3D62-37EA-48DC-9A16-D1A6E6D7E5DA}"/>
              </a:ext>
            </a:extLst>
          </p:cNvPr>
          <p:cNvGraphicFramePr>
            <a:graphicFrameLocks/>
          </p:cNvGraphicFramePr>
          <p:nvPr>
            <p:extLst>
              <p:ext uri="{D42A27DB-BD31-4B8C-83A1-F6EECF244321}">
                <p14:modId xmlns:p14="http://schemas.microsoft.com/office/powerpoint/2010/main" val="2769496816"/>
              </p:ext>
            </p:extLst>
          </p:nvPr>
        </p:nvGraphicFramePr>
        <p:xfrm>
          <a:off x="5640115" y="1694711"/>
          <a:ext cx="5940969" cy="4487416"/>
        </p:xfrm>
        <a:graphic>
          <a:graphicData uri="http://schemas.openxmlformats.org/drawingml/2006/chart">
            <c:chart xmlns:c="http://schemas.openxmlformats.org/drawingml/2006/chart" xmlns:r="http://schemas.openxmlformats.org/officeDocument/2006/relationships" r:id="rId4"/>
          </a:graphicData>
        </a:graphic>
      </p:graphicFrame>
      <p:sp>
        <p:nvSpPr>
          <p:cNvPr id="25" name="テキスト ボックス 24">
            <a:extLst>
              <a:ext uri="{FF2B5EF4-FFF2-40B4-BE49-F238E27FC236}">
                <a16:creationId xmlns:a16="http://schemas.microsoft.com/office/drawing/2014/main" id="{3B6F996F-7B78-42BC-9F09-13A64F545E85}"/>
              </a:ext>
            </a:extLst>
          </p:cNvPr>
          <p:cNvSpPr txBox="1"/>
          <p:nvPr/>
        </p:nvSpPr>
        <p:spPr>
          <a:xfrm>
            <a:off x="6078269" y="5928436"/>
            <a:ext cx="5616617" cy="8002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b="1" i="0" dirty="0">
                <a:solidFill>
                  <a:srgbClr val="333399"/>
                </a:solidFill>
                <a:effectLst/>
                <a:cs typeface="Arial" panose="020B0604020202020204" pitchFamily="34" charset="0"/>
              </a:rPr>
              <a:t>Total annual heat exhaust at the factory</a:t>
            </a:r>
            <a:r>
              <a:rPr kumimoji="0" lang="ja-JP" altLang="en-US" b="1" kern="0" dirty="0">
                <a:solidFill>
                  <a:srgbClr val="333399"/>
                </a:solidFill>
                <a:cs typeface="Arial" panose="020B0604020202020204" pitchFamily="34" charset="0"/>
              </a:rPr>
              <a:t> </a:t>
            </a:r>
            <a:r>
              <a:rPr kumimoji="0" lang="en-US" altLang="ja-JP" b="1" kern="0" dirty="0">
                <a:solidFill>
                  <a:srgbClr val="333399"/>
                </a:solidFill>
                <a:cs typeface="Arial" panose="020B0604020202020204" pitchFamily="34" charset="0"/>
              </a:rPr>
              <a:t>in</a:t>
            </a:r>
            <a:r>
              <a:rPr kumimoji="0" lang="ja-JP" altLang="en-US" b="1" kern="0" dirty="0">
                <a:solidFill>
                  <a:srgbClr val="333399"/>
                </a:solidFill>
                <a:cs typeface="Arial" panose="020B0604020202020204" pitchFamily="34" charset="0"/>
              </a:rPr>
              <a:t> </a:t>
            </a:r>
            <a:r>
              <a:rPr kumimoji="0" lang="en-US" altLang="ja-JP" b="1" kern="0" dirty="0">
                <a:solidFill>
                  <a:srgbClr val="333399"/>
                </a:solidFill>
                <a:cs typeface="Arial" panose="020B0604020202020204" pitchFamily="34" charset="0"/>
              </a:rPr>
              <a:t>Japan.</a:t>
            </a:r>
            <a:endParaRPr kumimoji="0" lang="en-US" altLang="ja-JP" b="1" i="0" u="none" strike="noStrike" kern="0" cap="none" spc="0" normalizeH="0" baseline="0" noProof="0" dirty="0">
              <a:ln>
                <a:noFill/>
              </a:ln>
              <a:solidFill>
                <a:srgbClr val="333399"/>
              </a:solidFill>
              <a:effectLst/>
              <a:uLnTx/>
              <a:uFillTx/>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400" i="0" dirty="0">
                <a:solidFill>
                  <a:srgbClr val="333399"/>
                </a:solidFill>
                <a:effectLst/>
                <a:cs typeface="Arial" panose="020B0604020202020204" pitchFamily="34" charset="0"/>
              </a:rPr>
              <a:t>Source: Tomohiro Akiyama, </a:t>
            </a:r>
            <a:r>
              <a:rPr kumimoji="0" lang="en-US" altLang="ja-JP" sz="1400" i="0" u="none" strike="noStrike" kern="0" cap="none" spc="0" normalizeH="0" baseline="0" noProof="0" dirty="0">
                <a:ln>
                  <a:noFill/>
                </a:ln>
                <a:solidFill>
                  <a:srgbClr val="333399"/>
                </a:solidFill>
                <a:effectLst/>
                <a:uLnTx/>
                <a:uFillTx/>
                <a:cs typeface="Arial" panose="020B0604020202020204" pitchFamily="34" charset="0"/>
              </a:rPr>
              <a:t>Journal of the Japan Institute energy</a:t>
            </a:r>
            <a:r>
              <a:rPr kumimoji="0" lang="ja-JP" altLang="en-US" sz="1400" i="0" u="none" strike="noStrike" kern="0" cap="none" spc="0" normalizeH="0" baseline="0" noProof="0" dirty="0">
                <a:ln>
                  <a:noFill/>
                </a:ln>
                <a:solidFill>
                  <a:srgbClr val="333399"/>
                </a:solidFill>
                <a:effectLst/>
                <a:uLnTx/>
                <a:uFillTx/>
                <a:cs typeface="Arial" panose="020B0604020202020204" pitchFamily="34" charset="0"/>
              </a:rPr>
              <a:t>，</a:t>
            </a:r>
            <a:r>
              <a:rPr kumimoji="0" lang="en-US" altLang="ja-JP" sz="1400" i="0" u="none" strike="noStrike" kern="0" cap="none" spc="0" normalizeH="0" baseline="0" noProof="0" dirty="0">
                <a:ln>
                  <a:noFill/>
                </a:ln>
                <a:solidFill>
                  <a:srgbClr val="333399"/>
                </a:solidFill>
                <a:effectLst/>
                <a:uLnTx/>
                <a:uFillTx/>
                <a:cs typeface="Arial" panose="020B0604020202020204" pitchFamily="34" charset="0"/>
              </a:rPr>
              <a:t>86</a:t>
            </a:r>
            <a:r>
              <a:rPr kumimoji="0" lang="ja-JP" altLang="en-US" sz="1400" i="0" u="none" strike="noStrike" kern="0" cap="none" spc="0" normalizeH="0" baseline="0" noProof="0" dirty="0">
                <a:ln>
                  <a:noFill/>
                </a:ln>
                <a:solidFill>
                  <a:srgbClr val="333399"/>
                </a:solidFill>
                <a:effectLst/>
                <a:uLnTx/>
                <a:uFillTx/>
                <a:cs typeface="Arial" panose="020B0604020202020204" pitchFamily="34" charset="0"/>
              </a:rPr>
              <a:t>，</a:t>
            </a:r>
            <a:r>
              <a:rPr kumimoji="0" lang="en-US" altLang="ja-JP" sz="1400" i="0" u="none" strike="noStrike" kern="0" cap="none" spc="0" normalizeH="0" baseline="0" noProof="0" dirty="0">
                <a:ln>
                  <a:noFill/>
                </a:ln>
                <a:solidFill>
                  <a:srgbClr val="333399"/>
                </a:solidFill>
                <a:effectLst/>
                <a:uLnTx/>
                <a:uFillTx/>
                <a:cs typeface="Arial" panose="020B0604020202020204" pitchFamily="34" charset="0"/>
              </a:rPr>
              <a:t>101-187(2007)</a:t>
            </a:r>
            <a:endParaRPr kumimoji="0" lang="ja-JP" altLang="en-US" sz="1400" i="0" u="none" strike="noStrike" kern="0" cap="none" spc="0" normalizeH="0" baseline="0" noProof="0" dirty="0">
              <a:ln>
                <a:noFill/>
              </a:ln>
              <a:solidFill>
                <a:srgbClr val="333399"/>
              </a:solidFill>
              <a:effectLst/>
              <a:uLnTx/>
              <a:uFillTx/>
              <a:cs typeface="Arial" panose="020B0604020202020204" pitchFamily="34" charset="0"/>
            </a:endParaRPr>
          </a:p>
        </p:txBody>
      </p:sp>
      <p:sp>
        <p:nvSpPr>
          <p:cNvPr id="26" name="吹き出し: 線 25">
            <a:extLst>
              <a:ext uri="{FF2B5EF4-FFF2-40B4-BE49-F238E27FC236}">
                <a16:creationId xmlns:a16="http://schemas.microsoft.com/office/drawing/2014/main" id="{E299A096-D1BF-44CC-BEDA-7DED5D4C2819}"/>
              </a:ext>
            </a:extLst>
          </p:cNvPr>
          <p:cNvSpPr/>
          <p:nvPr/>
        </p:nvSpPr>
        <p:spPr>
          <a:xfrm>
            <a:off x="5127518" y="1077021"/>
            <a:ext cx="6453566" cy="641975"/>
          </a:xfrm>
          <a:prstGeom prst="borderCallout1">
            <a:avLst>
              <a:gd name="adj1" fmla="val 100885"/>
              <a:gd name="adj2" fmla="val 42546"/>
              <a:gd name="adj3" fmla="val 149970"/>
              <a:gd name="adj4" fmla="val 39265"/>
            </a:avLst>
          </a:prstGeom>
          <a:solidFill>
            <a:sysClr val="window" lastClr="FFFFFF"/>
          </a:solidFill>
          <a:ln w="38100" cap="flat" cmpd="sng" algn="ctr">
            <a:solidFill>
              <a:srgbClr val="FF990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b="0" i="0" dirty="0">
                <a:solidFill>
                  <a:srgbClr val="FF0000"/>
                </a:solidFill>
                <a:effectLst/>
                <a:cs typeface="Arial" panose="020B0604020202020204" pitchFamily="34" charset="0"/>
              </a:rPr>
              <a:t>70% of the exhaust </a:t>
            </a:r>
            <a:r>
              <a:rPr lang="en-US" altLang="ja-JP" dirty="0">
                <a:solidFill>
                  <a:srgbClr val="FF0000"/>
                </a:solidFill>
                <a:cs typeface="Arial" panose="020B0604020202020204" pitchFamily="34" charset="0"/>
              </a:rPr>
              <a:t>thermal energy</a:t>
            </a:r>
            <a:r>
              <a:rPr lang="en-US" altLang="ja-JP" b="0" i="0" dirty="0">
                <a:solidFill>
                  <a:srgbClr val="FF0000"/>
                </a:solidFill>
                <a:effectLst/>
                <a:cs typeface="Arial" panose="020B0604020202020204" pitchFamily="34" charset="0"/>
              </a:rPr>
              <a:t> is less than 200</a:t>
            </a:r>
            <a:r>
              <a:rPr lang="ja-JP" altLang="en-US" b="0" i="0" dirty="0">
                <a:solidFill>
                  <a:srgbClr val="FF0000"/>
                </a:solidFill>
                <a:effectLst/>
                <a:cs typeface="Arial" panose="020B0604020202020204" pitchFamily="34" charset="0"/>
              </a:rPr>
              <a:t>℃</a:t>
            </a:r>
            <a:r>
              <a:rPr lang="en-US" altLang="ja-JP" b="0" i="0" dirty="0">
                <a:solidFill>
                  <a:srgbClr val="FF0000"/>
                </a:solidFill>
                <a:effectLst/>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b="0" i="0" dirty="0">
                <a:solidFill>
                  <a:srgbClr val="FF0000"/>
                </a:solidFill>
                <a:effectLst/>
                <a:cs typeface="Arial" panose="020B0604020202020204" pitchFamily="34" charset="0"/>
              </a:rPr>
              <a:t>Most of them are not reused and thrown away.</a:t>
            </a:r>
            <a:endParaRPr kumimoji="0" lang="ja-JP" altLang="en-US" b="0" i="0" u="none" strike="noStrike" kern="0" cap="none" spc="0" normalizeH="0" baseline="0" noProof="0" dirty="0">
              <a:ln>
                <a:noFill/>
              </a:ln>
              <a:solidFill>
                <a:srgbClr val="FF0000"/>
              </a:solidFill>
              <a:effectLst/>
              <a:uLnTx/>
              <a:uFillTx/>
              <a:cs typeface="Arial" panose="020B0604020202020204" pitchFamily="34" charset="0"/>
            </a:endParaRPr>
          </a:p>
        </p:txBody>
      </p:sp>
      <p:sp>
        <p:nvSpPr>
          <p:cNvPr id="27" name="正方形/長方形 26">
            <a:extLst>
              <a:ext uri="{FF2B5EF4-FFF2-40B4-BE49-F238E27FC236}">
                <a16:creationId xmlns:a16="http://schemas.microsoft.com/office/drawing/2014/main" id="{C6448FF2-B433-4C67-A489-5F255D313254}"/>
              </a:ext>
            </a:extLst>
          </p:cNvPr>
          <p:cNvSpPr/>
          <p:nvPr/>
        </p:nvSpPr>
        <p:spPr>
          <a:xfrm>
            <a:off x="6736933" y="2048654"/>
            <a:ext cx="1807338" cy="2820506"/>
          </a:xfrm>
          <a:prstGeom prst="rect">
            <a:avLst/>
          </a:prstGeom>
          <a:noFill/>
          <a:ln w="76200" cap="flat" cmpd="sng" algn="ctr">
            <a:solidFill>
              <a:srgbClr val="FF99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accent2"/>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22310195"/>
      </p:ext>
    </p:extLst>
  </p:cSld>
  <p:clrMapOvr>
    <a:masterClrMapping/>
  </p:clrMapOvr>
  <mc:AlternateContent xmlns:mc="http://schemas.openxmlformats.org/markup-compatibility/2006" xmlns:p14="http://schemas.microsoft.com/office/powerpoint/2010/main">
    <mc:Choice Requires="p14">
      <p:transition spd="slow" p14:dur="2000" advTm="26838"/>
    </mc:Choice>
    <mc:Fallback xmlns="">
      <p:transition spd="slow" advTm="2683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図 59" descr="ロングタイプトミカ No.139 家畜運搬車｜ロングタイプトミカ｜限定品や新作も。おもちゃ・グッズの通販ならタカラトミーモール【タカラトミー公式】"/>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55509" y="3880874"/>
            <a:ext cx="720000" cy="720000"/>
          </a:xfrm>
          <a:prstGeom prst="rect">
            <a:avLst/>
          </a:prstGeom>
        </p:spPr>
      </p:pic>
      <p:sp>
        <p:nvSpPr>
          <p:cNvPr id="56" name="左右矢印 55"/>
          <p:cNvSpPr/>
          <p:nvPr/>
        </p:nvSpPr>
        <p:spPr>
          <a:xfrm rot="2046300">
            <a:off x="6527864" y="2708851"/>
            <a:ext cx="1367018" cy="814701"/>
          </a:xfrm>
          <a:prstGeom prst="leftRightArrow">
            <a:avLst>
              <a:gd name="adj1" fmla="val 61204"/>
              <a:gd name="adj2" fmla="val 31594"/>
            </a:avLst>
          </a:prstGeom>
          <a:solidFill>
            <a:schemeClr val="accent6">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Arial" panose="020B0604020202020204" pitchFamily="34" charset="0"/>
                <a:cs typeface="Arial" panose="020B0604020202020204" pitchFamily="34" charset="0"/>
              </a:rPr>
              <a:t>Containers delivery</a:t>
            </a:r>
            <a:endParaRPr kumimoji="1" lang="ja-JP" altLang="en-US" sz="1400" dirty="0">
              <a:solidFill>
                <a:schemeClr val="tx1"/>
              </a:solidFill>
            </a:endParaRPr>
          </a:p>
        </p:txBody>
      </p:sp>
      <p:sp>
        <p:nvSpPr>
          <p:cNvPr id="54" name="左右矢印 53"/>
          <p:cNvSpPr/>
          <p:nvPr/>
        </p:nvSpPr>
        <p:spPr>
          <a:xfrm rot="19581858">
            <a:off x="8639430" y="2724007"/>
            <a:ext cx="1367018" cy="814701"/>
          </a:xfrm>
          <a:prstGeom prst="leftRightArrow">
            <a:avLst>
              <a:gd name="adj1" fmla="val 61204"/>
              <a:gd name="adj2" fmla="val 31594"/>
            </a:avLst>
          </a:prstGeom>
          <a:solidFill>
            <a:schemeClr val="accent6">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Arial" panose="020B0604020202020204" pitchFamily="34" charset="0"/>
                <a:cs typeface="Arial" panose="020B0604020202020204" pitchFamily="34" charset="0"/>
              </a:rPr>
              <a:t>Containers delivery</a:t>
            </a:r>
            <a:endParaRPr kumimoji="1" lang="ja-JP" altLang="en-US" sz="1400" dirty="0">
              <a:solidFill>
                <a:schemeClr val="tx1"/>
              </a:solidFill>
            </a:endParaRPr>
          </a:p>
        </p:txBody>
      </p:sp>
      <p:sp>
        <p:nvSpPr>
          <p:cNvPr id="53" name="左右矢印 52"/>
          <p:cNvSpPr/>
          <p:nvPr/>
        </p:nvSpPr>
        <p:spPr>
          <a:xfrm rot="19581858">
            <a:off x="6386012" y="4310556"/>
            <a:ext cx="1367018" cy="814701"/>
          </a:xfrm>
          <a:prstGeom prst="leftRightArrow">
            <a:avLst>
              <a:gd name="adj1" fmla="val 61204"/>
              <a:gd name="adj2" fmla="val 31594"/>
            </a:avLst>
          </a:prstGeom>
          <a:solidFill>
            <a:schemeClr val="accent6">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Arial" panose="020B0604020202020204" pitchFamily="34" charset="0"/>
                <a:cs typeface="Arial" panose="020B0604020202020204" pitchFamily="34" charset="0"/>
              </a:rPr>
              <a:t>Containers delivery</a:t>
            </a:r>
            <a:endParaRPr kumimoji="1" lang="ja-JP" altLang="en-US" sz="1400" dirty="0">
              <a:solidFill>
                <a:schemeClr val="tx1"/>
              </a:solidFill>
            </a:endParaRPr>
          </a:p>
        </p:txBody>
      </p:sp>
      <p:sp>
        <p:nvSpPr>
          <p:cNvPr id="2" name="タイトル 1"/>
          <p:cNvSpPr>
            <a:spLocks noGrp="1"/>
          </p:cNvSpPr>
          <p:nvPr>
            <p:ph type="title"/>
          </p:nvPr>
        </p:nvSpPr>
        <p:spPr/>
        <p:txBody>
          <a:bodyPr/>
          <a:lstStyle/>
          <a:p>
            <a:r>
              <a:rPr lang="en-US" altLang="ja-JP" sz="3600" dirty="0">
                <a:latin typeface="Arial" panose="020B0604020202020204" pitchFamily="34" charset="0"/>
                <a:cs typeface="Arial" panose="020B0604020202020204" pitchFamily="34" charset="0"/>
              </a:rPr>
              <a:t>Off-line Waste Heat Circulation Model</a:t>
            </a:r>
          </a:p>
        </p:txBody>
      </p:sp>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8</a:t>
            </a:fld>
            <a:endParaRPr lang="en-US" altLang="ja-JP" dirty="0"/>
          </a:p>
        </p:txBody>
      </p:sp>
      <p:sp>
        <p:nvSpPr>
          <p:cNvPr id="25" name="テキスト ボックス 24">
            <a:extLst>
              <a:ext uri="{FF2B5EF4-FFF2-40B4-BE49-F238E27FC236}">
                <a16:creationId xmlns:a16="http://schemas.microsoft.com/office/drawing/2014/main" id="{8C444D27-77E4-460E-BA0D-C91221264AE8}"/>
              </a:ext>
            </a:extLst>
          </p:cNvPr>
          <p:cNvSpPr txBox="1"/>
          <p:nvPr/>
        </p:nvSpPr>
        <p:spPr>
          <a:xfrm>
            <a:off x="4589695" y="2549073"/>
            <a:ext cx="2201199" cy="523220"/>
          </a:xfrm>
          <a:prstGeom prst="rect">
            <a:avLst/>
          </a:prstGeom>
          <a:noFill/>
        </p:spPr>
        <p:txBody>
          <a:bodyPr wrap="square" rtlCol="0">
            <a:spAutoFit/>
          </a:bodyPr>
          <a:lstStyle/>
          <a:p>
            <a:pPr algn="ctr"/>
            <a:r>
              <a:rPr lang="en-US" altLang="ja-JP" sz="1400" dirty="0">
                <a:cs typeface="Arial" panose="020B0604020202020204" pitchFamily="34" charset="0"/>
              </a:rPr>
              <a:t>Exhaust heat from ILC</a:t>
            </a:r>
          </a:p>
          <a:p>
            <a:pPr algn="ctr"/>
            <a:r>
              <a:rPr lang="en-US" altLang="ja-JP" sz="1400" dirty="0">
                <a:cs typeface="Arial" panose="020B0604020202020204" pitchFamily="34" charset="0"/>
              </a:rPr>
              <a:t>(50~100 ˚</a:t>
            </a:r>
            <a:r>
              <a:rPr lang="en-US" altLang="ja-JP" sz="1400" dirty="0"/>
              <a:t>C</a:t>
            </a:r>
            <a:r>
              <a:rPr lang="en-US" altLang="ja-JP" sz="1400" dirty="0">
                <a:cs typeface="Arial" panose="020B0604020202020204" pitchFamily="34" charset="0"/>
              </a:rPr>
              <a:t>)</a:t>
            </a:r>
            <a:endParaRPr kumimoji="1" lang="ja-JP" altLang="en-US" sz="1400" dirty="0">
              <a:cs typeface="Arial" panose="020B0604020202020204" pitchFamily="34" charset="0"/>
            </a:endParaRPr>
          </a:p>
        </p:txBody>
      </p:sp>
      <p:sp>
        <p:nvSpPr>
          <p:cNvPr id="23" name="テキスト ボックス 22">
            <a:extLst>
              <a:ext uri="{FF2B5EF4-FFF2-40B4-BE49-F238E27FC236}">
                <a16:creationId xmlns:a16="http://schemas.microsoft.com/office/drawing/2014/main" id="{D8F006AC-7B38-4FD1-9D7A-7B38D400C425}"/>
              </a:ext>
            </a:extLst>
          </p:cNvPr>
          <p:cNvSpPr txBox="1"/>
          <p:nvPr/>
        </p:nvSpPr>
        <p:spPr>
          <a:xfrm>
            <a:off x="4752895" y="1216271"/>
            <a:ext cx="2350364" cy="338554"/>
          </a:xfrm>
          <a:prstGeom prst="rect">
            <a:avLst/>
          </a:prstGeom>
          <a:noFill/>
        </p:spPr>
        <p:txBody>
          <a:bodyPr wrap="square" rtlCol="0">
            <a:spAutoFit/>
          </a:bodyPr>
          <a:lstStyle/>
          <a:p>
            <a:pPr algn="ctr"/>
            <a:r>
              <a:rPr kumimoji="1" lang="en-US" altLang="ja-JP" sz="1600" b="1" dirty="0">
                <a:solidFill>
                  <a:srgbClr val="333399"/>
                </a:solidFill>
                <a:latin typeface="Arial" panose="020B0604020202020204" pitchFamily="34" charset="0"/>
                <a:cs typeface="Arial" panose="020B0604020202020204" pitchFamily="34" charset="0"/>
              </a:rPr>
              <a:t>Heat storage process</a:t>
            </a:r>
            <a:endParaRPr kumimoji="1" lang="ja-JP" altLang="en-US" sz="1600" b="1" dirty="0">
              <a:solidFill>
                <a:srgbClr val="333399"/>
              </a:solidFill>
              <a:latin typeface="Arial" panose="020B0604020202020204" pitchFamily="34" charset="0"/>
              <a:cs typeface="Arial" panose="020B0604020202020204" pitchFamily="34" charset="0"/>
            </a:endParaRPr>
          </a:p>
        </p:txBody>
      </p:sp>
      <p:pic>
        <p:nvPicPr>
          <p:cNvPr id="27" name="図 26">
            <a:extLst>
              <a:ext uri="{FF2B5EF4-FFF2-40B4-BE49-F238E27FC236}">
                <a16:creationId xmlns:a16="http://schemas.microsoft.com/office/drawing/2014/main" id="{BC572BE3-C941-4073-9DD1-E01D3D1D09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295" y="3349623"/>
            <a:ext cx="1440000" cy="1117800"/>
          </a:xfrm>
          <a:prstGeom prst="rect">
            <a:avLst/>
          </a:prstGeom>
        </p:spPr>
      </p:pic>
      <p:sp>
        <p:nvSpPr>
          <p:cNvPr id="28" name="テキスト ボックス 27">
            <a:extLst>
              <a:ext uri="{FF2B5EF4-FFF2-40B4-BE49-F238E27FC236}">
                <a16:creationId xmlns:a16="http://schemas.microsoft.com/office/drawing/2014/main" id="{C7AF04CD-14FA-4179-8871-3B483DB12A56}"/>
              </a:ext>
            </a:extLst>
          </p:cNvPr>
          <p:cNvSpPr txBox="1"/>
          <p:nvPr/>
        </p:nvSpPr>
        <p:spPr>
          <a:xfrm>
            <a:off x="7118501" y="4752988"/>
            <a:ext cx="2295433" cy="523220"/>
          </a:xfrm>
          <a:prstGeom prst="rect">
            <a:avLst/>
          </a:prstGeom>
          <a:noFill/>
        </p:spPr>
        <p:txBody>
          <a:bodyPr wrap="square" rtlCol="0">
            <a:spAutoFit/>
          </a:bodyPr>
          <a:lstStyle/>
          <a:p>
            <a:pPr algn="ctr"/>
            <a:r>
              <a:rPr lang="en-US" altLang="ja-JP" sz="1400" dirty="0">
                <a:solidFill>
                  <a:srgbClr val="FF0000"/>
                </a:solidFill>
                <a:cs typeface="Arial" panose="020B0604020202020204" pitchFamily="34" charset="0"/>
              </a:rPr>
              <a:t>Demand and supply</a:t>
            </a:r>
          </a:p>
          <a:p>
            <a:pPr algn="ctr"/>
            <a:r>
              <a:rPr lang="en-US" altLang="ja-JP" sz="1400" dirty="0">
                <a:solidFill>
                  <a:srgbClr val="FF0000"/>
                </a:solidFill>
              </a:rPr>
              <a:t>Energy pricing and billing</a:t>
            </a:r>
            <a:endParaRPr kumimoji="1" lang="ja-JP" altLang="en-US" sz="1400" dirty="0">
              <a:solidFill>
                <a:srgbClr val="FF0000"/>
              </a:solidFill>
              <a:cs typeface="Arial" panose="020B0604020202020204" pitchFamily="34" charset="0"/>
            </a:endParaRPr>
          </a:p>
        </p:txBody>
      </p:sp>
      <p:grpSp>
        <p:nvGrpSpPr>
          <p:cNvPr id="5" name="グループ化 4"/>
          <p:cNvGrpSpPr/>
          <p:nvPr/>
        </p:nvGrpSpPr>
        <p:grpSpPr>
          <a:xfrm>
            <a:off x="9853414" y="1361282"/>
            <a:ext cx="1479089" cy="1295999"/>
            <a:chOff x="8955002" y="1165188"/>
            <a:chExt cx="1479089" cy="1295999"/>
          </a:xfrm>
        </p:grpSpPr>
        <p:pic>
          <p:nvPicPr>
            <p:cNvPr id="38" name="図 37">
              <a:extLst>
                <a:ext uri="{FF2B5EF4-FFF2-40B4-BE49-F238E27FC236}">
                  <a16:creationId xmlns:a16="http://schemas.microsoft.com/office/drawing/2014/main" id="{48920ED5-CCB9-4941-9934-C960AE1BB2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5002" y="1165188"/>
              <a:ext cx="1440000" cy="1295999"/>
            </a:xfrm>
            <a:prstGeom prst="rect">
              <a:avLst/>
            </a:prstGeom>
          </p:spPr>
        </p:pic>
        <p:pic>
          <p:nvPicPr>
            <p:cNvPr id="39" name="図 38">
              <a:extLst>
                <a:ext uri="{FF2B5EF4-FFF2-40B4-BE49-F238E27FC236}">
                  <a16:creationId xmlns:a16="http://schemas.microsoft.com/office/drawing/2014/main" id="{2ED9EDD5-03CA-4FDA-B8A9-36F95D6C67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06383">
              <a:off x="9817770" y="1923359"/>
              <a:ext cx="360000" cy="412608"/>
            </a:xfrm>
            <a:prstGeom prst="rect">
              <a:avLst/>
            </a:prstGeom>
          </p:spPr>
        </p:pic>
        <p:pic>
          <p:nvPicPr>
            <p:cNvPr id="37" name="図 36">
              <a:extLst>
                <a:ext uri="{FF2B5EF4-FFF2-40B4-BE49-F238E27FC236}">
                  <a16:creationId xmlns:a16="http://schemas.microsoft.com/office/drawing/2014/main" id="{AF3BDE4B-9A7C-49DA-9982-394B16C38E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744711">
              <a:off x="10074091" y="1874543"/>
              <a:ext cx="360000" cy="467533"/>
            </a:xfrm>
            <a:prstGeom prst="rect">
              <a:avLst/>
            </a:prstGeom>
          </p:spPr>
        </p:pic>
        <p:pic>
          <p:nvPicPr>
            <p:cNvPr id="35" name="図 34">
              <a:extLst>
                <a:ext uri="{FF2B5EF4-FFF2-40B4-BE49-F238E27FC236}">
                  <a16:creationId xmlns:a16="http://schemas.microsoft.com/office/drawing/2014/main" id="{3EA8CD73-542B-4053-A398-F2E1AF777C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7615" y="1680758"/>
              <a:ext cx="360000" cy="643354"/>
            </a:xfrm>
            <a:prstGeom prst="rect">
              <a:avLst/>
            </a:prstGeom>
          </p:spPr>
        </p:pic>
      </p:grpSp>
      <p:sp>
        <p:nvSpPr>
          <p:cNvPr id="33" name="テキスト ボックス 32">
            <a:extLst>
              <a:ext uri="{FF2B5EF4-FFF2-40B4-BE49-F238E27FC236}">
                <a16:creationId xmlns:a16="http://schemas.microsoft.com/office/drawing/2014/main" id="{476E4D46-A564-4756-AF1E-569C31B5D6B4}"/>
              </a:ext>
            </a:extLst>
          </p:cNvPr>
          <p:cNvSpPr txBox="1"/>
          <p:nvPr/>
        </p:nvSpPr>
        <p:spPr>
          <a:xfrm>
            <a:off x="9550141" y="1216271"/>
            <a:ext cx="2085638" cy="338554"/>
          </a:xfrm>
          <a:prstGeom prst="rect">
            <a:avLst/>
          </a:prstGeom>
          <a:noFill/>
        </p:spPr>
        <p:txBody>
          <a:bodyPr wrap="square" rtlCol="0">
            <a:spAutoFit/>
          </a:bodyPr>
          <a:lstStyle/>
          <a:p>
            <a:pPr algn="ctr"/>
            <a:r>
              <a:rPr lang="en-US" altLang="ja-JP" sz="1600" b="1" dirty="0">
                <a:solidFill>
                  <a:srgbClr val="333399"/>
                </a:solidFill>
                <a:latin typeface="Arial" panose="020B0604020202020204" pitchFamily="34" charset="0"/>
                <a:cs typeface="Arial" panose="020B0604020202020204" pitchFamily="34" charset="0"/>
              </a:rPr>
              <a:t>Heat reuse process</a:t>
            </a:r>
            <a:endParaRPr kumimoji="1" lang="ja-JP" altLang="en-US" sz="1600" b="1" dirty="0">
              <a:solidFill>
                <a:srgbClr val="333399"/>
              </a:solidFill>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63073201-83AE-46D6-BF7B-7050064B5D40}"/>
              </a:ext>
            </a:extLst>
          </p:cNvPr>
          <p:cNvSpPr txBox="1"/>
          <p:nvPr/>
        </p:nvSpPr>
        <p:spPr>
          <a:xfrm>
            <a:off x="9938494" y="2500830"/>
            <a:ext cx="1329034" cy="523220"/>
          </a:xfrm>
          <a:prstGeom prst="rect">
            <a:avLst/>
          </a:prstGeom>
          <a:noFill/>
        </p:spPr>
        <p:txBody>
          <a:bodyPr wrap="square" rtlCol="0">
            <a:spAutoFit/>
          </a:bodyPr>
          <a:lstStyle/>
          <a:p>
            <a:pPr algn="ctr"/>
            <a:r>
              <a:rPr kumimoji="1" lang="en-US" altLang="ja-JP" sz="1400" dirty="0">
                <a:latin typeface="Arial" panose="020B0604020202020204" pitchFamily="34" charset="0"/>
                <a:cs typeface="Arial" panose="020B0604020202020204" pitchFamily="34" charset="0"/>
              </a:rPr>
              <a:t>Greenhouse</a:t>
            </a:r>
          </a:p>
          <a:p>
            <a:pPr algn="ctr"/>
            <a:r>
              <a:rPr kumimoji="1" lang="en-US" altLang="ja-JP" sz="1400" dirty="0">
                <a:latin typeface="Arial" panose="020B0604020202020204" pitchFamily="34" charset="0"/>
                <a:cs typeface="Arial" panose="020B0604020202020204" pitchFamily="34" charset="0"/>
              </a:rPr>
              <a:t>for agriculture</a:t>
            </a:r>
            <a:endParaRPr kumimoji="1" lang="ja-JP" altLang="en-US" sz="1400" dirty="0">
              <a:latin typeface="Arial" panose="020B0604020202020204" pitchFamily="34" charset="0"/>
              <a:cs typeface="Arial" panose="020B0604020202020204" pitchFamily="34" charset="0"/>
            </a:endParaRPr>
          </a:p>
        </p:txBody>
      </p:sp>
      <p:sp>
        <p:nvSpPr>
          <p:cNvPr id="3" name="テキスト ボックス 2"/>
          <p:cNvSpPr txBox="1"/>
          <p:nvPr/>
        </p:nvSpPr>
        <p:spPr>
          <a:xfrm>
            <a:off x="7533239" y="4258921"/>
            <a:ext cx="1449436" cy="584775"/>
          </a:xfrm>
          <a:prstGeom prst="rect">
            <a:avLst/>
          </a:prstGeom>
          <a:noFill/>
        </p:spPr>
        <p:txBody>
          <a:bodyPr wrap="none" rtlCol="0">
            <a:spAutoFit/>
          </a:bodyPr>
          <a:lstStyle/>
          <a:p>
            <a:pPr algn="ctr"/>
            <a:r>
              <a:rPr lang="en-US" altLang="ja-JP" sz="1600" b="1" dirty="0">
                <a:solidFill>
                  <a:srgbClr val="333399"/>
                </a:solidFill>
              </a:rPr>
              <a:t>Energy</a:t>
            </a:r>
          </a:p>
          <a:p>
            <a:pPr algn="ctr"/>
            <a:r>
              <a:rPr lang="en-US" altLang="ja-JP" sz="1600" b="1" dirty="0">
                <a:solidFill>
                  <a:srgbClr val="333399"/>
                </a:solidFill>
              </a:rPr>
              <a:t>management</a:t>
            </a:r>
            <a:endParaRPr kumimoji="1" lang="ja-JP" altLang="en-US" sz="1600" b="1" dirty="0">
              <a:solidFill>
                <a:srgbClr val="333399"/>
              </a:solidFill>
            </a:endParaRPr>
          </a:p>
        </p:txBody>
      </p:sp>
      <p:pic>
        <p:nvPicPr>
          <p:cNvPr id="7" name="図 6"/>
          <p:cNvPicPr>
            <a:picLocks noChangeAspect="1"/>
          </p:cNvPicPr>
          <p:nvPr/>
        </p:nvPicPr>
        <p:blipFill>
          <a:blip r:embed="rId9"/>
          <a:stretch>
            <a:fillRect/>
          </a:stretch>
        </p:blipFill>
        <p:spPr>
          <a:xfrm>
            <a:off x="10844367" y="2971922"/>
            <a:ext cx="1129488" cy="1440000"/>
          </a:xfrm>
          <a:prstGeom prst="rect">
            <a:avLst/>
          </a:prstGeom>
        </p:spPr>
      </p:pic>
      <p:pic>
        <p:nvPicPr>
          <p:cNvPr id="40" name="図 39">
            <a:extLst>
              <a:ext uri="{FF2B5EF4-FFF2-40B4-BE49-F238E27FC236}">
                <a16:creationId xmlns:a16="http://schemas.microsoft.com/office/drawing/2014/main" id="{B3B24F30-9855-4C08-B3E8-467E90AA60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13800" y="4653136"/>
            <a:ext cx="1440000" cy="1194270"/>
          </a:xfrm>
          <a:prstGeom prst="rect">
            <a:avLst/>
          </a:prstGeom>
        </p:spPr>
      </p:pic>
      <p:pic>
        <p:nvPicPr>
          <p:cNvPr id="8" name="図 7"/>
          <p:cNvPicPr>
            <a:picLocks noChangeAspect="1"/>
          </p:cNvPicPr>
          <p:nvPr/>
        </p:nvPicPr>
        <p:blipFill>
          <a:blip r:embed="rId11"/>
          <a:stretch>
            <a:fillRect/>
          </a:stretch>
        </p:blipFill>
        <p:spPr>
          <a:xfrm>
            <a:off x="5033272" y="1528964"/>
            <a:ext cx="1800000" cy="1015514"/>
          </a:xfrm>
          <a:prstGeom prst="rect">
            <a:avLst/>
          </a:prstGeom>
        </p:spPr>
      </p:pic>
      <p:sp>
        <p:nvSpPr>
          <p:cNvPr id="41" name="テキスト ボックス 40">
            <a:extLst>
              <a:ext uri="{FF2B5EF4-FFF2-40B4-BE49-F238E27FC236}">
                <a16:creationId xmlns:a16="http://schemas.microsoft.com/office/drawing/2014/main" id="{8C444D27-77E4-460E-BA0D-C91221264AE8}"/>
              </a:ext>
            </a:extLst>
          </p:cNvPr>
          <p:cNvSpPr txBox="1"/>
          <p:nvPr/>
        </p:nvSpPr>
        <p:spPr>
          <a:xfrm>
            <a:off x="9219651" y="5993877"/>
            <a:ext cx="2754204" cy="523220"/>
          </a:xfrm>
          <a:prstGeom prst="rect">
            <a:avLst/>
          </a:prstGeom>
          <a:noFill/>
        </p:spPr>
        <p:txBody>
          <a:bodyPr wrap="square" rtlCol="0">
            <a:spAutoFit/>
          </a:bodyPr>
          <a:lstStyle/>
          <a:p>
            <a:pPr algn="ctr"/>
            <a:r>
              <a:rPr lang="en-US" altLang="ja-JP" sz="1400" dirty="0">
                <a:cs typeface="Arial" panose="020B0604020202020204" pitchFamily="34" charset="0"/>
              </a:rPr>
              <a:t>Exhaust heat from Factory (50~100 ˚</a:t>
            </a:r>
            <a:r>
              <a:rPr lang="en-US" altLang="ja-JP" sz="1400" dirty="0"/>
              <a:t>C</a:t>
            </a:r>
            <a:r>
              <a:rPr lang="en-US" altLang="ja-JP" sz="1400" dirty="0">
                <a:cs typeface="Arial" panose="020B0604020202020204" pitchFamily="34" charset="0"/>
              </a:rPr>
              <a:t>)</a:t>
            </a:r>
            <a:endParaRPr kumimoji="1" lang="ja-JP" altLang="en-US" sz="1400" dirty="0">
              <a:cs typeface="Arial" panose="020B0604020202020204" pitchFamily="34" charset="0"/>
            </a:endParaRPr>
          </a:p>
        </p:txBody>
      </p:sp>
      <p:sp>
        <p:nvSpPr>
          <p:cNvPr id="42" name="テキスト ボックス 41">
            <a:extLst>
              <a:ext uri="{FF2B5EF4-FFF2-40B4-BE49-F238E27FC236}">
                <a16:creationId xmlns:a16="http://schemas.microsoft.com/office/drawing/2014/main" id="{D8F006AC-7B38-4FD1-9D7A-7B38D400C425}"/>
              </a:ext>
            </a:extLst>
          </p:cNvPr>
          <p:cNvSpPr txBox="1"/>
          <p:nvPr/>
        </p:nvSpPr>
        <p:spPr>
          <a:xfrm>
            <a:off x="9458618" y="5757339"/>
            <a:ext cx="2350364" cy="338554"/>
          </a:xfrm>
          <a:prstGeom prst="rect">
            <a:avLst/>
          </a:prstGeom>
          <a:noFill/>
        </p:spPr>
        <p:txBody>
          <a:bodyPr wrap="square" rtlCol="0">
            <a:spAutoFit/>
          </a:bodyPr>
          <a:lstStyle/>
          <a:p>
            <a:pPr algn="ctr"/>
            <a:r>
              <a:rPr kumimoji="1" lang="en-US" altLang="ja-JP" sz="1600" b="1" dirty="0">
                <a:solidFill>
                  <a:srgbClr val="333399"/>
                </a:solidFill>
                <a:latin typeface="Arial" panose="020B0604020202020204" pitchFamily="34" charset="0"/>
                <a:cs typeface="Arial" panose="020B0604020202020204" pitchFamily="34" charset="0"/>
              </a:rPr>
              <a:t>Heat storage process</a:t>
            </a:r>
            <a:endParaRPr kumimoji="1" lang="ja-JP" altLang="en-US" sz="1600" b="1" dirty="0">
              <a:solidFill>
                <a:srgbClr val="333399"/>
              </a:solidFill>
              <a:latin typeface="Arial" panose="020B0604020202020204" pitchFamily="34" charset="0"/>
              <a:cs typeface="Arial" panose="020B0604020202020204" pitchFamily="34" charset="0"/>
            </a:endParaRPr>
          </a:p>
        </p:txBody>
      </p:sp>
      <p:grpSp>
        <p:nvGrpSpPr>
          <p:cNvPr id="43" name="グループ化 42"/>
          <p:cNvGrpSpPr/>
          <p:nvPr/>
        </p:nvGrpSpPr>
        <p:grpSpPr>
          <a:xfrm>
            <a:off x="5129655" y="4658393"/>
            <a:ext cx="1479089" cy="1295999"/>
            <a:chOff x="8955002" y="1165188"/>
            <a:chExt cx="1479089" cy="1295999"/>
          </a:xfrm>
        </p:grpSpPr>
        <p:pic>
          <p:nvPicPr>
            <p:cNvPr id="44" name="図 43">
              <a:extLst>
                <a:ext uri="{FF2B5EF4-FFF2-40B4-BE49-F238E27FC236}">
                  <a16:creationId xmlns:a16="http://schemas.microsoft.com/office/drawing/2014/main" id="{48920ED5-CCB9-4941-9934-C960AE1BB2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5002" y="1165188"/>
              <a:ext cx="1440000" cy="1295999"/>
            </a:xfrm>
            <a:prstGeom prst="rect">
              <a:avLst/>
            </a:prstGeom>
          </p:spPr>
        </p:pic>
        <p:pic>
          <p:nvPicPr>
            <p:cNvPr id="45" name="図 44">
              <a:extLst>
                <a:ext uri="{FF2B5EF4-FFF2-40B4-BE49-F238E27FC236}">
                  <a16:creationId xmlns:a16="http://schemas.microsoft.com/office/drawing/2014/main" id="{2ED9EDD5-03CA-4FDA-B8A9-36F95D6C67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06383">
              <a:off x="9817770" y="1923359"/>
              <a:ext cx="360000" cy="412608"/>
            </a:xfrm>
            <a:prstGeom prst="rect">
              <a:avLst/>
            </a:prstGeom>
          </p:spPr>
        </p:pic>
        <p:pic>
          <p:nvPicPr>
            <p:cNvPr id="46" name="図 45">
              <a:extLst>
                <a:ext uri="{FF2B5EF4-FFF2-40B4-BE49-F238E27FC236}">
                  <a16:creationId xmlns:a16="http://schemas.microsoft.com/office/drawing/2014/main" id="{AF3BDE4B-9A7C-49DA-9982-394B16C38E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744711">
              <a:off x="10074091" y="1874543"/>
              <a:ext cx="360000" cy="467533"/>
            </a:xfrm>
            <a:prstGeom prst="rect">
              <a:avLst/>
            </a:prstGeom>
          </p:spPr>
        </p:pic>
        <p:pic>
          <p:nvPicPr>
            <p:cNvPr id="47" name="図 46">
              <a:extLst>
                <a:ext uri="{FF2B5EF4-FFF2-40B4-BE49-F238E27FC236}">
                  <a16:creationId xmlns:a16="http://schemas.microsoft.com/office/drawing/2014/main" id="{3EA8CD73-542B-4053-A398-F2E1AF777C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7615" y="1680758"/>
              <a:ext cx="360000" cy="643354"/>
            </a:xfrm>
            <a:prstGeom prst="rect">
              <a:avLst/>
            </a:prstGeom>
          </p:spPr>
        </p:pic>
      </p:grpSp>
      <p:sp>
        <p:nvSpPr>
          <p:cNvPr id="48" name="テキスト ボックス 47">
            <a:extLst>
              <a:ext uri="{FF2B5EF4-FFF2-40B4-BE49-F238E27FC236}">
                <a16:creationId xmlns:a16="http://schemas.microsoft.com/office/drawing/2014/main" id="{476E4D46-A564-4756-AF1E-569C31B5D6B4}"/>
              </a:ext>
            </a:extLst>
          </p:cNvPr>
          <p:cNvSpPr txBox="1"/>
          <p:nvPr/>
        </p:nvSpPr>
        <p:spPr>
          <a:xfrm>
            <a:off x="4801962" y="5757339"/>
            <a:ext cx="2085638" cy="338554"/>
          </a:xfrm>
          <a:prstGeom prst="rect">
            <a:avLst/>
          </a:prstGeom>
          <a:noFill/>
        </p:spPr>
        <p:txBody>
          <a:bodyPr wrap="square" rtlCol="0">
            <a:spAutoFit/>
          </a:bodyPr>
          <a:lstStyle/>
          <a:p>
            <a:pPr algn="ctr"/>
            <a:r>
              <a:rPr lang="en-US" altLang="ja-JP" sz="1600" b="1" dirty="0">
                <a:solidFill>
                  <a:srgbClr val="333399"/>
                </a:solidFill>
                <a:latin typeface="Arial" panose="020B0604020202020204" pitchFamily="34" charset="0"/>
                <a:cs typeface="Arial" panose="020B0604020202020204" pitchFamily="34" charset="0"/>
              </a:rPr>
              <a:t>Heat reuse process</a:t>
            </a:r>
            <a:endParaRPr kumimoji="1" lang="ja-JP" altLang="en-US" sz="1600" b="1" dirty="0">
              <a:solidFill>
                <a:srgbClr val="333399"/>
              </a:solidFill>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63073201-83AE-46D6-BF7B-7050064B5D40}"/>
              </a:ext>
            </a:extLst>
          </p:cNvPr>
          <p:cNvSpPr txBox="1"/>
          <p:nvPr/>
        </p:nvSpPr>
        <p:spPr>
          <a:xfrm>
            <a:off x="4492367" y="5983546"/>
            <a:ext cx="2704827" cy="307777"/>
          </a:xfrm>
          <a:prstGeom prst="rect">
            <a:avLst/>
          </a:prstGeom>
          <a:noFill/>
        </p:spPr>
        <p:txBody>
          <a:bodyPr wrap="square" rtlCol="0">
            <a:spAutoFit/>
          </a:bodyPr>
          <a:lstStyle/>
          <a:p>
            <a:pPr algn="ctr"/>
            <a:r>
              <a:rPr kumimoji="1" lang="en-US" altLang="ja-JP" sz="1400" dirty="0">
                <a:latin typeface="Arial" panose="020B0604020202020204" pitchFamily="34" charset="0"/>
                <a:cs typeface="Arial" panose="020B0604020202020204" pitchFamily="34" charset="0"/>
              </a:rPr>
              <a:t>Greenhouse for agriculture</a:t>
            </a:r>
            <a:endParaRPr kumimoji="1" lang="ja-JP" altLang="en-US" sz="1400" dirty="0">
              <a:latin typeface="Arial" panose="020B0604020202020204" pitchFamily="34" charset="0"/>
              <a:cs typeface="Arial" panose="020B0604020202020204" pitchFamily="34" charset="0"/>
            </a:endParaRPr>
          </a:p>
        </p:txBody>
      </p:sp>
      <p:pic>
        <p:nvPicPr>
          <p:cNvPr id="51" name="図 50">
            <a:extLst>
              <a:ext uri="{FF2B5EF4-FFF2-40B4-BE49-F238E27FC236}">
                <a16:creationId xmlns:a16="http://schemas.microsoft.com/office/drawing/2014/main" id="{261FB6A3-5B3F-457D-8EFF-6E2B0FA7640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719776" y="1093444"/>
            <a:ext cx="1080000" cy="1136104"/>
          </a:xfrm>
          <a:prstGeom prst="rect">
            <a:avLst/>
          </a:prstGeom>
        </p:spPr>
      </p:pic>
      <p:sp>
        <p:nvSpPr>
          <p:cNvPr id="52" name="テキスト ボックス 51">
            <a:extLst>
              <a:ext uri="{FF2B5EF4-FFF2-40B4-BE49-F238E27FC236}">
                <a16:creationId xmlns:a16="http://schemas.microsoft.com/office/drawing/2014/main" id="{5D41BE97-DE94-44BF-8AA1-1E189104CB46}"/>
              </a:ext>
            </a:extLst>
          </p:cNvPr>
          <p:cNvSpPr txBox="1"/>
          <p:nvPr/>
        </p:nvSpPr>
        <p:spPr>
          <a:xfrm>
            <a:off x="7387574" y="2177680"/>
            <a:ext cx="1684100" cy="523220"/>
          </a:xfrm>
          <a:prstGeom prst="rect">
            <a:avLst/>
          </a:prstGeom>
          <a:noFill/>
        </p:spPr>
        <p:txBody>
          <a:bodyPr wrap="square">
            <a:spAutoFit/>
          </a:bodyPr>
          <a:lstStyle/>
          <a:p>
            <a:pPr algn="ctr"/>
            <a:r>
              <a:rPr lang="en-US" altLang="ja-JP" sz="1400" b="1" dirty="0">
                <a:solidFill>
                  <a:srgbClr val="333399"/>
                </a:solidFill>
                <a:latin typeface="Arial" panose="020B0604020202020204" pitchFamily="34" charset="0"/>
                <a:cs typeface="Arial" panose="020B0604020202020204" pitchFamily="34" charset="0"/>
              </a:rPr>
              <a:t>Portable </a:t>
            </a:r>
            <a:r>
              <a:rPr lang="en-US" altLang="ja-JP" sz="1400" b="1" dirty="0" err="1">
                <a:solidFill>
                  <a:srgbClr val="333399"/>
                </a:solidFill>
                <a:latin typeface="Arial" panose="020B0604020202020204" pitchFamily="34" charset="0"/>
                <a:cs typeface="Arial" panose="020B0604020202020204" pitchFamily="34" charset="0"/>
              </a:rPr>
              <a:t>Hasclay</a:t>
            </a:r>
            <a:r>
              <a:rPr lang="en-US" altLang="ja-JP" sz="1400" b="1" dirty="0">
                <a:solidFill>
                  <a:srgbClr val="333399"/>
                </a:solidFill>
                <a:latin typeface="Arial" panose="020B0604020202020204" pitchFamily="34" charset="0"/>
                <a:cs typeface="Arial" panose="020B0604020202020204" pitchFamily="34" charset="0"/>
              </a:rPr>
              <a:t> container </a:t>
            </a:r>
          </a:p>
        </p:txBody>
      </p:sp>
      <p:sp>
        <p:nvSpPr>
          <p:cNvPr id="55" name="左右矢印 54"/>
          <p:cNvSpPr/>
          <p:nvPr/>
        </p:nvSpPr>
        <p:spPr>
          <a:xfrm rot="2046300">
            <a:off x="8818609" y="4257620"/>
            <a:ext cx="1367018" cy="814701"/>
          </a:xfrm>
          <a:prstGeom prst="leftRightArrow">
            <a:avLst>
              <a:gd name="adj1" fmla="val 61204"/>
              <a:gd name="adj2" fmla="val 31594"/>
            </a:avLst>
          </a:prstGeom>
          <a:solidFill>
            <a:schemeClr val="accent6">
              <a:lumMod val="20000"/>
              <a:lumOff val="8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Arial" panose="020B0604020202020204" pitchFamily="34" charset="0"/>
                <a:cs typeface="Arial" panose="020B0604020202020204" pitchFamily="34" charset="0"/>
              </a:rPr>
              <a:t>Containers delivery</a:t>
            </a:r>
            <a:endParaRPr kumimoji="1" lang="ja-JP" altLang="en-US" sz="1400" dirty="0">
              <a:solidFill>
                <a:schemeClr val="tx1"/>
              </a:solidFill>
            </a:endParaRPr>
          </a:p>
        </p:txBody>
      </p:sp>
      <p:pic>
        <p:nvPicPr>
          <p:cNvPr id="57" name="図 56">
            <a:extLst>
              <a:ext uri="{FF2B5EF4-FFF2-40B4-BE49-F238E27FC236}">
                <a16:creationId xmlns:a16="http://schemas.microsoft.com/office/drawing/2014/main" id="{BC572BE3-C941-4073-9DD1-E01D3D1D09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2895" y="3689569"/>
            <a:ext cx="720000" cy="558900"/>
          </a:xfrm>
          <a:prstGeom prst="rect">
            <a:avLst/>
          </a:prstGeom>
        </p:spPr>
      </p:pic>
      <p:sp>
        <p:nvSpPr>
          <p:cNvPr id="58" name="テキスト ボックス 57">
            <a:extLst>
              <a:ext uri="{FF2B5EF4-FFF2-40B4-BE49-F238E27FC236}">
                <a16:creationId xmlns:a16="http://schemas.microsoft.com/office/drawing/2014/main" id="{B9E3A0FC-9660-46A2-9727-7519F58E7560}"/>
              </a:ext>
            </a:extLst>
          </p:cNvPr>
          <p:cNvSpPr txBox="1"/>
          <p:nvPr/>
        </p:nvSpPr>
        <p:spPr>
          <a:xfrm>
            <a:off x="10240170" y="4360223"/>
            <a:ext cx="1855614" cy="307777"/>
          </a:xfrm>
          <a:prstGeom prst="rect">
            <a:avLst/>
          </a:prstGeom>
          <a:noFill/>
        </p:spPr>
        <p:txBody>
          <a:bodyPr wrap="square">
            <a:spAutoFit/>
          </a:bodyPr>
          <a:lstStyle/>
          <a:p>
            <a:pPr algn="ctr"/>
            <a:r>
              <a:rPr lang="en-US" altLang="ja-JP" sz="1400" b="1" dirty="0">
                <a:solidFill>
                  <a:srgbClr val="333399"/>
                </a:solidFill>
                <a:latin typeface="Arial" panose="020B0604020202020204" pitchFamily="34" charset="0"/>
                <a:cs typeface="Arial" panose="020B0604020202020204" pitchFamily="34" charset="0"/>
              </a:rPr>
              <a:t>Heat release device</a:t>
            </a:r>
            <a:endParaRPr lang="ja-JP" altLang="en-US" sz="1400" b="1" dirty="0">
              <a:solidFill>
                <a:srgbClr val="333399"/>
              </a:solidFill>
              <a:latin typeface="Arial" panose="020B0604020202020204" pitchFamily="34" charset="0"/>
              <a:cs typeface="Arial" panose="020B0604020202020204" pitchFamily="34" charset="0"/>
            </a:endParaRPr>
          </a:p>
        </p:txBody>
      </p:sp>
      <p:pic>
        <p:nvPicPr>
          <p:cNvPr id="10" name="図 9" descr="無料イラスト 軽トラック"/>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4850" y="2116256"/>
            <a:ext cx="720000" cy="393567"/>
          </a:xfrm>
          <a:prstGeom prst="rect">
            <a:avLst/>
          </a:prstGeom>
        </p:spPr>
      </p:pic>
      <p:pic>
        <p:nvPicPr>
          <p:cNvPr id="11" name="図 10" descr="バス の イラスト 画像"/>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4357" y="3591400"/>
            <a:ext cx="720000" cy="500488"/>
          </a:xfrm>
          <a:prstGeom prst="rect">
            <a:avLst/>
          </a:prstGeom>
        </p:spPr>
      </p:pic>
      <p:cxnSp>
        <p:nvCxnSpPr>
          <p:cNvPr id="59" name="直線矢印コネクタ 58"/>
          <p:cNvCxnSpPr/>
          <p:nvPr/>
        </p:nvCxnSpPr>
        <p:spPr>
          <a:xfrm flipV="1">
            <a:off x="5522268" y="4048731"/>
            <a:ext cx="1948639" cy="1422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608" y="1124744"/>
            <a:ext cx="3662550" cy="5400000"/>
          </a:xfrm>
          <a:prstGeom prst="rect">
            <a:avLst/>
          </a:prstGeom>
          <a:ln w="38100" cap="sq">
            <a:solidFill>
              <a:srgbClr val="333399"/>
            </a:solidFill>
            <a:prstDash val="solid"/>
            <a:miter lim="800000"/>
          </a:ln>
          <a:effectLst>
            <a:outerShdw blurRad="50800" dist="38100" dir="2700000" algn="tl" rotWithShape="0">
              <a:srgbClr val="000000">
                <a:alpha val="43000"/>
              </a:srgbClr>
            </a:outerShdw>
          </a:effectLst>
        </p:spPr>
      </p:pic>
      <p:sp>
        <p:nvSpPr>
          <p:cNvPr id="62" name="テキスト ボックス 61"/>
          <p:cNvSpPr txBox="1"/>
          <p:nvPr/>
        </p:nvSpPr>
        <p:spPr>
          <a:xfrm>
            <a:off x="297769" y="5484603"/>
            <a:ext cx="9366098" cy="1200329"/>
          </a:xfrm>
          <a:prstGeom prst="rect">
            <a:avLst/>
          </a:prstGeom>
          <a:solidFill>
            <a:schemeClr val="bg1"/>
          </a:solidFill>
          <a:ln w="28575">
            <a:solidFill>
              <a:srgbClr val="FF0000"/>
            </a:solidFill>
          </a:ln>
        </p:spPr>
        <p:txBody>
          <a:bodyPr wrap="square" rtlCol="0">
            <a:spAutoFit/>
          </a:bodyPr>
          <a:lstStyle/>
          <a:p>
            <a:r>
              <a:rPr lang="en-US" altLang="ja-JP" sz="2400" b="1" dirty="0"/>
              <a:t>Building a system that networks the facilities with small-scale and decentralized demand and supply, making it accessible to many people.</a:t>
            </a:r>
            <a:endParaRPr kumimoji="1" lang="ja-JP" altLang="en-US" sz="2400" b="1" dirty="0"/>
          </a:p>
        </p:txBody>
      </p:sp>
    </p:spTree>
    <p:extLst>
      <p:ext uri="{BB962C8B-B14F-4D97-AF65-F5344CB8AC3E}">
        <p14:creationId xmlns:p14="http://schemas.microsoft.com/office/powerpoint/2010/main" val="3662496898"/>
      </p:ext>
    </p:extLst>
  </p:cSld>
  <p:clrMapOvr>
    <a:masterClrMapping/>
  </p:clrMapOvr>
  <mc:AlternateContent xmlns:mc="http://schemas.openxmlformats.org/markup-compatibility/2006" xmlns:p14="http://schemas.microsoft.com/office/powerpoint/2010/main">
    <mc:Choice Requires="p14">
      <p:transition spd="slow" p14:dur="2000" advTm="57947"/>
    </mc:Choice>
    <mc:Fallback xmlns="">
      <p:transition spd="slow" advTm="5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latin typeface="Arial" panose="020B0604020202020204" pitchFamily="34" charset="0"/>
                <a:cs typeface="Arial" panose="020B0604020202020204" pitchFamily="34" charset="0"/>
              </a:rPr>
              <a:t>What’s HASClay ?</a:t>
            </a:r>
            <a:endParaRPr kumimoji="1" lang="ja-JP" altLang="en-US" sz="3600" dirty="0">
              <a:latin typeface="Arial" panose="020B0604020202020204" pitchFamily="34" charset="0"/>
              <a:cs typeface="Arial" panose="020B0604020202020204" pitchFamily="34" charset="0"/>
            </a:endParaRPr>
          </a:p>
        </p:txBody>
      </p:sp>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53800" y="1370656"/>
            <a:ext cx="3600000" cy="2700000"/>
          </a:xfrm>
        </p:spPr>
      </p:pic>
      <p:sp>
        <p:nvSpPr>
          <p:cNvPr id="4" name="スライド番号プレースホルダー 3"/>
          <p:cNvSpPr>
            <a:spLocks noGrp="1"/>
          </p:cNvSpPr>
          <p:nvPr>
            <p:ph type="sldNum" sz="quarter" idx="12"/>
          </p:nvPr>
        </p:nvSpPr>
        <p:spPr/>
        <p:txBody>
          <a:bodyPr/>
          <a:lstStyle/>
          <a:p>
            <a:pPr>
              <a:defRPr/>
            </a:pPr>
            <a:fld id="{0F57480C-D45E-43B3-9D86-023BE6F5C6DC}" type="slidenum">
              <a:rPr lang="en-US" altLang="ja-JP" smtClean="0"/>
              <a:pPr>
                <a:defRPr/>
              </a:pPr>
              <a:t>9</a:t>
            </a:fld>
            <a:endParaRPr lang="en-US" altLang="ja-JP"/>
          </a:p>
        </p:txBody>
      </p:sp>
      <p:sp>
        <p:nvSpPr>
          <p:cNvPr id="6" name="テキスト ボックス 5"/>
          <p:cNvSpPr txBox="1"/>
          <p:nvPr/>
        </p:nvSpPr>
        <p:spPr>
          <a:xfrm>
            <a:off x="838200" y="1370656"/>
            <a:ext cx="6769968" cy="1754326"/>
          </a:xfrm>
          <a:prstGeom prst="rect">
            <a:avLst/>
          </a:prstGeom>
          <a:noFill/>
        </p:spPr>
        <p:txBody>
          <a:bodyPr wrap="square" rtlCol="0">
            <a:spAutoFit/>
          </a:bodyPr>
          <a:lstStyle/>
          <a:p>
            <a:r>
              <a:rPr lang="en-US" altLang="ja-JP" dirty="0">
                <a:solidFill>
                  <a:srgbClr val="333399"/>
                </a:solidFill>
                <a:cs typeface="Arial" panose="020B0604020202020204" pitchFamily="34" charset="0"/>
              </a:rPr>
              <a:t>HASClay®</a:t>
            </a:r>
            <a:r>
              <a:rPr lang="en-US" altLang="ja-JP" dirty="0">
                <a:solidFill>
                  <a:srgbClr val="333399"/>
                </a:solidFill>
              </a:rPr>
              <a:t> is an inorganic adsorbent material composed of a composite of amorphous hydroxyl aluminum silicate (HAS) and low-crystallinity clay. </a:t>
            </a:r>
          </a:p>
          <a:p>
            <a:endParaRPr kumimoji="1" lang="en-US" altLang="ja-JP" dirty="0">
              <a:solidFill>
                <a:srgbClr val="333399"/>
              </a:solidFill>
            </a:endParaRPr>
          </a:p>
          <a:p>
            <a:r>
              <a:rPr lang="en-US" altLang="ja-JP" dirty="0">
                <a:solidFill>
                  <a:srgbClr val="FF0000"/>
                </a:solidFill>
              </a:rPr>
              <a:t>HASClay®  has the ability to store heat with the principle of energy transfer by water vapor desorption.</a:t>
            </a:r>
          </a:p>
        </p:txBody>
      </p:sp>
      <p:sp>
        <p:nvSpPr>
          <p:cNvPr id="7" name="テキスト ボックス 6"/>
          <p:cNvSpPr txBox="1"/>
          <p:nvPr/>
        </p:nvSpPr>
        <p:spPr>
          <a:xfrm>
            <a:off x="8019565" y="4070656"/>
            <a:ext cx="3068469" cy="338554"/>
          </a:xfrm>
          <a:prstGeom prst="rect">
            <a:avLst/>
          </a:prstGeom>
          <a:noFill/>
        </p:spPr>
        <p:txBody>
          <a:bodyPr wrap="none" rtlCol="0">
            <a:spAutoFit/>
          </a:bodyPr>
          <a:lstStyle/>
          <a:p>
            <a:r>
              <a:rPr lang="en-US" altLang="ja-JP" sz="1600" b="1" dirty="0">
                <a:solidFill>
                  <a:srgbClr val="333399"/>
                </a:solidFill>
              </a:rPr>
              <a:t>The appearance of HASClay®</a:t>
            </a:r>
            <a:endParaRPr kumimoji="1" lang="ja-JP" altLang="en-US" sz="1600" b="1" dirty="0">
              <a:solidFill>
                <a:srgbClr val="333399"/>
              </a:solidFill>
            </a:endParaRPr>
          </a:p>
        </p:txBody>
      </p:sp>
      <p:sp>
        <p:nvSpPr>
          <p:cNvPr id="8" name="テキスト ボックス 7"/>
          <p:cNvSpPr txBox="1"/>
          <p:nvPr/>
        </p:nvSpPr>
        <p:spPr>
          <a:xfrm>
            <a:off x="1199456" y="3337897"/>
            <a:ext cx="5184576" cy="3139321"/>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altLang="ja-JP" dirty="0">
                <a:solidFill>
                  <a:srgbClr val="333399"/>
                </a:solidFill>
              </a:rPr>
              <a:t>In particular, it has an excellent storage capacity for</a:t>
            </a:r>
            <a:r>
              <a:rPr lang="en-US" altLang="ja-JP" dirty="0">
                <a:solidFill>
                  <a:srgbClr val="FF0000"/>
                </a:solidFill>
              </a:rPr>
              <a:t> low-grade heat </a:t>
            </a:r>
            <a:r>
              <a:rPr lang="en-US" altLang="ja-JP" dirty="0">
                <a:solidFill>
                  <a:srgbClr val="333399"/>
                </a:solidFill>
              </a:rPr>
              <a:t>(&lt;100</a:t>
            </a:r>
            <a:r>
              <a:rPr lang="en-US" altLang="ja-JP" dirty="0">
                <a:solidFill>
                  <a:srgbClr val="333399"/>
                </a:solidFill>
                <a:cs typeface="Arial" panose="020B0604020202020204" pitchFamily="34" charset="0"/>
              </a:rPr>
              <a:t> ˚</a:t>
            </a:r>
            <a:r>
              <a:rPr lang="en-US" altLang="ja-JP" dirty="0">
                <a:solidFill>
                  <a:srgbClr val="333399"/>
                </a:solidFill>
              </a:rPr>
              <a:t>C).</a:t>
            </a:r>
          </a:p>
          <a:p>
            <a:pPr marL="285750" indent="-285750">
              <a:buFont typeface="Arial" panose="020B0604020202020204" pitchFamily="34" charset="0"/>
              <a:buChar char="•"/>
            </a:pPr>
            <a:r>
              <a:rPr lang="en-US" altLang="ja-JP" dirty="0">
                <a:solidFill>
                  <a:srgbClr val="333399"/>
                </a:solidFill>
              </a:rPr>
              <a:t>It </a:t>
            </a:r>
            <a:r>
              <a:rPr lang="en-US" altLang="ja-JP" dirty="0">
                <a:solidFill>
                  <a:srgbClr val="FF0000"/>
                </a:solidFill>
              </a:rPr>
              <a:t>is capable of repeating</a:t>
            </a:r>
            <a:r>
              <a:rPr lang="en-US" altLang="ja-JP" dirty="0">
                <a:solidFill>
                  <a:srgbClr val="333399"/>
                </a:solidFill>
              </a:rPr>
              <a:t> the heat storage and dissipation cycle over and over again.</a:t>
            </a:r>
          </a:p>
          <a:p>
            <a:pPr marL="285750" indent="-285750">
              <a:buFont typeface="Arial" panose="020B0604020202020204" pitchFamily="34" charset="0"/>
              <a:buChar char="•"/>
            </a:pPr>
            <a:r>
              <a:rPr lang="en-US" altLang="ja-JP" dirty="0">
                <a:solidFill>
                  <a:srgbClr val="333399"/>
                </a:solidFill>
              </a:rPr>
              <a:t>By sealing the container and blocking moisture, the heat energy can be stored </a:t>
            </a:r>
            <a:r>
              <a:rPr lang="en-US" altLang="ja-JP" dirty="0">
                <a:solidFill>
                  <a:srgbClr val="FF0000"/>
                </a:solidFill>
              </a:rPr>
              <a:t>semi-permanently</a:t>
            </a:r>
            <a:r>
              <a:rPr lang="en-US" altLang="ja-JP" dirty="0">
                <a:solidFill>
                  <a:srgbClr val="333399"/>
                </a:solidFill>
              </a:rPr>
              <a:t> and will not ignite or deteriorate, making it </a:t>
            </a:r>
            <a:r>
              <a:rPr lang="en-US" altLang="ja-JP" dirty="0">
                <a:solidFill>
                  <a:srgbClr val="FF0000"/>
                </a:solidFill>
              </a:rPr>
              <a:t>safe to store</a:t>
            </a:r>
            <a:r>
              <a:rPr lang="en-US" altLang="ja-JP" dirty="0">
                <a:solidFill>
                  <a:srgbClr val="333399"/>
                </a:solidFill>
              </a:rPr>
              <a:t>.</a:t>
            </a:r>
          </a:p>
          <a:p>
            <a:pPr marL="285750" indent="-285750">
              <a:buFont typeface="Arial" panose="020B0604020202020204" pitchFamily="34" charset="0"/>
              <a:buChar char="•"/>
            </a:pPr>
            <a:r>
              <a:rPr lang="en-US" altLang="ja-JP" dirty="0">
                <a:solidFill>
                  <a:srgbClr val="333399"/>
                </a:solidFill>
              </a:rPr>
              <a:t>Off-line transport allows exhaust heat from ILC and factories to be used effectively in a wide range of fields. </a:t>
            </a:r>
          </a:p>
        </p:txBody>
      </p:sp>
      <p:graphicFrame>
        <p:nvGraphicFramePr>
          <p:cNvPr id="9" name="表 3">
            <a:extLst>
              <a:ext uri="{FF2B5EF4-FFF2-40B4-BE49-F238E27FC236}">
                <a16:creationId xmlns:a16="http://schemas.microsoft.com/office/drawing/2014/main" id="{DE5942DA-E938-4689-B348-EE5A8ADCA2E4}"/>
              </a:ext>
            </a:extLst>
          </p:cNvPr>
          <p:cNvGraphicFramePr>
            <a:graphicFrameLocks noGrp="1"/>
          </p:cNvGraphicFramePr>
          <p:nvPr>
            <p:extLst>
              <p:ext uri="{D42A27DB-BD31-4B8C-83A1-F6EECF244321}">
                <p14:modId xmlns:p14="http://schemas.microsoft.com/office/powerpoint/2010/main" val="615095311"/>
              </p:ext>
            </p:extLst>
          </p:nvPr>
        </p:nvGraphicFramePr>
        <p:xfrm>
          <a:off x="6528048" y="4978540"/>
          <a:ext cx="5305230" cy="1371600"/>
        </p:xfrm>
        <a:graphic>
          <a:graphicData uri="http://schemas.openxmlformats.org/drawingml/2006/table">
            <a:tbl>
              <a:tblPr firstRow="1" bandRow="1">
                <a:tableStyleId>{5940675A-B579-460E-94D1-54222C63F5DA}</a:tableStyleId>
              </a:tblPr>
              <a:tblGrid>
                <a:gridCol w="1776414">
                  <a:extLst>
                    <a:ext uri="{9D8B030D-6E8A-4147-A177-3AD203B41FA5}">
                      <a16:colId xmlns:a16="http://schemas.microsoft.com/office/drawing/2014/main" val="1311522810"/>
                    </a:ext>
                  </a:extLst>
                </a:gridCol>
                <a:gridCol w="1738351">
                  <a:extLst>
                    <a:ext uri="{9D8B030D-6E8A-4147-A177-3AD203B41FA5}">
                      <a16:colId xmlns:a16="http://schemas.microsoft.com/office/drawing/2014/main" val="2763438262"/>
                    </a:ext>
                  </a:extLst>
                </a:gridCol>
                <a:gridCol w="1790465">
                  <a:extLst>
                    <a:ext uri="{9D8B030D-6E8A-4147-A177-3AD203B41FA5}">
                      <a16:colId xmlns:a16="http://schemas.microsoft.com/office/drawing/2014/main" val="343274275"/>
                    </a:ext>
                  </a:extLst>
                </a:gridCol>
              </a:tblGrid>
              <a:tr h="520719">
                <a:tc>
                  <a:txBody>
                    <a:bodyPr/>
                    <a:lstStyle/>
                    <a:p>
                      <a:pPr algn="ctr"/>
                      <a:r>
                        <a:rPr kumimoji="1" lang="en-US" altLang="ja-JP"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Adsorbent</a:t>
                      </a:r>
                      <a:endParaRPr kumimoji="1" lang="ja-JP" altLang="en-US"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Heat storage ability</a:t>
                      </a:r>
                      <a:endParaRPr kumimoji="1" lang="ja-JP" altLang="en-US"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Heat</a:t>
                      </a:r>
                      <a:r>
                        <a:rPr kumimoji="1" lang="ja-JP" altLang="en-US"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storage</a:t>
                      </a:r>
                      <a:r>
                        <a:rPr kumimoji="1" lang="ja-JP" altLang="en-US"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capacity(kJ/L)</a:t>
                      </a:r>
                      <a:endParaRPr kumimoji="1" lang="ja-JP" altLang="en-US"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212880"/>
                  </a:ext>
                </a:extLst>
              </a:tr>
              <a:tr h="333319">
                <a:tc>
                  <a:txBody>
                    <a:bodyPr/>
                    <a:lstStyle/>
                    <a:p>
                      <a:pPr algn="ctr"/>
                      <a:r>
                        <a:rPr kumimoji="1" lang="en-US" altLang="ja-JP" sz="1800" b="1" dirty="0" err="1">
                          <a:solidFill>
                            <a:srgbClr val="333399"/>
                          </a:solidFill>
                          <a:latin typeface="Arial" panose="020B0604020202020204" pitchFamily="34" charset="0"/>
                          <a:ea typeface="ＭＳ Ｐゴシック" panose="020B0600070205080204" pitchFamily="50" charset="-128"/>
                          <a:cs typeface="Arial" panose="020B0604020202020204" pitchFamily="34" charset="0"/>
                        </a:rPr>
                        <a:t>HASclay</a:t>
                      </a:r>
                      <a:endParaRPr kumimoji="1" lang="ja-JP" altLang="en-US" sz="1800" b="1"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kumimoji="1" lang="en-US" altLang="ja-JP" sz="1800" b="1"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40 </a:t>
                      </a:r>
                      <a:r>
                        <a:rPr lang="en-US" altLang="ja-JP" sz="1800" b="1" dirty="0">
                          <a:solidFill>
                            <a:srgbClr val="333399"/>
                          </a:solidFill>
                          <a:latin typeface="Arial" panose="020B0604020202020204" pitchFamily="34" charset="0"/>
                          <a:cs typeface="Arial" panose="020B0604020202020204" pitchFamily="34" charset="0"/>
                        </a:rPr>
                        <a:t>˚C or more</a:t>
                      </a:r>
                      <a:endParaRPr kumimoji="1" lang="ja-JP" altLang="en-US" sz="1800" b="1"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kumimoji="1" lang="en-US" altLang="ja-JP" sz="1800" b="1"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567</a:t>
                      </a:r>
                      <a:endParaRPr kumimoji="1" lang="ja-JP" altLang="en-US" sz="1800" b="1"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97823298"/>
                  </a:ext>
                </a:extLst>
              </a:tr>
              <a:tr h="333319">
                <a:tc>
                  <a:txBody>
                    <a:bodyPr/>
                    <a:lstStyle/>
                    <a:p>
                      <a:pPr algn="ctr"/>
                      <a:r>
                        <a:rPr kumimoji="1" lang="en-US" altLang="ja-JP"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Modified zeolite</a:t>
                      </a:r>
                      <a:endParaRPr kumimoji="1" lang="ja-JP" altLang="en-US"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80 </a:t>
                      </a:r>
                      <a:r>
                        <a:rPr lang="en-US" altLang="ja-JP" sz="1800" dirty="0">
                          <a:solidFill>
                            <a:srgbClr val="333399"/>
                          </a:solidFill>
                          <a:latin typeface="Arial" panose="020B0604020202020204" pitchFamily="34" charset="0"/>
                          <a:cs typeface="Arial" panose="020B0604020202020204" pitchFamily="34" charset="0"/>
                        </a:rPr>
                        <a:t>˚C or more</a:t>
                      </a:r>
                      <a:endParaRPr kumimoji="1" lang="ja-JP" altLang="en-US"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dirty="0">
                          <a:solidFill>
                            <a:srgbClr val="333399"/>
                          </a:solidFill>
                          <a:latin typeface="Arial" panose="020B0604020202020204" pitchFamily="34" charset="0"/>
                          <a:ea typeface="ＭＳ Ｐゴシック" panose="020B0600070205080204" pitchFamily="50" charset="-128"/>
                          <a:cs typeface="Arial" panose="020B0604020202020204" pitchFamily="34" charset="0"/>
                        </a:rPr>
                        <a:t>439</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0486627"/>
                  </a:ext>
                </a:extLst>
              </a:tr>
            </a:tbl>
          </a:graphicData>
        </a:graphic>
      </p:graphicFrame>
      <p:sp>
        <p:nvSpPr>
          <p:cNvPr id="10" name="テキスト ボックス 9">
            <a:extLst>
              <a:ext uri="{FF2B5EF4-FFF2-40B4-BE49-F238E27FC236}">
                <a16:creationId xmlns:a16="http://schemas.microsoft.com/office/drawing/2014/main" id="{80111DA2-BA47-4CAE-98D9-FDF56D10F8CF}"/>
              </a:ext>
            </a:extLst>
          </p:cNvPr>
          <p:cNvSpPr txBox="1"/>
          <p:nvPr/>
        </p:nvSpPr>
        <p:spPr>
          <a:xfrm>
            <a:off x="6672064" y="4609208"/>
            <a:ext cx="5161214" cy="369332"/>
          </a:xfrm>
          <a:prstGeom prst="rect">
            <a:avLst/>
          </a:prstGeom>
          <a:noFill/>
        </p:spPr>
        <p:txBody>
          <a:bodyPr wrap="square" rtlCol="0">
            <a:spAutoFit/>
          </a:bodyPr>
          <a:lstStyle/>
          <a:p>
            <a:pPr algn="ctr"/>
            <a:r>
              <a:rPr kumimoji="1" lang="en-US" altLang="ja-JP" b="1" dirty="0">
                <a:solidFill>
                  <a:srgbClr val="333399"/>
                </a:solidFill>
                <a:latin typeface="Arial" panose="020B0604020202020204" pitchFamily="34" charset="0"/>
                <a:cs typeface="Arial" panose="020B0604020202020204" pitchFamily="34" charset="0"/>
              </a:rPr>
              <a:t>Performance of various adsorbents</a:t>
            </a:r>
            <a:endParaRPr kumimoji="1" lang="ja-JP" altLang="en-US" b="1" dirty="0">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913160"/>
      </p:ext>
    </p:extLst>
  </p:cSld>
  <p:clrMapOvr>
    <a:masterClrMapping/>
  </p:clrMapOvr>
  <mc:AlternateContent xmlns:mc="http://schemas.openxmlformats.org/markup-compatibility/2006" xmlns:p14="http://schemas.microsoft.com/office/powerpoint/2010/main">
    <mc:Choice Requires="p14">
      <p:transition spd="slow" p14:dur="2000" advTm="35006"/>
    </mc:Choice>
    <mc:Fallback xmlns="">
      <p:transition spd="slow" advTm="35006"/>
    </mc:Fallback>
  </mc:AlternateContent>
</p:sld>
</file>

<file path=ppt/theme/theme1.xml><?xml version="1.0" encoding="utf-8"?>
<a:theme xmlns:a="http://schemas.openxmlformats.org/drawingml/2006/main" name="HKKテンプレート">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Kワイド　マスタ.pot [互換モード]" id="{3CE85C83-C9EB-4D2B-A8EA-1E19620D9429}" vid="{E7FB7E40-A7D2-482D-B0F2-180CAD36276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4394</TotalTime>
  <Words>1685</Words>
  <Application>Microsoft Office PowerPoint</Application>
  <PresentationFormat>ワイド画面</PresentationFormat>
  <Paragraphs>228</Paragraphs>
  <Slides>18</Slides>
  <Notes>18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18</vt:i4>
      </vt:variant>
    </vt:vector>
  </HeadingPairs>
  <TitlesOfParts>
    <vt:vector size="25" baseType="lpstr">
      <vt:lpstr>ＭＳ Ｐゴシック</vt:lpstr>
      <vt:lpstr>游ゴシック</vt:lpstr>
      <vt:lpstr>Arial</vt:lpstr>
      <vt:lpstr>Calibri</vt:lpstr>
      <vt:lpstr>Calibri Light</vt:lpstr>
      <vt:lpstr>Wingdings</vt:lpstr>
      <vt:lpstr>HKKテンプレート</vt:lpstr>
      <vt:lpstr>Commercialization and fundamental research of waste heat recovery technology from ILC using ‘HASClay’</vt:lpstr>
      <vt:lpstr>Contents</vt:lpstr>
      <vt:lpstr>Corporate Introduction</vt:lpstr>
      <vt:lpstr>Corporate Introduction</vt:lpstr>
      <vt:lpstr>ILC Candidate Sites and Green ILC</vt:lpstr>
      <vt:lpstr>ILC Candidate Sites and Green ILC</vt:lpstr>
      <vt:lpstr>ILC Candidate Sites and Green ILC</vt:lpstr>
      <vt:lpstr>Off-line Waste Heat Circulation Model</vt:lpstr>
      <vt:lpstr>What’s HASClay ?</vt:lpstr>
      <vt:lpstr>Fundamental research</vt:lpstr>
      <vt:lpstr>Fundamental research</vt:lpstr>
      <vt:lpstr>Fundamental research</vt:lpstr>
      <vt:lpstr>Demonstration tests to achieve commercialization</vt:lpstr>
      <vt:lpstr>PowerPoint プレゼンテーション</vt:lpstr>
      <vt:lpstr>Demonstration tests to achieve commercialization</vt:lpstr>
      <vt:lpstr>Demonstration tests to achieve commercialization</vt:lpstr>
      <vt:lpstr>Demonstration tests to achieve commercialization</vt:lpstr>
      <vt:lpstr>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goh4</dc:creator>
  <cp:lastModifiedBy>赤堀 卓央</cp:lastModifiedBy>
  <cp:revision>484</cp:revision>
  <cp:lastPrinted>2023-05-08T10:18:07Z</cp:lastPrinted>
  <dcterms:created xsi:type="dcterms:W3CDTF">2006-08-03T23:38:47Z</dcterms:created>
  <dcterms:modified xsi:type="dcterms:W3CDTF">2023-05-16T12:09:28Z</dcterms:modified>
</cp:coreProperties>
</file>