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3512" r:id="rId3"/>
    <p:sldId id="3498" r:id="rId4"/>
    <p:sldId id="256" r:id="rId5"/>
    <p:sldId id="3500" r:id="rId6"/>
    <p:sldId id="3501" r:id="rId7"/>
    <p:sldId id="3499" r:id="rId8"/>
    <p:sldId id="3503" r:id="rId9"/>
    <p:sldId id="3513" r:id="rId10"/>
    <p:sldId id="257" r:id="rId11"/>
    <p:sldId id="3507" r:id="rId12"/>
    <p:sldId id="3508" r:id="rId13"/>
    <p:sldId id="3509" r:id="rId14"/>
    <p:sldId id="3504" r:id="rId15"/>
    <p:sldId id="3505" r:id="rId16"/>
    <p:sldId id="690" r:id="rId17"/>
    <p:sldId id="3506" r:id="rId18"/>
    <p:sldId id="3511" r:id="rId19"/>
  </p:sldIdLst>
  <p:sldSz cx="9144000" cy="6858000" type="screen4x3"/>
  <p:notesSz cx="6886575" cy="10017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96"/>
      </p:cViewPr>
      <p:guideLst/>
    </p:cSldViewPr>
  </p:slideViewPr>
  <p:notesTextViewPr>
    <p:cViewPr>
      <p:scale>
        <a:sx n="1" d="1"/>
        <a:sy n="1" d="1"/>
      </p:scale>
      <p:origin x="0" y="0"/>
    </p:cViewPr>
  </p:notesTextViewPr>
  <p:sorterViewPr>
    <p:cViewPr>
      <p:scale>
        <a:sx n="190" d="100"/>
        <a:sy n="190" d="100"/>
      </p:scale>
      <p:origin x="0" y="-92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s\&#9312;%20CF-LX420200703\&#9312;&#26368;&#36817;&#12398;&#12503;&#12524;&#12476;&#12531;\23&#24180;&#24230;\5&#26376;\14&#26085;LCWS2023\&#38651;&#21147;&#27083;&#25104;&#27604;&#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Documents\&#9312;%20CF-LX420200703\&#9312;&#26368;&#36817;&#12398;&#12503;&#12524;&#12476;&#12531;\23&#24180;&#24230;\5&#26376;\14&#26085;LCWS2023\&#38651;&#21147;&#27083;&#25104;&#27604;&#12464;&#12521;&#1250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9312;%20CF-LX420200703\&#9312;&#26368;&#36817;&#12398;&#12503;&#12524;&#12476;&#12531;\23&#24180;&#24230;\5&#26376;\14&#26085;LCWS2023\&#19968;&#38306;&#24066;&#26862;&#26519;&#12395;&#12424;&#12427;CO2&#21560;&#2145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800" b="0" i="0" baseline="0" dirty="0">
                <a:effectLst/>
              </a:rPr>
              <a:t>Percentage of electricity sold by power facility in 2021</a:t>
            </a:r>
            <a:endParaRPr lang="ja-JP" altLang="ja-JP"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Sheet1!$I$15</c:f>
              <c:strCache>
                <c:ptCount val="1"/>
                <c:pt idx="0">
                  <c:v>Kansai</c:v>
                </c:pt>
              </c:strCache>
            </c:strRef>
          </c:tx>
          <c:spPr>
            <a:solidFill>
              <a:schemeClr val="accent1"/>
            </a:solidFill>
            <a:ln>
              <a:noFill/>
            </a:ln>
            <a:effectLst/>
          </c:spPr>
          <c:invertIfNegative val="0"/>
          <c:cat>
            <c:strRef>
              <c:f>Sheet1!$H$16:$H$21</c:f>
              <c:strCache>
                <c:ptCount val="6"/>
                <c:pt idx="0">
                  <c:v>Nuclear</c:v>
                </c:pt>
                <c:pt idx="1">
                  <c:v>Coal</c:v>
                </c:pt>
                <c:pt idx="2">
                  <c:v>LNG</c:v>
                </c:pt>
                <c:pt idx="3">
                  <c:v>Oil</c:v>
                </c:pt>
                <c:pt idx="4">
                  <c:v>Renewable</c:v>
                </c:pt>
                <c:pt idx="5">
                  <c:v>Others</c:v>
                </c:pt>
              </c:strCache>
            </c:strRef>
          </c:cat>
          <c:val>
            <c:numRef>
              <c:f>Sheet1!$I$16:$I$21</c:f>
              <c:numCache>
                <c:formatCode>General</c:formatCode>
                <c:ptCount val="6"/>
                <c:pt idx="0">
                  <c:v>27.9</c:v>
                </c:pt>
                <c:pt idx="1">
                  <c:v>17</c:v>
                </c:pt>
                <c:pt idx="2">
                  <c:v>23</c:v>
                </c:pt>
                <c:pt idx="3">
                  <c:v>2.8</c:v>
                </c:pt>
                <c:pt idx="4">
                  <c:v>16.5</c:v>
                </c:pt>
                <c:pt idx="5">
                  <c:v>12.8</c:v>
                </c:pt>
              </c:numCache>
            </c:numRef>
          </c:val>
          <c:extLst>
            <c:ext xmlns:c16="http://schemas.microsoft.com/office/drawing/2014/chart" uri="{C3380CC4-5D6E-409C-BE32-E72D297353CC}">
              <c16:uniqueId val="{00000000-C4B4-43C2-941E-AECC249F161C}"/>
            </c:ext>
          </c:extLst>
        </c:ser>
        <c:ser>
          <c:idx val="1"/>
          <c:order val="1"/>
          <c:tx>
            <c:strRef>
              <c:f>Sheet1!$J$15</c:f>
              <c:strCache>
                <c:ptCount val="1"/>
                <c:pt idx="0">
                  <c:v>Tohoku</c:v>
                </c:pt>
              </c:strCache>
            </c:strRef>
          </c:tx>
          <c:spPr>
            <a:solidFill>
              <a:schemeClr val="accent2"/>
            </a:solidFill>
            <a:ln>
              <a:noFill/>
            </a:ln>
            <a:effectLst/>
          </c:spPr>
          <c:invertIfNegative val="0"/>
          <c:cat>
            <c:strRef>
              <c:f>Sheet1!$H$16:$H$21</c:f>
              <c:strCache>
                <c:ptCount val="6"/>
                <c:pt idx="0">
                  <c:v>Nuclear</c:v>
                </c:pt>
                <c:pt idx="1">
                  <c:v>Coal</c:v>
                </c:pt>
                <c:pt idx="2">
                  <c:v>LNG</c:v>
                </c:pt>
                <c:pt idx="3">
                  <c:v>Oil</c:v>
                </c:pt>
                <c:pt idx="4">
                  <c:v>Renewable</c:v>
                </c:pt>
                <c:pt idx="5">
                  <c:v>Others</c:v>
                </c:pt>
              </c:strCache>
            </c:strRef>
          </c:cat>
          <c:val>
            <c:numRef>
              <c:f>Sheet1!$J$16:$J$21</c:f>
              <c:numCache>
                <c:formatCode>General</c:formatCode>
                <c:ptCount val="6"/>
                <c:pt idx="0">
                  <c:v>0</c:v>
                </c:pt>
                <c:pt idx="1">
                  <c:v>36</c:v>
                </c:pt>
                <c:pt idx="2">
                  <c:v>31</c:v>
                </c:pt>
                <c:pt idx="3">
                  <c:v>2</c:v>
                </c:pt>
                <c:pt idx="4">
                  <c:v>21</c:v>
                </c:pt>
                <c:pt idx="5">
                  <c:v>10</c:v>
                </c:pt>
              </c:numCache>
            </c:numRef>
          </c:val>
          <c:extLst>
            <c:ext xmlns:c16="http://schemas.microsoft.com/office/drawing/2014/chart" uri="{C3380CC4-5D6E-409C-BE32-E72D297353CC}">
              <c16:uniqueId val="{00000001-C4B4-43C2-941E-AECC249F161C}"/>
            </c:ext>
          </c:extLst>
        </c:ser>
        <c:dLbls>
          <c:showLegendKey val="0"/>
          <c:showVal val="0"/>
          <c:showCatName val="0"/>
          <c:showSerName val="0"/>
          <c:showPercent val="0"/>
          <c:showBubbleSize val="0"/>
        </c:dLbls>
        <c:gapWidth val="219"/>
        <c:overlap val="-27"/>
        <c:axId val="851690064"/>
        <c:axId val="851695344"/>
      </c:barChart>
      <c:catAx>
        <c:axId val="8516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851695344"/>
        <c:crosses val="autoZero"/>
        <c:auto val="1"/>
        <c:lblAlgn val="ctr"/>
        <c:lblOffset val="100"/>
        <c:noMultiLvlLbl val="0"/>
      </c:catAx>
      <c:valAx>
        <c:axId val="85169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16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800" b="0" i="0" baseline="0">
                <a:effectLst/>
              </a:rPr>
              <a:t>Percentage of electricity sold by power facility</a:t>
            </a:r>
            <a:endParaRPr lang="ja-JP" altLang="ja-JP">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Sheet1!$T$25</c:f>
              <c:strCache>
                <c:ptCount val="1"/>
                <c:pt idx="0">
                  <c:v>2021Kansai</c:v>
                </c:pt>
              </c:strCache>
            </c:strRef>
          </c:tx>
          <c:spPr>
            <a:solidFill>
              <a:schemeClr val="accent1"/>
            </a:solidFill>
            <a:ln>
              <a:noFill/>
            </a:ln>
            <a:effectLst/>
          </c:spPr>
          <c:invertIfNegative val="0"/>
          <c:cat>
            <c:strRef>
              <c:f>Sheet1!$S$26:$S$29</c:f>
              <c:strCache>
                <c:ptCount val="4"/>
                <c:pt idx="0">
                  <c:v>Nuclear</c:v>
                </c:pt>
                <c:pt idx="1">
                  <c:v>Fossil Fuel</c:v>
                </c:pt>
                <c:pt idx="2">
                  <c:v>Renewable</c:v>
                </c:pt>
                <c:pt idx="3">
                  <c:v>Others</c:v>
                </c:pt>
              </c:strCache>
            </c:strRef>
          </c:cat>
          <c:val>
            <c:numRef>
              <c:f>Sheet1!$T$26:$T$29</c:f>
              <c:numCache>
                <c:formatCode>General</c:formatCode>
                <c:ptCount val="4"/>
                <c:pt idx="0">
                  <c:v>27.9</c:v>
                </c:pt>
                <c:pt idx="1">
                  <c:v>42.8</c:v>
                </c:pt>
                <c:pt idx="2">
                  <c:v>16.5</c:v>
                </c:pt>
                <c:pt idx="3">
                  <c:v>12.8</c:v>
                </c:pt>
              </c:numCache>
            </c:numRef>
          </c:val>
          <c:extLst>
            <c:ext xmlns:c16="http://schemas.microsoft.com/office/drawing/2014/chart" uri="{C3380CC4-5D6E-409C-BE32-E72D297353CC}">
              <c16:uniqueId val="{00000000-DC27-4088-B610-DC160F2EDCF6}"/>
            </c:ext>
          </c:extLst>
        </c:ser>
        <c:ser>
          <c:idx val="1"/>
          <c:order val="1"/>
          <c:tx>
            <c:strRef>
              <c:f>Sheet1!$U$25</c:f>
              <c:strCache>
                <c:ptCount val="1"/>
                <c:pt idx="0">
                  <c:v>2021Tohoku</c:v>
                </c:pt>
              </c:strCache>
            </c:strRef>
          </c:tx>
          <c:spPr>
            <a:solidFill>
              <a:schemeClr val="accent2"/>
            </a:solidFill>
            <a:ln>
              <a:noFill/>
            </a:ln>
            <a:effectLst/>
          </c:spPr>
          <c:invertIfNegative val="0"/>
          <c:cat>
            <c:strRef>
              <c:f>Sheet1!$S$26:$S$29</c:f>
              <c:strCache>
                <c:ptCount val="4"/>
                <c:pt idx="0">
                  <c:v>Nuclear</c:v>
                </c:pt>
                <c:pt idx="1">
                  <c:v>Fossil Fuel</c:v>
                </c:pt>
                <c:pt idx="2">
                  <c:v>Renewable</c:v>
                </c:pt>
                <c:pt idx="3">
                  <c:v>Others</c:v>
                </c:pt>
              </c:strCache>
            </c:strRef>
          </c:cat>
          <c:val>
            <c:numRef>
              <c:f>Sheet1!$U$26:$U$29</c:f>
              <c:numCache>
                <c:formatCode>General</c:formatCode>
                <c:ptCount val="4"/>
                <c:pt idx="0">
                  <c:v>0</c:v>
                </c:pt>
                <c:pt idx="1">
                  <c:v>69</c:v>
                </c:pt>
                <c:pt idx="2">
                  <c:v>21</c:v>
                </c:pt>
                <c:pt idx="3">
                  <c:v>10</c:v>
                </c:pt>
              </c:numCache>
            </c:numRef>
          </c:val>
          <c:extLst>
            <c:ext xmlns:c16="http://schemas.microsoft.com/office/drawing/2014/chart" uri="{C3380CC4-5D6E-409C-BE32-E72D297353CC}">
              <c16:uniqueId val="{00000001-DC27-4088-B610-DC160F2EDCF6}"/>
            </c:ext>
          </c:extLst>
        </c:ser>
        <c:ser>
          <c:idx val="2"/>
          <c:order val="2"/>
          <c:tx>
            <c:strRef>
              <c:f>Sheet1!$V$25</c:f>
              <c:strCache>
                <c:ptCount val="1"/>
                <c:pt idx="0">
                  <c:v>2030 All Japan/Interim goal to achieve carbon neutrality by 2050</c:v>
                </c:pt>
              </c:strCache>
            </c:strRef>
          </c:tx>
          <c:spPr>
            <a:solidFill>
              <a:schemeClr val="accent3"/>
            </a:solidFill>
            <a:ln>
              <a:noFill/>
            </a:ln>
            <a:effectLst/>
          </c:spPr>
          <c:invertIfNegative val="0"/>
          <c:cat>
            <c:strRef>
              <c:f>Sheet1!$S$26:$S$29</c:f>
              <c:strCache>
                <c:ptCount val="4"/>
                <c:pt idx="0">
                  <c:v>Nuclear</c:v>
                </c:pt>
                <c:pt idx="1">
                  <c:v>Fossil Fuel</c:v>
                </c:pt>
                <c:pt idx="2">
                  <c:v>Renewable</c:v>
                </c:pt>
                <c:pt idx="3">
                  <c:v>Others</c:v>
                </c:pt>
              </c:strCache>
            </c:strRef>
          </c:cat>
          <c:val>
            <c:numRef>
              <c:f>Sheet1!$V$26:$V$29</c:f>
              <c:numCache>
                <c:formatCode>General</c:formatCode>
                <c:ptCount val="4"/>
                <c:pt idx="0">
                  <c:v>21</c:v>
                </c:pt>
                <c:pt idx="1">
                  <c:v>41</c:v>
                </c:pt>
                <c:pt idx="2">
                  <c:v>38</c:v>
                </c:pt>
                <c:pt idx="3">
                  <c:v>0</c:v>
                </c:pt>
              </c:numCache>
            </c:numRef>
          </c:val>
          <c:extLst>
            <c:ext xmlns:c16="http://schemas.microsoft.com/office/drawing/2014/chart" uri="{C3380CC4-5D6E-409C-BE32-E72D297353CC}">
              <c16:uniqueId val="{00000002-DC27-4088-B610-DC160F2EDCF6}"/>
            </c:ext>
          </c:extLst>
        </c:ser>
        <c:dLbls>
          <c:showLegendKey val="0"/>
          <c:showVal val="0"/>
          <c:showCatName val="0"/>
          <c:showSerName val="0"/>
          <c:showPercent val="0"/>
          <c:showBubbleSize val="0"/>
        </c:dLbls>
        <c:gapWidth val="219"/>
        <c:overlap val="-27"/>
        <c:axId val="355356608"/>
        <c:axId val="355361408"/>
      </c:barChart>
      <c:catAx>
        <c:axId val="35535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55361408"/>
        <c:crosses val="autoZero"/>
        <c:auto val="1"/>
        <c:lblAlgn val="ctr"/>
        <c:lblOffset val="100"/>
        <c:noMultiLvlLbl val="0"/>
      </c:catAx>
      <c:valAx>
        <c:axId val="35536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35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multiLvlStrRef>
              <c:f>日本語!$K$3:$M$13</c:f>
              <c:multiLvlStrCache>
                <c:ptCount val="11"/>
                <c:lvl>
                  <c:pt idx="0">
                    <c:v>Ceder</c:v>
                  </c:pt>
                  <c:pt idx="1">
                    <c:v>Cypress</c:v>
                  </c:pt>
                  <c:pt idx="2">
                    <c:v>Red pine</c:v>
                  </c:pt>
                  <c:pt idx="3">
                    <c:v>Larch</c:v>
                  </c:pt>
                  <c:pt idx="4">
                    <c:v>Others</c:v>
                  </c:pt>
                  <c:pt idx="5">
                    <c:v>Ork</c:v>
                  </c:pt>
                  <c:pt idx="6">
                    <c:v>Others</c:v>
                  </c:pt>
                  <c:pt idx="7">
                    <c:v>Red pine</c:v>
                  </c:pt>
                  <c:pt idx="8">
                    <c:v>Others</c:v>
                  </c:pt>
                  <c:pt idx="9">
                    <c:v>Ork</c:v>
                  </c:pt>
                  <c:pt idx="10">
                    <c:v>Others</c:v>
                  </c:pt>
                </c:lvl>
                <c:lvl>
                  <c:pt idx="0">
                    <c:v>Coniferous 
Tree</c:v>
                  </c:pt>
                  <c:pt idx="5">
                    <c:v>Broadleaf 
Tree</c:v>
                  </c:pt>
                  <c:pt idx="7">
                    <c:v>Coniferous 
Tree</c:v>
                  </c:pt>
                  <c:pt idx="9">
                    <c:v>Broadleaf 
Tree</c:v>
                  </c:pt>
                </c:lvl>
                <c:lvl>
                  <c:pt idx="0">
                    <c:v>Planted 
Forest</c:v>
                  </c:pt>
                  <c:pt idx="7">
                    <c:v>Natural 
Forest</c:v>
                  </c:pt>
                </c:lvl>
              </c:multiLvlStrCache>
            </c:multiLvlStrRef>
          </c:cat>
          <c:val>
            <c:numRef>
              <c:f>日本語!$N$3:$N$13</c:f>
              <c:numCache>
                <c:formatCode>#,##0_ </c:formatCode>
                <c:ptCount val="11"/>
                <c:pt idx="0">
                  <c:v>19618</c:v>
                </c:pt>
                <c:pt idx="1">
                  <c:v>1004</c:v>
                </c:pt>
                <c:pt idx="2">
                  <c:v>8928</c:v>
                </c:pt>
                <c:pt idx="3">
                  <c:v>1521</c:v>
                </c:pt>
                <c:pt idx="4">
                  <c:v>33</c:v>
                </c:pt>
                <c:pt idx="5">
                  <c:v>80</c:v>
                </c:pt>
                <c:pt idx="6">
                  <c:v>281</c:v>
                </c:pt>
                <c:pt idx="7">
                  <c:v>3848</c:v>
                </c:pt>
                <c:pt idx="8">
                  <c:v>8</c:v>
                </c:pt>
                <c:pt idx="9">
                  <c:v>26</c:v>
                </c:pt>
                <c:pt idx="10">
                  <c:v>31016</c:v>
                </c:pt>
              </c:numCache>
            </c:numRef>
          </c:val>
          <c:extLst>
            <c:ext xmlns:c16="http://schemas.microsoft.com/office/drawing/2014/chart" uri="{C3380CC4-5D6E-409C-BE32-E72D297353CC}">
              <c16:uniqueId val="{00000000-7F59-4A21-AC89-68378F22CF88}"/>
            </c:ext>
          </c:extLst>
        </c:ser>
        <c:dLbls>
          <c:showLegendKey val="0"/>
          <c:showVal val="0"/>
          <c:showCatName val="0"/>
          <c:showSerName val="0"/>
          <c:showPercent val="0"/>
          <c:showBubbleSize val="0"/>
        </c:dLbls>
        <c:gapWidth val="219"/>
        <c:overlap val="-27"/>
        <c:axId val="253765311"/>
        <c:axId val="253762431"/>
      </c:barChart>
      <c:catAx>
        <c:axId val="25376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53762431"/>
        <c:crosses val="autoZero"/>
        <c:auto val="1"/>
        <c:lblAlgn val="ctr"/>
        <c:lblOffset val="100"/>
        <c:noMultiLvlLbl val="0"/>
      </c:catAx>
      <c:valAx>
        <c:axId val="25376243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53765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6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0488" y="0"/>
            <a:ext cx="2984500" cy="501650"/>
          </a:xfrm>
          <a:prstGeom prst="rect">
            <a:avLst/>
          </a:prstGeom>
        </p:spPr>
        <p:txBody>
          <a:bodyPr vert="horz" lIns="91440" tIns="45720" rIns="91440" bIns="45720" rtlCol="0"/>
          <a:lstStyle>
            <a:lvl1pPr algn="r">
              <a:defRPr sz="1200"/>
            </a:lvl1pPr>
          </a:lstStyle>
          <a:p>
            <a:fld id="{3A1F27E6-066B-4C80-8190-225ED259A6B3}" type="datetimeFigureOut">
              <a:rPr kumimoji="1" lang="ja-JP" altLang="en-US" smtClean="0"/>
              <a:t>2023/5/16</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5325" cy="33797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08625" cy="39433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0488" y="9515475"/>
            <a:ext cx="2984500" cy="501650"/>
          </a:xfrm>
          <a:prstGeom prst="rect">
            <a:avLst/>
          </a:prstGeom>
        </p:spPr>
        <p:txBody>
          <a:bodyPr vert="horz" lIns="91440" tIns="45720" rIns="91440" bIns="45720" rtlCol="0" anchor="b"/>
          <a:lstStyle>
            <a:lvl1pPr algn="r">
              <a:defRPr sz="1200"/>
            </a:lvl1pPr>
          </a:lstStyle>
          <a:p>
            <a:fld id="{6CCDD106-1724-4235-A141-BB2B66FEFFFE}" type="slidenum">
              <a:rPr kumimoji="1" lang="ja-JP" altLang="en-US" smtClean="0"/>
              <a:t>‹#›</a:t>
            </a:fld>
            <a:endParaRPr kumimoji="1" lang="ja-JP" altLang="en-US"/>
          </a:p>
        </p:txBody>
      </p:sp>
    </p:spTree>
    <p:extLst>
      <p:ext uri="{BB962C8B-B14F-4D97-AF65-F5344CB8AC3E}">
        <p14:creationId xmlns:p14="http://schemas.microsoft.com/office/powerpoint/2010/main" val="2103623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E722EA-71E3-4749-9B7F-A519A846A9D4}" type="datetime1">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0716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B3F533-549A-433C-BDC1-37E5D4C4036C}" type="datetime1">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40405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5F8860-AD04-4668-84EA-6B83D6F98454}" type="datetime1">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395859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2E9CF3-1ADE-4E04-BA19-828C46261A45}" type="slidenum">
              <a:rPr kumimoji="1" lang="ja-JP" altLang="en-US" smtClean="0"/>
              <a:t>‹#›</a:t>
            </a:fld>
            <a:endParaRPr kumimoji="1" lang="ja-JP" altLang="en-US"/>
          </a:p>
        </p:txBody>
      </p:sp>
    </p:spTree>
    <p:extLst>
      <p:ext uri="{BB962C8B-B14F-4D97-AF65-F5344CB8AC3E}">
        <p14:creationId xmlns:p14="http://schemas.microsoft.com/office/powerpoint/2010/main" val="22375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66B5B0-7BCF-4514-BD21-756A2BD01421}" type="datetime1">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376552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C7134A-685F-4DD2-B59E-4A03B0818B7F}" type="datetime1">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354054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3B9A57-06C6-4262-8BD2-8ECB7BE8558D}" type="datetime1">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7" name="Slide Number Placeholder 6"/>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191189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F8FB79A-E808-4032-AC46-0B883747B574}" type="datetime1">
              <a:rPr kumimoji="1" lang="ja-JP" altLang="en-US" smtClean="0"/>
              <a:t>2023/5/16</a:t>
            </a:fld>
            <a:endParaRPr kumimoji="1" lang="ja-JP" altLang="en-US"/>
          </a:p>
        </p:txBody>
      </p:sp>
      <p:sp>
        <p:nvSpPr>
          <p:cNvPr id="8" name="Footer Placeholder 7"/>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9" name="Slide Number Placeholder 8"/>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6651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5A79783-28D3-4E78-A92D-8D8C94DA8BC8}" type="datetime1">
              <a:rPr kumimoji="1" lang="ja-JP" altLang="en-US" smtClean="0"/>
              <a:t>2023/5/16</a:t>
            </a:fld>
            <a:endParaRPr kumimoji="1" lang="ja-JP" altLang="en-US"/>
          </a:p>
        </p:txBody>
      </p:sp>
      <p:sp>
        <p:nvSpPr>
          <p:cNvPr id="4" name="Footer Placeholder 3"/>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5" name="Slide Number Placeholder 4"/>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59908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4FBA5-205C-4012-A0EE-004C7BC2885D}" type="datetime1">
              <a:rPr kumimoji="1" lang="ja-JP" altLang="en-US" smtClean="0"/>
              <a:t>2023/5/16</a:t>
            </a:fld>
            <a:endParaRPr kumimoji="1" lang="ja-JP" altLang="en-US"/>
          </a:p>
        </p:txBody>
      </p:sp>
      <p:sp>
        <p:nvSpPr>
          <p:cNvPr id="3" name="Footer Placeholder 2"/>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4" name="Slide Number Placeholder 3"/>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410754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01A9B2-10EA-4AEA-8BDE-3B8D770AA655}" type="datetime1">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7" name="Slide Number Placeholder 6"/>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3691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D30EAF-44A5-4F3E-B274-3235217C20FA}" type="datetime1">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7" name="Slide Number Placeholder 6"/>
          <p:cNvSpPr>
            <a:spLocks noGrp="1"/>
          </p:cNvSpPr>
          <p:nvPr>
            <p:ph type="sldNum" sz="quarter" idx="12"/>
          </p:nvPr>
        </p:nvSpPr>
        <p:spPr/>
        <p:txBody>
          <a:body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5586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74BBD-BE8E-4C3A-8AF5-27631C90A67A}" type="datetime1">
              <a:rPr kumimoji="1" lang="ja-JP" altLang="en-US" smtClean="0"/>
              <a:t>2023/5/16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LCWS2023, Yoshioka@Sustainability Session</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ED4B6-C31D-434E-B092-942830817621}" type="slidenum">
              <a:rPr kumimoji="1" lang="ja-JP" altLang="en-US" smtClean="0"/>
              <a:t>‹#›</a:t>
            </a:fld>
            <a:endParaRPr kumimoji="1" lang="ja-JP" altLang="en-US"/>
          </a:p>
        </p:txBody>
      </p:sp>
    </p:spTree>
    <p:extLst>
      <p:ext uri="{BB962C8B-B14F-4D97-AF65-F5344CB8AC3E}">
        <p14:creationId xmlns:p14="http://schemas.microsoft.com/office/powerpoint/2010/main" val="217508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B4A691-FC4E-60B2-B38C-297D3292C170}"/>
              </a:ext>
            </a:extLst>
          </p:cNvPr>
          <p:cNvPicPr>
            <a:picLocks noChangeAspect="1"/>
          </p:cNvPicPr>
          <p:nvPr/>
        </p:nvPicPr>
        <p:blipFill>
          <a:blip r:embed="rId2"/>
          <a:stretch>
            <a:fillRect/>
          </a:stretch>
        </p:blipFill>
        <p:spPr>
          <a:xfrm>
            <a:off x="0" y="0"/>
            <a:ext cx="9144000" cy="2770564"/>
          </a:xfrm>
          <a:prstGeom prst="rect">
            <a:avLst/>
          </a:prstGeom>
        </p:spPr>
      </p:pic>
      <p:sp>
        <p:nvSpPr>
          <p:cNvPr id="2" name="テキスト ボックス 1">
            <a:extLst>
              <a:ext uri="{FF2B5EF4-FFF2-40B4-BE49-F238E27FC236}">
                <a16:creationId xmlns:a16="http://schemas.microsoft.com/office/drawing/2014/main" id="{4A724FA4-6C5A-5A58-E9C2-A429D6E5082F}"/>
              </a:ext>
            </a:extLst>
          </p:cNvPr>
          <p:cNvSpPr txBox="1"/>
          <p:nvPr/>
        </p:nvSpPr>
        <p:spPr>
          <a:xfrm>
            <a:off x="103520" y="3252158"/>
            <a:ext cx="8980098" cy="1200329"/>
          </a:xfrm>
          <a:prstGeom prst="rect">
            <a:avLst/>
          </a:prstGeom>
          <a:noFill/>
          <a:ln>
            <a:solidFill>
              <a:schemeClr val="accent1"/>
            </a:solidFill>
          </a:ln>
        </p:spPr>
        <p:txBody>
          <a:bodyPr wrap="square" rtlCol="0">
            <a:spAutoFit/>
          </a:bodyPr>
          <a:lstStyle/>
          <a:p>
            <a:r>
              <a:rPr kumimoji="1" lang="en-US" altLang="ja-JP" sz="2400" b="1" dirty="0">
                <a:latin typeface="+mj-ea"/>
                <a:ea typeface="+mj-ea"/>
              </a:rPr>
              <a:t>My mission is to be based in Iwate Prefecture, where the ILC candidate site is located, and to work with the community to do what is necessary for the community to accept the ILC.</a:t>
            </a:r>
            <a:endParaRPr kumimoji="1" lang="ja-JP" altLang="en-US" sz="2400" b="1" dirty="0">
              <a:latin typeface="+mj-ea"/>
              <a:ea typeface="+mj-ea"/>
            </a:endParaRPr>
          </a:p>
        </p:txBody>
      </p:sp>
      <p:sp>
        <p:nvSpPr>
          <p:cNvPr id="7" name="テキスト ボックス 6">
            <a:extLst>
              <a:ext uri="{FF2B5EF4-FFF2-40B4-BE49-F238E27FC236}">
                <a16:creationId xmlns:a16="http://schemas.microsoft.com/office/drawing/2014/main" id="{D9BB49D0-073F-9B0F-F5FD-5ABEACD1F6DD}"/>
              </a:ext>
            </a:extLst>
          </p:cNvPr>
          <p:cNvSpPr txBox="1"/>
          <p:nvPr/>
        </p:nvSpPr>
        <p:spPr>
          <a:xfrm>
            <a:off x="168215" y="4718421"/>
            <a:ext cx="8807569" cy="1569660"/>
          </a:xfrm>
          <a:prstGeom prst="rect">
            <a:avLst/>
          </a:prstGeom>
          <a:noFill/>
          <a:ln>
            <a:solidFill>
              <a:schemeClr val="accent1"/>
            </a:solidFill>
          </a:ln>
        </p:spPr>
        <p:txBody>
          <a:bodyPr wrap="square" rtlCol="0">
            <a:spAutoFit/>
          </a:bodyPr>
          <a:lstStyle/>
          <a:p>
            <a:r>
              <a:rPr kumimoji="1" lang="en-US" altLang="ja-JP" sz="2400" b="1" dirty="0">
                <a:latin typeface="+mj-ea"/>
                <a:ea typeface="+mj-ea"/>
              </a:rPr>
              <a:t>For this purpose, we are willing to make efforts in cooperation with many colleagues in Japan and abroad.</a:t>
            </a:r>
          </a:p>
          <a:p>
            <a:r>
              <a:rPr kumimoji="1" lang="en-US" altLang="ja-JP" sz="2400" b="1" dirty="0">
                <a:latin typeface="+mj-ea"/>
                <a:ea typeface="+mj-ea"/>
              </a:rPr>
              <a:t>In particular, we would like to strengthen cooperation between the region and KEK and AAA in Japan.</a:t>
            </a:r>
            <a:endParaRPr kumimoji="1" lang="ja-JP" altLang="en-US" sz="2400" b="1" dirty="0">
              <a:latin typeface="+mj-ea"/>
              <a:ea typeface="+mj-ea"/>
            </a:endParaRPr>
          </a:p>
        </p:txBody>
      </p:sp>
      <p:sp>
        <p:nvSpPr>
          <p:cNvPr id="4" name="フッター プレースホルダー 3">
            <a:extLst>
              <a:ext uri="{FF2B5EF4-FFF2-40B4-BE49-F238E27FC236}">
                <a16:creationId xmlns:a16="http://schemas.microsoft.com/office/drawing/2014/main" id="{BCAE8348-66DF-5699-069F-FB2A1493528E}"/>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5" name="スライド番号プレースホルダー 4">
            <a:extLst>
              <a:ext uri="{FF2B5EF4-FFF2-40B4-BE49-F238E27FC236}">
                <a16:creationId xmlns:a16="http://schemas.microsoft.com/office/drawing/2014/main" id="{6C00885E-AB3B-ABC2-B79E-6C42A3A61085}"/>
              </a:ext>
            </a:extLst>
          </p:cNvPr>
          <p:cNvSpPr>
            <a:spLocks noGrp="1"/>
          </p:cNvSpPr>
          <p:nvPr>
            <p:ph type="sldNum" sz="quarter" idx="12"/>
          </p:nvPr>
        </p:nvSpPr>
        <p:spPr/>
        <p:txBody>
          <a:bodyPr/>
          <a:lstStyle/>
          <a:p>
            <a:fld id="{BD5ED4B6-C31D-434E-B092-942830817621}" type="slidenum">
              <a:rPr kumimoji="1" lang="ja-JP" altLang="en-US" smtClean="0"/>
              <a:t>1</a:t>
            </a:fld>
            <a:endParaRPr kumimoji="1" lang="ja-JP" altLang="en-US"/>
          </a:p>
        </p:txBody>
      </p:sp>
    </p:spTree>
    <p:extLst>
      <p:ext uri="{BB962C8B-B14F-4D97-AF65-F5344CB8AC3E}">
        <p14:creationId xmlns:p14="http://schemas.microsoft.com/office/powerpoint/2010/main" val="18519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D87F01C-3479-375F-3A19-A35A016E9279}"/>
              </a:ext>
            </a:extLst>
          </p:cNvPr>
          <p:cNvPicPr>
            <a:picLocks noChangeAspect="1"/>
          </p:cNvPicPr>
          <p:nvPr/>
        </p:nvPicPr>
        <p:blipFill rotWithShape="1">
          <a:blip r:embed="rId2">
            <a:extLst>
              <a:ext uri="{28A0092B-C50C-407E-A947-70E740481C1C}">
                <a14:useLocalDpi xmlns:a14="http://schemas.microsoft.com/office/drawing/2010/main" val="0"/>
              </a:ext>
            </a:extLst>
          </a:blip>
          <a:srcRect b="8912"/>
          <a:stretch/>
        </p:blipFill>
        <p:spPr>
          <a:xfrm>
            <a:off x="0" y="2030371"/>
            <a:ext cx="9144000" cy="4719846"/>
          </a:xfrm>
          <a:prstGeom prst="rect">
            <a:avLst/>
          </a:prstGeom>
        </p:spPr>
      </p:pic>
      <p:sp>
        <p:nvSpPr>
          <p:cNvPr id="6" name="テキスト ボックス 5">
            <a:extLst>
              <a:ext uri="{FF2B5EF4-FFF2-40B4-BE49-F238E27FC236}">
                <a16:creationId xmlns:a16="http://schemas.microsoft.com/office/drawing/2014/main" id="{9E90A1ED-2623-EA29-0BE8-00A656F474F6}"/>
              </a:ext>
            </a:extLst>
          </p:cNvPr>
          <p:cNvSpPr txBox="1"/>
          <p:nvPr/>
        </p:nvSpPr>
        <p:spPr>
          <a:xfrm rot="16200000">
            <a:off x="5653506" y="4014577"/>
            <a:ext cx="1571264" cy="400110"/>
          </a:xfrm>
          <a:prstGeom prst="rect">
            <a:avLst/>
          </a:prstGeom>
          <a:solidFill>
            <a:schemeClr val="accent5">
              <a:lumMod val="50000"/>
            </a:schemeClr>
          </a:solidFill>
        </p:spPr>
        <p:txBody>
          <a:bodyPr wrap="none" rtlCol="0">
            <a:spAutoFit/>
          </a:bodyPr>
          <a:lstStyle/>
          <a:p>
            <a:r>
              <a:rPr kumimoji="1" lang="en-US" altLang="ja-JP" sz="2000" b="1" dirty="0">
                <a:solidFill>
                  <a:schemeClr val="bg1"/>
                </a:solidFill>
              </a:rPr>
              <a:t>Japan Trench</a:t>
            </a:r>
            <a:endParaRPr kumimoji="1" lang="ja-JP" altLang="en-US" sz="2000" b="1" dirty="0">
              <a:solidFill>
                <a:schemeClr val="bg1"/>
              </a:solidFill>
            </a:endParaRPr>
          </a:p>
        </p:txBody>
      </p:sp>
      <p:sp>
        <p:nvSpPr>
          <p:cNvPr id="7" name="テキスト ボックス 6">
            <a:extLst>
              <a:ext uri="{FF2B5EF4-FFF2-40B4-BE49-F238E27FC236}">
                <a16:creationId xmlns:a16="http://schemas.microsoft.com/office/drawing/2014/main" id="{E63DD56C-65D5-7D62-4DB8-F1B7BF79CED0}"/>
              </a:ext>
            </a:extLst>
          </p:cNvPr>
          <p:cNvSpPr txBox="1"/>
          <p:nvPr/>
        </p:nvSpPr>
        <p:spPr>
          <a:xfrm>
            <a:off x="3711123" y="5347766"/>
            <a:ext cx="1721753" cy="400110"/>
          </a:xfrm>
          <a:prstGeom prst="rect">
            <a:avLst/>
          </a:prstGeom>
          <a:solidFill>
            <a:schemeClr val="accent5">
              <a:lumMod val="50000"/>
            </a:schemeClr>
          </a:solidFill>
        </p:spPr>
        <p:txBody>
          <a:bodyPr wrap="none" rtlCol="0">
            <a:spAutoFit/>
          </a:bodyPr>
          <a:lstStyle/>
          <a:p>
            <a:r>
              <a:rPr kumimoji="1" lang="en-US" altLang="ja-JP" sz="2000" b="1" dirty="0">
                <a:solidFill>
                  <a:schemeClr val="bg1"/>
                </a:solidFill>
              </a:rPr>
              <a:t>Nankai Trough</a:t>
            </a:r>
            <a:endParaRPr kumimoji="1" lang="ja-JP" altLang="en-US" sz="2000" b="1" dirty="0">
              <a:solidFill>
                <a:schemeClr val="bg1"/>
              </a:solidFill>
            </a:endParaRPr>
          </a:p>
        </p:txBody>
      </p:sp>
      <p:sp>
        <p:nvSpPr>
          <p:cNvPr id="8" name="テキスト ボックス 7">
            <a:extLst>
              <a:ext uri="{FF2B5EF4-FFF2-40B4-BE49-F238E27FC236}">
                <a16:creationId xmlns:a16="http://schemas.microsoft.com/office/drawing/2014/main" id="{7B759D87-A0E2-CF8F-3A73-807F03BD53FD}"/>
              </a:ext>
            </a:extLst>
          </p:cNvPr>
          <p:cNvSpPr txBox="1"/>
          <p:nvPr/>
        </p:nvSpPr>
        <p:spPr>
          <a:xfrm>
            <a:off x="2222324" y="4145370"/>
            <a:ext cx="1511952" cy="400110"/>
          </a:xfrm>
          <a:prstGeom prst="rect">
            <a:avLst/>
          </a:prstGeom>
          <a:solidFill>
            <a:srgbClr val="00B0F0"/>
          </a:solidFill>
        </p:spPr>
        <p:txBody>
          <a:bodyPr wrap="none" rtlCol="0">
            <a:spAutoFit/>
          </a:bodyPr>
          <a:lstStyle/>
          <a:p>
            <a:r>
              <a:rPr kumimoji="1" lang="en-US" altLang="ja-JP" sz="2000" b="1" dirty="0">
                <a:solidFill>
                  <a:schemeClr val="bg1"/>
                </a:solidFill>
              </a:rPr>
              <a:t>Sea of Japan</a:t>
            </a:r>
            <a:endParaRPr kumimoji="1" lang="ja-JP" altLang="en-US" sz="2000" b="1" dirty="0">
              <a:solidFill>
                <a:schemeClr val="bg1"/>
              </a:solidFill>
            </a:endParaRPr>
          </a:p>
        </p:txBody>
      </p:sp>
      <p:sp>
        <p:nvSpPr>
          <p:cNvPr id="9" name="矢印: 右 8">
            <a:extLst>
              <a:ext uri="{FF2B5EF4-FFF2-40B4-BE49-F238E27FC236}">
                <a16:creationId xmlns:a16="http://schemas.microsoft.com/office/drawing/2014/main" id="{E3F6ACEE-5832-3386-D38F-9E134319AADC}"/>
              </a:ext>
            </a:extLst>
          </p:cNvPr>
          <p:cNvSpPr/>
          <p:nvPr/>
        </p:nvSpPr>
        <p:spPr>
          <a:xfrm>
            <a:off x="776378" y="3422418"/>
            <a:ext cx="3871134" cy="5565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Prevailing wind</a:t>
            </a:r>
            <a:endParaRPr kumimoji="1" lang="ja-JP" altLang="en-US" b="1" dirty="0"/>
          </a:p>
        </p:txBody>
      </p:sp>
      <p:sp>
        <p:nvSpPr>
          <p:cNvPr id="10" name="テキスト ボックス 9">
            <a:extLst>
              <a:ext uri="{FF2B5EF4-FFF2-40B4-BE49-F238E27FC236}">
                <a16:creationId xmlns:a16="http://schemas.microsoft.com/office/drawing/2014/main" id="{93B78CE4-28BB-BBAB-1C89-BF9A957B16AA}"/>
              </a:ext>
            </a:extLst>
          </p:cNvPr>
          <p:cNvSpPr txBox="1"/>
          <p:nvPr/>
        </p:nvSpPr>
        <p:spPr>
          <a:xfrm>
            <a:off x="60384" y="637083"/>
            <a:ext cx="9023230" cy="1754326"/>
          </a:xfrm>
          <a:prstGeom prst="rect">
            <a:avLst/>
          </a:prstGeom>
          <a:noFill/>
        </p:spPr>
        <p:txBody>
          <a:bodyPr wrap="square" rtlCol="0">
            <a:spAutoFit/>
          </a:bodyPr>
          <a:lstStyle/>
          <a:p>
            <a:r>
              <a:rPr kumimoji="1" lang="en-US" altLang="ja-JP" b="1" dirty="0">
                <a:latin typeface="+mj-ea"/>
                <a:ea typeface="+mj-ea"/>
              </a:rPr>
              <a:t>“Prevailing wind + water from Sea of Japan + backbone (e.g. of a mountain ridge)”</a:t>
            </a:r>
          </a:p>
          <a:p>
            <a:r>
              <a:rPr kumimoji="1" lang="en-US" altLang="ja-JP" b="1" dirty="0">
                <a:latin typeface="+mj-ea"/>
                <a:ea typeface="+mj-ea"/>
                <a:sym typeface="Wingdings" panose="05000000000000000000" pitchFamily="2" charset="2"/>
              </a:rPr>
              <a:t></a:t>
            </a:r>
            <a:r>
              <a:rPr kumimoji="1" lang="en-US" altLang="ja-JP" b="1" dirty="0">
                <a:latin typeface="+mj-ea"/>
                <a:ea typeface="+mj-ea"/>
              </a:rPr>
              <a:t>Bringing a bounty of 1,700 mm of average annual precipitation.</a:t>
            </a:r>
          </a:p>
          <a:p>
            <a:r>
              <a:rPr kumimoji="1" lang="en-US" altLang="ja-JP" b="1" dirty="0">
                <a:latin typeface="+mj-ea"/>
                <a:ea typeface="+mj-ea"/>
                <a:sym typeface="Wingdings" panose="05000000000000000000" pitchFamily="2" charset="2"/>
              </a:rPr>
              <a:t>Japan is not blessed with fossil fuel production, but it has an abundance of sustainable biomass.</a:t>
            </a:r>
          </a:p>
          <a:p>
            <a:r>
              <a:rPr kumimoji="1" lang="en-US" altLang="ja-JP" b="1" dirty="0">
                <a:latin typeface="+mj-ea"/>
                <a:ea typeface="+mj-ea"/>
                <a:sym typeface="Wingdings" panose="05000000000000000000" pitchFamily="2" charset="2"/>
              </a:rPr>
              <a:t>Properly managed biomass can be expected to absorb more than 5 tons of CO</a:t>
            </a:r>
            <a:r>
              <a:rPr kumimoji="1" lang="en-US" altLang="ja-JP" b="1" baseline="-25000" dirty="0">
                <a:latin typeface="+mj-ea"/>
                <a:ea typeface="+mj-ea"/>
                <a:sym typeface="Wingdings" panose="05000000000000000000" pitchFamily="2" charset="2"/>
              </a:rPr>
              <a:t>2</a:t>
            </a:r>
            <a:r>
              <a:rPr kumimoji="1" lang="en-US" altLang="ja-JP" b="1" dirty="0">
                <a:latin typeface="+mj-ea"/>
                <a:ea typeface="+mj-ea"/>
                <a:sym typeface="Wingdings" panose="05000000000000000000" pitchFamily="2" charset="2"/>
              </a:rPr>
              <a:t> per hectare annually.</a:t>
            </a:r>
            <a:endParaRPr kumimoji="1" lang="ja-JP" altLang="en-US" b="1" dirty="0">
              <a:latin typeface="+mj-ea"/>
              <a:ea typeface="+mj-ea"/>
            </a:endParaRPr>
          </a:p>
        </p:txBody>
      </p:sp>
      <p:sp>
        <p:nvSpPr>
          <p:cNvPr id="2" name="テキスト ボックス 1">
            <a:extLst>
              <a:ext uri="{FF2B5EF4-FFF2-40B4-BE49-F238E27FC236}">
                <a16:creationId xmlns:a16="http://schemas.microsoft.com/office/drawing/2014/main" id="{389B9238-F486-A483-699D-5893B76419D4}"/>
              </a:ext>
            </a:extLst>
          </p:cNvPr>
          <p:cNvSpPr txBox="1"/>
          <p:nvPr/>
        </p:nvSpPr>
        <p:spPr>
          <a:xfrm>
            <a:off x="694976" y="53571"/>
            <a:ext cx="7754046" cy="523220"/>
          </a:xfrm>
          <a:prstGeom prst="rect">
            <a:avLst/>
          </a:prstGeom>
          <a:noFill/>
        </p:spPr>
        <p:txBody>
          <a:bodyPr wrap="none" rtlCol="0">
            <a:spAutoFit/>
          </a:bodyPr>
          <a:lstStyle/>
          <a:p>
            <a:r>
              <a:rPr kumimoji="1" lang="en-US" altLang="ja-JP" sz="2800" b="1" dirty="0">
                <a:effectLst>
                  <a:outerShdw blurRad="38100" dist="38100" dir="2700000" algn="tl">
                    <a:srgbClr val="000000">
                      <a:alpha val="43137"/>
                    </a:srgbClr>
                  </a:outerShdw>
                </a:effectLst>
                <a:highlight>
                  <a:srgbClr val="FFFF00"/>
                </a:highlight>
                <a:latin typeface="+mj-ea"/>
                <a:ea typeface="+mj-ea"/>
              </a:rPr>
              <a:t>Japan has abundant sustainable plant resources</a:t>
            </a:r>
            <a:endParaRPr kumimoji="1" lang="ja-JP" altLang="en-US" sz="2800" b="1" dirty="0">
              <a:effectLst>
                <a:outerShdw blurRad="38100" dist="38100" dir="2700000" algn="tl">
                  <a:srgbClr val="000000">
                    <a:alpha val="43137"/>
                  </a:srgbClr>
                </a:outerShdw>
              </a:effectLst>
              <a:highlight>
                <a:srgbClr val="FFFF00"/>
              </a:highlight>
              <a:latin typeface="+mj-ea"/>
              <a:ea typeface="+mj-ea"/>
            </a:endParaRPr>
          </a:p>
        </p:txBody>
      </p:sp>
      <p:pic>
        <p:nvPicPr>
          <p:cNvPr id="3" name="図 2">
            <a:extLst>
              <a:ext uri="{FF2B5EF4-FFF2-40B4-BE49-F238E27FC236}">
                <a16:creationId xmlns:a16="http://schemas.microsoft.com/office/drawing/2014/main" id="{21CFEEB9-1A44-D200-6768-A91754C12A80}"/>
              </a:ext>
            </a:extLst>
          </p:cNvPr>
          <p:cNvPicPr>
            <a:picLocks noChangeAspect="1"/>
          </p:cNvPicPr>
          <p:nvPr/>
        </p:nvPicPr>
        <p:blipFill rotWithShape="1">
          <a:blip r:embed="rId3"/>
          <a:srcRect l="19326" b="29080"/>
          <a:stretch/>
        </p:blipFill>
        <p:spPr>
          <a:xfrm flipH="1">
            <a:off x="0" y="2778613"/>
            <a:ext cx="1677777" cy="1844161"/>
          </a:xfrm>
          <a:prstGeom prst="rect">
            <a:avLst/>
          </a:prstGeom>
        </p:spPr>
      </p:pic>
      <p:sp>
        <p:nvSpPr>
          <p:cNvPr id="11" name="フリーフォーム: 図形 10">
            <a:extLst>
              <a:ext uri="{FF2B5EF4-FFF2-40B4-BE49-F238E27FC236}">
                <a16:creationId xmlns:a16="http://schemas.microsoft.com/office/drawing/2014/main" id="{30AE07D3-7929-DDCF-031F-1EB6EFABFB50}"/>
              </a:ext>
            </a:extLst>
          </p:cNvPr>
          <p:cNvSpPr/>
          <p:nvPr/>
        </p:nvSpPr>
        <p:spPr>
          <a:xfrm>
            <a:off x="3260785" y="3428999"/>
            <a:ext cx="1820173" cy="1513937"/>
          </a:xfrm>
          <a:custGeom>
            <a:avLst/>
            <a:gdLst>
              <a:gd name="connsiteX0" fmla="*/ 1630392 w 1897811"/>
              <a:gd name="connsiteY0" fmla="*/ 0 h 1431985"/>
              <a:gd name="connsiteX1" fmla="*/ 1664898 w 1897811"/>
              <a:gd name="connsiteY1" fmla="*/ 43132 h 1431985"/>
              <a:gd name="connsiteX2" fmla="*/ 1716657 w 1897811"/>
              <a:gd name="connsiteY2" fmla="*/ 94891 h 1431985"/>
              <a:gd name="connsiteX3" fmla="*/ 1751162 w 1897811"/>
              <a:gd name="connsiteY3" fmla="*/ 146649 h 1431985"/>
              <a:gd name="connsiteX4" fmla="*/ 1837426 w 1897811"/>
              <a:gd name="connsiteY4" fmla="*/ 301924 h 1431985"/>
              <a:gd name="connsiteX5" fmla="*/ 1897811 w 1897811"/>
              <a:gd name="connsiteY5" fmla="*/ 396815 h 1431985"/>
              <a:gd name="connsiteX6" fmla="*/ 1871932 w 1897811"/>
              <a:gd name="connsiteY6" fmla="*/ 543464 h 1431985"/>
              <a:gd name="connsiteX7" fmla="*/ 1854679 w 1897811"/>
              <a:gd name="connsiteY7" fmla="*/ 577970 h 1431985"/>
              <a:gd name="connsiteX8" fmla="*/ 1820173 w 1897811"/>
              <a:gd name="connsiteY8" fmla="*/ 629728 h 1431985"/>
              <a:gd name="connsiteX9" fmla="*/ 1785668 w 1897811"/>
              <a:gd name="connsiteY9" fmla="*/ 681487 h 1431985"/>
              <a:gd name="connsiteX10" fmla="*/ 1742536 w 1897811"/>
              <a:gd name="connsiteY10" fmla="*/ 750498 h 1431985"/>
              <a:gd name="connsiteX11" fmla="*/ 1716657 w 1897811"/>
              <a:gd name="connsiteY11" fmla="*/ 767751 h 1431985"/>
              <a:gd name="connsiteX12" fmla="*/ 1639019 w 1897811"/>
              <a:gd name="connsiteY12" fmla="*/ 810883 h 1431985"/>
              <a:gd name="connsiteX13" fmla="*/ 1587260 w 1897811"/>
              <a:gd name="connsiteY13" fmla="*/ 845389 h 1431985"/>
              <a:gd name="connsiteX14" fmla="*/ 1483743 w 1897811"/>
              <a:gd name="connsiteY14" fmla="*/ 914400 h 1431985"/>
              <a:gd name="connsiteX15" fmla="*/ 1449238 w 1897811"/>
              <a:gd name="connsiteY15" fmla="*/ 940279 h 1431985"/>
              <a:gd name="connsiteX16" fmla="*/ 1388853 w 1897811"/>
              <a:gd name="connsiteY16" fmla="*/ 957532 h 1431985"/>
              <a:gd name="connsiteX17" fmla="*/ 1337094 w 1897811"/>
              <a:gd name="connsiteY17" fmla="*/ 974785 h 1431985"/>
              <a:gd name="connsiteX18" fmla="*/ 1285336 w 1897811"/>
              <a:gd name="connsiteY18" fmla="*/ 992038 h 1431985"/>
              <a:gd name="connsiteX19" fmla="*/ 1190445 w 1897811"/>
              <a:gd name="connsiteY19" fmla="*/ 1026543 h 1431985"/>
              <a:gd name="connsiteX20" fmla="*/ 1164566 w 1897811"/>
              <a:gd name="connsiteY20" fmla="*/ 1043796 h 1431985"/>
              <a:gd name="connsiteX21" fmla="*/ 1121434 w 1897811"/>
              <a:gd name="connsiteY21" fmla="*/ 1052423 h 1431985"/>
              <a:gd name="connsiteX22" fmla="*/ 1095555 w 1897811"/>
              <a:gd name="connsiteY22" fmla="*/ 1061049 h 1431985"/>
              <a:gd name="connsiteX23" fmla="*/ 1069675 w 1897811"/>
              <a:gd name="connsiteY23" fmla="*/ 1078302 h 1431985"/>
              <a:gd name="connsiteX24" fmla="*/ 1035170 w 1897811"/>
              <a:gd name="connsiteY24" fmla="*/ 1086928 h 1431985"/>
              <a:gd name="connsiteX25" fmla="*/ 1009290 w 1897811"/>
              <a:gd name="connsiteY25" fmla="*/ 1095555 h 1431985"/>
              <a:gd name="connsiteX26" fmla="*/ 923026 w 1897811"/>
              <a:gd name="connsiteY26" fmla="*/ 1112807 h 1431985"/>
              <a:gd name="connsiteX27" fmla="*/ 897147 w 1897811"/>
              <a:gd name="connsiteY27" fmla="*/ 1121434 h 1431985"/>
              <a:gd name="connsiteX28" fmla="*/ 854015 w 1897811"/>
              <a:gd name="connsiteY28" fmla="*/ 1130060 h 1431985"/>
              <a:gd name="connsiteX29" fmla="*/ 793630 w 1897811"/>
              <a:gd name="connsiteY29" fmla="*/ 1147313 h 1431985"/>
              <a:gd name="connsiteX30" fmla="*/ 646981 w 1897811"/>
              <a:gd name="connsiteY30" fmla="*/ 1164566 h 1431985"/>
              <a:gd name="connsiteX31" fmla="*/ 534838 w 1897811"/>
              <a:gd name="connsiteY31" fmla="*/ 1181819 h 1431985"/>
              <a:gd name="connsiteX32" fmla="*/ 431321 w 1897811"/>
              <a:gd name="connsiteY32" fmla="*/ 1233577 h 1431985"/>
              <a:gd name="connsiteX33" fmla="*/ 362309 w 1897811"/>
              <a:gd name="connsiteY33" fmla="*/ 1259457 h 1431985"/>
              <a:gd name="connsiteX34" fmla="*/ 336430 w 1897811"/>
              <a:gd name="connsiteY34" fmla="*/ 1276709 h 1431985"/>
              <a:gd name="connsiteX35" fmla="*/ 301924 w 1897811"/>
              <a:gd name="connsiteY35" fmla="*/ 1285336 h 1431985"/>
              <a:gd name="connsiteX36" fmla="*/ 276045 w 1897811"/>
              <a:gd name="connsiteY36" fmla="*/ 1293962 h 1431985"/>
              <a:gd name="connsiteX37" fmla="*/ 241540 w 1897811"/>
              <a:gd name="connsiteY37" fmla="*/ 1302589 h 1431985"/>
              <a:gd name="connsiteX38" fmla="*/ 172528 w 1897811"/>
              <a:gd name="connsiteY38" fmla="*/ 1328468 h 1431985"/>
              <a:gd name="connsiteX39" fmla="*/ 146649 w 1897811"/>
              <a:gd name="connsiteY39" fmla="*/ 1345721 h 1431985"/>
              <a:gd name="connsiteX40" fmla="*/ 120770 w 1897811"/>
              <a:gd name="connsiteY40" fmla="*/ 1354347 h 1431985"/>
              <a:gd name="connsiteX41" fmla="*/ 51758 w 1897811"/>
              <a:gd name="connsiteY41" fmla="*/ 1406106 h 1431985"/>
              <a:gd name="connsiteX42" fmla="*/ 0 w 1897811"/>
              <a:gd name="connsiteY42" fmla="*/ 1431985 h 143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97811" h="1431985">
                <a:moveTo>
                  <a:pt x="1630392" y="0"/>
                </a:moveTo>
                <a:cubicBezTo>
                  <a:pt x="1641894" y="14377"/>
                  <a:pt x="1652513" y="29508"/>
                  <a:pt x="1664898" y="43132"/>
                </a:cubicBezTo>
                <a:cubicBezTo>
                  <a:pt x="1681311" y="61186"/>
                  <a:pt x="1703123" y="74589"/>
                  <a:pt x="1716657" y="94891"/>
                </a:cubicBezTo>
                <a:cubicBezTo>
                  <a:pt x="1728159" y="112144"/>
                  <a:pt x="1741889" y="128103"/>
                  <a:pt x="1751162" y="146649"/>
                </a:cubicBezTo>
                <a:cubicBezTo>
                  <a:pt x="1776953" y="198231"/>
                  <a:pt x="1806012" y="257945"/>
                  <a:pt x="1837426" y="301924"/>
                </a:cubicBezTo>
                <a:cubicBezTo>
                  <a:pt x="1888032" y="372773"/>
                  <a:pt x="1869496" y="340185"/>
                  <a:pt x="1897811" y="396815"/>
                </a:cubicBezTo>
                <a:cubicBezTo>
                  <a:pt x="1892835" y="451555"/>
                  <a:pt x="1896196" y="494936"/>
                  <a:pt x="1871932" y="543464"/>
                </a:cubicBezTo>
                <a:cubicBezTo>
                  <a:pt x="1866181" y="554966"/>
                  <a:pt x="1861295" y="566943"/>
                  <a:pt x="1854679" y="577970"/>
                </a:cubicBezTo>
                <a:cubicBezTo>
                  <a:pt x="1844011" y="595750"/>
                  <a:pt x="1820173" y="629728"/>
                  <a:pt x="1820173" y="629728"/>
                </a:cubicBezTo>
                <a:cubicBezTo>
                  <a:pt x="1801670" y="685239"/>
                  <a:pt x="1826052" y="624949"/>
                  <a:pt x="1785668" y="681487"/>
                </a:cubicBezTo>
                <a:cubicBezTo>
                  <a:pt x="1751504" y="729317"/>
                  <a:pt x="1787849" y="705184"/>
                  <a:pt x="1742536" y="750498"/>
                </a:cubicBezTo>
                <a:cubicBezTo>
                  <a:pt x="1735205" y="757829"/>
                  <a:pt x="1725659" y="762607"/>
                  <a:pt x="1716657" y="767751"/>
                </a:cubicBezTo>
                <a:cubicBezTo>
                  <a:pt x="1682246" y="787415"/>
                  <a:pt x="1673502" y="785021"/>
                  <a:pt x="1639019" y="810883"/>
                </a:cubicBezTo>
                <a:cubicBezTo>
                  <a:pt x="1587324" y="849654"/>
                  <a:pt x="1639164" y="828087"/>
                  <a:pt x="1587260" y="845389"/>
                </a:cubicBezTo>
                <a:cubicBezTo>
                  <a:pt x="1481719" y="950930"/>
                  <a:pt x="1650869" y="789054"/>
                  <a:pt x="1483743" y="914400"/>
                </a:cubicBezTo>
                <a:cubicBezTo>
                  <a:pt x="1472241" y="923026"/>
                  <a:pt x="1461721" y="933146"/>
                  <a:pt x="1449238" y="940279"/>
                </a:cubicBezTo>
                <a:cubicBezTo>
                  <a:pt x="1438554" y="946384"/>
                  <a:pt x="1397703" y="954877"/>
                  <a:pt x="1388853" y="957532"/>
                </a:cubicBezTo>
                <a:cubicBezTo>
                  <a:pt x="1371434" y="962758"/>
                  <a:pt x="1354347" y="969034"/>
                  <a:pt x="1337094" y="974785"/>
                </a:cubicBezTo>
                <a:cubicBezTo>
                  <a:pt x="1319841" y="980536"/>
                  <a:pt x="1302052" y="984874"/>
                  <a:pt x="1285336" y="992038"/>
                </a:cubicBezTo>
                <a:cubicBezTo>
                  <a:pt x="1214054" y="1022587"/>
                  <a:pt x="1246196" y="1012606"/>
                  <a:pt x="1190445" y="1026543"/>
                </a:cubicBezTo>
                <a:cubicBezTo>
                  <a:pt x="1181819" y="1032294"/>
                  <a:pt x="1174273" y="1040156"/>
                  <a:pt x="1164566" y="1043796"/>
                </a:cubicBezTo>
                <a:cubicBezTo>
                  <a:pt x="1150838" y="1048944"/>
                  <a:pt x="1135658" y="1048867"/>
                  <a:pt x="1121434" y="1052423"/>
                </a:cubicBezTo>
                <a:cubicBezTo>
                  <a:pt x="1112613" y="1054628"/>
                  <a:pt x="1104181" y="1058174"/>
                  <a:pt x="1095555" y="1061049"/>
                </a:cubicBezTo>
                <a:cubicBezTo>
                  <a:pt x="1086928" y="1066800"/>
                  <a:pt x="1079205" y="1074218"/>
                  <a:pt x="1069675" y="1078302"/>
                </a:cubicBezTo>
                <a:cubicBezTo>
                  <a:pt x="1058778" y="1082972"/>
                  <a:pt x="1046569" y="1083671"/>
                  <a:pt x="1035170" y="1086928"/>
                </a:cubicBezTo>
                <a:cubicBezTo>
                  <a:pt x="1026427" y="1089426"/>
                  <a:pt x="1018167" y="1093582"/>
                  <a:pt x="1009290" y="1095555"/>
                </a:cubicBezTo>
                <a:cubicBezTo>
                  <a:pt x="933044" y="1112499"/>
                  <a:pt x="983172" y="1095622"/>
                  <a:pt x="923026" y="1112807"/>
                </a:cubicBezTo>
                <a:cubicBezTo>
                  <a:pt x="914283" y="1115305"/>
                  <a:pt x="905969" y="1119229"/>
                  <a:pt x="897147" y="1121434"/>
                </a:cubicBezTo>
                <a:cubicBezTo>
                  <a:pt x="882923" y="1124990"/>
                  <a:pt x="868239" y="1126504"/>
                  <a:pt x="854015" y="1130060"/>
                </a:cubicBezTo>
                <a:cubicBezTo>
                  <a:pt x="833706" y="1135137"/>
                  <a:pt x="814028" y="1142606"/>
                  <a:pt x="793630" y="1147313"/>
                </a:cubicBezTo>
                <a:cubicBezTo>
                  <a:pt x="744605" y="1158627"/>
                  <a:pt x="697440" y="1158960"/>
                  <a:pt x="646981" y="1164566"/>
                </a:cubicBezTo>
                <a:cubicBezTo>
                  <a:pt x="613664" y="1168268"/>
                  <a:pt x="568472" y="1176213"/>
                  <a:pt x="534838" y="1181819"/>
                </a:cubicBezTo>
                <a:cubicBezTo>
                  <a:pt x="500332" y="1199072"/>
                  <a:pt x="467443" y="1220031"/>
                  <a:pt x="431321" y="1233577"/>
                </a:cubicBezTo>
                <a:cubicBezTo>
                  <a:pt x="408317" y="1242204"/>
                  <a:pt x="384675" y="1249291"/>
                  <a:pt x="362309" y="1259457"/>
                </a:cubicBezTo>
                <a:cubicBezTo>
                  <a:pt x="352871" y="1263747"/>
                  <a:pt x="345959" y="1272625"/>
                  <a:pt x="336430" y="1276709"/>
                </a:cubicBezTo>
                <a:cubicBezTo>
                  <a:pt x="325533" y="1281379"/>
                  <a:pt x="313324" y="1282079"/>
                  <a:pt x="301924" y="1285336"/>
                </a:cubicBezTo>
                <a:cubicBezTo>
                  <a:pt x="293181" y="1287834"/>
                  <a:pt x="284788" y="1291464"/>
                  <a:pt x="276045" y="1293962"/>
                </a:cubicBezTo>
                <a:cubicBezTo>
                  <a:pt x="264645" y="1297219"/>
                  <a:pt x="252641" y="1298426"/>
                  <a:pt x="241540" y="1302589"/>
                </a:cubicBezTo>
                <a:cubicBezTo>
                  <a:pt x="151323" y="1336420"/>
                  <a:pt x="261096" y="1306325"/>
                  <a:pt x="172528" y="1328468"/>
                </a:cubicBezTo>
                <a:cubicBezTo>
                  <a:pt x="163902" y="1334219"/>
                  <a:pt x="155922" y="1341084"/>
                  <a:pt x="146649" y="1345721"/>
                </a:cubicBezTo>
                <a:cubicBezTo>
                  <a:pt x="138516" y="1349787"/>
                  <a:pt x="128441" y="1349465"/>
                  <a:pt x="120770" y="1354347"/>
                </a:cubicBezTo>
                <a:cubicBezTo>
                  <a:pt x="96510" y="1369785"/>
                  <a:pt x="77477" y="1393247"/>
                  <a:pt x="51758" y="1406106"/>
                </a:cubicBezTo>
                <a:lnTo>
                  <a:pt x="0" y="1431985"/>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B51897D1-609C-F4D3-F9B1-9AD4012D827A}"/>
              </a:ext>
            </a:extLst>
          </p:cNvPr>
          <p:cNvCxnSpPr>
            <a:endCxn id="11" idx="3"/>
          </p:cNvCxnSpPr>
          <p:nvPr/>
        </p:nvCxnSpPr>
        <p:spPr>
          <a:xfrm flipH="1">
            <a:off x="4940308" y="897147"/>
            <a:ext cx="1934945" cy="26868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フッター プレースホルダー 3">
            <a:extLst>
              <a:ext uri="{FF2B5EF4-FFF2-40B4-BE49-F238E27FC236}">
                <a16:creationId xmlns:a16="http://schemas.microsoft.com/office/drawing/2014/main" id="{0D7514A4-4632-CDAF-FD09-4E6B89CE73F9}"/>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12" name="スライド番号プレースホルダー 11">
            <a:extLst>
              <a:ext uri="{FF2B5EF4-FFF2-40B4-BE49-F238E27FC236}">
                <a16:creationId xmlns:a16="http://schemas.microsoft.com/office/drawing/2014/main" id="{AE8A520F-68D7-A8CE-B154-F66766997E17}"/>
              </a:ext>
            </a:extLst>
          </p:cNvPr>
          <p:cNvSpPr>
            <a:spLocks noGrp="1"/>
          </p:cNvSpPr>
          <p:nvPr>
            <p:ph type="sldNum" sz="quarter" idx="12"/>
          </p:nvPr>
        </p:nvSpPr>
        <p:spPr/>
        <p:txBody>
          <a:bodyPr/>
          <a:lstStyle/>
          <a:p>
            <a:fld id="{BD5ED4B6-C31D-434E-B092-942830817621}" type="slidenum">
              <a:rPr kumimoji="1" lang="ja-JP" altLang="en-US" smtClean="0"/>
              <a:t>10</a:t>
            </a:fld>
            <a:endParaRPr kumimoji="1" lang="ja-JP" altLang="en-US"/>
          </a:p>
        </p:txBody>
      </p:sp>
    </p:spTree>
    <p:extLst>
      <p:ext uri="{BB962C8B-B14F-4D97-AF65-F5344CB8AC3E}">
        <p14:creationId xmlns:p14="http://schemas.microsoft.com/office/powerpoint/2010/main" val="189791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7CD2F6-8FBE-ED11-2016-809A892F6A89}"/>
              </a:ext>
            </a:extLst>
          </p:cNvPr>
          <p:cNvSpPr txBox="1"/>
          <p:nvPr/>
        </p:nvSpPr>
        <p:spPr>
          <a:xfrm>
            <a:off x="94892" y="77638"/>
            <a:ext cx="8907066" cy="954107"/>
          </a:xfrm>
          <a:prstGeom prst="rect">
            <a:avLst/>
          </a:prstGeom>
          <a:noFill/>
          <a:ln>
            <a:solidFill>
              <a:schemeClr val="accent1"/>
            </a:solidFill>
          </a:ln>
        </p:spPr>
        <p:txBody>
          <a:bodyPr wrap="square" rtlCol="0">
            <a:spAutoFit/>
          </a:bodyPr>
          <a:lstStyle/>
          <a:p>
            <a:r>
              <a:rPr kumimoji="1" lang="en-US" altLang="ja-JP" sz="2800" b="1" dirty="0">
                <a:effectLst>
                  <a:outerShdw blurRad="38100" dist="38100" dir="2700000" algn="tl">
                    <a:srgbClr val="000000">
                      <a:alpha val="43137"/>
                    </a:srgbClr>
                  </a:outerShdw>
                </a:effectLst>
                <a:latin typeface="+mj-ea"/>
                <a:ea typeface="+mj-ea"/>
              </a:rPr>
              <a:t>1. Distribution of wind conditions along the coast of Japan, where are suitable for wind power generation</a:t>
            </a:r>
            <a:endParaRPr kumimoji="1" lang="ja-JP" altLang="en-US" sz="2800" b="1" dirty="0">
              <a:effectLst>
                <a:outerShdw blurRad="38100" dist="38100" dir="2700000" algn="tl">
                  <a:srgbClr val="000000">
                    <a:alpha val="43137"/>
                  </a:srgbClr>
                </a:outerShdw>
              </a:effectLst>
              <a:latin typeface="+mj-ea"/>
              <a:ea typeface="+mj-ea"/>
            </a:endParaRPr>
          </a:p>
        </p:txBody>
      </p:sp>
      <p:pic>
        <p:nvPicPr>
          <p:cNvPr id="3" name="図 2">
            <a:extLst>
              <a:ext uri="{FF2B5EF4-FFF2-40B4-BE49-F238E27FC236}">
                <a16:creationId xmlns:a16="http://schemas.microsoft.com/office/drawing/2014/main" id="{990E1ACE-76B3-BF45-3590-6DCF20595601}"/>
              </a:ext>
            </a:extLst>
          </p:cNvPr>
          <p:cNvPicPr>
            <a:picLocks noChangeAspect="1"/>
          </p:cNvPicPr>
          <p:nvPr/>
        </p:nvPicPr>
        <p:blipFill>
          <a:blip r:embed="rId2"/>
          <a:stretch>
            <a:fillRect/>
          </a:stretch>
        </p:blipFill>
        <p:spPr>
          <a:xfrm>
            <a:off x="687492" y="1590088"/>
            <a:ext cx="7769016" cy="4937934"/>
          </a:xfrm>
          <a:prstGeom prst="rect">
            <a:avLst/>
          </a:prstGeom>
        </p:spPr>
      </p:pic>
      <p:sp>
        <p:nvSpPr>
          <p:cNvPr id="4" name="テキスト ボックス 3">
            <a:extLst>
              <a:ext uri="{FF2B5EF4-FFF2-40B4-BE49-F238E27FC236}">
                <a16:creationId xmlns:a16="http://schemas.microsoft.com/office/drawing/2014/main" id="{A491F483-903D-6A57-0B3A-4AE0FB83AE7F}"/>
              </a:ext>
            </a:extLst>
          </p:cNvPr>
          <p:cNvSpPr txBox="1"/>
          <p:nvPr/>
        </p:nvSpPr>
        <p:spPr>
          <a:xfrm>
            <a:off x="258795" y="1440610"/>
            <a:ext cx="5391508" cy="707886"/>
          </a:xfrm>
          <a:prstGeom prst="rect">
            <a:avLst/>
          </a:prstGeom>
          <a:solidFill>
            <a:schemeClr val="accent6">
              <a:lumMod val="20000"/>
              <a:lumOff val="80000"/>
            </a:schemeClr>
          </a:solidFill>
        </p:spPr>
        <p:txBody>
          <a:bodyPr wrap="square" rtlCol="0">
            <a:spAutoFit/>
          </a:bodyPr>
          <a:lstStyle/>
          <a:p>
            <a:r>
              <a:rPr kumimoji="1" lang="en-US" altLang="ja-JP" sz="2000" b="1" dirty="0">
                <a:latin typeface="+mj-ea"/>
                <a:ea typeface="+mj-ea"/>
              </a:rPr>
              <a:t>This figure is from “Sustainable energy Sea Area Utilization Act,  Case Formation Status”.</a:t>
            </a:r>
            <a:endParaRPr kumimoji="1" lang="ja-JP" altLang="en-US" sz="2000" b="1" dirty="0">
              <a:latin typeface="+mj-ea"/>
              <a:ea typeface="+mj-ea"/>
            </a:endParaRPr>
          </a:p>
        </p:txBody>
      </p:sp>
      <p:sp>
        <p:nvSpPr>
          <p:cNvPr id="5" name="テキスト ボックス 4">
            <a:extLst>
              <a:ext uri="{FF2B5EF4-FFF2-40B4-BE49-F238E27FC236}">
                <a16:creationId xmlns:a16="http://schemas.microsoft.com/office/drawing/2014/main" id="{C67424DF-360D-CB7C-680E-6FFFBD03CFBC}"/>
              </a:ext>
            </a:extLst>
          </p:cNvPr>
          <p:cNvSpPr txBox="1"/>
          <p:nvPr/>
        </p:nvSpPr>
        <p:spPr>
          <a:xfrm>
            <a:off x="94892" y="2398143"/>
            <a:ext cx="1656272" cy="1477328"/>
          </a:xfrm>
          <a:prstGeom prst="rect">
            <a:avLst/>
          </a:prstGeom>
          <a:solidFill>
            <a:schemeClr val="accent6">
              <a:lumMod val="20000"/>
              <a:lumOff val="80000"/>
            </a:schemeClr>
          </a:solidFill>
        </p:spPr>
        <p:txBody>
          <a:bodyPr wrap="square" rtlCol="0">
            <a:spAutoFit/>
          </a:bodyPr>
          <a:lstStyle/>
          <a:p>
            <a:r>
              <a:rPr kumimoji="1" lang="en-US" altLang="ja-JP" b="1" dirty="0">
                <a:latin typeface="+mj-ea"/>
                <a:ea typeface="+mj-ea"/>
              </a:rPr>
              <a:t>Tohoku region has particularly high potential for wind power generation.</a:t>
            </a:r>
            <a:endParaRPr kumimoji="1" lang="ja-JP" altLang="en-US" b="1" dirty="0">
              <a:latin typeface="+mj-ea"/>
              <a:ea typeface="+mj-ea"/>
            </a:endParaRPr>
          </a:p>
        </p:txBody>
      </p:sp>
      <p:sp>
        <p:nvSpPr>
          <p:cNvPr id="6" name="フッター プレースホルダー 5">
            <a:extLst>
              <a:ext uri="{FF2B5EF4-FFF2-40B4-BE49-F238E27FC236}">
                <a16:creationId xmlns:a16="http://schemas.microsoft.com/office/drawing/2014/main" id="{922960C0-7A97-2F1C-78E9-AAFC34A6FE52}"/>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7" name="スライド番号プレースホルダー 6">
            <a:extLst>
              <a:ext uri="{FF2B5EF4-FFF2-40B4-BE49-F238E27FC236}">
                <a16:creationId xmlns:a16="http://schemas.microsoft.com/office/drawing/2014/main" id="{E5A00BBC-5938-1140-137D-97F9B6E41021}"/>
              </a:ext>
            </a:extLst>
          </p:cNvPr>
          <p:cNvSpPr>
            <a:spLocks noGrp="1"/>
          </p:cNvSpPr>
          <p:nvPr>
            <p:ph type="sldNum" sz="quarter" idx="12"/>
          </p:nvPr>
        </p:nvSpPr>
        <p:spPr/>
        <p:txBody>
          <a:bodyPr/>
          <a:lstStyle/>
          <a:p>
            <a:fld id="{BD5ED4B6-C31D-434E-B092-942830817621}" type="slidenum">
              <a:rPr kumimoji="1" lang="ja-JP" altLang="en-US" smtClean="0"/>
              <a:t>11</a:t>
            </a:fld>
            <a:endParaRPr kumimoji="1" lang="ja-JP" altLang="en-US"/>
          </a:p>
        </p:txBody>
      </p:sp>
    </p:spTree>
    <p:extLst>
      <p:ext uri="{BB962C8B-B14F-4D97-AF65-F5344CB8AC3E}">
        <p14:creationId xmlns:p14="http://schemas.microsoft.com/office/powerpoint/2010/main" val="38112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EE39C4-5DA8-5514-5A46-0DC3FF11834E}"/>
              </a:ext>
            </a:extLst>
          </p:cNvPr>
          <p:cNvPicPr>
            <a:picLocks noChangeAspect="1"/>
          </p:cNvPicPr>
          <p:nvPr/>
        </p:nvPicPr>
        <p:blipFill>
          <a:blip r:embed="rId2"/>
          <a:stretch>
            <a:fillRect/>
          </a:stretch>
        </p:blipFill>
        <p:spPr>
          <a:xfrm>
            <a:off x="1306605" y="949804"/>
            <a:ext cx="7218731" cy="4752256"/>
          </a:xfrm>
          <a:prstGeom prst="rect">
            <a:avLst/>
          </a:prstGeom>
        </p:spPr>
      </p:pic>
      <p:sp>
        <p:nvSpPr>
          <p:cNvPr id="3" name="テキスト ボックス 2">
            <a:extLst>
              <a:ext uri="{FF2B5EF4-FFF2-40B4-BE49-F238E27FC236}">
                <a16:creationId xmlns:a16="http://schemas.microsoft.com/office/drawing/2014/main" id="{6D16ECD3-A41A-33B0-B552-B5B73A740577}"/>
              </a:ext>
            </a:extLst>
          </p:cNvPr>
          <p:cNvSpPr txBox="1"/>
          <p:nvPr/>
        </p:nvSpPr>
        <p:spPr>
          <a:xfrm>
            <a:off x="119318" y="5908196"/>
            <a:ext cx="8826274" cy="830997"/>
          </a:xfrm>
          <a:prstGeom prst="rect">
            <a:avLst/>
          </a:prstGeom>
          <a:noFill/>
        </p:spPr>
        <p:txBody>
          <a:bodyPr wrap="square" rtlCol="0">
            <a:spAutoFit/>
          </a:bodyPr>
          <a:lstStyle/>
          <a:p>
            <a:r>
              <a:rPr kumimoji="1" lang="en-US" altLang="ja-JP" sz="2400" b="1" dirty="0">
                <a:latin typeface="+mj-ea"/>
                <a:ea typeface="+mj-ea"/>
              </a:rPr>
              <a:t>One example: Situation on the Akita Prefecture coast facing the Sea of Japan</a:t>
            </a:r>
            <a:endParaRPr kumimoji="1" lang="ja-JP" altLang="en-US" sz="2400" b="1" dirty="0">
              <a:latin typeface="+mj-ea"/>
              <a:ea typeface="+mj-ea"/>
            </a:endParaRPr>
          </a:p>
        </p:txBody>
      </p:sp>
      <p:sp>
        <p:nvSpPr>
          <p:cNvPr id="4" name="テキスト ボックス 3">
            <a:extLst>
              <a:ext uri="{FF2B5EF4-FFF2-40B4-BE49-F238E27FC236}">
                <a16:creationId xmlns:a16="http://schemas.microsoft.com/office/drawing/2014/main" id="{5272422C-6BD5-755F-34F9-D70DF7CF88EC}"/>
              </a:ext>
            </a:extLst>
          </p:cNvPr>
          <p:cNvSpPr txBox="1"/>
          <p:nvPr/>
        </p:nvSpPr>
        <p:spPr>
          <a:xfrm>
            <a:off x="0" y="76629"/>
            <a:ext cx="9040483" cy="1200329"/>
          </a:xfrm>
          <a:prstGeom prst="rect">
            <a:avLst/>
          </a:prstGeom>
          <a:noFill/>
        </p:spPr>
        <p:txBody>
          <a:bodyPr wrap="square" rtlCol="0">
            <a:spAutoFit/>
          </a:bodyPr>
          <a:lstStyle/>
          <a:p>
            <a:r>
              <a:rPr kumimoji="1" lang="en-US" altLang="ja-JP" sz="2400" b="1" dirty="0">
                <a:latin typeface="+mj-ea"/>
                <a:ea typeface="+mj-ea"/>
              </a:rPr>
              <a:t>The Japanese government has a policy of increasing wind power generation capacity, and construction has been progressing rapidly recently.</a:t>
            </a:r>
            <a:endParaRPr kumimoji="1" lang="ja-JP" altLang="en-US" sz="2400" b="1" dirty="0">
              <a:latin typeface="+mj-ea"/>
              <a:ea typeface="+mj-ea"/>
            </a:endParaRPr>
          </a:p>
        </p:txBody>
      </p:sp>
      <p:sp>
        <p:nvSpPr>
          <p:cNvPr id="5" name="フッター プレースホルダー 4">
            <a:extLst>
              <a:ext uri="{FF2B5EF4-FFF2-40B4-BE49-F238E27FC236}">
                <a16:creationId xmlns:a16="http://schemas.microsoft.com/office/drawing/2014/main" id="{BE6267AF-C141-5966-3E76-C6A6A903E7FC}"/>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スライド番号プレースホルダー 5">
            <a:extLst>
              <a:ext uri="{FF2B5EF4-FFF2-40B4-BE49-F238E27FC236}">
                <a16:creationId xmlns:a16="http://schemas.microsoft.com/office/drawing/2014/main" id="{7661643A-C48A-2116-CD71-A19FAB0F8350}"/>
              </a:ext>
            </a:extLst>
          </p:cNvPr>
          <p:cNvSpPr>
            <a:spLocks noGrp="1"/>
          </p:cNvSpPr>
          <p:nvPr>
            <p:ph type="sldNum" sz="quarter" idx="12"/>
          </p:nvPr>
        </p:nvSpPr>
        <p:spPr/>
        <p:txBody>
          <a:bodyPr/>
          <a:lstStyle/>
          <a:p>
            <a:fld id="{BD5ED4B6-C31D-434E-B092-942830817621}" type="slidenum">
              <a:rPr kumimoji="1" lang="ja-JP" altLang="en-US" smtClean="0"/>
              <a:t>12</a:t>
            </a:fld>
            <a:endParaRPr kumimoji="1" lang="ja-JP" altLang="en-US"/>
          </a:p>
        </p:txBody>
      </p:sp>
    </p:spTree>
    <p:extLst>
      <p:ext uri="{BB962C8B-B14F-4D97-AF65-F5344CB8AC3E}">
        <p14:creationId xmlns:p14="http://schemas.microsoft.com/office/powerpoint/2010/main" val="36265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D70A2ADD-114A-E776-9EC4-0D1415096483}"/>
              </a:ext>
            </a:extLst>
          </p:cNvPr>
          <p:cNvGraphicFramePr>
            <a:graphicFrameLocks/>
          </p:cNvGraphicFramePr>
          <p:nvPr>
            <p:extLst>
              <p:ext uri="{D42A27DB-BD31-4B8C-83A1-F6EECF244321}">
                <p14:modId xmlns:p14="http://schemas.microsoft.com/office/powerpoint/2010/main" val="1736988030"/>
              </p:ext>
            </p:extLst>
          </p:nvPr>
        </p:nvGraphicFramePr>
        <p:xfrm>
          <a:off x="263509" y="1736929"/>
          <a:ext cx="8664831" cy="493991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605DD251-BD32-07AB-C2EB-1E6142BF1690}"/>
              </a:ext>
            </a:extLst>
          </p:cNvPr>
          <p:cNvSpPr/>
          <p:nvPr/>
        </p:nvSpPr>
        <p:spPr>
          <a:xfrm>
            <a:off x="1147313" y="6021238"/>
            <a:ext cx="4848045"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E9C1A27-0A32-AF30-206D-35F9B089F18F}"/>
              </a:ext>
            </a:extLst>
          </p:cNvPr>
          <p:cNvSpPr/>
          <p:nvPr/>
        </p:nvSpPr>
        <p:spPr>
          <a:xfrm>
            <a:off x="5995358" y="6033324"/>
            <a:ext cx="2786333"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42BEA4-8410-D32A-B83A-D1C9C4845609}"/>
              </a:ext>
            </a:extLst>
          </p:cNvPr>
          <p:cNvSpPr/>
          <p:nvPr/>
        </p:nvSpPr>
        <p:spPr>
          <a:xfrm>
            <a:off x="1144444" y="5354129"/>
            <a:ext cx="3487942"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FA96D59-51BB-C615-9DCA-FDC98D253B5A}"/>
              </a:ext>
            </a:extLst>
          </p:cNvPr>
          <p:cNvSpPr/>
          <p:nvPr/>
        </p:nvSpPr>
        <p:spPr>
          <a:xfrm>
            <a:off x="4629495" y="5371381"/>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B8B197C-A491-109A-AF31-63C510DF0E1C}"/>
              </a:ext>
            </a:extLst>
          </p:cNvPr>
          <p:cNvSpPr/>
          <p:nvPr/>
        </p:nvSpPr>
        <p:spPr>
          <a:xfrm>
            <a:off x="6015467" y="5377139"/>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97597FE-CE5A-DDC9-C1EE-FC7D80C1FFFE}"/>
              </a:ext>
            </a:extLst>
          </p:cNvPr>
          <p:cNvSpPr/>
          <p:nvPr/>
        </p:nvSpPr>
        <p:spPr>
          <a:xfrm>
            <a:off x="7401436" y="5374271"/>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E82D941-022F-9953-579C-8CAF56D55BB3}"/>
              </a:ext>
            </a:extLst>
          </p:cNvPr>
          <p:cNvSpPr/>
          <p:nvPr/>
        </p:nvSpPr>
        <p:spPr>
          <a:xfrm>
            <a:off x="1150202" y="4704281"/>
            <a:ext cx="3487942"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CA4605A-883C-11C5-25D9-D74DCB85F018}"/>
              </a:ext>
            </a:extLst>
          </p:cNvPr>
          <p:cNvSpPr/>
          <p:nvPr/>
        </p:nvSpPr>
        <p:spPr>
          <a:xfrm>
            <a:off x="4643874" y="4712905"/>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DFBAFC0-5971-5157-65C9-0398ECD2D938}"/>
              </a:ext>
            </a:extLst>
          </p:cNvPr>
          <p:cNvSpPr/>
          <p:nvPr/>
        </p:nvSpPr>
        <p:spPr>
          <a:xfrm>
            <a:off x="6021225" y="4710036"/>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D9640D2-6712-3A43-C0E5-17DD449C694C}"/>
              </a:ext>
            </a:extLst>
          </p:cNvPr>
          <p:cNvSpPr/>
          <p:nvPr/>
        </p:nvSpPr>
        <p:spPr>
          <a:xfrm>
            <a:off x="7398568" y="4715794"/>
            <a:ext cx="1365864" cy="65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90CF00E-65C5-0AFA-B340-1C1802C7F988}"/>
              </a:ext>
            </a:extLst>
          </p:cNvPr>
          <p:cNvSpPr txBox="1"/>
          <p:nvPr/>
        </p:nvSpPr>
        <p:spPr>
          <a:xfrm>
            <a:off x="1802920" y="1720567"/>
            <a:ext cx="6142005" cy="2246769"/>
          </a:xfrm>
          <a:prstGeom prst="rect">
            <a:avLst/>
          </a:prstGeom>
          <a:solidFill>
            <a:schemeClr val="accent6">
              <a:lumMod val="20000"/>
              <a:lumOff val="80000"/>
            </a:schemeClr>
          </a:solidFill>
          <a:ln>
            <a:solidFill>
              <a:schemeClr val="accent1"/>
            </a:solidFill>
          </a:ln>
        </p:spPr>
        <p:txBody>
          <a:bodyPr wrap="square" rtlCol="0">
            <a:spAutoFit/>
          </a:bodyPr>
          <a:lstStyle/>
          <a:p>
            <a:r>
              <a:rPr kumimoji="1" lang="en-US" altLang="ja-JP" sz="2000" b="1" dirty="0">
                <a:latin typeface="+mj-ea"/>
                <a:ea typeface="+mj-ea"/>
              </a:rPr>
              <a:t>Forest Analysis in </a:t>
            </a:r>
            <a:r>
              <a:rPr kumimoji="1" lang="en-US" altLang="ja-JP" sz="2000" b="1" dirty="0" err="1">
                <a:latin typeface="+mj-ea"/>
                <a:ea typeface="+mj-ea"/>
              </a:rPr>
              <a:t>Ichinoseki</a:t>
            </a:r>
            <a:r>
              <a:rPr kumimoji="1" lang="en-US" altLang="ja-JP" sz="2000" b="1" dirty="0">
                <a:latin typeface="+mj-ea"/>
                <a:ea typeface="+mj-ea"/>
              </a:rPr>
              <a:t> City (ha)</a:t>
            </a:r>
          </a:p>
          <a:p>
            <a:pPr marL="342900" indent="-342900">
              <a:buFont typeface="Wingdings" panose="05000000000000000000" pitchFamily="2" charset="2"/>
              <a:buChar char="l"/>
            </a:pPr>
            <a:r>
              <a:rPr kumimoji="1" lang="en-US" altLang="ja-JP" sz="2000" b="1" dirty="0">
                <a:latin typeface="+mj-ea"/>
                <a:ea typeface="+mj-ea"/>
              </a:rPr>
              <a:t>Cedar in planted forests and various broadleaf trees in natural forests predominate.</a:t>
            </a:r>
          </a:p>
          <a:p>
            <a:pPr marL="342900" indent="-342900">
              <a:buFont typeface="Wingdings" panose="05000000000000000000" pitchFamily="2" charset="2"/>
              <a:buChar char="l"/>
            </a:pPr>
            <a:r>
              <a:rPr kumimoji="1" lang="en-US" altLang="ja-JP" sz="2000" b="1" dirty="0">
                <a:latin typeface="+mj-ea"/>
              </a:rPr>
              <a:t>Since CO</a:t>
            </a:r>
            <a:r>
              <a:rPr kumimoji="1" lang="en-US" altLang="ja-JP" sz="2000" b="1" baseline="-25000" dirty="0">
                <a:latin typeface="+mj-ea"/>
              </a:rPr>
              <a:t>2</a:t>
            </a:r>
            <a:r>
              <a:rPr kumimoji="1" lang="en-US" altLang="ja-JP" sz="2000" b="1" dirty="0">
                <a:latin typeface="+mj-ea"/>
              </a:rPr>
              <a:t> absorption by trees is highest during the growing season, understanding tree species and management conditions is the basis for calculating the amount of CO</a:t>
            </a:r>
            <a:r>
              <a:rPr kumimoji="1" lang="en-US" altLang="ja-JP" sz="2000" b="1" baseline="-25000" dirty="0">
                <a:latin typeface="+mj-ea"/>
              </a:rPr>
              <a:t>2</a:t>
            </a:r>
            <a:r>
              <a:rPr kumimoji="1" lang="en-US" altLang="ja-JP" sz="2000" b="1" dirty="0">
                <a:latin typeface="+mj-ea"/>
              </a:rPr>
              <a:t> absorption.</a:t>
            </a:r>
            <a:endParaRPr kumimoji="1" lang="ja-JP" altLang="en-US" sz="2000" b="1" dirty="0">
              <a:latin typeface="+mj-ea"/>
              <a:ea typeface="+mj-ea"/>
            </a:endParaRPr>
          </a:p>
        </p:txBody>
      </p:sp>
      <p:cxnSp>
        <p:nvCxnSpPr>
          <p:cNvPr id="16" name="直線コネクタ 15">
            <a:extLst>
              <a:ext uri="{FF2B5EF4-FFF2-40B4-BE49-F238E27FC236}">
                <a16:creationId xmlns:a16="http://schemas.microsoft.com/office/drawing/2014/main" id="{33FBB765-A3AD-8A22-9C38-C80FE8336A36}"/>
              </a:ext>
            </a:extLst>
          </p:cNvPr>
          <p:cNvCxnSpPr>
            <a:cxnSpLocks/>
          </p:cNvCxnSpPr>
          <p:nvPr/>
        </p:nvCxnSpPr>
        <p:spPr>
          <a:xfrm flipV="1">
            <a:off x="6009738" y="1736929"/>
            <a:ext cx="0" cy="4952002"/>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01B173B-4FF7-E3C9-0847-17DD89903B98}"/>
              </a:ext>
            </a:extLst>
          </p:cNvPr>
          <p:cNvSpPr txBox="1"/>
          <p:nvPr/>
        </p:nvSpPr>
        <p:spPr>
          <a:xfrm>
            <a:off x="-31992" y="-28899"/>
            <a:ext cx="9175992" cy="1754326"/>
          </a:xfrm>
          <a:prstGeom prst="rect">
            <a:avLst/>
          </a:prstGeom>
          <a:noFill/>
          <a:ln>
            <a:solidFill>
              <a:schemeClr val="accent1"/>
            </a:solidFill>
          </a:ln>
        </p:spPr>
        <p:txBody>
          <a:bodyPr wrap="square" rtlCol="0">
            <a:spAutoFit/>
          </a:bodyPr>
          <a:lstStyle/>
          <a:p>
            <a:r>
              <a:rPr kumimoji="1" lang="en-US" altLang="ja-JP" sz="2800" b="1" dirty="0">
                <a:effectLst>
                  <a:outerShdw blurRad="38100" dist="38100" dir="2700000" algn="tl">
                    <a:srgbClr val="000000">
                      <a:alpha val="43137"/>
                    </a:srgbClr>
                  </a:outerShdw>
                </a:effectLst>
                <a:latin typeface="+mj-ea"/>
                <a:ea typeface="+mj-ea"/>
              </a:rPr>
              <a:t>2. Forestry</a:t>
            </a:r>
          </a:p>
          <a:p>
            <a:pPr marL="514350" indent="-514350">
              <a:buFont typeface="+mj-ea"/>
              <a:buAutoNum type="circleNumDbPlain"/>
            </a:pPr>
            <a:r>
              <a:rPr kumimoji="1" lang="en-US" altLang="ja-JP" sz="2000" b="1" dirty="0">
                <a:effectLst>
                  <a:outerShdw blurRad="38100" dist="38100" dir="2700000" algn="tl">
                    <a:srgbClr val="000000">
                      <a:alpha val="43137"/>
                    </a:srgbClr>
                  </a:outerShdw>
                </a:effectLst>
                <a:latin typeface="+mj-ea"/>
                <a:ea typeface="+mj-ea"/>
              </a:rPr>
              <a:t>Wood-based community development </a:t>
            </a:r>
            <a:r>
              <a:rPr kumimoji="1" lang="en-US" altLang="ja-JP" sz="2000" b="1" dirty="0">
                <a:effectLst>
                  <a:outerShdw blurRad="38100" dist="38100" dir="2700000" algn="tl">
                    <a:srgbClr val="000000">
                      <a:alpha val="43137"/>
                    </a:srgbClr>
                  </a:outerShdw>
                </a:effectLst>
                <a:latin typeface="+mj-ea"/>
                <a:ea typeface="+mj-ea"/>
                <a:sym typeface="Wingdings" panose="05000000000000000000" pitchFamily="2" charset="2"/>
              </a:rPr>
              <a:t> Shin-ich Takizawa’s presentation, this session </a:t>
            </a:r>
          </a:p>
          <a:p>
            <a:pPr marL="514350" indent="-514350">
              <a:buFont typeface="+mj-ea"/>
              <a:buAutoNum type="circleNumDbPlain"/>
            </a:pPr>
            <a:r>
              <a:rPr kumimoji="1" lang="en-US" altLang="ja-JP" sz="2000" b="1" dirty="0">
                <a:effectLst>
                  <a:outerShdw blurRad="38100" dist="38100" dir="2700000" algn="tl">
                    <a:srgbClr val="000000">
                      <a:alpha val="43137"/>
                    </a:srgbClr>
                  </a:outerShdw>
                </a:effectLst>
                <a:latin typeface="+mj-ea"/>
                <a:ea typeface="+mj-ea"/>
              </a:rPr>
              <a:t>Here, I will show CO</a:t>
            </a:r>
            <a:r>
              <a:rPr kumimoji="1" lang="en-US" altLang="ja-JP" sz="2000" b="1" baseline="-25000" dirty="0">
                <a:effectLst>
                  <a:outerShdw blurRad="38100" dist="38100" dir="2700000" algn="tl">
                    <a:srgbClr val="000000">
                      <a:alpha val="43137"/>
                    </a:srgbClr>
                  </a:outerShdw>
                </a:effectLst>
                <a:latin typeface="+mj-ea"/>
                <a:ea typeface="+mj-ea"/>
              </a:rPr>
              <a:t>2</a:t>
            </a:r>
            <a:r>
              <a:rPr kumimoji="1" lang="en-US" altLang="ja-JP" sz="2000" b="1" dirty="0">
                <a:effectLst>
                  <a:outerShdw blurRad="38100" dist="38100" dir="2700000" algn="tl">
                    <a:srgbClr val="000000">
                      <a:alpha val="43137"/>
                    </a:srgbClr>
                  </a:outerShdw>
                </a:effectLst>
                <a:latin typeface="+mj-ea"/>
                <a:ea typeface="+mj-ea"/>
              </a:rPr>
              <a:t> absorption potential by forests in </a:t>
            </a:r>
            <a:r>
              <a:rPr kumimoji="1" lang="en-US" altLang="ja-JP" sz="2000" b="1" dirty="0" err="1">
                <a:effectLst>
                  <a:outerShdw blurRad="38100" dist="38100" dir="2700000" algn="tl">
                    <a:srgbClr val="000000">
                      <a:alpha val="43137"/>
                    </a:srgbClr>
                  </a:outerShdw>
                </a:effectLst>
                <a:latin typeface="+mj-ea"/>
                <a:ea typeface="+mj-ea"/>
              </a:rPr>
              <a:t>Ichinoseki</a:t>
            </a:r>
            <a:r>
              <a:rPr kumimoji="1" lang="en-US" altLang="ja-JP" sz="2000" b="1" dirty="0">
                <a:effectLst>
                  <a:outerShdw blurRad="38100" dist="38100" dir="2700000" algn="tl">
                    <a:srgbClr val="000000">
                      <a:alpha val="43137"/>
                    </a:srgbClr>
                  </a:outerShdw>
                </a:effectLst>
                <a:latin typeface="+mj-ea"/>
                <a:ea typeface="+mj-ea"/>
              </a:rPr>
              <a:t> City</a:t>
            </a:r>
            <a:r>
              <a:rPr kumimoji="1" lang="en-US" altLang="ja-JP" sz="2000" b="1" dirty="0">
                <a:effectLst>
                  <a:outerShdw blurRad="38100" dist="38100" dir="2700000" algn="tl">
                    <a:srgbClr val="000000">
                      <a:alpha val="43137"/>
                    </a:srgbClr>
                  </a:outerShdw>
                </a:effectLst>
                <a:latin typeface="+mj-ea"/>
                <a:ea typeface="+mj-ea"/>
                <a:sym typeface="Wingdings" panose="05000000000000000000" pitchFamily="2" charset="2"/>
              </a:rPr>
              <a:t>, where the ILC candidate site is located.</a:t>
            </a:r>
            <a:endParaRPr kumimoji="1" lang="ja-JP" altLang="en-US" sz="2000" b="1" dirty="0">
              <a:effectLst>
                <a:outerShdw blurRad="38100" dist="38100" dir="2700000" algn="tl">
                  <a:srgbClr val="000000">
                    <a:alpha val="43137"/>
                  </a:srgbClr>
                </a:outerShdw>
              </a:effectLst>
              <a:latin typeface="+mj-ea"/>
              <a:ea typeface="+mj-ea"/>
            </a:endParaRPr>
          </a:p>
        </p:txBody>
      </p:sp>
      <p:sp>
        <p:nvSpPr>
          <p:cNvPr id="3" name="フッター プレースホルダー 2">
            <a:extLst>
              <a:ext uri="{FF2B5EF4-FFF2-40B4-BE49-F238E27FC236}">
                <a16:creationId xmlns:a16="http://schemas.microsoft.com/office/drawing/2014/main" id="{D2CA334D-DB6E-6B71-1523-CB3FFF3F5691}"/>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15" name="スライド番号プレースホルダー 14">
            <a:extLst>
              <a:ext uri="{FF2B5EF4-FFF2-40B4-BE49-F238E27FC236}">
                <a16:creationId xmlns:a16="http://schemas.microsoft.com/office/drawing/2014/main" id="{E7D3E2AD-7CE0-B063-FD99-D12DDA2C573C}"/>
              </a:ext>
            </a:extLst>
          </p:cNvPr>
          <p:cNvSpPr>
            <a:spLocks noGrp="1"/>
          </p:cNvSpPr>
          <p:nvPr>
            <p:ph type="sldNum" sz="quarter" idx="12"/>
          </p:nvPr>
        </p:nvSpPr>
        <p:spPr/>
        <p:txBody>
          <a:bodyPr/>
          <a:lstStyle/>
          <a:p>
            <a:fld id="{BD5ED4B6-C31D-434E-B092-942830817621}" type="slidenum">
              <a:rPr kumimoji="1" lang="ja-JP" altLang="en-US" smtClean="0"/>
              <a:t>13</a:t>
            </a:fld>
            <a:endParaRPr kumimoji="1" lang="ja-JP" altLang="en-US"/>
          </a:p>
        </p:txBody>
      </p:sp>
    </p:spTree>
    <p:extLst>
      <p:ext uri="{BB962C8B-B14F-4D97-AF65-F5344CB8AC3E}">
        <p14:creationId xmlns:p14="http://schemas.microsoft.com/office/powerpoint/2010/main" val="6288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4D2CB8-8046-2FFA-ED8F-10B641181CD0}"/>
              </a:ext>
            </a:extLst>
          </p:cNvPr>
          <p:cNvPicPr>
            <a:picLocks noChangeAspect="1"/>
          </p:cNvPicPr>
          <p:nvPr/>
        </p:nvPicPr>
        <p:blipFill>
          <a:blip r:embed="rId2"/>
          <a:stretch>
            <a:fillRect/>
          </a:stretch>
        </p:blipFill>
        <p:spPr>
          <a:xfrm>
            <a:off x="173266" y="103672"/>
            <a:ext cx="2963583" cy="1785513"/>
          </a:xfrm>
          <a:prstGeom prst="rect">
            <a:avLst/>
          </a:prstGeom>
          <a:ln>
            <a:solidFill>
              <a:schemeClr val="accent1"/>
            </a:solidFill>
          </a:ln>
        </p:spPr>
      </p:pic>
      <p:pic>
        <p:nvPicPr>
          <p:cNvPr id="4" name="図 3">
            <a:extLst>
              <a:ext uri="{FF2B5EF4-FFF2-40B4-BE49-F238E27FC236}">
                <a16:creationId xmlns:a16="http://schemas.microsoft.com/office/drawing/2014/main" id="{C56459ED-2266-869E-3527-0F5DC9A7F27E}"/>
              </a:ext>
            </a:extLst>
          </p:cNvPr>
          <p:cNvPicPr>
            <a:picLocks noChangeAspect="1"/>
          </p:cNvPicPr>
          <p:nvPr/>
        </p:nvPicPr>
        <p:blipFill>
          <a:blip r:embed="rId3"/>
          <a:stretch>
            <a:fillRect/>
          </a:stretch>
        </p:blipFill>
        <p:spPr>
          <a:xfrm>
            <a:off x="3223113" y="86418"/>
            <a:ext cx="2545166" cy="2127120"/>
          </a:xfrm>
          <a:prstGeom prst="rect">
            <a:avLst/>
          </a:prstGeom>
          <a:ln>
            <a:solidFill>
              <a:schemeClr val="accent1"/>
            </a:solidFill>
          </a:ln>
        </p:spPr>
      </p:pic>
      <p:pic>
        <p:nvPicPr>
          <p:cNvPr id="5" name="図 4">
            <a:extLst>
              <a:ext uri="{FF2B5EF4-FFF2-40B4-BE49-F238E27FC236}">
                <a16:creationId xmlns:a16="http://schemas.microsoft.com/office/drawing/2014/main" id="{55C3F7AF-C7D0-8C17-3B23-70CFFD7612DD}"/>
              </a:ext>
            </a:extLst>
          </p:cNvPr>
          <p:cNvPicPr>
            <a:picLocks noChangeAspect="1"/>
          </p:cNvPicPr>
          <p:nvPr/>
        </p:nvPicPr>
        <p:blipFill>
          <a:blip r:embed="rId4"/>
          <a:stretch>
            <a:fillRect/>
          </a:stretch>
        </p:blipFill>
        <p:spPr>
          <a:xfrm>
            <a:off x="5854543" y="103672"/>
            <a:ext cx="3001026" cy="1799818"/>
          </a:xfrm>
          <a:prstGeom prst="rect">
            <a:avLst/>
          </a:prstGeom>
          <a:ln>
            <a:solidFill>
              <a:schemeClr val="accent1"/>
            </a:solidFill>
          </a:ln>
        </p:spPr>
      </p:pic>
      <p:sp>
        <p:nvSpPr>
          <p:cNvPr id="8" name="テキスト ボックス 7">
            <a:extLst>
              <a:ext uri="{FF2B5EF4-FFF2-40B4-BE49-F238E27FC236}">
                <a16:creationId xmlns:a16="http://schemas.microsoft.com/office/drawing/2014/main" id="{CA952C10-D322-E32F-9F8C-CD38191CAA8D}"/>
              </a:ext>
            </a:extLst>
          </p:cNvPr>
          <p:cNvSpPr txBox="1"/>
          <p:nvPr/>
        </p:nvSpPr>
        <p:spPr>
          <a:xfrm>
            <a:off x="111364" y="2036789"/>
            <a:ext cx="2779928" cy="830997"/>
          </a:xfrm>
          <a:prstGeom prst="rect">
            <a:avLst/>
          </a:prstGeom>
          <a:noFill/>
          <a:ln>
            <a:solidFill>
              <a:schemeClr val="accent1"/>
            </a:solidFill>
          </a:ln>
        </p:spPr>
        <p:txBody>
          <a:bodyPr wrap="none" rtlCol="0">
            <a:spAutoFit/>
          </a:bodyPr>
          <a:lstStyle/>
          <a:p>
            <a:r>
              <a:rPr kumimoji="1" lang="en-US" altLang="ja-JP" sz="1600" b="1" dirty="0">
                <a:latin typeface="+mj-ea"/>
                <a:ea typeface="+mj-ea"/>
              </a:rPr>
              <a:t>47% Planted Forest: 31465 ha</a:t>
            </a:r>
          </a:p>
          <a:p>
            <a:r>
              <a:rPr kumimoji="1" lang="en-US" altLang="ja-JP" sz="1600" b="1" dirty="0">
                <a:latin typeface="+mj-ea"/>
                <a:ea typeface="+mj-ea"/>
              </a:rPr>
              <a:t>53% Natural Forest: 34895 ha</a:t>
            </a:r>
          </a:p>
          <a:p>
            <a:r>
              <a:rPr kumimoji="1" lang="en-US" altLang="ja-JP" sz="1600" b="1" dirty="0">
                <a:latin typeface="+mj-ea"/>
                <a:ea typeface="+mj-ea"/>
              </a:rPr>
              <a:t>        </a:t>
            </a:r>
            <a:r>
              <a:rPr kumimoji="1" lang="en-US" altLang="ja-JP" sz="1600" b="1" dirty="0">
                <a:highlight>
                  <a:srgbClr val="FFFF00"/>
                </a:highlight>
                <a:latin typeface="+mj-ea"/>
                <a:ea typeface="+mj-ea"/>
              </a:rPr>
              <a:t>Total  66363 ha</a:t>
            </a:r>
            <a:endParaRPr kumimoji="1" lang="ja-JP" altLang="en-US" sz="1600" b="1" dirty="0">
              <a:highlight>
                <a:srgbClr val="FFFF00"/>
              </a:highlight>
              <a:latin typeface="+mj-ea"/>
              <a:ea typeface="+mj-ea"/>
            </a:endParaRPr>
          </a:p>
        </p:txBody>
      </p:sp>
      <p:sp>
        <p:nvSpPr>
          <p:cNvPr id="9" name="テキスト ボックス 8">
            <a:extLst>
              <a:ext uri="{FF2B5EF4-FFF2-40B4-BE49-F238E27FC236}">
                <a16:creationId xmlns:a16="http://schemas.microsoft.com/office/drawing/2014/main" id="{E2E60922-315C-218B-8189-2B037A089BE8}"/>
              </a:ext>
            </a:extLst>
          </p:cNvPr>
          <p:cNvSpPr txBox="1"/>
          <p:nvPr/>
        </p:nvSpPr>
        <p:spPr>
          <a:xfrm>
            <a:off x="3054436" y="2254593"/>
            <a:ext cx="2838089" cy="830997"/>
          </a:xfrm>
          <a:prstGeom prst="rect">
            <a:avLst/>
          </a:prstGeom>
          <a:noFill/>
          <a:ln>
            <a:solidFill>
              <a:schemeClr val="accent1"/>
            </a:solidFill>
          </a:ln>
        </p:spPr>
        <p:txBody>
          <a:bodyPr wrap="square" rtlCol="0">
            <a:spAutoFit/>
          </a:bodyPr>
          <a:lstStyle/>
          <a:p>
            <a:r>
              <a:rPr kumimoji="1" lang="en-US" altLang="ja-JP" sz="1600" b="1" dirty="0">
                <a:latin typeface="+mj-ea"/>
                <a:ea typeface="+mj-ea"/>
              </a:rPr>
              <a:t>In planted forests, cedar is the most abundant species, followed by red pine.</a:t>
            </a:r>
            <a:endParaRPr kumimoji="1" lang="ja-JP" altLang="en-US" sz="1600" b="1" dirty="0">
              <a:latin typeface="+mj-ea"/>
              <a:ea typeface="+mj-ea"/>
            </a:endParaRPr>
          </a:p>
        </p:txBody>
      </p:sp>
      <p:sp>
        <p:nvSpPr>
          <p:cNvPr id="10" name="テキスト ボックス 9">
            <a:extLst>
              <a:ext uri="{FF2B5EF4-FFF2-40B4-BE49-F238E27FC236}">
                <a16:creationId xmlns:a16="http://schemas.microsoft.com/office/drawing/2014/main" id="{F3A642A9-ED3E-51F1-6E72-A57E8F6E5E6A}"/>
              </a:ext>
            </a:extLst>
          </p:cNvPr>
          <p:cNvSpPr txBox="1"/>
          <p:nvPr/>
        </p:nvSpPr>
        <p:spPr>
          <a:xfrm>
            <a:off x="6017552" y="2084142"/>
            <a:ext cx="2838090" cy="584775"/>
          </a:xfrm>
          <a:prstGeom prst="rect">
            <a:avLst/>
          </a:prstGeom>
          <a:noFill/>
          <a:ln>
            <a:solidFill>
              <a:schemeClr val="accent1"/>
            </a:solidFill>
          </a:ln>
        </p:spPr>
        <p:txBody>
          <a:bodyPr wrap="square" rtlCol="0">
            <a:spAutoFit/>
          </a:bodyPr>
          <a:lstStyle/>
          <a:p>
            <a:r>
              <a:rPr kumimoji="1" lang="en-US" altLang="ja-JP" sz="1600" b="1" dirty="0">
                <a:latin typeface="+mj-ea"/>
                <a:ea typeface="+mj-ea"/>
              </a:rPr>
              <a:t>Natural forests are mostly broadleaf tree.</a:t>
            </a:r>
            <a:endParaRPr kumimoji="1" lang="ja-JP" altLang="en-US" sz="1600" b="1" dirty="0">
              <a:latin typeface="+mj-ea"/>
              <a:ea typeface="+mj-ea"/>
            </a:endParaRPr>
          </a:p>
        </p:txBody>
      </p:sp>
      <p:sp>
        <p:nvSpPr>
          <p:cNvPr id="11" name="テキスト ボックス 10">
            <a:extLst>
              <a:ext uri="{FF2B5EF4-FFF2-40B4-BE49-F238E27FC236}">
                <a16:creationId xmlns:a16="http://schemas.microsoft.com/office/drawing/2014/main" id="{D0B04315-5526-5EEC-A46E-35C6EFB96231}"/>
              </a:ext>
            </a:extLst>
          </p:cNvPr>
          <p:cNvSpPr txBox="1"/>
          <p:nvPr/>
        </p:nvSpPr>
        <p:spPr>
          <a:xfrm>
            <a:off x="164640" y="3173862"/>
            <a:ext cx="8812899" cy="2031325"/>
          </a:xfrm>
          <a:prstGeom prst="rect">
            <a:avLst/>
          </a:prstGeom>
          <a:noFill/>
          <a:ln>
            <a:solidFill>
              <a:schemeClr val="accent1"/>
            </a:solidFill>
          </a:ln>
        </p:spPr>
        <p:txBody>
          <a:bodyPr wrap="square" rtlCol="0">
            <a:spAutoFit/>
          </a:bodyPr>
          <a:lstStyle/>
          <a:p>
            <a:r>
              <a:rPr kumimoji="1" lang="en-US" altLang="ja-JP" b="1" dirty="0">
                <a:latin typeface="+mj-ea"/>
                <a:ea typeface="+mj-ea"/>
              </a:rPr>
              <a:t>Estimation by Hiroshi Kikuchi-</a:t>
            </a:r>
            <a:r>
              <a:rPr kumimoji="1" lang="en-US" altLang="ja-JP" b="1" dirty="0" err="1">
                <a:latin typeface="+mj-ea"/>
                <a:ea typeface="+mj-ea"/>
              </a:rPr>
              <a:t>san</a:t>
            </a:r>
            <a:r>
              <a:rPr kumimoji="1" lang="en-US" altLang="ja-JP" b="1" dirty="0">
                <a:latin typeface="+mj-ea"/>
                <a:ea typeface="+mj-ea"/>
              </a:rPr>
              <a:t>, advisor to the </a:t>
            </a:r>
            <a:r>
              <a:rPr kumimoji="1" lang="en-US" altLang="ja-JP" b="1" dirty="0" err="1">
                <a:latin typeface="+mj-ea"/>
                <a:ea typeface="+mj-ea"/>
              </a:rPr>
              <a:t>Ichinoseki</a:t>
            </a:r>
            <a:r>
              <a:rPr kumimoji="1" lang="en-US" altLang="ja-JP" b="1" dirty="0">
                <a:latin typeface="+mj-ea"/>
                <a:ea typeface="+mj-ea"/>
              </a:rPr>
              <a:t> City Agricultural Land and Forestry Department:</a:t>
            </a:r>
          </a:p>
          <a:p>
            <a:pPr marL="342900" indent="-342900">
              <a:buFont typeface="Wingdings" panose="05000000000000000000" pitchFamily="2" charset="2"/>
              <a:buChar char="l"/>
            </a:pPr>
            <a:r>
              <a:rPr kumimoji="1" lang="en-US" altLang="ja-JP" b="1" dirty="0">
                <a:latin typeface="+mj-ea"/>
                <a:ea typeface="+mj-ea"/>
              </a:rPr>
              <a:t>The entire </a:t>
            </a:r>
            <a:r>
              <a:rPr kumimoji="1" lang="en-US" altLang="ja-JP" b="1" dirty="0" err="1">
                <a:latin typeface="+mj-ea"/>
                <a:ea typeface="+mj-ea"/>
              </a:rPr>
              <a:t>Ichinoseki</a:t>
            </a:r>
            <a:r>
              <a:rPr kumimoji="1" lang="en-US" altLang="ja-JP" b="1" dirty="0">
                <a:latin typeface="+mj-ea"/>
                <a:ea typeface="+mj-ea"/>
              </a:rPr>
              <a:t> forest absorbs </a:t>
            </a:r>
            <a:r>
              <a:rPr kumimoji="1" lang="en-US" altLang="ja-JP" b="1" dirty="0">
                <a:highlight>
                  <a:srgbClr val="FFFF00"/>
                </a:highlight>
                <a:latin typeface="+mj-ea"/>
                <a:ea typeface="+mj-ea"/>
              </a:rPr>
              <a:t>303.53</a:t>
            </a:r>
            <a:r>
              <a:rPr kumimoji="1" lang="en-US" altLang="ja-JP" b="1" dirty="0">
                <a:latin typeface="+mj-ea"/>
                <a:ea typeface="+mj-ea"/>
              </a:rPr>
              <a:t> kilotons of CO</a:t>
            </a:r>
            <a:r>
              <a:rPr kumimoji="1" lang="en-US" altLang="ja-JP" b="1" baseline="-25000" dirty="0">
                <a:latin typeface="+mj-ea"/>
                <a:ea typeface="+mj-ea"/>
              </a:rPr>
              <a:t>2</a:t>
            </a:r>
            <a:r>
              <a:rPr kumimoji="1" lang="en-US" altLang="ja-JP" b="1" dirty="0">
                <a:latin typeface="+mj-ea"/>
                <a:ea typeface="+mj-ea"/>
              </a:rPr>
              <a:t> per year.</a:t>
            </a:r>
          </a:p>
          <a:p>
            <a:pPr marL="342900" indent="-342900">
              <a:buFont typeface="Wingdings" panose="05000000000000000000" pitchFamily="2" charset="2"/>
              <a:buChar char="l"/>
            </a:pPr>
            <a:r>
              <a:rPr kumimoji="1" lang="en-US" altLang="ja-JP" b="1" dirty="0">
                <a:latin typeface="+mj-ea"/>
                <a:ea typeface="+mj-ea"/>
              </a:rPr>
              <a:t>The average annual CO</a:t>
            </a:r>
            <a:r>
              <a:rPr kumimoji="1" lang="en-US" altLang="ja-JP" b="1" baseline="-25000" dirty="0">
                <a:latin typeface="+mj-ea"/>
                <a:ea typeface="+mj-ea"/>
              </a:rPr>
              <a:t>2</a:t>
            </a:r>
            <a:r>
              <a:rPr kumimoji="1" lang="en-US" altLang="ja-JP" b="1" dirty="0">
                <a:latin typeface="+mj-ea"/>
                <a:ea typeface="+mj-ea"/>
              </a:rPr>
              <a:t> absorption per unit area is </a:t>
            </a:r>
            <a:r>
              <a:rPr kumimoji="1" lang="en-US" altLang="ja-JP" b="1" dirty="0">
                <a:highlight>
                  <a:srgbClr val="FFFF00"/>
                </a:highlight>
                <a:latin typeface="+mj-ea"/>
                <a:ea typeface="+mj-ea"/>
              </a:rPr>
              <a:t>4.57</a:t>
            </a:r>
            <a:r>
              <a:rPr kumimoji="1" lang="en-US" altLang="ja-JP" b="1" dirty="0">
                <a:latin typeface="+mj-ea"/>
                <a:ea typeface="+mj-ea"/>
              </a:rPr>
              <a:t> t/year/ha.</a:t>
            </a:r>
          </a:p>
          <a:p>
            <a:pPr marL="342900" indent="-342900">
              <a:buFont typeface="Wingdings" panose="05000000000000000000" pitchFamily="2" charset="2"/>
              <a:buChar char="l"/>
            </a:pPr>
            <a:r>
              <a:rPr kumimoji="1" lang="en-US" altLang="ja-JP" b="1" dirty="0">
                <a:latin typeface="+mj-ea"/>
                <a:ea typeface="+mj-ea"/>
              </a:rPr>
              <a:t>Japan's Forestry Agency estimates that an ideally managed artificial cedar forest can absorb </a:t>
            </a:r>
            <a:r>
              <a:rPr kumimoji="1" lang="en-US" altLang="ja-JP" b="1" dirty="0">
                <a:highlight>
                  <a:srgbClr val="FFFF00"/>
                </a:highlight>
                <a:latin typeface="+mj-ea"/>
                <a:ea typeface="+mj-ea"/>
              </a:rPr>
              <a:t>8.8</a:t>
            </a:r>
            <a:r>
              <a:rPr kumimoji="1" lang="en-US" altLang="ja-JP" b="1" dirty="0">
                <a:latin typeface="+mj-ea"/>
                <a:ea typeface="+mj-ea"/>
              </a:rPr>
              <a:t> t CO</a:t>
            </a:r>
            <a:r>
              <a:rPr kumimoji="1" lang="en-US" altLang="ja-JP" b="1" baseline="-25000" dirty="0">
                <a:latin typeface="+mj-ea"/>
                <a:ea typeface="+mj-ea"/>
              </a:rPr>
              <a:t>2</a:t>
            </a:r>
            <a:r>
              <a:rPr kumimoji="1" lang="en-US" altLang="ja-JP" b="1" dirty="0">
                <a:latin typeface="+mj-ea"/>
                <a:ea typeface="+mj-ea"/>
              </a:rPr>
              <a:t> per hectare each year. </a:t>
            </a:r>
            <a:r>
              <a:rPr kumimoji="1" lang="en-US" altLang="ja-JP" b="1" dirty="0" err="1">
                <a:latin typeface="+mj-ea"/>
                <a:ea typeface="+mj-ea"/>
              </a:rPr>
              <a:t>Ichinoseki</a:t>
            </a:r>
            <a:r>
              <a:rPr kumimoji="1" lang="en-US" altLang="ja-JP" b="1" dirty="0">
                <a:latin typeface="+mj-ea"/>
                <a:ea typeface="+mj-ea"/>
              </a:rPr>
              <a:t> forest management has room for improvement.</a:t>
            </a:r>
            <a:endParaRPr kumimoji="1" lang="ja-JP" altLang="en-US" b="1" dirty="0">
              <a:latin typeface="+mj-ea"/>
              <a:ea typeface="+mj-ea"/>
            </a:endParaRPr>
          </a:p>
        </p:txBody>
      </p:sp>
      <p:sp>
        <p:nvSpPr>
          <p:cNvPr id="12" name="テキスト ボックス 11">
            <a:extLst>
              <a:ext uri="{FF2B5EF4-FFF2-40B4-BE49-F238E27FC236}">
                <a16:creationId xmlns:a16="http://schemas.microsoft.com/office/drawing/2014/main" id="{80061493-599D-E99B-B77D-121C81266782}"/>
              </a:ext>
            </a:extLst>
          </p:cNvPr>
          <p:cNvSpPr txBox="1"/>
          <p:nvPr/>
        </p:nvSpPr>
        <p:spPr>
          <a:xfrm>
            <a:off x="104258" y="5438524"/>
            <a:ext cx="8932931" cy="1200329"/>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l"/>
            </a:pPr>
            <a:r>
              <a:rPr kumimoji="1" lang="en-US" altLang="ja-JP" b="1" dirty="0">
                <a:latin typeface="+mj-ea"/>
              </a:rPr>
              <a:t>This amount, </a:t>
            </a:r>
            <a:r>
              <a:rPr kumimoji="1" lang="en-US" altLang="ja-JP" b="1" dirty="0">
                <a:highlight>
                  <a:srgbClr val="FFFF00"/>
                </a:highlight>
                <a:latin typeface="+mj-ea"/>
              </a:rPr>
              <a:t>303.53</a:t>
            </a:r>
            <a:r>
              <a:rPr kumimoji="1" lang="en-US" altLang="ja-JP" b="1" dirty="0">
                <a:latin typeface="+mj-ea"/>
              </a:rPr>
              <a:t> kilotons of CO</a:t>
            </a:r>
            <a:r>
              <a:rPr kumimoji="1" lang="en-US" altLang="ja-JP" b="1" baseline="-25000" dirty="0">
                <a:latin typeface="+mj-ea"/>
              </a:rPr>
              <a:t>2</a:t>
            </a:r>
            <a:r>
              <a:rPr kumimoji="1" lang="en-US" altLang="ja-JP" b="1" dirty="0">
                <a:latin typeface="+mj-ea"/>
              </a:rPr>
              <a:t> per year </a:t>
            </a:r>
            <a:r>
              <a:rPr kumimoji="1" lang="en-US" altLang="ja-JP" b="1" dirty="0">
                <a:latin typeface="+mj-ea"/>
                <a:ea typeface="+mj-ea"/>
              </a:rPr>
              <a:t>is already sufficient to cover the total emissions of the ILC by the CO</a:t>
            </a:r>
            <a:r>
              <a:rPr kumimoji="1" lang="en-US" altLang="ja-JP" b="1" baseline="-25000" dirty="0">
                <a:latin typeface="+mj-ea"/>
                <a:ea typeface="+mj-ea"/>
              </a:rPr>
              <a:t>2</a:t>
            </a:r>
            <a:r>
              <a:rPr kumimoji="1" lang="en-US" altLang="ja-JP" b="1" dirty="0">
                <a:latin typeface="+mj-ea"/>
                <a:ea typeface="+mj-ea"/>
              </a:rPr>
              <a:t> emission factor, which should be so around 2040.</a:t>
            </a:r>
          </a:p>
          <a:p>
            <a:pPr marL="342900" indent="-342900">
              <a:buFont typeface="Wingdings" panose="05000000000000000000" pitchFamily="2" charset="2"/>
              <a:buChar char="l"/>
            </a:pPr>
            <a:r>
              <a:rPr kumimoji="1" lang="en-US" altLang="ja-JP" b="1" dirty="0">
                <a:latin typeface="+mj-ea"/>
                <a:ea typeface="+mj-ea"/>
              </a:rPr>
              <a:t>Of course, it is necessary to consider the CO</a:t>
            </a:r>
            <a:r>
              <a:rPr kumimoji="1" lang="en-US" altLang="ja-JP" b="1" baseline="-25000" dirty="0">
                <a:latin typeface="+mj-ea"/>
                <a:ea typeface="+mj-ea"/>
              </a:rPr>
              <a:t>2</a:t>
            </a:r>
            <a:r>
              <a:rPr kumimoji="1" lang="en-US" altLang="ja-JP" b="1" dirty="0">
                <a:latin typeface="+mj-ea"/>
                <a:ea typeface="+mj-ea"/>
              </a:rPr>
              <a:t> balance of </a:t>
            </a:r>
            <a:r>
              <a:rPr kumimoji="1" lang="en-US" altLang="ja-JP" b="1" dirty="0" err="1">
                <a:latin typeface="+mj-ea"/>
                <a:ea typeface="+mj-ea"/>
              </a:rPr>
              <a:t>Ichinoseki</a:t>
            </a:r>
            <a:r>
              <a:rPr kumimoji="1" lang="en-US" altLang="ja-JP" b="1" dirty="0">
                <a:latin typeface="+mj-ea"/>
                <a:ea typeface="+mj-ea"/>
              </a:rPr>
              <a:t> City as a whole.</a:t>
            </a:r>
          </a:p>
          <a:p>
            <a:pPr marL="342900" indent="-342900">
              <a:buFont typeface="Wingdings" panose="05000000000000000000" pitchFamily="2" charset="2"/>
              <a:buChar char="l"/>
            </a:pPr>
            <a:r>
              <a:rPr kumimoji="1" lang="en-US" altLang="ja-JP" b="1" dirty="0">
                <a:latin typeface="+mj-ea"/>
                <a:ea typeface="+mj-ea"/>
              </a:rPr>
              <a:t>Therefore, it is important to try to further reduce emissions and increase absorption.</a:t>
            </a:r>
            <a:endParaRPr kumimoji="1" lang="ja-JP" altLang="en-US" b="1" dirty="0">
              <a:latin typeface="+mj-ea"/>
              <a:ea typeface="+mj-ea"/>
            </a:endParaRPr>
          </a:p>
        </p:txBody>
      </p:sp>
      <p:sp>
        <p:nvSpPr>
          <p:cNvPr id="2" name="フッター プレースホルダー 1">
            <a:extLst>
              <a:ext uri="{FF2B5EF4-FFF2-40B4-BE49-F238E27FC236}">
                <a16:creationId xmlns:a16="http://schemas.microsoft.com/office/drawing/2014/main" id="{109DE161-777A-8A5A-B81E-D361B0D35679}"/>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スライド番号プレースホルダー 5">
            <a:extLst>
              <a:ext uri="{FF2B5EF4-FFF2-40B4-BE49-F238E27FC236}">
                <a16:creationId xmlns:a16="http://schemas.microsoft.com/office/drawing/2014/main" id="{4E6B18EF-A110-72C7-ED19-BDCA339FF3B8}"/>
              </a:ext>
            </a:extLst>
          </p:cNvPr>
          <p:cNvSpPr>
            <a:spLocks noGrp="1"/>
          </p:cNvSpPr>
          <p:nvPr>
            <p:ph type="sldNum" sz="quarter" idx="12"/>
          </p:nvPr>
        </p:nvSpPr>
        <p:spPr/>
        <p:txBody>
          <a:bodyPr/>
          <a:lstStyle/>
          <a:p>
            <a:fld id="{BD5ED4B6-C31D-434E-B092-942830817621}" type="slidenum">
              <a:rPr kumimoji="1" lang="ja-JP" altLang="en-US" smtClean="0"/>
              <a:t>14</a:t>
            </a:fld>
            <a:endParaRPr kumimoji="1" lang="ja-JP" altLang="en-US"/>
          </a:p>
        </p:txBody>
      </p:sp>
    </p:spTree>
    <p:extLst>
      <p:ext uri="{BB962C8B-B14F-4D97-AF65-F5344CB8AC3E}">
        <p14:creationId xmlns:p14="http://schemas.microsoft.com/office/powerpoint/2010/main" val="411218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7CD2F6-8FBE-ED11-2016-809A892F6A89}"/>
              </a:ext>
            </a:extLst>
          </p:cNvPr>
          <p:cNvSpPr txBox="1"/>
          <p:nvPr/>
        </p:nvSpPr>
        <p:spPr>
          <a:xfrm>
            <a:off x="34504" y="51759"/>
            <a:ext cx="8978088" cy="1323439"/>
          </a:xfrm>
          <a:prstGeom prst="rect">
            <a:avLst/>
          </a:prstGeom>
          <a:noFill/>
          <a:ln>
            <a:solidFill>
              <a:schemeClr val="accent1"/>
            </a:solidFill>
          </a:ln>
        </p:spPr>
        <p:txBody>
          <a:bodyPr wrap="square" rtlCol="0">
            <a:spAutoFit/>
          </a:bodyPr>
          <a:lstStyle/>
          <a:p>
            <a:r>
              <a:rPr kumimoji="1" lang="en-US" altLang="ja-JP" sz="2000" b="1" dirty="0">
                <a:latin typeface="+mj-ea"/>
                <a:ea typeface="+mj-ea"/>
              </a:rPr>
              <a:t>3. Agriculture</a:t>
            </a:r>
          </a:p>
          <a:p>
            <a:pPr marL="514350" indent="-514350">
              <a:buFont typeface="+mj-ea"/>
              <a:buAutoNum type="circleNumDbPlain"/>
            </a:pPr>
            <a:r>
              <a:rPr kumimoji="1" lang="en-US" altLang="ja-JP" sz="2000" b="1" dirty="0">
                <a:latin typeface="+mj-ea"/>
                <a:ea typeface="+mj-ea"/>
              </a:rPr>
              <a:t>Greenhouse agriculture using ILC waste heat recovery (low-grade waste heat recovery)</a:t>
            </a:r>
            <a:r>
              <a:rPr kumimoji="1" lang="en-US" altLang="ja-JP" sz="2000" b="1" dirty="0">
                <a:latin typeface="+mj-ea"/>
                <a:ea typeface="+mj-ea"/>
                <a:sym typeface="Wingdings" panose="05000000000000000000" pitchFamily="2" charset="2"/>
              </a:rPr>
              <a:t>Goh </a:t>
            </a:r>
            <a:r>
              <a:rPr kumimoji="1" lang="en-US" altLang="ja-JP" sz="2000" b="1" dirty="0" err="1">
                <a:latin typeface="+mj-ea"/>
                <a:ea typeface="+mj-ea"/>
                <a:sym typeface="Wingdings" panose="05000000000000000000" pitchFamily="2" charset="2"/>
              </a:rPr>
              <a:t>Mitoya’s</a:t>
            </a:r>
            <a:r>
              <a:rPr kumimoji="1" lang="en-US" altLang="ja-JP" sz="2000" b="1" dirty="0">
                <a:latin typeface="+mj-ea"/>
                <a:ea typeface="+mj-ea"/>
                <a:sym typeface="Wingdings" panose="05000000000000000000" pitchFamily="2" charset="2"/>
              </a:rPr>
              <a:t> presentation, this session</a:t>
            </a:r>
            <a:endParaRPr kumimoji="1" lang="en-US" altLang="ja-JP" sz="2000" b="1" dirty="0">
              <a:latin typeface="+mj-ea"/>
              <a:ea typeface="+mj-ea"/>
            </a:endParaRPr>
          </a:p>
          <a:p>
            <a:pPr marL="514350" indent="-514350">
              <a:buFont typeface="+mj-ea"/>
              <a:buAutoNum type="circleNumDbPlain"/>
            </a:pPr>
            <a:r>
              <a:rPr kumimoji="1" lang="en-US" altLang="ja-JP" sz="2000" b="1" dirty="0">
                <a:latin typeface="+mj-ea"/>
                <a:ea typeface="+mj-ea"/>
              </a:rPr>
              <a:t>Greenhouse agriculture using heat from hot springs and unused biomass.</a:t>
            </a:r>
            <a:endParaRPr kumimoji="1" lang="ja-JP" altLang="en-US" sz="2000" b="1" dirty="0">
              <a:latin typeface="+mj-ea"/>
              <a:ea typeface="+mj-ea"/>
            </a:endParaRPr>
          </a:p>
        </p:txBody>
      </p:sp>
      <p:pic>
        <p:nvPicPr>
          <p:cNvPr id="4" name="図 3">
            <a:extLst>
              <a:ext uri="{FF2B5EF4-FFF2-40B4-BE49-F238E27FC236}">
                <a16:creationId xmlns:a16="http://schemas.microsoft.com/office/drawing/2014/main" id="{F80C04BD-64C7-3ECD-5946-23C52591B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7041"/>
            <a:ext cx="6418053" cy="4813540"/>
          </a:xfrm>
          <a:prstGeom prst="rect">
            <a:avLst/>
          </a:prstGeom>
        </p:spPr>
      </p:pic>
      <p:sp>
        <p:nvSpPr>
          <p:cNvPr id="3" name="テキスト ボックス 2">
            <a:extLst>
              <a:ext uri="{FF2B5EF4-FFF2-40B4-BE49-F238E27FC236}">
                <a16:creationId xmlns:a16="http://schemas.microsoft.com/office/drawing/2014/main" id="{A12019B1-FE5B-192B-B194-2A91E1280509}"/>
              </a:ext>
            </a:extLst>
          </p:cNvPr>
          <p:cNvSpPr txBox="1"/>
          <p:nvPr/>
        </p:nvSpPr>
        <p:spPr>
          <a:xfrm>
            <a:off x="0" y="5574918"/>
            <a:ext cx="3800813" cy="1015663"/>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solidFill>
                  <a:schemeClr val="bg1"/>
                </a:solidFill>
                <a:latin typeface="+mj-ea"/>
                <a:ea typeface="+mj-ea"/>
              </a:rPr>
              <a:t>3-D high-density hydroponic cultivation of Basil.</a:t>
            </a:r>
          </a:p>
          <a:p>
            <a:pPr marL="342900" indent="-342900">
              <a:buFont typeface="Wingdings" panose="05000000000000000000" pitchFamily="2" charset="2"/>
              <a:buChar char="l"/>
            </a:pPr>
            <a:r>
              <a:rPr kumimoji="1" lang="en-US" altLang="ja-JP" sz="2000" b="1" dirty="0">
                <a:solidFill>
                  <a:schemeClr val="bg1"/>
                </a:solidFill>
                <a:latin typeface="+mj-ea"/>
                <a:ea typeface="+mj-ea"/>
              </a:rPr>
              <a:t>Heat source is a hot spring.</a:t>
            </a:r>
            <a:endParaRPr kumimoji="1" lang="ja-JP" altLang="en-US" sz="2000" b="1" dirty="0">
              <a:solidFill>
                <a:schemeClr val="bg1"/>
              </a:solidFill>
              <a:latin typeface="+mj-ea"/>
              <a:ea typeface="+mj-ea"/>
            </a:endParaRPr>
          </a:p>
        </p:txBody>
      </p:sp>
      <p:pic>
        <p:nvPicPr>
          <p:cNvPr id="5" name="図 4">
            <a:extLst>
              <a:ext uri="{FF2B5EF4-FFF2-40B4-BE49-F238E27FC236}">
                <a16:creationId xmlns:a16="http://schemas.microsoft.com/office/drawing/2014/main" id="{3799566C-0522-62EC-B34B-925279695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053" y="1450661"/>
            <a:ext cx="2537193" cy="1947466"/>
          </a:xfrm>
          <a:prstGeom prst="rect">
            <a:avLst/>
          </a:prstGeom>
        </p:spPr>
      </p:pic>
      <p:pic>
        <p:nvPicPr>
          <p:cNvPr id="6" name="図 5" descr="テキスト が含まれている画像&#10;&#10;自動的に生成された説明">
            <a:extLst>
              <a:ext uri="{FF2B5EF4-FFF2-40B4-BE49-F238E27FC236}">
                <a16:creationId xmlns:a16="http://schemas.microsoft.com/office/drawing/2014/main" id="{BFAB76D0-CC55-4377-53BB-ACA416E18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108" y="3473590"/>
            <a:ext cx="2071082" cy="558765"/>
          </a:xfrm>
          <a:prstGeom prst="rect">
            <a:avLst/>
          </a:prstGeom>
        </p:spPr>
      </p:pic>
      <p:sp>
        <p:nvSpPr>
          <p:cNvPr id="7" name="テキスト ボックス 6">
            <a:extLst>
              <a:ext uri="{FF2B5EF4-FFF2-40B4-BE49-F238E27FC236}">
                <a16:creationId xmlns:a16="http://schemas.microsoft.com/office/drawing/2014/main" id="{893DA050-7B45-44C4-4E80-4498F0A6207C}"/>
              </a:ext>
            </a:extLst>
          </p:cNvPr>
          <p:cNvSpPr txBox="1"/>
          <p:nvPr/>
        </p:nvSpPr>
        <p:spPr>
          <a:xfrm>
            <a:off x="6418053" y="4107818"/>
            <a:ext cx="2654925" cy="2554545"/>
          </a:xfrm>
          <a:prstGeom prst="rect">
            <a:avLst/>
          </a:prstGeom>
          <a:noFill/>
        </p:spPr>
        <p:txBody>
          <a:bodyPr wrap="square" rtlCol="0">
            <a:spAutoFit/>
          </a:bodyPr>
          <a:lstStyle/>
          <a:p>
            <a:r>
              <a:rPr kumimoji="1" lang="en-US" altLang="ja-JP" sz="2000" b="1" dirty="0">
                <a:latin typeface="+mj-ea"/>
                <a:ea typeface="+mj-ea"/>
              </a:rPr>
              <a:t>Key person, president N.  KODAMA of MOVIMAS Inc. (IT</a:t>
            </a:r>
          </a:p>
          <a:p>
            <a:r>
              <a:rPr kumimoji="1" lang="en-US" altLang="ja-JP" sz="2000" b="1" dirty="0">
                <a:latin typeface="+mj-ea"/>
                <a:ea typeface="+mj-ea"/>
              </a:rPr>
              <a:t>Company).</a:t>
            </a:r>
          </a:p>
          <a:p>
            <a:r>
              <a:rPr kumimoji="1" lang="en-US" altLang="ja-JP" sz="2000" b="1" dirty="0">
                <a:latin typeface="+mj-ea"/>
                <a:ea typeface="+mj-ea"/>
              </a:rPr>
              <a:t>Business in </a:t>
            </a:r>
            <a:r>
              <a:rPr kumimoji="1" lang="en-US" altLang="ja-JP" sz="2000" b="1" dirty="0" err="1">
                <a:latin typeface="+mj-ea"/>
                <a:ea typeface="+mj-ea"/>
              </a:rPr>
              <a:t>Hachimantai</a:t>
            </a:r>
            <a:r>
              <a:rPr kumimoji="1" lang="en-US" altLang="ja-JP" sz="2000" b="1" dirty="0">
                <a:latin typeface="+mj-ea"/>
                <a:ea typeface="+mj-ea"/>
              </a:rPr>
              <a:t> City, northern Iwate Prefecture.</a:t>
            </a:r>
            <a:endParaRPr kumimoji="1" lang="ja-JP" altLang="en-US" sz="2000" b="1" dirty="0">
              <a:latin typeface="+mj-ea"/>
              <a:ea typeface="+mj-ea"/>
            </a:endParaRPr>
          </a:p>
        </p:txBody>
      </p:sp>
      <p:sp>
        <p:nvSpPr>
          <p:cNvPr id="8" name="フッター プレースホルダー 7">
            <a:extLst>
              <a:ext uri="{FF2B5EF4-FFF2-40B4-BE49-F238E27FC236}">
                <a16:creationId xmlns:a16="http://schemas.microsoft.com/office/drawing/2014/main" id="{D1D69CE1-7B33-65D2-76F4-CC35B10CFFB6}"/>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9" name="スライド番号プレースホルダー 8">
            <a:extLst>
              <a:ext uri="{FF2B5EF4-FFF2-40B4-BE49-F238E27FC236}">
                <a16:creationId xmlns:a16="http://schemas.microsoft.com/office/drawing/2014/main" id="{B85858E4-413B-D3B4-3B43-8FF2E9E1DAF9}"/>
              </a:ext>
            </a:extLst>
          </p:cNvPr>
          <p:cNvSpPr>
            <a:spLocks noGrp="1"/>
          </p:cNvSpPr>
          <p:nvPr>
            <p:ph type="sldNum" sz="quarter" idx="12"/>
          </p:nvPr>
        </p:nvSpPr>
        <p:spPr/>
        <p:txBody>
          <a:bodyPr/>
          <a:lstStyle/>
          <a:p>
            <a:fld id="{BD5ED4B6-C31D-434E-B092-942830817621}" type="slidenum">
              <a:rPr kumimoji="1" lang="ja-JP" altLang="en-US" smtClean="0"/>
              <a:t>15</a:t>
            </a:fld>
            <a:endParaRPr kumimoji="1" lang="ja-JP" altLang="en-US"/>
          </a:p>
        </p:txBody>
      </p:sp>
    </p:spTree>
    <p:extLst>
      <p:ext uri="{BB962C8B-B14F-4D97-AF65-F5344CB8AC3E}">
        <p14:creationId xmlns:p14="http://schemas.microsoft.com/office/powerpoint/2010/main" val="24210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16"/>
            <a:ext cx="9450388" cy="695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descr="C:\202009230136~_ASUS JAPAN 修理対応中\20201001_【総務省様】総務省主催SPARK！TOHOKU2020 Startup Pitch\20210202_【ソーシャルワイヤー様】メンタリング\agr3_MOVIMAS21021016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597" y="2843064"/>
            <a:ext cx="1085850" cy="10969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9" descr="C:\202009230136~_ASUS JAPAN 修理対応中\20201001_【総務省様】総務省主催SPARK！TOHOKU2020 Startup Pitch\20210202_【ソーシャルワイヤー様】メンタリング\20210210_AGRシステム アイコンデータ一式_dist\mist-fo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555773" y="1690938"/>
            <a:ext cx="3384375" cy="367240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C:\202009230136~_ASUS JAPAN 修理対応中\20201001_【総務省様】総務省主催SPARK！TOHOKU2020 Startup Pitch\20210202_【ソーシャルワイヤー様】メンタリング\20210210_AGRシステム アイコンデータ一式_dist\circulator-ai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024953"/>
            <a:ext cx="2793983" cy="89011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C:\202009230136~_ASUS JAPAN 修理対応中\20201001_【総務省様】総務省主催SPARK！TOHOKU2020 Startup Pitch\20210202_【ソーシャルワイヤー様】メンタリング\20210210_AGRシステム アイコンデータ一式_dist\ventiai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1906960"/>
            <a:ext cx="670418" cy="5136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C:\202009230136~_ASUS JAPAN 修理対応中\20201001_【総務省様】総務省主催SPARK！TOHOKU2020 Startup Pitch\20210202_【ソーシャルワイヤー様】メンタリング\20210210_AGRシステム アイコンデータ一式_dist\ventiai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2411016"/>
            <a:ext cx="670418" cy="513697"/>
          </a:xfrm>
          <a:prstGeom prst="rect">
            <a:avLst/>
          </a:prstGeom>
          <a:noFill/>
          <a:extLst>
            <a:ext uri="{909E8E84-426E-40DD-AFC4-6F175D3DCCD1}">
              <a14:hiddenFill xmlns:a14="http://schemas.microsoft.com/office/drawing/2010/main">
                <a:solidFill>
                  <a:srgbClr val="FFFFFF"/>
                </a:solidFill>
              </a14:hiddenFill>
            </a:ext>
          </a:extLst>
        </p:spPr>
      </p:pic>
      <p:sp>
        <p:nvSpPr>
          <p:cNvPr id="66" name="フローチャート : 端子 65"/>
          <p:cNvSpPr/>
          <p:nvPr/>
        </p:nvSpPr>
        <p:spPr>
          <a:xfrm>
            <a:off x="5267980" y="1500136"/>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ja-JP" altLang="en-US" sz="1200" b="1" kern="0" dirty="0">
                <a:solidFill>
                  <a:sysClr val="window" lastClr="FFFFFF"/>
                </a:solidFill>
                <a:latin typeface="Meiryo UI" pitchFamily="50" charset="-128"/>
                <a:ea typeface="Meiryo UI" pitchFamily="50" charset="-128"/>
              </a:rPr>
              <a:t>換気扇制御</a:t>
            </a:r>
          </a:p>
        </p:txBody>
      </p:sp>
      <p:sp>
        <p:nvSpPr>
          <p:cNvPr id="67" name="フローチャート : 端子 66"/>
          <p:cNvSpPr/>
          <p:nvPr/>
        </p:nvSpPr>
        <p:spPr>
          <a:xfrm>
            <a:off x="2644573" y="1500136"/>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ja-JP" altLang="en-US" sz="1200" b="1" kern="0" dirty="0">
                <a:solidFill>
                  <a:sysClr val="window" lastClr="FFFFFF"/>
                </a:solidFill>
                <a:latin typeface="Meiryo UI" pitchFamily="50" charset="-128"/>
                <a:ea typeface="Meiryo UI" pitchFamily="50" charset="-128"/>
              </a:rPr>
              <a:t>循環扇制御</a:t>
            </a:r>
          </a:p>
        </p:txBody>
      </p:sp>
      <p:sp>
        <p:nvSpPr>
          <p:cNvPr id="68" name="フローチャート : 端子 67"/>
          <p:cNvSpPr/>
          <p:nvPr/>
        </p:nvSpPr>
        <p:spPr>
          <a:xfrm>
            <a:off x="1405030" y="3120292"/>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ja-JP" altLang="en-US" sz="1200" b="1" kern="0" dirty="0">
                <a:solidFill>
                  <a:sysClr val="window" lastClr="FFFFFF"/>
                </a:solidFill>
                <a:latin typeface="Meiryo UI" pitchFamily="50" charset="-128"/>
                <a:ea typeface="Meiryo UI" pitchFamily="50" charset="-128"/>
              </a:rPr>
              <a:t>ミスト制御</a:t>
            </a:r>
          </a:p>
        </p:txBody>
      </p:sp>
      <p:sp>
        <p:nvSpPr>
          <p:cNvPr id="69" name="フローチャート : 端子 68"/>
          <p:cNvSpPr/>
          <p:nvPr/>
        </p:nvSpPr>
        <p:spPr>
          <a:xfrm>
            <a:off x="6358537" y="4869710"/>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ja-JP" altLang="en-US" sz="1200" b="1" kern="0" dirty="0">
                <a:solidFill>
                  <a:sysClr val="window" lastClr="FFFFFF"/>
                </a:solidFill>
                <a:latin typeface="Meiryo UI" pitchFamily="50" charset="-128"/>
                <a:ea typeface="Meiryo UI" pitchFamily="50" charset="-128"/>
              </a:rPr>
              <a:t>養液循環制御</a:t>
            </a:r>
          </a:p>
        </p:txBody>
      </p:sp>
      <p:sp>
        <p:nvSpPr>
          <p:cNvPr id="70" name="U ターン矢印 69"/>
          <p:cNvSpPr/>
          <p:nvPr/>
        </p:nvSpPr>
        <p:spPr>
          <a:xfrm rot="5400000">
            <a:off x="5548149" y="4562828"/>
            <a:ext cx="886968" cy="877824"/>
          </a:xfrm>
          <a:prstGeom prst="uturnArrow">
            <a:avLst/>
          </a:prstGeom>
          <a:solidFill>
            <a:schemeClr val="accent2">
              <a:lumMod val="50000"/>
              <a:lumOff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U ターン矢印 70"/>
          <p:cNvSpPr/>
          <p:nvPr/>
        </p:nvSpPr>
        <p:spPr>
          <a:xfrm rot="16200000">
            <a:off x="4567428" y="4472443"/>
            <a:ext cx="886968" cy="877824"/>
          </a:xfrm>
          <a:prstGeom prst="uturnArrow">
            <a:avLst/>
          </a:prstGeom>
          <a:solidFill>
            <a:schemeClr val="accent2">
              <a:lumMod val="50000"/>
              <a:lumOff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フローチャート : 端子 71"/>
          <p:cNvSpPr/>
          <p:nvPr/>
        </p:nvSpPr>
        <p:spPr>
          <a:xfrm>
            <a:off x="2315652" y="4432662"/>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ja-JP" altLang="en-US" sz="1200" b="1" kern="0" dirty="0">
                <a:solidFill>
                  <a:sysClr val="window" lastClr="FFFFFF"/>
                </a:solidFill>
                <a:latin typeface="Meiryo UI" pitchFamily="50" charset="-128"/>
                <a:ea typeface="Meiryo UI" pitchFamily="50" charset="-128"/>
              </a:rPr>
              <a:t>温泉流量制御</a:t>
            </a:r>
          </a:p>
        </p:txBody>
      </p:sp>
      <p:cxnSp>
        <p:nvCxnSpPr>
          <p:cNvPr id="73" name="カギ線コネクタ 72"/>
          <p:cNvCxnSpPr/>
          <p:nvPr/>
        </p:nvCxnSpPr>
        <p:spPr>
          <a:xfrm rot="16200000" flipH="1">
            <a:off x="2106505" y="3381135"/>
            <a:ext cx="1969073" cy="892933"/>
          </a:xfrm>
          <a:prstGeom prst="bentConnector3">
            <a:avLst/>
          </a:prstGeom>
          <a:ln w="63500">
            <a:solidFill>
              <a:schemeClr val="accent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カギ線コネクタ 36"/>
          <p:cNvCxnSpPr>
            <a:endCxn id="65" idx="2"/>
          </p:cNvCxnSpPr>
          <p:nvPr/>
        </p:nvCxnSpPr>
        <p:spPr>
          <a:xfrm flipV="1">
            <a:off x="3491508" y="2924713"/>
            <a:ext cx="1559717" cy="170757"/>
          </a:xfrm>
          <a:prstGeom prst="straightConnector1">
            <a:avLst/>
          </a:prstGeom>
          <a:ln w="63500">
            <a:solidFill>
              <a:schemeClr val="accent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カギ線コネクタ 74"/>
          <p:cNvCxnSpPr/>
          <p:nvPr/>
        </p:nvCxnSpPr>
        <p:spPr>
          <a:xfrm rot="16200000" flipV="1">
            <a:off x="2768475" y="3331683"/>
            <a:ext cx="1538067" cy="472936"/>
          </a:xfrm>
          <a:prstGeom prst="bentConnector3">
            <a:avLst/>
          </a:prstGeom>
          <a:ln w="63500">
            <a:solidFill>
              <a:schemeClr val="accent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カギ線コネクタ 36"/>
          <p:cNvCxnSpPr/>
          <p:nvPr/>
        </p:nvCxnSpPr>
        <p:spPr>
          <a:xfrm flipH="1">
            <a:off x="3707904" y="3006141"/>
            <a:ext cx="2074505" cy="294939"/>
          </a:xfrm>
          <a:prstGeom prst="straightConnector1">
            <a:avLst/>
          </a:prstGeom>
          <a:ln w="63500">
            <a:solidFill>
              <a:schemeClr val="accent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フローチャート : 端子 92"/>
          <p:cNvSpPr/>
          <p:nvPr/>
        </p:nvSpPr>
        <p:spPr>
          <a:xfrm>
            <a:off x="6948264" y="2765461"/>
            <a:ext cx="1176228" cy="361576"/>
          </a:xfrm>
          <a:prstGeom prst="flowChartTerminator">
            <a:avLst/>
          </a:prstGeom>
          <a:solidFill>
            <a:srgbClr val="E32D91"/>
          </a:solidFill>
          <a:ln w="12700" cap="flat" cmpd="sng" algn="ctr">
            <a:noFill/>
            <a:prstDash val="solid"/>
            <a:miter lim="800000"/>
          </a:ln>
          <a:effectLst/>
        </p:spPr>
        <p:txBody>
          <a:bodyPr lIns="36000" tIns="36000" rIns="36000" bIns="0" rtlCol="0" anchor="ctr" anchorCtr="0"/>
          <a:lstStyle/>
          <a:p>
            <a:pPr algn="ctr" defTabSz="914400">
              <a:lnSpc>
                <a:spcPts val="1200"/>
              </a:lnSpc>
            </a:pPr>
            <a:r>
              <a:rPr lang="en-US" altLang="ja-JP" sz="1200" b="1" kern="0" dirty="0">
                <a:solidFill>
                  <a:sysClr val="window" lastClr="FFFFFF"/>
                </a:solidFill>
                <a:latin typeface="Meiryo UI" pitchFamily="50" charset="-128"/>
                <a:ea typeface="Meiryo UI" pitchFamily="50" charset="-128"/>
              </a:rPr>
              <a:t>AI</a:t>
            </a:r>
            <a:r>
              <a:rPr lang="ja-JP" altLang="en-US" sz="1200" b="1" kern="0" dirty="0">
                <a:solidFill>
                  <a:sysClr val="window" lastClr="FFFFFF"/>
                </a:solidFill>
                <a:latin typeface="Meiryo UI" pitchFamily="50" charset="-128"/>
                <a:ea typeface="Meiryo UI" pitchFamily="50" charset="-128"/>
              </a:rPr>
              <a:t>画像判定</a:t>
            </a:r>
          </a:p>
        </p:txBody>
      </p:sp>
      <p:sp>
        <p:nvSpPr>
          <p:cNvPr id="2" name="テキスト ボックス 1">
            <a:extLst>
              <a:ext uri="{FF2B5EF4-FFF2-40B4-BE49-F238E27FC236}">
                <a16:creationId xmlns:a16="http://schemas.microsoft.com/office/drawing/2014/main" id="{B91A6AF0-5EF1-63BB-CD2E-005B9E643BBE}"/>
              </a:ext>
            </a:extLst>
          </p:cNvPr>
          <p:cNvSpPr txBox="1"/>
          <p:nvPr/>
        </p:nvSpPr>
        <p:spPr>
          <a:xfrm>
            <a:off x="1970842" y="577778"/>
            <a:ext cx="7113751" cy="646331"/>
          </a:xfrm>
          <a:prstGeom prst="rect">
            <a:avLst/>
          </a:prstGeom>
          <a:solidFill>
            <a:schemeClr val="accent6">
              <a:lumMod val="20000"/>
              <a:lumOff val="80000"/>
            </a:schemeClr>
          </a:solidFill>
          <a:ln>
            <a:solidFill>
              <a:schemeClr val="accent1"/>
            </a:solidFill>
          </a:ln>
        </p:spPr>
        <p:txBody>
          <a:bodyPr wrap="square" rtlCol="0">
            <a:spAutoFit/>
          </a:bodyPr>
          <a:lstStyle/>
          <a:p>
            <a:r>
              <a:rPr kumimoji="1" lang="en-US" altLang="ja-JP" b="1" dirty="0">
                <a:latin typeface="+mj-ea"/>
                <a:ea typeface="+mj-ea"/>
              </a:rPr>
              <a:t>Thorough management through IoT that allows even inexperienced farmers to enter the farming industry.</a:t>
            </a:r>
            <a:endParaRPr kumimoji="1" lang="ja-JP" altLang="en-US" b="1" dirty="0">
              <a:latin typeface="+mj-ea"/>
              <a:ea typeface="+mj-ea"/>
            </a:endParaRPr>
          </a:p>
        </p:txBody>
      </p:sp>
      <p:sp>
        <p:nvSpPr>
          <p:cNvPr id="3" name="テキスト ボックス 2">
            <a:extLst>
              <a:ext uri="{FF2B5EF4-FFF2-40B4-BE49-F238E27FC236}">
                <a16:creationId xmlns:a16="http://schemas.microsoft.com/office/drawing/2014/main" id="{85622FA8-E3AF-A6CA-53DF-A88B26FE6295}"/>
              </a:ext>
            </a:extLst>
          </p:cNvPr>
          <p:cNvSpPr txBox="1"/>
          <p:nvPr/>
        </p:nvSpPr>
        <p:spPr>
          <a:xfrm>
            <a:off x="-84770" y="639333"/>
            <a:ext cx="1901483" cy="523220"/>
          </a:xfrm>
          <a:prstGeom prst="rect">
            <a:avLst/>
          </a:prstGeom>
          <a:solidFill>
            <a:schemeClr val="accent6">
              <a:lumMod val="20000"/>
              <a:lumOff val="80000"/>
            </a:schemeClr>
          </a:solidFill>
          <a:ln>
            <a:solidFill>
              <a:schemeClr val="accent1"/>
            </a:solidFill>
          </a:ln>
        </p:spPr>
        <p:txBody>
          <a:bodyPr wrap="none" rtlCol="0">
            <a:spAutoFit/>
          </a:bodyPr>
          <a:lstStyle/>
          <a:p>
            <a:r>
              <a:rPr kumimoji="1" lang="en-US" altLang="ja-JP" sz="2800" b="1" dirty="0">
                <a:latin typeface="+mj-ea"/>
                <a:ea typeface="+mj-ea"/>
              </a:rPr>
              <a:t>Technology</a:t>
            </a:r>
            <a:endParaRPr kumimoji="1" lang="ja-JP" altLang="en-US" sz="2800" b="1" dirty="0">
              <a:latin typeface="+mj-ea"/>
              <a:ea typeface="+mj-ea"/>
            </a:endParaRPr>
          </a:p>
        </p:txBody>
      </p:sp>
      <p:sp>
        <p:nvSpPr>
          <p:cNvPr id="4" name="四角形: 角を丸くする 3">
            <a:extLst>
              <a:ext uri="{FF2B5EF4-FFF2-40B4-BE49-F238E27FC236}">
                <a16:creationId xmlns:a16="http://schemas.microsoft.com/office/drawing/2014/main" id="{1B90EA89-7BA3-1FB7-8B79-8D7F0F045204}"/>
              </a:ext>
            </a:extLst>
          </p:cNvPr>
          <p:cNvSpPr/>
          <p:nvPr/>
        </p:nvSpPr>
        <p:spPr>
          <a:xfrm>
            <a:off x="2183089" y="1520090"/>
            <a:ext cx="2363769" cy="3258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latin typeface="+mj-ea"/>
                <a:ea typeface="+mj-ea"/>
              </a:rPr>
              <a:t>Circulating fan control</a:t>
            </a:r>
            <a:endParaRPr kumimoji="1" lang="ja-JP" altLang="en-US" b="1">
              <a:solidFill>
                <a:schemeClr val="tx1"/>
              </a:solidFill>
              <a:latin typeface="+mj-ea"/>
              <a:ea typeface="+mj-ea"/>
            </a:endParaRPr>
          </a:p>
        </p:txBody>
      </p:sp>
      <p:sp>
        <p:nvSpPr>
          <p:cNvPr id="5" name="四角形: 角を丸くする 4">
            <a:extLst>
              <a:ext uri="{FF2B5EF4-FFF2-40B4-BE49-F238E27FC236}">
                <a16:creationId xmlns:a16="http://schemas.microsoft.com/office/drawing/2014/main" id="{FD4338DB-68B9-6EC3-229E-6EE48DD67426}"/>
              </a:ext>
            </a:extLst>
          </p:cNvPr>
          <p:cNvSpPr/>
          <p:nvPr/>
        </p:nvSpPr>
        <p:spPr>
          <a:xfrm>
            <a:off x="1167092" y="3151453"/>
            <a:ext cx="1386937" cy="3258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Mist control</a:t>
            </a:r>
            <a:endParaRPr kumimoji="1" lang="ja-JP" altLang="en-US" b="1" dirty="0">
              <a:solidFill>
                <a:schemeClr val="tx1"/>
              </a:solidFill>
              <a:latin typeface="+mj-ea"/>
              <a:ea typeface="+mj-ea"/>
            </a:endParaRPr>
          </a:p>
        </p:txBody>
      </p:sp>
      <p:sp>
        <p:nvSpPr>
          <p:cNvPr id="6" name="四角形: 角を丸くする 5">
            <a:extLst>
              <a:ext uri="{FF2B5EF4-FFF2-40B4-BE49-F238E27FC236}">
                <a16:creationId xmlns:a16="http://schemas.microsoft.com/office/drawing/2014/main" id="{1B90E2D6-7EAC-7CD0-B650-AB49A6B5DF3D}"/>
              </a:ext>
            </a:extLst>
          </p:cNvPr>
          <p:cNvSpPr/>
          <p:nvPr/>
        </p:nvSpPr>
        <p:spPr>
          <a:xfrm>
            <a:off x="6926653" y="2411016"/>
            <a:ext cx="1294473" cy="8698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AI-based image evaluation</a:t>
            </a:r>
            <a:endParaRPr kumimoji="1" lang="ja-JP" altLang="en-US" b="1" dirty="0">
              <a:solidFill>
                <a:schemeClr val="tx1"/>
              </a:solidFill>
              <a:latin typeface="+mj-ea"/>
              <a:ea typeface="+mj-ea"/>
            </a:endParaRPr>
          </a:p>
        </p:txBody>
      </p:sp>
      <p:sp>
        <p:nvSpPr>
          <p:cNvPr id="7" name="四角形: 角を丸くする 6">
            <a:extLst>
              <a:ext uri="{FF2B5EF4-FFF2-40B4-BE49-F238E27FC236}">
                <a16:creationId xmlns:a16="http://schemas.microsoft.com/office/drawing/2014/main" id="{BF98FC5A-DE36-7787-A2F6-6075013E8D7E}"/>
              </a:ext>
            </a:extLst>
          </p:cNvPr>
          <p:cNvSpPr/>
          <p:nvPr/>
        </p:nvSpPr>
        <p:spPr>
          <a:xfrm>
            <a:off x="5088940" y="1350660"/>
            <a:ext cx="1386937" cy="5271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Ventilation fan control</a:t>
            </a:r>
            <a:endParaRPr kumimoji="1" lang="ja-JP" altLang="en-US" b="1" dirty="0">
              <a:solidFill>
                <a:schemeClr val="tx1"/>
              </a:solidFill>
              <a:latin typeface="+mj-ea"/>
              <a:ea typeface="+mj-ea"/>
            </a:endParaRPr>
          </a:p>
        </p:txBody>
      </p:sp>
      <p:sp>
        <p:nvSpPr>
          <p:cNvPr id="8" name="四角形: 角を丸くする 7">
            <a:extLst>
              <a:ext uri="{FF2B5EF4-FFF2-40B4-BE49-F238E27FC236}">
                <a16:creationId xmlns:a16="http://schemas.microsoft.com/office/drawing/2014/main" id="{A935B0A3-CC85-874A-A624-9392BF600396}"/>
              </a:ext>
            </a:extLst>
          </p:cNvPr>
          <p:cNvSpPr/>
          <p:nvPr/>
        </p:nvSpPr>
        <p:spPr>
          <a:xfrm>
            <a:off x="2053291" y="4398987"/>
            <a:ext cx="1386937" cy="5269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Hot spring flow control</a:t>
            </a:r>
            <a:endParaRPr kumimoji="1" lang="ja-JP" altLang="en-US" b="1" dirty="0">
              <a:solidFill>
                <a:schemeClr val="tx1"/>
              </a:solidFill>
              <a:latin typeface="+mj-ea"/>
              <a:ea typeface="+mj-ea"/>
            </a:endParaRPr>
          </a:p>
        </p:txBody>
      </p:sp>
      <p:sp>
        <p:nvSpPr>
          <p:cNvPr id="9" name="四角形: 角を丸くする 8">
            <a:extLst>
              <a:ext uri="{FF2B5EF4-FFF2-40B4-BE49-F238E27FC236}">
                <a16:creationId xmlns:a16="http://schemas.microsoft.com/office/drawing/2014/main" id="{0ECB63C4-EAB4-F90F-D186-EFAA77E01B88}"/>
              </a:ext>
            </a:extLst>
          </p:cNvPr>
          <p:cNvSpPr/>
          <p:nvPr/>
        </p:nvSpPr>
        <p:spPr>
          <a:xfrm>
            <a:off x="6374007" y="4583970"/>
            <a:ext cx="1300044" cy="8698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j-ea"/>
                <a:ea typeface="+mj-ea"/>
              </a:rPr>
              <a:t>Nutrient Circulation control</a:t>
            </a:r>
            <a:endParaRPr kumimoji="1" lang="ja-JP" altLang="en-US" b="1" dirty="0">
              <a:solidFill>
                <a:schemeClr val="tx1"/>
              </a:solidFill>
              <a:latin typeface="+mj-ea"/>
              <a:ea typeface="+mj-ea"/>
            </a:endParaRPr>
          </a:p>
        </p:txBody>
      </p:sp>
      <p:sp>
        <p:nvSpPr>
          <p:cNvPr id="10" name="テキスト ボックス 9">
            <a:extLst>
              <a:ext uri="{FF2B5EF4-FFF2-40B4-BE49-F238E27FC236}">
                <a16:creationId xmlns:a16="http://schemas.microsoft.com/office/drawing/2014/main" id="{8B2DE019-1490-E447-963A-1CF6713AE8B0}"/>
              </a:ext>
            </a:extLst>
          </p:cNvPr>
          <p:cNvSpPr txBox="1"/>
          <p:nvPr/>
        </p:nvSpPr>
        <p:spPr>
          <a:xfrm>
            <a:off x="-50937" y="1653697"/>
            <a:ext cx="2085107" cy="1323439"/>
          </a:xfrm>
          <a:prstGeom prst="rect">
            <a:avLst/>
          </a:prstGeom>
          <a:solidFill>
            <a:schemeClr val="accent5">
              <a:lumMod val="40000"/>
              <a:lumOff val="60000"/>
            </a:schemeClr>
          </a:solidFill>
        </p:spPr>
        <p:txBody>
          <a:bodyPr wrap="square" rtlCol="0">
            <a:spAutoFit/>
          </a:bodyPr>
          <a:lstStyle/>
          <a:p>
            <a:r>
              <a:rPr kumimoji="1" lang="en-US" altLang="ja-JP" sz="1600" b="1" dirty="0">
                <a:latin typeface="+mj-ea"/>
                <a:ea typeface="+mj-ea"/>
              </a:rPr>
              <a:t>Suppresses pest infestation by regulating humidity and stabilize shipping quantity and quality</a:t>
            </a:r>
            <a:endParaRPr kumimoji="1" lang="ja-JP" altLang="en-US" sz="1600" b="1" dirty="0">
              <a:latin typeface="+mj-ea"/>
              <a:ea typeface="+mj-ea"/>
            </a:endParaRPr>
          </a:p>
        </p:txBody>
      </p:sp>
      <p:sp>
        <p:nvSpPr>
          <p:cNvPr id="11" name="テキスト ボックス 10">
            <a:extLst>
              <a:ext uri="{FF2B5EF4-FFF2-40B4-BE49-F238E27FC236}">
                <a16:creationId xmlns:a16="http://schemas.microsoft.com/office/drawing/2014/main" id="{F6B28A14-35E2-F7F7-6B52-49D3FF2CD8A7}"/>
              </a:ext>
            </a:extLst>
          </p:cNvPr>
          <p:cNvSpPr txBox="1"/>
          <p:nvPr/>
        </p:nvSpPr>
        <p:spPr>
          <a:xfrm>
            <a:off x="59406" y="4995584"/>
            <a:ext cx="2581257" cy="1077218"/>
          </a:xfrm>
          <a:prstGeom prst="rect">
            <a:avLst/>
          </a:prstGeom>
          <a:solidFill>
            <a:schemeClr val="accent5">
              <a:lumMod val="40000"/>
              <a:lumOff val="60000"/>
            </a:schemeClr>
          </a:solidFill>
        </p:spPr>
        <p:txBody>
          <a:bodyPr wrap="square" rtlCol="0">
            <a:spAutoFit/>
          </a:bodyPr>
          <a:lstStyle/>
          <a:p>
            <a:r>
              <a:rPr kumimoji="1" lang="en-US" altLang="ja-JP" sz="1600" b="1" dirty="0">
                <a:latin typeface="+mj-ea"/>
                <a:ea typeface="+mj-ea"/>
              </a:rPr>
              <a:t>Year-round cultivation through the use of hot spring heat </a:t>
            </a:r>
            <a:r>
              <a:rPr kumimoji="1" lang="en-US" altLang="ja-JP" sz="1600" b="1" dirty="0">
                <a:latin typeface="+mj-ea"/>
                <a:ea typeface="+mj-ea"/>
                <a:sym typeface="Wingdings" panose="05000000000000000000" pitchFamily="2" charset="2"/>
              </a:rPr>
              <a:t> </a:t>
            </a:r>
            <a:r>
              <a:rPr kumimoji="1" lang="en-US" altLang="ja-JP" sz="1600" b="1" dirty="0">
                <a:latin typeface="+mj-ea"/>
                <a:ea typeface="+mj-ea"/>
              </a:rPr>
              <a:t>Significant reduction of fossil fuels.</a:t>
            </a:r>
            <a:endParaRPr kumimoji="1" lang="ja-JP" altLang="en-US" sz="1600" b="1" dirty="0">
              <a:latin typeface="+mj-ea"/>
              <a:ea typeface="+mj-ea"/>
            </a:endParaRPr>
          </a:p>
        </p:txBody>
      </p:sp>
      <p:sp>
        <p:nvSpPr>
          <p:cNvPr id="12" name="テキスト ボックス 11">
            <a:extLst>
              <a:ext uri="{FF2B5EF4-FFF2-40B4-BE49-F238E27FC236}">
                <a16:creationId xmlns:a16="http://schemas.microsoft.com/office/drawing/2014/main" id="{FB012869-C8F5-B0B4-52E5-5AC9F1A1C804}"/>
              </a:ext>
            </a:extLst>
          </p:cNvPr>
          <p:cNvSpPr txBox="1"/>
          <p:nvPr/>
        </p:nvSpPr>
        <p:spPr>
          <a:xfrm>
            <a:off x="6483218" y="5568524"/>
            <a:ext cx="2601376" cy="1077218"/>
          </a:xfrm>
          <a:prstGeom prst="rect">
            <a:avLst/>
          </a:prstGeom>
          <a:solidFill>
            <a:schemeClr val="accent5">
              <a:lumMod val="40000"/>
              <a:lumOff val="60000"/>
            </a:schemeClr>
          </a:solidFill>
        </p:spPr>
        <p:txBody>
          <a:bodyPr wrap="square" rtlCol="0">
            <a:spAutoFit/>
          </a:bodyPr>
          <a:lstStyle/>
          <a:p>
            <a:r>
              <a:rPr kumimoji="1" lang="en-US" altLang="ja-JP" sz="1600" b="1" dirty="0">
                <a:latin typeface="+mj-ea"/>
                <a:ea typeface="+mj-ea"/>
              </a:rPr>
              <a:t>Improved yield by optimizing fertilizer concentration/amount and acidity</a:t>
            </a:r>
            <a:endParaRPr kumimoji="1" lang="ja-JP" altLang="en-US" sz="1600" b="1" dirty="0">
              <a:latin typeface="+mj-ea"/>
              <a:ea typeface="+mj-ea"/>
            </a:endParaRPr>
          </a:p>
        </p:txBody>
      </p:sp>
      <p:sp>
        <p:nvSpPr>
          <p:cNvPr id="13" name="テキスト ボックス 12">
            <a:extLst>
              <a:ext uri="{FF2B5EF4-FFF2-40B4-BE49-F238E27FC236}">
                <a16:creationId xmlns:a16="http://schemas.microsoft.com/office/drawing/2014/main" id="{0AC30D4B-79DD-D686-8221-3E00D3FF5E4F}"/>
              </a:ext>
            </a:extLst>
          </p:cNvPr>
          <p:cNvSpPr txBox="1"/>
          <p:nvPr/>
        </p:nvSpPr>
        <p:spPr>
          <a:xfrm>
            <a:off x="6497984" y="1552919"/>
            <a:ext cx="2622843" cy="830997"/>
          </a:xfrm>
          <a:prstGeom prst="rect">
            <a:avLst/>
          </a:prstGeom>
          <a:solidFill>
            <a:schemeClr val="accent5">
              <a:lumMod val="40000"/>
              <a:lumOff val="60000"/>
            </a:schemeClr>
          </a:solidFill>
        </p:spPr>
        <p:txBody>
          <a:bodyPr wrap="square" rtlCol="0">
            <a:spAutoFit/>
          </a:bodyPr>
          <a:lstStyle/>
          <a:p>
            <a:r>
              <a:rPr kumimoji="1" lang="en-US" altLang="ja-JP" sz="1600" b="1" dirty="0">
                <a:latin typeface="+mj-ea"/>
                <a:ea typeface="+mj-ea"/>
              </a:rPr>
              <a:t>Reduction of disease risk through year-round air conditioning management</a:t>
            </a:r>
            <a:endParaRPr kumimoji="1" lang="ja-JP" altLang="en-US" sz="1600" b="1" dirty="0">
              <a:latin typeface="+mj-ea"/>
              <a:ea typeface="+mj-ea"/>
            </a:endParaRPr>
          </a:p>
        </p:txBody>
      </p:sp>
      <p:sp>
        <p:nvSpPr>
          <p:cNvPr id="14" name="テキスト ボックス 13">
            <a:extLst>
              <a:ext uri="{FF2B5EF4-FFF2-40B4-BE49-F238E27FC236}">
                <a16:creationId xmlns:a16="http://schemas.microsoft.com/office/drawing/2014/main" id="{5F4C9B80-E3B0-E369-F7FC-C3FF7547D13A}"/>
              </a:ext>
            </a:extLst>
          </p:cNvPr>
          <p:cNvSpPr txBox="1"/>
          <p:nvPr/>
        </p:nvSpPr>
        <p:spPr>
          <a:xfrm>
            <a:off x="7090891" y="3361352"/>
            <a:ext cx="1929191" cy="584775"/>
          </a:xfrm>
          <a:prstGeom prst="rect">
            <a:avLst/>
          </a:prstGeom>
          <a:solidFill>
            <a:schemeClr val="accent5">
              <a:lumMod val="40000"/>
              <a:lumOff val="60000"/>
            </a:schemeClr>
          </a:solidFill>
        </p:spPr>
        <p:txBody>
          <a:bodyPr wrap="square" rtlCol="0">
            <a:spAutoFit/>
          </a:bodyPr>
          <a:lstStyle/>
          <a:p>
            <a:r>
              <a:rPr kumimoji="1" lang="en-US" altLang="ja-JP" sz="1600" b="1" dirty="0">
                <a:latin typeface="+mj-ea"/>
                <a:ea typeface="+mj-ea"/>
              </a:rPr>
              <a:t>Support for low-skilled farmers</a:t>
            </a:r>
            <a:endParaRPr kumimoji="1" lang="ja-JP" altLang="en-US" sz="1600" b="1" dirty="0">
              <a:latin typeface="+mj-ea"/>
              <a:ea typeface="+mj-ea"/>
            </a:endParaRPr>
          </a:p>
        </p:txBody>
      </p:sp>
      <p:sp>
        <p:nvSpPr>
          <p:cNvPr id="15" name="スライド番号プレースホルダー 14">
            <a:extLst>
              <a:ext uri="{FF2B5EF4-FFF2-40B4-BE49-F238E27FC236}">
                <a16:creationId xmlns:a16="http://schemas.microsoft.com/office/drawing/2014/main" id="{0025786D-A4FD-6DE6-DA10-4524812C4CA1}"/>
              </a:ext>
            </a:extLst>
          </p:cNvPr>
          <p:cNvSpPr>
            <a:spLocks noGrp="1"/>
          </p:cNvSpPr>
          <p:nvPr>
            <p:ph type="sldNum" sz="quarter" idx="12"/>
          </p:nvPr>
        </p:nvSpPr>
        <p:spPr/>
        <p:txBody>
          <a:bodyPr/>
          <a:lstStyle/>
          <a:p>
            <a:fld id="{A32E9CF3-1ADE-4E04-BA19-828C46261A45}" type="slidenum">
              <a:rPr kumimoji="1" lang="ja-JP" altLang="en-US" smtClean="0"/>
              <a:t>16</a:t>
            </a:fld>
            <a:endParaRPr kumimoji="1" lang="ja-JP" altLang="en-US"/>
          </a:p>
        </p:txBody>
      </p:sp>
    </p:spTree>
    <p:extLst>
      <p:ext uri="{BB962C8B-B14F-4D97-AF65-F5344CB8AC3E}">
        <p14:creationId xmlns:p14="http://schemas.microsoft.com/office/powerpoint/2010/main" val="24349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par>
                                <p:cTn id="8" presetID="27" presetClass="emph" presetSubtype="0" fill="remove" grpId="0" nodeType="withEffect">
                                  <p:stCondLst>
                                    <p:cond delay="0"/>
                                  </p:stCondLst>
                                  <p:childTnLst>
                                    <p:animClr clrSpc="rgb" dir="cw">
                                      <p:cBhvr override="childStyle">
                                        <p:cTn id="9" dur="250" autoRev="1" fill="remove"/>
                                        <p:tgtEl>
                                          <p:spTgt spid="69"/>
                                        </p:tgtEl>
                                        <p:attrNameLst>
                                          <p:attrName>style.color</p:attrName>
                                        </p:attrNameLst>
                                      </p:cBhvr>
                                      <p:to>
                                        <a:schemeClr val="bg1"/>
                                      </p:to>
                                    </p:animClr>
                                    <p:animClr clrSpc="rgb" dir="cw">
                                      <p:cBhvr>
                                        <p:cTn id="10" dur="250" autoRev="1" fill="remove"/>
                                        <p:tgtEl>
                                          <p:spTgt spid="69"/>
                                        </p:tgtEl>
                                        <p:attrNameLst>
                                          <p:attrName>fillcolor</p:attrName>
                                        </p:attrNameLst>
                                      </p:cBhvr>
                                      <p:to>
                                        <a:schemeClr val="bg1"/>
                                      </p:to>
                                    </p:animClr>
                                    <p:set>
                                      <p:cBhvr>
                                        <p:cTn id="11" dur="250" autoRev="1" fill="remove"/>
                                        <p:tgtEl>
                                          <p:spTgt spid="69"/>
                                        </p:tgtEl>
                                        <p:attrNameLst>
                                          <p:attrName>fill.type</p:attrName>
                                        </p:attrNameLst>
                                      </p:cBhvr>
                                      <p:to>
                                        <p:strVal val="solid"/>
                                      </p:to>
                                    </p:set>
                                    <p:set>
                                      <p:cBhvr>
                                        <p:cTn id="12" dur="250" autoRev="1" fill="remove"/>
                                        <p:tgtEl>
                                          <p:spTgt spid="69"/>
                                        </p:tgtEl>
                                        <p:attrNameLst>
                                          <p:attrName>fill.on</p:attrName>
                                        </p:attrNameLst>
                                      </p:cBhvr>
                                      <p:to>
                                        <p:strVal val="true"/>
                                      </p:to>
                                    </p:set>
                                  </p:childTnLst>
                                </p:cTn>
                              </p:par>
                              <p:par>
                                <p:cTn id="13" presetID="21" presetClass="entr" presetSubtype="1" repeatCount="indefinite"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heel(1)">
                                      <p:cBhvr>
                                        <p:cTn id="15" dur="3000"/>
                                        <p:tgtEl>
                                          <p:spTgt spid="70"/>
                                        </p:tgtEl>
                                      </p:cBhvr>
                                    </p:animEffect>
                                  </p:childTnLst>
                                </p:cTn>
                              </p:par>
                            </p:childTnLst>
                          </p:cTn>
                        </p:par>
                        <p:par>
                          <p:cTn id="16" fill="hold">
                            <p:stCondLst>
                              <p:cond delay="3000"/>
                            </p:stCondLst>
                            <p:childTnLst>
                              <p:par>
                                <p:cTn id="17" presetID="21" presetClass="entr" presetSubtype="1" repeatCount="indefinite"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heel(1)">
                                      <p:cBhvr>
                                        <p:cTn id="19" dur="30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51"/>
                                        </p:tgtEl>
                                      </p:cBhvr>
                                    </p:animEffect>
                                    <p:animScale>
                                      <p:cBhvr>
                                        <p:cTn id="24" dur="250" autoRev="1" fill="hold"/>
                                        <p:tgtEl>
                                          <p:spTgt spid="51"/>
                                        </p:tgtEl>
                                      </p:cBhvr>
                                      <p:by x="105000" y="105000"/>
                                    </p:animScale>
                                  </p:childTnLst>
                                </p:cTn>
                              </p:par>
                              <p:par>
                                <p:cTn id="25" presetID="27" presetClass="emph" presetSubtype="0" fill="remove" grpId="0" nodeType="withEffect">
                                  <p:stCondLst>
                                    <p:cond delay="0"/>
                                  </p:stCondLst>
                                  <p:childTnLst>
                                    <p:animClr clrSpc="rgb" dir="cw">
                                      <p:cBhvr override="childStyle">
                                        <p:cTn id="26" dur="250" autoRev="1" fill="remove"/>
                                        <p:tgtEl>
                                          <p:spTgt spid="68"/>
                                        </p:tgtEl>
                                        <p:attrNameLst>
                                          <p:attrName>style.color</p:attrName>
                                        </p:attrNameLst>
                                      </p:cBhvr>
                                      <p:to>
                                        <a:schemeClr val="bg1"/>
                                      </p:to>
                                    </p:animClr>
                                    <p:animClr clrSpc="rgb" dir="cw">
                                      <p:cBhvr>
                                        <p:cTn id="27" dur="250" autoRev="1" fill="remove"/>
                                        <p:tgtEl>
                                          <p:spTgt spid="68"/>
                                        </p:tgtEl>
                                        <p:attrNameLst>
                                          <p:attrName>fillcolor</p:attrName>
                                        </p:attrNameLst>
                                      </p:cBhvr>
                                      <p:to>
                                        <a:schemeClr val="bg1"/>
                                      </p:to>
                                    </p:animClr>
                                    <p:set>
                                      <p:cBhvr>
                                        <p:cTn id="28" dur="250" autoRev="1" fill="remove"/>
                                        <p:tgtEl>
                                          <p:spTgt spid="68"/>
                                        </p:tgtEl>
                                        <p:attrNameLst>
                                          <p:attrName>fill.type</p:attrName>
                                        </p:attrNameLst>
                                      </p:cBhvr>
                                      <p:to>
                                        <p:strVal val="solid"/>
                                      </p:to>
                                    </p:set>
                                    <p:set>
                                      <p:cBhvr>
                                        <p:cTn id="29" dur="250" autoRev="1" fill="remove"/>
                                        <p:tgtEl>
                                          <p:spTgt spid="68"/>
                                        </p:tgtEl>
                                        <p:attrNameLst>
                                          <p:attrName>fill.on</p:attrName>
                                        </p:attrNameLst>
                                      </p:cBhvr>
                                      <p:to>
                                        <p:strVal val="true"/>
                                      </p:to>
                                    </p:set>
                                  </p:childTnLst>
                                </p:cTn>
                              </p:par>
                              <p:par>
                                <p:cTn id="30" presetID="10" presetClass="entr" presetSubtype="0" repeatCount="indefinite"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51"/>
                                        </p:tgtEl>
                                      </p:cBhvr>
                                    </p:animEffect>
                                    <p:animScale>
                                      <p:cBhvr>
                                        <p:cTn id="37" dur="250" autoRev="1" fill="hold"/>
                                        <p:tgtEl>
                                          <p:spTgt spid="51"/>
                                        </p:tgtEl>
                                      </p:cBhvr>
                                      <p:by x="105000" y="105000"/>
                                    </p:animScale>
                                  </p:childTnLst>
                                </p:cTn>
                              </p:par>
                              <p:par>
                                <p:cTn id="38" presetID="27" presetClass="emph" presetSubtype="0" fill="remove" grpId="0" nodeType="withEffect">
                                  <p:stCondLst>
                                    <p:cond delay="0"/>
                                  </p:stCondLst>
                                  <p:childTnLst>
                                    <p:animClr clrSpc="rgb" dir="cw">
                                      <p:cBhvr override="childStyle">
                                        <p:cTn id="39" dur="250" autoRev="1" fill="remove"/>
                                        <p:tgtEl>
                                          <p:spTgt spid="67"/>
                                        </p:tgtEl>
                                        <p:attrNameLst>
                                          <p:attrName>style.color</p:attrName>
                                        </p:attrNameLst>
                                      </p:cBhvr>
                                      <p:to>
                                        <a:schemeClr val="bg1"/>
                                      </p:to>
                                    </p:animClr>
                                    <p:animClr clrSpc="rgb" dir="cw">
                                      <p:cBhvr>
                                        <p:cTn id="40" dur="250" autoRev="1" fill="remove"/>
                                        <p:tgtEl>
                                          <p:spTgt spid="67"/>
                                        </p:tgtEl>
                                        <p:attrNameLst>
                                          <p:attrName>fillcolor</p:attrName>
                                        </p:attrNameLst>
                                      </p:cBhvr>
                                      <p:to>
                                        <a:schemeClr val="bg1"/>
                                      </p:to>
                                    </p:animClr>
                                    <p:set>
                                      <p:cBhvr>
                                        <p:cTn id="41" dur="250" autoRev="1" fill="remove"/>
                                        <p:tgtEl>
                                          <p:spTgt spid="67"/>
                                        </p:tgtEl>
                                        <p:attrNameLst>
                                          <p:attrName>fill.type</p:attrName>
                                        </p:attrNameLst>
                                      </p:cBhvr>
                                      <p:to>
                                        <p:strVal val="solid"/>
                                      </p:to>
                                    </p:set>
                                    <p:set>
                                      <p:cBhvr>
                                        <p:cTn id="42" dur="250" autoRev="1" fill="remove"/>
                                        <p:tgtEl>
                                          <p:spTgt spid="67"/>
                                        </p:tgtEl>
                                        <p:attrNameLst>
                                          <p:attrName>fill.on</p:attrName>
                                        </p:attrNameLst>
                                      </p:cBhvr>
                                      <p:to>
                                        <p:strVal val="true"/>
                                      </p:to>
                                    </p:set>
                                  </p:childTnLst>
                                </p:cTn>
                              </p:par>
                              <p:par>
                                <p:cTn id="43" presetID="14" presetClass="entr" presetSubtype="10" repeatCount="indefinite"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randombar(horizontal)">
                                      <p:cBhvr>
                                        <p:cTn id="45" dur="10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51"/>
                                        </p:tgtEl>
                                      </p:cBhvr>
                                    </p:animEffect>
                                    <p:animScale>
                                      <p:cBhvr>
                                        <p:cTn id="50" dur="250" autoRev="1" fill="hold"/>
                                        <p:tgtEl>
                                          <p:spTgt spid="51"/>
                                        </p:tgtEl>
                                      </p:cBhvr>
                                      <p:by x="105000" y="105000"/>
                                    </p:animScale>
                                  </p:childTnLst>
                                </p:cTn>
                              </p:par>
                              <p:par>
                                <p:cTn id="51" presetID="27" presetClass="emph" presetSubtype="0" fill="remove" grpId="0" nodeType="withEffect">
                                  <p:stCondLst>
                                    <p:cond delay="0"/>
                                  </p:stCondLst>
                                  <p:childTnLst>
                                    <p:animClr clrSpc="rgb" dir="cw">
                                      <p:cBhvr override="childStyle">
                                        <p:cTn id="52" dur="250" autoRev="1" fill="remove"/>
                                        <p:tgtEl>
                                          <p:spTgt spid="66"/>
                                        </p:tgtEl>
                                        <p:attrNameLst>
                                          <p:attrName>style.color</p:attrName>
                                        </p:attrNameLst>
                                      </p:cBhvr>
                                      <p:to>
                                        <a:schemeClr val="bg1"/>
                                      </p:to>
                                    </p:animClr>
                                    <p:animClr clrSpc="rgb" dir="cw">
                                      <p:cBhvr>
                                        <p:cTn id="53" dur="250" autoRev="1" fill="remove"/>
                                        <p:tgtEl>
                                          <p:spTgt spid="66"/>
                                        </p:tgtEl>
                                        <p:attrNameLst>
                                          <p:attrName>fillcolor</p:attrName>
                                        </p:attrNameLst>
                                      </p:cBhvr>
                                      <p:to>
                                        <a:schemeClr val="bg1"/>
                                      </p:to>
                                    </p:animClr>
                                    <p:set>
                                      <p:cBhvr>
                                        <p:cTn id="54" dur="250" autoRev="1" fill="remove"/>
                                        <p:tgtEl>
                                          <p:spTgt spid="66"/>
                                        </p:tgtEl>
                                        <p:attrNameLst>
                                          <p:attrName>fill.type</p:attrName>
                                        </p:attrNameLst>
                                      </p:cBhvr>
                                      <p:to>
                                        <p:strVal val="solid"/>
                                      </p:to>
                                    </p:set>
                                    <p:set>
                                      <p:cBhvr>
                                        <p:cTn id="55" dur="250" autoRev="1" fill="remove"/>
                                        <p:tgtEl>
                                          <p:spTgt spid="66"/>
                                        </p:tgtEl>
                                        <p:attrNameLst>
                                          <p:attrName>fill.on</p:attrName>
                                        </p:attrNameLst>
                                      </p:cBhvr>
                                      <p:to>
                                        <p:strVal val="true"/>
                                      </p:to>
                                    </p:set>
                                  </p:childTnLst>
                                </p:cTn>
                              </p:par>
                              <p:par>
                                <p:cTn id="56" presetID="42" presetClass="path" presetSubtype="0" repeatCount="indefinite" accel="50000" decel="50000" fill="hold" nodeType="withEffect">
                                  <p:stCondLst>
                                    <p:cond delay="0"/>
                                  </p:stCondLst>
                                  <p:childTnLst>
                                    <p:animMotion origin="layout" path="M -3.88889E-6 8.39695E-7 L -0.09184 -0.01642 " pathEditMode="relative" rAng="0" ptsTypes="AA">
                                      <p:cBhvr>
                                        <p:cTn id="57" dur="3000" fill="hold"/>
                                        <p:tgtEl>
                                          <p:spTgt spid="64"/>
                                        </p:tgtEl>
                                        <p:attrNameLst>
                                          <p:attrName>ppt_x</p:attrName>
                                          <p:attrName>ppt_y</p:attrName>
                                        </p:attrNameLst>
                                      </p:cBhvr>
                                      <p:rCtr x="-4601" y="-833"/>
                                    </p:animMotion>
                                  </p:childTnLst>
                                </p:cTn>
                              </p:par>
                              <p:par>
                                <p:cTn id="58" presetID="42" presetClass="path" presetSubtype="0" repeatCount="indefinite" accel="50000" decel="50000" fill="hold" nodeType="withEffect">
                                  <p:stCondLst>
                                    <p:cond delay="0"/>
                                  </p:stCondLst>
                                  <p:childTnLst>
                                    <p:animMotion origin="layout" path="M -5.55556E-7 2.13278E-6 L -0.06823 -0.00579 " pathEditMode="relative" rAng="0" ptsTypes="AA">
                                      <p:cBhvr>
                                        <p:cTn id="59" dur="3000" fill="hold"/>
                                        <p:tgtEl>
                                          <p:spTgt spid="65"/>
                                        </p:tgtEl>
                                        <p:attrNameLst>
                                          <p:attrName>ppt_x</p:attrName>
                                          <p:attrName>ppt_y</p:attrName>
                                        </p:attrNameLst>
                                      </p:cBhvr>
                                      <p:rCtr x="-3420" y="-301"/>
                                    </p:animMotion>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51"/>
                                        </p:tgtEl>
                                      </p:cBhvr>
                                    </p:animEffect>
                                    <p:animScale>
                                      <p:cBhvr>
                                        <p:cTn id="64" dur="250" autoRev="1" fill="hold"/>
                                        <p:tgtEl>
                                          <p:spTgt spid="51"/>
                                        </p:tgtEl>
                                      </p:cBhvr>
                                      <p:by x="105000" y="105000"/>
                                    </p:animScale>
                                  </p:childTnLst>
                                </p:cTn>
                              </p:par>
                              <p:par>
                                <p:cTn id="65" presetID="27" presetClass="emph" presetSubtype="0" fill="remove" grpId="0" nodeType="withEffect">
                                  <p:stCondLst>
                                    <p:cond delay="0"/>
                                  </p:stCondLst>
                                  <p:childTnLst>
                                    <p:animClr clrSpc="rgb" dir="cw">
                                      <p:cBhvr override="childStyle">
                                        <p:cTn id="66" dur="250" autoRev="1" fill="remove"/>
                                        <p:tgtEl>
                                          <p:spTgt spid="72"/>
                                        </p:tgtEl>
                                        <p:attrNameLst>
                                          <p:attrName>style.color</p:attrName>
                                        </p:attrNameLst>
                                      </p:cBhvr>
                                      <p:to>
                                        <a:schemeClr val="bg1"/>
                                      </p:to>
                                    </p:animClr>
                                    <p:animClr clrSpc="rgb" dir="cw">
                                      <p:cBhvr>
                                        <p:cTn id="67" dur="250" autoRev="1" fill="remove"/>
                                        <p:tgtEl>
                                          <p:spTgt spid="72"/>
                                        </p:tgtEl>
                                        <p:attrNameLst>
                                          <p:attrName>fillcolor</p:attrName>
                                        </p:attrNameLst>
                                      </p:cBhvr>
                                      <p:to>
                                        <a:schemeClr val="bg1"/>
                                      </p:to>
                                    </p:animClr>
                                    <p:set>
                                      <p:cBhvr>
                                        <p:cTn id="68" dur="250" autoRev="1" fill="remove"/>
                                        <p:tgtEl>
                                          <p:spTgt spid="72"/>
                                        </p:tgtEl>
                                        <p:attrNameLst>
                                          <p:attrName>fill.type</p:attrName>
                                        </p:attrNameLst>
                                      </p:cBhvr>
                                      <p:to>
                                        <p:strVal val="solid"/>
                                      </p:to>
                                    </p:set>
                                    <p:set>
                                      <p:cBhvr>
                                        <p:cTn id="69" dur="250" autoRev="1" fill="remove"/>
                                        <p:tgtEl>
                                          <p:spTgt spid="72"/>
                                        </p:tgtEl>
                                        <p:attrNameLst>
                                          <p:attrName>fill.on</p:attrName>
                                        </p:attrNameLst>
                                      </p:cBhvr>
                                      <p:to>
                                        <p:strVal val="true"/>
                                      </p:to>
                                    </p:set>
                                  </p:childTnLst>
                                </p:cTn>
                              </p:par>
                              <p:par>
                                <p:cTn id="70" presetID="10" presetClass="entr" presetSubtype="0" repeatCount="indefinite"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3000"/>
                                        <p:tgtEl>
                                          <p:spTgt spid="73"/>
                                        </p:tgtEl>
                                      </p:cBhvr>
                                    </p:animEffect>
                                  </p:childTnLst>
                                </p:cTn>
                              </p:par>
                              <p:par>
                                <p:cTn id="73" presetID="10" presetClass="entr" presetSubtype="0" repeatCount="indefinite"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3000"/>
                                        <p:tgtEl>
                                          <p:spTgt spid="75"/>
                                        </p:tgtEl>
                                      </p:cBhvr>
                                    </p:animEffect>
                                  </p:childTnLst>
                                </p:cTn>
                              </p:par>
                              <p:par>
                                <p:cTn id="76" presetID="10" presetClass="entr" presetSubtype="0" repeatCount="indefinite"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3000"/>
                                        <p:tgtEl>
                                          <p:spTgt spid="74"/>
                                        </p:tgtEl>
                                      </p:cBhvr>
                                    </p:animEffect>
                                  </p:childTnLst>
                                </p:cTn>
                              </p:par>
                              <p:par>
                                <p:cTn id="79" presetID="10" presetClass="entr" presetSubtype="0" repeatCount="indefinite"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3000"/>
                                        <p:tgtEl>
                                          <p:spTgt spid="76"/>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51"/>
                                        </p:tgtEl>
                                      </p:cBhvr>
                                    </p:animEffect>
                                    <p:animScale>
                                      <p:cBhvr>
                                        <p:cTn id="86" dur="250" autoRev="1" fill="hold"/>
                                        <p:tgtEl>
                                          <p:spTgt spid="51"/>
                                        </p:tgtEl>
                                      </p:cBhvr>
                                      <p:by x="105000" y="105000"/>
                                    </p:animScale>
                                  </p:childTnLst>
                                </p:cTn>
                              </p:par>
                              <p:par>
                                <p:cTn id="87" presetID="27" presetClass="emph" presetSubtype="0" fill="remove" grpId="0" nodeType="withEffect">
                                  <p:stCondLst>
                                    <p:cond delay="0"/>
                                  </p:stCondLst>
                                  <p:childTnLst>
                                    <p:animClr clrSpc="rgb" dir="cw">
                                      <p:cBhvr override="childStyle">
                                        <p:cTn id="88" dur="250" autoRev="1" fill="remove"/>
                                        <p:tgtEl>
                                          <p:spTgt spid="93"/>
                                        </p:tgtEl>
                                        <p:attrNameLst>
                                          <p:attrName>style.color</p:attrName>
                                        </p:attrNameLst>
                                      </p:cBhvr>
                                      <p:to>
                                        <a:schemeClr val="bg1"/>
                                      </p:to>
                                    </p:animClr>
                                    <p:animClr clrSpc="rgb" dir="cw">
                                      <p:cBhvr>
                                        <p:cTn id="89" dur="250" autoRev="1" fill="remove"/>
                                        <p:tgtEl>
                                          <p:spTgt spid="93"/>
                                        </p:tgtEl>
                                        <p:attrNameLst>
                                          <p:attrName>fillcolor</p:attrName>
                                        </p:attrNameLst>
                                      </p:cBhvr>
                                      <p:to>
                                        <a:schemeClr val="bg1"/>
                                      </p:to>
                                    </p:animClr>
                                    <p:set>
                                      <p:cBhvr>
                                        <p:cTn id="90" dur="250" autoRev="1" fill="remove"/>
                                        <p:tgtEl>
                                          <p:spTgt spid="93"/>
                                        </p:tgtEl>
                                        <p:attrNameLst>
                                          <p:attrName>fill.type</p:attrName>
                                        </p:attrNameLst>
                                      </p:cBhvr>
                                      <p:to>
                                        <p:strVal val="solid"/>
                                      </p:to>
                                    </p:set>
                                    <p:set>
                                      <p:cBhvr>
                                        <p:cTn id="91" dur="250" autoRev="1" fill="remove"/>
                                        <p:tgtEl>
                                          <p:spTgt spid="9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7CD2F6-8FBE-ED11-2016-809A892F6A89}"/>
              </a:ext>
            </a:extLst>
          </p:cNvPr>
          <p:cNvSpPr txBox="1"/>
          <p:nvPr/>
        </p:nvSpPr>
        <p:spPr>
          <a:xfrm>
            <a:off x="94891" y="77638"/>
            <a:ext cx="9049109" cy="954107"/>
          </a:xfrm>
          <a:prstGeom prst="rect">
            <a:avLst/>
          </a:prstGeom>
          <a:noFill/>
          <a:ln>
            <a:solidFill>
              <a:schemeClr val="accent1"/>
            </a:solidFill>
          </a:ln>
        </p:spPr>
        <p:txBody>
          <a:bodyPr wrap="square" rtlCol="0">
            <a:spAutoFit/>
          </a:bodyPr>
          <a:lstStyle/>
          <a:p>
            <a:r>
              <a:rPr kumimoji="1" lang="en-US" altLang="ja-JP" sz="2800" b="1" dirty="0">
                <a:effectLst>
                  <a:outerShdw blurRad="38100" dist="38100" dir="2700000" algn="tl">
                    <a:srgbClr val="000000">
                      <a:alpha val="43137"/>
                    </a:srgbClr>
                  </a:outerShdw>
                </a:effectLst>
                <a:latin typeface="+mj-ea"/>
                <a:ea typeface="+mj-ea"/>
              </a:rPr>
              <a:t>4. Blue Carbon (CO</a:t>
            </a:r>
            <a:r>
              <a:rPr kumimoji="1" lang="en-US" altLang="ja-JP" sz="2800" b="1" baseline="-25000" dirty="0">
                <a:effectLst>
                  <a:outerShdw blurRad="38100" dist="38100" dir="2700000" algn="tl">
                    <a:srgbClr val="000000">
                      <a:alpha val="43137"/>
                    </a:srgbClr>
                  </a:outerShdw>
                </a:effectLst>
                <a:latin typeface="+mj-ea"/>
                <a:ea typeface="+mj-ea"/>
              </a:rPr>
              <a:t>2</a:t>
            </a:r>
            <a:r>
              <a:rPr kumimoji="1" lang="en-US" altLang="ja-JP" sz="2800" b="1" dirty="0">
                <a:effectLst>
                  <a:outerShdw blurRad="38100" dist="38100" dir="2700000" algn="tl">
                    <a:srgbClr val="000000">
                      <a:alpha val="43137"/>
                    </a:srgbClr>
                  </a:outerShdw>
                </a:effectLst>
                <a:latin typeface="+mj-ea"/>
                <a:ea typeface="+mj-ea"/>
              </a:rPr>
              <a:t> absorption by seaweed in coastal areas</a:t>
            </a:r>
            <a:r>
              <a:rPr lang="en-US" altLang="ja-JP" sz="2800" dirty="0"/>
              <a:t> in the town of Hirono, northern Iwate Prefecture</a:t>
            </a:r>
            <a:r>
              <a:rPr kumimoji="1" lang="en-US" altLang="ja-JP" sz="2800" b="1" dirty="0">
                <a:effectLst>
                  <a:outerShdw blurRad="38100" dist="38100" dir="2700000" algn="tl">
                    <a:srgbClr val="000000">
                      <a:alpha val="43137"/>
                    </a:srgbClr>
                  </a:outerShdw>
                </a:effectLst>
                <a:latin typeface="+mj-ea"/>
                <a:ea typeface="+mj-ea"/>
              </a:rPr>
              <a:t>)</a:t>
            </a:r>
          </a:p>
        </p:txBody>
      </p:sp>
      <p:pic>
        <p:nvPicPr>
          <p:cNvPr id="4" name="図 3">
            <a:extLst>
              <a:ext uri="{FF2B5EF4-FFF2-40B4-BE49-F238E27FC236}">
                <a16:creationId xmlns:a16="http://schemas.microsoft.com/office/drawing/2014/main" id="{10428CFA-460A-D012-2FD3-616E552B8390}"/>
              </a:ext>
            </a:extLst>
          </p:cNvPr>
          <p:cNvPicPr>
            <a:picLocks noChangeAspect="1"/>
          </p:cNvPicPr>
          <p:nvPr/>
        </p:nvPicPr>
        <p:blipFill rotWithShape="1">
          <a:blip r:embed="rId2"/>
          <a:srcRect l="70566" t="8031" b="33768"/>
          <a:stretch/>
        </p:blipFill>
        <p:spPr>
          <a:xfrm>
            <a:off x="-86264" y="2104845"/>
            <a:ext cx="4286081" cy="4753155"/>
          </a:xfrm>
          <a:prstGeom prst="rect">
            <a:avLst/>
          </a:prstGeom>
        </p:spPr>
      </p:pic>
      <p:sp>
        <p:nvSpPr>
          <p:cNvPr id="7" name="テキスト ボックス 6">
            <a:extLst>
              <a:ext uri="{FF2B5EF4-FFF2-40B4-BE49-F238E27FC236}">
                <a16:creationId xmlns:a16="http://schemas.microsoft.com/office/drawing/2014/main" id="{8D6E2B14-B3FB-308C-4783-3020593BE08F}"/>
              </a:ext>
            </a:extLst>
          </p:cNvPr>
          <p:cNvSpPr txBox="1"/>
          <p:nvPr/>
        </p:nvSpPr>
        <p:spPr>
          <a:xfrm>
            <a:off x="94267" y="1133516"/>
            <a:ext cx="8955465" cy="707886"/>
          </a:xfrm>
          <a:prstGeom prst="rect">
            <a:avLst/>
          </a:prstGeom>
          <a:noFill/>
          <a:ln>
            <a:solidFill>
              <a:schemeClr val="accent1"/>
            </a:solidFill>
          </a:ln>
        </p:spPr>
        <p:txBody>
          <a:bodyPr wrap="square" rtlCol="0">
            <a:spAutoFit/>
          </a:bodyPr>
          <a:lstStyle/>
          <a:p>
            <a:r>
              <a:rPr kumimoji="1" lang="en-US" altLang="ja-JP" sz="2000" b="1" dirty="0">
                <a:latin typeface="+mj-ea"/>
                <a:ea typeface="+mj-ea"/>
              </a:rPr>
              <a:t>CO</a:t>
            </a:r>
            <a:r>
              <a:rPr kumimoji="1" lang="en-US" altLang="ja-JP" sz="2000" b="1" baseline="-25000" dirty="0">
                <a:latin typeface="+mj-ea"/>
                <a:ea typeface="+mj-ea"/>
              </a:rPr>
              <a:t>2</a:t>
            </a:r>
            <a:r>
              <a:rPr kumimoji="1" lang="en-US" altLang="ja-JP" sz="2000" b="1" dirty="0">
                <a:latin typeface="+mj-ea"/>
                <a:ea typeface="+mj-ea"/>
              </a:rPr>
              <a:t> absorption by seaweed is very promising because it is slightly better than that of forests. </a:t>
            </a:r>
            <a:endParaRPr kumimoji="1" lang="ja-JP" altLang="en-US" sz="2000" b="1" dirty="0">
              <a:latin typeface="+mj-ea"/>
              <a:ea typeface="+mj-ea"/>
            </a:endParaRPr>
          </a:p>
        </p:txBody>
      </p:sp>
      <p:sp>
        <p:nvSpPr>
          <p:cNvPr id="8" name="テキスト ボックス 7">
            <a:extLst>
              <a:ext uri="{FF2B5EF4-FFF2-40B4-BE49-F238E27FC236}">
                <a16:creationId xmlns:a16="http://schemas.microsoft.com/office/drawing/2014/main" id="{7DF78B71-7E3F-E5E0-34CC-93FFFF392017}"/>
              </a:ext>
            </a:extLst>
          </p:cNvPr>
          <p:cNvSpPr txBox="1"/>
          <p:nvPr/>
        </p:nvSpPr>
        <p:spPr>
          <a:xfrm>
            <a:off x="4036538" y="1702049"/>
            <a:ext cx="5013194" cy="5078313"/>
          </a:xfrm>
          <a:prstGeom prst="rect">
            <a:avLst/>
          </a:prstGeom>
          <a:solidFill>
            <a:schemeClr val="accent5">
              <a:lumMod val="40000"/>
              <a:lumOff val="60000"/>
            </a:schemeClr>
          </a:solidFill>
          <a:ln>
            <a:solidFill>
              <a:srgbClr val="00B0F0"/>
            </a:solidFill>
          </a:ln>
        </p:spPr>
        <p:txBody>
          <a:bodyPr wrap="square" rtlCol="0">
            <a:spAutoFit/>
          </a:bodyPr>
          <a:lstStyle/>
          <a:p>
            <a:pPr marL="285750" indent="-285750">
              <a:buFont typeface="Wingdings" panose="05000000000000000000" pitchFamily="2" charset="2"/>
              <a:buChar char="l"/>
            </a:pPr>
            <a:r>
              <a:rPr kumimoji="1" lang="en-US" altLang="ja-JP" b="1" dirty="0">
                <a:latin typeface="+mj-ea"/>
                <a:ea typeface="+mj-ea"/>
              </a:rPr>
              <a:t>Creating artificial tidal pools (4m wide and 1m deep ditches, total length 17.5 km) to create a flow of fresh seawater due to the difference in tidal range, which encourages the growth of wakame (seaweed) and kelp.</a:t>
            </a:r>
          </a:p>
          <a:p>
            <a:pPr marL="285750" indent="-285750">
              <a:buFont typeface="Wingdings" panose="05000000000000000000" pitchFamily="2" charset="2"/>
              <a:buChar char="l"/>
            </a:pPr>
            <a:r>
              <a:rPr kumimoji="1" lang="en-US" altLang="ja-JP" b="1" dirty="0">
                <a:latin typeface="+mj-ea"/>
                <a:ea typeface="+mj-ea"/>
              </a:rPr>
              <a:t>Seaweed is eventually anchored to the seafloor as flow algae.</a:t>
            </a:r>
          </a:p>
          <a:p>
            <a:pPr marL="285750" indent="-285750">
              <a:buFont typeface="Wingdings" panose="05000000000000000000" pitchFamily="2" charset="2"/>
              <a:buChar char="l"/>
            </a:pPr>
            <a:r>
              <a:rPr kumimoji="1" lang="en-US" altLang="ja-JP" b="1" dirty="0">
                <a:latin typeface="+mj-ea"/>
                <a:ea typeface="+mj-ea"/>
              </a:rPr>
              <a:t>3106.5 t (CO2 equivalent) certified as </a:t>
            </a:r>
            <a:r>
              <a:rPr kumimoji="1" lang="en-US" altLang="ja-JP" b="1" dirty="0">
                <a:solidFill>
                  <a:srgbClr val="FF0000"/>
                </a:solidFill>
                <a:latin typeface="+mj-ea"/>
                <a:ea typeface="+mj-ea"/>
              </a:rPr>
              <a:t>J Blue Credit</a:t>
            </a:r>
            <a:r>
              <a:rPr kumimoji="1" lang="en-US" altLang="ja-JP" b="1" dirty="0">
                <a:latin typeface="+mj-ea"/>
                <a:ea typeface="+mj-ea"/>
              </a:rPr>
              <a:t>.</a:t>
            </a:r>
          </a:p>
          <a:p>
            <a:pPr marL="285750" indent="-285750">
              <a:buFont typeface="Wingdings" panose="05000000000000000000" pitchFamily="2" charset="2"/>
              <a:buChar char="l"/>
            </a:pPr>
            <a:r>
              <a:rPr kumimoji="1" lang="en-US" altLang="ja-JP" b="1" dirty="0">
                <a:latin typeface="+mj-ea"/>
                <a:ea typeface="+mj-ea"/>
              </a:rPr>
              <a:t>Sea urchins (very tasty) are now abundant as a byproduct.</a:t>
            </a:r>
          </a:p>
          <a:p>
            <a:pPr marL="285750" indent="-285750">
              <a:buFont typeface="Wingdings" panose="05000000000000000000" pitchFamily="2" charset="2"/>
              <a:buChar char="l"/>
            </a:pPr>
            <a:r>
              <a:rPr kumimoji="1" lang="en-US" altLang="ja-JP" b="1" dirty="0">
                <a:solidFill>
                  <a:srgbClr val="FF0000"/>
                </a:solidFill>
                <a:latin typeface="+mj-ea"/>
                <a:ea typeface="+mj-ea"/>
              </a:rPr>
              <a:t>J Blue Credits </a:t>
            </a:r>
            <a:r>
              <a:rPr kumimoji="1" lang="en-US" altLang="ja-JP" b="1" dirty="0">
                <a:latin typeface="+mj-ea"/>
                <a:ea typeface="+mj-ea"/>
              </a:rPr>
              <a:t>are blue carbon credits issued and sold by JBE (Japan Business and Economy Technology Research Association).</a:t>
            </a:r>
          </a:p>
          <a:p>
            <a:pPr marL="285750" indent="-285750">
              <a:buFont typeface="Wingdings" panose="05000000000000000000" pitchFamily="2" charset="2"/>
              <a:buChar char="l"/>
            </a:pPr>
            <a:r>
              <a:rPr kumimoji="1" lang="en-US" altLang="ja-JP" b="1" dirty="0">
                <a:latin typeface="+mj-ea"/>
                <a:ea typeface="+mj-ea"/>
              </a:rPr>
              <a:t>JBE is composed of the National Maritime, Port and Aviation Research Institute, the </a:t>
            </a:r>
            <a:r>
              <a:rPr kumimoji="1" lang="en-US" altLang="ja-JP" b="1" dirty="0" err="1">
                <a:latin typeface="+mj-ea"/>
                <a:ea typeface="+mj-ea"/>
              </a:rPr>
              <a:t>Sasakawa</a:t>
            </a:r>
            <a:r>
              <a:rPr kumimoji="1" lang="en-US" altLang="ja-JP" b="1" dirty="0">
                <a:latin typeface="+mj-ea"/>
                <a:ea typeface="+mj-ea"/>
              </a:rPr>
              <a:t> Peace Foundation, and individual university professors.</a:t>
            </a:r>
            <a:endParaRPr kumimoji="1" lang="ja-JP" altLang="en-US" b="1" dirty="0">
              <a:latin typeface="+mj-ea"/>
              <a:ea typeface="+mj-ea"/>
            </a:endParaRPr>
          </a:p>
        </p:txBody>
      </p:sp>
      <p:sp>
        <p:nvSpPr>
          <p:cNvPr id="9" name="フッター プレースホルダー 8">
            <a:extLst>
              <a:ext uri="{FF2B5EF4-FFF2-40B4-BE49-F238E27FC236}">
                <a16:creationId xmlns:a16="http://schemas.microsoft.com/office/drawing/2014/main" id="{0A093D6C-BB19-4F28-30DF-56C485B68FD8}"/>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10" name="スライド番号プレースホルダー 9">
            <a:extLst>
              <a:ext uri="{FF2B5EF4-FFF2-40B4-BE49-F238E27FC236}">
                <a16:creationId xmlns:a16="http://schemas.microsoft.com/office/drawing/2014/main" id="{E231F7CB-9274-73BC-A98C-711C02B4B700}"/>
              </a:ext>
            </a:extLst>
          </p:cNvPr>
          <p:cNvSpPr>
            <a:spLocks noGrp="1"/>
          </p:cNvSpPr>
          <p:nvPr>
            <p:ph type="sldNum" sz="quarter" idx="12"/>
          </p:nvPr>
        </p:nvSpPr>
        <p:spPr/>
        <p:txBody>
          <a:bodyPr/>
          <a:lstStyle/>
          <a:p>
            <a:fld id="{BD5ED4B6-C31D-434E-B092-942830817621}" type="slidenum">
              <a:rPr kumimoji="1" lang="ja-JP" altLang="en-US" smtClean="0"/>
              <a:t>17</a:t>
            </a:fld>
            <a:endParaRPr kumimoji="1" lang="ja-JP" altLang="en-US"/>
          </a:p>
        </p:txBody>
      </p:sp>
    </p:spTree>
    <p:extLst>
      <p:ext uri="{BB962C8B-B14F-4D97-AF65-F5344CB8AC3E}">
        <p14:creationId xmlns:p14="http://schemas.microsoft.com/office/powerpoint/2010/main" val="202796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FB6987-DAA3-2758-DB4A-AA0E3A105D44}"/>
              </a:ext>
            </a:extLst>
          </p:cNvPr>
          <p:cNvSpPr txBox="1"/>
          <p:nvPr/>
        </p:nvSpPr>
        <p:spPr>
          <a:xfrm>
            <a:off x="94891" y="181155"/>
            <a:ext cx="8945592" cy="5139869"/>
          </a:xfrm>
          <a:prstGeom prst="rect">
            <a:avLst/>
          </a:prstGeom>
          <a:noFill/>
        </p:spPr>
        <p:txBody>
          <a:bodyPr wrap="square" rtlCol="0">
            <a:spAutoFit/>
          </a:bodyPr>
          <a:lstStyle/>
          <a:p>
            <a:pPr algn="ctr"/>
            <a:r>
              <a:rPr kumimoji="1" lang="en-US" altLang="ja-JP" sz="2800" b="1" dirty="0">
                <a:latin typeface="+mj-ea"/>
                <a:ea typeface="+mj-ea"/>
              </a:rPr>
              <a:t>Summary</a:t>
            </a:r>
          </a:p>
          <a:p>
            <a:endParaRPr kumimoji="1" lang="en-US" altLang="ja-JP" sz="900" b="1" dirty="0">
              <a:latin typeface="+mj-ea"/>
              <a:ea typeface="+mj-ea"/>
            </a:endParaRPr>
          </a:p>
          <a:p>
            <a:pPr marL="342900" indent="-342900">
              <a:buFont typeface="Wingdings" panose="05000000000000000000" pitchFamily="2" charset="2"/>
              <a:buChar char="l"/>
            </a:pPr>
            <a:r>
              <a:rPr kumimoji="1" lang="en-US" altLang="ja-JP" sz="2400" b="1" dirty="0">
                <a:latin typeface="+mj-ea"/>
                <a:ea typeface="+mj-ea"/>
              </a:rPr>
              <a:t>ILC Lab (will be established in near future, hopefully) should make further effort to advance energy-saving technologies.</a:t>
            </a:r>
          </a:p>
          <a:p>
            <a:pPr marL="342900" indent="-342900">
              <a:buFont typeface="Wingdings" panose="05000000000000000000" pitchFamily="2" charset="2"/>
              <a:buChar char="l"/>
            </a:pPr>
            <a:endParaRPr kumimoji="1" lang="en-US" altLang="ja-JP" sz="900" b="1" dirty="0">
              <a:latin typeface="+mj-ea"/>
              <a:ea typeface="+mj-ea"/>
            </a:endParaRPr>
          </a:p>
          <a:p>
            <a:pPr marL="342900" indent="-342900">
              <a:buFont typeface="Wingdings" panose="05000000000000000000" pitchFamily="2" charset="2"/>
              <a:buChar char="l"/>
            </a:pPr>
            <a:r>
              <a:rPr kumimoji="1" lang="en-US" altLang="ja-JP" sz="2400" b="1" dirty="0">
                <a:latin typeface="+mj-ea"/>
                <a:ea typeface="+mj-ea"/>
              </a:rPr>
              <a:t>On the other hand, as a region with a candidate site, we will continue our efforts to realize a sustainable society by the time construction of the “ILC in Japan” begins.</a:t>
            </a:r>
          </a:p>
          <a:p>
            <a:pPr marL="342900" indent="-342900">
              <a:buFont typeface="Wingdings" panose="05000000000000000000" pitchFamily="2" charset="2"/>
              <a:buChar char="l"/>
            </a:pPr>
            <a:endParaRPr kumimoji="1" lang="en-US" altLang="ja-JP" sz="900" b="1" dirty="0">
              <a:latin typeface="+mj-ea"/>
              <a:ea typeface="+mj-ea"/>
            </a:endParaRPr>
          </a:p>
          <a:p>
            <a:pPr marL="342900" indent="-342900">
              <a:buFont typeface="Wingdings" panose="05000000000000000000" pitchFamily="2" charset="2"/>
              <a:buChar char="l"/>
            </a:pPr>
            <a:r>
              <a:rPr kumimoji="1" lang="en-US" altLang="ja-JP" sz="2400" b="1" dirty="0">
                <a:latin typeface="+mj-ea"/>
                <a:ea typeface="+mj-ea"/>
              </a:rPr>
              <a:t>To this end, we will make efforts to deepen cooperation between the ILC and local primary industries (agriculture, forestry, and fisheries).</a:t>
            </a:r>
          </a:p>
          <a:p>
            <a:pPr marL="342900" indent="-342900">
              <a:buFont typeface="Wingdings" panose="05000000000000000000" pitchFamily="2" charset="2"/>
              <a:buChar char="l"/>
            </a:pPr>
            <a:endParaRPr kumimoji="1" lang="en-US" altLang="ja-JP" sz="900" b="1" dirty="0">
              <a:latin typeface="+mj-ea"/>
              <a:ea typeface="+mj-ea"/>
            </a:endParaRPr>
          </a:p>
          <a:p>
            <a:pPr marL="342900" indent="-342900">
              <a:buFont typeface="Wingdings" panose="05000000000000000000" pitchFamily="2" charset="2"/>
              <a:buChar char="l"/>
            </a:pPr>
            <a:r>
              <a:rPr kumimoji="1" lang="en-US" altLang="ja-JP" sz="2400" b="1" dirty="0">
                <a:latin typeface="+mj-ea"/>
                <a:ea typeface="+mj-ea"/>
              </a:rPr>
              <a:t>Furthermore, we will use the technology of the ILC waste heat recovery project to build a regional thermal energy circulation system.</a:t>
            </a:r>
            <a:endParaRPr kumimoji="1" lang="ja-JP" altLang="en-US" sz="2400" b="1" dirty="0">
              <a:latin typeface="+mj-ea"/>
              <a:ea typeface="+mj-ea"/>
            </a:endParaRPr>
          </a:p>
        </p:txBody>
      </p:sp>
      <p:sp>
        <p:nvSpPr>
          <p:cNvPr id="3" name="テキスト ボックス 2">
            <a:extLst>
              <a:ext uri="{FF2B5EF4-FFF2-40B4-BE49-F238E27FC236}">
                <a16:creationId xmlns:a16="http://schemas.microsoft.com/office/drawing/2014/main" id="{08525E2D-E26D-8133-A63A-E42430FD48B9}"/>
              </a:ext>
            </a:extLst>
          </p:cNvPr>
          <p:cNvSpPr txBox="1"/>
          <p:nvPr/>
        </p:nvSpPr>
        <p:spPr>
          <a:xfrm>
            <a:off x="1081797" y="5658928"/>
            <a:ext cx="6971780" cy="769441"/>
          </a:xfrm>
          <a:prstGeom prst="rect">
            <a:avLst/>
          </a:prstGeom>
          <a:noFill/>
        </p:spPr>
        <p:txBody>
          <a:bodyPr wrap="none" rtlCol="0">
            <a:spAutoFit/>
          </a:bodyPr>
          <a:lstStyle/>
          <a:p>
            <a:r>
              <a:rPr kumimoji="1" lang="en-US" altLang="ja-JP" sz="4400" b="1" dirty="0">
                <a:latin typeface="+mj-ea"/>
                <a:ea typeface="+mj-ea"/>
              </a:rPr>
              <a:t>Thank you for your attention</a:t>
            </a:r>
            <a:endParaRPr kumimoji="1" lang="ja-JP" altLang="en-US" sz="4400" b="1" dirty="0">
              <a:latin typeface="+mj-ea"/>
              <a:ea typeface="+mj-ea"/>
            </a:endParaRPr>
          </a:p>
        </p:txBody>
      </p:sp>
      <p:sp>
        <p:nvSpPr>
          <p:cNvPr id="4" name="フッター プレースホルダー 3">
            <a:extLst>
              <a:ext uri="{FF2B5EF4-FFF2-40B4-BE49-F238E27FC236}">
                <a16:creationId xmlns:a16="http://schemas.microsoft.com/office/drawing/2014/main" id="{AFDA0BEE-E77E-392D-34CA-03C4E9F119C8}"/>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5" name="スライド番号プレースホルダー 4">
            <a:extLst>
              <a:ext uri="{FF2B5EF4-FFF2-40B4-BE49-F238E27FC236}">
                <a16:creationId xmlns:a16="http://schemas.microsoft.com/office/drawing/2014/main" id="{9235290C-9A8C-7A41-6CAA-584656DA7F79}"/>
              </a:ext>
            </a:extLst>
          </p:cNvPr>
          <p:cNvSpPr>
            <a:spLocks noGrp="1"/>
          </p:cNvSpPr>
          <p:nvPr>
            <p:ph type="sldNum" sz="quarter" idx="12"/>
          </p:nvPr>
        </p:nvSpPr>
        <p:spPr/>
        <p:txBody>
          <a:bodyPr/>
          <a:lstStyle/>
          <a:p>
            <a:fld id="{BD5ED4B6-C31D-434E-B092-942830817621}" type="slidenum">
              <a:rPr kumimoji="1" lang="ja-JP" altLang="en-US" smtClean="0"/>
              <a:t>18</a:t>
            </a:fld>
            <a:endParaRPr kumimoji="1" lang="ja-JP" altLang="en-US"/>
          </a:p>
        </p:txBody>
      </p:sp>
    </p:spTree>
    <p:extLst>
      <p:ext uri="{BB962C8B-B14F-4D97-AF65-F5344CB8AC3E}">
        <p14:creationId xmlns:p14="http://schemas.microsoft.com/office/powerpoint/2010/main" val="22170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1B991AC-A85D-EB3A-F4C2-91B6856D7EB4}"/>
              </a:ext>
            </a:extLst>
          </p:cNvPr>
          <p:cNvPicPr>
            <a:picLocks noChangeAspect="1"/>
          </p:cNvPicPr>
          <p:nvPr/>
        </p:nvPicPr>
        <p:blipFill>
          <a:blip r:embed="rId2"/>
          <a:stretch>
            <a:fillRect/>
          </a:stretch>
        </p:blipFill>
        <p:spPr>
          <a:xfrm>
            <a:off x="1070767" y="79123"/>
            <a:ext cx="7002466" cy="4676472"/>
          </a:xfrm>
          <a:prstGeom prst="rect">
            <a:avLst/>
          </a:prstGeom>
          <a:ln>
            <a:solidFill>
              <a:schemeClr val="accent1"/>
            </a:solidFill>
          </a:ln>
        </p:spPr>
      </p:pic>
      <p:sp>
        <p:nvSpPr>
          <p:cNvPr id="3" name="テキスト ボックス 2">
            <a:extLst>
              <a:ext uri="{FF2B5EF4-FFF2-40B4-BE49-F238E27FC236}">
                <a16:creationId xmlns:a16="http://schemas.microsoft.com/office/drawing/2014/main" id="{8F7A121D-5E90-94E8-EA0E-6DBDD00EEB32}"/>
              </a:ext>
            </a:extLst>
          </p:cNvPr>
          <p:cNvSpPr txBox="1"/>
          <p:nvPr/>
        </p:nvSpPr>
        <p:spPr>
          <a:xfrm>
            <a:off x="120767" y="4855165"/>
            <a:ext cx="8936966" cy="1938992"/>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kumimoji="1" lang="en-US" altLang="ja-JP" sz="2000" b="1" dirty="0">
                <a:latin typeface="+mj-ea"/>
                <a:ea typeface="+mj-ea"/>
              </a:rPr>
              <a:t>My presentation will be limited to </a:t>
            </a:r>
            <a:r>
              <a:rPr kumimoji="1" lang="en-US" altLang="ja-JP" sz="2000" b="1" dirty="0">
                <a:solidFill>
                  <a:srgbClr val="FF0000"/>
                </a:solidFill>
                <a:latin typeface="+mj-ea"/>
                <a:ea typeface="+mj-ea"/>
              </a:rPr>
              <a:t>the</a:t>
            </a:r>
            <a:r>
              <a:rPr kumimoji="1" lang="en-US" altLang="ja-JP" sz="2000" b="1" dirty="0">
                <a:latin typeface="+mj-ea"/>
                <a:ea typeface="+mj-ea"/>
              </a:rPr>
              <a:t> </a:t>
            </a:r>
            <a:r>
              <a:rPr kumimoji="1" lang="en-US" altLang="ja-JP" sz="2000" b="1" dirty="0">
                <a:solidFill>
                  <a:srgbClr val="FF0000"/>
                </a:solidFill>
                <a:latin typeface="+mj-ea"/>
                <a:ea typeface="+mj-ea"/>
              </a:rPr>
              <a:t>operational phase of ILC (not life cycle).</a:t>
            </a:r>
          </a:p>
          <a:p>
            <a:pPr marL="342900" indent="-342900">
              <a:buFont typeface="Arial" panose="020B0604020202020204" pitchFamily="34" charset="0"/>
              <a:buChar char="•"/>
            </a:pPr>
            <a:r>
              <a:rPr kumimoji="1" lang="en-US" altLang="ja-JP" sz="2000" b="1" dirty="0">
                <a:latin typeface="+mj-ea"/>
                <a:ea typeface="+mj-ea"/>
              </a:rPr>
              <a:t>Thank you Benno–</a:t>
            </a:r>
            <a:r>
              <a:rPr kumimoji="1" lang="en-US" altLang="ja-JP" sz="2000" b="1" dirty="0" err="1">
                <a:latin typeface="+mj-ea"/>
                <a:ea typeface="+mj-ea"/>
              </a:rPr>
              <a:t>san</a:t>
            </a:r>
            <a:r>
              <a:rPr kumimoji="1" lang="en-US" altLang="ja-JP" sz="2000" b="1" dirty="0">
                <a:latin typeface="+mj-ea"/>
                <a:ea typeface="+mj-ea"/>
              </a:rPr>
              <a:t> for providing this valuable information!</a:t>
            </a:r>
          </a:p>
          <a:p>
            <a:pPr marL="342900" indent="-342900">
              <a:buFont typeface="Arial" panose="020B0604020202020204" pitchFamily="34" charset="0"/>
              <a:buChar char="•"/>
            </a:pPr>
            <a:r>
              <a:rPr kumimoji="1" lang="en-US" altLang="ja-JP" sz="2000" b="1" dirty="0">
                <a:latin typeface="+mj-ea"/>
                <a:ea typeface="+mj-ea"/>
              </a:rPr>
              <a:t>This is my starting point of the today’s presentation.</a:t>
            </a:r>
          </a:p>
          <a:p>
            <a:pPr marL="342900" indent="-342900">
              <a:buFont typeface="Arial" panose="020B0604020202020204" pitchFamily="34" charset="0"/>
              <a:buChar char="•"/>
            </a:pPr>
            <a:r>
              <a:rPr kumimoji="1" lang="en-US" altLang="ja-JP" sz="2000" b="1" dirty="0">
                <a:latin typeface="+mj-ea"/>
                <a:ea typeface="+mj-ea"/>
              </a:rPr>
              <a:t>Currently, CO</a:t>
            </a:r>
            <a:r>
              <a:rPr kumimoji="1" lang="en-US" altLang="ja-JP" sz="2000" b="1" baseline="-25000" dirty="0">
                <a:latin typeface="+mj-ea"/>
                <a:ea typeface="+mj-ea"/>
              </a:rPr>
              <a:t>2</a:t>
            </a:r>
            <a:r>
              <a:rPr kumimoji="1" lang="en-US" altLang="ja-JP" sz="2000" b="1" dirty="0">
                <a:latin typeface="+mj-ea"/>
                <a:ea typeface="+mj-ea"/>
              </a:rPr>
              <a:t> emission factor in Japan is twice as high as in Europe.</a:t>
            </a:r>
          </a:p>
          <a:p>
            <a:pPr marL="342900" indent="-342900">
              <a:buFont typeface="Arial" panose="020B0604020202020204" pitchFamily="34" charset="0"/>
              <a:buChar char="•"/>
            </a:pPr>
            <a:r>
              <a:rPr kumimoji="1" lang="en-US" altLang="ja-JP" sz="2000" b="1" dirty="0">
                <a:latin typeface="+mj-ea"/>
                <a:ea typeface="+mj-ea"/>
              </a:rPr>
              <a:t>However, I will show a scenario in line with the national policy of achieving carbon neutrality by 2050 in my talk.</a:t>
            </a:r>
            <a:endParaRPr kumimoji="1" lang="ja-JP" altLang="en-US" sz="2000" b="1" dirty="0">
              <a:latin typeface="+mj-ea"/>
              <a:ea typeface="+mj-ea"/>
            </a:endParaRPr>
          </a:p>
        </p:txBody>
      </p:sp>
      <p:sp>
        <p:nvSpPr>
          <p:cNvPr id="4" name="フッター プレースホルダー 3">
            <a:extLst>
              <a:ext uri="{FF2B5EF4-FFF2-40B4-BE49-F238E27FC236}">
                <a16:creationId xmlns:a16="http://schemas.microsoft.com/office/drawing/2014/main" id="{DA361229-31A1-7037-186E-2BAE1049FB11}"/>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5" name="スライド番号プレースホルダー 4">
            <a:extLst>
              <a:ext uri="{FF2B5EF4-FFF2-40B4-BE49-F238E27FC236}">
                <a16:creationId xmlns:a16="http://schemas.microsoft.com/office/drawing/2014/main" id="{FB12004A-03CF-9899-10D4-A7FDCF27895D}"/>
              </a:ext>
            </a:extLst>
          </p:cNvPr>
          <p:cNvSpPr>
            <a:spLocks noGrp="1"/>
          </p:cNvSpPr>
          <p:nvPr>
            <p:ph type="sldNum" sz="quarter" idx="12"/>
          </p:nvPr>
        </p:nvSpPr>
        <p:spPr/>
        <p:txBody>
          <a:bodyPr/>
          <a:lstStyle/>
          <a:p>
            <a:fld id="{BD5ED4B6-C31D-434E-B092-942830817621}" type="slidenum">
              <a:rPr kumimoji="1" lang="ja-JP" altLang="en-US" smtClean="0"/>
              <a:t>2</a:t>
            </a:fld>
            <a:endParaRPr kumimoji="1" lang="ja-JP" altLang="en-US"/>
          </a:p>
        </p:txBody>
      </p:sp>
    </p:spTree>
    <p:extLst>
      <p:ext uri="{BB962C8B-B14F-4D97-AF65-F5344CB8AC3E}">
        <p14:creationId xmlns:p14="http://schemas.microsoft.com/office/powerpoint/2010/main" val="15397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7107EB-A09D-0CD3-3AD9-FD7027E28DF9}"/>
              </a:ext>
            </a:extLst>
          </p:cNvPr>
          <p:cNvPicPr>
            <a:picLocks noChangeAspect="1"/>
          </p:cNvPicPr>
          <p:nvPr/>
        </p:nvPicPr>
        <p:blipFill>
          <a:blip r:embed="rId2"/>
          <a:stretch>
            <a:fillRect/>
          </a:stretch>
        </p:blipFill>
        <p:spPr>
          <a:xfrm>
            <a:off x="49205" y="642886"/>
            <a:ext cx="8510754" cy="5572227"/>
          </a:xfrm>
          <a:prstGeom prst="rect">
            <a:avLst/>
          </a:prstGeom>
        </p:spPr>
      </p:pic>
      <p:sp>
        <p:nvSpPr>
          <p:cNvPr id="3" name="テキスト ボックス 2">
            <a:extLst>
              <a:ext uri="{FF2B5EF4-FFF2-40B4-BE49-F238E27FC236}">
                <a16:creationId xmlns:a16="http://schemas.microsoft.com/office/drawing/2014/main" id="{9F67429B-1D40-30CA-2497-B5354B93D3B2}"/>
              </a:ext>
            </a:extLst>
          </p:cNvPr>
          <p:cNvSpPr txBox="1"/>
          <p:nvPr/>
        </p:nvSpPr>
        <p:spPr>
          <a:xfrm>
            <a:off x="427411" y="42721"/>
            <a:ext cx="7810815" cy="461665"/>
          </a:xfrm>
          <a:prstGeom prst="rect">
            <a:avLst/>
          </a:prstGeom>
          <a:solidFill>
            <a:schemeClr val="accent6">
              <a:lumMod val="20000"/>
              <a:lumOff val="80000"/>
            </a:schemeClr>
          </a:solidFill>
          <a:ln>
            <a:solidFill>
              <a:schemeClr val="accent1"/>
            </a:solidFill>
          </a:ln>
        </p:spPr>
        <p:txBody>
          <a:bodyPr wrap="square" rtlCol="0">
            <a:spAutoFit/>
          </a:bodyPr>
          <a:lstStyle/>
          <a:p>
            <a:r>
              <a:rPr kumimoji="1" lang="en-US" altLang="ja-JP" sz="2400" dirty="0">
                <a:latin typeface="+mj-ea"/>
                <a:ea typeface="+mj-ea"/>
              </a:rPr>
              <a:t>Tohoku Electric Power's Electricity Sales Results for 2021</a:t>
            </a:r>
            <a:endParaRPr kumimoji="1" lang="ja-JP" altLang="en-US" sz="2400" dirty="0">
              <a:latin typeface="+mj-ea"/>
              <a:ea typeface="+mj-ea"/>
            </a:endParaRPr>
          </a:p>
        </p:txBody>
      </p:sp>
      <p:sp>
        <p:nvSpPr>
          <p:cNvPr id="4" name="テキスト ボックス 3">
            <a:extLst>
              <a:ext uri="{FF2B5EF4-FFF2-40B4-BE49-F238E27FC236}">
                <a16:creationId xmlns:a16="http://schemas.microsoft.com/office/drawing/2014/main" id="{5B71AB62-E87A-7E3E-F08E-8CC83621F63A}"/>
              </a:ext>
            </a:extLst>
          </p:cNvPr>
          <p:cNvSpPr txBox="1"/>
          <p:nvPr/>
        </p:nvSpPr>
        <p:spPr>
          <a:xfrm>
            <a:off x="5794397" y="703271"/>
            <a:ext cx="3349603" cy="1631216"/>
          </a:xfrm>
          <a:prstGeom prst="rect">
            <a:avLst/>
          </a:prstGeom>
          <a:noFill/>
        </p:spPr>
        <p:txBody>
          <a:bodyPr wrap="square" rtlCol="0">
            <a:spAutoFit/>
          </a:bodyPr>
          <a:lstStyle/>
          <a:p>
            <a:r>
              <a:rPr lang="en-US" altLang="ja-JP" sz="2000" b="1" dirty="0">
                <a:latin typeface="+mj-ea"/>
                <a:ea typeface="+mj-ea"/>
              </a:rPr>
              <a:t>The reason for the large CO</a:t>
            </a:r>
            <a:r>
              <a:rPr lang="en-US" altLang="ja-JP" sz="2000" b="1" baseline="-25000" dirty="0">
                <a:latin typeface="+mj-ea"/>
                <a:ea typeface="+mj-ea"/>
              </a:rPr>
              <a:t>2</a:t>
            </a:r>
            <a:r>
              <a:rPr lang="en-US" altLang="ja-JP" sz="2000" b="1" dirty="0">
                <a:latin typeface="+mj-ea"/>
                <a:ea typeface="+mj-ea"/>
              </a:rPr>
              <a:t> emission factor, </a:t>
            </a:r>
          </a:p>
          <a:p>
            <a:r>
              <a:rPr lang="en-US" altLang="ja-JP" sz="2000" b="1" dirty="0">
                <a:latin typeface="+mj-ea"/>
                <a:ea typeface="+mj-ea"/>
              </a:rPr>
              <a:t>483g-CO</a:t>
            </a:r>
            <a:r>
              <a:rPr lang="en-US" altLang="ja-JP" sz="2000" b="1" baseline="-25000" dirty="0">
                <a:latin typeface="+mj-ea"/>
                <a:ea typeface="+mj-ea"/>
              </a:rPr>
              <a:t>2</a:t>
            </a:r>
            <a:r>
              <a:rPr lang="en-US" altLang="ja-JP" sz="2000" b="1" dirty="0">
                <a:latin typeface="+mj-ea"/>
                <a:ea typeface="+mj-ea"/>
              </a:rPr>
              <a:t>/kWh, is simple:</a:t>
            </a:r>
          </a:p>
          <a:p>
            <a:pPr marL="457200" indent="-457200">
              <a:buFont typeface="Wingdings" panose="05000000000000000000" pitchFamily="2" charset="2"/>
              <a:buChar char="l"/>
            </a:pPr>
            <a:r>
              <a:rPr kumimoji="1" lang="en-US" altLang="ja-JP" sz="2000" b="1" dirty="0">
                <a:latin typeface="+mj-ea"/>
                <a:ea typeface="+mj-ea"/>
              </a:rPr>
              <a:t>70% fossil fuels</a:t>
            </a:r>
          </a:p>
          <a:p>
            <a:pPr marL="457200" indent="-457200">
              <a:buFont typeface="Wingdings" panose="05000000000000000000" pitchFamily="2" charset="2"/>
              <a:buChar char="l"/>
            </a:pPr>
            <a:r>
              <a:rPr kumimoji="1" lang="en-US" altLang="ja-JP" sz="2000" b="1" dirty="0">
                <a:latin typeface="+mj-ea"/>
                <a:ea typeface="+mj-ea"/>
              </a:rPr>
              <a:t>No Nuclear</a:t>
            </a:r>
            <a:endParaRPr kumimoji="1" lang="ja-JP" altLang="en-US" sz="2000" b="1" dirty="0">
              <a:latin typeface="+mj-ea"/>
              <a:ea typeface="+mj-ea"/>
            </a:endParaRPr>
          </a:p>
        </p:txBody>
      </p:sp>
      <p:sp>
        <p:nvSpPr>
          <p:cNvPr id="5" name="フッター プレースホルダー 4">
            <a:extLst>
              <a:ext uri="{FF2B5EF4-FFF2-40B4-BE49-F238E27FC236}">
                <a16:creationId xmlns:a16="http://schemas.microsoft.com/office/drawing/2014/main" id="{EAE632D3-3A45-9D43-3036-94871A4095E3}"/>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スライド番号プレースホルダー 5">
            <a:extLst>
              <a:ext uri="{FF2B5EF4-FFF2-40B4-BE49-F238E27FC236}">
                <a16:creationId xmlns:a16="http://schemas.microsoft.com/office/drawing/2014/main" id="{3055B0D0-C738-27C6-F0E5-92EC466BE86A}"/>
              </a:ext>
            </a:extLst>
          </p:cNvPr>
          <p:cNvSpPr>
            <a:spLocks noGrp="1"/>
          </p:cNvSpPr>
          <p:nvPr>
            <p:ph type="sldNum" sz="quarter" idx="12"/>
          </p:nvPr>
        </p:nvSpPr>
        <p:spPr/>
        <p:txBody>
          <a:bodyPr/>
          <a:lstStyle/>
          <a:p>
            <a:fld id="{BD5ED4B6-C31D-434E-B092-942830817621}" type="slidenum">
              <a:rPr kumimoji="1" lang="ja-JP" altLang="en-US" smtClean="0"/>
              <a:t>3</a:t>
            </a:fld>
            <a:endParaRPr kumimoji="1" lang="ja-JP" altLang="en-US"/>
          </a:p>
        </p:txBody>
      </p:sp>
    </p:spTree>
    <p:extLst>
      <p:ext uri="{BB962C8B-B14F-4D97-AF65-F5344CB8AC3E}">
        <p14:creationId xmlns:p14="http://schemas.microsoft.com/office/powerpoint/2010/main" val="117284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15C9B8-4603-9F50-1C90-86F404799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69" y="719137"/>
            <a:ext cx="5781675" cy="5419725"/>
          </a:xfrm>
          <a:prstGeom prst="rect">
            <a:avLst/>
          </a:prstGeom>
        </p:spPr>
      </p:pic>
      <p:pic>
        <p:nvPicPr>
          <p:cNvPr id="6" name="図 5">
            <a:extLst>
              <a:ext uri="{FF2B5EF4-FFF2-40B4-BE49-F238E27FC236}">
                <a16:creationId xmlns:a16="http://schemas.microsoft.com/office/drawing/2014/main" id="{64026E82-94C2-0E80-00A5-9CA4FB98A6CB}"/>
              </a:ext>
            </a:extLst>
          </p:cNvPr>
          <p:cNvPicPr>
            <a:picLocks noChangeAspect="1"/>
          </p:cNvPicPr>
          <p:nvPr/>
        </p:nvPicPr>
        <p:blipFill>
          <a:blip r:embed="rId3"/>
          <a:stretch>
            <a:fillRect/>
          </a:stretch>
        </p:blipFill>
        <p:spPr>
          <a:xfrm>
            <a:off x="58408" y="67109"/>
            <a:ext cx="5850686" cy="3245434"/>
          </a:xfrm>
          <a:prstGeom prst="rect">
            <a:avLst/>
          </a:prstGeom>
        </p:spPr>
      </p:pic>
      <p:sp>
        <p:nvSpPr>
          <p:cNvPr id="4" name="矢印: 下 3">
            <a:extLst>
              <a:ext uri="{FF2B5EF4-FFF2-40B4-BE49-F238E27FC236}">
                <a16:creationId xmlns:a16="http://schemas.microsoft.com/office/drawing/2014/main" id="{1B72EAD4-127A-0148-D2D2-479506583B7F}"/>
              </a:ext>
            </a:extLst>
          </p:cNvPr>
          <p:cNvSpPr/>
          <p:nvPr/>
        </p:nvSpPr>
        <p:spPr>
          <a:xfrm>
            <a:off x="3251169" y="1247538"/>
            <a:ext cx="293298" cy="6105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B29E0AD6-6A17-CB8A-5451-475E0BA3C097}"/>
              </a:ext>
            </a:extLst>
          </p:cNvPr>
          <p:cNvSpPr/>
          <p:nvPr/>
        </p:nvSpPr>
        <p:spPr>
          <a:xfrm>
            <a:off x="1169730" y="756819"/>
            <a:ext cx="293298" cy="6105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6FF7A90-8AC4-14F8-BE3A-BD25837D97DD}"/>
              </a:ext>
            </a:extLst>
          </p:cNvPr>
          <p:cNvSpPr/>
          <p:nvPr/>
        </p:nvSpPr>
        <p:spPr>
          <a:xfrm>
            <a:off x="6106016" y="1181854"/>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Hokkaido</a:t>
            </a:r>
            <a:endParaRPr kumimoji="1" lang="ja-JP" altLang="en-US" b="1" dirty="0">
              <a:latin typeface="+mj-ea"/>
              <a:ea typeface="+mj-ea"/>
            </a:endParaRPr>
          </a:p>
        </p:txBody>
      </p:sp>
      <p:sp>
        <p:nvSpPr>
          <p:cNvPr id="10" name="四角形: 角を丸くする 9">
            <a:extLst>
              <a:ext uri="{FF2B5EF4-FFF2-40B4-BE49-F238E27FC236}">
                <a16:creationId xmlns:a16="http://schemas.microsoft.com/office/drawing/2014/main" id="{68C94A15-6398-7197-EE1B-D3777026A617}"/>
              </a:ext>
            </a:extLst>
          </p:cNvPr>
          <p:cNvSpPr/>
          <p:nvPr/>
        </p:nvSpPr>
        <p:spPr>
          <a:xfrm>
            <a:off x="5754805" y="3000741"/>
            <a:ext cx="1138687" cy="370936"/>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Tohoku</a:t>
            </a:r>
            <a:endParaRPr kumimoji="1" lang="ja-JP" altLang="en-US" b="1" dirty="0">
              <a:latin typeface="+mj-ea"/>
              <a:ea typeface="+mj-ea"/>
            </a:endParaRPr>
          </a:p>
        </p:txBody>
      </p:sp>
      <p:sp>
        <p:nvSpPr>
          <p:cNvPr id="11" name="四角形: 角を丸くする 10">
            <a:extLst>
              <a:ext uri="{FF2B5EF4-FFF2-40B4-BE49-F238E27FC236}">
                <a16:creationId xmlns:a16="http://schemas.microsoft.com/office/drawing/2014/main" id="{AF7FF294-1D95-E0CE-E792-C1FAA5206AA8}"/>
              </a:ext>
            </a:extLst>
          </p:cNvPr>
          <p:cNvSpPr/>
          <p:nvPr/>
        </p:nvSpPr>
        <p:spPr>
          <a:xfrm>
            <a:off x="7353971" y="3870633"/>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Tokyo</a:t>
            </a:r>
            <a:endParaRPr kumimoji="1" lang="ja-JP" altLang="en-US" b="1" dirty="0">
              <a:latin typeface="+mj-ea"/>
              <a:ea typeface="+mj-ea"/>
            </a:endParaRPr>
          </a:p>
        </p:txBody>
      </p:sp>
      <p:cxnSp>
        <p:nvCxnSpPr>
          <p:cNvPr id="13" name="直線矢印コネクタ 12">
            <a:extLst>
              <a:ext uri="{FF2B5EF4-FFF2-40B4-BE49-F238E27FC236}">
                <a16:creationId xmlns:a16="http://schemas.microsoft.com/office/drawing/2014/main" id="{087D24F0-C671-8EF7-9510-7F1A1D272878}"/>
              </a:ext>
            </a:extLst>
          </p:cNvPr>
          <p:cNvCxnSpPr/>
          <p:nvPr/>
        </p:nvCxnSpPr>
        <p:spPr>
          <a:xfrm>
            <a:off x="6675359" y="1552790"/>
            <a:ext cx="678612" cy="25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A3807D0-3C9D-7266-9B98-0278F1869FB5}"/>
              </a:ext>
            </a:extLst>
          </p:cNvPr>
          <p:cNvCxnSpPr>
            <a:cxnSpLocks/>
          </p:cNvCxnSpPr>
          <p:nvPr/>
        </p:nvCxnSpPr>
        <p:spPr>
          <a:xfrm>
            <a:off x="6893492" y="3186209"/>
            <a:ext cx="347237" cy="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40B46F2-AD1E-A0A5-FC59-172CB9EC66E5}"/>
              </a:ext>
            </a:extLst>
          </p:cNvPr>
          <p:cNvCxnSpPr>
            <a:cxnSpLocks/>
            <a:stCxn id="11" idx="1"/>
          </p:cNvCxnSpPr>
          <p:nvPr/>
        </p:nvCxnSpPr>
        <p:spPr>
          <a:xfrm flipH="1">
            <a:off x="7014665" y="4056101"/>
            <a:ext cx="339306" cy="2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66792571-A886-509D-EB46-219D5ED19A24}"/>
              </a:ext>
            </a:extLst>
          </p:cNvPr>
          <p:cNvSpPr/>
          <p:nvPr/>
        </p:nvSpPr>
        <p:spPr>
          <a:xfrm>
            <a:off x="5763715" y="4840005"/>
            <a:ext cx="1138687" cy="370936"/>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Kansai</a:t>
            </a:r>
            <a:endParaRPr kumimoji="1" lang="ja-JP" altLang="en-US" b="1" dirty="0">
              <a:latin typeface="+mj-ea"/>
              <a:ea typeface="+mj-ea"/>
            </a:endParaRPr>
          </a:p>
        </p:txBody>
      </p:sp>
      <p:sp>
        <p:nvSpPr>
          <p:cNvPr id="25" name="四角形: 角を丸くする 24">
            <a:extLst>
              <a:ext uri="{FF2B5EF4-FFF2-40B4-BE49-F238E27FC236}">
                <a16:creationId xmlns:a16="http://schemas.microsoft.com/office/drawing/2014/main" id="{80981CDE-09B6-2C35-1F9B-0B10E9F3B928}"/>
              </a:ext>
            </a:extLst>
          </p:cNvPr>
          <p:cNvSpPr/>
          <p:nvPr/>
        </p:nvSpPr>
        <p:spPr>
          <a:xfrm>
            <a:off x="4819195" y="3685165"/>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Hokuriku</a:t>
            </a:r>
            <a:endParaRPr kumimoji="1" lang="ja-JP" altLang="en-US" b="1" dirty="0">
              <a:latin typeface="+mj-ea"/>
              <a:ea typeface="+mj-ea"/>
            </a:endParaRPr>
          </a:p>
        </p:txBody>
      </p:sp>
      <p:sp>
        <p:nvSpPr>
          <p:cNvPr id="26" name="四角形: 角を丸くする 25">
            <a:extLst>
              <a:ext uri="{FF2B5EF4-FFF2-40B4-BE49-F238E27FC236}">
                <a16:creationId xmlns:a16="http://schemas.microsoft.com/office/drawing/2014/main" id="{E14A4F19-6446-B705-70B7-1A7D9DC8570C}"/>
              </a:ext>
            </a:extLst>
          </p:cNvPr>
          <p:cNvSpPr/>
          <p:nvPr/>
        </p:nvSpPr>
        <p:spPr>
          <a:xfrm>
            <a:off x="6443884" y="4476797"/>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Chubu</a:t>
            </a:r>
            <a:endParaRPr kumimoji="1" lang="ja-JP" altLang="en-US" b="1" dirty="0">
              <a:latin typeface="+mj-ea"/>
              <a:ea typeface="+mj-ea"/>
            </a:endParaRPr>
          </a:p>
        </p:txBody>
      </p:sp>
      <p:sp>
        <p:nvSpPr>
          <p:cNvPr id="27" name="四角形: 角を丸くする 26">
            <a:extLst>
              <a:ext uri="{FF2B5EF4-FFF2-40B4-BE49-F238E27FC236}">
                <a16:creationId xmlns:a16="http://schemas.microsoft.com/office/drawing/2014/main" id="{2118CE44-D5A2-A36A-FF3A-0FCB45EA3E31}"/>
              </a:ext>
            </a:extLst>
          </p:cNvPr>
          <p:cNvSpPr/>
          <p:nvPr/>
        </p:nvSpPr>
        <p:spPr>
          <a:xfrm>
            <a:off x="7811170" y="5532656"/>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Okinawa</a:t>
            </a:r>
            <a:endParaRPr kumimoji="1" lang="ja-JP" altLang="en-US" b="1" dirty="0">
              <a:latin typeface="+mj-ea"/>
              <a:ea typeface="+mj-ea"/>
            </a:endParaRPr>
          </a:p>
        </p:txBody>
      </p:sp>
      <p:sp>
        <p:nvSpPr>
          <p:cNvPr id="28" name="四角形: 角を丸くする 27">
            <a:extLst>
              <a:ext uri="{FF2B5EF4-FFF2-40B4-BE49-F238E27FC236}">
                <a16:creationId xmlns:a16="http://schemas.microsoft.com/office/drawing/2014/main" id="{4C30E90B-9AE3-3D91-742A-F37E3E0DCB24}"/>
              </a:ext>
            </a:extLst>
          </p:cNvPr>
          <p:cNvSpPr/>
          <p:nvPr/>
        </p:nvSpPr>
        <p:spPr>
          <a:xfrm>
            <a:off x="3307192" y="5407741"/>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Kyushu</a:t>
            </a:r>
            <a:endParaRPr kumimoji="1" lang="ja-JP" altLang="en-US" b="1" dirty="0">
              <a:latin typeface="+mj-ea"/>
              <a:ea typeface="+mj-ea"/>
            </a:endParaRPr>
          </a:p>
        </p:txBody>
      </p:sp>
      <p:sp>
        <p:nvSpPr>
          <p:cNvPr id="29" name="四角形: 角を丸くする 28">
            <a:extLst>
              <a:ext uri="{FF2B5EF4-FFF2-40B4-BE49-F238E27FC236}">
                <a16:creationId xmlns:a16="http://schemas.microsoft.com/office/drawing/2014/main" id="{528173FA-B71D-495D-F78D-84D2F28AD634}"/>
              </a:ext>
            </a:extLst>
          </p:cNvPr>
          <p:cNvSpPr/>
          <p:nvPr/>
        </p:nvSpPr>
        <p:spPr>
          <a:xfrm>
            <a:off x="3769729" y="4291329"/>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Chugoku</a:t>
            </a:r>
            <a:endParaRPr kumimoji="1" lang="ja-JP" altLang="en-US" b="1" dirty="0">
              <a:latin typeface="+mj-ea"/>
              <a:ea typeface="+mj-ea"/>
            </a:endParaRPr>
          </a:p>
        </p:txBody>
      </p:sp>
      <p:sp>
        <p:nvSpPr>
          <p:cNvPr id="30" name="四角形: 角を丸くする 29">
            <a:extLst>
              <a:ext uri="{FF2B5EF4-FFF2-40B4-BE49-F238E27FC236}">
                <a16:creationId xmlns:a16="http://schemas.microsoft.com/office/drawing/2014/main" id="{360C5187-C961-5388-0459-9D2297BBD83B}"/>
              </a:ext>
            </a:extLst>
          </p:cNvPr>
          <p:cNvSpPr/>
          <p:nvPr/>
        </p:nvSpPr>
        <p:spPr>
          <a:xfrm>
            <a:off x="5247519" y="5251146"/>
            <a:ext cx="1138687" cy="37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j-ea"/>
                <a:ea typeface="+mj-ea"/>
              </a:rPr>
              <a:t>Shikoku</a:t>
            </a:r>
            <a:endParaRPr kumimoji="1" lang="ja-JP" altLang="en-US" b="1" dirty="0">
              <a:latin typeface="+mj-ea"/>
              <a:ea typeface="+mj-ea"/>
            </a:endParaRPr>
          </a:p>
        </p:txBody>
      </p:sp>
      <p:sp>
        <p:nvSpPr>
          <p:cNvPr id="31" name="テキスト ボックス 30">
            <a:extLst>
              <a:ext uri="{FF2B5EF4-FFF2-40B4-BE49-F238E27FC236}">
                <a16:creationId xmlns:a16="http://schemas.microsoft.com/office/drawing/2014/main" id="{3D646B7C-A804-93A9-5FD0-E0AD60E8B68F}"/>
              </a:ext>
            </a:extLst>
          </p:cNvPr>
          <p:cNvSpPr txBox="1"/>
          <p:nvPr/>
        </p:nvSpPr>
        <p:spPr>
          <a:xfrm>
            <a:off x="92150" y="3375313"/>
            <a:ext cx="3780907" cy="2246769"/>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l"/>
            </a:pPr>
            <a:r>
              <a:rPr kumimoji="1" lang="en-US" altLang="ja-JP" sz="2000" b="1" dirty="0">
                <a:latin typeface="+mj-ea"/>
                <a:ea typeface="+mj-ea"/>
              </a:rPr>
              <a:t>Japan's power generation business is covered by 10 regional companies.</a:t>
            </a:r>
          </a:p>
          <a:p>
            <a:pPr marL="342900" indent="-342900">
              <a:buFont typeface="Wingdings" panose="05000000000000000000" pitchFamily="2" charset="2"/>
              <a:buChar char="l"/>
            </a:pPr>
            <a:r>
              <a:rPr kumimoji="1" lang="en-US" altLang="ja-JP" sz="2000" b="1" dirty="0">
                <a:latin typeface="+mj-ea"/>
                <a:ea typeface="+mj-ea"/>
              </a:rPr>
              <a:t>CO</a:t>
            </a:r>
            <a:r>
              <a:rPr kumimoji="1" lang="en-US" altLang="ja-JP" sz="2000" b="1" baseline="-25000" dirty="0">
                <a:latin typeface="+mj-ea"/>
                <a:ea typeface="+mj-ea"/>
              </a:rPr>
              <a:t>2</a:t>
            </a:r>
            <a:r>
              <a:rPr kumimoji="1" lang="en-US" altLang="ja-JP" sz="2000" b="1" dirty="0">
                <a:latin typeface="+mj-ea"/>
                <a:ea typeface="+mj-ea"/>
              </a:rPr>
              <a:t> emission factor depends on the power generation facility configuration of the company.</a:t>
            </a:r>
          </a:p>
        </p:txBody>
      </p:sp>
      <p:sp>
        <p:nvSpPr>
          <p:cNvPr id="33" name="星: 5 pt 32">
            <a:extLst>
              <a:ext uri="{FF2B5EF4-FFF2-40B4-BE49-F238E27FC236}">
                <a16:creationId xmlns:a16="http://schemas.microsoft.com/office/drawing/2014/main" id="{82843D4A-01DE-645E-3B99-639DD7C7D518}"/>
              </a:ext>
            </a:extLst>
          </p:cNvPr>
          <p:cNvSpPr/>
          <p:nvPr/>
        </p:nvSpPr>
        <p:spPr>
          <a:xfrm>
            <a:off x="7184318" y="2948946"/>
            <a:ext cx="339306" cy="3709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748A086D-3D93-34F7-0FE0-206A4CD2F0BA}"/>
              </a:ext>
            </a:extLst>
          </p:cNvPr>
          <p:cNvSpPr txBox="1"/>
          <p:nvPr/>
        </p:nvSpPr>
        <p:spPr>
          <a:xfrm>
            <a:off x="7564726" y="2862502"/>
            <a:ext cx="1601721" cy="646331"/>
          </a:xfrm>
          <a:prstGeom prst="rect">
            <a:avLst/>
          </a:prstGeom>
          <a:noFill/>
        </p:spPr>
        <p:txBody>
          <a:bodyPr wrap="none" rtlCol="0">
            <a:spAutoFit/>
          </a:bodyPr>
          <a:lstStyle/>
          <a:p>
            <a:r>
              <a:rPr kumimoji="1" lang="en-US" altLang="ja-JP" b="1" dirty="0">
                <a:latin typeface="+mj-ea"/>
                <a:ea typeface="+mj-ea"/>
              </a:rPr>
              <a:t>ILC</a:t>
            </a:r>
          </a:p>
          <a:p>
            <a:r>
              <a:rPr kumimoji="1" lang="en-US" altLang="ja-JP" b="1" dirty="0">
                <a:latin typeface="+mj-ea"/>
                <a:ea typeface="+mj-ea"/>
              </a:rPr>
              <a:t>Candidate site</a:t>
            </a:r>
            <a:endParaRPr kumimoji="1" lang="ja-JP" altLang="en-US" b="1" dirty="0">
              <a:latin typeface="+mj-ea"/>
              <a:ea typeface="+mj-ea"/>
            </a:endParaRPr>
          </a:p>
        </p:txBody>
      </p:sp>
      <p:sp>
        <p:nvSpPr>
          <p:cNvPr id="35" name="テキスト ボックス 34">
            <a:extLst>
              <a:ext uri="{FF2B5EF4-FFF2-40B4-BE49-F238E27FC236}">
                <a16:creationId xmlns:a16="http://schemas.microsoft.com/office/drawing/2014/main" id="{218780BA-C4A5-4280-EDA7-276B5C6624EC}"/>
              </a:ext>
            </a:extLst>
          </p:cNvPr>
          <p:cNvSpPr txBox="1"/>
          <p:nvPr/>
        </p:nvSpPr>
        <p:spPr>
          <a:xfrm>
            <a:off x="127864" y="5952573"/>
            <a:ext cx="8904980" cy="923330"/>
          </a:xfrm>
          <a:prstGeom prst="rect">
            <a:avLst/>
          </a:prstGeom>
          <a:noFill/>
        </p:spPr>
        <p:txBody>
          <a:bodyPr wrap="square" rtlCol="0">
            <a:spAutoFit/>
          </a:bodyPr>
          <a:lstStyle/>
          <a:p>
            <a:r>
              <a:rPr kumimoji="1" lang="en-US" altLang="ja-JP" b="1" dirty="0">
                <a:latin typeface="+mj-ea"/>
                <a:ea typeface="+mj-ea"/>
              </a:rPr>
              <a:t>Compare the electricity facility composition ratio of </a:t>
            </a:r>
            <a:r>
              <a:rPr kumimoji="1" lang="en-US" altLang="ja-JP" b="1" dirty="0">
                <a:solidFill>
                  <a:srgbClr val="FF0000"/>
                </a:solidFill>
                <a:latin typeface="+mj-ea"/>
                <a:ea typeface="+mj-ea"/>
              </a:rPr>
              <a:t>Kansai Electric Power Company</a:t>
            </a:r>
            <a:r>
              <a:rPr kumimoji="1" lang="en-US" altLang="ja-JP" b="1" dirty="0">
                <a:latin typeface="+mj-ea"/>
                <a:ea typeface="+mj-ea"/>
              </a:rPr>
              <a:t>, which has the lowest CO</a:t>
            </a:r>
            <a:r>
              <a:rPr kumimoji="1" lang="en-US" altLang="ja-JP" b="1" baseline="-25000" dirty="0">
                <a:latin typeface="+mj-ea"/>
                <a:ea typeface="+mj-ea"/>
              </a:rPr>
              <a:t>2</a:t>
            </a:r>
            <a:r>
              <a:rPr kumimoji="1" lang="en-US" altLang="ja-JP" b="1" dirty="0">
                <a:latin typeface="+mj-ea"/>
                <a:ea typeface="+mj-ea"/>
              </a:rPr>
              <a:t> emission factor, with that of </a:t>
            </a:r>
            <a:r>
              <a:rPr kumimoji="1" lang="en-US" altLang="ja-JP" b="1" dirty="0">
                <a:solidFill>
                  <a:srgbClr val="FF0000"/>
                </a:solidFill>
                <a:latin typeface="+mj-ea"/>
                <a:ea typeface="+mj-ea"/>
              </a:rPr>
              <a:t>Tohoku Electric Power Company</a:t>
            </a:r>
            <a:r>
              <a:rPr kumimoji="1" lang="en-US" altLang="ja-JP" b="1" dirty="0">
                <a:latin typeface="+mj-ea"/>
                <a:ea typeface="+mj-ea"/>
              </a:rPr>
              <a:t>, where the ILC candidate site is located. The factor of Kansai is 63% of Tohoku.</a:t>
            </a:r>
            <a:endParaRPr kumimoji="1" lang="ja-JP" altLang="en-US" b="1" dirty="0">
              <a:latin typeface="+mj-ea"/>
              <a:ea typeface="+mj-ea"/>
            </a:endParaRPr>
          </a:p>
        </p:txBody>
      </p:sp>
      <p:sp>
        <p:nvSpPr>
          <p:cNvPr id="36" name="テキスト ボックス 35">
            <a:extLst>
              <a:ext uri="{FF2B5EF4-FFF2-40B4-BE49-F238E27FC236}">
                <a16:creationId xmlns:a16="http://schemas.microsoft.com/office/drawing/2014/main" id="{05BAFA8A-2E32-5C46-16E8-E51B72CF7F47}"/>
              </a:ext>
            </a:extLst>
          </p:cNvPr>
          <p:cNvSpPr txBox="1"/>
          <p:nvPr/>
        </p:nvSpPr>
        <p:spPr>
          <a:xfrm>
            <a:off x="1048517" y="432649"/>
            <a:ext cx="535724" cy="369332"/>
          </a:xfrm>
          <a:prstGeom prst="rect">
            <a:avLst/>
          </a:prstGeom>
          <a:noFill/>
        </p:spPr>
        <p:txBody>
          <a:bodyPr wrap="none" rtlCol="0">
            <a:spAutoFit/>
          </a:bodyPr>
          <a:lstStyle/>
          <a:p>
            <a:r>
              <a:rPr kumimoji="1" lang="en-US" altLang="ja-JP" dirty="0"/>
              <a:t>480</a:t>
            </a:r>
            <a:endParaRPr kumimoji="1" lang="ja-JP" altLang="en-US" dirty="0"/>
          </a:p>
        </p:txBody>
      </p:sp>
      <p:sp>
        <p:nvSpPr>
          <p:cNvPr id="37" name="テキスト ボックス 36">
            <a:extLst>
              <a:ext uri="{FF2B5EF4-FFF2-40B4-BE49-F238E27FC236}">
                <a16:creationId xmlns:a16="http://schemas.microsoft.com/office/drawing/2014/main" id="{5229C679-C2A3-CF63-6F38-D520A3B6610C}"/>
              </a:ext>
            </a:extLst>
          </p:cNvPr>
          <p:cNvSpPr txBox="1"/>
          <p:nvPr/>
        </p:nvSpPr>
        <p:spPr>
          <a:xfrm>
            <a:off x="3117566" y="887925"/>
            <a:ext cx="2054345" cy="369332"/>
          </a:xfrm>
          <a:prstGeom prst="rect">
            <a:avLst/>
          </a:prstGeom>
          <a:noFill/>
        </p:spPr>
        <p:txBody>
          <a:bodyPr wrap="none" rtlCol="0">
            <a:spAutoFit/>
          </a:bodyPr>
          <a:lstStyle/>
          <a:p>
            <a:r>
              <a:rPr kumimoji="1" lang="en-US" altLang="ja-JP" dirty="0"/>
              <a:t>300(63% of Tohoku)</a:t>
            </a:r>
            <a:endParaRPr kumimoji="1" lang="ja-JP" altLang="en-US" dirty="0"/>
          </a:p>
        </p:txBody>
      </p:sp>
      <p:sp>
        <p:nvSpPr>
          <p:cNvPr id="38" name="テキスト ボックス 37">
            <a:extLst>
              <a:ext uri="{FF2B5EF4-FFF2-40B4-BE49-F238E27FC236}">
                <a16:creationId xmlns:a16="http://schemas.microsoft.com/office/drawing/2014/main" id="{ECCC40A9-8AB1-4126-4575-42FC9BFFE980}"/>
              </a:ext>
            </a:extLst>
          </p:cNvPr>
          <p:cNvSpPr txBox="1"/>
          <p:nvPr/>
        </p:nvSpPr>
        <p:spPr>
          <a:xfrm>
            <a:off x="1894668" y="361998"/>
            <a:ext cx="3432350" cy="369332"/>
          </a:xfrm>
          <a:prstGeom prst="rect">
            <a:avLst/>
          </a:prstGeom>
          <a:noFill/>
        </p:spPr>
        <p:txBody>
          <a:bodyPr wrap="none" rtlCol="0">
            <a:spAutoFit/>
          </a:bodyPr>
          <a:lstStyle/>
          <a:p>
            <a:r>
              <a:rPr kumimoji="1" lang="en-US" altLang="ja-JP" b="1" dirty="0">
                <a:latin typeface="+mj-ea"/>
                <a:ea typeface="+mj-ea"/>
              </a:rPr>
              <a:t>for each power company (g/kWh)</a:t>
            </a:r>
            <a:endParaRPr kumimoji="1" lang="ja-JP" altLang="en-US" b="1" dirty="0">
              <a:latin typeface="+mj-ea"/>
              <a:ea typeface="+mj-ea"/>
            </a:endParaRPr>
          </a:p>
        </p:txBody>
      </p:sp>
      <p:sp>
        <p:nvSpPr>
          <p:cNvPr id="2" name="フッター プレースホルダー 1">
            <a:extLst>
              <a:ext uri="{FF2B5EF4-FFF2-40B4-BE49-F238E27FC236}">
                <a16:creationId xmlns:a16="http://schemas.microsoft.com/office/drawing/2014/main" id="{4902F98E-A2ED-81C9-912A-2D847DAB09AD}"/>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3" name="スライド番号プレースホルダー 2">
            <a:extLst>
              <a:ext uri="{FF2B5EF4-FFF2-40B4-BE49-F238E27FC236}">
                <a16:creationId xmlns:a16="http://schemas.microsoft.com/office/drawing/2014/main" id="{0EE4E624-9E77-BC67-7C86-71A5AA0F6EAF}"/>
              </a:ext>
            </a:extLst>
          </p:cNvPr>
          <p:cNvSpPr>
            <a:spLocks noGrp="1"/>
          </p:cNvSpPr>
          <p:nvPr>
            <p:ph type="sldNum" sz="quarter" idx="12"/>
          </p:nvPr>
        </p:nvSpPr>
        <p:spPr/>
        <p:txBody>
          <a:bodyPr/>
          <a:lstStyle/>
          <a:p>
            <a:fld id="{BD5ED4B6-C31D-434E-B092-942830817621}" type="slidenum">
              <a:rPr kumimoji="1" lang="ja-JP" altLang="en-US" smtClean="0"/>
              <a:t>4</a:t>
            </a:fld>
            <a:endParaRPr kumimoji="1" lang="ja-JP" altLang="en-US"/>
          </a:p>
        </p:txBody>
      </p:sp>
    </p:spTree>
    <p:extLst>
      <p:ext uri="{BB962C8B-B14F-4D97-AF65-F5344CB8AC3E}">
        <p14:creationId xmlns:p14="http://schemas.microsoft.com/office/powerpoint/2010/main" val="6904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24"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DF04A802-2848-D313-A7A8-75E2CF05023F}"/>
              </a:ext>
            </a:extLst>
          </p:cNvPr>
          <p:cNvGraphicFramePr>
            <a:graphicFrameLocks/>
          </p:cNvGraphicFramePr>
          <p:nvPr>
            <p:extLst>
              <p:ext uri="{D42A27DB-BD31-4B8C-83A1-F6EECF244321}">
                <p14:modId xmlns:p14="http://schemas.microsoft.com/office/powerpoint/2010/main" val="4035356008"/>
              </p:ext>
            </p:extLst>
          </p:nvPr>
        </p:nvGraphicFramePr>
        <p:xfrm>
          <a:off x="1" y="1224952"/>
          <a:ext cx="9040482" cy="537277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34">
            <a:extLst>
              <a:ext uri="{FF2B5EF4-FFF2-40B4-BE49-F238E27FC236}">
                <a16:creationId xmlns:a16="http://schemas.microsoft.com/office/drawing/2014/main" id="{201B6EFB-574E-43CE-5204-B78EE013598A}"/>
              </a:ext>
            </a:extLst>
          </p:cNvPr>
          <p:cNvSpPr txBox="1"/>
          <p:nvPr/>
        </p:nvSpPr>
        <p:spPr>
          <a:xfrm>
            <a:off x="103517" y="77486"/>
            <a:ext cx="9040483" cy="707886"/>
          </a:xfrm>
          <a:prstGeom prst="rect">
            <a:avLst/>
          </a:prstGeom>
          <a:noFill/>
          <a:ln>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2000" b="1" dirty="0">
                <a:latin typeface="+mj-ea"/>
                <a:ea typeface="+mj-ea"/>
              </a:rPr>
              <a:t>Comparison of electricity sales by generation facility between Kansai Electric Power and Tohoku Electric Power Company.</a:t>
            </a:r>
            <a:endParaRPr kumimoji="1" lang="ja-JP" altLang="en-US" sz="2000" b="1" dirty="0">
              <a:latin typeface="+mj-ea"/>
              <a:ea typeface="+mj-ea"/>
            </a:endParaRPr>
          </a:p>
        </p:txBody>
      </p:sp>
      <p:sp>
        <p:nvSpPr>
          <p:cNvPr id="6" name="楕円 5">
            <a:extLst>
              <a:ext uri="{FF2B5EF4-FFF2-40B4-BE49-F238E27FC236}">
                <a16:creationId xmlns:a16="http://schemas.microsoft.com/office/drawing/2014/main" id="{B69345A7-C6C3-B119-36E2-95F9C141B78A}"/>
              </a:ext>
            </a:extLst>
          </p:cNvPr>
          <p:cNvSpPr/>
          <p:nvPr/>
        </p:nvSpPr>
        <p:spPr>
          <a:xfrm>
            <a:off x="923026" y="4718649"/>
            <a:ext cx="1035169" cy="100066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rPr>
              <a:t>No Nuclear</a:t>
            </a:r>
          </a:p>
          <a:p>
            <a:pPr algn="ctr"/>
            <a:r>
              <a:rPr kumimoji="1" lang="en-US" altLang="ja-JP" sz="1200" b="1" dirty="0">
                <a:solidFill>
                  <a:schemeClr val="tx1"/>
                </a:solidFill>
                <a:latin typeface="+mj-ea"/>
                <a:ea typeface="+mj-ea"/>
              </a:rPr>
              <a:t> in </a:t>
            </a:r>
          </a:p>
          <a:p>
            <a:pPr algn="ctr"/>
            <a:r>
              <a:rPr kumimoji="1" lang="en-US" altLang="ja-JP" sz="1200" b="1" dirty="0">
                <a:solidFill>
                  <a:schemeClr val="tx1"/>
                </a:solidFill>
                <a:latin typeface="+mj-ea"/>
                <a:ea typeface="+mj-ea"/>
              </a:rPr>
              <a:t>Tohoku</a:t>
            </a:r>
            <a:endParaRPr kumimoji="1" lang="ja-JP" altLang="en-US" sz="1200" b="1" dirty="0">
              <a:solidFill>
                <a:schemeClr val="tx1"/>
              </a:solidFill>
              <a:latin typeface="+mj-ea"/>
              <a:ea typeface="+mj-ea"/>
            </a:endParaRPr>
          </a:p>
        </p:txBody>
      </p:sp>
      <p:sp>
        <p:nvSpPr>
          <p:cNvPr id="4" name="楕円 3">
            <a:extLst>
              <a:ext uri="{FF2B5EF4-FFF2-40B4-BE49-F238E27FC236}">
                <a16:creationId xmlns:a16="http://schemas.microsoft.com/office/drawing/2014/main" id="{B0F1B8E7-98F3-9F79-A6A2-5A7670CF042D}"/>
              </a:ext>
            </a:extLst>
          </p:cNvPr>
          <p:cNvSpPr/>
          <p:nvPr/>
        </p:nvSpPr>
        <p:spPr>
          <a:xfrm>
            <a:off x="1811547" y="1958196"/>
            <a:ext cx="2993366" cy="1371600"/>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1209E9F-2790-9109-15F8-840BDF1E57B0}"/>
              </a:ext>
            </a:extLst>
          </p:cNvPr>
          <p:cNvSpPr txBox="1"/>
          <p:nvPr/>
        </p:nvSpPr>
        <p:spPr>
          <a:xfrm>
            <a:off x="2993637" y="1980564"/>
            <a:ext cx="5219699" cy="369332"/>
          </a:xfrm>
          <a:prstGeom prst="rect">
            <a:avLst/>
          </a:prstGeom>
          <a:noFill/>
        </p:spPr>
        <p:txBody>
          <a:bodyPr wrap="none" rtlCol="0">
            <a:spAutoFit/>
          </a:bodyPr>
          <a:lstStyle/>
          <a:p>
            <a:r>
              <a:rPr kumimoji="1" lang="en-US" altLang="ja-JP" b="1" dirty="0">
                <a:latin typeface="+mj-ea"/>
                <a:ea typeface="+mj-ea"/>
              </a:rPr>
              <a:t>483g/kWh depends on large amounts of fossil fuels</a:t>
            </a:r>
            <a:endParaRPr kumimoji="1" lang="ja-JP" altLang="en-US" b="1" dirty="0">
              <a:latin typeface="+mj-ea"/>
              <a:ea typeface="+mj-ea"/>
            </a:endParaRPr>
          </a:p>
        </p:txBody>
      </p:sp>
      <p:sp>
        <p:nvSpPr>
          <p:cNvPr id="7" name="フッター プレースホルダー 6">
            <a:extLst>
              <a:ext uri="{FF2B5EF4-FFF2-40B4-BE49-F238E27FC236}">
                <a16:creationId xmlns:a16="http://schemas.microsoft.com/office/drawing/2014/main" id="{8268FF34-77E9-D6D7-FF80-E532D777FF9F}"/>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8" name="スライド番号プレースホルダー 7">
            <a:extLst>
              <a:ext uri="{FF2B5EF4-FFF2-40B4-BE49-F238E27FC236}">
                <a16:creationId xmlns:a16="http://schemas.microsoft.com/office/drawing/2014/main" id="{B69A2BC6-B9C6-8C02-9F0A-9B669F8BF12E}"/>
              </a:ext>
            </a:extLst>
          </p:cNvPr>
          <p:cNvSpPr>
            <a:spLocks noGrp="1"/>
          </p:cNvSpPr>
          <p:nvPr>
            <p:ph type="sldNum" sz="quarter" idx="12"/>
          </p:nvPr>
        </p:nvSpPr>
        <p:spPr/>
        <p:txBody>
          <a:bodyPr/>
          <a:lstStyle/>
          <a:p>
            <a:fld id="{BD5ED4B6-C31D-434E-B092-942830817621}" type="slidenum">
              <a:rPr kumimoji="1" lang="ja-JP" altLang="en-US" smtClean="0"/>
              <a:t>5</a:t>
            </a:fld>
            <a:endParaRPr kumimoji="1" lang="ja-JP" altLang="en-US"/>
          </a:p>
        </p:txBody>
      </p:sp>
    </p:spTree>
    <p:extLst>
      <p:ext uri="{BB962C8B-B14F-4D97-AF65-F5344CB8AC3E}">
        <p14:creationId xmlns:p14="http://schemas.microsoft.com/office/powerpoint/2010/main" val="11060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24E53FBF-778E-D99E-3551-7A4E11C68193}"/>
              </a:ext>
            </a:extLst>
          </p:cNvPr>
          <p:cNvGraphicFramePr>
            <a:graphicFrameLocks/>
          </p:cNvGraphicFramePr>
          <p:nvPr>
            <p:extLst>
              <p:ext uri="{D42A27DB-BD31-4B8C-83A1-F6EECF244321}">
                <p14:modId xmlns:p14="http://schemas.microsoft.com/office/powerpoint/2010/main" val="3856709494"/>
              </p:ext>
            </p:extLst>
          </p:nvPr>
        </p:nvGraphicFramePr>
        <p:xfrm>
          <a:off x="160891" y="108233"/>
          <a:ext cx="8853713" cy="557657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C0F94512-4623-A5C6-7B6F-5C202FB88C0C}"/>
              </a:ext>
            </a:extLst>
          </p:cNvPr>
          <p:cNvSpPr txBox="1"/>
          <p:nvPr/>
        </p:nvSpPr>
        <p:spPr>
          <a:xfrm>
            <a:off x="3916392" y="707365"/>
            <a:ext cx="5098211" cy="1323439"/>
          </a:xfrm>
          <a:prstGeom prst="rect">
            <a:avLst/>
          </a:prstGeom>
          <a:noFill/>
          <a:ln>
            <a:solidFill>
              <a:schemeClr val="accent1"/>
            </a:solidFill>
          </a:ln>
        </p:spPr>
        <p:txBody>
          <a:bodyPr wrap="square" rtlCol="0">
            <a:spAutoFit/>
          </a:bodyPr>
          <a:lstStyle/>
          <a:p>
            <a:r>
              <a:rPr kumimoji="1" lang="en-US" altLang="ja-JP" sz="2000" b="1" dirty="0">
                <a:latin typeface="+mj-ea"/>
                <a:ea typeface="+mj-ea"/>
              </a:rPr>
              <a:t>Kansai Electric Power's power generation capacity ratio is close to the government's 2030 interim target if renewable energy is increased.</a:t>
            </a:r>
            <a:endParaRPr kumimoji="1" lang="ja-JP" altLang="en-US" sz="2000" b="1" dirty="0">
              <a:latin typeface="+mj-ea"/>
              <a:ea typeface="+mj-ea"/>
            </a:endParaRPr>
          </a:p>
        </p:txBody>
      </p:sp>
      <p:sp>
        <p:nvSpPr>
          <p:cNvPr id="4" name="テキスト ボックス 3">
            <a:extLst>
              <a:ext uri="{FF2B5EF4-FFF2-40B4-BE49-F238E27FC236}">
                <a16:creationId xmlns:a16="http://schemas.microsoft.com/office/drawing/2014/main" id="{5994CB6A-B1DE-4179-6C10-6EB050E3398A}"/>
              </a:ext>
            </a:extLst>
          </p:cNvPr>
          <p:cNvSpPr txBox="1"/>
          <p:nvPr/>
        </p:nvSpPr>
        <p:spPr>
          <a:xfrm>
            <a:off x="448574" y="543465"/>
            <a:ext cx="3045124" cy="2246769"/>
          </a:xfrm>
          <a:prstGeom prst="rect">
            <a:avLst/>
          </a:prstGeom>
          <a:noFill/>
        </p:spPr>
        <p:txBody>
          <a:bodyPr wrap="square" rtlCol="0">
            <a:spAutoFit/>
          </a:bodyPr>
          <a:lstStyle/>
          <a:p>
            <a:r>
              <a:rPr kumimoji="1" lang="en-US" altLang="ja-JP" sz="2000" b="1" dirty="0">
                <a:latin typeface="+mj-ea"/>
                <a:ea typeface="+mj-ea"/>
              </a:rPr>
              <a:t>The Japanese government's policy until 2050 is </a:t>
            </a:r>
            <a:r>
              <a:rPr kumimoji="1" lang="en-US" altLang="ja-JP" sz="2000" b="1" dirty="0">
                <a:solidFill>
                  <a:srgbClr val="FF0000"/>
                </a:solidFill>
                <a:latin typeface="+mj-ea"/>
                <a:ea typeface="+mj-ea"/>
              </a:rPr>
              <a:t>to reduce fossil fuels and increase renewable energy while utilizing nuclear power to some extent</a:t>
            </a:r>
            <a:r>
              <a:rPr kumimoji="1" lang="en-US" altLang="ja-JP" sz="2000" b="1" dirty="0">
                <a:latin typeface="+mj-ea"/>
                <a:ea typeface="+mj-ea"/>
              </a:rPr>
              <a:t>.</a:t>
            </a:r>
            <a:endParaRPr kumimoji="1" lang="ja-JP" altLang="en-US" sz="2000" b="1" dirty="0">
              <a:latin typeface="+mj-ea"/>
              <a:ea typeface="+mj-ea"/>
            </a:endParaRPr>
          </a:p>
        </p:txBody>
      </p:sp>
      <p:sp>
        <p:nvSpPr>
          <p:cNvPr id="5" name="フッター プレースホルダー 4">
            <a:extLst>
              <a:ext uri="{FF2B5EF4-FFF2-40B4-BE49-F238E27FC236}">
                <a16:creationId xmlns:a16="http://schemas.microsoft.com/office/drawing/2014/main" id="{2E9044CF-E05E-D415-7070-F0331B118905}"/>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スライド番号プレースホルダー 5">
            <a:extLst>
              <a:ext uri="{FF2B5EF4-FFF2-40B4-BE49-F238E27FC236}">
                <a16:creationId xmlns:a16="http://schemas.microsoft.com/office/drawing/2014/main" id="{56332C29-B622-B6F3-2DD3-CA60DAFB4DE8}"/>
              </a:ext>
            </a:extLst>
          </p:cNvPr>
          <p:cNvSpPr>
            <a:spLocks noGrp="1"/>
          </p:cNvSpPr>
          <p:nvPr>
            <p:ph type="sldNum" sz="quarter" idx="12"/>
          </p:nvPr>
        </p:nvSpPr>
        <p:spPr/>
        <p:txBody>
          <a:bodyPr/>
          <a:lstStyle/>
          <a:p>
            <a:fld id="{BD5ED4B6-C31D-434E-B092-942830817621}" type="slidenum">
              <a:rPr kumimoji="1" lang="ja-JP" altLang="en-US" smtClean="0"/>
              <a:t>6</a:t>
            </a:fld>
            <a:endParaRPr kumimoji="1" lang="ja-JP" altLang="en-US"/>
          </a:p>
        </p:txBody>
      </p:sp>
      <p:cxnSp>
        <p:nvCxnSpPr>
          <p:cNvPr id="8" name="直線矢印コネクタ 7">
            <a:extLst>
              <a:ext uri="{FF2B5EF4-FFF2-40B4-BE49-F238E27FC236}">
                <a16:creationId xmlns:a16="http://schemas.microsoft.com/office/drawing/2014/main" id="{938C3AF0-2A88-999F-3BB8-DDFE2A212AD0}"/>
              </a:ext>
            </a:extLst>
          </p:cNvPr>
          <p:cNvCxnSpPr/>
          <p:nvPr/>
        </p:nvCxnSpPr>
        <p:spPr>
          <a:xfrm flipH="1">
            <a:off x="6228272" y="1656272"/>
            <a:ext cx="517585" cy="9834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7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564712A-0C30-C3F7-E250-5A82C180FFBB}"/>
              </a:ext>
            </a:extLst>
          </p:cNvPr>
          <p:cNvPicPr>
            <a:picLocks noChangeAspect="1"/>
          </p:cNvPicPr>
          <p:nvPr/>
        </p:nvPicPr>
        <p:blipFill>
          <a:blip r:embed="rId2"/>
          <a:stretch>
            <a:fillRect/>
          </a:stretch>
        </p:blipFill>
        <p:spPr>
          <a:xfrm>
            <a:off x="1407120" y="4172899"/>
            <a:ext cx="6329760" cy="2515074"/>
          </a:xfrm>
          <a:prstGeom prst="rect">
            <a:avLst/>
          </a:prstGeom>
        </p:spPr>
      </p:pic>
      <p:sp>
        <p:nvSpPr>
          <p:cNvPr id="10" name="テキスト ボックス 9">
            <a:extLst>
              <a:ext uri="{FF2B5EF4-FFF2-40B4-BE49-F238E27FC236}">
                <a16:creationId xmlns:a16="http://schemas.microsoft.com/office/drawing/2014/main" id="{4EBCBE3B-814F-EC41-94FD-3C978075CA1E}"/>
              </a:ext>
            </a:extLst>
          </p:cNvPr>
          <p:cNvSpPr txBox="1"/>
          <p:nvPr/>
        </p:nvSpPr>
        <p:spPr>
          <a:xfrm>
            <a:off x="179192" y="170027"/>
            <a:ext cx="8792279" cy="2800767"/>
          </a:xfrm>
          <a:prstGeom prst="rect">
            <a:avLst/>
          </a:prstGeom>
          <a:noFill/>
          <a:ln>
            <a:solidFill>
              <a:srgbClr val="0070C0"/>
            </a:solidFill>
          </a:ln>
        </p:spPr>
        <p:txBody>
          <a:bodyPr wrap="square" rtlCol="0">
            <a:spAutoFit/>
          </a:bodyPr>
          <a:lstStyle/>
          <a:p>
            <a:r>
              <a:rPr kumimoji="1" lang="en-US" altLang="ja-JP" sz="2800" b="1" dirty="0">
                <a:latin typeface="+mj-ea"/>
                <a:ea typeface="+mj-ea"/>
              </a:rPr>
              <a:t>Japanese Government Policy for Achieving Carbon Neutrality by 2050.</a:t>
            </a:r>
          </a:p>
          <a:p>
            <a:pPr marL="342900" indent="-342900">
              <a:buFont typeface="Wingdings" panose="05000000000000000000" pitchFamily="2" charset="2"/>
              <a:buChar char="l"/>
            </a:pPr>
            <a:r>
              <a:rPr kumimoji="1" lang="en-US" altLang="ja-JP" sz="2400" b="1" dirty="0">
                <a:latin typeface="+mj-ea"/>
                <a:ea typeface="+mj-ea"/>
              </a:rPr>
              <a:t>Reduce CO</a:t>
            </a:r>
            <a:r>
              <a:rPr kumimoji="1" lang="en-US" altLang="ja-JP" sz="2400" b="1" baseline="-25000" dirty="0">
                <a:latin typeface="+mj-ea"/>
                <a:ea typeface="+mj-ea"/>
              </a:rPr>
              <a:t>2</a:t>
            </a:r>
            <a:r>
              <a:rPr kumimoji="1" lang="en-US" altLang="ja-JP" sz="2400" b="1" dirty="0">
                <a:latin typeface="+mj-ea"/>
                <a:ea typeface="+mj-ea"/>
              </a:rPr>
              <a:t> emissions and offset by increasing CO</a:t>
            </a:r>
            <a:r>
              <a:rPr kumimoji="1" lang="en-US" altLang="ja-JP" sz="2400" b="1" baseline="-25000" dirty="0">
                <a:latin typeface="+mj-ea"/>
                <a:ea typeface="+mj-ea"/>
              </a:rPr>
              <a:t>2  </a:t>
            </a:r>
            <a:r>
              <a:rPr kumimoji="1" lang="en-US" altLang="ja-JP" sz="2400" b="1" dirty="0">
                <a:latin typeface="+mj-ea"/>
                <a:ea typeface="+mj-ea"/>
              </a:rPr>
              <a:t>absorption.</a:t>
            </a:r>
          </a:p>
          <a:p>
            <a:pPr marL="342900" indent="-342900">
              <a:buFont typeface="Wingdings" panose="05000000000000000000" pitchFamily="2" charset="2"/>
              <a:buChar char="l"/>
            </a:pPr>
            <a:r>
              <a:rPr kumimoji="1" lang="en-US" altLang="ja-JP" sz="2400" b="1" dirty="0">
                <a:latin typeface="+mj-ea"/>
                <a:ea typeface="+mj-ea"/>
              </a:rPr>
              <a:t>ILC also follows this Policy.</a:t>
            </a:r>
          </a:p>
          <a:p>
            <a:pPr marL="342900" indent="-342900">
              <a:buFont typeface="Wingdings" panose="05000000000000000000" pitchFamily="2" charset="2"/>
              <a:buChar char="l"/>
            </a:pPr>
            <a:r>
              <a:rPr kumimoji="1" lang="en-US" altLang="ja-JP" sz="2400" b="1" dirty="0">
                <a:latin typeface="+mj-ea"/>
                <a:ea typeface="+mj-ea"/>
              </a:rPr>
              <a:t>So what absorbs CO</a:t>
            </a:r>
            <a:r>
              <a:rPr kumimoji="1" lang="en-US" altLang="ja-JP" sz="2400" b="1" baseline="-25000" dirty="0">
                <a:latin typeface="+mj-ea"/>
                <a:ea typeface="+mj-ea"/>
              </a:rPr>
              <a:t>2</a:t>
            </a:r>
            <a:r>
              <a:rPr kumimoji="1" lang="en-US" altLang="ja-JP" sz="2400" b="1" dirty="0">
                <a:latin typeface="+mj-ea"/>
                <a:ea typeface="+mj-ea"/>
              </a:rPr>
              <a:t> sustainably?</a:t>
            </a:r>
          </a:p>
          <a:p>
            <a:pPr marL="342900" indent="-342900">
              <a:buFont typeface="Wingdings" panose="05000000000000000000" pitchFamily="2" charset="2"/>
              <a:buChar char="l"/>
            </a:pPr>
            <a:r>
              <a:rPr kumimoji="1" lang="en-US" altLang="ja-JP" sz="2400" b="1" dirty="0">
                <a:solidFill>
                  <a:srgbClr val="FF0000"/>
                </a:solidFill>
                <a:latin typeface="+mj-ea"/>
                <a:ea typeface="+mj-ea"/>
              </a:rPr>
              <a:t>For this purpose, I am working with the agriculture, forestry, and fisheries industries in the Tohoku region.</a:t>
            </a:r>
            <a:endParaRPr kumimoji="1" lang="ja-JP" altLang="en-US" sz="2400" b="1" dirty="0">
              <a:solidFill>
                <a:srgbClr val="FF0000"/>
              </a:solidFill>
              <a:latin typeface="+mj-ea"/>
              <a:ea typeface="+mj-ea"/>
            </a:endParaRPr>
          </a:p>
        </p:txBody>
      </p:sp>
      <p:sp>
        <p:nvSpPr>
          <p:cNvPr id="2" name="フッター プレースホルダー 1">
            <a:extLst>
              <a:ext uri="{FF2B5EF4-FFF2-40B4-BE49-F238E27FC236}">
                <a16:creationId xmlns:a16="http://schemas.microsoft.com/office/drawing/2014/main" id="{532B82E1-C9A8-5AC8-E9A5-0CFEEB534C6D}"/>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3" name="スライド番号プレースホルダー 2">
            <a:extLst>
              <a:ext uri="{FF2B5EF4-FFF2-40B4-BE49-F238E27FC236}">
                <a16:creationId xmlns:a16="http://schemas.microsoft.com/office/drawing/2014/main" id="{A41D41A5-1494-A133-E188-EA01B09D7BF4}"/>
              </a:ext>
            </a:extLst>
          </p:cNvPr>
          <p:cNvSpPr>
            <a:spLocks noGrp="1"/>
          </p:cNvSpPr>
          <p:nvPr>
            <p:ph type="sldNum" sz="quarter" idx="12"/>
          </p:nvPr>
        </p:nvSpPr>
        <p:spPr/>
        <p:txBody>
          <a:bodyPr/>
          <a:lstStyle/>
          <a:p>
            <a:fld id="{BD5ED4B6-C31D-434E-B092-942830817621}" type="slidenum">
              <a:rPr kumimoji="1" lang="ja-JP" altLang="en-US" smtClean="0"/>
              <a:t>7</a:t>
            </a:fld>
            <a:endParaRPr kumimoji="1" lang="ja-JP" altLang="en-US"/>
          </a:p>
        </p:txBody>
      </p:sp>
    </p:spTree>
    <p:extLst>
      <p:ext uri="{BB962C8B-B14F-4D97-AF65-F5344CB8AC3E}">
        <p14:creationId xmlns:p14="http://schemas.microsoft.com/office/powerpoint/2010/main" val="392198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DD4BF6-AE49-50B1-875C-112FF7118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026" y="1733909"/>
            <a:ext cx="8683947" cy="3390181"/>
          </a:xfrm>
          <a:prstGeom prst="rect">
            <a:avLst/>
          </a:prstGeom>
          <a:noFill/>
          <a:ln>
            <a:noFill/>
          </a:ln>
        </p:spPr>
      </p:pic>
      <p:sp>
        <p:nvSpPr>
          <p:cNvPr id="3" name="テキスト ボックス 2">
            <a:extLst>
              <a:ext uri="{FF2B5EF4-FFF2-40B4-BE49-F238E27FC236}">
                <a16:creationId xmlns:a16="http://schemas.microsoft.com/office/drawing/2014/main" id="{F0D93624-7C41-4D66-C824-964F2853758B}"/>
              </a:ext>
            </a:extLst>
          </p:cNvPr>
          <p:cNvSpPr txBox="1"/>
          <p:nvPr/>
        </p:nvSpPr>
        <p:spPr>
          <a:xfrm>
            <a:off x="348808" y="5957586"/>
            <a:ext cx="8565165" cy="584775"/>
          </a:xfrm>
          <a:prstGeom prst="rect">
            <a:avLst/>
          </a:prstGeom>
          <a:noFill/>
        </p:spPr>
        <p:txBody>
          <a:bodyPr wrap="none" rtlCol="0">
            <a:spAutoFit/>
          </a:bodyPr>
          <a:lstStyle/>
          <a:p>
            <a:pPr algn="just"/>
            <a:r>
              <a:rPr lang="en-US" altLang="ja-JP" sz="1600" kern="100" dirty="0">
                <a:latin typeface="游明朝" panose="02020400000000000000" pitchFamily="18" charset="-128"/>
                <a:ea typeface="游明朝" panose="02020400000000000000" pitchFamily="18" charset="-128"/>
                <a:cs typeface="Times New Roman" panose="02020603050405020304" pitchFamily="18" charset="0"/>
              </a:rPr>
              <a:t>Reference: </a:t>
            </a:r>
            <a:r>
              <a:rPr lang="en-US" altLang="ja-JP" sz="1600" dirty="0">
                <a:solidFill>
                  <a:srgbClr val="000000"/>
                </a:solidFill>
                <a:effectLst/>
                <a:ea typeface="游明朝" panose="02020400000000000000" pitchFamily="18" charset="-128"/>
                <a:cs typeface="Times New Roman" panose="02020603050405020304" pitchFamily="18" charset="0"/>
              </a:rPr>
              <a:t>”</a:t>
            </a:r>
            <a:r>
              <a:rPr lang="en-US" altLang="ja-JP" sz="1600" dirty="0">
                <a:effectLst/>
                <a:latin typeface="游明朝" panose="02020400000000000000" pitchFamily="18" charset="-128"/>
                <a:cs typeface="Times New Roman" panose="02020603050405020304" pitchFamily="18" charset="0"/>
              </a:rPr>
              <a:t>The biomass distribution on Earth”, Y.M. Bar-On, R. Phillips, R. Milo,</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https://www.google.com/search?client=firefox-b-d&amp;q=The+biomas+distribution+on+earth</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413ED9F-36B9-FF31-E86D-23C041F14FF4}"/>
              </a:ext>
            </a:extLst>
          </p:cNvPr>
          <p:cNvSpPr txBox="1"/>
          <p:nvPr/>
        </p:nvSpPr>
        <p:spPr>
          <a:xfrm>
            <a:off x="0" y="84819"/>
            <a:ext cx="8834549" cy="132343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2000" b="1" dirty="0">
                <a:latin typeface="+mj-ea"/>
                <a:ea typeface="+mj-ea"/>
              </a:rPr>
              <a:t>Why I am working with the agriculture, forestry, and fisheries industries in the Tohoku region ?</a:t>
            </a:r>
          </a:p>
          <a:p>
            <a:pPr marL="285750" indent="-285750">
              <a:buFont typeface="Wingdings" panose="05000000000000000000" pitchFamily="2" charset="2"/>
              <a:buChar char="l"/>
            </a:pPr>
            <a:r>
              <a:rPr kumimoji="1" lang="en-US" altLang="ja-JP" sz="2000" b="1" dirty="0">
                <a:solidFill>
                  <a:srgbClr val="FF0000"/>
                </a:solidFill>
                <a:latin typeface="+mj-ea"/>
                <a:ea typeface="+mj-ea"/>
              </a:rPr>
              <a:t>The reasons for this are shown in the figure below.</a:t>
            </a:r>
          </a:p>
          <a:p>
            <a:pPr marL="285750" indent="-285750">
              <a:buFont typeface="Wingdings" panose="05000000000000000000" pitchFamily="2" charset="2"/>
              <a:buChar char="l"/>
            </a:pPr>
            <a:r>
              <a:rPr kumimoji="1" lang="en-US" altLang="ja-JP" sz="2000" b="1" dirty="0">
                <a:solidFill>
                  <a:srgbClr val="FF0000"/>
                </a:solidFill>
                <a:latin typeface="+mj-ea"/>
                <a:ea typeface="+mj-ea"/>
              </a:rPr>
              <a:t>Main sustainable carbon stores are plants, which can store 450 Gt carbon.</a:t>
            </a:r>
            <a:endParaRPr kumimoji="1" lang="ja-JP" altLang="en-US" sz="2000" b="1" dirty="0">
              <a:solidFill>
                <a:srgbClr val="FF0000"/>
              </a:solidFill>
              <a:latin typeface="+mj-ea"/>
              <a:ea typeface="+mj-ea"/>
            </a:endParaRPr>
          </a:p>
        </p:txBody>
      </p:sp>
      <p:sp>
        <p:nvSpPr>
          <p:cNvPr id="5" name="フッター プレースホルダー 4">
            <a:extLst>
              <a:ext uri="{FF2B5EF4-FFF2-40B4-BE49-F238E27FC236}">
                <a16:creationId xmlns:a16="http://schemas.microsoft.com/office/drawing/2014/main" id="{3D66141B-C401-7BE8-5877-5F3DA3CCA1EE}"/>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6" name="スライド番号プレースホルダー 5">
            <a:extLst>
              <a:ext uri="{FF2B5EF4-FFF2-40B4-BE49-F238E27FC236}">
                <a16:creationId xmlns:a16="http://schemas.microsoft.com/office/drawing/2014/main" id="{46CF8FC6-3BA0-D246-FCB4-13DBFD205067}"/>
              </a:ext>
            </a:extLst>
          </p:cNvPr>
          <p:cNvSpPr>
            <a:spLocks noGrp="1"/>
          </p:cNvSpPr>
          <p:nvPr>
            <p:ph type="sldNum" sz="quarter" idx="12"/>
          </p:nvPr>
        </p:nvSpPr>
        <p:spPr/>
        <p:txBody>
          <a:bodyPr/>
          <a:lstStyle/>
          <a:p>
            <a:fld id="{BD5ED4B6-C31D-434E-B092-942830817621}" type="slidenum">
              <a:rPr kumimoji="1" lang="ja-JP" altLang="en-US" smtClean="0"/>
              <a:t>8</a:t>
            </a:fld>
            <a:endParaRPr kumimoji="1" lang="ja-JP" altLang="en-US"/>
          </a:p>
        </p:txBody>
      </p:sp>
    </p:spTree>
    <p:extLst>
      <p:ext uri="{BB962C8B-B14F-4D97-AF65-F5344CB8AC3E}">
        <p14:creationId xmlns:p14="http://schemas.microsoft.com/office/powerpoint/2010/main" val="31873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線コネクタ 82"/>
          <p:cNvCxnSpPr/>
          <p:nvPr/>
        </p:nvCxnSpPr>
        <p:spPr>
          <a:xfrm>
            <a:off x="1463934" y="1930460"/>
            <a:ext cx="0" cy="345830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463934" y="5388768"/>
            <a:ext cx="572086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1463934" y="5476246"/>
            <a:ext cx="1540754" cy="523220"/>
          </a:xfrm>
          <a:prstGeom prst="rect">
            <a:avLst/>
          </a:prstGeom>
          <a:noFill/>
        </p:spPr>
        <p:txBody>
          <a:bodyPr wrap="square" rtlCol="0">
            <a:spAutoFit/>
          </a:bodyPr>
          <a:lstStyle/>
          <a:p>
            <a:r>
              <a:rPr kumimoji="1" lang="en-US" altLang="ja-JP" sz="1400" b="1" dirty="0">
                <a:latin typeface="+mj-ea"/>
                <a:ea typeface="+mj-ea"/>
              </a:rPr>
              <a:t>2013</a:t>
            </a:r>
          </a:p>
          <a:p>
            <a:r>
              <a:rPr lang="ja-JP" altLang="en-US" sz="1400" b="1" dirty="0">
                <a:latin typeface="+mj-ea"/>
                <a:ea typeface="+mj-ea"/>
              </a:rPr>
              <a:t>（</a:t>
            </a:r>
            <a:r>
              <a:rPr lang="en-US" altLang="ja-JP" sz="1400" b="1" dirty="0">
                <a:latin typeface="+mj-ea"/>
                <a:ea typeface="+mj-ea"/>
              </a:rPr>
              <a:t>Base</a:t>
            </a:r>
            <a:r>
              <a:rPr lang="ja-JP" altLang="en-US" sz="1400" b="1" dirty="0">
                <a:latin typeface="+mj-ea"/>
                <a:ea typeface="+mj-ea"/>
              </a:rPr>
              <a:t> </a:t>
            </a:r>
            <a:r>
              <a:rPr lang="en-US" altLang="ja-JP" sz="1400" b="1" dirty="0">
                <a:latin typeface="+mj-ea"/>
                <a:ea typeface="+mj-ea"/>
              </a:rPr>
              <a:t>year</a:t>
            </a:r>
            <a:r>
              <a:rPr lang="ja-JP" altLang="en-US" sz="1400" b="1" dirty="0">
                <a:latin typeface="+mj-ea"/>
                <a:ea typeface="+mj-ea"/>
              </a:rPr>
              <a:t>）</a:t>
            </a:r>
            <a:endParaRPr kumimoji="1" lang="ja-JP" altLang="en-US" sz="1400" b="1" dirty="0">
              <a:latin typeface="+mj-ea"/>
              <a:ea typeface="+mj-ea"/>
            </a:endParaRPr>
          </a:p>
        </p:txBody>
      </p:sp>
      <p:sp>
        <p:nvSpPr>
          <p:cNvPr id="86" name="テキスト ボックス 85"/>
          <p:cNvSpPr txBox="1"/>
          <p:nvPr/>
        </p:nvSpPr>
        <p:spPr>
          <a:xfrm>
            <a:off x="2530734" y="5476246"/>
            <a:ext cx="1391092" cy="523220"/>
          </a:xfrm>
          <a:prstGeom prst="rect">
            <a:avLst/>
          </a:prstGeom>
          <a:noFill/>
        </p:spPr>
        <p:txBody>
          <a:bodyPr wrap="square" rtlCol="0">
            <a:spAutoFit/>
          </a:bodyPr>
          <a:lstStyle/>
          <a:p>
            <a:r>
              <a:rPr kumimoji="1" lang="ja-JP" altLang="en-US" sz="1400" b="1" dirty="0">
                <a:latin typeface="+mj-ea"/>
                <a:ea typeface="+mj-ea"/>
              </a:rPr>
              <a:t>①</a:t>
            </a:r>
            <a:r>
              <a:rPr kumimoji="1" lang="en-US" altLang="ja-JP" sz="1400" b="1" dirty="0">
                <a:latin typeface="+mj-ea"/>
                <a:ea typeface="+mj-ea"/>
              </a:rPr>
              <a:t>2018</a:t>
            </a:r>
          </a:p>
          <a:p>
            <a:endParaRPr kumimoji="1" lang="en-US" altLang="ja-JP" sz="1400" b="1" dirty="0">
              <a:latin typeface="+mj-ea"/>
              <a:ea typeface="+mj-ea"/>
            </a:endParaRPr>
          </a:p>
        </p:txBody>
      </p:sp>
      <p:sp>
        <p:nvSpPr>
          <p:cNvPr id="87" name="テキスト ボックス 86"/>
          <p:cNvSpPr txBox="1"/>
          <p:nvPr/>
        </p:nvSpPr>
        <p:spPr>
          <a:xfrm>
            <a:off x="4195411" y="5476246"/>
            <a:ext cx="1391092" cy="523220"/>
          </a:xfrm>
          <a:prstGeom prst="rect">
            <a:avLst/>
          </a:prstGeom>
          <a:noFill/>
        </p:spPr>
        <p:txBody>
          <a:bodyPr wrap="square" rtlCol="0">
            <a:spAutoFit/>
          </a:bodyPr>
          <a:lstStyle/>
          <a:p>
            <a:r>
              <a:rPr lang="ja-JP" altLang="en-US" sz="1400" b="1" dirty="0">
                <a:latin typeface="+mj-ea"/>
                <a:ea typeface="+mj-ea"/>
              </a:rPr>
              <a:t>②</a:t>
            </a:r>
            <a:r>
              <a:rPr lang="en-US" altLang="ja-JP" sz="1400" b="1" dirty="0">
                <a:latin typeface="+mj-ea"/>
                <a:ea typeface="+mj-ea"/>
              </a:rPr>
              <a:t>2030</a:t>
            </a:r>
            <a:endParaRPr kumimoji="1" lang="en-US" altLang="ja-JP" sz="1400" b="1" dirty="0">
              <a:latin typeface="+mj-ea"/>
              <a:ea typeface="+mj-ea"/>
            </a:endParaRPr>
          </a:p>
          <a:p>
            <a:r>
              <a:rPr kumimoji="1" lang="en-US" altLang="ja-JP" sz="1400" b="1" dirty="0">
                <a:latin typeface="+mj-ea"/>
                <a:ea typeface="+mj-ea"/>
              </a:rPr>
              <a:t>interim target</a:t>
            </a:r>
          </a:p>
        </p:txBody>
      </p:sp>
      <p:sp>
        <p:nvSpPr>
          <p:cNvPr id="88" name="テキスト ボックス 87"/>
          <p:cNvSpPr txBox="1"/>
          <p:nvPr/>
        </p:nvSpPr>
        <p:spPr>
          <a:xfrm>
            <a:off x="6106272" y="5476246"/>
            <a:ext cx="3167124" cy="523220"/>
          </a:xfrm>
          <a:prstGeom prst="rect">
            <a:avLst/>
          </a:prstGeom>
          <a:noFill/>
        </p:spPr>
        <p:txBody>
          <a:bodyPr wrap="square" rtlCol="0">
            <a:spAutoFit/>
          </a:bodyPr>
          <a:lstStyle/>
          <a:p>
            <a:r>
              <a:rPr lang="ja-JP" altLang="en-US" sz="1400" b="1" dirty="0">
                <a:latin typeface="+mj-ea"/>
                <a:ea typeface="+mj-ea"/>
              </a:rPr>
              <a:t>③</a:t>
            </a:r>
            <a:r>
              <a:rPr lang="en-US" altLang="ja-JP" sz="1400" b="1" dirty="0">
                <a:latin typeface="+mj-ea"/>
                <a:ea typeface="+mj-ea"/>
              </a:rPr>
              <a:t>2050</a:t>
            </a:r>
            <a:endParaRPr kumimoji="1" lang="en-US" altLang="ja-JP" sz="1400" b="1" dirty="0">
              <a:latin typeface="+mj-ea"/>
              <a:ea typeface="+mj-ea"/>
            </a:endParaRPr>
          </a:p>
          <a:p>
            <a:r>
              <a:rPr kumimoji="1" lang="en-US" altLang="ja-JP" sz="1400" b="1" dirty="0">
                <a:latin typeface="+mj-ea"/>
                <a:ea typeface="+mj-ea"/>
              </a:rPr>
              <a:t>Aiming to achieve carbon neutral</a:t>
            </a:r>
          </a:p>
        </p:txBody>
      </p:sp>
      <p:cxnSp>
        <p:nvCxnSpPr>
          <p:cNvPr id="89" name="直線コネクタ 88"/>
          <p:cNvCxnSpPr/>
          <p:nvPr/>
        </p:nvCxnSpPr>
        <p:spPr>
          <a:xfrm>
            <a:off x="1463934" y="4310245"/>
            <a:ext cx="57208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760550" y="4156356"/>
            <a:ext cx="703383" cy="307777"/>
          </a:xfrm>
          <a:prstGeom prst="rect">
            <a:avLst/>
          </a:prstGeom>
          <a:noFill/>
        </p:spPr>
        <p:txBody>
          <a:bodyPr wrap="square" rtlCol="0">
            <a:spAutoFit/>
          </a:bodyPr>
          <a:lstStyle/>
          <a:p>
            <a:pPr algn="r"/>
            <a:r>
              <a:rPr kumimoji="1" lang="en-US" altLang="ja-JP" sz="1400" b="1" dirty="0">
                <a:latin typeface="+mj-ea"/>
                <a:ea typeface="+mj-ea"/>
              </a:rPr>
              <a:t>0</a:t>
            </a:r>
            <a:endParaRPr kumimoji="1" lang="ja-JP" altLang="en-US" sz="1400" b="1" dirty="0">
              <a:latin typeface="+mj-ea"/>
              <a:ea typeface="+mj-ea"/>
            </a:endParaRPr>
          </a:p>
        </p:txBody>
      </p:sp>
      <p:sp>
        <p:nvSpPr>
          <p:cNvPr id="91" name="テキスト ボックス 90"/>
          <p:cNvSpPr txBox="1"/>
          <p:nvPr/>
        </p:nvSpPr>
        <p:spPr>
          <a:xfrm>
            <a:off x="760549" y="2087141"/>
            <a:ext cx="703383" cy="307777"/>
          </a:xfrm>
          <a:prstGeom prst="rect">
            <a:avLst/>
          </a:prstGeom>
          <a:noFill/>
        </p:spPr>
        <p:txBody>
          <a:bodyPr wrap="square" rtlCol="0">
            <a:spAutoFit/>
          </a:bodyPr>
          <a:lstStyle/>
          <a:p>
            <a:pPr algn="r"/>
            <a:r>
              <a:rPr kumimoji="1" lang="en-US" altLang="ja-JP" sz="1400" b="1" dirty="0">
                <a:latin typeface="+mj-ea"/>
                <a:ea typeface="+mj-ea"/>
              </a:rPr>
              <a:t>500</a:t>
            </a:r>
            <a:endParaRPr kumimoji="1" lang="ja-JP" altLang="en-US" sz="1400" b="1" dirty="0">
              <a:latin typeface="+mj-ea"/>
              <a:ea typeface="+mj-ea"/>
            </a:endParaRPr>
          </a:p>
        </p:txBody>
      </p:sp>
      <p:sp>
        <p:nvSpPr>
          <p:cNvPr id="92" name="テキスト ボックス 91"/>
          <p:cNvSpPr txBox="1"/>
          <p:nvPr/>
        </p:nvSpPr>
        <p:spPr>
          <a:xfrm>
            <a:off x="779919" y="1619233"/>
            <a:ext cx="1112651" cy="307777"/>
          </a:xfrm>
          <a:prstGeom prst="rect">
            <a:avLst/>
          </a:prstGeom>
          <a:noFill/>
        </p:spPr>
        <p:txBody>
          <a:bodyPr wrap="square" rtlCol="0">
            <a:spAutoFit/>
          </a:bodyPr>
          <a:lstStyle/>
          <a:p>
            <a:r>
              <a:rPr lang="ja-JP" altLang="en-US" sz="1400" b="1" dirty="0">
                <a:latin typeface="+mj-ea"/>
                <a:ea typeface="+mj-ea"/>
              </a:rPr>
              <a:t>［</a:t>
            </a:r>
            <a:r>
              <a:rPr lang="en-US" altLang="ja-JP" sz="1400" b="1" dirty="0">
                <a:latin typeface="+mj-ea"/>
                <a:ea typeface="+mj-ea"/>
              </a:rPr>
              <a:t>k-ton</a:t>
            </a:r>
            <a:r>
              <a:rPr lang="ja-JP" altLang="en-US" sz="1400" b="1" dirty="0">
                <a:latin typeface="+mj-ea"/>
                <a:ea typeface="+mj-ea"/>
              </a:rPr>
              <a:t>］</a:t>
            </a:r>
            <a:endParaRPr kumimoji="1" lang="ja-JP" altLang="en-US" sz="1400" b="1" baseline="-25000" dirty="0">
              <a:latin typeface="+mj-ea"/>
              <a:ea typeface="+mj-ea"/>
            </a:endParaRPr>
          </a:p>
        </p:txBody>
      </p:sp>
      <p:sp>
        <p:nvSpPr>
          <p:cNvPr id="93" name="正方形/長方形 92"/>
          <p:cNvSpPr/>
          <p:nvPr/>
        </p:nvSpPr>
        <p:spPr>
          <a:xfrm>
            <a:off x="1651502" y="3794931"/>
            <a:ext cx="562710" cy="495495"/>
          </a:xfrm>
          <a:prstGeom prst="rect">
            <a:avLst/>
          </a:prstGeom>
          <a:solidFill>
            <a:schemeClr val="accent1">
              <a:lumMod val="40000"/>
              <a:lumOff val="60000"/>
            </a:schemeClr>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94" name="正方形/長方形 93"/>
          <p:cNvSpPr/>
          <p:nvPr/>
        </p:nvSpPr>
        <p:spPr>
          <a:xfrm>
            <a:off x="1651502" y="3424705"/>
            <a:ext cx="562710" cy="370226"/>
          </a:xfrm>
          <a:prstGeom prst="rect">
            <a:avLst/>
          </a:prstGeom>
          <a:solidFill>
            <a:srgbClr val="CFAFE7"/>
          </a:solidFill>
          <a:ln w="6350">
            <a:solidFill>
              <a:srgbClr val="CF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95" name="正方形/長方形 94"/>
          <p:cNvSpPr/>
          <p:nvPr/>
        </p:nvSpPr>
        <p:spPr>
          <a:xfrm>
            <a:off x="1651502" y="2982795"/>
            <a:ext cx="562710" cy="441909"/>
          </a:xfrm>
          <a:prstGeom prst="rect">
            <a:avLst/>
          </a:prstGeom>
          <a:solidFill>
            <a:schemeClr val="accent6">
              <a:lumMod val="40000"/>
              <a:lumOff val="60000"/>
            </a:schemeClr>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96" name="テキスト ボックス 95"/>
          <p:cNvSpPr txBox="1"/>
          <p:nvPr/>
        </p:nvSpPr>
        <p:spPr>
          <a:xfrm>
            <a:off x="772272" y="3136685"/>
            <a:ext cx="703383" cy="307777"/>
          </a:xfrm>
          <a:prstGeom prst="rect">
            <a:avLst/>
          </a:prstGeom>
          <a:noFill/>
        </p:spPr>
        <p:txBody>
          <a:bodyPr wrap="square" rtlCol="0">
            <a:spAutoFit/>
          </a:bodyPr>
          <a:lstStyle/>
          <a:p>
            <a:pPr algn="r"/>
            <a:r>
              <a:rPr kumimoji="1" lang="en-US" altLang="ja-JP" sz="1400" b="1" dirty="0">
                <a:latin typeface="+mj-ea"/>
                <a:ea typeface="+mj-ea"/>
              </a:rPr>
              <a:t>250</a:t>
            </a:r>
            <a:endParaRPr kumimoji="1" lang="ja-JP" altLang="en-US" sz="1400" b="1" dirty="0">
              <a:latin typeface="+mj-ea"/>
              <a:ea typeface="+mj-ea"/>
            </a:endParaRPr>
          </a:p>
        </p:txBody>
      </p:sp>
      <p:sp>
        <p:nvSpPr>
          <p:cNvPr id="97" name="正方形/長方形 96"/>
          <p:cNvSpPr/>
          <p:nvPr/>
        </p:nvSpPr>
        <p:spPr>
          <a:xfrm>
            <a:off x="1651502" y="2346183"/>
            <a:ext cx="562710" cy="636613"/>
          </a:xfrm>
          <a:prstGeom prst="rect">
            <a:avLst/>
          </a:prstGeom>
          <a:solidFill>
            <a:schemeClr val="accent2">
              <a:lumMod val="40000"/>
              <a:lumOff val="60000"/>
            </a:scheme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98" name="テキスト ボックス 97"/>
          <p:cNvSpPr txBox="1"/>
          <p:nvPr/>
        </p:nvSpPr>
        <p:spPr>
          <a:xfrm>
            <a:off x="1520236" y="2451187"/>
            <a:ext cx="776394" cy="307777"/>
          </a:xfrm>
          <a:prstGeom prst="rect">
            <a:avLst/>
          </a:prstGeom>
          <a:noFill/>
        </p:spPr>
        <p:txBody>
          <a:bodyPr wrap="square" rtlCol="0">
            <a:spAutoFit/>
          </a:bodyPr>
          <a:lstStyle/>
          <a:p>
            <a:r>
              <a:rPr kumimoji="1" lang="en-US" altLang="ja-JP" sz="1400" b="1" dirty="0">
                <a:latin typeface="+mj-ea"/>
                <a:ea typeface="+mj-ea"/>
              </a:rPr>
              <a:t>Industry</a:t>
            </a:r>
            <a:endParaRPr kumimoji="1" lang="ja-JP" altLang="en-US" sz="1400" b="1" dirty="0">
              <a:latin typeface="+mj-ea"/>
              <a:ea typeface="+mj-ea"/>
            </a:endParaRPr>
          </a:p>
        </p:txBody>
      </p:sp>
      <p:sp>
        <p:nvSpPr>
          <p:cNvPr id="99" name="テキスト ボックス 98"/>
          <p:cNvSpPr txBox="1"/>
          <p:nvPr/>
        </p:nvSpPr>
        <p:spPr>
          <a:xfrm>
            <a:off x="1463932" y="2962419"/>
            <a:ext cx="879233" cy="307777"/>
          </a:xfrm>
          <a:prstGeom prst="rect">
            <a:avLst/>
          </a:prstGeom>
          <a:noFill/>
        </p:spPr>
        <p:txBody>
          <a:bodyPr wrap="square" rtlCol="0">
            <a:spAutoFit/>
          </a:bodyPr>
          <a:lstStyle/>
          <a:p>
            <a:r>
              <a:rPr kumimoji="1" lang="en-US" altLang="ja-JP" sz="1400" b="1" dirty="0">
                <a:latin typeface="+mj-ea"/>
                <a:ea typeface="+mj-ea"/>
              </a:rPr>
              <a:t>Business</a:t>
            </a:r>
            <a:endParaRPr kumimoji="1" lang="ja-JP" altLang="en-US" sz="1400" b="1" dirty="0">
              <a:latin typeface="+mj-ea"/>
              <a:ea typeface="+mj-ea"/>
            </a:endParaRPr>
          </a:p>
        </p:txBody>
      </p:sp>
      <p:sp>
        <p:nvSpPr>
          <p:cNvPr id="100" name="テキスト ボックス 99"/>
          <p:cNvSpPr txBox="1"/>
          <p:nvPr/>
        </p:nvSpPr>
        <p:spPr>
          <a:xfrm>
            <a:off x="1655566" y="3446045"/>
            <a:ext cx="711908" cy="307777"/>
          </a:xfrm>
          <a:prstGeom prst="rect">
            <a:avLst/>
          </a:prstGeom>
          <a:noFill/>
        </p:spPr>
        <p:txBody>
          <a:bodyPr wrap="square" rtlCol="0">
            <a:spAutoFit/>
          </a:bodyPr>
          <a:lstStyle/>
          <a:p>
            <a:r>
              <a:rPr kumimoji="1" lang="en-US" altLang="ja-JP" sz="1400" b="1" dirty="0">
                <a:latin typeface="+mj-ea"/>
                <a:ea typeface="+mj-ea"/>
              </a:rPr>
              <a:t>Home</a:t>
            </a:r>
            <a:endParaRPr kumimoji="1" lang="ja-JP" altLang="en-US" sz="1400" b="1" dirty="0">
              <a:latin typeface="+mj-ea"/>
              <a:ea typeface="+mj-ea"/>
            </a:endParaRPr>
          </a:p>
        </p:txBody>
      </p:sp>
      <p:sp>
        <p:nvSpPr>
          <p:cNvPr id="101" name="テキスト ボックス 100"/>
          <p:cNvSpPr txBox="1"/>
          <p:nvPr/>
        </p:nvSpPr>
        <p:spPr>
          <a:xfrm>
            <a:off x="1545957" y="3900936"/>
            <a:ext cx="831476" cy="307777"/>
          </a:xfrm>
          <a:prstGeom prst="rect">
            <a:avLst/>
          </a:prstGeom>
          <a:noFill/>
        </p:spPr>
        <p:txBody>
          <a:bodyPr wrap="square" rtlCol="0">
            <a:spAutoFit/>
          </a:bodyPr>
          <a:lstStyle/>
          <a:p>
            <a:r>
              <a:rPr kumimoji="1" lang="en-US" altLang="ja-JP" sz="1400" b="1" dirty="0">
                <a:latin typeface="+mj-ea"/>
                <a:ea typeface="+mj-ea"/>
              </a:rPr>
              <a:t>Mobility</a:t>
            </a:r>
            <a:endParaRPr kumimoji="1" lang="ja-JP" altLang="en-US" sz="1400" b="1" dirty="0">
              <a:latin typeface="+mj-ea"/>
              <a:ea typeface="+mj-ea"/>
            </a:endParaRPr>
          </a:p>
        </p:txBody>
      </p:sp>
      <p:sp>
        <p:nvSpPr>
          <p:cNvPr id="102" name="正方形/長方形 101"/>
          <p:cNvSpPr/>
          <p:nvPr/>
        </p:nvSpPr>
        <p:spPr>
          <a:xfrm>
            <a:off x="2636240" y="3854173"/>
            <a:ext cx="562710" cy="435434"/>
          </a:xfrm>
          <a:prstGeom prst="rect">
            <a:avLst/>
          </a:prstGeom>
          <a:solidFill>
            <a:schemeClr val="accent1">
              <a:lumMod val="40000"/>
              <a:lumOff val="60000"/>
            </a:schemeClr>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03" name="正方形/長方形 102"/>
          <p:cNvSpPr/>
          <p:nvPr/>
        </p:nvSpPr>
        <p:spPr>
          <a:xfrm>
            <a:off x="2636240" y="3508179"/>
            <a:ext cx="562710" cy="337798"/>
          </a:xfrm>
          <a:prstGeom prst="rect">
            <a:avLst/>
          </a:prstGeom>
          <a:solidFill>
            <a:srgbClr val="CFAFE7"/>
          </a:solidFill>
          <a:ln w="6350">
            <a:solidFill>
              <a:srgbClr val="CF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04" name="正方形/長方形 103"/>
          <p:cNvSpPr/>
          <p:nvPr/>
        </p:nvSpPr>
        <p:spPr>
          <a:xfrm>
            <a:off x="2636240" y="3146810"/>
            <a:ext cx="562710" cy="373034"/>
          </a:xfrm>
          <a:prstGeom prst="rect">
            <a:avLst/>
          </a:prstGeom>
          <a:solidFill>
            <a:schemeClr val="accent6">
              <a:lumMod val="40000"/>
              <a:lumOff val="60000"/>
            </a:schemeClr>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05" name="正方形/長方形 104"/>
          <p:cNvSpPr/>
          <p:nvPr/>
        </p:nvSpPr>
        <p:spPr>
          <a:xfrm>
            <a:off x="2636240" y="2639477"/>
            <a:ext cx="562710" cy="507333"/>
          </a:xfrm>
          <a:prstGeom prst="rect">
            <a:avLst/>
          </a:prstGeom>
          <a:solidFill>
            <a:schemeClr val="accent2">
              <a:lumMod val="40000"/>
              <a:lumOff val="60000"/>
            </a:scheme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06" name="テキスト ボックス 105"/>
          <p:cNvSpPr txBox="1"/>
          <p:nvPr/>
        </p:nvSpPr>
        <p:spPr>
          <a:xfrm>
            <a:off x="594025" y="1930461"/>
            <a:ext cx="318924" cy="2359966"/>
          </a:xfrm>
          <a:prstGeom prst="rect">
            <a:avLst/>
          </a:prstGeom>
          <a:solidFill>
            <a:schemeClr val="accent4">
              <a:lumMod val="40000"/>
              <a:lumOff val="60000"/>
            </a:schemeClr>
          </a:solidFill>
        </p:spPr>
        <p:txBody>
          <a:bodyPr vert="eaVert" wrap="square" lIns="36000" tIns="36000" rIns="36000" bIns="36000" rtlCol="0">
            <a:spAutoFit/>
          </a:bodyPr>
          <a:lstStyle/>
          <a:p>
            <a:pPr algn="ctr"/>
            <a:r>
              <a:rPr kumimoji="1" lang="en-US" altLang="ja-JP" sz="1600" b="1" dirty="0">
                <a:latin typeface="+mj-ea"/>
                <a:ea typeface="+mj-ea"/>
              </a:rPr>
              <a:t>emission</a:t>
            </a:r>
            <a:endParaRPr kumimoji="1" lang="ja-JP" altLang="en-US" sz="1600" b="1" dirty="0">
              <a:latin typeface="+mj-ea"/>
              <a:ea typeface="+mj-ea"/>
            </a:endParaRPr>
          </a:p>
        </p:txBody>
      </p:sp>
      <p:sp>
        <p:nvSpPr>
          <p:cNvPr id="107" name="テキスト ボックス 106"/>
          <p:cNvSpPr txBox="1"/>
          <p:nvPr/>
        </p:nvSpPr>
        <p:spPr>
          <a:xfrm>
            <a:off x="605748" y="4290426"/>
            <a:ext cx="318924" cy="1098342"/>
          </a:xfrm>
          <a:prstGeom prst="rect">
            <a:avLst/>
          </a:prstGeom>
          <a:solidFill>
            <a:schemeClr val="accent5">
              <a:lumMod val="40000"/>
              <a:lumOff val="60000"/>
            </a:schemeClr>
          </a:solidFill>
        </p:spPr>
        <p:txBody>
          <a:bodyPr vert="eaVert" wrap="square" lIns="36000" tIns="36000" rIns="36000" bIns="36000" rtlCol="0">
            <a:spAutoFit/>
          </a:bodyPr>
          <a:lstStyle/>
          <a:p>
            <a:pPr algn="ctr"/>
            <a:r>
              <a:rPr lang="en-US" altLang="ja-JP" sz="1600" b="1" dirty="0">
                <a:latin typeface="+mj-ea"/>
                <a:ea typeface="+mj-ea"/>
              </a:rPr>
              <a:t>absorption</a:t>
            </a:r>
            <a:endParaRPr kumimoji="1" lang="ja-JP" altLang="en-US" sz="1600" b="1" dirty="0">
              <a:latin typeface="+mj-ea"/>
              <a:ea typeface="+mj-ea"/>
            </a:endParaRPr>
          </a:p>
        </p:txBody>
      </p:sp>
      <p:sp>
        <p:nvSpPr>
          <p:cNvPr id="108" name="正方形/長方形 107"/>
          <p:cNvSpPr/>
          <p:nvPr/>
        </p:nvSpPr>
        <p:spPr>
          <a:xfrm>
            <a:off x="1651502" y="4325167"/>
            <a:ext cx="562710" cy="437594"/>
          </a:xfrm>
          <a:prstGeom prst="rect">
            <a:avLst/>
          </a:prstGeom>
          <a:solidFill>
            <a:schemeClr val="accent5">
              <a:lumMod val="40000"/>
              <a:lumOff val="60000"/>
            </a:schemeClr>
          </a:solid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09" name="テキスト ボックス 108"/>
          <p:cNvSpPr txBox="1"/>
          <p:nvPr/>
        </p:nvSpPr>
        <p:spPr>
          <a:xfrm>
            <a:off x="1602837" y="4395211"/>
            <a:ext cx="668221" cy="307777"/>
          </a:xfrm>
          <a:prstGeom prst="rect">
            <a:avLst/>
          </a:prstGeom>
          <a:noFill/>
        </p:spPr>
        <p:txBody>
          <a:bodyPr wrap="square" rtlCol="0">
            <a:spAutoFit/>
          </a:bodyPr>
          <a:lstStyle/>
          <a:p>
            <a:r>
              <a:rPr kumimoji="1" lang="en-US" altLang="ja-JP" sz="1400" b="1" dirty="0">
                <a:latin typeface="+mj-ea"/>
                <a:ea typeface="+mj-ea"/>
              </a:rPr>
              <a:t>Forest</a:t>
            </a:r>
            <a:endParaRPr kumimoji="1" lang="ja-JP" altLang="en-US" sz="1400" b="1" dirty="0">
              <a:latin typeface="+mj-ea"/>
              <a:ea typeface="+mj-ea"/>
            </a:endParaRPr>
          </a:p>
        </p:txBody>
      </p:sp>
      <p:sp>
        <p:nvSpPr>
          <p:cNvPr id="110" name="正方形/長方形 109"/>
          <p:cNvSpPr/>
          <p:nvPr/>
        </p:nvSpPr>
        <p:spPr>
          <a:xfrm>
            <a:off x="2636240" y="4325166"/>
            <a:ext cx="562710" cy="437595"/>
          </a:xfrm>
          <a:prstGeom prst="rect">
            <a:avLst/>
          </a:prstGeom>
          <a:solidFill>
            <a:schemeClr val="accent5">
              <a:lumMod val="40000"/>
              <a:lumOff val="60000"/>
            </a:schemeClr>
          </a:solid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1" name="正方形/長方形 110"/>
          <p:cNvSpPr/>
          <p:nvPr/>
        </p:nvSpPr>
        <p:spPr>
          <a:xfrm>
            <a:off x="4324363" y="3979322"/>
            <a:ext cx="562710" cy="311103"/>
          </a:xfrm>
          <a:prstGeom prst="rect">
            <a:avLst/>
          </a:prstGeom>
          <a:solidFill>
            <a:schemeClr val="accent1">
              <a:lumMod val="40000"/>
              <a:lumOff val="60000"/>
            </a:schemeClr>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2" name="正方形/長方形 111"/>
          <p:cNvSpPr/>
          <p:nvPr/>
        </p:nvSpPr>
        <p:spPr>
          <a:xfrm>
            <a:off x="4324363" y="3800355"/>
            <a:ext cx="562710" cy="207209"/>
          </a:xfrm>
          <a:prstGeom prst="rect">
            <a:avLst/>
          </a:prstGeom>
          <a:solidFill>
            <a:srgbClr val="CFAFE7"/>
          </a:solidFill>
          <a:ln w="6350">
            <a:solidFill>
              <a:srgbClr val="CF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3" name="正方形/長方形 112"/>
          <p:cNvSpPr/>
          <p:nvPr/>
        </p:nvSpPr>
        <p:spPr>
          <a:xfrm>
            <a:off x="4324363" y="3556518"/>
            <a:ext cx="562710" cy="238413"/>
          </a:xfrm>
          <a:prstGeom prst="rect">
            <a:avLst/>
          </a:prstGeom>
          <a:solidFill>
            <a:schemeClr val="accent6">
              <a:lumMod val="40000"/>
              <a:lumOff val="60000"/>
            </a:schemeClr>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4" name="正方形/長方形 113"/>
          <p:cNvSpPr/>
          <p:nvPr/>
        </p:nvSpPr>
        <p:spPr>
          <a:xfrm>
            <a:off x="4324363" y="3204459"/>
            <a:ext cx="562710" cy="348309"/>
          </a:xfrm>
          <a:prstGeom prst="rect">
            <a:avLst/>
          </a:prstGeom>
          <a:solidFill>
            <a:schemeClr val="accent2">
              <a:lumMod val="40000"/>
              <a:lumOff val="60000"/>
            </a:scheme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5" name="正方形/長方形 114"/>
          <p:cNvSpPr/>
          <p:nvPr/>
        </p:nvSpPr>
        <p:spPr>
          <a:xfrm>
            <a:off x="4324363" y="4325166"/>
            <a:ext cx="562710" cy="437595"/>
          </a:xfrm>
          <a:prstGeom prst="rect">
            <a:avLst/>
          </a:prstGeom>
          <a:solidFill>
            <a:schemeClr val="accent5">
              <a:lumMod val="40000"/>
              <a:lumOff val="60000"/>
            </a:schemeClr>
          </a:solid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6" name="正方形/長方形 115"/>
          <p:cNvSpPr/>
          <p:nvPr/>
        </p:nvSpPr>
        <p:spPr>
          <a:xfrm>
            <a:off x="6340732" y="4200774"/>
            <a:ext cx="562710" cy="89651"/>
          </a:xfrm>
          <a:prstGeom prst="rect">
            <a:avLst/>
          </a:prstGeom>
          <a:solidFill>
            <a:schemeClr val="accent1">
              <a:lumMod val="40000"/>
              <a:lumOff val="60000"/>
            </a:schemeClr>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7" name="正方形/長方形 116"/>
          <p:cNvSpPr/>
          <p:nvPr/>
        </p:nvSpPr>
        <p:spPr>
          <a:xfrm>
            <a:off x="6340732" y="4120021"/>
            <a:ext cx="562710" cy="80017"/>
          </a:xfrm>
          <a:prstGeom prst="rect">
            <a:avLst/>
          </a:prstGeom>
          <a:solidFill>
            <a:srgbClr val="CFAFE7"/>
          </a:solidFill>
          <a:ln w="6350">
            <a:solidFill>
              <a:srgbClr val="CFA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8" name="正方形/長方形 117"/>
          <p:cNvSpPr/>
          <p:nvPr/>
        </p:nvSpPr>
        <p:spPr>
          <a:xfrm>
            <a:off x="6340732" y="3981105"/>
            <a:ext cx="562710" cy="135345"/>
          </a:xfrm>
          <a:prstGeom prst="rect">
            <a:avLst/>
          </a:prstGeom>
          <a:solidFill>
            <a:schemeClr val="accent6">
              <a:lumMod val="40000"/>
              <a:lumOff val="60000"/>
            </a:schemeClr>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19" name="正方形/長方形 118"/>
          <p:cNvSpPr/>
          <p:nvPr/>
        </p:nvSpPr>
        <p:spPr>
          <a:xfrm>
            <a:off x="6340732" y="3763141"/>
            <a:ext cx="562710" cy="212223"/>
          </a:xfrm>
          <a:prstGeom prst="rect">
            <a:avLst/>
          </a:prstGeom>
          <a:solidFill>
            <a:schemeClr val="accent2">
              <a:lumMod val="40000"/>
              <a:lumOff val="60000"/>
            </a:scheme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20" name="正方形/長方形 119"/>
          <p:cNvSpPr/>
          <p:nvPr/>
        </p:nvSpPr>
        <p:spPr>
          <a:xfrm>
            <a:off x="6340732" y="4325166"/>
            <a:ext cx="562710" cy="547786"/>
          </a:xfrm>
          <a:prstGeom prst="rect">
            <a:avLst/>
          </a:prstGeom>
          <a:solidFill>
            <a:schemeClr val="accent5">
              <a:lumMod val="40000"/>
              <a:lumOff val="60000"/>
            </a:schemeClr>
          </a:solidFill>
          <a:ln w="63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cxnSp>
        <p:nvCxnSpPr>
          <p:cNvPr id="122" name="直線コネクタ 121"/>
          <p:cNvCxnSpPr/>
          <p:nvPr/>
        </p:nvCxnSpPr>
        <p:spPr>
          <a:xfrm>
            <a:off x="1651502" y="2339192"/>
            <a:ext cx="524022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6586917" y="2352812"/>
            <a:ext cx="0" cy="1404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3195031" y="2648077"/>
            <a:ext cx="1129332" cy="5563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3212360" y="3159557"/>
            <a:ext cx="1112003" cy="3932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195031" y="3534396"/>
            <a:ext cx="1129332" cy="2605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3198950" y="3848725"/>
            <a:ext cx="1125413" cy="1588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887073" y="3204459"/>
            <a:ext cx="1452799" cy="5420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a:endCxn id="118" idx="1"/>
          </p:cNvCxnSpPr>
          <p:nvPr/>
        </p:nvCxnSpPr>
        <p:spPr>
          <a:xfrm>
            <a:off x="4887073" y="3562293"/>
            <a:ext cx="1452799" cy="4156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4880833" y="3788872"/>
            <a:ext cx="1472487" cy="3408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4887073" y="4015388"/>
            <a:ext cx="1452799" cy="1883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4" name="図 1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408" y="1942361"/>
            <a:ext cx="679650" cy="513513"/>
          </a:xfrm>
          <a:prstGeom prst="rect">
            <a:avLst/>
          </a:prstGeom>
        </p:spPr>
      </p:pic>
      <p:pic>
        <p:nvPicPr>
          <p:cNvPr id="135" name="図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727" y="3451714"/>
            <a:ext cx="866985" cy="832306"/>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998" y="3726701"/>
            <a:ext cx="476628" cy="406788"/>
          </a:xfrm>
          <a:prstGeom prst="rect">
            <a:avLst/>
          </a:prstGeom>
        </p:spPr>
      </p:pic>
      <p:pic>
        <p:nvPicPr>
          <p:cNvPr id="137" name="図 1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688" y="4491317"/>
            <a:ext cx="1061769" cy="598130"/>
          </a:xfrm>
          <a:prstGeom prst="rect">
            <a:avLst/>
          </a:prstGeom>
        </p:spPr>
      </p:pic>
      <p:cxnSp>
        <p:nvCxnSpPr>
          <p:cNvPr id="138" name="直線矢印コネクタ 137"/>
          <p:cNvCxnSpPr/>
          <p:nvPr/>
        </p:nvCxnSpPr>
        <p:spPr>
          <a:xfrm>
            <a:off x="2882426" y="2339192"/>
            <a:ext cx="0" cy="2923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2185439" y="2372073"/>
            <a:ext cx="965247" cy="523220"/>
          </a:xfrm>
          <a:prstGeom prst="rect">
            <a:avLst/>
          </a:prstGeom>
          <a:noFill/>
        </p:spPr>
        <p:txBody>
          <a:bodyPr wrap="square" rtlCol="0">
            <a:spAutoFit/>
          </a:bodyPr>
          <a:lstStyle/>
          <a:p>
            <a:r>
              <a:rPr lang="en-US" altLang="ja-JP" sz="1400" b="1" dirty="0">
                <a:latin typeface="+mj-ea"/>
                <a:ea typeface="+mj-ea"/>
              </a:rPr>
              <a:t>14</a:t>
            </a:r>
            <a:r>
              <a:rPr kumimoji="1" lang="ja-JP" altLang="en-US" sz="1400" b="1" dirty="0">
                <a:latin typeface="+mj-ea"/>
                <a:ea typeface="+mj-ea"/>
              </a:rPr>
              <a:t>％</a:t>
            </a:r>
            <a:r>
              <a:rPr kumimoji="1" lang="en-US" altLang="ja-JP" sz="1400" b="1" dirty="0">
                <a:latin typeface="+mj-ea"/>
                <a:ea typeface="+mj-ea"/>
              </a:rPr>
              <a:t>reduction</a:t>
            </a:r>
          </a:p>
        </p:txBody>
      </p:sp>
      <p:pic>
        <p:nvPicPr>
          <p:cNvPr id="140" name="図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3625" y="4783597"/>
            <a:ext cx="716894" cy="616529"/>
          </a:xfrm>
          <a:prstGeom prst="rect">
            <a:avLst/>
          </a:prstGeom>
        </p:spPr>
      </p:pic>
      <p:cxnSp>
        <p:nvCxnSpPr>
          <p:cNvPr id="141" name="直線コネクタ 140"/>
          <p:cNvCxnSpPr/>
          <p:nvPr/>
        </p:nvCxnSpPr>
        <p:spPr>
          <a:xfrm>
            <a:off x="3150686" y="2626178"/>
            <a:ext cx="3771484" cy="316430"/>
          </a:xfrm>
          <a:prstGeom prst="line">
            <a:avLst/>
          </a:prstGeom>
          <a:ln w="1905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6909281" y="2832645"/>
            <a:ext cx="2323580" cy="307777"/>
          </a:xfrm>
          <a:prstGeom prst="rect">
            <a:avLst/>
          </a:prstGeom>
          <a:noFill/>
        </p:spPr>
        <p:txBody>
          <a:bodyPr wrap="square" rtlCol="0">
            <a:spAutoFit/>
          </a:bodyPr>
          <a:lstStyle/>
          <a:p>
            <a:r>
              <a:rPr kumimoji="1" lang="en-US" altLang="ja-JP" sz="1400" b="1" dirty="0">
                <a:latin typeface="+mj-ea"/>
                <a:ea typeface="+mj-ea"/>
              </a:rPr>
              <a:t>Maintaining the Status Quo</a:t>
            </a:r>
          </a:p>
        </p:txBody>
      </p:sp>
      <p:cxnSp>
        <p:nvCxnSpPr>
          <p:cNvPr id="143" name="直線コネクタ 142"/>
          <p:cNvCxnSpPr>
            <a:cxnSpLocks/>
            <a:endCxn id="144" idx="1"/>
          </p:cNvCxnSpPr>
          <p:nvPr/>
        </p:nvCxnSpPr>
        <p:spPr>
          <a:xfrm>
            <a:off x="3164096" y="2645639"/>
            <a:ext cx="3735806" cy="688952"/>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6899902" y="3180702"/>
            <a:ext cx="2052478" cy="307777"/>
          </a:xfrm>
          <a:prstGeom prst="rect">
            <a:avLst/>
          </a:prstGeom>
          <a:noFill/>
        </p:spPr>
        <p:txBody>
          <a:bodyPr wrap="square" rtlCol="0">
            <a:spAutoFit/>
          </a:bodyPr>
          <a:lstStyle/>
          <a:p>
            <a:r>
              <a:rPr lang="en-US" altLang="ja-JP" sz="1400" b="1" dirty="0">
                <a:latin typeface="+mj-ea"/>
                <a:ea typeface="+mj-ea"/>
              </a:rPr>
              <a:t>Energy Saving Efforts</a:t>
            </a:r>
            <a:endParaRPr kumimoji="1" lang="en-US" altLang="ja-JP" sz="1400" b="1" dirty="0">
              <a:latin typeface="+mj-ea"/>
              <a:ea typeface="+mj-ea"/>
            </a:endParaRPr>
          </a:p>
        </p:txBody>
      </p:sp>
      <p:cxnSp>
        <p:nvCxnSpPr>
          <p:cNvPr id="145" name="直線コネクタ 144"/>
          <p:cNvCxnSpPr/>
          <p:nvPr/>
        </p:nvCxnSpPr>
        <p:spPr>
          <a:xfrm>
            <a:off x="3179319" y="2645639"/>
            <a:ext cx="3795619" cy="1094529"/>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6897201" y="3633136"/>
            <a:ext cx="2265035" cy="523220"/>
          </a:xfrm>
          <a:prstGeom prst="rect">
            <a:avLst/>
          </a:prstGeom>
          <a:noFill/>
        </p:spPr>
        <p:txBody>
          <a:bodyPr wrap="square" rtlCol="0">
            <a:spAutoFit/>
          </a:bodyPr>
          <a:lstStyle/>
          <a:p>
            <a:r>
              <a:rPr lang="en-US" altLang="ja-JP" sz="1400" b="1" dirty="0">
                <a:latin typeface="+mj-ea"/>
                <a:ea typeface="+mj-ea"/>
              </a:rPr>
              <a:t>Increase Renewable Energy and Energy Saving Efforts</a:t>
            </a:r>
            <a:endParaRPr kumimoji="1" lang="en-US" altLang="ja-JP" sz="1400" b="1" dirty="0">
              <a:latin typeface="+mj-ea"/>
              <a:ea typeface="+mj-ea"/>
            </a:endParaRPr>
          </a:p>
        </p:txBody>
      </p:sp>
      <p:sp>
        <p:nvSpPr>
          <p:cNvPr id="147" name="テキスト ボックス 146"/>
          <p:cNvSpPr txBox="1"/>
          <p:nvPr/>
        </p:nvSpPr>
        <p:spPr>
          <a:xfrm>
            <a:off x="3670814" y="2369574"/>
            <a:ext cx="938661" cy="523220"/>
          </a:xfrm>
          <a:prstGeom prst="rect">
            <a:avLst/>
          </a:prstGeom>
          <a:solidFill>
            <a:schemeClr val="bg1">
              <a:alpha val="75000"/>
            </a:schemeClr>
          </a:solidFill>
        </p:spPr>
        <p:txBody>
          <a:bodyPr wrap="square" rtlCol="0">
            <a:spAutoFit/>
          </a:bodyPr>
          <a:lstStyle/>
          <a:p>
            <a:r>
              <a:rPr kumimoji="1" lang="en-US" altLang="ja-JP" sz="1400" b="1" dirty="0">
                <a:solidFill>
                  <a:srgbClr val="C00000"/>
                </a:solidFill>
                <a:latin typeface="+mj-ea"/>
                <a:ea typeface="+mj-ea"/>
              </a:rPr>
              <a:t>46</a:t>
            </a:r>
            <a:r>
              <a:rPr kumimoji="1" lang="ja-JP" altLang="en-US" sz="1400" b="1" dirty="0">
                <a:solidFill>
                  <a:srgbClr val="C00000"/>
                </a:solidFill>
                <a:latin typeface="+mj-ea"/>
                <a:ea typeface="+mj-ea"/>
              </a:rPr>
              <a:t>％</a:t>
            </a:r>
            <a:endParaRPr kumimoji="1" lang="en-US" altLang="ja-JP" sz="1400" b="1" dirty="0">
              <a:solidFill>
                <a:srgbClr val="C00000"/>
              </a:solidFill>
              <a:latin typeface="+mj-ea"/>
              <a:ea typeface="+mj-ea"/>
            </a:endParaRPr>
          </a:p>
          <a:p>
            <a:r>
              <a:rPr kumimoji="1" lang="en-US" altLang="ja-JP" sz="1400" b="1" dirty="0">
                <a:solidFill>
                  <a:srgbClr val="C00000"/>
                </a:solidFill>
                <a:latin typeface="+mj-ea"/>
                <a:ea typeface="+mj-ea"/>
              </a:rPr>
              <a:t>reduction</a:t>
            </a:r>
          </a:p>
        </p:txBody>
      </p:sp>
      <p:cxnSp>
        <p:nvCxnSpPr>
          <p:cNvPr id="148" name="直線矢印コネクタ 147"/>
          <p:cNvCxnSpPr>
            <a:endCxn id="114" idx="0"/>
          </p:cNvCxnSpPr>
          <p:nvPr/>
        </p:nvCxnSpPr>
        <p:spPr>
          <a:xfrm>
            <a:off x="4605718" y="2350889"/>
            <a:ext cx="0" cy="8535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9" name="フリーフォーム 148"/>
          <p:cNvSpPr/>
          <p:nvPr/>
        </p:nvSpPr>
        <p:spPr>
          <a:xfrm>
            <a:off x="3746271" y="1914341"/>
            <a:ext cx="2962275" cy="371475"/>
          </a:xfrm>
          <a:custGeom>
            <a:avLst/>
            <a:gdLst>
              <a:gd name="connsiteX0" fmla="*/ 0 w 2962275"/>
              <a:gd name="connsiteY0" fmla="*/ 371475 h 371475"/>
              <a:gd name="connsiteX1" fmla="*/ 2962275 w 2962275"/>
              <a:gd name="connsiteY1" fmla="*/ 371475 h 371475"/>
              <a:gd name="connsiteX2" fmla="*/ 2962275 w 2962275"/>
              <a:gd name="connsiteY2" fmla="*/ 0 h 371475"/>
              <a:gd name="connsiteX3" fmla="*/ 1933575 w 2962275"/>
              <a:gd name="connsiteY3" fmla="*/ 0 h 371475"/>
              <a:gd name="connsiteX4" fmla="*/ 9525 w 2962275"/>
              <a:gd name="connsiteY4" fmla="*/ 228600 h 371475"/>
              <a:gd name="connsiteX5" fmla="*/ 0 w 2962275"/>
              <a:gd name="connsiteY5" fmla="*/ 371475 h 371475"/>
              <a:gd name="connsiteX0" fmla="*/ 0 w 2962275"/>
              <a:gd name="connsiteY0" fmla="*/ 371475 h 371475"/>
              <a:gd name="connsiteX1" fmla="*/ 2962275 w 2962275"/>
              <a:gd name="connsiteY1" fmla="*/ 371475 h 371475"/>
              <a:gd name="connsiteX2" fmla="*/ 2962275 w 2962275"/>
              <a:gd name="connsiteY2" fmla="*/ 0 h 371475"/>
              <a:gd name="connsiteX3" fmla="*/ 1933575 w 2962275"/>
              <a:gd name="connsiteY3" fmla="*/ 0 h 371475"/>
              <a:gd name="connsiteX4" fmla="*/ 0 w 2962275"/>
              <a:gd name="connsiteY4" fmla="*/ 228600 h 371475"/>
              <a:gd name="connsiteX5" fmla="*/ 0 w 2962275"/>
              <a:gd name="connsiteY5"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2275" h="371475">
                <a:moveTo>
                  <a:pt x="0" y="371475"/>
                </a:moveTo>
                <a:lnTo>
                  <a:pt x="2962275" y="371475"/>
                </a:lnTo>
                <a:lnTo>
                  <a:pt x="2962275" y="0"/>
                </a:lnTo>
                <a:lnTo>
                  <a:pt x="1933575" y="0"/>
                </a:lnTo>
                <a:lnTo>
                  <a:pt x="0" y="228600"/>
                </a:lnTo>
                <a:lnTo>
                  <a:pt x="0" y="371475"/>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j-ea"/>
              <a:ea typeface="+mj-ea"/>
            </a:endParaRPr>
          </a:p>
        </p:txBody>
      </p:sp>
      <p:sp>
        <p:nvSpPr>
          <p:cNvPr id="150" name="テキスト ボックス 149"/>
          <p:cNvSpPr txBox="1"/>
          <p:nvPr/>
        </p:nvSpPr>
        <p:spPr>
          <a:xfrm>
            <a:off x="3929312" y="2012138"/>
            <a:ext cx="3622353" cy="307777"/>
          </a:xfrm>
          <a:prstGeom prst="rect">
            <a:avLst/>
          </a:prstGeom>
          <a:noFill/>
        </p:spPr>
        <p:txBody>
          <a:bodyPr wrap="square" rtlCol="0">
            <a:spAutoFit/>
          </a:bodyPr>
          <a:lstStyle/>
          <a:p>
            <a:r>
              <a:rPr kumimoji="1" lang="en-US" altLang="ja-JP" sz="1400" b="1" dirty="0">
                <a:latin typeface="+mj-ea"/>
                <a:ea typeface="+mj-ea"/>
              </a:rPr>
              <a:t>Increasing targets by renewable energy type.</a:t>
            </a:r>
          </a:p>
        </p:txBody>
      </p:sp>
      <p:pic>
        <p:nvPicPr>
          <p:cNvPr id="151" name="図 1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0775" y="2376926"/>
            <a:ext cx="767863" cy="710273"/>
          </a:xfrm>
          <a:prstGeom prst="rect">
            <a:avLst/>
          </a:prstGeom>
        </p:spPr>
      </p:pic>
      <p:pic>
        <p:nvPicPr>
          <p:cNvPr id="152" name="図 1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790" y="3020213"/>
            <a:ext cx="434748" cy="427140"/>
          </a:xfrm>
          <a:prstGeom prst="rect">
            <a:avLst/>
          </a:prstGeom>
        </p:spPr>
      </p:pic>
      <p:pic>
        <p:nvPicPr>
          <p:cNvPr id="153" name="図 152"/>
          <p:cNvPicPr>
            <a:picLocks noChangeAspect="1"/>
          </p:cNvPicPr>
          <p:nvPr/>
        </p:nvPicPr>
        <p:blipFill>
          <a:blip r:embed="rId9"/>
          <a:stretch>
            <a:fillRect/>
          </a:stretch>
        </p:blipFill>
        <p:spPr>
          <a:xfrm>
            <a:off x="5650053" y="3165222"/>
            <a:ext cx="454883" cy="333581"/>
          </a:xfrm>
          <a:prstGeom prst="rect">
            <a:avLst/>
          </a:prstGeom>
        </p:spPr>
      </p:pic>
      <p:pic>
        <p:nvPicPr>
          <p:cNvPr id="154" name="図 1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0149" y="2879195"/>
            <a:ext cx="765278" cy="765278"/>
          </a:xfrm>
          <a:prstGeom prst="rect">
            <a:avLst/>
          </a:prstGeom>
        </p:spPr>
      </p:pic>
      <p:pic>
        <p:nvPicPr>
          <p:cNvPr id="155" name="図 1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8045" y="3290574"/>
            <a:ext cx="1003452" cy="945475"/>
          </a:xfrm>
          <a:prstGeom prst="rect">
            <a:avLst/>
          </a:prstGeom>
        </p:spPr>
      </p:pic>
      <p:pic>
        <p:nvPicPr>
          <p:cNvPr id="156" name="図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0570" y="3667806"/>
            <a:ext cx="476628" cy="406788"/>
          </a:xfrm>
          <a:prstGeom prst="rect">
            <a:avLst/>
          </a:prstGeom>
        </p:spPr>
      </p:pic>
      <p:sp>
        <p:nvSpPr>
          <p:cNvPr id="157" name="テキスト ボックス 156"/>
          <p:cNvSpPr txBox="1"/>
          <p:nvPr/>
        </p:nvSpPr>
        <p:spPr>
          <a:xfrm>
            <a:off x="7125197" y="2536968"/>
            <a:ext cx="1250926" cy="307777"/>
          </a:xfrm>
          <a:prstGeom prst="rect">
            <a:avLst/>
          </a:prstGeom>
          <a:noFill/>
        </p:spPr>
        <p:txBody>
          <a:bodyPr wrap="square" rtlCol="0">
            <a:spAutoFit/>
          </a:bodyPr>
          <a:lstStyle/>
          <a:p>
            <a:r>
              <a:rPr lang="ja-JP" altLang="en-US" sz="1400" b="1" dirty="0">
                <a:latin typeface="+mj-ea"/>
                <a:ea typeface="+mj-ea"/>
              </a:rPr>
              <a:t>＜</a:t>
            </a:r>
            <a:r>
              <a:rPr lang="en-US" altLang="ja-JP" sz="1400" b="1" dirty="0">
                <a:latin typeface="+mj-ea"/>
                <a:ea typeface="+mj-ea"/>
              </a:rPr>
              <a:t>scenario</a:t>
            </a:r>
            <a:r>
              <a:rPr lang="ja-JP" altLang="en-US" sz="1400" b="1" dirty="0">
                <a:latin typeface="+mj-ea"/>
                <a:ea typeface="+mj-ea"/>
              </a:rPr>
              <a:t>＞</a:t>
            </a:r>
            <a:endParaRPr kumimoji="1" lang="en-US" altLang="ja-JP" sz="1400" b="1" dirty="0">
              <a:latin typeface="+mj-ea"/>
              <a:ea typeface="+mj-ea"/>
            </a:endParaRPr>
          </a:p>
        </p:txBody>
      </p:sp>
      <p:sp>
        <p:nvSpPr>
          <p:cNvPr id="3" name="正方形/長方形 2">
            <a:extLst>
              <a:ext uri="{FF2B5EF4-FFF2-40B4-BE49-F238E27FC236}">
                <a16:creationId xmlns:a16="http://schemas.microsoft.com/office/drawing/2014/main" id="{AE41CEF3-59FD-6A99-D971-6A21927D8045}"/>
              </a:ext>
            </a:extLst>
          </p:cNvPr>
          <p:cNvSpPr/>
          <p:nvPr/>
        </p:nvSpPr>
        <p:spPr>
          <a:xfrm>
            <a:off x="6325538" y="3714609"/>
            <a:ext cx="590492" cy="57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0697BC1-2B29-543B-DE43-CEDA97526D77}"/>
              </a:ext>
            </a:extLst>
          </p:cNvPr>
          <p:cNvSpPr txBox="1"/>
          <p:nvPr/>
        </p:nvSpPr>
        <p:spPr>
          <a:xfrm>
            <a:off x="7114732" y="4420062"/>
            <a:ext cx="2001264" cy="646331"/>
          </a:xfrm>
          <a:prstGeom prst="rect">
            <a:avLst/>
          </a:prstGeom>
          <a:noFill/>
          <a:ln>
            <a:solidFill>
              <a:srgbClr val="FF0000"/>
            </a:solidFill>
          </a:ln>
        </p:spPr>
        <p:txBody>
          <a:bodyPr wrap="square" rtlCol="0">
            <a:spAutoFit/>
          </a:bodyPr>
          <a:lstStyle/>
          <a:p>
            <a:r>
              <a:rPr kumimoji="1" lang="en-US" altLang="ja-JP" b="1" dirty="0">
                <a:latin typeface="+mj-ea"/>
                <a:ea typeface="+mj-ea"/>
              </a:rPr>
              <a:t>Final amount that must be emitted</a:t>
            </a:r>
            <a:endParaRPr kumimoji="1" lang="ja-JP" altLang="en-US" b="1" dirty="0">
              <a:latin typeface="+mj-ea"/>
              <a:ea typeface="+mj-ea"/>
            </a:endParaRPr>
          </a:p>
        </p:txBody>
      </p:sp>
      <p:cxnSp>
        <p:nvCxnSpPr>
          <p:cNvPr id="6" name="直線矢印コネクタ 5">
            <a:extLst>
              <a:ext uri="{FF2B5EF4-FFF2-40B4-BE49-F238E27FC236}">
                <a16:creationId xmlns:a16="http://schemas.microsoft.com/office/drawing/2014/main" id="{D3B584CF-3AD8-B349-2257-905105D9901D}"/>
              </a:ext>
            </a:extLst>
          </p:cNvPr>
          <p:cNvCxnSpPr>
            <a:endCxn id="117" idx="3"/>
          </p:cNvCxnSpPr>
          <p:nvPr/>
        </p:nvCxnSpPr>
        <p:spPr>
          <a:xfrm flipH="1" flipV="1">
            <a:off x="6903442" y="4160030"/>
            <a:ext cx="221755" cy="260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B6C2B9-F94E-7041-2344-011ABDCA298B}"/>
              </a:ext>
            </a:extLst>
          </p:cNvPr>
          <p:cNvSpPr txBox="1"/>
          <p:nvPr/>
        </p:nvSpPr>
        <p:spPr>
          <a:xfrm>
            <a:off x="5877494" y="4364586"/>
            <a:ext cx="1222004" cy="1200329"/>
          </a:xfrm>
          <a:prstGeom prst="rect">
            <a:avLst/>
          </a:prstGeom>
          <a:noFill/>
          <a:ln w="38100">
            <a:solidFill>
              <a:srgbClr val="00B0F0"/>
            </a:solidFill>
          </a:ln>
        </p:spPr>
        <p:txBody>
          <a:bodyPr wrap="square" rtlCol="0">
            <a:spAutoFit/>
          </a:bodyPr>
          <a:lstStyle/>
          <a:p>
            <a:r>
              <a:rPr kumimoji="1" lang="en-US" altLang="ja-JP" b="1" dirty="0">
                <a:latin typeface="+mj-ea"/>
                <a:ea typeface="+mj-ea"/>
              </a:rPr>
              <a:t>Increase absorption</a:t>
            </a:r>
          </a:p>
          <a:p>
            <a:r>
              <a:rPr kumimoji="1" lang="en-US" altLang="ja-JP" b="1" dirty="0">
                <a:latin typeface="+mj-ea"/>
                <a:ea typeface="+mj-ea"/>
              </a:rPr>
              <a:t>to offset emissions</a:t>
            </a:r>
            <a:endParaRPr kumimoji="1" lang="ja-JP" altLang="en-US" b="1" dirty="0">
              <a:latin typeface="+mj-ea"/>
              <a:ea typeface="+mj-ea"/>
            </a:endParaRPr>
          </a:p>
        </p:txBody>
      </p:sp>
      <p:sp>
        <p:nvSpPr>
          <p:cNvPr id="8" name="テキスト ボックス 7">
            <a:extLst>
              <a:ext uri="{FF2B5EF4-FFF2-40B4-BE49-F238E27FC236}">
                <a16:creationId xmlns:a16="http://schemas.microsoft.com/office/drawing/2014/main" id="{27280344-DE98-70B7-94B9-6A1DB856212D}"/>
              </a:ext>
            </a:extLst>
          </p:cNvPr>
          <p:cNvSpPr txBox="1"/>
          <p:nvPr/>
        </p:nvSpPr>
        <p:spPr>
          <a:xfrm>
            <a:off x="-543" y="62569"/>
            <a:ext cx="9105150" cy="1477328"/>
          </a:xfrm>
          <a:prstGeom prst="rect">
            <a:avLst/>
          </a:prstGeom>
          <a:noFill/>
        </p:spPr>
        <p:txBody>
          <a:bodyPr wrap="square" rtlCol="0">
            <a:spAutoFit/>
          </a:bodyPr>
          <a:lstStyle/>
          <a:p>
            <a:r>
              <a:rPr kumimoji="1" lang="en-US" altLang="ja-JP" b="1" dirty="0">
                <a:highlight>
                  <a:srgbClr val="FFFF00"/>
                </a:highlight>
                <a:latin typeface="+mj-ea"/>
                <a:ea typeface="+mj-ea"/>
              </a:rPr>
              <a:t>Using the </a:t>
            </a:r>
            <a:r>
              <a:rPr kumimoji="1" lang="en-US" altLang="ja-JP" b="1" dirty="0">
                <a:solidFill>
                  <a:srgbClr val="FF0000"/>
                </a:solidFill>
                <a:highlight>
                  <a:srgbClr val="FFFF00"/>
                </a:highlight>
                <a:latin typeface="+mj-ea"/>
                <a:ea typeface="+mj-ea"/>
              </a:rPr>
              <a:t>Miyako-city (51,000 people, </a:t>
            </a:r>
            <a:r>
              <a:rPr lang="en-US" altLang="ja-JP" b="1" dirty="0">
                <a:solidFill>
                  <a:srgbClr val="FF0000"/>
                </a:solidFill>
                <a:highlight>
                  <a:srgbClr val="FFFF00"/>
                </a:highlight>
                <a:latin typeface="+mj-ea"/>
                <a:ea typeface="+mj-ea"/>
              </a:rPr>
              <a:t>1,259 km², Largest in area in Iwate) </a:t>
            </a:r>
            <a:r>
              <a:rPr kumimoji="1" lang="en-US" altLang="ja-JP" b="1" dirty="0">
                <a:highlight>
                  <a:srgbClr val="FFFF00"/>
                </a:highlight>
                <a:latin typeface="+mj-ea"/>
                <a:ea typeface="+mj-ea"/>
              </a:rPr>
              <a:t>on the coast of Iwate as a case study, future projections were made in line with government policy.</a:t>
            </a:r>
          </a:p>
          <a:p>
            <a:pPr marL="342900" indent="-342900">
              <a:buFont typeface="Wingdings" panose="05000000000000000000" pitchFamily="2" charset="2"/>
              <a:buChar char="l"/>
            </a:pPr>
            <a:r>
              <a:rPr kumimoji="1" lang="en-US" altLang="ja-JP" b="1" dirty="0">
                <a:latin typeface="+mj-ea"/>
                <a:ea typeface="+mj-ea"/>
              </a:rPr>
              <a:t>Goal: Achieve carbon neutrality by 2050 !</a:t>
            </a:r>
          </a:p>
          <a:p>
            <a:pPr marL="342900" indent="-342900">
              <a:buFont typeface="Wingdings" panose="05000000000000000000" pitchFamily="2" charset="2"/>
              <a:buChar char="l"/>
            </a:pPr>
            <a:r>
              <a:rPr kumimoji="1" lang="en-US" altLang="ja-JP" b="1" dirty="0">
                <a:latin typeface="+mj-ea"/>
                <a:ea typeface="+mj-ea"/>
              </a:rPr>
              <a:t>To achieve this, emissions will be gradually reduced and increase green carbon (Forest) and blue carbon (Coastal Seaweed).</a:t>
            </a:r>
            <a:endParaRPr kumimoji="1" lang="ja-JP" altLang="en-US" b="1" dirty="0">
              <a:latin typeface="+mj-ea"/>
              <a:ea typeface="+mj-ea"/>
            </a:endParaRPr>
          </a:p>
        </p:txBody>
      </p:sp>
      <p:sp>
        <p:nvSpPr>
          <p:cNvPr id="9" name="テキスト ボックス 8">
            <a:extLst>
              <a:ext uri="{FF2B5EF4-FFF2-40B4-BE49-F238E27FC236}">
                <a16:creationId xmlns:a16="http://schemas.microsoft.com/office/drawing/2014/main" id="{BD0E62AE-A0EF-F7E3-6BDF-EF01389F363F}"/>
              </a:ext>
            </a:extLst>
          </p:cNvPr>
          <p:cNvSpPr txBox="1"/>
          <p:nvPr/>
        </p:nvSpPr>
        <p:spPr>
          <a:xfrm>
            <a:off x="55076" y="6157389"/>
            <a:ext cx="7871065" cy="646331"/>
          </a:xfrm>
          <a:prstGeom prst="rect">
            <a:avLst/>
          </a:prstGeom>
          <a:solidFill>
            <a:schemeClr val="accent5">
              <a:lumMod val="40000"/>
              <a:lumOff val="60000"/>
            </a:schemeClr>
          </a:solidFill>
        </p:spPr>
        <p:txBody>
          <a:bodyPr wrap="none" rtlCol="0">
            <a:spAutoFit/>
          </a:bodyPr>
          <a:lstStyle/>
          <a:p>
            <a:r>
              <a:rPr kumimoji="1" lang="en-US" altLang="ja-JP" b="1" dirty="0">
                <a:latin typeface="+mj-ea"/>
                <a:ea typeface="+mj-ea"/>
              </a:rPr>
              <a:t>This slide is from Hiroaki </a:t>
            </a:r>
            <a:r>
              <a:rPr kumimoji="1" lang="en-US" altLang="ja-JP" b="1" dirty="0" err="1">
                <a:latin typeface="+mj-ea"/>
                <a:ea typeface="+mj-ea"/>
              </a:rPr>
              <a:t>Terasawa-san</a:t>
            </a:r>
            <a:r>
              <a:rPr kumimoji="1" lang="en-US" altLang="ja-JP" b="1" dirty="0">
                <a:latin typeface="+mj-ea"/>
                <a:ea typeface="+mj-ea"/>
              </a:rPr>
              <a:t> of Asia Air Survey CO., LTD.</a:t>
            </a:r>
          </a:p>
          <a:p>
            <a:r>
              <a:rPr kumimoji="1" lang="en-US" altLang="ja-JP" b="1" dirty="0">
                <a:latin typeface="+mj-ea"/>
                <a:ea typeface="+mj-ea"/>
              </a:rPr>
              <a:t>Part of joint research between AAA and Tohoku ILC Project Promotion Center</a:t>
            </a:r>
            <a:endParaRPr kumimoji="1" lang="ja-JP" altLang="en-US" b="1" dirty="0">
              <a:latin typeface="+mj-ea"/>
              <a:ea typeface="+mj-ea"/>
            </a:endParaRPr>
          </a:p>
        </p:txBody>
      </p:sp>
      <p:sp>
        <p:nvSpPr>
          <p:cNvPr id="10" name="テキスト ボックス 9">
            <a:extLst>
              <a:ext uri="{FF2B5EF4-FFF2-40B4-BE49-F238E27FC236}">
                <a16:creationId xmlns:a16="http://schemas.microsoft.com/office/drawing/2014/main" id="{B85906F9-4D9C-D3FE-745A-E87F8861902D}"/>
              </a:ext>
            </a:extLst>
          </p:cNvPr>
          <p:cNvSpPr txBox="1"/>
          <p:nvPr/>
        </p:nvSpPr>
        <p:spPr>
          <a:xfrm>
            <a:off x="2821512" y="5063053"/>
            <a:ext cx="1088760" cy="276999"/>
          </a:xfrm>
          <a:prstGeom prst="rect">
            <a:avLst/>
          </a:prstGeom>
          <a:noFill/>
        </p:spPr>
        <p:txBody>
          <a:bodyPr wrap="none" rtlCol="0">
            <a:spAutoFit/>
          </a:bodyPr>
          <a:lstStyle/>
          <a:p>
            <a:r>
              <a:rPr kumimoji="1" lang="en-US" altLang="ja-JP" sz="1200" b="1" dirty="0">
                <a:latin typeface="+mj-ea"/>
                <a:ea typeface="+mj-ea"/>
              </a:rPr>
              <a:t>Green Carbon</a:t>
            </a:r>
            <a:endParaRPr kumimoji="1" lang="ja-JP" altLang="en-US" sz="1200" b="1" dirty="0">
              <a:latin typeface="+mj-ea"/>
              <a:ea typeface="+mj-ea"/>
            </a:endParaRPr>
          </a:p>
        </p:txBody>
      </p:sp>
      <p:sp>
        <p:nvSpPr>
          <p:cNvPr id="11" name="テキスト ボックス 10">
            <a:extLst>
              <a:ext uri="{FF2B5EF4-FFF2-40B4-BE49-F238E27FC236}">
                <a16:creationId xmlns:a16="http://schemas.microsoft.com/office/drawing/2014/main" id="{D23ECA54-6A68-280C-C6F4-DC303217F28C}"/>
              </a:ext>
            </a:extLst>
          </p:cNvPr>
          <p:cNvSpPr txBox="1"/>
          <p:nvPr/>
        </p:nvSpPr>
        <p:spPr>
          <a:xfrm>
            <a:off x="4127712" y="4766459"/>
            <a:ext cx="987771" cy="276999"/>
          </a:xfrm>
          <a:prstGeom prst="rect">
            <a:avLst/>
          </a:prstGeom>
          <a:noFill/>
        </p:spPr>
        <p:txBody>
          <a:bodyPr wrap="none" rtlCol="0">
            <a:spAutoFit/>
          </a:bodyPr>
          <a:lstStyle/>
          <a:p>
            <a:r>
              <a:rPr kumimoji="1" lang="en-US" altLang="ja-JP" sz="1200" b="1" dirty="0">
                <a:latin typeface="+mj-ea"/>
                <a:ea typeface="+mj-ea"/>
              </a:rPr>
              <a:t>Blue Carbon</a:t>
            </a:r>
            <a:endParaRPr kumimoji="1" lang="ja-JP" altLang="en-US" sz="1200" b="1" dirty="0">
              <a:latin typeface="+mj-ea"/>
              <a:ea typeface="+mj-ea"/>
            </a:endParaRPr>
          </a:p>
        </p:txBody>
      </p:sp>
      <p:sp>
        <p:nvSpPr>
          <p:cNvPr id="12" name="フッター プレースホルダー 11">
            <a:extLst>
              <a:ext uri="{FF2B5EF4-FFF2-40B4-BE49-F238E27FC236}">
                <a16:creationId xmlns:a16="http://schemas.microsoft.com/office/drawing/2014/main" id="{04056C91-1F8C-3429-26C0-8A64A4232E90}"/>
              </a:ext>
            </a:extLst>
          </p:cNvPr>
          <p:cNvSpPr>
            <a:spLocks noGrp="1"/>
          </p:cNvSpPr>
          <p:nvPr>
            <p:ph type="ftr" sz="quarter" idx="11"/>
          </p:nvPr>
        </p:nvSpPr>
        <p:spPr/>
        <p:txBody>
          <a:bodyPr/>
          <a:lstStyle/>
          <a:p>
            <a:r>
              <a:rPr kumimoji="1" lang="en-US" altLang="ja-JP"/>
              <a:t>LCWS2023, Yoshioka@Sustainability Session</a:t>
            </a:r>
            <a:endParaRPr kumimoji="1" lang="ja-JP" altLang="en-US"/>
          </a:p>
        </p:txBody>
      </p:sp>
      <p:sp>
        <p:nvSpPr>
          <p:cNvPr id="13" name="スライド番号プレースホルダー 12">
            <a:extLst>
              <a:ext uri="{FF2B5EF4-FFF2-40B4-BE49-F238E27FC236}">
                <a16:creationId xmlns:a16="http://schemas.microsoft.com/office/drawing/2014/main" id="{06EB10B8-DC51-59E0-0C22-F07E5923EC77}"/>
              </a:ext>
            </a:extLst>
          </p:cNvPr>
          <p:cNvSpPr>
            <a:spLocks noGrp="1"/>
          </p:cNvSpPr>
          <p:nvPr>
            <p:ph type="sldNum" sz="quarter" idx="12"/>
          </p:nvPr>
        </p:nvSpPr>
        <p:spPr/>
        <p:txBody>
          <a:bodyPr/>
          <a:lstStyle/>
          <a:p>
            <a:fld id="{BD5ED4B6-C31D-434E-B092-942830817621}" type="slidenum">
              <a:rPr kumimoji="1" lang="ja-JP" altLang="en-US" smtClean="0"/>
              <a:t>9</a:t>
            </a:fld>
            <a:endParaRPr kumimoji="1" lang="ja-JP" altLang="en-US"/>
          </a:p>
        </p:txBody>
      </p:sp>
    </p:spTree>
    <p:extLst>
      <p:ext uri="{BB962C8B-B14F-4D97-AF65-F5344CB8AC3E}">
        <p14:creationId xmlns:p14="http://schemas.microsoft.com/office/powerpoint/2010/main" val="17728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3352</TotalTime>
  <Words>1687</Words>
  <Application>Microsoft Office PowerPoint</Application>
  <PresentationFormat>画面に合わせる (4:3)</PresentationFormat>
  <Paragraphs>198</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游ゴシック</vt:lpstr>
      <vt:lpstr>游ゴシック Light</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吉岡 正和</dc:creator>
  <cp:lastModifiedBy>吉岡 正和</cp:lastModifiedBy>
  <cp:revision>45</cp:revision>
  <cp:lastPrinted>2023-05-03T05:33:14Z</cp:lastPrinted>
  <dcterms:created xsi:type="dcterms:W3CDTF">2023-04-28T01:00:10Z</dcterms:created>
  <dcterms:modified xsi:type="dcterms:W3CDTF">2023-05-16T04:47:18Z</dcterms:modified>
</cp:coreProperties>
</file>